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56" r:id="rId2"/>
    <p:sldId id="263" r:id="rId3"/>
    <p:sldId id="264" r:id="rId4"/>
    <p:sldId id="267" r:id="rId5"/>
    <p:sldId id="300" r:id="rId6"/>
    <p:sldId id="268" r:id="rId7"/>
    <p:sldId id="269" r:id="rId8"/>
    <p:sldId id="299" r:id="rId9"/>
    <p:sldId id="270" r:id="rId10"/>
    <p:sldId id="302" r:id="rId11"/>
    <p:sldId id="272" r:id="rId12"/>
    <p:sldId id="276" r:id="rId13"/>
    <p:sldId id="274" r:id="rId14"/>
    <p:sldId id="277" r:id="rId15"/>
    <p:sldId id="271" r:id="rId16"/>
    <p:sldId id="278" r:id="rId17"/>
    <p:sldId id="279" r:id="rId18"/>
    <p:sldId id="280" r:id="rId19"/>
    <p:sldId id="285" r:id="rId20"/>
    <p:sldId id="282" r:id="rId21"/>
    <p:sldId id="286" r:id="rId22"/>
    <p:sldId id="287" r:id="rId23"/>
    <p:sldId id="288" r:id="rId24"/>
    <p:sldId id="289" r:id="rId25"/>
    <p:sldId id="292" r:id="rId26"/>
    <p:sldId id="293" r:id="rId27"/>
    <p:sldId id="29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NAN SATIR ÖZEL" initials="CSÖ"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32"/>
    <p:restoredTop sz="78582"/>
  </p:normalViewPr>
  <p:slideViewPr>
    <p:cSldViewPr snapToGrid="0" snapToObjects="1">
      <p:cViewPr varScale="1">
        <p:scale>
          <a:sx n="58" d="100"/>
          <a:sy n="58" d="100"/>
        </p:scale>
        <p:origin x="1212" y="78"/>
      </p:cViewPr>
      <p:guideLst/>
    </p:cSldViewPr>
  </p:slideViewPr>
  <p:notesTextViewPr>
    <p:cViewPr>
      <p:scale>
        <a:sx n="1" d="1"/>
        <a:sy n="1" d="1"/>
      </p:scale>
      <p:origin x="0" y="0"/>
    </p:cViewPr>
  </p:notesTextViewPr>
  <p:notesViewPr>
    <p:cSldViewPr snapToGrid="0" snapToObjects="1">
      <p:cViewPr varScale="1">
        <p:scale>
          <a:sx n="87" d="100"/>
          <a:sy n="87" d="100"/>
        </p:scale>
        <p:origin x="3904" y="19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5-13T14:57:00.865" idx="1">
    <p:pos x="10" y="10"/>
    <p:text/>
    <p:extLst>
      <p:ext uri="{C676402C-5697-4E1C-873F-D02D1690AC5C}">
        <p15:threadingInfo xmlns:p15="http://schemas.microsoft.com/office/powerpoint/2012/main" timeZoneBias="-1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6FB763-2D98-874E-9921-62601AC7C8BC}" type="datetimeFigureOut">
              <a:rPr lang="tr-TR" smtClean="0"/>
              <a:t>18.05.2017</a:t>
            </a:fld>
            <a:endParaRPr lang="tr-TR"/>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8B2F73-9C24-554E-AF60-21204D897D11}" type="slidenum">
              <a:rPr lang="tr-TR" smtClean="0"/>
              <a:t>‹#›</a:t>
            </a:fld>
            <a:endParaRPr lang="tr-TR"/>
          </a:p>
        </p:txBody>
      </p:sp>
    </p:spTree>
    <p:extLst>
      <p:ext uri="{BB962C8B-B14F-4D97-AF65-F5344CB8AC3E}">
        <p14:creationId xmlns:p14="http://schemas.microsoft.com/office/powerpoint/2010/main" val="674720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8BC516-540F-F64D-85B9-6E8E9DCBB07C}" type="datetimeFigureOut">
              <a:rPr lang="tr-TR" smtClean="0"/>
              <a:t>18.05.2017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3828BA-7ED9-5848-8C40-C8F020AF1E57}" type="slidenum">
              <a:rPr lang="tr-TR" smtClean="0"/>
              <a:t>‹#›</a:t>
            </a:fld>
            <a:endParaRPr lang="tr-TR"/>
          </a:p>
        </p:txBody>
      </p:sp>
    </p:spTree>
    <p:extLst>
      <p:ext uri="{BB962C8B-B14F-4D97-AF65-F5344CB8AC3E}">
        <p14:creationId xmlns:p14="http://schemas.microsoft.com/office/powerpoint/2010/main" val="1117358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53828BA-7ED9-5848-8C40-C8F020AF1E57}" type="slidenum">
              <a:rPr lang="tr-TR" smtClean="0"/>
              <a:t>1</a:t>
            </a:fld>
            <a:endParaRPr lang="tr-TR"/>
          </a:p>
        </p:txBody>
      </p:sp>
    </p:spTree>
    <p:extLst>
      <p:ext uri="{BB962C8B-B14F-4D97-AF65-F5344CB8AC3E}">
        <p14:creationId xmlns:p14="http://schemas.microsoft.com/office/powerpoint/2010/main" val="1321064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Mortalite gelişen hastada </a:t>
            </a:r>
            <a:r>
              <a:rPr lang="tr-TR" dirty="0" err="1" smtClean="0"/>
              <a:t>postoperatif</a:t>
            </a:r>
            <a:r>
              <a:rPr lang="tr-TR" dirty="0" smtClean="0"/>
              <a:t> kanama gerçekleşmiş olup, hastanın mevcut olan </a:t>
            </a:r>
            <a:r>
              <a:rPr lang="tr-TR" dirty="0" err="1" smtClean="0"/>
              <a:t>Diabetes</a:t>
            </a:r>
            <a:r>
              <a:rPr lang="tr-TR" dirty="0" smtClean="0"/>
              <a:t> </a:t>
            </a:r>
            <a:r>
              <a:rPr lang="tr-TR" dirty="0" err="1" smtClean="0"/>
              <a:t>Mellitus</a:t>
            </a:r>
            <a:r>
              <a:rPr lang="tr-TR" dirty="0" smtClean="0"/>
              <a:t>, hipertansiyon ve 2 ay önce geçirilmiş </a:t>
            </a:r>
            <a:r>
              <a:rPr lang="tr-TR" dirty="0" err="1" smtClean="0"/>
              <a:t>anjio</a:t>
            </a:r>
            <a:r>
              <a:rPr lang="tr-TR" dirty="0" smtClean="0"/>
              <a:t> öyküsü olup hastanın </a:t>
            </a:r>
            <a:r>
              <a:rPr lang="tr-TR" dirty="0" err="1" smtClean="0"/>
              <a:t>dekompansasyonunun</a:t>
            </a:r>
            <a:r>
              <a:rPr lang="tr-TR" dirty="0" smtClean="0"/>
              <a:t> diğer hastalara göre hızlı geliştiğini düşünüyoruz.</a:t>
            </a:r>
            <a:endParaRPr lang="tr-TR" dirty="0"/>
          </a:p>
        </p:txBody>
      </p:sp>
      <p:sp>
        <p:nvSpPr>
          <p:cNvPr id="4" name="Slayt Numarası Yer Tutucusu 3"/>
          <p:cNvSpPr>
            <a:spLocks noGrp="1"/>
          </p:cNvSpPr>
          <p:nvPr>
            <p:ph type="sldNum" sz="quarter" idx="10"/>
          </p:nvPr>
        </p:nvSpPr>
        <p:spPr/>
        <p:txBody>
          <a:bodyPr/>
          <a:lstStyle/>
          <a:p>
            <a:fld id="{453828BA-7ED9-5848-8C40-C8F020AF1E57}" type="slidenum">
              <a:rPr lang="tr-TR" smtClean="0"/>
              <a:t>26</a:t>
            </a:fld>
            <a:endParaRPr lang="tr-TR"/>
          </a:p>
        </p:txBody>
      </p:sp>
    </p:spTree>
    <p:extLst>
      <p:ext uri="{BB962C8B-B14F-4D97-AF65-F5344CB8AC3E}">
        <p14:creationId xmlns:p14="http://schemas.microsoft.com/office/powerpoint/2010/main" val="1139830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Çalışmada elde edilen bulgular değerlendirilirken, istatistiksel analizler için SPSS 21.0 İstatistik paket programı kullanıldı. Çalışma verileri değerlendirilirken tanımlayıcı istatistiksel metotların (Frekans, Yüzde, Ortalama, Standart sapma) yanı sıra normal dağılımın incelenmesi için </a:t>
            </a:r>
            <a:r>
              <a:rPr lang="tr-TR" dirty="0" err="1" smtClean="0"/>
              <a:t>Kolmogorov</a:t>
            </a:r>
            <a:r>
              <a:rPr lang="tr-TR" dirty="0" smtClean="0"/>
              <a:t> - </a:t>
            </a:r>
            <a:r>
              <a:rPr lang="tr-TR" dirty="0" err="1" smtClean="0"/>
              <a:t>Smirnov</a:t>
            </a:r>
            <a:r>
              <a:rPr lang="tr-TR" dirty="0" smtClean="0"/>
              <a:t> dağılım testi kullanıldı. </a:t>
            </a:r>
          </a:p>
          <a:p>
            <a:r>
              <a:rPr lang="tr-TR" dirty="0" smtClean="0"/>
              <a:t>Niteliksel verilerin karşılaştırılmasında ise </a:t>
            </a:r>
            <a:r>
              <a:rPr lang="tr-TR" dirty="0" err="1" smtClean="0"/>
              <a:t>Pearson</a:t>
            </a:r>
            <a:r>
              <a:rPr lang="tr-TR" dirty="0" smtClean="0"/>
              <a:t> Ki-Kare testi ve </a:t>
            </a:r>
            <a:r>
              <a:rPr lang="tr-TR" dirty="0" err="1" smtClean="0"/>
              <a:t>Fisher</a:t>
            </a:r>
            <a:r>
              <a:rPr lang="tr-TR" dirty="0" smtClean="0"/>
              <a:t> </a:t>
            </a:r>
            <a:r>
              <a:rPr lang="tr-TR" dirty="0" err="1" smtClean="0"/>
              <a:t>Exact</a:t>
            </a:r>
            <a:r>
              <a:rPr lang="tr-TR" dirty="0" smtClean="0"/>
              <a:t> test kullanıldı. Niceliksel verilerin karşılaştırılmasında iki grup durumunda, gruplar arası karşılaştırmalarında Bağımsız örnekler (</a:t>
            </a:r>
            <a:r>
              <a:rPr lang="tr-TR" dirty="0" err="1" smtClean="0"/>
              <a:t>İndependent</a:t>
            </a:r>
            <a:r>
              <a:rPr lang="tr-TR" dirty="0" smtClean="0"/>
              <a:t> </a:t>
            </a:r>
            <a:r>
              <a:rPr lang="tr-TR" dirty="0" err="1" smtClean="0"/>
              <a:t>samples</a:t>
            </a:r>
            <a:r>
              <a:rPr lang="tr-TR" dirty="0" smtClean="0"/>
              <a:t>) t testi kullanıldı. İkiden fazla grup durumunda parametrelerin gruplar arası karşılaştırmalarında tek yönlü (</a:t>
            </a:r>
            <a:r>
              <a:rPr lang="tr-TR" dirty="0" err="1" smtClean="0"/>
              <a:t>One</a:t>
            </a:r>
            <a:r>
              <a:rPr lang="tr-TR" dirty="0" smtClean="0"/>
              <a:t> </a:t>
            </a:r>
            <a:r>
              <a:rPr lang="tr-TR" dirty="0" err="1" smtClean="0"/>
              <a:t>way</a:t>
            </a:r>
            <a:r>
              <a:rPr lang="tr-TR" dirty="0" smtClean="0"/>
              <a:t>) </a:t>
            </a:r>
            <a:r>
              <a:rPr lang="tr-TR" dirty="0" err="1" smtClean="0"/>
              <a:t>Anova</a:t>
            </a:r>
            <a:r>
              <a:rPr lang="tr-TR" dirty="0" smtClean="0"/>
              <a:t> testi ve farklılığa neden olan grubun tespitinde </a:t>
            </a:r>
            <a:r>
              <a:rPr lang="tr-TR" dirty="0" err="1" smtClean="0"/>
              <a:t>Tukey</a:t>
            </a:r>
            <a:r>
              <a:rPr lang="tr-TR" dirty="0" smtClean="0"/>
              <a:t> testi kullanıldı. Parametreler arası karşılaştırmalarda </a:t>
            </a:r>
            <a:r>
              <a:rPr lang="tr-TR" dirty="0" err="1" smtClean="0"/>
              <a:t>Pearson</a:t>
            </a:r>
            <a:r>
              <a:rPr lang="tr-TR" dirty="0" smtClean="0"/>
              <a:t> Korelasyon Analizi kullanıldı.  </a:t>
            </a:r>
          </a:p>
          <a:p>
            <a:r>
              <a:rPr lang="tr-TR" dirty="0" smtClean="0"/>
              <a:t>Sonuçlar % 95 güven aralığında, p&lt;0,05 anlamlılık düzeyinde değerlendirildi.</a:t>
            </a:r>
            <a:endParaRPr lang="tr-TR" dirty="0"/>
          </a:p>
        </p:txBody>
      </p:sp>
      <p:sp>
        <p:nvSpPr>
          <p:cNvPr id="4" name="Slayt Numarası Yer Tutucusu 3"/>
          <p:cNvSpPr>
            <a:spLocks noGrp="1"/>
          </p:cNvSpPr>
          <p:nvPr>
            <p:ph type="sldNum" sz="quarter" idx="10"/>
          </p:nvPr>
        </p:nvSpPr>
        <p:spPr/>
        <p:txBody>
          <a:bodyPr/>
          <a:lstStyle/>
          <a:p>
            <a:fld id="{453828BA-7ED9-5848-8C40-C8F020AF1E57}" type="slidenum">
              <a:rPr lang="tr-TR" smtClean="0"/>
              <a:t>7</a:t>
            </a:fld>
            <a:endParaRPr lang="tr-TR"/>
          </a:p>
        </p:txBody>
      </p:sp>
    </p:spTree>
    <p:extLst>
      <p:ext uri="{BB962C8B-B14F-4D97-AF65-F5344CB8AC3E}">
        <p14:creationId xmlns:p14="http://schemas.microsoft.com/office/powerpoint/2010/main" val="1190489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Komplikasyonlar için </a:t>
            </a:r>
            <a:r>
              <a:rPr lang="tr-TR" sz="1200" kern="1200" dirty="0" err="1" smtClean="0">
                <a:solidFill>
                  <a:schemeClr val="tx1"/>
                </a:solidFill>
                <a:effectLst/>
                <a:latin typeface="+mn-lt"/>
                <a:ea typeface="+mn-ea"/>
                <a:cs typeface="+mn-cs"/>
              </a:rPr>
              <a:t>laparoskopi</a:t>
            </a:r>
            <a:r>
              <a:rPr lang="tr-TR" sz="1200" kern="1200" dirty="0" smtClean="0">
                <a:solidFill>
                  <a:schemeClr val="tx1"/>
                </a:solidFill>
                <a:effectLst/>
                <a:latin typeface="+mn-lt"/>
                <a:ea typeface="+mn-ea"/>
                <a:cs typeface="+mn-cs"/>
              </a:rPr>
              <a:t> ve </a:t>
            </a:r>
            <a:r>
              <a:rPr lang="tr-TR" sz="1200" kern="1200" dirty="0" err="1" smtClean="0">
                <a:solidFill>
                  <a:schemeClr val="tx1"/>
                </a:solidFill>
                <a:effectLst/>
                <a:latin typeface="+mn-lt"/>
                <a:ea typeface="+mn-ea"/>
                <a:cs typeface="+mn-cs"/>
              </a:rPr>
              <a:t>laparotomi</a:t>
            </a:r>
            <a:r>
              <a:rPr lang="tr-TR" sz="1200" kern="1200" dirty="0" smtClean="0">
                <a:solidFill>
                  <a:schemeClr val="tx1"/>
                </a:solidFill>
                <a:effectLst/>
                <a:latin typeface="+mn-lt"/>
                <a:ea typeface="+mn-ea"/>
                <a:cs typeface="+mn-cs"/>
              </a:rPr>
              <a:t> grupları ki-kare testi ile karşılaştırıldığında erken, geç ve toplam komplikasyon açısından anlamlı fark saptanmamıştır. Laparoskopi yapılan grupta 4 kişide   (%3,3) erken komplikasyon gelişmişken, 4 kişide  (%3,3) geç komplikasyon gelişmiş olup, toplamda 8 kişide (%6,6) komplikasyon gelişmiştir. </a:t>
            </a:r>
            <a:r>
              <a:rPr lang="tr-TR" sz="1200" kern="1200" dirty="0" err="1" smtClean="0">
                <a:solidFill>
                  <a:schemeClr val="tx1"/>
                </a:solidFill>
                <a:effectLst/>
                <a:latin typeface="+mn-lt"/>
                <a:ea typeface="+mn-ea"/>
                <a:cs typeface="+mn-cs"/>
              </a:rPr>
              <a:t>Laparotomi</a:t>
            </a:r>
            <a:r>
              <a:rPr lang="tr-TR" sz="1200" kern="1200" dirty="0" smtClean="0">
                <a:solidFill>
                  <a:schemeClr val="tx1"/>
                </a:solidFill>
                <a:effectLst/>
                <a:latin typeface="+mn-lt"/>
                <a:ea typeface="+mn-ea"/>
                <a:cs typeface="+mn-cs"/>
              </a:rPr>
              <a:t> yapılan grupta 14 kişide (%3,4) erken komplikasyon gelişmişken, 14 kişide (%3,4) geç komplikasyon gelişmiş olup, toplamda 28 kişide (%6,7) komplikasyon gelişmiştir.</a:t>
            </a:r>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453828BA-7ED9-5848-8C40-C8F020AF1E57}" type="slidenum">
              <a:rPr lang="tr-TR" smtClean="0"/>
              <a:t>12</a:t>
            </a:fld>
            <a:endParaRPr lang="tr-TR"/>
          </a:p>
        </p:txBody>
      </p:sp>
    </p:spTree>
    <p:extLst>
      <p:ext uri="{BB962C8B-B14F-4D97-AF65-F5344CB8AC3E}">
        <p14:creationId xmlns:p14="http://schemas.microsoft.com/office/powerpoint/2010/main" val="1851535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L/S ve L/T grubu </a:t>
            </a:r>
            <a:r>
              <a:rPr lang="tr-TR" sz="1200" kern="1200" dirty="0" err="1" smtClean="0">
                <a:solidFill>
                  <a:schemeClr val="tx1"/>
                </a:solidFill>
                <a:effectLst/>
                <a:latin typeface="+mn-lt"/>
                <a:ea typeface="+mn-ea"/>
                <a:cs typeface="+mn-cs"/>
              </a:rPr>
              <a:t>preoperatif</a:t>
            </a:r>
            <a:r>
              <a:rPr lang="tr-TR" sz="1200" kern="1200" dirty="0" smtClean="0">
                <a:solidFill>
                  <a:schemeClr val="tx1"/>
                </a:solidFill>
                <a:effectLst/>
                <a:latin typeface="+mn-lt"/>
                <a:ea typeface="+mn-ea"/>
                <a:cs typeface="+mn-cs"/>
              </a:rPr>
              <a:t> hemoglobin değeri İle </a:t>
            </a:r>
            <a:r>
              <a:rPr lang="tr-TR" sz="1200" kern="1200" dirty="0" err="1" smtClean="0">
                <a:solidFill>
                  <a:schemeClr val="tx1"/>
                </a:solidFill>
                <a:effectLst/>
                <a:latin typeface="+mn-lt"/>
                <a:ea typeface="+mn-ea"/>
                <a:cs typeface="+mn-cs"/>
              </a:rPr>
              <a:t>postoperatif</a:t>
            </a:r>
            <a:r>
              <a:rPr lang="tr-TR" sz="1200" kern="1200" dirty="0" smtClean="0">
                <a:solidFill>
                  <a:schemeClr val="tx1"/>
                </a:solidFill>
                <a:effectLst/>
                <a:latin typeface="+mn-lt"/>
                <a:ea typeface="+mn-ea"/>
                <a:cs typeface="+mn-cs"/>
              </a:rPr>
              <a:t> 6. saatteki hemoglobin değeri farkı ve </a:t>
            </a:r>
            <a:r>
              <a:rPr lang="tr-TR" sz="1200" kern="1200" dirty="0" err="1" smtClean="0">
                <a:solidFill>
                  <a:schemeClr val="tx1"/>
                </a:solidFill>
                <a:effectLst/>
                <a:latin typeface="+mn-lt"/>
                <a:ea typeface="+mn-ea"/>
                <a:cs typeface="+mn-cs"/>
              </a:rPr>
              <a:t>preoperatif</a:t>
            </a:r>
            <a:r>
              <a:rPr lang="tr-TR" sz="1200" kern="1200" dirty="0" smtClean="0">
                <a:solidFill>
                  <a:schemeClr val="tx1"/>
                </a:solidFill>
                <a:effectLst/>
                <a:latin typeface="+mn-lt"/>
                <a:ea typeface="+mn-ea"/>
                <a:cs typeface="+mn-cs"/>
              </a:rPr>
              <a:t> hemoglobin değeri ile </a:t>
            </a:r>
            <a:r>
              <a:rPr lang="tr-TR" sz="1200" kern="1200" dirty="0" err="1" smtClean="0">
                <a:solidFill>
                  <a:schemeClr val="tx1"/>
                </a:solidFill>
                <a:effectLst/>
                <a:latin typeface="+mn-lt"/>
                <a:ea typeface="+mn-ea"/>
                <a:cs typeface="+mn-cs"/>
              </a:rPr>
              <a:t>preoperatif</a:t>
            </a:r>
            <a:r>
              <a:rPr lang="tr-TR" sz="1200" kern="1200" dirty="0" smtClean="0">
                <a:solidFill>
                  <a:schemeClr val="tx1"/>
                </a:solidFill>
                <a:effectLst/>
                <a:latin typeface="+mn-lt"/>
                <a:ea typeface="+mn-ea"/>
                <a:cs typeface="+mn-cs"/>
              </a:rPr>
              <a:t> hemoglobin değeri ile </a:t>
            </a:r>
            <a:r>
              <a:rPr lang="tr-TR" sz="1200" kern="1200" dirty="0" err="1" smtClean="0">
                <a:solidFill>
                  <a:schemeClr val="tx1"/>
                </a:solidFill>
                <a:effectLst/>
                <a:latin typeface="+mn-lt"/>
                <a:ea typeface="+mn-ea"/>
                <a:cs typeface="+mn-cs"/>
              </a:rPr>
              <a:t>postoperatif</a:t>
            </a:r>
            <a:r>
              <a:rPr lang="tr-TR" sz="1200" kern="1200" dirty="0" smtClean="0">
                <a:solidFill>
                  <a:schemeClr val="tx1"/>
                </a:solidFill>
                <a:effectLst/>
                <a:latin typeface="+mn-lt"/>
                <a:ea typeface="+mn-ea"/>
                <a:cs typeface="+mn-cs"/>
              </a:rPr>
              <a:t> 1. gündeki hemoglobin değeri farkı arasında ki ilişki t testi ile analiz edildi. </a:t>
            </a:r>
          </a:p>
          <a:p>
            <a:r>
              <a:rPr lang="tr-TR" sz="1200" kern="1200" dirty="0" smtClean="0">
                <a:solidFill>
                  <a:schemeClr val="tx1"/>
                </a:solidFill>
                <a:effectLst/>
                <a:latin typeface="+mn-lt"/>
                <a:ea typeface="+mn-ea"/>
                <a:cs typeface="+mn-cs"/>
              </a:rPr>
              <a:t>L/S ve L/T grupları arasında </a:t>
            </a:r>
            <a:r>
              <a:rPr lang="tr-TR" sz="1200" kern="1200" dirty="0" err="1" smtClean="0">
                <a:solidFill>
                  <a:schemeClr val="tx1"/>
                </a:solidFill>
                <a:effectLst/>
                <a:latin typeface="+mn-lt"/>
                <a:ea typeface="+mn-ea"/>
                <a:cs typeface="+mn-cs"/>
              </a:rPr>
              <a:t>preoperatif</a:t>
            </a:r>
            <a:r>
              <a:rPr lang="tr-TR" sz="1200" kern="1200" dirty="0" smtClean="0">
                <a:solidFill>
                  <a:schemeClr val="tx1"/>
                </a:solidFill>
                <a:effectLst/>
                <a:latin typeface="+mn-lt"/>
                <a:ea typeface="+mn-ea"/>
                <a:cs typeface="+mn-cs"/>
              </a:rPr>
              <a:t> hemoglobin değeri İle </a:t>
            </a:r>
            <a:r>
              <a:rPr lang="tr-TR" sz="1200" kern="1200" dirty="0" err="1" smtClean="0">
                <a:solidFill>
                  <a:schemeClr val="tx1"/>
                </a:solidFill>
                <a:effectLst/>
                <a:latin typeface="+mn-lt"/>
                <a:ea typeface="+mn-ea"/>
                <a:cs typeface="+mn-cs"/>
              </a:rPr>
              <a:t>postoperatif</a:t>
            </a:r>
            <a:r>
              <a:rPr lang="tr-TR" sz="1200" kern="1200" dirty="0" smtClean="0">
                <a:solidFill>
                  <a:schemeClr val="tx1"/>
                </a:solidFill>
                <a:effectLst/>
                <a:latin typeface="+mn-lt"/>
                <a:ea typeface="+mn-ea"/>
                <a:cs typeface="+mn-cs"/>
              </a:rPr>
              <a:t> 6. saatteki hemoglobin değeri farkı açısından anlamlı fark yoktu (p=0,140).</a:t>
            </a:r>
          </a:p>
          <a:p>
            <a:r>
              <a:rPr lang="tr-TR" sz="1200" kern="1200" dirty="0" smtClean="0">
                <a:solidFill>
                  <a:schemeClr val="tx1"/>
                </a:solidFill>
                <a:effectLst/>
                <a:latin typeface="+mn-lt"/>
                <a:ea typeface="+mn-ea"/>
                <a:cs typeface="+mn-cs"/>
              </a:rPr>
              <a:t>L/S ve L/T grupları arasında </a:t>
            </a:r>
            <a:r>
              <a:rPr lang="tr-TR" sz="1200" kern="1200" dirty="0" err="1" smtClean="0">
                <a:solidFill>
                  <a:schemeClr val="tx1"/>
                </a:solidFill>
                <a:effectLst/>
                <a:latin typeface="+mn-lt"/>
                <a:ea typeface="+mn-ea"/>
                <a:cs typeface="+mn-cs"/>
              </a:rPr>
              <a:t>preoperatif</a:t>
            </a:r>
            <a:r>
              <a:rPr lang="tr-TR" sz="1200" kern="1200" dirty="0" smtClean="0">
                <a:solidFill>
                  <a:schemeClr val="tx1"/>
                </a:solidFill>
                <a:effectLst/>
                <a:latin typeface="+mn-lt"/>
                <a:ea typeface="+mn-ea"/>
                <a:cs typeface="+mn-cs"/>
              </a:rPr>
              <a:t> hemoglobin değeri ile </a:t>
            </a:r>
            <a:r>
              <a:rPr lang="tr-TR" sz="1200" kern="1200" dirty="0" err="1" smtClean="0">
                <a:solidFill>
                  <a:schemeClr val="tx1"/>
                </a:solidFill>
                <a:effectLst/>
                <a:latin typeface="+mn-lt"/>
                <a:ea typeface="+mn-ea"/>
                <a:cs typeface="+mn-cs"/>
              </a:rPr>
              <a:t>preoperatif</a:t>
            </a:r>
            <a:r>
              <a:rPr lang="tr-TR" sz="1200" kern="1200" dirty="0" smtClean="0">
                <a:solidFill>
                  <a:schemeClr val="tx1"/>
                </a:solidFill>
                <a:effectLst/>
                <a:latin typeface="+mn-lt"/>
                <a:ea typeface="+mn-ea"/>
                <a:cs typeface="+mn-cs"/>
              </a:rPr>
              <a:t> hemoglobin değeri ile </a:t>
            </a:r>
            <a:r>
              <a:rPr lang="tr-TR" sz="1200" kern="1200" dirty="0" err="1" smtClean="0">
                <a:solidFill>
                  <a:schemeClr val="tx1"/>
                </a:solidFill>
                <a:effectLst/>
                <a:latin typeface="+mn-lt"/>
                <a:ea typeface="+mn-ea"/>
                <a:cs typeface="+mn-cs"/>
              </a:rPr>
              <a:t>postoperatif</a:t>
            </a:r>
            <a:r>
              <a:rPr lang="tr-TR" sz="1200" kern="1200" dirty="0" smtClean="0">
                <a:solidFill>
                  <a:schemeClr val="tx1"/>
                </a:solidFill>
                <a:effectLst/>
                <a:latin typeface="+mn-lt"/>
                <a:ea typeface="+mn-ea"/>
                <a:cs typeface="+mn-cs"/>
              </a:rPr>
              <a:t> 1.gündeki hemoglobin değeri farkı açısından anlamlı fark yoktu (p=0,935).</a:t>
            </a:r>
          </a:p>
          <a:p>
            <a:endParaRPr lang="tr-TR" dirty="0"/>
          </a:p>
        </p:txBody>
      </p:sp>
      <p:sp>
        <p:nvSpPr>
          <p:cNvPr id="4" name="Slayt Numarası Yer Tutucusu 3"/>
          <p:cNvSpPr>
            <a:spLocks noGrp="1"/>
          </p:cNvSpPr>
          <p:nvPr>
            <p:ph type="sldNum" sz="quarter" idx="10"/>
          </p:nvPr>
        </p:nvSpPr>
        <p:spPr/>
        <p:txBody>
          <a:bodyPr/>
          <a:lstStyle/>
          <a:p>
            <a:fld id="{453828BA-7ED9-5848-8C40-C8F020AF1E57}" type="slidenum">
              <a:rPr lang="tr-TR" smtClean="0"/>
              <a:t>15</a:t>
            </a:fld>
            <a:endParaRPr lang="tr-TR"/>
          </a:p>
        </p:txBody>
      </p:sp>
    </p:spTree>
    <p:extLst>
      <p:ext uri="{BB962C8B-B14F-4D97-AF65-F5344CB8AC3E}">
        <p14:creationId xmlns:p14="http://schemas.microsoft.com/office/powerpoint/2010/main" val="964733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L/S ve L/T grupları arasında </a:t>
            </a:r>
            <a:r>
              <a:rPr lang="tr-TR" sz="1200" kern="1200" dirty="0" err="1" smtClean="0">
                <a:solidFill>
                  <a:schemeClr val="tx1"/>
                </a:solidFill>
                <a:effectLst/>
                <a:latin typeface="+mn-lt"/>
                <a:ea typeface="+mn-ea"/>
                <a:cs typeface="+mn-cs"/>
              </a:rPr>
              <a:t>peroperatif</a:t>
            </a:r>
            <a:r>
              <a:rPr lang="tr-TR" sz="1200" kern="1200" dirty="0" smtClean="0">
                <a:solidFill>
                  <a:schemeClr val="tx1"/>
                </a:solidFill>
                <a:effectLst/>
                <a:latin typeface="+mn-lt"/>
                <a:ea typeface="+mn-ea"/>
                <a:cs typeface="+mn-cs"/>
              </a:rPr>
              <a:t> ve </a:t>
            </a:r>
            <a:r>
              <a:rPr lang="tr-TR" sz="1200" kern="1200" dirty="0" err="1" smtClean="0">
                <a:solidFill>
                  <a:schemeClr val="tx1"/>
                </a:solidFill>
                <a:effectLst/>
                <a:latin typeface="+mn-lt"/>
                <a:ea typeface="+mn-ea"/>
                <a:cs typeface="+mn-cs"/>
              </a:rPr>
              <a:t>postoperatif</a:t>
            </a:r>
            <a:r>
              <a:rPr lang="tr-TR" sz="1200" kern="1200" dirty="0" smtClean="0">
                <a:solidFill>
                  <a:schemeClr val="tx1"/>
                </a:solidFill>
                <a:effectLst/>
                <a:latin typeface="+mn-lt"/>
                <a:ea typeface="+mn-ea"/>
                <a:cs typeface="+mn-cs"/>
              </a:rPr>
              <a:t> kan transfüzyon gerekliliği ki- kare testi ile analiz edildi. L/S ve L/T grubu arasında </a:t>
            </a:r>
            <a:r>
              <a:rPr lang="tr-TR" sz="1200" kern="1200" dirty="0" err="1" smtClean="0">
                <a:solidFill>
                  <a:schemeClr val="tx1"/>
                </a:solidFill>
                <a:effectLst/>
                <a:latin typeface="+mn-lt"/>
                <a:ea typeface="+mn-ea"/>
                <a:cs typeface="+mn-cs"/>
              </a:rPr>
              <a:t>peroperatif</a:t>
            </a:r>
            <a:r>
              <a:rPr lang="tr-TR" sz="1200" kern="1200" dirty="0" smtClean="0">
                <a:solidFill>
                  <a:schemeClr val="tx1"/>
                </a:solidFill>
                <a:effectLst/>
                <a:latin typeface="+mn-lt"/>
                <a:ea typeface="+mn-ea"/>
                <a:cs typeface="+mn-cs"/>
              </a:rPr>
              <a:t> kan transfüzyon ihtiyacı olan ve olmayanlar açısından anlamlı fark yoktu. L/T grubunda </a:t>
            </a:r>
            <a:r>
              <a:rPr lang="tr-TR" sz="1200" kern="1200" dirty="0" err="1" smtClean="0">
                <a:solidFill>
                  <a:schemeClr val="tx1"/>
                </a:solidFill>
                <a:effectLst/>
                <a:latin typeface="+mn-lt"/>
                <a:ea typeface="+mn-ea"/>
                <a:cs typeface="+mn-cs"/>
              </a:rPr>
              <a:t>postoperatif</a:t>
            </a:r>
            <a:r>
              <a:rPr lang="tr-TR" sz="1200" kern="1200" dirty="0" smtClean="0">
                <a:solidFill>
                  <a:schemeClr val="tx1"/>
                </a:solidFill>
                <a:effectLst/>
                <a:latin typeface="+mn-lt"/>
                <a:ea typeface="+mn-ea"/>
                <a:cs typeface="+mn-cs"/>
              </a:rPr>
              <a:t> kan </a:t>
            </a:r>
            <a:r>
              <a:rPr lang="tr-TR" sz="1200" kern="1200" dirty="0" err="1" smtClean="0">
                <a:solidFill>
                  <a:schemeClr val="tx1"/>
                </a:solidFill>
                <a:effectLst/>
                <a:latin typeface="+mn-lt"/>
                <a:ea typeface="+mn-ea"/>
                <a:cs typeface="+mn-cs"/>
              </a:rPr>
              <a:t>transfuzyon</a:t>
            </a:r>
            <a:r>
              <a:rPr lang="tr-TR" sz="1200" kern="1200" dirty="0" smtClean="0">
                <a:solidFill>
                  <a:schemeClr val="tx1"/>
                </a:solidFill>
                <a:effectLst/>
                <a:latin typeface="+mn-lt"/>
                <a:ea typeface="+mn-ea"/>
                <a:cs typeface="+mn-cs"/>
              </a:rPr>
              <a:t> ihtiyacı oranı anlamlı olarak yüksekti (p=0,022).</a:t>
            </a:r>
          </a:p>
          <a:p>
            <a:endParaRPr lang="tr-TR" dirty="0"/>
          </a:p>
        </p:txBody>
      </p:sp>
      <p:sp>
        <p:nvSpPr>
          <p:cNvPr id="4" name="Slayt Numarası Yer Tutucusu 3"/>
          <p:cNvSpPr>
            <a:spLocks noGrp="1"/>
          </p:cNvSpPr>
          <p:nvPr>
            <p:ph type="sldNum" sz="quarter" idx="10"/>
          </p:nvPr>
        </p:nvSpPr>
        <p:spPr/>
        <p:txBody>
          <a:bodyPr/>
          <a:lstStyle/>
          <a:p>
            <a:fld id="{453828BA-7ED9-5848-8C40-C8F020AF1E57}" type="slidenum">
              <a:rPr lang="tr-TR" smtClean="0"/>
              <a:t>16</a:t>
            </a:fld>
            <a:endParaRPr lang="tr-TR"/>
          </a:p>
        </p:txBody>
      </p:sp>
    </p:spTree>
    <p:extLst>
      <p:ext uri="{BB962C8B-B14F-4D97-AF65-F5344CB8AC3E}">
        <p14:creationId xmlns:p14="http://schemas.microsoft.com/office/powerpoint/2010/main" val="1502970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Laparoskopi yapılan grupta 4 kişide (%3,3) erken komplikasyon gelişmişken, 4 kişide (%3,3) geç komplikasyon gelişmiş olup, toplamda 8 kişide (%6,6) komplikasyon gelişmiştir. </a:t>
            </a:r>
            <a:r>
              <a:rPr lang="tr-TR" dirty="0" err="1" smtClean="0"/>
              <a:t>Laparotomi</a:t>
            </a:r>
            <a:r>
              <a:rPr lang="tr-TR" dirty="0" smtClean="0"/>
              <a:t> yapılan grupta 14 kişide (%3,4) erken komplikasyon gelişmişken, 14 kişide (%3,4) geç komplikasyon gelişmiş olup, toplamda 28 kişide (%6,7) komplikasyon gelişmiştir. </a:t>
            </a:r>
            <a:endParaRPr lang="tr-TR" dirty="0"/>
          </a:p>
        </p:txBody>
      </p:sp>
      <p:sp>
        <p:nvSpPr>
          <p:cNvPr id="4" name="Slayt Numarası Yer Tutucusu 3"/>
          <p:cNvSpPr>
            <a:spLocks noGrp="1"/>
          </p:cNvSpPr>
          <p:nvPr>
            <p:ph type="sldNum" sz="quarter" idx="10"/>
          </p:nvPr>
        </p:nvSpPr>
        <p:spPr/>
        <p:txBody>
          <a:bodyPr/>
          <a:lstStyle/>
          <a:p>
            <a:fld id="{453828BA-7ED9-5848-8C40-C8F020AF1E57}" type="slidenum">
              <a:rPr lang="tr-TR" smtClean="0"/>
              <a:t>18</a:t>
            </a:fld>
            <a:endParaRPr lang="tr-TR"/>
          </a:p>
        </p:txBody>
      </p:sp>
    </p:spTree>
    <p:extLst>
      <p:ext uri="{BB962C8B-B14F-4D97-AF65-F5344CB8AC3E}">
        <p14:creationId xmlns:p14="http://schemas.microsoft.com/office/powerpoint/2010/main" val="1485147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Bizim çalışmamızda da </a:t>
            </a:r>
            <a:r>
              <a:rPr lang="tr-TR" dirty="0" err="1" smtClean="0"/>
              <a:t>peroperatif</a:t>
            </a:r>
            <a:r>
              <a:rPr lang="tr-TR" dirty="0" smtClean="0"/>
              <a:t> kan transfüzyonu ve hemoglobin değişimleri açısından </a:t>
            </a:r>
            <a:r>
              <a:rPr lang="tr-TR" dirty="0" err="1" smtClean="0"/>
              <a:t>laparoskopi</a:t>
            </a:r>
            <a:r>
              <a:rPr lang="tr-TR" dirty="0" smtClean="0"/>
              <a:t> ve </a:t>
            </a:r>
            <a:r>
              <a:rPr lang="tr-TR" dirty="0" err="1" smtClean="0"/>
              <a:t>laparotomiler</a:t>
            </a:r>
            <a:r>
              <a:rPr lang="tr-TR" dirty="0" smtClean="0"/>
              <a:t> arasında fark izlenmemiştir. </a:t>
            </a:r>
          </a:p>
          <a:p>
            <a:endParaRPr lang="tr-TR" dirty="0"/>
          </a:p>
        </p:txBody>
      </p:sp>
      <p:sp>
        <p:nvSpPr>
          <p:cNvPr id="4" name="Slayt Numarası Yer Tutucusu 3"/>
          <p:cNvSpPr>
            <a:spLocks noGrp="1"/>
          </p:cNvSpPr>
          <p:nvPr>
            <p:ph type="sldNum" sz="quarter" idx="10"/>
          </p:nvPr>
        </p:nvSpPr>
        <p:spPr/>
        <p:txBody>
          <a:bodyPr/>
          <a:lstStyle/>
          <a:p>
            <a:fld id="{453828BA-7ED9-5848-8C40-C8F020AF1E57}" type="slidenum">
              <a:rPr lang="tr-TR" smtClean="0"/>
              <a:t>20</a:t>
            </a:fld>
            <a:endParaRPr lang="tr-TR"/>
          </a:p>
        </p:txBody>
      </p:sp>
    </p:spTree>
    <p:extLst>
      <p:ext uri="{BB962C8B-B14F-4D97-AF65-F5344CB8AC3E}">
        <p14:creationId xmlns:p14="http://schemas.microsoft.com/office/powerpoint/2010/main" val="153825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Geniş </a:t>
            </a:r>
            <a:r>
              <a:rPr lang="tr-TR" dirty="0" err="1" smtClean="0"/>
              <a:t>prospektif</a:t>
            </a:r>
            <a:r>
              <a:rPr lang="tr-TR" dirty="0" smtClean="0"/>
              <a:t> bir çalışmada; hastaların %79’una seçilerek </a:t>
            </a:r>
            <a:r>
              <a:rPr lang="tr-TR" dirty="0" err="1" smtClean="0"/>
              <a:t>antibiyoprofilaksi</a:t>
            </a:r>
            <a:r>
              <a:rPr lang="tr-TR" dirty="0" smtClean="0"/>
              <a:t> yapılmış ve </a:t>
            </a:r>
            <a:r>
              <a:rPr lang="tr-TR" dirty="0" err="1" smtClean="0"/>
              <a:t>üriner</a:t>
            </a:r>
            <a:r>
              <a:rPr lang="tr-TR" dirty="0" smtClean="0"/>
              <a:t> yol enfeksiyonu %4, yara yeri enfeksiyonu %3, nedeni bilinmeyen ateş %3, vajinal enfeksiyon %0,2 ve </a:t>
            </a:r>
            <a:r>
              <a:rPr lang="tr-TR" dirty="0" err="1" smtClean="0"/>
              <a:t>intraabdominal</a:t>
            </a:r>
            <a:r>
              <a:rPr lang="tr-TR" dirty="0" smtClean="0"/>
              <a:t> enfeksiyon %0,1 olarak raporlanmıştır </a:t>
            </a:r>
            <a:r>
              <a:rPr lang="tr-TR" sz="1050" dirty="0" smtClean="0"/>
              <a:t>(Makinen ve ark, 2001). </a:t>
            </a:r>
            <a:endParaRPr lang="tr-TR" sz="1050" dirty="0"/>
          </a:p>
        </p:txBody>
      </p:sp>
      <p:sp>
        <p:nvSpPr>
          <p:cNvPr id="4" name="Slayt Numarası Yer Tutucusu 3"/>
          <p:cNvSpPr>
            <a:spLocks noGrp="1"/>
          </p:cNvSpPr>
          <p:nvPr>
            <p:ph type="sldNum" sz="quarter" idx="10"/>
          </p:nvPr>
        </p:nvSpPr>
        <p:spPr/>
        <p:txBody>
          <a:bodyPr/>
          <a:lstStyle/>
          <a:p>
            <a:fld id="{453828BA-7ED9-5848-8C40-C8F020AF1E57}" type="slidenum">
              <a:rPr lang="tr-TR" smtClean="0"/>
              <a:t>21</a:t>
            </a:fld>
            <a:endParaRPr lang="tr-TR"/>
          </a:p>
        </p:txBody>
      </p:sp>
    </p:spTree>
    <p:extLst>
      <p:ext uri="{BB962C8B-B14F-4D97-AF65-F5344CB8AC3E}">
        <p14:creationId xmlns:p14="http://schemas.microsoft.com/office/powerpoint/2010/main" val="8672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t>Bunun nedeni </a:t>
            </a:r>
            <a:r>
              <a:rPr lang="tr-TR" sz="1200" dirty="0" err="1" smtClean="0"/>
              <a:t>laparoskopi</a:t>
            </a:r>
            <a:r>
              <a:rPr lang="tr-TR" sz="1200" dirty="0" smtClean="0"/>
              <a:t> sırasında </a:t>
            </a:r>
            <a:r>
              <a:rPr lang="tr-TR" sz="1200" dirty="0" err="1" smtClean="0"/>
              <a:t>pekçok</a:t>
            </a:r>
            <a:r>
              <a:rPr lang="tr-TR" sz="1200" dirty="0" smtClean="0"/>
              <a:t> hastamızda </a:t>
            </a:r>
            <a:r>
              <a:rPr lang="tr-TR" sz="1200" dirty="0" err="1" smtClean="0"/>
              <a:t>pelvik</a:t>
            </a:r>
            <a:r>
              <a:rPr lang="tr-TR" sz="1200" dirty="0" smtClean="0"/>
              <a:t> yan duvar açılarak </a:t>
            </a:r>
            <a:r>
              <a:rPr lang="tr-TR" sz="1200" dirty="0" err="1" smtClean="0"/>
              <a:t>üreter</a:t>
            </a:r>
            <a:r>
              <a:rPr lang="tr-TR" sz="1200" dirty="0" smtClean="0"/>
              <a:t> </a:t>
            </a:r>
            <a:r>
              <a:rPr lang="tr-TR" sz="1200" dirty="0" err="1" smtClean="0"/>
              <a:t>trasesi</a:t>
            </a:r>
            <a:r>
              <a:rPr lang="tr-TR" sz="1200" dirty="0" smtClean="0"/>
              <a:t> ve </a:t>
            </a:r>
            <a:r>
              <a:rPr lang="tr-TR" sz="1200" dirty="0" err="1" smtClean="0"/>
              <a:t>peristaltizmi</a:t>
            </a:r>
            <a:r>
              <a:rPr lang="tr-TR" sz="1200" dirty="0" smtClean="0"/>
              <a:t> gözlenerek cerrahi yapılıyor olmasına bağlı olabilir. Bütün </a:t>
            </a:r>
            <a:r>
              <a:rPr lang="tr-TR" sz="1200" dirty="0" err="1" smtClean="0"/>
              <a:t>laparoskopik</a:t>
            </a:r>
            <a:r>
              <a:rPr lang="tr-TR" sz="1200" dirty="0" smtClean="0"/>
              <a:t> prosedürlerde </a:t>
            </a:r>
            <a:r>
              <a:rPr lang="tr-TR" sz="1200" dirty="0" err="1" smtClean="0"/>
              <a:t>üreter</a:t>
            </a:r>
            <a:r>
              <a:rPr lang="tr-TR" sz="1200" dirty="0" smtClean="0"/>
              <a:t> </a:t>
            </a:r>
            <a:r>
              <a:rPr lang="tr-TR" sz="1200" dirty="0" err="1" smtClean="0"/>
              <a:t>trasesini</a:t>
            </a:r>
            <a:r>
              <a:rPr lang="tr-TR" sz="1200" dirty="0" smtClean="0"/>
              <a:t> gözlemleyen cerrahlar tarafından yapılan ameliyatlarda hiç </a:t>
            </a:r>
            <a:r>
              <a:rPr lang="tr-TR" sz="1200" dirty="0" err="1" smtClean="0"/>
              <a:t>üreter</a:t>
            </a:r>
            <a:r>
              <a:rPr lang="tr-TR" sz="1200" dirty="0" smtClean="0"/>
              <a:t> hasarı gözlenmemiştir. Bütün hastalara rutin mesane </a:t>
            </a:r>
            <a:r>
              <a:rPr lang="tr-TR" sz="1200" dirty="0" err="1" smtClean="0"/>
              <a:t>kateterizasyonu</a:t>
            </a:r>
            <a:r>
              <a:rPr lang="tr-TR" sz="1200" dirty="0" smtClean="0"/>
              <a:t> yapılmasına rağmen bir hastada mesane hasarı önlememiştir ancak bu hastanın bir kez batın cerrahisi geçirmiş olmasının normal anatomi üzerine olumsuz etkisi göz ardı edilmemelidir. </a:t>
            </a:r>
            <a:endParaRPr lang="tr-TR" sz="1200" dirty="0"/>
          </a:p>
        </p:txBody>
      </p:sp>
      <p:sp>
        <p:nvSpPr>
          <p:cNvPr id="4" name="Slayt Numarası Yer Tutucusu 3"/>
          <p:cNvSpPr>
            <a:spLocks noGrp="1"/>
          </p:cNvSpPr>
          <p:nvPr>
            <p:ph type="sldNum" sz="quarter" idx="10"/>
          </p:nvPr>
        </p:nvSpPr>
        <p:spPr/>
        <p:txBody>
          <a:bodyPr/>
          <a:lstStyle/>
          <a:p>
            <a:fld id="{453828BA-7ED9-5848-8C40-C8F020AF1E57}" type="slidenum">
              <a:rPr lang="tr-TR" smtClean="0"/>
              <a:t>24</a:t>
            </a:fld>
            <a:endParaRPr lang="tr-TR"/>
          </a:p>
        </p:txBody>
      </p:sp>
    </p:spTree>
    <p:extLst>
      <p:ext uri="{BB962C8B-B14F-4D97-AF65-F5344CB8AC3E}">
        <p14:creationId xmlns:p14="http://schemas.microsoft.com/office/powerpoint/2010/main" val="276349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9D38860D-B943-6449-86E4-42F7C3E115D0}" type="datetime1">
              <a:rPr lang="tr-TR" smtClean="0"/>
              <a:t>18.05.2017</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dirty="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tr-TR" smtClean="0"/>
              <a:t>Asıl başlık stili için tıklayın</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Vertical Text Placeholder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25CD450-1A7F-CE49-9BAF-4C13A301661B}" type="datetime1">
              <a:rPr lang="tr-TR" smtClean="0"/>
              <a:t>18.05.2017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0897E393-2BD2-144F-A301-EA947747F677}" type="datetime1">
              <a:rPr lang="tr-TR" smtClean="0"/>
              <a:t>18.05.2017</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A7CC40A-4114-B349-9264-DDA4BEEC2F60}" type="datetime1">
              <a:rPr lang="tr-TR" smtClean="0"/>
              <a:t>18.05.2017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6316A3DA-82E8-B042-BFC4-A0394BCF9318}" type="datetime1">
              <a:rPr lang="tr-TR" smtClean="0"/>
              <a:t>18.05.2017</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dirty="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AA2FB51-EF27-2B4D-B68E-080CCB2BE97E}" type="datetime1">
              <a:rPr lang="tr-TR" smtClean="0"/>
              <a:t>18.05.2017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tr-TR" smtClean="0"/>
              <a:t>Asıl başlık stili için tıklayın</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2933699" y="3316639"/>
            <a:ext cx="4160520" cy="2779361"/>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7543751" y="3316639"/>
            <a:ext cx="4160520" cy="2779361"/>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E8F077E-AC98-B347-B439-A341B9B6D742}" type="datetime1">
              <a:rPr lang="tr-TR" smtClean="0"/>
              <a:t>18.05.2017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30734485-AAE9-D148-939A-7E67DCBD8C55}" type="datetime1">
              <a:rPr lang="tr-TR" smtClean="0"/>
              <a:t>18.05.2017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6C2ECC25-9038-9247-B146-625F3B81107A}" type="datetime1">
              <a:rPr lang="tr-TR" smtClean="0"/>
              <a:t>18.05.2017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Açıklama Yazılı İçerik">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tr-TR" smtClean="0"/>
              <a:t>Asıl başlık stili için tıklayın</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47780736-6CBD-0D45-8323-E9F18AAE1495}" type="datetime1">
              <a:rPr lang="tr-TR" smtClean="0"/>
              <a:t>18.05.2017</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çıklama Yazılı Resim">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tr-TR" smtClean="0"/>
              <a:t>Asıl başlık stili için tıklayın</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6E306B74-E924-8D40-817E-7E3B5F999B1A}" type="datetime1">
              <a:rPr lang="tr-TR" smtClean="0"/>
              <a:t>18.05.2017</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66D60800-E2C9-4844-842F-FA51539622E3}" type="datetime1">
              <a:rPr lang="tr-TR" smtClean="0"/>
              <a:t>18.05.2017</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dirty="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hf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2706" y="831273"/>
            <a:ext cx="4639294" cy="3764478"/>
          </a:xfrm>
        </p:spPr>
        <p:txBody>
          <a:bodyPr>
            <a:normAutofit/>
          </a:bodyPr>
          <a:lstStyle/>
          <a:p>
            <a:r>
              <a:rPr lang="tr-TR" sz="2800" dirty="0"/>
              <a:t>BENİGN UTERİN ENDİKASYONLAR NEDENİ İLE YAPILAN </a:t>
            </a:r>
            <a:r>
              <a:rPr lang="tr-TR" sz="2800" dirty="0" smtClean="0"/>
              <a:t>HİSTEREKTOMİLERDE  LAPAROSKOPİ </a:t>
            </a:r>
            <a:r>
              <a:rPr lang="tr-TR" sz="2800" dirty="0"/>
              <a:t>VE LAPAROTOMİNİN KARŞILAŞTIRILMASI</a:t>
            </a:r>
          </a:p>
        </p:txBody>
      </p:sp>
      <p:sp>
        <p:nvSpPr>
          <p:cNvPr id="3" name="Alt Konu Başlığı 2"/>
          <p:cNvSpPr>
            <a:spLocks noGrp="1"/>
          </p:cNvSpPr>
          <p:nvPr>
            <p:ph type="subTitle" idx="1"/>
          </p:nvPr>
        </p:nvSpPr>
        <p:spPr/>
        <p:txBody>
          <a:bodyPr>
            <a:normAutofit fontScale="77500" lnSpcReduction="20000"/>
          </a:bodyPr>
          <a:lstStyle/>
          <a:p>
            <a:r>
              <a:rPr lang="tr-TR" dirty="0" smtClean="0"/>
              <a:t>Dr. Canan SATIR ÖZEL</a:t>
            </a:r>
          </a:p>
          <a:p>
            <a:r>
              <a:rPr lang="tr-TR" dirty="0" smtClean="0"/>
              <a:t>TCSB MEDENİYET ÜNİV GÖZTEPE EAH, KHD</a:t>
            </a:r>
            <a:endParaRPr lang="tr-TR" dirty="0"/>
          </a:p>
        </p:txBody>
      </p:sp>
      <p:sp>
        <p:nvSpPr>
          <p:cNvPr id="5" name="Slayt Numarası Yer Tutucusu 4"/>
          <p:cNvSpPr>
            <a:spLocks noGrp="1"/>
          </p:cNvSpPr>
          <p:nvPr>
            <p:ph type="sldNum" sz="quarter" idx="12"/>
          </p:nvPr>
        </p:nvSpPr>
        <p:spPr/>
        <p:txBody>
          <a:bodyPr/>
          <a:lstStyle/>
          <a:p>
            <a:fld id="{FAEF9944-A4F6-4C59-AEBD-678D6480B8EA}" type="slidenum">
              <a:rPr lang="en-US" smtClean="0"/>
              <a:pPr/>
              <a:t>1</a:t>
            </a:fld>
            <a:endParaRPr lang="en-US" dirty="0"/>
          </a:p>
        </p:txBody>
      </p:sp>
    </p:spTree>
    <p:extLst>
      <p:ext uri="{BB962C8B-B14F-4D97-AF65-F5344CB8AC3E}">
        <p14:creationId xmlns:p14="http://schemas.microsoft.com/office/powerpoint/2010/main" val="200040139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Hastaların;</a:t>
            </a:r>
          </a:p>
          <a:p>
            <a:pPr>
              <a:buFont typeface="Arial" charset="0"/>
              <a:buChar char="•"/>
            </a:pPr>
            <a:r>
              <a:rPr lang="tr-TR" dirty="0" err="1" smtClean="0"/>
              <a:t>preoperatif</a:t>
            </a:r>
            <a:r>
              <a:rPr lang="tr-TR" dirty="0" smtClean="0"/>
              <a:t> </a:t>
            </a:r>
            <a:r>
              <a:rPr lang="tr-TR" dirty="0"/>
              <a:t>hemoglobin değeri ortalaması 11,949 ± 1,441 gr/dl, </a:t>
            </a:r>
            <a:endParaRPr lang="tr-TR" dirty="0" smtClean="0"/>
          </a:p>
          <a:p>
            <a:pPr>
              <a:buFont typeface="Arial" charset="0"/>
              <a:buChar char="•"/>
            </a:pPr>
            <a:r>
              <a:rPr lang="tr-TR" dirty="0" err="1" smtClean="0"/>
              <a:t>postoperatif</a:t>
            </a:r>
            <a:r>
              <a:rPr lang="tr-TR" dirty="0" smtClean="0"/>
              <a:t> </a:t>
            </a:r>
            <a:r>
              <a:rPr lang="tr-TR" dirty="0"/>
              <a:t>6. saatteki hemoglobin değeri ortalaması 10,931 ± 1,320 gr/dl, </a:t>
            </a:r>
            <a:endParaRPr lang="tr-TR" dirty="0" smtClean="0"/>
          </a:p>
          <a:p>
            <a:pPr>
              <a:buFont typeface="Arial" charset="0"/>
              <a:buChar char="•"/>
            </a:pPr>
            <a:r>
              <a:rPr lang="tr-TR" dirty="0" err="1" smtClean="0"/>
              <a:t>postoperatif</a:t>
            </a:r>
            <a:r>
              <a:rPr lang="tr-TR" dirty="0" smtClean="0"/>
              <a:t> </a:t>
            </a:r>
            <a:r>
              <a:rPr lang="tr-TR" dirty="0"/>
              <a:t>1. gündeki hemoglobin değeri ortalaması 10,698 ± 1,267 gr/dl, </a:t>
            </a:r>
            <a:endParaRPr lang="tr-TR" dirty="0" smtClean="0"/>
          </a:p>
          <a:p>
            <a:pPr>
              <a:buFont typeface="Arial" charset="0"/>
              <a:buChar char="•"/>
            </a:pPr>
            <a:r>
              <a:rPr lang="tr-TR" dirty="0" err="1" smtClean="0"/>
              <a:t>preoperatif</a:t>
            </a:r>
            <a:r>
              <a:rPr lang="tr-TR" dirty="0" smtClean="0"/>
              <a:t> </a:t>
            </a:r>
            <a:r>
              <a:rPr lang="tr-TR" dirty="0"/>
              <a:t>hemoglobin değeri ile </a:t>
            </a:r>
            <a:r>
              <a:rPr lang="tr-TR" dirty="0" err="1"/>
              <a:t>postop</a:t>
            </a:r>
            <a:r>
              <a:rPr lang="tr-TR" dirty="0"/>
              <a:t> 6. saatteki hemoglobin değeri farkı (∆1) ortalaması 1,036 ± 1,037 gr/dl, </a:t>
            </a:r>
            <a:endParaRPr lang="tr-TR" dirty="0" smtClean="0"/>
          </a:p>
          <a:p>
            <a:pPr>
              <a:buFont typeface="Arial" charset="0"/>
              <a:buChar char="•"/>
            </a:pPr>
            <a:r>
              <a:rPr lang="tr-TR" dirty="0" err="1" smtClean="0"/>
              <a:t>preoperatif</a:t>
            </a:r>
            <a:r>
              <a:rPr lang="tr-TR" dirty="0" smtClean="0"/>
              <a:t> </a:t>
            </a:r>
            <a:r>
              <a:rPr lang="tr-TR" dirty="0"/>
              <a:t>hemoglobin değeri ile </a:t>
            </a:r>
            <a:r>
              <a:rPr lang="tr-TR" dirty="0" err="1"/>
              <a:t>postoperatif</a:t>
            </a:r>
            <a:r>
              <a:rPr lang="tr-TR" dirty="0"/>
              <a:t> 1. gündeki hemoglobin değeri farkı (∆2) ortalaması 1,268 ± </a:t>
            </a:r>
            <a:r>
              <a:rPr lang="tr-TR" dirty="0" smtClean="0"/>
              <a:t>1,070 gr/dl </a:t>
            </a:r>
            <a:r>
              <a:rPr lang="tr-TR" dirty="0"/>
              <a:t>olarak bulunmuştur.</a:t>
            </a:r>
          </a:p>
        </p:txBody>
      </p:sp>
      <p:sp>
        <p:nvSpPr>
          <p:cNvPr id="4" name="Slayt Numarası Yer Tutucusu 3"/>
          <p:cNvSpPr>
            <a:spLocks noGrp="1"/>
          </p:cNvSpPr>
          <p:nvPr>
            <p:ph type="sldNum" sz="quarter" idx="12"/>
          </p:nvPr>
        </p:nvSpPr>
        <p:spPr/>
        <p:txBody>
          <a:bodyPr/>
          <a:lstStyle/>
          <a:p>
            <a:fld id="{FAEF9944-A4F6-4C59-AEBD-678D6480B8EA}" type="slidenum">
              <a:rPr lang="en-US" smtClean="0"/>
              <a:t>10</a:t>
            </a:fld>
            <a:endParaRPr lang="en-US" dirty="0"/>
          </a:p>
        </p:txBody>
      </p:sp>
    </p:spTree>
    <p:extLst>
      <p:ext uri="{BB962C8B-B14F-4D97-AF65-F5344CB8AC3E}">
        <p14:creationId xmlns:p14="http://schemas.microsoft.com/office/powerpoint/2010/main" val="71417746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122 (%22,7) hastaya </a:t>
            </a:r>
            <a:r>
              <a:rPr lang="tr-TR" dirty="0" err="1"/>
              <a:t>laparoskopi</a:t>
            </a:r>
            <a:r>
              <a:rPr lang="tr-TR" dirty="0"/>
              <a:t> uygulanmışken, 415 (%77,3) hastaya </a:t>
            </a:r>
            <a:r>
              <a:rPr lang="tr-TR" dirty="0" err="1"/>
              <a:t>laparotomi</a:t>
            </a:r>
            <a:r>
              <a:rPr lang="tr-TR" dirty="0"/>
              <a:t> uygulanmıştır. </a:t>
            </a:r>
            <a:endParaRPr lang="tr-TR" dirty="0" smtClean="0"/>
          </a:p>
          <a:p>
            <a:endParaRPr lang="tr-TR" dirty="0" smtClean="0"/>
          </a:p>
          <a:p>
            <a:r>
              <a:rPr lang="tr-TR" dirty="0" smtClean="0"/>
              <a:t>Ortalama </a:t>
            </a:r>
            <a:r>
              <a:rPr lang="tr-TR" dirty="0"/>
              <a:t>taburculuk </a:t>
            </a:r>
            <a:r>
              <a:rPr lang="tr-TR" dirty="0" smtClean="0"/>
              <a:t>günleri</a:t>
            </a:r>
          </a:p>
          <a:p>
            <a:pPr>
              <a:buFont typeface="Arial" charset="0"/>
              <a:buChar char="•"/>
            </a:pPr>
            <a:r>
              <a:rPr lang="tr-TR" dirty="0" smtClean="0"/>
              <a:t>     L/S </a:t>
            </a:r>
            <a:r>
              <a:rPr lang="tr-TR" dirty="0" smtClean="0">
                <a:sym typeface="Wingdings"/>
              </a:rPr>
              <a:t> </a:t>
            </a:r>
            <a:r>
              <a:rPr lang="tr-TR" dirty="0" smtClean="0"/>
              <a:t>2,60±1,09,</a:t>
            </a:r>
          </a:p>
          <a:p>
            <a:pPr>
              <a:buFont typeface="Arial" charset="0"/>
              <a:buChar char="•"/>
            </a:pPr>
            <a:r>
              <a:rPr lang="tr-TR" dirty="0" smtClean="0"/>
              <a:t>     L/T </a:t>
            </a:r>
            <a:r>
              <a:rPr lang="tr-TR" dirty="0" smtClean="0">
                <a:sym typeface="Wingdings"/>
              </a:rPr>
              <a:t></a:t>
            </a:r>
            <a:r>
              <a:rPr lang="tr-TR" dirty="0" smtClean="0"/>
              <a:t> 2,74±0,9, (p=0,176).</a:t>
            </a:r>
            <a:endParaRPr lang="tr-TR" dirty="0"/>
          </a:p>
          <a:p>
            <a:endParaRPr lang="tr-TR" dirty="0"/>
          </a:p>
        </p:txBody>
      </p:sp>
      <p:sp>
        <p:nvSpPr>
          <p:cNvPr id="4" name="Slayt Numarası Yer Tutucusu 3"/>
          <p:cNvSpPr>
            <a:spLocks noGrp="1"/>
          </p:cNvSpPr>
          <p:nvPr>
            <p:ph type="sldNum" sz="quarter" idx="12"/>
          </p:nvPr>
        </p:nvSpPr>
        <p:spPr/>
        <p:txBody>
          <a:bodyPr/>
          <a:lstStyle/>
          <a:p>
            <a:fld id="{FAEF9944-A4F6-4C59-AEBD-678D6480B8EA}" type="slidenum">
              <a:rPr lang="en-US" smtClean="0"/>
              <a:t>11</a:t>
            </a:fld>
            <a:endParaRPr lang="en-US" dirty="0"/>
          </a:p>
        </p:txBody>
      </p:sp>
    </p:spTree>
    <p:extLst>
      <p:ext uri="{BB962C8B-B14F-4D97-AF65-F5344CB8AC3E}">
        <p14:creationId xmlns:p14="http://schemas.microsoft.com/office/powerpoint/2010/main" val="111818006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b="1" dirty="0">
                <a:latin typeface="+mn-lt"/>
              </a:rPr>
              <a:t>Tablo 1:</a:t>
            </a:r>
            <a:r>
              <a:rPr lang="tr-TR" sz="2800" dirty="0">
                <a:latin typeface="+mn-lt"/>
              </a:rPr>
              <a:t> Ameliyat Şekli İle Erken Ve Geç Komplikasyonların Karşılaştırılması</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3622033"/>
              </p:ext>
            </p:extLst>
          </p:nvPr>
        </p:nvGraphicFramePr>
        <p:xfrm>
          <a:off x="2552700" y="2552698"/>
          <a:ext cx="9010649" cy="3761837"/>
        </p:xfrm>
        <a:graphic>
          <a:graphicData uri="http://schemas.openxmlformats.org/drawingml/2006/table">
            <a:tbl>
              <a:tblPr firstRow="1" firstCol="1" bandRow="1">
                <a:tableStyleId>{5C22544A-7EE6-4342-B048-85BDC9FD1C3A}</a:tableStyleId>
              </a:tblPr>
              <a:tblGrid>
                <a:gridCol w="2500173"/>
                <a:gridCol w="1263087"/>
                <a:gridCol w="1263087"/>
                <a:gridCol w="1316955"/>
                <a:gridCol w="1316955"/>
                <a:gridCol w="1350392"/>
              </a:tblGrid>
              <a:tr h="714664">
                <a:tc rowSpan="2">
                  <a:txBody>
                    <a:bodyPr/>
                    <a:lstStyle/>
                    <a:p>
                      <a:pPr>
                        <a:lnSpc>
                          <a:spcPct val="115000"/>
                        </a:lnSpc>
                        <a:spcAft>
                          <a:spcPts val="1000"/>
                        </a:spcAft>
                      </a:pPr>
                      <a:r>
                        <a:rPr lang="tr-TR" sz="2400">
                          <a:effectLst/>
                        </a:rPr>
                        <a:t> </a:t>
                      </a:r>
                      <a:endParaRPr lang="tr-TR" sz="2400">
                        <a:effectLst/>
                        <a:latin typeface="Calibri" charset="0"/>
                        <a:ea typeface="Calibri" charset="0"/>
                        <a:cs typeface="Times New Roman" charset="0"/>
                      </a:endParaRPr>
                    </a:p>
                  </a:txBody>
                  <a:tcPr marL="76200" marR="76200" marT="19050" marB="19050" anchor="b"/>
                </a:tc>
                <a:tc gridSpan="2">
                  <a:txBody>
                    <a:bodyPr/>
                    <a:lstStyle/>
                    <a:p>
                      <a:pPr>
                        <a:lnSpc>
                          <a:spcPct val="115000"/>
                        </a:lnSpc>
                        <a:spcAft>
                          <a:spcPts val="1000"/>
                        </a:spcAft>
                      </a:pPr>
                      <a:r>
                        <a:rPr lang="tr-TR" sz="2400" dirty="0">
                          <a:effectLst/>
                        </a:rPr>
                        <a:t>L/S (n=122)</a:t>
                      </a:r>
                      <a:endParaRPr lang="tr-TR" sz="2400" dirty="0">
                        <a:effectLst/>
                        <a:latin typeface="Calibri" charset="0"/>
                        <a:ea typeface="Calibri" charset="0"/>
                        <a:cs typeface="Times New Roman" charset="0"/>
                      </a:endParaRPr>
                    </a:p>
                  </a:txBody>
                  <a:tcPr marL="76200" marR="76200" marT="19050" marB="19050" anchor="b"/>
                </a:tc>
                <a:tc hMerge="1">
                  <a:txBody>
                    <a:bodyPr/>
                    <a:lstStyle/>
                    <a:p>
                      <a:endParaRPr lang="tr-TR"/>
                    </a:p>
                  </a:txBody>
                  <a:tcPr/>
                </a:tc>
                <a:tc gridSpan="2">
                  <a:txBody>
                    <a:bodyPr/>
                    <a:lstStyle/>
                    <a:p>
                      <a:pPr>
                        <a:lnSpc>
                          <a:spcPct val="115000"/>
                        </a:lnSpc>
                        <a:spcAft>
                          <a:spcPts val="1000"/>
                        </a:spcAft>
                      </a:pPr>
                      <a:r>
                        <a:rPr lang="tr-TR" sz="2400">
                          <a:effectLst/>
                        </a:rPr>
                        <a:t>L/T (n=415)</a:t>
                      </a:r>
                      <a:endParaRPr lang="tr-TR" sz="2400">
                        <a:effectLst/>
                        <a:latin typeface="Calibri" charset="0"/>
                        <a:ea typeface="Calibri" charset="0"/>
                        <a:cs typeface="Times New Roman" charset="0"/>
                      </a:endParaRPr>
                    </a:p>
                  </a:txBody>
                  <a:tcPr marL="76200" marR="76200" marT="19050" marB="19050" anchor="b"/>
                </a:tc>
                <a:tc hMerge="1">
                  <a:txBody>
                    <a:bodyPr/>
                    <a:lstStyle/>
                    <a:p>
                      <a:endParaRPr lang="tr-TR"/>
                    </a:p>
                  </a:txBody>
                  <a:tcPr/>
                </a:tc>
                <a:tc rowSpan="2">
                  <a:txBody>
                    <a:bodyPr/>
                    <a:lstStyle/>
                    <a:p>
                      <a:pPr>
                        <a:lnSpc>
                          <a:spcPct val="115000"/>
                        </a:lnSpc>
                        <a:spcAft>
                          <a:spcPts val="1000"/>
                        </a:spcAft>
                      </a:pPr>
                      <a:r>
                        <a:rPr lang="tr-TR" sz="2400">
                          <a:effectLst/>
                        </a:rPr>
                        <a:t>        P</a:t>
                      </a:r>
                      <a:endParaRPr lang="tr-TR" sz="2400">
                        <a:effectLst/>
                        <a:latin typeface="Calibri" charset="0"/>
                        <a:ea typeface="Calibri" charset="0"/>
                        <a:cs typeface="Times New Roman" charset="0"/>
                      </a:endParaRPr>
                    </a:p>
                  </a:txBody>
                  <a:tcPr marL="76200" marR="76200" marT="19050" marB="19050" anchor="b"/>
                </a:tc>
              </a:tr>
              <a:tr h="599832">
                <a:tc vMerge="1">
                  <a:txBody>
                    <a:bodyPr/>
                    <a:lstStyle/>
                    <a:p>
                      <a:endParaRPr lang="tr-TR"/>
                    </a:p>
                  </a:txBody>
                  <a:tcPr/>
                </a:tc>
                <a:tc>
                  <a:txBody>
                    <a:bodyPr/>
                    <a:lstStyle/>
                    <a:p>
                      <a:pPr>
                        <a:lnSpc>
                          <a:spcPct val="115000"/>
                        </a:lnSpc>
                        <a:spcAft>
                          <a:spcPts val="1000"/>
                        </a:spcAft>
                      </a:pPr>
                      <a:r>
                        <a:rPr lang="tr-TR" sz="2400" dirty="0" smtClean="0">
                          <a:effectLst/>
                          <a:latin typeface="+mn-lt"/>
                          <a:ea typeface="+mn-ea"/>
                          <a:cs typeface="+mn-cs"/>
                        </a:rPr>
                        <a:t>n</a:t>
                      </a:r>
                      <a:endParaRPr lang="tr-TR" sz="2400" dirty="0">
                        <a:effectLst/>
                        <a:latin typeface="Calibri" charset="0"/>
                        <a:ea typeface="Calibri" charset="0"/>
                        <a:cs typeface="Times New Roman" charset="0"/>
                      </a:endParaRPr>
                    </a:p>
                  </a:txBody>
                  <a:tcPr marL="76200" marR="76200" marT="19050" marB="19050" anchor="b"/>
                </a:tc>
                <a:tc>
                  <a:txBody>
                    <a:bodyPr/>
                    <a:lstStyle/>
                    <a:p>
                      <a:pPr>
                        <a:lnSpc>
                          <a:spcPct val="115000"/>
                        </a:lnSpc>
                        <a:spcAft>
                          <a:spcPts val="1000"/>
                        </a:spcAft>
                      </a:pPr>
                      <a:r>
                        <a:rPr lang="tr-TR" sz="2400">
                          <a:effectLst/>
                        </a:rPr>
                        <a:t>%</a:t>
                      </a:r>
                      <a:endParaRPr lang="tr-TR" sz="2400">
                        <a:effectLst/>
                        <a:latin typeface="Calibri" charset="0"/>
                        <a:ea typeface="Calibri" charset="0"/>
                        <a:cs typeface="Times New Roman" charset="0"/>
                      </a:endParaRPr>
                    </a:p>
                  </a:txBody>
                  <a:tcPr marL="76200" marR="76200" marT="19050" marB="19050" anchor="b"/>
                </a:tc>
                <a:tc>
                  <a:txBody>
                    <a:bodyPr/>
                    <a:lstStyle/>
                    <a:p>
                      <a:pPr>
                        <a:lnSpc>
                          <a:spcPct val="115000"/>
                        </a:lnSpc>
                        <a:spcAft>
                          <a:spcPts val="1000"/>
                        </a:spcAft>
                      </a:pPr>
                      <a:r>
                        <a:rPr lang="tr-TR" sz="2400" dirty="0" smtClean="0">
                          <a:effectLst/>
                          <a:latin typeface="+mn-lt"/>
                          <a:ea typeface="+mn-ea"/>
                          <a:cs typeface="+mn-cs"/>
                        </a:rPr>
                        <a:t>n</a:t>
                      </a:r>
                      <a:endParaRPr lang="tr-TR" sz="2400" dirty="0">
                        <a:effectLst/>
                        <a:latin typeface="Calibri" charset="0"/>
                        <a:ea typeface="Calibri" charset="0"/>
                        <a:cs typeface="Times New Roman" charset="0"/>
                      </a:endParaRPr>
                    </a:p>
                  </a:txBody>
                  <a:tcPr marL="76200" marR="76200" marT="19050" marB="19050" anchor="b"/>
                </a:tc>
                <a:tc>
                  <a:txBody>
                    <a:bodyPr/>
                    <a:lstStyle/>
                    <a:p>
                      <a:pPr>
                        <a:lnSpc>
                          <a:spcPct val="115000"/>
                        </a:lnSpc>
                        <a:spcAft>
                          <a:spcPts val="1000"/>
                        </a:spcAft>
                      </a:pPr>
                      <a:r>
                        <a:rPr lang="tr-TR" sz="2400">
                          <a:effectLst/>
                        </a:rPr>
                        <a:t>%</a:t>
                      </a:r>
                      <a:endParaRPr lang="tr-TR" sz="2400">
                        <a:effectLst/>
                        <a:latin typeface="Calibri" charset="0"/>
                        <a:ea typeface="Calibri" charset="0"/>
                        <a:cs typeface="Times New Roman" charset="0"/>
                      </a:endParaRPr>
                    </a:p>
                  </a:txBody>
                  <a:tcPr marL="76200" marR="76200" marT="19050" marB="19050" anchor="b"/>
                </a:tc>
                <a:tc vMerge="1">
                  <a:txBody>
                    <a:bodyPr/>
                    <a:lstStyle/>
                    <a:p>
                      <a:endParaRPr lang="tr-TR"/>
                    </a:p>
                  </a:txBody>
                  <a:tcPr/>
                </a:tc>
              </a:tr>
              <a:tr h="688645">
                <a:tc>
                  <a:txBody>
                    <a:bodyPr/>
                    <a:lstStyle/>
                    <a:p>
                      <a:pPr>
                        <a:lnSpc>
                          <a:spcPct val="115000"/>
                        </a:lnSpc>
                        <a:spcAft>
                          <a:spcPts val="1000"/>
                        </a:spcAft>
                      </a:pPr>
                      <a:r>
                        <a:rPr lang="tr-TR" sz="2400">
                          <a:effectLst/>
                        </a:rPr>
                        <a:t>Erken Komplikasyon</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4</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 3,3</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14</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 3,4</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p=0,959</a:t>
                      </a:r>
                      <a:endParaRPr lang="tr-TR" sz="2400">
                        <a:effectLst/>
                        <a:latin typeface="Calibri" charset="0"/>
                        <a:ea typeface="Calibri" charset="0"/>
                        <a:cs typeface="Times New Roman" charset="0"/>
                      </a:endParaRPr>
                    </a:p>
                  </a:txBody>
                  <a:tcPr marL="76200" marR="76200" marT="19050" marB="19050" anchor="ctr"/>
                </a:tc>
              </a:tr>
              <a:tr h="688645">
                <a:tc>
                  <a:txBody>
                    <a:bodyPr/>
                    <a:lstStyle/>
                    <a:p>
                      <a:pPr>
                        <a:lnSpc>
                          <a:spcPct val="115000"/>
                        </a:lnSpc>
                        <a:spcAft>
                          <a:spcPts val="1000"/>
                        </a:spcAft>
                      </a:pPr>
                      <a:r>
                        <a:rPr lang="tr-TR" sz="2400">
                          <a:effectLst/>
                        </a:rPr>
                        <a:t>Geç Komplikasyon</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4</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 3,3</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14</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 3,4</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p=0,959</a:t>
                      </a:r>
                      <a:endParaRPr lang="tr-TR" sz="2400">
                        <a:effectLst/>
                        <a:latin typeface="Calibri" charset="0"/>
                        <a:ea typeface="Calibri" charset="0"/>
                        <a:cs typeface="Times New Roman" charset="0"/>
                      </a:endParaRPr>
                    </a:p>
                  </a:txBody>
                  <a:tcPr marL="76200" marR="76200" marT="19050" marB="19050" anchor="ctr"/>
                </a:tc>
              </a:tr>
              <a:tr h="737215">
                <a:tc>
                  <a:txBody>
                    <a:bodyPr/>
                    <a:lstStyle/>
                    <a:p>
                      <a:pPr>
                        <a:lnSpc>
                          <a:spcPct val="115000"/>
                        </a:lnSpc>
                        <a:spcAft>
                          <a:spcPts val="1000"/>
                        </a:spcAft>
                      </a:pPr>
                      <a:r>
                        <a:rPr lang="tr-TR" sz="2400">
                          <a:effectLst/>
                        </a:rPr>
                        <a:t>Toplam Komplikasyon</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8</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 6,6</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28</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 6,7</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dirty="0">
                          <a:effectLst/>
                        </a:rPr>
                        <a:t>p=0,941</a:t>
                      </a:r>
                      <a:endParaRPr lang="tr-TR" sz="2400" dirty="0">
                        <a:effectLst/>
                        <a:latin typeface="Calibri" charset="0"/>
                        <a:ea typeface="Calibri" charset="0"/>
                        <a:cs typeface="Times New Roman" charset="0"/>
                      </a:endParaRPr>
                    </a:p>
                  </a:txBody>
                  <a:tcPr marL="76200" marR="76200" marT="19050" marB="19050" anchor="ctr"/>
                </a:tc>
              </a:tr>
            </a:tbl>
          </a:graphicData>
        </a:graphic>
      </p:graphicFrame>
      <p:sp>
        <p:nvSpPr>
          <p:cNvPr id="3" name="Slayt Numarası Yer Tutucusu 2"/>
          <p:cNvSpPr>
            <a:spLocks noGrp="1"/>
          </p:cNvSpPr>
          <p:nvPr>
            <p:ph type="sldNum" sz="quarter" idx="12"/>
          </p:nvPr>
        </p:nvSpPr>
        <p:spPr/>
        <p:txBody>
          <a:bodyPr/>
          <a:lstStyle/>
          <a:p>
            <a:fld id="{FAEF9944-A4F6-4C59-AEBD-678D6480B8EA}" type="slidenum">
              <a:rPr lang="en-US" smtClean="0"/>
              <a:t>12</a:t>
            </a:fld>
            <a:endParaRPr lang="en-US" dirty="0"/>
          </a:p>
        </p:txBody>
      </p:sp>
    </p:spTree>
    <p:extLst>
      <p:ext uri="{BB962C8B-B14F-4D97-AF65-F5344CB8AC3E}">
        <p14:creationId xmlns:p14="http://schemas.microsoft.com/office/powerpoint/2010/main" val="65674232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u="sng" dirty="0" smtClean="0"/>
              <a:t>Cerrahi </a:t>
            </a:r>
            <a:r>
              <a:rPr lang="tr-TR" u="sng" dirty="0"/>
              <a:t>alan enfeksiyonu </a:t>
            </a:r>
            <a:r>
              <a:rPr lang="tr-TR" dirty="0" smtClean="0"/>
              <a:t> </a:t>
            </a:r>
            <a:r>
              <a:rPr lang="tr-TR" dirty="0"/>
              <a:t>%</a:t>
            </a:r>
            <a:r>
              <a:rPr lang="tr-TR" dirty="0" smtClean="0"/>
              <a:t>3,</a:t>
            </a:r>
            <a:endParaRPr lang="tr-TR" dirty="0"/>
          </a:p>
          <a:p>
            <a:r>
              <a:rPr lang="tr-TR" u="sng" dirty="0"/>
              <a:t>K</a:t>
            </a:r>
            <a:r>
              <a:rPr lang="tr-TR" u="sng" dirty="0" smtClean="0"/>
              <a:t>anama </a:t>
            </a:r>
            <a:r>
              <a:rPr lang="tr-TR" u="sng" dirty="0"/>
              <a:t>ve </a:t>
            </a:r>
            <a:r>
              <a:rPr lang="tr-TR" u="sng" dirty="0" err="1"/>
              <a:t>hematom</a:t>
            </a:r>
            <a:r>
              <a:rPr lang="tr-TR" u="sng" dirty="0"/>
              <a:t> </a:t>
            </a:r>
            <a:r>
              <a:rPr lang="tr-TR" u="sng" dirty="0" smtClean="0"/>
              <a:t> </a:t>
            </a:r>
            <a:r>
              <a:rPr lang="tr-TR" dirty="0" smtClean="0"/>
              <a:t>%</a:t>
            </a:r>
            <a:r>
              <a:rPr lang="tr-TR" dirty="0"/>
              <a:t>1 </a:t>
            </a:r>
            <a:r>
              <a:rPr lang="tr-TR" sz="1600" dirty="0" smtClean="0"/>
              <a:t>(2 </a:t>
            </a:r>
            <a:r>
              <a:rPr lang="tr-TR" sz="1600" dirty="0"/>
              <a:t>hastaya </a:t>
            </a:r>
            <a:r>
              <a:rPr lang="tr-TR" sz="1600" dirty="0" err="1"/>
              <a:t>peroperatif</a:t>
            </a:r>
            <a:r>
              <a:rPr lang="tr-TR" sz="1600" dirty="0"/>
              <a:t> </a:t>
            </a:r>
            <a:r>
              <a:rPr lang="tr-TR" sz="1600" dirty="0" err="1"/>
              <a:t>müdahelede</a:t>
            </a:r>
            <a:r>
              <a:rPr lang="tr-TR" sz="1600" dirty="0"/>
              <a:t> bulunulmuş, 3 hastaya </a:t>
            </a:r>
            <a:r>
              <a:rPr lang="tr-TR" sz="1600" dirty="0" err="1"/>
              <a:t>postoperatif</a:t>
            </a:r>
            <a:r>
              <a:rPr lang="tr-TR" sz="1600" dirty="0"/>
              <a:t> aynı gün ve 1 hastaya </a:t>
            </a:r>
            <a:r>
              <a:rPr lang="tr-TR" sz="1600" dirty="0" err="1"/>
              <a:t>postoperatif</a:t>
            </a:r>
            <a:r>
              <a:rPr lang="tr-TR" sz="1600" dirty="0"/>
              <a:t> 2. günde </a:t>
            </a:r>
            <a:r>
              <a:rPr lang="tr-TR" sz="1600" dirty="0" err="1"/>
              <a:t>relaparotomi</a:t>
            </a:r>
            <a:r>
              <a:rPr lang="tr-TR" sz="1600" dirty="0"/>
              <a:t> </a:t>
            </a:r>
            <a:r>
              <a:rPr lang="tr-TR" sz="1600" dirty="0" smtClean="0"/>
              <a:t>yapılmıştır),</a:t>
            </a:r>
            <a:endParaRPr lang="tr-TR" sz="1600" dirty="0"/>
          </a:p>
          <a:p>
            <a:r>
              <a:rPr lang="tr-TR" u="sng" dirty="0" err="1" smtClean="0"/>
              <a:t>Üriner</a:t>
            </a:r>
            <a:r>
              <a:rPr lang="tr-TR" u="sng" dirty="0" smtClean="0"/>
              <a:t> </a:t>
            </a:r>
            <a:r>
              <a:rPr lang="tr-TR" u="sng" dirty="0" err="1"/>
              <a:t>trakt</a:t>
            </a:r>
            <a:r>
              <a:rPr lang="tr-TR" u="sng" dirty="0"/>
              <a:t> </a:t>
            </a:r>
            <a:r>
              <a:rPr lang="tr-TR" u="sng" dirty="0" smtClean="0"/>
              <a:t>hasarı </a:t>
            </a:r>
            <a:r>
              <a:rPr lang="tr-TR" dirty="0" smtClean="0"/>
              <a:t>%0,9 </a:t>
            </a:r>
            <a:r>
              <a:rPr lang="tr-TR" sz="1600" dirty="0" smtClean="0"/>
              <a:t>(2 hastada </a:t>
            </a:r>
            <a:r>
              <a:rPr lang="tr-TR" sz="1600" dirty="0"/>
              <a:t>mesane yaralanması, 2 hastada </a:t>
            </a:r>
            <a:r>
              <a:rPr lang="tr-TR" sz="1600" dirty="0" err="1"/>
              <a:t>üreter</a:t>
            </a:r>
            <a:r>
              <a:rPr lang="tr-TR" sz="1600" dirty="0"/>
              <a:t> hasarı, 1 hastada </a:t>
            </a:r>
            <a:r>
              <a:rPr lang="tr-TR" sz="1600" dirty="0" err="1"/>
              <a:t>hidronefroz</a:t>
            </a:r>
            <a:r>
              <a:rPr lang="tr-TR" sz="1600" dirty="0"/>
              <a:t> </a:t>
            </a:r>
            <a:r>
              <a:rPr lang="tr-TR" sz="1600" dirty="0" smtClean="0"/>
              <a:t>gözlenmiştir), </a:t>
            </a:r>
            <a:endParaRPr lang="tr-TR" sz="1600" dirty="0"/>
          </a:p>
          <a:p>
            <a:endParaRPr lang="tr-TR" dirty="0"/>
          </a:p>
        </p:txBody>
      </p:sp>
      <p:sp>
        <p:nvSpPr>
          <p:cNvPr id="4" name="Slayt Numarası Yer Tutucusu 3"/>
          <p:cNvSpPr>
            <a:spLocks noGrp="1"/>
          </p:cNvSpPr>
          <p:nvPr>
            <p:ph type="sldNum" sz="quarter" idx="12"/>
          </p:nvPr>
        </p:nvSpPr>
        <p:spPr/>
        <p:txBody>
          <a:bodyPr/>
          <a:lstStyle/>
          <a:p>
            <a:fld id="{FAEF9944-A4F6-4C59-AEBD-678D6480B8EA}" type="slidenum">
              <a:rPr lang="en-US" smtClean="0"/>
              <a:t>13</a:t>
            </a:fld>
            <a:endParaRPr lang="en-US" dirty="0"/>
          </a:p>
        </p:txBody>
      </p:sp>
    </p:spTree>
    <p:extLst>
      <p:ext uri="{BB962C8B-B14F-4D97-AF65-F5344CB8AC3E}">
        <p14:creationId xmlns:p14="http://schemas.microsoft.com/office/powerpoint/2010/main" val="137140356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Postoperatif</a:t>
            </a:r>
            <a:r>
              <a:rPr lang="tr-TR" dirty="0" smtClean="0"/>
              <a:t> </a:t>
            </a:r>
            <a:r>
              <a:rPr lang="tr-TR" dirty="0"/>
              <a:t>6. saatteki ortalama hemoglobin </a:t>
            </a:r>
            <a:r>
              <a:rPr lang="tr-TR" dirty="0" smtClean="0"/>
              <a:t>değeri;</a:t>
            </a:r>
          </a:p>
          <a:p>
            <a:pPr>
              <a:buFont typeface="Arial" charset="0"/>
              <a:buChar char="•"/>
            </a:pPr>
            <a:r>
              <a:rPr lang="tr-TR" dirty="0" smtClean="0"/>
              <a:t>     L/S </a:t>
            </a:r>
            <a:r>
              <a:rPr lang="tr-TR" dirty="0" smtClean="0">
                <a:sym typeface="Wingdings"/>
              </a:rPr>
              <a:t> </a:t>
            </a:r>
            <a:r>
              <a:rPr lang="tr-TR" dirty="0" smtClean="0"/>
              <a:t>10,84±1,07 gr/dl,</a:t>
            </a:r>
          </a:p>
          <a:p>
            <a:pPr>
              <a:buFont typeface="Arial" charset="0"/>
              <a:buChar char="•"/>
            </a:pPr>
            <a:r>
              <a:rPr lang="tr-TR" dirty="0" smtClean="0"/>
              <a:t>     L/T </a:t>
            </a:r>
            <a:r>
              <a:rPr lang="tr-TR" dirty="0" smtClean="0">
                <a:sym typeface="Wingdings"/>
              </a:rPr>
              <a:t></a:t>
            </a:r>
            <a:r>
              <a:rPr lang="tr-TR" dirty="0">
                <a:sym typeface="Wingdings"/>
              </a:rPr>
              <a:t> </a:t>
            </a:r>
            <a:r>
              <a:rPr lang="tr-TR" dirty="0" smtClean="0"/>
              <a:t>10,96±1,38 gr/dl, (p=0,347</a:t>
            </a:r>
            <a:r>
              <a:rPr lang="tr-TR" dirty="0"/>
              <a:t>). </a:t>
            </a:r>
            <a:endParaRPr lang="tr-TR" dirty="0" smtClean="0"/>
          </a:p>
          <a:p>
            <a:pPr>
              <a:buFont typeface="Arial" charset="0"/>
              <a:buChar char="•"/>
            </a:pPr>
            <a:endParaRPr lang="tr-TR" dirty="0" smtClean="0"/>
          </a:p>
          <a:p>
            <a:r>
              <a:rPr lang="tr-TR" dirty="0" err="1" smtClean="0"/>
              <a:t>Postoperatif</a:t>
            </a:r>
            <a:r>
              <a:rPr lang="tr-TR" dirty="0" smtClean="0"/>
              <a:t> </a:t>
            </a:r>
            <a:r>
              <a:rPr lang="tr-TR" dirty="0"/>
              <a:t>1. gün hemoglobin </a:t>
            </a:r>
            <a:r>
              <a:rPr lang="tr-TR" dirty="0" smtClean="0"/>
              <a:t>değeri; </a:t>
            </a:r>
          </a:p>
          <a:p>
            <a:pPr>
              <a:buFont typeface="Arial" charset="0"/>
              <a:buChar char="•"/>
            </a:pPr>
            <a:r>
              <a:rPr lang="tr-TR" dirty="0" smtClean="0"/>
              <a:t>     L/S </a:t>
            </a:r>
            <a:r>
              <a:rPr lang="tr-TR" dirty="0" smtClean="0">
                <a:sym typeface="Wingdings"/>
              </a:rPr>
              <a:t> </a:t>
            </a:r>
            <a:r>
              <a:rPr lang="tr-TR" dirty="0" smtClean="0"/>
              <a:t>10,73±1,10 gr/dl,</a:t>
            </a:r>
          </a:p>
          <a:p>
            <a:pPr>
              <a:buFont typeface="Arial" charset="0"/>
              <a:buChar char="•"/>
            </a:pPr>
            <a:r>
              <a:rPr lang="tr-TR" dirty="0" smtClean="0"/>
              <a:t>     L/T </a:t>
            </a:r>
            <a:r>
              <a:rPr lang="tr-TR" dirty="0" smtClean="0">
                <a:sym typeface="Wingdings"/>
              </a:rPr>
              <a:t> </a:t>
            </a:r>
            <a:r>
              <a:rPr lang="tr-TR" dirty="0" smtClean="0"/>
              <a:t>10,69±1,31 </a:t>
            </a:r>
            <a:r>
              <a:rPr lang="tr-TR" dirty="0"/>
              <a:t>gr/dl </a:t>
            </a:r>
            <a:r>
              <a:rPr lang="tr-TR" dirty="0" smtClean="0"/>
              <a:t>(</a:t>
            </a:r>
            <a:r>
              <a:rPr lang="tr-TR" dirty="0"/>
              <a:t>p=0,786). </a:t>
            </a:r>
          </a:p>
        </p:txBody>
      </p:sp>
      <p:sp>
        <p:nvSpPr>
          <p:cNvPr id="4" name="Slayt Numarası Yer Tutucusu 3"/>
          <p:cNvSpPr>
            <a:spLocks noGrp="1"/>
          </p:cNvSpPr>
          <p:nvPr>
            <p:ph type="sldNum" sz="quarter" idx="12"/>
          </p:nvPr>
        </p:nvSpPr>
        <p:spPr/>
        <p:txBody>
          <a:bodyPr/>
          <a:lstStyle/>
          <a:p>
            <a:fld id="{FAEF9944-A4F6-4C59-AEBD-678D6480B8EA}" type="slidenum">
              <a:rPr lang="en-US" smtClean="0"/>
              <a:t>14</a:t>
            </a:fld>
            <a:endParaRPr lang="en-US" dirty="0"/>
          </a:p>
        </p:txBody>
      </p:sp>
    </p:spTree>
    <p:extLst>
      <p:ext uri="{BB962C8B-B14F-4D97-AF65-F5344CB8AC3E}">
        <p14:creationId xmlns:p14="http://schemas.microsoft.com/office/powerpoint/2010/main" val="28634761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b="1" dirty="0">
                <a:latin typeface="+mn-lt"/>
              </a:rPr>
              <a:t>Tablo 2:</a:t>
            </a:r>
            <a:r>
              <a:rPr lang="tr-TR" sz="2800" dirty="0">
                <a:latin typeface="+mn-lt"/>
              </a:rPr>
              <a:t> L/S Ve L/T Grupları Arasında Fark 1 (∆1) Hemoglobin Ve Fark 2 (∆2)  Hemoglobin Değerlerinin Karşılaştırılması</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9958354"/>
              </p:ext>
            </p:extLst>
          </p:nvPr>
        </p:nvGraphicFramePr>
        <p:xfrm>
          <a:off x="2419351" y="2262514"/>
          <a:ext cx="9284920" cy="2785370"/>
        </p:xfrm>
        <a:graphic>
          <a:graphicData uri="http://schemas.openxmlformats.org/drawingml/2006/table">
            <a:tbl>
              <a:tblPr firstRow="1" firstCol="1" bandRow="1">
                <a:tableStyleId>{5C22544A-7EE6-4342-B048-85BDC9FD1C3A}</a:tableStyleId>
              </a:tblPr>
              <a:tblGrid>
                <a:gridCol w="739080"/>
                <a:gridCol w="3251578"/>
                <a:gridCol w="2605654"/>
                <a:gridCol w="1331495"/>
                <a:gridCol w="1357113"/>
              </a:tblGrid>
              <a:tr h="919470">
                <a:tc>
                  <a:txBody>
                    <a:bodyPr/>
                    <a:lstStyle/>
                    <a:p>
                      <a:pPr>
                        <a:lnSpc>
                          <a:spcPct val="115000"/>
                        </a:lnSpc>
                      </a:pPr>
                      <a:endParaRPr lang="tr-TR" sz="2400">
                        <a:effectLst/>
                        <a:latin typeface="+mn-lt"/>
                      </a:endParaRPr>
                    </a:p>
                  </a:txBody>
                  <a:tcPr marL="76200" marR="76200" marT="19050" marB="19050" anchor="ctr"/>
                </a:tc>
                <a:tc>
                  <a:txBody>
                    <a:bodyPr/>
                    <a:lstStyle/>
                    <a:p>
                      <a:pPr algn="ctr">
                        <a:lnSpc>
                          <a:spcPct val="115000"/>
                        </a:lnSpc>
                        <a:spcAft>
                          <a:spcPts val="1000"/>
                        </a:spcAft>
                      </a:pPr>
                      <a:r>
                        <a:rPr lang="tr-TR" sz="2400" dirty="0">
                          <a:effectLst/>
                          <a:latin typeface="+mn-lt"/>
                        </a:rPr>
                        <a:t>L/S  (n=122)</a:t>
                      </a:r>
                      <a:endParaRPr lang="tr-TR" sz="2400" dirty="0">
                        <a:effectLst/>
                        <a:latin typeface="+mn-lt"/>
                        <a:ea typeface="Calibri" charset="0"/>
                        <a:cs typeface="Times New Roman" charset="0"/>
                      </a:endParaRPr>
                    </a:p>
                  </a:txBody>
                  <a:tcPr marL="76200" marR="76200" marT="19050" marB="19050" anchor="b"/>
                </a:tc>
                <a:tc>
                  <a:txBody>
                    <a:bodyPr/>
                    <a:lstStyle/>
                    <a:p>
                      <a:pPr algn="ctr">
                        <a:lnSpc>
                          <a:spcPct val="115000"/>
                        </a:lnSpc>
                        <a:spcAft>
                          <a:spcPts val="1000"/>
                        </a:spcAft>
                      </a:pPr>
                      <a:r>
                        <a:rPr lang="tr-TR" sz="2400" dirty="0">
                          <a:effectLst/>
                          <a:latin typeface="+mn-lt"/>
                        </a:rPr>
                        <a:t>L/T  (n=415)</a:t>
                      </a:r>
                      <a:endParaRPr lang="tr-TR" sz="2400" dirty="0">
                        <a:effectLst/>
                        <a:latin typeface="+mn-lt"/>
                        <a:ea typeface="Calibri" charset="0"/>
                        <a:cs typeface="Times New Roman" charset="0"/>
                      </a:endParaRPr>
                    </a:p>
                  </a:txBody>
                  <a:tcPr marL="76200" marR="76200" marT="19050" marB="19050" anchor="b"/>
                </a:tc>
                <a:tc>
                  <a:txBody>
                    <a:bodyPr/>
                    <a:lstStyle/>
                    <a:p>
                      <a:pPr algn="ctr">
                        <a:lnSpc>
                          <a:spcPct val="115000"/>
                        </a:lnSpc>
                        <a:spcAft>
                          <a:spcPts val="1000"/>
                        </a:spcAft>
                      </a:pPr>
                      <a:r>
                        <a:rPr lang="tr-TR" sz="2400" dirty="0" smtClean="0">
                          <a:effectLst/>
                          <a:latin typeface="+mn-lt"/>
                        </a:rPr>
                        <a:t>   </a:t>
                      </a:r>
                    </a:p>
                    <a:p>
                      <a:pPr algn="ctr">
                        <a:lnSpc>
                          <a:spcPct val="115000"/>
                        </a:lnSpc>
                        <a:spcAft>
                          <a:spcPts val="1000"/>
                        </a:spcAft>
                      </a:pPr>
                      <a:r>
                        <a:rPr lang="tr-TR" sz="2400" dirty="0" smtClean="0">
                          <a:effectLst/>
                          <a:latin typeface="+mn-lt"/>
                        </a:rPr>
                        <a:t>  T</a:t>
                      </a:r>
                      <a:endParaRPr lang="tr-TR" sz="2400" dirty="0">
                        <a:effectLst/>
                        <a:latin typeface="+mn-lt"/>
                        <a:ea typeface="Calibri" charset="0"/>
                        <a:cs typeface="Times New Roman" charset="0"/>
                      </a:endParaRPr>
                    </a:p>
                  </a:txBody>
                  <a:tcPr marL="76200" marR="76200" marT="19050" marB="19050" anchor="ctr"/>
                </a:tc>
                <a:tc>
                  <a:txBody>
                    <a:bodyPr/>
                    <a:lstStyle/>
                    <a:p>
                      <a:pPr algn="ctr">
                        <a:lnSpc>
                          <a:spcPct val="115000"/>
                        </a:lnSpc>
                        <a:spcAft>
                          <a:spcPts val="1000"/>
                        </a:spcAft>
                      </a:pPr>
                      <a:r>
                        <a:rPr lang="tr-TR" sz="2400" dirty="0" smtClean="0">
                          <a:effectLst/>
                          <a:latin typeface="+mn-lt"/>
                        </a:rPr>
                        <a:t>     </a:t>
                      </a:r>
                    </a:p>
                    <a:p>
                      <a:pPr algn="ctr">
                        <a:lnSpc>
                          <a:spcPct val="115000"/>
                        </a:lnSpc>
                        <a:spcAft>
                          <a:spcPts val="1000"/>
                        </a:spcAft>
                      </a:pPr>
                      <a:r>
                        <a:rPr lang="tr-TR" sz="2400" dirty="0" smtClean="0">
                          <a:effectLst/>
                          <a:latin typeface="+mn-lt"/>
                        </a:rPr>
                        <a:t> P</a:t>
                      </a:r>
                      <a:endParaRPr lang="tr-TR" sz="2400" dirty="0">
                        <a:effectLst/>
                        <a:latin typeface="+mn-lt"/>
                        <a:ea typeface="Calibri" charset="0"/>
                        <a:cs typeface="Times New Roman" charset="0"/>
                      </a:endParaRPr>
                    </a:p>
                  </a:txBody>
                  <a:tcPr marL="76200" marR="76200" marT="19050" marB="19050" anchor="ctr"/>
                </a:tc>
              </a:tr>
              <a:tr h="889511">
                <a:tc>
                  <a:txBody>
                    <a:bodyPr/>
                    <a:lstStyle/>
                    <a:p>
                      <a:pPr>
                        <a:lnSpc>
                          <a:spcPct val="115000"/>
                        </a:lnSpc>
                        <a:spcAft>
                          <a:spcPts val="1000"/>
                        </a:spcAft>
                      </a:pPr>
                      <a:r>
                        <a:rPr lang="tr-TR" sz="2400">
                          <a:effectLst/>
                          <a:latin typeface="+mn-lt"/>
                        </a:rPr>
                        <a:t>Δ1</a:t>
                      </a:r>
                      <a:endParaRPr lang="tr-TR" sz="2400">
                        <a:effectLst/>
                        <a:latin typeface="+mn-lt"/>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latin typeface="+mn-lt"/>
                        </a:rPr>
                        <a:t>1,158±0,783</a:t>
                      </a:r>
                      <a:endParaRPr lang="tr-TR" sz="2400">
                        <a:effectLst/>
                        <a:latin typeface="+mn-lt"/>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latin typeface="+mn-lt"/>
                        </a:rPr>
                        <a:t>1,001±1,099</a:t>
                      </a:r>
                      <a:endParaRPr lang="tr-TR" sz="2400">
                        <a:effectLst/>
                        <a:latin typeface="+mn-lt"/>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latin typeface="+mn-lt"/>
                        </a:rPr>
                        <a:t>1,478</a:t>
                      </a:r>
                      <a:endParaRPr lang="tr-TR" sz="2400">
                        <a:effectLst/>
                        <a:latin typeface="+mn-lt"/>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dirty="0">
                          <a:effectLst/>
                          <a:latin typeface="+mn-lt"/>
                        </a:rPr>
                        <a:t>0,140</a:t>
                      </a:r>
                      <a:endParaRPr lang="tr-TR" sz="2400" dirty="0">
                        <a:effectLst/>
                        <a:latin typeface="+mn-lt"/>
                        <a:ea typeface="Calibri" charset="0"/>
                        <a:cs typeface="Times New Roman" charset="0"/>
                      </a:endParaRPr>
                    </a:p>
                  </a:txBody>
                  <a:tcPr marL="76200" marR="76200" marT="19050" marB="19050" anchor="ctr"/>
                </a:tc>
              </a:tr>
              <a:tr h="889511">
                <a:tc>
                  <a:txBody>
                    <a:bodyPr/>
                    <a:lstStyle/>
                    <a:p>
                      <a:pPr>
                        <a:lnSpc>
                          <a:spcPct val="115000"/>
                        </a:lnSpc>
                        <a:spcAft>
                          <a:spcPts val="1000"/>
                        </a:spcAft>
                      </a:pPr>
                      <a:r>
                        <a:rPr lang="tr-TR" sz="2400">
                          <a:effectLst/>
                          <a:latin typeface="+mn-lt"/>
                        </a:rPr>
                        <a:t>Δ2</a:t>
                      </a:r>
                      <a:endParaRPr lang="tr-TR" sz="2400">
                        <a:effectLst/>
                        <a:latin typeface="+mn-lt"/>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dirty="0" smtClean="0">
                          <a:effectLst/>
                          <a:latin typeface="+mn-lt"/>
                        </a:rPr>
                        <a:t>1,274±0,748</a:t>
                      </a:r>
                      <a:endParaRPr lang="tr-TR" sz="2400" dirty="0">
                        <a:effectLst/>
                        <a:latin typeface="+mn-lt"/>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latin typeface="+mn-lt"/>
                        </a:rPr>
                        <a:t>1,267±1,149</a:t>
                      </a:r>
                      <a:endParaRPr lang="tr-TR" sz="2400">
                        <a:effectLst/>
                        <a:latin typeface="+mn-lt"/>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latin typeface="+mn-lt"/>
                        </a:rPr>
                        <a:t>0,082</a:t>
                      </a:r>
                      <a:endParaRPr lang="tr-TR" sz="2400">
                        <a:effectLst/>
                        <a:latin typeface="+mn-lt"/>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dirty="0">
                          <a:effectLst/>
                          <a:latin typeface="+mn-lt"/>
                        </a:rPr>
                        <a:t>0,935</a:t>
                      </a:r>
                      <a:endParaRPr lang="tr-TR" sz="2400" dirty="0">
                        <a:effectLst/>
                        <a:latin typeface="+mn-lt"/>
                        <a:ea typeface="Calibri" charset="0"/>
                        <a:cs typeface="Times New Roman" charset="0"/>
                      </a:endParaRPr>
                    </a:p>
                  </a:txBody>
                  <a:tcPr marL="76200" marR="76200" marT="19050" marB="19050" anchor="ctr"/>
                </a:tc>
              </a:tr>
            </a:tbl>
          </a:graphicData>
        </a:graphic>
      </p:graphicFrame>
      <p:sp>
        <p:nvSpPr>
          <p:cNvPr id="5" name="Dikdörtgen 4"/>
          <p:cNvSpPr/>
          <p:nvPr/>
        </p:nvSpPr>
        <p:spPr>
          <a:xfrm>
            <a:off x="3105150" y="4991099"/>
            <a:ext cx="8382000" cy="710707"/>
          </a:xfrm>
          <a:prstGeom prst="rect">
            <a:avLst/>
          </a:prstGeom>
        </p:spPr>
        <p:txBody>
          <a:bodyPr wrap="square">
            <a:spAutoFit/>
          </a:bodyPr>
          <a:lstStyle/>
          <a:p>
            <a:pPr>
              <a:lnSpc>
                <a:spcPct val="115000"/>
              </a:lnSpc>
              <a:spcAft>
                <a:spcPts val="1000"/>
              </a:spcAft>
            </a:pPr>
            <a:r>
              <a:rPr lang="tr-TR" dirty="0">
                <a:latin typeface="Calibri" charset="0"/>
                <a:ea typeface="Calibri" charset="0"/>
                <a:cs typeface="Times New Roman" charset="0"/>
              </a:rPr>
              <a:t>∆1: </a:t>
            </a:r>
            <a:r>
              <a:rPr lang="tr-TR" dirty="0" err="1">
                <a:latin typeface="Calibri" charset="0"/>
                <a:ea typeface="Calibri" charset="0"/>
                <a:cs typeface="Times New Roman" charset="0"/>
              </a:rPr>
              <a:t>Preoperatif</a:t>
            </a:r>
            <a:r>
              <a:rPr lang="tr-TR" dirty="0">
                <a:latin typeface="Calibri" charset="0"/>
                <a:ea typeface="Calibri" charset="0"/>
                <a:cs typeface="Times New Roman" charset="0"/>
              </a:rPr>
              <a:t> Hemoglobin Değeri İle </a:t>
            </a:r>
            <a:r>
              <a:rPr lang="tr-TR" dirty="0" err="1">
                <a:latin typeface="Calibri" charset="0"/>
                <a:ea typeface="Calibri" charset="0"/>
                <a:cs typeface="Times New Roman" charset="0"/>
              </a:rPr>
              <a:t>Postoperatif</a:t>
            </a:r>
            <a:r>
              <a:rPr lang="tr-TR" dirty="0">
                <a:latin typeface="Calibri" charset="0"/>
                <a:ea typeface="Calibri" charset="0"/>
                <a:cs typeface="Times New Roman" charset="0"/>
              </a:rPr>
              <a:t> 6. Saatteki Hemoglobin Değeri Farkı                                                                                                                                  ∆2: </a:t>
            </a:r>
            <a:r>
              <a:rPr lang="tr-TR" dirty="0" err="1">
                <a:latin typeface="Calibri" charset="0"/>
                <a:ea typeface="Calibri" charset="0"/>
                <a:cs typeface="Times New Roman" charset="0"/>
              </a:rPr>
              <a:t>Preoperatif</a:t>
            </a:r>
            <a:r>
              <a:rPr lang="tr-TR" dirty="0">
                <a:latin typeface="Calibri" charset="0"/>
                <a:ea typeface="Calibri" charset="0"/>
                <a:cs typeface="Times New Roman" charset="0"/>
              </a:rPr>
              <a:t> Hemoglobin Değeri İle </a:t>
            </a:r>
            <a:r>
              <a:rPr lang="tr-TR" dirty="0" err="1">
                <a:latin typeface="Calibri" charset="0"/>
                <a:ea typeface="Calibri" charset="0"/>
                <a:cs typeface="Times New Roman" charset="0"/>
              </a:rPr>
              <a:t>Postoperatif</a:t>
            </a:r>
            <a:r>
              <a:rPr lang="tr-TR" dirty="0">
                <a:latin typeface="Calibri" charset="0"/>
                <a:ea typeface="Calibri" charset="0"/>
                <a:cs typeface="Times New Roman" charset="0"/>
              </a:rPr>
              <a:t> 1.gündeki Hemoglobin Değeri Farkı</a:t>
            </a:r>
            <a:endParaRPr lang="tr-TR" dirty="0">
              <a:effectLst/>
              <a:latin typeface="Calibri" charset="0"/>
              <a:ea typeface="Calibri" charset="0"/>
              <a:cs typeface="Times New Roman" charset="0"/>
            </a:endParaRPr>
          </a:p>
        </p:txBody>
      </p:sp>
      <p:sp>
        <p:nvSpPr>
          <p:cNvPr id="3" name="Slayt Numarası Yer Tutucusu 2"/>
          <p:cNvSpPr>
            <a:spLocks noGrp="1"/>
          </p:cNvSpPr>
          <p:nvPr>
            <p:ph type="sldNum" sz="quarter" idx="12"/>
          </p:nvPr>
        </p:nvSpPr>
        <p:spPr/>
        <p:txBody>
          <a:bodyPr/>
          <a:lstStyle/>
          <a:p>
            <a:fld id="{FAEF9944-A4F6-4C59-AEBD-678D6480B8EA}" type="slidenum">
              <a:rPr lang="en-US" smtClean="0"/>
              <a:t>15</a:t>
            </a:fld>
            <a:endParaRPr lang="en-US" dirty="0"/>
          </a:p>
        </p:txBody>
      </p:sp>
    </p:spTree>
    <p:extLst>
      <p:ext uri="{BB962C8B-B14F-4D97-AF65-F5344CB8AC3E}">
        <p14:creationId xmlns:p14="http://schemas.microsoft.com/office/powerpoint/2010/main" val="117567655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100" b="1" dirty="0">
                <a:latin typeface="+mn-lt"/>
              </a:rPr>
              <a:t>Tablo 3:</a:t>
            </a:r>
            <a:r>
              <a:rPr lang="tr-TR" sz="3100" dirty="0">
                <a:latin typeface="+mn-lt"/>
              </a:rPr>
              <a:t> Laparoskopi Ve </a:t>
            </a:r>
            <a:r>
              <a:rPr lang="tr-TR" sz="3100" dirty="0" err="1">
                <a:latin typeface="+mn-lt"/>
              </a:rPr>
              <a:t>Laparotomi</a:t>
            </a:r>
            <a:r>
              <a:rPr lang="tr-TR" sz="3100" dirty="0">
                <a:latin typeface="+mn-lt"/>
              </a:rPr>
              <a:t> Grupları Arasında Peroperatif Ve </a:t>
            </a:r>
            <a:r>
              <a:rPr lang="tr-TR" sz="3100" dirty="0" err="1">
                <a:latin typeface="+mn-lt"/>
              </a:rPr>
              <a:t>Postoperatif</a:t>
            </a:r>
            <a:r>
              <a:rPr lang="tr-TR" sz="3100" dirty="0">
                <a:latin typeface="+mn-lt"/>
              </a:rPr>
              <a:t> Kan Transfüzyon İhtiyacının Karşılaştırılması</a:t>
            </a:r>
            <a:r>
              <a:rPr lang="tr-TR" dirty="0"/>
              <a:t/>
            </a:r>
            <a:br>
              <a:rPr lang="tr-TR"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496050042"/>
              </p:ext>
            </p:extLst>
          </p:nvPr>
        </p:nvGraphicFramePr>
        <p:xfrm>
          <a:off x="2800350" y="2552697"/>
          <a:ext cx="8903921" cy="3606292"/>
        </p:xfrm>
        <a:graphic>
          <a:graphicData uri="http://schemas.openxmlformats.org/drawingml/2006/table">
            <a:tbl>
              <a:tblPr firstRow="1" firstCol="1" bandRow="1">
                <a:tableStyleId>{5C22544A-7EE6-4342-B048-85BDC9FD1C3A}</a:tableStyleId>
              </a:tblPr>
              <a:tblGrid>
                <a:gridCol w="2822786"/>
                <a:gridCol w="1100426"/>
                <a:gridCol w="1150683"/>
                <a:gridCol w="1219787"/>
                <a:gridCol w="1219787"/>
                <a:gridCol w="1390452"/>
              </a:tblGrid>
              <a:tr h="413367">
                <a:tc rowSpan="2">
                  <a:txBody>
                    <a:bodyPr/>
                    <a:lstStyle/>
                    <a:p>
                      <a:pPr>
                        <a:lnSpc>
                          <a:spcPct val="115000"/>
                        </a:lnSpc>
                        <a:spcAft>
                          <a:spcPts val="1000"/>
                        </a:spcAft>
                      </a:pPr>
                      <a:r>
                        <a:rPr lang="tr-TR" sz="2400">
                          <a:effectLst/>
                        </a:rPr>
                        <a:t> </a:t>
                      </a:r>
                      <a:endParaRPr lang="tr-TR" sz="2400">
                        <a:effectLst/>
                        <a:latin typeface="Calibri" charset="0"/>
                        <a:ea typeface="Calibri" charset="0"/>
                        <a:cs typeface="Times New Roman" charset="0"/>
                      </a:endParaRPr>
                    </a:p>
                  </a:txBody>
                  <a:tcPr marL="76200" marR="76200" marT="19050" marB="19050" anchor="b"/>
                </a:tc>
                <a:tc gridSpan="2">
                  <a:txBody>
                    <a:bodyPr/>
                    <a:lstStyle/>
                    <a:p>
                      <a:pPr>
                        <a:lnSpc>
                          <a:spcPct val="115000"/>
                        </a:lnSpc>
                        <a:spcAft>
                          <a:spcPts val="1000"/>
                        </a:spcAft>
                      </a:pPr>
                      <a:r>
                        <a:rPr lang="tr-TR" sz="2400">
                          <a:effectLst/>
                        </a:rPr>
                        <a:t>L/S  (n=122)</a:t>
                      </a:r>
                      <a:endParaRPr lang="tr-TR" sz="2400">
                        <a:effectLst/>
                        <a:latin typeface="Calibri" charset="0"/>
                        <a:ea typeface="Calibri" charset="0"/>
                        <a:cs typeface="Times New Roman" charset="0"/>
                      </a:endParaRPr>
                    </a:p>
                  </a:txBody>
                  <a:tcPr marL="76200" marR="76200" marT="19050" marB="19050" anchor="b"/>
                </a:tc>
                <a:tc hMerge="1">
                  <a:txBody>
                    <a:bodyPr/>
                    <a:lstStyle/>
                    <a:p>
                      <a:endParaRPr lang="tr-TR"/>
                    </a:p>
                  </a:txBody>
                  <a:tcPr/>
                </a:tc>
                <a:tc gridSpan="2">
                  <a:txBody>
                    <a:bodyPr/>
                    <a:lstStyle/>
                    <a:p>
                      <a:pPr>
                        <a:lnSpc>
                          <a:spcPct val="115000"/>
                        </a:lnSpc>
                        <a:spcAft>
                          <a:spcPts val="1000"/>
                        </a:spcAft>
                      </a:pPr>
                      <a:r>
                        <a:rPr lang="tr-TR" sz="2400">
                          <a:effectLst/>
                        </a:rPr>
                        <a:t>L/T  (n=415)</a:t>
                      </a:r>
                      <a:endParaRPr lang="tr-TR" sz="2400">
                        <a:effectLst/>
                        <a:latin typeface="Calibri" charset="0"/>
                        <a:ea typeface="Calibri" charset="0"/>
                        <a:cs typeface="Times New Roman" charset="0"/>
                      </a:endParaRPr>
                    </a:p>
                  </a:txBody>
                  <a:tcPr marL="76200" marR="76200" marT="19050" marB="19050" anchor="b"/>
                </a:tc>
                <a:tc hMerge="1">
                  <a:txBody>
                    <a:bodyPr/>
                    <a:lstStyle/>
                    <a:p>
                      <a:endParaRPr lang="tr-TR"/>
                    </a:p>
                  </a:txBody>
                  <a:tcPr/>
                </a:tc>
                <a:tc rowSpan="2">
                  <a:txBody>
                    <a:bodyPr/>
                    <a:lstStyle/>
                    <a:p>
                      <a:pPr>
                        <a:lnSpc>
                          <a:spcPct val="115000"/>
                        </a:lnSpc>
                        <a:spcAft>
                          <a:spcPts val="1000"/>
                        </a:spcAft>
                      </a:pPr>
                      <a:r>
                        <a:rPr lang="tr-TR" sz="2400" baseline="0" dirty="0" smtClean="0">
                          <a:effectLst/>
                        </a:rPr>
                        <a:t>      </a:t>
                      </a:r>
                      <a:r>
                        <a:rPr lang="tr-TR" sz="2400" dirty="0" smtClean="0">
                          <a:effectLst/>
                        </a:rPr>
                        <a:t> p</a:t>
                      </a:r>
                      <a:endParaRPr lang="tr-TR" sz="2400" dirty="0">
                        <a:effectLst/>
                        <a:latin typeface="Calibri" charset="0"/>
                        <a:ea typeface="Calibri" charset="0"/>
                        <a:cs typeface="Times New Roman" charset="0"/>
                      </a:endParaRPr>
                    </a:p>
                    <a:p>
                      <a:pPr>
                        <a:lnSpc>
                          <a:spcPct val="115000"/>
                        </a:lnSpc>
                        <a:spcAft>
                          <a:spcPts val="1000"/>
                        </a:spcAft>
                      </a:pPr>
                      <a:endParaRPr lang="tr-TR" sz="2400" dirty="0" smtClean="0">
                        <a:effectLst/>
                      </a:endParaRPr>
                    </a:p>
                  </a:txBody>
                  <a:tcPr marL="76200" marR="76200" marT="19050" marB="19050" anchor="b"/>
                </a:tc>
              </a:tr>
              <a:tr h="413367">
                <a:tc vMerge="1">
                  <a:txBody>
                    <a:bodyPr/>
                    <a:lstStyle/>
                    <a:p>
                      <a:endParaRPr lang="tr-TR"/>
                    </a:p>
                  </a:txBody>
                  <a:tcPr/>
                </a:tc>
                <a:tc>
                  <a:txBody>
                    <a:bodyPr/>
                    <a:lstStyle/>
                    <a:p>
                      <a:pPr>
                        <a:lnSpc>
                          <a:spcPct val="115000"/>
                        </a:lnSpc>
                        <a:spcAft>
                          <a:spcPts val="1000"/>
                        </a:spcAft>
                      </a:pPr>
                      <a:r>
                        <a:rPr lang="tr-TR" sz="2400">
                          <a:effectLst/>
                        </a:rPr>
                        <a:t>n</a:t>
                      </a:r>
                      <a:endParaRPr lang="tr-TR" sz="2400">
                        <a:effectLst/>
                        <a:latin typeface="Calibri" charset="0"/>
                        <a:ea typeface="Calibri" charset="0"/>
                        <a:cs typeface="Times New Roman" charset="0"/>
                      </a:endParaRPr>
                    </a:p>
                  </a:txBody>
                  <a:tcPr marL="76200" marR="76200" marT="19050" marB="19050" anchor="b"/>
                </a:tc>
                <a:tc>
                  <a:txBody>
                    <a:bodyPr/>
                    <a:lstStyle/>
                    <a:p>
                      <a:pPr>
                        <a:lnSpc>
                          <a:spcPct val="115000"/>
                        </a:lnSpc>
                        <a:spcAft>
                          <a:spcPts val="1000"/>
                        </a:spcAft>
                      </a:pPr>
                      <a:r>
                        <a:rPr lang="tr-TR" sz="2400">
                          <a:effectLst/>
                        </a:rPr>
                        <a:t>%</a:t>
                      </a:r>
                      <a:endParaRPr lang="tr-TR" sz="2400">
                        <a:effectLst/>
                        <a:latin typeface="Calibri" charset="0"/>
                        <a:ea typeface="Calibri" charset="0"/>
                        <a:cs typeface="Times New Roman" charset="0"/>
                      </a:endParaRPr>
                    </a:p>
                  </a:txBody>
                  <a:tcPr marL="76200" marR="76200" marT="19050" marB="19050" anchor="b"/>
                </a:tc>
                <a:tc>
                  <a:txBody>
                    <a:bodyPr/>
                    <a:lstStyle/>
                    <a:p>
                      <a:pPr>
                        <a:lnSpc>
                          <a:spcPct val="115000"/>
                        </a:lnSpc>
                        <a:spcAft>
                          <a:spcPts val="1000"/>
                        </a:spcAft>
                      </a:pPr>
                      <a:r>
                        <a:rPr lang="tr-TR" sz="2400" dirty="0" smtClean="0">
                          <a:effectLst/>
                          <a:latin typeface="+mn-lt"/>
                          <a:ea typeface="+mn-ea"/>
                          <a:cs typeface="+mn-cs"/>
                        </a:rPr>
                        <a:t>n</a:t>
                      </a:r>
                      <a:endParaRPr lang="tr-TR" sz="2400" dirty="0">
                        <a:effectLst/>
                        <a:latin typeface="Calibri" charset="0"/>
                        <a:ea typeface="Calibri" charset="0"/>
                        <a:cs typeface="Times New Roman" charset="0"/>
                      </a:endParaRPr>
                    </a:p>
                  </a:txBody>
                  <a:tcPr marL="76200" marR="76200" marT="19050" marB="19050" anchor="b"/>
                </a:tc>
                <a:tc>
                  <a:txBody>
                    <a:bodyPr/>
                    <a:lstStyle/>
                    <a:p>
                      <a:pPr>
                        <a:lnSpc>
                          <a:spcPct val="115000"/>
                        </a:lnSpc>
                        <a:spcAft>
                          <a:spcPts val="1000"/>
                        </a:spcAft>
                      </a:pPr>
                      <a:r>
                        <a:rPr lang="tr-TR" sz="2400">
                          <a:effectLst/>
                        </a:rPr>
                        <a:t>%</a:t>
                      </a:r>
                      <a:endParaRPr lang="tr-TR" sz="2400">
                        <a:effectLst/>
                        <a:latin typeface="Calibri" charset="0"/>
                        <a:ea typeface="Calibri" charset="0"/>
                        <a:cs typeface="Times New Roman" charset="0"/>
                      </a:endParaRPr>
                    </a:p>
                  </a:txBody>
                  <a:tcPr marL="76200" marR="76200" marT="19050" marB="19050" anchor="b"/>
                </a:tc>
                <a:tc vMerge="1">
                  <a:txBody>
                    <a:bodyPr/>
                    <a:lstStyle/>
                    <a:p>
                      <a:endParaRPr lang="tr-TR"/>
                    </a:p>
                  </a:txBody>
                  <a:tcPr/>
                </a:tc>
              </a:tr>
              <a:tr h="1139209">
                <a:tc>
                  <a:txBody>
                    <a:bodyPr/>
                    <a:lstStyle/>
                    <a:p>
                      <a:pPr>
                        <a:lnSpc>
                          <a:spcPct val="115000"/>
                        </a:lnSpc>
                        <a:spcAft>
                          <a:spcPts val="1000"/>
                        </a:spcAft>
                      </a:pPr>
                      <a:r>
                        <a:rPr lang="tr-TR" sz="2400" dirty="0">
                          <a:effectLst/>
                        </a:rPr>
                        <a:t>Peroperatif Kan Transfüzyon İhtiyacı Olanlar</a:t>
                      </a:r>
                      <a:endParaRPr lang="tr-TR" sz="2400" dirty="0">
                        <a:effectLst/>
                        <a:latin typeface="Calibri" charset="0"/>
                        <a:ea typeface="Calibri" charset="0"/>
                        <a:cs typeface="Times New Roman" charset="0"/>
                      </a:endParaRPr>
                    </a:p>
                  </a:txBody>
                  <a:tcPr marL="76200" marR="76200" marT="19050" marB="19050" anchor="b"/>
                </a:tc>
                <a:tc>
                  <a:txBody>
                    <a:bodyPr/>
                    <a:lstStyle/>
                    <a:p>
                      <a:pPr>
                        <a:lnSpc>
                          <a:spcPct val="115000"/>
                        </a:lnSpc>
                        <a:spcAft>
                          <a:spcPts val="1000"/>
                        </a:spcAft>
                      </a:pPr>
                      <a:r>
                        <a:rPr lang="tr-TR" sz="2400">
                          <a:effectLst/>
                        </a:rPr>
                        <a:t>2</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 1,6</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12</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 2,9</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p=0,445</a:t>
                      </a:r>
                      <a:endParaRPr lang="tr-TR" sz="2400">
                        <a:effectLst/>
                        <a:latin typeface="Calibri" charset="0"/>
                        <a:ea typeface="Calibri" charset="0"/>
                        <a:cs typeface="Times New Roman" charset="0"/>
                      </a:endParaRPr>
                    </a:p>
                  </a:txBody>
                  <a:tcPr marL="76200" marR="76200" marT="19050" marB="19050" anchor="ctr"/>
                </a:tc>
              </a:tr>
              <a:tr h="1139209">
                <a:tc>
                  <a:txBody>
                    <a:bodyPr/>
                    <a:lstStyle/>
                    <a:p>
                      <a:pPr>
                        <a:lnSpc>
                          <a:spcPct val="115000"/>
                        </a:lnSpc>
                        <a:spcAft>
                          <a:spcPts val="1000"/>
                        </a:spcAft>
                      </a:pPr>
                      <a:r>
                        <a:rPr lang="tr-TR" sz="2400">
                          <a:effectLst/>
                        </a:rPr>
                        <a:t>Postoperatif Kan Transfüzyon İhtiyacı Olanlar</a:t>
                      </a:r>
                      <a:endParaRPr lang="tr-TR" sz="2400">
                        <a:effectLst/>
                        <a:latin typeface="Calibri" charset="0"/>
                        <a:ea typeface="Calibri" charset="0"/>
                        <a:cs typeface="Times New Roman" charset="0"/>
                      </a:endParaRPr>
                    </a:p>
                  </a:txBody>
                  <a:tcPr marL="76200" marR="76200" marT="19050" marB="19050" anchor="b"/>
                </a:tc>
                <a:tc>
                  <a:txBody>
                    <a:bodyPr/>
                    <a:lstStyle/>
                    <a:p>
                      <a:pPr>
                        <a:lnSpc>
                          <a:spcPct val="115000"/>
                        </a:lnSpc>
                        <a:spcAft>
                          <a:spcPts val="1000"/>
                        </a:spcAft>
                      </a:pPr>
                      <a:r>
                        <a:rPr lang="tr-TR" sz="2400">
                          <a:effectLst/>
                        </a:rPr>
                        <a:t>1</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 0,8</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24</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a:effectLst/>
                        </a:rPr>
                        <a:t>% 5,8</a:t>
                      </a:r>
                      <a:endParaRPr lang="tr-TR" sz="2400">
                        <a:effectLst/>
                        <a:latin typeface="Calibri" charset="0"/>
                        <a:ea typeface="Calibri" charset="0"/>
                        <a:cs typeface="Times New Roman" charset="0"/>
                      </a:endParaRPr>
                    </a:p>
                  </a:txBody>
                  <a:tcPr marL="76200" marR="76200" marT="19050" marB="19050" anchor="ctr"/>
                </a:tc>
                <a:tc>
                  <a:txBody>
                    <a:bodyPr/>
                    <a:lstStyle/>
                    <a:p>
                      <a:pPr>
                        <a:lnSpc>
                          <a:spcPct val="115000"/>
                        </a:lnSpc>
                        <a:spcAft>
                          <a:spcPts val="1000"/>
                        </a:spcAft>
                      </a:pPr>
                      <a:r>
                        <a:rPr lang="tr-TR" sz="2400" b="1" u="sng" dirty="0">
                          <a:effectLst/>
                        </a:rPr>
                        <a:t>p=0,022</a:t>
                      </a:r>
                      <a:endParaRPr lang="tr-TR" sz="2400" b="1" u="sng" dirty="0">
                        <a:effectLst/>
                        <a:latin typeface="Calibri" charset="0"/>
                        <a:ea typeface="Calibri" charset="0"/>
                        <a:cs typeface="Times New Roman" charset="0"/>
                      </a:endParaRPr>
                    </a:p>
                  </a:txBody>
                  <a:tcPr marL="76200" marR="76200" marT="19050" marB="19050" anchor="ctr"/>
                </a:tc>
              </a:tr>
            </a:tbl>
          </a:graphicData>
        </a:graphic>
      </p:graphicFrame>
      <p:sp>
        <p:nvSpPr>
          <p:cNvPr id="3" name="Slayt Numarası Yer Tutucusu 2"/>
          <p:cNvSpPr>
            <a:spLocks noGrp="1"/>
          </p:cNvSpPr>
          <p:nvPr>
            <p:ph type="sldNum" sz="quarter" idx="12"/>
          </p:nvPr>
        </p:nvSpPr>
        <p:spPr/>
        <p:txBody>
          <a:bodyPr/>
          <a:lstStyle/>
          <a:p>
            <a:fld id="{FAEF9944-A4F6-4C59-AEBD-678D6480B8EA}" type="slidenum">
              <a:rPr lang="en-US" smtClean="0"/>
              <a:t>16</a:t>
            </a:fld>
            <a:endParaRPr lang="en-US" dirty="0"/>
          </a:p>
        </p:txBody>
      </p:sp>
    </p:spTree>
    <p:extLst>
      <p:ext uri="{BB962C8B-B14F-4D97-AF65-F5344CB8AC3E}">
        <p14:creationId xmlns:p14="http://schemas.microsoft.com/office/powerpoint/2010/main" val="17676716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TARTIŞMA: </a:t>
            </a:r>
            <a:r>
              <a:rPr lang="tr-TR" u="sng" dirty="0">
                <a:solidFill>
                  <a:schemeClr val="accent2">
                    <a:lumMod val="50000"/>
                  </a:schemeClr>
                </a:solidFill>
              </a:rPr>
              <a:t>T</a:t>
            </a:r>
            <a:r>
              <a:rPr lang="tr-TR" u="sng" dirty="0" smtClean="0">
                <a:solidFill>
                  <a:schemeClr val="accent2">
                    <a:lumMod val="50000"/>
                  </a:schemeClr>
                </a:solidFill>
              </a:rPr>
              <a:t>aburculuk </a:t>
            </a:r>
            <a:r>
              <a:rPr lang="tr-TR" u="sng" dirty="0">
                <a:solidFill>
                  <a:schemeClr val="accent2">
                    <a:lumMod val="50000"/>
                  </a:schemeClr>
                </a:solidFill>
              </a:rPr>
              <a:t>günü ortalaması </a:t>
            </a:r>
            <a:endParaRPr lang="tr-TR" u="sng" dirty="0" smtClean="0">
              <a:solidFill>
                <a:schemeClr val="accent2">
                  <a:lumMod val="50000"/>
                </a:schemeClr>
              </a:solidFill>
            </a:endParaRPr>
          </a:p>
          <a:p>
            <a:r>
              <a:rPr lang="tr-TR" u="sng" dirty="0" smtClean="0">
                <a:solidFill>
                  <a:schemeClr val="accent2">
                    <a:lumMod val="50000"/>
                  </a:schemeClr>
                </a:solidFill>
              </a:rPr>
              <a:t>Tüm hastalarda </a:t>
            </a:r>
            <a:r>
              <a:rPr lang="tr-TR" u="sng" dirty="0" smtClean="0">
                <a:solidFill>
                  <a:schemeClr val="accent2">
                    <a:lumMod val="50000"/>
                  </a:schemeClr>
                </a:solidFill>
                <a:sym typeface="Wingdings"/>
              </a:rPr>
              <a:t></a:t>
            </a:r>
            <a:r>
              <a:rPr lang="tr-TR" u="sng" dirty="0" smtClean="0">
                <a:solidFill>
                  <a:schemeClr val="accent2">
                    <a:lumMod val="50000"/>
                  </a:schemeClr>
                </a:solidFill>
              </a:rPr>
              <a:t>2,710 </a:t>
            </a:r>
            <a:r>
              <a:rPr lang="tr-TR" u="sng" dirty="0">
                <a:solidFill>
                  <a:schemeClr val="accent2">
                    <a:lumMod val="50000"/>
                  </a:schemeClr>
                </a:solidFill>
              </a:rPr>
              <a:t>± 0,955 </a:t>
            </a:r>
            <a:r>
              <a:rPr lang="tr-TR" u="sng" dirty="0" smtClean="0">
                <a:solidFill>
                  <a:schemeClr val="accent2">
                    <a:lumMod val="50000"/>
                  </a:schemeClr>
                </a:solidFill>
              </a:rPr>
              <a:t>gün,</a:t>
            </a:r>
          </a:p>
          <a:p>
            <a:r>
              <a:rPr lang="tr-TR" u="sng" dirty="0" smtClean="0">
                <a:solidFill>
                  <a:schemeClr val="accent2">
                    <a:lumMod val="50000"/>
                  </a:schemeClr>
                </a:solidFill>
              </a:rPr>
              <a:t>L/S grubunda </a:t>
            </a:r>
            <a:r>
              <a:rPr lang="tr-TR" u="sng" dirty="0" smtClean="0">
                <a:solidFill>
                  <a:schemeClr val="accent2">
                    <a:lumMod val="50000"/>
                  </a:schemeClr>
                </a:solidFill>
                <a:sym typeface="Wingdings"/>
              </a:rPr>
              <a:t></a:t>
            </a:r>
            <a:r>
              <a:rPr lang="tr-TR" u="sng" dirty="0" smtClean="0">
                <a:solidFill>
                  <a:schemeClr val="accent2">
                    <a:lumMod val="50000"/>
                  </a:schemeClr>
                </a:solidFill>
              </a:rPr>
              <a:t>2,607 </a:t>
            </a:r>
            <a:r>
              <a:rPr lang="tr-TR" u="sng" dirty="0">
                <a:solidFill>
                  <a:schemeClr val="accent2">
                    <a:lumMod val="50000"/>
                  </a:schemeClr>
                </a:solidFill>
              </a:rPr>
              <a:t>± 1,095 </a:t>
            </a:r>
            <a:r>
              <a:rPr lang="tr-TR" u="sng" dirty="0" smtClean="0">
                <a:solidFill>
                  <a:schemeClr val="accent2">
                    <a:lumMod val="50000"/>
                  </a:schemeClr>
                </a:solidFill>
              </a:rPr>
              <a:t>gün, </a:t>
            </a:r>
          </a:p>
          <a:p>
            <a:r>
              <a:rPr lang="tr-TR" u="sng" dirty="0" smtClean="0">
                <a:solidFill>
                  <a:schemeClr val="accent2">
                    <a:lumMod val="50000"/>
                  </a:schemeClr>
                </a:solidFill>
              </a:rPr>
              <a:t>L/T grubunda </a:t>
            </a:r>
            <a:r>
              <a:rPr lang="tr-TR" u="sng" dirty="0" smtClean="0">
                <a:solidFill>
                  <a:schemeClr val="accent2">
                    <a:lumMod val="50000"/>
                  </a:schemeClr>
                </a:solidFill>
                <a:sym typeface="Wingdings"/>
              </a:rPr>
              <a:t></a:t>
            </a:r>
            <a:r>
              <a:rPr lang="tr-TR" u="sng" dirty="0" smtClean="0">
                <a:solidFill>
                  <a:schemeClr val="accent2">
                    <a:lumMod val="50000"/>
                  </a:schemeClr>
                </a:solidFill>
              </a:rPr>
              <a:t>2,740 </a:t>
            </a:r>
            <a:r>
              <a:rPr lang="tr-TR" u="sng" dirty="0">
                <a:solidFill>
                  <a:schemeClr val="accent2">
                    <a:lumMod val="50000"/>
                  </a:schemeClr>
                </a:solidFill>
              </a:rPr>
              <a:t>± 0,909 </a:t>
            </a:r>
            <a:r>
              <a:rPr lang="tr-TR" u="sng" dirty="0" smtClean="0">
                <a:solidFill>
                  <a:schemeClr val="accent2">
                    <a:lumMod val="50000"/>
                  </a:schemeClr>
                </a:solidFill>
              </a:rPr>
              <a:t>gün bulunmuştur</a:t>
            </a:r>
            <a:r>
              <a:rPr lang="tr-TR" dirty="0">
                <a:solidFill>
                  <a:schemeClr val="accent2">
                    <a:lumMod val="50000"/>
                  </a:schemeClr>
                </a:solidFill>
              </a:rPr>
              <a:t>. </a:t>
            </a:r>
          </a:p>
          <a:p>
            <a:endParaRPr lang="tr-TR" dirty="0" smtClean="0">
              <a:solidFill>
                <a:schemeClr val="accent2">
                  <a:lumMod val="50000"/>
                </a:schemeClr>
              </a:solidFill>
            </a:endParaRPr>
          </a:p>
          <a:p>
            <a:r>
              <a:rPr lang="tr-TR" b="1" dirty="0" smtClean="0"/>
              <a:t>Literatürde </a:t>
            </a:r>
            <a:r>
              <a:rPr lang="tr-TR" b="1" dirty="0" err="1"/>
              <a:t>laparoskopik</a:t>
            </a:r>
            <a:r>
              <a:rPr lang="tr-TR" b="1" dirty="0"/>
              <a:t> </a:t>
            </a:r>
            <a:r>
              <a:rPr lang="tr-TR" b="1" dirty="0" err="1"/>
              <a:t>histerektomi</a:t>
            </a:r>
            <a:r>
              <a:rPr lang="tr-TR" b="1" dirty="0"/>
              <a:t> sonrası taburculuk günü </a:t>
            </a:r>
            <a:r>
              <a:rPr lang="tr-TR" b="1" dirty="0" smtClean="0"/>
              <a:t>2,7 gün </a:t>
            </a:r>
            <a:r>
              <a:rPr lang="tr-TR" sz="1600" b="1" dirty="0" smtClean="0"/>
              <a:t>(</a:t>
            </a:r>
            <a:r>
              <a:rPr lang="tr-TR" sz="1600" b="1" dirty="0" err="1" smtClean="0"/>
              <a:t>Ng</a:t>
            </a:r>
            <a:r>
              <a:rPr lang="tr-TR" sz="1600" b="1" dirty="0" smtClean="0"/>
              <a:t> ve ark, 2007) </a:t>
            </a:r>
            <a:r>
              <a:rPr lang="tr-TR" b="1" dirty="0" smtClean="0"/>
              <a:t>ve 2,2 (±</a:t>
            </a:r>
            <a:r>
              <a:rPr lang="tr-TR" b="1" dirty="0"/>
              <a:t>0,4) gün </a:t>
            </a:r>
            <a:r>
              <a:rPr lang="tr-TR" sz="1600" b="1" dirty="0" smtClean="0"/>
              <a:t>(</a:t>
            </a:r>
            <a:r>
              <a:rPr lang="tr-TR" sz="1600" b="1" dirty="0" err="1" smtClean="0"/>
              <a:t>Demirayak</a:t>
            </a:r>
            <a:r>
              <a:rPr lang="tr-TR" sz="1600" b="1" dirty="0" smtClean="0"/>
              <a:t> ve ark) </a:t>
            </a:r>
            <a:r>
              <a:rPr lang="tr-TR" b="1" dirty="0"/>
              <a:t>ile benzer bulunmuştur.</a:t>
            </a:r>
          </a:p>
          <a:p>
            <a:endParaRPr lang="tr-TR" dirty="0"/>
          </a:p>
        </p:txBody>
      </p:sp>
      <p:sp>
        <p:nvSpPr>
          <p:cNvPr id="4" name="Slayt Numarası Yer Tutucusu 3"/>
          <p:cNvSpPr>
            <a:spLocks noGrp="1"/>
          </p:cNvSpPr>
          <p:nvPr>
            <p:ph type="sldNum" sz="quarter" idx="12"/>
          </p:nvPr>
        </p:nvSpPr>
        <p:spPr/>
        <p:txBody>
          <a:bodyPr/>
          <a:lstStyle/>
          <a:p>
            <a:fld id="{FAEF9944-A4F6-4C59-AEBD-678D6480B8EA}" type="slidenum">
              <a:rPr lang="en-US" smtClean="0"/>
              <a:t>17</a:t>
            </a:fld>
            <a:endParaRPr lang="en-US" dirty="0"/>
          </a:p>
        </p:txBody>
      </p:sp>
    </p:spTree>
    <p:extLst>
      <p:ext uri="{BB962C8B-B14F-4D97-AF65-F5344CB8AC3E}">
        <p14:creationId xmlns:p14="http://schemas.microsoft.com/office/powerpoint/2010/main" val="137633582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2933700" y="2438400"/>
            <a:ext cx="8770571" cy="4152900"/>
          </a:xfrm>
        </p:spPr>
        <p:txBody>
          <a:bodyPr>
            <a:normAutofit/>
          </a:bodyPr>
          <a:lstStyle/>
          <a:p>
            <a:r>
              <a:rPr lang="tr-TR" u="sng" dirty="0">
                <a:solidFill>
                  <a:schemeClr val="accent2">
                    <a:lumMod val="50000"/>
                  </a:schemeClr>
                </a:solidFill>
              </a:rPr>
              <a:t>Komplikasyonlar için </a:t>
            </a:r>
            <a:r>
              <a:rPr lang="tr-TR" u="sng" dirty="0" err="1">
                <a:solidFill>
                  <a:schemeClr val="accent2">
                    <a:lumMod val="50000"/>
                  </a:schemeClr>
                </a:solidFill>
              </a:rPr>
              <a:t>laparoskopi</a:t>
            </a:r>
            <a:r>
              <a:rPr lang="tr-TR" u="sng" dirty="0">
                <a:solidFill>
                  <a:schemeClr val="accent2">
                    <a:lumMod val="50000"/>
                  </a:schemeClr>
                </a:solidFill>
              </a:rPr>
              <a:t> ve </a:t>
            </a:r>
            <a:r>
              <a:rPr lang="tr-TR" u="sng" dirty="0" err="1">
                <a:solidFill>
                  <a:schemeClr val="accent2">
                    <a:lumMod val="50000"/>
                  </a:schemeClr>
                </a:solidFill>
              </a:rPr>
              <a:t>laparotomi</a:t>
            </a:r>
            <a:r>
              <a:rPr lang="tr-TR" u="sng" dirty="0">
                <a:solidFill>
                  <a:schemeClr val="accent2">
                    <a:lumMod val="50000"/>
                  </a:schemeClr>
                </a:solidFill>
              </a:rPr>
              <a:t> grupları karşılaştırıldığında erken, geç ve toplam komplikasyon açısından anlamlı fark yoktu</a:t>
            </a:r>
            <a:r>
              <a:rPr lang="tr-TR" dirty="0">
                <a:solidFill>
                  <a:schemeClr val="accent2">
                    <a:lumMod val="50000"/>
                  </a:schemeClr>
                </a:solidFill>
              </a:rPr>
              <a:t>. </a:t>
            </a:r>
            <a:endParaRPr lang="tr-TR" dirty="0" smtClean="0">
              <a:solidFill>
                <a:schemeClr val="accent2">
                  <a:lumMod val="50000"/>
                </a:schemeClr>
              </a:solidFill>
            </a:endParaRPr>
          </a:p>
          <a:p>
            <a:r>
              <a:rPr lang="tr-TR" dirty="0" err="1" smtClean="0">
                <a:solidFill>
                  <a:srgbClr val="7030A0"/>
                </a:solidFill>
              </a:rPr>
              <a:t>Cochrane</a:t>
            </a:r>
            <a:r>
              <a:rPr lang="tr-TR" dirty="0" smtClean="0">
                <a:solidFill>
                  <a:srgbClr val="7030A0"/>
                </a:solidFill>
              </a:rPr>
              <a:t> derlemesinde (</a:t>
            </a:r>
            <a:r>
              <a:rPr lang="tr-TR" dirty="0" err="1" smtClean="0">
                <a:solidFill>
                  <a:srgbClr val="7030A0"/>
                </a:solidFill>
              </a:rPr>
              <a:t>bening</a:t>
            </a:r>
            <a:r>
              <a:rPr lang="tr-TR" dirty="0" smtClean="0">
                <a:solidFill>
                  <a:srgbClr val="7030A0"/>
                </a:solidFill>
              </a:rPr>
              <a:t> jinekolojik hastalıklar, 5102 hasta,47 çalışma) </a:t>
            </a:r>
            <a:r>
              <a:rPr lang="tr-TR" dirty="0" err="1"/>
              <a:t>abdominal</a:t>
            </a:r>
            <a:r>
              <a:rPr lang="tr-TR" dirty="0"/>
              <a:t> </a:t>
            </a:r>
            <a:r>
              <a:rPr lang="tr-TR" dirty="0" err="1"/>
              <a:t>histerektomiye</a:t>
            </a:r>
            <a:r>
              <a:rPr lang="tr-TR" dirty="0"/>
              <a:t> kıyasla </a:t>
            </a:r>
            <a:r>
              <a:rPr lang="tr-TR" dirty="0" err="1">
                <a:solidFill>
                  <a:srgbClr val="7030A0"/>
                </a:solidFill>
              </a:rPr>
              <a:t>laparoskopik</a:t>
            </a:r>
            <a:r>
              <a:rPr lang="tr-TR" dirty="0">
                <a:solidFill>
                  <a:srgbClr val="7030A0"/>
                </a:solidFill>
              </a:rPr>
              <a:t> </a:t>
            </a:r>
            <a:r>
              <a:rPr lang="tr-TR" dirty="0" err="1">
                <a:solidFill>
                  <a:srgbClr val="7030A0"/>
                </a:solidFill>
              </a:rPr>
              <a:t>histerektomi</a:t>
            </a:r>
            <a:r>
              <a:rPr lang="tr-TR" dirty="0">
                <a:solidFill>
                  <a:srgbClr val="7030A0"/>
                </a:solidFill>
              </a:rPr>
              <a:t> daha az yara ve </a:t>
            </a:r>
            <a:r>
              <a:rPr lang="tr-TR" dirty="0" err="1">
                <a:solidFill>
                  <a:srgbClr val="7030A0"/>
                </a:solidFill>
              </a:rPr>
              <a:t>abdominal</a:t>
            </a:r>
            <a:r>
              <a:rPr lang="tr-TR" dirty="0">
                <a:solidFill>
                  <a:srgbClr val="7030A0"/>
                </a:solidFill>
              </a:rPr>
              <a:t> duvar enfeksiyonu, daha yüksek mesane ve </a:t>
            </a:r>
            <a:r>
              <a:rPr lang="tr-TR" dirty="0" err="1">
                <a:solidFill>
                  <a:srgbClr val="7030A0"/>
                </a:solidFill>
              </a:rPr>
              <a:t>üreter</a:t>
            </a:r>
            <a:r>
              <a:rPr lang="tr-TR" dirty="0">
                <a:solidFill>
                  <a:srgbClr val="7030A0"/>
                </a:solidFill>
              </a:rPr>
              <a:t> hasarı ile ilişkili bulunmuşken, anlamlı olmayan daha az kan </a:t>
            </a:r>
            <a:r>
              <a:rPr lang="tr-TR" dirty="0" err="1">
                <a:solidFill>
                  <a:srgbClr val="7030A0"/>
                </a:solidFill>
              </a:rPr>
              <a:t>replasmanı</a:t>
            </a:r>
            <a:r>
              <a:rPr lang="tr-TR" dirty="0">
                <a:solidFill>
                  <a:srgbClr val="7030A0"/>
                </a:solidFill>
              </a:rPr>
              <a:t> ve barsak hasarı gözlenmiştir </a:t>
            </a:r>
            <a:r>
              <a:rPr lang="tr-TR" sz="1400" dirty="0"/>
              <a:t>(</a:t>
            </a:r>
            <a:r>
              <a:rPr lang="tr-TR" sz="1400" dirty="0" err="1"/>
              <a:t>Niober</a:t>
            </a:r>
            <a:r>
              <a:rPr lang="tr-TR" sz="1400" dirty="0"/>
              <a:t> ve ark, 2009). </a:t>
            </a:r>
            <a:endParaRPr lang="tr-TR" dirty="0"/>
          </a:p>
          <a:p>
            <a:endParaRPr lang="tr-TR" dirty="0">
              <a:solidFill>
                <a:schemeClr val="accent2">
                  <a:lumMod val="50000"/>
                </a:schemeClr>
              </a:solidFill>
            </a:endParaRPr>
          </a:p>
        </p:txBody>
      </p:sp>
      <p:sp>
        <p:nvSpPr>
          <p:cNvPr id="4" name="Slayt Numarası Yer Tutucusu 3"/>
          <p:cNvSpPr>
            <a:spLocks noGrp="1"/>
          </p:cNvSpPr>
          <p:nvPr>
            <p:ph type="sldNum" sz="quarter" idx="12"/>
          </p:nvPr>
        </p:nvSpPr>
        <p:spPr/>
        <p:txBody>
          <a:bodyPr/>
          <a:lstStyle/>
          <a:p>
            <a:fld id="{FAEF9944-A4F6-4C59-AEBD-678D6480B8EA}" type="slidenum">
              <a:rPr lang="en-US" smtClean="0"/>
              <a:t>18</a:t>
            </a:fld>
            <a:endParaRPr lang="en-US" dirty="0"/>
          </a:p>
        </p:txBody>
      </p:sp>
    </p:spTree>
    <p:extLst>
      <p:ext uri="{BB962C8B-B14F-4D97-AF65-F5344CB8AC3E}">
        <p14:creationId xmlns:p14="http://schemas.microsoft.com/office/powerpoint/2010/main" val="159361872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u="sng" dirty="0">
                <a:solidFill>
                  <a:schemeClr val="accent2">
                    <a:lumMod val="50000"/>
                  </a:schemeClr>
                </a:solidFill>
              </a:rPr>
              <a:t>Peroperatif kan transfüzyonu </a:t>
            </a:r>
            <a:r>
              <a:rPr lang="tr-TR" u="sng" dirty="0" smtClean="0">
                <a:solidFill>
                  <a:schemeClr val="accent2">
                    <a:lumMod val="50000"/>
                  </a:schemeClr>
                </a:solidFill>
              </a:rPr>
              <a:t>ihtiyacı;   L/S </a:t>
            </a:r>
            <a:r>
              <a:rPr lang="tr-TR" u="sng" dirty="0" smtClean="0">
                <a:solidFill>
                  <a:schemeClr val="accent2">
                    <a:lumMod val="50000"/>
                  </a:schemeClr>
                </a:solidFill>
                <a:sym typeface="Wingdings"/>
              </a:rPr>
              <a:t> %1,6,  L/T  %2,9</a:t>
            </a:r>
            <a:r>
              <a:rPr lang="tr-TR" u="sng" dirty="0" smtClean="0">
                <a:solidFill>
                  <a:schemeClr val="accent2">
                    <a:lumMod val="50000"/>
                  </a:schemeClr>
                </a:solidFill>
              </a:rPr>
              <a:t> (anlamlı fark yok).</a:t>
            </a:r>
          </a:p>
          <a:p>
            <a:r>
              <a:rPr lang="tr-TR" u="sng" dirty="0" err="1" smtClean="0">
                <a:solidFill>
                  <a:schemeClr val="accent2">
                    <a:lumMod val="50000"/>
                  </a:schemeClr>
                </a:solidFill>
              </a:rPr>
              <a:t>Postoperatif</a:t>
            </a:r>
            <a:r>
              <a:rPr lang="tr-TR" u="sng" dirty="0" smtClean="0">
                <a:solidFill>
                  <a:schemeClr val="accent2">
                    <a:lumMod val="50000"/>
                  </a:schemeClr>
                </a:solidFill>
              </a:rPr>
              <a:t> </a:t>
            </a:r>
            <a:r>
              <a:rPr lang="tr-TR" u="sng" dirty="0">
                <a:solidFill>
                  <a:schemeClr val="accent2">
                    <a:lumMod val="50000"/>
                  </a:schemeClr>
                </a:solidFill>
              </a:rPr>
              <a:t>kan transfüzyon </a:t>
            </a:r>
            <a:r>
              <a:rPr lang="tr-TR" u="sng" dirty="0" smtClean="0">
                <a:solidFill>
                  <a:schemeClr val="accent2">
                    <a:lumMod val="50000"/>
                  </a:schemeClr>
                </a:solidFill>
              </a:rPr>
              <a:t>ihtiyacı</a:t>
            </a:r>
            <a:r>
              <a:rPr lang="tr-TR" u="sng" dirty="0">
                <a:solidFill>
                  <a:schemeClr val="accent2">
                    <a:lumMod val="50000"/>
                  </a:schemeClr>
                </a:solidFill>
              </a:rPr>
              <a:t>; </a:t>
            </a:r>
            <a:r>
              <a:rPr lang="tr-TR" u="sng" dirty="0" smtClean="0">
                <a:solidFill>
                  <a:schemeClr val="accent2">
                    <a:lumMod val="50000"/>
                  </a:schemeClr>
                </a:solidFill>
              </a:rPr>
              <a:t>  L/S </a:t>
            </a:r>
            <a:r>
              <a:rPr lang="tr-TR" u="sng" dirty="0">
                <a:solidFill>
                  <a:schemeClr val="accent2">
                    <a:lumMod val="50000"/>
                  </a:schemeClr>
                </a:solidFill>
                <a:sym typeface="Wingdings"/>
              </a:rPr>
              <a:t> </a:t>
            </a:r>
            <a:r>
              <a:rPr lang="tr-TR" u="sng" dirty="0" smtClean="0">
                <a:solidFill>
                  <a:schemeClr val="accent2">
                    <a:lumMod val="50000"/>
                  </a:schemeClr>
                </a:solidFill>
                <a:sym typeface="Wingdings"/>
              </a:rPr>
              <a:t>%0,8,  </a:t>
            </a:r>
            <a:r>
              <a:rPr lang="tr-TR" u="sng" dirty="0">
                <a:solidFill>
                  <a:schemeClr val="accent2">
                    <a:lumMod val="50000"/>
                  </a:schemeClr>
                </a:solidFill>
                <a:sym typeface="Wingdings"/>
              </a:rPr>
              <a:t>L/T  </a:t>
            </a:r>
            <a:r>
              <a:rPr lang="tr-TR" u="sng" dirty="0" smtClean="0">
                <a:solidFill>
                  <a:schemeClr val="accent2">
                    <a:lumMod val="50000"/>
                  </a:schemeClr>
                </a:solidFill>
                <a:sym typeface="Wingdings"/>
              </a:rPr>
              <a:t>%5,8</a:t>
            </a:r>
            <a:r>
              <a:rPr lang="tr-TR" u="sng" dirty="0" smtClean="0">
                <a:solidFill>
                  <a:schemeClr val="accent2">
                    <a:lumMod val="50000"/>
                  </a:schemeClr>
                </a:solidFill>
              </a:rPr>
              <a:t> (anlamlı).</a:t>
            </a:r>
          </a:p>
          <a:p>
            <a:r>
              <a:rPr lang="tr-TR" u="sng" dirty="0" smtClean="0">
                <a:solidFill>
                  <a:schemeClr val="accent2">
                    <a:lumMod val="50000"/>
                  </a:schemeClr>
                </a:solidFill>
              </a:rPr>
              <a:t>∆ </a:t>
            </a:r>
            <a:r>
              <a:rPr lang="tr-TR" u="sng" dirty="0">
                <a:solidFill>
                  <a:schemeClr val="accent2">
                    <a:lumMod val="50000"/>
                  </a:schemeClr>
                </a:solidFill>
              </a:rPr>
              <a:t>1 hemoglobin ve ∆ 2 hemoglobin </a:t>
            </a:r>
            <a:r>
              <a:rPr lang="tr-TR" u="sng" dirty="0" smtClean="0">
                <a:solidFill>
                  <a:schemeClr val="accent2">
                    <a:lumMod val="50000"/>
                  </a:schemeClr>
                </a:solidFill>
              </a:rPr>
              <a:t>değerleri; L/S </a:t>
            </a:r>
            <a:r>
              <a:rPr lang="tr-TR" u="sng" dirty="0" smtClean="0">
                <a:solidFill>
                  <a:schemeClr val="accent2">
                    <a:lumMod val="50000"/>
                  </a:schemeClr>
                </a:solidFill>
                <a:sym typeface="Wingdings"/>
              </a:rPr>
              <a:t>ve L/T (anlamlı fark yok).</a:t>
            </a:r>
            <a:endParaRPr lang="tr-TR" u="sng" dirty="0" smtClean="0">
              <a:solidFill>
                <a:schemeClr val="accent2">
                  <a:lumMod val="50000"/>
                </a:schemeClr>
              </a:solidFill>
            </a:endParaRPr>
          </a:p>
          <a:p>
            <a:r>
              <a:rPr lang="tr-TR" dirty="0" err="1" smtClean="0"/>
              <a:t>Abdominal</a:t>
            </a:r>
            <a:r>
              <a:rPr lang="tr-TR" dirty="0" smtClean="0"/>
              <a:t> </a:t>
            </a:r>
            <a:r>
              <a:rPr lang="tr-TR" dirty="0" err="1" smtClean="0"/>
              <a:t>histerektomide</a:t>
            </a:r>
            <a:r>
              <a:rPr lang="tr-TR" dirty="0" smtClean="0"/>
              <a:t> ortalama kan kaybı 300- 400 </a:t>
            </a:r>
            <a:r>
              <a:rPr lang="tr-TR" dirty="0" err="1" smtClean="0"/>
              <a:t>mLdir</a:t>
            </a:r>
            <a:r>
              <a:rPr lang="tr-TR" dirty="0" smtClean="0"/>
              <a:t> </a:t>
            </a:r>
            <a:r>
              <a:rPr lang="tr-TR" sz="1700" dirty="0" smtClean="0"/>
              <a:t>(</a:t>
            </a:r>
            <a:r>
              <a:rPr lang="tr-TR" sz="1700" dirty="0" err="1" smtClean="0"/>
              <a:t>Meeks</a:t>
            </a:r>
            <a:r>
              <a:rPr lang="tr-TR" sz="1700" dirty="0" smtClean="0"/>
              <a:t> ve ark, 1997; </a:t>
            </a:r>
            <a:r>
              <a:rPr lang="tr-TR" sz="1700" dirty="0" err="1" smtClean="0"/>
              <a:t>Thakar</a:t>
            </a:r>
            <a:r>
              <a:rPr lang="tr-TR" sz="1700" dirty="0" smtClean="0"/>
              <a:t> ve ark, 2002). </a:t>
            </a:r>
            <a:endParaRPr lang="tr-TR" dirty="0"/>
          </a:p>
        </p:txBody>
      </p:sp>
      <p:sp>
        <p:nvSpPr>
          <p:cNvPr id="4" name="Slayt Numarası Yer Tutucusu 3"/>
          <p:cNvSpPr>
            <a:spLocks noGrp="1"/>
          </p:cNvSpPr>
          <p:nvPr>
            <p:ph type="sldNum" sz="quarter" idx="12"/>
          </p:nvPr>
        </p:nvSpPr>
        <p:spPr/>
        <p:txBody>
          <a:bodyPr/>
          <a:lstStyle/>
          <a:p>
            <a:fld id="{FAEF9944-A4F6-4C59-AEBD-678D6480B8EA}" type="slidenum">
              <a:rPr lang="en-US" smtClean="0"/>
              <a:t>19</a:t>
            </a:fld>
            <a:endParaRPr lang="en-US" dirty="0"/>
          </a:p>
        </p:txBody>
      </p:sp>
    </p:spTree>
    <p:extLst>
      <p:ext uri="{BB962C8B-B14F-4D97-AF65-F5344CB8AC3E}">
        <p14:creationId xmlns:p14="http://schemas.microsoft.com/office/powerpoint/2010/main" val="46207289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AMAÇ: </a:t>
            </a:r>
            <a:r>
              <a:rPr lang="tr-TR" dirty="0"/>
              <a:t>Günümüzde jinekoloji pratiğinde gerçekleştirilen operasyonların çoğu </a:t>
            </a:r>
            <a:r>
              <a:rPr lang="tr-TR" dirty="0" err="1"/>
              <a:t>benign</a:t>
            </a:r>
            <a:r>
              <a:rPr lang="tr-TR" dirty="0"/>
              <a:t> nedenlerle yapılmaktadır. Daha önce ki yıllarda açık yaklaşımlar en çok tercih edilen yöntemken, </a:t>
            </a:r>
            <a:r>
              <a:rPr lang="tr-TR" dirty="0" smtClean="0"/>
              <a:t>son </a:t>
            </a:r>
            <a:r>
              <a:rPr lang="tr-TR" dirty="0"/>
              <a:t>yıllarda minimal </a:t>
            </a:r>
            <a:r>
              <a:rPr lang="tr-TR" dirty="0" err="1"/>
              <a:t>invaziv</a:t>
            </a:r>
            <a:r>
              <a:rPr lang="tr-TR" dirty="0"/>
              <a:t> yöntemlerle yapılan cerrahiye ilgi artmaktadır. Laparoskopi oranlarının artışı ile birlikte başarı oranları da iyileşmektedir. </a:t>
            </a:r>
            <a:endParaRPr lang="tr-TR" dirty="0" smtClean="0"/>
          </a:p>
          <a:p>
            <a:r>
              <a:rPr lang="tr-TR" dirty="0" smtClean="0"/>
              <a:t>Amacımız </a:t>
            </a:r>
            <a:r>
              <a:rPr lang="tr-TR" dirty="0" err="1"/>
              <a:t>benign</a:t>
            </a:r>
            <a:r>
              <a:rPr lang="tr-TR" dirty="0"/>
              <a:t> </a:t>
            </a:r>
            <a:r>
              <a:rPr lang="tr-TR" dirty="0" err="1"/>
              <a:t>uterin</a:t>
            </a:r>
            <a:r>
              <a:rPr lang="tr-TR" dirty="0"/>
              <a:t> </a:t>
            </a:r>
            <a:r>
              <a:rPr lang="tr-TR" dirty="0" err="1"/>
              <a:t>endikasyonlarla</a:t>
            </a:r>
            <a:r>
              <a:rPr lang="tr-TR" dirty="0"/>
              <a:t> yapılan </a:t>
            </a:r>
            <a:r>
              <a:rPr lang="tr-TR" dirty="0" err="1"/>
              <a:t>histerektomilerin</a:t>
            </a:r>
            <a:r>
              <a:rPr lang="tr-TR" dirty="0"/>
              <a:t> </a:t>
            </a:r>
            <a:r>
              <a:rPr lang="tr-TR" dirty="0" err="1" smtClean="0"/>
              <a:t>laparoskopik</a:t>
            </a:r>
            <a:r>
              <a:rPr lang="tr-TR" dirty="0" smtClean="0"/>
              <a:t> </a:t>
            </a:r>
            <a:r>
              <a:rPr lang="tr-TR" dirty="0"/>
              <a:t>ve </a:t>
            </a:r>
            <a:r>
              <a:rPr lang="tr-TR" dirty="0" err="1"/>
              <a:t>laparotomik</a:t>
            </a:r>
            <a:r>
              <a:rPr lang="tr-TR" dirty="0"/>
              <a:t> yaklaşım açısından komplikasyon, hemoglobin değişimleri, kan transfüzyon ihtiyaçlarının karşılaştırılmasını araştırmaktır.  </a:t>
            </a:r>
          </a:p>
        </p:txBody>
      </p:sp>
      <p:sp>
        <p:nvSpPr>
          <p:cNvPr id="4" name="Slayt Numarası Yer Tutucusu 3"/>
          <p:cNvSpPr>
            <a:spLocks noGrp="1"/>
          </p:cNvSpPr>
          <p:nvPr>
            <p:ph type="sldNum" sz="quarter" idx="12"/>
          </p:nvPr>
        </p:nvSpPr>
        <p:spPr/>
        <p:txBody>
          <a:bodyPr/>
          <a:lstStyle/>
          <a:p>
            <a:fld id="{FAEF9944-A4F6-4C59-AEBD-678D6480B8EA}" type="slidenum">
              <a:rPr lang="en-US" smtClean="0"/>
              <a:t>2</a:t>
            </a:fld>
            <a:endParaRPr lang="en-US" dirty="0"/>
          </a:p>
        </p:txBody>
      </p:sp>
    </p:spTree>
    <p:extLst>
      <p:ext uri="{BB962C8B-B14F-4D97-AF65-F5344CB8AC3E}">
        <p14:creationId xmlns:p14="http://schemas.microsoft.com/office/powerpoint/2010/main" val="33680596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err="1" smtClean="0"/>
              <a:t>Histerektomilerin</a:t>
            </a:r>
            <a:r>
              <a:rPr lang="tr-TR" dirty="0" smtClean="0"/>
              <a:t> </a:t>
            </a:r>
            <a:r>
              <a:rPr lang="tr-TR" dirty="0"/>
              <a:t>sonuçlarının karşılaştırıldığı </a:t>
            </a:r>
            <a:r>
              <a:rPr lang="tr-TR" dirty="0" err="1"/>
              <a:t>randomize</a:t>
            </a:r>
            <a:r>
              <a:rPr lang="tr-TR" dirty="0"/>
              <a:t> çalışmada; </a:t>
            </a:r>
            <a:r>
              <a:rPr lang="tr-TR" dirty="0" err="1"/>
              <a:t>abdominal</a:t>
            </a:r>
            <a:r>
              <a:rPr lang="tr-TR" dirty="0"/>
              <a:t> </a:t>
            </a:r>
            <a:r>
              <a:rPr lang="tr-TR" dirty="0" err="1"/>
              <a:t>histerektomide</a:t>
            </a:r>
            <a:r>
              <a:rPr lang="tr-TR" dirty="0"/>
              <a:t> tahmini kan kaybı oranı 238-660,5 ml, </a:t>
            </a:r>
            <a:r>
              <a:rPr lang="tr-TR" dirty="0" err="1"/>
              <a:t>laparoskopik</a:t>
            </a:r>
            <a:r>
              <a:rPr lang="tr-TR" dirty="0"/>
              <a:t> </a:t>
            </a:r>
            <a:r>
              <a:rPr lang="tr-TR" dirty="0" err="1"/>
              <a:t>histerektomide</a:t>
            </a:r>
            <a:r>
              <a:rPr lang="tr-TR" dirty="0"/>
              <a:t> tahmini kan kaybı oranı 156-568 </a:t>
            </a:r>
            <a:r>
              <a:rPr lang="tr-TR" dirty="0" smtClean="0"/>
              <a:t>ml ve hemoglobin </a:t>
            </a:r>
            <a:r>
              <a:rPr lang="tr-TR" dirty="0"/>
              <a:t>değerlerinde değişim </a:t>
            </a:r>
            <a:r>
              <a:rPr lang="tr-TR" dirty="0" err="1"/>
              <a:t>laparoskopik</a:t>
            </a:r>
            <a:r>
              <a:rPr lang="tr-TR" dirty="0"/>
              <a:t> </a:t>
            </a:r>
            <a:r>
              <a:rPr lang="tr-TR" dirty="0" err="1"/>
              <a:t>histerektomide</a:t>
            </a:r>
            <a:r>
              <a:rPr lang="tr-TR" dirty="0"/>
              <a:t> </a:t>
            </a:r>
            <a:r>
              <a:rPr lang="tr-TR" dirty="0" err="1"/>
              <a:t>abdominal</a:t>
            </a:r>
            <a:r>
              <a:rPr lang="tr-TR" dirty="0"/>
              <a:t> </a:t>
            </a:r>
            <a:r>
              <a:rPr lang="tr-TR" dirty="0" err="1"/>
              <a:t>histerektomiden</a:t>
            </a:r>
            <a:r>
              <a:rPr lang="tr-TR" dirty="0"/>
              <a:t> daha </a:t>
            </a:r>
            <a:r>
              <a:rPr lang="tr-TR" dirty="0" smtClean="0"/>
              <a:t>az bulunmuştur </a:t>
            </a:r>
            <a:r>
              <a:rPr lang="tr-TR" dirty="0"/>
              <a:t>(OR -0,55, CI -0,082 ile -0,28) </a:t>
            </a:r>
            <a:r>
              <a:rPr lang="tr-TR" sz="1600" dirty="0" smtClean="0"/>
              <a:t>(</a:t>
            </a:r>
            <a:r>
              <a:rPr lang="tr-TR" sz="1600" dirty="0" err="1" smtClean="0"/>
              <a:t>Niober</a:t>
            </a:r>
            <a:r>
              <a:rPr lang="tr-TR" sz="1600" dirty="0" smtClean="0"/>
              <a:t> ve ark, 2009). </a:t>
            </a:r>
          </a:p>
          <a:p>
            <a:r>
              <a:rPr lang="tr-TR" b="1" dirty="0" smtClean="0"/>
              <a:t>Çalışmamızda gruplar arasında hemoglobin değişimleri açısından literatürden farklı olarak fark saptamadık.</a:t>
            </a:r>
            <a:endParaRPr lang="tr-TR" sz="2800" b="1" dirty="0"/>
          </a:p>
        </p:txBody>
      </p:sp>
      <p:sp>
        <p:nvSpPr>
          <p:cNvPr id="4" name="Slayt Numarası Yer Tutucusu 3"/>
          <p:cNvSpPr>
            <a:spLocks noGrp="1"/>
          </p:cNvSpPr>
          <p:nvPr>
            <p:ph type="sldNum" sz="quarter" idx="12"/>
          </p:nvPr>
        </p:nvSpPr>
        <p:spPr/>
        <p:txBody>
          <a:bodyPr/>
          <a:lstStyle/>
          <a:p>
            <a:fld id="{FAEF9944-A4F6-4C59-AEBD-678D6480B8EA}" type="slidenum">
              <a:rPr lang="en-US" smtClean="0"/>
              <a:t>20</a:t>
            </a:fld>
            <a:endParaRPr lang="en-US" dirty="0"/>
          </a:p>
        </p:txBody>
      </p:sp>
    </p:spTree>
    <p:extLst>
      <p:ext uri="{BB962C8B-B14F-4D97-AF65-F5344CB8AC3E}">
        <p14:creationId xmlns:p14="http://schemas.microsoft.com/office/powerpoint/2010/main" val="100367378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Erken komplikasyonların %38’ i geç komplikasyonların %72’ si bütün komplikasyonların %55’ ini oluşturan </a:t>
            </a:r>
            <a:r>
              <a:rPr lang="tr-TR" dirty="0">
                <a:solidFill>
                  <a:srgbClr val="7030A0"/>
                </a:solidFill>
              </a:rPr>
              <a:t>cerrahi alan enfeksiyonu </a:t>
            </a:r>
            <a:r>
              <a:rPr lang="tr-TR" dirty="0"/>
              <a:t>hastalarımızdan </a:t>
            </a:r>
            <a:r>
              <a:rPr lang="tr-TR" dirty="0">
                <a:solidFill>
                  <a:srgbClr val="7030A0"/>
                </a:solidFill>
              </a:rPr>
              <a:t>%3 </a:t>
            </a:r>
            <a:r>
              <a:rPr lang="tr-TR" dirty="0"/>
              <a:t>oranında gözlenmiştir. </a:t>
            </a:r>
            <a:endParaRPr lang="tr-TR" dirty="0" smtClean="0"/>
          </a:p>
          <a:p>
            <a:r>
              <a:rPr lang="tr-TR" dirty="0" err="1" smtClean="0"/>
              <a:t>Histerektomi</a:t>
            </a:r>
            <a:r>
              <a:rPr lang="tr-TR" dirty="0" smtClean="0"/>
              <a:t> </a:t>
            </a:r>
            <a:r>
              <a:rPr lang="tr-TR" dirty="0"/>
              <a:t>sonrası cerrahi alan enfeksiyonu % 0- % 22,6 oranlarında raporlanmıştır </a:t>
            </a:r>
            <a:r>
              <a:rPr lang="tr-TR" sz="1600" dirty="0" smtClean="0"/>
              <a:t>(</a:t>
            </a:r>
            <a:r>
              <a:rPr lang="tr-TR" sz="1600" dirty="0" err="1" smtClean="0"/>
              <a:t>Niober</a:t>
            </a:r>
            <a:r>
              <a:rPr lang="tr-TR" sz="1600" dirty="0" smtClean="0"/>
              <a:t> ve ark, 2009). </a:t>
            </a:r>
          </a:p>
          <a:p>
            <a:r>
              <a:rPr lang="tr-TR" dirty="0" smtClean="0"/>
              <a:t>ABD’de </a:t>
            </a:r>
            <a:r>
              <a:rPr lang="tr-TR" dirty="0" err="1"/>
              <a:t>histerektomili</a:t>
            </a:r>
            <a:r>
              <a:rPr lang="tr-TR" dirty="0"/>
              <a:t> kadınların %1-4’ünde cerrahi alan enfeksiyonu gözlemlenmiştir </a:t>
            </a:r>
            <a:r>
              <a:rPr lang="tr-TR" sz="1600" dirty="0">
                <a:solidFill>
                  <a:schemeClr val="tx2"/>
                </a:solidFill>
              </a:rPr>
              <a:t>(</a:t>
            </a:r>
            <a:r>
              <a:rPr lang="tr-TR" sz="1600" dirty="0" err="1">
                <a:solidFill>
                  <a:schemeClr val="tx2"/>
                </a:solidFill>
              </a:rPr>
              <a:t>Edwards</a:t>
            </a:r>
            <a:r>
              <a:rPr lang="tr-TR" sz="1600" dirty="0">
                <a:solidFill>
                  <a:schemeClr val="tx2"/>
                </a:solidFill>
              </a:rPr>
              <a:t> ve ark,2008). </a:t>
            </a:r>
            <a:endParaRPr lang="tr-TR" sz="1600" dirty="0" smtClean="0">
              <a:solidFill>
                <a:schemeClr val="tx2"/>
              </a:solidFill>
            </a:endParaRPr>
          </a:p>
          <a:p>
            <a:r>
              <a:rPr lang="tr-TR" b="1" dirty="0" smtClean="0"/>
              <a:t>Genel </a:t>
            </a:r>
            <a:r>
              <a:rPr lang="tr-TR" b="1" dirty="0"/>
              <a:t>cerrahi alan enfeksiyon oranı </a:t>
            </a:r>
            <a:r>
              <a:rPr lang="tr-TR" b="1" dirty="0" err="1"/>
              <a:t>antibiyoprofilaksi</a:t>
            </a:r>
            <a:r>
              <a:rPr lang="tr-TR" b="1" dirty="0"/>
              <a:t> alan literatür bilgisi ile uyumludur</a:t>
            </a:r>
            <a:r>
              <a:rPr lang="tr-TR" sz="1600" b="1" dirty="0" smtClean="0"/>
              <a:t>.</a:t>
            </a:r>
            <a:endParaRPr lang="tr-TR" sz="1600" b="1" dirty="0"/>
          </a:p>
        </p:txBody>
      </p:sp>
      <p:sp>
        <p:nvSpPr>
          <p:cNvPr id="4" name="Slayt Numarası Yer Tutucusu 3"/>
          <p:cNvSpPr>
            <a:spLocks noGrp="1"/>
          </p:cNvSpPr>
          <p:nvPr>
            <p:ph type="sldNum" sz="quarter" idx="12"/>
          </p:nvPr>
        </p:nvSpPr>
        <p:spPr/>
        <p:txBody>
          <a:bodyPr/>
          <a:lstStyle/>
          <a:p>
            <a:fld id="{FAEF9944-A4F6-4C59-AEBD-678D6480B8EA}" type="slidenum">
              <a:rPr lang="en-US" smtClean="0"/>
              <a:t>21</a:t>
            </a:fld>
            <a:endParaRPr lang="en-US" dirty="0"/>
          </a:p>
        </p:txBody>
      </p:sp>
    </p:spTree>
    <p:extLst>
      <p:ext uri="{BB962C8B-B14F-4D97-AF65-F5344CB8AC3E}">
        <p14:creationId xmlns:p14="http://schemas.microsoft.com/office/powerpoint/2010/main" val="63367803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a:t>Erken komplikasyonların %27’si, geç komplikasyonların %0’ı, bütün komplikasyonların %</a:t>
            </a:r>
            <a:r>
              <a:rPr lang="tr-TR" dirty="0" smtClean="0"/>
              <a:t>3’ünü </a:t>
            </a:r>
            <a:r>
              <a:rPr lang="tr-TR" dirty="0"/>
              <a:t>oluşturan </a:t>
            </a:r>
            <a:r>
              <a:rPr lang="tr-TR" dirty="0" err="1">
                <a:solidFill>
                  <a:srgbClr val="7030A0"/>
                </a:solidFill>
              </a:rPr>
              <a:t>ürüner</a:t>
            </a:r>
            <a:r>
              <a:rPr lang="tr-TR" dirty="0">
                <a:solidFill>
                  <a:srgbClr val="7030A0"/>
                </a:solidFill>
              </a:rPr>
              <a:t> </a:t>
            </a:r>
            <a:r>
              <a:rPr lang="tr-TR" dirty="0" err="1">
                <a:solidFill>
                  <a:srgbClr val="7030A0"/>
                </a:solidFill>
              </a:rPr>
              <a:t>trakt</a:t>
            </a:r>
            <a:r>
              <a:rPr lang="tr-TR" dirty="0">
                <a:solidFill>
                  <a:srgbClr val="7030A0"/>
                </a:solidFill>
              </a:rPr>
              <a:t> hasarı tüm hastalarımızda %0,9 oranında gözlenmiştir</a:t>
            </a:r>
            <a:r>
              <a:rPr lang="tr-TR" dirty="0"/>
              <a:t>. 2 hastada mesane yaralanması, 2 hastada </a:t>
            </a:r>
            <a:r>
              <a:rPr lang="tr-TR" dirty="0" err="1"/>
              <a:t>üreter</a:t>
            </a:r>
            <a:r>
              <a:rPr lang="tr-TR" dirty="0"/>
              <a:t> hasarı, 1 hastada </a:t>
            </a:r>
            <a:r>
              <a:rPr lang="tr-TR" dirty="0" err="1"/>
              <a:t>hidronefroz</a:t>
            </a:r>
            <a:r>
              <a:rPr lang="tr-TR" dirty="0"/>
              <a:t> gözlenmiştir. </a:t>
            </a:r>
            <a:endParaRPr lang="tr-TR" dirty="0" smtClean="0"/>
          </a:p>
          <a:p>
            <a:r>
              <a:rPr lang="tr-TR" dirty="0" smtClean="0"/>
              <a:t>62000’den </a:t>
            </a:r>
            <a:r>
              <a:rPr lang="tr-TR" dirty="0"/>
              <a:t>fazla </a:t>
            </a:r>
            <a:r>
              <a:rPr lang="tr-TR" dirty="0" err="1"/>
              <a:t>histerektominin</a:t>
            </a:r>
            <a:r>
              <a:rPr lang="tr-TR" dirty="0"/>
              <a:t> retrospektif incelenmesinde, bütün </a:t>
            </a:r>
            <a:r>
              <a:rPr lang="tr-TR" dirty="0" err="1"/>
              <a:t>histerektomilerden</a:t>
            </a:r>
            <a:r>
              <a:rPr lang="tr-TR" dirty="0"/>
              <a:t> sonra </a:t>
            </a:r>
            <a:r>
              <a:rPr lang="tr-TR" dirty="0" err="1"/>
              <a:t>üreteral</a:t>
            </a:r>
            <a:r>
              <a:rPr lang="tr-TR" dirty="0"/>
              <a:t> hasar oranı 1000 prosedürde 1, </a:t>
            </a:r>
            <a:r>
              <a:rPr lang="tr-TR" dirty="0" err="1"/>
              <a:t>laparoskopi</a:t>
            </a:r>
            <a:r>
              <a:rPr lang="tr-TR" dirty="0"/>
              <a:t> sonrasında 1000 prosedürde 13,9, total </a:t>
            </a:r>
            <a:r>
              <a:rPr lang="tr-TR" dirty="0" err="1"/>
              <a:t>abdominal</a:t>
            </a:r>
            <a:r>
              <a:rPr lang="tr-TR" dirty="0"/>
              <a:t> </a:t>
            </a:r>
            <a:r>
              <a:rPr lang="tr-TR" dirty="0" err="1"/>
              <a:t>histerektomiden</a:t>
            </a:r>
            <a:r>
              <a:rPr lang="tr-TR" dirty="0"/>
              <a:t> sonra 1000 prosedürde </a:t>
            </a:r>
            <a:r>
              <a:rPr lang="tr-TR" dirty="0" smtClean="0"/>
              <a:t>0,4 olarak </a:t>
            </a:r>
            <a:r>
              <a:rPr lang="tr-TR" dirty="0"/>
              <a:t>saptanmıştır </a:t>
            </a:r>
            <a:r>
              <a:rPr lang="tr-TR" sz="1600" dirty="0" smtClean="0"/>
              <a:t>(</a:t>
            </a:r>
            <a:r>
              <a:rPr lang="tr-TR" sz="1600" dirty="0" err="1" smtClean="0"/>
              <a:t>Harkki</a:t>
            </a:r>
            <a:r>
              <a:rPr lang="tr-TR" sz="1600" dirty="0" smtClean="0"/>
              <a:t>-Siren ve ark,1998). </a:t>
            </a:r>
            <a:endParaRPr lang="tr-TR" dirty="0"/>
          </a:p>
        </p:txBody>
      </p:sp>
      <p:sp>
        <p:nvSpPr>
          <p:cNvPr id="4" name="Slayt Numarası Yer Tutucusu 3"/>
          <p:cNvSpPr>
            <a:spLocks noGrp="1"/>
          </p:cNvSpPr>
          <p:nvPr>
            <p:ph type="sldNum" sz="quarter" idx="12"/>
          </p:nvPr>
        </p:nvSpPr>
        <p:spPr/>
        <p:txBody>
          <a:bodyPr/>
          <a:lstStyle/>
          <a:p>
            <a:fld id="{FAEF9944-A4F6-4C59-AEBD-678D6480B8EA}" type="slidenum">
              <a:rPr lang="en-US" smtClean="0"/>
              <a:t>22</a:t>
            </a:fld>
            <a:endParaRPr lang="en-US" dirty="0"/>
          </a:p>
        </p:txBody>
      </p:sp>
    </p:spTree>
    <p:extLst>
      <p:ext uri="{BB962C8B-B14F-4D97-AF65-F5344CB8AC3E}">
        <p14:creationId xmlns:p14="http://schemas.microsoft.com/office/powerpoint/2010/main" val="10412121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solidFill>
                  <a:srgbClr val="7030A0"/>
                </a:solidFill>
              </a:rPr>
              <a:t>Mesane </a:t>
            </a:r>
            <a:r>
              <a:rPr lang="tr-TR" dirty="0">
                <a:solidFill>
                  <a:srgbClr val="7030A0"/>
                </a:solidFill>
              </a:rPr>
              <a:t>zedelenmesi ve </a:t>
            </a:r>
            <a:r>
              <a:rPr lang="tr-TR" dirty="0" err="1">
                <a:solidFill>
                  <a:srgbClr val="7030A0"/>
                </a:solidFill>
              </a:rPr>
              <a:t>hidronefroz</a:t>
            </a:r>
            <a:r>
              <a:rPr lang="tr-TR" dirty="0">
                <a:solidFill>
                  <a:srgbClr val="7030A0"/>
                </a:solidFill>
              </a:rPr>
              <a:t> </a:t>
            </a:r>
            <a:r>
              <a:rPr lang="tr-TR" dirty="0" err="1">
                <a:solidFill>
                  <a:srgbClr val="7030A0"/>
                </a:solidFill>
              </a:rPr>
              <a:t>laparotomik</a:t>
            </a:r>
            <a:r>
              <a:rPr lang="tr-TR" dirty="0">
                <a:solidFill>
                  <a:srgbClr val="7030A0"/>
                </a:solidFill>
              </a:rPr>
              <a:t> cerrahide her </a:t>
            </a:r>
            <a:r>
              <a:rPr lang="tr-TR" dirty="0" err="1">
                <a:solidFill>
                  <a:srgbClr val="7030A0"/>
                </a:solidFill>
              </a:rPr>
              <a:t>ikiside</a:t>
            </a:r>
            <a:r>
              <a:rPr lang="tr-TR" dirty="0">
                <a:solidFill>
                  <a:srgbClr val="7030A0"/>
                </a:solidFill>
              </a:rPr>
              <a:t> %0,24 </a:t>
            </a:r>
            <a:r>
              <a:rPr lang="tr-TR" dirty="0"/>
              <a:t>oranında gözlenirken, </a:t>
            </a:r>
            <a:r>
              <a:rPr lang="tr-TR" dirty="0" err="1">
                <a:solidFill>
                  <a:srgbClr val="7030A0"/>
                </a:solidFill>
              </a:rPr>
              <a:t>üreter</a:t>
            </a:r>
            <a:r>
              <a:rPr lang="tr-TR" dirty="0">
                <a:solidFill>
                  <a:srgbClr val="7030A0"/>
                </a:solidFill>
              </a:rPr>
              <a:t> yaralanmasının biri </a:t>
            </a:r>
            <a:r>
              <a:rPr lang="tr-TR" dirty="0" err="1">
                <a:solidFill>
                  <a:srgbClr val="7030A0"/>
                </a:solidFill>
              </a:rPr>
              <a:t>laparotomi</a:t>
            </a:r>
            <a:r>
              <a:rPr lang="tr-TR" dirty="0">
                <a:solidFill>
                  <a:srgbClr val="7030A0"/>
                </a:solidFill>
              </a:rPr>
              <a:t> ve diğeri </a:t>
            </a:r>
            <a:r>
              <a:rPr lang="tr-TR" dirty="0" err="1">
                <a:solidFill>
                  <a:srgbClr val="7030A0"/>
                </a:solidFill>
              </a:rPr>
              <a:t>laparoskopi</a:t>
            </a:r>
            <a:r>
              <a:rPr lang="tr-TR" dirty="0">
                <a:solidFill>
                  <a:srgbClr val="7030A0"/>
                </a:solidFill>
              </a:rPr>
              <a:t> sırasında sırasıyla %0,24 ve %0,89 </a:t>
            </a:r>
            <a:r>
              <a:rPr lang="tr-TR" dirty="0"/>
              <a:t>oranında gözlenmiştir. </a:t>
            </a:r>
            <a:endParaRPr lang="tr-TR" dirty="0" smtClean="0"/>
          </a:p>
          <a:p>
            <a:r>
              <a:rPr lang="tr-TR" dirty="0"/>
              <a:t>Mesane hasar </a:t>
            </a:r>
            <a:r>
              <a:rPr lang="tr-TR" dirty="0" err="1"/>
              <a:t>insidansı</a:t>
            </a:r>
            <a:r>
              <a:rPr lang="tr-TR" dirty="0"/>
              <a:t> </a:t>
            </a:r>
            <a:r>
              <a:rPr lang="tr-TR" dirty="0" err="1"/>
              <a:t>abdominal</a:t>
            </a:r>
            <a:r>
              <a:rPr lang="tr-TR" dirty="0"/>
              <a:t> </a:t>
            </a:r>
            <a:r>
              <a:rPr lang="tr-TR" dirty="0" err="1"/>
              <a:t>histerektomide</a:t>
            </a:r>
            <a:r>
              <a:rPr lang="tr-TR" dirty="0"/>
              <a:t> %0,02-1 oranındadır </a:t>
            </a:r>
            <a:r>
              <a:rPr lang="tr-TR" sz="1600" dirty="0"/>
              <a:t>(Garry ve ark, 2004; Makinen ve ark,2001)</a:t>
            </a:r>
            <a:r>
              <a:rPr lang="tr-TR" dirty="0"/>
              <a:t>.</a:t>
            </a:r>
            <a:endParaRPr lang="tr-TR" dirty="0" smtClean="0"/>
          </a:p>
          <a:p>
            <a:r>
              <a:rPr lang="tr-TR" dirty="0"/>
              <a:t>Literatürde </a:t>
            </a:r>
            <a:r>
              <a:rPr lang="tr-TR" dirty="0" err="1"/>
              <a:t>benign</a:t>
            </a:r>
            <a:r>
              <a:rPr lang="tr-TR" dirty="0"/>
              <a:t> hastalıklar için yapılan </a:t>
            </a:r>
            <a:r>
              <a:rPr lang="tr-TR" dirty="0" err="1"/>
              <a:t>histerektomide</a:t>
            </a:r>
            <a:r>
              <a:rPr lang="tr-TR" dirty="0"/>
              <a:t> mesane yaralanma oranı %0,02-1 </a:t>
            </a:r>
            <a:r>
              <a:rPr lang="tr-TR" dirty="0" smtClean="0"/>
              <a:t>, </a:t>
            </a:r>
            <a:r>
              <a:rPr lang="tr-TR" dirty="0" err="1"/>
              <a:t>üreteral</a:t>
            </a:r>
            <a:r>
              <a:rPr lang="tr-TR" dirty="0"/>
              <a:t> hasar oranı %0,04 </a:t>
            </a:r>
            <a:r>
              <a:rPr lang="tr-TR" dirty="0" smtClean="0"/>
              <a:t> </a:t>
            </a:r>
            <a:r>
              <a:rPr lang="tr-TR" dirty="0"/>
              <a:t>olarak bildirilmiş ve çalışmamızda </a:t>
            </a:r>
            <a:r>
              <a:rPr lang="tr-TR" b="1" dirty="0" err="1"/>
              <a:t>laparotomi</a:t>
            </a:r>
            <a:r>
              <a:rPr lang="tr-TR" b="1" dirty="0"/>
              <a:t> sırasında literatür ile uyumlu oranlarda mesane hasarı ve literatürden daha fazla </a:t>
            </a:r>
            <a:r>
              <a:rPr lang="tr-TR" b="1" dirty="0" err="1"/>
              <a:t>üreter</a:t>
            </a:r>
            <a:r>
              <a:rPr lang="tr-TR" b="1" dirty="0"/>
              <a:t> hasarı tespit </a:t>
            </a:r>
            <a:r>
              <a:rPr lang="tr-TR" b="1" dirty="0" smtClean="0"/>
              <a:t>edilmiştir </a:t>
            </a:r>
            <a:r>
              <a:rPr lang="tr-TR" sz="1600" b="1" dirty="0" smtClean="0"/>
              <a:t>(Garry ve ark, 2004; makinen ve ark,2001). </a:t>
            </a:r>
          </a:p>
        </p:txBody>
      </p:sp>
      <p:sp>
        <p:nvSpPr>
          <p:cNvPr id="4" name="Slayt Numarası Yer Tutucusu 3"/>
          <p:cNvSpPr>
            <a:spLocks noGrp="1"/>
          </p:cNvSpPr>
          <p:nvPr>
            <p:ph type="sldNum" sz="quarter" idx="12"/>
          </p:nvPr>
        </p:nvSpPr>
        <p:spPr/>
        <p:txBody>
          <a:bodyPr/>
          <a:lstStyle/>
          <a:p>
            <a:fld id="{FAEF9944-A4F6-4C59-AEBD-678D6480B8EA}" type="slidenum">
              <a:rPr lang="en-US" smtClean="0"/>
              <a:t>23</a:t>
            </a:fld>
            <a:endParaRPr lang="en-US" dirty="0"/>
          </a:p>
        </p:txBody>
      </p:sp>
    </p:spTree>
    <p:extLst>
      <p:ext uri="{BB962C8B-B14F-4D97-AF65-F5344CB8AC3E}">
        <p14:creationId xmlns:p14="http://schemas.microsoft.com/office/powerpoint/2010/main" val="154323322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1800" dirty="0"/>
              <a:t>Literatürde </a:t>
            </a:r>
            <a:r>
              <a:rPr lang="tr-TR" sz="1800" dirty="0" err="1"/>
              <a:t>laparoskopide</a:t>
            </a:r>
            <a:r>
              <a:rPr lang="tr-TR" sz="1800" dirty="0"/>
              <a:t> ise </a:t>
            </a:r>
            <a:r>
              <a:rPr lang="tr-TR" sz="1800" dirty="0" err="1"/>
              <a:t>üriner</a:t>
            </a:r>
            <a:r>
              <a:rPr lang="tr-TR" sz="1800" dirty="0"/>
              <a:t> yol hasarı %1,2- 3 oranında </a:t>
            </a:r>
            <a:r>
              <a:rPr lang="tr-TR" sz="1800" dirty="0" smtClean="0"/>
              <a:t>saptanmıştır </a:t>
            </a:r>
            <a:r>
              <a:rPr lang="tr-TR" sz="1600" dirty="0" smtClean="0"/>
              <a:t>(Makinen ve ark, 2001; </a:t>
            </a:r>
            <a:r>
              <a:rPr lang="tr-TR" sz="1600" dirty="0" err="1" smtClean="0"/>
              <a:t>Canis</a:t>
            </a:r>
            <a:r>
              <a:rPr lang="tr-TR" sz="1600" dirty="0" smtClean="0"/>
              <a:t> ve ark, 2008; Garry ve ark, 2004; </a:t>
            </a:r>
            <a:r>
              <a:rPr lang="tr-TR" sz="1600" dirty="0" err="1" smtClean="0"/>
              <a:t>Morelli</a:t>
            </a:r>
            <a:r>
              <a:rPr lang="tr-TR" sz="1600" dirty="0" smtClean="0"/>
              <a:t> ve ark,2007; Hur ve ark,2011). </a:t>
            </a:r>
            <a:r>
              <a:rPr lang="tr-TR" sz="1800" dirty="0" smtClean="0"/>
              <a:t>Çalışmamızda </a:t>
            </a:r>
            <a:r>
              <a:rPr lang="tr-TR" sz="1800" dirty="0" err="1"/>
              <a:t>laparoskopi</a:t>
            </a:r>
            <a:r>
              <a:rPr lang="tr-TR" sz="1800" dirty="0"/>
              <a:t> sırasında </a:t>
            </a:r>
            <a:r>
              <a:rPr lang="tr-TR" sz="1800" dirty="0" err="1"/>
              <a:t>üriner</a:t>
            </a:r>
            <a:r>
              <a:rPr lang="tr-TR" sz="1800" dirty="0"/>
              <a:t> yol hasarı </a:t>
            </a:r>
            <a:r>
              <a:rPr lang="tr-TR" sz="1800" b="1" dirty="0">
                <a:solidFill>
                  <a:schemeClr val="tx2"/>
                </a:solidFill>
              </a:rPr>
              <a:t>literatürden daha az oranda saptanmıştır. </a:t>
            </a:r>
          </a:p>
        </p:txBody>
      </p:sp>
      <p:sp>
        <p:nvSpPr>
          <p:cNvPr id="4" name="Slayt Numarası Yer Tutucusu 3"/>
          <p:cNvSpPr>
            <a:spLocks noGrp="1"/>
          </p:cNvSpPr>
          <p:nvPr>
            <p:ph type="sldNum" sz="quarter" idx="12"/>
          </p:nvPr>
        </p:nvSpPr>
        <p:spPr/>
        <p:txBody>
          <a:bodyPr/>
          <a:lstStyle/>
          <a:p>
            <a:fld id="{FAEF9944-A4F6-4C59-AEBD-678D6480B8EA}" type="slidenum">
              <a:rPr lang="en-US" smtClean="0"/>
              <a:t>24</a:t>
            </a:fld>
            <a:endParaRPr lang="en-US" dirty="0"/>
          </a:p>
        </p:txBody>
      </p:sp>
    </p:spTree>
    <p:extLst>
      <p:ext uri="{BB962C8B-B14F-4D97-AF65-F5344CB8AC3E}">
        <p14:creationId xmlns:p14="http://schemas.microsoft.com/office/powerpoint/2010/main" val="204829251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u="sng" dirty="0">
                <a:solidFill>
                  <a:srgbClr val="7030A0"/>
                </a:solidFill>
              </a:rPr>
              <a:t>Çalışmamızda bir hastada </a:t>
            </a:r>
            <a:r>
              <a:rPr lang="tr-TR" u="sng" dirty="0" err="1">
                <a:solidFill>
                  <a:srgbClr val="7030A0"/>
                </a:solidFill>
              </a:rPr>
              <a:t>mortalite</a:t>
            </a:r>
            <a:r>
              <a:rPr lang="tr-TR" u="sng" dirty="0">
                <a:solidFill>
                  <a:srgbClr val="7030A0"/>
                </a:solidFill>
              </a:rPr>
              <a:t> gözlenmiştir, tüm hastalar içinde ki oranı %0,18 olarak hesaplanmıştır. </a:t>
            </a:r>
            <a:endParaRPr lang="tr-TR" u="sng" dirty="0" smtClean="0">
              <a:solidFill>
                <a:srgbClr val="7030A0"/>
              </a:solidFill>
            </a:endParaRPr>
          </a:p>
          <a:p>
            <a:r>
              <a:rPr lang="tr-TR" dirty="0" smtClean="0"/>
              <a:t>İngiltere’de </a:t>
            </a:r>
            <a:r>
              <a:rPr lang="tr-TR" dirty="0">
                <a:solidFill>
                  <a:srgbClr val="7030A0"/>
                </a:solidFill>
              </a:rPr>
              <a:t>61000 </a:t>
            </a:r>
            <a:r>
              <a:rPr lang="tr-TR" dirty="0" err="1">
                <a:solidFill>
                  <a:srgbClr val="7030A0"/>
                </a:solidFill>
              </a:rPr>
              <a:t>elektif</a:t>
            </a:r>
            <a:r>
              <a:rPr lang="tr-TR" dirty="0">
                <a:solidFill>
                  <a:srgbClr val="7030A0"/>
                </a:solidFill>
              </a:rPr>
              <a:t> </a:t>
            </a:r>
            <a:r>
              <a:rPr lang="tr-TR" dirty="0" err="1">
                <a:solidFill>
                  <a:srgbClr val="7030A0"/>
                </a:solidFill>
              </a:rPr>
              <a:t>abdominal</a:t>
            </a:r>
            <a:r>
              <a:rPr lang="tr-TR" dirty="0">
                <a:solidFill>
                  <a:srgbClr val="7030A0"/>
                </a:solidFill>
              </a:rPr>
              <a:t> </a:t>
            </a:r>
            <a:r>
              <a:rPr lang="tr-TR" dirty="0" err="1">
                <a:solidFill>
                  <a:srgbClr val="7030A0"/>
                </a:solidFill>
              </a:rPr>
              <a:t>histerektominin</a:t>
            </a:r>
            <a:r>
              <a:rPr lang="tr-TR" dirty="0">
                <a:solidFill>
                  <a:srgbClr val="7030A0"/>
                </a:solidFill>
              </a:rPr>
              <a:t> incelendiği retrospektif çalışmada ölüm oranı 1000’de 0,5 olarak saptanmıştır </a:t>
            </a:r>
            <a:r>
              <a:rPr lang="tr-TR" sz="1600" dirty="0" smtClean="0"/>
              <a:t>(</a:t>
            </a:r>
            <a:r>
              <a:rPr lang="tr-TR" sz="1600" dirty="0" err="1" smtClean="0"/>
              <a:t>Cole</a:t>
            </a:r>
            <a:r>
              <a:rPr lang="tr-TR" sz="1600" dirty="0" smtClean="0"/>
              <a:t> ve ark, 1977). </a:t>
            </a:r>
          </a:p>
          <a:p>
            <a:r>
              <a:rPr lang="tr-TR" dirty="0" smtClean="0"/>
              <a:t>VALUE çalışmasında (37000 </a:t>
            </a:r>
            <a:r>
              <a:rPr lang="tr-TR" dirty="0" err="1" smtClean="0"/>
              <a:t>benign</a:t>
            </a:r>
            <a:r>
              <a:rPr lang="tr-TR" dirty="0" smtClean="0"/>
              <a:t> nedenli </a:t>
            </a:r>
            <a:r>
              <a:rPr lang="tr-TR" dirty="0" err="1" smtClean="0"/>
              <a:t>histerektomi</a:t>
            </a:r>
            <a:r>
              <a:rPr lang="tr-TR" dirty="0" smtClean="0"/>
              <a:t>) </a:t>
            </a:r>
            <a:r>
              <a:rPr lang="tr-TR" dirty="0" err="1" smtClean="0"/>
              <a:t>abdominal</a:t>
            </a:r>
            <a:r>
              <a:rPr lang="tr-TR" dirty="0" smtClean="0"/>
              <a:t> </a:t>
            </a:r>
            <a:r>
              <a:rPr lang="tr-TR" dirty="0" err="1"/>
              <a:t>histerektomi</a:t>
            </a:r>
            <a:r>
              <a:rPr lang="tr-TR" dirty="0"/>
              <a:t> sonrası ilk 6 haftada 8 ölüm raporlanmıştır (</a:t>
            </a:r>
            <a:r>
              <a:rPr lang="tr-TR" dirty="0" err="1" smtClean="0">
                <a:solidFill>
                  <a:srgbClr val="7030A0"/>
                </a:solidFill>
              </a:rPr>
              <a:t>mortalite</a:t>
            </a:r>
            <a:r>
              <a:rPr lang="tr-TR" dirty="0" smtClean="0">
                <a:solidFill>
                  <a:srgbClr val="7030A0"/>
                </a:solidFill>
              </a:rPr>
              <a:t> </a:t>
            </a:r>
            <a:r>
              <a:rPr lang="tr-TR" dirty="0">
                <a:solidFill>
                  <a:srgbClr val="7030A0"/>
                </a:solidFill>
              </a:rPr>
              <a:t>oranı her 1000 işleme 0,32)</a:t>
            </a:r>
            <a:r>
              <a:rPr lang="tr-TR" dirty="0"/>
              <a:t>, 4 ölüm kardiyak olaylar ve </a:t>
            </a:r>
            <a:r>
              <a:rPr lang="tr-TR" dirty="0" err="1"/>
              <a:t>pulmoner</a:t>
            </a:r>
            <a:r>
              <a:rPr lang="tr-TR" dirty="0"/>
              <a:t> </a:t>
            </a:r>
            <a:r>
              <a:rPr lang="tr-TR" dirty="0" err="1"/>
              <a:t>emboli</a:t>
            </a:r>
            <a:r>
              <a:rPr lang="tr-TR" dirty="0"/>
              <a:t> nedeniyle </a:t>
            </a:r>
            <a:r>
              <a:rPr lang="tr-TR" dirty="0" smtClean="0"/>
              <a:t>olmuştur. Peroperatif </a:t>
            </a:r>
            <a:r>
              <a:rPr lang="tr-TR" dirty="0"/>
              <a:t>hiç ölüm gözlenmemişken, 6 ölüm hastaneden taburcu olmadan gerçekleşmiştir </a:t>
            </a:r>
            <a:r>
              <a:rPr lang="tr-TR" sz="1600" dirty="0"/>
              <a:t>(</a:t>
            </a:r>
            <a:r>
              <a:rPr lang="tr-TR" sz="1600" dirty="0" err="1"/>
              <a:t>Maresh</a:t>
            </a:r>
            <a:r>
              <a:rPr lang="tr-TR" sz="1600" dirty="0"/>
              <a:t> ve ark, 2002). </a:t>
            </a:r>
            <a:endParaRPr lang="tr-TR" dirty="0"/>
          </a:p>
        </p:txBody>
      </p:sp>
      <p:sp>
        <p:nvSpPr>
          <p:cNvPr id="4" name="Slayt Numarası Yer Tutucusu 3"/>
          <p:cNvSpPr>
            <a:spLocks noGrp="1"/>
          </p:cNvSpPr>
          <p:nvPr>
            <p:ph type="sldNum" sz="quarter" idx="12"/>
          </p:nvPr>
        </p:nvSpPr>
        <p:spPr/>
        <p:txBody>
          <a:bodyPr/>
          <a:lstStyle/>
          <a:p>
            <a:fld id="{FAEF9944-A4F6-4C59-AEBD-678D6480B8EA}" type="slidenum">
              <a:rPr lang="en-US" smtClean="0"/>
              <a:t>25</a:t>
            </a:fld>
            <a:endParaRPr lang="en-US" dirty="0"/>
          </a:p>
        </p:txBody>
      </p:sp>
    </p:spTree>
    <p:extLst>
      <p:ext uri="{BB962C8B-B14F-4D97-AF65-F5344CB8AC3E}">
        <p14:creationId xmlns:p14="http://schemas.microsoft.com/office/powerpoint/2010/main" val="5002069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Ek </a:t>
            </a:r>
            <a:r>
              <a:rPr lang="tr-TR" dirty="0"/>
              <a:t>olarak Amerika Birleşik Devletlerinde </a:t>
            </a:r>
            <a:r>
              <a:rPr lang="tr-TR" dirty="0">
                <a:solidFill>
                  <a:srgbClr val="7030A0"/>
                </a:solidFill>
              </a:rPr>
              <a:t>1998- 2010 </a:t>
            </a:r>
            <a:r>
              <a:rPr lang="tr-TR" dirty="0"/>
              <a:t>yılları arasında </a:t>
            </a:r>
            <a:r>
              <a:rPr lang="tr-TR" dirty="0" err="1">
                <a:solidFill>
                  <a:srgbClr val="7030A0"/>
                </a:solidFill>
              </a:rPr>
              <a:t>abdominal</a:t>
            </a:r>
            <a:r>
              <a:rPr lang="tr-TR" dirty="0">
                <a:solidFill>
                  <a:srgbClr val="7030A0"/>
                </a:solidFill>
              </a:rPr>
              <a:t> </a:t>
            </a:r>
            <a:r>
              <a:rPr lang="tr-TR" dirty="0" err="1">
                <a:solidFill>
                  <a:srgbClr val="7030A0"/>
                </a:solidFill>
              </a:rPr>
              <a:t>histerektomilerde</a:t>
            </a:r>
            <a:r>
              <a:rPr lang="tr-TR" dirty="0">
                <a:solidFill>
                  <a:srgbClr val="7030A0"/>
                </a:solidFill>
              </a:rPr>
              <a:t> </a:t>
            </a:r>
            <a:r>
              <a:rPr lang="tr-TR" dirty="0" err="1">
                <a:solidFill>
                  <a:srgbClr val="7030A0"/>
                </a:solidFill>
              </a:rPr>
              <a:t>mortalite</a:t>
            </a:r>
            <a:r>
              <a:rPr lang="tr-TR" dirty="0">
                <a:solidFill>
                  <a:srgbClr val="7030A0"/>
                </a:solidFill>
              </a:rPr>
              <a:t> oranı %0,17 olarak hesaplanmıştır</a:t>
            </a:r>
            <a:r>
              <a:rPr lang="tr-TR" dirty="0"/>
              <a:t> </a:t>
            </a:r>
            <a:r>
              <a:rPr lang="tr-TR" sz="1400" dirty="0" smtClean="0"/>
              <a:t>(Wright ve ark, 2013). </a:t>
            </a:r>
            <a:r>
              <a:rPr lang="tr-TR" b="1" dirty="0" smtClean="0"/>
              <a:t>Mortalite </a:t>
            </a:r>
            <a:r>
              <a:rPr lang="tr-TR" b="1" dirty="0"/>
              <a:t>oranımız literatürden fazla </a:t>
            </a:r>
            <a:r>
              <a:rPr lang="tr-TR" b="1" dirty="0" smtClean="0"/>
              <a:t>bulunmaktadır. </a:t>
            </a:r>
          </a:p>
          <a:p>
            <a:r>
              <a:rPr lang="tr-TR" b="1" dirty="0"/>
              <a:t>SONUÇ: </a:t>
            </a:r>
            <a:r>
              <a:rPr lang="tr-TR" dirty="0" err="1"/>
              <a:t>Benign</a:t>
            </a:r>
            <a:r>
              <a:rPr lang="tr-TR" dirty="0"/>
              <a:t> patolojiler nedeniyle yapılan </a:t>
            </a:r>
            <a:r>
              <a:rPr lang="tr-TR" dirty="0" err="1"/>
              <a:t>histerektomilerde</a:t>
            </a:r>
            <a:r>
              <a:rPr lang="tr-TR" dirty="0"/>
              <a:t> yöntem olarak seçilen </a:t>
            </a:r>
            <a:r>
              <a:rPr lang="tr-TR" dirty="0" err="1"/>
              <a:t>laparoskopi</a:t>
            </a:r>
            <a:r>
              <a:rPr lang="tr-TR" dirty="0"/>
              <a:t> ve </a:t>
            </a:r>
            <a:r>
              <a:rPr lang="tr-TR" dirty="0" err="1"/>
              <a:t>laparotomi</a:t>
            </a:r>
            <a:r>
              <a:rPr lang="tr-TR" dirty="0"/>
              <a:t> arasında </a:t>
            </a:r>
            <a:r>
              <a:rPr lang="tr-TR" dirty="0" err="1"/>
              <a:t>mortalite</a:t>
            </a:r>
            <a:r>
              <a:rPr lang="tr-TR" dirty="0"/>
              <a:t> ve </a:t>
            </a:r>
            <a:r>
              <a:rPr lang="tr-TR" dirty="0" err="1"/>
              <a:t>morbidite</a:t>
            </a:r>
            <a:r>
              <a:rPr lang="tr-TR" dirty="0"/>
              <a:t> açısından anlamlı farklılık saptanmamıştır</a:t>
            </a:r>
            <a:r>
              <a:rPr lang="tr-TR" dirty="0" smtClean="0"/>
              <a:t>.</a:t>
            </a:r>
            <a:endParaRPr lang="tr-TR" dirty="0"/>
          </a:p>
        </p:txBody>
      </p:sp>
      <p:sp>
        <p:nvSpPr>
          <p:cNvPr id="4" name="Slayt Numarası Yer Tutucusu 3"/>
          <p:cNvSpPr>
            <a:spLocks noGrp="1"/>
          </p:cNvSpPr>
          <p:nvPr>
            <p:ph type="sldNum" sz="quarter" idx="12"/>
          </p:nvPr>
        </p:nvSpPr>
        <p:spPr/>
        <p:txBody>
          <a:bodyPr/>
          <a:lstStyle/>
          <a:p>
            <a:fld id="{FAEF9944-A4F6-4C59-AEBD-678D6480B8EA}" type="slidenum">
              <a:rPr lang="en-US" smtClean="0"/>
              <a:t>26</a:t>
            </a:fld>
            <a:endParaRPr lang="en-US" dirty="0"/>
          </a:p>
        </p:txBody>
      </p:sp>
    </p:spTree>
    <p:extLst>
      <p:ext uri="{BB962C8B-B14F-4D97-AF65-F5344CB8AC3E}">
        <p14:creationId xmlns:p14="http://schemas.microsoft.com/office/powerpoint/2010/main" val="77716249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Autofit/>
          </a:bodyPr>
          <a:lstStyle/>
          <a:p>
            <a:pPr marL="0" indent="0">
              <a:buNone/>
            </a:pPr>
            <a:r>
              <a:rPr lang="tr-TR" sz="9600" dirty="0" smtClean="0"/>
              <a:t>   TEŞEKKÜRLER</a:t>
            </a:r>
            <a:endParaRPr lang="tr-TR" sz="9600" dirty="0"/>
          </a:p>
        </p:txBody>
      </p:sp>
      <p:sp>
        <p:nvSpPr>
          <p:cNvPr id="4" name="Slayt Numarası Yer Tutucusu 3"/>
          <p:cNvSpPr>
            <a:spLocks noGrp="1"/>
          </p:cNvSpPr>
          <p:nvPr>
            <p:ph type="sldNum" sz="quarter" idx="12"/>
          </p:nvPr>
        </p:nvSpPr>
        <p:spPr/>
        <p:txBody>
          <a:bodyPr/>
          <a:lstStyle/>
          <a:p>
            <a:fld id="{FAEF9944-A4F6-4C59-AEBD-678D6480B8EA}" type="slidenum">
              <a:rPr lang="en-US" smtClean="0"/>
              <a:t>27</a:t>
            </a:fld>
            <a:endParaRPr lang="en-US" dirty="0"/>
          </a:p>
        </p:txBody>
      </p:sp>
    </p:spTree>
    <p:extLst>
      <p:ext uri="{BB962C8B-B14F-4D97-AF65-F5344CB8AC3E}">
        <p14:creationId xmlns:p14="http://schemas.microsoft.com/office/powerpoint/2010/main" val="189763192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smtClean="0"/>
              <a:t>GİRİŞ: </a:t>
            </a:r>
            <a:r>
              <a:rPr lang="tr-TR" dirty="0" smtClean="0"/>
              <a:t>ABD</a:t>
            </a:r>
            <a:r>
              <a:rPr lang="tr-TR" dirty="0"/>
              <a:t>’ de </a:t>
            </a:r>
            <a:r>
              <a:rPr lang="tr-TR" dirty="0" err="1"/>
              <a:t>histerektomi</a:t>
            </a:r>
            <a:r>
              <a:rPr lang="tr-TR" dirty="0"/>
              <a:t> en sık yapılan majör jinekolojik operasyon olarak bildirilmiştir </a:t>
            </a:r>
            <a:r>
              <a:rPr lang="tr-TR" sz="1600" dirty="0" smtClean="0"/>
              <a:t>(</a:t>
            </a:r>
            <a:r>
              <a:rPr lang="tr-TR" sz="1600" dirty="0" err="1" smtClean="0"/>
              <a:t>Nesbitt-Hawes</a:t>
            </a:r>
            <a:r>
              <a:rPr lang="tr-TR" sz="1600" dirty="0" smtClean="0"/>
              <a:t> ve ark, 2013, Clarke-Pearson ve ark 2013), </a:t>
            </a:r>
            <a:r>
              <a:rPr lang="tr-TR" dirty="0" smtClean="0"/>
              <a:t>2009 </a:t>
            </a:r>
            <a:r>
              <a:rPr lang="tr-TR" dirty="0"/>
              <a:t>da 479, 814 </a:t>
            </a:r>
            <a:r>
              <a:rPr lang="tr-TR" dirty="0" err="1"/>
              <a:t>histerektomi</a:t>
            </a:r>
            <a:r>
              <a:rPr lang="tr-TR" dirty="0"/>
              <a:t> yapılmıştır, 415,404 vaka </a:t>
            </a:r>
            <a:r>
              <a:rPr lang="tr-TR" dirty="0" err="1"/>
              <a:t>benign</a:t>
            </a:r>
            <a:r>
              <a:rPr lang="tr-TR" dirty="0"/>
              <a:t> nedenlerle </a:t>
            </a:r>
            <a:r>
              <a:rPr lang="tr-TR" dirty="0" err="1"/>
              <a:t>opere</a:t>
            </a:r>
            <a:r>
              <a:rPr lang="tr-TR" dirty="0"/>
              <a:t> </a:t>
            </a:r>
            <a:r>
              <a:rPr lang="tr-TR" dirty="0" smtClean="0"/>
              <a:t>olmuştur ve bunların </a:t>
            </a:r>
            <a:r>
              <a:rPr lang="tr-TR" dirty="0"/>
              <a:t>% 56’sı </a:t>
            </a:r>
            <a:r>
              <a:rPr lang="tr-TR" dirty="0" err="1"/>
              <a:t>abdominal</a:t>
            </a:r>
            <a:r>
              <a:rPr lang="tr-TR" dirty="0"/>
              <a:t> yolla, %20,4’ü </a:t>
            </a:r>
            <a:r>
              <a:rPr lang="tr-TR" dirty="0" err="1"/>
              <a:t>laparoskopik</a:t>
            </a:r>
            <a:r>
              <a:rPr lang="tr-TR" dirty="0"/>
              <a:t>, % 18,8’i vajinal yolla, %4,5’i robotik asiste olarak yapılmıştır </a:t>
            </a:r>
            <a:r>
              <a:rPr lang="tr-TR" sz="1400" dirty="0"/>
              <a:t>(</a:t>
            </a:r>
            <a:r>
              <a:rPr lang="tr-TR" sz="1400" dirty="0" err="1"/>
              <a:t>Cohen</a:t>
            </a:r>
            <a:r>
              <a:rPr lang="tr-TR" sz="1400" dirty="0"/>
              <a:t> ve ark, 2014). </a:t>
            </a:r>
          </a:p>
          <a:p>
            <a:endParaRPr lang="tr-TR" sz="1500" dirty="0"/>
          </a:p>
        </p:txBody>
      </p:sp>
      <p:sp>
        <p:nvSpPr>
          <p:cNvPr id="4" name="Slayt Numarası Yer Tutucusu 3"/>
          <p:cNvSpPr>
            <a:spLocks noGrp="1"/>
          </p:cNvSpPr>
          <p:nvPr>
            <p:ph type="sldNum" sz="quarter" idx="12"/>
          </p:nvPr>
        </p:nvSpPr>
        <p:spPr/>
        <p:txBody>
          <a:bodyPr/>
          <a:lstStyle/>
          <a:p>
            <a:fld id="{FAEF9944-A4F6-4C59-AEBD-678D6480B8EA}" type="slidenum">
              <a:rPr lang="en-US" smtClean="0"/>
              <a:t>3</a:t>
            </a:fld>
            <a:endParaRPr lang="en-US" dirty="0"/>
          </a:p>
        </p:txBody>
      </p:sp>
    </p:spTree>
    <p:extLst>
      <p:ext uri="{BB962C8B-B14F-4D97-AF65-F5344CB8AC3E}">
        <p14:creationId xmlns:p14="http://schemas.microsoft.com/office/powerpoint/2010/main" val="1391018729"/>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smtClean="0"/>
              <a:t>YÖNTEM: </a:t>
            </a:r>
            <a:r>
              <a:rPr lang="tr-TR" dirty="0"/>
              <a:t>Çalışmamız retrospektif </a:t>
            </a:r>
            <a:r>
              <a:rPr lang="tr-TR" dirty="0" err="1"/>
              <a:t>kesitsel</a:t>
            </a:r>
            <a:r>
              <a:rPr lang="tr-TR" dirty="0"/>
              <a:t> olarak planlandı. Sağlık Bakanlığı, İstanbul Medeniyet Üniversitesi, Göztepe Eğitim ve Araştırma Hastanesi, Kadın Hastalıkları ve Doğum Kliniği’nde 01.01.2012 ve 01.01.2017 tarihleri arasında </a:t>
            </a:r>
            <a:r>
              <a:rPr lang="tr-TR" dirty="0" err="1"/>
              <a:t>benign</a:t>
            </a:r>
            <a:r>
              <a:rPr lang="tr-TR" dirty="0"/>
              <a:t> </a:t>
            </a:r>
            <a:r>
              <a:rPr lang="tr-TR" dirty="0" err="1"/>
              <a:t>uterin</a:t>
            </a:r>
            <a:r>
              <a:rPr lang="tr-TR" dirty="0"/>
              <a:t> </a:t>
            </a:r>
            <a:r>
              <a:rPr lang="tr-TR" dirty="0" err="1"/>
              <a:t>endikasyonlarla</a:t>
            </a:r>
            <a:r>
              <a:rPr lang="tr-TR" dirty="0"/>
              <a:t> </a:t>
            </a:r>
            <a:r>
              <a:rPr lang="tr-TR" dirty="0" err="1"/>
              <a:t>laparoskopik</a:t>
            </a:r>
            <a:r>
              <a:rPr lang="tr-TR" dirty="0"/>
              <a:t> ve </a:t>
            </a:r>
            <a:r>
              <a:rPr lang="tr-TR" dirty="0" err="1"/>
              <a:t>laparotomik</a:t>
            </a:r>
            <a:r>
              <a:rPr lang="tr-TR" dirty="0"/>
              <a:t> yöntemler kullanılarak </a:t>
            </a:r>
            <a:r>
              <a:rPr lang="tr-TR" dirty="0" err="1"/>
              <a:t>adneksiyel</a:t>
            </a:r>
            <a:r>
              <a:rPr lang="tr-TR" dirty="0"/>
              <a:t> cerrahi ile birlikte olsun veya olmasın </a:t>
            </a:r>
            <a:r>
              <a:rPr lang="tr-TR" dirty="0" err="1"/>
              <a:t>histerektomi</a:t>
            </a:r>
            <a:r>
              <a:rPr lang="tr-TR" dirty="0"/>
              <a:t> operasyonu yapılan hastalar değerlendirildi ve 537 hasta çalışmaya dahil edildi</a:t>
            </a:r>
            <a:r>
              <a:rPr lang="tr-TR" dirty="0" smtClean="0"/>
              <a:t>.</a:t>
            </a:r>
          </a:p>
        </p:txBody>
      </p:sp>
      <p:sp>
        <p:nvSpPr>
          <p:cNvPr id="4" name="Slayt Numarası Yer Tutucusu 3"/>
          <p:cNvSpPr>
            <a:spLocks noGrp="1"/>
          </p:cNvSpPr>
          <p:nvPr>
            <p:ph type="sldNum" sz="quarter" idx="12"/>
          </p:nvPr>
        </p:nvSpPr>
        <p:spPr/>
        <p:txBody>
          <a:bodyPr/>
          <a:lstStyle/>
          <a:p>
            <a:fld id="{FAEF9944-A4F6-4C59-AEBD-678D6480B8EA}" type="slidenum">
              <a:rPr lang="en-US" smtClean="0"/>
              <a:t>4</a:t>
            </a:fld>
            <a:endParaRPr lang="en-US" dirty="0"/>
          </a:p>
        </p:txBody>
      </p:sp>
    </p:spTree>
    <p:extLst>
      <p:ext uri="{BB962C8B-B14F-4D97-AF65-F5344CB8AC3E}">
        <p14:creationId xmlns:p14="http://schemas.microsoft.com/office/powerpoint/2010/main" val="13123798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Hastaların kayıtlarına hastanenin klinik </a:t>
            </a:r>
            <a:r>
              <a:rPr lang="tr-TR" dirty="0" err="1"/>
              <a:t>portalı</a:t>
            </a:r>
            <a:r>
              <a:rPr lang="tr-TR" dirty="0"/>
              <a:t> üzerinden ulaşıldı. Hastaların epikrizleri, ameliyat raporları, klinik seyirleri, kan transfüzyon ihtiyaçları, operasyon sonrası tekrar hastane başvuruları, </a:t>
            </a:r>
            <a:r>
              <a:rPr lang="tr-TR" dirty="0" err="1"/>
              <a:t>postoperatif</a:t>
            </a:r>
            <a:r>
              <a:rPr lang="tr-TR" dirty="0"/>
              <a:t> servis takibinde rutin olarak bakılan altıncı saat </a:t>
            </a:r>
            <a:r>
              <a:rPr lang="tr-TR" dirty="0" err="1"/>
              <a:t>hemogram</a:t>
            </a:r>
            <a:r>
              <a:rPr lang="tr-TR" dirty="0"/>
              <a:t> ve birinci gün </a:t>
            </a:r>
            <a:r>
              <a:rPr lang="tr-TR" dirty="0" err="1"/>
              <a:t>hemogram</a:t>
            </a:r>
            <a:r>
              <a:rPr lang="tr-TR" dirty="0"/>
              <a:t> değerleri, patoloji sonuçları, taburculuk günleri, </a:t>
            </a:r>
            <a:r>
              <a:rPr lang="tr-TR" dirty="0" err="1"/>
              <a:t>gravida</a:t>
            </a:r>
            <a:r>
              <a:rPr lang="tr-TR" dirty="0"/>
              <a:t> ve pariteleri, yaşları, </a:t>
            </a:r>
            <a:r>
              <a:rPr lang="tr-TR" dirty="0" err="1"/>
              <a:t>diabetes</a:t>
            </a:r>
            <a:r>
              <a:rPr lang="tr-TR" dirty="0"/>
              <a:t> </a:t>
            </a:r>
            <a:r>
              <a:rPr lang="tr-TR" dirty="0" err="1"/>
              <a:t>mellitus</a:t>
            </a:r>
            <a:r>
              <a:rPr lang="tr-TR" dirty="0"/>
              <a:t> varlığı, geçirilmiş batın cerrahisi, sigara alışkanlığı, vücut kitle indeksleri incelendi.  </a:t>
            </a:r>
          </a:p>
        </p:txBody>
      </p:sp>
      <p:sp>
        <p:nvSpPr>
          <p:cNvPr id="4" name="Slayt Numarası Yer Tutucusu 3"/>
          <p:cNvSpPr>
            <a:spLocks noGrp="1"/>
          </p:cNvSpPr>
          <p:nvPr>
            <p:ph type="sldNum" sz="quarter" idx="12"/>
          </p:nvPr>
        </p:nvSpPr>
        <p:spPr/>
        <p:txBody>
          <a:bodyPr/>
          <a:lstStyle/>
          <a:p>
            <a:fld id="{FAEF9944-A4F6-4C59-AEBD-678D6480B8EA}" type="slidenum">
              <a:rPr lang="en-US" smtClean="0"/>
              <a:t>5</a:t>
            </a:fld>
            <a:endParaRPr lang="en-US" dirty="0"/>
          </a:p>
        </p:txBody>
      </p:sp>
    </p:spTree>
    <p:extLst>
      <p:ext uri="{BB962C8B-B14F-4D97-AF65-F5344CB8AC3E}">
        <p14:creationId xmlns:p14="http://schemas.microsoft.com/office/powerpoint/2010/main" val="170682882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Çalışmaya </a:t>
            </a:r>
            <a:r>
              <a:rPr lang="tr-TR" dirty="0" err="1"/>
              <a:t>endometriozisi</a:t>
            </a:r>
            <a:r>
              <a:rPr lang="tr-TR" dirty="0"/>
              <a:t> bulunanlar, </a:t>
            </a:r>
            <a:r>
              <a:rPr lang="tr-TR" dirty="0" err="1"/>
              <a:t>malign</a:t>
            </a:r>
            <a:r>
              <a:rPr lang="tr-TR" dirty="0"/>
              <a:t> </a:t>
            </a:r>
            <a:r>
              <a:rPr lang="tr-TR" dirty="0" err="1"/>
              <a:t>endikasyonlarla</a:t>
            </a:r>
            <a:r>
              <a:rPr lang="tr-TR" dirty="0"/>
              <a:t> cerrahi yapılanlar, </a:t>
            </a:r>
            <a:r>
              <a:rPr lang="tr-TR" dirty="0" err="1"/>
              <a:t>adneksiyel</a:t>
            </a:r>
            <a:r>
              <a:rPr lang="tr-TR" dirty="0"/>
              <a:t> kitleler, </a:t>
            </a:r>
            <a:r>
              <a:rPr lang="tr-TR" dirty="0" err="1"/>
              <a:t>laparoskopiden</a:t>
            </a:r>
            <a:r>
              <a:rPr lang="tr-TR" dirty="0"/>
              <a:t> </a:t>
            </a:r>
            <a:r>
              <a:rPr lang="tr-TR" dirty="0" err="1"/>
              <a:t>laparotomiye</a:t>
            </a:r>
            <a:r>
              <a:rPr lang="tr-TR" dirty="0"/>
              <a:t> dönülenler ve vajinal </a:t>
            </a:r>
            <a:r>
              <a:rPr lang="tr-TR" dirty="0" err="1"/>
              <a:t>histerektomi</a:t>
            </a:r>
            <a:r>
              <a:rPr lang="tr-TR" dirty="0"/>
              <a:t> yapılanlar, </a:t>
            </a:r>
            <a:r>
              <a:rPr lang="tr-TR" dirty="0" err="1"/>
              <a:t>subtotal</a:t>
            </a:r>
            <a:r>
              <a:rPr lang="tr-TR" dirty="0"/>
              <a:t> </a:t>
            </a:r>
            <a:r>
              <a:rPr lang="tr-TR" dirty="0" err="1"/>
              <a:t>histerektomi</a:t>
            </a:r>
            <a:r>
              <a:rPr lang="tr-TR" dirty="0"/>
              <a:t> yapılanlar dahil edilmedi.  </a:t>
            </a:r>
          </a:p>
          <a:p>
            <a:r>
              <a:rPr lang="tr-TR" dirty="0"/>
              <a:t>Hastalar </a:t>
            </a:r>
            <a:r>
              <a:rPr lang="tr-TR" dirty="0" err="1"/>
              <a:t>laparoskopik</a:t>
            </a:r>
            <a:r>
              <a:rPr lang="tr-TR" dirty="0"/>
              <a:t> </a:t>
            </a:r>
            <a:r>
              <a:rPr lang="tr-TR" dirty="0" err="1"/>
              <a:t>histerektomi</a:t>
            </a:r>
            <a:r>
              <a:rPr lang="tr-TR" dirty="0"/>
              <a:t> yapılanlar ve </a:t>
            </a:r>
            <a:r>
              <a:rPr lang="tr-TR" dirty="0" err="1"/>
              <a:t>laparotomik</a:t>
            </a:r>
            <a:r>
              <a:rPr lang="tr-TR" dirty="0"/>
              <a:t> </a:t>
            </a:r>
            <a:r>
              <a:rPr lang="tr-TR" dirty="0" err="1"/>
              <a:t>histerektomi</a:t>
            </a:r>
            <a:r>
              <a:rPr lang="tr-TR" dirty="0"/>
              <a:t> yapılanlar olarak </a:t>
            </a:r>
            <a:r>
              <a:rPr lang="tr-TR" dirty="0" smtClean="0"/>
              <a:t>2 </a:t>
            </a:r>
            <a:r>
              <a:rPr lang="tr-TR" dirty="0"/>
              <a:t>gruba ayrıldılar</a:t>
            </a:r>
            <a:r>
              <a:rPr lang="tr-TR" dirty="0" smtClean="0"/>
              <a:t>.</a:t>
            </a:r>
          </a:p>
          <a:p>
            <a:r>
              <a:rPr lang="tr-TR" dirty="0"/>
              <a:t>Erken komplikasyonlar operasyondan sonra ki yedinci güne kadar olan komplikasyonlar olarak tanımlandı (yedinci gün dahil olmak üzere). </a:t>
            </a:r>
          </a:p>
          <a:p>
            <a:r>
              <a:rPr lang="tr-TR" dirty="0"/>
              <a:t>Geç komplikasyonlar ise </a:t>
            </a:r>
            <a:r>
              <a:rPr lang="tr-TR" dirty="0" err="1"/>
              <a:t>postoperatif</a:t>
            </a:r>
            <a:r>
              <a:rPr lang="tr-TR" dirty="0"/>
              <a:t> sekizinci gün ve ilk 1 ay içinde operasyonla ilişkili durumlar olarak tanımlandı. </a:t>
            </a:r>
          </a:p>
          <a:p>
            <a:endParaRPr lang="tr-TR" dirty="0"/>
          </a:p>
        </p:txBody>
      </p:sp>
      <p:sp>
        <p:nvSpPr>
          <p:cNvPr id="4" name="Slayt Numarası Yer Tutucusu 3"/>
          <p:cNvSpPr>
            <a:spLocks noGrp="1"/>
          </p:cNvSpPr>
          <p:nvPr>
            <p:ph type="sldNum" sz="quarter" idx="12"/>
          </p:nvPr>
        </p:nvSpPr>
        <p:spPr/>
        <p:txBody>
          <a:bodyPr/>
          <a:lstStyle/>
          <a:p>
            <a:fld id="{FAEF9944-A4F6-4C59-AEBD-678D6480B8EA}" type="slidenum">
              <a:rPr lang="en-US" smtClean="0"/>
              <a:t>6</a:t>
            </a:fld>
            <a:endParaRPr lang="en-US" dirty="0"/>
          </a:p>
        </p:txBody>
      </p:sp>
    </p:spTree>
    <p:extLst>
      <p:ext uri="{BB962C8B-B14F-4D97-AF65-F5344CB8AC3E}">
        <p14:creationId xmlns:p14="http://schemas.microsoft.com/office/powerpoint/2010/main" val="1571839208"/>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2933700" y="2343807"/>
            <a:ext cx="8770571" cy="4151585"/>
          </a:xfrm>
        </p:spPr>
        <p:txBody>
          <a:bodyPr>
            <a:normAutofit/>
          </a:bodyPr>
          <a:lstStyle/>
          <a:p>
            <a:r>
              <a:rPr lang="tr-TR" dirty="0"/>
              <a:t>Gruplar; </a:t>
            </a:r>
            <a:endParaRPr lang="tr-TR" dirty="0" smtClean="0"/>
          </a:p>
          <a:p>
            <a:pPr>
              <a:buFont typeface="Arial" charset="0"/>
              <a:buChar char="•"/>
            </a:pPr>
            <a:r>
              <a:rPr lang="tr-TR" dirty="0" smtClean="0"/>
              <a:t>erken </a:t>
            </a:r>
            <a:r>
              <a:rPr lang="tr-TR" dirty="0"/>
              <a:t>ve geç komplikasyonlar, </a:t>
            </a:r>
            <a:endParaRPr lang="tr-TR" dirty="0" smtClean="0"/>
          </a:p>
          <a:p>
            <a:pPr>
              <a:buFont typeface="Arial" charset="0"/>
              <a:buChar char="•"/>
            </a:pPr>
            <a:r>
              <a:rPr lang="tr-TR" dirty="0" err="1" smtClean="0"/>
              <a:t>postoperatif</a:t>
            </a:r>
            <a:r>
              <a:rPr lang="tr-TR" dirty="0" smtClean="0"/>
              <a:t> </a:t>
            </a:r>
            <a:r>
              <a:rPr lang="tr-TR" dirty="0"/>
              <a:t>altıncı saat hemoglobin ve </a:t>
            </a:r>
            <a:r>
              <a:rPr lang="tr-TR" dirty="0" err="1"/>
              <a:t>postoperatif</a:t>
            </a:r>
            <a:r>
              <a:rPr lang="tr-TR" dirty="0"/>
              <a:t> birinci gün hemoglobin değerleri, </a:t>
            </a:r>
            <a:endParaRPr lang="tr-TR" dirty="0" smtClean="0"/>
          </a:p>
          <a:p>
            <a:pPr>
              <a:buFont typeface="Arial" charset="0"/>
              <a:buChar char="•"/>
            </a:pPr>
            <a:r>
              <a:rPr lang="tr-TR" dirty="0" err="1" smtClean="0"/>
              <a:t>postoperatif</a:t>
            </a:r>
            <a:r>
              <a:rPr lang="tr-TR" dirty="0" smtClean="0"/>
              <a:t> </a:t>
            </a:r>
            <a:r>
              <a:rPr lang="tr-TR" dirty="0"/>
              <a:t>altıncı saat hemoglobin ile giriş hemoglobin değeri arasındaki fark, </a:t>
            </a:r>
            <a:endParaRPr lang="tr-TR" dirty="0" smtClean="0"/>
          </a:p>
          <a:p>
            <a:pPr>
              <a:buFont typeface="Arial" charset="0"/>
              <a:buChar char="•"/>
            </a:pPr>
            <a:r>
              <a:rPr lang="tr-TR" dirty="0" err="1" smtClean="0"/>
              <a:t>postoperatif</a:t>
            </a:r>
            <a:r>
              <a:rPr lang="tr-TR" dirty="0" smtClean="0"/>
              <a:t> </a:t>
            </a:r>
            <a:r>
              <a:rPr lang="tr-TR" dirty="0"/>
              <a:t>birinci gün hemoglobin ve giriş hemoglobin değerleri arasındaki fark, </a:t>
            </a:r>
            <a:endParaRPr lang="tr-TR" dirty="0" smtClean="0"/>
          </a:p>
          <a:p>
            <a:pPr>
              <a:buFont typeface="Arial" charset="0"/>
              <a:buChar char="•"/>
            </a:pPr>
            <a:r>
              <a:rPr lang="tr-TR" dirty="0" err="1" smtClean="0"/>
              <a:t>peroperatif</a:t>
            </a:r>
            <a:r>
              <a:rPr lang="tr-TR" dirty="0" smtClean="0"/>
              <a:t> </a:t>
            </a:r>
            <a:r>
              <a:rPr lang="tr-TR" dirty="0"/>
              <a:t>ve </a:t>
            </a:r>
            <a:r>
              <a:rPr lang="tr-TR" dirty="0" err="1"/>
              <a:t>postoperatif</a:t>
            </a:r>
            <a:r>
              <a:rPr lang="tr-TR" dirty="0"/>
              <a:t> kan transfüzyon ihtiyacı, </a:t>
            </a:r>
            <a:endParaRPr lang="tr-TR" dirty="0" smtClean="0"/>
          </a:p>
          <a:p>
            <a:pPr>
              <a:buFont typeface="Arial" charset="0"/>
              <a:buChar char="•"/>
            </a:pPr>
            <a:r>
              <a:rPr lang="tr-TR" dirty="0" smtClean="0"/>
              <a:t>taburculuk </a:t>
            </a:r>
            <a:r>
              <a:rPr lang="tr-TR" dirty="0"/>
              <a:t>günleri açısından </a:t>
            </a:r>
            <a:r>
              <a:rPr lang="tr-TR" dirty="0" smtClean="0"/>
              <a:t>karşılaştırıldı.</a:t>
            </a:r>
          </a:p>
        </p:txBody>
      </p:sp>
      <p:sp>
        <p:nvSpPr>
          <p:cNvPr id="4" name="Slayt Numarası Yer Tutucusu 3"/>
          <p:cNvSpPr>
            <a:spLocks noGrp="1"/>
          </p:cNvSpPr>
          <p:nvPr>
            <p:ph type="sldNum" sz="quarter" idx="12"/>
          </p:nvPr>
        </p:nvSpPr>
        <p:spPr/>
        <p:txBody>
          <a:bodyPr/>
          <a:lstStyle/>
          <a:p>
            <a:fld id="{FAEF9944-A4F6-4C59-AEBD-678D6480B8EA}" type="slidenum">
              <a:rPr lang="en-US" smtClean="0"/>
              <a:t>7</a:t>
            </a:fld>
            <a:endParaRPr lang="en-US" dirty="0"/>
          </a:p>
        </p:txBody>
      </p:sp>
    </p:spTree>
    <p:extLst>
      <p:ext uri="{BB962C8B-B14F-4D97-AF65-F5344CB8AC3E}">
        <p14:creationId xmlns:p14="http://schemas.microsoft.com/office/powerpoint/2010/main" val="42869324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Çalışmada elde edilen bulgular değerlendirilirken, istatistiksel analizler için SPSS 21.0 İstatistik paket programı kullanıldı. Çalışma verileri değerlendirilirken </a:t>
            </a:r>
            <a:r>
              <a:rPr lang="tr-TR" dirty="0" err="1"/>
              <a:t>Kolmogorov</a:t>
            </a:r>
            <a:r>
              <a:rPr lang="tr-TR" dirty="0"/>
              <a:t> - </a:t>
            </a:r>
            <a:r>
              <a:rPr lang="tr-TR" dirty="0" err="1"/>
              <a:t>Smirnov</a:t>
            </a:r>
            <a:r>
              <a:rPr lang="tr-TR" dirty="0"/>
              <a:t> dağılım testi, niteliksel verilerin karşılaştırılmasında ise </a:t>
            </a:r>
            <a:r>
              <a:rPr lang="tr-TR" dirty="0" err="1"/>
              <a:t>Pearson</a:t>
            </a:r>
            <a:r>
              <a:rPr lang="tr-TR" dirty="0"/>
              <a:t> Ki-Kare testi ve </a:t>
            </a:r>
            <a:r>
              <a:rPr lang="tr-TR" dirty="0" err="1"/>
              <a:t>Fisher</a:t>
            </a:r>
            <a:r>
              <a:rPr lang="tr-TR" dirty="0"/>
              <a:t> </a:t>
            </a:r>
            <a:r>
              <a:rPr lang="tr-TR" dirty="0" err="1"/>
              <a:t>Exact</a:t>
            </a:r>
            <a:r>
              <a:rPr lang="tr-TR" dirty="0"/>
              <a:t> testi, niceliksel verilerin karşılaştırılmasında bağımsız örnekler (</a:t>
            </a:r>
            <a:r>
              <a:rPr lang="tr-TR" dirty="0" err="1"/>
              <a:t>İndependent</a:t>
            </a:r>
            <a:r>
              <a:rPr lang="tr-TR" dirty="0"/>
              <a:t> </a:t>
            </a:r>
            <a:r>
              <a:rPr lang="tr-TR" dirty="0" err="1"/>
              <a:t>samples</a:t>
            </a:r>
            <a:r>
              <a:rPr lang="tr-TR" dirty="0"/>
              <a:t>) t testi, tek yönlü (</a:t>
            </a:r>
            <a:r>
              <a:rPr lang="tr-TR" dirty="0" err="1"/>
              <a:t>One</a:t>
            </a:r>
            <a:r>
              <a:rPr lang="tr-TR" dirty="0"/>
              <a:t> </a:t>
            </a:r>
            <a:r>
              <a:rPr lang="tr-TR" dirty="0" err="1"/>
              <a:t>way</a:t>
            </a:r>
            <a:r>
              <a:rPr lang="tr-TR" dirty="0"/>
              <a:t>) </a:t>
            </a:r>
            <a:r>
              <a:rPr lang="tr-TR" dirty="0" err="1"/>
              <a:t>Anova</a:t>
            </a:r>
            <a:r>
              <a:rPr lang="tr-TR" dirty="0"/>
              <a:t> testi, </a:t>
            </a:r>
            <a:r>
              <a:rPr lang="tr-TR" dirty="0" err="1"/>
              <a:t>Tukey</a:t>
            </a:r>
            <a:r>
              <a:rPr lang="tr-TR" dirty="0"/>
              <a:t> testi kullanıldı. Parametreler arası karşılaştırmalarda </a:t>
            </a:r>
            <a:r>
              <a:rPr lang="tr-TR" dirty="0" err="1"/>
              <a:t>Pearson</a:t>
            </a:r>
            <a:r>
              <a:rPr lang="tr-TR" dirty="0"/>
              <a:t> Korelasyon Analizi kullanıldı.  </a:t>
            </a:r>
          </a:p>
          <a:p>
            <a:r>
              <a:rPr lang="tr-TR" dirty="0"/>
              <a:t>Sonuçlar % 95 güven aralığında, p&lt;0,05 anlamlılık düzeyinde değerlendirildi.</a:t>
            </a:r>
          </a:p>
        </p:txBody>
      </p:sp>
      <p:sp>
        <p:nvSpPr>
          <p:cNvPr id="4" name="Slayt Numarası Yer Tutucusu 3"/>
          <p:cNvSpPr>
            <a:spLocks noGrp="1"/>
          </p:cNvSpPr>
          <p:nvPr>
            <p:ph type="sldNum" sz="quarter" idx="12"/>
          </p:nvPr>
        </p:nvSpPr>
        <p:spPr/>
        <p:txBody>
          <a:bodyPr/>
          <a:lstStyle/>
          <a:p>
            <a:fld id="{FAEF9944-A4F6-4C59-AEBD-678D6480B8EA}" type="slidenum">
              <a:rPr lang="en-US" smtClean="0"/>
              <a:t>8</a:t>
            </a:fld>
            <a:endParaRPr lang="en-US" dirty="0"/>
          </a:p>
        </p:txBody>
      </p:sp>
    </p:spTree>
    <p:extLst>
      <p:ext uri="{BB962C8B-B14F-4D97-AF65-F5344CB8AC3E}">
        <p14:creationId xmlns:p14="http://schemas.microsoft.com/office/powerpoint/2010/main" val="1906565793"/>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smtClean="0"/>
              <a:t>BULGULAR: </a:t>
            </a:r>
            <a:r>
              <a:rPr lang="tr-TR" b="1" dirty="0"/>
              <a:t> </a:t>
            </a:r>
            <a:r>
              <a:rPr lang="tr-TR" dirty="0" smtClean="0"/>
              <a:t>Hastaların;</a:t>
            </a:r>
          </a:p>
          <a:p>
            <a:pPr>
              <a:buFont typeface="Arial" charset="0"/>
              <a:buChar char="•"/>
            </a:pPr>
            <a:r>
              <a:rPr lang="tr-TR" dirty="0" smtClean="0"/>
              <a:t>taburculuk </a:t>
            </a:r>
            <a:r>
              <a:rPr lang="tr-TR" dirty="0"/>
              <a:t>günü ortalaması 2,710 ± 0,955 gün, </a:t>
            </a:r>
            <a:endParaRPr lang="tr-TR" dirty="0" smtClean="0"/>
          </a:p>
          <a:p>
            <a:pPr>
              <a:buFont typeface="Arial" charset="0"/>
              <a:buChar char="•"/>
            </a:pPr>
            <a:r>
              <a:rPr lang="tr-TR" dirty="0" smtClean="0"/>
              <a:t>yaş </a:t>
            </a:r>
            <a:r>
              <a:rPr lang="tr-TR" dirty="0"/>
              <a:t>ortalaması 48,150 ± 6,034, </a:t>
            </a:r>
            <a:endParaRPr lang="tr-TR" dirty="0" smtClean="0"/>
          </a:p>
          <a:p>
            <a:pPr>
              <a:buFont typeface="Arial" charset="0"/>
              <a:buChar char="•"/>
            </a:pPr>
            <a:r>
              <a:rPr lang="tr-TR" dirty="0" smtClean="0"/>
              <a:t>kilo </a:t>
            </a:r>
            <a:r>
              <a:rPr lang="tr-TR" dirty="0"/>
              <a:t>ortalaması 71,100 ± 9,460 kilogram, </a:t>
            </a:r>
            <a:endParaRPr lang="tr-TR" dirty="0" smtClean="0"/>
          </a:p>
          <a:p>
            <a:pPr>
              <a:buFont typeface="Arial" charset="0"/>
              <a:buChar char="•"/>
            </a:pPr>
            <a:r>
              <a:rPr lang="tr-TR" dirty="0" smtClean="0"/>
              <a:t>vücut </a:t>
            </a:r>
            <a:r>
              <a:rPr lang="tr-TR" dirty="0"/>
              <a:t>kitle indeksi ortalaması 26,820 ± 4,273, </a:t>
            </a:r>
            <a:endParaRPr lang="tr-TR" dirty="0" smtClean="0"/>
          </a:p>
          <a:p>
            <a:pPr>
              <a:buFont typeface="Arial" charset="0"/>
              <a:buChar char="•"/>
            </a:pPr>
            <a:r>
              <a:rPr lang="tr-TR" dirty="0" err="1" smtClean="0"/>
              <a:t>gravida</a:t>
            </a:r>
            <a:r>
              <a:rPr lang="tr-TR" dirty="0" smtClean="0"/>
              <a:t> </a:t>
            </a:r>
            <a:r>
              <a:rPr lang="tr-TR" dirty="0"/>
              <a:t>medyan değeri 4 (0-15), </a:t>
            </a:r>
            <a:endParaRPr lang="tr-TR" dirty="0" smtClean="0"/>
          </a:p>
          <a:p>
            <a:pPr>
              <a:buFont typeface="Arial" charset="0"/>
              <a:buChar char="•"/>
            </a:pPr>
            <a:r>
              <a:rPr lang="tr-TR" dirty="0" smtClean="0"/>
              <a:t>parite </a:t>
            </a:r>
            <a:r>
              <a:rPr lang="tr-TR" dirty="0"/>
              <a:t>medyan değeri 2 (0-10) olarak bulunmuştur. </a:t>
            </a:r>
            <a:endParaRPr lang="tr-TR" dirty="0" smtClean="0"/>
          </a:p>
          <a:p>
            <a:endParaRPr lang="tr-TR" dirty="0"/>
          </a:p>
        </p:txBody>
      </p:sp>
      <p:sp>
        <p:nvSpPr>
          <p:cNvPr id="4" name="Slayt Numarası Yer Tutucusu 3"/>
          <p:cNvSpPr>
            <a:spLocks noGrp="1"/>
          </p:cNvSpPr>
          <p:nvPr>
            <p:ph type="sldNum" sz="quarter" idx="12"/>
          </p:nvPr>
        </p:nvSpPr>
        <p:spPr/>
        <p:txBody>
          <a:bodyPr/>
          <a:lstStyle/>
          <a:p>
            <a:fld id="{FAEF9944-A4F6-4C59-AEBD-678D6480B8EA}" type="slidenum">
              <a:rPr lang="en-US" smtClean="0"/>
              <a:t>9</a:t>
            </a:fld>
            <a:endParaRPr lang="en-US" dirty="0"/>
          </a:p>
        </p:txBody>
      </p:sp>
    </p:spTree>
    <p:extLst>
      <p:ext uri="{BB962C8B-B14F-4D97-AF65-F5344CB8AC3E}">
        <p14:creationId xmlns:p14="http://schemas.microsoft.com/office/powerpoint/2010/main" val="47824378"/>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F10001027">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7" id="{9B55E993-63C4-4E9B-9466-30BCDDC6903B}" vid="{C2EC3228-ECB7-4E58-8F51-112F019FC712}"/>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Tüylü</Template>
  <TotalTime>792</TotalTime>
  <Words>2244</Words>
  <Application>Microsoft Office PowerPoint</Application>
  <PresentationFormat>Widescreen</PresentationFormat>
  <Paragraphs>196</Paragraphs>
  <Slides>27</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Century Schoolbook</vt:lpstr>
      <vt:lpstr>Corbel</vt:lpstr>
      <vt:lpstr>Times New Roman</vt:lpstr>
      <vt:lpstr>Wingdings</vt:lpstr>
      <vt:lpstr>TF10001027</vt:lpstr>
      <vt:lpstr>BENİGN UTERİN ENDİKASYONLAR NEDENİ İLE YAPILAN HİSTEREKTOMİLERDE  LAPAROSKOPİ VE LAPAROTOMİNİN KARŞILAŞTIRILMASI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Tablo 1: Ameliyat Şekli İle Erken Ve Geç Komplikasyonların Karşılaştırılması</vt:lpstr>
      <vt:lpstr> </vt:lpstr>
      <vt:lpstr>PowerPoint Presentation</vt:lpstr>
      <vt:lpstr>Tablo 2: L/S Ve L/T Grupları Arasında Fark 1 (∆1) Hemoglobin Ve Fark 2 (∆2)  Hemoglobin Değerlerinin Karşılaştırılması</vt:lpstr>
      <vt:lpstr>Tablo 3: Laparoskopi Ve Laparotomi Grupları Arasında Peroperatif Ve Postoperatif Kan Transfüzyon İhtiyacının Karşılaştırılması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BENİGN UTERİN ENDİKASYONLAR NEDENİ İLE YAPILAN HİSTEREKTOMİLERDE  LAPAROSKOPİ VE LAPAROTOMİNİN KARŞILAŞTIRILMASI</dc:title>
  <dc:creator>CANAN SATIR ÖZEL</dc:creator>
  <cp:lastModifiedBy>DNP</cp:lastModifiedBy>
  <cp:revision>74</cp:revision>
  <dcterms:created xsi:type="dcterms:W3CDTF">2017-05-10T11:11:40Z</dcterms:created>
  <dcterms:modified xsi:type="dcterms:W3CDTF">2017-05-18T06:56:15Z</dcterms:modified>
</cp:coreProperties>
</file>