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handoutMasterIdLst>
    <p:handoutMasterId r:id="rId18"/>
  </p:handoutMasterIdLst>
  <p:sldIdLst>
    <p:sldId id="266" r:id="rId2"/>
    <p:sldId id="268" r:id="rId3"/>
    <p:sldId id="285" r:id="rId4"/>
    <p:sldId id="267" r:id="rId5"/>
    <p:sldId id="286" r:id="rId6"/>
    <p:sldId id="287" r:id="rId7"/>
    <p:sldId id="284" r:id="rId8"/>
    <p:sldId id="288" r:id="rId9"/>
    <p:sldId id="289" r:id="rId10"/>
    <p:sldId id="290" r:id="rId11"/>
    <p:sldId id="280" r:id="rId12"/>
    <p:sldId id="279" r:id="rId13"/>
    <p:sldId id="291" r:id="rId14"/>
    <p:sldId id="292" r:id="rId15"/>
    <p:sldId id="293" r:id="rId16"/>
  </p:sldIdLst>
  <p:sldSz cx="9144000" cy="6858000" type="screen4x3"/>
  <p:notesSz cx="9906000" cy="6883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4107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2101">
          <p15:clr>
            <a:srgbClr val="A4A3A4"/>
          </p15:clr>
        </p15:guide>
        <p15:guide id="2" pos="38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53" autoAdjust="0"/>
    <p:restoredTop sz="86385" autoAdjust="0"/>
  </p:normalViewPr>
  <p:slideViewPr>
    <p:cSldViewPr snapToGrid="0" showGuides="1">
      <p:cViewPr>
        <p:scale>
          <a:sx n="112" d="100"/>
          <a:sy n="112" d="100"/>
        </p:scale>
        <p:origin x="1376" y="144"/>
      </p:cViewPr>
      <p:guideLst>
        <p:guide orient="horz" pos="2101"/>
        <p:guide pos="3804"/>
      </p:guideLst>
    </p:cSldViewPr>
  </p:slideViewPr>
  <p:outlineViewPr>
    <p:cViewPr>
      <p:scale>
        <a:sx n="33" d="100"/>
        <a:sy n="33" d="100"/>
      </p:scale>
      <p:origin x="0" y="-1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92753" cy="3441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10964" y="0"/>
            <a:ext cx="4292753" cy="3441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A4CD4-C696-43F9-BE13-44B5A473C80C}" type="datetimeFigureOut">
              <a:rPr lang="de-DE" smtClean="0"/>
              <a:t>16.05.17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538127"/>
            <a:ext cx="4292753" cy="3441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10964" y="6538127"/>
            <a:ext cx="4292753" cy="3441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73315-CB89-4F0E-84AF-14C5FB7C5F1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3301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 noRot="1" noChangeAspect="1"/>
          </p:cNvSpPr>
          <p:nvPr>
            <p:ph type="sldImg"/>
          </p:nvPr>
        </p:nvSpPr>
        <p:spPr>
          <a:xfrm>
            <a:off x="3232150" y="515938"/>
            <a:ext cx="3441700" cy="2581275"/>
          </a:xfrm>
          <a:prstGeom prst="rect">
            <a:avLst/>
          </a:prstGeom>
        </p:spPr>
        <p:txBody>
          <a:bodyPr lIns="95939" tIns="47969" rIns="95939" bIns="47969"/>
          <a:lstStyle/>
          <a:p>
            <a:endParaRPr/>
          </a:p>
        </p:txBody>
      </p:sp>
      <p:sp>
        <p:nvSpPr>
          <p:cNvPr id="445" name="Shape 445"/>
          <p:cNvSpPr>
            <a:spLocks noGrp="1"/>
          </p:cNvSpPr>
          <p:nvPr>
            <p:ph type="body" sz="quarter" idx="1"/>
          </p:nvPr>
        </p:nvSpPr>
        <p:spPr>
          <a:xfrm>
            <a:off x="1320801" y="3269615"/>
            <a:ext cx="7264400" cy="3097530"/>
          </a:xfrm>
          <a:prstGeom prst="rect">
            <a:avLst/>
          </a:prstGeom>
        </p:spPr>
        <p:txBody>
          <a:bodyPr lIns="95939" tIns="47969" rIns="95939" bIns="4796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01248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19138" y="5194301"/>
            <a:ext cx="7700962" cy="81253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719138" y="4672015"/>
            <a:ext cx="7700962" cy="42703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19138" y="6172200"/>
            <a:ext cx="7700962" cy="254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 b="1"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E55D829-31FB-480B-856B-081B7339D421}" type="datetime1">
              <a:rPr lang="de-DE" altLang="de-DE" kern="1200">
                <a:solidFill>
                  <a:srgbClr val="333333"/>
                </a:solidFill>
              </a:rPr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16.05.17</a:t>
            </a:fld>
            <a:r>
              <a:rPr lang="de-DE" altLang="de-DE" kern="1200">
                <a:solidFill>
                  <a:srgbClr val="333333"/>
                </a:solidFill>
              </a:rPr>
              <a:t>, Verfasser [optional] / 16 pt / Zeilenabstand 1-fach</a:t>
            </a:r>
          </a:p>
        </p:txBody>
      </p:sp>
    </p:spTree>
    <p:extLst>
      <p:ext uri="{BB962C8B-B14F-4D97-AF65-F5344CB8AC3E}">
        <p14:creationId xmlns:p14="http://schemas.microsoft.com/office/powerpoint/2010/main" val="1337310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ABBB9-7B06-42C3-99B4-211AFBB1286F}" type="slidenum">
              <a:rPr lang="de-DE" altLang="de-DE">
                <a:solidFill>
                  <a:srgbClr val="333333"/>
                </a:solidFill>
              </a:rPr>
              <a:pPr>
                <a:defRPr/>
              </a:pPr>
              <a:t>‹Nr.›</a:t>
            </a:fld>
            <a:r>
              <a:rPr lang="de-DE" altLang="de-DE" dirty="0">
                <a:solidFill>
                  <a:srgbClr val="333333"/>
                </a:solidFill>
              </a:rPr>
              <a:t> | 	</a:t>
            </a:r>
          </a:p>
        </p:txBody>
      </p:sp>
    </p:spTree>
    <p:extLst>
      <p:ext uri="{BB962C8B-B14F-4D97-AF65-F5344CB8AC3E}">
        <p14:creationId xmlns:p14="http://schemas.microsoft.com/office/powerpoint/2010/main" val="164438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130DD-BBC6-49D2-9258-C5E3399EF9BC}" type="slidenum">
              <a:rPr lang="de-DE" altLang="de-DE">
                <a:solidFill>
                  <a:srgbClr val="333333"/>
                </a:solidFill>
              </a:rPr>
              <a:pPr>
                <a:defRPr/>
              </a:pPr>
              <a:t>‹Nr.›</a:t>
            </a:fld>
            <a:r>
              <a:rPr lang="de-DE" altLang="de-DE" dirty="0">
                <a:solidFill>
                  <a:srgbClr val="333333"/>
                </a:solidFill>
              </a:rPr>
              <a:t> | 	</a:t>
            </a:r>
          </a:p>
        </p:txBody>
      </p:sp>
    </p:spTree>
    <p:extLst>
      <p:ext uri="{BB962C8B-B14F-4D97-AF65-F5344CB8AC3E}">
        <p14:creationId xmlns:p14="http://schemas.microsoft.com/office/powerpoint/2010/main" val="1162545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1006477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93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575965" y="6480723"/>
            <a:ext cx="8209732" cy="151805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/>
            </a:lvl1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de-DE" kern="1200">
                <a:solidFill>
                  <a:srgbClr val="333333"/>
                </a:solidFill>
              </a:rPr>
              <a:t>12.02.2013								Seite </a:t>
            </a:r>
            <a:fld id="{3867A02C-DDB7-4FC3-82EA-8973A8DB0239}" type="slidenum">
              <a:rPr lang="de-DE" kern="1200">
                <a:solidFill>
                  <a:srgbClr val="333333"/>
                </a:solidFill>
              </a:rPr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kern="120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60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719139" y="809625"/>
            <a:ext cx="770572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800" kern="1200">
              <a:solidFill>
                <a:srgbClr val="333333"/>
              </a:solidFill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1288019"/>
            <a:ext cx="77009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719139" y="6315075"/>
            <a:ext cx="7705725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800" kern="1200">
              <a:solidFill>
                <a:srgbClr val="333333"/>
              </a:solidFill>
            </a:endParaRPr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139" y="6519863"/>
            <a:ext cx="770572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7702550" algn="r"/>
              </a:tabLst>
              <a:defRPr sz="1000">
                <a:latin typeface="Arial" pitchFamily="34" charset="0"/>
                <a:ea typeface="ＭＳ Ｐゴシック" charset="-128"/>
                <a:cs typeface="+mn-cs"/>
              </a:defRPr>
            </a:lvl1pPr>
          </a:lstStyle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2D97DBA-9F8A-44D9-852F-9DF50AC04C34}" type="slidenum">
              <a:rPr lang="de-DE" altLang="de-DE" kern="1200">
                <a:solidFill>
                  <a:srgbClr val="333333"/>
                </a:solidFill>
              </a:rPr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r>
              <a:rPr lang="de-DE" altLang="de-DE" kern="1200">
                <a:solidFill>
                  <a:srgbClr val="333333"/>
                </a:solidFill>
              </a:rPr>
              <a:t> | Autor/Verfasser/Thema/Rubrik/Titel etc.	© </a:t>
            </a:r>
            <a:fld id="{60D30C91-3661-48F9-8839-3E2A6070265F}" type="datetime1">
              <a:rPr lang="de-DE" altLang="de-DE" kern="1200">
                <a:solidFill>
                  <a:srgbClr val="333333"/>
                </a:solidFill>
              </a:rPr>
              <a:pPr algn="l" defTabSz="9144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16.05.17</a:t>
            </a:fld>
            <a:r>
              <a:rPr lang="de-DE" altLang="de-DE" kern="1200">
                <a:solidFill>
                  <a:srgbClr val="333333"/>
                </a:solidFill>
              </a:rPr>
              <a:t> Universität Tübingen</a:t>
            </a:r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9" y="1773240"/>
            <a:ext cx="7705725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Mastertextformat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139" y="201615"/>
            <a:ext cx="125571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3563888" y="101470"/>
            <a:ext cx="1656184" cy="627063"/>
            <a:chOff x="2519086" y="101470"/>
            <a:chExt cx="1656184" cy="627063"/>
          </a:xfrm>
        </p:grpSpPr>
        <p:pic>
          <p:nvPicPr>
            <p:cNvPr id="9" name="Picture 3" descr="UFK_Logo_klein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1907" y="101470"/>
              <a:ext cx="233363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45"/>
            <p:cNvSpPr txBox="1">
              <a:spLocks noChangeArrowheads="1"/>
            </p:cNvSpPr>
            <p:nvPr userDrawn="1"/>
          </p:nvSpPr>
          <p:spPr>
            <a:xfrm>
              <a:off x="2519086" y="150021"/>
              <a:ext cx="1440160" cy="552450"/>
            </a:xfrm>
            <a:prstGeom prst="rect">
              <a:avLst/>
            </a:prstGeom>
          </p:spPr>
          <p:txBody>
            <a:bodyPr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5146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9718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4290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8862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pPr defTabSz="914400" eaLnBrk="1" hangingPunct="1">
                <a:defRPr/>
              </a:pPr>
              <a:r>
                <a:rPr lang="de-DE" altLang="de-DE" sz="1200" dirty="0" smtClean="0">
                  <a:solidFill>
                    <a:srgbClr val="A51E37"/>
                  </a:solidFill>
                </a:rPr>
                <a:t>Department für</a:t>
              </a:r>
            </a:p>
            <a:p>
              <a:pPr defTabSz="914400" eaLnBrk="1" hangingPunct="1">
                <a:defRPr/>
              </a:pPr>
              <a:r>
                <a:rPr lang="de-DE" altLang="de-DE" sz="1200" dirty="0" smtClean="0">
                  <a:solidFill>
                    <a:srgbClr val="A51E37"/>
                  </a:solidFill>
                </a:rPr>
                <a:t>Frauengesundheit</a:t>
              </a: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6516216" y="113378"/>
            <a:ext cx="1836640" cy="626400"/>
            <a:chOff x="6588224" y="113378"/>
            <a:chExt cx="1836640" cy="626400"/>
          </a:xfrm>
        </p:grpSpPr>
        <p:pic>
          <p:nvPicPr>
            <p:cNvPr id="1026" name="Picture 2" descr="Q:\FR\Sekretariat\Chefsekr\ww\11. Pr DW\Logos\Department für Frauengesundheit\Forschungsinstitut\FfF nur Frau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2663" y="113378"/>
              <a:ext cx="152201" cy="62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45"/>
            <p:cNvSpPr txBox="1">
              <a:spLocks noChangeArrowheads="1"/>
            </p:cNvSpPr>
            <p:nvPr userDrawn="1"/>
          </p:nvSpPr>
          <p:spPr>
            <a:xfrm>
              <a:off x="6588224" y="260648"/>
              <a:ext cx="1656184" cy="276225"/>
            </a:xfrm>
            <a:prstGeom prst="rect">
              <a:avLst/>
            </a:prstGeom>
          </p:spPr>
          <p:txBody>
            <a:bodyPr/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5pPr>
              <a:lvl6pPr marL="25146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6pPr>
              <a:lvl7pPr marL="29718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7pPr>
              <a:lvl8pPr marL="34290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8pPr>
              <a:lvl9pPr marL="3886200" indent="-228600" algn="l" defTabSz="914400" rtl="0" eaLnBrk="0" fontAlgn="base" latinLnBrk="0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ＭＳ Ｐゴシック" charset="-128"/>
                  <a:cs typeface="+mn-cs"/>
                </a:defRPr>
              </a:lvl9pPr>
            </a:lstStyle>
            <a:p>
              <a:pPr algn="r" defTabSz="914400" eaLnBrk="1" hangingPunct="1">
                <a:defRPr/>
              </a:pPr>
              <a:r>
                <a:rPr lang="de-DE" altLang="de-DE" sz="700" b="1" dirty="0" smtClean="0">
                  <a:solidFill>
                    <a:srgbClr val="0066CC"/>
                  </a:solidFill>
                </a:rPr>
                <a:t>Forschungsinstitut für</a:t>
              </a:r>
            </a:p>
            <a:p>
              <a:pPr algn="r" defTabSz="914400" eaLnBrk="1" hangingPunct="1">
                <a:defRPr/>
              </a:pPr>
              <a:r>
                <a:rPr lang="de-DE" altLang="de-DE" sz="700" b="1" dirty="0" smtClean="0">
                  <a:solidFill>
                    <a:srgbClr val="0066CC"/>
                  </a:solidFill>
                </a:rPr>
                <a:t>Frauengesundheit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5868144" y="116632"/>
            <a:ext cx="1080120" cy="627063"/>
            <a:chOff x="5148064" y="116632"/>
            <a:chExt cx="1080120" cy="627063"/>
          </a:xfrm>
        </p:grpSpPr>
        <p:pic>
          <p:nvPicPr>
            <p:cNvPr id="13" name="Picture 3" descr="UFK_Logo_klein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16632"/>
              <a:ext cx="233363" cy="627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feld 2"/>
            <p:cNvSpPr txBox="1"/>
            <p:nvPr userDrawn="1"/>
          </p:nvSpPr>
          <p:spPr>
            <a:xfrm>
              <a:off x="5364088" y="303039"/>
              <a:ext cx="86409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700" b="1" dirty="0" smtClean="0"/>
                <a:t>Universitäts-</a:t>
              </a:r>
            </a:p>
            <a:p>
              <a:pPr algn="l"/>
              <a:r>
                <a:rPr lang="de-DE" sz="700" b="1" dirty="0" smtClean="0"/>
                <a:t>Frauenklinik</a:t>
              </a:r>
            </a:p>
            <a:p>
              <a:pPr algn="l"/>
              <a:r>
                <a:rPr lang="de-DE" sz="700" b="1" dirty="0" smtClean="0"/>
                <a:t>Tübingen</a:t>
              </a:r>
              <a:endParaRPr lang="de-DE" sz="700" b="1" dirty="0"/>
            </a:p>
          </p:txBody>
        </p:sp>
        <p:cxnSp>
          <p:nvCxnSpPr>
            <p:cNvPr id="5" name="Gerade Verbindung 4"/>
            <p:cNvCxnSpPr/>
            <p:nvPr userDrawn="1"/>
          </p:nvCxnSpPr>
          <p:spPr bwMode="auto">
            <a:xfrm>
              <a:off x="5436096" y="116632"/>
              <a:ext cx="0" cy="602135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2555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  <a:cs typeface="ＭＳ Ｐゴシック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charset="0"/>
          <a:ea typeface="ＭＳ Ｐゴシック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541338" indent="-18097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20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895350" indent="-17462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260475" indent="-185738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1622425" indent="-182563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0796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  <a:ea typeface="+mn-ea"/>
        </a:defRPr>
      </a:lvl6pPr>
      <a:lvl7pPr marL="25368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  <a:ea typeface="+mn-ea"/>
        </a:defRPr>
      </a:lvl7pPr>
      <a:lvl8pPr marL="29940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  <a:ea typeface="+mn-ea"/>
        </a:defRPr>
      </a:lvl8pPr>
      <a:lvl9pPr marL="34512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830594" y="4870270"/>
            <a:ext cx="770096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>
              <a:defRPr/>
            </a:pPr>
            <a:r>
              <a:rPr lang="de-DE" sz="2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 in </a:t>
            </a:r>
            <a:r>
              <a:rPr lang="de-DE" sz="2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gynaecological</a:t>
            </a:r>
            <a:r>
              <a:rPr lang="de-DE" sz="2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oncology</a:t>
            </a:r>
            <a:endParaRPr lang="de-DE" sz="2800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914400">
              <a:defRPr/>
            </a:pPr>
            <a:r>
              <a:rPr lang="de-DE" b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defTabSz="914400">
              <a:defRPr/>
            </a:pPr>
            <a:r>
              <a:rPr lang="de-DE" sz="1600" b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Andrina Kölle</a:t>
            </a:r>
          </a:p>
          <a:p>
            <a:pPr defTabSz="914400">
              <a:defRPr/>
            </a:pPr>
            <a:r>
              <a:rPr lang="de-DE" sz="1400" b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Department </a:t>
            </a:r>
            <a:r>
              <a:rPr lang="de-DE" sz="1400" b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1400" b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b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Obstetrics</a:t>
            </a:r>
            <a:r>
              <a:rPr lang="de-DE" sz="1400" b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b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1400" b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b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Gynaecology</a:t>
            </a:r>
            <a:r>
              <a:rPr lang="de-DE" sz="1400" b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University </a:t>
            </a:r>
            <a:r>
              <a:rPr lang="de-DE" sz="1400" b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hospital</a:t>
            </a:r>
            <a:r>
              <a:rPr lang="de-DE" sz="1400" b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Tübingen, Germany</a:t>
            </a:r>
            <a:endParaRPr lang="de-DE" sz="1400" b="0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14994"/>
            <a:ext cx="9145545" cy="322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2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6803290"/>
              </p:ext>
            </p:extLst>
          </p:nvPr>
        </p:nvGraphicFramePr>
        <p:xfrm>
          <a:off x="684214" y="1599954"/>
          <a:ext cx="7700962" cy="1200396"/>
        </p:xfrm>
        <a:graphic>
          <a:graphicData uri="http://schemas.openxmlformats.org/drawingml/2006/table">
            <a:tbl>
              <a:tblPr/>
              <a:tblGrid>
                <a:gridCol w="1338896"/>
                <a:gridCol w="6362066"/>
              </a:tblGrid>
              <a:tr h="510573">
                <a:tc>
                  <a:txBody>
                    <a:bodyPr/>
                    <a:lstStyle>
                      <a:lvl1pPr eaLnBrk="0" hangingPunct="0">
                        <a:spcBef>
                          <a:spcPts val="350"/>
                        </a:spcBef>
                        <a:defRPr sz="1600">
                          <a:solidFill>
                            <a:srgbClr val="002060"/>
                          </a:solidFill>
                          <a:latin typeface="Calibri" charset="0"/>
                          <a:ea typeface="ＭＳ Ｐゴシック" charset="-128"/>
                          <a:cs typeface="ＭＳ Ｐゴシック" charset="-128"/>
                        </a:defRPr>
                      </a:lvl1pPr>
                      <a:lvl2pPr marL="457200" eaLnBrk="0" hangingPunct="0">
                        <a:spcBef>
                          <a:spcPts val="300"/>
                        </a:spcBef>
                        <a:defRPr sz="1400">
                          <a:solidFill>
                            <a:srgbClr val="002060"/>
                          </a:solidFill>
                          <a:latin typeface="Calibri" charset="0"/>
                          <a:ea typeface="ＭＳ Ｐゴシック" charset="-128"/>
                          <a:cs typeface="Lucida Sans Unicode" charset="0"/>
                        </a:defRPr>
                      </a:lvl2pPr>
                      <a:lvl3pPr marL="914400" eaLnBrk="0" hangingPunct="0">
                        <a:spcBef>
                          <a:spcPts val="250"/>
                        </a:spcBef>
                        <a:defRPr sz="1200"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3pPr>
                      <a:lvl4pPr marL="1371600" eaLnBrk="0" hangingPunct="0">
                        <a:spcBef>
                          <a:spcPts val="450"/>
                        </a:spcBef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4pPr>
                      <a:lvl5pPr marL="1828800" eaLnBrk="0" hangingPunct="0">
                        <a:spcBef>
                          <a:spcPts val="450"/>
                        </a:spcBef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5pPr>
                      <a:lvl6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6pPr>
                      <a:lvl7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7pPr>
                      <a:lvl8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8pPr>
                      <a:lvl9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 </a:t>
                      </a:r>
                      <a:endParaRPr kumimoji="0" lang="de-DE" alt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91433" marR="91433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50"/>
                        </a:spcBef>
                        <a:defRPr sz="1600">
                          <a:solidFill>
                            <a:srgbClr val="002060"/>
                          </a:solidFill>
                          <a:latin typeface="Calibri" charset="0"/>
                          <a:ea typeface="ＭＳ Ｐゴシック" charset="-128"/>
                          <a:cs typeface="ＭＳ Ｐゴシック" charset="-128"/>
                        </a:defRPr>
                      </a:lvl1pPr>
                      <a:lvl2pPr marL="457200" eaLnBrk="0" hangingPunct="0">
                        <a:spcBef>
                          <a:spcPts val="300"/>
                        </a:spcBef>
                        <a:defRPr sz="1400">
                          <a:solidFill>
                            <a:srgbClr val="002060"/>
                          </a:solidFill>
                          <a:latin typeface="Calibri" charset="0"/>
                          <a:ea typeface="ＭＳ Ｐゴシック" charset="-128"/>
                          <a:cs typeface="Lucida Sans Unicode" charset="0"/>
                        </a:defRPr>
                      </a:lvl2pPr>
                      <a:lvl3pPr marL="914400" eaLnBrk="0" hangingPunct="0">
                        <a:spcBef>
                          <a:spcPts val="250"/>
                        </a:spcBef>
                        <a:defRPr sz="1200"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3pPr>
                      <a:lvl4pPr marL="1371600" eaLnBrk="0" hangingPunct="0">
                        <a:spcBef>
                          <a:spcPts val="450"/>
                        </a:spcBef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4pPr>
                      <a:lvl5pPr marL="1828800" eaLnBrk="0" hangingPunct="0">
                        <a:spcBef>
                          <a:spcPts val="450"/>
                        </a:spcBef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5pPr>
                      <a:lvl6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6pPr>
                      <a:lvl7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7pPr>
                      <a:lvl8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8pPr>
                      <a:lvl9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Symptom: </a:t>
                      </a: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depression</a:t>
                      </a:r>
                      <a:endParaRPr kumimoji="0" lang="de-DE" altLang="de-DE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91433" marR="91433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89823">
                <a:tc>
                  <a:txBody>
                    <a:bodyPr/>
                    <a:lstStyle>
                      <a:lvl1pPr eaLnBrk="0" hangingPunct="0">
                        <a:spcBef>
                          <a:spcPts val="350"/>
                        </a:spcBef>
                        <a:defRPr sz="1600">
                          <a:solidFill>
                            <a:srgbClr val="002060"/>
                          </a:solidFill>
                          <a:latin typeface="Calibri" charset="0"/>
                          <a:ea typeface="ＭＳ Ｐゴシック" charset="-128"/>
                          <a:cs typeface="ＭＳ Ｐゴシック" charset="-128"/>
                        </a:defRPr>
                      </a:lvl1pPr>
                      <a:lvl2pPr marL="457200" eaLnBrk="0" hangingPunct="0">
                        <a:spcBef>
                          <a:spcPts val="300"/>
                        </a:spcBef>
                        <a:defRPr sz="1400">
                          <a:solidFill>
                            <a:srgbClr val="002060"/>
                          </a:solidFill>
                          <a:latin typeface="Calibri" charset="0"/>
                          <a:ea typeface="ＭＳ Ｐゴシック" charset="-128"/>
                          <a:cs typeface="Lucida Sans Unicode" charset="0"/>
                        </a:defRPr>
                      </a:lvl2pPr>
                      <a:lvl3pPr marL="914400" eaLnBrk="0" hangingPunct="0">
                        <a:spcBef>
                          <a:spcPts val="250"/>
                        </a:spcBef>
                        <a:defRPr sz="1200"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3pPr>
                      <a:lvl4pPr marL="1371600" eaLnBrk="0" hangingPunct="0">
                        <a:spcBef>
                          <a:spcPts val="450"/>
                        </a:spcBef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4pPr>
                      <a:lvl5pPr marL="1828800" eaLnBrk="0" hangingPunct="0">
                        <a:spcBef>
                          <a:spcPts val="450"/>
                        </a:spcBef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5pPr>
                      <a:lvl6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6pPr>
                      <a:lvl7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7pPr>
                      <a:lvl8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8pPr>
                      <a:lvl9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PRO-</a:t>
                      </a:r>
                      <a:r>
                        <a:rPr kumimoji="0" lang="de-DE" altLang="de-DE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CTCAE</a:t>
                      </a:r>
                      <a:endParaRPr kumimoji="0" lang="de-DE" altLang="de-DE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91433" marR="91433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350"/>
                        </a:spcBef>
                        <a:defRPr sz="1600">
                          <a:solidFill>
                            <a:srgbClr val="002060"/>
                          </a:solidFill>
                          <a:latin typeface="Calibri" charset="0"/>
                          <a:ea typeface="ＭＳ Ｐゴシック" charset="-128"/>
                          <a:cs typeface="ＭＳ Ｐゴシック" charset="-128"/>
                        </a:defRPr>
                      </a:lvl1pPr>
                      <a:lvl2pPr marL="457200" eaLnBrk="0" hangingPunct="0">
                        <a:spcBef>
                          <a:spcPts val="300"/>
                        </a:spcBef>
                        <a:defRPr sz="1400">
                          <a:solidFill>
                            <a:srgbClr val="002060"/>
                          </a:solidFill>
                          <a:latin typeface="Calibri" charset="0"/>
                          <a:ea typeface="ＭＳ Ｐゴシック" charset="-128"/>
                          <a:cs typeface="Lucida Sans Unicode" charset="0"/>
                        </a:defRPr>
                      </a:lvl2pPr>
                      <a:lvl3pPr marL="914400" eaLnBrk="0" hangingPunct="0">
                        <a:spcBef>
                          <a:spcPts val="250"/>
                        </a:spcBef>
                        <a:defRPr sz="1200"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3pPr>
                      <a:lvl4pPr marL="1371600" eaLnBrk="0" hangingPunct="0">
                        <a:spcBef>
                          <a:spcPts val="450"/>
                        </a:spcBef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4pPr>
                      <a:lvl5pPr marL="1828800" eaLnBrk="0" hangingPunct="0">
                        <a:spcBef>
                          <a:spcPts val="450"/>
                        </a:spcBef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5pPr>
                      <a:lvl6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6pPr>
                      <a:lvl7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7pPr>
                      <a:lvl8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8pPr>
                      <a:lvl9pPr indent="-228600" eaLnBrk="0" fontAlgn="base" hangingPunct="0"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defRPr>
                          <a:solidFill>
                            <a:srgbClr val="002060"/>
                          </a:solidFill>
                          <a:latin typeface="Calibri" charset="0"/>
                          <a:ea typeface="Lucida Sans Unicode" charset="0"/>
                          <a:cs typeface="Lucida Sans Unicode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Patient-Reported Outcomes version of the Common Terminology </a:t>
                      </a: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Criteria for </a:t>
                      </a:r>
                      <a:r>
                        <a:rPr kumimoji="0" lang="en-US" altLang="de-D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Adverse </a:t>
                      </a:r>
                      <a:r>
                        <a:rPr kumimoji="0" lang="en-US" alt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Events</a:t>
                      </a:r>
                    </a:p>
                  </a:txBody>
                  <a:tcPr marL="91433" marR="91433" marT="45706" marB="45706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84214" y="6348413"/>
            <a:ext cx="7705725" cy="769441"/>
          </a:xfrm>
        </p:spPr>
        <p:txBody>
          <a:bodyPr>
            <a:noAutofit/>
          </a:bodyPr>
          <a:lstStyle/>
          <a:p>
            <a:pPr algn="l"/>
            <a:fld id="{453ABBB9-7B06-42C3-99B4-211AFBB1286F}" type="slidenum">
              <a:rPr lang="de-DE" altLang="de-DE" smtClean="0">
                <a:solidFill>
                  <a:srgbClr val="333333"/>
                </a:solidFill>
              </a:rPr>
              <a:pPr algn="l"/>
              <a:t>10</a:t>
            </a:fld>
            <a:r>
              <a:rPr lang="de-DE" altLang="de-DE" dirty="0" smtClean="0">
                <a:solidFill>
                  <a:srgbClr val="333333"/>
                </a:solidFill>
              </a:rPr>
              <a:t> </a:t>
            </a:r>
            <a:r>
              <a:rPr lang="de-DE" altLang="de-DE" dirty="0" smtClean="0">
                <a:solidFill>
                  <a:schemeClr val="bg2"/>
                </a:solidFill>
              </a:rPr>
              <a:t>| </a:t>
            </a:r>
            <a:r>
              <a:rPr lang="de-DE" altLang="de-DE" dirty="0" err="1" smtClean="0">
                <a:solidFill>
                  <a:schemeClr val="bg2"/>
                </a:solidFill>
              </a:rPr>
              <a:t>Presentation</a:t>
            </a:r>
            <a:r>
              <a:rPr lang="de-DE" altLang="de-DE" dirty="0" smtClean="0">
                <a:solidFill>
                  <a:schemeClr val="bg2"/>
                </a:solidFill>
              </a:rPr>
              <a:t>: </a:t>
            </a:r>
            <a:r>
              <a:rPr lang="en-US" altLang="de-DE" dirty="0">
                <a:solidFill>
                  <a:schemeClr val="bg2"/>
                </a:solidFill>
                <a:latin typeface="+mn-lt"/>
              </a:rPr>
              <a:t>Precision medicine </a:t>
            </a:r>
            <a:r>
              <a:rPr lang="en-US" altLang="de-DE" dirty="0" smtClean="0">
                <a:solidFill>
                  <a:schemeClr val="bg2"/>
                </a:solidFill>
                <a:latin typeface="+mn-lt"/>
              </a:rPr>
              <a:t>- Patient </a:t>
            </a:r>
            <a:r>
              <a:rPr lang="en-US" altLang="de-DE" dirty="0">
                <a:solidFill>
                  <a:schemeClr val="bg2"/>
                </a:solidFill>
                <a:latin typeface="+mn-lt"/>
              </a:rPr>
              <a:t>Reported Outcomes 2016 versus </a:t>
            </a:r>
            <a:r>
              <a:rPr lang="en-US" altLang="de-DE" dirty="0" smtClean="0">
                <a:solidFill>
                  <a:schemeClr val="bg2"/>
                </a:solidFill>
                <a:latin typeface="+mn-lt"/>
              </a:rPr>
              <a:t>2020</a:t>
            </a:r>
            <a:r>
              <a:rPr lang="en-US" altLang="de-DE" dirty="0">
                <a:solidFill>
                  <a:schemeClr val="bg2"/>
                </a:solidFill>
                <a:latin typeface="+mn-lt"/>
              </a:rPr>
              <a:t>, Prof. Dr. Markus </a:t>
            </a:r>
            <a:r>
              <a:rPr lang="en-US" altLang="de-DE" dirty="0" err="1">
                <a:solidFill>
                  <a:schemeClr val="bg2"/>
                </a:solidFill>
                <a:latin typeface="+mn-lt"/>
              </a:rPr>
              <a:t>Wallwiener</a:t>
            </a:r>
            <a:endParaRPr lang="en-US" altLang="de-DE" dirty="0">
              <a:solidFill>
                <a:schemeClr val="bg2"/>
              </a:solidFill>
              <a:latin typeface="+mn-lt"/>
            </a:endParaRPr>
          </a:p>
          <a:p>
            <a:pPr algn="l"/>
            <a:r>
              <a:rPr lang="en-US" altLang="de-DE" dirty="0" smtClean="0">
                <a:solidFill>
                  <a:schemeClr val="bg2"/>
                </a:solidFill>
                <a:latin typeface="+mn-lt"/>
              </a:rPr>
              <a:t>       </a:t>
            </a:r>
            <a:r>
              <a:rPr lang="en-US" altLang="de-DE" dirty="0" err="1" smtClean="0">
                <a:solidFill>
                  <a:schemeClr val="bg2"/>
                </a:solidFill>
                <a:latin typeface="+mn-lt"/>
              </a:rPr>
              <a:t>Universitäts-Frauenklinik</a:t>
            </a:r>
            <a:r>
              <a:rPr lang="en-US" altLang="de-DE" dirty="0" smtClean="0">
                <a:solidFill>
                  <a:schemeClr val="bg2"/>
                </a:solidFill>
                <a:latin typeface="+mn-lt"/>
              </a:rPr>
              <a:t> </a:t>
            </a:r>
            <a:r>
              <a:rPr lang="en-US" altLang="de-DE" dirty="0">
                <a:solidFill>
                  <a:schemeClr val="bg2"/>
                </a:solidFill>
                <a:latin typeface="+mn-lt"/>
              </a:rPr>
              <a:t>Heidelberg</a:t>
            </a:r>
          </a:p>
          <a:p>
            <a:endParaRPr lang="de-DE" altLang="de-DE" dirty="0">
              <a:solidFill>
                <a:srgbClr val="000066"/>
              </a:solidFill>
              <a:latin typeface="+mn-lt"/>
            </a:endParaRPr>
          </a:p>
          <a:p>
            <a:pPr>
              <a:defRPr/>
            </a:pPr>
            <a:r>
              <a:rPr lang="de-DE" altLang="de-DE" dirty="0" smtClean="0">
                <a:solidFill>
                  <a:srgbClr val="333333"/>
                </a:solidFill>
              </a:rPr>
              <a:t>	</a:t>
            </a:r>
            <a:endParaRPr lang="de-DE" altLang="de-DE" dirty="0">
              <a:solidFill>
                <a:srgbClr val="333333"/>
              </a:solidFill>
            </a:endParaRPr>
          </a:p>
        </p:txBody>
      </p:sp>
      <p:sp>
        <p:nvSpPr>
          <p:cNvPr id="7" name="Rectangle 19"/>
          <p:cNvSpPr txBox="1">
            <a:spLocks noChangeArrowheads="1"/>
          </p:cNvSpPr>
          <p:nvPr/>
        </p:nvSpPr>
        <p:spPr bwMode="auto">
          <a:xfrm>
            <a:off x="684214" y="810925"/>
            <a:ext cx="84947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+mj-lt"/>
                <a:ea typeface="+mj-ea"/>
                <a:cs typeface="ＭＳ Ｐゴシック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de-DE" alt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Patient </a:t>
            </a:r>
            <a:r>
              <a:rPr lang="de-DE" alt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reported</a:t>
            </a:r>
            <a:r>
              <a:rPr lang="de-DE" alt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 </a:t>
            </a:r>
            <a:r>
              <a:rPr lang="de-DE" alt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outcome</a:t>
            </a:r>
            <a:endParaRPr lang="de-DE" alt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ＭＳ Ｐゴシック" charset="-128"/>
            </a:endParaRPr>
          </a:p>
          <a:p>
            <a:pPr defTabSz="914400"/>
            <a:r>
              <a:rPr lang="de-DE" alt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PRO: an </a:t>
            </a:r>
            <a:r>
              <a:rPr lang="de-DE" alt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instrument</a:t>
            </a:r>
            <a:r>
              <a:rPr lang="de-DE" alt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 </a:t>
            </a:r>
            <a:r>
              <a:rPr lang="de-DE" alt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to</a:t>
            </a:r>
            <a:r>
              <a:rPr lang="de-DE" alt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 </a:t>
            </a:r>
            <a:r>
              <a:rPr lang="de-DE" alt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detect</a:t>
            </a:r>
            <a:r>
              <a:rPr lang="de-DE" alt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 </a:t>
            </a:r>
            <a:r>
              <a:rPr lang="de-DE" alt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patients</a:t>
            </a:r>
            <a:r>
              <a:rPr lang="de-DE" alt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 </a:t>
            </a:r>
            <a:r>
              <a:rPr lang="de-DE" alt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at-</a:t>
            </a:r>
            <a:r>
              <a:rPr lang="de-DE" alt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ＭＳ Ｐゴシック" charset="-128"/>
              </a:rPr>
              <a:t>risk</a:t>
            </a:r>
            <a:endParaRPr lang="de-DE" altLang="de-DE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 flipH="1">
            <a:off x="4853920" y="4557822"/>
            <a:ext cx="336550" cy="612775"/>
          </a:xfrm>
          <a:custGeom>
            <a:avLst/>
            <a:gdLst>
              <a:gd name="T0" fmla="*/ 8867 w 2201"/>
              <a:gd name="T1" fmla="*/ 5618 h 4260"/>
              <a:gd name="T2" fmla="*/ 8408 w 2201"/>
              <a:gd name="T3" fmla="*/ 7490 h 4260"/>
              <a:gd name="T4" fmla="*/ 8408 w 2201"/>
              <a:gd name="T5" fmla="*/ 8643 h 4260"/>
              <a:gd name="T6" fmla="*/ 9020 w 2201"/>
              <a:gd name="T7" fmla="*/ 9363 h 4260"/>
              <a:gd name="T8" fmla="*/ 8867 w 2201"/>
              <a:gd name="T9" fmla="*/ 10227 h 4260"/>
              <a:gd name="T10" fmla="*/ 10701 w 2201"/>
              <a:gd name="T11" fmla="*/ 13108 h 4260"/>
              <a:gd name="T12" fmla="*/ 4892 w 2201"/>
              <a:gd name="T13" fmla="*/ 15413 h 4260"/>
              <a:gd name="T14" fmla="*/ 3057 w 2201"/>
              <a:gd name="T15" fmla="*/ 26216 h 4260"/>
              <a:gd name="T16" fmla="*/ 917 w 2201"/>
              <a:gd name="T17" fmla="*/ 32554 h 4260"/>
              <a:gd name="T18" fmla="*/ 0 w 2201"/>
              <a:gd name="T19" fmla="*/ 37307 h 4260"/>
              <a:gd name="T20" fmla="*/ 2446 w 2201"/>
              <a:gd name="T21" fmla="*/ 43789 h 4260"/>
              <a:gd name="T22" fmla="*/ 2599 w 2201"/>
              <a:gd name="T23" fmla="*/ 42205 h 4260"/>
              <a:gd name="T24" fmla="*/ 2446 w 2201"/>
              <a:gd name="T25" fmla="*/ 39036 h 4260"/>
              <a:gd name="T26" fmla="*/ 4128 w 2201"/>
              <a:gd name="T27" fmla="*/ 40332 h 4260"/>
              <a:gd name="T28" fmla="*/ 2446 w 2201"/>
              <a:gd name="T29" fmla="*/ 36731 h 4260"/>
              <a:gd name="T30" fmla="*/ 5809 w 2201"/>
              <a:gd name="T31" fmla="*/ 30393 h 4260"/>
              <a:gd name="T32" fmla="*/ 6574 w 2201"/>
              <a:gd name="T33" fmla="*/ 27080 h 4260"/>
              <a:gd name="T34" fmla="*/ 7644 w 2201"/>
              <a:gd name="T35" fmla="*/ 23911 h 4260"/>
              <a:gd name="T36" fmla="*/ 9172 w 2201"/>
              <a:gd name="T37" fmla="*/ 28809 h 4260"/>
              <a:gd name="T38" fmla="*/ 6268 w 2201"/>
              <a:gd name="T39" fmla="*/ 33418 h 4260"/>
              <a:gd name="T40" fmla="*/ 4892 w 2201"/>
              <a:gd name="T41" fmla="*/ 38747 h 4260"/>
              <a:gd name="T42" fmla="*/ 5809 w 2201"/>
              <a:gd name="T43" fmla="*/ 44941 h 4260"/>
              <a:gd name="T44" fmla="*/ 14829 w 2201"/>
              <a:gd name="T45" fmla="*/ 42205 h 4260"/>
              <a:gd name="T46" fmla="*/ 15440 w 2201"/>
              <a:gd name="T47" fmla="*/ 40620 h 4260"/>
              <a:gd name="T48" fmla="*/ 16052 w 2201"/>
              <a:gd name="T49" fmla="*/ 42781 h 4260"/>
              <a:gd name="T50" fmla="*/ 26294 w 2201"/>
              <a:gd name="T51" fmla="*/ 42205 h 4260"/>
              <a:gd name="T52" fmla="*/ 25989 w 2201"/>
              <a:gd name="T53" fmla="*/ 37451 h 4260"/>
              <a:gd name="T54" fmla="*/ 24460 w 2201"/>
              <a:gd name="T55" fmla="*/ 31257 h 4260"/>
              <a:gd name="T56" fmla="*/ 22320 w 2201"/>
              <a:gd name="T57" fmla="*/ 28232 h 4260"/>
              <a:gd name="T58" fmla="*/ 23084 w 2201"/>
              <a:gd name="T59" fmla="*/ 25352 h 4260"/>
              <a:gd name="T60" fmla="*/ 26141 w 2201"/>
              <a:gd name="T61" fmla="*/ 27224 h 4260"/>
              <a:gd name="T62" fmla="*/ 27517 w 2201"/>
              <a:gd name="T63" fmla="*/ 33418 h 4260"/>
              <a:gd name="T64" fmla="*/ 29810 w 2201"/>
              <a:gd name="T65" fmla="*/ 39612 h 4260"/>
              <a:gd name="T66" fmla="*/ 30728 w 2201"/>
              <a:gd name="T67" fmla="*/ 31113 h 4260"/>
              <a:gd name="T68" fmla="*/ 29352 w 2201"/>
              <a:gd name="T69" fmla="*/ 26648 h 4260"/>
              <a:gd name="T70" fmla="*/ 28893 w 2201"/>
              <a:gd name="T71" fmla="*/ 19590 h 4260"/>
              <a:gd name="T72" fmla="*/ 27517 w 2201"/>
              <a:gd name="T73" fmla="*/ 15413 h 4260"/>
              <a:gd name="T74" fmla="*/ 24918 w 2201"/>
              <a:gd name="T75" fmla="*/ 13684 h 4260"/>
              <a:gd name="T76" fmla="*/ 22320 w 2201"/>
              <a:gd name="T77" fmla="*/ 10803 h 4260"/>
              <a:gd name="T78" fmla="*/ 21555 w 2201"/>
              <a:gd name="T79" fmla="*/ 4753 h 4260"/>
              <a:gd name="T80" fmla="*/ 19262 w 2201"/>
              <a:gd name="T81" fmla="*/ 1152 h 4260"/>
              <a:gd name="T82" fmla="*/ 12994 w 2201"/>
              <a:gd name="T83" fmla="*/ 144 h 4260"/>
              <a:gd name="T84" fmla="*/ 9020 w 2201"/>
              <a:gd name="T85" fmla="*/ 3169 h 4260"/>
              <a:gd name="T86" fmla="*/ 8408 w 2201"/>
              <a:gd name="T87" fmla="*/ 4321 h 426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201" h="4260">
                <a:moveTo>
                  <a:pt x="606" y="413"/>
                </a:moveTo>
                <a:lnTo>
                  <a:pt x="637" y="487"/>
                </a:lnTo>
                <a:lnTo>
                  <a:pt x="637" y="540"/>
                </a:lnTo>
                <a:lnTo>
                  <a:pt x="542" y="675"/>
                </a:lnTo>
                <a:lnTo>
                  <a:pt x="542" y="687"/>
                </a:lnTo>
                <a:lnTo>
                  <a:pt x="599" y="715"/>
                </a:lnTo>
                <a:lnTo>
                  <a:pt x="570" y="782"/>
                </a:lnTo>
                <a:lnTo>
                  <a:pt x="606" y="812"/>
                </a:lnTo>
                <a:lnTo>
                  <a:pt x="599" y="822"/>
                </a:lnTo>
                <a:lnTo>
                  <a:pt x="599" y="848"/>
                </a:lnTo>
                <a:lnTo>
                  <a:pt x="629" y="871"/>
                </a:lnTo>
                <a:lnTo>
                  <a:pt x="646" y="890"/>
                </a:lnTo>
                <a:lnTo>
                  <a:pt x="646" y="899"/>
                </a:lnTo>
                <a:lnTo>
                  <a:pt x="629" y="949"/>
                </a:lnTo>
                <a:lnTo>
                  <a:pt x="629" y="966"/>
                </a:lnTo>
                <a:lnTo>
                  <a:pt x="646" y="987"/>
                </a:lnTo>
                <a:lnTo>
                  <a:pt x="813" y="966"/>
                </a:lnTo>
                <a:lnTo>
                  <a:pt x="773" y="1244"/>
                </a:lnTo>
                <a:lnTo>
                  <a:pt x="629" y="1321"/>
                </a:lnTo>
                <a:lnTo>
                  <a:pt x="422" y="1378"/>
                </a:lnTo>
                <a:lnTo>
                  <a:pt x="355" y="1468"/>
                </a:lnTo>
                <a:lnTo>
                  <a:pt x="274" y="1730"/>
                </a:lnTo>
                <a:lnTo>
                  <a:pt x="274" y="2013"/>
                </a:lnTo>
                <a:lnTo>
                  <a:pt x="218" y="2490"/>
                </a:lnTo>
                <a:lnTo>
                  <a:pt x="129" y="2637"/>
                </a:lnTo>
                <a:lnTo>
                  <a:pt x="89" y="2814"/>
                </a:lnTo>
                <a:lnTo>
                  <a:pt x="72" y="3099"/>
                </a:lnTo>
                <a:lnTo>
                  <a:pt x="42" y="3319"/>
                </a:lnTo>
                <a:lnTo>
                  <a:pt x="32" y="3408"/>
                </a:lnTo>
                <a:lnTo>
                  <a:pt x="0" y="3543"/>
                </a:lnTo>
                <a:lnTo>
                  <a:pt x="11" y="3798"/>
                </a:lnTo>
                <a:lnTo>
                  <a:pt x="82" y="4013"/>
                </a:lnTo>
                <a:lnTo>
                  <a:pt x="167" y="4159"/>
                </a:lnTo>
                <a:lnTo>
                  <a:pt x="188" y="4152"/>
                </a:lnTo>
                <a:lnTo>
                  <a:pt x="207" y="4159"/>
                </a:lnTo>
                <a:lnTo>
                  <a:pt x="188" y="4013"/>
                </a:lnTo>
                <a:lnTo>
                  <a:pt x="167" y="3868"/>
                </a:lnTo>
                <a:lnTo>
                  <a:pt x="160" y="3779"/>
                </a:lnTo>
                <a:lnTo>
                  <a:pt x="179" y="3701"/>
                </a:lnTo>
                <a:lnTo>
                  <a:pt x="247" y="3829"/>
                </a:lnTo>
                <a:lnTo>
                  <a:pt x="296" y="3848"/>
                </a:lnTo>
                <a:lnTo>
                  <a:pt x="296" y="3829"/>
                </a:lnTo>
                <a:lnTo>
                  <a:pt x="266" y="3739"/>
                </a:lnTo>
                <a:lnTo>
                  <a:pt x="228" y="3593"/>
                </a:lnTo>
                <a:lnTo>
                  <a:pt x="179" y="3490"/>
                </a:lnTo>
                <a:lnTo>
                  <a:pt x="207" y="3340"/>
                </a:lnTo>
                <a:lnTo>
                  <a:pt x="285" y="3127"/>
                </a:lnTo>
                <a:lnTo>
                  <a:pt x="422" y="2882"/>
                </a:lnTo>
                <a:lnTo>
                  <a:pt x="462" y="2762"/>
                </a:lnTo>
                <a:lnTo>
                  <a:pt x="481" y="2658"/>
                </a:lnTo>
                <a:lnTo>
                  <a:pt x="471" y="2570"/>
                </a:lnTo>
                <a:lnTo>
                  <a:pt x="471" y="2473"/>
                </a:lnTo>
                <a:lnTo>
                  <a:pt x="490" y="2374"/>
                </a:lnTo>
                <a:lnTo>
                  <a:pt x="551" y="2266"/>
                </a:lnTo>
                <a:lnTo>
                  <a:pt x="581" y="2285"/>
                </a:lnTo>
                <a:lnTo>
                  <a:pt x="646" y="2589"/>
                </a:lnTo>
                <a:lnTo>
                  <a:pt x="657" y="2736"/>
                </a:lnTo>
                <a:lnTo>
                  <a:pt x="559" y="2874"/>
                </a:lnTo>
                <a:lnTo>
                  <a:pt x="490" y="3017"/>
                </a:lnTo>
                <a:lnTo>
                  <a:pt x="450" y="3165"/>
                </a:lnTo>
                <a:lnTo>
                  <a:pt x="422" y="3291"/>
                </a:lnTo>
                <a:lnTo>
                  <a:pt x="363" y="3498"/>
                </a:lnTo>
                <a:lnTo>
                  <a:pt x="355" y="3673"/>
                </a:lnTo>
                <a:lnTo>
                  <a:pt x="355" y="3848"/>
                </a:lnTo>
                <a:lnTo>
                  <a:pt x="393" y="4024"/>
                </a:lnTo>
                <a:lnTo>
                  <a:pt x="422" y="4260"/>
                </a:lnTo>
                <a:lnTo>
                  <a:pt x="1039" y="4260"/>
                </a:lnTo>
                <a:lnTo>
                  <a:pt x="1058" y="4142"/>
                </a:lnTo>
                <a:lnTo>
                  <a:pt x="1070" y="4013"/>
                </a:lnTo>
                <a:lnTo>
                  <a:pt x="1070" y="3935"/>
                </a:lnTo>
                <a:lnTo>
                  <a:pt x="1087" y="3878"/>
                </a:lnTo>
                <a:lnTo>
                  <a:pt x="1108" y="3859"/>
                </a:lnTo>
                <a:lnTo>
                  <a:pt x="1134" y="3868"/>
                </a:lnTo>
                <a:lnTo>
                  <a:pt x="1153" y="3905"/>
                </a:lnTo>
                <a:lnTo>
                  <a:pt x="1153" y="4064"/>
                </a:lnTo>
                <a:lnTo>
                  <a:pt x="1176" y="4260"/>
                </a:lnTo>
                <a:lnTo>
                  <a:pt x="1868" y="4260"/>
                </a:lnTo>
                <a:lnTo>
                  <a:pt x="1889" y="4005"/>
                </a:lnTo>
                <a:lnTo>
                  <a:pt x="1889" y="3859"/>
                </a:lnTo>
                <a:lnTo>
                  <a:pt x="1889" y="3711"/>
                </a:lnTo>
                <a:lnTo>
                  <a:pt x="1868" y="3555"/>
                </a:lnTo>
                <a:lnTo>
                  <a:pt x="1813" y="3291"/>
                </a:lnTo>
                <a:lnTo>
                  <a:pt x="1790" y="3099"/>
                </a:lnTo>
                <a:lnTo>
                  <a:pt x="1762" y="2967"/>
                </a:lnTo>
                <a:lnTo>
                  <a:pt x="1703" y="2852"/>
                </a:lnTo>
                <a:lnTo>
                  <a:pt x="1644" y="2755"/>
                </a:lnTo>
                <a:lnTo>
                  <a:pt x="1606" y="2679"/>
                </a:lnTo>
                <a:lnTo>
                  <a:pt x="1617" y="2618"/>
                </a:lnTo>
                <a:lnTo>
                  <a:pt x="1636" y="2473"/>
                </a:lnTo>
                <a:lnTo>
                  <a:pt x="1653" y="2403"/>
                </a:lnTo>
                <a:lnTo>
                  <a:pt x="1724" y="2276"/>
                </a:lnTo>
                <a:lnTo>
                  <a:pt x="1762" y="2110"/>
                </a:lnTo>
                <a:lnTo>
                  <a:pt x="1879" y="2589"/>
                </a:lnTo>
                <a:lnTo>
                  <a:pt x="1859" y="2743"/>
                </a:lnTo>
                <a:lnTo>
                  <a:pt x="1889" y="2939"/>
                </a:lnTo>
                <a:lnTo>
                  <a:pt x="1969" y="3165"/>
                </a:lnTo>
                <a:lnTo>
                  <a:pt x="2014" y="3408"/>
                </a:lnTo>
                <a:lnTo>
                  <a:pt x="2026" y="3515"/>
                </a:lnTo>
                <a:lnTo>
                  <a:pt x="2134" y="3760"/>
                </a:lnTo>
                <a:lnTo>
                  <a:pt x="2180" y="3663"/>
                </a:lnTo>
                <a:lnTo>
                  <a:pt x="2201" y="3194"/>
                </a:lnTo>
                <a:lnTo>
                  <a:pt x="2201" y="2958"/>
                </a:lnTo>
                <a:lnTo>
                  <a:pt x="2201" y="2762"/>
                </a:lnTo>
                <a:lnTo>
                  <a:pt x="2172" y="2648"/>
                </a:lnTo>
                <a:lnTo>
                  <a:pt x="2115" y="2528"/>
                </a:lnTo>
                <a:lnTo>
                  <a:pt x="2087" y="2344"/>
                </a:lnTo>
                <a:lnTo>
                  <a:pt x="2064" y="2072"/>
                </a:lnTo>
                <a:lnTo>
                  <a:pt x="2075" y="1867"/>
                </a:lnTo>
                <a:lnTo>
                  <a:pt x="2064" y="1671"/>
                </a:lnTo>
                <a:lnTo>
                  <a:pt x="2014" y="1563"/>
                </a:lnTo>
                <a:lnTo>
                  <a:pt x="1969" y="1468"/>
                </a:lnTo>
                <a:lnTo>
                  <a:pt x="1868" y="1386"/>
                </a:lnTo>
                <a:lnTo>
                  <a:pt x="1743" y="1321"/>
                </a:lnTo>
                <a:lnTo>
                  <a:pt x="1790" y="1291"/>
                </a:lnTo>
                <a:lnTo>
                  <a:pt x="1724" y="1261"/>
                </a:lnTo>
                <a:lnTo>
                  <a:pt x="1663" y="1154"/>
                </a:lnTo>
                <a:lnTo>
                  <a:pt x="1606" y="1027"/>
                </a:lnTo>
                <a:lnTo>
                  <a:pt x="1575" y="871"/>
                </a:lnTo>
                <a:lnTo>
                  <a:pt x="1556" y="645"/>
                </a:lnTo>
                <a:lnTo>
                  <a:pt x="1547" y="451"/>
                </a:lnTo>
                <a:lnTo>
                  <a:pt x="1516" y="305"/>
                </a:lnTo>
                <a:lnTo>
                  <a:pt x="1478" y="208"/>
                </a:lnTo>
                <a:lnTo>
                  <a:pt x="1391" y="101"/>
                </a:lnTo>
                <a:lnTo>
                  <a:pt x="1243" y="21"/>
                </a:lnTo>
                <a:lnTo>
                  <a:pt x="1058" y="0"/>
                </a:lnTo>
                <a:lnTo>
                  <a:pt x="933" y="10"/>
                </a:lnTo>
                <a:lnTo>
                  <a:pt x="773" y="78"/>
                </a:lnTo>
                <a:lnTo>
                  <a:pt x="714" y="177"/>
                </a:lnTo>
                <a:lnTo>
                  <a:pt x="646" y="305"/>
                </a:lnTo>
                <a:lnTo>
                  <a:pt x="606" y="413"/>
                </a:lnTo>
                <a:close/>
              </a:path>
            </a:pathLst>
          </a:custGeom>
          <a:solidFill>
            <a:srgbClr val="DEDCE4"/>
          </a:solidFill>
          <a:ln w="3175" cmpd="sng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6" name="Freeform 10"/>
          <p:cNvSpPr>
            <a:spLocks/>
          </p:cNvSpPr>
          <p:nvPr/>
        </p:nvSpPr>
        <p:spPr bwMode="auto">
          <a:xfrm flipH="1">
            <a:off x="5044420" y="4556234"/>
            <a:ext cx="336550" cy="612775"/>
          </a:xfrm>
          <a:custGeom>
            <a:avLst/>
            <a:gdLst>
              <a:gd name="T0" fmla="*/ 8867 w 2201"/>
              <a:gd name="T1" fmla="*/ 5618 h 4260"/>
              <a:gd name="T2" fmla="*/ 8408 w 2201"/>
              <a:gd name="T3" fmla="*/ 7490 h 4260"/>
              <a:gd name="T4" fmla="*/ 8408 w 2201"/>
              <a:gd name="T5" fmla="*/ 8643 h 4260"/>
              <a:gd name="T6" fmla="*/ 9020 w 2201"/>
              <a:gd name="T7" fmla="*/ 9363 h 4260"/>
              <a:gd name="T8" fmla="*/ 8867 w 2201"/>
              <a:gd name="T9" fmla="*/ 10227 h 4260"/>
              <a:gd name="T10" fmla="*/ 10701 w 2201"/>
              <a:gd name="T11" fmla="*/ 13108 h 4260"/>
              <a:gd name="T12" fmla="*/ 4892 w 2201"/>
              <a:gd name="T13" fmla="*/ 15413 h 4260"/>
              <a:gd name="T14" fmla="*/ 3057 w 2201"/>
              <a:gd name="T15" fmla="*/ 26216 h 4260"/>
              <a:gd name="T16" fmla="*/ 917 w 2201"/>
              <a:gd name="T17" fmla="*/ 32554 h 4260"/>
              <a:gd name="T18" fmla="*/ 0 w 2201"/>
              <a:gd name="T19" fmla="*/ 37307 h 4260"/>
              <a:gd name="T20" fmla="*/ 2446 w 2201"/>
              <a:gd name="T21" fmla="*/ 43789 h 4260"/>
              <a:gd name="T22" fmla="*/ 2599 w 2201"/>
              <a:gd name="T23" fmla="*/ 42205 h 4260"/>
              <a:gd name="T24" fmla="*/ 2446 w 2201"/>
              <a:gd name="T25" fmla="*/ 39036 h 4260"/>
              <a:gd name="T26" fmla="*/ 4128 w 2201"/>
              <a:gd name="T27" fmla="*/ 40332 h 4260"/>
              <a:gd name="T28" fmla="*/ 2446 w 2201"/>
              <a:gd name="T29" fmla="*/ 36731 h 4260"/>
              <a:gd name="T30" fmla="*/ 5809 w 2201"/>
              <a:gd name="T31" fmla="*/ 30393 h 4260"/>
              <a:gd name="T32" fmla="*/ 6574 w 2201"/>
              <a:gd name="T33" fmla="*/ 27080 h 4260"/>
              <a:gd name="T34" fmla="*/ 7644 w 2201"/>
              <a:gd name="T35" fmla="*/ 23911 h 4260"/>
              <a:gd name="T36" fmla="*/ 9172 w 2201"/>
              <a:gd name="T37" fmla="*/ 28809 h 4260"/>
              <a:gd name="T38" fmla="*/ 6268 w 2201"/>
              <a:gd name="T39" fmla="*/ 33418 h 4260"/>
              <a:gd name="T40" fmla="*/ 4892 w 2201"/>
              <a:gd name="T41" fmla="*/ 38747 h 4260"/>
              <a:gd name="T42" fmla="*/ 5809 w 2201"/>
              <a:gd name="T43" fmla="*/ 44941 h 4260"/>
              <a:gd name="T44" fmla="*/ 14829 w 2201"/>
              <a:gd name="T45" fmla="*/ 42205 h 4260"/>
              <a:gd name="T46" fmla="*/ 15440 w 2201"/>
              <a:gd name="T47" fmla="*/ 40620 h 4260"/>
              <a:gd name="T48" fmla="*/ 16052 w 2201"/>
              <a:gd name="T49" fmla="*/ 42781 h 4260"/>
              <a:gd name="T50" fmla="*/ 26294 w 2201"/>
              <a:gd name="T51" fmla="*/ 42205 h 4260"/>
              <a:gd name="T52" fmla="*/ 25989 w 2201"/>
              <a:gd name="T53" fmla="*/ 37451 h 4260"/>
              <a:gd name="T54" fmla="*/ 24460 w 2201"/>
              <a:gd name="T55" fmla="*/ 31257 h 4260"/>
              <a:gd name="T56" fmla="*/ 22320 w 2201"/>
              <a:gd name="T57" fmla="*/ 28232 h 4260"/>
              <a:gd name="T58" fmla="*/ 23084 w 2201"/>
              <a:gd name="T59" fmla="*/ 25352 h 4260"/>
              <a:gd name="T60" fmla="*/ 26141 w 2201"/>
              <a:gd name="T61" fmla="*/ 27224 h 4260"/>
              <a:gd name="T62" fmla="*/ 27517 w 2201"/>
              <a:gd name="T63" fmla="*/ 33418 h 4260"/>
              <a:gd name="T64" fmla="*/ 29810 w 2201"/>
              <a:gd name="T65" fmla="*/ 39612 h 4260"/>
              <a:gd name="T66" fmla="*/ 30728 w 2201"/>
              <a:gd name="T67" fmla="*/ 31113 h 4260"/>
              <a:gd name="T68" fmla="*/ 29352 w 2201"/>
              <a:gd name="T69" fmla="*/ 26648 h 4260"/>
              <a:gd name="T70" fmla="*/ 28893 w 2201"/>
              <a:gd name="T71" fmla="*/ 19590 h 4260"/>
              <a:gd name="T72" fmla="*/ 27517 w 2201"/>
              <a:gd name="T73" fmla="*/ 15413 h 4260"/>
              <a:gd name="T74" fmla="*/ 24918 w 2201"/>
              <a:gd name="T75" fmla="*/ 13684 h 4260"/>
              <a:gd name="T76" fmla="*/ 22320 w 2201"/>
              <a:gd name="T77" fmla="*/ 10803 h 4260"/>
              <a:gd name="T78" fmla="*/ 21555 w 2201"/>
              <a:gd name="T79" fmla="*/ 4753 h 4260"/>
              <a:gd name="T80" fmla="*/ 19262 w 2201"/>
              <a:gd name="T81" fmla="*/ 1152 h 4260"/>
              <a:gd name="T82" fmla="*/ 12994 w 2201"/>
              <a:gd name="T83" fmla="*/ 144 h 4260"/>
              <a:gd name="T84" fmla="*/ 9020 w 2201"/>
              <a:gd name="T85" fmla="*/ 3169 h 4260"/>
              <a:gd name="T86" fmla="*/ 8408 w 2201"/>
              <a:gd name="T87" fmla="*/ 4321 h 426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201" h="4260">
                <a:moveTo>
                  <a:pt x="606" y="413"/>
                </a:moveTo>
                <a:lnTo>
                  <a:pt x="637" y="487"/>
                </a:lnTo>
                <a:lnTo>
                  <a:pt x="637" y="540"/>
                </a:lnTo>
                <a:lnTo>
                  <a:pt x="542" y="675"/>
                </a:lnTo>
                <a:lnTo>
                  <a:pt x="542" y="687"/>
                </a:lnTo>
                <a:lnTo>
                  <a:pt x="599" y="715"/>
                </a:lnTo>
                <a:lnTo>
                  <a:pt x="570" y="782"/>
                </a:lnTo>
                <a:lnTo>
                  <a:pt x="606" y="812"/>
                </a:lnTo>
                <a:lnTo>
                  <a:pt x="599" y="822"/>
                </a:lnTo>
                <a:lnTo>
                  <a:pt x="599" y="848"/>
                </a:lnTo>
                <a:lnTo>
                  <a:pt x="629" y="871"/>
                </a:lnTo>
                <a:lnTo>
                  <a:pt x="646" y="890"/>
                </a:lnTo>
                <a:lnTo>
                  <a:pt x="646" y="899"/>
                </a:lnTo>
                <a:lnTo>
                  <a:pt x="629" y="949"/>
                </a:lnTo>
                <a:lnTo>
                  <a:pt x="629" y="966"/>
                </a:lnTo>
                <a:lnTo>
                  <a:pt x="646" y="987"/>
                </a:lnTo>
                <a:lnTo>
                  <a:pt x="813" y="966"/>
                </a:lnTo>
                <a:lnTo>
                  <a:pt x="773" y="1244"/>
                </a:lnTo>
                <a:lnTo>
                  <a:pt x="629" y="1321"/>
                </a:lnTo>
                <a:lnTo>
                  <a:pt x="422" y="1378"/>
                </a:lnTo>
                <a:lnTo>
                  <a:pt x="355" y="1468"/>
                </a:lnTo>
                <a:lnTo>
                  <a:pt x="274" y="1730"/>
                </a:lnTo>
                <a:lnTo>
                  <a:pt x="274" y="2013"/>
                </a:lnTo>
                <a:lnTo>
                  <a:pt x="218" y="2490"/>
                </a:lnTo>
                <a:lnTo>
                  <a:pt x="129" y="2637"/>
                </a:lnTo>
                <a:lnTo>
                  <a:pt x="89" y="2814"/>
                </a:lnTo>
                <a:lnTo>
                  <a:pt x="72" y="3099"/>
                </a:lnTo>
                <a:lnTo>
                  <a:pt x="42" y="3319"/>
                </a:lnTo>
                <a:lnTo>
                  <a:pt x="32" y="3408"/>
                </a:lnTo>
                <a:lnTo>
                  <a:pt x="0" y="3543"/>
                </a:lnTo>
                <a:lnTo>
                  <a:pt x="11" y="3798"/>
                </a:lnTo>
                <a:lnTo>
                  <a:pt x="82" y="4013"/>
                </a:lnTo>
                <a:lnTo>
                  <a:pt x="167" y="4159"/>
                </a:lnTo>
                <a:lnTo>
                  <a:pt x="188" y="4152"/>
                </a:lnTo>
                <a:lnTo>
                  <a:pt x="207" y="4159"/>
                </a:lnTo>
                <a:lnTo>
                  <a:pt x="188" y="4013"/>
                </a:lnTo>
                <a:lnTo>
                  <a:pt x="167" y="3868"/>
                </a:lnTo>
                <a:lnTo>
                  <a:pt x="160" y="3779"/>
                </a:lnTo>
                <a:lnTo>
                  <a:pt x="179" y="3701"/>
                </a:lnTo>
                <a:lnTo>
                  <a:pt x="247" y="3829"/>
                </a:lnTo>
                <a:lnTo>
                  <a:pt x="296" y="3848"/>
                </a:lnTo>
                <a:lnTo>
                  <a:pt x="296" y="3829"/>
                </a:lnTo>
                <a:lnTo>
                  <a:pt x="266" y="3739"/>
                </a:lnTo>
                <a:lnTo>
                  <a:pt x="228" y="3593"/>
                </a:lnTo>
                <a:lnTo>
                  <a:pt x="179" y="3490"/>
                </a:lnTo>
                <a:lnTo>
                  <a:pt x="207" y="3340"/>
                </a:lnTo>
                <a:lnTo>
                  <a:pt x="285" y="3127"/>
                </a:lnTo>
                <a:lnTo>
                  <a:pt x="422" y="2882"/>
                </a:lnTo>
                <a:lnTo>
                  <a:pt x="462" y="2762"/>
                </a:lnTo>
                <a:lnTo>
                  <a:pt x="481" y="2658"/>
                </a:lnTo>
                <a:lnTo>
                  <a:pt x="471" y="2570"/>
                </a:lnTo>
                <a:lnTo>
                  <a:pt x="471" y="2473"/>
                </a:lnTo>
                <a:lnTo>
                  <a:pt x="490" y="2374"/>
                </a:lnTo>
                <a:lnTo>
                  <a:pt x="551" y="2266"/>
                </a:lnTo>
                <a:lnTo>
                  <a:pt x="581" y="2285"/>
                </a:lnTo>
                <a:lnTo>
                  <a:pt x="646" y="2589"/>
                </a:lnTo>
                <a:lnTo>
                  <a:pt x="657" y="2736"/>
                </a:lnTo>
                <a:lnTo>
                  <a:pt x="559" y="2874"/>
                </a:lnTo>
                <a:lnTo>
                  <a:pt x="490" y="3017"/>
                </a:lnTo>
                <a:lnTo>
                  <a:pt x="450" y="3165"/>
                </a:lnTo>
                <a:lnTo>
                  <a:pt x="422" y="3291"/>
                </a:lnTo>
                <a:lnTo>
                  <a:pt x="363" y="3498"/>
                </a:lnTo>
                <a:lnTo>
                  <a:pt x="355" y="3673"/>
                </a:lnTo>
                <a:lnTo>
                  <a:pt x="355" y="3848"/>
                </a:lnTo>
                <a:lnTo>
                  <a:pt x="393" y="4024"/>
                </a:lnTo>
                <a:lnTo>
                  <a:pt x="422" y="4260"/>
                </a:lnTo>
                <a:lnTo>
                  <a:pt x="1039" y="4260"/>
                </a:lnTo>
                <a:lnTo>
                  <a:pt x="1058" y="4142"/>
                </a:lnTo>
                <a:lnTo>
                  <a:pt x="1070" y="4013"/>
                </a:lnTo>
                <a:lnTo>
                  <a:pt x="1070" y="3935"/>
                </a:lnTo>
                <a:lnTo>
                  <a:pt x="1087" y="3878"/>
                </a:lnTo>
                <a:lnTo>
                  <a:pt x="1108" y="3859"/>
                </a:lnTo>
                <a:lnTo>
                  <a:pt x="1134" y="3868"/>
                </a:lnTo>
                <a:lnTo>
                  <a:pt x="1153" y="3905"/>
                </a:lnTo>
                <a:lnTo>
                  <a:pt x="1153" y="4064"/>
                </a:lnTo>
                <a:lnTo>
                  <a:pt x="1176" y="4260"/>
                </a:lnTo>
                <a:lnTo>
                  <a:pt x="1868" y="4260"/>
                </a:lnTo>
                <a:lnTo>
                  <a:pt x="1889" y="4005"/>
                </a:lnTo>
                <a:lnTo>
                  <a:pt x="1889" y="3859"/>
                </a:lnTo>
                <a:lnTo>
                  <a:pt x="1889" y="3711"/>
                </a:lnTo>
                <a:lnTo>
                  <a:pt x="1868" y="3555"/>
                </a:lnTo>
                <a:lnTo>
                  <a:pt x="1813" y="3291"/>
                </a:lnTo>
                <a:lnTo>
                  <a:pt x="1790" y="3099"/>
                </a:lnTo>
                <a:lnTo>
                  <a:pt x="1762" y="2967"/>
                </a:lnTo>
                <a:lnTo>
                  <a:pt x="1703" y="2852"/>
                </a:lnTo>
                <a:lnTo>
                  <a:pt x="1644" y="2755"/>
                </a:lnTo>
                <a:lnTo>
                  <a:pt x="1606" y="2679"/>
                </a:lnTo>
                <a:lnTo>
                  <a:pt x="1617" y="2618"/>
                </a:lnTo>
                <a:lnTo>
                  <a:pt x="1636" y="2473"/>
                </a:lnTo>
                <a:lnTo>
                  <a:pt x="1653" y="2403"/>
                </a:lnTo>
                <a:lnTo>
                  <a:pt x="1724" y="2276"/>
                </a:lnTo>
                <a:lnTo>
                  <a:pt x="1762" y="2110"/>
                </a:lnTo>
                <a:lnTo>
                  <a:pt x="1879" y="2589"/>
                </a:lnTo>
                <a:lnTo>
                  <a:pt x="1859" y="2743"/>
                </a:lnTo>
                <a:lnTo>
                  <a:pt x="1889" y="2939"/>
                </a:lnTo>
                <a:lnTo>
                  <a:pt x="1969" y="3165"/>
                </a:lnTo>
                <a:lnTo>
                  <a:pt x="2014" y="3408"/>
                </a:lnTo>
                <a:lnTo>
                  <a:pt x="2026" y="3515"/>
                </a:lnTo>
                <a:lnTo>
                  <a:pt x="2134" y="3760"/>
                </a:lnTo>
                <a:lnTo>
                  <a:pt x="2180" y="3663"/>
                </a:lnTo>
                <a:lnTo>
                  <a:pt x="2201" y="3194"/>
                </a:lnTo>
                <a:lnTo>
                  <a:pt x="2201" y="2958"/>
                </a:lnTo>
                <a:lnTo>
                  <a:pt x="2201" y="2762"/>
                </a:lnTo>
                <a:lnTo>
                  <a:pt x="2172" y="2648"/>
                </a:lnTo>
                <a:lnTo>
                  <a:pt x="2115" y="2528"/>
                </a:lnTo>
                <a:lnTo>
                  <a:pt x="2087" y="2344"/>
                </a:lnTo>
                <a:lnTo>
                  <a:pt x="2064" y="2072"/>
                </a:lnTo>
                <a:lnTo>
                  <a:pt x="2075" y="1867"/>
                </a:lnTo>
                <a:lnTo>
                  <a:pt x="2064" y="1671"/>
                </a:lnTo>
                <a:lnTo>
                  <a:pt x="2014" y="1563"/>
                </a:lnTo>
                <a:lnTo>
                  <a:pt x="1969" y="1468"/>
                </a:lnTo>
                <a:lnTo>
                  <a:pt x="1868" y="1386"/>
                </a:lnTo>
                <a:lnTo>
                  <a:pt x="1743" y="1321"/>
                </a:lnTo>
                <a:lnTo>
                  <a:pt x="1790" y="1291"/>
                </a:lnTo>
                <a:lnTo>
                  <a:pt x="1724" y="1261"/>
                </a:lnTo>
                <a:lnTo>
                  <a:pt x="1663" y="1154"/>
                </a:lnTo>
                <a:lnTo>
                  <a:pt x="1606" y="1027"/>
                </a:lnTo>
                <a:lnTo>
                  <a:pt x="1575" y="871"/>
                </a:lnTo>
                <a:lnTo>
                  <a:pt x="1556" y="645"/>
                </a:lnTo>
                <a:lnTo>
                  <a:pt x="1547" y="451"/>
                </a:lnTo>
                <a:lnTo>
                  <a:pt x="1516" y="305"/>
                </a:lnTo>
                <a:lnTo>
                  <a:pt x="1478" y="208"/>
                </a:lnTo>
                <a:lnTo>
                  <a:pt x="1391" y="101"/>
                </a:lnTo>
                <a:lnTo>
                  <a:pt x="1243" y="21"/>
                </a:lnTo>
                <a:lnTo>
                  <a:pt x="1058" y="0"/>
                </a:lnTo>
                <a:lnTo>
                  <a:pt x="933" y="10"/>
                </a:lnTo>
                <a:lnTo>
                  <a:pt x="773" y="78"/>
                </a:lnTo>
                <a:lnTo>
                  <a:pt x="714" y="177"/>
                </a:lnTo>
                <a:lnTo>
                  <a:pt x="646" y="305"/>
                </a:lnTo>
                <a:lnTo>
                  <a:pt x="606" y="413"/>
                </a:lnTo>
                <a:close/>
              </a:path>
            </a:pathLst>
          </a:custGeom>
          <a:solidFill>
            <a:srgbClr val="DEDCE4"/>
          </a:solidFill>
          <a:ln w="3175" cmpd="sng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9" name="Freeform 10"/>
          <p:cNvSpPr>
            <a:spLocks/>
          </p:cNvSpPr>
          <p:nvPr/>
        </p:nvSpPr>
        <p:spPr bwMode="auto">
          <a:xfrm flipH="1">
            <a:off x="5333345" y="4557822"/>
            <a:ext cx="336550" cy="614362"/>
          </a:xfrm>
          <a:custGeom>
            <a:avLst/>
            <a:gdLst>
              <a:gd name="T0" fmla="*/ 8867 w 2201"/>
              <a:gd name="T1" fmla="*/ 5618 h 4260"/>
              <a:gd name="T2" fmla="*/ 8408 w 2201"/>
              <a:gd name="T3" fmla="*/ 7490 h 4260"/>
              <a:gd name="T4" fmla="*/ 8408 w 2201"/>
              <a:gd name="T5" fmla="*/ 8643 h 4260"/>
              <a:gd name="T6" fmla="*/ 9020 w 2201"/>
              <a:gd name="T7" fmla="*/ 9363 h 4260"/>
              <a:gd name="T8" fmla="*/ 8867 w 2201"/>
              <a:gd name="T9" fmla="*/ 10227 h 4260"/>
              <a:gd name="T10" fmla="*/ 10701 w 2201"/>
              <a:gd name="T11" fmla="*/ 13108 h 4260"/>
              <a:gd name="T12" fmla="*/ 4892 w 2201"/>
              <a:gd name="T13" fmla="*/ 15413 h 4260"/>
              <a:gd name="T14" fmla="*/ 3057 w 2201"/>
              <a:gd name="T15" fmla="*/ 26216 h 4260"/>
              <a:gd name="T16" fmla="*/ 917 w 2201"/>
              <a:gd name="T17" fmla="*/ 32554 h 4260"/>
              <a:gd name="T18" fmla="*/ 0 w 2201"/>
              <a:gd name="T19" fmla="*/ 37307 h 4260"/>
              <a:gd name="T20" fmla="*/ 2446 w 2201"/>
              <a:gd name="T21" fmla="*/ 43789 h 4260"/>
              <a:gd name="T22" fmla="*/ 2599 w 2201"/>
              <a:gd name="T23" fmla="*/ 42205 h 4260"/>
              <a:gd name="T24" fmla="*/ 2446 w 2201"/>
              <a:gd name="T25" fmla="*/ 39036 h 4260"/>
              <a:gd name="T26" fmla="*/ 4128 w 2201"/>
              <a:gd name="T27" fmla="*/ 40332 h 4260"/>
              <a:gd name="T28" fmla="*/ 2446 w 2201"/>
              <a:gd name="T29" fmla="*/ 36731 h 4260"/>
              <a:gd name="T30" fmla="*/ 5809 w 2201"/>
              <a:gd name="T31" fmla="*/ 30393 h 4260"/>
              <a:gd name="T32" fmla="*/ 6574 w 2201"/>
              <a:gd name="T33" fmla="*/ 27080 h 4260"/>
              <a:gd name="T34" fmla="*/ 7644 w 2201"/>
              <a:gd name="T35" fmla="*/ 23911 h 4260"/>
              <a:gd name="T36" fmla="*/ 9172 w 2201"/>
              <a:gd name="T37" fmla="*/ 28809 h 4260"/>
              <a:gd name="T38" fmla="*/ 6268 w 2201"/>
              <a:gd name="T39" fmla="*/ 33418 h 4260"/>
              <a:gd name="T40" fmla="*/ 4892 w 2201"/>
              <a:gd name="T41" fmla="*/ 38747 h 4260"/>
              <a:gd name="T42" fmla="*/ 5809 w 2201"/>
              <a:gd name="T43" fmla="*/ 44941 h 4260"/>
              <a:gd name="T44" fmla="*/ 14829 w 2201"/>
              <a:gd name="T45" fmla="*/ 42205 h 4260"/>
              <a:gd name="T46" fmla="*/ 15440 w 2201"/>
              <a:gd name="T47" fmla="*/ 40620 h 4260"/>
              <a:gd name="T48" fmla="*/ 16052 w 2201"/>
              <a:gd name="T49" fmla="*/ 42781 h 4260"/>
              <a:gd name="T50" fmla="*/ 26294 w 2201"/>
              <a:gd name="T51" fmla="*/ 42205 h 4260"/>
              <a:gd name="T52" fmla="*/ 25989 w 2201"/>
              <a:gd name="T53" fmla="*/ 37451 h 4260"/>
              <a:gd name="T54" fmla="*/ 24460 w 2201"/>
              <a:gd name="T55" fmla="*/ 31257 h 4260"/>
              <a:gd name="T56" fmla="*/ 22320 w 2201"/>
              <a:gd name="T57" fmla="*/ 28232 h 4260"/>
              <a:gd name="T58" fmla="*/ 23084 w 2201"/>
              <a:gd name="T59" fmla="*/ 25352 h 4260"/>
              <a:gd name="T60" fmla="*/ 26141 w 2201"/>
              <a:gd name="T61" fmla="*/ 27224 h 4260"/>
              <a:gd name="T62" fmla="*/ 27517 w 2201"/>
              <a:gd name="T63" fmla="*/ 33418 h 4260"/>
              <a:gd name="T64" fmla="*/ 29810 w 2201"/>
              <a:gd name="T65" fmla="*/ 39612 h 4260"/>
              <a:gd name="T66" fmla="*/ 30728 w 2201"/>
              <a:gd name="T67" fmla="*/ 31113 h 4260"/>
              <a:gd name="T68" fmla="*/ 29352 w 2201"/>
              <a:gd name="T69" fmla="*/ 26648 h 4260"/>
              <a:gd name="T70" fmla="*/ 28893 w 2201"/>
              <a:gd name="T71" fmla="*/ 19590 h 4260"/>
              <a:gd name="T72" fmla="*/ 27517 w 2201"/>
              <a:gd name="T73" fmla="*/ 15413 h 4260"/>
              <a:gd name="T74" fmla="*/ 24918 w 2201"/>
              <a:gd name="T75" fmla="*/ 13684 h 4260"/>
              <a:gd name="T76" fmla="*/ 22320 w 2201"/>
              <a:gd name="T77" fmla="*/ 10803 h 4260"/>
              <a:gd name="T78" fmla="*/ 21555 w 2201"/>
              <a:gd name="T79" fmla="*/ 4753 h 4260"/>
              <a:gd name="T80" fmla="*/ 19262 w 2201"/>
              <a:gd name="T81" fmla="*/ 1152 h 4260"/>
              <a:gd name="T82" fmla="*/ 12994 w 2201"/>
              <a:gd name="T83" fmla="*/ 144 h 4260"/>
              <a:gd name="T84" fmla="*/ 9020 w 2201"/>
              <a:gd name="T85" fmla="*/ 3169 h 4260"/>
              <a:gd name="T86" fmla="*/ 8408 w 2201"/>
              <a:gd name="T87" fmla="*/ 4321 h 426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201" h="4260">
                <a:moveTo>
                  <a:pt x="606" y="413"/>
                </a:moveTo>
                <a:lnTo>
                  <a:pt x="637" y="487"/>
                </a:lnTo>
                <a:lnTo>
                  <a:pt x="637" y="540"/>
                </a:lnTo>
                <a:lnTo>
                  <a:pt x="542" y="675"/>
                </a:lnTo>
                <a:lnTo>
                  <a:pt x="542" y="687"/>
                </a:lnTo>
                <a:lnTo>
                  <a:pt x="599" y="715"/>
                </a:lnTo>
                <a:lnTo>
                  <a:pt x="570" y="782"/>
                </a:lnTo>
                <a:lnTo>
                  <a:pt x="606" y="812"/>
                </a:lnTo>
                <a:lnTo>
                  <a:pt x="599" y="822"/>
                </a:lnTo>
                <a:lnTo>
                  <a:pt x="599" y="848"/>
                </a:lnTo>
                <a:lnTo>
                  <a:pt x="629" y="871"/>
                </a:lnTo>
                <a:lnTo>
                  <a:pt x="646" y="890"/>
                </a:lnTo>
                <a:lnTo>
                  <a:pt x="646" y="899"/>
                </a:lnTo>
                <a:lnTo>
                  <a:pt x="629" y="949"/>
                </a:lnTo>
                <a:lnTo>
                  <a:pt x="629" y="966"/>
                </a:lnTo>
                <a:lnTo>
                  <a:pt x="646" y="987"/>
                </a:lnTo>
                <a:lnTo>
                  <a:pt x="813" y="966"/>
                </a:lnTo>
                <a:lnTo>
                  <a:pt x="773" y="1244"/>
                </a:lnTo>
                <a:lnTo>
                  <a:pt x="629" y="1321"/>
                </a:lnTo>
                <a:lnTo>
                  <a:pt x="422" y="1378"/>
                </a:lnTo>
                <a:lnTo>
                  <a:pt x="355" y="1468"/>
                </a:lnTo>
                <a:lnTo>
                  <a:pt x="274" y="1730"/>
                </a:lnTo>
                <a:lnTo>
                  <a:pt x="274" y="2013"/>
                </a:lnTo>
                <a:lnTo>
                  <a:pt x="218" y="2490"/>
                </a:lnTo>
                <a:lnTo>
                  <a:pt x="129" y="2637"/>
                </a:lnTo>
                <a:lnTo>
                  <a:pt x="89" y="2814"/>
                </a:lnTo>
                <a:lnTo>
                  <a:pt x="72" y="3099"/>
                </a:lnTo>
                <a:lnTo>
                  <a:pt x="42" y="3319"/>
                </a:lnTo>
                <a:lnTo>
                  <a:pt x="32" y="3408"/>
                </a:lnTo>
                <a:lnTo>
                  <a:pt x="0" y="3543"/>
                </a:lnTo>
                <a:lnTo>
                  <a:pt x="11" y="3798"/>
                </a:lnTo>
                <a:lnTo>
                  <a:pt x="82" y="4013"/>
                </a:lnTo>
                <a:lnTo>
                  <a:pt x="167" y="4159"/>
                </a:lnTo>
                <a:lnTo>
                  <a:pt x="188" y="4152"/>
                </a:lnTo>
                <a:lnTo>
                  <a:pt x="207" y="4159"/>
                </a:lnTo>
                <a:lnTo>
                  <a:pt x="188" y="4013"/>
                </a:lnTo>
                <a:lnTo>
                  <a:pt x="167" y="3868"/>
                </a:lnTo>
                <a:lnTo>
                  <a:pt x="160" y="3779"/>
                </a:lnTo>
                <a:lnTo>
                  <a:pt x="179" y="3701"/>
                </a:lnTo>
                <a:lnTo>
                  <a:pt x="247" y="3829"/>
                </a:lnTo>
                <a:lnTo>
                  <a:pt x="296" y="3848"/>
                </a:lnTo>
                <a:lnTo>
                  <a:pt x="296" y="3829"/>
                </a:lnTo>
                <a:lnTo>
                  <a:pt x="266" y="3739"/>
                </a:lnTo>
                <a:lnTo>
                  <a:pt x="228" y="3593"/>
                </a:lnTo>
                <a:lnTo>
                  <a:pt x="179" y="3490"/>
                </a:lnTo>
                <a:lnTo>
                  <a:pt x="207" y="3340"/>
                </a:lnTo>
                <a:lnTo>
                  <a:pt x="285" y="3127"/>
                </a:lnTo>
                <a:lnTo>
                  <a:pt x="422" y="2882"/>
                </a:lnTo>
                <a:lnTo>
                  <a:pt x="462" y="2762"/>
                </a:lnTo>
                <a:lnTo>
                  <a:pt x="481" y="2658"/>
                </a:lnTo>
                <a:lnTo>
                  <a:pt x="471" y="2570"/>
                </a:lnTo>
                <a:lnTo>
                  <a:pt x="471" y="2473"/>
                </a:lnTo>
                <a:lnTo>
                  <a:pt x="490" y="2374"/>
                </a:lnTo>
                <a:lnTo>
                  <a:pt x="551" y="2266"/>
                </a:lnTo>
                <a:lnTo>
                  <a:pt x="581" y="2285"/>
                </a:lnTo>
                <a:lnTo>
                  <a:pt x="646" y="2589"/>
                </a:lnTo>
                <a:lnTo>
                  <a:pt x="657" y="2736"/>
                </a:lnTo>
                <a:lnTo>
                  <a:pt x="559" y="2874"/>
                </a:lnTo>
                <a:lnTo>
                  <a:pt x="490" y="3017"/>
                </a:lnTo>
                <a:lnTo>
                  <a:pt x="450" y="3165"/>
                </a:lnTo>
                <a:lnTo>
                  <a:pt x="422" y="3291"/>
                </a:lnTo>
                <a:lnTo>
                  <a:pt x="363" y="3498"/>
                </a:lnTo>
                <a:lnTo>
                  <a:pt x="355" y="3673"/>
                </a:lnTo>
                <a:lnTo>
                  <a:pt x="355" y="3848"/>
                </a:lnTo>
                <a:lnTo>
                  <a:pt x="393" y="4024"/>
                </a:lnTo>
                <a:lnTo>
                  <a:pt x="422" y="4260"/>
                </a:lnTo>
                <a:lnTo>
                  <a:pt x="1039" y="4260"/>
                </a:lnTo>
                <a:lnTo>
                  <a:pt x="1058" y="4142"/>
                </a:lnTo>
                <a:lnTo>
                  <a:pt x="1070" y="4013"/>
                </a:lnTo>
                <a:lnTo>
                  <a:pt x="1070" y="3935"/>
                </a:lnTo>
                <a:lnTo>
                  <a:pt x="1087" y="3878"/>
                </a:lnTo>
                <a:lnTo>
                  <a:pt x="1108" y="3859"/>
                </a:lnTo>
                <a:lnTo>
                  <a:pt x="1134" y="3868"/>
                </a:lnTo>
                <a:lnTo>
                  <a:pt x="1153" y="3905"/>
                </a:lnTo>
                <a:lnTo>
                  <a:pt x="1153" y="4064"/>
                </a:lnTo>
                <a:lnTo>
                  <a:pt x="1176" y="4260"/>
                </a:lnTo>
                <a:lnTo>
                  <a:pt x="1868" y="4260"/>
                </a:lnTo>
                <a:lnTo>
                  <a:pt x="1889" y="4005"/>
                </a:lnTo>
                <a:lnTo>
                  <a:pt x="1889" y="3859"/>
                </a:lnTo>
                <a:lnTo>
                  <a:pt x="1889" y="3711"/>
                </a:lnTo>
                <a:lnTo>
                  <a:pt x="1868" y="3555"/>
                </a:lnTo>
                <a:lnTo>
                  <a:pt x="1813" y="3291"/>
                </a:lnTo>
                <a:lnTo>
                  <a:pt x="1790" y="3099"/>
                </a:lnTo>
                <a:lnTo>
                  <a:pt x="1762" y="2967"/>
                </a:lnTo>
                <a:lnTo>
                  <a:pt x="1703" y="2852"/>
                </a:lnTo>
                <a:lnTo>
                  <a:pt x="1644" y="2755"/>
                </a:lnTo>
                <a:lnTo>
                  <a:pt x="1606" y="2679"/>
                </a:lnTo>
                <a:lnTo>
                  <a:pt x="1617" y="2618"/>
                </a:lnTo>
                <a:lnTo>
                  <a:pt x="1636" y="2473"/>
                </a:lnTo>
                <a:lnTo>
                  <a:pt x="1653" y="2403"/>
                </a:lnTo>
                <a:lnTo>
                  <a:pt x="1724" y="2276"/>
                </a:lnTo>
                <a:lnTo>
                  <a:pt x="1762" y="2110"/>
                </a:lnTo>
                <a:lnTo>
                  <a:pt x="1879" y="2589"/>
                </a:lnTo>
                <a:lnTo>
                  <a:pt x="1859" y="2743"/>
                </a:lnTo>
                <a:lnTo>
                  <a:pt x="1889" y="2939"/>
                </a:lnTo>
                <a:lnTo>
                  <a:pt x="1969" y="3165"/>
                </a:lnTo>
                <a:lnTo>
                  <a:pt x="2014" y="3408"/>
                </a:lnTo>
                <a:lnTo>
                  <a:pt x="2026" y="3515"/>
                </a:lnTo>
                <a:lnTo>
                  <a:pt x="2134" y="3760"/>
                </a:lnTo>
                <a:lnTo>
                  <a:pt x="2180" y="3663"/>
                </a:lnTo>
                <a:lnTo>
                  <a:pt x="2201" y="3194"/>
                </a:lnTo>
                <a:lnTo>
                  <a:pt x="2201" y="2958"/>
                </a:lnTo>
                <a:lnTo>
                  <a:pt x="2201" y="2762"/>
                </a:lnTo>
                <a:lnTo>
                  <a:pt x="2172" y="2648"/>
                </a:lnTo>
                <a:lnTo>
                  <a:pt x="2115" y="2528"/>
                </a:lnTo>
                <a:lnTo>
                  <a:pt x="2087" y="2344"/>
                </a:lnTo>
                <a:lnTo>
                  <a:pt x="2064" y="2072"/>
                </a:lnTo>
                <a:lnTo>
                  <a:pt x="2075" y="1867"/>
                </a:lnTo>
                <a:lnTo>
                  <a:pt x="2064" y="1671"/>
                </a:lnTo>
                <a:lnTo>
                  <a:pt x="2014" y="1563"/>
                </a:lnTo>
                <a:lnTo>
                  <a:pt x="1969" y="1468"/>
                </a:lnTo>
                <a:lnTo>
                  <a:pt x="1868" y="1386"/>
                </a:lnTo>
                <a:lnTo>
                  <a:pt x="1743" y="1321"/>
                </a:lnTo>
                <a:lnTo>
                  <a:pt x="1790" y="1291"/>
                </a:lnTo>
                <a:lnTo>
                  <a:pt x="1724" y="1261"/>
                </a:lnTo>
                <a:lnTo>
                  <a:pt x="1663" y="1154"/>
                </a:lnTo>
                <a:lnTo>
                  <a:pt x="1606" y="1027"/>
                </a:lnTo>
                <a:lnTo>
                  <a:pt x="1575" y="871"/>
                </a:lnTo>
                <a:lnTo>
                  <a:pt x="1556" y="645"/>
                </a:lnTo>
                <a:lnTo>
                  <a:pt x="1547" y="451"/>
                </a:lnTo>
                <a:lnTo>
                  <a:pt x="1516" y="305"/>
                </a:lnTo>
                <a:lnTo>
                  <a:pt x="1478" y="208"/>
                </a:lnTo>
                <a:lnTo>
                  <a:pt x="1391" y="101"/>
                </a:lnTo>
                <a:lnTo>
                  <a:pt x="1243" y="21"/>
                </a:lnTo>
                <a:lnTo>
                  <a:pt x="1058" y="0"/>
                </a:lnTo>
                <a:lnTo>
                  <a:pt x="933" y="10"/>
                </a:lnTo>
                <a:lnTo>
                  <a:pt x="773" y="78"/>
                </a:lnTo>
                <a:lnTo>
                  <a:pt x="714" y="177"/>
                </a:lnTo>
                <a:lnTo>
                  <a:pt x="646" y="305"/>
                </a:lnTo>
                <a:lnTo>
                  <a:pt x="606" y="413"/>
                </a:lnTo>
                <a:close/>
              </a:path>
            </a:pathLst>
          </a:custGeom>
          <a:solidFill>
            <a:srgbClr val="DEDCE4"/>
          </a:solidFill>
          <a:ln w="3175" cmpd="sng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20" name="Freeform 10"/>
          <p:cNvSpPr>
            <a:spLocks/>
          </p:cNvSpPr>
          <p:nvPr/>
        </p:nvSpPr>
        <p:spPr bwMode="auto">
          <a:xfrm flipH="1">
            <a:off x="5549245" y="4556234"/>
            <a:ext cx="336550" cy="612775"/>
          </a:xfrm>
          <a:custGeom>
            <a:avLst/>
            <a:gdLst>
              <a:gd name="T0" fmla="*/ 8867 w 2201"/>
              <a:gd name="T1" fmla="*/ 5618 h 4260"/>
              <a:gd name="T2" fmla="*/ 8408 w 2201"/>
              <a:gd name="T3" fmla="*/ 7490 h 4260"/>
              <a:gd name="T4" fmla="*/ 8408 w 2201"/>
              <a:gd name="T5" fmla="*/ 8643 h 4260"/>
              <a:gd name="T6" fmla="*/ 9020 w 2201"/>
              <a:gd name="T7" fmla="*/ 9363 h 4260"/>
              <a:gd name="T8" fmla="*/ 8867 w 2201"/>
              <a:gd name="T9" fmla="*/ 10227 h 4260"/>
              <a:gd name="T10" fmla="*/ 10701 w 2201"/>
              <a:gd name="T11" fmla="*/ 13108 h 4260"/>
              <a:gd name="T12" fmla="*/ 4892 w 2201"/>
              <a:gd name="T13" fmla="*/ 15413 h 4260"/>
              <a:gd name="T14" fmla="*/ 3057 w 2201"/>
              <a:gd name="T15" fmla="*/ 26216 h 4260"/>
              <a:gd name="T16" fmla="*/ 917 w 2201"/>
              <a:gd name="T17" fmla="*/ 32554 h 4260"/>
              <a:gd name="T18" fmla="*/ 0 w 2201"/>
              <a:gd name="T19" fmla="*/ 37307 h 4260"/>
              <a:gd name="T20" fmla="*/ 2446 w 2201"/>
              <a:gd name="T21" fmla="*/ 43789 h 4260"/>
              <a:gd name="T22" fmla="*/ 2599 w 2201"/>
              <a:gd name="T23" fmla="*/ 42205 h 4260"/>
              <a:gd name="T24" fmla="*/ 2446 w 2201"/>
              <a:gd name="T25" fmla="*/ 39036 h 4260"/>
              <a:gd name="T26" fmla="*/ 4128 w 2201"/>
              <a:gd name="T27" fmla="*/ 40332 h 4260"/>
              <a:gd name="T28" fmla="*/ 2446 w 2201"/>
              <a:gd name="T29" fmla="*/ 36731 h 4260"/>
              <a:gd name="T30" fmla="*/ 5809 w 2201"/>
              <a:gd name="T31" fmla="*/ 30393 h 4260"/>
              <a:gd name="T32" fmla="*/ 6574 w 2201"/>
              <a:gd name="T33" fmla="*/ 27080 h 4260"/>
              <a:gd name="T34" fmla="*/ 7644 w 2201"/>
              <a:gd name="T35" fmla="*/ 23911 h 4260"/>
              <a:gd name="T36" fmla="*/ 9172 w 2201"/>
              <a:gd name="T37" fmla="*/ 28809 h 4260"/>
              <a:gd name="T38" fmla="*/ 6268 w 2201"/>
              <a:gd name="T39" fmla="*/ 33418 h 4260"/>
              <a:gd name="T40" fmla="*/ 4892 w 2201"/>
              <a:gd name="T41" fmla="*/ 38747 h 4260"/>
              <a:gd name="T42" fmla="*/ 5809 w 2201"/>
              <a:gd name="T43" fmla="*/ 44941 h 4260"/>
              <a:gd name="T44" fmla="*/ 14829 w 2201"/>
              <a:gd name="T45" fmla="*/ 42205 h 4260"/>
              <a:gd name="T46" fmla="*/ 15440 w 2201"/>
              <a:gd name="T47" fmla="*/ 40620 h 4260"/>
              <a:gd name="T48" fmla="*/ 16052 w 2201"/>
              <a:gd name="T49" fmla="*/ 42781 h 4260"/>
              <a:gd name="T50" fmla="*/ 26294 w 2201"/>
              <a:gd name="T51" fmla="*/ 42205 h 4260"/>
              <a:gd name="T52" fmla="*/ 25989 w 2201"/>
              <a:gd name="T53" fmla="*/ 37451 h 4260"/>
              <a:gd name="T54" fmla="*/ 24460 w 2201"/>
              <a:gd name="T55" fmla="*/ 31257 h 4260"/>
              <a:gd name="T56" fmla="*/ 22320 w 2201"/>
              <a:gd name="T57" fmla="*/ 28232 h 4260"/>
              <a:gd name="T58" fmla="*/ 23084 w 2201"/>
              <a:gd name="T59" fmla="*/ 25352 h 4260"/>
              <a:gd name="T60" fmla="*/ 26141 w 2201"/>
              <a:gd name="T61" fmla="*/ 27224 h 4260"/>
              <a:gd name="T62" fmla="*/ 27517 w 2201"/>
              <a:gd name="T63" fmla="*/ 33418 h 4260"/>
              <a:gd name="T64" fmla="*/ 29810 w 2201"/>
              <a:gd name="T65" fmla="*/ 39612 h 4260"/>
              <a:gd name="T66" fmla="*/ 30728 w 2201"/>
              <a:gd name="T67" fmla="*/ 31113 h 4260"/>
              <a:gd name="T68" fmla="*/ 29352 w 2201"/>
              <a:gd name="T69" fmla="*/ 26648 h 4260"/>
              <a:gd name="T70" fmla="*/ 28893 w 2201"/>
              <a:gd name="T71" fmla="*/ 19590 h 4260"/>
              <a:gd name="T72" fmla="*/ 27517 w 2201"/>
              <a:gd name="T73" fmla="*/ 15413 h 4260"/>
              <a:gd name="T74" fmla="*/ 24918 w 2201"/>
              <a:gd name="T75" fmla="*/ 13684 h 4260"/>
              <a:gd name="T76" fmla="*/ 22320 w 2201"/>
              <a:gd name="T77" fmla="*/ 10803 h 4260"/>
              <a:gd name="T78" fmla="*/ 21555 w 2201"/>
              <a:gd name="T79" fmla="*/ 4753 h 4260"/>
              <a:gd name="T80" fmla="*/ 19262 w 2201"/>
              <a:gd name="T81" fmla="*/ 1152 h 4260"/>
              <a:gd name="T82" fmla="*/ 12994 w 2201"/>
              <a:gd name="T83" fmla="*/ 144 h 4260"/>
              <a:gd name="T84" fmla="*/ 9020 w 2201"/>
              <a:gd name="T85" fmla="*/ 3169 h 4260"/>
              <a:gd name="T86" fmla="*/ 8408 w 2201"/>
              <a:gd name="T87" fmla="*/ 4321 h 426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201" h="4260">
                <a:moveTo>
                  <a:pt x="606" y="413"/>
                </a:moveTo>
                <a:lnTo>
                  <a:pt x="637" y="487"/>
                </a:lnTo>
                <a:lnTo>
                  <a:pt x="637" y="540"/>
                </a:lnTo>
                <a:lnTo>
                  <a:pt x="542" y="675"/>
                </a:lnTo>
                <a:lnTo>
                  <a:pt x="542" y="687"/>
                </a:lnTo>
                <a:lnTo>
                  <a:pt x="599" y="715"/>
                </a:lnTo>
                <a:lnTo>
                  <a:pt x="570" y="782"/>
                </a:lnTo>
                <a:lnTo>
                  <a:pt x="606" y="812"/>
                </a:lnTo>
                <a:lnTo>
                  <a:pt x="599" y="822"/>
                </a:lnTo>
                <a:lnTo>
                  <a:pt x="599" y="848"/>
                </a:lnTo>
                <a:lnTo>
                  <a:pt x="629" y="871"/>
                </a:lnTo>
                <a:lnTo>
                  <a:pt x="646" y="890"/>
                </a:lnTo>
                <a:lnTo>
                  <a:pt x="646" y="899"/>
                </a:lnTo>
                <a:lnTo>
                  <a:pt x="629" y="949"/>
                </a:lnTo>
                <a:lnTo>
                  <a:pt x="629" y="966"/>
                </a:lnTo>
                <a:lnTo>
                  <a:pt x="646" y="987"/>
                </a:lnTo>
                <a:lnTo>
                  <a:pt x="813" y="966"/>
                </a:lnTo>
                <a:lnTo>
                  <a:pt x="773" y="1244"/>
                </a:lnTo>
                <a:lnTo>
                  <a:pt x="629" y="1321"/>
                </a:lnTo>
                <a:lnTo>
                  <a:pt x="422" y="1378"/>
                </a:lnTo>
                <a:lnTo>
                  <a:pt x="355" y="1468"/>
                </a:lnTo>
                <a:lnTo>
                  <a:pt x="274" y="1730"/>
                </a:lnTo>
                <a:lnTo>
                  <a:pt x="274" y="2013"/>
                </a:lnTo>
                <a:lnTo>
                  <a:pt x="218" y="2490"/>
                </a:lnTo>
                <a:lnTo>
                  <a:pt x="129" y="2637"/>
                </a:lnTo>
                <a:lnTo>
                  <a:pt x="89" y="2814"/>
                </a:lnTo>
                <a:lnTo>
                  <a:pt x="72" y="3099"/>
                </a:lnTo>
                <a:lnTo>
                  <a:pt x="42" y="3319"/>
                </a:lnTo>
                <a:lnTo>
                  <a:pt x="32" y="3408"/>
                </a:lnTo>
                <a:lnTo>
                  <a:pt x="0" y="3543"/>
                </a:lnTo>
                <a:lnTo>
                  <a:pt x="11" y="3798"/>
                </a:lnTo>
                <a:lnTo>
                  <a:pt x="82" y="4013"/>
                </a:lnTo>
                <a:lnTo>
                  <a:pt x="167" y="4159"/>
                </a:lnTo>
                <a:lnTo>
                  <a:pt x="188" y="4152"/>
                </a:lnTo>
                <a:lnTo>
                  <a:pt x="207" y="4159"/>
                </a:lnTo>
                <a:lnTo>
                  <a:pt x="188" y="4013"/>
                </a:lnTo>
                <a:lnTo>
                  <a:pt x="167" y="3868"/>
                </a:lnTo>
                <a:lnTo>
                  <a:pt x="160" y="3779"/>
                </a:lnTo>
                <a:lnTo>
                  <a:pt x="179" y="3701"/>
                </a:lnTo>
                <a:lnTo>
                  <a:pt x="247" y="3829"/>
                </a:lnTo>
                <a:lnTo>
                  <a:pt x="296" y="3848"/>
                </a:lnTo>
                <a:lnTo>
                  <a:pt x="296" y="3829"/>
                </a:lnTo>
                <a:lnTo>
                  <a:pt x="266" y="3739"/>
                </a:lnTo>
                <a:lnTo>
                  <a:pt x="228" y="3593"/>
                </a:lnTo>
                <a:lnTo>
                  <a:pt x="179" y="3490"/>
                </a:lnTo>
                <a:lnTo>
                  <a:pt x="207" y="3340"/>
                </a:lnTo>
                <a:lnTo>
                  <a:pt x="285" y="3127"/>
                </a:lnTo>
                <a:lnTo>
                  <a:pt x="422" y="2882"/>
                </a:lnTo>
                <a:lnTo>
                  <a:pt x="462" y="2762"/>
                </a:lnTo>
                <a:lnTo>
                  <a:pt x="481" y="2658"/>
                </a:lnTo>
                <a:lnTo>
                  <a:pt x="471" y="2570"/>
                </a:lnTo>
                <a:lnTo>
                  <a:pt x="471" y="2473"/>
                </a:lnTo>
                <a:lnTo>
                  <a:pt x="490" y="2374"/>
                </a:lnTo>
                <a:lnTo>
                  <a:pt x="551" y="2266"/>
                </a:lnTo>
                <a:lnTo>
                  <a:pt x="581" y="2285"/>
                </a:lnTo>
                <a:lnTo>
                  <a:pt x="646" y="2589"/>
                </a:lnTo>
                <a:lnTo>
                  <a:pt x="657" y="2736"/>
                </a:lnTo>
                <a:lnTo>
                  <a:pt x="559" y="2874"/>
                </a:lnTo>
                <a:lnTo>
                  <a:pt x="490" y="3017"/>
                </a:lnTo>
                <a:lnTo>
                  <a:pt x="450" y="3165"/>
                </a:lnTo>
                <a:lnTo>
                  <a:pt x="422" y="3291"/>
                </a:lnTo>
                <a:lnTo>
                  <a:pt x="363" y="3498"/>
                </a:lnTo>
                <a:lnTo>
                  <a:pt x="355" y="3673"/>
                </a:lnTo>
                <a:lnTo>
                  <a:pt x="355" y="3848"/>
                </a:lnTo>
                <a:lnTo>
                  <a:pt x="393" y="4024"/>
                </a:lnTo>
                <a:lnTo>
                  <a:pt x="422" y="4260"/>
                </a:lnTo>
                <a:lnTo>
                  <a:pt x="1039" y="4260"/>
                </a:lnTo>
                <a:lnTo>
                  <a:pt x="1058" y="4142"/>
                </a:lnTo>
                <a:lnTo>
                  <a:pt x="1070" y="4013"/>
                </a:lnTo>
                <a:lnTo>
                  <a:pt x="1070" y="3935"/>
                </a:lnTo>
                <a:lnTo>
                  <a:pt x="1087" y="3878"/>
                </a:lnTo>
                <a:lnTo>
                  <a:pt x="1108" y="3859"/>
                </a:lnTo>
                <a:lnTo>
                  <a:pt x="1134" y="3868"/>
                </a:lnTo>
                <a:lnTo>
                  <a:pt x="1153" y="3905"/>
                </a:lnTo>
                <a:lnTo>
                  <a:pt x="1153" y="4064"/>
                </a:lnTo>
                <a:lnTo>
                  <a:pt x="1176" y="4260"/>
                </a:lnTo>
                <a:lnTo>
                  <a:pt x="1868" y="4260"/>
                </a:lnTo>
                <a:lnTo>
                  <a:pt x="1889" y="4005"/>
                </a:lnTo>
                <a:lnTo>
                  <a:pt x="1889" y="3859"/>
                </a:lnTo>
                <a:lnTo>
                  <a:pt x="1889" y="3711"/>
                </a:lnTo>
                <a:lnTo>
                  <a:pt x="1868" y="3555"/>
                </a:lnTo>
                <a:lnTo>
                  <a:pt x="1813" y="3291"/>
                </a:lnTo>
                <a:lnTo>
                  <a:pt x="1790" y="3099"/>
                </a:lnTo>
                <a:lnTo>
                  <a:pt x="1762" y="2967"/>
                </a:lnTo>
                <a:lnTo>
                  <a:pt x="1703" y="2852"/>
                </a:lnTo>
                <a:lnTo>
                  <a:pt x="1644" y="2755"/>
                </a:lnTo>
                <a:lnTo>
                  <a:pt x="1606" y="2679"/>
                </a:lnTo>
                <a:lnTo>
                  <a:pt x="1617" y="2618"/>
                </a:lnTo>
                <a:lnTo>
                  <a:pt x="1636" y="2473"/>
                </a:lnTo>
                <a:lnTo>
                  <a:pt x="1653" y="2403"/>
                </a:lnTo>
                <a:lnTo>
                  <a:pt x="1724" y="2276"/>
                </a:lnTo>
                <a:lnTo>
                  <a:pt x="1762" y="2110"/>
                </a:lnTo>
                <a:lnTo>
                  <a:pt x="1879" y="2589"/>
                </a:lnTo>
                <a:lnTo>
                  <a:pt x="1859" y="2743"/>
                </a:lnTo>
                <a:lnTo>
                  <a:pt x="1889" y="2939"/>
                </a:lnTo>
                <a:lnTo>
                  <a:pt x="1969" y="3165"/>
                </a:lnTo>
                <a:lnTo>
                  <a:pt x="2014" y="3408"/>
                </a:lnTo>
                <a:lnTo>
                  <a:pt x="2026" y="3515"/>
                </a:lnTo>
                <a:lnTo>
                  <a:pt x="2134" y="3760"/>
                </a:lnTo>
                <a:lnTo>
                  <a:pt x="2180" y="3663"/>
                </a:lnTo>
                <a:lnTo>
                  <a:pt x="2201" y="3194"/>
                </a:lnTo>
                <a:lnTo>
                  <a:pt x="2201" y="2958"/>
                </a:lnTo>
                <a:lnTo>
                  <a:pt x="2201" y="2762"/>
                </a:lnTo>
                <a:lnTo>
                  <a:pt x="2172" y="2648"/>
                </a:lnTo>
                <a:lnTo>
                  <a:pt x="2115" y="2528"/>
                </a:lnTo>
                <a:lnTo>
                  <a:pt x="2087" y="2344"/>
                </a:lnTo>
                <a:lnTo>
                  <a:pt x="2064" y="2072"/>
                </a:lnTo>
                <a:lnTo>
                  <a:pt x="2075" y="1867"/>
                </a:lnTo>
                <a:lnTo>
                  <a:pt x="2064" y="1671"/>
                </a:lnTo>
                <a:lnTo>
                  <a:pt x="2014" y="1563"/>
                </a:lnTo>
                <a:lnTo>
                  <a:pt x="1969" y="1468"/>
                </a:lnTo>
                <a:lnTo>
                  <a:pt x="1868" y="1386"/>
                </a:lnTo>
                <a:lnTo>
                  <a:pt x="1743" y="1321"/>
                </a:lnTo>
                <a:lnTo>
                  <a:pt x="1790" y="1291"/>
                </a:lnTo>
                <a:lnTo>
                  <a:pt x="1724" y="1261"/>
                </a:lnTo>
                <a:lnTo>
                  <a:pt x="1663" y="1154"/>
                </a:lnTo>
                <a:lnTo>
                  <a:pt x="1606" y="1027"/>
                </a:lnTo>
                <a:lnTo>
                  <a:pt x="1575" y="871"/>
                </a:lnTo>
                <a:lnTo>
                  <a:pt x="1556" y="645"/>
                </a:lnTo>
                <a:lnTo>
                  <a:pt x="1547" y="451"/>
                </a:lnTo>
                <a:lnTo>
                  <a:pt x="1516" y="305"/>
                </a:lnTo>
                <a:lnTo>
                  <a:pt x="1478" y="208"/>
                </a:lnTo>
                <a:lnTo>
                  <a:pt x="1391" y="101"/>
                </a:lnTo>
                <a:lnTo>
                  <a:pt x="1243" y="21"/>
                </a:lnTo>
                <a:lnTo>
                  <a:pt x="1058" y="0"/>
                </a:lnTo>
                <a:lnTo>
                  <a:pt x="933" y="10"/>
                </a:lnTo>
                <a:lnTo>
                  <a:pt x="773" y="78"/>
                </a:lnTo>
                <a:lnTo>
                  <a:pt x="714" y="177"/>
                </a:lnTo>
                <a:lnTo>
                  <a:pt x="646" y="305"/>
                </a:lnTo>
                <a:lnTo>
                  <a:pt x="606" y="41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" cmpd="sng">
            <a:solidFill>
              <a:srgbClr val="008080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27" name="Gruppieren 5"/>
          <p:cNvGrpSpPr>
            <a:grpSpLocks/>
          </p:cNvGrpSpPr>
          <p:nvPr/>
        </p:nvGrpSpPr>
        <p:grpSpPr bwMode="auto">
          <a:xfrm>
            <a:off x="5935027" y="4205554"/>
            <a:ext cx="2521585" cy="2001889"/>
            <a:chOff x="1444103" y="1474788"/>
            <a:chExt cx="5334522" cy="4441825"/>
          </a:xfrm>
        </p:grpSpPr>
        <p:sp>
          <p:nvSpPr>
            <p:cNvPr id="28" name="Freeform 10"/>
            <p:cNvSpPr>
              <a:spLocks/>
            </p:cNvSpPr>
            <p:nvPr/>
          </p:nvSpPr>
          <p:spPr bwMode="auto">
            <a:xfrm flipH="1">
              <a:off x="3648075" y="1930400"/>
              <a:ext cx="1812925" cy="3306183"/>
            </a:xfrm>
            <a:custGeom>
              <a:avLst/>
              <a:gdLst>
                <a:gd name="T0" fmla="*/ 47774 w 2201"/>
                <a:gd name="T1" fmla="*/ 30268 h 4260"/>
                <a:gd name="T2" fmla="*/ 45303 w 2201"/>
                <a:gd name="T3" fmla="*/ 40357 h 4260"/>
                <a:gd name="T4" fmla="*/ 45303 w 2201"/>
                <a:gd name="T5" fmla="*/ 46566 h 4260"/>
                <a:gd name="T6" fmla="*/ 48597 w 2201"/>
                <a:gd name="T7" fmla="*/ 50446 h 4260"/>
                <a:gd name="T8" fmla="*/ 47774 w 2201"/>
                <a:gd name="T9" fmla="*/ 55103 h 4260"/>
                <a:gd name="T10" fmla="*/ 57658 w 2201"/>
                <a:gd name="T11" fmla="*/ 70625 h 4260"/>
                <a:gd name="T12" fmla="*/ 26358 w 2201"/>
                <a:gd name="T13" fmla="*/ 83043 h 4260"/>
                <a:gd name="T14" fmla="*/ 16474 w 2201"/>
                <a:gd name="T15" fmla="*/ 141250 h 4260"/>
                <a:gd name="T16" fmla="*/ 4942 w 2201"/>
                <a:gd name="T17" fmla="*/ 175398 h 4260"/>
                <a:gd name="T18" fmla="*/ 0 w 2201"/>
                <a:gd name="T19" fmla="*/ 201010 h 4260"/>
                <a:gd name="T20" fmla="*/ 13179 w 2201"/>
                <a:gd name="T21" fmla="*/ 235934 h 4260"/>
                <a:gd name="T22" fmla="*/ 14003 w 2201"/>
                <a:gd name="T23" fmla="*/ 227397 h 4260"/>
                <a:gd name="T24" fmla="*/ 13179 w 2201"/>
                <a:gd name="T25" fmla="*/ 210323 h 4260"/>
                <a:gd name="T26" fmla="*/ 22239 w 2201"/>
                <a:gd name="T27" fmla="*/ 217308 h 4260"/>
                <a:gd name="T28" fmla="*/ 13179 w 2201"/>
                <a:gd name="T29" fmla="*/ 197905 h 4260"/>
                <a:gd name="T30" fmla="*/ 31300 w 2201"/>
                <a:gd name="T31" fmla="*/ 163757 h 4260"/>
                <a:gd name="T32" fmla="*/ 35418 w 2201"/>
                <a:gd name="T33" fmla="*/ 145907 h 4260"/>
                <a:gd name="T34" fmla="*/ 41184 w 2201"/>
                <a:gd name="T35" fmla="*/ 128832 h 4260"/>
                <a:gd name="T36" fmla="*/ 49421 w 2201"/>
                <a:gd name="T37" fmla="*/ 155220 h 4260"/>
                <a:gd name="T38" fmla="*/ 33771 w 2201"/>
                <a:gd name="T39" fmla="*/ 180055 h 4260"/>
                <a:gd name="T40" fmla="*/ 26358 w 2201"/>
                <a:gd name="T41" fmla="*/ 208771 h 4260"/>
                <a:gd name="T42" fmla="*/ 31300 w 2201"/>
                <a:gd name="T43" fmla="*/ 242143 h 4260"/>
                <a:gd name="T44" fmla="*/ 79897 w 2201"/>
                <a:gd name="T45" fmla="*/ 227397 h 4260"/>
                <a:gd name="T46" fmla="*/ 83192 w 2201"/>
                <a:gd name="T47" fmla="*/ 218860 h 4260"/>
                <a:gd name="T48" fmla="*/ 86487 w 2201"/>
                <a:gd name="T49" fmla="*/ 230501 h 4260"/>
                <a:gd name="T50" fmla="*/ 141673 w 2201"/>
                <a:gd name="T51" fmla="*/ 227397 h 4260"/>
                <a:gd name="T52" fmla="*/ 140026 w 2201"/>
                <a:gd name="T53" fmla="*/ 201786 h 4260"/>
                <a:gd name="T54" fmla="*/ 131789 w 2201"/>
                <a:gd name="T55" fmla="*/ 168414 h 4260"/>
                <a:gd name="T56" fmla="*/ 120258 w 2201"/>
                <a:gd name="T57" fmla="*/ 152115 h 4260"/>
                <a:gd name="T58" fmla="*/ 124376 w 2201"/>
                <a:gd name="T59" fmla="*/ 136593 h 4260"/>
                <a:gd name="T60" fmla="*/ 140850 w 2201"/>
                <a:gd name="T61" fmla="*/ 146683 h 4260"/>
                <a:gd name="T62" fmla="*/ 148263 w 2201"/>
                <a:gd name="T63" fmla="*/ 180055 h 4260"/>
                <a:gd name="T64" fmla="*/ 160618 w 2201"/>
                <a:gd name="T65" fmla="*/ 213427 h 4260"/>
                <a:gd name="T66" fmla="*/ 165560 w 2201"/>
                <a:gd name="T67" fmla="*/ 167637 h 4260"/>
                <a:gd name="T68" fmla="*/ 158147 w 2201"/>
                <a:gd name="T69" fmla="*/ 143578 h 4260"/>
                <a:gd name="T70" fmla="*/ 155676 w 2201"/>
                <a:gd name="T71" fmla="*/ 105550 h 4260"/>
                <a:gd name="T72" fmla="*/ 148263 w 2201"/>
                <a:gd name="T73" fmla="*/ 83043 h 4260"/>
                <a:gd name="T74" fmla="*/ 134260 w 2201"/>
                <a:gd name="T75" fmla="*/ 73729 h 4260"/>
                <a:gd name="T76" fmla="*/ 120258 w 2201"/>
                <a:gd name="T77" fmla="*/ 58207 h 4260"/>
                <a:gd name="T78" fmla="*/ 116139 w 2201"/>
                <a:gd name="T79" fmla="*/ 25611 h 4260"/>
                <a:gd name="T80" fmla="*/ 103784 w 2201"/>
                <a:gd name="T81" fmla="*/ 6209 h 4260"/>
                <a:gd name="T82" fmla="*/ 70013 w 2201"/>
                <a:gd name="T83" fmla="*/ 776 h 4260"/>
                <a:gd name="T84" fmla="*/ 48597 w 2201"/>
                <a:gd name="T85" fmla="*/ 17074 h 4260"/>
                <a:gd name="T86" fmla="*/ 45303 w 2201"/>
                <a:gd name="T87" fmla="*/ 23283 h 42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201" h="4260">
                  <a:moveTo>
                    <a:pt x="606" y="413"/>
                  </a:moveTo>
                  <a:lnTo>
                    <a:pt x="637" y="487"/>
                  </a:lnTo>
                  <a:lnTo>
                    <a:pt x="637" y="540"/>
                  </a:lnTo>
                  <a:lnTo>
                    <a:pt x="542" y="675"/>
                  </a:lnTo>
                  <a:lnTo>
                    <a:pt x="542" y="687"/>
                  </a:lnTo>
                  <a:lnTo>
                    <a:pt x="599" y="715"/>
                  </a:lnTo>
                  <a:lnTo>
                    <a:pt x="570" y="782"/>
                  </a:lnTo>
                  <a:lnTo>
                    <a:pt x="606" y="812"/>
                  </a:lnTo>
                  <a:lnTo>
                    <a:pt x="599" y="822"/>
                  </a:lnTo>
                  <a:lnTo>
                    <a:pt x="599" y="848"/>
                  </a:lnTo>
                  <a:lnTo>
                    <a:pt x="629" y="871"/>
                  </a:lnTo>
                  <a:lnTo>
                    <a:pt x="646" y="890"/>
                  </a:lnTo>
                  <a:lnTo>
                    <a:pt x="646" y="899"/>
                  </a:lnTo>
                  <a:lnTo>
                    <a:pt x="629" y="949"/>
                  </a:lnTo>
                  <a:lnTo>
                    <a:pt x="629" y="966"/>
                  </a:lnTo>
                  <a:lnTo>
                    <a:pt x="646" y="987"/>
                  </a:lnTo>
                  <a:lnTo>
                    <a:pt x="813" y="966"/>
                  </a:lnTo>
                  <a:lnTo>
                    <a:pt x="773" y="1244"/>
                  </a:lnTo>
                  <a:lnTo>
                    <a:pt x="629" y="1321"/>
                  </a:lnTo>
                  <a:lnTo>
                    <a:pt x="422" y="1378"/>
                  </a:lnTo>
                  <a:lnTo>
                    <a:pt x="355" y="1468"/>
                  </a:lnTo>
                  <a:lnTo>
                    <a:pt x="274" y="1730"/>
                  </a:lnTo>
                  <a:lnTo>
                    <a:pt x="274" y="2013"/>
                  </a:lnTo>
                  <a:lnTo>
                    <a:pt x="218" y="2490"/>
                  </a:lnTo>
                  <a:lnTo>
                    <a:pt x="129" y="2637"/>
                  </a:lnTo>
                  <a:lnTo>
                    <a:pt x="89" y="2814"/>
                  </a:lnTo>
                  <a:lnTo>
                    <a:pt x="72" y="3099"/>
                  </a:lnTo>
                  <a:lnTo>
                    <a:pt x="42" y="3319"/>
                  </a:lnTo>
                  <a:lnTo>
                    <a:pt x="32" y="3408"/>
                  </a:lnTo>
                  <a:lnTo>
                    <a:pt x="0" y="3543"/>
                  </a:lnTo>
                  <a:lnTo>
                    <a:pt x="11" y="3798"/>
                  </a:lnTo>
                  <a:lnTo>
                    <a:pt x="82" y="4013"/>
                  </a:lnTo>
                  <a:lnTo>
                    <a:pt x="167" y="4159"/>
                  </a:lnTo>
                  <a:lnTo>
                    <a:pt x="188" y="4152"/>
                  </a:lnTo>
                  <a:lnTo>
                    <a:pt x="207" y="4159"/>
                  </a:lnTo>
                  <a:lnTo>
                    <a:pt x="188" y="4013"/>
                  </a:lnTo>
                  <a:lnTo>
                    <a:pt x="167" y="3868"/>
                  </a:lnTo>
                  <a:lnTo>
                    <a:pt x="160" y="3779"/>
                  </a:lnTo>
                  <a:lnTo>
                    <a:pt x="179" y="3701"/>
                  </a:lnTo>
                  <a:lnTo>
                    <a:pt x="247" y="3829"/>
                  </a:lnTo>
                  <a:lnTo>
                    <a:pt x="296" y="3848"/>
                  </a:lnTo>
                  <a:lnTo>
                    <a:pt x="296" y="3829"/>
                  </a:lnTo>
                  <a:lnTo>
                    <a:pt x="266" y="3739"/>
                  </a:lnTo>
                  <a:lnTo>
                    <a:pt x="228" y="3593"/>
                  </a:lnTo>
                  <a:lnTo>
                    <a:pt x="179" y="3490"/>
                  </a:lnTo>
                  <a:lnTo>
                    <a:pt x="207" y="3340"/>
                  </a:lnTo>
                  <a:lnTo>
                    <a:pt x="285" y="3127"/>
                  </a:lnTo>
                  <a:lnTo>
                    <a:pt x="422" y="2882"/>
                  </a:lnTo>
                  <a:lnTo>
                    <a:pt x="462" y="2762"/>
                  </a:lnTo>
                  <a:lnTo>
                    <a:pt x="481" y="2658"/>
                  </a:lnTo>
                  <a:lnTo>
                    <a:pt x="471" y="2570"/>
                  </a:lnTo>
                  <a:lnTo>
                    <a:pt x="471" y="2473"/>
                  </a:lnTo>
                  <a:lnTo>
                    <a:pt x="490" y="2374"/>
                  </a:lnTo>
                  <a:lnTo>
                    <a:pt x="551" y="2266"/>
                  </a:lnTo>
                  <a:lnTo>
                    <a:pt x="581" y="2285"/>
                  </a:lnTo>
                  <a:lnTo>
                    <a:pt x="646" y="2589"/>
                  </a:lnTo>
                  <a:lnTo>
                    <a:pt x="657" y="2736"/>
                  </a:lnTo>
                  <a:lnTo>
                    <a:pt x="559" y="2874"/>
                  </a:lnTo>
                  <a:lnTo>
                    <a:pt x="490" y="3017"/>
                  </a:lnTo>
                  <a:lnTo>
                    <a:pt x="450" y="3165"/>
                  </a:lnTo>
                  <a:lnTo>
                    <a:pt x="422" y="3291"/>
                  </a:lnTo>
                  <a:lnTo>
                    <a:pt x="363" y="3498"/>
                  </a:lnTo>
                  <a:lnTo>
                    <a:pt x="355" y="3673"/>
                  </a:lnTo>
                  <a:lnTo>
                    <a:pt x="355" y="3848"/>
                  </a:lnTo>
                  <a:lnTo>
                    <a:pt x="393" y="4024"/>
                  </a:lnTo>
                  <a:lnTo>
                    <a:pt x="422" y="4260"/>
                  </a:lnTo>
                  <a:lnTo>
                    <a:pt x="1039" y="4260"/>
                  </a:lnTo>
                  <a:lnTo>
                    <a:pt x="1058" y="4142"/>
                  </a:lnTo>
                  <a:lnTo>
                    <a:pt x="1070" y="4013"/>
                  </a:lnTo>
                  <a:lnTo>
                    <a:pt x="1070" y="3935"/>
                  </a:lnTo>
                  <a:lnTo>
                    <a:pt x="1087" y="3878"/>
                  </a:lnTo>
                  <a:lnTo>
                    <a:pt x="1108" y="3859"/>
                  </a:lnTo>
                  <a:lnTo>
                    <a:pt x="1134" y="3868"/>
                  </a:lnTo>
                  <a:lnTo>
                    <a:pt x="1153" y="3905"/>
                  </a:lnTo>
                  <a:lnTo>
                    <a:pt x="1153" y="4064"/>
                  </a:lnTo>
                  <a:lnTo>
                    <a:pt x="1176" y="4260"/>
                  </a:lnTo>
                  <a:lnTo>
                    <a:pt x="1868" y="4260"/>
                  </a:lnTo>
                  <a:lnTo>
                    <a:pt x="1889" y="4005"/>
                  </a:lnTo>
                  <a:lnTo>
                    <a:pt x="1889" y="3859"/>
                  </a:lnTo>
                  <a:lnTo>
                    <a:pt x="1889" y="3711"/>
                  </a:lnTo>
                  <a:lnTo>
                    <a:pt x="1868" y="3555"/>
                  </a:lnTo>
                  <a:lnTo>
                    <a:pt x="1813" y="3291"/>
                  </a:lnTo>
                  <a:lnTo>
                    <a:pt x="1790" y="3099"/>
                  </a:lnTo>
                  <a:lnTo>
                    <a:pt x="1762" y="2967"/>
                  </a:lnTo>
                  <a:lnTo>
                    <a:pt x="1703" y="2852"/>
                  </a:lnTo>
                  <a:lnTo>
                    <a:pt x="1644" y="2755"/>
                  </a:lnTo>
                  <a:lnTo>
                    <a:pt x="1606" y="2679"/>
                  </a:lnTo>
                  <a:lnTo>
                    <a:pt x="1617" y="2618"/>
                  </a:lnTo>
                  <a:lnTo>
                    <a:pt x="1636" y="2473"/>
                  </a:lnTo>
                  <a:lnTo>
                    <a:pt x="1653" y="2403"/>
                  </a:lnTo>
                  <a:lnTo>
                    <a:pt x="1724" y="2276"/>
                  </a:lnTo>
                  <a:lnTo>
                    <a:pt x="1762" y="2110"/>
                  </a:lnTo>
                  <a:lnTo>
                    <a:pt x="1879" y="2589"/>
                  </a:lnTo>
                  <a:lnTo>
                    <a:pt x="1859" y="2743"/>
                  </a:lnTo>
                  <a:lnTo>
                    <a:pt x="1889" y="2939"/>
                  </a:lnTo>
                  <a:lnTo>
                    <a:pt x="1969" y="3165"/>
                  </a:lnTo>
                  <a:lnTo>
                    <a:pt x="2014" y="3408"/>
                  </a:lnTo>
                  <a:lnTo>
                    <a:pt x="2026" y="3515"/>
                  </a:lnTo>
                  <a:lnTo>
                    <a:pt x="2134" y="3760"/>
                  </a:lnTo>
                  <a:lnTo>
                    <a:pt x="2180" y="3663"/>
                  </a:lnTo>
                  <a:lnTo>
                    <a:pt x="2201" y="3194"/>
                  </a:lnTo>
                  <a:lnTo>
                    <a:pt x="2201" y="2958"/>
                  </a:lnTo>
                  <a:lnTo>
                    <a:pt x="2201" y="2762"/>
                  </a:lnTo>
                  <a:lnTo>
                    <a:pt x="2172" y="2648"/>
                  </a:lnTo>
                  <a:lnTo>
                    <a:pt x="2115" y="2528"/>
                  </a:lnTo>
                  <a:lnTo>
                    <a:pt x="2087" y="2344"/>
                  </a:lnTo>
                  <a:lnTo>
                    <a:pt x="2064" y="2072"/>
                  </a:lnTo>
                  <a:lnTo>
                    <a:pt x="2075" y="1867"/>
                  </a:lnTo>
                  <a:lnTo>
                    <a:pt x="2064" y="1671"/>
                  </a:lnTo>
                  <a:lnTo>
                    <a:pt x="2014" y="1563"/>
                  </a:lnTo>
                  <a:lnTo>
                    <a:pt x="1969" y="1468"/>
                  </a:lnTo>
                  <a:lnTo>
                    <a:pt x="1868" y="1386"/>
                  </a:lnTo>
                  <a:lnTo>
                    <a:pt x="1743" y="1321"/>
                  </a:lnTo>
                  <a:lnTo>
                    <a:pt x="1790" y="1291"/>
                  </a:lnTo>
                  <a:lnTo>
                    <a:pt x="1724" y="1261"/>
                  </a:lnTo>
                  <a:lnTo>
                    <a:pt x="1663" y="1154"/>
                  </a:lnTo>
                  <a:lnTo>
                    <a:pt x="1606" y="1027"/>
                  </a:lnTo>
                  <a:lnTo>
                    <a:pt x="1575" y="871"/>
                  </a:lnTo>
                  <a:lnTo>
                    <a:pt x="1556" y="645"/>
                  </a:lnTo>
                  <a:lnTo>
                    <a:pt x="1547" y="451"/>
                  </a:lnTo>
                  <a:lnTo>
                    <a:pt x="1516" y="305"/>
                  </a:lnTo>
                  <a:lnTo>
                    <a:pt x="1478" y="208"/>
                  </a:lnTo>
                  <a:lnTo>
                    <a:pt x="1391" y="101"/>
                  </a:lnTo>
                  <a:lnTo>
                    <a:pt x="1243" y="21"/>
                  </a:lnTo>
                  <a:lnTo>
                    <a:pt x="1058" y="0"/>
                  </a:lnTo>
                  <a:lnTo>
                    <a:pt x="933" y="10"/>
                  </a:lnTo>
                  <a:lnTo>
                    <a:pt x="773" y="78"/>
                  </a:lnTo>
                  <a:lnTo>
                    <a:pt x="714" y="177"/>
                  </a:lnTo>
                  <a:lnTo>
                    <a:pt x="646" y="305"/>
                  </a:lnTo>
                  <a:lnTo>
                    <a:pt x="606" y="413"/>
                  </a:lnTo>
                  <a:close/>
                </a:path>
              </a:pathLst>
            </a:custGeom>
            <a:solidFill>
              <a:srgbClr val="DEDCE4"/>
            </a:solidFill>
            <a:ln w="38100" cmpd="sng">
              <a:solidFill>
                <a:schemeClr val="tx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Oval 1"/>
            <p:cNvSpPr>
              <a:spLocks noChangeArrowheads="1"/>
            </p:cNvSpPr>
            <p:nvPr/>
          </p:nvSpPr>
          <p:spPr bwMode="auto">
            <a:xfrm>
              <a:off x="2411413" y="1474788"/>
              <a:ext cx="4367212" cy="4441825"/>
            </a:xfrm>
            <a:prstGeom prst="ellips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28016" tIns="64008" rIns="128016" bIns="64008"/>
            <a:lstStyle/>
            <a:p>
              <a:endParaRPr lang="de-DE" altLang="de-DE"/>
            </a:p>
          </p:txBody>
        </p:sp>
        <p:cxnSp>
          <p:nvCxnSpPr>
            <p:cNvPr id="30" name="Gerade Verbindung 2"/>
            <p:cNvCxnSpPr>
              <a:cxnSpLocks noChangeShapeType="1"/>
            </p:cNvCxnSpPr>
            <p:nvPr/>
          </p:nvCxnSpPr>
          <p:spPr bwMode="auto">
            <a:xfrm flipV="1">
              <a:off x="1475656" y="2125278"/>
              <a:ext cx="1575320" cy="442898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</p:spPr>
        </p:cxnSp>
        <p:cxnSp>
          <p:nvCxnSpPr>
            <p:cNvPr id="31" name="Gerade Verbindung 29"/>
            <p:cNvCxnSpPr>
              <a:cxnSpLocks noChangeShapeType="1"/>
            </p:cNvCxnSpPr>
            <p:nvPr/>
          </p:nvCxnSpPr>
          <p:spPr bwMode="auto">
            <a:xfrm>
              <a:off x="1444103" y="2568176"/>
              <a:ext cx="967310" cy="1127525"/>
            </a:xfrm>
            <a:prstGeom prst="line">
              <a:avLst/>
            </a:prstGeom>
            <a:noFill/>
            <a:ln w="9525">
              <a:solidFill>
                <a:srgbClr val="008080"/>
              </a:solidFill>
              <a:round/>
              <a:headEnd/>
              <a:tailEnd/>
            </a:ln>
          </p:spPr>
        </p:cxnSp>
      </p:grpSp>
      <p:pic>
        <p:nvPicPr>
          <p:cNvPr id="33" name="Picture 5" descr="http://www.goingpublic.de/wp-content/uploads/sites/2/2015/02/eHealth_Trend-1030x7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262" y="2582810"/>
            <a:ext cx="2111038" cy="153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4" t="35265" r="19669" b="26111"/>
          <a:stretch>
            <a:fillRect/>
          </a:stretch>
        </p:blipFill>
        <p:spPr bwMode="auto">
          <a:xfrm>
            <a:off x="511979" y="4007192"/>
            <a:ext cx="4270504" cy="197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694283" y="2842407"/>
            <a:ext cx="56808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Ø"/>
            </a:pP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High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long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-term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acceptance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compliance</a:t>
            </a: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Early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detection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early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intervention</a:t>
            </a: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Arial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265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9" y="838806"/>
            <a:ext cx="7700962" cy="615553"/>
          </a:xfrm>
        </p:spPr>
        <p:txBody>
          <a:bodyPr/>
          <a:lstStyle/>
          <a:p>
            <a:pPr algn="ctr"/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ePROs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Patient-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reported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outcomes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parameter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b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discovering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needs</a:t>
            </a:r>
            <a:r>
              <a:rPr lang="de-DE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improving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life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</a:t>
            </a:r>
            <a:endParaRPr lang="de-DE" sz="2000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ABBB9-7B06-42C3-99B4-211AFBB1286F}" type="slidenum">
              <a:rPr lang="de-DE" altLang="de-DE" smtClean="0">
                <a:solidFill>
                  <a:srgbClr val="333333"/>
                </a:solidFill>
              </a:rPr>
              <a:pPr>
                <a:defRPr/>
              </a:pPr>
              <a:t>11</a:t>
            </a:fld>
            <a:r>
              <a:rPr lang="de-DE" altLang="de-DE" dirty="0" smtClean="0">
                <a:solidFill>
                  <a:srgbClr val="333333"/>
                </a:solidFill>
              </a:rPr>
              <a:t> | 	</a:t>
            </a:r>
            <a:endParaRPr lang="de-DE" altLang="de-DE" dirty="0">
              <a:solidFill>
                <a:srgbClr val="333333"/>
              </a:solidFill>
            </a:endParaRPr>
          </a:p>
        </p:txBody>
      </p:sp>
      <p:sp>
        <p:nvSpPr>
          <p:cNvPr id="43" name="AutoShape 7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708000" y="3208255"/>
            <a:ext cx="1728000" cy="1548000"/>
          </a:xfrm>
          <a:prstGeom prst="hexagon">
            <a:avLst>
              <a:gd name="adj" fmla="val 26374"/>
              <a:gd name="vf" fmla="val 115470"/>
            </a:avLst>
          </a:prstGeom>
          <a:solidFill>
            <a:schemeClr val="tx2">
              <a:lumMod val="40000"/>
              <a:lumOff val="60000"/>
            </a:schemeClr>
          </a:solidFill>
          <a:ln w="25400" algn="ctr">
            <a:noFill/>
            <a:miter lim="800000"/>
            <a:headEnd/>
            <a:tailEnd/>
          </a:ln>
          <a:effectLst/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4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16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ePRO</a:t>
            </a:r>
            <a:r>
              <a:rPr lang="en-US" sz="16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 Quality of life and patient satisfaction</a:t>
            </a:r>
            <a:endParaRPr lang="en-US" sz="1600" b="1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44" name="Tabel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645358"/>
              </p:ext>
            </p:extLst>
          </p:nvPr>
        </p:nvGraphicFramePr>
        <p:xfrm>
          <a:off x="6334180" y="4853351"/>
          <a:ext cx="2343095" cy="131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r>
                        <a:rPr lang="en-GB" sz="20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Compliance</a:t>
                      </a:r>
                      <a:endParaRPr lang="en-GB" sz="2000" b="1" noProof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0800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Adherence to prescribed</a:t>
                      </a:r>
                      <a:r>
                        <a:rPr lang="en-GB" sz="1400" b="1" baseline="0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medication or other treatment</a:t>
                      </a:r>
                      <a:endParaRPr lang="en-GB" sz="1400" b="1" noProof="0" dirty="0" smtClean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5" name="Tabel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786738"/>
              </p:ext>
            </p:extLst>
          </p:nvPr>
        </p:nvGraphicFramePr>
        <p:xfrm>
          <a:off x="468314" y="4853351"/>
          <a:ext cx="2343095" cy="161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r>
                        <a:rPr lang="en-GB" sz="20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Health related quality of life HRQOL</a:t>
                      </a:r>
                      <a:endParaRPr lang="en-GB" sz="2000" b="1" noProof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0800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Individual evaluation of life</a:t>
                      </a:r>
                      <a:r>
                        <a:rPr lang="en-GB" sz="1400" b="1" baseline="0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quality</a:t>
                      </a:r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6" name="Tabel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91672"/>
              </p:ext>
            </p:extLst>
          </p:nvPr>
        </p:nvGraphicFramePr>
        <p:xfrm>
          <a:off x="6334180" y="3215663"/>
          <a:ext cx="2343095" cy="131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r>
                        <a:rPr lang="en-GB" sz="20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Function</a:t>
                      </a:r>
                      <a:endParaRPr lang="en-GB" sz="2000" b="1" noProof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0800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Physiological</a:t>
                      </a:r>
                      <a:r>
                        <a:rPr lang="en-GB" sz="1400" b="1" baseline="0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and vegetative functions</a:t>
                      </a:r>
                      <a:endParaRPr lang="en-GB" sz="1400" b="1" noProof="0" dirty="0" smtClean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Tabel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721471"/>
              </p:ext>
            </p:extLst>
          </p:nvPr>
        </p:nvGraphicFramePr>
        <p:xfrm>
          <a:off x="468314" y="3215663"/>
          <a:ext cx="2343095" cy="131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r>
                        <a:rPr lang="en-GB" sz="20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Subjective well-being</a:t>
                      </a:r>
                      <a:endParaRPr lang="en-GB" sz="2000" b="1" noProof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0800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Fear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Depression</a:t>
                      </a:r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8" name="Tabel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800733"/>
              </p:ext>
            </p:extLst>
          </p:nvPr>
        </p:nvGraphicFramePr>
        <p:xfrm>
          <a:off x="468314" y="1577975"/>
          <a:ext cx="2343095" cy="156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r>
                        <a:rPr lang="en-GB" sz="20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Health status</a:t>
                      </a:r>
                      <a:endParaRPr lang="en-GB" sz="2000" b="1" noProof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0800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Symptoms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Psychological and</a:t>
                      </a:r>
                      <a:r>
                        <a:rPr lang="en-GB" sz="1400" b="1" baseline="0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social function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GB" sz="1400" b="1" baseline="0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Limitations</a:t>
                      </a:r>
                      <a:endParaRPr lang="en-GB" sz="1400" b="1" noProof="0" dirty="0" smtClean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9" name="Tabel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44613"/>
              </p:ext>
            </p:extLst>
          </p:nvPr>
        </p:nvGraphicFramePr>
        <p:xfrm>
          <a:off x="6334180" y="1577975"/>
          <a:ext cx="2343095" cy="131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095"/>
              </a:tblGrid>
              <a:tr h="301625">
                <a:tc>
                  <a:txBody>
                    <a:bodyPr/>
                    <a:lstStyle/>
                    <a:p>
                      <a:r>
                        <a:rPr lang="en-GB" sz="20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Patient</a:t>
                      </a:r>
                      <a:r>
                        <a:rPr lang="en-GB" sz="2000" b="1" baseline="0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satisfaction</a:t>
                      </a:r>
                      <a:endParaRPr lang="en-GB" sz="2000" b="1" noProof="0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0800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Treatment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GB" sz="1400" b="1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Consulting</a:t>
                      </a:r>
                      <a:r>
                        <a:rPr lang="en-GB" sz="1400" b="1" baseline="0" noProof="0" dirty="0" smtClean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 quality</a:t>
                      </a:r>
                      <a:endParaRPr lang="en-GB" sz="1400" b="1" noProof="0" dirty="0" smtClean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0" marR="0" marT="72000" marB="10800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" name="Line 69"/>
          <p:cNvSpPr>
            <a:spLocks noChangeShapeType="1"/>
          </p:cNvSpPr>
          <p:nvPr/>
        </p:nvSpPr>
        <p:spPr bwMode="gray">
          <a:xfrm flipH="1" flipV="1">
            <a:off x="5233988" y="4891087"/>
            <a:ext cx="1100190" cy="262274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Line 69"/>
          <p:cNvSpPr>
            <a:spLocks noChangeShapeType="1"/>
          </p:cNvSpPr>
          <p:nvPr/>
        </p:nvSpPr>
        <p:spPr bwMode="gray">
          <a:xfrm flipV="1">
            <a:off x="2809027" y="4891087"/>
            <a:ext cx="1100190" cy="262274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Line 69"/>
          <p:cNvSpPr>
            <a:spLocks noChangeShapeType="1"/>
          </p:cNvSpPr>
          <p:nvPr/>
        </p:nvSpPr>
        <p:spPr bwMode="gray">
          <a:xfrm rot="10800000" flipH="1" flipV="1">
            <a:off x="2809028" y="3516574"/>
            <a:ext cx="683472" cy="343434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3" name="Line 69"/>
          <p:cNvSpPr>
            <a:spLocks noChangeShapeType="1"/>
          </p:cNvSpPr>
          <p:nvPr/>
        </p:nvSpPr>
        <p:spPr bwMode="gray">
          <a:xfrm rot="10800000" flipV="1">
            <a:off x="5650706" y="3516574"/>
            <a:ext cx="683472" cy="343434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4" name="Line 69"/>
          <p:cNvSpPr>
            <a:spLocks noChangeShapeType="1"/>
          </p:cNvSpPr>
          <p:nvPr/>
        </p:nvSpPr>
        <p:spPr bwMode="gray">
          <a:xfrm>
            <a:off x="2809028" y="1881188"/>
            <a:ext cx="1153372" cy="1135062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5" name="Line 69"/>
          <p:cNvSpPr>
            <a:spLocks noChangeShapeType="1"/>
          </p:cNvSpPr>
          <p:nvPr/>
        </p:nvSpPr>
        <p:spPr bwMode="gray">
          <a:xfrm rot="10800000" flipV="1">
            <a:off x="5180806" y="1881188"/>
            <a:ext cx="1153372" cy="1135062"/>
          </a:xfrm>
          <a:prstGeom prst="line">
            <a:avLst/>
          </a:prstGeom>
          <a:ln w="9525">
            <a:solidFill>
              <a:schemeClr val="accent1"/>
            </a:solidFill>
            <a:headEnd type="none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03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1052102"/>
            <a:ext cx="7700962" cy="338554"/>
          </a:xfrm>
        </p:spPr>
        <p:txBody>
          <a:bodyPr/>
          <a:lstStyle/>
          <a:p>
            <a:r>
              <a:rPr lang="de-DE" sz="22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eHealth</a:t>
            </a:r>
            <a:r>
              <a:rPr lang="de-DE" sz="2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2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study</a:t>
            </a:r>
            <a:r>
              <a:rPr lang="de-DE" sz="2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-finder: </a:t>
            </a:r>
            <a:r>
              <a:rPr lang="de-DE" sz="22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new</a:t>
            </a:r>
            <a:r>
              <a:rPr lang="de-DE" sz="2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2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ways</a:t>
            </a:r>
            <a:r>
              <a:rPr lang="de-DE" sz="2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de-DE" sz="22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oncological</a:t>
            </a:r>
            <a:r>
              <a:rPr lang="de-DE" sz="2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2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study</a:t>
            </a:r>
            <a:r>
              <a:rPr lang="de-DE" sz="22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2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recruitment</a:t>
            </a:r>
            <a:endParaRPr lang="de-DE" sz="2200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4375" y="1918627"/>
            <a:ext cx="7705725" cy="4137325"/>
          </a:xfrm>
        </p:spPr>
        <p:txBody>
          <a:bodyPr/>
          <a:lstStyle/>
          <a:p>
            <a:pPr lvl="8"/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4376" y="6335823"/>
            <a:ext cx="7705725" cy="769441"/>
          </a:xfrm>
        </p:spPr>
        <p:txBody>
          <a:bodyPr wrap="none">
            <a:noAutofit/>
          </a:bodyPr>
          <a:lstStyle/>
          <a:p>
            <a:pPr algn="l"/>
            <a:fld id="{453ABBB9-7B06-42C3-99B4-211AFBB1286F}" type="slidenum">
              <a:rPr lang="de-DE" altLang="de-DE" smtClean="0">
                <a:solidFill>
                  <a:srgbClr val="333333"/>
                </a:solidFill>
              </a:rPr>
              <a:pPr algn="l"/>
              <a:t>12</a:t>
            </a:fld>
            <a:r>
              <a:rPr lang="de-DE" altLang="de-DE" dirty="0" smtClean="0">
                <a:solidFill>
                  <a:srgbClr val="333333"/>
                </a:solidFill>
              </a:rPr>
              <a:t> | </a:t>
            </a:r>
            <a:r>
              <a:rPr lang="de-DE" sz="900" dirty="0"/>
              <a:t>Neue Wege in der onkologischen Studienrekrutierung </a:t>
            </a:r>
          </a:p>
          <a:p>
            <a:pPr algn="l"/>
            <a:r>
              <a:rPr lang="de-DE" sz="900" dirty="0" smtClean="0"/>
              <a:t>       Markus Wallwiener, </a:t>
            </a:r>
            <a:r>
              <a:rPr lang="de-DE" sz="900" dirty="0"/>
              <a:t>Andreas </a:t>
            </a:r>
            <a:r>
              <a:rPr lang="de-DE" sz="900" dirty="0" err="1" smtClean="0"/>
              <a:t>Hartkopf</a:t>
            </a:r>
            <a:r>
              <a:rPr lang="de-DE" sz="900" dirty="0" smtClean="0"/>
              <a:t> et al., </a:t>
            </a:r>
            <a:r>
              <a:rPr lang="de-DE" sz="900" dirty="0" err="1" smtClean="0"/>
              <a:t>Universita</a:t>
            </a:r>
            <a:r>
              <a:rPr lang="de-DE" sz="900" dirty="0" err="1"/>
              <a:t>̈ts-Frauenklinik</a:t>
            </a:r>
            <a:r>
              <a:rPr lang="de-DE" sz="900" dirty="0"/>
              <a:t> Heidelberg</a:t>
            </a:r>
            <a:r>
              <a:rPr lang="de-DE" sz="900" dirty="0" smtClean="0"/>
              <a:t>, Universitäts-Frauenklinik Tübingen</a:t>
            </a:r>
            <a:r>
              <a:rPr lang="de-DE" sz="900" dirty="0"/>
              <a:t>, </a:t>
            </a:r>
            <a:r>
              <a:rPr lang="de-DE" sz="900" dirty="0" smtClean="0"/>
              <a:t> </a:t>
            </a:r>
          </a:p>
          <a:p>
            <a:pPr algn="l"/>
            <a:r>
              <a:rPr lang="de-DE" sz="900" dirty="0" smtClean="0"/>
              <a:t>       </a:t>
            </a:r>
            <a:r>
              <a:rPr lang="de-DE" sz="900" dirty="0" err="1" smtClean="0"/>
              <a:t>ClinSol</a:t>
            </a:r>
            <a:r>
              <a:rPr lang="de-DE" sz="900" dirty="0"/>
              <a:t>,</a:t>
            </a:r>
            <a:r>
              <a:rPr lang="de-DE" sz="900" dirty="0" smtClean="0"/>
              <a:t> </a:t>
            </a:r>
            <a:r>
              <a:rPr lang="de-DE" sz="900" dirty="0"/>
              <a:t>Institut </a:t>
            </a:r>
            <a:r>
              <a:rPr lang="de-DE" sz="900" dirty="0" smtClean="0"/>
              <a:t>für Frauengesundheitsforschung </a:t>
            </a:r>
            <a:r>
              <a:rPr lang="de-DE" sz="900" dirty="0" err="1"/>
              <a:t>Baden-Württemberg</a:t>
            </a:r>
            <a:r>
              <a:rPr lang="de-DE" sz="900" dirty="0"/>
              <a:t> </a:t>
            </a:r>
          </a:p>
          <a:p>
            <a:pPr algn="l">
              <a:defRPr/>
            </a:pPr>
            <a:r>
              <a:rPr lang="de-DE" altLang="de-DE" sz="900" dirty="0" smtClean="0">
                <a:solidFill>
                  <a:srgbClr val="333333"/>
                </a:solidFill>
              </a:rPr>
              <a:t>	</a:t>
            </a:r>
            <a:endParaRPr lang="de-DE" altLang="de-DE" sz="900" dirty="0">
              <a:solidFill>
                <a:srgbClr val="333333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77740" y="1918627"/>
            <a:ext cx="364236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Ø"/>
            </a:pP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Central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study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data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base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cancer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centres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physicians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patients</a:t>
            </a: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Continuous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update, individual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selection</a:t>
            </a: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Direct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contact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study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coordination</a:t>
            </a: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Online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education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training</a:t>
            </a: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Promotion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transparency</a:t>
            </a: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Arial" charset="0"/>
              <a:buChar char="•"/>
            </a:pPr>
            <a:endParaRPr lang="de-DE" sz="16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403" y="1457690"/>
            <a:ext cx="3687309" cy="463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4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851836"/>
            <a:ext cx="7700962" cy="923330"/>
          </a:xfrm>
        </p:spPr>
        <p:txBody>
          <a:bodyPr/>
          <a:lstStyle/>
          <a:p>
            <a:pPr algn="ctr"/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 in 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surgical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gynaecological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oncology</a:t>
            </a:r>
            <a:r>
              <a:rPr lang="de-DE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de-DE" sz="20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sentinel</a:t>
            </a:r>
            <a:r>
              <a:rPr lang="de-DE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lymphonodectomy</a:t>
            </a:r>
            <a:r>
              <a:rPr lang="de-DE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concept</a:t>
            </a:r>
            <a:r>
              <a:rPr lang="de-DE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de-DE" sz="20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early</a:t>
            </a:r>
            <a:r>
              <a:rPr lang="de-DE" sz="20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locally</a:t>
            </a:r>
            <a:r>
              <a:rPr lang="de-DE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advanced</a:t>
            </a:r>
            <a:r>
              <a:rPr lang="de-DE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cervical</a:t>
            </a:r>
            <a:r>
              <a:rPr lang="de-DE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endometrial</a:t>
            </a:r>
            <a:r>
              <a:rPr lang="de-DE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20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cancer</a:t>
            </a:r>
            <a:endParaRPr lang="de-DE" sz="2000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4375" y="1972628"/>
            <a:ext cx="7705725" cy="4352925"/>
          </a:xfrm>
        </p:spPr>
        <p:txBody>
          <a:bodyPr/>
          <a:lstStyle/>
          <a:p>
            <a:pPr>
              <a:buFont typeface="Wingdings" charset="2"/>
              <a:buChar char="Ø"/>
            </a:pP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Wingdings" charset="2"/>
              <a:buChar char="Ø"/>
            </a:pPr>
            <a:r>
              <a:rPr lang="de-DE" sz="18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adequate</a:t>
            </a:r>
            <a:r>
              <a:rPr lang="de-DE" sz="18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b="1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staging</a:t>
            </a:r>
            <a:r>
              <a:rPr lang="de-DE" sz="18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by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omission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radical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lymphonodectomy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Wingdings" charset="2"/>
              <a:buChar char="Ø"/>
            </a:pP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Leads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significant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b="1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reduction</a:t>
            </a:r>
            <a:r>
              <a:rPr lang="de-DE" sz="18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b="1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18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b="1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associated</a:t>
            </a:r>
            <a:r>
              <a:rPr lang="de-DE" sz="18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complications</a:t>
            </a:r>
            <a:endParaRPr lang="de-DE" sz="1800" b="1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de-DE" sz="1800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Wingdings" charset="2"/>
              <a:buChar char="Ø"/>
            </a:pP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Should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be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carried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out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only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specialised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centers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which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are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equipped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with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complete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interdisciplinary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infrastructure</a:t>
            </a: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Wingdings" charset="2"/>
              <a:buChar char="Ø"/>
            </a:pP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>
              <a:buFont typeface="Wingdings" charset="2"/>
              <a:buChar char="Ø"/>
            </a:pP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>
              <a:buFont typeface="Wingdings" charset="2"/>
              <a:buChar char="Ø"/>
            </a:pP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>
              <a:buFont typeface="Wingdings" charset="2"/>
              <a:buChar char="Ø"/>
            </a:pP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This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setting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provides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necessary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surgical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expertise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over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time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leading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de-DE" sz="18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high </a:t>
            </a:r>
            <a:r>
              <a:rPr lang="de-DE" sz="18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qualtity</a:t>
            </a:r>
            <a:r>
              <a:rPr lang="de-DE" sz="18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de-DE" sz="18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oncological</a:t>
            </a:r>
            <a:r>
              <a:rPr lang="de-DE" sz="18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routine</a:t>
            </a:r>
            <a:r>
              <a:rPr lang="de-DE" sz="18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surgery</a:t>
            </a:r>
            <a:endParaRPr lang="de-DE" sz="1800" b="1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Wingdings" charset="2"/>
              <a:buChar char="Ø"/>
            </a:pPr>
            <a:endParaRPr lang="de-DE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9139" y="6325553"/>
            <a:ext cx="8184831" cy="769441"/>
          </a:xfrm>
        </p:spPr>
        <p:txBody>
          <a:bodyPr wrap="none">
            <a:noAutofit/>
          </a:bodyPr>
          <a:lstStyle/>
          <a:p>
            <a:pPr algn="l"/>
            <a:fld id="{453ABBB9-7B06-42C3-99B4-211AFBB1286F}" type="slidenum">
              <a:rPr lang="de-DE" altLang="de-DE" sz="900" smtClean="0">
                <a:solidFill>
                  <a:srgbClr val="333333"/>
                </a:solidFill>
              </a:rPr>
              <a:pPr algn="l"/>
              <a:t>13</a:t>
            </a:fld>
            <a:r>
              <a:rPr lang="de-DE" altLang="de-DE" sz="900" dirty="0" smtClean="0">
                <a:solidFill>
                  <a:srgbClr val="333333"/>
                </a:solidFill>
              </a:rPr>
              <a:t> </a:t>
            </a:r>
            <a:r>
              <a:rPr lang="de-DE" altLang="de-DE" sz="800" dirty="0" smtClean="0">
                <a:solidFill>
                  <a:srgbClr val="333333"/>
                </a:solidFill>
              </a:rPr>
              <a:t>| </a:t>
            </a:r>
            <a:r>
              <a:rPr lang="de-DE" sz="900" dirty="0"/>
              <a:t>F.-A. </a:t>
            </a:r>
            <a:r>
              <a:rPr lang="de-DE" sz="900" dirty="0" err="1"/>
              <a:t>Taran</a:t>
            </a:r>
            <a:r>
              <a:rPr lang="de-DE" sz="900" dirty="0"/>
              <a:t> · H. Abele · B. </a:t>
            </a:r>
            <a:r>
              <a:rPr lang="de-DE" sz="900" dirty="0" smtClean="0"/>
              <a:t>Krämer </a:t>
            </a:r>
            <a:r>
              <a:rPr lang="de-DE" sz="900" dirty="0"/>
              <a:t>· D. Wallwiener · S. </a:t>
            </a:r>
            <a:r>
              <a:rPr lang="de-DE" sz="900" dirty="0" err="1" smtClean="0"/>
              <a:t>Brucker</a:t>
            </a:r>
            <a:r>
              <a:rPr lang="de-DE" sz="900" dirty="0" smtClean="0"/>
              <a:t>, Department für </a:t>
            </a:r>
            <a:r>
              <a:rPr lang="de-DE" sz="900" dirty="0"/>
              <a:t>Frauengesundheit, </a:t>
            </a:r>
            <a:r>
              <a:rPr lang="de-DE" sz="900" dirty="0" smtClean="0"/>
              <a:t>Universitätsklinikum Tübingen</a:t>
            </a:r>
            <a:r>
              <a:rPr lang="de-DE" sz="900" dirty="0"/>
              <a:t>, </a:t>
            </a:r>
            <a:endParaRPr lang="de-DE" sz="900" dirty="0" smtClean="0"/>
          </a:p>
          <a:p>
            <a:pPr algn="l"/>
            <a:r>
              <a:rPr lang="de-DE" sz="900" dirty="0" smtClean="0"/>
              <a:t>       Tübingen, Deutschland, Operative Therapie des </a:t>
            </a:r>
            <a:r>
              <a:rPr lang="de-DE" sz="900" dirty="0" err="1" smtClean="0"/>
              <a:t>Zervixkarzinoms</a:t>
            </a:r>
            <a:r>
              <a:rPr lang="de-DE" sz="900" dirty="0" smtClean="0"/>
              <a:t>, State </a:t>
            </a:r>
            <a:r>
              <a:rPr lang="de-DE" sz="900" dirty="0" err="1" smtClean="0"/>
              <a:t>of</a:t>
            </a:r>
            <a:r>
              <a:rPr lang="de-DE" sz="900" dirty="0" smtClean="0"/>
              <a:t> </a:t>
            </a:r>
            <a:r>
              <a:rPr lang="de-DE" sz="900" dirty="0" err="1" smtClean="0"/>
              <a:t>the</a:t>
            </a:r>
            <a:r>
              <a:rPr lang="de-DE" sz="900" dirty="0" smtClean="0"/>
              <a:t> Art </a:t>
            </a:r>
          </a:p>
          <a:p>
            <a:pPr algn="l"/>
            <a:endParaRPr lang="de-DE" sz="800" dirty="0" smtClean="0"/>
          </a:p>
          <a:p>
            <a:pPr algn="l"/>
            <a:endParaRPr lang="de-DE" sz="900" dirty="0" smtClean="0"/>
          </a:p>
          <a:p>
            <a:pPr algn="l"/>
            <a:endParaRPr lang="de-DE" sz="900" dirty="0"/>
          </a:p>
          <a:p>
            <a:pPr>
              <a:defRPr/>
            </a:pPr>
            <a:r>
              <a:rPr lang="de-DE" altLang="de-DE" sz="900" dirty="0" smtClean="0">
                <a:solidFill>
                  <a:srgbClr val="333333"/>
                </a:solidFill>
              </a:rPr>
              <a:t>	</a:t>
            </a:r>
            <a:endParaRPr lang="de-DE" altLang="de-DE" sz="900" dirty="0">
              <a:solidFill>
                <a:srgbClr val="333333"/>
              </a:solidFill>
            </a:endParaRPr>
          </a:p>
        </p:txBody>
      </p:sp>
      <p:sp>
        <p:nvSpPr>
          <p:cNvPr id="5" name="BC-Triangle"/>
          <p:cNvSpPr>
            <a:spLocks noChangeArrowheads="1"/>
          </p:cNvSpPr>
          <p:nvPr/>
        </p:nvSpPr>
        <p:spPr bwMode="gray">
          <a:xfrm rot="10800000">
            <a:off x="3136022" y="4446270"/>
            <a:ext cx="2862429" cy="354330"/>
          </a:xfrm>
          <a:prstGeom prst="triangle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6350" algn="ctr">
            <a:noFill/>
            <a:miter lim="800000"/>
            <a:headEnd/>
            <a:tailEnd/>
          </a:ln>
        </p:spPr>
        <p:txBody>
          <a:bodyPr rot="10800000" vert="eaVert" lIns="72000" tIns="72000" rIns="72000" bIns="72000"/>
          <a:lstStyle/>
          <a:p>
            <a:pPr fontAlgn="base">
              <a:spcBef>
                <a:spcPct val="40000"/>
              </a:spcBef>
              <a:spcAft>
                <a:spcPct val="0"/>
              </a:spcAft>
              <a:buClr>
                <a:srgbClr val="215283"/>
              </a:buClr>
              <a:buSzPct val="85000"/>
              <a:buFont typeface="Wingdings" pitchFamily="2" charset="2"/>
              <a:buNone/>
            </a:pPr>
            <a:endParaRPr lang="en-US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3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323400" y="750434"/>
            <a:ext cx="6487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charset="2"/>
              <a:buChar char="Ø"/>
            </a:pPr>
            <a:endParaRPr lang="de-DE" sz="12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surgeon´s</a:t>
            </a: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learning</a:t>
            </a: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curve</a:t>
            </a: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 a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</a:t>
            </a: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parameter</a:t>
            </a:r>
            <a:endParaRPr lang="de-DE" b="1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Grafik 2"/>
          <p:cNvPicPr/>
          <p:nvPr/>
        </p:nvPicPr>
        <p:blipFill rotWithShape="1">
          <a:blip r:embed="rId2"/>
          <a:srcRect l="9447" r="27168"/>
          <a:stretch/>
        </p:blipFill>
        <p:spPr bwMode="auto">
          <a:xfrm>
            <a:off x="5128304" y="2902985"/>
            <a:ext cx="3647440" cy="2692400"/>
          </a:xfrm>
          <a:prstGeom prst="rect">
            <a:avLst/>
          </a:prstGeom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  <a:softEdge rad="127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4375" y="6396335"/>
            <a:ext cx="7705725" cy="461665"/>
          </a:xfrm>
        </p:spPr>
        <p:txBody>
          <a:bodyPr/>
          <a:lstStyle/>
          <a:p>
            <a:pPr algn="l"/>
            <a:fld id="{453ABBB9-7B06-42C3-99B4-211AFBB1286F}" type="slidenum">
              <a:rPr lang="de-DE" altLang="de-DE" smtClean="0">
                <a:solidFill>
                  <a:srgbClr val="333333"/>
                </a:solidFill>
              </a:rPr>
              <a:pPr algn="l"/>
              <a:t>14</a:t>
            </a:fld>
            <a:r>
              <a:rPr lang="de-DE" altLang="de-DE" dirty="0" smtClean="0">
                <a:solidFill>
                  <a:srgbClr val="333333"/>
                </a:solidFill>
              </a:rPr>
              <a:t> | </a:t>
            </a:r>
            <a:r>
              <a:rPr lang="de-DE" dirty="0"/>
              <a:t>Learning </a:t>
            </a:r>
            <a:r>
              <a:rPr lang="de-DE" dirty="0" err="1"/>
              <a:t>curve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laparoscopic</a:t>
            </a:r>
            <a:r>
              <a:rPr lang="de-DE" dirty="0"/>
              <a:t> </a:t>
            </a:r>
            <a:r>
              <a:rPr lang="de-DE" dirty="0" err="1"/>
              <a:t>staging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early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locally</a:t>
            </a:r>
            <a:r>
              <a:rPr lang="de-DE" dirty="0"/>
              <a:t> </a:t>
            </a:r>
            <a:r>
              <a:rPr lang="de-DE" dirty="0" err="1"/>
              <a:t>advanced</a:t>
            </a:r>
            <a:r>
              <a:rPr lang="de-DE" dirty="0"/>
              <a:t> </a:t>
            </a:r>
            <a:r>
              <a:rPr lang="de-DE" dirty="0" err="1"/>
              <a:t>cervical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endometrial</a:t>
            </a:r>
            <a:r>
              <a:rPr lang="de-DE" dirty="0"/>
              <a:t> </a:t>
            </a:r>
            <a:r>
              <a:rPr lang="de-DE" dirty="0" err="1"/>
              <a:t>cancer</a:t>
            </a:r>
            <a:r>
              <a:rPr lang="de-DE" dirty="0"/>
              <a:t>, </a:t>
            </a:r>
            <a:r>
              <a:rPr lang="de-DE" dirty="0" err="1"/>
              <a:t>Morva</a:t>
            </a:r>
            <a:r>
              <a:rPr lang="de-DE" dirty="0"/>
              <a:t> </a:t>
            </a:r>
            <a:r>
              <a:rPr lang="de-DE" dirty="0" err="1"/>
              <a:t>Tahmasbi</a:t>
            </a:r>
            <a:r>
              <a:rPr lang="de-DE" dirty="0"/>
              <a:t> Rad, </a:t>
            </a:r>
            <a:endParaRPr lang="de-DE" dirty="0" smtClean="0"/>
          </a:p>
          <a:p>
            <a:pPr algn="l"/>
            <a:r>
              <a:rPr lang="de-DE" dirty="0" smtClean="0"/>
              <a:t>       Markus </a:t>
            </a:r>
            <a:r>
              <a:rPr lang="de-DE" dirty="0"/>
              <a:t>Wallwiener et </a:t>
            </a:r>
            <a:r>
              <a:rPr lang="de-DE" dirty="0" smtClean="0"/>
              <a:t>al, Archives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Gynecology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Obstetrics</a:t>
            </a:r>
            <a:r>
              <a:rPr lang="de-DE" dirty="0"/>
              <a:t> </a:t>
            </a:r>
          </a:p>
          <a:p>
            <a:pPr>
              <a:defRPr/>
            </a:pPr>
            <a:r>
              <a:rPr lang="de-DE" altLang="de-DE" dirty="0" smtClean="0">
                <a:solidFill>
                  <a:srgbClr val="333333"/>
                </a:solidFill>
              </a:rPr>
              <a:t>	</a:t>
            </a:r>
            <a:endParaRPr lang="de-DE" altLang="de-DE" dirty="0">
              <a:solidFill>
                <a:srgbClr val="333333"/>
              </a:solidFill>
            </a:endParaRPr>
          </a:p>
        </p:txBody>
      </p:sp>
      <p:pic>
        <p:nvPicPr>
          <p:cNvPr id="7" name="Grafik 1"/>
          <p:cNvPicPr/>
          <p:nvPr/>
        </p:nvPicPr>
        <p:blipFill rotWithShape="1">
          <a:blip r:embed="rId3"/>
          <a:srcRect l="9101" r="8731"/>
          <a:stretch/>
        </p:blipFill>
        <p:spPr bwMode="auto">
          <a:xfrm>
            <a:off x="714375" y="1476775"/>
            <a:ext cx="4815840" cy="2692400"/>
          </a:xfrm>
          <a:prstGeom prst="rect">
            <a:avLst/>
          </a:prstGeom>
          <a:ln>
            <a:noFill/>
          </a:ln>
          <a:effectLst>
            <a:outerShdw blurRad="203200" dist="50800" dir="5400000" algn="ctr" rotWithShape="0">
              <a:srgbClr val="000000">
                <a:alpha val="43137"/>
              </a:srgbClr>
            </a:outerShdw>
            <a:softEdge rad="127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67804" y="453771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18" y="4122544"/>
            <a:ext cx="4037702" cy="2273791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4" name="Textfeld 13"/>
          <p:cNvSpPr txBox="1"/>
          <p:nvPr/>
        </p:nvSpPr>
        <p:spPr>
          <a:xfrm>
            <a:off x="5530215" y="1396765"/>
            <a:ext cx="27142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charset="2"/>
              <a:buChar char="Ø"/>
            </a:pP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Optimisation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staging</a:t>
            </a: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Reducing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radicality</a:t>
            </a: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Wingdings" charset="2"/>
              <a:buChar char="Ø"/>
            </a:pP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Reducing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morbidity</a:t>
            </a:r>
            <a:endParaRPr lang="de-DE" sz="1800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8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3902" y="839539"/>
            <a:ext cx="7700962" cy="7386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assurance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intensification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b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multidisciplinary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concept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ABBB9-7B06-42C3-99B4-211AFBB1286F}" type="slidenum">
              <a:rPr lang="de-DE" altLang="de-DE" smtClean="0">
                <a:solidFill>
                  <a:srgbClr val="333333"/>
                </a:solidFill>
              </a:rPr>
              <a:pPr>
                <a:defRPr/>
              </a:pPr>
              <a:t>15</a:t>
            </a:fld>
            <a:r>
              <a:rPr lang="de-DE" altLang="de-DE" smtClean="0">
                <a:solidFill>
                  <a:srgbClr val="333333"/>
                </a:solidFill>
              </a:rPr>
              <a:t> | 	</a:t>
            </a:r>
            <a:endParaRPr lang="de-DE" altLang="de-DE" dirty="0">
              <a:solidFill>
                <a:srgbClr val="333333"/>
              </a:solidFill>
            </a:endParaRPr>
          </a:p>
        </p:txBody>
      </p:sp>
      <p:grpSp>
        <p:nvGrpSpPr>
          <p:cNvPr id="5" name="Gruppieren 25771"/>
          <p:cNvGrpSpPr/>
          <p:nvPr/>
        </p:nvGrpSpPr>
        <p:grpSpPr bwMode="gray">
          <a:xfrm>
            <a:off x="2425784" y="1691641"/>
            <a:ext cx="4706535" cy="4479236"/>
            <a:chOff x="1518916" y="1654193"/>
            <a:chExt cx="5001093" cy="4487040"/>
          </a:xfrm>
        </p:grpSpPr>
        <p:sp>
          <p:nvSpPr>
            <p:cNvPr id="6" name="Freeform 193"/>
            <p:cNvSpPr>
              <a:spLocks noEditPoints="1"/>
            </p:cNvSpPr>
            <p:nvPr/>
          </p:nvSpPr>
          <p:spPr bwMode="gray">
            <a:xfrm>
              <a:off x="1518916" y="2563530"/>
              <a:ext cx="2510603" cy="3575067"/>
            </a:xfrm>
            <a:custGeom>
              <a:avLst/>
              <a:gdLst>
                <a:gd name="T0" fmla="*/ 283 w 805"/>
                <a:gd name="T1" fmla="*/ 0 h 1146"/>
                <a:gd name="T2" fmla="*/ 186 w 805"/>
                <a:gd name="T3" fmla="*/ 49 h 1146"/>
                <a:gd name="T4" fmla="*/ 248 w 805"/>
                <a:gd name="T5" fmla="*/ 825 h 1146"/>
                <a:gd name="T6" fmla="*/ 791 w 805"/>
                <a:gd name="T7" fmla="*/ 1146 h 1146"/>
                <a:gd name="T8" fmla="*/ 805 w 805"/>
                <a:gd name="T9" fmla="*/ 1145 h 1146"/>
                <a:gd name="T10" fmla="*/ 633 w 805"/>
                <a:gd name="T11" fmla="*/ 1088 h 1146"/>
                <a:gd name="T12" fmla="*/ 510 w 805"/>
                <a:gd name="T13" fmla="*/ 861 h 1146"/>
                <a:gd name="T14" fmla="*/ 417 w 805"/>
                <a:gd name="T15" fmla="*/ 815 h 1146"/>
                <a:gd name="T16" fmla="*/ 326 w 805"/>
                <a:gd name="T17" fmla="*/ 309 h 1146"/>
                <a:gd name="T18" fmla="*/ 283 w 805"/>
                <a:gd name="T19" fmla="*/ 0 h 1146"/>
                <a:gd name="T20" fmla="*/ 283 w 805"/>
                <a:gd name="T21" fmla="*/ 0 h 1146"/>
                <a:gd name="T22" fmla="*/ 283 w 805"/>
                <a:gd name="T23" fmla="*/ 0 h 1146"/>
                <a:gd name="T24" fmla="*/ 283 w 805"/>
                <a:gd name="T25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5" h="1146">
                  <a:moveTo>
                    <a:pt x="283" y="0"/>
                  </a:moveTo>
                  <a:cubicBezTo>
                    <a:pt x="248" y="10"/>
                    <a:pt x="215" y="26"/>
                    <a:pt x="186" y="49"/>
                  </a:cubicBezTo>
                  <a:cubicBezTo>
                    <a:pt x="0" y="192"/>
                    <a:pt x="28" y="539"/>
                    <a:pt x="248" y="825"/>
                  </a:cubicBezTo>
                  <a:cubicBezTo>
                    <a:pt x="404" y="1028"/>
                    <a:pt x="615" y="1146"/>
                    <a:pt x="791" y="1146"/>
                  </a:cubicBezTo>
                  <a:cubicBezTo>
                    <a:pt x="795" y="1146"/>
                    <a:pt x="800" y="1146"/>
                    <a:pt x="805" y="1145"/>
                  </a:cubicBezTo>
                  <a:cubicBezTo>
                    <a:pt x="741" y="1143"/>
                    <a:pt x="682" y="1124"/>
                    <a:pt x="633" y="1088"/>
                  </a:cubicBezTo>
                  <a:cubicBezTo>
                    <a:pt x="564" y="1036"/>
                    <a:pt x="523" y="956"/>
                    <a:pt x="510" y="861"/>
                  </a:cubicBezTo>
                  <a:cubicBezTo>
                    <a:pt x="477" y="851"/>
                    <a:pt x="445" y="836"/>
                    <a:pt x="417" y="815"/>
                  </a:cubicBezTo>
                  <a:cubicBezTo>
                    <a:pt x="287" y="718"/>
                    <a:pt x="258" y="519"/>
                    <a:pt x="326" y="309"/>
                  </a:cubicBezTo>
                  <a:cubicBezTo>
                    <a:pt x="285" y="201"/>
                    <a:pt x="270" y="93"/>
                    <a:pt x="283" y="0"/>
                  </a:cubicBezTo>
                  <a:moveTo>
                    <a:pt x="283" y="0"/>
                  </a:moveTo>
                  <a:cubicBezTo>
                    <a:pt x="283" y="0"/>
                    <a:pt x="283" y="0"/>
                    <a:pt x="283" y="0"/>
                  </a:cubicBezTo>
                  <a:cubicBezTo>
                    <a:pt x="283" y="0"/>
                    <a:pt x="283" y="0"/>
                    <a:pt x="283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" name="Freeform 203"/>
            <p:cNvSpPr>
              <a:spLocks/>
            </p:cNvSpPr>
            <p:nvPr/>
          </p:nvSpPr>
          <p:spPr bwMode="gray">
            <a:xfrm>
              <a:off x="4031107" y="2539947"/>
              <a:ext cx="2488902" cy="3599639"/>
            </a:xfrm>
            <a:custGeom>
              <a:avLst/>
              <a:gdLst>
                <a:gd name="T0" fmla="*/ 517 w 796"/>
                <a:gd name="T1" fmla="*/ 0 h 1151"/>
                <a:gd name="T2" fmla="*/ 478 w 796"/>
                <a:gd name="T3" fmla="*/ 304 h 1151"/>
                <a:gd name="T4" fmla="*/ 400 w 796"/>
                <a:gd name="T5" fmla="*/ 817 h 1151"/>
                <a:gd name="T6" fmla="*/ 296 w 796"/>
                <a:gd name="T7" fmla="*/ 868 h 1151"/>
                <a:gd name="T8" fmla="*/ 177 w 796"/>
                <a:gd name="T9" fmla="*/ 1090 h 1151"/>
                <a:gd name="T10" fmla="*/ 0 w 796"/>
                <a:gd name="T11" fmla="*/ 1151 h 1151"/>
                <a:gd name="T12" fmla="*/ 14 w 796"/>
                <a:gd name="T13" fmla="*/ 1151 h 1151"/>
                <a:gd name="T14" fmla="*/ 558 w 796"/>
                <a:gd name="T15" fmla="*/ 822 h 1151"/>
                <a:gd name="T16" fmla="*/ 608 w 796"/>
                <a:gd name="T17" fmla="*/ 45 h 1151"/>
                <a:gd name="T18" fmla="*/ 517 w 796"/>
                <a:gd name="T19" fmla="*/ 0 h 1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96" h="1151">
                  <a:moveTo>
                    <a:pt x="517" y="0"/>
                  </a:moveTo>
                  <a:cubicBezTo>
                    <a:pt x="529" y="91"/>
                    <a:pt x="516" y="197"/>
                    <a:pt x="478" y="304"/>
                  </a:cubicBezTo>
                  <a:cubicBezTo>
                    <a:pt x="553" y="513"/>
                    <a:pt x="529" y="715"/>
                    <a:pt x="400" y="817"/>
                  </a:cubicBezTo>
                  <a:cubicBezTo>
                    <a:pt x="369" y="841"/>
                    <a:pt x="334" y="858"/>
                    <a:pt x="296" y="868"/>
                  </a:cubicBezTo>
                  <a:cubicBezTo>
                    <a:pt x="284" y="960"/>
                    <a:pt x="244" y="1039"/>
                    <a:pt x="177" y="1090"/>
                  </a:cubicBezTo>
                  <a:cubicBezTo>
                    <a:pt x="127" y="1129"/>
                    <a:pt x="66" y="1148"/>
                    <a:pt x="0" y="1151"/>
                  </a:cubicBezTo>
                  <a:cubicBezTo>
                    <a:pt x="5" y="1151"/>
                    <a:pt x="10" y="1151"/>
                    <a:pt x="14" y="1151"/>
                  </a:cubicBezTo>
                  <a:cubicBezTo>
                    <a:pt x="191" y="1151"/>
                    <a:pt x="404" y="1030"/>
                    <a:pt x="558" y="822"/>
                  </a:cubicBezTo>
                  <a:cubicBezTo>
                    <a:pt x="774" y="533"/>
                    <a:pt x="796" y="185"/>
                    <a:pt x="608" y="45"/>
                  </a:cubicBezTo>
                  <a:cubicBezTo>
                    <a:pt x="581" y="24"/>
                    <a:pt x="550" y="10"/>
                    <a:pt x="517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Freeform 198"/>
            <p:cNvSpPr>
              <a:spLocks noEditPoints="1"/>
            </p:cNvSpPr>
            <p:nvPr/>
          </p:nvSpPr>
          <p:spPr bwMode="gray">
            <a:xfrm>
              <a:off x="3108876" y="5147804"/>
              <a:ext cx="1851571" cy="993429"/>
            </a:xfrm>
            <a:custGeom>
              <a:avLst/>
              <a:gdLst>
                <a:gd name="T0" fmla="*/ 591 w 591"/>
                <a:gd name="T1" fmla="*/ 34 h 317"/>
                <a:gd name="T2" fmla="*/ 591 w 591"/>
                <a:gd name="T3" fmla="*/ 34 h 317"/>
                <a:gd name="T4" fmla="*/ 591 w 591"/>
                <a:gd name="T5" fmla="*/ 34 h 317"/>
                <a:gd name="T6" fmla="*/ 296 w 591"/>
                <a:gd name="T7" fmla="*/ 0 h 317"/>
                <a:gd name="T8" fmla="*/ 95 w 591"/>
                <a:gd name="T9" fmla="*/ 45 h 317"/>
                <a:gd name="T10" fmla="*/ 0 w 591"/>
                <a:gd name="T11" fmla="*/ 33 h 317"/>
                <a:gd name="T12" fmla="*/ 123 w 591"/>
                <a:gd name="T13" fmla="*/ 259 h 317"/>
                <a:gd name="T14" fmla="*/ 295 w 591"/>
                <a:gd name="T15" fmla="*/ 317 h 317"/>
                <a:gd name="T16" fmla="*/ 472 w 591"/>
                <a:gd name="T17" fmla="*/ 256 h 317"/>
                <a:gd name="T18" fmla="*/ 591 w 591"/>
                <a:gd name="T19" fmla="*/ 34 h 317"/>
                <a:gd name="T20" fmla="*/ 500 w 591"/>
                <a:gd name="T21" fmla="*/ 45 h 317"/>
                <a:gd name="T22" fmla="*/ 296 w 591"/>
                <a:gd name="T23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1" h="317">
                  <a:moveTo>
                    <a:pt x="591" y="34"/>
                  </a:moveTo>
                  <a:cubicBezTo>
                    <a:pt x="591" y="34"/>
                    <a:pt x="591" y="34"/>
                    <a:pt x="591" y="34"/>
                  </a:cubicBezTo>
                  <a:cubicBezTo>
                    <a:pt x="591" y="34"/>
                    <a:pt x="591" y="34"/>
                    <a:pt x="591" y="34"/>
                  </a:cubicBezTo>
                  <a:moveTo>
                    <a:pt x="296" y="0"/>
                  </a:moveTo>
                  <a:cubicBezTo>
                    <a:pt x="227" y="30"/>
                    <a:pt x="159" y="45"/>
                    <a:pt x="95" y="45"/>
                  </a:cubicBezTo>
                  <a:cubicBezTo>
                    <a:pt x="62" y="45"/>
                    <a:pt x="30" y="41"/>
                    <a:pt x="0" y="33"/>
                  </a:cubicBezTo>
                  <a:cubicBezTo>
                    <a:pt x="13" y="128"/>
                    <a:pt x="54" y="208"/>
                    <a:pt x="123" y="259"/>
                  </a:cubicBezTo>
                  <a:cubicBezTo>
                    <a:pt x="172" y="296"/>
                    <a:pt x="231" y="315"/>
                    <a:pt x="295" y="317"/>
                  </a:cubicBezTo>
                  <a:cubicBezTo>
                    <a:pt x="361" y="314"/>
                    <a:pt x="422" y="295"/>
                    <a:pt x="472" y="256"/>
                  </a:cubicBezTo>
                  <a:cubicBezTo>
                    <a:pt x="539" y="205"/>
                    <a:pt x="579" y="126"/>
                    <a:pt x="591" y="34"/>
                  </a:cubicBezTo>
                  <a:cubicBezTo>
                    <a:pt x="562" y="42"/>
                    <a:pt x="532" y="45"/>
                    <a:pt x="500" y="45"/>
                  </a:cubicBezTo>
                  <a:cubicBezTo>
                    <a:pt x="435" y="45"/>
                    <a:pt x="366" y="30"/>
                    <a:pt x="296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1600" dirty="0" err="1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D</a:t>
              </a:r>
              <a:r>
                <a:rPr lang="de-DE" sz="1600" dirty="0" err="1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ocumentation</a:t>
              </a:r>
              <a:endParaRPr lang="de-DE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" name="Freeform 166"/>
            <p:cNvSpPr>
              <a:spLocks/>
            </p:cNvSpPr>
            <p:nvPr/>
          </p:nvSpPr>
          <p:spPr bwMode="gray">
            <a:xfrm>
              <a:off x="2320640" y="3524092"/>
              <a:ext cx="843552" cy="1726895"/>
            </a:xfrm>
            <a:custGeom>
              <a:avLst/>
              <a:gdLst>
                <a:gd name="T0" fmla="*/ 68 w 269"/>
                <a:gd name="T1" fmla="*/ 0 h 551"/>
                <a:gd name="T2" fmla="*/ 159 w 269"/>
                <a:gd name="T3" fmla="*/ 505 h 551"/>
                <a:gd name="T4" fmla="*/ 252 w 269"/>
                <a:gd name="T5" fmla="*/ 551 h 551"/>
                <a:gd name="T6" fmla="*/ 269 w 269"/>
                <a:gd name="T7" fmla="*/ 318 h 551"/>
                <a:gd name="T8" fmla="*/ 209 w 269"/>
                <a:gd name="T9" fmla="*/ 249 h 551"/>
                <a:gd name="T10" fmla="*/ 68 w 269"/>
                <a:gd name="T11" fmla="*/ 0 h 551"/>
                <a:gd name="T12" fmla="*/ 68 w 269"/>
                <a:gd name="T13" fmla="*/ 0 h 551"/>
                <a:gd name="T14" fmla="*/ 68 w 269"/>
                <a:gd name="T15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9" h="551">
                  <a:moveTo>
                    <a:pt x="68" y="0"/>
                  </a:moveTo>
                  <a:cubicBezTo>
                    <a:pt x="0" y="209"/>
                    <a:pt x="28" y="408"/>
                    <a:pt x="159" y="505"/>
                  </a:cubicBezTo>
                  <a:cubicBezTo>
                    <a:pt x="187" y="526"/>
                    <a:pt x="218" y="541"/>
                    <a:pt x="252" y="551"/>
                  </a:cubicBezTo>
                  <a:cubicBezTo>
                    <a:pt x="242" y="480"/>
                    <a:pt x="248" y="400"/>
                    <a:pt x="269" y="318"/>
                  </a:cubicBezTo>
                  <a:cubicBezTo>
                    <a:pt x="249" y="296"/>
                    <a:pt x="229" y="273"/>
                    <a:pt x="209" y="249"/>
                  </a:cubicBezTo>
                  <a:cubicBezTo>
                    <a:pt x="147" y="169"/>
                    <a:pt x="99" y="84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8" y="0"/>
                    <a:pt x="68" y="0"/>
                    <a:pt x="68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168"/>
            <p:cNvSpPr>
              <a:spLocks/>
            </p:cNvSpPr>
            <p:nvPr/>
          </p:nvSpPr>
          <p:spPr bwMode="gray">
            <a:xfrm>
              <a:off x="4897990" y="3487499"/>
              <a:ext cx="864774" cy="1768012"/>
            </a:xfrm>
            <a:custGeom>
              <a:avLst/>
              <a:gdLst>
                <a:gd name="T0" fmla="*/ 202 w 276"/>
                <a:gd name="T1" fmla="*/ 0 h 564"/>
                <a:gd name="T2" fmla="*/ 67 w 276"/>
                <a:gd name="T3" fmla="*/ 248 h 564"/>
                <a:gd name="T4" fmla="*/ 0 w 276"/>
                <a:gd name="T5" fmla="*/ 328 h 564"/>
                <a:gd name="T6" fmla="*/ 20 w 276"/>
                <a:gd name="T7" fmla="*/ 564 h 564"/>
                <a:gd name="T8" fmla="*/ 20 w 276"/>
                <a:gd name="T9" fmla="*/ 564 h 564"/>
                <a:gd name="T10" fmla="*/ 20 w 276"/>
                <a:gd name="T11" fmla="*/ 564 h 564"/>
                <a:gd name="T12" fmla="*/ 20 w 276"/>
                <a:gd name="T13" fmla="*/ 564 h 564"/>
                <a:gd name="T14" fmla="*/ 20 w 276"/>
                <a:gd name="T15" fmla="*/ 564 h 564"/>
                <a:gd name="T16" fmla="*/ 21 w 276"/>
                <a:gd name="T17" fmla="*/ 564 h 564"/>
                <a:gd name="T18" fmla="*/ 21 w 276"/>
                <a:gd name="T19" fmla="*/ 564 h 564"/>
                <a:gd name="T20" fmla="*/ 59 w 276"/>
                <a:gd name="T21" fmla="*/ 551 h 564"/>
                <a:gd name="T22" fmla="*/ 123 w 276"/>
                <a:gd name="T23" fmla="*/ 513 h 564"/>
                <a:gd name="T24" fmla="*/ 202 w 276"/>
                <a:gd name="T25" fmla="*/ 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6" h="564">
                  <a:moveTo>
                    <a:pt x="202" y="0"/>
                  </a:moveTo>
                  <a:cubicBezTo>
                    <a:pt x="172" y="84"/>
                    <a:pt x="127" y="168"/>
                    <a:pt x="67" y="248"/>
                  </a:cubicBezTo>
                  <a:cubicBezTo>
                    <a:pt x="46" y="276"/>
                    <a:pt x="23" y="303"/>
                    <a:pt x="0" y="328"/>
                  </a:cubicBezTo>
                  <a:cubicBezTo>
                    <a:pt x="23" y="411"/>
                    <a:pt x="29" y="492"/>
                    <a:pt x="20" y="564"/>
                  </a:cubicBezTo>
                  <a:cubicBezTo>
                    <a:pt x="20" y="564"/>
                    <a:pt x="20" y="564"/>
                    <a:pt x="20" y="564"/>
                  </a:cubicBezTo>
                  <a:cubicBezTo>
                    <a:pt x="20" y="564"/>
                    <a:pt x="20" y="564"/>
                    <a:pt x="20" y="564"/>
                  </a:cubicBezTo>
                  <a:cubicBezTo>
                    <a:pt x="20" y="564"/>
                    <a:pt x="20" y="564"/>
                    <a:pt x="20" y="564"/>
                  </a:cubicBezTo>
                  <a:cubicBezTo>
                    <a:pt x="20" y="564"/>
                    <a:pt x="20" y="564"/>
                    <a:pt x="20" y="564"/>
                  </a:cubicBezTo>
                  <a:cubicBezTo>
                    <a:pt x="20" y="564"/>
                    <a:pt x="21" y="564"/>
                    <a:pt x="21" y="564"/>
                  </a:cubicBezTo>
                  <a:cubicBezTo>
                    <a:pt x="21" y="564"/>
                    <a:pt x="21" y="564"/>
                    <a:pt x="21" y="564"/>
                  </a:cubicBezTo>
                  <a:cubicBezTo>
                    <a:pt x="34" y="560"/>
                    <a:pt x="47" y="556"/>
                    <a:pt x="59" y="551"/>
                  </a:cubicBezTo>
                  <a:cubicBezTo>
                    <a:pt x="82" y="541"/>
                    <a:pt x="104" y="529"/>
                    <a:pt x="123" y="513"/>
                  </a:cubicBezTo>
                  <a:cubicBezTo>
                    <a:pt x="253" y="412"/>
                    <a:pt x="276" y="210"/>
                    <a:pt x="202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eform 169"/>
            <p:cNvSpPr>
              <a:spLocks/>
            </p:cNvSpPr>
            <p:nvPr/>
          </p:nvSpPr>
          <p:spPr bwMode="gray">
            <a:xfrm>
              <a:off x="3065772" y="1815495"/>
              <a:ext cx="1911257" cy="1301140"/>
            </a:xfrm>
            <a:custGeom>
              <a:avLst/>
              <a:gdLst>
                <a:gd name="T0" fmla="*/ 299 w 610"/>
                <a:gd name="T1" fmla="*/ 0 h 415"/>
                <a:gd name="T2" fmla="*/ 0 w 610"/>
                <a:gd name="T3" fmla="*/ 241 h 415"/>
                <a:gd name="T4" fmla="*/ 305 w 610"/>
                <a:gd name="T5" fmla="*/ 415 h 415"/>
                <a:gd name="T6" fmla="*/ 610 w 610"/>
                <a:gd name="T7" fmla="*/ 235 h 415"/>
                <a:gd name="T8" fmla="*/ 299 w 610"/>
                <a:gd name="T9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0" h="415">
                  <a:moveTo>
                    <a:pt x="299" y="0"/>
                  </a:moveTo>
                  <a:cubicBezTo>
                    <a:pt x="194" y="50"/>
                    <a:pt x="89" y="132"/>
                    <a:pt x="0" y="241"/>
                  </a:cubicBezTo>
                  <a:cubicBezTo>
                    <a:pt x="102" y="267"/>
                    <a:pt x="209" y="327"/>
                    <a:pt x="305" y="415"/>
                  </a:cubicBezTo>
                  <a:cubicBezTo>
                    <a:pt x="402" y="325"/>
                    <a:pt x="508" y="263"/>
                    <a:pt x="610" y="235"/>
                  </a:cubicBezTo>
                  <a:cubicBezTo>
                    <a:pt x="517" y="126"/>
                    <a:pt x="407" y="46"/>
                    <a:pt x="299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170"/>
            <p:cNvSpPr>
              <a:spLocks/>
            </p:cNvSpPr>
            <p:nvPr/>
          </p:nvSpPr>
          <p:spPr bwMode="gray">
            <a:xfrm>
              <a:off x="3161811" y="3114524"/>
              <a:ext cx="1736179" cy="2033280"/>
            </a:xfrm>
            <a:custGeom>
              <a:avLst/>
              <a:gdLst>
                <a:gd name="T0" fmla="*/ 273 w 554"/>
                <a:gd name="T1" fmla="*/ 0 h 649"/>
                <a:gd name="T2" fmla="*/ 156 w 554"/>
                <a:gd name="T3" fmla="*/ 132 h 649"/>
                <a:gd name="T4" fmla="*/ 0 w 554"/>
                <a:gd name="T5" fmla="*/ 449 h 649"/>
                <a:gd name="T6" fmla="*/ 279 w 554"/>
                <a:gd name="T7" fmla="*/ 649 h 649"/>
                <a:gd name="T8" fmla="*/ 444 w 554"/>
                <a:gd name="T9" fmla="*/ 549 h 649"/>
                <a:gd name="T10" fmla="*/ 446 w 554"/>
                <a:gd name="T11" fmla="*/ 548 h 649"/>
                <a:gd name="T12" fmla="*/ 446 w 554"/>
                <a:gd name="T13" fmla="*/ 548 h 649"/>
                <a:gd name="T14" fmla="*/ 553 w 554"/>
                <a:gd name="T15" fmla="*/ 448 h 649"/>
                <a:gd name="T16" fmla="*/ 553 w 554"/>
                <a:gd name="T17" fmla="*/ 449 h 649"/>
                <a:gd name="T18" fmla="*/ 554 w 554"/>
                <a:gd name="T19" fmla="*/ 448 h 649"/>
                <a:gd name="T20" fmla="*/ 393 w 554"/>
                <a:gd name="T21" fmla="*/ 130 h 649"/>
                <a:gd name="T22" fmla="*/ 273 w 554"/>
                <a:gd name="T23" fmla="*/ 0 h 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4" h="649">
                  <a:moveTo>
                    <a:pt x="273" y="0"/>
                  </a:moveTo>
                  <a:cubicBezTo>
                    <a:pt x="232" y="39"/>
                    <a:pt x="192" y="83"/>
                    <a:pt x="156" y="132"/>
                  </a:cubicBezTo>
                  <a:cubicBezTo>
                    <a:pt x="80" y="234"/>
                    <a:pt x="28" y="344"/>
                    <a:pt x="0" y="449"/>
                  </a:cubicBezTo>
                  <a:cubicBezTo>
                    <a:pt x="86" y="540"/>
                    <a:pt x="183" y="608"/>
                    <a:pt x="279" y="649"/>
                  </a:cubicBezTo>
                  <a:cubicBezTo>
                    <a:pt x="335" y="625"/>
                    <a:pt x="391" y="591"/>
                    <a:pt x="444" y="549"/>
                  </a:cubicBezTo>
                  <a:cubicBezTo>
                    <a:pt x="445" y="549"/>
                    <a:pt x="445" y="549"/>
                    <a:pt x="446" y="548"/>
                  </a:cubicBezTo>
                  <a:cubicBezTo>
                    <a:pt x="446" y="548"/>
                    <a:pt x="446" y="548"/>
                    <a:pt x="446" y="548"/>
                  </a:cubicBezTo>
                  <a:cubicBezTo>
                    <a:pt x="483" y="519"/>
                    <a:pt x="519" y="486"/>
                    <a:pt x="553" y="448"/>
                  </a:cubicBezTo>
                  <a:cubicBezTo>
                    <a:pt x="553" y="448"/>
                    <a:pt x="553" y="448"/>
                    <a:pt x="553" y="449"/>
                  </a:cubicBezTo>
                  <a:cubicBezTo>
                    <a:pt x="554" y="448"/>
                    <a:pt x="554" y="448"/>
                    <a:pt x="554" y="448"/>
                  </a:cubicBezTo>
                  <a:cubicBezTo>
                    <a:pt x="526" y="342"/>
                    <a:pt x="472" y="232"/>
                    <a:pt x="393" y="130"/>
                  </a:cubicBezTo>
                  <a:cubicBezTo>
                    <a:pt x="356" y="81"/>
                    <a:pt x="316" y="38"/>
                    <a:pt x="273" y="0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P</a:t>
              </a:r>
              <a:r>
                <a:rPr lang="de-DE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atient</a:t>
              </a:r>
              <a:endParaRPr lang="de-DE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" name="Oval 172"/>
            <p:cNvSpPr>
              <a:spLocks noChangeArrowheads="1"/>
            </p:cNvSpPr>
            <p:nvPr/>
          </p:nvSpPr>
          <p:spPr bwMode="gray">
            <a:xfrm>
              <a:off x="4965091" y="5260271"/>
              <a:ext cx="1327" cy="1327"/>
            </a:xfrm>
            <a:prstGeom prst="ellipse">
              <a:avLst/>
            </a:prstGeom>
            <a:solidFill>
              <a:srgbClr val="E4BF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176"/>
            <p:cNvSpPr>
              <a:spLocks/>
            </p:cNvSpPr>
            <p:nvPr/>
          </p:nvSpPr>
          <p:spPr bwMode="gray">
            <a:xfrm>
              <a:off x="4967744" y="5219155"/>
              <a:ext cx="119371" cy="41117"/>
            </a:xfrm>
            <a:custGeom>
              <a:avLst/>
              <a:gdLst>
                <a:gd name="T0" fmla="*/ 38 w 38"/>
                <a:gd name="T1" fmla="*/ 0 h 13"/>
                <a:gd name="T2" fmla="*/ 0 w 38"/>
                <a:gd name="T3" fmla="*/ 13 h 13"/>
                <a:gd name="T4" fmla="*/ 0 w 38"/>
                <a:gd name="T5" fmla="*/ 13 h 13"/>
                <a:gd name="T6" fmla="*/ 38 w 38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3">
                  <a:moveTo>
                    <a:pt x="38" y="0"/>
                  </a:moveTo>
                  <a:cubicBezTo>
                    <a:pt x="26" y="5"/>
                    <a:pt x="13" y="9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3" y="9"/>
                    <a:pt x="26" y="5"/>
                    <a:pt x="38" y="0"/>
                  </a:cubicBezTo>
                </a:path>
              </a:pathLst>
            </a:custGeom>
            <a:solidFill>
              <a:srgbClr val="EB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77"/>
            <p:cNvSpPr>
              <a:spLocks/>
            </p:cNvSpPr>
            <p:nvPr/>
          </p:nvSpPr>
          <p:spPr bwMode="gray">
            <a:xfrm>
              <a:off x="4978626" y="2498559"/>
              <a:ext cx="713571" cy="993429"/>
            </a:xfrm>
            <a:custGeom>
              <a:avLst/>
              <a:gdLst>
                <a:gd name="T0" fmla="*/ 121 w 228"/>
                <a:gd name="T1" fmla="*/ 0 h 317"/>
                <a:gd name="T2" fmla="*/ 0 w 228"/>
                <a:gd name="T3" fmla="*/ 17 h 317"/>
                <a:gd name="T4" fmla="*/ 25 w 228"/>
                <a:gd name="T5" fmla="*/ 48 h 317"/>
                <a:gd name="T6" fmla="*/ 30 w 228"/>
                <a:gd name="T7" fmla="*/ 54 h 317"/>
                <a:gd name="T8" fmla="*/ 177 w 228"/>
                <a:gd name="T9" fmla="*/ 317 h 317"/>
                <a:gd name="T10" fmla="*/ 216 w 228"/>
                <a:gd name="T11" fmla="*/ 13 h 317"/>
                <a:gd name="T12" fmla="*/ 121 w 228"/>
                <a:gd name="T13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317">
                  <a:moveTo>
                    <a:pt x="121" y="0"/>
                  </a:moveTo>
                  <a:cubicBezTo>
                    <a:pt x="82" y="0"/>
                    <a:pt x="41" y="6"/>
                    <a:pt x="0" y="17"/>
                  </a:cubicBezTo>
                  <a:cubicBezTo>
                    <a:pt x="8" y="27"/>
                    <a:pt x="16" y="37"/>
                    <a:pt x="25" y="48"/>
                  </a:cubicBezTo>
                  <a:cubicBezTo>
                    <a:pt x="26" y="50"/>
                    <a:pt x="28" y="52"/>
                    <a:pt x="30" y="54"/>
                  </a:cubicBezTo>
                  <a:cubicBezTo>
                    <a:pt x="96" y="138"/>
                    <a:pt x="145" y="228"/>
                    <a:pt x="177" y="317"/>
                  </a:cubicBezTo>
                  <a:cubicBezTo>
                    <a:pt x="215" y="210"/>
                    <a:pt x="228" y="105"/>
                    <a:pt x="216" y="13"/>
                  </a:cubicBezTo>
                  <a:cubicBezTo>
                    <a:pt x="186" y="4"/>
                    <a:pt x="154" y="0"/>
                    <a:pt x="121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78"/>
            <p:cNvSpPr>
              <a:spLocks/>
            </p:cNvSpPr>
            <p:nvPr/>
          </p:nvSpPr>
          <p:spPr bwMode="gray">
            <a:xfrm>
              <a:off x="3076925" y="4517011"/>
              <a:ext cx="958944" cy="770604"/>
            </a:xfrm>
            <a:custGeom>
              <a:avLst/>
              <a:gdLst>
                <a:gd name="T0" fmla="*/ 27 w 306"/>
                <a:gd name="T1" fmla="*/ 0 h 246"/>
                <a:gd name="T2" fmla="*/ 10 w 306"/>
                <a:gd name="T3" fmla="*/ 234 h 246"/>
                <a:gd name="T4" fmla="*/ 10 w 306"/>
                <a:gd name="T5" fmla="*/ 234 h 246"/>
                <a:gd name="T6" fmla="*/ 10 w 306"/>
                <a:gd name="T7" fmla="*/ 234 h 246"/>
                <a:gd name="T8" fmla="*/ 105 w 306"/>
                <a:gd name="T9" fmla="*/ 246 h 246"/>
                <a:gd name="T10" fmla="*/ 306 w 306"/>
                <a:gd name="T11" fmla="*/ 201 h 246"/>
                <a:gd name="T12" fmla="*/ 27 w 306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246">
                  <a:moveTo>
                    <a:pt x="27" y="0"/>
                  </a:moveTo>
                  <a:cubicBezTo>
                    <a:pt x="6" y="83"/>
                    <a:pt x="0" y="162"/>
                    <a:pt x="10" y="234"/>
                  </a:cubicBezTo>
                  <a:cubicBezTo>
                    <a:pt x="10" y="234"/>
                    <a:pt x="10" y="234"/>
                    <a:pt x="10" y="234"/>
                  </a:cubicBezTo>
                  <a:cubicBezTo>
                    <a:pt x="10" y="234"/>
                    <a:pt x="10" y="234"/>
                    <a:pt x="10" y="234"/>
                  </a:cubicBezTo>
                  <a:cubicBezTo>
                    <a:pt x="40" y="242"/>
                    <a:pt x="72" y="246"/>
                    <a:pt x="105" y="246"/>
                  </a:cubicBezTo>
                  <a:cubicBezTo>
                    <a:pt x="168" y="246"/>
                    <a:pt x="237" y="231"/>
                    <a:pt x="306" y="201"/>
                  </a:cubicBezTo>
                  <a:cubicBezTo>
                    <a:pt x="210" y="159"/>
                    <a:pt x="113" y="91"/>
                    <a:pt x="27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79"/>
            <p:cNvSpPr>
              <a:spLocks/>
            </p:cNvSpPr>
            <p:nvPr/>
          </p:nvSpPr>
          <p:spPr bwMode="gray">
            <a:xfrm>
              <a:off x="3113520" y="5154164"/>
              <a:ext cx="927112" cy="140592"/>
            </a:xfrm>
            <a:custGeom>
              <a:avLst/>
              <a:gdLst>
                <a:gd name="T0" fmla="*/ 296 w 296"/>
                <a:gd name="T1" fmla="*/ 0 h 45"/>
                <a:gd name="T2" fmla="*/ 95 w 296"/>
                <a:gd name="T3" fmla="*/ 45 h 45"/>
                <a:gd name="T4" fmla="*/ 0 w 296"/>
                <a:gd name="T5" fmla="*/ 33 h 45"/>
                <a:gd name="T6" fmla="*/ 0 w 296"/>
                <a:gd name="T7" fmla="*/ 33 h 45"/>
                <a:gd name="T8" fmla="*/ 94 w 296"/>
                <a:gd name="T9" fmla="*/ 45 h 45"/>
                <a:gd name="T10" fmla="*/ 296 w 296"/>
                <a:gd name="T11" fmla="*/ 0 h 45"/>
                <a:gd name="T12" fmla="*/ 296 w 296"/>
                <a:gd name="T1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6" h="45">
                  <a:moveTo>
                    <a:pt x="296" y="0"/>
                  </a:moveTo>
                  <a:cubicBezTo>
                    <a:pt x="227" y="30"/>
                    <a:pt x="158" y="45"/>
                    <a:pt x="95" y="45"/>
                  </a:cubicBezTo>
                  <a:cubicBezTo>
                    <a:pt x="62" y="45"/>
                    <a:pt x="30" y="41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30" y="41"/>
                    <a:pt x="62" y="45"/>
                    <a:pt x="94" y="45"/>
                  </a:cubicBezTo>
                  <a:cubicBezTo>
                    <a:pt x="158" y="45"/>
                    <a:pt x="227" y="30"/>
                    <a:pt x="296" y="0"/>
                  </a:cubicBezTo>
                  <a:cubicBezTo>
                    <a:pt x="296" y="0"/>
                    <a:pt x="296" y="0"/>
                    <a:pt x="296" y="0"/>
                  </a:cubicBezTo>
                </a:path>
              </a:pathLst>
            </a:custGeom>
            <a:solidFill>
              <a:srgbClr val="C4A2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80"/>
            <p:cNvSpPr>
              <a:spLocks/>
            </p:cNvSpPr>
            <p:nvPr/>
          </p:nvSpPr>
          <p:spPr bwMode="gray">
            <a:xfrm>
              <a:off x="2361485" y="2519510"/>
              <a:ext cx="704287" cy="1009345"/>
            </a:xfrm>
            <a:custGeom>
              <a:avLst/>
              <a:gdLst>
                <a:gd name="T0" fmla="*/ 107 w 225"/>
                <a:gd name="T1" fmla="*/ 0 h 322"/>
                <a:gd name="T2" fmla="*/ 12 w 225"/>
                <a:gd name="T3" fmla="*/ 13 h 322"/>
                <a:gd name="T4" fmla="*/ 12 w 225"/>
                <a:gd name="T5" fmla="*/ 13 h 322"/>
                <a:gd name="T6" fmla="*/ 12 w 225"/>
                <a:gd name="T7" fmla="*/ 13 h 322"/>
                <a:gd name="T8" fmla="*/ 55 w 225"/>
                <a:gd name="T9" fmla="*/ 322 h 322"/>
                <a:gd name="T10" fmla="*/ 198 w 225"/>
                <a:gd name="T11" fmla="*/ 50 h 322"/>
                <a:gd name="T12" fmla="*/ 225 w 225"/>
                <a:gd name="T13" fmla="*/ 16 h 322"/>
                <a:gd name="T14" fmla="*/ 107 w 225"/>
                <a:gd name="T15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5" h="322">
                  <a:moveTo>
                    <a:pt x="107" y="0"/>
                  </a:moveTo>
                  <a:cubicBezTo>
                    <a:pt x="74" y="0"/>
                    <a:pt x="42" y="4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0" y="105"/>
                    <a:pt x="14" y="213"/>
                    <a:pt x="55" y="322"/>
                  </a:cubicBezTo>
                  <a:cubicBezTo>
                    <a:pt x="85" y="231"/>
                    <a:pt x="133" y="138"/>
                    <a:pt x="198" y="50"/>
                  </a:cubicBezTo>
                  <a:cubicBezTo>
                    <a:pt x="207" y="39"/>
                    <a:pt x="216" y="27"/>
                    <a:pt x="225" y="16"/>
                  </a:cubicBezTo>
                  <a:cubicBezTo>
                    <a:pt x="184" y="6"/>
                    <a:pt x="145" y="0"/>
                    <a:pt x="107" y="0"/>
                  </a:cubicBez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81"/>
            <p:cNvSpPr>
              <a:spLocks/>
            </p:cNvSpPr>
            <p:nvPr/>
          </p:nvSpPr>
          <p:spPr bwMode="gray">
            <a:xfrm>
              <a:off x="2398622" y="2514747"/>
              <a:ext cx="667150" cy="50401"/>
            </a:xfrm>
            <a:custGeom>
              <a:avLst/>
              <a:gdLst>
                <a:gd name="T0" fmla="*/ 95 w 213"/>
                <a:gd name="T1" fmla="*/ 0 h 16"/>
                <a:gd name="T2" fmla="*/ 0 w 213"/>
                <a:gd name="T3" fmla="*/ 13 h 16"/>
                <a:gd name="T4" fmla="*/ 0 w 213"/>
                <a:gd name="T5" fmla="*/ 13 h 16"/>
                <a:gd name="T6" fmla="*/ 95 w 213"/>
                <a:gd name="T7" fmla="*/ 0 h 16"/>
                <a:gd name="T8" fmla="*/ 213 w 213"/>
                <a:gd name="T9" fmla="*/ 16 h 16"/>
                <a:gd name="T10" fmla="*/ 213 w 213"/>
                <a:gd name="T11" fmla="*/ 16 h 16"/>
                <a:gd name="T12" fmla="*/ 95 w 213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16">
                  <a:moveTo>
                    <a:pt x="95" y="0"/>
                  </a:moveTo>
                  <a:cubicBezTo>
                    <a:pt x="62" y="0"/>
                    <a:pt x="30" y="4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30" y="4"/>
                    <a:pt x="62" y="0"/>
                    <a:pt x="95" y="0"/>
                  </a:cubicBezTo>
                  <a:cubicBezTo>
                    <a:pt x="133" y="0"/>
                    <a:pt x="172" y="6"/>
                    <a:pt x="213" y="16"/>
                  </a:cubicBezTo>
                  <a:cubicBezTo>
                    <a:pt x="213" y="16"/>
                    <a:pt x="213" y="16"/>
                    <a:pt x="213" y="16"/>
                  </a:cubicBezTo>
                  <a:cubicBezTo>
                    <a:pt x="172" y="6"/>
                    <a:pt x="133" y="0"/>
                    <a:pt x="95" y="0"/>
                  </a:cubicBezTo>
                </a:path>
              </a:pathLst>
            </a:custGeom>
            <a:solidFill>
              <a:srgbClr val="E7C7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82"/>
            <p:cNvSpPr>
              <a:spLocks/>
            </p:cNvSpPr>
            <p:nvPr/>
          </p:nvSpPr>
          <p:spPr bwMode="gray">
            <a:xfrm>
              <a:off x="4039305" y="4517009"/>
              <a:ext cx="952312" cy="770604"/>
            </a:xfrm>
            <a:custGeom>
              <a:avLst/>
              <a:gdLst>
                <a:gd name="T0" fmla="*/ 274 w 304"/>
                <a:gd name="T1" fmla="*/ 0 h 246"/>
                <a:gd name="T2" fmla="*/ 167 w 304"/>
                <a:gd name="T3" fmla="*/ 99 h 246"/>
                <a:gd name="T4" fmla="*/ 167 w 304"/>
                <a:gd name="T5" fmla="*/ 99 h 246"/>
                <a:gd name="T6" fmla="*/ 165 w 304"/>
                <a:gd name="T7" fmla="*/ 100 h 246"/>
                <a:gd name="T8" fmla="*/ 0 w 304"/>
                <a:gd name="T9" fmla="*/ 201 h 246"/>
                <a:gd name="T10" fmla="*/ 204 w 304"/>
                <a:gd name="T11" fmla="*/ 246 h 246"/>
                <a:gd name="T12" fmla="*/ 294 w 304"/>
                <a:gd name="T13" fmla="*/ 235 h 246"/>
                <a:gd name="T14" fmla="*/ 274 w 304"/>
                <a:gd name="T15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4" h="246">
                  <a:moveTo>
                    <a:pt x="274" y="0"/>
                  </a:moveTo>
                  <a:cubicBezTo>
                    <a:pt x="240" y="37"/>
                    <a:pt x="204" y="70"/>
                    <a:pt x="167" y="99"/>
                  </a:cubicBezTo>
                  <a:cubicBezTo>
                    <a:pt x="167" y="99"/>
                    <a:pt x="167" y="99"/>
                    <a:pt x="167" y="99"/>
                  </a:cubicBezTo>
                  <a:cubicBezTo>
                    <a:pt x="166" y="100"/>
                    <a:pt x="166" y="100"/>
                    <a:pt x="165" y="100"/>
                  </a:cubicBezTo>
                  <a:cubicBezTo>
                    <a:pt x="112" y="142"/>
                    <a:pt x="56" y="176"/>
                    <a:pt x="0" y="201"/>
                  </a:cubicBezTo>
                  <a:cubicBezTo>
                    <a:pt x="70" y="231"/>
                    <a:pt x="139" y="246"/>
                    <a:pt x="204" y="246"/>
                  </a:cubicBezTo>
                  <a:cubicBezTo>
                    <a:pt x="235" y="246"/>
                    <a:pt x="265" y="243"/>
                    <a:pt x="294" y="235"/>
                  </a:cubicBezTo>
                  <a:cubicBezTo>
                    <a:pt x="304" y="163"/>
                    <a:pt x="297" y="83"/>
                    <a:pt x="274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185"/>
            <p:cNvSpPr>
              <a:spLocks/>
            </p:cNvSpPr>
            <p:nvPr/>
          </p:nvSpPr>
          <p:spPr bwMode="gray">
            <a:xfrm>
              <a:off x="2534180" y="2571508"/>
              <a:ext cx="1485501" cy="1951047"/>
            </a:xfrm>
            <a:custGeom>
              <a:avLst/>
              <a:gdLst>
                <a:gd name="T0" fmla="*/ 169 w 474"/>
                <a:gd name="T1" fmla="*/ 0 h 623"/>
                <a:gd name="T2" fmla="*/ 142 w 474"/>
                <a:gd name="T3" fmla="*/ 34 h 623"/>
                <a:gd name="T4" fmla="*/ 0 w 474"/>
                <a:gd name="T5" fmla="*/ 305 h 623"/>
                <a:gd name="T6" fmla="*/ 142 w 474"/>
                <a:gd name="T7" fmla="*/ 553 h 623"/>
                <a:gd name="T8" fmla="*/ 201 w 474"/>
                <a:gd name="T9" fmla="*/ 623 h 623"/>
                <a:gd name="T10" fmla="*/ 201 w 474"/>
                <a:gd name="T11" fmla="*/ 623 h 623"/>
                <a:gd name="T12" fmla="*/ 201 w 474"/>
                <a:gd name="T13" fmla="*/ 623 h 623"/>
                <a:gd name="T14" fmla="*/ 356 w 474"/>
                <a:gd name="T15" fmla="*/ 306 h 623"/>
                <a:gd name="T16" fmla="*/ 474 w 474"/>
                <a:gd name="T17" fmla="*/ 174 h 623"/>
                <a:gd name="T18" fmla="*/ 169 w 474"/>
                <a:gd name="T19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4" h="623">
                  <a:moveTo>
                    <a:pt x="169" y="0"/>
                  </a:moveTo>
                  <a:cubicBezTo>
                    <a:pt x="160" y="11"/>
                    <a:pt x="151" y="22"/>
                    <a:pt x="142" y="34"/>
                  </a:cubicBezTo>
                  <a:cubicBezTo>
                    <a:pt x="77" y="121"/>
                    <a:pt x="29" y="214"/>
                    <a:pt x="0" y="305"/>
                  </a:cubicBezTo>
                  <a:cubicBezTo>
                    <a:pt x="32" y="389"/>
                    <a:pt x="79" y="473"/>
                    <a:pt x="142" y="553"/>
                  </a:cubicBezTo>
                  <a:cubicBezTo>
                    <a:pt x="161" y="578"/>
                    <a:pt x="181" y="601"/>
                    <a:pt x="201" y="623"/>
                  </a:cubicBezTo>
                  <a:cubicBezTo>
                    <a:pt x="201" y="623"/>
                    <a:pt x="201" y="623"/>
                    <a:pt x="201" y="623"/>
                  </a:cubicBezTo>
                  <a:cubicBezTo>
                    <a:pt x="201" y="623"/>
                    <a:pt x="201" y="623"/>
                    <a:pt x="201" y="623"/>
                  </a:cubicBezTo>
                  <a:cubicBezTo>
                    <a:pt x="228" y="518"/>
                    <a:pt x="280" y="408"/>
                    <a:pt x="356" y="306"/>
                  </a:cubicBezTo>
                  <a:cubicBezTo>
                    <a:pt x="393" y="257"/>
                    <a:pt x="433" y="213"/>
                    <a:pt x="474" y="174"/>
                  </a:cubicBezTo>
                  <a:cubicBezTo>
                    <a:pt x="377" y="86"/>
                    <a:pt x="271" y="27"/>
                    <a:pt x="169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l"/>
              <a:r>
                <a:rPr lang="de-DE" sz="1600" dirty="0" err="1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Oncology</a:t>
              </a:r>
              <a:endParaRPr lang="de-DE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4" name="Freeform 187"/>
            <p:cNvSpPr>
              <a:spLocks/>
            </p:cNvSpPr>
            <p:nvPr/>
          </p:nvSpPr>
          <p:spPr bwMode="gray">
            <a:xfrm>
              <a:off x="4019955" y="2549232"/>
              <a:ext cx="1510702" cy="1968289"/>
            </a:xfrm>
            <a:custGeom>
              <a:avLst/>
              <a:gdLst>
                <a:gd name="T0" fmla="*/ 305 w 482"/>
                <a:gd name="T1" fmla="*/ 0 h 628"/>
                <a:gd name="T2" fmla="*/ 0 w 482"/>
                <a:gd name="T3" fmla="*/ 180 h 628"/>
                <a:gd name="T4" fmla="*/ 119 w 482"/>
                <a:gd name="T5" fmla="*/ 310 h 628"/>
                <a:gd name="T6" fmla="*/ 280 w 482"/>
                <a:gd name="T7" fmla="*/ 628 h 628"/>
                <a:gd name="T8" fmla="*/ 347 w 482"/>
                <a:gd name="T9" fmla="*/ 548 h 628"/>
                <a:gd name="T10" fmla="*/ 482 w 482"/>
                <a:gd name="T11" fmla="*/ 300 h 628"/>
                <a:gd name="T12" fmla="*/ 335 w 482"/>
                <a:gd name="T13" fmla="*/ 37 h 628"/>
                <a:gd name="T14" fmla="*/ 330 w 482"/>
                <a:gd name="T15" fmla="*/ 31 h 628"/>
                <a:gd name="T16" fmla="*/ 305 w 482"/>
                <a:gd name="T17" fmla="*/ 0 h 628"/>
                <a:gd name="T18" fmla="*/ 305 w 482"/>
                <a:gd name="T19" fmla="*/ 0 h 628"/>
                <a:gd name="T20" fmla="*/ 305 w 482"/>
                <a:gd name="T21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2" h="628">
                  <a:moveTo>
                    <a:pt x="305" y="0"/>
                  </a:moveTo>
                  <a:cubicBezTo>
                    <a:pt x="202" y="29"/>
                    <a:pt x="96" y="90"/>
                    <a:pt x="0" y="180"/>
                  </a:cubicBezTo>
                  <a:cubicBezTo>
                    <a:pt x="42" y="218"/>
                    <a:pt x="82" y="262"/>
                    <a:pt x="119" y="310"/>
                  </a:cubicBezTo>
                  <a:cubicBezTo>
                    <a:pt x="198" y="412"/>
                    <a:pt x="252" y="522"/>
                    <a:pt x="280" y="628"/>
                  </a:cubicBezTo>
                  <a:cubicBezTo>
                    <a:pt x="304" y="603"/>
                    <a:pt x="326" y="576"/>
                    <a:pt x="347" y="548"/>
                  </a:cubicBezTo>
                  <a:cubicBezTo>
                    <a:pt x="407" y="468"/>
                    <a:pt x="452" y="383"/>
                    <a:pt x="482" y="300"/>
                  </a:cubicBezTo>
                  <a:cubicBezTo>
                    <a:pt x="450" y="211"/>
                    <a:pt x="401" y="121"/>
                    <a:pt x="335" y="37"/>
                  </a:cubicBezTo>
                  <a:cubicBezTo>
                    <a:pt x="333" y="35"/>
                    <a:pt x="331" y="33"/>
                    <a:pt x="330" y="31"/>
                  </a:cubicBezTo>
                  <a:cubicBezTo>
                    <a:pt x="321" y="20"/>
                    <a:pt x="313" y="10"/>
                    <a:pt x="305" y="0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05" y="0"/>
                    <a:pt x="305" y="0"/>
                    <a:pt x="305" y="0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16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        </a:t>
              </a:r>
              <a:r>
                <a:rPr lang="de-DE" sz="1600" dirty="0" err="1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eHealth</a:t>
              </a:r>
              <a:endParaRPr lang="de-DE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" name="Freeform 188"/>
            <p:cNvSpPr>
              <a:spLocks/>
            </p:cNvSpPr>
            <p:nvPr/>
          </p:nvSpPr>
          <p:spPr bwMode="gray">
            <a:xfrm>
              <a:off x="4981007" y="2549232"/>
              <a:ext cx="78254" cy="98149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25 w 25"/>
                <a:gd name="T5" fmla="*/ 31 h 31"/>
                <a:gd name="T6" fmla="*/ 0 w 25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8" y="10"/>
                    <a:pt x="16" y="20"/>
                    <a:pt x="25" y="31"/>
                  </a:cubicBezTo>
                  <a:cubicBezTo>
                    <a:pt x="16" y="20"/>
                    <a:pt x="8" y="10"/>
                    <a:pt x="0" y="0"/>
                  </a:cubicBezTo>
                </a:path>
              </a:pathLst>
            </a:custGeom>
            <a:solidFill>
              <a:srgbClr val="C4A2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eform 167"/>
            <p:cNvSpPr>
              <a:spLocks/>
            </p:cNvSpPr>
            <p:nvPr/>
          </p:nvSpPr>
          <p:spPr bwMode="gray">
            <a:xfrm>
              <a:off x="2398622" y="1679937"/>
              <a:ext cx="1600893" cy="889975"/>
            </a:xfrm>
            <a:custGeom>
              <a:avLst/>
              <a:gdLst>
                <a:gd name="T0" fmla="*/ 311 w 511"/>
                <a:gd name="T1" fmla="*/ 0 h 284"/>
                <a:gd name="T2" fmla="*/ 116 w 511"/>
                <a:gd name="T3" fmla="*/ 63 h 284"/>
                <a:gd name="T4" fmla="*/ 0 w 511"/>
                <a:gd name="T5" fmla="*/ 281 h 284"/>
                <a:gd name="T6" fmla="*/ 95 w 511"/>
                <a:gd name="T7" fmla="*/ 268 h 284"/>
                <a:gd name="T8" fmla="*/ 213 w 511"/>
                <a:gd name="T9" fmla="*/ 284 h 284"/>
                <a:gd name="T10" fmla="*/ 213 w 511"/>
                <a:gd name="T11" fmla="*/ 284 h 284"/>
                <a:gd name="T12" fmla="*/ 213 w 511"/>
                <a:gd name="T13" fmla="*/ 284 h 284"/>
                <a:gd name="T14" fmla="*/ 511 w 511"/>
                <a:gd name="T15" fmla="*/ 44 h 284"/>
                <a:gd name="T16" fmla="*/ 311 w 511"/>
                <a:gd name="T17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1" h="284">
                  <a:moveTo>
                    <a:pt x="311" y="0"/>
                  </a:moveTo>
                  <a:cubicBezTo>
                    <a:pt x="238" y="0"/>
                    <a:pt x="171" y="20"/>
                    <a:pt x="116" y="63"/>
                  </a:cubicBezTo>
                  <a:cubicBezTo>
                    <a:pt x="51" y="114"/>
                    <a:pt x="13" y="190"/>
                    <a:pt x="0" y="281"/>
                  </a:cubicBezTo>
                  <a:cubicBezTo>
                    <a:pt x="30" y="272"/>
                    <a:pt x="62" y="268"/>
                    <a:pt x="95" y="268"/>
                  </a:cubicBezTo>
                  <a:cubicBezTo>
                    <a:pt x="133" y="268"/>
                    <a:pt x="172" y="274"/>
                    <a:pt x="213" y="284"/>
                  </a:cubicBezTo>
                  <a:cubicBezTo>
                    <a:pt x="213" y="284"/>
                    <a:pt x="213" y="284"/>
                    <a:pt x="213" y="284"/>
                  </a:cubicBezTo>
                  <a:cubicBezTo>
                    <a:pt x="213" y="284"/>
                    <a:pt x="213" y="284"/>
                    <a:pt x="213" y="284"/>
                  </a:cubicBezTo>
                  <a:cubicBezTo>
                    <a:pt x="302" y="175"/>
                    <a:pt x="406" y="93"/>
                    <a:pt x="511" y="44"/>
                  </a:cubicBezTo>
                  <a:cubicBezTo>
                    <a:pt x="443" y="15"/>
                    <a:pt x="374" y="0"/>
                    <a:pt x="311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1600" dirty="0" err="1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C</a:t>
              </a:r>
              <a:r>
                <a:rPr lang="de-DE" sz="1600" dirty="0" err="1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ooperations</a:t>
              </a:r>
              <a:endParaRPr lang="de-DE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" name="Freeform 165"/>
            <p:cNvSpPr>
              <a:spLocks/>
            </p:cNvSpPr>
            <p:nvPr/>
          </p:nvSpPr>
          <p:spPr bwMode="gray">
            <a:xfrm>
              <a:off x="4001896" y="1654193"/>
              <a:ext cx="1655273" cy="901911"/>
            </a:xfrm>
            <a:custGeom>
              <a:avLst/>
              <a:gdLst>
                <a:gd name="T0" fmla="*/ 219 w 528"/>
                <a:gd name="T1" fmla="*/ 0 h 288"/>
                <a:gd name="T2" fmla="*/ 0 w 528"/>
                <a:gd name="T3" fmla="*/ 54 h 288"/>
                <a:gd name="T4" fmla="*/ 312 w 528"/>
                <a:gd name="T5" fmla="*/ 288 h 288"/>
                <a:gd name="T6" fmla="*/ 433 w 528"/>
                <a:gd name="T7" fmla="*/ 271 h 288"/>
                <a:gd name="T8" fmla="*/ 528 w 528"/>
                <a:gd name="T9" fmla="*/ 284 h 288"/>
                <a:gd name="T10" fmla="*/ 406 w 528"/>
                <a:gd name="T11" fmla="*/ 58 h 288"/>
                <a:gd name="T12" fmla="*/ 219 w 528"/>
                <a:gd name="T13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8" h="288">
                  <a:moveTo>
                    <a:pt x="219" y="0"/>
                  </a:moveTo>
                  <a:cubicBezTo>
                    <a:pt x="149" y="0"/>
                    <a:pt x="75" y="19"/>
                    <a:pt x="0" y="54"/>
                  </a:cubicBezTo>
                  <a:cubicBezTo>
                    <a:pt x="109" y="99"/>
                    <a:pt x="218" y="180"/>
                    <a:pt x="312" y="288"/>
                  </a:cubicBezTo>
                  <a:cubicBezTo>
                    <a:pt x="353" y="277"/>
                    <a:pt x="394" y="271"/>
                    <a:pt x="433" y="271"/>
                  </a:cubicBezTo>
                  <a:cubicBezTo>
                    <a:pt x="466" y="271"/>
                    <a:pt x="498" y="275"/>
                    <a:pt x="528" y="284"/>
                  </a:cubicBezTo>
                  <a:cubicBezTo>
                    <a:pt x="515" y="190"/>
                    <a:pt x="475" y="110"/>
                    <a:pt x="406" y="58"/>
                  </a:cubicBezTo>
                  <a:cubicBezTo>
                    <a:pt x="353" y="19"/>
                    <a:pt x="288" y="0"/>
                    <a:pt x="219" y="0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de-DE" sz="1600" dirty="0" err="1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Objective</a:t>
              </a:r>
              <a:r>
                <a:rPr lang="de-DE" sz="16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guidelines</a:t>
              </a:r>
              <a:endParaRPr lang="de-DE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9" y="1096855"/>
            <a:ext cx="7700962" cy="369332"/>
          </a:xfrm>
        </p:spPr>
        <p:txBody>
          <a:bodyPr/>
          <a:lstStyle/>
          <a:p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3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dimensions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ABBB9-7B06-42C3-99B4-211AFBB1286F}" type="slidenum">
              <a:rPr lang="de-DE" altLang="de-DE" smtClean="0">
                <a:solidFill>
                  <a:srgbClr val="333333"/>
                </a:solidFill>
              </a:rPr>
              <a:pPr>
                <a:defRPr/>
              </a:pPr>
              <a:t>2</a:t>
            </a:fld>
            <a:r>
              <a:rPr lang="de-DE" altLang="de-DE" smtClean="0">
                <a:solidFill>
                  <a:srgbClr val="333333"/>
                </a:solidFill>
              </a:rPr>
              <a:t> | 	</a:t>
            </a:r>
            <a:endParaRPr lang="de-DE" altLang="de-DE" dirty="0">
              <a:solidFill>
                <a:srgbClr val="333333"/>
              </a:solidFill>
            </a:endParaRPr>
          </a:p>
        </p:txBody>
      </p:sp>
      <p:sp>
        <p:nvSpPr>
          <p:cNvPr id="11" name="Inhaltsplatzhalter 21"/>
          <p:cNvSpPr txBox="1">
            <a:spLocks/>
          </p:cNvSpPr>
          <p:nvPr/>
        </p:nvSpPr>
        <p:spPr bwMode="gray">
          <a:xfrm>
            <a:off x="871379" y="1626394"/>
            <a:ext cx="3228911" cy="1239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0000" tIns="90000" rIns="90000" bIns="9000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66700" algn="ctr">
              <a:lnSpc>
                <a:spcPct val="300000"/>
              </a:lnSpc>
            </a:pPr>
            <a:r>
              <a:rPr lang="en-GB" sz="16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Structural </a:t>
            </a:r>
            <a:r>
              <a:rPr lang="en-GB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</a:t>
            </a:r>
            <a:r>
              <a:rPr lang="en-GB" sz="16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grpSp>
        <p:nvGrpSpPr>
          <p:cNvPr id="12" name="Gruppieren 24"/>
          <p:cNvGrpSpPr/>
          <p:nvPr/>
        </p:nvGrpSpPr>
        <p:grpSpPr bwMode="gray">
          <a:xfrm>
            <a:off x="5040312" y="1627417"/>
            <a:ext cx="3635376" cy="1238400"/>
            <a:chOff x="3728621" y="1627637"/>
            <a:chExt cx="4947067" cy="1238400"/>
          </a:xfrm>
        </p:grpSpPr>
        <p:sp>
          <p:nvSpPr>
            <p:cNvPr id="13" name="Inhaltsplatzhalter 21"/>
            <p:cNvSpPr txBox="1">
              <a:spLocks/>
            </p:cNvSpPr>
            <p:nvPr/>
          </p:nvSpPr>
          <p:spPr bwMode="gray">
            <a:xfrm>
              <a:off x="3728621" y="1627637"/>
              <a:ext cx="4947067" cy="1238400"/>
            </a:xfrm>
            <a:prstGeom prst="rect">
              <a:avLst/>
            </a:prstGeom>
            <a:noFill/>
          </p:spPr>
          <p:txBody>
            <a:bodyPr vert="horz" lIns="90000" tIns="90000" rIns="810000" bIns="9000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276225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96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63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buClrTx/>
                <a:buFont typeface="Wingdings" charset="2"/>
                <a:buChar char="Ø"/>
              </a:pPr>
              <a:r>
                <a:rPr lang="en-GB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Infrastructure</a:t>
              </a:r>
            </a:p>
            <a:p>
              <a:pPr lvl="1">
                <a:buClrTx/>
                <a:buFont typeface="Wingdings" charset="2"/>
                <a:buChar char="Ø"/>
              </a:pPr>
              <a:r>
                <a:rPr lang="en-GB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Financing</a:t>
              </a:r>
            </a:p>
            <a:p>
              <a:pPr lvl="1">
                <a:buClrTx/>
                <a:buFont typeface="Wingdings" charset="2"/>
                <a:buChar char="Ø"/>
              </a:pPr>
              <a:r>
                <a:rPr lang="en-GB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Human Resources</a:t>
              </a:r>
              <a:endParaRPr lang="en-GB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4" name="Gerade Verbindung 13"/>
            <p:cNvCxnSpPr/>
            <p:nvPr/>
          </p:nvCxnSpPr>
          <p:spPr bwMode="gray">
            <a:xfrm>
              <a:off x="3728621" y="1627637"/>
              <a:ext cx="4947067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/>
            <p:nvPr/>
          </p:nvCxnSpPr>
          <p:spPr bwMode="gray">
            <a:xfrm>
              <a:off x="3728621" y="2865817"/>
              <a:ext cx="4947067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uppieren 33"/>
          <p:cNvGrpSpPr/>
          <p:nvPr/>
        </p:nvGrpSpPr>
        <p:grpSpPr bwMode="gray">
          <a:xfrm>
            <a:off x="5040313" y="3274392"/>
            <a:ext cx="3635375" cy="1238400"/>
            <a:chOff x="3728621" y="3273751"/>
            <a:chExt cx="4947067" cy="1238400"/>
          </a:xfrm>
        </p:grpSpPr>
        <p:sp>
          <p:nvSpPr>
            <p:cNvPr id="17" name="Inhaltsplatzhalter 21"/>
            <p:cNvSpPr txBox="1">
              <a:spLocks/>
            </p:cNvSpPr>
            <p:nvPr/>
          </p:nvSpPr>
          <p:spPr bwMode="gray">
            <a:xfrm>
              <a:off x="3728621" y="3273751"/>
              <a:ext cx="4947067" cy="1238400"/>
            </a:xfrm>
            <a:prstGeom prst="rect">
              <a:avLst/>
            </a:prstGeom>
            <a:noFill/>
          </p:spPr>
          <p:txBody>
            <a:bodyPr vert="horz" lIns="90000" tIns="90000" rIns="810000" bIns="9000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276225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96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63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buClrTx/>
                <a:buFont typeface="Wingdings" charset="2"/>
                <a:buChar char="Ø"/>
              </a:pPr>
              <a:r>
                <a:rPr lang="en-GB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Oncological Standards</a:t>
              </a:r>
            </a:p>
            <a:p>
              <a:pPr lvl="1">
                <a:buClrTx/>
                <a:buFont typeface="Wingdings" charset="2"/>
                <a:buChar char="Ø"/>
              </a:pPr>
              <a:r>
                <a:rPr lang="en-GB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Evidence based Medicine</a:t>
              </a:r>
            </a:p>
            <a:p>
              <a:pPr lvl="1">
                <a:buClrTx/>
                <a:buFont typeface="Wingdings" charset="2"/>
                <a:buChar char="Ø"/>
              </a:pPr>
              <a:r>
                <a:rPr lang="en-GB" dirty="0" err="1" smtClean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Cooperations</a:t>
              </a:r>
              <a:endParaRPr lang="en-GB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8" name="Gerade Verbindung 17"/>
            <p:cNvCxnSpPr/>
            <p:nvPr/>
          </p:nvCxnSpPr>
          <p:spPr bwMode="gray">
            <a:xfrm>
              <a:off x="3728621" y="3273751"/>
              <a:ext cx="4947067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 Verbindung 18"/>
            <p:cNvCxnSpPr/>
            <p:nvPr/>
          </p:nvCxnSpPr>
          <p:spPr bwMode="gray">
            <a:xfrm>
              <a:off x="3728621" y="4511931"/>
              <a:ext cx="4947067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" name="Gruppieren 37"/>
          <p:cNvGrpSpPr/>
          <p:nvPr/>
        </p:nvGrpSpPr>
        <p:grpSpPr bwMode="gray">
          <a:xfrm>
            <a:off x="5040313" y="4922026"/>
            <a:ext cx="3635375" cy="1238400"/>
            <a:chOff x="3728621" y="4917484"/>
            <a:chExt cx="4947067" cy="1238400"/>
          </a:xfrm>
        </p:grpSpPr>
        <p:sp>
          <p:nvSpPr>
            <p:cNvPr id="21" name="Inhaltsplatzhalter 21"/>
            <p:cNvSpPr txBox="1">
              <a:spLocks/>
            </p:cNvSpPr>
            <p:nvPr/>
          </p:nvSpPr>
          <p:spPr bwMode="gray">
            <a:xfrm>
              <a:off x="3728621" y="4917484"/>
              <a:ext cx="4947067" cy="1238400"/>
            </a:xfrm>
            <a:prstGeom prst="rect">
              <a:avLst/>
            </a:prstGeom>
            <a:noFill/>
          </p:spPr>
          <p:txBody>
            <a:bodyPr vert="horz" lIns="90000" tIns="90000" rIns="810000" bIns="90000" rtlCol="0" anchor="ctr">
              <a:noAutofit/>
            </a:bodyPr>
            <a:lstStyle>
              <a:lvl1pPr marL="0" indent="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chemeClr val="accent2"/>
                </a:buClr>
                <a:buFont typeface="Wingdings" pitchFamily="2" charset="2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2925" indent="-276225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96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6325" indent="-266700" algn="l" defTabSz="914400" rtl="0" eaLnBrk="1" latinLnBrk="0" hangingPunct="1">
                <a:spcBef>
                  <a:spcPts val="300"/>
                </a:spcBef>
                <a:spcAft>
                  <a:spcPts val="600"/>
                </a:spcAft>
                <a:buClr>
                  <a:srgbClr val="6BC200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buClrTx/>
                <a:buFont typeface="Wingdings" charset="2"/>
                <a:buChar char="Ø"/>
              </a:pPr>
              <a:r>
                <a:rPr lang="en-GB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Progression-free survival</a:t>
              </a:r>
            </a:p>
            <a:p>
              <a:pPr lvl="1">
                <a:buClrTx/>
                <a:buFont typeface="Wingdings" charset="2"/>
                <a:buChar char="Ø"/>
              </a:pPr>
              <a:r>
                <a:rPr lang="en-GB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Total survival</a:t>
              </a:r>
            </a:p>
            <a:p>
              <a:pPr lvl="1">
                <a:buClrTx/>
                <a:buFont typeface="Wingdings" charset="2"/>
                <a:buChar char="Ø"/>
              </a:pPr>
              <a:r>
                <a:rPr lang="en-GB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Complications</a:t>
              </a:r>
            </a:p>
          </p:txBody>
        </p:sp>
        <p:cxnSp>
          <p:nvCxnSpPr>
            <p:cNvPr id="22" name="Gerade Verbindung 21"/>
            <p:cNvCxnSpPr/>
            <p:nvPr/>
          </p:nvCxnSpPr>
          <p:spPr bwMode="gray">
            <a:xfrm>
              <a:off x="3728621" y="4917484"/>
              <a:ext cx="4947067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/>
            <p:cNvCxnSpPr/>
            <p:nvPr/>
          </p:nvCxnSpPr>
          <p:spPr bwMode="gray">
            <a:xfrm>
              <a:off x="3728621" y="6155664"/>
              <a:ext cx="4947067" cy="0"/>
            </a:xfrm>
            <a:prstGeom prst="line">
              <a:avLst/>
            </a:prstGeom>
            <a:solidFill>
              <a:srgbClr val="A7AFC8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4" name="Rechteck 23"/>
          <p:cNvSpPr/>
          <p:nvPr/>
        </p:nvSpPr>
        <p:spPr bwMode="gray">
          <a:xfrm>
            <a:off x="468313" y="1626394"/>
            <a:ext cx="353217" cy="12394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sz="1200" b="1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Inhaltsplatzhalter 21"/>
          <p:cNvSpPr txBox="1">
            <a:spLocks/>
          </p:cNvSpPr>
          <p:nvPr/>
        </p:nvSpPr>
        <p:spPr bwMode="gray">
          <a:xfrm>
            <a:off x="871379" y="4920783"/>
            <a:ext cx="3228911" cy="1239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0000" tIns="90000" rIns="90000" bIns="9000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66700" algn="ctr">
              <a:lnSpc>
                <a:spcPct val="300000"/>
              </a:lnSpc>
            </a:pPr>
            <a:r>
              <a:rPr lang="en-GB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Outcome </a:t>
            </a:r>
            <a:r>
              <a:rPr lang="en-GB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 </a:t>
            </a:r>
          </a:p>
        </p:txBody>
      </p:sp>
      <p:sp>
        <p:nvSpPr>
          <p:cNvPr id="26" name="Rechteck 25"/>
          <p:cNvSpPr/>
          <p:nvPr/>
        </p:nvSpPr>
        <p:spPr bwMode="gray">
          <a:xfrm>
            <a:off x="468313" y="4920783"/>
            <a:ext cx="353217" cy="12394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sz="1200" b="1" dirty="0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7" name="Inhaltsplatzhalter 21"/>
          <p:cNvSpPr txBox="1">
            <a:spLocks/>
          </p:cNvSpPr>
          <p:nvPr/>
        </p:nvSpPr>
        <p:spPr bwMode="gray">
          <a:xfrm>
            <a:off x="871379" y="3273368"/>
            <a:ext cx="3228911" cy="12396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0000" tIns="90000" rIns="90000" bIns="9000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66700" algn="ctr">
              <a:lnSpc>
                <a:spcPct val="300000"/>
              </a:lnSpc>
            </a:pPr>
            <a:r>
              <a:rPr lang="en-GB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Process </a:t>
            </a:r>
            <a:r>
              <a:rPr lang="en-GB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 </a:t>
            </a:r>
          </a:p>
        </p:txBody>
      </p:sp>
      <p:sp>
        <p:nvSpPr>
          <p:cNvPr id="28" name="Rechteck 27"/>
          <p:cNvSpPr/>
          <p:nvPr/>
        </p:nvSpPr>
        <p:spPr bwMode="gray">
          <a:xfrm>
            <a:off x="468313" y="3273369"/>
            <a:ext cx="353217" cy="12394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sz="1200" b="1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9" name="BC-Triangle"/>
          <p:cNvSpPr>
            <a:spLocks noChangeArrowheads="1"/>
          </p:cNvSpPr>
          <p:nvPr/>
        </p:nvSpPr>
        <p:spPr bwMode="gray">
          <a:xfrm rot="5400000">
            <a:off x="3619398" y="2164215"/>
            <a:ext cx="1239424" cy="16378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rot="10800000" vert="eaVert" lIns="72000" tIns="72000" rIns="72000" bIns="72000"/>
          <a:lstStyle/>
          <a:p>
            <a:pPr fontAlgn="base">
              <a:spcBef>
                <a:spcPct val="40000"/>
              </a:spcBef>
              <a:spcAft>
                <a:spcPct val="0"/>
              </a:spcAft>
              <a:buClr>
                <a:srgbClr val="215283"/>
              </a:buClr>
              <a:buSzPct val="85000"/>
              <a:buFont typeface="Wingdings" pitchFamily="2" charset="2"/>
              <a:buNone/>
            </a:pPr>
            <a:endParaRPr lang="en-US" sz="1300" dirty="0">
              <a:solidFill>
                <a:schemeClr val="dk1"/>
              </a:solidFill>
            </a:endParaRPr>
          </a:p>
        </p:txBody>
      </p:sp>
      <p:sp>
        <p:nvSpPr>
          <p:cNvPr id="30" name="BC-Triangle"/>
          <p:cNvSpPr>
            <a:spLocks noChangeArrowheads="1"/>
          </p:cNvSpPr>
          <p:nvPr/>
        </p:nvSpPr>
        <p:spPr bwMode="gray">
          <a:xfrm rot="5400000">
            <a:off x="3619398" y="3811189"/>
            <a:ext cx="1239424" cy="16378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rot="10800000" vert="eaVert" lIns="72000" tIns="72000" rIns="72000" bIns="72000"/>
          <a:lstStyle/>
          <a:p>
            <a:pPr fontAlgn="base">
              <a:spcBef>
                <a:spcPct val="40000"/>
              </a:spcBef>
              <a:spcAft>
                <a:spcPct val="0"/>
              </a:spcAft>
              <a:buClr>
                <a:srgbClr val="215283"/>
              </a:buClr>
              <a:buSzPct val="85000"/>
              <a:buFont typeface="Wingdings" pitchFamily="2" charset="2"/>
              <a:buNone/>
            </a:pPr>
            <a:endParaRPr lang="en-US" sz="1300" dirty="0">
              <a:solidFill>
                <a:schemeClr val="dk1"/>
              </a:solidFill>
            </a:endParaRPr>
          </a:p>
        </p:txBody>
      </p:sp>
      <p:sp>
        <p:nvSpPr>
          <p:cNvPr id="31" name="BC-Triangle"/>
          <p:cNvSpPr>
            <a:spLocks noChangeArrowheads="1"/>
          </p:cNvSpPr>
          <p:nvPr/>
        </p:nvSpPr>
        <p:spPr bwMode="gray">
          <a:xfrm rot="5400000">
            <a:off x="3619398" y="5458603"/>
            <a:ext cx="1239424" cy="163783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rot="10800000" vert="eaVert" lIns="72000" tIns="72000" rIns="72000" bIns="72000"/>
          <a:lstStyle/>
          <a:p>
            <a:pPr fontAlgn="base">
              <a:spcBef>
                <a:spcPct val="40000"/>
              </a:spcBef>
              <a:spcAft>
                <a:spcPct val="0"/>
              </a:spcAft>
              <a:buClr>
                <a:srgbClr val="215283"/>
              </a:buClr>
              <a:buSzPct val="85000"/>
              <a:buFont typeface="Wingdings" pitchFamily="2" charset="2"/>
              <a:buNone/>
            </a:pPr>
            <a:endParaRPr lang="en-US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8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75" y="1077402"/>
            <a:ext cx="7700962" cy="738664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benefit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certification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b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Onko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Z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ert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breast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cancer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centres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4375" y="2009659"/>
            <a:ext cx="7705725" cy="4137325"/>
          </a:xfrm>
        </p:spPr>
        <p:txBody>
          <a:bodyPr/>
          <a:lstStyle/>
          <a:p>
            <a:pPr marL="342567" indent="-342567">
              <a:lnSpc>
                <a:spcPct val="150000"/>
              </a:lnSpc>
              <a:buFont typeface="Wingdings" charset="2"/>
              <a:buChar char="Ø"/>
            </a:pP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Principle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voluntary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external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benchmarking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programme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342567" indent="-342567">
              <a:lnSpc>
                <a:spcPct val="150000"/>
              </a:lnSpc>
              <a:buFont typeface="Wingdings" charset="2"/>
              <a:buChar char="Ø"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Third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party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certification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recertification</a:t>
            </a: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567" indent="-342567">
              <a:lnSpc>
                <a:spcPct val="150000"/>
              </a:lnSpc>
              <a:buFont typeface="Wingdings" charset="2"/>
              <a:buChar char="Ø"/>
            </a:pP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Mandatory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management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systems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702930" lvl="1" indent="-342567">
              <a:lnSpc>
                <a:spcPct val="150000"/>
              </a:lnSpc>
              <a:buFont typeface="Wingdings" charset="2"/>
              <a:buChar char="Ø"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German Cancer Society (DKG)</a:t>
            </a:r>
          </a:p>
          <a:p>
            <a:pPr marL="702930" lvl="1" indent="-342567">
              <a:lnSpc>
                <a:spcPct val="150000"/>
              </a:lnSpc>
              <a:buFont typeface="Wingdings" charset="2"/>
              <a:buChar char="Ø"/>
            </a:pP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German Society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Senology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(DGS) </a:t>
            </a:r>
          </a:p>
          <a:p>
            <a:pPr marL="702930" lvl="1" indent="-342567">
              <a:lnSpc>
                <a:spcPct val="150000"/>
              </a:lnSpc>
              <a:buFont typeface="Wingdings" charset="2"/>
              <a:buChar char="Ø"/>
            </a:pP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567" indent="-342567">
              <a:lnSpc>
                <a:spcPct val="150000"/>
              </a:lnSpc>
              <a:buFont typeface="Wingdings" charset="2"/>
              <a:buChar char="Ø"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High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complete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process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chain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endParaRPr lang="de-DE" dirty="0" smtClean="0">
              <a:solidFill>
                <a:schemeClr val="bg2"/>
              </a:solidFill>
            </a:endParaRP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ABBB9-7B06-42C3-99B4-211AFBB1286F}" type="slidenum">
              <a:rPr lang="de-DE" altLang="de-DE" smtClean="0">
                <a:solidFill>
                  <a:srgbClr val="333333"/>
                </a:solidFill>
              </a:rPr>
              <a:pPr>
                <a:defRPr/>
              </a:pPr>
              <a:t>3</a:t>
            </a:fld>
            <a:r>
              <a:rPr lang="de-DE" altLang="de-DE" dirty="0" smtClean="0">
                <a:solidFill>
                  <a:srgbClr val="333333"/>
                </a:solidFill>
              </a:rPr>
              <a:t> | Picture: </a:t>
            </a:r>
            <a:r>
              <a:rPr lang="de-DE" altLang="de-DE" dirty="0" err="1" smtClean="0">
                <a:solidFill>
                  <a:srgbClr val="333333"/>
                </a:solidFill>
              </a:rPr>
              <a:t>kjf-augsburg.de</a:t>
            </a:r>
            <a:r>
              <a:rPr lang="de-DE" altLang="de-DE" dirty="0" smtClean="0">
                <a:solidFill>
                  <a:srgbClr val="333333"/>
                </a:solidFill>
              </a:rPr>
              <a:t>	</a:t>
            </a:r>
            <a:endParaRPr lang="de-DE" altLang="de-DE" dirty="0">
              <a:solidFill>
                <a:srgbClr val="333333"/>
              </a:solidFill>
            </a:endParaRPr>
          </a:p>
        </p:txBody>
      </p:sp>
      <p:sp>
        <p:nvSpPr>
          <p:cNvPr id="9" name="BC-Triangle"/>
          <p:cNvSpPr>
            <a:spLocks noChangeArrowheads="1"/>
          </p:cNvSpPr>
          <p:nvPr/>
        </p:nvSpPr>
        <p:spPr bwMode="gray">
          <a:xfrm rot="10800000">
            <a:off x="1712119" y="4435392"/>
            <a:ext cx="3130868" cy="21182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rot="10800000" vert="eaVert" lIns="72000" tIns="72000" rIns="72000" bIns="72000"/>
          <a:lstStyle/>
          <a:p>
            <a:pPr fontAlgn="base">
              <a:spcBef>
                <a:spcPct val="40000"/>
              </a:spcBef>
              <a:spcAft>
                <a:spcPct val="0"/>
              </a:spcAft>
              <a:buClr>
                <a:srgbClr val="215283"/>
              </a:buClr>
              <a:buSzPct val="85000"/>
              <a:buFont typeface="Wingdings" pitchFamily="2" charset="2"/>
              <a:buNone/>
            </a:pPr>
            <a:endParaRPr lang="en-US" sz="1300" dirty="0">
              <a:solidFill>
                <a:schemeClr val="dk1"/>
              </a:solidFill>
            </a:endParaRPr>
          </a:p>
        </p:txBody>
      </p:sp>
      <p:sp>
        <p:nvSpPr>
          <p:cNvPr id="10" name="Inhaltsplatzhalter 21"/>
          <p:cNvSpPr txBox="1">
            <a:spLocks/>
          </p:cNvSpPr>
          <p:nvPr/>
        </p:nvSpPr>
        <p:spPr bwMode="gray">
          <a:xfrm>
            <a:off x="714375" y="5336199"/>
            <a:ext cx="2100208" cy="735756"/>
          </a:xfrm>
          <a:prstGeom prst="homePlate">
            <a:avLst>
              <a:gd name="adj" fmla="val 26422"/>
            </a:avLst>
          </a:prstGeom>
          <a:solidFill>
            <a:schemeClr val="accent5"/>
          </a:solidFill>
        </p:spPr>
        <p:txBody>
          <a:bodyPr vert="horz" wrap="none" lIns="90000" tIns="90000" rIns="810000" bIns="9000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Early detection and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correct diagnosis</a:t>
            </a:r>
            <a:endParaRPr lang="en-GB" sz="1600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Inhaltsplatzhalter 21"/>
          <p:cNvSpPr txBox="1">
            <a:spLocks/>
          </p:cNvSpPr>
          <p:nvPr/>
        </p:nvSpPr>
        <p:spPr bwMode="gray">
          <a:xfrm>
            <a:off x="3123666" y="5350516"/>
            <a:ext cx="2163607" cy="735756"/>
          </a:xfrm>
          <a:prstGeom prst="chevron">
            <a:avLst>
              <a:gd name="adj" fmla="val 25673"/>
            </a:avLst>
          </a:prstGeom>
          <a:solidFill>
            <a:schemeClr val="accent1"/>
          </a:solidFill>
        </p:spPr>
        <p:txBody>
          <a:bodyPr vert="horz" wrap="none" lIns="72000" tIns="72000" rIns="1007999" bIns="7200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Treatment based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 guidelines</a:t>
            </a:r>
            <a:endParaRPr lang="en-GB" sz="1600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Inhaltsplatzhalter 21"/>
          <p:cNvSpPr txBox="1">
            <a:spLocks/>
          </p:cNvSpPr>
          <p:nvPr/>
        </p:nvSpPr>
        <p:spPr bwMode="gray">
          <a:xfrm>
            <a:off x="5596356" y="5350516"/>
            <a:ext cx="2271767" cy="735755"/>
          </a:xfrm>
          <a:prstGeom prst="chevron">
            <a:avLst>
              <a:gd name="adj" fmla="val 25673"/>
            </a:avLst>
          </a:prstGeom>
          <a:solidFill>
            <a:schemeClr val="accent5"/>
          </a:solidFill>
        </p:spPr>
        <p:txBody>
          <a:bodyPr vert="horz" wrap="none" lIns="90000" tIns="90000" rIns="792000" bIns="9000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Follow up care</a:t>
            </a:r>
            <a:endParaRPr lang="en-GB" sz="1600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714" y="2465225"/>
            <a:ext cx="2661623" cy="26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6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75" y="899398"/>
            <a:ext cx="7700962" cy="369332"/>
          </a:xfrm>
        </p:spPr>
        <p:txBody>
          <a:bodyPr/>
          <a:lstStyle/>
          <a:p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How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measure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9612" y="1268730"/>
            <a:ext cx="7705725" cy="4137325"/>
          </a:xfrm>
        </p:spPr>
        <p:txBody>
          <a:bodyPr/>
          <a:lstStyle/>
          <a:p>
            <a:pPr marL="342567" indent="-342567">
              <a:lnSpc>
                <a:spcPct val="150000"/>
              </a:lnSpc>
              <a:buFont typeface="Wingdings" charset="2"/>
              <a:buChar char="Ø"/>
            </a:pP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Example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breast</a:t>
            </a: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cancer</a:t>
            </a: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centres</a:t>
            </a: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 germany-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criteria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certification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en-US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tipulated</a:t>
            </a:r>
            <a:r>
              <a:rPr lang="en-US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cooperation partners </a:t>
            </a:r>
            <a:r>
              <a:rPr lang="en-US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(oncology, </a:t>
            </a:r>
            <a:r>
              <a:rPr lang="en-US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radiology et al.)</a:t>
            </a:r>
            <a:endParaRPr lang="en-US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Commitment </a:t>
            </a:r>
            <a:r>
              <a:rPr lang="en-US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 </a:t>
            </a:r>
            <a:r>
              <a:rPr lang="en-US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act on general medical </a:t>
            </a:r>
            <a:r>
              <a:rPr lang="en-US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guidelines</a:t>
            </a: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r>
              <a:rPr lang="de-DE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Standardised</a:t>
            </a:r>
            <a:r>
              <a:rPr lang="de-DE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documentation</a:t>
            </a:r>
            <a:endParaRPr lang="en-US" b="1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pecified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number</a:t>
            </a: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cases</a:t>
            </a:r>
            <a:endParaRPr lang="de-DE" b="1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r>
              <a:rPr lang="en-US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Tumor </a:t>
            </a:r>
            <a:r>
              <a:rPr lang="en-US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conferences</a:t>
            </a: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ABBB9-7B06-42C3-99B4-211AFBB1286F}" type="slidenum">
              <a:rPr lang="de-DE" altLang="de-DE" smtClean="0">
                <a:solidFill>
                  <a:srgbClr val="333333"/>
                </a:solidFill>
              </a:rPr>
              <a:pPr>
                <a:defRPr/>
              </a:pPr>
              <a:t>4</a:t>
            </a:fld>
            <a:r>
              <a:rPr lang="de-DE" altLang="de-DE" dirty="0" smtClean="0">
                <a:solidFill>
                  <a:srgbClr val="333333"/>
                </a:solidFill>
              </a:rPr>
              <a:t> | Picture: </a:t>
            </a:r>
            <a:r>
              <a:rPr lang="de-DE" altLang="de-DE" dirty="0" smtClean="0">
                <a:solidFill>
                  <a:srgbClr val="333333"/>
                </a:solidFill>
              </a:rPr>
              <a:t>sah-</a:t>
            </a:r>
            <a:r>
              <a:rPr lang="de-DE" altLang="de-DE" dirty="0" err="1" smtClean="0">
                <a:solidFill>
                  <a:srgbClr val="333333"/>
                </a:solidFill>
              </a:rPr>
              <a:t>eschweiler.de</a:t>
            </a:r>
            <a:r>
              <a:rPr lang="de-DE" altLang="de-DE" dirty="0" smtClean="0">
                <a:solidFill>
                  <a:srgbClr val="333333"/>
                </a:solidFill>
              </a:rPr>
              <a:t>, </a:t>
            </a:r>
            <a:r>
              <a:rPr lang="de-DE" altLang="de-DE" dirty="0" err="1" smtClean="0">
                <a:solidFill>
                  <a:srgbClr val="333333"/>
                </a:solidFill>
              </a:rPr>
              <a:t>www</a:t>
            </a:r>
            <a:r>
              <a:rPr lang="de-DE" altLang="de-DE" dirty="0" err="1" smtClean="0">
                <a:solidFill>
                  <a:srgbClr val="333333"/>
                </a:solidFill>
              </a:rPr>
              <a:t>.uniklinikum-regensburg.de</a:t>
            </a:r>
            <a:r>
              <a:rPr lang="de-DE" altLang="de-DE" dirty="0" smtClean="0">
                <a:solidFill>
                  <a:srgbClr val="333333"/>
                </a:solidFill>
              </a:rPr>
              <a:t>	</a:t>
            </a:r>
            <a:endParaRPr lang="de-DE" altLang="de-DE" dirty="0">
              <a:solidFill>
                <a:srgbClr val="333333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88" y="4964114"/>
            <a:ext cx="1676400" cy="118745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263" y="3771900"/>
            <a:ext cx="3830898" cy="2379664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417" y="4598689"/>
            <a:ext cx="1905617" cy="15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9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612" y="807317"/>
            <a:ext cx="7700962" cy="738664"/>
          </a:xfrm>
        </p:spPr>
        <p:txBody>
          <a:bodyPr/>
          <a:lstStyle/>
          <a:p>
            <a:pPr algn="ctr"/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Competition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unlocks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potential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innovation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b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Indicators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9612" y="1494052"/>
            <a:ext cx="7705725" cy="4941038"/>
          </a:xfrm>
        </p:spPr>
        <p:txBody>
          <a:bodyPr/>
          <a:lstStyle/>
          <a:p>
            <a:pPr marL="342567" indent="-342567">
              <a:lnSpc>
                <a:spcPct val="150000"/>
              </a:lnSpc>
              <a:buFont typeface="Wingdings" charset="2"/>
              <a:buChar char="Ø"/>
            </a:pP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Continuous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benchmarking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process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quantification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by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introducing</a:t>
            </a:r>
            <a:r>
              <a:rPr lang="de-DE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</a:t>
            </a:r>
            <a:r>
              <a:rPr lang="de-DE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indicators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(QIs)</a:t>
            </a: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endParaRPr lang="de-DE" dirty="0" smtClean="0">
              <a:solidFill>
                <a:schemeClr val="bg2"/>
              </a:solidFill>
            </a:endParaRP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ABBB9-7B06-42C3-99B4-211AFBB1286F}" type="slidenum">
              <a:rPr lang="de-DE" altLang="de-DE" smtClean="0">
                <a:solidFill>
                  <a:srgbClr val="333333"/>
                </a:solidFill>
              </a:rPr>
              <a:pPr>
                <a:defRPr/>
              </a:pPr>
              <a:t>5</a:t>
            </a:fld>
            <a:r>
              <a:rPr lang="de-DE" altLang="de-DE" smtClean="0">
                <a:solidFill>
                  <a:srgbClr val="333333"/>
                </a:solidFill>
              </a:rPr>
              <a:t> | 	</a:t>
            </a:r>
            <a:endParaRPr lang="de-DE" altLang="de-DE" dirty="0">
              <a:solidFill>
                <a:srgbClr val="333333"/>
              </a:solidFill>
            </a:endParaRPr>
          </a:p>
        </p:txBody>
      </p:sp>
      <p:sp>
        <p:nvSpPr>
          <p:cNvPr id="36" name="Inhaltsplatzhalter 21"/>
          <p:cNvSpPr txBox="1">
            <a:spLocks/>
          </p:cNvSpPr>
          <p:nvPr/>
        </p:nvSpPr>
        <p:spPr bwMode="gray">
          <a:xfrm>
            <a:off x="5246880" y="2298971"/>
            <a:ext cx="3458291" cy="1110597"/>
          </a:xfrm>
          <a:prstGeom prst="rect">
            <a:avLst/>
          </a:prstGeom>
          <a:noFill/>
        </p:spPr>
        <p:txBody>
          <a:bodyPr vert="horz" wrap="none" lIns="90000" tIns="90000" rIns="90000" bIns="9000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66700" algn="ctr">
              <a:buClrTx/>
            </a:pPr>
            <a:r>
              <a:rPr lang="en-GB" sz="16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Preoperative histological </a:t>
            </a:r>
          </a:p>
          <a:p>
            <a:pPr indent="-266700" algn="ctr">
              <a:buClrTx/>
            </a:pPr>
            <a:r>
              <a:rPr lang="en-GB" sz="16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confirmation of diagnosis</a:t>
            </a:r>
          </a:p>
        </p:txBody>
      </p:sp>
      <p:sp>
        <p:nvSpPr>
          <p:cNvPr id="37" name="Rechteck 36"/>
          <p:cNvSpPr/>
          <p:nvPr/>
        </p:nvSpPr>
        <p:spPr bwMode="gray">
          <a:xfrm>
            <a:off x="4843814" y="2298971"/>
            <a:ext cx="353217" cy="1110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algn="ctr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endParaRPr lang="en-GB" sz="1200" b="1" dirty="0" smtClean="0">
              <a:solidFill>
                <a:schemeClr val="bg1"/>
              </a:solidFill>
            </a:endParaRPr>
          </a:p>
        </p:txBody>
      </p:sp>
      <p:grpSp>
        <p:nvGrpSpPr>
          <p:cNvPr id="38" name="Gruppieren 6"/>
          <p:cNvGrpSpPr/>
          <p:nvPr/>
        </p:nvGrpSpPr>
        <p:grpSpPr bwMode="gray">
          <a:xfrm>
            <a:off x="719139" y="2526030"/>
            <a:ext cx="3650887" cy="3156070"/>
            <a:chOff x="468000" y="1985758"/>
            <a:chExt cx="4059115" cy="3454605"/>
          </a:xfrm>
        </p:grpSpPr>
        <p:sp>
          <p:nvSpPr>
            <p:cNvPr id="39" name="AutoShape 6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468000" y="3713163"/>
              <a:ext cx="2016369" cy="1727200"/>
            </a:xfrm>
            <a:prstGeom prst="triangle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0" tIns="0" rIns="0" bIns="36000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QI</a:t>
              </a:r>
              <a:endParaRPr lang="en-US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0" name="AutoShape 7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510746" y="3713163"/>
              <a:ext cx="2016369" cy="17272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0" tIns="0" rIns="0" bIns="36000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en-US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AutoShape 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1476916" y="1985758"/>
              <a:ext cx="2014904" cy="1727200"/>
            </a:xfrm>
            <a:prstGeom prst="triangle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0" tIns="0" rIns="0" bIns="36000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QI</a:t>
              </a:r>
              <a:endParaRPr lang="en-US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2" name="Text12_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1919077" y="3717525"/>
              <a:ext cx="1128345" cy="61376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txBody>
            <a:bodyPr wrap="none" lIns="0" tIns="72000" rIns="0" bIns="72000" anchor="t" anchorCtr="0">
              <a:noAutofit/>
            </a:bodyPr>
            <a:lstStyle/>
            <a:p>
              <a:pPr algn="ctr" fontAlgn="base">
                <a:spcBef>
                  <a:spcPct val="40000"/>
                </a:spcBef>
                <a:spcAft>
                  <a:spcPct val="0"/>
                </a:spcAft>
                <a:buClr>
                  <a:srgbClr val="215283"/>
                </a:buClr>
                <a:buSzPct val="85000"/>
                <a:buFont typeface="Wingdings" pitchFamily="2" charset="2"/>
                <a:buNone/>
              </a:pPr>
              <a:r>
                <a:rPr lang="en-US" sz="1300" b="1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QMS- quality </a:t>
              </a:r>
            </a:p>
            <a:p>
              <a:pPr algn="ctr" fontAlgn="base">
                <a:spcBef>
                  <a:spcPct val="40000"/>
                </a:spcBef>
                <a:spcAft>
                  <a:spcPct val="0"/>
                </a:spcAft>
                <a:buClr>
                  <a:srgbClr val="215283"/>
                </a:buClr>
                <a:buSzPct val="85000"/>
                <a:buFont typeface="Wingdings" pitchFamily="2" charset="2"/>
                <a:buNone/>
              </a:pPr>
              <a:r>
                <a:rPr lang="en-US" sz="1300" b="1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management </a:t>
              </a:r>
            </a:p>
            <a:p>
              <a:pPr algn="ctr" fontAlgn="base">
                <a:spcBef>
                  <a:spcPct val="40000"/>
                </a:spcBef>
                <a:spcAft>
                  <a:spcPct val="0"/>
                </a:spcAft>
                <a:buClr>
                  <a:srgbClr val="215283"/>
                </a:buClr>
                <a:buSzPct val="85000"/>
                <a:buFont typeface="Wingdings" pitchFamily="2" charset="2"/>
                <a:buNone/>
              </a:pPr>
              <a:r>
                <a:rPr lang="en-US" sz="1300" b="1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system</a:t>
              </a:r>
              <a:endParaRPr lang="en-US" sz="13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43" name="Inhaltsplatzhalter 21"/>
          <p:cNvSpPr txBox="1">
            <a:spLocks/>
          </p:cNvSpPr>
          <p:nvPr/>
        </p:nvSpPr>
        <p:spPr bwMode="gray">
          <a:xfrm>
            <a:off x="5246880" y="3726139"/>
            <a:ext cx="3458291" cy="1110597"/>
          </a:xfrm>
          <a:prstGeom prst="rect">
            <a:avLst/>
          </a:prstGeom>
          <a:noFill/>
        </p:spPr>
        <p:txBody>
          <a:bodyPr vert="horz" wrap="none" lIns="90000" tIns="90000" rIns="90000" bIns="9000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66700"/>
            <a:r>
              <a:rPr lang="en-GB" sz="1600" b="1" dirty="0" smtClean="0"/>
              <a:t>    </a:t>
            </a:r>
            <a:r>
              <a:rPr lang="en-GB" sz="16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Guideline-concordant adjuvant </a:t>
            </a:r>
          </a:p>
          <a:p>
            <a:pPr indent="-266700"/>
            <a:r>
              <a:rPr lang="en-GB" sz="16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   or neoadjuvant chemotherapy</a:t>
            </a:r>
          </a:p>
        </p:txBody>
      </p:sp>
      <p:sp>
        <p:nvSpPr>
          <p:cNvPr id="44" name="Rechteck 43"/>
          <p:cNvSpPr/>
          <p:nvPr/>
        </p:nvSpPr>
        <p:spPr bwMode="gray">
          <a:xfrm>
            <a:off x="4843814" y="3726139"/>
            <a:ext cx="353217" cy="1110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endParaRPr lang="en-GB" sz="1200" b="1" dirty="0" smtClean="0">
              <a:solidFill>
                <a:schemeClr val="bg1"/>
              </a:solidFill>
            </a:endParaRPr>
          </a:p>
        </p:txBody>
      </p:sp>
      <p:sp>
        <p:nvSpPr>
          <p:cNvPr id="45" name="Inhaltsplatzhalter 21"/>
          <p:cNvSpPr txBox="1">
            <a:spLocks/>
          </p:cNvSpPr>
          <p:nvPr/>
        </p:nvSpPr>
        <p:spPr bwMode="gray">
          <a:xfrm>
            <a:off x="5229330" y="5156416"/>
            <a:ext cx="3458291" cy="1110597"/>
          </a:xfrm>
          <a:prstGeom prst="rect">
            <a:avLst/>
          </a:prstGeom>
          <a:noFill/>
        </p:spPr>
        <p:txBody>
          <a:bodyPr vert="horz" lIns="90000" tIns="90000" rIns="90000" bIns="90000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276225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66700" algn="l" defTabSz="9144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6BC2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66700" algn="ctr">
              <a:buClrTx/>
            </a:pPr>
            <a:r>
              <a:rPr lang="en-GB" sz="16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Appropriate axillary dissection</a:t>
            </a:r>
            <a:endParaRPr lang="en-GB" sz="1600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hteck 45"/>
          <p:cNvSpPr/>
          <p:nvPr/>
        </p:nvSpPr>
        <p:spPr bwMode="gray">
          <a:xfrm>
            <a:off x="4835036" y="5150111"/>
            <a:ext cx="353217" cy="1110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algn="ctr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endParaRPr lang="en-GB" sz="1200" b="1" dirty="0" smtClean="0">
              <a:solidFill>
                <a:schemeClr val="bg1"/>
              </a:solidFill>
            </a:endParaRPr>
          </a:p>
        </p:txBody>
      </p:sp>
      <p:sp>
        <p:nvSpPr>
          <p:cNvPr id="48" name="AutoShape 8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531714" y="4108332"/>
            <a:ext cx="1812264" cy="1577941"/>
          </a:xfrm>
          <a:prstGeom prst="triangle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0" tIns="0" rIns="0" bIns="36000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QI</a:t>
            </a:r>
            <a:endParaRPr lang="en-US" sz="16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138" y="2145312"/>
            <a:ext cx="5608316" cy="2929608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9139" y="6400801"/>
            <a:ext cx="7705725" cy="457200"/>
          </a:xfrm>
        </p:spPr>
        <p:txBody>
          <a:bodyPr/>
          <a:lstStyle/>
          <a:p>
            <a:fld id="{453ABBB9-7B06-42C3-99B4-211AFBB1286F}" type="slidenum">
              <a:rPr lang="de-DE" altLang="de-DE" smtClean="0">
                <a:solidFill>
                  <a:srgbClr val="333333"/>
                </a:solidFill>
              </a:rPr>
              <a:pPr/>
              <a:t>6</a:t>
            </a:fld>
            <a:r>
              <a:rPr lang="de-DE" altLang="de-DE" dirty="0" smtClean="0">
                <a:solidFill>
                  <a:srgbClr val="333333"/>
                </a:solidFill>
              </a:rPr>
              <a:t> | </a:t>
            </a:r>
            <a:r>
              <a:rPr lang="de-DE" dirty="0" err="1"/>
              <a:t>Multidisciplinary</a:t>
            </a:r>
            <a:r>
              <a:rPr lang="de-DE" dirty="0"/>
              <a:t> </a:t>
            </a:r>
            <a:r>
              <a:rPr lang="de-DE" dirty="0" err="1"/>
              <a:t>breast</a:t>
            </a:r>
            <a:r>
              <a:rPr lang="de-DE" dirty="0"/>
              <a:t> </a:t>
            </a:r>
            <a:r>
              <a:rPr lang="de-DE" dirty="0" err="1"/>
              <a:t>centres</a:t>
            </a:r>
            <a:r>
              <a:rPr lang="de-DE" dirty="0"/>
              <a:t> in Germany: a </a:t>
            </a:r>
            <a:r>
              <a:rPr lang="de-DE" dirty="0" err="1"/>
              <a:t>review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update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assurance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benchmarking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certification</a:t>
            </a:r>
            <a:r>
              <a:rPr lang="de-DE" dirty="0"/>
              <a:t> </a:t>
            </a:r>
          </a:p>
          <a:p>
            <a:r>
              <a:rPr lang="de-DE" dirty="0"/>
              <a:t>Markus Wallwiener • Sara Y. </a:t>
            </a:r>
            <a:r>
              <a:rPr lang="de-DE" dirty="0" err="1"/>
              <a:t>Brucker</a:t>
            </a:r>
            <a:r>
              <a:rPr lang="de-DE" dirty="0"/>
              <a:t> • Diethelm Wallwiener • The </a:t>
            </a:r>
            <a:r>
              <a:rPr lang="de-DE" dirty="0" err="1"/>
              <a:t>Steering</a:t>
            </a:r>
            <a:r>
              <a:rPr lang="de-DE" dirty="0"/>
              <a:t> </a:t>
            </a:r>
            <a:r>
              <a:rPr lang="de-DE" dirty="0" err="1" smtClean="0"/>
              <a:t>Committee</a:t>
            </a:r>
            <a:r>
              <a:rPr lang="de-DE" dirty="0" smtClean="0"/>
              <a:t>, </a:t>
            </a:r>
            <a:r>
              <a:rPr lang="de-DE" dirty="0" err="1"/>
              <a:t>Arch</a:t>
            </a:r>
            <a:r>
              <a:rPr lang="de-DE" dirty="0"/>
              <a:t> </a:t>
            </a:r>
            <a:r>
              <a:rPr lang="de-DE" dirty="0" err="1"/>
              <a:t>Gynecol</a:t>
            </a:r>
            <a:r>
              <a:rPr lang="de-DE" dirty="0"/>
              <a:t> </a:t>
            </a:r>
            <a:r>
              <a:rPr lang="de-DE" dirty="0" err="1" smtClean="0"/>
              <a:t>Obstet</a:t>
            </a:r>
            <a:r>
              <a:rPr lang="de-DE" dirty="0" smtClean="0"/>
              <a:t>, 2011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altLang="de-DE" dirty="0" smtClean="0">
                <a:solidFill>
                  <a:srgbClr val="333333"/>
                </a:solidFill>
              </a:rPr>
              <a:t>	</a:t>
            </a:r>
            <a:endParaRPr lang="de-DE" altLang="de-DE" dirty="0">
              <a:solidFill>
                <a:srgbClr val="333333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9138" y="5158213"/>
            <a:ext cx="7853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Relative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performance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indicators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(QIs)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during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2003–2010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period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expressed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percentage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respective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DKG/ DGS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Requirements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Breast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4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Centres</a:t>
            </a:r>
            <a:r>
              <a:rPr lang="de-DE" sz="1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(FAB) </a:t>
            </a:r>
          </a:p>
          <a:p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478656" y="930704"/>
            <a:ext cx="567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Benchmarking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improves</a:t>
            </a: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</a:t>
            </a: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care</a:t>
            </a:r>
            <a:endParaRPr lang="de-DE" b="1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Oval 82"/>
          <p:cNvSpPr>
            <a:spLocks noChangeArrowheads="1"/>
          </p:cNvSpPr>
          <p:nvPr/>
        </p:nvSpPr>
        <p:spPr bwMode="gray">
          <a:xfrm>
            <a:off x="6066960" y="2760879"/>
            <a:ext cx="1143000" cy="1139825"/>
          </a:xfrm>
          <a:prstGeom prst="ellipse">
            <a:avLst/>
          </a:prstGeom>
          <a:solidFill>
            <a:schemeClr val="accent1"/>
          </a:solidFill>
          <a:ln w="88900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noProof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Large breast Centres</a:t>
            </a:r>
            <a:endParaRPr lang="en-GB" sz="1200" noProof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98"/>
          <p:cNvSpPr>
            <a:spLocks noChangeArrowheads="1"/>
          </p:cNvSpPr>
          <p:nvPr/>
        </p:nvSpPr>
        <p:spPr bwMode="gray">
          <a:xfrm>
            <a:off x="6327310" y="4628180"/>
            <a:ext cx="622300" cy="61912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88900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GB" sz="1200" noProof="1">
              <a:solidFill>
                <a:schemeClr val="bg1"/>
              </a:solidFill>
            </a:endParaRPr>
          </a:p>
        </p:txBody>
      </p:sp>
      <p:sp>
        <p:nvSpPr>
          <p:cNvPr id="18" name="Oval 98"/>
          <p:cNvSpPr>
            <a:spLocks noChangeArrowheads="1"/>
          </p:cNvSpPr>
          <p:nvPr/>
        </p:nvSpPr>
        <p:spPr bwMode="gray">
          <a:xfrm rot="10800000">
            <a:off x="6327310" y="1414279"/>
            <a:ext cx="622300" cy="61912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88900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GB" sz="1200" noProof="1">
              <a:solidFill>
                <a:schemeClr val="bg1"/>
              </a:solidFill>
            </a:endParaRPr>
          </a:p>
        </p:txBody>
      </p:sp>
      <p:sp>
        <p:nvSpPr>
          <p:cNvPr id="19" name="Oval 94"/>
          <p:cNvSpPr>
            <a:spLocks noChangeArrowheads="1"/>
          </p:cNvSpPr>
          <p:nvPr/>
        </p:nvSpPr>
        <p:spPr bwMode="gray">
          <a:xfrm>
            <a:off x="7927510" y="2202165"/>
            <a:ext cx="622300" cy="61912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88900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GB" sz="1200" noProof="1">
              <a:solidFill>
                <a:schemeClr val="bg1"/>
              </a:solidFill>
            </a:endParaRPr>
          </a:p>
        </p:txBody>
      </p:sp>
      <p:sp>
        <p:nvSpPr>
          <p:cNvPr id="20" name="Oval 94"/>
          <p:cNvSpPr>
            <a:spLocks noChangeArrowheads="1"/>
          </p:cNvSpPr>
          <p:nvPr/>
        </p:nvSpPr>
        <p:spPr bwMode="gray">
          <a:xfrm>
            <a:off x="7927510" y="3845539"/>
            <a:ext cx="622300" cy="61912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88900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GB" sz="1200" noProof="1">
              <a:solidFill>
                <a:schemeClr val="bg1"/>
              </a:solidFill>
            </a:endParaRPr>
          </a:p>
        </p:txBody>
      </p:sp>
      <p:sp>
        <p:nvSpPr>
          <p:cNvPr id="21" name="Oval 94"/>
          <p:cNvSpPr>
            <a:spLocks noChangeArrowheads="1"/>
          </p:cNvSpPr>
          <p:nvPr/>
        </p:nvSpPr>
        <p:spPr bwMode="gray">
          <a:xfrm flipH="1">
            <a:off x="4729479" y="2202165"/>
            <a:ext cx="622300" cy="61912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88900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GB" sz="1200" noProof="1">
              <a:solidFill>
                <a:schemeClr val="bg1"/>
              </a:solidFill>
            </a:endParaRPr>
          </a:p>
        </p:txBody>
      </p:sp>
      <p:sp>
        <p:nvSpPr>
          <p:cNvPr id="22" name="Oval 94"/>
          <p:cNvSpPr>
            <a:spLocks noChangeArrowheads="1"/>
          </p:cNvSpPr>
          <p:nvPr/>
        </p:nvSpPr>
        <p:spPr bwMode="gray">
          <a:xfrm flipH="1">
            <a:off x="4729479" y="3845539"/>
            <a:ext cx="622300" cy="61912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88900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endParaRPr lang="en-GB" sz="1200" noProof="1">
              <a:solidFill>
                <a:schemeClr val="bg1"/>
              </a:solidFill>
            </a:endParaRPr>
          </a:p>
        </p:txBody>
      </p:sp>
      <p:sp>
        <p:nvSpPr>
          <p:cNvPr id="23" name="Line 72"/>
          <p:cNvSpPr>
            <a:spLocks noChangeShapeType="1"/>
          </p:cNvSpPr>
          <p:nvPr/>
        </p:nvSpPr>
        <p:spPr bwMode="gray">
          <a:xfrm>
            <a:off x="6638460" y="3900704"/>
            <a:ext cx="0" cy="727476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1"/>
          </a:p>
        </p:txBody>
      </p:sp>
      <p:sp>
        <p:nvSpPr>
          <p:cNvPr id="24" name="Line 72"/>
          <p:cNvSpPr>
            <a:spLocks noChangeShapeType="1"/>
          </p:cNvSpPr>
          <p:nvPr/>
        </p:nvSpPr>
        <p:spPr bwMode="gray">
          <a:xfrm rot="10800000">
            <a:off x="6638460" y="2033405"/>
            <a:ext cx="0" cy="727474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1"/>
          </a:p>
        </p:txBody>
      </p:sp>
      <p:sp>
        <p:nvSpPr>
          <p:cNvPr id="25" name="Line 71"/>
          <p:cNvSpPr>
            <a:spLocks noChangeShapeType="1"/>
          </p:cNvSpPr>
          <p:nvPr/>
        </p:nvSpPr>
        <p:spPr bwMode="gray">
          <a:xfrm>
            <a:off x="7152007" y="3596527"/>
            <a:ext cx="809974" cy="417478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1"/>
          </a:p>
        </p:txBody>
      </p:sp>
      <p:sp>
        <p:nvSpPr>
          <p:cNvPr id="26" name="Line 73"/>
          <p:cNvSpPr>
            <a:spLocks noChangeShapeType="1"/>
          </p:cNvSpPr>
          <p:nvPr/>
        </p:nvSpPr>
        <p:spPr bwMode="gray">
          <a:xfrm flipV="1">
            <a:off x="7152004" y="2650795"/>
            <a:ext cx="809977" cy="416146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1"/>
          </a:p>
        </p:txBody>
      </p:sp>
      <p:sp>
        <p:nvSpPr>
          <p:cNvPr id="27" name="Line 71"/>
          <p:cNvSpPr>
            <a:spLocks noChangeShapeType="1"/>
          </p:cNvSpPr>
          <p:nvPr/>
        </p:nvSpPr>
        <p:spPr bwMode="gray">
          <a:xfrm flipH="1">
            <a:off x="5317302" y="3596527"/>
            <a:ext cx="809973" cy="417478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1"/>
          </a:p>
        </p:txBody>
      </p:sp>
      <p:sp>
        <p:nvSpPr>
          <p:cNvPr id="28" name="Line 73"/>
          <p:cNvSpPr>
            <a:spLocks noChangeShapeType="1"/>
          </p:cNvSpPr>
          <p:nvPr/>
        </p:nvSpPr>
        <p:spPr bwMode="gray">
          <a:xfrm flipH="1" flipV="1">
            <a:off x="5317303" y="2650795"/>
            <a:ext cx="809973" cy="416144"/>
          </a:xfrm>
          <a:prstGeom prst="line">
            <a:avLst/>
          </a:prstGeom>
          <a:noFill/>
          <a:ln w="9525">
            <a:solidFill>
              <a:schemeClr val="tx1"/>
            </a:solidFill>
            <a:prstDash val="solid"/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171189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138" y="918687"/>
            <a:ext cx="7700962" cy="738664"/>
          </a:xfrm>
        </p:spPr>
        <p:txBody>
          <a:bodyPr/>
          <a:lstStyle/>
          <a:p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German national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cancer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registry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b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Real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life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data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4375" y="1623062"/>
            <a:ext cx="7705725" cy="4137325"/>
          </a:xfrm>
        </p:spPr>
        <p:txBody>
          <a:bodyPr numCol="1"/>
          <a:lstStyle/>
          <a:p>
            <a:pPr marL="342567" indent="-342567">
              <a:lnSpc>
                <a:spcPct val="150000"/>
              </a:lnSpc>
              <a:buFont typeface="Wingdings" charset="2"/>
              <a:buChar char="Ø"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Central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documentation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incidences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procedures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results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Epidemiological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data</a:t>
            </a:r>
            <a:r>
              <a:rPr lang="de-DE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provides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information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about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temporal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regional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occurence</a:t>
            </a: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management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prevention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diagnostic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therapy</a:t>
            </a: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Data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set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cause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studies</a:t>
            </a: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Basis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setup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rational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screening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programmes</a:t>
            </a: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979268" lvl="1" indent="-342567">
              <a:lnSpc>
                <a:spcPct val="150000"/>
              </a:lnSpc>
              <a:buFont typeface="Arial"/>
              <a:buChar char="•"/>
            </a:pPr>
            <a:endParaRPr lang="de-DE" dirty="0" smtClean="0">
              <a:solidFill>
                <a:schemeClr val="bg2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3ABBB9-7B06-42C3-99B4-211AFBB1286F}" type="slidenum">
              <a:rPr lang="de-DE" altLang="de-DE" smtClean="0">
                <a:solidFill>
                  <a:srgbClr val="333333"/>
                </a:solidFill>
              </a:rPr>
              <a:pPr>
                <a:defRPr/>
              </a:pPr>
              <a:t>7</a:t>
            </a:fld>
            <a:r>
              <a:rPr lang="de-DE" altLang="de-DE" dirty="0" smtClean="0">
                <a:solidFill>
                  <a:srgbClr val="333333"/>
                </a:solidFill>
              </a:rPr>
              <a:t> | </a:t>
            </a:r>
            <a:r>
              <a:rPr lang="de-DE" altLang="de-DE" dirty="0" smtClean="0">
                <a:solidFill>
                  <a:srgbClr val="333333"/>
                </a:solidFill>
              </a:rPr>
              <a:t>Pictures: </a:t>
            </a:r>
            <a:r>
              <a:rPr lang="de-DE" altLang="de-DE" dirty="0" err="1" smtClean="0">
                <a:solidFill>
                  <a:srgbClr val="333333"/>
                </a:solidFill>
              </a:rPr>
              <a:t>krebsinformationsdienst.de</a:t>
            </a:r>
            <a:r>
              <a:rPr lang="de-DE" altLang="de-DE" dirty="0" smtClean="0">
                <a:solidFill>
                  <a:srgbClr val="333333"/>
                </a:solidFill>
              </a:rPr>
              <a:t>, </a:t>
            </a:r>
            <a:r>
              <a:rPr lang="de-DE" altLang="de-DE" dirty="0" err="1" smtClean="0">
                <a:solidFill>
                  <a:srgbClr val="333333"/>
                </a:solidFill>
              </a:rPr>
              <a:t>surgical-tribune.com</a:t>
            </a:r>
            <a:r>
              <a:rPr lang="de-DE" altLang="de-DE" dirty="0" smtClean="0">
                <a:solidFill>
                  <a:srgbClr val="333333"/>
                </a:solidFill>
              </a:rPr>
              <a:t>	</a:t>
            </a:r>
            <a:endParaRPr lang="de-DE" altLang="de-DE" dirty="0">
              <a:solidFill>
                <a:srgbClr val="333333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23" y="4273075"/>
            <a:ext cx="3048000" cy="1928927"/>
          </a:xfrm>
          <a:prstGeom prst="rect">
            <a:avLst/>
          </a:prstGeom>
          <a:effectLst>
            <a:glow rad="127000">
              <a:schemeClr val="bg1">
                <a:alpha val="15000"/>
              </a:schemeClr>
            </a:glow>
            <a:outerShdw blurRad="50800" dist="50800" dir="5400000" algn="ctr" rotWithShape="0">
              <a:schemeClr val="bg1">
                <a:alpha val="76000"/>
              </a:schemeClr>
            </a:outerShdw>
            <a:softEdge rad="215900"/>
          </a:effectLst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412" y="4430046"/>
            <a:ext cx="3325825" cy="1771956"/>
          </a:xfrm>
          <a:prstGeom prst="rect">
            <a:avLst/>
          </a:prstGeom>
          <a:effectLst>
            <a:outerShdw blurRad="368300" dist="50800" dir="5400000" algn="ctr" rotWithShape="0">
              <a:schemeClr val="bg1">
                <a:alpha val="79000"/>
              </a:schemeClr>
            </a:outerShdw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132109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23360" y="1554480"/>
            <a:ext cx="4310064" cy="4018249"/>
          </a:xfrm>
        </p:spPr>
        <p:txBody>
          <a:bodyPr/>
          <a:lstStyle/>
          <a:p>
            <a:pPr lvl="1">
              <a:buFont typeface="Arial" charset="0"/>
              <a:buChar char="•"/>
            </a:pP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Improvement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patient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survival</a:t>
            </a: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>
              <a:buFont typeface="Arial" charset="0"/>
              <a:buChar char="•"/>
            </a:pP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>
              <a:buFont typeface="Arial" charset="0"/>
              <a:buChar char="•"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Shorter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hospitalisation</a:t>
            </a: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>
              <a:buFont typeface="Arial" charset="0"/>
              <a:buChar char="•"/>
            </a:pP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>
              <a:buFont typeface="Arial" charset="0"/>
              <a:buChar char="•"/>
            </a:pP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Lower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local-recurrence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rates</a:t>
            </a: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>
              <a:buFont typeface="Arial" charset="0"/>
              <a:buChar char="•"/>
            </a:pP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>
              <a:buFont typeface="Arial" charset="0"/>
              <a:buChar char="•"/>
            </a:pP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Higher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likelihood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receiving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breast-conserving-therapy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(BCT)</a:t>
            </a:r>
          </a:p>
          <a:p>
            <a:pPr lvl="1">
              <a:buFont typeface="Arial" charset="0"/>
              <a:buChar char="•"/>
            </a:pP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>
              <a:buFont typeface="Arial" charset="0"/>
              <a:buChar char="•"/>
            </a:pP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Increase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in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overall-survival</a:t>
            </a:r>
            <a:endParaRPr lang="de-DE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>
              <a:buFont typeface="Arial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9139" y="6435091"/>
            <a:ext cx="7705725" cy="307777"/>
          </a:xfrm>
        </p:spPr>
        <p:txBody>
          <a:bodyPr/>
          <a:lstStyle/>
          <a:p>
            <a:fld id="{453ABBB9-7B06-42C3-99B4-211AFBB1286F}" type="slidenum">
              <a:rPr lang="de-DE" altLang="de-DE" smtClean="0">
                <a:solidFill>
                  <a:srgbClr val="333333"/>
                </a:solidFill>
              </a:rPr>
              <a:pPr/>
              <a:t>8</a:t>
            </a:fld>
            <a:r>
              <a:rPr lang="de-DE" altLang="de-DE" dirty="0" smtClean="0">
                <a:solidFill>
                  <a:srgbClr val="333333"/>
                </a:solidFill>
              </a:rPr>
              <a:t> | </a:t>
            </a:r>
            <a:r>
              <a:rPr lang="de-DE" dirty="0" err="1"/>
              <a:t>Multidisciplinary</a:t>
            </a:r>
            <a:r>
              <a:rPr lang="de-DE" dirty="0"/>
              <a:t> </a:t>
            </a:r>
            <a:r>
              <a:rPr lang="de-DE" dirty="0" err="1"/>
              <a:t>breast</a:t>
            </a:r>
            <a:r>
              <a:rPr lang="de-DE" dirty="0"/>
              <a:t> </a:t>
            </a:r>
            <a:r>
              <a:rPr lang="de-DE" dirty="0" err="1"/>
              <a:t>centres</a:t>
            </a:r>
            <a:r>
              <a:rPr lang="de-DE" dirty="0"/>
              <a:t> in Germany: a </a:t>
            </a:r>
            <a:r>
              <a:rPr lang="de-DE" dirty="0" err="1"/>
              <a:t>review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update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assurance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benchmarking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certification</a:t>
            </a:r>
            <a:r>
              <a:rPr lang="de-DE" dirty="0"/>
              <a:t> </a:t>
            </a:r>
          </a:p>
          <a:p>
            <a:r>
              <a:rPr lang="de-DE" dirty="0" smtClean="0"/>
              <a:t>             Markus Wallwiener, Sara </a:t>
            </a:r>
            <a:r>
              <a:rPr lang="de-DE" dirty="0"/>
              <a:t>Y. </a:t>
            </a:r>
            <a:r>
              <a:rPr lang="de-DE" dirty="0" err="1" smtClean="0"/>
              <a:t>Brucker</a:t>
            </a:r>
            <a:r>
              <a:rPr lang="de-DE" dirty="0" smtClean="0"/>
              <a:t>, Diethelm </a:t>
            </a:r>
            <a:r>
              <a:rPr lang="de-DE" dirty="0" err="1" smtClean="0"/>
              <a:t>Wallwiener,The</a:t>
            </a:r>
            <a:r>
              <a:rPr lang="de-DE" dirty="0" smtClean="0"/>
              <a:t> </a:t>
            </a:r>
            <a:r>
              <a:rPr lang="de-DE" dirty="0" err="1"/>
              <a:t>Steering</a:t>
            </a:r>
            <a:r>
              <a:rPr lang="de-DE" dirty="0"/>
              <a:t> </a:t>
            </a:r>
            <a:r>
              <a:rPr lang="de-DE" dirty="0" err="1"/>
              <a:t>Committee</a:t>
            </a:r>
            <a:r>
              <a:rPr lang="de-DE" dirty="0"/>
              <a:t>, </a:t>
            </a:r>
            <a:r>
              <a:rPr lang="de-DE" dirty="0" err="1"/>
              <a:t>Arch</a:t>
            </a:r>
            <a:r>
              <a:rPr lang="de-DE" dirty="0"/>
              <a:t> </a:t>
            </a:r>
            <a:r>
              <a:rPr lang="de-DE" dirty="0" err="1"/>
              <a:t>Gynecol</a:t>
            </a:r>
            <a:r>
              <a:rPr lang="de-DE" dirty="0"/>
              <a:t> </a:t>
            </a:r>
            <a:r>
              <a:rPr lang="de-DE" dirty="0" err="1"/>
              <a:t>Obstet</a:t>
            </a:r>
            <a:r>
              <a:rPr lang="de-DE" dirty="0"/>
              <a:t>, 2011 </a:t>
            </a:r>
            <a:r>
              <a:rPr lang="de-DE" altLang="de-DE" dirty="0" smtClean="0">
                <a:solidFill>
                  <a:srgbClr val="333333"/>
                </a:solidFill>
              </a:rPr>
              <a:t>	</a:t>
            </a:r>
            <a:endParaRPr lang="de-DE" altLang="de-DE" dirty="0">
              <a:solidFill>
                <a:srgbClr val="333333"/>
              </a:solidFill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719139" y="1240758"/>
            <a:ext cx="3304221" cy="1017968"/>
          </a:xfrm>
          <a:prstGeom prst="homePlate">
            <a:avLst>
              <a:gd name="adj" fmla="val 17901"/>
            </a:avLst>
          </a:prstGeom>
          <a:solidFill>
            <a:schemeClr val="tx2">
              <a:lumMod val="20000"/>
              <a:lumOff val="80000"/>
            </a:schemeClr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0000" tIns="0" rIns="144000" bIns="0" anchor="ctr"/>
          <a:lstStyle/>
          <a:p>
            <a:pPr marL="1588" lvl="1" eaLnBrk="0" fontAlgn="base" hangingPunct="0">
              <a:spcBef>
                <a:spcPts val="300"/>
              </a:spcBef>
              <a:spcAft>
                <a:spcPts val="600"/>
              </a:spcAft>
            </a:pPr>
            <a:r>
              <a:rPr lang="en-GB" sz="200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Centralisation</a:t>
            </a:r>
            <a:endParaRPr lang="en-GB" sz="18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719139" y="2740068"/>
            <a:ext cx="3304221" cy="1017968"/>
          </a:xfrm>
          <a:prstGeom prst="homePlate">
            <a:avLst>
              <a:gd name="adj" fmla="val 17901"/>
            </a:avLst>
          </a:prstGeom>
          <a:solidFill>
            <a:schemeClr val="tx2">
              <a:lumMod val="40000"/>
              <a:lumOff val="60000"/>
            </a:schemeClr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0000" tIns="0" rIns="144000" bIns="0" anchor="ctr"/>
          <a:lstStyle/>
          <a:p>
            <a:pPr marL="1588" lvl="1" eaLnBrk="0" fontAlgn="base" hangingPunct="0">
              <a:spcBef>
                <a:spcPts val="300"/>
              </a:spcBef>
              <a:spcAft>
                <a:spcPts val="600"/>
              </a:spcAft>
            </a:pPr>
            <a:r>
              <a:rPr lang="en-GB" sz="20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Speci</a:t>
            </a:r>
            <a:r>
              <a:rPr lang="de-DE" sz="20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alisation</a:t>
            </a:r>
            <a:endParaRPr lang="en-GB" sz="20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gray">
          <a:xfrm>
            <a:off x="719139" y="4241039"/>
            <a:ext cx="3304221" cy="1017968"/>
          </a:xfrm>
          <a:prstGeom prst="homePlate">
            <a:avLst>
              <a:gd name="adj" fmla="val 17901"/>
            </a:avLst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lIns="90000" tIns="0" rIns="144000" bIns="0" anchor="ctr"/>
          <a:lstStyle/>
          <a:p>
            <a:pPr marL="1588" lvl="1" eaLnBrk="0" fontAlgn="base" hangingPunct="0">
              <a:spcBef>
                <a:spcPts val="300"/>
              </a:spcBef>
              <a:spcAft>
                <a:spcPts val="600"/>
              </a:spcAft>
            </a:pPr>
            <a:r>
              <a:rPr lang="en-GB" sz="2000" dirty="0" err="1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Multidisciplinarity</a:t>
            </a:r>
            <a:endParaRPr lang="en-GB" sz="20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4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75" y="972905"/>
            <a:ext cx="7700962" cy="369332"/>
          </a:xfrm>
        </p:spPr>
        <p:txBody>
          <a:bodyPr/>
          <a:lstStyle/>
          <a:p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Learning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translational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networks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precision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medicine</a:t>
            </a:r>
            <a:r>
              <a:rPr lang="de-DE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714375" y="6428423"/>
            <a:ext cx="7705725" cy="615553"/>
          </a:xfrm>
        </p:spPr>
        <p:txBody>
          <a:bodyPr/>
          <a:lstStyle/>
          <a:p>
            <a:pPr algn="l">
              <a:defRPr/>
            </a:pPr>
            <a:fld id="{453ABBB9-7B06-42C3-99B4-211AFBB1286F}" type="slidenum">
              <a:rPr lang="de-DE" altLang="de-DE" smtClean="0">
                <a:solidFill>
                  <a:srgbClr val="333333"/>
                </a:solidFill>
              </a:rPr>
              <a:pPr algn="l">
                <a:defRPr/>
              </a:pPr>
              <a:t>9</a:t>
            </a:fld>
            <a:r>
              <a:rPr lang="de-DE" altLang="de-DE" dirty="0" smtClean="0">
                <a:solidFill>
                  <a:srgbClr val="333333"/>
                </a:solidFill>
              </a:rPr>
              <a:t> | </a:t>
            </a:r>
            <a:r>
              <a:rPr lang="de-DE" dirty="0" smtClean="0"/>
              <a:t>Biomarkers in </a:t>
            </a:r>
            <a:r>
              <a:rPr lang="de-DE" dirty="0" err="1" smtClean="0"/>
              <a:t>Patients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Metastatic</a:t>
            </a:r>
            <a:r>
              <a:rPr lang="de-DE" dirty="0" smtClean="0"/>
              <a:t> </a:t>
            </a:r>
            <a:r>
              <a:rPr lang="de-DE" dirty="0" err="1" smtClean="0"/>
              <a:t>Breast</a:t>
            </a:r>
            <a:r>
              <a:rPr lang="de-DE" dirty="0" smtClean="0"/>
              <a:t> Cancer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PRAEGNANT Study Network </a:t>
            </a:r>
            <a:r>
              <a:rPr lang="de-DE" dirty="0"/>
              <a:t>Fasching PA et </a:t>
            </a:r>
            <a:r>
              <a:rPr lang="de-DE" dirty="0" smtClean="0"/>
              <a:t>al</a:t>
            </a:r>
          </a:p>
          <a:p>
            <a:pPr algn="l">
              <a:defRPr/>
            </a:pPr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err="1" smtClean="0"/>
              <a:t>Geburtsh</a:t>
            </a:r>
            <a:r>
              <a:rPr lang="de-DE" dirty="0" smtClean="0"/>
              <a:t> </a:t>
            </a:r>
            <a:r>
              <a:rPr lang="de-DE" dirty="0" err="1"/>
              <a:t>Frauenheilk</a:t>
            </a:r>
            <a:r>
              <a:rPr lang="de-DE" dirty="0"/>
              <a:t> 2015; 75: 41–50 </a:t>
            </a:r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r>
              <a:rPr lang="de-DE" altLang="de-DE" dirty="0" smtClean="0">
                <a:solidFill>
                  <a:srgbClr val="333333"/>
                </a:solidFill>
              </a:rPr>
              <a:t>	</a:t>
            </a:r>
            <a:endParaRPr lang="de-DE" altLang="de-DE" dirty="0">
              <a:solidFill>
                <a:srgbClr val="333333"/>
              </a:solidFill>
            </a:endParaRPr>
          </a:p>
        </p:txBody>
      </p:sp>
      <p:pic>
        <p:nvPicPr>
          <p:cNvPr id="5" name="Picture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75" y="1437568"/>
            <a:ext cx="4600575" cy="80569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14375" y="2338596"/>
            <a:ext cx="7518082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PRAEGNANT </a:t>
            </a:r>
            <a:r>
              <a:rPr lang="de-DE" sz="16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study</a:t>
            </a:r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6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network</a:t>
            </a:r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de-DE" sz="16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Prospective</a:t>
            </a:r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Academic </a:t>
            </a:r>
            <a:r>
              <a:rPr lang="de-DE" sz="16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Translational</a:t>
            </a:r>
            <a:r>
              <a:rPr lang="de-DE" sz="1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Research Network </a:t>
            </a:r>
            <a:r>
              <a:rPr lang="de-DE" sz="16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6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6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Optimization</a:t>
            </a:r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6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6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Oncological</a:t>
            </a:r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6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Health</a:t>
            </a:r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Care Quality in </a:t>
            </a:r>
            <a:r>
              <a:rPr lang="de-DE" sz="16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6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Advanced</a:t>
            </a:r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6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Therapeutic</a:t>
            </a:r>
            <a:r>
              <a:rPr lang="de-DE" sz="16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6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Setting)</a:t>
            </a:r>
          </a:p>
          <a:p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l"/>
            <a:r>
              <a:rPr lang="de-DE" sz="18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Pharmacogenomics</a:t>
            </a:r>
            <a:r>
              <a:rPr lang="de-DE" sz="18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1800" b="1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b="1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biomarker</a:t>
            </a:r>
            <a:endParaRPr lang="de-DE" sz="1800" b="1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carry out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molecular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tests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under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study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conditions</a:t>
            </a: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identify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suitable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breast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cancer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patients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for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clinical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drug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trials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based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on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molecular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testing</a:t>
            </a:r>
            <a:endParaRPr lang="de-DE" sz="1800" dirty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indent="-171450" algn="l">
              <a:buFont typeface="Arial" charset="0"/>
              <a:buChar char="•"/>
            </a:pP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l"/>
            <a:r>
              <a:rPr lang="de-DE" sz="1800" b="1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Health</a:t>
            </a:r>
            <a:r>
              <a:rPr lang="de-DE" sz="18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Services Research</a:t>
            </a:r>
          </a:p>
          <a:p>
            <a:pPr marL="171450" indent="-171450" algn="l">
              <a:buFont typeface="Arial" charset="0"/>
              <a:buChar char="•"/>
            </a:pP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record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treatment-induced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toxicities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patientʼs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quality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life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routine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clinical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practice</a:t>
            </a:r>
            <a:endParaRPr lang="de-DE" sz="1800" dirty="0" smtClean="0">
              <a:solidFill>
                <a:schemeClr val="accent4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171450" indent="-171450" algn="l">
              <a:buFont typeface="Arial" charset="0"/>
              <a:buChar char="•"/>
            </a:pP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record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show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benchmark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reality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medical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care </a:t>
            </a:r>
            <a:r>
              <a:rPr lang="de-DE" sz="18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provided</a:t>
            </a:r>
            <a:r>
              <a:rPr lang="de-DE" sz="18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to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patients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with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advanced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metastatic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breast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sz="1800" dirty="0" err="1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cancer</a:t>
            </a:r>
            <a:r>
              <a:rPr lang="de-DE" sz="1800" dirty="0">
                <a:solidFill>
                  <a:schemeClr val="accent4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807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eVCyWeJDUq9jDHWgjvt8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eV65OEDEecbqVHbf0DB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aigzhxdkCB06dkKtojw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eVCyWeJDUq9jDHWgjvt8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dtialtNd0ubywjGUjqZ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6H5HL7E9USbfx_HPA_M4Q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Vorlage UFK mit DFG">
  <a:themeElements>
    <a:clrScheme name="UT_pptmaster_3ukt_inst 1">
      <a:dk1>
        <a:srgbClr val="333333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pptmaster_3ukt_ins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T_pptmaster_3ukt_inst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0137" tIns="30137" rIns="30137" bIns="30137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0137" tIns="30137" rIns="30137" bIns="30137" numCol="1" spcCol="38100" rtlCol="0" anchor="ctr">
        <a:spAutoFit/>
      </a:bodyPr>
      <a:lstStyle>
        <a:defPPr marL="0" marR="0" indent="0" algn="ctr" defTabSz="41076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859</Words>
  <Application>Microsoft Macintosh PowerPoint</Application>
  <PresentationFormat>Bildschirmpräsentation (4:3)</PresentationFormat>
  <Paragraphs>183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Calibri</vt:lpstr>
      <vt:lpstr>Helvetica Light</vt:lpstr>
      <vt:lpstr>Helvetica Neue</vt:lpstr>
      <vt:lpstr>ＭＳ Ｐゴシック</vt:lpstr>
      <vt:lpstr>Wingdings</vt:lpstr>
      <vt:lpstr>Arial</vt:lpstr>
      <vt:lpstr>Vorlage UFK mit DFG</vt:lpstr>
      <vt:lpstr>PowerPoint-Präsentation</vt:lpstr>
      <vt:lpstr>3 dimensions of quality</vt:lpstr>
      <vt:lpstr>The benefit of certification:  Onko Zert breast cancer centres</vt:lpstr>
      <vt:lpstr>How to measure quality?</vt:lpstr>
      <vt:lpstr>Competition unlocks potential for innovation:  Quality Indicators</vt:lpstr>
      <vt:lpstr>PowerPoint-Präsentation</vt:lpstr>
      <vt:lpstr>German national cancer registry: Real life data </vt:lpstr>
      <vt:lpstr>PowerPoint-Präsentation</vt:lpstr>
      <vt:lpstr>Learning translational networks: precision medicine </vt:lpstr>
      <vt:lpstr>PowerPoint-Präsentation</vt:lpstr>
      <vt:lpstr>ePROs Patient-reported-outcomes as a quality parameter:  discovering needs and improving life quality</vt:lpstr>
      <vt:lpstr>eHealth study-finder: new ways in oncological study recruitment</vt:lpstr>
      <vt:lpstr>Quality in surgical gynaecological oncology:  The sentinel lymphonodectomy concept in early and locally advanced cervical and endometrial cancer</vt:lpstr>
      <vt:lpstr>PowerPoint-Präsentation</vt:lpstr>
      <vt:lpstr>Quality assurance and quality intensification: a multidisciplinary concept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Marc Vorbrugg</dc:creator>
  <cp:lastModifiedBy>Microsoft Office-Anwender</cp:lastModifiedBy>
  <cp:revision>206</cp:revision>
  <cp:lastPrinted>2016-09-21T07:13:16Z</cp:lastPrinted>
  <dcterms:modified xsi:type="dcterms:W3CDTF">2017-05-20T04:55:42Z</dcterms:modified>
</cp:coreProperties>
</file>