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46"/>
  </p:notesMasterIdLst>
  <p:handoutMasterIdLst>
    <p:handoutMasterId r:id="rId47"/>
  </p:handoutMasterIdLst>
  <p:sldIdLst>
    <p:sldId id="1573" r:id="rId5"/>
    <p:sldId id="1672" r:id="rId6"/>
    <p:sldId id="1651" r:id="rId7"/>
    <p:sldId id="1668" r:id="rId8"/>
    <p:sldId id="1669" r:id="rId9"/>
    <p:sldId id="1525" r:id="rId10"/>
    <p:sldId id="1653" r:id="rId11"/>
    <p:sldId id="1654" r:id="rId12"/>
    <p:sldId id="1674" r:id="rId13"/>
    <p:sldId id="1680" r:id="rId14"/>
    <p:sldId id="1681" r:id="rId15"/>
    <p:sldId id="1683" r:id="rId16"/>
    <p:sldId id="1679" r:id="rId17"/>
    <p:sldId id="1607" r:id="rId18"/>
    <p:sldId id="1608" r:id="rId19"/>
    <p:sldId id="1609" r:id="rId20"/>
    <p:sldId id="1684" r:id="rId21"/>
    <p:sldId id="1685" r:id="rId22"/>
    <p:sldId id="1686" r:id="rId23"/>
    <p:sldId id="1677" r:id="rId24"/>
    <p:sldId id="1658" r:id="rId25"/>
    <p:sldId id="1661" r:id="rId26"/>
    <p:sldId id="1662" r:id="rId27"/>
    <p:sldId id="1660" r:id="rId28"/>
    <p:sldId id="1663" r:id="rId29"/>
    <p:sldId id="1664" r:id="rId30"/>
    <p:sldId id="1665" r:id="rId31"/>
    <p:sldId id="1666" r:id="rId32"/>
    <p:sldId id="1637" r:id="rId33"/>
    <p:sldId id="1623" r:id="rId34"/>
    <p:sldId id="1676" r:id="rId35"/>
    <p:sldId id="1624" r:id="rId36"/>
    <p:sldId id="1687" r:id="rId37"/>
    <p:sldId id="1675" r:id="rId38"/>
    <p:sldId id="1625" r:id="rId39"/>
    <p:sldId id="1688" r:id="rId40"/>
    <p:sldId id="1626" r:id="rId41"/>
    <p:sldId id="1689" r:id="rId42"/>
    <p:sldId id="1627" r:id="rId43"/>
    <p:sldId id="1690" r:id="rId44"/>
    <p:sldId id="1667" r:id="rId45"/>
  </p:sldIdLst>
  <p:sldSz cx="10287000" cy="6858000" type="35mm"/>
  <p:notesSz cx="7104063" cy="10234613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sz="2000" b="1" kern="1200">
        <a:solidFill>
          <a:srgbClr val="FF9900"/>
        </a:solidFill>
        <a:latin typeface="Bookman Old Style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rgbClr val="FF9900"/>
        </a:solidFill>
        <a:latin typeface="Bookman Old Style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rgbClr val="FF9900"/>
        </a:solidFill>
        <a:latin typeface="Bookman Old Style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rgbClr val="FF9900"/>
        </a:solidFill>
        <a:latin typeface="Bookman Old Style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rgbClr val="FF9900"/>
        </a:solidFill>
        <a:latin typeface="Bookman Old Style" pitchFamily="18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rgbClr val="FF9900"/>
        </a:solidFill>
        <a:latin typeface="Bookman Old Style" pitchFamily="18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rgbClr val="FF9900"/>
        </a:solidFill>
        <a:latin typeface="Bookman Old Style" pitchFamily="18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rgbClr val="FF9900"/>
        </a:solidFill>
        <a:latin typeface="Bookman Old Style" pitchFamily="18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rgbClr val="FF9900"/>
        </a:solidFill>
        <a:latin typeface="Bookman Old Style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nês Maria  Nunes" initials="IMMGM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34B63"/>
    <a:srgbClr val="183344"/>
    <a:srgbClr val="235D89"/>
    <a:srgbClr val="33CC33"/>
    <a:srgbClr val="FF2F2F"/>
    <a:srgbClr val="FDF9E3"/>
    <a:srgbClr val="740000"/>
    <a:srgbClr val="4B7E9B"/>
    <a:srgbClr val="E6E6E6"/>
    <a:srgbClr val="FFF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Destaqu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9" autoAdjust="0"/>
    <p:restoredTop sz="94403" autoAdjust="0"/>
  </p:normalViewPr>
  <p:slideViewPr>
    <p:cSldViewPr>
      <p:cViewPr varScale="1">
        <p:scale>
          <a:sx n="91" d="100"/>
          <a:sy n="91" d="100"/>
        </p:scale>
        <p:origin x="666" y="33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6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946" y="5326"/>
            <a:ext cx="3082124" cy="511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094" tIns="0" rIns="22094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i="1">
                <a:solidFill>
                  <a:srgbClr val="438E00"/>
                </a:solidFill>
                <a:latin typeface="CG Times (W1)" charset="0"/>
              </a:defRPr>
            </a:lvl1pPr>
          </a:lstStyle>
          <a:p>
            <a:endParaRPr lang="pt-P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8047" y="5326"/>
            <a:ext cx="3082124" cy="511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094" tIns="0" rIns="22094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i="1">
                <a:solidFill>
                  <a:srgbClr val="438E00"/>
                </a:solidFill>
                <a:latin typeface="CG Times (W1)" charset="0"/>
              </a:defRPr>
            </a:lvl1pPr>
          </a:lstStyle>
          <a:p>
            <a:endParaRPr lang="pt-PT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946" y="9718091"/>
            <a:ext cx="3082124" cy="511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094" tIns="0" rIns="22094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i="1">
                <a:solidFill>
                  <a:srgbClr val="438E00"/>
                </a:solidFill>
                <a:latin typeface="CG Times (W1)" charset="0"/>
              </a:defRPr>
            </a:lvl1pPr>
          </a:lstStyle>
          <a:p>
            <a:endParaRPr lang="pt-PT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8047" y="9718091"/>
            <a:ext cx="3082124" cy="511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094" tIns="0" rIns="22094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i="1">
                <a:solidFill>
                  <a:srgbClr val="438E00"/>
                </a:solidFill>
                <a:latin typeface="CG Times (W1)" charset="0"/>
              </a:defRPr>
            </a:lvl1pPr>
          </a:lstStyle>
          <a:p>
            <a:fld id="{3DA663B6-3B6A-42F7-ACBB-6FC96A8C7F15}" type="slidenum">
              <a:rPr lang="pt-PT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69948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946" y="5326"/>
            <a:ext cx="3082124" cy="511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094" tIns="0" rIns="22094" bIns="0" numCol="1" anchor="t" anchorCtr="0" compatLnSpc="1">
            <a:prstTxWarp prst="textNoShape">
              <a:avLst/>
            </a:prstTxWarp>
          </a:bodyPr>
          <a:lstStyle>
            <a:lvl1pPr defTabSz="883768" eaLnBrk="0" hangingPunct="0">
              <a:defRPr sz="12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pt-PT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8047" y="5326"/>
            <a:ext cx="3082124" cy="511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094" tIns="0" rIns="22094" bIns="0" numCol="1" anchor="t" anchorCtr="0" compatLnSpc="1">
            <a:prstTxWarp prst="textNoShape">
              <a:avLst/>
            </a:prstTxWarp>
          </a:bodyPr>
          <a:lstStyle>
            <a:lvl1pPr algn="r" defTabSz="883768" eaLnBrk="0" hangingPunct="0">
              <a:defRPr sz="12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pt-PT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946" y="9718091"/>
            <a:ext cx="3082124" cy="511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094" tIns="0" rIns="22094" bIns="0" numCol="1" anchor="b" anchorCtr="0" compatLnSpc="1">
            <a:prstTxWarp prst="textNoShape">
              <a:avLst/>
            </a:prstTxWarp>
          </a:bodyPr>
          <a:lstStyle>
            <a:lvl1pPr defTabSz="883768" eaLnBrk="0" hangingPunct="0">
              <a:defRPr sz="12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pt-PT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8047" y="9718091"/>
            <a:ext cx="3082124" cy="511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094" tIns="0" rIns="22094" bIns="0" numCol="1" anchor="b" anchorCtr="0" compatLnSpc="1">
            <a:prstTxWarp prst="textNoShape">
              <a:avLst/>
            </a:prstTxWarp>
          </a:bodyPr>
          <a:lstStyle>
            <a:lvl1pPr algn="r" defTabSz="883768" eaLnBrk="0" hangingPunct="0">
              <a:defRPr sz="12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50803C8D-E3EE-42E6-A3FE-939118A56284}" type="slidenum">
              <a:rPr lang="pt-PT"/>
              <a:pPr/>
              <a:t>‹nº›</a:t>
            </a:fld>
            <a:endParaRPr lang="pt-PT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652" y="4865258"/>
            <a:ext cx="5208868" cy="4309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19" tIns="46030" rIns="90219" bIns="460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/>
              <a:t>Click to edit Master notes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77863" y="771525"/>
            <a:ext cx="5745162" cy="3830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2579465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77875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388938" algn="l" defTabSz="777875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777875" algn="l" defTabSz="777875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165225" algn="l" defTabSz="777875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554163" algn="l" defTabSz="777875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CAF8F-51DF-48D5-9D7D-077E48F2470C}" type="slidenum">
              <a:rPr lang="pt-PT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03752577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7DE955-96F7-418B-8CF3-6DEA064B22B4}" type="slidenum">
              <a:rPr lang="pt-PT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079704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086600" y="476250"/>
            <a:ext cx="1943100" cy="5619750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1257300" y="476250"/>
            <a:ext cx="5676900" cy="5619750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C1709-ED37-437F-9219-6C69CD2116D0}" type="slidenum">
              <a:rPr lang="pt-PT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5456674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43BC6-CCF1-435F-9A68-77210529E18E}" type="slidenum">
              <a:rPr lang="pt-PT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905995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F3019-8331-4C5A-A34A-7BCB25E3A47C}" type="slidenum">
              <a:rPr lang="pt-PT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432815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2573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53CEAF-AA2E-47C8-A622-0A8872A13004}" type="slidenum">
              <a:rPr lang="pt-PT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1165524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5372C-083F-45AB-8A55-3468E998BEC4}" type="slidenum">
              <a:rPr lang="pt-PT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5810663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69241-B09C-443D-A179-41F7DEABBB05}" type="slidenum">
              <a:rPr lang="pt-PT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5394767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F486E-122B-49C0-A371-0F281E592F89}" type="slidenum">
              <a:rPr lang="pt-PT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9245696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4C5B4-CD3A-4414-9884-AD602A316644}" type="slidenum">
              <a:rPr lang="pt-PT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175293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C3E18-FD3F-40AB-B9AA-E35FF3188C9E}" type="slidenum">
              <a:rPr lang="pt-PT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129730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4B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defTabSz="762000" eaLnBrk="0" hangingPunct="0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pt-PT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3300" y="62484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762000" eaLnBrk="0" hangingPunct="0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pt-PT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33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762000" eaLnBrk="0" hangingPunct="0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4A3DAA2D-0070-4B63-99AA-DDDE5EAE3296}" type="slidenum">
              <a:rPr lang="pt-PT"/>
              <a:pPr/>
              <a:t>‹nº›</a:t>
            </a:fld>
            <a:endParaRPr lang="pt-PT"/>
          </a:p>
        </p:txBody>
      </p:sp>
      <p:grpSp>
        <p:nvGrpSpPr>
          <p:cNvPr id="1085" name="Group 61"/>
          <p:cNvGrpSpPr>
            <a:grpSpLocks/>
          </p:cNvGrpSpPr>
          <p:nvPr/>
        </p:nvGrpSpPr>
        <p:grpSpPr bwMode="auto">
          <a:xfrm>
            <a:off x="228600" y="185738"/>
            <a:ext cx="1638300" cy="1692275"/>
            <a:chOff x="144" y="117"/>
            <a:chExt cx="1032" cy="1066"/>
          </a:xfrm>
        </p:grpSpPr>
        <p:grpSp>
          <p:nvGrpSpPr>
            <p:cNvPr id="1036" name="Group 12"/>
            <p:cNvGrpSpPr>
              <a:grpSpLocks/>
            </p:cNvGrpSpPr>
            <p:nvPr/>
          </p:nvGrpSpPr>
          <p:grpSpPr bwMode="auto">
            <a:xfrm>
              <a:off x="144" y="174"/>
              <a:ext cx="829" cy="1009"/>
              <a:chOff x="144" y="174"/>
              <a:chExt cx="829" cy="1009"/>
            </a:xfrm>
          </p:grpSpPr>
          <p:sp>
            <p:nvSpPr>
              <p:cNvPr id="1029" name="Freeform 5"/>
              <p:cNvSpPr>
                <a:spLocks/>
              </p:cNvSpPr>
              <p:nvPr/>
            </p:nvSpPr>
            <p:spPr bwMode="auto">
              <a:xfrm>
                <a:off x="222" y="272"/>
                <a:ext cx="673" cy="815"/>
              </a:xfrm>
              <a:custGeom>
                <a:avLst/>
                <a:gdLst>
                  <a:gd name="T0" fmla="*/ 336 w 673"/>
                  <a:gd name="T1" fmla="*/ 0 h 815"/>
                  <a:gd name="T2" fmla="*/ 0 w 673"/>
                  <a:gd name="T3" fmla="*/ 407 h 815"/>
                  <a:gd name="T4" fmla="*/ 336 w 673"/>
                  <a:gd name="T5" fmla="*/ 814 h 815"/>
                  <a:gd name="T6" fmla="*/ 672 w 673"/>
                  <a:gd name="T7" fmla="*/ 407 h 815"/>
                  <a:gd name="T8" fmla="*/ 336 w 673"/>
                  <a:gd name="T9" fmla="*/ 0 h 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3" h="815">
                    <a:moveTo>
                      <a:pt x="336" y="0"/>
                    </a:moveTo>
                    <a:lnTo>
                      <a:pt x="0" y="407"/>
                    </a:lnTo>
                    <a:lnTo>
                      <a:pt x="336" y="814"/>
                    </a:lnTo>
                    <a:lnTo>
                      <a:pt x="672" y="407"/>
                    </a:lnTo>
                    <a:lnTo>
                      <a:pt x="336" y="0"/>
                    </a:lnTo>
                  </a:path>
                </a:pathLst>
              </a:custGeom>
              <a:gradFill rotWithShape="0">
                <a:gsLst>
                  <a:gs pos="0">
                    <a:srgbClr val="500093">
                      <a:gamma/>
                      <a:shade val="29804"/>
                      <a:invGamma/>
                    </a:srgbClr>
                  </a:gs>
                  <a:gs pos="100000">
                    <a:srgbClr val="500093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grpSp>
            <p:nvGrpSpPr>
              <p:cNvPr id="1032" name="Group 8"/>
              <p:cNvGrpSpPr>
                <a:grpSpLocks/>
              </p:cNvGrpSpPr>
              <p:nvPr/>
            </p:nvGrpSpPr>
            <p:grpSpPr bwMode="auto">
              <a:xfrm>
                <a:off x="144" y="174"/>
                <a:ext cx="829" cy="505"/>
                <a:chOff x="144" y="174"/>
                <a:chExt cx="829" cy="505"/>
              </a:xfrm>
            </p:grpSpPr>
            <p:sp>
              <p:nvSpPr>
                <p:cNvPr id="1030" name="Freeform 6"/>
                <p:cNvSpPr>
                  <a:spLocks/>
                </p:cNvSpPr>
                <p:nvPr/>
              </p:nvSpPr>
              <p:spPr bwMode="auto">
                <a:xfrm>
                  <a:off x="558" y="174"/>
                  <a:ext cx="415" cy="505"/>
                </a:xfrm>
                <a:custGeom>
                  <a:avLst/>
                  <a:gdLst>
                    <a:gd name="T0" fmla="*/ 0 w 415"/>
                    <a:gd name="T1" fmla="*/ 100 h 505"/>
                    <a:gd name="T2" fmla="*/ 0 w 415"/>
                    <a:gd name="T3" fmla="*/ 0 h 505"/>
                    <a:gd name="T4" fmla="*/ 414 w 415"/>
                    <a:gd name="T5" fmla="*/ 504 h 505"/>
                    <a:gd name="T6" fmla="*/ 331 w 415"/>
                    <a:gd name="T7" fmla="*/ 504 h 505"/>
                    <a:gd name="T8" fmla="*/ 0 w 415"/>
                    <a:gd name="T9" fmla="*/ 100 h 5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5" h="505">
                      <a:moveTo>
                        <a:pt x="0" y="100"/>
                      </a:moveTo>
                      <a:lnTo>
                        <a:pt x="0" y="0"/>
                      </a:lnTo>
                      <a:lnTo>
                        <a:pt x="414" y="504"/>
                      </a:lnTo>
                      <a:lnTo>
                        <a:pt x="331" y="504"/>
                      </a:lnTo>
                      <a:lnTo>
                        <a:pt x="0" y="100"/>
                      </a:lnTo>
                    </a:path>
                  </a:pathLst>
                </a:custGeom>
                <a:solidFill>
                  <a:srgbClr val="7C36D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031" name="Freeform 7"/>
                <p:cNvSpPr>
                  <a:spLocks/>
                </p:cNvSpPr>
                <p:nvPr/>
              </p:nvSpPr>
              <p:spPr bwMode="auto">
                <a:xfrm>
                  <a:off x="144" y="174"/>
                  <a:ext cx="415" cy="505"/>
                </a:xfrm>
                <a:custGeom>
                  <a:avLst/>
                  <a:gdLst>
                    <a:gd name="T0" fmla="*/ 414 w 415"/>
                    <a:gd name="T1" fmla="*/ 0 h 505"/>
                    <a:gd name="T2" fmla="*/ 414 w 415"/>
                    <a:gd name="T3" fmla="*/ 100 h 505"/>
                    <a:gd name="T4" fmla="*/ 83 w 415"/>
                    <a:gd name="T5" fmla="*/ 504 h 505"/>
                    <a:gd name="T6" fmla="*/ 0 w 415"/>
                    <a:gd name="T7" fmla="*/ 504 h 505"/>
                    <a:gd name="T8" fmla="*/ 414 w 415"/>
                    <a:gd name="T9" fmla="*/ 0 h 5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5" h="505">
                      <a:moveTo>
                        <a:pt x="414" y="0"/>
                      </a:moveTo>
                      <a:lnTo>
                        <a:pt x="414" y="100"/>
                      </a:lnTo>
                      <a:lnTo>
                        <a:pt x="83" y="504"/>
                      </a:lnTo>
                      <a:lnTo>
                        <a:pt x="0" y="504"/>
                      </a:lnTo>
                      <a:lnTo>
                        <a:pt x="414" y="0"/>
                      </a:lnTo>
                    </a:path>
                  </a:pathLst>
                </a:custGeom>
                <a:solidFill>
                  <a:srgbClr val="7C36D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</p:grpSp>
          <p:grpSp>
            <p:nvGrpSpPr>
              <p:cNvPr id="1035" name="Group 11"/>
              <p:cNvGrpSpPr>
                <a:grpSpLocks/>
              </p:cNvGrpSpPr>
              <p:nvPr/>
            </p:nvGrpSpPr>
            <p:grpSpPr bwMode="auto">
              <a:xfrm>
                <a:off x="144" y="678"/>
                <a:ext cx="829" cy="505"/>
                <a:chOff x="144" y="678"/>
                <a:chExt cx="829" cy="505"/>
              </a:xfrm>
            </p:grpSpPr>
            <p:sp>
              <p:nvSpPr>
                <p:cNvPr id="1033" name="Freeform 9"/>
                <p:cNvSpPr>
                  <a:spLocks/>
                </p:cNvSpPr>
                <p:nvPr/>
              </p:nvSpPr>
              <p:spPr bwMode="auto">
                <a:xfrm>
                  <a:off x="558" y="678"/>
                  <a:ext cx="415" cy="505"/>
                </a:xfrm>
                <a:custGeom>
                  <a:avLst/>
                  <a:gdLst>
                    <a:gd name="T0" fmla="*/ 331 w 415"/>
                    <a:gd name="T1" fmla="*/ 0 h 505"/>
                    <a:gd name="T2" fmla="*/ 414 w 415"/>
                    <a:gd name="T3" fmla="*/ 0 h 505"/>
                    <a:gd name="T4" fmla="*/ 0 w 415"/>
                    <a:gd name="T5" fmla="*/ 504 h 505"/>
                    <a:gd name="T6" fmla="*/ 0 w 415"/>
                    <a:gd name="T7" fmla="*/ 404 h 505"/>
                    <a:gd name="T8" fmla="*/ 331 w 415"/>
                    <a:gd name="T9" fmla="*/ 0 h 5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5" h="505">
                      <a:moveTo>
                        <a:pt x="331" y="0"/>
                      </a:moveTo>
                      <a:lnTo>
                        <a:pt x="414" y="0"/>
                      </a:lnTo>
                      <a:lnTo>
                        <a:pt x="0" y="504"/>
                      </a:lnTo>
                      <a:lnTo>
                        <a:pt x="0" y="404"/>
                      </a:lnTo>
                      <a:lnTo>
                        <a:pt x="331" y="0"/>
                      </a:lnTo>
                    </a:path>
                  </a:pathLst>
                </a:custGeom>
                <a:solidFill>
                  <a:srgbClr val="26004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034" name="Freeform 10"/>
                <p:cNvSpPr>
                  <a:spLocks/>
                </p:cNvSpPr>
                <p:nvPr/>
              </p:nvSpPr>
              <p:spPr bwMode="auto">
                <a:xfrm>
                  <a:off x="144" y="678"/>
                  <a:ext cx="415" cy="505"/>
                </a:xfrm>
                <a:custGeom>
                  <a:avLst/>
                  <a:gdLst>
                    <a:gd name="T0" fmla="*/ 83 w 415"/>
                    <a:gd name="T1" fmla="*/ 0 h 505"/>
                    <a:gd name="T2" fmla="*/ 414 w 415"/>
                    <a:gd name="T3" fmla="*/ 404 h 505"/>
                    <a:gd name="T4" fmla="*/ 414 w 415"/>
                    <a:gd name="T5" fmla="*/ 504 h 505"/>
                    <a:gd name="T6" fmla="*/ 0 w 415"/>
                    <a:gd name="T7" fmla="*/ 0 h 505"/>
                    <a:gd name="T8" fmla="*/ 83 w 415"/>
                    <a:gd name="T9" fmla="*/ 0 h 5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5" h="505">
                      <a:moveTo>
                        <a:pt x="83" y="0"/>
                      </a:moveTo>
                      <a:lnTo>
                        <a:pt x="414" y="404"/>
                      </a:lnTo>
                      <a:lnTo>
                        <a:pt x="414" y="504"/>
                      </a:lnTo>
                      <a:lnTo>
                        <a:pt x="0" y="0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rgbClr val="26004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</p:grpSp>
        </p:grpSp>
        <p:grpSp>
          <p:nvGrpSpPr>
            <p:cNvPr id="1084" name="Group 60"/>
            <p:cNvGrpSpPr>
              <a:grpSpLocks/>
            </p:cNvGrpSpPr>
            <p:nvPr/>
          </p:nvGrpSpPr>
          <p:grpSpPr bwMode="auto">
            <a:xfrm>
              <a:off x="327" y="117"/>
              <a:ext cx="849" cy="691"/>
              <a:chOff x="327" y="117"/>
              <a:chExt cx="849" cy="691"/>
            </a:xfrm>
          </p:grpSpPr>
          <p:sp>
            <p:nvSpPr>
              <p:cNvPr id="1037" name="Freeform 13"/>
              <p:cNvSpPr>
                <a:spLocks/>
              </p:cNvSpPr>
              <p:nvPr/>
            </p:nvSpPr>
            <p:spPr bwMode="auto">
              <a:xfrm>
                <a:off x="757" y="463"/>
                <a:ext cx="17" cy="17"/>
              </a:xfrm>
              <a:custGeom>
                <a:avLst/>
                <a:gdLst>
                  <a:gd name="T0" fmla="*/ 16 w 17"/>
                  <a:gd name="T1" fmla="*/ 0 h 17"/>
                  <a:gd name="T2" fmla="*/ 16 w 17"/>
                  <a:gd name="T3" fmla="*/ 16 h 17"/>
                  <a:gd name="T4" fmla="*/ 0 w 17"/>
                  <a:gd name="T5" fmla="*/ 16 h 17"/>
                  <a:gd name="T6" fmla="*/ 0 w 17"/>
                  <a:gd name="T7" fmla="*/ 0 h 17"/>
                  <a:gd name="T8" fmla="*/ 16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6" y="0"/>
                    </a:move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F9F9F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38" name="Freeform 14"/>
              <p:cNvSpPr>
                <a:spLocks/>
              </p:cNvSpPr>
              <p:nvPr/>
            </p:nvSpPr>
            <p:spPr bwMode="auto">
              <a:xfrm>
                <a:off x="764" y="463"/>
                <a:ext cx="17" cy="17"/>
              </a:xfrm>
              <a:custGeom>
                <a:avLst/>
                <a:gdLst>
                  <a:gd name="T0" fmla="*/ 16 w 17"/>
                  <a:gd name="T1" fmla="*/ 0 h 17"/>
                  <a:gd name="T2" fmla="*/ 16 w 17"/>
                  <a:gd name="T3" fmla="*/ 16 h 17"/>
                  <a:gd name="T4" fmla="*/ 0 w 17"/>
                  <a:gd name="T5" fmla="*/ 16 h 17"/>
                  <a:gd name="T6" fmla="*/ 0 w 17"/>
                  <a:gd name="T7" fmla="*/ 0 h 17"/>
                  <a:gd name="T8" fmla="*/ 16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6" y="0"/>
                    </a:move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39" name="Freeform 15"/>
              <p:cNvSpPr>
                <a:spLocks/>
              </p:cNvSpPr>
              <p:nvPr/>
            </p:nvSpPr>
            <p:spPr bwMode="auto">
              <a:xfrm>
                <a:off x="771" y="463"/>
                <a:ext cx="17" cy="17"/>
              </a:xfrm>
              <a:custGeom>
                <a:avLst/>
                <a:gdLst>
                  <a:gd name="T0" fmla="*/ 16 w 17"/>
                  <a:gd name="T1" fmla="*/ 0 h 17"/>
                  <a:gd name="T2" fmla="*/ 16 w 17"/>
                  <a:gd name="T3" fmla="*/ 16 h 17"/>
                  <a:gd name="T4" fmla="*/ 0 w 17"/>
                  <a:gd name="T5" fmla="*/ 16 h 17"/>
                  <a:gd name="T6" fmla="*/ 0 w 17"/>
                  <a:gd name="T7" fmla="*/ 0 h 17"/>
                  <a:gd name="T8" fmla="*/ 16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6" y="0"/>
                    </a:move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B9C2D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40" name="Freeform 16"/>
              <p:cNvSpPr>
                <a:spLocks/>
              </p:cNvSpPr>
              <p:nvPr/>
            </p:nvSpPr>
            <p:spPr bwMode="auto">
              <a:xfrm>
                <a:off x="779" y="463"/>
                <a:ext cx="1" cy="17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16 h 17"/>
                  <a:gd name="T4" fmla="*/ 0 w 1"/>
                  <a:gd name="T5" fmla="*/ 16 h 17"/>
                  <a:gd name="T6" fmla="*/ 0 w 1"/>
                  <a:gd name="T7" fmla="*/ 0 h 17"/>
                  <a:gd name="T8" fmla="*/ 0 w 1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0B0C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41" name="Freeform 17"/>
              <p:cNvSpPr>
                <a:spLocks/>
              </p:cNvSpPr>
              <p:nvPr/>
            </p:nvSpPr>
            <p:spPr bwMode="auto">
              <a:xfrm>
                <a:off x="785" y="463"/>
                <a:ext cx="17" cy="17"/>
              </a:xfrm>
              <a:custGeom>
                <a:avLst/>
                <a:gdLst>
                  <a:gd name="T0" fmla="*/ 16 w 17"/>
                  <a:gd name="T1" fmla="*/ 0 h 17"/>
                  <a:gd name="T2" fmla="*/ 16 w 17"/>
                  <a:gd name="T3" fmla="*/ 16 h 17"/>
                  <a:gd name="T4" fmla="*/ 0 w 17"/>
                  <a:gd name="T5" fmla="*/ 16 h 17"/>
                  <a:gd name="T6" fmla="*/ 0 w 17"/>
                  <a:gd name="T7" fmla="*/ 0 h 17"/>
                  <a:gd name="T8" fmla="*/ 16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6" y="0"/>
                    </a:move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6885C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42" name="Freeform 18"/>
              <p:cNvSpPr>
                <a:spLocks/>
              </p:cNvSpPr>
              <p:nvPr/>
            </p:nvSpPr>
            <p:spPr bwMode="auto">
              <a:xfrm>
                <a:off x="792" y="463"/>
                <a:ext cx="17" cy="17"/>
              </a:xfrm>
              <a:custGeom>
                <a:avLst/>
                <a:gdLst>
                  <a:gd name="T0" fmla="*/ 16 w 17"/>
                  <a:gd name="T1" fmla="*/ 0 h 17"/>
                  <a:gd name="T2" fmla="*/ 16 w 17"/>
                  <a:gd name="T3" fmla="*/ 16 h 17"/>
                  <a:gd name="T4" fmla="*/ 0 w 17"/>
                  <a:gd name="T5" fmla="*/ 16 h 17"/>
                  <a:gd name="T6" fmla="*/ 0 w 17"/>
                  <a:gd name="T7" fmla="*/ 0 h 17"/>
                  <a:gd name="T8" fmla="*/ 16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6" y="0"/>
                    </a:move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3352B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43" name="Freeform 19"/>
              <p:cNvSpPr>
                <a:spLocks/>
              </p:cNvSpPr>
              <p:nvPr/>
            </p:nvSpPr>
            <p:spPr bwMode="auto">
              <a:xfrm>
                <a:off x="799" y="463"/>
                <a:ext cx="17" cy="17"/>
              </a:xfrm>
              <a:custGeom>
                <a:avLst/>
                <a:gdLst>
                  <a:gd name="T0" fmla="*/ 16 w 17"/>
                  <a:gd name="T1" fmla="*/ 0 h 17"/>
                  <a:gd name="T2" fmla="*/ 16 w 17"/>
                  <a:gd name="T3" fmla="*/ 16 h 17"/>
                  <a:gd name="T4" fmla="*/ 0 w 17"/>
                  <a:gd name="T5" fmla="*/ 16 h 17"/>
                  <a:gd name="T6" fmla="*/ 0 w 17"/>
                  <a:gd name="T7" fmla="*/ 0 h 17"/>
                  <a:gd name="T8" fmla="*/ 16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6" y="0"/>
                    </a:move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1F3EA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44" name="Freeform 20"/>
              <p:cNvSpPr>
                <a:spLocks/>
              </p:cNvSpPr>
              <p:nvPr/>
            </p:nvSpPr>
            <p:spPr bwMode="auto">
              <a:xfrm>
                <a:off x="807" y="463"/>
                <a:ext cx="1" cy="17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16 h 17"/>
                  <a:gd name="T4" fmla="*/ 0 w 1"/>
                  <a:gd name="T5" fmla="*/ 16 h 17"/>
                  <a:gd name="T6" fmla="*/ 0 w 1"/>
                  <a:gd name="T7" fmla="*/ 0 h 17"/>
                  <a:gd name="T8" fmla="*/ 0 w 1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279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45" name="Freeform 21"/>
              <p:cNvSpPr>
                <a:spLocks/>
              </p:cNvSpPr>
              <p:nvPr/>
            </p:nvSpPr>
            <p:spPr bwMode="auto">
              <a:xfrm>
                <a:off x="546" y="237"/>
                <a:ext cx="411" cy="450"/>
              </a:xfrm>
              <a:custGeom>
                <a:avLst/>
                <a:gdLst>
                  <a:gd name="T0" fmla="*/ 0 w 411"/>
                  <a:gd name="T1" fmla="*/ 114 h 450"/>
                  <a:gd name="T2" fmla="*/ 191 w 411"/>
                  <a:gd name="T3" fmla="*/ 201 h 450"/>
                  <a:gd name="T4" fmla="*/ 206 w 411"/>
                  <a:gd name="T5" fmla="*/ 0 h 450"/>
                  <a:gd name="T6" fmla="*/ 219 w 411"/>
                  <a:gd name="T7" fmla="*/ 201 h 450"/>
                  <a:gd name="T8" fmla="*/ 409 w 411"/>
                  <a:gd name="T9" fmla="*/ 112 h 450"/>
                  <a:gd name="T10" fmla="*/ 233 w 411"/>
                  <a:gd name="T11" fmla="*/ 225 h 450"/>
                  <a:gd name="T12" fmla="*/ 410 w 411"/>
                  <a:gd name="T13" fmla="*/ 337 h 450"/>
                  <a:gd name="T14" fmla="*/ 219 w 411"/>
                  <a:gd name="T15" fmla="*/ 248 h 450"/>
                  <a:gd name="T16" fmla="*/ 206 w 411"/>
                  <a:gd name="T17" fmla="*/ 449 h 450"/>
                  <a:gd name="T18" fmla="*/ 191 w 411"/>
                  <a:gd name="T19" fmla="*/ 248 h 450"/>
                  <a:gd name="T20" fmla="*/ 0 w 411"/>
                  <a:gd name="T21" fmla="*/ 337 h 450"/>
                  <a:gd name="T22" fmla="*/ 177 w 411"/>
                  <a:gd name="T23" fmla="*/ 225 h 450"/>
                  <a:gd name="T24" fmla="*/ 0 w 411"/>
                  <a:gd name="T25" fmla="*/ 114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1" h="450">
                    <a:moveTo>
                      <a:pt x="0" y="114"/>
                    </a:moveTo>
                    <a:lnTo>
                      <a:pt x="191" y="201"/>
                    </a:lnTo>
                    <a:lnTo>
                      <a:pt x="206" y="0"/>
                    </a:lnTo>
                    <a:lnTo>
                      <a:pt x="219" y="201"/>
                    </a:lnTo>
                    <a:lnTo>
                      <a:pt x="409" y="112"/>
                    </a:lnTo>
                    <a:lnTo>
                      <a:pt x="233" y="225"/>
                    </a:lnTo>
                    <a:lnTo>
                      <a:pt x="410" y="337"/>
                    </a:lnTo>
                    <a:lnTo>
                      <a:pt x="219" y="248"/>
                    </a:lnTo>
                    <a:lnTo>
                      <a:pt x="206" y="449"/>
                    </a:lnTo>
                    <a:lnTo>
                      <a:pt x="191" y="248"/>
                    </a:lnTo>
                    <a:lnTo>
                      <a:pt x="0" y="337"/>
                    </a:lnTo>
                    <a:lnTo>
                      <a:pt x="177" y="225"/>
                    </a:lnTo>
                    <a:lnTo>
                      <a:pt x="0" y="114"/>
                    </a:lnTo>
                  </a:path>
                </a:pathLst>
              </a:custGeom>
              <a:solidFill>
                <a:srgbClr val="00279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46" name="Freeform 22"/>
              <p:cNvSpPr>
                <a:spLocks/>
              </p:cNvSpPr>
              <p:nvPr/>
            </p:nvSpPr>
            <p:spPr bwMode="auto">
              <a:xfrm>
                <a:off x="327" y="117"/>
                <a:ext cx="849" cy="691"/>
              </a:xfrm>
              <a:custGeom>
                <a:avLst/>
                <a:gdLst>
                  <a:gd name="T0" fmla="*/ 381 w 849"/>
                  <a:gd name="T1" fmla="*/ 322 h 691"/>
                  <a:gd name="T2" fmla="*/ 212 w 849"/>
                  <a:gd name="T3" fmla="*/ 0 h 691"/>
                  <a:gd name="T4" fmla="*/ 425 w 849"/>
                  <a:gd name="T5" fmla="*/ 298 h 691"/>
                  <a:gd name="T6" fmla="*/ 634 w 849"/>
                  <a:gd name="T7" fmla="*/ 0 h 691"/>
                  <a:gd name="T8" fmla="*/ 466 w 849"/>
                  <a:gd name="T9" fmla="*/ 322 h 691"/>
                  <a:gd name="T10" fmla="*/ 848 w 849"/>
                  <a:gd name="T11" fmla="*/ 345 h 691"/>
                  <a:gd name="T12" fmla="*/ 465 w 849"/>
                  <a:gd name="T13" fmla="*/ 367 h 691"/>
                  <a:gd name="T14" fmla="*/ 637 w 849"/>
                  <a:gd name="T15" fmla="*/ 690 h 691"/>
                  <a:gd name="T16" fmla="*/ 425 w 849"/>
                  <a:gd name="T17" fmla="*/ 391 h 691"/>
                  <a:gd name="T18" fmla="*/ 212 w 849"/>
                  <a:gd name="T19" fmla="*/ 690 h 691"/>
                  <a:gd name="T20" fmla="*/ 380 w 849"/>
                  <a:gd name="T21" fmla="*/ 369 h 691"/>
                  <a:gd name="T22" fmla="*/ 0 w 849"/>
                  <a:gd name="T23" fmla="*/ 345 h 691"/>
                  <a:gd name="T24" fmla="*/ 381 w 849"/>
                  <a:gd name="T25" fmla="*/ 322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49" h="691">
                    <a:moveTo>
                      <a:pt x="381" y="322"/>
                    </a:moveTo>
                    <a:lnTo>
                      <a:pt x="212" y="0"/>
                    </a:lnTo>
                    <a:lnTo>
                      <a:pt x="425" y="298"/>
                    </a:lnTo>
                    <a:lnTo>
                      <a:pt x="634" y="0"/>
                    </a:lnTo>
                    <a:lnTo>
                      <a:pt x="466" y="322"/>
                    </a:lnTo>
                    <a:lnTo>
                      <a:pt x="848" y="345"/>
                    </a:lnTo>
                    <a:lnTo>
                      <a:pt x="465" y="367"/>
                    </a:lnTo>
                    <a:lnTo>
                      <a:pt x="637" y="690"/>
                    </a:lnTo>
                    <a:lnTo>
                      <a:pt x="425" y="391"/>
                    </a:lnTo>
                    <a:lnTo>
                      <a:pt x="212" y="690"/>
                    </a:lnTo>
                    <a:lnTo>
                      <a:pt x="380" y="369"/>
                    </a:lnTo>
                    <a:lnTo>
                      <a:pt x="0" y="345"/>
                    </a:lnTo>
                    <a:lnTo>
                      <a:pt x="381" y="322"/>
                    </a:lnTo>
                  </a:path>
                </a:pathLst>
              </a:custGeom>
              <a:solidFill>
                <a:srgbClr val="00279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47" name="Freeform 23"/>
              <p:cNvSpPr>
                <a:spLocks/>
              </p:cNvSpPr>
              <p:nvPr/>
            </p:nvSpPr>
            <p:spPr bwMode="auto">
              <a:xfrm>
                <a:off x="552" y="244"/>
                <a:ext cx="397" cy="436"/>
              </a:xfrm>
              <a:custGeom>
                <a:avLst/>
                <a:gdLst>
                  <a:gd name="T0" fmla="*/ 0 w 397"/>
                  <a:gd name="T1" fmla="*/ 110 h 436"/>
                  <a:gd name="T2" fmla="*/ 185 w 397"/>
                  <a:gd name="T3" fmla="*/ 194 h 436"/>
                  <a:gd name="T4" fmla="*/ 199 w 397"/>
                  <a:gd name="T5" fmla="*/ 0 h 436"/>
                  <a:gd name="T6" fmla="*/ 212 w 397"/>
                  <a:gd name="T7" fmla="*/ 194 h 436"/>
                  <a:gd name="T8" fmla="*/ 396 w 397"/>
                  <a:gd name="T9" fmla="*/ 110 h 436"/>
                  <a:gd name="T10" fmla="*/ 227 w 397"/>
                  <a:gd name="T11" fmla="*/ 218 h 436"/>
                  <a:gd name="T12" fmla="*/ 396 w 397"/>
                  <a:gd name="T13" fmla="*/ 325 h 436"/>
                  <a:gd name="T14" fmla="*/ 212 w 397"/>
                  <a:gd name="T15" fmla="*/ 242 h 436"/>
                  <a:gd name="T16" fmla="*/ 199 w 397"/>
                  <a:gd name="T17" fmla="*/ 435 h 436"/>
                  <a:gd name="T18" fmla="*/ 185 w 397"/>
                  <a:gd name="T19" fmla="*/ 242 h 436"/>
                  <a:gd name="T20" fmla="*/ 0 w 397"/>
                  <a:gd name="T21" fmla="*/ 327 h 436"/>
                  <a:gd name="T22" fmla="*/ 171 w 397"/>
                  <a:gd name="T23" fmla="*/ 218 h 436"/>
                  <a:gd name="T24" fmla="*/ 0 w 397"/>
                  <a:gd name="T25" fmla="*/ 110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7" h="436">
                    <a:moveTo>
                      <a:pt x="0" y="110"/>
                    </a:moveTo>
                    <a:lnTo>
                      <a:pt x="185" y="194"/>
                    </a:lnTo>
                    <a:lnTo>
                      <a:pt x="199" y="0"/>
                    </a:lnTo>
                    <a:lnTo>
                      <a:pt x="212" y="194"/>
                    </a:lnTo>
                    <a:lnTo>
                      <a:pt x="396" y="110"/>
                    </a:lnTo>
                    <a:lnTo>
                      <a:pt x="227" y="218"/>
                    </a:lnTo>
                    <a:lnTo>
                      <a:pt x="396" y="325"/>
                    </a:lnTo>
                    <a:lnTo>
                      <a:pt x="212" y="242"/>
                    </a:lnTo>
                    <a:lnTo>
                      <a:pt x="199" y="435"/>
                    </a:lnTo>
                    <a:lnTo>
                      <a:pt x="185" y="242"/>
                    </a:lnTo>
                    <a:lnTo>
                      <a:pt x="0" y="327"/>
                    </a:lnTo>
                    <a:lnTo>
                      <a:pt x="171" y="218"/>
                    </a:lnTo>
                    <a:lnTo>
                      <a:pt x="0" y="110"/>
                    </a:lnTo>
                  </a:path>
                </a:pathLst>
              </a:custGeom>
              <a:solidFill>
                <a:srgbClr val="0B2B9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48" name="Freeform 24"/>
              <p:cNvSpPr>
                <a:spLocks/>
              </p:cNvSpPr>
              <p:nvPr/>
            </p:nvSpPr>
            <p:spPr bwMode="auto">
              <a:xfrm>
                <a:off x="343" y="130"/>
                <a:ext cx="816" cy="665"/>
              </a:xfrm>
              <a:custGeom>
                <a:avLst/>
                <a:gdLst>
                  <a:gd name="T0" fmla="*/ 365 w 816"/>
                  <a:gd name="T1" fmla="*/ 309 h 665"/>
                  <a:gd name="T2" fmla="*/ 205 w 816"/>
                  <a:gd name="T3" fmla="*/ 0 h 665"/>
                  <a:gd name="T4" fmla="*/ 409 w 816"/>
                  <a:gd name="T5" fmla="*/ 285 h 665"/>
                  <a:gd name="T6" fmla="*/ 611 w 816"/>
                  <a:gd name="T7" fmla="*/ 0 h 665"/>
                  <a:gd name="T8" fmla="*/ 450 w 816"/>
                  <a:gd name="T9" fmla="*/ 309 h 665"/>
                  <a:gd name="T10" fmla="*/ 815 w 816"/>
                  <a:gd name="T11" fmla="*/ 332 h 665"/>
                  <a:gd name="T12" fmla="*/ 449 w 816"/>
                  <a:gd name="T13" fmla="*/ 354 h 665"/>
                  <a:gd name="T14" fmla="*/ 611 w 816"/>
                  <a:gd name="T15" fmla="*/ 663 h 665"/>
                  <a:gd name="T16" fmla="*/ 409 w 816"/>
                  <a:gd name="T17" fmla="*/ 378 h 665"/>
                  <a:gd name="T18" fmla="*/ 205 w 816"/>
                  <a:gd name="T19" fmla="*/ 664 h 665"/>
                  <a:gd name="T20" fmla="*/ 364 w 816"/>
                  <a:gd name="T21" fmla="*/ 356 h 665"/>
                  <a:gd name="T22" fmla="*/ 0 w 816"/>
                  <a:gd name="T23" fmla="*/ 332 h 665"/>
                  <a:gd name="T24" fmla="*/ 365 w 816"/>
                  <a:gd name="T25" fmla="*/ 309 h 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6" h="665">
                    <a:moveTo>
                      <a:pt x="365" y="309"/>
                    </a:moveTo>
                    <a:lnTo>
                      <a:pt x="205" y="0"/>
                    </a:lnTo>
                    <a:lnTo>
                      <a:pt x="409" y="285"/>
                    </a:lnTo>
                    <a:lnTo>
                      <a:pt x="611" y="0"/>
                    </a:lnTo>
                    <a:lnTo>
                      <a:pt x="450" y="309"/>
                    </a:lnTo>
                    <a:lnTo>
                      <a:pt x="815" y="332"/>
                    </a:lnTo>
                    <a:lnTo>
                      <a:pt x="449" y="354"/>
                    </a:lnTo>
                    <a:lnTo>
                      <a:pt x="611" y="663"/>
                    </a:lnTo>
                    <a:lnTo>
                      <a:pt x="409" y="378"/>
                    </a:lnTo>
                    <a:lnTo>
                      <a:pt x="205" y="664"/>
                    </a:lnTo>
                    <a:lnTo>
                      <a:pt x="364" y="356"/>
                    </a:lnTo>
                    <a:lnTo>
                      <a:pt x="0" y="332"/>
                    </a:lnTo>
                    <a:lnTo>
                      <a:pt x="365" y="309"/>
                    </a:lnTo>
                  </a:path>
                </a:pathLst>
              </a:custGeom>
              <a:solidFill>
                <a:srgbClr val="0B2B9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49" name="Freeform 25"/>
              <p:cNvSpPr>
                <a:spLocks/>
              </p:cNvSpPr>
              <p:nvPr/>
            </p:nvSpPr>
            <p:spPr bwMode="auto">
              <a:xfrm>
                <a:off x="559" y="252"/>
                <a:ext cx="384" cy="421"/>
              </a:xfrm>
              <a:custGeom>
                <a:avLst/>
                <a:gdLst>
                  <a:gd name="T0" fmla="*/ 0 w 384"/>
                  <a:gd name="T1" fmla="*/ 106 h 421"/>
                  <a:gd name="T2" fmla="*/ 178 w 384"/>
                  <a:gd name="T3" fmla="*/ 186 h 421"/>
                  <a:gd name="T4" fmla="*/ 193 w 384"/>
                  <a:gd name="T5" fmla="*/ 0 h 421"/>
                  <a:gd name="T6" fmla="*/ 206 w 384"/>
                  <a:gd name="T7" fmla="*/ 186 h 421"/>
                  <a:gd name="T8" fmla="*/ 383 w 384"/>
                  <a:gd name="T9" fmla="*/ 106 h 421"/>
                  <a:gd name="T10" fmla="*/ 220 w 384"/>
                  <a:gd name="T11" fmla="*/ 210 h 421"/>
                  <a:gd name="T12" fmla="*/ 383 w 384"/>
                  <a:gd name="T13" fmla="*/ 315 h 421"/>
                  <a:gd name="T14" fmla="*/ 206 w 384"/>
                  <a:gd name="T15" fmla="*/ 234 h 421"/>
                  <a:gd name="T16" fmla="*/ 193 w 384"/>
                  <a:gd name="T17" fmla="*/ 420 h 421"/>
                  <a:gd name="T18" fmla="*/ 178 w 384"/>
                  <a:gd name="T19" fmla="*/ 234 h 421"/>
                  <a:gd name="T20" fmla="*/ 0 w 384"/>
                  <a:gd name="T21" fmla="*/ 315 h 421"/>
                  <a:gd name="T22" fmla="*/ 164 w 384"/>
                  <a:gd name="T23" fmla="*/ 210 h 421"/>
                  <a:gd name="T24" fmla="*/ 0 w 384"/>
                  <a:gd name="T25" fmla="*/ 106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4" h="421">
                    <a:moveTo>
                      <a:pt x="0" y="106"/>
                    </a:moveTo>
                    <a:lnTo>
                      <a:pt x="178" y="186"/>
                    </a:lnTo>
                    <a:lnTo>
                      <a:pt x="193" y="0"/>
                    </a:lnTo>
                    <a:lnTo>
                      <a:pt x="206" y="186"/>
                    </a:lnTo>
                    <a:lnTo>
                      <a:pt x="383" y="106"/>
                    </a:lnTo>
                    <a:lnTo>
                      <a:pt x="220" y="210"/>
                    </a:lnTo>
                    <a:lnTo>
                      <a:pt x="383" y="315"/>
                    </a:lnTo>
                    <a:lnTo>
                      <a:pt x="206" y="234"/>
                    </a:lnTo>
                    <a:lnTo>
                      <a:pt x="193" y="420"/>
                    </a:lnTo>
                    <a:lnTo>
                      <a:pt x="178" y="234"/>
                    </a:lnTo>
                    <a:lnTo>
                      <a:pt x="0" y="315"/>
                    </a:lnTo>
                    <a:lnTo>
                      <a:pt x="164" y="210"/>
                    </a:lnTo>
                    <a:lnTo>
                      <a:pt x="0" y="106"/>
                    </a:lnTo>
                  </a:path>
                </a:pathLst>
              </a:custGeom>
              <a:solidFill>
                <a:srgbClr val="102FA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50" name="Freeform 26"/>
              <p:cNvSpPr>
                <a:spLocks/>
              </p:cNvSpPr>
              <p:nvPr/>
            </p:nvSpPr>
            <p:spPr bwMode="auto">
              <a:xfrm>
                <a:off x="359" y="143"/>
                <a:ext cx="784" cy="638"/>
              </a:xfrm>
              <a:custGeom>
                <a:avLst/>
                <a:gdLst>
                  <a:gd name="T0" fmla="*/ 349 w 784"/>
                  <a:gd name="T1" fmla="*/ 296 h 638"/>
                  <a:gd name="T2" fmla="*/ 198 w 784"/>
                  <a:gd name="T3" fmla="*/ 0 h 638"/>
                  <a:gd name="T4" fmla="*/ 393 w 784"/>
                  <a:gd name="T5" fmla="*/ 272 h 638"/>
                  <a:gd name="T6" fmla="*/ 587 w 784"/>
                  <a:gd name="T7" fmla="*/ 0 h 638"/>
                  <a:gd name="T8" fmla="*/ 434 w 784"/>
                  <a:gd name="T9" fmla="*/ 296 h 638"/>
                  <a:gd name="T10" fmla="*/ 783 w 784"/>
                  <a:gd name="T11" fmla="*/ 319 h 638"/>
                  <a:gd name="T12" fmla="*/ 433 w 784"/>
                  <a:gd name="T13" fmla="*/ 341 h 638"/>
                  <a:gd name="T14" fmla="*/ 587 w 784"/>
                  <a:gd name="T15" fmla="*/ 637 h 638"/>
                  <a:gd name="T16" fmla="*/ 393 w 784"/>
                  <a:gd name="T17" fmla="*/ 365 h 638"/>
                  <a:gd name="T18" fmla="*/ 198 w 784"/>
                  <a:gd name="T19" fmla="*/ 637 h 638"/>
                  <a:gd name="T20" fmla="*/ 349 w 784"/>
                  <a:gd name="T21" fmla="*/ 342 h 638"/>
                  <a:gd name="T22" fmla="*/ 0 w 784"/>
                  <a:gd name="T23" fmla="*/ 319 h 638"/>
                  <a:gd name="T24" fmla="*/ 349 w 784"/>
                  <a:gd name="T25" fmla="*/ 296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4" h="638">
                    <a:moveTo>
                      <a:pt x="349" y="296"/>
                    </a:moveTo>
                    <a:lnTo>
                      <a:pt x="198" y="0"/>
                    </a:lnTo>
                    <a:lnTo>
                      <a:pt x="393" y="272"/>
                    </a:lnTo>
                    <a:lnTo>
                      <a:pt x="587" y="0"/>
                    </a:lnTo>
                    <a:lnTo>
                      <a:pt x="434" y="296"/>
                    </a:lnTo>
                    <a:lnTo>
                      <a:pt x="783" y="319"/>
                    </a:lnTo>
                    <a:lnTo>
                      <a:pt x="433" y="341"/>
                    </a:lnTo>
                    <a:lnTo>
                      <a:pt x="587" y="637"/>
                    </a:lnTo>
                    <a:lnTo>
                      <a:pt x="393" y="365"/>
                    </a:lnTo>
                    <a:lnTo>
                      <a:pt x="198" y="637"/>
                    </a:lnTo>
                    <a:lnTo>
                      <a:pt x="349" y="342"/>
                    </a:lnTo>
                    <a:lnTo>
                      <a:pt x="0" y="319"/>
                    </a:lnTo>
                    <a:lnTo>
                      <a:pt x="349" y="296"/>
                    </a:lnTo>
                  </a:path>
                </a:pathLst>
              </a:custGeom>
              <a:solidFill>
                <a:srgbClr val="102FA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51" name="Freeform 27"/>
              <p:cNvSpPr>
                <a:spLocks/>
              </p:cNvSpPr>
              <p:nvPr/>
            </p:nvSpPr>
            <p:spPr bwMode="auto">
              <a:xfrm>
                <a:off x="566" y="259"/>
                <a:ext cx="370" cy="406"/>
              </a:xfrm>
              <a:custGeom>
                <a:avLst/>
                <a:gdLst>
                  <a:gd name="T0" fmla="*/ 0 w 370"/>
                  <a:gd name="T1" fmla="*/ 103 h 406"/>
                  <a:gd name="T2" fmla="*/ 171 w 370"/>
                  <a:gd name="T3" fmla="*/ 179 h 406"/>
                  <a:gd name="T4" fmla="*/ 186 w 370"/>
                  <a:gd name="T5" fmla="*/ 0 h 406"/>
                  <a:gd name="T6" fmla="*/ 199 w 370"/>
                  <a:gd name="T7" fmla="*/ 179 h 406"/>
                  <a:gd name="T8" fmla="*/ 369 w 370"/>
                  <a:gd name="T9" fmla="*/ 101 h 406"/>
                  <a:gd name="T10" fmla="*/ 213 w 370"/>
                  <a:gd name="T11" fmla="*/ 203 h 406"/>
                  <a:gd name="T12" fmla="*/ 369 w 370"/>
                  <a:gd name="T13" fmla="*/ 304 h 406"/>
                  <a:gd name="T14" fmla="*/ 199 w 370"/>
                  <a:gd name="T15" fmla="*/ 227 h 406"/>
                  <a:gd name="T16" fmla="*/ 186 w 370"/>
                  <a:gd name="T17" fmla="*/ 405 h 406"/>
                  <a:gd name="T18" fmla="*/ 171 w 370"/>
                  <a:gd name="T19" fmla="*/ 227 h 406"/>
                  <a:gd name="T20" fmla="*/ 0 w 370"/>
                  <a:gd name="T21" fmla="*/ 304 h 406"/>
                  <a:gd name="T22" fmla="*/ 157 w 370"/>
                  <a:gd name="T23" fmla="*/ 203 h 406"/>
                  <a:gd name="T24" fmla="*/ 0 w 370"/>
                  <a:gd name="T25" fmla="*/ 103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0" h="406">
                    <a:moveTo>
                      <a:pt x="0" y="103"/>
                    </a:moveTo>
                    <a:lnTo>
                      <a:pt x="171" y="179"/>
                    </a:lnTo>
                    <a:lnTo>
                      <a:pt x="186" y="0"/>
                    </a:lnTo>
                    <a:lnTo>
                      <a:pt x="199" y="179"/>
                    </a:lnTo>
                    <a:lnTo>
                      <a:pt x="369" y="101"/>
                    </a:lnTo>
                    <a:lnTo>
                      <a:pt x="213" y="203"/>
                    </a:lnTo>
                    <a:lnTo>
                      <a:pt x="369" y="304"/>
                    </a:lnTo>
                    <a:lnTo>
                      <a:pt x="199" y="227"/>
                    </a:lnTo>
                    <a:lnTo>
                      <a:pt x="186" y="405"/>
                    </a:lnTo>
                    <a:lnTo>
                      <a:pt x="171" y="227"/>
                    </a:lnTo>
                    <a:lnTo>
                      <a:pt x="0" y="304"/>
                    </a:lnTo>
                    <a:lnTo>
                      <a:pt x="157" y="203"/>
                    </a:lnTo>
                    <a:lnTo>
                      <a:pt x="0" y="103"/>
                    </a:lnTo>
                  </a:path>
                </a:pathLst>
              </a:custGeom>
              <a:solidFill>
                <a:srgbClr val="1534A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52" name="Freeform 28"/>
              <p:cNvSpPr>
                <a:spLocks/>
              </p:cNvSpPr>
              <p:nvPr/>
            </p:nvSpPr>
            <p:spPr bwMode="auto">
              <a:xfrm>
                <a:off x="376" y="156"/>
                <a:ext cx="751" cy="612"/>
              </a:xfrm>
              <a:custGeom>
                <a:avLst/>
                <a:gdLst>
                  <a:gd name="T0" fmla="*/ 332 w 751"/>
                  <a:gd name="T1" fmla="*/ 283 h 612"/>
                  <a:gd name="T2" fmla="*/ 189 w 751"/>
                  <a:gd name="T3" fmla="*/ 0 h 612"/>
                  <a:gd name="T4" fmla="*/ 376 w 751"/>
                  <a:gd name="T5" fmla="*/ 259 h 612"/>
                  <a:gd name="T6" fmla="*/ 561 w 751"/>
                  <a:gd name="T7" fmla="*/ 0 h 612"/>
                  <a:gd name="T8" fmla="*/ 417 w 751"/>
                  <a:gd name="T9" fmla="*/ 283 h 612"/>
                  <a:gd name="T10" fmla="*/ 750 w 751"/>
                  <a:gd name="T11" fmla="*/ 306 h 612"/>
                  <a:gd name="T12" fmla="*/ 416 w 751"/>
                  <a:gd name="T13" fmla="*/ 328 h 612"/>
                  <a:gd name="T14" fmla="*/ 561 w 751"/>
                  <a:gd name="T15" fmla="*/ 611 h 612"/>
                  <a:gd name="T16" fmla="*/ 376 w 751"/>
                  <a:gd name="T17" fmla="*/ 352 h 612"/>
                  <a:gd name="T18" fmla="*/ 189 w 751"/>
                  <a:gd name="T19" fmla="*/ 611 h 612"/>
                  <a:gd name="T20" fmla="*/ 331 w 751"/>
                  <a:gd name="T21" fmla="*/ 330 h 612"/>
                  <a:gd name="T22" fmla="*/ 0 w 751"/>
                  <a:gd name="T23" fmla="*/ 306 h 612"/>
                  <a:gd name="T24" fmla="*/ 332 w 751"/>
                  <a:gd name="T25" fmla="*/ 283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51" h="612">
                    <a:moveTo>
                      <a:pt x="332" y="283"/>
                    </a:moveTo>
                    <a:lnTo>
                      <a:pt x="189" y="0"/>
                    </a:lnTo>
                    <a:lnTo>
                      <a:pt x="376" y="259"/>
                    </a:lnTo>
                    <a:lnTo>
                      <a:pt x="561" y="0"/>
                    </a:lnTo>
                    <a:lnTo>
                      <a:pt x="417" y="283"/>
                    </a:lnTo>
                    <a:lnTo>
                      <a:pt x="750" y="306"/>
                    </a:lnTo>
                    <a:lnTo>
                      <a:pt x="416" y="328"/>
                    </a:lnTo>
                    <a:lnTo>
                      <a:pt x="561" y="611"/>
                    </a:lnTo>
                    <a:lnTo>
                      <a:pt x="376" y="352"/>
                    </a:lnTo>
                    <a:lnTo>
                      <a:pt x="189" y="611"/>
                    </a:lnTo>
                    <a:lnTo>
                      <a:pt x="331" y="330"/>
                    </a:lnTo>
                    <a:lnTo>
                      <a:pt x="0" y="306"/>
                    </a:lnTo>
                    <a:lnTo>
                      <a:pt x="332" y="283"/>
                    </a:lnTo>
                  </a:path>
                </a:pathLst>
              </a:custGeom>
              <a:solidFill>
                <a:srgbClr val="1534A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53" name="Freeform 29"/>
              <p:cNvSpPr>
                <a:spLocks/>
              </p:cNvSpPr>
              <p:nvPr/>
            </p:nvSpPr>
            <p:spPr bwMode="auto">
              <a:xfrm>
                <a:off x="573" y="266"/>
                <a:ext cx="357" cy="392"/>
              </a:xfrm>
              <a:custGeom>
                <a:avLst/>
                <a:gdLst>
                  <a:gd name="T0" fmla="*/ 0 w 357"/>
                  <a:gd name="T1" fmla="*/ 99 h 392"/>
                  <a:gd name="T2" fmla="*/ 164 w 357"/>
                  <a:gd name="T3" fmla="*/ 172 h 392"/>
                  <a:gd name="T4" fmla="*/ 179 w 357"/>
                  <a:gd name="T5" fmla="*/ 0 h 392"/>
                  <a:gd name="T6" fmla="*/ 192 w 357"/>
                  <a:gd name="T7" fmla="*/ 172 h 392"/>
                  <a:gd name="T8" fmla="*/ 356 w 357"/>
                  <a:gd name="T9" fmla="*/ 99 h 392"/>
                  <a:gd name="T10" fmla="*/ 206 w 357"/>
                  <a:gd name="T11" fmla="*/ 196 h 392"/>
                  <a:gd name="T12" fmla="*/ 356 w 357"/>
                  <a:gd name="T13" fmla="*/ 292 h 392"/>
                  <a:gd name="T14" fmla="*/ 192 w 357"/>
                  <a:gd name="T15" fmla="*/ 220 h 392"/>
                  <a:gd name="T16" fmla="*/ 179 w 357"/>
                  <a:gd name="T17" fmla="*/ 391 h 392"/>
                  <a:gd name="T18" fmla="*/ 164 w 357"/>
                  <a:gd name="T19" fmla="*/ 220 h 392"/>
                  <a:gd name="T20" fmla="*/ 0 w 357"/>
                  <a:gd name="T21" fmla="*/ 292 h 392"/>
                  <a:gd name="T22" fmla="*/ 150 w 357"/>
                  <a:gd name="T23" fmla="*/ 196 h 392"/>
                  <a:gd name="T24" fmla="*/ 0 w 357"/>
                  <a:gd name="T25" fmla="*/ 99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7" h="392">
                    <a:moveTo>
                      <a:pt x="0" y="99"/>
                    </a:moveTo>
                    <a:lnTo>
                      <a:pt x="164" y="172"/>
                    </a:lnTo>
                    <a:lnTo>
                      <a:pt x="179" y="0"/>
                    </a:lnTo>
                    <a:lnTo>
                      <a:pt x="192" y="172"/>
                    </a:lnTo>
                    <a:lnTo>
                      <a:pt x="356" y="99"/>
                    </a:lnTo>
                    <a:lnTo>
                      <a:pt x="206" y="196"/>
                    </a:lnTo>
                    <a:lnTo>
                      <a:pt x="356" y="292"/>
                    </a:lnTo>
                    <a:lnTo>
                      <a:pt x="192" y="220"/>
                    </a:lnTo>
                    <a:lnTo>
                      <a:pt x="179" y="391"/>
                    </a:lnTo>
                    <a:lnTo>
                      <a:pt x="164" y="220"/>
                    </a:lnTo>
                    <a:lnTo>
                      <a:pt x="0" y="292"/>
                    </a:lnTo>
                    <a:lnTo>
                      <a:pt x="150" y="196"/>
                    </a:lnTo>
                    <a:lnTo>
                      <a:pt x="0" y="99"/>
                    </a:lnTo>
                  </a:path>
                </a:pathLst>
              </a:custGeom>
              <a:solidFill>
                <a:srgbClr val="1A39A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54" name="Freeform 30"/>
              <p:cNvSpPr>
                <a:spLocks/>
              </p:cNvSpPr>
              <p:nvPr/>
            </p:nvSpPr>
            <p:spPr bwMode="auto">
              <a:xfrm>
                <a:off x="392" y="169"/>
                <a:ext cx="718" cy="586"/>
              </a:xfrm>
              <a:custGeom>
                <a:avLst/>
                <a:gdLst>
                  <a:gd name="T0" fmla="*/ 316 w 718"/>
                  <a:gd name="T1" fmla="*/ 270 h 586"/>
                  <a:gd name="T2" fmla="*/ 181 w 718"/>
                  <a:gd name="T3" fmla="*/ 0 h 586"/>
                  <a:gd name="T4" fmla="*/ 360 w 718"/>
                  <a:gd name="T5" fmla="*/ 246 h 586"/>
                  <a:gd name="T6" fmla="*/ 538 w 718"/>
                  <a:gd name="T7" fmla="*/ 0 h 586"/>
                  <a:gd name="T8" fmla="*/ 401 w 718"/>
                  <a:gd name="T9" fmla="*/ 270 h 586"/>
                  <a:gd name="T10" fmla="*/ 717 w 718"/>
                  <a:gd name="T11" fmla="*/ 293 h 586"/>
                  <a:gd name="T12" fmla="*/ 400 w 718"/>
                  <a:gd name="T13" fmla="*/ 315 h 586"/>
                  <a:gd name="T14" fmla="*/ 538 w 718"/>
                  <a:gd name="T15" fmla="*/ 585 h 586"/>
                  <a:gd name="T16" fmla="*/ 360 w 718"/>
                  <a:gd name="T17" fmla="*/ 339 h 586"/>
                  <a:gd name="T18" fmla="*/ 181 w 718"/>
                  <a:gd name="T19" fmla="*/ 585 h 586"/>
                  <a:gd name="T20" fmla="*/ 316 w 718"/>
                  <a:gd name="T21" fmla="*/ 316 h 586"/>
                  <a:gd name="T22" fmla="*/ 0 w 718"/>
                  <a:gd name="T23" fmla="*/ 293 h 586"/>
                  <a:gd name="T24" fmla="*/ 316 w 718"/>
                  <a:gd name="T25" fmla="*/ 270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18" h="586">
                    <a:moveTo>
                      <a:pt x="316" y="270"/>
                    </a:moveTo>
                    <a:lnTo>
                      <a:pt x="181" y="0"/>
                    </a:lnTo>
                    <a:lnTo>
                      <a:pt x="360" y="246"/>
                    </a:lnTo>
                    <a:lnTo>
                      <a:pt x="538" y="0"/>
                    </a:lnTo>
                    <a:lnTo>
                      <a:pt x="401" y="270"/>
                    </a:lnTo>
                    <a:lnTo>
                      <a:pt x="717" y="293"/>
                    </a:lnTo>
                    <a:lnTo>
                      <a:pt x="400" y="315"/>
                    </a:lnTo>
                    <a:lnTo>
                      <a:pt x="538" y="585"/>
                    </a:lnTo>
                    <a:lnTo>
                      <a:pt x="360" y="339"/>
                    </a:lnTo>
                    <a:lnTo>
                      <a:pt x="181" y="585"/>
                    </a:lnTo>
                    <a:lnTo>
                      <a:pt x="316" y="316"/>
                    </a:lnTo>
                    <a:lnTo>
                      <a:pt x="0" y="293"/>
                    </a:lnTo>
                    <a:lnTo>
                      <a:pt x="316" y="270"/>
                    </a:lnTo>
                  </a:path>
                </a:pathLst>
              </a:custGeom>
              <a:solidFill>
                <a:srgbClr val="1A39A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55" name="Freeform 31"/>
              <p:cNvSpPr>
                <a:spLocks/>
              </p:cNvSpPr>
              <p:nvPr/>
            </p:nvSpPr>
            <p:spPr bwMode="auto">
              <a:xfrm>
                <a:off x="579" y="273"/>
                <a:ext cx="345" cy="378"/>
              </a:xfrm>
              <a:custGeom>
                <a:avLst/>
                <a:gdLst>
                  <a:gd name="T0" fmla="*/ 0 w 345"/>
                  <a:gd name="T1" fmla="*/ 96 h 378"/>
                  <a:gd name="T2" fmla="*/ 158 w 345"/>
                  <a:gd name="T3" fmla="*/ 165 h 378"/>
                  <a:gd name="T4" fmla="*/ 173 w 345"/>
                  <a:gd name="T5" fmla="*/ 0 h 378"/>
                  <a:gd name="T6" fmla="*/ 186 w 345"/>
                  <a:gd name="T7" fmla="*/ 165 h 378"/>
                  <a:gd name="T8" fmla="*/ 344 w 345"/>
                  <a:gd name="T9" fmla="*/ 96 h 378"/>
                  <a:gd name="T10" fmla="*/ 200 w 345"/>
                  <a:gd name="T11" fmla="*/ 189 h 378"/>
                  <a:gd name="T12" fmla="*/ 344 w 345"/>
                  <a:gd name="T13" fmla="*/ 283 h 378"/>
                  <a:gd name="T14" fmla="*/ 186 w 345"/>
                  <a:gd name="T15" fmla="*/ 212 h 378"/>
                  <a:gd name="T16" fmla="*/ 173 w 345"/>
                  <a:gd name="T17" fmla="*/ 377 h 378"/>
                  <a:gd name="T18" fmla="*/ 158 w 345"/>
                  <a:gd name="T19" fmla="*/ 212 h 378"/>
                  <a:gd name="T20" fmla="*/ 0 w 345"/>
                  <a:gd name="T21" fmla="*/ 283 h 378"/>
                  <a:gd name="T22" fmla="*/ 144 w 345"/>
                  <a:gd name="T23" fmla="*/ 189 h 378"/>
                  <a:gd name="T24" fmla="*/ 0 w 345"/>
                  <a:gd name="T25" fmla="*/ 96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5" h="378">
                    <a:moveTo>
                      <a:pt x="0" y="96"/>
                    </a:moveTo>
                    <a:lnTo>
                      <a:pt x="158" y="165"/>
                    </a:lnTo>
                    <a:lnTo>
                      <a:pt x="173" y="0"/>
                    </a:lnTo>
                    <a:lnTo>
                      <a:pt x="186" y="165"/>
                    </a:lnTo>
                    <a:lnTo>
                      <a:pt x="344" y="96"/>
                    </a:lnTo>
                    <a:lnTo>
                      <a:pt x="200" y="189"/>
                    </a:lnTo>
                    <a:lnTo>
                      <a:pt x="344" y="283"/>
                    </a:lnTo>
                    <a:lnTo>
                      <a:pt x="186" y="212"/>
                    </a:lnTo>
                    <a:lnTo>
                      <a:pt x="173" y="377"/>
                    </a:lnTo>
                    <a:lnTo>
                      <a:pt x="158" y="212"/>
                    </a:lnTo>
                    <a:lnTo>
                      <a:pt x="0" y="283"/>
                    </a:lnTo>
                    <a:lnTo>
                      <a:pt x="144" y="189"/>
                    </a:lnTo>
                    <a:lnTo>
                      <a:pt x="0" y="96"/>
                    </a:lnTo>
                  </a:path>
                </a:pathLst>
              </a:custGeom>
              <a:solidFill>
                <a:srgbClr val="1F3EA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56" name="Freeform 32"/>
              <p:cNvSpPr>
                <a:spLocks/>
              </p:cNvSpPr>
              <p:nvPr/>
            </p:nvSpPr>
            <p:spPr bwMode="auto">
              <a:xfrm>
                <a:off x="408" y="182"/>
                <a:ext cx="687" cy="560"/>
              </a:xfrm>
              <a:custGeom>
                <a:avLst/>
                <a:gdLst>
                  <a:gd name="T0" fmla="*/ 300 w 687"/>
                  <a:gd name="T1" fmla="*/ 257 h 560"/>
                  <a:gd name="T2" fmla="*/ 171 w 687"/>
                  <a:gd name="T3" fmla="*/ 0 h 560"/>
                  <a:gd name="T4" fmla="*/ 344 w 687"/>
                  <a:gd name="T5" fmla="*/ 233 h 560"/>
                  <a:gd name="T6" fmla="*/ 513 w 687"/>
                  <a:gd name="T7" fmla="*/ 0 h 560"/>
                  <a:gd name="T8" fmla="*/ 385 w 687"/>
                  <a:gd name="T9" fmla="*/ 257 h 560"/>
                  <a:gd name="T10" fmla="*/ 686 w 687"/>
                  <a:gd name="T11" fmla="*/ 280 h 560"/>
                  <a:gd name="T12" fmla="*/ 384 w 687"/>
                  <a:gd name="T13" fmla="*/ 302 h 560"/>
                  <a:gd name="T14" fmla="*/ 513 w 687"/>
                  <a:gd name="T15" fmla="*/ 559 h 560"/>
                  <a:gd name="T16" fmla="*/ 344 w 687"/>
                  <a:gd name="T17" fmla="*/ 326 h 560"/>
                  <a:gd name="T18" fmla="*/ 171 w 687"/>
                  <a:gd name="T19" fmla="*/ 559 h 560"/>
                  <a:gd name="T20" fmla="*/ 299 w 687"/>
                  <a:gd name="T21" fmla="*/ 304 h 560"/>
                  <a:gd name="T22" fmla="*/ 0 w 687"/>
                  <a:gd name="T23" fmla="*/ 280 h 560"/>
                  <a:gd name="T24" fmla="*/ 300 w 687"/>
                  <a:gd name="T25" fmla="*/ 257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7" h="560">
                    <a:moveTo>
                      <a:pt x="300" y="257"/>
                    </a:moveTo>
                    <a:lnTo>
                      <a:pt x="171" y="0"/>
                    </a:lnTo>
                    <a:lnTo>
                      <a:pt x="344" y="233"/>
                    </a:lnTo>
                    <a:lnTo>
                      <a:pt x="513" y="0"/>
                    </a:lnTo>
                    <a:lnTo>
                      <a:pt x="385" y="257"/>
                    </a:lnTo>
                    <a:lnTo>
                      <a:pt x="686" y="280"/>
                    </a:lnTo>
                    <a:lnTo>
                      <a:pt x="384" y="302"/>
                    </a:lnTo>
                    <a:lnTo>
                      <a:pt x="513" y="559"/>
                    </a:lnTo>
                    <a:lnTo>
                      <a:pt x="344" y="326"/>
                    </a:lnTo>
                    <a:lnTo>
                      <a:pt x="171" y="559"/>
                    </a:lnTo>
                    <a:lnTo>
                      <a:pt x="299" y="304"/>
                    </a:lnTo>
                    <a:lnTo>
                      <a:pt x="0" y="280"/>
                    </a:lnTo>
                    <a:lnTo>
                      <a:pt x="300" y="257"/>
                    </a:lnTo>
                  </a:path>
                </a:pathLst>
              </a:custGeom>
              <a:solidFill>
                <a:srgbClr val="1F3EA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57" name="Freeform 33"/>
              <p:cNvSpPr>
                <a:spLocks/>
              </p:cNvSpPr>
              <p:nvPr/>
            </p:nvSpPr>
            <p:spPr bwMode="auto">
              <a:xfrm>
                <a:off x="586" y="281"/>
                <a:ext cx="331" cy="363"/>
              </a:xfrm>
              <a:custGeom>
                <a:avLst/>
                <a:gdLst>
                  <a:gd name="T0" fmla="*/ 0 w 331"/>
                  <a:gd name="T1" fmla="*/ 90 h 363"/>
                  <a:gd name="T2" fmla="*/ 151 w 331"/>
                  <a:gd name="T3" fmla="*/ 158 h 363"/>
                  <a:gd name="T4" fmla="*/ 166 w 331"/>
                  <a:gd name="T5" fmla="*/ 0 h 363"/>
                  <a:gd name="T6" fmla="*/ 179 w 331"/>
                  <a:gd name="T7" fmla="*/ 158 h 363"/>
                  <a:gd name="T8" fmla="*/ 330 w 331"/>
                  <a:gd name="T9" fmla="*/ 90 h 363"/>
                  <a:gd name="T10" fmla="*/ 193 w 331"/>
                  <a:gd name="T11" fmla="*/ 181 h 363"/>
                  <a:gd name="T12" fmla="*/ 330 w 331"/>
                  <a:gd name="T13" fmla="*/ 270 h 363"/>
                  <a:gd name="T14" fmla="*/ 179 w 331"/>
                  <a:gd name="T15" fmla="*/ 204 h 363"/>
                  <a:gd name="T16" fmla="*/ 166 w 331"/>
                  <a:gd name="T17" fmla="*/ 362 h 363"/>
                  <a:gd name="T18" fmla="*/ 151 w 331"/>
                  <a:gd name="T19" fmla="*/ 204 h 363"/>
                  <a:gd name="T20" fmla="*/ 0 w 331"/>
                  <a:gd name="T21" fmla="*/ 270 h 363"/>
                  <a:gd name="T22" fmla="*/ 137 w 331"/>
                  <a:gd name="T23" fmla="*/ 181 h 363"/>
                  <a:gd name="T24" fmla="*/ 0 w 331"/>
                  <a:gd name="T25" fmla="*/ 90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1" h="363">
                    <a:moveTo>
                      <a:pt x="0" y="90"/>
                    </a:moveTo>
                    <a:lnTo>
                      <a:pt x="151" y="158"/>
                    </a:lnTo>
                    <a:lnTo>
                      <a:pt x="166" y="0"/>
                    </a:lnTo>
                    <a:lnTo>
                      <a:pt x="179" y="158"/>
                    </a:lnTo>
                    <a:lnTo>
                      <a:pt x="330" y="90"/>
                    </a:lnTo>
                    <a:lnTo>
                      <a:pt x="193" y="181"/>
                    </a:lnTo>
                    <a:lnTo>
                      <a:pt x="330" y="270"/>
                    </a:lnTo>
                    <a:lnTo>
                      <a:pt x="179" y="204"/>
                    </a:lnTo>
                    <a:lnTo>
                      <a:pt x="166" y="362"/>
                    </a:lnTo>
                    <a:lnTo>
                      <a:pt x="151" y="204"/>
                    </a:lnTo>
                    <a:lnTo>
                      <a:pt x="0" y="270"/>
                    </a:lnTo>
                    <a:lnTo>
                      <a:pt x="137" y="181"/>
                    </a:lnTo>
                    <a:lnTo>
                      <a:pt x="0" y="90"/>
                    </a:lnTo>
                  </a:path>
                </a:pathLst>
              </a:custGeom>
              <a:solidFill>
                <a:srgbClr val="2645A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58" name="Freeform 34"/>
              <p:cNvSpPr>
                <a:spLocks/>
              </p:cNvSpPr>
              <p:nvPr/>
            </p:nvSpPr>
            <p:spPr bwMode="auto">
              <a:xfrm>
                <a:off x="424" y="195"/>
                <a:ext cx="655" cy="534"/>
              </a:xfrm>
              <a:custGeom>
                <a:avLst/>
                <a:gdLst>
                  <a:gd name="T0" fmla="*/ 284 w 655"/>
                  <a:gd name="T1" fmla="*/ 244 h 534"/>
                  <a:gd name="T2" fmla="*/ 163 w 655"/>
                  <a:gd name="T3" fmla="*/ 0 h 534"/>
                  <a:gd name="T4" fmla="*/ 328 w 655"/>
                  <a:gd name="T5" fmla="*/ 220 h 534"/>
                  <a:gd name="T6" fmla="*/ 491 w 655"/>
                  <a:gd name="T7" fmla="*/ 0 h 534"/>
                  <a:gd name="T8" fmla="*/ 369 w 655"/>
                  <a:gd name="T9" fmla="*/ 244 h 534"/>
                  <a:gd name="T10" fmla="*/ 654 w 655"/>
                  <a:gd name="T11" fmla="*/ 267 h 534"/>
                  <a:gd name="T12" fmla="*/ 368 w 655"/>
                  <a:gd name="T13" fmla="*/ 289 h 534"/>
                  <a:gd name="T14" fmla="*/ 491 w 655"/>
                  <a:gd name="T15" fmla="*/ 533 h 534"/>
                  <a:gd name="T16" fmla="*/ 328 w 655"/>
                  <a:gd name="T17" fmla="*/ 313 h 534"/>
                  <a:gd name="T18" fmla="*/ 163 w 655"/>
                  <a:gd name="T19" fmla="*/ 533 h 534"/>
                  <a:gd name="T20" fmla="*/ 283 w 655"/>
                  <a:gd name="T21" fmla="*/ 290 h 534"/>
                  <a:gd name="T22" fmla="*/ 0 w 655"/>
                  <a:gd name="T23" fmla="*/ 267 h 534"/>
                  <a:gd name="T24" fmla="*/ 284 w 655"/>
                  <a:gd name="T25" fmla="*/ 244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55" h="534">
                    <a:moveTo>
                      <a:pt x="284" y="244"/>
                    </a:moveTo>
                    <a:lnTo>
                      <a:pt x="163" y="0"/>
                    </a:lnTo>
                    <a:lnTo>
                      <a:pt x="328" y="220"/>
                    </a:lnTo>
                    <a:lnTo>
                      <a:pt x="491" y="0"/>
                    </a:lnTo>
                    <a:lnTo>
                      <a:pt x="369" y="244"/>
                    </a:lnTo>
                    <a:lnTo>
                      <a:pt x="654" y="267"/>
                    </a:lnTo>
                    <a:lnTo>
                      <a:pt x="368" y="289"/>
                    </a:lnTo>
                    <a:lnTo>
                      <a:pt x="491" y="533"/>
                    </a:lnTo>
                    <a:lnTo>
                      <a:pt x="328" y="313"/>
                    </a:lnTo>
                    <a:lnTo>
                      <a:pt x="163" y="533"/>
                    </a:lnTo>
                    <a:lnTo>
                      <a:pt x="283" y="290"/>
                    </a:lnTo>
                    <a:lnTo>
                      <a:pt x="0" y="267"/>
                    </a:lnTo>
                    <a:lnTo>
                      <a:pt x="284" y="244"/>
                    </a:lnTo>
                  </a:path>
                </a:pathLst>
              </a:custGeom>
              <a:solidFill>
                <a:srgbClr val="2645A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59" name="Freeform 35"/>
              <p:cNvSpPr>
                <a:spLocks/>
              </p:cNvSpPr>
              <p:nvPr/>
            </p:nvSpPr>
            <p:spPr bwMode="auto">
              <a:xfrm>
                <a:off x="593" y="288"/>
                <a:ext cx="317" cy="348"/>
              </a:xfrm>
              <a:custGeom>
                <a:avLst/>
                <a:gdLst>
                  <a:gd name="T0" fmla="*/ 0 w 317"/>
                  <a:gd name="T1" fmla="*/ 88 h 348"/>
                  <a:gd name="T2" fmla="*/ 144 w 317"/>
                  <a:gd name="T3" fmla="*/ 151 h 348"/>
                  <a:gd name="T4" fmla="*/ 159 w 317"/>
                  <a:gd name="T5" fmla="*/ 0 h 348"/>
                  <a:gd name="T6" fmla="*/ 172 w 317"/>
                  <a:gd name="T7" fmla="*/ 151 h 348"/>
                  <a:gd name="T8" fmla="*/ 315 w 317"/>
                  <a:gd name="T9" fmla="*/ 88 h 348"/>
                  <a:gd name="T10" fmla="*/ 186 w 317"/>
                  <a:gd name="T11" fmla="*/ 174 h 348"/>
                  <a:gd name="T12" fmla="*/ 316 w 317"/>
                  <a:gd name="T13" fmla="*/ 259 h 348"/>
                  <a:gd name="T14" fmla="*/ 172 w 317"/>
                  <a:gd name="T15" fmla="*/ 197 h 348"/>
                  <a:gd name="T16" fmla="*/ 159 w 317"/>
                  <a:gd name="T17" fmla="*/ 347 h 348"/>
                  <a:gd name="T18" fmla="*/ 144 w 317"/>
                  <a:gd name="T19" fmla="*/ 197 h 348"/>
                  <a:gd name="T20" fmla="*/ 0 w 317"/>
                  <a:gd name="T21" fmla="*/ 261 h 348"/>
                  <a:gd name="T22" fmla="*/ 130 w 317"/>
                  <a:gd name="T23" fmla="*/ 174 h 348"/>
                  <a:gd name="T24" fmla="*/ 0 w 317"/>
                  <a:gd name="T25" fmla="*/ 88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7" h="348">
                    <a:moveTo>
                      <a:pt x="0" y="88"/>
                    </a:moveTo>
                    <a:lnTo>
                      <a:pt x="144" y="151"/>
                    </a:lnTo>
                    <a:lnTo>
                      <a:pt x="159" y="0"/>
                    </a:lnTo>
                    <a:lnTo>
                      <a:pt x="172" y="151"/>
                    </a:lnTo>
                    <a:lnTo>
                      <a:pt x="315" y="88"/>
                    </a:lnTo>
                    <a:lnTo>
                      <a:pt x="186" y="174"/>
                    </a:lnTo>
                    <a:lnTo>
                      <a:pt x="316" y="259"/>
                    </a:lnTo>
                    <a:lnTo>
                      <a:pt x="172" y="197"/>
                    </a:lnTo>
                    <a:lnTo>
                      <a:pt x="159" y="347"/>
                    </a:lnTo>
                    <a:lnTo>
                      <a:pt x="144" y="197"/>
                    </a:lnTo>
                    <a:lnTo>
                      <a:pt x="0" y="261"/>
                    </a:lnTo>
                    <a:lnTo>
                      <a:pt x="130" y="174"/>
                    </a:lnTo>
                    <a:lnTo>
                      <a:pt x="0" y="88"/>
                    </a:lnTo>
                  </a:path>
                </a:pathLst>
              </a:custGeom>
              <a:solidFill>
                <a:srgbClr val="2C4B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60" name="Freeform 36"/>
              <p:cNvSpPr>
                <a:spLocks/>
              </p:cNvSpPr>
              <p:nvPr/>
            </p:nvSpPr>
            <p:spPr bwMode="auto">
              <a:xfrm>
                <a:off x="440" y="209"/>
                <a:ext cx="622" cy="507"/>
              </a:xfrm>
              <a:custGeom>
                <a:avLst/>
                <a:gdLst>
                  <a:gd name="T0" fmla="*/ 268 w 622"/>
                  <a:gd name="T1" fmla="*/ 230 h 507"/>
                  <a:gd name="T2" fmla="*/ 156 w 622"/>
                  <a:gd name="T3" fmla="*/ 0 h 507"/>
                  <a:gd name="T4" fmla="*/ 312 w 622"/>
                  <a:gd name="T5" fmla="*/ 206 h 507"/>
                  <a:gd name="T6" fmla="*/ 466 w 622"/>
                  <a:gd name="T7" fmla="*/ 0 h 507"/>
                  <a:gd name="T8" fmla="*/ 353 w 622"/>
                  <a:gd name="T9" fmla="*/ 230 h 507"/>
                  <a:gd name="T10" fmla="*/ 621 w 622"/>
                  <a:gd name="T11" fmla="*/ 253 h 507"/>
                  <a:gd name="T12" fmla="*/ 352 w 622"/>
                  <a:gd name="T13" fmla="*/ 275 h 507"/>
                  <a:gd name="T14" fmla="*/ 466 w 622"/>
                  <a:gd name="T15" fmla="*/ 506 h 507"/>
                  <a:gd name="T16" fmla="*/ 312 w 622"/>
                  <a:gd name="T17" fmla="*/ 299 h 507"/>
                  <a:gd name="T18" fmla="*/ 156 w 622"/>
                  <a:gd name="T19" fmla="*/ 506 h 507"/>
                  <a:gd name="T20" fmla="*/ 267 w 622"/>
                  <a:gd name="T21" fmla="*/ 277 h 507"/>
                  <a:gd name="T22" fmla="*/ 0 w 622"/>
                  <a:gd name="T23" fmla="*/ 253 h 507"/>
                  <a:gd name="T24" fmla="*/ 268 w 622"/>
                  <a:gd name="T25" fmla="*/ 230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2" h="507">
                    <a:moveTo>
                      <a:pt x="268" y="230"/>
                    </a:moveTo>
                    <a:lnTo>
                      <a:pt x="156" y="0"/>
                    </a:lnTo>
                    <a:lnTo>
                      <a:pt x="312" y="206"/>
                    </a:lnTo>
                    <a:lnTo>
                      <a:pt x="466" y="0"/>
                    </a:lnTo>
                    <a:lnTo>
                      <a:pt x="353" y="230"/>
                    </a:lnTo>
                    <a:lnTo>
                      <a:pt x="621" y="253"/>
                    </a:lnTo>
                    <a:lnTo>
                      <a:pt x="352" y="275"/>
                    </a:lnTo>
                    <a:lnTo>
                      <a:pt x="466" y="506"/>
                    </a:lnTo>
                    <a:lnTo>
                      <a:pt x="312" y="299"/>
                    </a:lnTo>
                    <a:lnTo>
                      <a:pt x="156" y="506"/>
                    </a:lnTo>
                    <a:lnTo>
                      <a:pt x="267" y="277"/>
                    </a:lnTo>
                    <a:lnTo>
                      <a:pt x="0" y="253"/>
                    </a:lnTo>
                    <a:lnTo>
                      <a:pt x="268" y="230"/>
                    </a:lnTo>
                  </a:path>
                </a:pathLst>
              </a:custGeom>
              <a:solidFill>
                <a:srgbClr val="2C4B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61" name="Freeform 37"/>
              <p:cNvSpPr>
                <a:spLocks/>
              </p:cNvSpPr>
              <p:nvPr/>
            </p:nvSpPr>
            <p:spPr bwMode="auto">
              <a:xfrm>
                <a:off x="600" y="296"/>
                <a:ext cx="303" cy="332"/>
              </a:xfrm>
              <a:custGeom>
                <a:avLst/>
                <a:gdLst>
                  <a:gd name="T0" fmla="*/ 0 w 303"/>
                  <a:gd name="T1" fmla="*/ 84 h 332"/>
                  <a:gd name="T2" fmla="*/ 137 w 303"/>
                  <a:gd name="T3" fmla="*/ 143 h 332"/>
                  <a:gd name="T4" fmla="*/ 152 w 303"/>
                  <a:gd name="T5" fmla="*/ 0 h 332"/>
                  <a:gd name="T6" fmla="*/ 165 w 303"/>
                  <a:gd name="T7" fmla="*/ 143 h 332"/>
                  <a:gd name="T8" fmla="*/ 301 w 303"/>
                  <a:gd name="T9" fmla="*/ 82 h 332"/>
                  <a:gd name="T10" fmla="*/ 179 w 303"/>
                  <a:gd name="T11" fmla="*/ 166 h 332"/>
                  <a:gd name="T12" fmla="*/ 302 w 303"/>
                  <a:gd name="T13" fmla="*/ 249 h 332"/>
                  <a:gd name="T14" fmla="*/ 165 w 303"/>
                  <a:gd name="T15" fmla="*/ 189 h 332"/>
                  <a:gd name="T16" fmla="*/ 152 w 303"/>
                  <a:gd name="T17" fmla="*/ 331 h 332"/>
                  <a:gd name="T18" fmla="*/ 137 w 303"/>
                  <a:gd name="T19" fmla="*/ 189 h 332"/>
                  <a:gd name="T20" fmla="*/ 0 w 303"/>
                  <a:gd name="T21" fmla="*/ 249 h 332"/>
                  <a:gd name="T22" fmla="*/ 123 w 303"/>
                  <a:gd name="T23" fmla="*/ 166 h 332"/>
                  <a:gd name="T24" fmla="*/ 0 w 303"/>
                  <a:gd name="T25" fmla="*/ 84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3" h="332">
                    <a:moveTo>
                      <a:pt x="0" y="84"/>
                    </a:moveTo>
                    <a:lnTo>
                      <a:pt x="137" y="143"/>
                    </a:lnTo>
                    <a:lnTo>
                      <a:pt x="152" y="0"/>
                    </a:lnTo>
                    <a:lnTo>
                      <a:pt x="165" y="143"/>
                    </a:lnTo>
                    <a:lnTo>
                      <a:pt x="301" y="82"/>
                    </a:lnTo>
                    <a:lnTo>
                      <a:pt x="179" y="166"/>
                    </a:lnTo>
                    <a:lnTo>
                      <a:pt x="302" y="249"/>
                    </a:lnTo>
                    <a:lnTo>
                      <a:pt x="165" y="189"/>
                    </a:lnTo>
                    <a:lnTo>
                      <a:pt x="152" y="331"/>
                    </a:lnTo>
                    <a:lnTo>
                      <a:pt x="137" y="189"/>
                    </a:lnTo>
                    <a:lnTo>
                      <a:pt x="0" y="249"/>
                    </a:lnTo>
                    <a:lnTo>
                      <a:pt x="123" y="166"/>
                    </a:lnTo>
                    <a:lnTo>
                      <a:pt x="0" y="84"/>
                    </a:lnTo>
                  </a:path>
                </a:pathLst>
              </a:custGeom>
              <a:solidFill>
                <a:srgbClr val="3352B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62" name="Freeform 38"/>
              <p:cNvSpPr>
                <a:spLocks/>
              </p:cNvSpPr>
              <p:nvPr/>
            </p:nvSpPr>
            <p:spPr bwMode="auto">
              <a:xfrm>
                <a:off x="456" y="222"/>
                <a:ext cx="590" cy="480"/>
              </a:xfrm>
              <a:custGeom>
                <a:avLst/>
                <a:gdLst>
                  <a:gd name="T0" fmla="*/ 252 w 590"/>
                  <a:gd name="T1" fmla="*/ 217 h 480"/>
                  <a:gd name="T2" fmla="*/ 149 w 590"/>
                  <a:gd name="T3" fmla="*/ 0 h 480"/>
                  <a:gd name="T4" fmla="*/ 296 w 590"/>
                  <a:gd name="T5" fmla="*/ 193 h 480"/>
                  <a:gd name="T6" fmla="*/ 442 w 590"/>
                  <a:gd name="T7" fmla="*/ 0 h 480"/>
                  <a:gd name="T8" fmla="*/ 337 w 590"/>
                  <a:gd name="T9" fmla="*/ 217 h 480"/>
                  <a:gd name="T10" fmla="*/ 589 w 590"/>
                  <a:gd name="T11" fmla="*/ 240 h 480"/>
                  <a:gd name="T12" fmla="*/ 335 w 590"/>
                  <a:gd name="T13" fmla="*/ 262 h 480"/>
                  <a:gd name="T14" fmla="*/ 442 w 590"/>
                  <a:gd name="T15" fmla="*/ 479 h 480"/>
                  <a:gd name="T16" fmla="*/ 296 w 590"/>
                  <a:gd name="T17" fmla="*/ 286 h 480"/>
                  <a:gd name="T18" fmla="*/ 149 w 590"/>
                  <a:gd name="T19" fmla="*/ 479 h 480"/>
                  <a:gd name="T20" fmla="*/ 251 w 590"/>
                  <a:gd name="T21" fmla="*/ 263 h 480"/>
                  <a:gd name="T22" fmla="*/ 0 w 590"/>
                  <a:gd name="T23" fmla="*/ 240 h 480"/>
                  <a:gd name="T24" fmla="*/ 252 w 590"/>
                  <a:gd name="T25" fmla="*/ 217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0" h="480">
                    <a:moveTo>
                      <a:pt x="252" y="217"/>
                    </a:moveTo>
                    <a:lnTo>
                      <a:pt x="149" y="0"/>
                    </a:lnTo>
                    <a:lnTo>
                      <a:pt x="296" y="193"/>
                    </a:lnTo>
                    <a:lnTo>
                      <a:pt x="442" y="0"/>
                    </a:lnTo>
                    <a:lnTo>
                      <a:pt x="337" y="217"/>
                    </a:lnTo>
                    <a:lnTo>
                      <a:pt x="589" y="240"/>
                    </a:lnTo>
                    <a:lnTo>
                      <a:pt x="335" y="262"/>
                    </a:lnTo>
                    <a:lnTo>
                      <a:pt x="442" y="479"/>
                    </a:lnTo>
                    <a:lnTo>
                      <a:pt x="296" y="286"/>
                    </a:lnTo>
                    <a:lnTo>
                      <a:pt x="149" y="479"/>
                    </a:lnTo>
                    <a:lnTo>
                      <a:pt x="251" y="263"/>
                    </a:lnTo>
                    <a:lnTo>
                      <a:pt x="0" y="240"/>
                    </a:lnTo>
                    <a:lnTo>
                      <a:pt x="252" y="217"/>
                    </a:lnTo>
                  </a:path>
                </a:pathLst>
              </a:custGeom>
              <a:solidFill>
                <a:srgbClr val="3352B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63" name="Freeform 39"/>
              <p:cNvSpPr>
                <a:spLocks/>
              </p:cNvSpPr>
              <p:nvPr/>
            </p:nvSpPr>
            <p:spPr bwMode="auto">
              <a:xfrm>
                <a:off x="605" y="303"/>
                <a:ext cx="292" cy="318"/>
              </a:xfrm>
              <a:custGeom>
                <a:avLst/>
                <a:gdLst>
                  <a:gd name="T0" fmla="*/ 0 w 292"/>
                  <a:gd name="T1" fmla="*/ 80 h 318"/>
                  <a:gd name="T2" fmla="*/ 132 w 292"/>
                  <a:gd name="T3" fmla="*/ 136 h 318"/>
                  <a:gd name="T4" fmla="*/ 146 w 292"/>
                  <a:gd name="T5" fmla="*/ 0 h 318"/>
                  <a:gd name="T6" fmla="*/ 160 w 292"/>
                  <a:gd name="T7" fmla="*/ 136 h 318"/>
                  <a:gd name="T8" fmla="*/ 291 w 292"/>
                  <a:gd name="T9" fmla="*/ 80 h 318"/>
                  <a:gd name="T10" fmla="*/ 174 w 292"/>
                  <a:gd name="T11" fmla="*/ 159 h 318"/>
                  <a:gd name="T12" fmla="*/ 291 w 292"/>
                  <a:gd name="T13" fmla="*/ 239 h 318"/>
                  <a:gd name="T14" fmla="*/ 160 w 292"/>
                  <a:gd name="T15" fmla="*/ 182 h 318"/>
                  <a:gd name="T16" fmla="*/ 147 w 292"/>
                  <a:gd name="T17" fmla="*/ 317 h 318"/>
                  <a:gd name="T18" fmla="*/ 132 w 292"/>
                  <a:gd name="T19" fmla="*/ 182 h 318"/>
                  <a:gd name="T20" fmla="*/ 0 w 292"/>
                  <a:gd name="T21" fmla="*/ 239 h 318"/>
                  <a:gd name="T22" fmla="*/ 118 w 292"/>
                  <a:gd name="T23" fmla="*/ 159 h 318"/>
                  <a:gd name="T24" fmla="*/ 0 w 292"/>
                  <a:gd name="T25" fmla="*/ 8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2" h="318">
                    <a:moveTo>
                      <a:pt x="0" y="80"/>
                    </a:moveTo>
                    <a:lnTo>
                      <a:pt x="132" y="136"/>
                    </a:lnTo>
                    <a:lnTo>
                      <a:pt x="146" y="0"/>
                    </a:lnTo>
                    <a:lnTo>
                      <a:pt x="160" y="136"/>
                    </a:lnTo>
                    <a:lnTo>
                      <a:pt x="291" y="80"/>
                    </a:lnTo>
                    <a:lnTo>
                      <a:pt x="174" y="159"/>
                    </a:lnTo>
                    <a:lnTo>
                      <a:pt x="291" y="239"/>
                    </a:lnTo>
                    <a:lnTo>
                      <a:pt x="160" y="182"/>
                    </a:lnTo>
                    <a:lnTo>
                      <a:pt x="147" y="317"/>
                    </a:lnTo>
                    <a:lnTo>
                      <a:pt x="132" y="182"/>
                    </a:lnTo>
                    <a:lnTo>
                      <a:pt x="0" y="239"/>
                    </a:lnTo>
                    <a:lnTo>
                      <a:pt x="118" y="159"/>
                    </a:lnTo>
                    <a:lnTo>
                      <a:pt x="0" y="80"/>
                    </a:lnTo>
                  </a:path>
                </a:pathLst>
              </a:custGeom>
              <a:solidFill>
                <a:srgbClr val="3B5BB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64" name="Freeform 40"/>
              <p:cNvSpPr>
                <a:spLocks/>
              </p:cNvSpPr>
              <p:nvPr/>
            </p:nvSpPr>
            <p:spPr bwMode="auto">
              <a:xfrm>
                <a:off x="473" y="235"/>
                <a:ext cx="557" cy="454"/>
              </a:xfrm>
              <a:custGeom>
                <a:avLst/>
                <a:gdLst>
                  <a:gd name="T0" fmla="*/ 235 w 557"/>
                  <a:gd name="T1" fmla="*/ 204 h 454"/>
                  <a:gd name="T2" fmla="*/ 140 w 557"/>
                  <a:gd name="T3" fmla="*/ 1 h 454"/>
                  <a:gd name="T4" fmla="*/ 279 w 557"/>
                  <a:gd name="T5" fmla="*/ 180 h 454"/>
                  <a:gd name="T6" fmla="*/ 415 w 557"/>
                  <a:gd name="T7" fmla="*/ 0 h 454"/>
                  <a:gd name="T8" fmla="*/ 319 w 557"/>
                  <a:gd name="T9" fmla="*/ 204 h 454"/>
                  <a:gd name="T10" fmla="*/ 556 w 557"/>
                  <a:gd name="T11" fmla="*/ 227 h 454"/>
                  <a:gd name="T12" fmla="*/ 318 w 557"/>
                  <a:gd name="T13" fmla="*/ 249 h 454"/>
                  <a:gd name="T14" fmla="*/ 416 w 557"/>
                  <a:gd name="T15" fmla="*/ 453 h 454"/>
                  <a:gd name="T16" fmla="*/ 279 w 557"/>
                  <a:gd name="T17" fmla="*/ 273 h 454"/>
                  <a:gd name="T18" fmla="*/ 140 w 557"/>
                  <a:gd name="T19" fmla="*/ 453 h 454"/>
                  <a:gd name="T20" fmla="*/ 234 w 557"/>
                  <a:gd name="T21" fmla="*/ 251 h 454"/>
                  <a:gd name="T22" fmla="*/ 0 w 557"/>
                  <a:gd name="T23" fmla="*/ 227 h 454"/>
                  <a:gd name="T24" fmla="*/ 235 w 557"/>
                  <a:gd name="T25" fmla="*/ 20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7" h="454">
                    <a:moveTo>
                      <a:pt x="235" y="204"/>
                    </a:moveTo>
                    <a:lnTo>
                      <a:pt x="140" y="1"/>
                    </a:lnTo>
                    <a:lnTo>
                      <a:pt x="279" y="180"/>
                    </a:lnTo>
                    <a:lnTo>
                      <a:pt x="415" y="0"/>
                    </a:lnTo>
                    <a:lnTo>
                      <a:pt x="319" y="204"/>
                    </a:lnTo>
                    <a:lnTo>
                      <a:pt x="556" y="227"/>
                    </a:lnTo>
                    <a:lnTo>
                      <a:pt x="318" y="249"/>
                    </a:lnTo>
                    <a:lnTo>
                      <a:pt x="416" y="453"/>
                    </a:lnTo>
                    <a:lnTo>
                      <a:pt x="279" y="273"/>
                    </a:lnTo>
                    <a:lnTo>
                      <a:pt x="140" y="453"/>
                    </a:lnTo>
                    <a:lnTo>
                      <a:pt x="234" y="251"/>
                    </a:lnTo>
                    <a:lnTo>
                      <a:pt x="0" y="227"/>
                    </a:lnTo>
                    <a:lnTo>
                      <a:pt x="235" y="204"/>
                    </a:lnTo>
                  </a:path>
                </a:pathLst>
              </a:custGeom>
              <a:solidFill>
                <a:srgbClr val="3B5BB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65" name="Freeform 41"/>
              <p:cNvSpPr>
                <a:spLocks/>
              </p:cNvSpPr>
              <p:nvPr/>
            </p:nvSpPr>
            <p:spPr bwMode="auto">
              <a:xfrm>
                <a:off x="612" y="311"/>
                <a:ext cx="278" cy="303"/>
              </a:xfrm>
              <a:custGeom>
                <a:avLst/>
                <a:gdLst>
                  <a:gd name="T0" fmla="*/ 0 w 278"/>
                  <a:gd name="T1" fmla="*/ 76 h 303"/>
                  <a:gd name="T2" fmla="*/ 125 w 278"/>
                  <a:gd name="T3" fmla="*/ 128 h 303"/>
                  <a:gd name="T4" fmla="*/ 140 w 278"/>
                  <a:gd name="T5" fmla="*/ 0 h 303"/>
                  <a:gd name="T6" fmla="*/ 153 w 278"/>
                  <a:gd name="T7" fmla="*/ 128 h 303"/>
                  <a:gd name="T8" fmla="*/ 277 w 278"/>
                  <a:gd name="T9" fmla="*/ 76 h 303"/>
                  <a:gd name="T10" fmla="*/ 167 w 278"/>
                  <a:gd name="T11" fmla="*/ 151 h 303"/>
                  <a:gd name="T12" fmla="*/ 277 w 278"/>
                  <a:gd name="T13" fmla="*/ 227 h 303"/>
                  <a:gd name="T14" fmla="*/ 153 w 278"/>
                  <a:gd name="T15" fmla="*/ 173 h 303"/>
                  <a:gd name="T16" fmla="*/ 140 w 278"/>
                  <a:gd name="T17" fmla="*/ 302 h 303"/>
                  <a:gd name="T18" fmla="*/ 125 w 278"/>
                  <a:gd name="T19" fmla="*/ 173 h 303"/>
                  <a:gd name="T20" fmla="*/ 0 w 278"/>
                  <a:gd name="T21" fmla="*/ 227 h 303"/>
                  <a:gd name="T22" fmla="*/ 111 w 278"/>
                  <a:gd name="T23" fmla="*/ 151 h 303"/>
                  <a:gd name="T24" fmla="*/ 0 w 278"/>
                  <a:gd name="T25" fmla="*/ 76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8" h="303">
                    <a:moveTo>
                      <a:pt x="0" y="76"/>
                    </a:moveTo>
                    <a:lnTo>
                      <a:pt x="125" y="128"/>
                    </a:lnTo>
                    <a:lnTo>
                      <a:pt x="140" y="0"/>
                    </a:lnTo>
                    <a:lnTo>
                      <a:pt x="153" y="128"/>
                    </a:lnTo>
                    <a:lnTo>
                      <a:pt x="277" y="76"/>
                    </a:lnTo>
                    <a:lnTo>
                      <a:pt x="167" y="151"/>
                    </a:lnTo>
                    <a:lnTo>
                      <a:pt x="277" y="227"/>
                    </a:lnTo>
                    <a:lnTo>
                      <a:pt x="153" y="173"/>
                    </a:lnTo>
                    <a:lnTo>
                      <a:pt x="140" y="302"/>
                    </a:lnTo>
                    <a:lnTo>
                      <a:pt x="125" y="173"/>
                    </a:lnTo>
                    <a:lnTo>
                      <a:pt x="0" y="227"/>
                    </a:lnTo>
                    <a:lnTo>
                      <a:pt x="111" y="151"/>
                    </a:lnTo>
                    <a:lnTo>
                      <a:pt x="0" y="76"/>
                    </a:lnTo>
                  </a:path>
                </a:pathLst>
              </a:custGeom>
              <a:solidFill>
                <a:srgbClr val="4464B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66" name="Freeform 42"/>
              <p:cNvSpPr>
                <a:spLocks/>
              </p:cNvSpPr>
              <p:nvPr/>
            </p:nvSpPr>
            <p:spPr bwMode="auto">
              <a:xfrm>
                <a:off x="488" y="248"/>
                <a:ext cx="526" cy="428"/>
              </a:xfrm>
              <a:custGeom>
                <a:avLst/>
                <a:gdLst>
                  <a:gd name="T0" fmla="*/ 220 w 526"/>
                  <a:gd name="T1" fmla="*/ 191 h 428"/>
                  <a:gd name="T2" fmla="*/ 133 w 526"/>
                  <a:gd name="T3" fmla="*/ 0 h 428"/>
                  <a:gd name="T4" fmla="*/ 264 w 526"/>
                  <a:gd name="T5" fmla="*/ 167 h 428"/>
                  <a:gd name="T6" fmla="*/ 394 w 526"/>
                  <a:gd name="T7" fmla="*/ 0 h 428"/>
                  <a:gd name="T8" fmla="*/ 305 w 526"/>
                  <a:gd name="T9" fmla="*/ 191 h 428"/>
                  <a:gd name="T10" fmla="*/ 525 w 526"/>
                  <a:gd name="T11" fmla="*/ 214 h 428"/>
                  <a:gd name="T12" fmla="*/ 303 w 526"/>
                  <a:gd name="T13" fmla="*/ 236 h 428"/>
                  <a:gd name="T14" fmla="*/ 394 w 526"/>
                  <a:gd name="T15" fmla="*/ 427 h 428"/>
                  <a:gd name="T16" fmla="*/ 264 w 526"/>
                  <a:gd name="T17" fmla="*/ 260 h 428"/>
                  <a:gd name="T18" fmla="*/ 133 w 526"/>
                  <a:gd name="T19" fmla="*/ 427 h 428"/>
                  <a:gd name="T20" fmla="*/ 219 w 526"/>
                  <a:gd name="T21" fmla="*/ 237 h 428"/>
                  <a:gd name="T22" fmla="*/ 0 w 526"/>
                  <a:gd name="T23" fmla="*/ 214 h 428"/>
                  <a:gd name="T24" fmla="*/ 220 w 526"/>
                  <a:gd name="T25" fmla="*/ 191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6" h="428">
                    <a:moveTo>
                      <a:pt x="220" y="191"/>
                    </a:moveTo>
                    <a:lnTo>
                      <a:pt x="133" y="0"/>
                    </a:lnTo>
                    <a:lnTo>
                      <a:pt x="264" y="167"/>
                    </a:lnTo>
                    <a:lnTo>
                      <a:pt x="394" y="0"/>
                    </a:lnTo>
                    <a:lnTo>
                      <a:pt x="305" y="191"/>
                    </a:lnTo>
                    <a:lnTo>
                      <a:pt x="525" y="214"/>
                    </a:lnTo>
                    <a:lnTo>
                      <a:pt x="303" y="236"/>
                    </a:lnTo>
                    <a:lnTo>
                      <a:pt x="394" y="427"/>
                    </a:lnTo>
                    <a:lnTo>
                      <a:pt x="264" y="260"/>
                    </a:lnTo>
                    <a:lnTo>
                      <a:pt x="133" y="427"/>
                    </a:lnTo>
                    <a:lnTo>
                      <a:pt x="219" y="237"/>
                    </a:lnTo>
                    <a:lnTo>
                      <a:pt x="0" y="214"/>
                    </a:lnTo>
                    <a:lnTo>
                      <a:pt x="220" y="191"/>
                    </a:lnTo>
                  </a:path>
                </a:pathLst>
              </a:custGeom>
              <a:solidFill>
                <a:srgbClr val="4464B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67" name="Freeform 43"/>
              <p:cNvSpPr>
                <a:spLocks/>
              </p:cNvSpPr>
              <p:nvPr/>
            </p:nvSpPr>
            <p:spPr bwMode="auto">
              <a:xfrm>
                <a:off x="619" y="318"/>
                <a:ext cx="264" cy="289"/>
              </a:xfrm>
              <a:custGeom>
                <a:avLst/>
                <a:gdLst>
                  <a:gd name="T0" fmla="*/ 0 w 264"/>
                  <a:gd name="T1" fmla="*/ 71 h 289"/>
                  <a:gd name="T2" fmla="*/ 118 w 264"/>
                  <a:gd name="T3" fmla="*/ 121 h 289"/>
                  <a:gd name="T4" fmla="*/ 133 w 264"/>
                  <a:gd name="T5" fmla="*/ 0 h 289"/>
                  <a:gd name="T6" fmla="*/ 146 w 264"/>
                  <a:gd name="T7" fmla="*/ 121 h 289"/>
                  <a:gd name="T8" fmla="*/ 263 w 264"/>
                  <a:gd name="T9" fmla="*/ 71 h 289"/>
                  <a:gd name="T10" fmla="*/ 160 w 264"/>
                  <a:gd name="T11" fmla="*/ 144 h 289"/>
                  <a:gd name="T12" fmla="*/ 263 w 264"/>
                  <a:gd name="T13" fmla="*/ 215 h 289"/>
                  <a:gd name="T14" fmla="*/ 146 w 264"/>
                  <a:gd name="T15" fmla="*/ 167 h 289"/>
                  <a:gd name="T16" fmla="*/ 133 w 264"/>
                  <a:gd name="T17" fmla="*/ 288 h 289"/>
                  <a:gd name="T18" fmla="*/ 118 w 264"/>
                  <a:gd name="T19" fmla="*/ 167 h 289"/>
                  <a:gd name="T20" fmla="*/ 0 w 264"/>
                  <a:gd name="T21" fmla="*/ 217 h 289"/>
                  <a:gd name="T22" fmla="*/ 104 w 264"/>
                  <a:gd name="T23" fmla="*/ 144 h 289"/>
                  <a:gd name="T24" fmla="*/ 0 w 264"/>
                  <a:gd name="T25" fmla="*/ 71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4" h="289">
                    <a:moveTo>
                      <a:pt x="0" y="71"/>
                    </a:moveTo>
                    <a:lnTo>
                      <a:pt x="118" y="121"/>
                    </a:lnTo>
                    <a:lnTo>
                      <a:pt x="133" y="0"/>
                    </a:lnTo>
                    <a:lnTo>
                      <a:pt x="146" y="121"/>
                    </a:lnTo>
                    <a:lnTo>
                      <a:pt x="263" y="71"/>
                    </a:lnTo>
                    <a:lnTo>
                      <a:pt x="160" y="144"/>
                    </a:lnTo>
                    <a:lnTo>
                      <a:pt x="263" y="215"/>
                    </a:lnTo>
                    <a:lnTo>
                      <a:pt x="146" y="167"/>
                    </a:lnTo>
                    <a:lnTo>
                      <a:pt x="133" y="288"/>
                    </a:lnTo>
                    <a:lnTo>
                      <a:pt x="118" y="167"/>
                    </a:lnTo>
                    <a:lnTo>
                      <a:pt x="0" y="217"/>
                    </a:lnTo>
                    <a:lnTo>
                      <a:pt x="104" y="144"/>
                    </a:lnTo>
                    <a:lnTo>
                      <a:pt x="0" y="71"/>
                    </a:lnTo>
                  </a:path>
                </a:pathLst>
              </a:custGeom>
              <a:solidFill>
                <a:srgbClr val="4E6EB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68" name="Freeform 44"/>
              <p:cNvSpPr>
                <a:spLocks/>
              </p:cNvSpPr>
              <p:nvPr/>
            </p:nvSpPr>
            <p:spPr bwMode="auto">
              <a:xfrm>
                <a:off x="504" y="262"/>
                <a:ext cx="494" cy="401"/>
              </a:xfrm>
              <a:custGeom>
                <a:avLst/>
                <a:gdLst>
                  <a:gd name="T0" fmla="*/ 204 w 494"/>
                  <a:gd name="T1" fmla="*/ 177 h 401"/>
                  <a:gd name="T2" fmla="*/ 125 w 494"/>
                  <a:gd name="T3" fmla="*/ 0 h 401"/>
                  <a:gd name="T4" fmla="*/ 248 w 494"/>
                  <a:gd name="T5" fmla="*/ 153 h 401"/>
                  <a:gd name="T6" fmla="*/ 370 w 494"/>
                  <a:gd name="T7" fmla="*/ 0 h 401"/>
                  <a:gd name="T8" fmla="*/ 289 w 494"/>
                  <a:gd name="T9" fmla="*/ 177 h 401"/>
                  <a:gd name="T10" fmla="*/ 493 w 494"/>
                  <a:gd name="T11" fmla="*/ 200 h 401"/>
                  <a:gd name="T12" fmla="*/ 287 w 494"/>
                  <a:gd name="T13" fmla="*/ 222 h 401"/>
                  <a:gd name="T14" fmla="*/ 370 w 494"/>
                  <a:gd name="T15" fmla="*/ 400 h 401"/>
                  <a:gd name="T16" fmla="*/ 248 w 494"/>
                  <a:gd name="T17" fmla="*/ 246 h 401"/>
                  <a:gd name="T18" fmla="*/ 125 w 494"/>
                  <a:gd name="T19" fmla="*/ 400 h 401"/>
                  <a:gd name="T20" fmla="*/ 204 w 494"/>
                  <a:gd name="T21" fmla="*/ 223 h 401"/>
                  <a:gd name="T22" fmla="*/ 0 w 494"/>
                  <a:gd name="T23" fmla="*/ 200 h 401"/>
                  <a:gd name="T24" fmla="*/ 204 w 494"/>
                  <a:gd name="T25" fmla="*/ 177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4" h="401">
                    <a:moveTo>
                      <a:pt x="204" y="177"/>
                    </a:moveTo>
                    <a:lnTo>
                      <a:pt x="125" y="0"/>
                    </a:lnTo>
                    <a:lnTo>
                      <a:pt x="248" y="153"/>
                    </a:lnTo>
                    <a:lnTo>
                      <a:pt x="370" y="0"/>
                    </a:lnTo>
                    <a:lnTo>
                      <a:pt x="289" y="177"/>
                    </a:lnTo>
                    <a:lnTo>
                      <a:pt x="493" y="200"/>
                    </a:lnTo>
                    <a:lnTo>
                      <a:pt x="287" y="222"/>
                    </a:lnTo>
                    <a:lnTo>
                      <a:pt x="370" y="400"/>
                    </a:lnTo>
                    <a:lnTo>
                      <a:pt x="248" y="246"/>
                    </a:lnTo>
                    <a:lnTo>
                      <a:pt x="125" y="400"/>
                    </a:lnTo>
                    <a:lnTo>
                      <a:pt x="204" y="223"/>
                    </a:lnTo>
                    <a:lnTo>
                      <a:pt x="0" y="200"/>
                    </a:lnTo>
                    <a:lnTo>
                      <a:pt x="204" y="177"/>
                    </a:lnTo>
                  </a:path>
                </a:pathLst>
              </a:custGeom>
              <a:solidFill>
                <a:srgbClr val="4E6EB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69" name="Freeform 45"/>
              <p:cNvSpPr>
                <a:spLocks/>
              </p:cNvSpPr>
              <p:nvPr/>
            </p:nvSpPr>
            <p:spPr bwMode="auto">
              <a:xfrm>
                <a:off x="626" y="325"/>
                <a:ext cx="250" cy="274"/>
              </a:xfrm>
              <a:custGeom>
                <a:avLst/>
                <a:gdLst>
                  <a:gd name="T0" fmla="*/ 0 w 250"/>
                  <a:gd name="T1" fmla="*/ 69 h 274"/>
                  <a:gd name="T2" fmla="*/ 112 w 250"/>
                  <a:gd name="T3" fmla="*/ 114 h 274"/>
                  <a:gd name="T4" fmla="*/ 126 w 250"/>
                  <a:gd name="T5" fmla="*/ 0 h 274"/>
                  <a:gd name="T6" fmla="*/ 139 w 250"/>
                  <a:gd name="T7" fmla="*/ 114 h 274"/>
                  <a:gd name="T8" fmla="*/ 249 w 250"/>
                  <a:gd name="T9" fmla="*/ 69 h 274"/>
                  <a:gd name="T10" fmla="*/ 153 w 250"/>
                  <a:gd name="T11" fmla="*/ 137 h 274"/>
                  <a:gd name="T12" fmla="*/ 249 w 250"/>
                  <a:gd name="T13" fmla="*/ 206 h 274"/>
                  <a:gd name="T14" fmla="*/ 139 w 250"/>
                  <a:gd name="T15" fmla="*/ 159 h 274"/>
                  <a:gd name="T16" fmla="*/ 126 w 250"/>
                  <a:gd name="T17" fmla="*/ 273 h 274"/>
                  <a:gd name="T18" fmla="*/ 112 w 250"/>
                  <a:gd name="T19" fmla="*/ 159 h 274"/>
                  <a:gd name="T20" fmla="*/ 0 w 250"/>
                  <a:gd name="T21" fmla="*/ 206 h 274"/>
                  <a:gd name="T22" fmla="*/ 97 w 250"/>
                  <a:gd name="T23" fmla="*/ 137 h 274"/>
                  <a:gd name="T24" fmla="*/ 0 w 250"/>
                  <a:gd name="T25" fmla="*/ 69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0" h="274">
                    <a:moveTo>
                      <a:pt x="0" y="69"/>
                    </a:moveTo>
                    <a:lnTo>
                      <a:pt x="112" y="114"/>
                    </a:lnTo>
                    <a:lnTo>
                      <a:pt x="126" y="0"/>
                    </a:lnTo>
                    <a:lnTo>
                      <a:pt x="139" y="114"/>
                    </a:lnTo>
                    <a:lnTo>
                      <a:pt x="249" y="69"/>
                    </a:lnTo>
                    <a:lnTo>
                      <a:pt x="153" y="137"/>
                    </a:lnTo>
                    <a:lnTo>
                      <a:pt x="249" y="206"/>
                    </a:lnTo>
                    <a:lnTo>
                      <a:pt x="139" y="159"/>
                    </a:lnTo>
                    <a:lnTo>
                      <a:pt x="126" y="273"/>
                    </a:lnTo>
                    <a:lnTo>
                      <a:pt x="112" y="159"/>
                    </a:lnTo>
                    <a:lnTo>
                      <a:pt x="0" y="206"/>
                    </a:lnTo>
                    <a:lnTo>
                      <a:pt x="97" y="137"/>
                    </a:lnTo>
                    <a:lnTo>
                      <a:pt x="0" y="69"/>
                    </a:lnTo>
                  </a:path>
                </a:pathLst>
              </a:custGeom>
              <a:solidFill>
                <a:srgbClr val="5A79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70" name="Freeform 46"/>
              <p:cNvSpPr>
                <a:spLocks/>
              </p:cNvSpPr>
              <p:nvPr/>
            </p:nvSpPr>
            <p:spPr bwMode="auto">
              <a:xfrm>
                <a:off x="521" y="274"/>
                <a:ext cx="461" cy="376"/>
              </a:xfrm>
              <a:custGeom>
                <a:avLst/>
                <a:gdLst>
                  <a:gd name="T0" fmla="*/ 188 w 461"/>
                  <a:gd name="T1" fmla="*/ 165 h 376"/>
                  <a:gd name="T2" fmla="*/ 115 w 461"/>
                  <a:gd name="T3" fmla="*/ 0 h 376"/>
                  <a:gd name="T4" fmla="*/ 231 w 461"/>
                  <a:gd name="T5" fmla="*/ 141 h 376"/>
                  <a:gd name="T6" fmla="*/ 343 w 461"/>
                  <a:gd name="T7" fmla="*/ 0 h 376"/>
                  <a:gd name="T8" fmla="*/ 271 w 461"/>
                  <a:gd name="T9" fmla="*/ 165 h 376"/>
                  <a:gd name="T10" fmla="*/ 460 w 461"/>
                  <a:gd name="T11" fmla="*/ 188 h 376"/>
                  <a:gd name="T12" fmla="*/ 270 w 461"/>
                  <a:gd name="T13" fmla="*/ 210 h 376"/>
                  <a:gd name="T14" fmla="*/ 343 w 461"/>
                  <a:gd name="T15" fmla="*/ 375 h 376"/>
                  <a:gd name="T16" fmla="*/ 231 w 461"/>
                  <a:gd name="T17" fmla="*/ 234 h 376"/>
                  <a:gd name="T18" fmla="*/ 115 w 461"/>
                  <a:gd name="T19" fmla="*/ 375 h 376"/>
                  <a:gd name="T20" fmla="*/ 186 w 461"/>
                  <a:gd name="T21" fmla="*/ 211 h 376"/>
                  <a:gd name="T22" fmla="*/ 0 w 461"/>
                  <a:gd name="T23" fmla="*/ 188 h 376"/>
                  <a:gd name="T24" fmla="*/ 188 w 461"/>
                  <a:gd name="T25" fmla="*/ 165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1" h="376">
                    <a:moveTo>
                      <a:pt x="188" y="165"/>
                    </a:moveTo>
                    <a:lnTo>
                      <a:pt x="115" y="0"/>
                    </a:lnTo>
                    <a:lnTo>
                      <a:pt x="231" y="141"/>
                    </a:lnTo>
                    <a:lnTo>
                      <a:pt x="343" y="0"/>
                    </a:lnTo>
                    <a:lnTo>
                      <a:pt x="271" y="165"/>
                    </a:lnTo>
                    <a:lnTo>
                      <a:pt x="460" y="188"/>
                    </a:lnTo>
                    <a:lnTo>
                      <a:pt x="270" y="210"/>
                    </a:lnTo>
                    <a:lnTo>
                      <a:pt x="343" y="375"/>
                    </a:lnTo>
                    <a:lnTo>
                      <a:pt x="231" y="234"/>
                    </a:lnTo>
                    <a:lnTo>
                      <a:pt x="115" y="375"/>
                    </a:lnTo>
                    <a:lnTo>
                      <a:pt x="186" y="211"/>
                    </a:lnTo>
                    <a:lnTo>
                      <a:pt x="0" y="188"/>
                    </a:lnTo>
                    <a:lnTo>
                      <a:pt x="188" y="165"/>
                    </a:lnTo>
                  </a:path>
                </a:pathLst>
              </a:custGeom>
              <a:solidFill>
                <a:srgbClr val="5A79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71" name="Freeform 47"/>
              <p:cNvSpPr>
                <a:spLocks/>
              </p:cNvSpPr>
              <p:nvPr/>
            </p:nvSpPr>
            <p:spPr bwMode="auto">
              <a:xfrm>
                <a:off x="632" y="332"/>
                <a:ext cx="238" cy="260"/>
              </a:xfrm>
              <a:custGeom>
                <a:avLst/>
                <a:gdLst>
                  <a:gd name="T0" fmla="*/ 0 w 238"/>
                  <a:gd name="T1" fmla="*/ 66 h 260"/>
                  <a:gd name="T2" fmla="*/ 105 w 238"/>
                  <a:gd name="T3" fmla="*/ 107 h 260"/>
                  <a:gd name="T4" fmla="*/ 120 w 238"/>
                  <a:gd name="T5" fmla="*/ 0 h 260"/>
                  <a:gd name="T6" fmla="*/ 133 w 238"/>
                  <a:gd name="T7" fmla="*/ 107 h 260"/>
                  <a:gd name="T8" fmla="*/ 237 w 238"/>
                  <a:gd name="T9" fmla="*/ 66 h 260"/>
                  <a:gd name="T10" fmla="*/ 147 w 238"/>
                  <a:gd name="T11" fmla="*/ 130 h 260"/>
                  <a:gd name="T12" fmla="*/ 237 w 238"/>
                  <a:gd name="T13" fmla="*/ 195 h 260"/>
                  <a:gd name="T14" fmla="*/ 133 w 238"/>
                  <a:gd name="T15" fmla="*/ 152 h 260"/>
                  <a:gd name="T16" fmla="*/ 120 w 238"/>
                  <a:gd name="T17" fmla="*/ 259 h 260"/>
                  <a:gd name="T18" fmla="*/ 105 w 238"/>
                  <a:gd name="T19" fmla="*/ 152 h 260"/>
                  <a:gd name="T20" fmla="*/ 0 w 238"/>
                  <a:gd name="T21" fmla="*/ 195 h 260"/>
                  <a:gd name="T22" fmla="*/ 91 w 238"/>
                  <a:gd name="T23" fmla="*/ 130 h 260"/>
                  <a:gd name="T24" fmla="*/ 0 w 238"/>
                  <a:gd name="T25" fmla="*/ 66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8" h="260">
                    <a:moveTo>
                      <a:pt x="0" y="66"/>
                    </a:moveTo>
                    <a:lnTo>
                      <a:pt x="105" y="107"/>
                    </a:lnTo>
                    <a:lnTo>
                      <a:pt x="120" y="0"/>
                    </a:lnTo>
                    <a:lnTo>
                      <a:pt x="133" y="107"/>
                    </a:lnTo>
                    <a:lnTo>
                      <a:pt x="237" y="66"/>
                    </a:lnTo>
                    <a:lnTo>
                      <a:pt x="147" y="130"/>
                    </a:lnTo>
                    <a:lnTo>
                      <a:pt x="237" y="195"/>
                    </a:lnTo>
                    <a:lnTo>
                      <a:pt x="133" y="152"/>
                    </a:lnTo>
                    <a:lnTo>
                      <a:pt x="120" y="259"/>
                    </a:lnTo>
                    <a:lnTo>
                      <a:pt x="105" y="152"/>
                    </a:lnTo>
                    <a:lnTo>
                      <a:pt x="0" y="195"/>
                    </a:lnTo>
                    <a:lnTo>
                      <a:pt x="91" y="130"/>
                    </a:lnTo>
                    <a:lnTo>
                      <a:pt x="0" y="66"/>
                    </a:lnTo>
                  </a:path>
                </a:pathLst>
              </a:custGeom>
              <a:solidFill>
                <a:srgbClr val="6885C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72" name="Freeform 48"/>
              <p:cNvSpPr>
                <a:spLocks/>
              </p:cNvSpPr>
              <p:nvPr/>
            </p:nvSpPr>
            <p:spPr bwMode="auto">
              <a:xfrm>
                <a:off x="537" y="287"/>
                <a:ext cx="429" cy="350"/>
              </a:xfrm>
              <a:custGeom>
                <a:avLst/>
                <a:gdLst>
                  <a:gd name="T0" fmla="*/ 172 w 429"/>
                  <a:gd name="T1" fmla="*/ 153 h 350"/>
                  <a:gd name="T2" fmla="*/ 107 w 429"/>
                  <a:gd name="T3" fmla="*/ 0 h 350"/>
                  <a:gd name="T4" fmla="*/ 215 w 429"/>
                  <a:gd name="T5" fmla="*/ 128 h 350"/>
                  <a:gd name="T6" fmla="*/ 319 w 429"/>
                  <a:gd name="T7" fmla="*/ 0 h 350"/>
                  <a:gd name="T8" fmla="*/ 255 w 429"/>
                  <a:gd name="T9" fmla="*/ 153 h 350"/>
                  <a:gd name="T10" fmla="*/ 428 w 429"/>
                  <a:gd name="T11" fmla="*/ 175 h 350"/>
                  <a:gd name="T12" fmla="*/ 254 w 429"/>
                  <a:gd name="T13" fmla="*/ 196 h 350"/>
                  <a:gd name="T14" fmla="*/ 319 w 429"/>
                  <a:gd name="T15" fmla="*/ 349 h 350"/>
                  <a:gd name="T16" fmla="*/ 215 w 429"/>
                  <a:gd name="T17" fmla="*/ 221 h 350"/>
                  <a:gd name="T18" fmla="*/ 107 w 429"/>
                  <a:gd name="T19" fmla="*/ 349 h 350"/>
                  <a:gd name="T20" fmla="*/ 171 w 429"/>
                  <a:gd name="T21" fmla="*/ 198 h 350"/>
                  <a:gd name="T22" fmla="*/ 0 w 429"/>
                  <a:gd name="T23" fmla="*/ 175 h 350"/>
                  <a:gd name="T24" fmla="*/ 172 w 429"/>
                  <a:gd name="T25" fmla="*/ 153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9" h="350">
                    <a:moveTo>
                      <a:pt x="172" y="153"/>
                    </a:moveTo>
                    <a:lnTo>
                      <a:pt x="107" y="0"/>
                    </a:lnTo>
                    <a:lnTo>
                      <a:pt x="215" y="128"/>
                    </a:lnTo>
                    <a:lnTo>
                      <a:pt x="319" y="0"/>
                    </a:lnTo>
                    <a:lnTo>
                      <a:pt x="255" y="153"/>
                    </a:lnTo>
                    <a:lnTo>
                      <a:pt x="428" y="175"/>
                    </a:lnTo>
                    <a:lnTo>
                      <a:pt x="254" y="196"/>
                    </a:lnTo>
                    <a:lnTo>
                      <a:pt x="319" y="349"/>
                    </a:lnTo>
                    <a:lnTo>
                      <a:pt x="215" y="221"/>
                    </a:lnTo>
                    <a:lnTo>
                      <a:pt x="107" y="349"/>
                    </a:lnTo>
                    <a:lnTo>
                      <a:pt x="171" y="198"/>
                    </a:lnTo>
                    <a:lnTo>
                      <a:pt x="0" y="175"/>
                    </a:lnTo>
                    <a:lnTo>
                      <a:pt x="172" y="153"/>
                    </a:lnTo>
                  </a:path>
                </a:pathLst>
              </a:custGeom>
              <a:solidFill>
                <a:srgbClr val="6885C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73" name="Freeform 49"/>
              <p:cNvSpPr>
                <a:spLocks/>
              </p:cNvSpPr>
              <p:nvPr/>
            </p:nvSpPr>
            <p:spPr bwMode="auto">
              <a:xfrm>
                <a:off x="639" y="340"/>
                <a:ext cx="224" cy="245"/>
              </a:xfrm>
              <a:custGeom>
                <a:avLst/>
                <a:gdLst>
                  <a:gd name="T0" fmla="*/ 0 w 224"/>
                  <a:gd name="T1" fmla="*/ 60 h 245"/>
                  <a:gd name="T2" fmla="*/ 99 w 224"/>
                  <a:gd name="T3" fmla="*/ 99 h 245"/>
                  <a:gd name="T4" fmla="*/ 113 w 224"/>
                  <a:gd name="T5" fmla="*/ 0 h 245"/>
                  <a:gd name="T6" fmla="*/ 126 w 224"/>
                  <a:gd name="T7" fmla="*/ 99 h 245"/>
                  <a:gd name="T8" fmla="*/ 223 w 224"/>
                  <a:gd name="T9" fmla="*/ 60 h 245"/>
                  <a:gd name="T10" fmla="*/ 140 w 224"/>
                  <a:gd name="T11" fmla="*/ 122 h 245"/>
                  <a:gd name="T12" fmla="*/ 223 w 224"/>
                  <a:gd name="T13" fmla="*/ 182 h 245"/>
                  <a:gd name="T14" fmla="*/ 126 w 224"/>
                  <a:gd name="T15" fmla="*/ 144 h 245"/>
                  <a:gd name="T16" fmla="*/ 113 w 224"/>
                  <a:gd name="T17" fmla="*/ 244 h 245"/>
                  <a:gd name="T18" fmla="*/ 99 w 224"/>
                  <a:gd name="T19" fmla="*/ 144 h 245"/>
                  <a:gd name="T20" fmla="*/ 0 w 224"/>
                  <a:gd name="T21" fmla="*/ 182 h 245"/>
                  <a:gd name="T22" fmla="*/ 84 w 224"/>
                  <a:gd name="T23" fmla="*/ 122 h 245"/>
                  <a:gd name="T24" fmla="*/ 0 w 224"/>
                  <a:gd name="T25" fmla="*/ 6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4" h="245">
                    <a:moveTo>
                      <a:pt x="0" y="60"/>
                    </a:moveTo>
                    <a:lnTo>
                      <a:pt x="99" y="99"/>
                    </a:lnTo>
                    <a:lnTo>
                      <a:pt x="113" y="0"/>
                    </a:lnTo>
                    <a:lnTo>
                      <a:pt x="126" y="99"/>
                    </a:lnTo>
                    <a:lnTo>
                      <a:pt x="223" y="60"/>
                    </a:lnTo>
                    <a:lnTo>
                      <a:pt x="140" y="122"/>
                    </a:lnTo>
                    <a:lnTo>
                      <a:pt x="223" y="182"/>
                    </a:lnTo>
                    <a:lnTo>
                      <a:pt x="126" y="144"/>
                    </a:lnTo>
                    <a:lnTo>
                      <a:pt x="113" y="244"/>
                    </a:lnTo>
                    <a:lnTo>
                      <a:pt x="99" y="144"/>
                    </a:lnTo>
                    <a:lnTo>
                      <a:pt x="0" y="182"/>
                    </a:lnTo>
                    <a:lnTo>
                      <a:pt x="84" y="122"/>
                    </a:lnTo>
                    <a:lnTo>
                      <a:pt x="0" y="60"/>
                    </a:lnTo>
                  </a:path>
                </a:pathLst>
              </a:custGeom>
              <a:solidFill>
                <a:srgbClr val="7992C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74" name="Freeform 50"/>
              <p:cNvSpPr>
                <a:spLocks/>
              </p:cNvSpPr>
              <p:nvPr/>
            </p:nvSpPr>
            <p:spPr bwMode="auto">
              <a:xfrm>
                <a:off x="554" y="302"/>
                <a:ext cx="394" cy="321"/>
              </a:xfrm>
              <a:custGeom>
                <a:avLst/>
                <a:gdLst>
                  <a:gd name="T0" fmla="*/ 155 w 394"/>
                  <a:gd name="T1" fmla="*/ 138 h 321"/>
                  <a:gd name="T2" fmla="*/ 100 w 394"/>
                  <a:gd name="T3" fmla="*/ 0 h 321"/>
                  <a:gd name="T4" fmla="*/ 198 w 394"/>
                  <a:gd name="T5" fmla="*/ 113 h 321"/>
                  <a:gd name="T6" fmla="*/ 295 w 394"/>
                  <a:gd name="T7" fmla="*/ 0 h 321"/>
                  <a:gd name="T8" fmla="*/ 238 w 394"/>
                  <a:gd name="T9" fmla="*/ 138 h 321"/>
                  <a:gd name="T10" fmla="*/ 393 w 394"/>
                  <a:gd name="T11" fmla="*/ 160 h 321"/>
                  <a:gd name="T12" fmla="*/ 237 w 394"/>
                  <a:gd name="T13" fmla="*/ 181 h 321"/>
                  <a:gd name="T14" fmla="*/ 295 w 394"/>
                  <a:gd name="T15" fmla="*/ 319 h 321"/>
                  <a:gd name="T16" fmla="*/ 198 w 394"/>
                  <a:gd name="T17" fmla="*/ 206 h 321"/>
                  <a:gd name="T18" fmla="*/ 100 w 394"/>
                  <a:gd name="T19" fmla="*/ 320 h 321"/>
                  <a:gd name="T20" fmla="*/ 155 w 394"/>
                  <a:gd name="T21" fmla="*/ 182 h 321"/>
                  <a:gd name="T22" fmla="*/ 0 w 394"/>
                  <a:gd name="T23" fmla="*/ 160 h 321"/>
                  <a:gd name="T24" fmla="*/ 155 w 394"/>
                  <a:gd name="T25" fmla="*/ 138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4" h="321">
                    <a:moveTo>
                      <a:pt x="155" y="138"/>
                    </a:moveTo>
                    <a:lnTo>
                      <a:pt x="100" y="0"/>
                    </a:lnTo>
                    <a:lnTo>
                      <a:pt x="198" y="113"/>
                    </a:lnTo>
                    <a:lnTo>
                      <a:pt x="295" y="0"/>
                    </a:lnTo>
                    <a:lnTo>
                      <a:pt x="238" y="138"/>
                    </a:lnTo>
                    <a:lnTo>
                      <a:pt x="393" y="160"/>
                    </a:lnTo>
                    <a:lnTo>
                      <a:pt x="237" y="181"/>
                    </a:lnTo>
                    <a:lnTo>
                      <a:pt x="295" y="319"/>
                    </a:lnTo>
                    <a:lnTo>
                      <a:pt x="198" y="206"/>
                    </a:lnTo>
                    <a:lnTo>
                      <a:pt x="100" y="320"/>
                    </a:lnTo>
                    <a:lnTo>
                      <a:pt x="155" y="182"/>
                    </a:lnTo>
                    <a:lnTo>
                      <a:pt x="0" y="160"/>
                    </a:lnTo>
                    <a:lnTo>
                      <a:pt x="155" y="138"/>
                    </a:lnTo>
                  </a:path>
                </a:pathLst>
              </a:custGeom>
              <a:solidFill>
                <a:srgbClr val="7992C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75" name="Freeform 51"/>
              <p:cNvSpPr>
                <a:spLocks/>
              </p:cNvSpPr>
              <p:nvPr/>
            </p:nvSpPr>
            <p:spPr bwMode="auto">
              <a:xfrm>
                <a:off x="646" y="347"/>
                <a:ext cx="210" cy="231"/>
              </a:xfrm>
              <a:custGeom>
                <a:avLst/>
                <a:gdLst>
                  <a:gd name="T0" fmla="*/ 0 w 210"/>
                  <a:gd name="T1" fmla="*/ 58 h 231"/>
                  <a:gd name="T2" fmla="*/ 92 w 210"/>
                  <a:gd name="T3" fmla="*/ 92 h 231"/>
                  <a:gd name="T4" fmla="*/ 106 w 210"/>
                  <a:gd name="T5" fmla="*/ 0 h 231"/>
                  <a:gd name="T6" fmla="*/ 119 w 210"/>
                  <a:gd name="T7" fmla="*/ 92 h 231"/>
                  <a:gd name="T8" fmla="*/ 209 w 210"/>
                  <a:gd name="T9" fmla="*/ 58 h 231"/>
                  <a:gd name="T10" fmla="*/ 133 w 210"/>
                  <a:gd name="T11" fmla="*/ 115 h 231"/>
                  <a:gd name="T12" fmla="*/ 209 w 210"/>
                  <a:gd name="T13" fmla="*/ 173 h 231"/>
                  <a:gd name="T14" fmla="*/ 119 w 210"/>
                  <a:gd name="T15" fmla="*/ 137 h 231"/>
                  <a:gd name="T16" fmla="*/ 106 w 210"/>
                  <a:gd name="T17" fmla="*/ 230 h 231"/>
                  <a:gd name="T18" fmla="*/ 92 w 210"/>
                  <a:gd name="T19" fmla="*/ 137 h 231"/>
                  <a:gd name="T20" fmla="*/ 0 w 210"/>
                  <a:gd name="T21" fmla="*/ 173 h 231"/>
                  <a:gd name="T22" fmla="*/ 78 w 210"/>
                  <a:gd name="T23" fmla="*/ 115 h 231"/>
                  <a:gd name="T24" fmla="*/ 0 w 210"/>
                  <a:gd name="T25" fmla="*/ 58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0" h="231">
                    <a:moveTo>
                      <a:pt x="0" y="58"/>
                    </a:moveTo>
                    <a:lnTo>
                      <a:pt x="92" y="92"/>
                    </a:lnTo>
                    <a:lnTo>
                      <a:pt x="106" y="0"/>
                    </a:lnTo>
                    <a:lnTo>
                      <a:pt x="119" y="92"/>
                    </a:lnTo>
                    <a:lnTo>
                      <a:pt x="209" y="58"/>
                    </a:lnTo>
                    <a:lnTo>
                      <a:pt x="133" y="115"/>
                    </a:lnTo>
                    <a:lnTo>
                      <a:pt x="209" y="173"/>
                    </a:lnTo>
                    <a:lnTo>
                      <a:pt x="119" y="137"/>
                    </a:lnTo>
                    <a:lnTo>
                      <a:pt x="106" y="230"/>
                    </a:lnTo>
                    <a:lnTo>
                      <a:pt x="92" y="137"/>
                    </a:lnTo>
                    <a:lnTo>
                      <a:pt x="0" y="173"/>
                    </a:lnTo>
                    <a:lnTo>
                      <a:pt x="78" y="115"/>
                    </a:lnTo>
                    <a:lnTo>
                      <a:pt x="0" y="58"/>
                    </a:lnTo>
                  </a:path>
                </a:pathLst>
              </a:custGeom>
              <a:solidFill>
                <a:srgbClr val="8BA0C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76" name="Freeform 52"/>
              <p:cNvSpPr>
                <a:spLocks/>
              </p:cNvSpPr>
              <p:nvPr/>
            </p:nvSpPr>
            <p:spPr bwMode="auto">
              <a:xfrm>
                <a:off x="570" y="315"/>
                <a:ext cx="363" cy="295"/>
              </a:xfrm>
              <a:custGeom>
                <a:avLst/>
                <a:gdLst>
                  <a:gd name="T0" fmla="*/ 139 w 363"/>
                  <a:gd name="T1" fmla="*/ 125 h 295"/>
                  <a:gd name="T2" fmla="*/ 91 w 363"/>
                  <a:gd name="T3" fmla="*/ 0 h 295"/>
                  <a:gd name="T4" fmla="*/ 182 w 363"/>
                  <a:gd name="T5" fmla="*/ 100 h 295"/>
                  <a:gd name="T6" fmla="*/ 271 w 363"/>
                  <a:gd name="T7" fmla="*/ 0 h 295"/>
                  <a:gd name="T8" fmla="*/ 222 w 363"/>
                  <a:gd name="T9" fmla="*/ 125 h 295"/>
                  <a:gd name="T10" fmla="*/ 362 w 363"/>
                  <a:gd name="T11" fmla="*/ 147 h 295"/>
                  <a:gd name="T12" fmla="*/ 221 w 363"/>
                  <a:gd name="T13" fmla="*/ 168 h 295"/>
                  <a:gd name="T14" fmla="*/ 271 w 363"/>
                  <a:gd name="T15" fmla="*/ 293 h 295"/>
                  <a:gd name="T16" fmla="*/ 182 w 363"/>
                  <a:gd name="T17" fmla="*/ 193 h 295"/>
                  <a:gd name="T18" fmla="*/ 91 w 363"/>
                  <a:gd name="T19" fmla="*/ 294 h 295"/>
                  <a:gd name="T20" fmla="*/ 138 w 363"/>
                  <a:gd name="T21" fmla="*/ 170 h 295"/>
                  <a:gd name="T22" fmla="*/ 0 w 363"/>
                  <a:gd name="T23" fmla="*/ 147 h 295"/>
                  <a:gd name="T24" fmla="*/ 139 w 363"/>
                  <a:gd name="T25" fmla="*/ 125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3" h="295">
                    <a:moveTo>
                      <a:pt x="139" y="125"/>
                    </a:moveTo>
                    <a:lnTo>
                      <a:pt x="91" y="0"/>
                    </a:lnTo>
                    <a:lnTo>
                      <a:pt x="182" y="100"/>
                    </a:lnTo>
                    <a:lnTo>
                      <a:pt x="271" y="0"/>
                    </a:lnTo>
                    <a:lnTo>
                      <a:pt x="222" y="125"/>
                    </a:lnTo>
                    <a:lnTo>
                      <a:pt x="362" y="147"/>
                    </a:lnTo>
                    <a:lnTo>
                      <a:pt x="221" y="168"/>
                    </a:lnTo>
                    <a:lnTo>
                      <a:pt x="271" y="293"/>
                    </a:lnTo>
                    <a:lnTo>
                      <a:pt x="182" y="193"/>
                    </a:lnTo>
                    <a:lnTo>
                      <a:pt x="91" y="294"/>
                    </a:lnTo>
                    <a:lnTo>
                      <a:pt x="138" y="170"/>
                    </a:lnTo>
                    <a:lnTo>
                      <a:pt x="0" y="147"/>
                    </a:lnTo>
                    <a:lnTo>
                      <a:pt x="139" y="125"/>
                    </a:lnTo>
                  </a:path>
                </a:pathLst>
              </a:custGeom>
              <a:solidFill>
                <a:srgbClr val="8BA0C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77" name="Freeform 53"/>
              <p:cNvSpPr>
                <a:spLocks/>
              </p:cNvSpPr>
              <p:nvPr/>
            </p:nvSpPr>
            <p:spPr bwMode="auto">
              <a:xfrm>
                <a:off x="653" y="354"/>
                <a:ext cx="197" cy="217"/>
              </a:xfrm>
              <a:custGeom>
                <a:avLst/>
                <a:gdLst>
                  <a:gd name="T0" fmla="*/ 0 w 197"/>
                  <a:gd name="T1" fmla="*/ 55 h 217"/>
                  <a:gd name="T2" fmla="*/ 85 w 197"/>
                  <a:gd name="T3" fmla="*/ 85 h 217"/>
                  <a:gd name="T4" fmla="*/ 99 w 197"/>
                  <a:gd name="T5" fmla="*/ 0 h 217"/>
                  <a:gd name="T6" fmla="*/ 111 w 197"/>
                  <a:gd name="T7" fmla="*/ 85 h 217"/>
                  <a:gd name="T8" fmla="*/ 195 w 197"/>
                  <a:gd name="T9" fmla="*/ 53 h 217"/>
                  <a:gd name="T10" fmla="*/ 125 w 197"/>
                  <a:gd name="T11" fmla="*/ 108 h 217"/>
                  <a:gd name="T12" fmla="*/ 196 w 197"/>
                  <a:gd name="T13" fmla="*/ 161 h 217"/>
                  <a:gd name="T14" fmla="*/ 111 w 197"/>
                  <a:gd name="T15" fmla="*/ 130 h 217"/>
                  <a:gd name="T16" fmla="*/ 99 w 197"/>
                  <a:gd name="T17" fmla="*/ 216 h 217"/>
                  <a:gd name="T18" fmla="*/ 85 w 197"/>
                  <a:gd name="T19" fmla="*/ 130 h 217"/>
                  <a:gd name="T20" fmla="*/ 0 w 197"/>
                  <a:gd name="T21" fmla="*/ 161 h 217"/>
                  <a:gd name="T22" fmla="*/ 71 w 197"/>
                  <a:gd name="T23" fmla="*/ 108 h 217"/>
                  <a:gd name="T24" fmla="*/ 0 w 197"/>
                  <a:gd name="T25" fmla="*/ 55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7" h="217">
                    <a:moveTo>
                      <a:pt x="0" y="55"/>
                    </a:moveTo>
                    <a:lnTo>
                      <a:pt x="85" y="85"/>
                    </a:lnTo>
                    <a:lnTo>
                      <a:pt x="99" y="0"/>
                    </a:lnTo>
                    <a:lnTo>
                      <a:pt x="111" y="85"/>
                    </a:lnTo>
                    <a:lnTo>
                      <a:pt x="195" y="53"/>
                    </a:lnTo>
                    <a:lnTo>
                      <a:pt x="125" y="108"/>
                    </a:lnTo>
                    <a:lnTo>
                      <a:pt x="196" y="161"/>
                    </a:lnTo>
                    <a:lnTo>
                      <a:pt x="111" y="130"/>
                    </a:lnTo>
                    <a:lnTo>
                      <a:pt x="99" y="216"/>
                    </a:lnTo>
                    <a:lnTo>
                      <a:pt x="85" y="130"/>
                    </a:lnTo>
                    <a:lnTo>
                      <a:pt x="0" y="161"/>
                    </a:lnTo>
                    <a:lnTo>
                      <a:pt x="71" y="108"/>
                    </a:lnTo>
                    <a:lnTo>
                      <a:pt x="0" y="55"/>
                    </a:lnTo>
                  </a:path>
                </a:pathLst>
              </a:custGeom>
              <a:solidFill>
                <a:srgbClr val="A0B0C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78" name="Freeform 54"/>
              <p:cNvSpPr>
                <a:spLocks/>
              </p:cNvSpPr>
              <p:nvPr/>
            </p:nvSpPr>
            <p:spPr bwMode="auto">
              <a:xfrm>
                <a:off x="586" y="328"/>
                <a:ext cx="331" cy="269"/>
              </a:xfrm>
              <a:custGeom>
                <a:avLst/>
                <a:gdLst>
                  <a:gd name="T0" fmla="*/ 123 w 331"/>
                  <a:gd name="T1" fmla="*/ 112 h 269"/>
                  <a:gd name="T2" fmla="*/ 83 w 331"/>
                  <a:gd name="T3" fmla="*/ 0 h 269"/>
                  <a:gd name="T4" fmla="*/ 166 w 331"/>
                  <a:gd name="T5" fmla="*/ 87 h 269"/>
                  <a:gd name="T6" fmla="*/ 247 w 331"/>
                  <a:gd name="T7" fmla="*/ 0 h 269"/>
                  <a:gd name="T8" fmla="*/ 206 w 331"/>
                  <a:gd name="T9" fmla="*/ 112 h 269"/>
                  <a:gd name="T10" fmla="*/ 330 w 331"/>
                  <a:gd name="T11" fmla="*/ 134 h 269"/>
                  <a:gd name="T12" fmla="*/ 205 w 331"/>
                  <a:gd name="T13" fmla="*/ 155 h 269"/>
                  <a:gd name="T14" fmla="*/ 247 w 331"/>
                  <a:gd name="T15" fmla="*/ 267 h 269"/>
                  <a:gd name="T16" fmla="*/ 166 w 331"/>
                  <a:gd name="T17" fmla="*/ 180 h 269"/>
                  <a:gd name="T18" fmla="*/ 83 w 331"/>
                  <a:gd name="T19" fmla="*/ 268 h 269"/>
                  <a:gd name="T20" fmla="*/ 122 w 331"/>
                  <a:gd name="T21" fmla="*/ 157 h 269"/>
                  <a:gd name="T22" fmla="*/ 0 w 331"/>
                  <a:gd name="T23" fmla="*/ 134 h 269"/>
                  <a:gd name="T24" fmla="*/ 123 w 331"/>
                  <a:gd name="T25" fmla="*/ 112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1" h="269">
                    <a:moveTo>
                      <a:pt x="123" y="112"/>
                    </a:moveTo>
                    <a:lnTo>
                      <a:pt x="83" y="0"/>
                    </a:lnTo>
                    <a:lnTo>
                      <a:pt x="166" y="87"/>
                    </a:lnTo>
                    <a:lnTo>
                      <a:pt x="247" y="0"/>
                    </a:lnTo>
                    <a:lnTo>
                      <a:pt x="206" y="112"/>
                    </a:lnTo>
                    <a:lnTo>
                      <a:pt x="330" y="134"/>
                    </a:lnTo>
                    <a:lnTo>
                      <a:pt x="205" y="155"/>
                    </a:lnTo>
                    <a:lnTo>
                      <a:pt x="247" y="267"/>
                    </a:lnTo>
                    <a:lnTo>
                      <a:pt x="166" y="180"/>
                    </a:lnTo>
                    <a:lnTo>
                      <a:pt x="83" y="268"/>
                    </a:lnTo>
                    <a:lnTo>
                      <a:pt x="122" y="157"/>
                    </a:lnTo>
                    <a:lnTo>
                      <a:pt x="0" y="134"/>
                    </a:lnTo>
                    <a:lnTo>
                      <a:pt x="123" y="112"/>
                    </a:lnTo>
                  </a:path>
                </a:pathLst>
              </a:custGeom>
              <a:solidFill>
                <a:srgbClr val="A0B0C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79" name="Freeform 55"/>
              <p:cNvSpPr>
                <a:spLocks/>
              </p:cNvSpPr>
              <p:nvPr/>
            </p:nvSpPr>
            <p:spPr bwMode="auto">
              <a:xfrm>
                <a:off x="659" y="361"/>
                <a:ext cx="185" cy="202"/>
              </a:xfrm>
              <a:custGeom>
                <a:avLst/>
                <a:gdLst>
                  <a:gd name="T0" fmla="*/ 0 w 185"/>
                  <a:gd name="T1" fmla="*/ 51 h 202"/>
                  <a:gd name="T2" fmla="*/ 79 w 185"/>
                  <a:gd name="T3" fmla="*/ 78 h 202"/>
                  <a:gd name="T4" fmla="*/ 93 w 185"/>
                  <a:gd name="T5" fmla="*/ 0 h 202"/>
                  <a:gd name="T6" fmla="*/ 105 w 185"/>
                  <a:gd name="T7" fmla="*/ 78 h 202"/>
                  <a:gd name="T8" fmla="*/ 183 w 185"/>
                  <a:gd name="T9" fmla="*/ 51 h 202"/>
                  <a:gd name="T10" fmla="*/ 119 w 185"/>
                  <a:gd name="T11" fmla="*/ 101 h 202"/>
                  <a:gd name="T12" fmla="*/ 184 w 185"/>
                  <a:gd name="T13" fmla="*/ 150 h 202"/>
                  <a:gd name="T14" fmla="*/ 105 w 185"/>
                  <a:gd name="T15" fmla="*/ 123 h 202"/>
                  <a:gd name="T16" fmla="*/ 93 w 185"/>
                  <a:gd name="T17" fmla="*/ 201 h 202"/>
                  <a:gd name="T18" fmla="*/ 79 w 185"/>
                  <a:gd name="T19" fmla="*/ 123 h 202"/>
                  <a:gd name="T20" fmla="*/ 0 w 185"/>
                  <a:gd name="T21" fmla="*/ 150 h 202"/>
                  <a:gd name="T22" fmla="*/ 65 w 185"/>
                  <a:gd name="T23" fmla="*/ 101 h 202"/>
                  <a:gd name="T24" fmla="*/ 0 w 185"/>
                  <a:gd name="T25" fmla="*/ 5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5" h="202">
                    <a:moveTo>
                      <a:pt x="0" y="51"/>
                    </a:moveTo>
                    <a:lnTo>
                      <a:pt x="79" y="78"/>
                    </a:lnTo>
                    <a:lnTo>
                      <a:pt x="93" y="0"/>
                    </a:lnTo>
                    <a:lnTo>
                      <a:pt x="105" y="78"/>
                    </a:lnTo>
                    <a:lnTo>
                      <a:pt x="183" y="51"/>
                    </a:lnTo>
                    <a:lnTo>
                      <a:pt x="119" y="101"/>
                    </a:lnTo>
                    <a:lnTo>
                      <a:pt x="184" y="150"/>
                    </a:lnTo>
                    <a:lnTo>
                      <a:pt x="105" y="123"/>
                    </a:lnTo>
                    <a:lnTo>
                      <a:pt x="93" y="201"/>
                    </a:lnTo>
                    <a:lnTo>
                      <a:pt x="79" y="123"/>
                    </a:lnTo>
                    <a:lnTo>
                      <a:pt x="0" y="150"/>
                    </a:lnTo>
                    <a:lnTo>
                      <a:pt x="65" y="101"/>
                    </a:lnTo>
                    <a:lnTo>
                      <a:pt x="0" y="51"/>
                    </a:lnTo>
                  </a:path>
                </a:pathLst>
              </a:custGeom>
              <a:solidFill>
                <a:srgbClr val="B9C2D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80" name="Freeform 56"/>
              <p:cNvSpPr>
                <a:spLocks/>
              </p:cNvSpPr>
              <p:nvPr/>
            </p:nvSpPr>
            <p:spPr bwMode="auto">
              <a:xfrm>
                <a:off x="602" y="341"/>
                <a:ext cx="298" cy="242"/>
              </a:xfrm>
              <a:custGeom>
                <a:avLst/>
                <a:gdLst>
                  <a:gd name="T0" fmla="*/ 107 w 298"/>
                  <a:gd name="T1" fmla="*/ 99 h 242"/>
                  <a:gd name="T2" fmla="*/ 75 w 298"/>
                  <a:gd name="T3" fmla="*/ 0 h 242"/>
                  <a:gd name="T4" fmla="*/ 150 w 298"/>
                  <a:gd name="T5" fmla="*/ 75 h 242"/>
                  <a:gd name="T6" fmla="*/ 224 w 298"/>
                  <a:gd name="T7" fmla="*/ 0 h 242"/>
                  <a:gd name="T8" fmla="*/ 190 w 298"/>
                  <a:gd name="T9" fmla="*/ 99 h 242"/>
                  <a:gd name="T10" fmla="*/ 297 w 298"/>
                  <a:gd name="T11" fmla="*/ 121 h 242"/>
                  <a:gd name="T12" fmla="*/ 189 w 298"/>
                  <a:gd name="T13" fmla="*/ 142 h 242"/>
                  <a:gd name="T14" fmla="*/ 224 w 298"/>
                  <a:gd name="T15" fmla="*/ 241 h 242"/>
                  <a:gd name="T16" fmla="*/ 150 w 298"/>
                  <a:gd name="T17" fmla="*/ 166 h 242"/>
                  <a:gd name="T18" fmla="*/ 75 w 298"/>
                  <a:gd name="T19" fmla="*/ 241 h 242"/>
                  <a:gd name="T20" fmla="*/ 107 w 298"/>
                  <a:gd name="T21" fmla="*/ 143 h 242"/>
                  <a:gd name="T22" fmla="*/ 0 w 298"/>
                  <a:gd name="T23" fmla="*/ 121 h 242"/>
                  <a:gd name="T24" fmla="*/ 107 w 298"/>
                  <a:gd name="T25" fmla="*/ 99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8" h="242">
                    <a:moveTo>
                      <a:pt x="107" y="99"/>
                    </a:moveTo>
                    <a:lnTo>
                      <a:pt x="75" y="0"/>
                    </a:lnTo>
                    <a:lnTo>
                      <a:pt x="150" y="75"/>
                    </a:lnTo>
                    <a:lnTo>
                      <a:pt x="224" y="0"/>
                    </a:lnTo>
                    <a:lnTo>
                      <a:pt x="190" y="99"/>
                    </a:lnTo>
                    <a:lnTo>
                      <a:pt x="297" y="121"/>
                    </a:lnTo>
                    <a:lnTo>
                      <a:pt x="189" y="142"/>
                    </a:lnTo>
                    <a:lnTo>
                      <a:pt x="224" y="241"/>
                    </a:lnTo>
                    <a:lnTo>
                      <a:pt x="150" y="166"/>
                    </a:lnTo>
                    <a:lnTo>
                      <a:pt x="75" y="241"/>
                    </a:lnTo>
                    <a:lnTo>
                      <a:pt x="107" y="143"/>
                    </a:lnTo>
                    <a:lnTo>
                      <a:pt x="0" y="121"/>
                    </a:lnTo>
                    <a:lnTo>
                      <a:pt x="107" y="99"/>
                    </a:lnTo>
                  </a:path>
                </a:pathLst>
              </a:custGeom>
              <a:solidFill>
                <a:srgbClr val="B9C2D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81" name="Freeform 57"/>
              <p:cNvSpPr>
                <a:spLocks/>
              </p:cNvSpPr>
              <p:nvPr/>
            </p:nvSpPr>
            <p:spPr bwMode="auto">
              <a:xfrm>
                <a:off x="666" y="368"/>
                <a:ext cx="171" cy="188"/>
              </a:xfrm>
              <a:custGeom>
                <a:avLst/>
                <a:gdLst>
                  <a:gd name="T0" fmla="*/ 0 w 171"/>
                  <a:gd name="T1" fmla="*/ 48 h 188"/>
                  <a:gd name="T2" fmla="*/ 72 w 171"/>
                  <a:gd name="T3" fmla="*/ 71 h 188"/>
                  <a:gd name="T4" fmla="*/ 86 w 171"/>
                  <a:gd name="T5" fmla="*/ 0 h 188"/>
                  <a:gd name="T6" fmla="*/ 98 w 171"/>
                  <a:gd name="T7" fmla="*/ 71 h 188"/>
                  <a:gd name="T8" fmla="*/ 170 w 171"/>
                  <a:gd name="T9" fmla="*/ 48 h 188"/>
                  <a:gd name="T10" fmla="*/ 112 w 171"/>
                  <a:gd name="T11" fmla="*/ 94 h 188"/>
                  <a:gd name="T12" fmla="*/ 170 w 171"/>
                  <a:gd name="T13" fmla="*/ 141 h 188"/>
                  <a:gd name="T14" fmla="*/ 98 w 171"/>
                  <a:gd name="T15" fmla="*/ 116 h 188"/>
                  <a:gd name="T16" fmla="*/ 86 w 171"/>
                  <a:gd name="T17" fmla="*/ 187 h 188"/>
                  <a:gd name="T18" fmla="*/ 72 w 171"/>
                  <a:gd name="T19" fmla="*/ 116 h 188"/>
                  <a:gd name="T20" fmla="*/ 0 w 171"/>
                  <a:gd name="T21" fmla="*/ 141 h 188"/>
                  <a:gd name="T22" fmla="*/ 58 w 171"/>
                  <a:gd name="T23" fmla="*/ 94 h 188"/>
                  <a:gd name="T24" fmla="*/ 0 w 171"/>
                  <a:gd name="T25" fmla="*/ 4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1" h="188">
                    <a:moveTo>
                      <a:pt x="0" y="48"/>
                    </a:moveTo>
                    <a:lnTo>
                      <a:pt x="72" y="71"/>
                    </a:lnTo>
                    <a:lnTo>
                      <a:pt x="86" y="0"/>
                    </a:lnTo>
                    <a:lnTo>
                      <a:pt x="98" y="71"/>
                    </a:lnTo>
                    <a:lnTo>
                      <a:pt x="170" y="48"/>
                    </a:lnTo>
                    <a:lnTo>
                      <a:pt x="112" y="94"/>
                    </a:lnTo>
                    <a:lnTo>
                      <a:pt x="170" y="141"/>
                    </a:lnTo>
                    <a:lnTo>
                      <a:pt x="98" y="116"/>
                    </a:lnTo>
                    <a:lnTo>
                      <a:pt x="86" y="187"/>
                    </a:lnTo>
                    <a:lnTo>
                      <a:pt x="72" y="116"/>
                    </a:lnTo>
                    <a:lnTo>
                      <a:pt x="0" y="141"/>
                    </a:lnTo>
                    <a:lnTo>
                      <a:pt x="58" y="94"/>
                    </a:lnTo>
                    <a:lnTo>
                      <a:pt x="0" y="48"/>
                    </a:lnTo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82" name="Freeform 58"/>
              <p:cNvSpPr>
                <a:spLocks/>
              </p:cNvSpPr>
              <p:nvPr/>
            </p:nvSpPr>
            <p:spPr bwMode="auto">
              <a:xfrm>
                <a:off x="619" y="354"/>
                <a:ext cx="265" cy="216"/>
              </a:xfrm>
              <a:custGeom>
                <a:avLst/>
                <a:gdLst>
                  <a:gd name="T0" fmla="*/ 90 w 265"/>
                  <a:gd name="T1" fmla="*/ 86 h 216"/>
                  <a:gd name="T2" fmla="*/ 65 w 265"/>
                  <a:gd name="T3" fmla="*/ 0 h 216"/>
                  <a:gd name="T4" fmla="*/ 133 w 265"/>
                  <a:gd name="T5" fmla="*/ 62 h 216"/>
                  <a:gd name="T6" fmla="*/ 197 w 265"/>
                  <a:gd name="T7" fmla="*/ 0 h 216"/>
                  <a:gd name="T8" fmla="*/ 173 w 265"/>
                  <a:gd name="T9" fmla="*/ 86 h 216"/>
                  <a:gd name="T10" fmla="*/ 264 w 265"/>
                  <a:gd name="T11" fmla="*/ 108 h 216"/>
                  <a:gd name="T12" fmla="*/ 172 w 265"/>
                  <a:gd name="T13" fmla="*/ 129 h 216"/>
                  <a:gd name="T14" fmla="*/ 197 w 265"/>
                  <a:gd name="T15" fmla="*/ 215 h 216"/>
                  <a:gd name="T16" fmla="*/ 133 w 265"/>
                  <a:gd name="T17" fmla="*/ 153 h 216"/>
                  <a:gd name="T18" fmla="*/ 65 w 265"/>
                  <a:gd name="T19" fmla="*/ 215 h 216"/>
                  <a:gd name="T20" fmla="*/ 90 w 265"/>
                  <a:gd name="T21" fmla="*/ 130 h 216"/>
                  <a:gd name="T22" fmla="*/ 0 w 265"/>
                  <a:gd name="T23" fmla="*/ 108 h 216"/>
                  <a:gd name="T24" fmla="*/ 90 w 265"/>
                  <a:gd name="T25" fmla="*/ 8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5" h="216">
                    <a:moveTo>
                      <a:pt x="90" y="86"/>
                    </a:moveTo>
                    <a:lnTo>
                      <a:pt x="65" y="0"/>
                    </a:lnTo>
                    <a:lnTo>
                      <a:pt x="133" y="62"/>
                    </a:lnTo>
                    <a:lnTo>
                      <a:pt x="197" y="0"/>
                    </a:lnTo>
                    <a:lnTo>
                      <a:pt x="173" y="86"/>
                    </a:lnTo>
                    <a:lnTo>
                      <a:pt x="264" y="108"/>
                    </a:lnTo>
                    <a:lnTo>
                      <a:pt x="172" y="129"/>
                    </a:lnTo>
                    <a:lnTo>
                      <a:pt x="197" y="215"/>
                    </a:lnTo>
                    <a:lnTo>
                      <a:pt x="133" y="153"/>
                    </a:lnTo>
                    <a:lnTo>
                      <a:pt x="65" y="215"/>
                    </a:lnTo>
                    <a:lnTo>
                      <a:pt x="90" y="130"/>
                    </a:lnTo>
                    <a:lnTo>
                      <a:pt x="0" y="108"/>
                    </a:lnTo>
                    <a:lnTo>
                      <a:pt x="90" y="86"/>
                    </a:lnTo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83" name="Freeform 59"/>
              <p:cNvSpPr>
                <a:spLocks/>
              </p:cNvSpPr>
              <p:nvPr/>
            </p:nvSpPr>
            <p:spPr bwMode="auto">
              <a:xfrm>
                <a:off x="673" y="376"/>
                <a:ext cx="157" cy="173"/>
              </a:xfrm>
              <a:custGeom>
                <a:avLst/>
                <a:gdLst>
                  <a:gd name="T0" fmla="*/ 0 w 157"/>
                  <a:gd name="T1" fmla="*/ 42 h 173"/>
                  <a:gd name="T2" fmla="*/ 65 w 157"/>
                  <a:gd name="T3" fmla="*/ 63 h 173"/>
                  <a:gd name="T4" fmla="*/ 79 w 157"/>
                  <a:gd name="T5" fmla="*/ 0 h 173"/>
                  <a:gd name="T6" fmla="*/ 91 w 157"/>
                  <a:gd name="T7" fmla="*/ 63 h 173"/>
                  <a:gd name="T8" fmla="*/ 156 w 157"/>
                  <a:gd name="T9" fmla="*/ 42 h 173"/>
                  <a:gd name="T10" fmla="*/ 105 w 157"/>
                  <a:gd name="T11" fmla="*/ 86 h 173"/>
                  <a:gd name="T12" fmla="*/ 156 w 157"/>
                  <a:gd name="T13" fmla="*/ 128 h 173"/>
                  <a:gd name="T14" fmla="*/ 91 w 157"/>
                  <a:gd name="T15" fmla="*/ 108 h 173"/>
                  <a:gd name="T16" fmla="*/ 79 w 157"/>
                  <a:gd name="T17" fmla="*/ 172 h 173"/>
                  <a:gd name="T18" fmla="*/ 65 w 157"/>
                  <a:gd name="T19" fmla="*/ 108 h 173"/>
                  <a:gd name="T20" fmla="*/ 0 w 157"/>
                  <a:gd name="T21" fmla="*/ 128 h 173"/>
                  <a:gd name="T22" fmla="*/ 51 w 157"/>
                  <a:gd name="T23" fmla="*/ 86 h 173"/>
                  <a:gd name="T24" fmla="*/ 0 w 157"/>
                  <a:gd name="T25" fmla="*/ 42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7" h="173">
                    <a:moveTo>
                      <a:pt x="0" y="42"/>
                    </a:moveTo>
                    <a:lnTo>
                      <a:pt x="65" y="63"/>
                    </a:lnTo>
                    <a:lnTo>
                      <a:pt x="79" y="0"/>
                    </a:lnTo>
                    <a:lnTo>
                      <a:pt x="91" y="63"/>
                    </a:lnTo>
                    <a:lnTo>
                      <a:pt x="156" y="42"/>
                    </a:lnTo>
                    <a:lnTo>
                      <a:pt x="105" y="86"/>
                    </a:lnTo>
                    <a:lnTo>
                      <a:pt x="156" y="128"/>
                    </a:lnTo>
                    <a:lnTo>
                      <a:pt x="91" y="108"/>
                    </a:lnTo>
                    <a:lnTo>
                      <a:pt x="79" y="172"/>
                    </a:lnTo>
                    <a:lnTo>
                      <a:pt x="65" y="108"/>
                    </a:lnTo>
                    <a:lnTo>
                      <a:pt x="0" y="128"/>
                    </a:lnTo>
                    <a:lnTo>
                      <a:pt x="51" y="86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F9F9F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</p:grpSp>
      </p:grpSp>
      <p:sp>
        <p:nvSpPr>
          <p:cNvPr id="1086" name="Rectangle 62"/>
          <p:cNvSpPr>
            <a:spLocks noGrp="1" noChangeArrowheads="1"/>
          </p:cNvSpPr>
          <p:nvPr>
            <p:ph type="title"/>
          </p:nvPr>
        </p:nvSpPr>
        <p:spPr bwMode="auto">
          <a:xfrm>
            <a:off x="1554163" y="476250"/>
            <a:ext cx="708660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/>
              <a:t>Click to edit Master title style</a:t>
            </a:r>
          </a:p>
        </p:txBody>
      </p:sp>
      <p:sp>
        <p:nvSpPr>
          <p:cNvPr id="1087" name="Rectangle 6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73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charset="2"/>
        <a:buChar char="u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charset="2"/>
        <a:buChar char="u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Monotype Sorts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charset="2"/>
        <a:buChar char="u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charset="2"/>
        <a:buChar char="u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charset="2"/>
        <a:buChar char="u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charset="2"/>
        <a:buChar char="u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charset="2"/>
        <a:buChar char="u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1.wdp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2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92696"/>
            <a:ext cx="10287000" cy="331236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3" name="AutoShape 12"/>
          <p:cNvSpPr>
            <a:spLocks noChangeArrowheads="1"/>
          </p:cNvSpPr>
          <p:nvPr/>
        </p:nvSpPr>
        <p:spPr bwMode="auto">
          <a:xfrm>
            <a:off x="751012" y="1484784"/>
            <a:ext cx="8640960" cy="1656184"/>
          </a:xfrm>
          <a:prstGeom prst="roundRect">
            <a:avLst>
              <a:gd name="adj" fmla="val 16667"/>
            </a:avLst>
          </a:prstGeom>
          <a:solidFill>
            <a:srgbClr val="740000"/>
          </a:solidFill>
          <a:ln w="57150" algn="ctr">
            <a:solidFill>
              <a:schemeClr val="tx1"/>
            </a:solidFill>
            <a:round/>
            <a:headEnd/>
            <a:tailEnd/>
          </a:ln>
          <a:effectLst>
            <a:outerShdw dist="71842" dir="2700000" algn="ctr" rotWithShape="0">
              <a:srgbClr val="4D4D4D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endParaRPr lang="pt-PT"/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1395321" y="1622410"/>
            <a:ext cx="735234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PT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 Black" panose="0208090404030B020404" pitchFamily="18" charset="0"/>
              </a:rPr>
              <a:t>INTRAPARTUM FETAL MONITORING</a:t>
            </a:r>
            <a:endParaRPr lang="pt-PT" sz="440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oper Black" panose="0208090404030B020404" pitchFamily="18" charset="0"/>
              <a:sym typeface="Symbol" pitchFamily="18" charset="2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895028" y="4203085"/>
            <a:ext cx="846479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buClr>
                <a:schemeClr val="tx1"/>
              </a:buClr>
              <a:defRPr/>
            </a:pPr>
            <a:r>
              <a:rPr lang="pt-PT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Diogo Ayres-de-Campos, MD, </a:t>
            </a:r>
            <a:r>
              <a:rPr lang="pt-PT" sz="18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PhD</a:t>
            </a:r>
            <a:endParaRPr lang="pt-PT" sz="1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  <a:p>
            <a:pPr algn="ctr" eaLnBrk="0" hangingPunct="0">
              <a:buClr>
                <a:schemeClr val="tx1"/>
              </a:buClr>
              <a:defRPr/>
            </a:pPr>
            <a:r>
              <a:rPr lang="pt-PT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Medical </a:t>
            </a:r>
            <a:r>
              <a:rPr lang="pt-PT" sz="18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School</a:t>
            </a:r>
            <a:r>
              <a:rPr lang="pt-PT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– </a:t>
            </a:r>
            <a:r>
              <a:rPr lang="pt-PT" sz="18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University</a:t>
            </a:r>
            <a:r>
              <a:rPr lang="pt-PT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pt-PT" sz="18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of</a:t>
            </a:r>
            <a:r>
              <a:rPr lang="pt-PT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pt-PT" sz="18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Lisbon</a:t>
            </a:r>
            <a:endParaRPr lang="pt-PT" sz="1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  <a:p>
            <a:pPr algn="ctr" eaLnBrk="0" hangingPunct="0">
              <a:buClr>
                <a:schemeClr val="tx1"/>
              </a:buClr>
              <a:defRPr/>
            </a:pPr>
            <a:r>
              <a:rPr lang="pt-PT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Safe </a:t>
            </a:r>
            <a:r>
              <a:rPr lang="pt-PT" sz="18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Motherhood</a:t>
            </a:r>
            <a:r>
              <a:rPr lang="pt-PT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pt-PT" sz="18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and</a:t>
            </a:r>
            <a:r>
              <a:rPr lang="pt-PT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Newborn </a:t>
            </a:r>
            <a:r>
              <a:rPr lang="pt-PT" sz="18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Health</a:t>
            </a:r>
            <a:r>
              <a:rPr lang="pt-PT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pt-PT" sz="18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Committee</a:t>
            </a:r>
            <a:r>
              <a:rPr lang="pt-PT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– FIGO</a:t>
            </a:r>
          </a:p>
        </p:txBody>
      </p:sp>
      <p:sp>
        <p:nvSpPr>
          <p:cNvPr id="11" name="Retângulo: Cantos Arredondados 10"/>
          <p:cNvSpPr/>
          <p:nvPr/>
        </p:nvSpPr>
        <p:spPr bwMode="auto">
          <a:xfrm>
            <a:off x="2839244" y="5517232"/>
            <a:ext cx="2160240" cy="864096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Bookman Old Style" pitchFamily="18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268" y="5583326"/>
            <a:ext cx="1656184" cy="760085"/>
          </a:xfrm>
          <a:prstGeom prst="rect">
            <a:avLst/>
          </a:prstGeom>
        </p:spPr>
      </p:pic>
      <p:sp>
        <p:nvSpPr>
          <p:cNvPr id="13" name="Retângulo: Cantos Arredondados 12"/>
          <p:cNvSpPr/>
          <p:nvPr/>
        </p:nvSpPr>
        <p:spPr bwMode="auto">
          <a:xfrm>
            <a:off x="5143500" y="5517232"/>
            <a:ext cx="2160240" cy="864096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Bookman Old Style" pitchFamily="18" charset="0"/>
            </a:endParaRPr>
          </a:p>
        </p:txBody>
      </p:sp>
      <p:pic>
        <p:nvPicPr>
          <p:cNvPr id="14" name="Picture 11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15508" y="5634612"/>
            <a:ext cx="1944216" cy="5970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85850863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 txBox="1">
            <a:spLocks/>
          </p:cNvSpPr>
          <p:nvPr/>
        </p:nvSpPr>
        <p:spPr>
          <a:xfrm>
            <a:off x="456771" y="1846139"/>
            <a:ext cx="9223233" cy="86278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>
              <a:defRPr/>
            </a:pPr>
            <a:r>
              <a:rPr lang="en-GB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Mean level of the most horizontal and less oscillatory FHR segments. Estimated in 10-min periods, expressed in bpm</a:t>
            </a:r>
            <a:endParaRPr lang="pt-PT" sz="2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3" name="Picture 3" descr="Untitled-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2128" y="2924944"/>
            <a:ext cx="7879804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534988" y="620688"/>
            <a:ext cx="3240360" cy="796764"/>
          </a:xfrm>
          <a:prstGeom prst="roundRect">
            <a:avLst>
              <a:gd name="adj" fmla="val 16667"/>
            </a:avLst>
          </a:prstGeom>
          <a:solidFill>
            <a:srgbClr val="007A6E"/>
          </a:solidFill>
          <a:ln w="38100" algn="ctr">
            <a:solidFill>
              <a:schemeClr val="bg2"/>
            </a:solidFill>
            <a:round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square" anchor="ctr">
            <a:spAutoFit/>
          </a:bodyPr>
          <a:lstStyle/>
          <a:p>
            <a:endParaRPr lang="pt-PT" sz="2400"/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462980" y="637558"/>
            <a:ext cx="3384376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/>
            <a:r>
              <a:rPr lang="en-GB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 Black" panose="0208090404030B020404" pitchFamily="18" charset="0"/>
              </a:rPr>
              <a:t>Baseline</a:t>
            </a:r>
          </a:p>
        </p:txBody>
      </p:sp>
      <p:cxnSp>
        <p:nvCxnSpPr>
          <p:cNvPr id="6" name="Conexão recta 22"/>
          <p:cNvCxnSpPr/>
          <p:nvPr/>
        </p:nvCxnSpPr>
        <p:spPr bwMode="auto">
          <a:xfrm>
            <a:off x="1327076" y="3933056"/>
            <a:ext cx="7560840" cy="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07925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013410"/>
              </p:ext>
            </p:extLst>
          </p:nvPr>
        </p:nvGraphicFramePr>
        <p:xfrm>
          <a:off x="246956" y="404664"/>
          <a:ext cx="9790423" cy="28355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0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0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en-US" sz="2800" baseline="0" dirty="0">
                          <a:solidFill>
                            <a:srgbClr val="FFCF3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oper Black" panose="0208090404030B020404" pitchFamily="18" charset="0"/>
                        </a:rPr>
                        <a:t>  </a:t>
                      </a:r>
                      <a:r>
                        <a:rPr lang="en-US" sz="2800" dirty="0">
                          <a:solidFill>
                            <a:srgbClr val="FFCF3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oper Black" panose="0208090404030B020404" pitchFamily="18" charset="0"/>
                        </a:rPr>
                        <a:t>Normal</a:t>
                      </a:r>
                      <a:endParaRPr lang="pt-PT" sz="4000" dirty="0">
                        <a:solidFill>
                          <a:srgbClr val="FFCF3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oper Black" panose="0208090404030B0204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007A6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2"/>
                          </a:solidFill>
                          <a:effectLst/>
                          <a:latin typeface="Cooper Black" panose="0208090404030B020404" pitchFamily="18" charset="0"/>
                        </a:rPr>
                        <a:t>  110-160 bpm</a:t>
                      </a:r>
                      <a:endParaRPr lang="pt-PT" sz="3600" b="0" dirty="0">
                        <a:solidFill>
                          <a:schemeClr val="bg2"/>
                        </a:solidFill>
                        <a:effectLst/>
                        <a:latin typeface="Cooper Black" panose="0208090404030B0204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CF3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oper Black" panose="0208090404030B020404" pitchFamily="18" charset="0"/>
                        </a:rPr>
                        <a:t>  Tachycardia</a:t>
                      </a:r>
                      <a:endParaRPr lang="pt-PT" sz="4000" dirty="0">
                        <a:solidFill>
                          <a:srgbClr val="FFCF3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oper Black" panose="0208090404030B0204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007A6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2"/>
                          </a:solidFill>
                          <a:effectLst/>
                          <a:latin typeface="Cooper Black" panose="0208090404030B020404" pitchFamily="18" charset="0"/>
                        </a:rPr>
                        <a:t>  &gt; 160 bpm for more than 10 min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oper Black" panose="0208090404030B020404" pitchFamily="18" charset="0"/>
                        </a:rPr>
                        <a:t>(pyrexia,</a:t>
                      </a:r>
                    </a:p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oper Black" panose="0208090404030B020404" pitchFamily="18" charset="0"/>
                        </a:rPr>
                        <a:t>  epidural,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oper Black" panose="0208090404030B020404" pitchFamily="18" charset="0"/>
                        </a:rPr>
                        <a:t> hypoxemia, ANS </a:t>
                      </a:r>
                      <a:r>
                        <a:rPr lang="pt-PT" sz="2000" b="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oper Black" panose="0208090404030B020404" pitchFamily="18" charset="0"/>
                        </a:rPr>
                        <a:t>drugs</a:t>
                      </a:r>
                      <a:r>
                        <a:rPr lang="pt-PT" sz="2000" b="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oper Black" panose="0208090404030B020404" pitchFamily="18" charset="0"/>
                        </a:rPr>
                        <a:t>, </a:t>
                      </a:r>
                      <a:r>
                        <a:rPr lang="pt-PT" sz="2000" b="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oper Black" panose="0208090404030B020404" pitchFamily="18" charset="0"/>
                        </a:rPr>
                        <a:t>arrhythmia</a:t>
                      </a:r>
                      <a:r>
                        <a:rPr lang="pt-PT" sz="2000" b="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oper Black" panose="0208090404030B020404" pitchFamily="18" charset="0"/>
                        </a:rPr>
                        <a:t>)</a:t>
                      </a:r>
                      <a:endParaRPr lang="pt-PT" sz="32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oper Black" panose="0208090404030B0204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285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CF3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oper Black" panose="0208090404030B020404" pitchFamily="18" charset="0"/>
                        </a:rPr>
                        <a:t> Bradycardia</a:t>
                      </a:r>
                      <a:endParaRPr lang="pt-PT" sz="4000" dirty="0">
                        <a:solidFill>
                          <a:srgbClr val="FFCF3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oper Black" panose="0208090404030B0204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007A6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2"/>
                          </a:solidFill>
                          <a:effectLst/>
                          <a:latin typeface="Cooper Black" panose="0208090404030B020404" pitchFamily="18" charset="0"/>
                        </a:rPr>
                        <a:t>  &lt; 110 bpm for more than 10 min</a:t>
                      </a:r>
                      <a:r>
                        <a:rPr lang="en-US" sz="2400" b="0" baseline="0" dirty="0">
                          <a:solidFill>
                            <a:schemeClr val="bg2"/>
                          </a:solidFill>
                          <a:effectLst/>
                          <a:latin typeface="Cooper Black" panose="0208090404030B020404" pitchFamily="18" charset="0"/>
                        </a:rPr>
                        <a:t> </a:t>
                      </a:r>
                    </a:p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en-GB" sz="2000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oper Black" panose="0208090404030B020404" pitchFamily="18" charset="0"/>
                        </a:rPr>
                        <a:t> </a:t>
                      </a:r>
                      <a:r>
                        <a:rPr lang="en-GB" sz="2000" i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oper Black" panose="0208090404030B020404" pitchFamily="18" charset="0"/>
                        </a:rPr>
                        <a:t>(hypothermia, ANS drugs and fetal arrhythmias)</a:t>
                      </a:r>
                      <a:endParaRPr lang="pt-PT" sz="2000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oper Black" panose="0208090404030B0204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840" y="3740759"/>
            <a:ext cx="4692644" cy="2430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455" y="3740759"/>
            <a:ext cx="4610581" cy="2424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485731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 txBox="1">
            <a:spLocks/>
          </p:cNvSpPr>
          <p:nvPr/>
        </p:nvSpPr>
        <p:spPr>
          <a:xfrm>
            <a:off x="388903" y="1484784"/>
            <a:ext cx="9579133" cy="10801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just">
              <a:defRPr/>
            </a:pPr>
            <a:r>
              <a:rPr lang="en-GB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Abrupt decreases in FHR below baseline, &gt; 15 bpm amplitude, &gt; 15 secs</a:t>
            </a:r>
            <a:endParaRPr lang="en-GB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AutoShape 15"/>
          <p:cNvSpPr>
            <a:spLocks noChangeArrowheads="1"/>
          </p:cNvSpPr>
          <p:nvPr/>
        </p:nvSpPr>
        <p:spPr bwMode="auto">
          <a:xfrm>
            <a:off x="751012" y="307504"/>
            <a:ext cx="4104456" cy="889248"/>
          </a:xfrm>
          <a:prstGeom prst="roundRect">
            <a:avLst>
              <a:gd name="adj" fmla="val 16667"/>
            </a:avLst>
          </a:prstGeom>
          <a:solidFill>
            <a:srgbClr val="007A6E"/>
          </a:solidFill>
          <a:ln w="38100" algn="ctr">
            <a:solidFill>
              <a:schemeClr val="bg2"/>
            </a:solidFill>
            <a:round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square" anchor="ctr">
            <a:spAutoFit/>
          </a:bodyPr>
          <a:lstStyle/>
          <a:p>
            <a:endParaRPr lang="pt-PT"/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111052" y="433922"/>
            <a:ext cx="3744416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/>
            <a:r>
              <a:rPr lang="en-GB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 Black" panose="0208090404030B020404" pitchFamily="18" charset="0"/>
              </a:rPr>
              <a:t>Decelerations</a:t>
            </a:r>
            <a:endParaRPr lang="en-GB" sz="36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oper Black" panose="0208090404030B020404" pitchFamily="18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2119164" y="2780928"/>
            <a:ext cx="5918100" cy="2686094"/>
            <a:chOff x="1817688" y="2408953"/>
            <a:chExt cx="6134124" cy="2942658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387730" y="2408953"/>
              <a:ext cx="5564082" cy="2940249"/>
            </a:xfrm>
            <a:prstGeom prst="rect">
              <a:avLst/>
            </a:prstGeom>
            <a:solidFill>
              <a:srgbClr val="E0E4D0"/>
            </a:solidFill>
            <a:ln w="50799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817688" y="2665517"/>
              <a:ext cx="616423" cy="371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GB" sz="1600" dirty="0">
                  <a:solidFill>
                    <a:schemeClr val="tx1"/>
                  </a:solidFill>
                </a:rPr>
                <a:t>150</a:t>
              </a: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3092817" y="2424612"/>
              <a:ext cx="3651388" cy="2926999"/>
              <a:chOff x="1853" y="1311"/>
              <a:chExt cx="2812" cy="2430"/>
            </a:xfrm>
          </p:grpSpPr>
          <p:sp>
            <p:nvSpPr>
              <p:cNvPr id="23" name="Line 7"/>
              <p:cNvSpPr>
                <a:spLocks noChangeShapeType="1"/>
              </p:cNvSpPr>
              <p:nvPr/>
            </p:nvSpPr>
            <p:spPr bwMode="auto">
              <a:xfrm>
                <a:off x="1853" y="1311"/>
                <a:ext cx="0" cy="2430"/>
              </a:xfrm>
              <a:prstGeom prst="line">
                <a:avLst/>
              </a:prstGeom>
              <a:noFill/>
              <a:ln w="25399">
                <a:solidFill>
                  <a:schemeClr val="bg2"/>
                </a:solidFill>
                <a:prstDash val="sysDot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24" name="Line 8"/>
              <p:cNvSpPr>
                <a:spLocks noChangeShapeType="1"/>
              </p:cNvSpPr>
              <p:nvPr/>
            </p:nvSpPr>
            <p:spPr bwMode="auto">
              <a:xfrm>
                <a:off x="3260" y="1311"/>
                <a:ext cx="0" cy="2430"/>
              </a:xfrm>
              <a:prstGeom prst="line">
                <a:avLst/>
              </a:prstGeom>
              <a:noFill/>
              <a:ln w="25399">
                <a:solidFill>
                  <a:schemeClr val="bg2"/>
                </a:solidFill>
                <a:prstDash val="sysDot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25" name="Line 9"/>
              <p:cNvSpPr>
                <a:spLocks noChangeShapeType="1"/>
              </p:cNvSpPr>
              <p:nvPr/>
            </p:nvSpPr>
            <p:spPr bwMode="auto">
              <a:xfrm>
                <a:off x="4665" y="1311"/>
                <a:ext cx="0" cy="2430"/>
              </a:xfrm>
              <a:prstGeom prst="line">
                <a:avLst/>
              </a:prstGeom>
              <a:noFill/>
              <a:ln w="25399">
                <a:solidFill>
                  <a:schemeClr val="bg2"/>
                </a:solidFill>
                <a:prstDash val="sysDot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</p:grp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1817688" y="4147085"/>
              <a:ext cx="616423" cy="371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GB" sz="1600" dirty="0">
                  <a:solidFill>
                    <a:schemeClr val="tx1"/>
                  </a:solidFill>
                </a:rPr>
                <a:t>130</a:t>
              </a:r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1817688" y="3400279"/>
              <a:ext cx="616423" cy="371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GB" sz="1600" dirty="0">
                  <a:solidFill>
                    <a:schemeClr val="tx1"/>
                  </a:solidFill>
                </a:rPr>
                <a:t>140</a:t>
              </a: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 flipV="1">
              <a:off x="2416297" y="2859446"/>
              <a:ext cx="5496559" cy="1205"/>
            </a:xfrm>
            <a:prstGeom prst="line">
              <a:avLst/>
            </a:prstGeom>
            <a:noFill/>
            <a:ln w="25399">
              <a:solidFill>
                <a:schemeClr val="bg2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2" name="Line 15"/>
            <p:cNvSpPr>
              <a:spLocks noChangeShapeType="1"/>
            </p:cNvSpPr>
            <p:nvPr/>
          </p:nvSpPr>
          <p:spPr bwMode="auto">
            <a:xfrm>
              <a:off x="2424088" y="4327764"/>
              <a:ext cx="5488768" cy="1205"/>
            </a:xfrm>
            <a:prstGeom prst="line">
              <a:avLst/>
            </a:prstGeom>
            <a:noFill/>
            <a:ln w="25399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>
              <a:off x="2439671" y="3434470"/>
              <a:ext cx="5491365" cy="0"/>
            </a:xfrm>
            <a:prstGeom prst="line">
              <a:avLst/>
            </a:prstGeom>
            <a:noFill/>
            <a:ln w="50799">
              <a:solidFill>
                <a:srgbClr val="FF99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>
              <a:off x="2424088" y="3590593"/>
              <a:ext cx="5488768" cy="15659"/>
            </a:xfrm>
            <a:prstGeom prst="line">
              <a:avLst/>
            </a:prstGeom>
            <a:noFill/>
            <a:ln w="25399">
              <a:solidFill>
                <a:schemeClr val="bg2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5" name="Line 19"/>
            <p:cNvSpPr>
              <a:spLocks noChangeShapeType="1"/>
            </p:cNvSpPr>
            <p:nvPr/>
          </p:nvSpPr>
          <p:spPr bwMode="auto">
            <a:xfrm>
              <a:off x="2424088" y="5054093"/>
              <a:ext cx="5488768" cy="15659"/>
            </a:xfrm>
            <a:prstGeom prst="line">
              <a:avLst/>
            </a:prstGeom>
            <a:noFill/>
            <a:ln w="25399">
              <a:solidFill>
                <a:schemeClr val="bg2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6" name="Rectangle 20"/>
            <p:cNvSpPr>
              <a:spLocks noChangeArrowheads="1"/>
            </p:cNvSpPr>
            <p:nvPr/>
          </p:nvSpPr>
          <p:spPr bwMode="auto">
            <a:xfrm>
              <a:off x="1817688" y="4837278"/>
              <a:ext cx="616423" cy="371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GB" sz="1600" dirty="0">
                  <a:solidFill>
                    <a:schemeClr val="tx1"/>
                  </a:solidFill>
                </a:rPr>
                <a:t>120</a:t>
              </a:r>
            </a:p>
          </p:txBody>
        </p:sp>
        <p:sp>
          <p:nvSpPr>
            <p:cNvPr id="17" name="Line 23"/>
            <p:cNvSpPr>
              <a:spLocks noChangeShapeType="1"/>
            </p:cNvSpPr>
            <p:nvPr/>
          </p:nvSpPr>
          <p:spPr bwMode="auto">
            <a:xfrm flipH="1" flipV="1">
              <a:off x="4341170" y="3276698"/>
              <a:ext cx="550548" cy="0"/>
            </a:xfrm>
            <a:prstGeom prst="line">
              <a:avLst/>
            </a:prstGeom>
            <a:noFill/>
            <a:ln w="25399">
              <a:solidFill>
                <a:srgbClr val="008000"/>
              </a:solidFill>
              <a:round/>
              <a:headEnd type="none" w="sm" len="sm"/>
              <a:tailEnd type="stealth" w="med" len="lg"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8" name="Line 24"/>
            <p:cNvSpPr>
              <a:spLocks noChangeShapeType="1"/>
            </p:cNvSpPr>
            <p:nvPr/>
          </p:nvSpPr>
          <p:spPr bwMode="auto">
            <a:xfrm>
              <a:off x="5543390" y="3276698"/>
              <a:ext cx="542510" cy="0"/>
            </a:xfrm>
            <a:prstGeom prst="line">
              <a:avLst/>
            </a:prstGeom>
            <a:noFill/>
            <a:ln w="25399">
              <a:solidFill>
                <a:srgbClr val="008000"/>
              </a:solidFill>
              <a:round/>
              <a:headEnd type="none" w="sm" len="sm"/>
              <a:tailEnd type="stealth" w="med" len="lg"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9" name="Rectangle 25"/>
            <p:cNvSpPr>
              <a:spLocks noChangeArrowheads="1"/>
            </p:cNvSpPr>
            <p:nvPr/>
          </p:nvSpPr>
          <p:spPr bwMode="auto">
            <a:xfrm>
              <a:off x="4817081" y="3045200"/>
              <a:ext cx="651673" cy="31038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GB" sz="1800" b="1" dirty="0">
                  <a:solidFill>
                    <a:srgbClr val="008000"/>
                  </a:solidFill>
                  <a:latin typeface="Times New Roman" pitchFamily="18" charset="0"/>
                </a:rPr>
                <a:t>&gt;15 s</a:t>
              </a:r>
            </a:p>
          </p:txBody>
        </p:sp>
        <p:sp>
          <p:nvSpPr>
            <p:cNvPr id="20" name="Line 27"/>
            <p:cNvSpPr>
              <a:spLocks noChangeShapeType="1"/>
            </p:cNvSpPr>
            <p:nvPr/>
          </p:nvSpPr>
          <p:spPr bwMode="auto">
            <a:xfrm flipH="1" flipV="1">
              <a:off x="5115627" y="3434468"/>
              <a:ext cx="0" cy="552202"/>
            </a:xfrm>
            <a:prstGeom prst="line">
              <a:avLst/>
            </a:prstGeom>
            <a:noFill/>
            <a:ln w="25399">
              <a:solidFill>
                <a:srgbClr val="008000"/>
              </a:solidFill>
              <a:round/>
              <a:headEnd type="none" w="sm" len="sm"/>
              <a:tailEnd type="stealth" w="med" len="lg"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1" name="Line 28"/>
            <p:cNvSpPr>
              <a:spLocks noChangeShapeType="1"/>
            </p:cNvSpPr>
            <p:nvPr/>
          </p:nvSpPr>
          <p:spPr bwMode="auto">
            <a:xfrm>
              <a:off x="5115627" y="4399840"/>
              <a:ext cx="0" cy="612347"/>
            </a:xfrm>
            <a:prstGeom prst="line">
              <a:avLst/>
            </a:prstGeom>
            <a:noFill/>
            <a:ln w="25399">
              <a:solidFill>
                <a:srgbClr val="008000"/>
              </a:solidFill>
              <a:round/>
              <a:headEnd type="none" w="sm" len="sm"/>
              <a:tailEnd type="stealth" w="med" len="lg"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2" name="Rectangle 29"/>
            <p:cNvSpPr>
              <a:spLocks noChangeArrowheads="1"/>
            </p:cNvSpPr>
            <p:nvPr/>
          </p:nvSpPr>
          <p:spPr bwMode="auto">
            <a:xfrm>
              <a:off x="4797259" y="3991617"/>
              <a:ext cx="990096" cy="31059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GB" sz="1800" b="1" dirty="0">
                  <a:solidFill>
                    <a:srgbClr val="008000"/>
                  </a:solidFill>
                  <a:latin typeface="Times New Roman" pitchFamily="18" charset="0"/>
                </a:rPr>
                <a:t>&gt;15 </a:t>
              </a:r>
              <a:r>
                <a:rPr lang="en-GB" sz="1800" b="1" dirty="0" err="1">
                  <a:solidFill>
                    <a:srgbClr val="008000"/>
                  </a:solidFill>
                  <a:latin typeface="Times New Roman" pitchFamily="18" charset="0"/>
                </a:rPr>
                <a:t>bpm</a:t>
              </a:r>
              <a:endParaRPr lang="en-GB" sz="1800" b="1" dirty="0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6" name="Freeform 20"/>
          <p:cNvSpPr>
            <a:spLocks/>
          </p:cNvSpPr>
          <p:nvPr/>
        </p:nvSpPr>
        <p:spPr bwMode="auto">
          <a:xfrm>
            <a:off x="2704209" y="3212976"/>
            <a:ext cx="5333056" cy="1996762"/>
          </a:xfrm>
          <a:custGeom>
            <a:avLst/>
            <a:gdLst>
              <a:gd name="T0" fmla="*/ 0 w 4244"/>
              <a:gd name="T1" fmla="*/ 249 h 1348"/>
              <a:gd name="T2" fmla="*/ 43 w 4244"/>
              <a:gd name="T3" fmla="*/ 381 h 1348"/>
              <a:gd name="T4" fmla="*/ 146 w 4244"/>
              <a:gd name="T5" fmla="*/ 308 h 1348"/>
              <a:gd name="T6" fmla="*/ 234 w 4244"/>
              <a:gd name="T7" fmla="*/ 425 h 1348"/>
              <a:gd name="T8" fmla="*/ 380 w 4244"/>
              <a:gd name="T9" fmla="*/ 381 h 1348"/>
              <a:gd name="T10" fmla="*/ 468 w 4244"/>
              <a:gd name="T11" fmla="*/ 439 h 1348"/>
              <a:gd name="T12" fmla="*/ 526 w 4244"/>
              <a:gd name="T13" fmla="*/ 337 h 1348"/>
              <a:gd name="T14" fmla="*/ 570 w 4244"/>
              <a:gd name="T15" fmla="*/ 205 h 1348"/>
              <a:gd name="T16" fmla="*/ 717 w 4244"/>
              <a:gd name="T17" fmla="*/ 74 h 1348"/>
              <a:gd name="T18" fmla="*/ 834 w 4244"/>
              <a:gd name="T19" fmla="*/ 0 h 1348"/>
              <a:gd name="T20" fmla="*/ 892 w 4244"/>
              <a:gd name="T21" fmla="*/ 161 h 1348"/>
              <a:gd name="T22" fmla="*/ 1053 w 4244"/>
              <a:gd name="T23" fmla="*/ 293 h 1348"/>
              <a:gd name="T24" fmla="*/ 1097 w 4244"/>
              <a:gd name="T25" fmla="*/ 469 h 1348"/>
              <a:gd name="T26" fmla="*/ 1214 w 4244"/>
              <a:gd name="T27" fmla="*/ 337 h 1348"/>
              <a:gd name="T28" fmla="*/ 1302 w 4244"/>
              <a:gd name="T29" fmla="*/ 396 h 1348"/>
              <a:gd name="T30" fmla="*/ 1463 w 4244"/>
              <a:gd name="T31" fmla="*/ 366 h 1348"/>
              <a:gd name="T32" fmla="*/ 1492 w 4244"/>
              <a:gd name="T33" fmla="*/ 439 h 1348"/>
              <a:gd name="T34" fmla="*/ 1682 w 4244"/>
              <a:gd name="T35" fmla="*/ 615 h 1348"/>
              <a:gd name="T36" fmla="*/ 1697 w 4244"/>
              <a:gd name="T37" fmla="*/ 776 h 1348"/>
              <a:gd name="T38" fmla="*/ 1829 w 4244"/>
              <a:gd name="T39" fmla="*/ 835 h 1348"/>
              <a:gd name="T40" fmla="*/ 1902 w 4244"/>
              <a:gd name="T41" fmla="*/ 1025 h 1348"/>
              <a:gd name="T42" fmla="*/ 2004 w 4244"/>
              <a:gd name="T43" fmla="*/ 1244 h 1348"/>
              <a:gd name="T44" fmla="*/ 2092 w 4244"/>
              <a:gd name="T45" fmla="*/ 1347 h 1348"/>
              <a:gd name="T46" fmla="*/ 2224 w 4244"/>
              <a:gd name="T47" fmla="*/ 1215 h 1348"/>
              <a:gd name="T48" fmla="*/ 2370 w 4244"/>
              <a:gd name="T49" fmla="*/ 1244 h 1348"/>
              <a:gd name="T50" fmla="*/ 2414 w 4244"/>
              <a:gd name="T51" fmla="*/ 1054 h 1348"/>
              <a:gd name="T52" fmla="*/ 2487 w 4244"/>
              <a:gd name="T53" fmla="*/ 1098 h 1348"/>
              <a:gd name="T54" fmla="*/ 2575 w 4244"/>
              <a:gd name="T55" fmla="*/ 820 h 1348"/>
              <a:gd name="T56" fmla="*/ 2678 w 4244"/>
              <a:gd name="T57" fmla="*/ 849 h 1348"/>
              <a:gd name="T58" fmla="*/ 2765 w 4244"/>
              <a:gd name="T59" fmla="*/ 600 h 1348"/>
              <a:gd name="T60" fmla="*/ 2809 w 4244"/>
              <a:gd name="T61" fmla="*/ 381 h 1348"/>
              <a:gd name="T62" fmla="*/ 2868 w 4244"/>
              <a:gd name="T63" fmla="*/ 249 h 1348"/>
              <a:gd name="T64" fmla="*/ 2912 w 4244"/>
              <a:gd name="T65" fmla="*/ 191 h 1348"/>
              <a:gd name="T66" fmla="*/ 3000 w 4244"/>
              <a:gd name="T67" fmla="*/ 147 h 1348"/>
              <a:gd name="T68" fmla="*/ 3117 w 4244"/>
              <a:gd name="T69" fmla="*/ 249 h 1348"/>
              <a:gd name="T70" fmla="*/ 3234 w 4244"/>
              <a:gd name="T71" fmla="*/ 469 h 1348"/>
              <a:gd name="T72" fmla="*/ 3322 w 4244"/>
              <a:gd name="T73" fmla="*/ 366 h 1348"/>
              <a:gd name="T74" fmla="*/ 3409 w 4244"/>
              <a:gd name="T75" fmla="*/ 439 h 1348"/>
              <a:gd name="T76" fmla="*/ 3512 w 4244"/>
              <a:gd name="T77" fmla="*/ 293 h 1348"/>
              <a:gd name="T78" fmla="*/ 3600 w 4244"/>
              <a:gd name="T79" fmla="*/ 483 h 1348"/>
              <a:gd name="T80" fmla="*/ 3687 w 4244"/>
              <a:gd name="T81" fmla="*/ 439 h 1348"/>
              <a:gd name="T82" fmla="*/ 3702 w 4244"/>
              <a:gd name="T83" fmla="*/ 352 h 1348"/>
              <a:gd name="T84" fmla="*/ 3790 w 4244"/>
              <a:gd name="T85" fmla="*/ 205 h 1348"/>
              <a:gd name="T86" fmla="*/ 3819 w 4244"/>
              <a:gd name="T87" fmla="*/ 396 h 1348"/>
              <a:gd name="T88" fmla="*/ 3907 w 4244"/>
              <a:gd name="T89" fmla="*/ 439 h 1348"/>
              <a:gd name="T90" fmla="*/ 4082 w 4244"/>
              <a:gd name="T91" fmla="*/ 278 h 1348"/>
              <a:gd name="T92" fmla="*/ 4170 w 4244"/>
              <a:gd name="T93" fmla="*/ 425 h 1348"/>
              <a:gd name="T94" fmla="*/ 4243 w 4244"/>
              <a:gd name="T95" fmla="*/ 293 h 134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244"/>
              <a:gd name="T145" fmla="*/ 0 h 1348"/>
              <a:gd name="T146" fmla="*/ 4244 w 4244"/>
              <a:gd name="T147" fmla="*/ 1348 h 134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244" h="1348">
                <a:moveTo>
                  <a:pt x="0" y="249"/>
                </a:moveTo>
                <a:lnTo>
                  <a:pt x="43" y="381"/>
                </a:lnTo>
                <a:lnTo>
                  <a:pt x="146" y="308"/>
                </a:lnTo>
                <a:lnTo>
                  <a:pt x="234" y="425"/>
                </a:lnTo>
                <a:lnTo>
                  <a:pt x="380" y="381"/>
                </a:lnTo>
                <a:lnTo>
                  <a:pt x="468" y="439"/>
                </a:lnTo>
                <a:lnTo>
                  <a:pt x="526" y="337"/>
                </a:lnTo>
                <a:lnTo>
                  <a:pt x="570" y="205"/>
                </a:lnTo>
                <a:lnTo>
                  <a:pt x="717" y="74"/>
                </a:lnTo>
                <a:lnTo>
                  <a:pt x="834" y="0"/>
                </a:lnTo>
                <a:lnTo>
                  <a:pt x="892" y="161"/>
                </a:lnTo>
                <a:lnTo>
                  <a:pt x="1053" y="293"/>
                </a:lnTo>
                <a:lnTo>
                  <a:pt x="1097" y="469"/>
                </a:lnTo>
                <a:lnTo>
                  <a:pt x="1214" y="337"/>
                </a:lnTo>
                <a:lnTo>
                  <a:pt x="1302" y="396"/>
                </a:lnTo>
                <a:lnTo>
                  <a:pt x="1463" y="366"/>
                </a:lnTo>
                <a:lnTo>
                  <a:pt x="1492" y="439"/>
                </a:lnTo>
                <a:lnTo>
                  <a:pt x="1682" y="615"/>
                </a:lnTo>
                <a:lnTo>
                  <a:pt x="1697" y="776"/>
                </a:lnTo>
                <a:lnTo>
                  <a:pt x="1829" y="835"/>
                </a:lnTo>
                <a:lnTo>
                  <a:pt x="1902" y="1025"/>
                </a:lnTo>
                <a:lnTo>
                  <a:pt x="2004" y="1244"/>
                </a:lnTo>
                <a:lnTo>
                  <a:pt x="2092" y="1347"/>
                </a:lnTo>
                <a:lnTo>
                  <a:pt x="2224" y="1215"/>
                </a:lnTo>
                <a:lnTo>
                  <a:pt x="2370" y="1244"/>
                </a:lnTo>
                <a:lnTo>
                  <a:pt x="2414" y="1054"/>
                </a:lnTo>
                <a:lnTo>
                  <a:pt x="2487" y="1098"/>
                </a:lnTo>
                <a:lnTo>
                  <a:pt x="2575" y="820"/>
                </a:lnTo>
                <a:lnTo>
                  <a:pt x="2678" y="849"/>
                </a:lnTo>
                <a:lnTo>
                  <a:pt x="2765" y="600"/>
                </a:lnTo>
                <a:lnTo>
                  <a:pt x="2809" y="381"/>
                </a:lnTo>
                <a:lnTo>
                  <a:pt x="2868" y="249"/>
                </a:lnTo>
                <a:lnTo>
                  <a:pt x="2912" y="191"/>
                </a:lnTo>
                <a:lnTo>
                  <a:pt x="3000" y="147"/>
                </a:lnTo>
                <a:lnTo>
                  <a:pt x="3117" y="249"/>
                </a:lnTo>
                <a:lnTo>
                  <a:pt x="3234" y="469"/>
                </a:lnTo>
                <a:lnTo>
                  <a:pt x="3322" y="366"/>
                </a:lnTo>
                <a:lnTo>
                  <a:pt x="3409" y="439"/>
                </a:lnTo>
                <a:lnTo>
                  <a:pt x="3512" y="293"/>
                </a:lnTo>
                <a:lnTo>
                  <a:pt x="3600" y="483"/>
                </a:lnTo>
                <a:lnTo>
                  <a:pt x="3687" y="439"/>
                </a:lnTo>
                <a:lnTo>
                  <a:pt x="3702" y="352"/>
                </a:lnTo>
                <a:lnTo>
                  <a:pt x="3790" y="205"/>
                </a:lnTo>
                <a:lnTo>
                  <a:pt x="3819" y="396"/>
                </a:lnTo>
                <a:lnTo>
                  <a:pt x="3907" y="439"/>
                </a:lnTo>
                <a:lnTo>
                  <a:pt x="4082" y="278"/>
                </a:lnTo>
                <a:lnTo>
                  <a:pt x="4170" y="425"/>
                </a:lnTo>
                <a:lnTo>
                  <a:pt x="4243" y="293"/>
                </a:lnTo>
              </a:path>
            </a:pathLst>
          </a:custGeom>
          <a:noFill/>
          <a:ln w="50799" cap="rnd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9477967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917776"/>
              </p:ext>
            </p:extLst>
          </p:nvPr>
        </p:nvGraphicFramePr>
        <p:xfrm>
          <a:off x="246956" y="404664"/>
          <a:ext cx="9793088" cy="12241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0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4136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en-US" sz="2800" baseline="0" dirty="0">
                          <a:solidFill>
                            <a:srgbClr val="FFCF3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oper Black" panose="0208090404030B020404" pitchFamily="18" charset="0"/>
                        </a:rPr>
                        <a:t>   </a:t>
                      </a:r>
                      <a:r>
                        <a:rPr lang="en-US" sz="2800" dirty="0">
                          <a:solidFill>
                            <a:srgbClr val="FFCF3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oper Black" panose="0208090404030B020404" pitchFamily="18" charset="0"/>
                        </a:rPr>
                        <a:t>Early </a:t>
                      </a:r>
                    </a:p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CF3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oper Black" panose="0208090404030B020404" pitchFamily="18" charset="0"/>
                        </a:rPr>
                        <a:t>  decelerations</a:t>
                      </a:r>
                      <a:endParaRPr lang="pt-PT" sz="4000" dirty="0">
                        <a:solidFill>
                          <a:srgbClr val="FFCF3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oper Black" panose="0208090404030B0204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007A6E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GB" sz="900" dirty="0"/>
                    </a:p>
                    <a:p>
                      <a:pPr lvl="0"/>
                      <a:r>
                        <a:rPr lang="en-GB" sz="2000" dirty="0"/>
                        <a:t> </a:t>
                      </a:r>
                      <a:r>
                        <a:rPr lang="en-GB" sz="2000" dirty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GB" sz="2200" b="0" dirty="0">
                          <a:solidFill>
                            <a:schemeClr val="bg2"/>
                          </a:solidFill>
                          <a:latin typeface="Cooper Black" panose="0208090404030B020404" pitchFamily="18" charset="0"/>
                        </a:rPr>
                        <a:t>Shallow, short-lasting, with normal</a:t>
                      </a:r>
                    </a:p>
                    <a:p>
                      <a:pPr lvl="0"/>
                      <a:r>
                        <a:rPr lang="en-GB" sz="2200" b="0" baseline="0" dirty="0">
                          <a:solidFill>
                            <a:schemeClr val="bg2"/>
                          </a:solidFill>
                          <a:latin typeface="Cooper Black" panose="0208090404030B020404" pitchFamily="18" charset="0"/>
                        </a:rPr>
                        <a:t> </a:t>
                      </a:r>
                      <a:r>
                        <a:rPr lang="en-GB" sz="2200" b="0" dirty="0">
                          <a:solidFill>
                            <a:schemeClr val="bg2"/>
                          </a:solidFill>
                          <a:latin typeface="Cooper Black" panose="0208090404030B020404" pitchFamily="18" charset="0"/>
                        </a:rPr>
                        <a:t> variability and coincident with contractions</a:t>
                      </a:r>
                      <a:endParaRPr lang="pt-PT" sz="2200" b="0" dirty="0">
                        <a:solidFill>
                          <a:schemeClr val="bg2"/>
                        </a:solidFill>
                        <a:latin typeface="Cooper Black" panose="0208090404030B020404" pitchFamily="18" charset="0"/>
                      </a:endParaRPr>
                    </a:p>
                    <a:p>
                      <a:pPr lvl="0"/>
                      <a:endParaRPr lang="en-US" sz="1000" b="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oper Black" panose="0208090404030B0204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3" descr="Untitled-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3140" y="1988840"/>
            <a:ext cx="6537426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62980" y="5661248"/>
            <a:ext cx="66976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Believed to be caused by fetal head compression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Do not indicate fetal hypoxia/acidosis</a:t>
            </a:r>
            <a:endParaRPr lang="pt-PT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52538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13354"/>
              </p:ext>
            </p:extLst>
          </p:nvPr>
        </p:nvGraphicFramePr>
        <p:xfrm>
          <a:off x="246956" y="404664"/>
          <a:ext cx="9793088" cy="1325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6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4136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en-US" sz="2800" baseline="0" dirty="0">
                          <a:solidFill>
                            <a:srgbClr val="FFCF3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oper Black" panose="0208090404030B020404" pitchFamily="18" charset="0"/>
                        </a:rPr>
                        <a:t>   </a:t>
                      </a:r>
                      <a:r>
                        <a:rPr lang="en-US" sz="2800" dirty="0">
                          <a:solidFill>
                            <a:srgbClr val="FFCF3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oper Black" panose="0208090404030B020404" pitchFamily="18" charset="0"/>
                        </a:rPr>
                        <a:t>Variable </a:t>
                      </a:r>
                    </a:p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CF3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oper Black" panose="0208090404030B020404" pitchFamily="18" charset="0"/>
                        </a:rPr>
                        <a:t>   decelerations</a:t>
                      </a: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007A6E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GB" sz="1100" dirty="0"/>
                    </a:p>
                    <a:p>
                      <a:pPr lvl="0"/>
                      <a:r>
                        <a:rPr lang="en-GB" sz="2200" dirty="0"/>
                        <a:t> </a:t>
                      </a:r>
                      <a:r>
                        <a:rPr lang="en-GB" sz="2200" dirty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GB" sz="2200" b="0" dirty="0">
                          <a:solidFill>
                            <a:schemeClr val="bg2"/>
                          </a:solidFill>
                          <a:latin typeface="Cooper Black" panose="0208090404030B020404" pitchFamily="18" charset="0"/>
                        </a:rPr>
                        <a:t>Rapid drop (onset-nadir in &lt; 30 sec), rapid </a:t>
                      </a:r>
                    </a:p>
                    <a:p>
                      <a:pPr lvl="0"/>
                      <a:r>
                        <a:rPr lang="en-GB" sz="2200" b="0" dirty="0">
                          <a:solidFill>
                            <a:schemeClr val="bg2"/>
                          </a:solidFill>
                          <a:latin typeface="Cooper Black" panose="0208090404030B020404" pitchFamily="18" charset="0"/>
                        </a:rPr>
                        <a:t>  recovery, </a:t>
                      </a:r>
                      <a:r>
                        <a:rPr lang="en-GB" sz="2200" b="0" i="0" u="none" dirty="0">
                          <a:solidFill>
                            <a:schemeClr val="bg2"/>
                          </a:solidFill>
                          <a:latin typeface="Cooper Black" panose="0208090404030B020404" pitchFamily="18" charset="0"/>
                        </a:rPr>
                        <a:t>good variability. </a:t>
                      </a:r>
                      <a:r>
                        <a:rPr lang="en-GB" sz="2200" b="0" i="0" u="non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Cooper Black" panose="0208090404030B020404" pitchFamily="18" charset="0"/>
                        </a:rPr>
                        <a:t>Varying size, </a:t>
                      </a:r>
                    </a:p>
                    <a:p>
                      <a:pPr lvl="0"/>
                      <a:r>
                        <a:rPr lang="en-GB" sz="2200" b="0" i="0" u="non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Cooper Black" panose="0208090404030B020404" pitchFamily="18" charset="0"/>
                        </a:rPr>
                        <a:t>  shape and</a:t>
                      </a:r>
                      <a:r>
                        <a:rPr lang="en-GB" sz="2200" b="0" i="0" u="none" baseline="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Cooper Black" panose="0208090404030B020404" pitchFamily="18" charset="0"/>
                        </a:rPr>
                        <a:t> </a:t>
                      </a:r>
                      <a:r>
                        <a:rPr lang="en-GB" sz="2200" b="0" i="0" u="non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Cooper Black" panose="0208090404030B020404" pitchFamily="18" charset="0"/>
                        </a:rPr>
                        <a:t>relation to uterine contractions</a:t>
                      </a:r>
                    </a:p>
                    <a:p>
                      <a:pPr lvl="0"/>
                      <a:endParaRPr lang="en-US" sz="1000" b="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oper Black" panose="0208090404030B0204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" name="Imagem 1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11052" y="2060848"/>
            <a:ext cx="7992888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ângulo 1"/>
          <p:cNvSpPr/>
          <p:nvPr/>
        </p:nvSpPr>
        <p:spPr>
          <a:xfrm>
            <a:off x="318962" y="5445224"/>
            <a:ext cx="94371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Baroreceptor-mediated response to ↑ BP (umbilical compression)</a:t>
            </a:r>
            <a:endParaRPr lang="pt-PT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Seldomly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associated with important hypoxia/acidosis</a:t>
            </a:r>
            <a:endParaRPr lang="pt-PT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113267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050303"/>
              </p:ext>
            </p:extLst>
          </p:nvPr>
        </p:nvGraphicFramePr>
        <p:xfrm>
          <a:off x="246956" y="404664"/>
          <a:ext cx="9793088" cy="1615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0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4136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en-US" sz="2800" baseline="0" dirty="0">
                          <a:solidFill>
                            <a:srgbClr val="FFCF3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oper Black" panose="0208090404030B020404" pitchFamily="18" charset="0"/>
                        </a:rPr>
                        <a:t>   </a:t>
                      </a:r>
                      <a:r>
                        <a:rPr lang="en-US" sz="2800" dirty="0">
                          <a:solidFill>
                            <a:srgbClr val="FFCF3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oper Black" panose="0208090404030B020404" pitchFamily="18" charset="0"/>
                        </a:rPr>
                        <a:t>Late</a:t>
                      </a:r>
                    </a:p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CF3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oper Black" panose="0208090404030B020404" pitchFamily="18" charset="0"/>
                        </a:rPr>
                        <a:t>  decelerations</a:t>
                      </a:r>
                      <a:endParaRPr lang="pt-PT" sz="2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oper Black" panose="0208090404030B0204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007A6E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/>
                      <a:endParaRPr lang="en-GB" sz="1000" b="0" dirty="0">
                        <a:solidFill>
                          <a:schemeClr val="bg2"/>
                        </a:solidFill>
                        <a:latin typeface="Cooper Black" panose="0208090404030B020404" pitchFamily="18" charset="0"/>
                      </a:endParaRPr>
                    </a:p>
                    <a:p>
                      <a:pPr lvl="0" algn="just"/>
                      <a:r>
                        <a:rPr lang="en-GB" sz="2000" b="0" dirty="0">
                          <a:solidFill>
                            <a:schemeClr val="bg2"/>
                          </a:solidFill>
                          <a:latin typeface="Cooper Black" panose="0208090404030B020404" pitchFamily="18" charset="0"/>
                        </a:rPr>
                        <a:t>  </a:t>
                      </a:r>
                      <a:r>
                        <a:rPr lang="en-GB" sz="2200" b="0" dirty="0">
                          <a:solidFill>
                            <a:schemeClr val="bg2"/>
                          </a:solidFill>
                          <a:latin typeface="Cooper Black" panose="0208090404030B020404" pitchFamily="18" charset="0"/>
                        </a:rPr>
                        <a:t>Gradual onset and/or gradual return to</a:t>
                      </a:r>
                    </a:p>
                    <a:p>
                      <a:pPr lvl="0" algn="just"/>
                      <a:r>
                        <a:rPr lang="en-GB" sz="2200" b="0" dirty="0">
                          <a:solidFill>
                            <a:schemeClr val="bg2"/>
                          </a:solidFill>
                          <a:latin typeface="Cooper Black" panose="0208090404030B020404" pitchFamily="18" charset="0"/>
                        </a:rPr>
                        <a:t>  baseline, and/or reduced variability.</a:t>
                      </a:r>
                      <a:endParaRPr lang="pt-PT" sz="2200" b="0" kern="1200" dirty="0">
                        <a:solidFill>
                          <a:schemeClr val="bg2"/>
                        </a:solidFill>
                        <a:latin typeface="Cooper Black" panose="0208090404030B020404" pitchFamily="18" charset="0"/>
                        <a:ea typeface="+mn-ea"/>
                        <a:cs typeface="+mn-cs"/>
                      </a:endParaRPr>
                    </a:p>
                    <a:p>
                      <a:pPr lvl="0" algn="just"/>
                      <a:r>
                        <a:rPr lang="en-GB" sz="2200" b="0" dirty="0">
                          <a:solidFill>
                            <a:schemeClr val="bg2"/>
                          </a:solidFill>
                          <a:latin typeface="Cooper Black" panose="0208090404030B020404" pitchFamily="18" charset="0"/>
                        </a:rPr>
                        <a:t>  </a:t>
                      </a:r>
                      <a:r>
                        <a:rPr lang="en-GB" sz="2200" b="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Cooper Black" panose="0208090404030B020404" pitchFamily="18" charset="0"/>
                        </a:rPr>
                        <a:t>Onset &gt; 20 sec after start of contraction, nadir</a:t>
                      </a:r>
                    </a:p>
                    <a:p>
                      <a:pPr lvl="0" algn="just"/>
                      <a:r>
                        <a:rPr lang="en-GB" sz="2200" b="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Cooper Black" panose="0208090404030B020404" pitchFamily="18" charset="0"/>
                        </a:rPr>
                        <a:t>  after acme and return</a:t>
                      </a:r>
                      <a:r>
                        <a:rPr lang="en-GB" sz="2200" b="0" baseline="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Cooper Black" panose="0208090404030B020404" pitchFamily="18" charset="0"/>
                        </a:rPr>
                        <a:t> to baseline after end</a:t>
                      </a:r>
                    </a:p>
                    <a:p>
                      <a:pPr lvl="0" algn="just"/>
                      <a:endParaRPr lang="pt-PT" sz="800" b="0" kern="1200" dirty="0">
                        <a:solidFill>
                          <a:schemeClr val="bg2"/>
                        </a:solidFill>
                        <a:latin typeface="Cooper Black" panose="0208090404030B0204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6" name="Imagem 15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255068" y="2420889"/>
            <a:ext cx="7704856" cy="2880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ângulo 1"/>
          <p:cNvSpPr/>
          <p:nvPr/>
        </p:nvSpPr>
        <p:spPr>
          <a:xfrm>
            <a:off x="534987" y="5601434"/>
            <a:ext cx="94351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en-GB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Chemoreceptor-mediated response to hypoxemia</a:t>
            </a:r>
            <a:endParaRPr lang="pt-PT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GB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With </a:t>
            </a:r>
            <a:r>
              <a:rPr lang="en-GB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sym typeface="Symbol"/>
              </a:rPr>
              <a:t> </a:t>
            </a:r>
            <a:r>
              <a:rPr lang="en-GB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variability and no accelerations, amplitude only &gt; 10 bpm</a:t>
            </a:r>
            <a:endParaRPr lang="pt-PT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2939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054541"/>
              </p:ext>
            </p:extLst>
          </p:nvPr>
        </p:nvGraphicFramePr>
        <p:xfrm>
          <a:off x="2191172" y="332656"/>
          <a:ext cx="5688631" cy="12241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2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4136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en-US" sz="2800" baseline="0" dirty="0">
                          <a:solidFill>
                            <a:srgbClr val="FFCF3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oper Black" panose="0208090404030B020404" pitchFamily="18" charset="0"/>
                        </a:rPr>
                        <a:t>      </a:t>
                      </a:r>
                      <a:r>
                        <a:rPr lang="en-US" sz="2800" dirty="0">
                          <a:solidFill>
                            <a:srgbClr val="FFCF3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oper Black" panose="0208090404030B020404" pitchFamily="18" charset="0"/>
                        </a:rPr>
                        <a:t>Prolonged</a:t>
                      </a:r>
                    </a:p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CF3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oper Black" panose="0208090404030B020404" pitchFamily="18" charset="0"/>
                        </a:rPr>
                        <a:t>      deceleration</a:t>
                      </a: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007A6E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n-GB" sz="2000" b="0" i="0" dirty="0">
                          <a:solidFill>
                            <a:schemeClr val="bg2"/>
                          </a:solidFill>
                          <a:latin typeface="Cooper Black" panose="0208090404030B020404" pitchFamily="18" charset="0"/>
                        </a:rPr>
                        <a:t>      &gt; 3 min</a:t>
                      </a:r>
                      <a:endParaRPr lang="pt-PT" sz="2000" b="0" i="0" kern="1200" dirty="0">
                        <a:solidFill>
                          <a:schemeClr val="bg2"/>
                        </a:solidFill>
                        <a:latin typeface="Cooper Black" panose="0208090404030B0204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ângulo 1"/>
          <p:cNvSpPr/>
          <p:nvPr/>
        </p:nvSpPr>
        <p:spPr>
          <a:xfrm>
            <a:off x="390972" y="5385410"/>
            <a:ext cx="95050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  <a:latin typeface="Cooper Black" panose="0208090404030B020404" pitchFamily="18" charset="0"/>
              </a:rPr>
              <a:t>Likely to include a chemoreceptor-mediated component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GB" b="0" dirty="0">
                <a:solidFill>
                  <a:schemeClr val="tx1"/>
                </a:solidFill>
                <a:latin typeface="Cooper Black" panose="0208090404030B020404" pitchFamily="18" charset="0"/>
              </a:rPr>
              <a:t>If &gt; 5 min, </a:t>
            </a:r>
            <a:r>
              <a:rPr lang="en-GB" b="0" dirty="0">
                <a:solidFill>
                  <a:schemeClr val="tx1"/>
                </a:solidFill>
                <a:latin typeface="Cooper Black" panose="0208090404030B020404" pitchFamily="18" charset="0"/>
                <a:sym typeface="Symbol"/>
              </a:rPr>
              <a:t> </a:t>
            </a:r>
            <a:r>
              <a:rPr lang="en-GB" b="0" dirty="0">
                <a:solidFill>
                  <a:schemeClr val="tx1"/>
                </a:solidFill>
                <a:latin typeface="Cooper Black" panose="0208090404030B020404" pitchFamily="18" charset="0"/>
              </a:rPr>
              <a:t>variability, and FHR &lt; 80 bpm </a:t>
            </a:r>
            <a:r>
              <a:rPr lang="en-GB" b="0" dirty="0">
                <a:solidFill>
                  <a:schemeClr val="tx1"/>
                </a:solidFill>
                <a:latin typeface="Cooper Black" panose="0208090404030B020404" pitchFamily="18" charset="0"/>
                <a:sym typeface="Symbol"/>
              </a:rPr>
              <a:t> </a:t>
            </a:r>
            <a:r>
              <a:rPr lang="en-GB" b="0" dirty="0">
                <a:solidFill>
                  <a:schemeClr val="tx1"/>
                </a:solidFill>
                <a:latin typeface="Cooper Black" panose="0208090404030B020404" pitchFamily="18" charset="0"/>
              </a:rPr>
              <a:t>emergency intervention</a:t>
            </a:r>
            <a:endParaRPr lang="pt-PT" b="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pic>
        <p:nvPicPr>
          <p:cNvPr id="13" name="Imagem 12"/>
          <p:cNvPicPr/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35188" y="1988840"/>
            <a:ext cx="5688632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06940225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: Cantos Arredondados 27"/>
          <p:cNvSpPr/>
          <p:nvPr/>
        </p:nvSpPr>
        <p:spPr bwMode="auto">
          <a:xfrm>
            <a:off x="1543100" y="2060848"/>
            <a:ext cx="7200800" cy="3672408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2" name="Título 2"/>
          <p:cNvSpPr txBox="1">
            <a:spLocks/>
          </p:cNvSpPr>
          <p:nvPr/>
        </p:nvSpPr>
        <p:spPr>
          <a:xfrm>
            <a:off x="534988" y="1412776"/>
            <a:ext cx="9145016" cy="4307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>
              <a:defRPr/>
            </a:pPr>
            <a:r>
              <a:rPr lang="en-GB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Average bandwidth amplitude in 1-min segments</a:t>
            </a:r>
            <a:endParaRPr lang="en-GB" sz="7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AutoShape 15"/>
          <p:cNvSpPr>
            <a:spLocks noChangeArrowheads="1"/>
          </p:cNvSpPr>
          <p:nvPr/>
        </p:nvSpPr>
        <p:spPr bwMode="auto">
          <a:xfrm>
            <a:off x="823020" y="379512"/>
            <a:ext cx="3384376" cy="889248"/>
          </a:xfrm>
          <a:prstGeom prst="roundRect">
            <a:avLst>
              <a:gd name="adj" fmla="val 16667"/>
            </a:avLst>
          </a:prstGeom>
          <a:solidFill>
            <a:srgbClr val="007A6E"/>
          </a:solidFill>
          <a:ln w="38100" algn="ctr">
            <a:solidFill>
              <a:schemeClr val="bg2"/>
            </a:solidFill>
            <a:round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square" anchor="ctr">
            <a:spAutoFit/>
          </a:bodyPr>
          <a:lstStyle/>
          <a:p>
            <a:endParaRPr lang="pt-PT"/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111052" y="505930"/>
            <a:ext cx="3024336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/>
            <a:r>
              <a:rPr lang="en-GB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 Black" panose="0208090404030B020404" pitchFamily="18" charset="0"/>
              </a:rPr>
              <a:t>Variability</a:t>
            </a:r>
            <a:endParaRPr lang="en-GB" sz="36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oper Black" panose="0208090404030B020404" pitchFamily="18" charset="0"/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449964" y="2385545"/>
            <a:ext cx="3934890" cy="3250548"/>
            <a:chOff x="1809" y="1092"/>
            <a:chExt cx="2812" cy="2078"/>
          </a:xfrm>
        </p:grpSpPr>
        <p:sp>
          <p:nvSpPr>
            <p:cNvPr id="6" name="Line 17"/>
            <p:cNvSpPr>
              <a:spLocks noChangeShapeType="1"/>
            </p:cNvSpPr>
            <p:nvPr/>
          </p:nvSpPr>
          <p:spPr bwMode="auto">
            <a:xfrm>
              <a:off x="1809" y="1092"/>
              <a:ext cx="0" cy="2078"/>
            </a:xfrm>
            <a:prstGeom prst="line">
              <a:avLst/>
            </a:prstGeom>
            <a:noFill/>
            <a:ln w="25399">
              <a:solidFill>
                <a:schemeClr val="bg2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7" name="Line 18"/>
            <p:cNvSpPr>
              <a:spLocks noChangeShapeType="1"/>
            </p:cNvSpPr>
            <p:nvPr/>
          </p:nvSpPr>
          <p:spPr bwMode="auto">
            <a:xfrm>
              <a:off x="3216" y="1092"/>
              <a:ext cx="0" cy="2078"/>
            </a:xfrm>
            <a:prstGeom prst="line">
              <a:avLst/>
            </a:prstGeom>
            <a:noFill/>
            <a:ln w="25399">
              <a:solidFill>
                <a:schemeClr val="bg2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8" name="Line 19"/>
            <p:cNvSpPr>
              <a:spLocks noChangeShapeType="1"/>
            </p:cNvSpPr>
            <p:nvPr/>
          </p:nvSpPr>
          <p:spPr bwMode="auto">
            <a:xfrm>
              <a:off x="4621" y="1092"/>
              <a:ext cx="0" cy="2078"/>
            </a:xfrm>
            <a:prstGeom prst="line">
              <a:avLst/>
            </a:prstGeom>
            <a:noFill/>
            <a:ln w="25399">
              <a:solidFill>
                <a:schemeClr val="bg2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  <p:sp>
        <p:nvSpPr>
          <p:cNvPr id="9" name="Line 20"/>
          <p:cNvSpPr>
            <a:spLocks noChangeShapeType="1"/>
          </p:cNvSpPr>
          <p:nvPr/>
        </p:nvSpPr>
        <p:spPr bwMode="auto">
          <a:xfrm>
            <a:off x="2357609" y="2837094"/>
            <a:ext cx="5954243" cy="2998"/>
          </a:xfrm>
          <a:prstGeom prst="line">
            <a:avLst/>
          </a:prstGeom>
          <a:noFill/>
          <a:ln w="25399">
            <a:solidFill>
              <a:schemeClr val="bg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0" name="Line 21"/>
          <p:cNvSpPr>
            <a:spLocks noChangeShapeType="1"/>
          </p:cNvSpPr>
          <p:nvPr/>
        </p:nvSpPr>
        <p:spPr bwMode="auto">
          <a:xfrm>
            <a:off x="2346414" y="4114156"/>
            <a:ext cx="5965439" cy="8993"/>
          </a:xfrm>
          <a:prstGeom prst="line">
            <a:avLst/>
          </a:prstGeom>
          <a:noFill/>
          <a:ln w="25399">
            <a:solidFill>
              <a:schemeClr val="bg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1" name="Line 22"/>
          <p:cNvSpPr>
            <a:spLocks noChangeShapeType="1"/>
          </p:cNvSpPr>
          <p:nvPr/>
        </p:nvSpPr>
        <p:spPr bwMode="auto">
          <a:xfrm flipV="1">
            <a:off x="2346415" y="5410702"/>
            <a:ext cx="5965438" cy="7494"/>
          </a:xfrm>
          <a:prstGeom prst="line">
            <a:avLst/>
          </a:prstGeom>
          <a:noFill/>
          <a:ln w="25399">
            <a:solidFill>
              <a:schemeClr val="bg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2" name="Freeform 23"/>
          <p:cNvSpPr>
            <a:spLocks/>
          </p:cNvSpPr>
          <p:nvPr/>
        </p:nvSpPr>
        <p:spPr bwMode="auto">
          <a:xfrm flipH="1">
            <a:off x="2377199" y="2247859"/>
            <a:ext cx="5934654" cy="2774002"/>
          </a:xfrm>
          <a:custGeom>
            <a:avLst/>
            <a:gdLst>
              <a:gd name="T0" fmla="*/ 879 w 4260"/>
              <a:gd name="T1" fmla="*/ 14837 h 952"/>
              <a:gd name="T2" fmla="*/ 2161 w 4260"/>
              <a:gd name="T3" fmla="*/ 13557 h 952"/>
              <a:gd name="T4" fmla="*/ 3004 w 4260"/>
              <a:gd name="T5" fmla="*/ 12930 h 952"/>
              <a:gd name="T6" fmla="*/ 4298 w 4260"/>
              <a:gd name="T7" fmla="*/ 14498 h 952"/>
              <a:gd name="T8" fmla="*/ 5165 w 4260"/>
              <a:gd name="T9" fmla="*/ 11349 h 952"/>
              <a:gd name="T10" fmla="*/ 6242 w 4260"/>
              <a:gd name="T11" fmla="*/ 9125 h 952"/>
              <a:gd name="T12" fmla="*/ 7963 w 4260"/>
              <a:gd name="T13" fmla="*/ 7884 h 952"/>
              <a:gd name="T14" fmla="*/ 9244 w 4260"/>
              <a:gd name="T15" fmla="*/ 8516 h 952"/>
              <a:gd name="T16" fmla="*/ 10101 w 4260"/>
              <a:gd name="T17" fmla="*/ 8839 h 952"/>
              <a:gd name="T18" fmla="*/ 10968 w 4260"/>
              <a:gd name="T19" fmla="*/ 5996 h 952"/>
              <a:gd name="T20" fmla="*/ 12251 w 4260"/>
              <a:gd name="T21" fmla="*/ 5359 h 952"/>
              <a:gd name="T22" fmla="*/ 13120 w 4260"/>
              <a:gd name="T23" fmla="*/ 8516 h 952"/>
              <a:gd name="T24" fmla="*/ 14404 w 4260"/>
              <a:gd name="T25" fmla="*/ 10725 h 952"/>
              <a:gd name="T26" fmla="*/ 15254 w 4260"/>
              <a:gd name="T27" fmla="*/ 13870 h 952"/>
              <a:gd name="T28" fmla="*/ 16340 w 4260"/>
              <a:gd name="T29" fmla="*/ 15114 h 952"/>
              <a:gd name="T30" fmla="*/ 16979 w 4260"/>
              <a:gd name="T31" fmla="*/ 15777 h 952"/>
              <a:gd name="T32" fmla="*/ 18492 w 4260"/>
              <a:gd name="T33" fmla="*/ 17022 h 952"/>
              <a:gd name="T34" fmla="*/ 19554 w 4260"/>
              <a:gd name="T35" fmla="*/ 19238 h 952"/>
              <a:gd name="T36" fmla="*/ 20857 w 4260"/>
              <a:gd name="T37" fmla="*/ 19549 h 952"/>
              <a:gd name="T38" fmla="*/ 21493 w 4260"/>
              <a:gd name="T39" fmla="*/ 16394 h 952"/>
              <a:gd name="T40" fmla="*/ 21702 w 4260"/>
              <a:gd name="T41" fmla="*/ 13557 h 952"/>
              <a:gd name="T42" fmla="*/ 22353 w 4260"/>
              <a:gd name="T43" fmla="*/ 10398 h 952"/>
              <a:gd name="T44" fmla="*/ 23862 w 4260"/>
              <a:gd name="T45" fmla="*/ 8839 h 952"/>
              <a:gd name="T46" fmla="*/ 24284 w 4260"/>
              <a:gd name="T47" fmla="*/ 5996 h 952"/>
              <a:gd name="T48" fmla="*/ 25153 w 4260"/>
              <a:gd name="T49" fmla="*/ 3805 h 952"/>
              <a:gd name="T50" fmla="*/ 25580 w 4260"/>
              <a:gd name="T51" fmla="*/ 945 h 952"/>
              <a:gd name="T52" fmla="*/ 26001 w 4260"/>
              <a:gd name="T53" fmla="*/ 2530 h 952"/>
              <a:gd name="T54" fmla="*/ 26650 w 4260"/>
              <a:gd name="T55" fmla="*/ 5359 h 952"/>
              <a:gd name="T56" fmla="*/ 27722 w 4260"/>
              <a:gd name="T57" fmla="*/ 8516 h 952"/>
              <a:gd name="T58" fmla="*/ 28790 w 4260"/>
              <a:gd name="T59" fmla="*/ 7575 h 952"/>
              <a:gd name="T60" fmla="*/ 29443 w 4260"/>
              <a:gd name="T61" fmla="*/ 10725 h 952"/>
              <a:gd name="T62" fmla="*/ 30317 w 4260"/>
              <a:gd name="T63" fmla="*/ 11978 h 952"/>
              <a:gd name="T64" fmla="*/ 31601 w 4260"/>
              <a:gd name="T65" fmla="*/ 10398 h 952"/>
              <a:gd name="T66" fmla="*/ 32252 w 4260"/>
              <a:gd name="T67" fmla="*/ 10725 h 952"/>
              <a:gd name="T68" fmla="*/ 32457 w 4260"/>
              <a:gd name="T69" fmla="*/ 13870 h 952"/>
              <a:gd name="T70" fmla="*/ 33738 w 4260"/>
              <a:gd name="T71" fmla="*/ 16394 h 952"/>
              <a:gd name="T72" fmla="*/ 35041 w 4260"/>
              <a:gd name="T73" fmla="*/ 15777 h 952"/>
              <a:gd name="T74" fmla="*/ 35892 w 4260"/>
              <a:gd name="T75" fmla="*/ 18915 h 952"/>
              <a:gd name="T76" fmla="*/ 37181 w 4260"/>
              <a:gd name="T77" fmla="*/ 18915 h 952"/>
              <a:gd name="T78" fmla="*/ 38047 w 4260"/>
              <a:gd name="T79" fmla="*/ 16394 h 952"/>
              <a:gd name="T80" fmla="*/ 38702 w 4260"/>
              <a:gd name="T81" fmla="*/ 15441 h 952"/>
              <a:gd name="T82" fmla="*/ 39335 w 4260"/>
              <a:gd name="T83" fmla="*/ 12609 h 952"/>
              <a:gd name="T84" fmla="*/ 40616 w 4260"/>
              <a:gd name="T85" fmla="*/ 15114 h 952"/>
              <a:gd name="T86" fmla="*/ 41491 w 4260"/>
              <a:gd name="T87" fmla="*/ 15441 h 952"/>
              <a:gd name="T88" fmla="*/ 42980 w 4260"/>
              <a:gd name="T89" fmla="*/ 15777 h 952"/>
              <a:gd name="T90" fmla="*/ 43852 w 4260"/>
              <a:gd name="T91" fmla="*/ 18915 h 952"/>
              <a:gd name="T92" fmla="*/ 44917 w 4260"/>
              <a:gd name="T93" fmla="*/ 19549 h 952"/>
              <a:gd name="T94" fmla="*/ 45351 w 4260"/>
              <a:gd name="T95" fmla="*/ 16394 h 952"/>
              <a:gd name="T96" fmla="*/ 46003 w 4260"/>
              <a:gd name="T97" fmla="*/ 17972 h 952"/>
              <a:gd name="T98" fmla="*/ 47283 w 4260"/>
              <a:gd name="T99" fmla="*/ 17331 h 952"/>
              <a:gd name="T100" fmla="*/ 48579 w 4260"/>
              <a:gd name="T101" fmla="*/ 14498 h 952"/>
              <a:gd name="T102" fmla="*/ 50730 w 4260"/>
              <a:gd name="T103" fmla="*/ 17022 h 952"/>
              <a:gd name="T104" fmla="*/ 51588 w 4260"/>
              <a:gd name="T105" fmla="*/ 16721 h 952"/>
              <a:gd name="T106" fmla="*/ 52865 w 4260"/>
              <a:gd name="T107" fmla="*/ 13557 h 952"/>
              <a:gd name="T108" fmla="*/ 54374 w 4260"/>
              <a:gd name="T109" fmla="*/ 16394 h 952"/>
              <a:gd name="T110" fmla="*/ 55674 w 4260"/>
              <a:gd name="T111" fmla="*/ 13557 h 952"/>
              <a:gd name="T112" fmla="*/ 56526 w 4260"/>
              <a:gd name="T113" fmla="*/ 16394 h 952"/>
              <a:gd name="T114" fmla="*/ 57818 w 4260"/>
              <a:gd name="T115" fmla="*/ 16721 h 952"/>
              <a:gd name="T116" fmla="*/ 58882 w 4260"/>
              <a:gd name="T117" fmla="*/ 13557 h 952"/>
              <a:gd name="T118" fmla="*/ 60183 w 4260"/>
              <a:gd name="T119" fmla="*/ 16069 h 952"/>
              <a:gd name="T120" fmla="*/ 61473 w 4260"/>
              <a:gd name="T121" fmla="*/ 13256 h 952"/>
              <a:gd name="T122" fmla="*/ 62318 w 4260"/>
              <a:gd name="T123" fmla="*/ 10398 h 95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260"/>
              <a:gd name="T187" fmla="*/ 0 h 952"/>
              <a:gd name="T188" fmla="*/ 4260 w 4260"/>
              <a:gd name="T189" fmla="*/ 952 h 95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260" h="952">
                <a:moveTo>
                  <a:pt x="0" y="615"/>
                </a:moveTo>
                <a:lnTo>
                  <a:pt x="15" y="659"/>
                </a:lnTo>
                <a:lnTo>
                  <a:pt x="59" y="688"/>
                </a:lnTo>
                <a:lnTo>
                  <a:pt x="88" y="732"/>
                </a:lnTo>
                <a:lnTo>
                  <a:pt x="103" y="673"/>
                </a:lnTo>
                <a:lnTo>
                  <a:pt x="147" y="629"/>
                </a:lnTo>
                <a:lnTo>
                  <a:pt x="161" y="585"/>
                </a:lnTo>
                <a:lnTo>
                  <a:pt x="205" y="556"/>
                </a:lnTo>
                <a:lnTo>
                  <a:pt x="205" y="600"/>
                </a:lnTo>
                <a:lnTo>
                  <a:pt x="235" y="644"/>
                </a:lnTo>
                <a:lnTo>
                  <a:pt x="249" y="688"/>
                </a:lnTo>
                <a:lnTo>
                  <a:pt x="293" y="673"/>
                </a:lnTo>
                <a:lnTo>
                  <a:pt x="308" y="629"/>
                </a:lnTo>
                <a:lnTo>
                  <a:pt x="337" y="585"/>
                </a:lnTo>
                <a:lnTo>
                  <a:pt x="352" y="527"/>
                </a:lnTo>
                <a:lnTo>
                  <a:pt x="396" y="512"/>
                </a:lnTo>
                <a:lnTo>
                  <a:pt x="396" y="468"/>
                </a:lnTo>
                <a:lnTo>
                  <a:pt x="425" y="424"/>
                </a:lnTo>
                <a:lnTo>
                  <a:pt x="483" y="439"/>
                </a:lnTo>
                <a:lnTo>
                  <a:pt x="527" y="410"/>
                </a:lnTo>
                <a:lnTo>
                  <a:pt x="542" y="366"/>
                </a:lnTo>
                <a:lnTo>
                  <a:pt x="571" y="322"/>
                </a:lnTo>
                <a:lnTo>
                  <a:pt x="630" y="351"/>
                </a:lnTo>
                <a:lnTo>
                  <a:pt x="630" y="395"/>
                </a:lnTo>
                <a:lnTo>
                  <a:pt x="674" y="410"/>
                </a:lnTo>
                <a:lnTo>
                  <a:pt x="674" y="454"/>
                </a:lnTo>
                <a:lnTo>
                  <a:pt x="688" y="410"/>
                </a:lnTo>
                <a:lnTo>
                  <a:pt x="717" y="366"/>
                </a:lnTo>
                <a:lnTo>
                  <a:pt x="732" y="322"/>
                </a:lnTo>
                <a:lnTo>
                  <a:pt x="747" y="278"/>
                </a:lnTo>
                <a:lnTo>
                  <a:pt x="791" y="263"/>
                </a:lnTo>
                <a:lnTo>
                  <a:pt x="820" y="190"/>
                </a:lnTo>
                <a:lnTo>
                  <a:pt x="835" y="249"/>
                </a:lnTo>
                <a:lnTo>
                  <a:pt x="864" y="293"/>
                </a:lnTo>
                <a:lnTo>
                  <a:pt x="893" y="351"/>
                </a:lnTo>
                <a:lnTo>
                  <a:pt x="893" y="395"/>
                </a:lnTo>
                <a:lnTo>
                  <a:pt x="937" y="395"/>
                </a:lnTo>
                <a:lnTo>
                  <a:pt x="966" y="439"/>
                </a:lnTo>
                <a:lnTo>
                  <a:pt x="981" y="498"/>
                </a:lnTo>
                <a:lnTo>
                  <a:pt x="1010" y="556"/>
                </a:lnTo>
                <a:lnTo>
                  <a:pt x="1025" y="600"/>
                </a:lnTo>
                <a:lnTo>
                  <a:pt x="1039" y="644"/>
                </a:lnTo>
                <a:lnTo>
                  <a:pt x="1039" y="688"/>
                </a:lnTo>
                <a:lnTo>
                  <a:pt x="1069" y="732"/>
                </a:lnTo>
                <a:lnTo>
                  <a:pt x="1113" y="702"/>
                </a:lnTo>
                <a:lnTo>
                  <a:pt x="1127" y="629"/>
                </a:lnTo>
                <a:lnTo>
                  <a:pt x="1127" y="688"/>
                </a:lnTo>
                <a:lnTo>
                  <a:pt x="1156" y="732"/>
                </a:lnTo>
                <a:lnTo>
                  <a:pt x="1215" y="761"/>
                </a:lnTo>
                <a:lnTo>
                  <a:pt x="1259" y="746"/>
                </a:lnTo>
                <a:lnTo>
                  <a:pt x="1259" y="790"/>
                </a:lnTo>
                <a:lnTo>
                  <a:pt x="1303" y="805"/>
                </a:lnTo>
                <a:lnTo>
                  <a:pt x="1317" y="849"/>
                </a:lnTo>
                <a:lnTo>
                  <a:pt x="1332" y="893"/>
                </a:lnTo>
                <a:lnTo>
                  <a:pt x="1361" y="937"/>
                </a:lnTo>
                <a:lnTo>
                  <a:pt x="1405" y="951"/>
                </a:lnTo>
                <a:lnTo>
                  <a:pt x="1420" y="907"/>
                </a:lnTo>
                <a:lnTo>
                  <a:pt x="1449" y="863"/>
                </a:lnTo>
                <a:lnTo>
                  <a:pt x="1464" y="805"/>
                </a:lnTo>
                <a:lnTo>
                  <a:pt x="1464" y="761"/>
                </a:lnTo>
                <a:lnTo>
                  <a:pt x="1478" y="717"/>
                </a:lnTo>
                <a:lnTo>
                  <a:pt x="1478" y="673"/>
                </a:lnTo>
                <a:lnTo>
                  <a:pt x="1478" y="629"/>
                </a:lnTo>
                <a:lnTo>
                  <a:pt x="1508" y="585"/>
                </a:lnTo>
                <a:lnTo>
                  <a:pt x="1508" y="527"/>
                </a:lnTo>
                <a:lnTo>
                  <a:pt x="1522" y="483"/>
                </a:lnTo>
                <a:lnTo>
                  <a:pt x="1552" y="439"/>
                </a:lnTo>
                <a:lnTo>
                  <a:pt x="1596" y="454"/>
                </a:lnTo>
                <a:lnTo>
                  <a:pt x="1625" y="410"/>
                </a:lnTo>
                <a:lnTo>
                  <a:pt x="1625" y="366"/>
                </a:lnTo>
                <a:lnTo>
                  <a:pt x="1625" y="322"/>
                </a:lnTo>
                <a:lnTo>
                  <a:pt x="1654" y="278"/>
                </a:lnTo>
                <a:lnTo>
                  <a:pt x="1669" y="234"/>
                </a:lnTo>
                <a:lnTo>
                  <a:pt x="1669" y="190"/>
                </a:lnTo>
                <a:lnTo>
                  <a:pt x="1713" y="176"/>
                </a:lnTo>
                <a:lnTo>
                  <a:pt x="1713" y="132"/>
                </a:lnTo>
                <a:lnTo>
                  <a:pt x="1713" y="88"/>
                </a:lnTo>
                <a:lnTo>
                  <a:pt x="1742" y="44"/>
                </a:lnTo>
                <a:lnTo>
                  <a:pt x="1756" y="0"/>
                </a:lnTo>
                <a:lnTo>
                  <a:pt x="1756" y="59"/>
                </a:lnTo>
                <a:lnTo>
                  <a:pt x="1771" y="117"/>
                </a:lnTo>
                <a:lnTo>
                  <a:pt x="1800" y="161"/>
                </a:lnTo>
                <a:lnTo>
                  <a:pt x="1800" y="205"/>
                </a:lnTo>
                <a:lnTo>
                  <a:pt x="1815" y="249"/>
                </a:lnTo>
                <a:lnTo>
                  <a:pt x="1844" y="293"/>
                </a:lnTo>
                <a:lnTo>
                  <a:pt x="1859" y="351"/>
                </a:lnTo>
                <a:lnTo>
                  <a:pt x="1888" y="395"/>
                </a:lnTo>
                <a:lnTo>
                  <a:pt x="1917" y="337"/>
                </a:lnTo>
                <a:lnTo>
                  <a:pt x="1947" y="293"/>
                </a:lnTo>
                <a:lnTo>
                  <a:pt x="1961" y="351"/>
                </a:lnTo>
                <a:lnTo>
                  <a:pt x="1991" y="395"/>
                </a:lnTo>
                <a:lnTo>
                  <a:pt x="1991" y="439"/>
                </a:lnTo>
                <a:lnTo>
                  <a:pt x="2005" y="498"/>
                </a:lnTo>
                <a:lnTo>
                  <a:pt x="2035" y="556"/>
                </a:lnTo>
                <a:lnTo>
                  <a:pt x="2064" y="600"/>
                </a:lnTo>
                <a:lnTo>
                  <a:pt x="2064" y="556"/>
                </a:lnTo>
                <a:lnTo>
                  <a:pt x="2064" y="512"/>
                </a:lnTo>
                <a:lnTo>
                  <a:pt x="2108" y="483"/>
                </a:lnTo>
                <a:lnTo>
                  <a:pt x="2152" y="483"/>
                </a:lnTo>
                <a:lnTo>
                  <a:pt x="2152" y="439"/>
                </a:lnTo>
                <a:lnTo>
                  <a:pt x="2196" y="439"/>
                </a:lnTo>
                <a:lnTo>
                  <a:pt x="2196" y="498"/>
                </a:lnTo>
                <a:lnTo>
                  <a:pt x="2196" y="556"/>
                </a:lnTo>
                <a:lnTo>
                  <a:pt x="2210" y="600"/>
                </a:lnTo>
                <a:lnTo>
                  <a:pt x="2210" y="644"/>
                </a:lnTo>
                <a:lnTo>
                  <a:pt x="2239" y="688"/>
                </a:lnTo>
                <a:lnTo>
                  <a:pt x="2254" y="732"/>
                </a:lnTo>
                <a:lnTo>
                  <a:pt x="2298" y="761"/>
                </a:lnTo>
                <a:lnTo>
                  <a:pt x="2342" y="732"/>
                </a:lnTo>
                <a:lnTo>
                  <a:pt x="2342" y="673"/>
                </a:lnTo>
                <a:lnTo>
                  <a:pt x="2386" y="732"/>
                </a:lnTo>
                <a:lnTo>
                  <a:pt x="2400" y="790"/>
                </a:lnTo>
                <a:lnTo>
                  <a:pt x="2430" y="834"/>
                </a:lnTo>
                <a:lnTo>
                  <a:pt x="2444" y="878"/>
                </a:lnTo>
                <a:lnTo>
                  <a:pt x="2488" y="893"/>
                </a:lnTo>
                <a:lnTo>
                  <a:pt x="2488" y="937"/>
                </a:lnTo>
                <a:lnTo>
                  <a:pt x="2532" y="878"/>
                </a:lnTo>
                <a:lnTo>
                  <a:pt x="2547" y="820"/>
                </a:lnTo>
                <a:lnTo>
                  <a:pt x="2547" y="776"/>
                </a:lnTo>
                <a:lnTo>
                  <a:pt x="2591" y="761"/>
                </a:lnTo>
                <a:lnTo>
                  <a:pt x="2591" y="805"/>
                </a:lnTo>
                <a:lnTo>
                  <a:pt x="2620" y="761"/>
                </a:lnTo>
                <a:lnTo>
                  <a:pt x="2635" y="717"/>
                </a:lnTo>
                <a:lnTo>
                  <a:pt x="2635" y="673"/>
                </a:lnTo>
                <a:lnTo>
                  <a:pt x="2649" y="629"/>
                </a:lnTo>
                <a:lnTo>
                  <a:pt x="2678" y="585"/>
                </a:lnTo>
                <a:lnTo>
                  <a:pt x="2722" y="615"/>
                </a:lnTo>
                <a:lnTo>
                  <a:pt x="2722" y="659"/>
                </a:lnTo>
                <a:lnTo>
                  <a:pt x="2766" y="702"/>
                </a:lnTo>
                <a:lnTo>
                  <a:pt x="2781" y="746"/>
                </a:lnTo>
                <a:lnTo>
                  <a:pt x="2825" y="761"/>
                </a:lnTo>
                <a:lnTo>
                  <a:pt x="2825" y="717"/>
                </a:lnTo>
                <a:lnTo>
                  <a:pt x="2869" y="702"/>
                </a:lnTo>
                <a:lnTo>
                  <a:pt x="2913" y="659"/>
                </a:lnTo>
                <a:lnTo>
                  <a:pt x="2927" y="732"/>
                </a:lnTo>
                <a:lnTo>
                  <a:pt x="2971" y="790"/>
                </a:lnTo>
                <a:lnTo>
                  <a:pt x="2986" y="834"/>
                </a:lnTo>
                <a:lnTo>
                  <a:pt x="2986" y="878"/>
                </a:lnTo>
                <a:lnTo>
                  <a:pt x="3015" y="937"/>
                </a:lnTo>
                <a:lnTo>
                  <a:pt x="3059" y="951"/>
                </a:lnTo>
                <a:lnTo>
                  <a:pt x="3059" y="907"/>
                </a:lnTo>
                <a:lnTo>
                  <a:pt x="3059" y="863"/>
                </a:lnTo>
                <a:lnTo>
                  <a:pt x="3074" y="805"/>
                </a:lnTo>
                <a:lnTo>
                  <a:pt x="3088" y="761"/>
                </a:lnTo>
                <a:lnTo>
                  <a:pt x="3132" y="732"/>
                </a:lnTo>
                <a:lnTo>
                  <a:pt x="3132" y="790"/>
                </a:lnTo>
                <a:lnTo>
                  <a:pt x="3132" y="834"/>
                </a:lnTo>
                <a:lnTo>
                  <a:pt x="3161" y="878"/>
                </a:lnTo>
                <a:lnTo>
                  <a:pt x="3205" y="849"/>
                </a:lnTo>
                <a:lnTo>
                  <a:pt x="3220" y="805"/>
                </a:lnTo>
                <a:lnTo>
                  <a:pt x="3264" y="761"/>
                </a:lnTo>
                <a:lnTo>
                  <a:pt x="3278" y="717"/>
                </a:lnTo>
                <a:lnTo>
                  <a:pt x="3308" y="673"/>
                </a:lnTo>
                <a:lnTo>
                  <a:pt x="3352" y="659"/>
                </a:lnTo>
                <a:lnTo>
                  <a:pt x="3410" y="732"/>
                </a:lnTo>
                <a:lnTo>
                  <a:pt x="3454" y="790"/>
                </a:lnTo>
                <a:lnTo>
                  <a:pt x="3469" y="834"/>
                </a:lnTo>
                <a:lnTo>
                  <a:pt x="3513" y="820"/>
                </a:lnTo>
                <a:lnTo>
                  <a:pt x="3513" y="776"/>
                </a:lnTo>
                <a:lnTo>
                  <a:pt x="3527" y="732"/>
                </a:lnTo>
                <a:lnTo>
                  <a:pt x="3571" y="702"/>
                </a:lnTo>
                <a:lnTo>
                  <a:pt x="3600" y="629"/>
                </a:lnTo>
                <a:lnTo>
                  <a:pt x="3644" y="688"/>
                </a:lnTo>
                <a:lnTo>
                  <a:pt x="3659" y="732"/>
                </a:lnTo>
                <a:lnTo>
                  <a:pt x="3703" y="761"/>
                </a:lnTo>
                <a:lnTo>
                  <a:pt x="3747" y="732"/>
                </a:lnTo>
                <a:lnTo>
                  <a:pt x="3761" y="673"/>
                </a:lnTo>
                <a:lnTo>
                  <a:pt x="3791" y="629"/>
                </a:lnTo>
                <a:lnTo>
                  <a:pt x="3805" y="688"/>
                </a:lnTo>
                <a:lnTo>
                  <a:pt x="3805" y="732"/>
                </a:lnTo>
                <a:lnTo>
                  <a:pt x="3849" y="761"/>
                </a:lnTo>
                <a:lnTo>
                  <a:pt x="3849" y="805"/>
                </a:lnTo>
                <a:lnTo>
                  <a:pt x="3893" y="834"/>
                </a:lnTo>
                <a:lnTo>
                  <a:pt x="3937" y="776"/>
                </a:lnTo>
                <a:lnTo>
                  <a:pt x="3937" y="732"/>
                </a:lnTo>
                <a:lnTo>
                  <a:pt x="3966" y="673"/>
                </a:lnTo>
                <a:lnTo>
                  <a:pt x="4010" y="629"/>
                </a:lnTo>
                <a:lnTo>
                  <a:pt x="4054" y="659"/>
                </a:lnTo>
                <a:lnTo>
                  <a:pt x="4054" y="732"/>
                </a:lnTo>
                <a:lnTo>
                  <a:pt x="4098" y="746"/>
                </a:lnTo>
                <a:lnTo>
                  <a:pt x="4142" y="702"/>
                </a:lnTo>
                <a:lnTo>
                  <a:pt x="4186" y="659"/>
                </a:lnTo>
                <a:lnTo>
                  <a:pt x="4186" y="615"/>
                </a:lnTo>
                <a:lnTo>
                  <a:pt x="4230" y="585"/>
                </a:lnTo>
                <a:lnTo>
                  <a:pt x="4230" y="527"/>
                </a:lnTo>
                <a:lnTo>
                  <a:pt x="4244" y="483"/>
                </a:lnTo>
                <a:lnTo>
                  <a:pt x="4244" y="439"/>
                </a:lnTo>
                <a:lnTo>
                  <a:pt x="4259" y="380"/>
                </a:lnTo>
              </a:path>
            </a:pathLst>
          </a:custGeom>
          <a:noFill/>
          <a:ln w="50799" cap="rnd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3" name="Rectangle 28"/>
          <p:cNvSpPr>
            <a:spLocks noChangeArrowheads="1"/>
          </p:cNvSpPr>
          <p:nvPr/>
        </p:nvSpPr>
        <p:spPr bwMode="auto">
          <a:xfrm>
            <a:off x="2886779" y="2122668"/>
            <a:ext cx="888569" cy="37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GB" sz="1800" dirty="0">
                <a:solidFill>
                  <a:srgbClr val="4D4D4D"/>
                </a:solidFill>
              </a:rPr>
              <a:t>1 min</a:t>
            </a:r>
          </a:p>
        </p:txBody>
      </p:sp>
      <p:sp>
        <p:nvSpPr>
          <p:cNvPr id="14" name="Line 29"/>
          <p:cNvSpPr>
            <a:spLocks noChangeShapeType="1"/>
          </p:cNvSpPr>
          <p:nvPr/>
        </p:nvSpPr>
        <p:spPr bwMode="auto">
          <a:xfrm flipV="1">
            <a:off x="3775348" y="2307782"/>
            <a:ext cx="643460" cy="2248"/>
          </a:xfrm>
          <a:prstGeom prst="line">
            <a:avLst/>
          </a:prstGeom>
          <a:noFill/>
          <a:ln w="12699">
            <a:solidFill>
              <a:srgbClr val="4D4D4D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5" name="Line 30"/>
          <p:cNvSpPr>
            <a:spLocks noChangeShapeType="1"/>
          </p:cNvSpPr>
          <p:nvPr/>
        </p:nvSpPr>
        <p:spPr bwMode="auto">
          <a:xfrm flipH="1">
            <a:off x="2479204" y="2307782"/>
            <a:ext cx="452680" cy="2248"/>
          </a:xfrm>
          <a:prstGeom prst="line">
            <a:avLst/>
          </a:prstGeom>
          <a:noFill/>
          <a:ln w="12699">
            <a:solidFill>
              <a:srgbClr val="4D4D4D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6" name="Rectangle 53"/>
          <p:cNvSpPr>
            <a:spLocks noChangeArrowheads="1"/>
          </p:cNvSpPr>
          <p:nvPr/>
        </p:nvSpPr>
        <p:spPr bwMode="auto">
          <a:xfrm>
            <a:off x="1687116" y="3897713"/>
            <a:ext cx="642288" cy="37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GB" sz="1800" dirty="0">
                <a:solidFill>
                  <a:srgbClr val="4D4D4D"/>
                </a:solidFill>
              </a:rPr>
              <a:t>120</a:t>
            </a:r>
          </a:p>
        </p:txBody>
      </p:sp>
      <p:sp>
        <p:nvSpPr>
          <p:cNvPr id="17" name="Rectangle 59"/>
          <p:cNvSpPr>
            <a:spLocks noChangeArrowheads="1"/>
          </p:cNvSpPr>
          <p:nvPr/>
        </p:nvSpPr>
        <p:spPr bwMode="auto">
          <a:xfrm>
            <a:off x="1687116" y="2673577"/>
            <a:ext cx="642288" cy="37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GB" sz="1800" dirty="0">
                <a:solidFill>
                  <a:srgbClr val="4D4D4D"/>
                </a:solidFill>
              </a:rPr>
              <a:t>125</a:t>
            </a:r>
          </a:p>
        </p:txBody>
      </p:sp>
      <p:sp>
        <p:nvSpPr>
          <p:cNvPr id="18" name="Rectangle 60"/>
          <p:cNvSpPr>
            <a:spLocks noChangeArrowheads="1"/>
          </p:cNvSpPr>
          <p:nvPr/>
        </p:nvSpPr>
        <p:spPr bwMode="auto">
          <a:xfrm>
            <a:off x="1687116" y="5265865"/>
            <a:ext cx="642288" cy="37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GB" sz="1800" dirty="0">
                <a:solidFill>
                  <a:srgbClr val="4D4D4D"/>
                </a:solidFill>
              </a:rPr>
              <a:t>115</a:t>
            </a:r>
          </a:p>
        </p:txBody>
      </p:sp>
      <p:sp>
        <p:nvSpPr>
          <p:cNvPr id="19" name="Line 62"/>
          <p:cNvSpPr>
            <a:spLocks noChangeShapeType="1"/>
          </p:cNvSpPr>
          <p:nvPr/>
        </p:nvSpPr>
        <p:spPr bwMode="auto">
          <a:xfrm flipH="1">
            <a:off x="3631332" y="4123149"/>
            <a:ext cx="0" cy="898712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8311853" y="2391875"/>
            <a:ext cx="0" cy="3250548"/>
          </a:xfrm>
          <a:prstGeom prst="line">
            <a:avLst/>
          </a:prstGeom>
          <a:noFill/>
          <a:ln w="25399">
            <a:solidFill>
              <a:schemeClr val="bg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1" name="Forma livre 57"/>
          <p:cNvSpPr/>
          <p:nvPr/>
        </p:nvSpPr>
        <p:spPr bwMode="auto">
          <a:xfrm>
            <a:off x="2444440" y="2113249"/>
            <a:ext cx="5894363" cy="2150756"/>
          </a:xfrm>
          <a:custGeom>
            <a:avLst/>
            <a:gdLst>
              <a:gd name="connsiteX0" fmla="*/ 0 w 5894363"/>
              <a:gd name="connsiteY0" fmla="*/ 1269509 h 2150756"/>
              <a:gd name="connsiteX1" fmla="*/ 436099 w 5894363"/>
              <a:gd name="connsiteY1" fmla="*/ 1860352 h 2150756"/>
              <a:gd name="connsiteX2" fmla="*/ 1730327 w 5894363"/>
              <a:gd name="connsiteY2" fmla="*/ 1972894 h 2150756"/>
              <a:gd name="connsiteX3" fmla="*/ 2841674 w 5894363"/>
              <a:gd name="connsiteY3" fmla="*/ 1297644 h 2150756"/>
              <a:gd name="connsiteX4" fmla="*/ 3249637 w 5894363"/>
              <a:gd name="connsiteY4" fmla="*/ 355109 h 2150756"/>
              <a:gd name="connsiteX5" fmla="*/ 3446585 w 5894363"/>
              <a:gd name="connsiteY5" fmla="*/ 73755 h 2150756"/>
              <a:gd name="connsiteX6" fmla="*/ 3798277 w 5894363"/>
              <a:gd name="connsiteY6" fmla="*/ 1621201 h 2150756"/>
              <a:gd name="connsiteX7" fmla="*/ 3995225 w 5894363"/>
              <a:gd name="connsiteY7" fmla="*/ 2141706 h 2150756"/>
              <a:gd name="connsiteX8" fmla="*/ 4248443 w 5894363"/>
              <a:gd name="connsiteY8" fmla="*/ 1860352 h 2150756"/>
              <a:gd name="connsiteX9" fmla="*/ 4586068 w 5894363"/>
              <a:gd name="connsiteY9" fmla="*/ 763072 h 2150756"/>
              <a:gd name="connsiteX10" fmla="*/ 4895557 w 5894363"/>
              <a:gd name="connsiteY10" fmla="*/ 777140 h 2150756"/>
              <a:gd name="connsiteX11" fmla="*/ 5598942 w 5894363"/>
              <a:gd name="connsiteY11" fmla="*/ 1663404 h 2150756"/>
              <a:gd name="connsiteX12" fmla="*/ 5894363 w 5894363"/>
              <a:gd name="connsiteY12" fmla="*/ 1846284 h 215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94363" h="2150756">
                <a:moveTo>
                  <a:pt x="0" y="1269509"/>
                </a:moveTo>
                <a:cubicBezTo>
                  <a:pt x="73855" y="1506315"/>
                  <a:pt x="147711" y="1743121"/>
                  <a:pt x="436099" y="1860352"/>
                </a:cubicBezTo>
                <a:cubicBezTo>
                  <a:pt x="724487" y="1977583"/>
                  <a:pt x="1329398" y="2066679"/>
                  <a:pt x="1730327" y="1972894"/>
                </a:cubicBezTo>
                <a:cubicBezTo>
                  <a:pt x="2131256" y="1879109"/>
                  <a:pt x="2588456" y="1567275"/>
                  <a:pt x="2841674" y="1297644"/>
                </a:cubicBezTo>
                <a:cubicBezTo>
                  <a:pt x="3094892" y="1028013"/>
                  <a:pt x="3148819" y="559090"/>
                  <a:pt x="3249637" y="355109"/>
                </a:cubicBezTo>
                <a:cubicBezTo>
                  <a:pt x="3350455" y="151128"/>
                  <a:pt x="3355145" y="-137260"/>
                  <a:pt x="3446585" y="73755"/>
                </a:cubicBezTo>
                <a:cubicBezTo>
                  <a:pt x="3538025" y="284770"/>
                  <a:pt x="3706837" y="1276543"/>
                  <a:pt x="3798277" y="1621201"/>
                </a:cubicBezTo>
                <a:cubicBezTo>
                  <a:pt x="3889717" y="1965859"/>
                  <a:pt x="3920197" y="2101847"/>
                  <a:pt x="3995225" y="2141706"/>
                </a:cubicBezTo>
                <a:cubicBezTo>
                  <a:pt x="4070253" y="2181565"/>
                  <a:pt x="4149969" y="2090124"/>
                  <a:pt x="4248443" y="1860352"/>
                </a:cubicBezTo>
                <a:cubicBezTo>
                  <a:pt x="4346917" y="1630580"/>
                  <a:pt x="4478216" y="943607"/>
                  <a:pt x="4586068" y="763072"/>
                </a:cubicBezTo>
                <a:cubicBezTo>
                  <a:pt x="4693920" y="582537"/>
                  <a:pt x="4726745" y="627085"/>
                  <a:pt x="4895557" y="777140"/>
                </a:cubicBezTo>
                <a:cubicBezTo>
                  <a:pt x="5064369" y="927195"/>
                  <a:pt x="5432474" y="1485213"/>
                  <a:pt x="5598942" y="1663404"/>
                </a:cubicBezTo>
                <a:cubicBezTo>
                  <a:pt x="5765410" y="1841595"/>
                  <a:pt x="5829886" y="1843939"/>
                  <a:pt x="5894363" y="1846284"/>
                </a:cubicBezTo>
              </a:path>
            </a:pathLst>
          </a:custGeom>
          <a:noFill/>
          <a:ln w="38100" cap="flat" cmpd="sng" algn="ctr">
            <a:solidFill>
              <a:srgbClr val="007A6E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22" name="Forma livre 58"/>
          <p:cNvSpPr/>
          <p:nvPr/>
        </p:nvSpPr>
        <p:spPr bwMode="auto">
          <a:xfrm>
            <a:off x="2402237" y="3337106"/>
            <a:ext cx="5866228" cy="1815410"/>
          </a:xfrm>
          <a:custGeom>
            <a:avLst/>
            <a:gdLst>
              <a:gd name="connsiteX0" fmla="*/ 0 w 5866228"/>
              <a:gd name="connsiteY0" fmla="*/ 861578 h 1815410"/>
              <a:gd name="connsiteX1" fmla="*/ 196948 w 5866228"/>
              <a:gd name="connsiteY1" fmla="*/ 1128864 h 1815410"/>
              <a:gd name="connsiteX2" fmla="*/ 464234 w 5866228"/>
              <a:gd name="connsiteY2" fmla="*/ 1339880 h 1815410"/>
              <a:gd name="connsiteX3" fmla="*/ 1055077 w 5866228"/>
              <a:gd name="connsiteY3" fmla="*/ 1607166 h 1815410"/>
              <a:gd name="connsiteX4" fmla="*/ 1716259 w 5866228"/>
              <a:gd name="connsiteY4" fmla="*/ 1705640 h 1815410"/>
              <a:gd name="connsiteX5" fmla="*/ 2461846 w 5866228"/>
              <a:gd name="connsiteY5" fmla="*/ 1691572 h 1815410"/>
              <a:gd name="connsiteX6" fmla="*/ 3291840 w 5866228"/>
              <a:gd name="connsiteY6" fmla="*/ 130058 h 1815410"/>
              <a:gd name="connsiteX7" fmla="*/ 3587262 w 5866228"/>
              <a:gd name="connsiteY7" fmla="*/ 270735 h 1815410"/>
              <a:gd name="connsiteX8" fmla="*/ 3938954 w 5866228"/>
              <a:gd name="connsiteY8" fmla="*/ 1733775 h 1815410"/>
              <a:gd name="connsiteX9" fmla="*/ 4473526 w 5866228"/>
              <a:gd name="connsiteY9" fmla="*/ 1030391 h 1815410"/>
              <a:gd name="connsiteX10" fmla="*/ 4740813 w 5866228"/>
              <a:gd name="connsiteY10" fmla="*/ 242600 h 1815410"/>
              <a:gd name="connsiteX11" fmla="*/ 4909625 w 5866228"/>
              <a:gd name="connsiteY11" fmla="*/ 228532 h 1815410"/>
              <a:gd name="connsiteX12" fmla="*/ 5528603 w 5866228"/>
              <a:gd name="connsiteY12" fmla="*/ 1030391 h 1815410"/>
              <a:gd name="connsiteX13" fmla="*/ 5866228 w 5866228"/>
              <a:gd name="connsiteY13" fmla="*/ 1100729 h 1815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66228" h="1815410">
                <a:moveTo>
                  <a:pt x="0" y="861578"/>
                </a:moveTo>
                <a:cubicBezTo>
                  <a:pt x="59788" y="955362"/>
                  <a:pt x="119576" y="1049147"/>
                  <a:pt x="196948" y="1128864"/>
                </a:cubicBezTo>
                <a:cubicBezTo>
                  <a:pt x="274320" y="1208581"/>
                  <a:pt x="321213" y="1260163"/>
                  <a:pt x="464234" y="1339880"/>
                </a:cubicBezTo>
                <a:cubicBezTo>
                  <a:pt x="607255" y="1419597"/>
                  <a:pt x="846406" y="1546206"/>
                  <a:pt x="1055077" y="1607166"/>
                </a:cubicBezTo>
                <a:cubicBezTo>
                  <a:pt x="1263748" y="1668126"/>
                  <a:pt x="1481798" y="1691572"/>
                  <a:pt x="1716259" y="1705640"/>
                </a:cubicBezTo>
                <a:cubicBezTo>
                  <a:pt x="1950720" y="1719708"/>
                  <a:pt x="2199249" y="1954169"/>
                  <a:pt x="2461846" y="1691572"/>
                </a:cubicBezTo>
                <a:cubicBezTo>
                  <a:pt x="2724443" y="1428975"/>
                  <a:pt x="3104271" y="366864"/>
                  <a:pt x="3291840" y="130058"/>
                </a:cubicBezTo>
                <a:cubicBezTo>
                  <a:pt x="3479409" y="-106748"/>
                  <a:pt x="3479410" y="3449"/>
                  <a:pt x="3587262" y="270735"/>
                </a:cubicBezTo>
                <a:cubicBezTo>
                  <a:pt x="3695114" y="538021"/>
                  <a:pt x="3791243" y="1607166"/>
                  <a:pt x="3938954" y="1733775"/>
                </a:cubicBezTo>
                <a:cubicBezTo>
                  <a:pt x="4086665" y="1860384"/>
                  <a:pt x="4339883" y="1278920"/>
                  <a:pt x="4473526" y="1030391"/>
                </a:cubicBezTo>
                <a:cubicBezTo>
                  <a:pt x="4607169" y="781862"/>
                  <a:pt x="4668130" y="376243"/>
                  <a:pt x="4740813" y="242600"/>
                </a:cubicBezTo>
                <a:cubicBezTo>
                  <a:pt x="4813496" y="108957"/>
                  <a:pt x="4778327" y="97233"/>
                  <a:pt x="4909625" y="228532"/>
                </a:cubicBezTo>
                <a:cubicBezTo>
                  <a:pt x="5040923" y="359830"/>
                  <a:pt x="5369169" y="885025"/>
                  <a:pt x="5528603" y="1030391"/>
                </a:cubicBezTo>
                <a:cubicBezTo>
                  <a:pt x="5688037" y="1175757"/>
                  <a:pt x="5809957" y="1093695"/>
                  <a:pt x="5866228" y="1100729"/>
                </a:cubicBezTo>
              </a:path>
            </a:pathLst>
          </a:custGeom>
          <a:noFill/>
          <a:ln w="38100" cap="flat" cmpd="sng" algn="ctr">
            <a:solidFill>
              <a:srgbClr val="007A6E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8052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/>
          <p:cNvGraphicFramePr>
            <a:graphicFrameLocks noGrp="1"/>
          </p:cNvGraphicFramePr>
          <p:nvPr>
            <p:extLst/>
          </p:nvPr>
        </p:nvGraphicFramePr>
        <p:xfrm>
          <a:off x="318964" y="332656"/>
          <a:ext cx="9721079" cy="1656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7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3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56184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en-US" sz="2800" baseline="0" dirty="0">
                          <a:solidFill>
                            <a:srgbClr val="FFCF3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oper Black" panose="0208090404030B020404" pitchFamily="18" charset="0"/>
                        </a:rPr>
                        <a:t>    </a:t>
                      </a:r>
                      <a:r>
                        <a:rPr lang="en-US" sz="2800" dirty="0">
                          <a:solidFill>
                            <a:srgbClr val="FFCF3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oper Black" panose="0208090404030B020404" pitchFamily="18" charset="0"/>
                        </a:rPr>
                        <a:t>Reduced </a:t>
                      </a:r>
                    </a:p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CF3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oper Black" panose="0208090404030B020404" pitchFamily="18" charset="0"/>
                        </a:rPr>
                        <a:t>    variability</a:t>
                      </a:r>
                      <a:endParaRPr lang="pt-PT" sz="4000" dirty="0">
                        <a:solidFill>
                          <a:srgbClr val="FFCF3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oper Black" panose="0208090404030B0204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007A6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endParaRPr lang="en-US" sz="800" b="0" dirty="0">
                        <a:solidFill>
                          <a:schemeClr val="bg2"/>
                        </a:solidFill>
                        <a:effectLst/>
                        <a:latin typeface="Cooper Black" panose="0208090404030B020404" pitchFamily="18" charset="0"/>
                      </a:endParaRPr>
                    </a:p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en-US" sz="2400" b="0" baseline="0" dirty="0">
                          <a:solidFill>
                            <a:schemeClr val="bg2"/>
                          </a:solidFill>
                          <a:effectLst/>
                          <a:latin typeface="Cooper Black" panose="0208090404030B020404" pitchFamily="18" charset="0"/>
                        </a:rPr>
                        <a:t>  </a:t>
                      </a:r>
                      <a:r>
                        <a:rPr lang="en-US" sz="2400" b="0" dirty="0">
                          <a:solidFill>
                            <a:schemeClr val="bg2"/>
                          </a:solidFill>
                          <a:effectLst/>
                          <a:latin typeface="Cooper Black" panose="0208090404030B020404" pitchFamily="18" charset="0"/>
                        </a:rPr>
                        <a:t>&lt; 5 bpm for more than 50 min</a:t>
                      </a:r>
                      <a:r>
                        <a:rPr lang="en-US" sz="2400" b="0" baseline="0" dirty="0">
                          <a:solidFill>
                            <a:schemeClr val="bg2"/>
                          </a:solidFill>
                          <a:effectLst/>
                          <a:latin typeface="Cooper Black" panose="0208090404030B020404" pitchFamily="18" charset="0"/>
                        </a:rPr>
                        <a:t> in baseline </a:t>
                      </a:r>
                    </a:p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en-US" sz="2400" b="0" baseline="0" dirty="0">
                          <a:solidFill>
                            <a:schemeClr val="bg2"/>
                          </a:solidFill>
                          <a:effectLst/>
                          <a:latin typeface="Cooper Black" panose="0208090404030B020404" pitchFamily="18" charset="0"/>
                        </a:rPr>
                        <a:t>  or more than 3 min in decelerations</a:t>
                      </a:r>
                      <a:endParaRPr lang="pt-PT" sz="800" b="0" dirty="0">
                        <a:solidFill>
                          <a:schemeClr val="bg2"/>
                        </a:solidFill>
                        <a:effectLst/>
                        <a:latin typeface="Cooper Black" panose="0208090404030B0204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Imagem 9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3950" r="15424"/>
          <a:stretch/>
        </p:blipFill>
        <p:spPr bwMode="auto">
          <a:xfrm>
            <a:off x="679004" y="2276872"/>
            <a:ext cx="3965136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0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21188" y="2276872"/>
            <a:ext cx="4098776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ângulo 13"/>
          <p:cNvSpPr/>
          <p:nvPr/>
        </p:nvSpPr>
        <p:spPr>
          <a:xfrm>
            <a:off x="462980" y="5529426"/>
            <a:ext cx="9073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pt-PT" b="0" dirty="0">
                <a:solidFill>
                  <a:schemeClr val="tx1"/>
                </a:solidFill>
                <a:latin typeface="Cooper Black" panose="0208090404030B020404" pitchFamily="18" charset="0"/>
              </a:rPr>
              <a:t>Hypoxia, previous cerebral injury, infection, CNS depressants or parasympathetic blockers</a:t>
            </a:r>
          </a:p>
        </p:txBody>
      </p:sp>
    </p:spTree>
    <p:extLst>
      <p:ext uri="{BB962C8B-B14F-4D97-AF65-F5344CB8AC3E}">
        <p14:creationId xmlns:p14="http://schemas.microsoft.com/office/powerpoint/2010/main" val="3308746034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a 10"/>
          <p:cNvGraphicFramePr>
            <a:graphicFrameLocks noGrp="1"/>
          </p:cNvGraphicFramePr>
          <p:nvPr>
            <p:extLst/>
          </p:nvPr>
        </p:nvGraphicFramePr>
        <p:xfrm>
          <a:off x="246956" y="404664"/>
          <a:ext cx="9793088" cy="13681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0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2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68152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en-US" sz="2800" baseline="0" dirty="0">
                          <a:solidFill>
                            <a:srgbClr val="FFCF3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oper Black" panose="0208090404030B020404" pitchFamily="18" charset="0"/>
                        </a:rPr>
                        <a:t>   </a:t>
                      </a:r>
                      <a:r>
                        <a:rPr lang="en-US" sz="2800" dirty="0">
                          <a:solidFill>
                            <a:srgbClr val="FFCF3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oper Black" panose="0208090404030B020404" pitchFamily="18" charset="0"/>
                        </a:rPr>
                        <a:t>Increased </a:t>
                      </a:r>
                    </a:p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CF3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oper Black" panose="0208090404030B020404" pitchFamily="18" charset="0"/>
                        </a:rPr>
                        <a:t>   variability</a:t>
                      </a:r>
                    </a:p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oper Black" panose="0208090404030B020404" pitchFamily="18" charset="0"/>
                          <a:ea typeface="MS Mincho"/>
                          <a:cs typeface="Times New Roman"/>
                        </a:rPr>
                        <a:t>(saltatory)</a:t>
                      </a:r>
                      <a:endParaRPr lang="pt-PT" sz="4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oper Black" panose="0208090404030B0204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007A6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2"/>
                          </a:solidFill>
                          <a:effectLst/>
                          <a:latin typeface="Cooper Black" panose="0208090404030B020404" pitchFamily="18" charset="0"/>
                        </a:rPr>
                        <a:t>   Bandwidth &gt; 25 bpm for more than 30 min</a:t>
                      </a:r>
                      <a:endParaRPr lang="en-US" sz="2400" b="0" i="0" dirty="0">
                        <a:solidFill>
                          <a:schemeClr val="bg2"/>
                        </a:solidFill>
                        <a:effectLst/>
                        <a:latin typeface="Cooper Black" panose="0208090404030B0204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Imagem 11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2822" r="31964"/>
          <a:stretch/>
        </p:blipFill>
        <p:spPr bwMode="auto">
          <a:xfrm>
            <a:off x="1687116" y="2060848"/>
            <a:ext cx="7488832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aixaDeTexto 12"/>
          <p:cNvSpPr txBox="1"/>
          <p:nvPr/>
        </p:nvSpPr>
        <p:spPr>
          <a:xfrm>
            <a:off x="534988" y="5589240"/>
            <a:ext cx="7121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  <a:latin typeface="Cooper Black" panose="0208090404030B020404" pitchFamily="18" charset="0"/>
              </a:rPr>
              <a:t>Hypoxia/acidosis of rapid evolution</a:t>
            </a:r>
            <a:endParaRPr lang="pt-P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0401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3"/>
          <p:cNvSpPr txBox="1">
            <a:spLocks/>
          </p:cNvSpPr>
          <p:nvPr/>
        </p:nvSpPr>
        <p:spPr bwMode="auto">
          <a:xfrm>
            <a:off x="270892" y="4077072"/>
            <a:ext cx="984116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charset="2"/>
              <a:buChar char="u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 typeface="Monotype Sorts" pitchFamily="2" charset="2"/>
              <a:buNone/>
            </a:pPr>
            <a:r>
              <a:rPr lang="pt-PT" sz="3600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1970’s - 1980’s </a:t>
            </a:r>
          </a:p>
          <a:p>
            <a:pPr>
              <a:spcBef>
                <a:spcPts val="0"/>
              </a:spcBef>
              <a:buClrTx/>
              <a:buSzPct val="100000"/>
              <a:buFont typeface="Arial" pitchFamily="34" charset="0"/>
              <a:buChar char="•"/>
            </a:pPr>
            <a:r>
              <a:rPr lang="pt-PT" sz="29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Myer-Menk</a:t>
            </a:r>
            <a:r>
              <a:rPr lang="pt-PT" sz="29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/</a:t>
            </a:r>
            <a:r>
              <a:rPr lang="pt-PT" sz="29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Fischer</a:t>
            </a:r>
            <a:r>
              <a:rPr lang="pt-PT" sz="29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, Cardiff, Birmingham, </a:t>
            </a:r>
            <a:r>
              <a:rPr lang="pt-PT" sz="29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Krebs</a:t>
            </a:r>
            <a:endParaRPr lang="pt-PT" sz="29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  <a:p>
            <a:pPr>
              <a:spcBef>
                <a:spcPts val="0"/>
              </a:spcBef>
              <a:buClrTx/>
              <a:buSzPct val="100000"/>
              <a:buFont typeface="Arial" pitchFamily="34" charset="0"/>
              <a:buChar char="•"/>
            </a:pPr>
            <a:r>
              <a:rPr lang="pt-PT" sz="29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cs typeface="Arial" pitchFamily="34" charset="0"/>
              </a:rPr>
              <a:t>21 </a:t>
            </a:r>
            <a:r>
              <a:rPr lang="pt-PT" sz="29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cs typeface="Arial" pitchFamily="34" charset="0"/>
              </a:rPr>
              <a:t>different</a:t>
            </a:r>
            <a:r>
              <a:rPr lang="pt-PT" sz="29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cs typeface="Arial" pitchFamily="34" charset="0"/>
              </a:rPr>
              <a:t> CTG </a:t>
            </a:r>
            <a:r>
              <a:rPr lang="pt-PT" sz="29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cs typeface="Arial" pitchFamily="34" charset="0"/>
              </a:rPr>
              <a:t>classifications</a:t>
            </a:r>
            <a:r>
              <a:rPr lang="pt-PT" sz="29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cs typeface="Arial" pitchFamily="34" charset="0"/>
              </a:rPr>
              <a:t> 1974-1984</a:t>
            </a:r>
          </a:p>
          <a:p>
            <a:pPr>
              <a:spcBef>
                <a:spcPts val="0"/>
              </a:spcBef>
              <a:buClrTx/>
              <a:buSzPct val="100000"/>
              <a:buFont typeface="Arial" pitchFamily="34" charset="0"/>
              <a:buChar char="•"/>
            </a:pPr>
            <a:endParaRPr lang="pt-PT" sz="11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  <a:cs typeface="Arial" pitchFamily="34" charset="0"/>
            </a:endParaRPr>
          </a:p>
          <a:p>
            <a:pPr algn="r" eaLnBrk="1" hangingPunct="1">
              <a:buFontTx/>
              <a:buNone/>
            </a:pPr>
            <a:r>
              <a:rPr lang="en-US" sz="1800" b="0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cs typeface="Arial" pitchFamily="34" charset="0"/>
              </a:rPr>
              <a:t>Devoe</a:t>
            </a:r>
            <a:r>
              <a:rPr lang="en-US" sz="1800" b="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cs typeface="Arial" pitchFamily="34" charset="0"/>
              </a:rPr>
              <a:t> LD et al. </a:t>
            </a:r>
            <a:r>
              <a:rPr lang="en-US" sz="1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cs typeface="Arial" pitchFamily="34" charset="0"/>
              </a:rPr>
              <a:t>AJOG 1985</a:t>
            </a:r>
            <a:r>
              <a:rPr lang="en-US" sz="1800" b="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cs typeface="Arial" pitchFamily="34" charset="0"/>
              </a:rPr>
              <a:t>;152:1047-53</a:t>
            </a:r>
            <a:endParaRPr lang="pt-PT" sz="4000" b="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Marcador de Posição de Conteúdo 3"/>
          <p:cNvSpPr txBox="1">
            <a:spLocks/>
          </p:cNvSpPr>
          <p:nvPr/>
        </p:nvSpPr>
        <p:spPr bwMode="auto">
          <a:xfrm>
            <a:off x="318964" y="2780928"/>
            <a:ext cx="9697144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charset="2"/>
              <a:buChar char="u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pt-PT" sz="3600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1960’s</a:t>
            </a:r>
          </a:p>
          <a:p>
            <a:pPr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pt-PT" sz="30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Hon</a:t>
            </a:r>
            <a:r>
              <a:rPr lang="pt-PT" sz="3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, </a:t>
            </a:r>
            <a:r>
              <a:rPr lang="pt-PT" sz="30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Caldeyro-Barcia</a:t>
            </a:r>
            <a:r>
              <a:rPr lang="pt-PT" sz="3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, </a:t>
            </a:r>
            <a:r>
              <a:rPr lang="pt-PT" sz="30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Hammacher</a:t>
            </a:r>
            <a:endParaRPr lang="pt-PT" sz="3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4" name="Picture 7" descr="http://t0.gstatic.com/images?q=tbn:ANd9GcRNHSZRaYe3LGrhyRTQMLk7EbKmC9xVHzFIXDUshRg1LYcV9DozpAhwdk2KE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" r="2329" b="5038"/>
          <a:stretch/>
        </p:blipFill>
        <p:spPr bwMode="auto">
          <a:xfrm>
            <a:off x="2191172" y="469799"/>
            <a:ext cx="2872298" cy="1951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http://upload.wikimedia.org/wikipedia/en/7/7b/Roberto_Caldeyro_Barc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76672"/>
            <a:ext cx="2700301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idw-online.de/pages/de/newsimage?id=79676&amp;size=scre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748" y="476672"/>
            <a:ext cx="205204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5860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0973" y="5301208"/>
            <a:ext cx="9217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Severe </a:t>
            </a:r>
            <a:r>
              <a:rPr lang="en-GB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anemia</a:t>
            </a:r>
            <a:r>
              <a:rPr lang="en-GB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, acute hypoxia/acidosis, infection, cardiac malformations, hydrocephalus, </a:t>
            </a:r>
            <a:r>
              <a:rPr lang="en-GB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gastroschisis</a:t>
            </a:r>
            <a:endParaRPr lang="pt-PT" sz="1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/>
          </p:nvPr>
        </p:nvGraphicFramePr>
        <p:xfrm>
          <a:off x="246956" y="404664"/>
          <a:ext cx="9361040" cy="128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22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8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4136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en-US" sz="2800" baseline="0" dirty="0">
                          <a:solidFill>
                            <a:srgbClr val="FFCF3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oper Black" panose="0208090404030B020404" pitchFamily="18" charset="0"/>
                        </a:rPr>
                        <a:t>   </a:t>
                      </a:r>
                      <a:r>
                        <a:rPr lang="en-US" sz="2800" dirty="0">
                          <a:solidFill>
                            <a:srgbClr val="FFCF3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oper Black" panose="0208090404030B020404" pitchFamily="18" charset="0"/>
                        </a:rPr>
                        <a:t>Sinusoidal</a:t>
                      </a:r>
                    </a:p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CF3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oper Black" panose="0208090404030B020404" pitchFamily="18" charset="0"/>
                        </a:rPr>
                        <a:t>   pattern</a:t>
                      </a:r>
                      <a:endParaRPr lang="pt-PT" sz="2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oper Black" panose="0208090404030B0204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007A6E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/>
                      <a:endParaRPr lang="en-GB" sz="1000" b="0" dirty="0">
                        <a:solidFill>
                          <a:schemeClr val="bg2"/>
                        </a:solidFill>
                        <a:latin typeface="Cooper Black" panose="0208090404030B020404" pitchFamily="18" charset="0"/>
                      </a:endParaRPr>
                    </a:p>
                    <a:p>
                      <a:pPr lvl="0" algn="just"/>
                      <a:r>
                        <a:rPr lang="en-GB" sz="2000" b="0" dirty="0">
                          <a:solidFill>
                            <a:schemeClr val="bg2"/>
                          </a:solidFill>
                          <a:latin typeface="Cooper Black" panose="0208090404030B020404" pitchFamily="18" charset="0"/>
                        </a:rPr>
                        <a:t>  </a:t>
                      </a:r>
                      <a:r>
                        <a:rPr lang="en-GB" sz="2200" b="0" dirty="0">
                          <a:solidFill>
                            <a:schemeClr val="bg2"/>
                          </a:solidFill>
                          <a:latin typeface="Cooper Black" panose="0208090404030B020404" pitchFamily="18" charset="0"/>
                        </a:rPr>
                        <a:t>Regular, smooth, undulating, resembling </a:t>
                      </a:r>
                    </a:p>
                    <a:p>
                      <a:pPr lvl="0" algn="just"/>
                      <a:r>
                        <a:rPr lang="en-GB" sz="2200" b="0" dirty="0">
                          <a:solidFill>
                            <a:schemeClr val="bg2"/>
                          </a:solidFill>
                          <a:latin typeface="Cooper Black" panose="0208090404030B020404" pitchFamily="18" charset="0"/>
                        </a:rPr>
                        <a:t>  sine wave. Amplitude 5-15 bpm, frequency</a:t>
                      </a:r>
                    </a:p>
                    <a:p>
                      <a:pPr lvl="0" algn="just"/>
                      <a:r>
                        <a:rPr lang="en-GB" sz="2200" b="0" dirty="0">
                          <a:solidFill>
                            <a:schemeClr val="bg2"/>
                          </a:solidFill>
                          <a:latin typeface="Cooper Black" panose="0208090404030B020404" pitchFamily="18" charset="0"/>
                        </a:rPr>
                        <a:t>  3-5 cycles/min, &gt; 30 min, no accelerations</a:t>
                      </a:r>
                      <a:endParaRPr lang="pt-PT" sz="2200" b="0" dirty="0">
                        <a:solidFill>
                          <a:schemeClr val="bg2"/>
                        </a:solidFill>
                        <a:latin typeface="Cooper Black" panose="0208090404030B020404" pitchFamily="18" charset="0"/>
                      </a:endParaRPr>
                    </a:p>
                    <a:p>
                      <a:pPr lvl="0" algn="just"/>
                      <a:endParaRPr lang="pt-PT" sz="800" b="0" kern="1200" dirty="0">
                        <a:solidFill>
                          <a:schemeClr val="bg2"/>
                        </a:solidFill>
                        <a:latin typeface="Cooper Black" panose="0208090404030B0204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Imagem 10"/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8090" y="2204863"/>
            <a:ext cx="8144263" cy="2753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4854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ixaDeTexto 21"/>
          <p:cNvSpPr txBox="1"/>
          <p:nvPr/>
        </p:nvSpPr>
        <p:spPr>
          <a:xfrm>
            <a:off x="534988" y="210601"/>
            <a:ext cx="9433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Tracing classification</a:t>
            </a:r>
            <a:endParaRPr lang="pt-PT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828420" y="6047913"/>
            <a:ext cx="884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GB" sz="1800" b="0" dirty="0">
                <a:solidFill>
                  <a:schemeClr val="tx1"/>
                </a:solidFill>
                <a:latin typeface="Cooper Black" panose="0208090404030B020404" pitchFamily="18" charset="0"/>
              </a:rPr>
              <a:t>*Decelerations are repetitive when associated with &gt; 50% contractions. </a:t>
            </a:r>
          </a:p>
          <a:p>
            <a:pPr algn="just">
              <a:defRPr/>
            </a:pPr>
            <a:r>
              <a:rPr lang="en-GB" sz="1800" b="0" dirty="0">
                <a:solidFill>
                  <a:schemeClr val="tx1"/>
                </a:solidFill>
                <a:latin typeface="Cooper Black" panose="0208090404030B020404" pitchFamily="18" charset="0"/>
              </a:rPr>
              <a:t>Absence of accelerations in labour is of uncertain significance.</a:t>
            </a: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037549"/>
              </p:ext>
            </p:extLst>
          </p:nvPr>
        </p:nvGraphicFramePr>
        <p:xfrm>
          <a:off x="174949" y="1022250"/>
          <a:ext cx="1944216" cy="4936689"/>
        </p:xfrm>
        <a:graphic>
          <a:graphicData uri="http://schemas.openxmlformats.org/drawingml/2006/table">
            <a:tbl>
              <a:tblPr firstRow="1" bandRow="1" bandCol="1">
                <a:tableStyleId>{EB344D84-9AFB-497E-A393-DC336BA19D2E}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8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GB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pt-PT" sz="1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58" marR="77158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808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b="0" dirty="0">
                          <a:effectLst/>
                          <a:latin typeface="Cooper Black" panose="0208090404030B020404" pitchFamily="18" charset="0"/>
                        </a:rPr>
                        <a:t>Baseline </a:t>
                      </a:r>
                      <a:endParaRPr lang="pt-PT" sz="1800" b="0" dirty="0">
                        <a:effectLst/>
                        <a:latin typeface="Cooper Black" panose="0208090404030B0204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58" marR="77158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1582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b="0" dirty="0">
                          <a:effectLst/>
                          <a:latin typeface="Cooper Black" panose="0208090404030B020404" pitchFamily="18" charset="0"/>
                        </a:rPr>
                        <a:t>Variability </a:t>
                      </a:r>
                      <a:endParaRPr lang="pt-PT" sz="1800" b="0" dirty="0">
                        <a:effectLst/>
                        <a:latin typeface="Cooper Black" panose="0208090404030B0204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58" marR="77158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8787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b="0" dirty="0">
                          <a:effectLst/>
                          <a:latin typeface="Cooper Black" panose="0208090404030B020404" pitchFamily="18" charset="0"/>
                        </a:rPr>
                        <a:t>Decelerations</a:t>
                      </a:r>
                      <a:endParaRPr lang="pt-PT" sz="1800" b="0" dirty="0">
                        <a:effectLst/>
                        <a:latin typeface="Cooper Black" panose="0208090404030B0204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58" marR="77158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1588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oper Black" panose="0208090404030B020404" pitchFamily="18" charset="0"/>
                        </a:rPr>
                        <a:t>Interpretation</a:t>
                      </a:r>
                      <a:endParaRPr lang="pt-PT" sz="1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oper Black" panose="0208090404030B0204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58" marR="77158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1827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b="0" dirty="0">
                          <a:effectLst/>
                          <a:latin typeface="Cooper Black" panose="0208090404030B020404" pitchFamily="18" charset="0"/>
                        </a:rPr>
                        <a:t>Clinical Management</a:t>
                      </a:r>
                      <a:endParaRPr lang="pt-PT" sz="1800" b="0" dirty="0">
                        <a:effectLst/>
                        <a:latin typeface="Cooper Black" panose="0208090404030B0204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58" marR="77158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15364"/>
              </p:ext>
            </p:extLst>
          </p:nvPr>
        </p:nvGraphicFramePr>
        <p:xfrm>
          <a:off x="2119165" y="1022251"/>
          <a:ext cx="1944216" cy="2837800"/>
        </p:xfrm>
        <a:graphic>
          <a:graphicData uri="http://schemas.openxmlformats.org/drawingml/2006/table">
            <a:tbl>
              <a:tblPr firstRow="1" bandRow="1" bandCol="1">
                <a:tableStyleId>{EB344D84-9AFB-497E-A393-DC336BA19D2E}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85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oper Black" panose="0208090404030B020404" pitchFamily="18" charset="0"/>
                        </a:rPr>
                        <a:t>Normal</a:t>
                      </a:r>
                      <a:endParaRPr lang="pt-PT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oper Black" panose="0208090404030B0204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58" marR="77158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>
                          <a:effectLst/>
                          <a:latin typeface="Cooper Black" panose="0208090404030B020404" pitchFamily="18" charset="0"/>
                        </a:rPr>
                        <a:t>110-160 bpm</a:t>
                      </a:r>
                      <a:endParaRPr lang="pt-PT" sz="1600" dirty="0">
                        <a:effectLst/>
                        <a:latin typeface="Cooper Black" panose="0208090404030B0204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58" marR="77158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>
                          <a:effectLst/>
                          <a:latin typeface="Cooper Black" panose="0208090404030B020404" pitchFamily="18" charset="0"/>
                        </a:rPr>
                        <a:t>5-25 bpm</a:t>
                      </a:r>
                      <a:endParaRPr lang="pt-PT" sz="1600" dirty="0">
                        <a:effectLst/>
                        <a:latin typeface="Cooper Black" panose="0208090404030B0204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58" marR="77158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5896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>
                          <a:effectLst/>
                          <a:latin typeface="Cooper Black" panose="0208090404030B020404" pitchFamily="18" charset="0"/>
                        </a:rPr>
                        <a:t>No repetitive* decelerations </a:t>
                      </a:r>
                      <a:endParaRPr lang="pt-PT" sz="1600" dirty="0">
                        <a:effectLst/>
                        <a:latin typeface="Cooper Black" panose="0208090404030B0204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58" marR="77158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073497"/>
              </p:ext>
            </p:extLst>
          </p:nvPr>
        </p:nvGraphicFramePr>
        <p:xfrm>
          <a:off x="4063380" y="1022251"/>
          <a:ext cx="2376264" cy="2827749"/>
        </p:xfrm>
        <a:graphic>
          <a:graphicData uri="http://schemas.openxmlformats.org/drawingml/2006/table">
            <a:tbl>
              <a:tblPr firstRow="1" bandRow="1" bandCol="1">
                <a:tableStyleId>{EB344D84-9AFB-497E-A393-DC336BA19D2E}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85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bg2"/>
                          </a:solidFill>
                          <a:effectLst/>
                          <a:latin typeface="Cooper Black" panose="0208090404030B020404" pitchFamily="18" charset="0"/>
                        </a:rPr>
                        <a:t>Suspicious</a:t>
                      </a:r>
                      <a:endParaRPr lang="pt-PT" sz="2400" b="0" dirty="0">
                        <a:solidFill>
                          <a:schemeClr val="bg2"/>
                        </a:solidFill>
                        <a:effectLst/>
                        <a:latin typeface="Cooper Black" panose="0208090404030B0204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58" marR="77158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989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300" dirty="0">
                          <a:effectLst/>
                        </a:rPr>
                        <a:t> </a:t>
                      </a:r>
                      <a:r>
                        <a:rPr lang="en-GB" sz="1600" u="none" dirty="0">
                          <a:effectLst/>
                          <a:latin typeface="Cooper Black" panose="0208090404030B020404" pitchFamily="18" charset="0"/>
                        </a:rPr>
                        <a:t>Lacking at least one characteristic of normality, but with no pathological features</a:t>
                      </a:r>
                      <a:r>
                        <a:rPr lang="en-GB" sz="1300" u="none" strike="noStrike" dirty="0">
                          <a:effectLst/>
                        </a:rPr>
                        <a:t> </a:t>
                      </a:r>
                      <a:endParaRPr lang="pt-PT" sz="13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58" marR="77158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845911"/>
              </p:ext>
            </p:extLst>
          </p:nvPr>
        </p:nvGraphicFramePr>
        <p:xfrm>
          <a:off x="6439645" y="1022251"/>
          <a:ext cx="3672408" cy="2827749"/>
        </p:xfrm>
        <a:graphic>
          <a:graphicData uri="http://schemas.openxmlformats.org/drawingml/2006/table">
            <a:tbl>
              <a:tblPr firstRow="1" bandRow="1" bandCol="1">
                <a:tableStyleId>{EB344D84-9AFB-497E-A393-DC336BA19D2E}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85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oper Black" panose="0208090404030B020404" pitchFamily="18" charset="0"/>
                        </a:rPr>
                        <a:t>Pathological</a:t>
                      </a:r>
                      <a:endParaRPr lang="pt-PT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oper Black" panose="0208090404030B0204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58" marR="77158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765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0" dirty="0">
                          <a:effectLst/>
                          <a:latin typeface="Cooper Black" panose="0208090404030B020404" pitchFamily="18" charset="0"/>
                        </a:rPr>
                        <a:t>&lt; 100 bpm</a:t>
                      </a:r>
                      <a:endParaRPr lang="pt-PT" sz="1600" b="0" dirty="0">
                        <a:effectLst/>
                        <a:latin typeface="Cooper Black" panose="0208090404030B0204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58" marR="77158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0328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Cooper Black" panose="0208090404030B020404" pitchFamily="18" charset="0"/>
                        </a:rPr>
                        <a:t>Reduced variability.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Cooper Black" panose="0208090404030B020404" pitchFamily="18" charset="0"/>
                        </a:rPr>
                        <a:t>Increased variability.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600" b="0" baseline="0" dirty="0">
                          <a:effectLst/>
                          <a:latin typeface="Cooper Black" panose="0208090404030B020404" pitchFamily="18" charset="0"/>
                        </a:rPr>
                        <a:t>S</a:t>
                      </a:r>
                      <a:r>
                        <a:rPr lang="en-GB" sz="1600" b="0" dirty="0">
                          <a:effectLst/>
                          <a:latin typeface="Cooper Black" panose="0208090404030B020404" pitchFamily="18" charset="0"/>
                        </a:rPr>
                        <a:t>inusoidal pattern.</a:t>
                      </a:r>
                    </a:p>
                  </a:txBody>
                  <a:tcPr marL="77158" marR="77158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5896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600" b="0" kern="1200" dirty="0">
                          <a:effectLst/>
                          <a:latin typeface="Cooper Black" panose="0208090404030B020404" pitchFamily="18" charset="0"/>
                        </a:rPr>
                        <a:t>Repetitive* late or prolonged decelerations for &gt; 30 min (or &gt; 20 min if reduced variability). 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0" kern="1200" dirty="0">
                          <a:effectLst/>
                          <a:latin typeface="Cooper Black" panose="0208090404030B020404" pitchFamily="18" charset="0"/>
                        </a:rPr>
                        <a:t>Deceleration &gt; 5 min </a:t>
                      </a:r>
                    </a:p>
                  </a:txBody>
                  <a:tcPr marL="77158" marR="77158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76063"/>
              </p:ext>
            </p:extLst>
          </p:nvPr>
        </p:nvGraphicFramePr>
        <p:xfrm>
          <a:off x="2119164" y="3789040"/>
          <a:ext cx="1944216" cy="2177902"/>
        </p:xfrm>
        <a:graphic>
          <a:graphicData uri="http://schemas.openxmlformats.org/drawingml/2006/table">
            <a:tbl>
              <a:tblPr firstRow="1" bandRow="1" bandCol="1">
                <a:tableStyleId>{EB344D84-9AFB-497E-A393-DC336BA19D2E}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oper Black" panose="0208090404030B020404" pitchFamily="18" charset="0"/>
                        </a:rPr>
                        <a:t>No hypoxia/acidosis</a:t>
                      </a:r>
                      <a:endParaRPr lang="pt-PT" sz="16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oper Black" panose="0208090404030B0204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58" marR="77158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983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0" dirty="0">
                          <a:solidFill>
                            <a:schemeClr val="bg2"/>
                          </a:solidFill>
                          <a:effectLst/>
                          <a:latin typeface="Cooper Black" panose="0208090404030B020404" pitchFamily="18" charset="0"/>
                        </a:rPr>
                        <a:t>No intervention necessary to improve fetal oxygenation state</a:t>
                      </a:r>
                      <a:endParaRPr lang="pt-PT" sz="1600" b="0" dirty="0">
                        <a:solidFill>
                          <a:schemeClr val="bg2"/>
                        </a:solidFill>
                        <a:effectLst/>
                        <a:latin typeface="Cooper Black" panose="0208090404030B0204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58" marR="77158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35150"/>
              </p:ext>
            </p:extLst>
          </p:nvPr>
        </p:nvGraphicFramePr>
        <p:xfrm>
          <a:off x="4063380" y="3789041"/>
          <a:ext cx="2376264" cy="2180290"/>
        </p:xfrm>
        <a:graphic>
          <a:graphicData uri="http://schemas.openxmlformats.org/drawingml/2006/table">
            <a:tbl>
              <a:tblPr firstRow="1" bandRow="1" bandCol="1">
                <a:tableStyleId>{EB344D84-9AFB-497E-A393-DC336BA19D2E}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1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oper Black" panose="0208090404030B020404" pitchFamily="18" charset="0"/>
                        </a:rPr>
                        <a:t>Low probability of hypoxia/acidosis</a:t>
                      </a:r>
                      <a:endParaRPr lang="pt-PT" sz="16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oper Black" panose="0208090404030B0204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58" marR="77158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2219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0" dirty="0">
                          <a:solidFill>
                            <a:schemeClr val="bg2"/>
                          </a:solidFill>
                          <a:effectLst/>
                          <a:latin typeface="Cooper Black" panose="0208090404030B020404" pitchFamily="18" charset="0"/>
                        </a:rPr>
                        <a:t>Action to correct reversible causes if identified, close monitoring, or adjunctive methods</a:t>
                      </a:r>
                      <a:endParaRPr lang="pt-PT" sz="1600" b="0" dirty="0">
                        <a:solidFill>
                          <a:schemeClr val="bg2"/>
                        </a:solidFill>
                        <a:effectLst/>
                        <a:latin typeface="Cooper Black" panose="0208090404030B0204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58" marR="77158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626561"/>
              </p:ext>
            </p:extLst>
          </p:nvPr>
        </p:nvGraphicFramePr>
        <p:xfrm>
          <a:off x="6439644" y="3789041"/>
          <a:ext cx="3672407" cy="2180427"/>
        </p:xfrm>
        <a:graphic>
          <a:graphicData uri="http://schemas.openxmlformats.org/drawingml/2006/table">
            <a:tbl>
              <a:tblPr firstRow="1" bandRow="1" bandCol="1">
                <a:tableStyleId>{EB344D84-9AFB-497E-A393-DC336BA19D2E}</a:tableStyleId>
              </a:tblPr>
              <a:tblGrid>
                <a:gridCol w="3672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1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oper Black" panose="0208090404030B020404" pitchFamily="18" charset="0"/>
                        </a:rPr>
                        <a:t>High probability of hypoxia/acidosis</a:t>
                      </a:r>
                    </a:p>
                  </a:txBody>
                  <a:tcPr marL="77158" marR="77158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2356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0" dirty="0">
                          <a:solidFill>
                            <a:schemeClr val="bg2"/>
                          </a:solidFill>
                          <a:effectLst/>
                          <a:latin typeface="Cooper Black" panose="0208090404030B020404" pitchFamily="18" charset="0"/>
                        </a:rPr>
                        <a:t>Immediate action to correct reversible causes, adjunctive methods</a:t>
                      </a:r>
                      <a:r>
                        <a:rPr lang="en-GB" sz="1600" b="0" baseline="0" dirty="0">
                          <a:solidFill>
                            <a:schemeClr val="bg2"/>
                          </a:solidFill>
                          <a:effectLst/>
                          <a:latin typeface="Cooper Black" panose="0208090404030B020404" pitchFamily="18" charset="0"/>
                        </a:rPr>
                        <a:t> </a:t>
                      </a:r>
                      <a:r>
                        <a:rPr lang="en-GB" sz="1600" b="0" dirty="0">
                          <a:solidFill>
                            <a:schemeClr val="bg2"/>
                          </a:solidFill>
                          <a:effectLst/>
                          <a:latin typeface="Cooper Black" panose="0208090404030B020404" pitchFamily="18" charset="0"/>
                        </a:rPr>
                        <a:t>or if this is not possible expedite delivery. 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0" dirty="0">
                          <a:solidFill>
                            <a:schemeClr val="bg2"/>
                          </a:solidFill>
                          <a:effectLst/>
                          <a:latin typeface="Cooper Black" panose="0208090404030B020404" pitchFamily="18" charset="0"/>
                        </a:rPr>
                        <a:t>In acute situations, immediate delivery should be accomplished.</a:t>
                      </a:r>
                    </a:p>
                  </a:txBody>
                  <a:tcPr marL="77158" marR="77158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1930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119164" y="2780928"/>
            <a:ext cx="5904656" cy="1008112"/>
          </a:xfrm>
          <a:prstGeom prst="roundRect">
            <a:avLst>
              <a:gd name="adj" fmla="val 16667"/>
            </a:avLst>
          </a:prstGeom>
          <a:solidFill>
            <a:srgbClr val="007A6E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square" anchor="ctr">
            <a:spAutoFit/>
          </a:bodyPr>
          <a:lstStyle/>
          <a:p>
            <a:endParaRPr lang="pt-PT" sz="240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011152" y="2934118"/>
            <a:ext cx="6120680" cy="7017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PT" sz="4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 Black" panose="0208090404030B020404" pitchFamily="18" charset="0"/>
              </a:rPr>
              <a:t>Reversible</a:t>
            </a:r>
            <a:r>
              <a:rPr lang="pt-PT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 Black" panose="0208090404030B020404" pitchFamily="18" charset="0"/>
              </a:rPr>
              <a:t> causes</a:t>
            </a:r>
            <a:endParaRPr lang="pt-PT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oper Black" panose="0208090404030B020404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43055435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1074110" y="836710"/>
            <a:ext cx="7957822" cy="1401197"/>
          </a:xfrm>
          <a:prstGeom prst="roundRect">
            <a:avLst>
              <a:gd name="adj" fmla="val 16667"/>
            </a:avLst>
          </a:prstGeom>
          <a:solidFill>
            <a:srgbClr val="007A6E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square" anchor="ctr">
            <a:spAutoFit/>
          </a:bodyPr>
          <a:lstStyle/>
          <a:p>
            <a:endParaRPr lang="pt-PT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048" y="3212976"/>
            <a:ext cx="1958180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398146" y="1029478"/>
            <a:ext cx="799382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GB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Excessive uterine activity</a:t>
            </a:r>
          </a:p>
          <a:p>
            <a:pPr eaLnBrk="0" hangingPunct="0"/>
            <a:r>
              <a:rPr lang="en-GB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Maternal pushing aggravates the effect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3" name="Rectângulo 1"/>
          <p:cNvSpPr/>
          <p:nvPr/>
        </p:nvSpPr>
        <p:spPr>
          <a:xfrm>
            <a:off x="2882367" y="3485326"/>
            <a:ext cx="708773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sym typeface="Symbol"/>
              </a:rPr>
              <a:t></a:t>
            </a:r>
            <a:r>
              <a:rPr lang="pt-PT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oxytocin</a:t>
            </a:r>
            <a:endParaRPr lang="pt-PT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Acute</a:t>
            </a:r>
            <a:r>
              <a:rPr lang="pt-PT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tocolysis</a:t>
            </a:r>
            <a:r>
              <a:rPr lang="pt-P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pt-PT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(salbutamol, </a:t>
            </a:r>
            <a:r>
              <a:rPr lang="pt-PT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atosiban</a:t>
            </a:r>
            <a:r>
              <a:rPr lang="pt-PT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, </a:t>
            </a:r>
            <a:r>
              <a:rPr lang="pt-PT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terbutaline</a:t>
            </a:r>
            <a:r>
              <a:rPr lang="pt-PT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, </a:t>
            </a:r>
            <a:r>
              <a:rPr lang="pt-PT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ritrodine</a:t>
            </a:r>
            <a:r>
              <a:rPr lang="pt-PT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, </a:t>
            </a:r>
            <a:r>
              <a:rPr lang="pt-PT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nitroglycerine</a:t>
            </a:r>
            <a:r>
              <a:rPr lang="pt-PT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)</a:t>
            </a:r>
            <a:endParaRPr lang="pt-PT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Stop maternal </a:t>
            </a:r>
            <a:r>
              <a:rPr lang="pt-PT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pushing</a:t>
            </a:r>
            <a:r>
              <a:rPr lang="pt-P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pt-PT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or</a:t>
            </a:r>
            <a:r>
              <a:rPr lang="pt-P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pt-PT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push</a:t>
            </a:r>
            <a:r>
              <a:rPr lang="pt-P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pt-PT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on</a:t>
            </a:r>
            <a:r>
              <a:rPr lang="pt-P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pt-PT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alternate</a:t>
            </a:r>
            <a:r>
              <a:rPr lang="pt-P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pt-PT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contractions</a:t>
            </a:r>
            <a:endParaRPr lang="pt-PT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743867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09294"/>
            <a:ext cx="10287000" cy="475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ângulo 11"/>
          <p:cNvSpPr/>
          <p:nvPr/>
        </p:nvSpPr>
        <p:spPr bwMode="auto">
          <a:xfrm>
            <a:off x="4135388" y="764704"/>
            <a:ext cx="6151612" cy="4943400"/>
          </a:xfrm>
          <a:prstGeom prst="rect">
            <a:avLst/>
          </a:prstGeom>
          <a:solidFill>
            <a:srgbClr val="234B6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Bookman Old Style" pitchFamily="18" charset="0"/>
            </a:endParaRPr>
          </a:p>
        </p:txBody>
      </p:sp>
      <p:cxnSp>
        <p:nvCxnSpPr>
          <p:cNvPr id="9" name="Conexão recta unidireccional 12"/>
          <p:cNvCxnSpPr>
            <a:cxnSpLocks/>
            <a:endCxn id="10" idx="0"/>
          </p:cNvCxnSpPr>
          <p:nvPr/>
        </p:nvCxnSpPr>
        <p:spPr bwMode="auto">
          <a:xfrm>
            <a:off x="3919364" y="2899792"/>
            <a:ext cx="252028" cy="2845658"/>
          </a:xfrm>
          <a:prstGeom prst="straightConnector1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0" name="CaixaDeTexto 9"/>
          <p:cNvSpPr txBox="1"/>
          <p:nvPr/>
        </p:nvSpPr>
        <p:spPr>
          <a:xfrm>
            <a:off x="2767236" y="5745450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Start</a:t>
            </a:r>
            <a:r>
              <a:rPr lang="pt-PT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pt-PT" b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of</a:t>
            </a:r>
            <a:r>
              <a:rPr lang="pt-PT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salbutamol EV </a:t>
            </a:r>
            <a:r>
              <a:rPr lang="pt-PT" b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perfusion</a:t>
            </a:r>
            <a:endParaRPr lang="pt-PT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6894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751012" y="764704"/>
            <a:ext cx="7272808" cy="1368152"/>
          </a:xfrm>
          <a:prstGeom prst="roundRect">
            <a:avLst>
              <a:gd name="adj" fmla="val 16667"/>
            </a:avLst>
          </a:prstGeom>
          <a:solidFill>
            <a:srgbClr val="007A6E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square" anchor="ctr">
            <a:spAutoFit/>
          </a:bodyPr>
          <a:lstStyle/>
          <a:p>
            <a:endParaRPr lang="pt-PT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1052" y="2708920"/>
            <a:ext cx="2674175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173689" y="890717"/>
            <a:ext cx="656209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GB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Maternal supine position</a:t>
            </a:r>
          </a:p>
          <a:p>
            <a:pPr eaLnBrk="0" hangingPunct="0"/>
            <a:r>
              <a:rPr lang="en-GB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Aorto-caval compression by uterus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4423420" y="4005064"/>
            <a:ext cx="515927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GB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Turn patient on her side</a:t>
            </a:r>
          </a:p>
        </p:txBody>
      </p:sp>
    </p:spTree>
    <p:extLst>
      <p:ext uri="{BB962C8B-B14F-4D97-AF65-F5344CB8AC3E}">
        <p14:creationId xmlns:p14="http://schemas.microsoft.com/office/powerpoint/2010/main" val="4072151879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751012" y="764704"/>
            <a:ext cx="8568951" cy="1440160"/>
          </a:xfrm>
          <a:prstGeom prst="roundRect">
            <a:avLst>
              <a:gd name="adj" fmla="val 16667"/>
            </a:avLst>
          </a:prstGeom>
          <a:solidFill>
            <a:srgbClr val="007A6E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square" anchor="ctr">
            <a:spAutoFit/>
          </a:bodyPr>
          <a:lstStyle/>
          <a:p>
            <a:endParaRPr lang="pt-PT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996" y="3501008"/>
            <a:ext cx="3024336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111372" y="908720"/>
            <a:ext cx="784855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GB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 Black" panose="0208090404030B020404" pitchFamily="18" charset="0"/>
              </a:rPr>
              <a:t>Sudden maternal hypotension</a:t>
            </a:r>
          </a:p>
          <a:p>
            <a:pPr eaLnBrk="0" hangingPunct="0"/>
            <a:r>
              <a:rPr lang="en-GB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 Black" panose="0208090404030B020404" pitchFamily="18" charset="0"/>
              </a:rPr>
              <a:t>After epidural or spinal anaesthesia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991372" y="3933056"/>
            <a:ext cx="604867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GB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Administer fluids rapidly</a:t>
            </a:r>
          </a:p>
          <a:p>
            <a:pPr eaLnBrk="0" hangingPunct="0"/>
            <a:r>
              <a:rPr lang="en-GB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Ephedrine IV bolus</a:t>
            </a:r>
            <a:endParaRPr lang="en-GB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947238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1759124" y="2780928"/>
            <a:ext cx="6624736" cy="1008112"/>
          </a:xfrm>
          <a:prstGeom prst="roundRect">
            <a:avLst>
              <a:gd name="adj" fmla="val 16667"/>
            </a:avLst>
          </a:prstGeom>
          <a:solidFill>
            <a:srgbClr val="007A6E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square" anchor="ctr">
            <a:spAutoFit/>
          </a:bodyPr>
          <a:lstStyle/>
          <a:p>
            <a:endParaRPr lang="pt-PT" sz="240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975148" y="2934118"/>
            <a:ext cx="6192688" cy="7017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PT" sz="4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 Black" panose="0208090404030B020404" pitchFamily="18" charset="0"/>
              </a:rPr>
              <a:t>Irreversible</a:t>
            </a:r>
            <a:r>
              <a:rPr lang="pt-PT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 Black" panose="0208090404030B020404" pitchFamily="18" charset="0"/>
              </a:rPr>
              <a:t> causes</a:t>
            </a:r>
            <a:endParaRPr lang="pt-PT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oper Black" panose="0208090404030B020404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76119148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rrowheads="1"/>
          </p:cNvSpPr>
          <p:nvPr/>
        </p:nvSpPr>
        <p:spPr bwMode="auto">
          <a:xfrm>
            <a:off x="1255068" y="2697766"/>
            <a:ext cx="6336704" cy="875250"/>
          </a:xfrm>
          <a:prstGeom prst="roundRect">
            <a:avLst>
              <a:gd name="adj" fmla="val 16667"/>
            </a:avLst>
          </a:prstGeom>
          <a:solidFill>
            <a:srgbClr val="007A6E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square" anchor="ctr">
            <a:spAutoFit/>
          </a:bodyPr>
          <a:lstStyle/>
          <a:p>
            <a:endParaRPr lang="pt-PT"/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auto">
          <a:xfrm>
            <a:off x="3127276" y="4941168"/>
            <a:ext cx="4464497" cy="792088"/>
          </a:xfrm>
          <a:prstGeom prst="roundRect">
            <a:avLst>
              <a:gd name="adj" fmla="val 16667"/>
            </a:avLst>
          </a:prstGeom>
          <a:solidFill>
            <a:srgbClr val="007A6E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square" anchor="ctr">
            <a:spAutoFit/>
          </a:bodyPr>
          <a:lstStyle/>
          <a:p>
            <a:endParaRPr lang="pt-PT"/>
          </a:p>
        </p:txBody>
      </p:sp>
      <p:sp>
        <p:nvSpPr>
          <p:cNvPr id="31" name="AutoShape 4"/>
          <p:cNvSpPr>
            <a:spLocks noChangeArrowheads="1"/>
          </p:cNvSpPr>
          <p:nvPr/>
        </p:nvSpPr>
        <p:spPr bwMode="auto">
          <a:xfrm>
            <a:off x="2983259" y="496577"/>
            <a:ext cx="5760642" cy="916199"/>
          </a:xfrm>
          <a:prstGeom prst="roundRect">
            <a:avLst>
              <a:gd name="adj" fmla="val 16667"/>
            </a:avLst>
          </a:prstGeom>
          <a:solidFill>
            <a:srgbClr val="007A6E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square" anchor="ctr">
            <a:spAutoFit/>
          </a:bodyPr>
          <a:lstStyle/>
          <a:p>
            <a:endParaRPr lang="pt-PT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1812" y="2072207"/>
            <a:ext cx="1944216" cy="2218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23020" y="4221088"/>
            <a:ext cx="1800200" cy="223224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tângulo 8"/>
          <p:cNvSpPr/>
          <p:nvPr/>
        </p:nvSpPr>
        <p:spPr bwMode="auto">
          <a:xfrm>
            <a:off x="462980" y="180302"/>
            <a:ext cx="2160240" cy="177302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Bookman Old Style" pitchFamily="18" charset="0"/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937" y="155488"/>
            <a:ext cx="2157299" cy="1797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3127274" y="620688"/>
            <a:ext cx="684076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GB" sz="3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 Black" panose="0208090404030B020404" pitchFamily="18" charset="0"/>
              </a:rPr>
              <a:t>Umbilical cord prolapse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1399084" y="2813106"/>
            <a:ext cx="612068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GB" sz="3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 Black" panose="0208090404030B020404" pitchFamily="18" charset="0"/>
              </a:rPr>
              <a:t>Major placental abruption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3413239" y="5016078"/>
            <a:ext cx="41785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GB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 Black" panose="0208090404030B020404" pitchFamily="18" charset="0"/>
              </a:rPr>
              <a:t>U</a:t>
            </a:r>
            <a:r>
              <a:rPr lang="en-GB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 Black" panose="0208090404030B020404" pitchFamily="18" charset="0"/>
              </a:rPr>
              <a:t>terine rupture</a:t>
            </a:r>
          </a:p>
        </p:txBody>
      </p:sp>
    </p:spTree>
    <p:extLst>
      <p:ext uri="{BB962C8B-B14F-4D97-AF65-F5344CB8AC3E}">
        <p14:creationId xmlns:p14="http://schemas.microsoft.com/office/powerpoint/2010/main" val="903404672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823020" y="2852936"/>
            <a:ext cx="856895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pt-PT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Some </a:t>
            </a:r>
            <a:r>
              <a:rPr lang="pt-PT" sz="4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examples</a:t>
            </a:r>
            <a:r>
              <a:rPr lang="pt-PT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07338987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3"/>
          <p:cNvSpPr txBox="1">
            <a:spLocks/>
          </p:cNvSpPr>
          <p:nvPr/>
        </p:nvSpPr>
        <p:spPr bwMode="auto">
          <a:xfrm>
            <a:off x="1975148" y="1124743"/>
            <a:ext cx="1944216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charset="2"/>
              <a:buChar char="u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Font typeface="Monotype Sorts" charset="2"/>
              <a:buNone/>
            </a:pPr>
            <a:r>
              <a:rPr lang="pt-PT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FIGO</a:t>
            </a:r>
          </a:p>
          <a:p>
            <a:pPr>
              <a:spcBef>
                <a:spcPts val="0"/>
              </a:spcBef>
              <a:buFont typeface="Monotype Sorts" charset="2"/>
              <a:buNone/>
            </a:pPr>
            <a:r>
              <a:rPr lang="pt-PT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1985</a:t>
            </a:r>
          </a:p>
          <a:p>
            <a:pPr>
              <a:buFont typeface="Monotype Sorts" charset="2"/>
              <a:buNone/>
            </a:pPr>
            <a:endParaRPr lang="pt-PT" sz="1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4948" y="2780928"/>
            <a:ext cx="9937104" cy="160662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http://www.fistulanetwork.org/FistulaNetwork/images/stories/figologo_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72" y="1052736"/>
            <a:ext cx="1358652" cy="139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279404" y="4859868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dirty="0">
                <a:solidFill>
                  <a:schemeClr val="tx2"/>
                </a:solidFill>
                <a:latin typeface="Cooper Black" panose="0208090404030B020404" pitchFamily="18" charset="0"/>
              </a:rPr>
              <a:t>FIGO. </a:t>
            </a:r>
            <a:r>
              <a:rPr lang="pt-PT" sz="1800" dirty="0">
                <a:solidFill>
                  <a:schemeClr val="tx1"/>
                </a:solidFill>
                <a:latin typeface="Cooper Black" panose="0208090404030B020404" pitchFamily="18" charset="0"/>
              </a:rPr>
              <a:t>IJOG 1987</a:t>
            </a:r>
            <a:r>
              <a:rPr lang="pt-PT" sz="1800" dirty="0">
                <a:solidFill>
                  <a:schemeClr val="tx2"/>
                </a:solidFill>
                <a:latin typeface="Cooper Black" panose="0208090404030B020404" pitchFamily="18" charset="0"/>
              </a:rPr>
              <a:t>;25:159-67</a:t>
            </a:r>
          </a:p>
        </p:txBody>
      </p:sp>
    </p:spTree>
    <p:extLst>
      <p:ext uri="{BB962C8B-B14F-4D97-AF65-F5344CB8AC3E}">
        <p14:creationId xmlns:p14="http://schemas.microsoft.com/office/powerpoint/2010/main" val="1969372614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2" r="-400"/>
          <a:stretch/>
        </p:blipFill>
        <p:spPr bwMode="auto">
          <a:xfrm>
            <a:off x="30932" y="764704"/>
            <a:ext cx="1025606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06996" y="4797152"/>
            <a:ext cx="5278496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PT" sz="2200" b="0" dirty="0" err="1">
                <a:solidFill>
                  <a:srgbClr val="FFFF00"/>
                </a:solidFill>
                <a:latin typeface="Cooper Black" panose="0208090404030B020404" pitchFamily="18" charset="0"/>
              </a:rPr>
              <a:t>Baseline</a:t>
            </a:r>
            <a:r>
              <a:rPr lang="pt-PT" sz="2200" b="0" dirty="0">
                <a:solidFill>
                  <a:srgbClr val="FFFF00"/>
                </a:solidFill>
                <a:latin typeface="Cooper Black" panose="0208090404030B020404" pitchFamily="18" charset="0"/>
              </a:rPr>
              <a:t> 168 </a:t>
            </a:r>
            <a:r>
              <a:rPr lang="pt-PT" sz="2200" b="0" dirty="0" err="1">
                <a:solidFill>
                  <a:srgbClr val="FFFF00"/>
                </a:solidFill>
                <a:latin typeface="Cooper Black" panose="0208090404030B020404" pitchFamily="18" charset="0"/>
              </a:rPr>
              <a:t>bpm</a:t>
            </a:r>
            <a:endParaRPr lang="pt-PT" sz="2200" b="0" dirty="0">
              <a:solidFill>
                <a:srgbClr val="FFFF00"/>
              </a:solidFill>
              <a:latin typeface="Cooper Black" panose="0208090404030B020404" pitchFamily="18" charset="0"/>
            </a:endParaRPr>
          </a:p>
          <a:p>
            <a:r>
              <a:rPr lang="pt-PT" sz="2200" b="0" dirty="0" err="1">
                <a:solidFill>
                  <a:schemeClr val="tx1">
                    <a:lumMod val="75000"/>
                  </a:schemeClr>
                </a:solidFill>
                <a:latin typeface="Cooper Black" panose="0208090404030B020404" pitchFamily="18" charset="0"/>
              </a:rPr>
              <a:t>Accelerations</a:t>
            </a:r>
            <a:endParaRPr lang="pt-PT" sz="2200" b="0" dirty="0">
              <a:solidFill>
                <a:schemeClr val="tx1">
                  <a:lumMod val="75000"/>
                </a:schemeClr>
              </a:solidFill>
              <a:latin typeface="Cooper Black" panose="0208090404030B020404" pitchFamily="18" charset="0"/>
            </a:endParaRPr>
          </a:p>
          <a:p>
            <a:r>
              <a:rPr lang="pt-PT" sz="2200" b="0" dirty="0" err="1">
                <a:solidFill>
                  <a:srgbClr val="33CC33"/>
                </a:solidFill>
                <a:latin typeface="Cooper Black" panose="0208090404030B020404" pitchFamily="18" charset="0"/>
              </a:rPr>
              <a:t>Deceleration</a:t>
            </a:r>
            <a:r>
              <a:rPr lang="pt-PT" sz="2200" b="0" dirty="0">
                <a:solidFill>
                  <a:srgbClr val="33CC33"/>
                </a:solidFill>
                <a:latin typeface="Cooper Black" panose="0208090404030B020404" pitchFamily="18" charset="0"/>
              </a:rPr>
              <a:t> (non-</a:t>
            </a:r>
            <a:r>
              <a:rPr lang="pt-PT" sz="2200" b="0" dirty="0" err="1">
                <a:solidFill>
                  <a:srgbClr val="33CC33"/>
                </a:solidFill>
                <a:latin typeface="Cooper Black" panose="0208090404030B020404" pitchFamily="18" charset="0"/>
              </a:rPr>
              <a:t>repetitive</a:t>
            </a:r>
            <a:r>
              <a:rPr lang="pt-PT" sz="2200" b="0" dirty="0">
                <a:solidFill>
                  <a:srgbClr val="33CC33"/>
                </a:solidFill>
                <a:latin typeface="Cooper Black" panose="0208090404030B020404" pitchFamily="18" charset="0"/>
              </a:rPr>
              <a:t>, </a:t>
            </a:r>
            <a:r>
              <a:rPr lang="pt-PT" sz="2200" b="0" dirty="0" err="1">
                <a:solidFill>
                  <a:srgbClr val="33CC33"/>
                </a:solidFill>
                <a:latin typeface="Cooper Black" panose="0208090404030B020404" pitchFamily="18" charset="0"/>
              </a:rPr>
              <a:t>early</a:t>
            </a:r>
            <a:r>
              <a:rPr lang="pt-PT" sz="2200" b="0" dirty="0">
                <a:solidFill>
                  <a:srgbClr val="33CC33"/>
                </a:solidFill>
                <a:latin typeface="Cooper Black" panose="0208090404030B020404" pitchFamily="18" charset="0"/>
              </a:rPr>
              <a:t>)</a:t>
            </a:r>
          </a:p>
          <a:p>
            <a:r>
              <a:rPr lang="pt-PT" sz="2200" b="0" dirty="0">
                <a:solidFill>
                  <a:srgbClr val="33CC33"/>
                </a:solidFill>
                <a:latin typeface="Cooper Black" panose="0208090404030B020404" pitchFamily="18" charset="0"/>
              </a:rPr>
              <a:t>Normal </a:t>
            </a:r>
            <a:r>
              <a:rPr lang="pt-PT" sz="2200" b="0" dirty="0" err="1">
                <a:solidFill>
                  <a:srgbClr val="33CC33"/>
                </a:solidFill>
                <a:latin typeface="Cooper Black" panose="0208090404030B020404" pitchFamily="18" charset="0"/>
              </a:rPr>
              <a:t>variability</a:t>
            </a:r>
            <a:endParaRPr lang="pt-PT" sz="2200" b="0" dirty="0">
              <a:solidFill>
                <a:srgbClr val="33CC33"/>
              </a:solidFill>
              <a:latin typeface="Cooper Black" panose="0208090404030B020404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439767" y="5138028"/>
            <a:ext cx="3456261" cy="5847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pt-PT" sz="3200" b="1" dirty="0" err="1">
                <a:solidFill>
                  <a:schemeClr val="bg2"/>
                </a:solidFill>
                <a:latin typeface="Cooper Black" panose="0208090404030B020404" pitchFamily="18" charset="0"/>
              </a:rPr>
              <a:t>Suspicious</a:t>
            </a:r>
            <a:endParaRPr lang="en-US" sz="3200" b="1" dirty="0">
              <a:solidFill>
                <a:schemeClr val="bg2"/>
              </a:solidFill>
              <a:latin typeface="Cooper Black" panose="0208090404030B020404" pitchFamily="18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30932" y="1340768"/>
            <a:ext cx="2088232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1" name="Line 4"/>
          <p:cNvSpPr>
            <a:spLocks noChangeShapeType="1"/>
          </p:cNvSpPr>
          <p:nvPr/>
        </p:nvSpPr>
        <p:spPr bwMode="auto">
          <a:xfrm flipV="1">
            <a:off x="2119164" y="1412776"/>
            <a:ext cx="4824536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2" name="Line 4"/>
          <p:cNvSpPr>
            <a:spLocks noChangeShapeType="1"/>
          </p:cNvSpPr>
          <p:nvPr/>
        </p:nvSpPr>
        <p:spPr bwMode="auto">
          <a:xfrm flipV="1">
            <a:off x="6943700" y="1484784"/>
            <a:ext cx="3024336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5" name="Line 38"/>
          <p:cNvSpPr>
            <a:spLocks noChangeShapeType="1"/>
          </p:cNvSpPr>
          <p:nvPr/>
        </p:nvSpPr>
        <p:spPr bwMode="auto">
          <a:xfrm flipV="1">
            <a:off x="7663781" y="1556792"/>
            <a:ext cx="144016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pt-PT"/>
          </a:p>
        </p:txBody>
      </p:sp>
      <p:sp>
        <p:nvSpPr>
          <p:cNvPr id="26" name="Line 37"/>
          <p:cNvSpPr>
            <a:spLocks noChangeShapeType="1"/>
          </p:cNvSpPr>
          <p:nvPr/>
        </p:nvSpPr>
        <p:spPr bwMode="auto">
          <a:xfrm flipV="1">
            <a:off x="3991372" y="1484784"/>
            <a:ext cx="144016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pt-PT"/>
          </a:p>
        </p:txBody>
      </p:sp>
      <p:sp>
        <p:nvSpPr>
          <p:cNvPr id="32" name="Line 7"/>
          <p:cNvSpPr>
            <a:spLocks noChangeShapeType="1"/>
          </p:cNvSpPr>
          <p:nvPr/>
        </p:nvSpPr>
        <p:spPr bwMode="auto">
          <a:xfrm flipV="1">
            <a:off x="5071493" y="1340768"/>
            <a:ext cx="360039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pt-PT"/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8959924" y="426150"/>
            <a:ext cx="129614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pt-PT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1 cm/min</a:t>
            </a:r>
          </a:p>
        </p:txBody>
      </p:sp>
      <p:sp>
        <p:nvSpPr>
          <p:cNvPr id="34" name="Line 37"/>
          <p:cNvSpPr>
            <a:spLocks noChangeShapeType="1"/>
          </p:cNvSpPr>
          <p:nvPr/>
        </p:nvSpPr>
        <p:spPr bwMode="auto">
          <a:xfrm flipV="1">
            <a:off x="6943700" y="1556792"/>
            <a:ext cx="144016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pt-PT"/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246956" y="210126"/>
            <a:ext cx="12961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pt-PT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CASE </a:t>
            </a:r>
            <a:r>
              <a:rPr lang="pt-P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1</a:t>
            </a:r>
            <a:endParaRPr lang="pt-PT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7724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1" grpId="0" animBg="1"/>
      <p:bldP spid="22" grpId="0" animBg="1"/>
      <p:bldP spid="25" grpId="0" animBg="1"/>
      <p:bldP spid="26" grpId="0" animBg="1"/>
      <p:bldP spid="32" grpId="0" animBg="1"/>
      <p:bldP spid="3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63445" y="4797152"/>
            <a:ext cx="9191042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Isolated</a:t>
            </a:r>
            <a:r>
              <a:rPr lang="pt-PT" sz="28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pt-PT" sz="28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tachycardia</a:t>
            </a:r>
            <a:r>
              <a:rPr lang="pt-PT" sz="28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pt-PT" sz="2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(epidural, maternal </a:t>
            </a:r>
            <a:r>
              <a:rPr lang="pt-PT" sz="22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fever</a:t>
            </a:r>
            <a:r>
              <a:rPr lang="pt-PT" sz="2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, </a:t>
            </a:r>
            <a:r>
              <a:rPr lang="pt-PT" sz="22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infection</a:t>
            </a:r>
            <a:r>
              <a:rPr lang="pt-PT" sz="2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)</a:t>
            </a:r>
          </a:p>
          <a:p>
            <a:r>
              <a:rPr lang="pt-PT" sz="22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Evaluate</a:t>
            </a:r>
            <a:r>
              <a:rPr lang="pt-PT" sz="2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maternal </a:t>
            </a:r>
            <a:r>
              <a:rPr lang="pt-PT" sz="22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temperature</a:t>
            </a:r>
            <a:endParaRPr lang="pt-PT" sz="22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  <a:p>
            <a:r>
              <a:rPr lang="pt-PT" sz="2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Cool </a:t>
            </a:r>
            <a:r>
              <a:rPr lang="pt-PT" sz="22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the</a:t>
            </a:r>
            <a:r>
              <a:rPr lang="pt-PT" sz="2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pt-PT" sz="22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room</a:t>
            </a:r>
            <a:r>
              <a:rPr lang="pt-PT" sz="2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, paracetamol IV</a:t>
            </a:r>
          </a:p>
          <a:p>
            <a:r>
              <a:rPr lang="pt-PT" sz="22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Antibiotics</a:t>
            </a:r>
            <a:r>
              <a:rPr lang="pt-PT" sz="2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pt-PT" sz="22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if</a:t>
            </a:r>
            <a:r>
              <a:rPr lang="pt-PT" sz="2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pt-PT" sz="22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suspected</a:t>
            </a:r>
            <a:r>
              <a:rPr lang="pt-PT" sz="2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bacterial </a:t>
            </a:r>
            <a:r>
              <a:rPr lang="pt-PT" sz="22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infection</a:t>
            </a:r>
            <a:endParaRPr lang="en-GB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2" r="-400"/>
          <a:stretch/>
        </p:blipFill>
        <p:spPr bwMode="auto">
          <a:xfrm>
            <a:off x="30932" y="764704"/>
            <a:ext cx="1025606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ine 4"/>
          <p:cNvSpPr>
            <a:spLocks noChangeShapeType="1"/>
          </p:cNvSpPr>
          <p:nvPr/>
        </p:nvSpPr>
        <p:spPr bwMode="auto">
          <a:xfrm flipV="1">
            <a:off x="30932" y="1340768"/>
            <a:ext cx="2088232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 flipV="1">
            <a:off x="2119164" y="1412776"/>
            <a:ext cx="4824536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 flipV="1">
            <a:off x="6943700" y="1484784"/>
            <a:ext cx="3024336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6" name="Line 38"/>
          <p:cNvSpPr>
            <a:spLocks noChangeShapeType="1"/>
          </p:cNvSpPr>
          <p:nvPr/>
        </p:nvSpPr>
        <p:spPr bwMode="auto">
          <a:xfrm flipV="1">
            <a:off x="7663781" y="1556792"/>
            <a:ext cx="144016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pt-PT"/>
          </a:p>
        </p:txBody>
      </p:sp>
      <p:sp>
        <p:nvSpPr>
          <p:cNvPr id="17" name="Line 37"/>
          <p:cNvSpPr>
            <a:spLocks noChangeShapeType="1"/>
          </p:cNvSpPr>
          <p:nvPr/>
        </p:nvSpPr>
        <p:spPr bwMode="auto">
          <a:xfrm flipV="1">
            <a:off x="3991372" y="1484784"/>
            <a:ext cx="144016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pt-PT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 flipV="1">
            <a:off x="5071493" y="1340768"/>
            <a:ext cx="360039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pt-PT"/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8959924" y="426150"/>
            <a:ext cx="129614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pt-PT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1 cm/min</a:t>
            </a:r>
          </a:p>
        </p:txBody>
      </p:sp>
      <p:sp>
        <p:nvSpPr>
          <p:cNvPr id="20" name="Line 37"/>
          <p:cNvSpPr>
            <a:spLocks noChangeShapeType="1"/>
          </p:cNvSpPr>
          <p:nvPr/>
        </p:nvSpPr>
        <p:spPr bwMode="auto">
          <a:xfrm flipV="1">
            <a:off x="6943700" y="1556792"/>
            <a:ext cx="144016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pt-PT"/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246956" y="210126"/>
            <a:ext cx="12961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pt-PT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CASE </a:t>
            </a:r>
            <a:r>
              <a:rPr lang="pt-P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1</a:t>
            </a:r>
            <a:endParaRPr lang="pt-PT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5295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959924" y="426150"/>
            <a:ext cx="129614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pt-PT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1 cm/min</a:t>
            </a:r>
          </a:p>
        </p:txBody>
      </p:sp>
      <p:grpSp>
        <p:nvGrpSpPr>
          <p:cNvPr id="14" name="Grupo 13"/>
          <p:cNvGrpSpPr>
            <a:grpSpLocks/>
          </p:cNvGrpSpPr>
          <p:nvPr/>
        </p:nvGrpSpPr>
        <p:grpSpPr bwMode="auto">
          <a:xfrm>
            <a:off x="0" y="764704"/>
            <a:ext cx="10287000" cy="3600400"/>
            <a:chOff x="174625" y="3040081"/>
            <a:chExt cx="7273925" cy="2676523"/>
          </a:xfrm>
        </p:grpSpPr>
        <p:graphicFrame>
          <p:nvGraphicFramePr>
            <p:cNvPr id="15" name="Object 15"/>
            <p:cNvGraphicFramePr>
              <a:graphicFrameLocks noChangeAspect="1"/>
            </p:cNvGraphicFramePr>
            <p:nvPr/>
          </p:nvGraphicFramePr>
          <p:xfrm>
            <a:off x="174625" y="3040081"/>
            <a:ext cx="7273925" cy="2663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4" name="Image" r:id="rId3" imgW="15746032" imgH="7847619" progId="">
                    <p:embed/>
                  </p:oleObj>
                </mc:Choice>
                <mc:Fallback>
                  <p:oleObj name="Image" r:id="rId3" imgW="15746032" imgH="7847619" progId="">
                    <p:embed/>
                    <p:pic>
                      <p:nvPicPr>
                        <p:cNvPr id="11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625" y="3040081"/>
                          <a:ext cx="7273925" cy="2663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6" name="Conexão recta 17"/>
            <p:cNvCxnSpPr>
              <a:cxnSpLocks noChangeShapeType="1"/>
            </p:cNvCxnSpPr>
            <p:nvPr/>
          </p:nvCxnSpPr>
          <p:spPr bwMode="auto">
            <a:xfrm>
              <a:off x="214278" y="3071810"/>
              <a:ext cx="7215238" cy="1588"/>
            </a:xfrm>
            <a:prstGeom prst="line">
              <a:avLst/>
            </a:prstGeom>
            <a:noFill/>
            <a:ln w="38100" algn="ctr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Conexão recta 18"/>
            <p:cNvCxnSpPr>
              <a:cxnSpLocks noChangeShapeType="1"/>
            </p:cNvCxnSpPr>
            <p:nvPr/>
          </p:nvCxnSpPr>
          <p:spPr bwMode="auto">
            <a:xfrm>
              <a:off x="214278" y="5715016"/>
              <a:ext cx="7215238" cy="1588"/>
            </a:xfrm>
            <a:prstGeom prst="line">
              <a:avLst/>
            </a:prstGeom>
            <a:noFill/>
            <a:ln w="38100" algn="ctr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8" name="Line 4"/>
          <p:cNvSpPr>
            <a:spLocks noChangeShapeType="1"/>
          </p:cNvSpPr>
          <p:nvPr/>
        </p:nvSpPr>
        <p:spPr bwMode="auto">
          <a:xfrm flipV="1">
            <a:off x="174948" y="2204864"/>
            <a:ext cx="10112052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462980" y="4862770"/>
            <a:ext cx="5475217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PT" sz="2200" b="0" dirty="0" err="1">
                <a:solidFill>
                  <a:srgbClr val="33CC33"/>
                </a:solidFill>
                <a:latin typeface="Cooper Black" panose="0208090404030B020404" pitchFamily="18" charset="0"/>
              </a:rPr>
              <a:t>Baseline</a:t>
            </a:r>
            <a:r>
              <a:rPr lang="pt-PT" sz="2200" b="0" dirty="0">
                <a:solidFill>
                  <a:srgbClr val="33CC33"/>
                </a:solidFill>
                <a:latin typeface="Cooper Black" panose="0208090404030B020404" pitchFamily="18" charset="0"/>
              </a:rPr>
              <a:t> 128 </a:t>
            </a:r>
            <a:r>
              <a:rPr lang="pt-PT" sz="2200" b="0" dirty="0" err="1">
                <a:solidFill>
                  <a:srgbClr val="33CC33"/>
                </a:solidFill>
                <a:latin typeface="Cooper Black" panose="0208090404030B020404" pitchFamily="18" charset="0"/>
              </a:rPr>
              <a:t>bpm</a:t>
            </a:r>
            <a:endParaRPr lang="pt-PT" sz="2200" b="0" dirty="0">
              <a:solidFill>
                <a:srgbClr val="33CC33"/>
              </a:solidFill>
              <a:latin typeface="Cooper Black" panose="0208090404030B020404" pitchFamily="18" charset="0"/>
            </a:endParaRPr>
          </a:p>
          <a:p>
            <a:r>
              <a:rPr lang="pt-PT" sz="2200" b="0" dirty="0">
                <a:solidFill>
                  <a:schemeClr val="tx1">
                    <a:lumMod val="75000"/>
                  </a:schemeClr>
                </a:solidFill>
                <a:latin typeface="Cooper Black" panose="0208090404030B020404" pitchFamily="18" charset="0"/>
              </a:rPr>
              <a:t>No </a:t>
            </a:r>
            <a:r>
              <a:rPr lang="pt-PT" sz="2200" b="0" dirty="0" err="1">
                <a:solidFill>
                  <a:schemeClr val="tx1">
                    <a:lumMod val="75000"/>
                  </a:schemeClr>
                </a:solidFill>
                <a:latin typeface="Cooper Black" panose="0208090404030B020404" pitchFamily="18" charset="0"/>
              </a:rPr>
              <a:t>accelerations</a:t>
            </a:r>
            <a:endParaRPr lang="pt-PT" sz="2200" b="0" dirty="0">
              <a:solidFill>
                <a:schemeClr val="tx1">
                  <a:lumMod val="75000"/>
                </a:schemeClr>
              </a:solidFill>
              <a:latin typeface="Cooper Black" panose="0208090404030B020404" pitchFamily="18" charset="0"/>
            </a:endParaRPr>
          </a:p>
          <a:p>
            <a:r>
              <a:rPr lang="pt-PT" sz="2200" b="0" dirty="0">
                <a:solidFill>
                  <a:srgbClr val="33CC33"/>
                </a:solidFill>
                <a:latin typeface="Cooper Black" panose="0208090404030B020404" pitchFamily="18" charset="0"/>
              </a:rPr>
              <a:t>No </a:t>
            </a:r>
            <a:r>
              <a:rPr lang="pt-PT" sz="2200" b="0" dirty="0" err="1">
                <a:solidFill>
                  <a:srgbClr val="33CC33"/>
                </a:solidFill>
                <a:latin typeface="Cooper Black" panose="0208090404030B020404" pitchFamily="18" charset="0"/>
              </a:rPr>
              <a:t>decelerations</a:t>
            </a:r>
            <a:endParaRPr lang="pt-PT" sz="2200" b="0" dirty="0">
              <a:solidFill>
                <a:srgbClr val="33CC33"/>
              </a:solidFill>
              <a:latin typeface="Cooper Black" panose="0208090404030B020404" pitchFamily="18" charset="0"/>
            </a:endParaRPr>
          </a:p>
          <a:p>
            <a:r>
              <a:rPr lang="pt-PT" sz="2200" b="0" dirty="0" err="1">
                <a:solidFill>
                  <a:srgbClr val="33CC33"/>
                </a:solidFill>
                <a:latin typeface="Cooper Black" panose="0208090404030B020404" pitchFamily="18" charset="0"/>
              </a:rPr>
              <a:t>Borderline</a:t>
            </a:r>
            <a:r>
              <a:rPr lang="pt-PT" sz="2200" b="0" dirty="0">
                <a:solidFill>
                  <a:srgbClr val="33CC33"/>
                </a:solidFill>
                <a:latin typeface="Cooper Black" panose="0208090404030B020404" pitchFamily="18" charset="0"/>
              </a:rPr>
              <a:t> </a:t>
            </a:r>
            <a:r>
              <a:rPr lang="pt-PT" sz="2200" b="0" dirty="0" err="1">
                <a:solidFill>
                  <a:srgbClr val="33CC33"/>
                </a:solidFill>
                <a:latin typeface="Cooper Black" panose="0208090404030B020404" pitchFamily="18" charset="0"/>
              </a:rPr>
              <a:t>variability</a:t>
            </a:r>
            <a:r>
              <a:rPr lang="pt-PT" sz="2200" b="0" dirty="0">
                <a:solidFill>
                  <a:srgbClr val="33CC33"/>
                </a:solidFill>
                <a:latin typeface="Cooper Black" panose="0208090404030B020404" pitchFamily="18" charset="0"/>
              </a:rPr>
              <a:t> for 30 minutes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6439767" y="5138028"/>
            <a:ext cx="3456261" cy="584775"/>
          </a:xfrm>
          <a:prstGeom prst="rect">
            <a:avLst/>
          </a:prstGeom>
          <a:solidFill>
            <a:srgbClr val="33CC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pt-PT" sz="3200" b="1" dirty="0">
                <a:solidFill>
                  <a:schemeClr val="tx1"/>
                </a:solidFill>
                <a:latin typeface="Cooper Black" panose="0208090404030B020404" pitchFamily="18" charset="0"/>
              </a:rPr>
              <a:t>Normal</a:t>
            </a:r>
            <a:endParaRPr lang="en-US" sz="3200" b="1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46956" y="210126"/>
            <a:ext cx="12961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pt-PT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CASE </a:t>
            </a:r>
            <a:r>
              <a:rPr lang="pt-P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2</a:t>
            </a:r>
            <a:endParaRPr lang="pt-PT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2905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8959924" y="426150"/>
            <a:ext cx="129614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pt-PT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1 cm/min</a:t>
            </a:r>
          </a:p>
        </p:txBody>
      </p:sp>
      <p:grpSp>
        <p:nvGrpSpPr>
          <p:cNvPr id="3" name="Grupo 2"/>
          <p:cNvGrpSpPr>
            <a:grpSpLocks/>
          </p:cNvGrpSpPr>
          <p:nvPr/>
        </p:nvGrpSpPr>
        <p:grpSpPr bwMode="auto">
          <a:xfrm>
            <a:off x="0" y="764704"/>
            <a:ext cx="10287000" cy="3600400"/>
            <a:chOff x="174625" y="3040081"/>
            <a:chExt cx="7273925" cy="2676523"/>
          </a:xfrm>
        </p:grpSpPr>
        <p:graphicFrame>
          <p:nvGraphicFramePr>
            <p:cNvPr id="4" name="Object 15"/>
            <p:cNvGraphicFramePr>
              <a:graphicFrameLocks noChangeAspect="1"/>
            </p:cNvGraphicFramePr>
            <p:nvPr/>
          </p:nvGraphicFramePr>
          <p:xfrm>
            <a:off x="174625" y="3040081"/>
            <a:ext cx="7273925" cy="2663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8" name="Image" r:id="rId3" imgW="15746032" imgH="7847619" progId="">
                    <p:embed/>
                  </p:oleObj>
                </mc:Choice>
                <mc:Fallback>
                  <p:oleObj name="Image" r:id="rId3" imgW="15746032" imgH="7847619" progId="">
                    <p:embed/>
                    <p:pic>
                      <p:nvPicPr>
                        <p:cNvPr id="15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625" y="3040081"/>
                          <a:ext cx="7273925" cy="2663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" name="Conexão recta 17"/>
            <p:cNvCxnSpPr>
              <a:cxnSpLocks noChangeShapeType="1"/>
            </p:cNvCxnSpPr>
            <p:nvPr/>
          </p:nvCxnSpPr>
          <p:spPr bwMode="auto">
            <a:xfrm>
              <a:off x="214278" y="3071810"/>
              <a:ext cx="7215238" cy="1588"/>
            </a:xfrm>
            <a:prstGeom prst="line">
              <a:avLst/>
            </a:prstGeom>
            <a:noFill/>
            <a:ln w="38100" algn="ctr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Conexão recta 18"/>
            <p:cNvCxnSpPr>
              <a:cxnSpLocks noChangeShapeType="1"/>
            </p:cNvCxnSpPr>
            <p:nvPr/>
          </p:nvCxnSpPr>
          <p:spPr bwMode="auto">
            <a:xfrm>
              <a:off x="214278" y="5715016"/>
              <a:ext cx="7215238" cy="1588"/>
            </a:xfrm>
            <a:prstGeom prst="line">
              <a:avLst/>
            </a:prstGeom>
            <a:noFill/>
            <a:ln w="38100" algn="ctr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" name="Line 4"/>
          <p:cNvSpPr>
            <a:spLocks noChangeShapeType="1"/>
          </p:cNvSpPr>
          <p:nvPr/>
        </p:nvSpPr>
        <p:spPr bwMode="auto">
          <a:xfrm flipV="1">
            <a:off x="174948" y="2204864"/>
            <a:ext cx="10112052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8" name="CaixaDeTexto 7"/>
          <p:cNvSpPr txBox="1"/>
          <p:nvPr/>
        </p:nvSpPr>
        <p:spPr>
          <a:xfrm>
            <a:off x="1039044" y="4797152"/>
            <a:ext cx="7001917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b="0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sym typeface="Symbol" panose="05050102010706020507" pitchFamily="18" charset="2"/>
              </a:rPr>
              <a:t>B</a:t>
            </a:r>
            <a:r>
              <a:rPr lang="pt-PT" sz="2800" b="0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orderline</a:t>
            </a:r>
            <a:r>
              <a:rPr lang="pt-PT" sz="2800" b="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pt-PT" sz="2800" b="0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variability</a:t>
            </a:r>
            <a:r>
              <a:rPr lang="pt-PT" sz="2800" b="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pt-PT" sz="2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(</a:t>
            </a:r>
            <a:r>
              <a:rPr lang="pt-PT" sz="22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deep</a:t>
            </a:r>
            <a:r>
              <a:rPr lang="pt-PT" sz="2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pt-PT" sz="22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sleep</a:t>
            </a:r>
            <a:r>
              <a:rPr lang="pt-PT" sz="2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, </a:t>
            </a:r>
            <a:r>
              <a:rPr lang="pt-PT" sz="22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drugs</a:t>
            </a:r>
            <a:r>
              <a:rPr lang="pt-PT" sz="2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)</a:t>
            </a:r>
          </a:p>
          <a:p>
            <a:r>
              <a:rPr lang="pt-PT" sz="22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Review</a:t>
            </a:r>
            <a:r>
              <a:rPr lang="pt-PT" sz="2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pt-PT" sz="22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administered</a:t>
            </a:r>
            <a:r>
              <a:rPr lang="pt-PT" sz="2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pt-PT" sz="22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drugs</a:t>
            </a:r>
            <a:endParaRPr lang="pt-PT" sz="22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  <a:p>
            <a:r>
              <a:rPr lang="pt-PT" sz="22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Maintain</a:t>
            </a:r>
            <a:r>
              <a:rPr lang="pt-PT" sz="2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pt-PT" sz="22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monitoring</a:t>
            </a:r>
            <a:endParaRPr lang="pt-PT" sz="22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  <a:p>
            <a:r>
              <a:rPr lang="pt-PT" sz="2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Fetal </a:t>
            </a:r>
            <a:r>
              <a:rPr lang="pt-PT" sz="22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scalp</a:t>
            </a:r>
            <a:r>
              <a:rPr lang="pt-PT" sz="2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pt-PT" sz="22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stimulation</a:t>
            </a:r>
            <a:endParaRPr lang="en-GB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46956" y="210126"/>
            <a:ext cx="12961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pt-PT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CASE </a:t>
            </a:r>
            <a:r>
              <a:rPr lang="pt-P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2</a:t>
            </a:r>
            <a:endParaRPr lang="pt-PT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3715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0" y="1556792"/>
            <a:ext cx="7468615" cy="2808312"/>
            <a:chOff x="174625" y="3040081"/>
            <a:chExt cx="7273925" cy="2676523"/>
          </a:xfrm>
        </p:grpSpPr>
        <p:graphicFrame>
          <p:nvGraphicFramePr>
            <p:cNvPr id="5" name="Object 15"/>
            <p:cNvGraphicFramePr>
              <a:graphicFrameLocks noChangeAspect="1"/>
            </p:cNvGraphicFramePr>
            <p:nvPr/>
          </p:nvGraphicFramePr>
          <p:xfrm>
            <a:off x="174625" y="3040081"/>
            <a:ext cx="7273925" cy="2663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8" name="Image" r:id="rId3" imgW="15746032" imgH="7847619" progId="">
                    <p:embed/>
                  </p:oleObj>
                </mc:Choice>
                <mc:Fallback>
                  <p:oleObj name="Image" r:id="rId3" imgW="15746032" imgH="7847619" progId="">
                    <p:embed/>
                    <p:pic>
                      <p:nvPicPr>
                        <p:cNvPr id="23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625" y="3040081"/>
                          <a:ext cx="7273925" cy="2663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" name="Conexão recta 17"/>
            <p:cNvCxnSpPr>
              <a:cxnSpLocks noChangeShapeType="1"/>
            </p:cNvCxnSpPr>
            <p:nvPr/>
          </p:nvCxnSpPr>
          <p:spPr bwMode="auto">
            <a:xfrm>
              <a:off x="214278" y="3071810"/>
              <a:ext cx="7215238" cy="1588"/>
            </a:xfrm>
            <a:prstGeom prst="line">
              <a:avLst/>
            </a:prstGeom>
            <a:noFill/>
            <a:ln w="38100" algn="ctr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Conexão recta 18"/>
            <p:cNvCxnSpPr>
              <a:cxnSpLocks noChangeShapeType="1"/>
            </p:cNvCxnSpPr>
            <p:nvPr/>
          </p:nvCxnSpPr>
          <p:spPr bwMode="auto">
            <a:xfrm>
              <a:off x="214278" y="5715016"/>
              <a:ext cx="7215238" cy="1588"/>
            </a:xfrm>
            <a:prstGeom prst="line">
              <a:avLst/>
            </a:prstGeom>
            <a:noFill/>
            <a:ln w="38100" algn="ctr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" name="Grupo 19"/>
          <p:cNvGrpSpPr>
            <a:grpSpLocks/>
          </p:cNvGrpSpPr>
          <p:nvPr/>
        </p:nvGrpSpPr>
        <p:grpSpPr bwMode="auto">
          <a:xfrm>
            <a:off x="7449071" y="1556792"/>
            <a:ext cx="2826047" cy="2808312"/>
            <a:chOff x="7429516" y="3040063"/>
            <a:chExt cx="2681272" cy="2676541"/>
          </a:xfrm>
        </p:grpSpPr>
        <p:graphicFrame>
          <p:nvGraphicFramePr>
            <p:cNvPr id="10" name="Object 32"/>
            <p:cNvGraphicFramePr>
              <a:graphicFrameLocks noChangeAspect="1"/>
            </p:cNvGraphicFramePr>
            <p:nvPr/>
          </p:nvGraphicFramePr>
          <p:xfrm>
            <a:off x="7448550" y="3040063"/>
            <a:ext cx="2662238" cy="2663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9" name="Image" r:id="rId5" imgW="5561905" imgH="7784127" progId="">
                    <p:embed/>
                  </p:oleObj>
                </mc:Choice>
                <mc:Fallback>
                  <p:oleObj name="Image" r:id="rId5" imgW="5561905" imgH="7784127" progId="">
                    <p:embed/>
                    <p:pic>
                      <p:nvPicPr>
                        <p:cNvPr id="27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48550" y="3040063"/>
                          <a:ext cx="2662238" cy="2663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" name="Conexão recta 13"/>
            <p:cNvCxnSpPr>
              <a:cxnSpLocks noChangeShapeType="1"/>
            </p:cNvCxnSpPr>
            <p:nvPr/>
          </p:nvCxnSpPr>
          <p:spPr bwMode="auto">
            <a:xfrm>
              <a:off x="7429516" y="3070222"/>
              <a:ext cx="2643206" cy="1588"/>
            </a:xfrm>
            <a:prstGeom prst="line">
              <a:avLst/>
            </a:prstGeom>
            <a:noFill/>
            <a:ln w="38100" algn="ctr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Conexão recta 16"/>
            <p:cNvCxnSpPr>
              <a:cxnSpLocks noChangeShapeType="1"/>
            </p:cNvCxnSpPr>
            <p:nvPr/>
          </p:nvCxnSpPr>
          <p:spPr bwMode="auto">
            <a:xfrm>
              <a:off x="7429516" y="5715016"/>
              <a:ext cx="2643206" cy="1588"/>
            </a:xfrm>
            <a:prstGeom prst="line">
              <a:avLst/>
            </a:prstGeom>
            <a:noFill/>
            <a:ln w="38100" algn="ctr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Retângulo 1"/>
          <p:cNvSpPr/>
          <p:nvPr/>
        </p:nvSpPr>
        <p:spPr>
          <a:xfrm>
            <a:off x="1471092" y="4725144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Deep sleep may last 50 min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Transitions between behavioural states represent adequate neurological responsiveness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46956" y="210126"/>
            <a:ext cx="12961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pt-PT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CASE </a:t>
            </a:r>
            <a:r>
              <a:rPr lang="pt-P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2</a:t>
            </a:r>
            <a:endParaRPr lang="pt-PT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3504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" y="764704"/>
            <a:ext cx="10287000" cy="375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34988" y="4874676"/>
            <a:ext cx="5794984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PT" sz="2200" b="0" dirty="0" err="1">
                <a:solidFill>
                  <a:srgbClr val="FFFF00"/>
                </a:solidFill>
                <a:latin typeface="Cooper Black" panose="0208090404030B020404" pitchFamily="18" charset="0"/>
              </a:rPr>
              <a:t>Baseline</a:t>
            </a:r>
            <a:r>
              <a:rPr lang="pt-PT" sz="2200" b="0" dirty="0">
                <a:solidFill>
                  <a:srgbClr val="FFFF00"/>
                </a:solidFill>
                <a:latin typeface="Cooper Black" panose="0208090404030B020404" pitchFamily="18" charset="0"/>
              </a:rPr>
              <a:t> 180 </a:t>
            </a:r>
            <a:r>
              <a:rPr lang="pt-PT" sz="2200" b="0" dirty="0" err="1">
                <a:solidFill>
                  <a:srgbClr val="FFFF00"/>
                </a:solidFill>
                <a:latin typeface="Cooper Black" panose="0208090404030B020404" pitchFamily="18" charset="0"/>
              </a:rPr>
              <a:t>bpm</a:t>
            </a:r>
            <a:endParaRPr lang="pt-PT" sz="2200" b="0" dirty="0">
              <a:solidFill>
                <a:srgbClr val="FFFF00"/>
              </a:solidFill>
              <a:latin typeface="Cooper Black" panose="0208090404030B020404" pitchFamily="18" charset="0"/>
            </a:endParaRPr>
          </a:p>
          <a:p>
            <a:r>
              <a:rPr lang="pt-PT" sz="2200" b="0" dirty="0">
                <a:solidFill>
                  <a:schemeClr val="tx1">
                    <a:lumMod val="75000"/>
                  </a:schemeClr>
                </a:solidFill>
                <a:latin typeface="Cooper Black" panose="0208090404030B020404" pitchFamily="18" charset="0"/>
              </a:rPr>
              <a:t>No </a:t>
            </a:r>
            <a:r>
              <a:rPr lang="pt-PT" sz="2200" b="0" dirty="0" err="1">
                <a:solidFill>
                  <a:schemeClr val="tx1">
                    <a:lumMod val="75000"/>
                  </a:schemeClr>
                </a:solidFill>
                <a:latin typeface="Cooper Black" panose="0208090404030B020404" pitchFamily="18" charset="0"/>
              </a:rPr>
              <a:t>accelerations</a:t>
            </a:r>
            <a:endParaRPr lang="pt-PT" sz="2200" b="0" dirty="0">
              <a:solidFill>
                <a:schemeClr val="tx1">
                  <a:lumMod val="75000"/>
                </a:schemeClr>
              </a:solidFill>
              <a:latin typeface="Cooper Black" panose="0208090404030B020404" pitchFamily="18" charset="0"/>
            </a:endParaRPr>
          </a:p>
          <a:p>
            <a:r>
              <a:rPr lang="pt-PT" sz="2200" b="0" dirty="0" err="1">
                <a:solidFill>
                  <a:srgbClr val="FF2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Repetitive</a:t>
            </a:r>
            <a:r>
              <a:rPr lang="pt-PT" sz="2200" b="0" dirty="0">
                <a:solidFill>
                  <a:srgbClr val="FF2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late </a:t>
            </a:r>
            <a:r>
              <a:rPr lang="pt-PT" sz="2200" b="0" dirty="0" err="1">
                <a:solidFill>
                  <a:srgbClr val="FF2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decelerations</a:t>
            </a:r>
            <a:r>
              <a:rPr lang="pt-PT" sz="2200" b="0" dirty="0">
                <a:solidFill>
                  <a:srgbClr val="FF2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(&gt; 30 min)</a:t>
            </a:r>
          </a:p>
          <a:p>
            <a:r>
              <a:rPr lang="pt-PT" sz="2200" b="0" dirty="0" err="1">
                <a:solidFill>
                  <a:srgbClr val="FF2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Reduced</a:t>
            </a:r>
            <a:r>
              <a:rPr lang="pt-PT" sz="2200" b="0" dirty="0">
                <a:solidFill>
                  <a:srgbClr val="FF2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pt-PT" sz="2200" b="0" dirty="0" err="1">
                <a:solidFill>
                  <a:srgbClr val="FF2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variability</a:t>
            </a:r>
            <a:r>
              <a:rPr lang="pt-PT" sz="2200" b="0" dirty="0">
                <a:solidFill>
                  <a:srgbClr val="FF2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(</a:t>
            </a:r>
            <a:r>
              <a:rPr lang="pt-PT" sz="2200" b="0" dirty="0" err="1">
                <a:solidFill>
                  <a:srgbClr val="FF2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requires</a:t>
            </a:r>
            <a:r>
              <a:rPr lang="pt-PT" sz="2200" b="0" dirty="0">
                <a:solidFill>
                  <a:srgbClr val="FF2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50 min)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511652" y="5013176"/>
            <a:ext cx="3456261" cy="584775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pt-PT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Pathological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flipV="1">
            <a:off x="374650" y="1340768"/>
            <a:ext cx="949325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grpSp>
        <p:nvGrpSpPr>
          <p:cNvPr id="8" name="Grupo 7"/>
          <p:cNvGrpSpPr/>
          <p:nvPr/>
        </p:nvGrpSpPr>
        <p:grpSpPr>
          <a:xfrm>
            <a:off x="1831132" y="1340768"/>
            <a:ext cx="8065343" cy="0"/>
            <a:chOff x="1831132" y="1772816"/>
            <a:chExt cx="8065343" cy="0"/>
          </a:xfrm>
        </p:grpSpPr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V="1">
              <a:off x="9319964" y="1772816"/>
              <a:ext cx="576511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pt-PT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V="1">
              <a:off x="7374979" y="1772816"/>
              <a:ext cx="1080889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pt-PT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 flipV="1">
              <a:off x="5575549" y="1772816"/>
              <a:ext cx="1008112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pt-PT"/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 flipV="1">
              <a:off x="3487316" y="1772816"/>
              <a:ext cx="864096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pt-PT"/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 flipV="1">
              <a:off x="1831132" y="1772816"/>
              <a:ext cx="432047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pt-PT"/>
            </a:p>
          </p:txBody>
        </p:sp>
      </p:grp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8959924" y="426150"/>
            <a:ext cx="129614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pt-PT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1 cm/min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46956" y="210126"/>
            <a:ext cx="12961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pt-PT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CASE </a:t>
            </a:r>
            <a:r>
              <a:rPr lang="pt-P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3</a:t>
            </a:r>
            <a:endParaRPr lang="pt-PT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2413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46956" y="4941168"/>
            <a:ext cx="9949070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sym typeface="Symbol" panose="05050102010706020507" pitchFamily="18" charset="2"/>
              </a:rPr>
              <a:t> </a:t>
            </a:r>
            <a:r>
              <a:rPr lang="pt-PT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variability</a:t>
            </a:r>
            <a:r>
              <a:rPr lang="pt-PT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, </a:t>
            </a:r>
            <a:r>
              <a:rPr lang="pt-PT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shallow</a:t>
            </a:r>
            <a:r>
              <a:rPr lang="pt-PT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late </a:t>
            </a:r>
            <a:r>
              <a:rPr lang="pt-PT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decelerations</a:t>
            </a:r>
            <a:r>
              <a:rPr lang="pt-PT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pt-PT" sz="2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(</a:t>
            </a:r>
            <a:r>
              <a:rPr lang="pt-PT" sz="22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chronic</a:t>
            </a:r>
            <a:r>
              <a:rPr lang="pt-PT" sz="2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pt-PT" sz="22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hypoxemia</a:t>
            </a:r>
            <a:r>
              <a:rPr lang="pt-PT" sz="2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)</a:t>
            </a:r>
          </a:p>
          <a:p>
            <a:r>
              <a:rPr lang="pt-PT" sz="22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Review</a:t>
            </a:r>
            <a:r>
              <a:rPr lang="pt-PT" sz="2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pt-PT" sz="22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administered</a:t>
            </a:r>
            <a:r>
              <a:rPr lang="pt-PT" sz="2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pt-PT" sz="22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drugs</a:t>
            </a:r>
            <a:r>
              <a:rPr lang="pt-PT" sz="2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, fetal </a:t>
            </a:r>
            <a:r>
              <a:rPr lang="pt-PT" sz="22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scalp</a:t>
            </a:r>
            <a:r>
              <a:rPr lang="pt-PT" sz="2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pt-PT" sz="22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stimulation</a:t>
            </a:r>
            <a:endParaRPr lang="pt-PT" sz="22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  <a:p>
            <a:r>
              <a:rPr lang="pt-PT" sz="2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US – fetal </a:t>
            </a:r>
            <a:r>
              <a:rPr lang="pt-PT" sz="22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biometry</a:t>
            </a:r>
            <a:r>
              <a:rPr lang="pt-PT" sz="2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, AFI, umbilical Doppler</a:t>
            </a:r>
          </a:p>
          <a:p>
            <a:r>
              <a:rPr lang="pt-PT" sz="2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C-</a:t>
            </a:r>
            <a:r>
              <a:rPr lang="pt-PT" sz="22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section</a:t>
            </a:r>
            <a:endParaRPr lang="en-GB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" y="764704"/>
            <a:ext cx="10287000" cy="375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374650" y="1340768"/>
            <a:ext cx="949325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grpSp>
        <p:nvGrpSpPr>
          <p:cNvPr id="7" name="Grupo 6"/>
          <p:cNvGrpSpPr/>
          <p:nvPr/>
        </p:nvGrpSpPr>
        <p:grpSpPr>
          <a:xfrm>
            <a:off x="1831132" y="1340768"/>
            <a:ext cx="8065343" cy="0"/>
            <a:chOff x="1831132" y="1772816"/>
            <a:chExt cx="8065343" cy="0"/>
          </a:xfrm>
        </p:grpSpPr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V="1">
              <a:off x="9319964" y="1772816"/>
              <a:ext cx="576511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pt-PT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V="1">
              <a:off x="7374979" y="1772816"/>
              <a:ext cx="1080889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pt-PT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V="1">
              <a:off x="5575549" y="1772816"/>
              <a:ext cx="1008112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pt-PT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 flipV="1">
              <a:off x="3487316" y="1772816"/>
              <a:ext cx="864096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pt-PT"/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 flipV="1">
              <a:off x="1831132" y="1772816"/>
              <a:ext cx="432047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pt-PT"/>
            </a:p>
          </p:txBody>
        </p:sp>
      </p:grp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8959924" y="426150"/>
            <a:ext cx="129614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pt-PT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1 cm/min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46956" y="210126"/>
            <a:ext cx="12961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pt-PT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CASE </a:t>
            </a:r>
            <a:r>
              <a:rPr lang="pt-P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3</a:t>
            </a:r>
            <a:endParaRPr lang="pt-PT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1200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764704"/>
            <a:ext cx="10286999" cy="3761703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46956" y="210126"/>
            <a:ext cx="12961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pt-PT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CASE </a:t>
            </a:r>
            <a:r>
              <a:rPr lang="pt-P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4</a:t>
            </a:r>
            <a:endParaRPr lang="pt-PT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959924" y="426150"/>
            <a:ext cx="129614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pt-PT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1 cm/min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534988" y="5006786"/>
            <a:ext cx="7286931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PT" sz="2200" b="0" dirty="0" err="1">
                <a:solidFill>
                  <a:srgbClr val="33CC33"/>
                </a:solidFill>
                <a:latin typeface="Cooper Black" panose="0208090404030B020404" pitchFamily="18" charset="0"/>
              </a:rPr>
              <a:t>Baseline</a:t>
            </a:r>
            <a:r>
              <a:rPr lang="pt-PT" sz="2200" b="0" dirty="0">
                <a:solidFill>
                  <a:srgbClr val="33CC33"/>
                </a:solidFill>
                <a:latin typeface="Cooper Black" panose="0208090404030B020404" pitchFamily="18" charset="0"/>
              </a:rPr>
              <a:t> 140 </a:t>
            </a:r>
            <a:r>
              <a:rPr lang="pt-PT" sz="2200" b="0" dirty="0" err="1">
                <a:solidFill>
                  <a:srgbClr val="33CC33"/>
                </a:solidFill>
                <a:latin typeface="Cooper Black" panose="0208090404030B020404" pitchFamily="18" charset="0"/>
              </a:rPr>
              <a:t>bpm</a:t>
            </a:r>
            <a:endParaRPr lang="pt-PT" sz="2200" b="0" dirty="0">
              <a:solidFill>
                <a:srgbClr val="33CC33"/>
              </a:solidFill>
              <a:latin typeface="Cooper Black" panose="0208090404030B020404" pitchFamily="18" charset="0"/>
            </a:endParaRPr>
          </a:p>
          <a:p>
            <a:r>
              <a:rPr lang="pt-PT" sz="2200" b="0" dirty="0" err="1">
                <a:solidFill>
                  <a:schemeClr val="tx1">
                    <a:lumMod val="75000"/>
                  </a:schemeClr>
                </a:solidFill>
                <a:latin typeface="Cooper Black" panose="0208090404030B020404" pitchFamily="18" charset="0"/>
              </a:rPr>
              <a:t>Accelerations</a:t>
            </a:r>
            <a:endParaRPr lang="pt-PT" sz="2200" b="0" dirty="0">
              <a:solidFill>
                <a:schemeClr val="tx1">
                  <a:lumMod val="75000"/>
                </a:schemeClr>
              </a:solidFill>
              <a:latin typeface="Cooper Black" panose="0208090404030B020404" pitchFamily="18" charset="0"/>
            </a:endParaRPr>
          </a:p>
          <a:p>
            <a:r>
              <a:rPr lang="pt-PT" sz="2200" b="0" dirty="0" err="1">
                <a:solidFill>
                  <a:srgbClr val="FF2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Repetitive</a:t>
            </a:r>
            <a:r>
              <a:rPr lang="pt-PT" sz="2200" b="0" dirty="0">
                <a:solidFill>
                  <a:srgbClr val="FF2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late-</a:t>
            </a:r>
            <a:r>
              <a:rPr lang="pt-PT" sz="2200" b="0" dirty="0" err="1">
                <a:solidFill>
                  <a:srgbClr val="FF2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prolonged</a:t>
            </a:r>
            <a:r>
              <a:rPr lang="pt-PT" sz="2200" b="0" dirty="0">
                <a:solidFill>
                  <a:srgbClr val="FF2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pt-PT" sz="2200" b="0" dirty="0" err="1">
                <a:solidFill>
                  <a:srgbClr val="FF2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decelerations</a:t>
            </a:r>
            <a:r>
              <a:rPr lang="pt-PT" sz="2200" b="0" dirty="0">
                <a:solidFill>
                  <a:srgbClr val="FF2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(&gt; 30 min)</a:t>
            </a:r>
          </a:p>
          <a:p>
            <a:r>
              <a:rPr lang="pt-PT" sz="2200" b="0" dirty="0" err="1">
                <a:solidFill>
                  <a:srgbClr val="FF2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Reduced</a:t>
            </a:r>
            <a:r>
              <a:rPr lang="pt-PT" sz="2200" b="0" dirty="0">
                <a:solidFill>
                  <a:srgbClr val="FF2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pt-PT" sz="2200" b="0" dirty="0" err="1">
                <a:solidFill>
                  <a:srgbClr val="FF2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variability</a:t>
            </a:r>
            <a:r>
              <a:rPr lang="pt-PT" sz="2200" b="0" dirty="0">
                <a:solidFill>
                  <a:srgbClr val="FF2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(&gt; 3 min in </a:t>
            </a:r>
            <a:r>
              <a:rPr lang="pt-PT" sz="2200" b="0" dirty="0" err="1">
                <a:solidFill>
                  <a:srgbClr val="FF2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last</a:t>
            </a:r>
            <a:r>
              <a:rPr lang="pt-PT" sz="2200" b="0" dirty="0">
                <a:solidFill>
                  <a:srgbClr val="FF2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pt-PT" sz="2200" b="0" dirty="0" err="1">
                <a:solidFill>
                  <a:srgbClr val="FF2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deceleration</a:t>
            </a:r>
            <a:r>
              <a:rPr lang="pt-PT" sz="2200" b="0" dirty="0">
                <a:solidFill>
                  <a:srgbClr val="FF2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)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6511652" y="5013176"/>
            <a:ext cx="3456261" cy="584775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pt-PT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Pathological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21" name="Line 4"/>
          <p:cNvSpPr>
            <a:spLocks noChangeShapeType="1"/>
          </p:cNvSpPr>
          <p:nvPr/>
        </p:nvSpPr>
        <p:spPr bwMode="auto">
          <a:xfrm flipV="1">
            <a:off x="30932" y="1916832"/>
            <a:ext cx="10256068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 flipV="1">
            <a:off x="7375748" y="1916832"/>
            <a:ext cx="294218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pt-PT"/>
          </a:p>
        </p:txBody>
      </p:sp>
      <p:sp>
        <p:nvSpPr>
          <p:cNvPr id="24" name="Line 7"/>
          <p:cNvSpPr>
            <a:spLocks noChangeShapeType="1"/>
          </p:cNvSpPr>
          <p:nvPr/>
        </p:nvSpPr>
        <p:spPr bwMode="auto">
          <a:xfrm flipV="1">
            <a:off x="6231288" y="1916832"/>
            <a:ext cx="1080889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pt-PT"/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 flipV="1">
            <a:off x="2191172" y="1916832"/>
            <a:ext cx="1872208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pt-PT"/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 flipV="1">
            <a:off x="751012" y="1916832"/>
            <a:ext cx="216024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pt-PT"/>
          </a:p>
        </p:txBody>
      </p:sp>
      <p:sp>
        <p:nvSpPr>
          <p:cNvPr id="27" name="Line 7"/>
          <p:cNvSpPr>
            <a:spLocks noChangeShapeType="1"/>
          </p:cNvSpPr>
          <p:nvPr/>
        </p:nvSpPr>
        <p:spPr bwMode="auto">
          <a:xfrm flipV="1">
            <a:off x="102940" y="1916832"/>
            <a:ext cx="432047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pt-PT"/>
          </a:p>
        </p:txBody>
      </p:sp>
      <p:sp>
        <p:nvSpPr>
          <p:cNvPr id="28" name="Line 7"/>
          <p:cNvSpPr>
            <a:spLocks noChangeShapeType="1"/>
          </p:cNvSpPr>
          <p:nvPr/>
        </p:nvSpPr>
        <p:spPr bwMode="auto">
          <a:xfrm flipV="1">
            <a:off x="1039044" y="1916832"/>
            <a:ext cx="216024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pt-PT"/>
          </a:p>
        </p:txBody>
      </p:sp>
      <p:sp>
        <p:nvSpPr>
          <p:cNvPr id="29" name="Line 7"/>
          <p:cNvSpPr>
            <a:spLocks noChangeShapeType="1"/>
          </p:cNvSpPr>
          <p:nvPr/>
        </p:nvSpPr>
        <p:spPr bwMode="auto">
          <a:xfrm flipV="1">
            <a:off x="4135388" y="1916832"/>
            <a:ext cx="792088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pt-PT"/>
          </a:p>
        </p:txBody>
      </p:sp>
      <p:sp>
        <p:nvSpPr>
          <p:cNvPr id="30" name="Line 7"/>
          <p:cNvSpPr>
            <a:spLocks noChangeShapeType="1"/>
          </p:cNvSpPr>
          <p:nvPr/>
        </p:nvSpPr>
        <p:spPr bwMode="auto">
          <a:xfrm flipV="1">
            <a:off x="5143500" y="1916832"/>
            <a:ext cx="504056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pt-PT"/>
          </a:p>
        </p:txBody>
      </p:sp>
      <p:sp>
        <p:nvSpPr>
          <p:cNvPr id="31" name="Line 38"/>
          <p:cNvSpPr>
            <a:spLocks noChangeShapeType="1"/>
          </p:cNvSpPr>
          <p:nvPr/>
        </p:nvSpPr>
        <p:spPr bwMode="auto">
          <a:xfrm flipV="1">
            <a:off x="1471092" y="1916832"/>
            <a:ext cx="144016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pt-PT"/>
          </a:p>
        </p:txBody>
      </p:sp>
      <p:sp>
        <p:nvSpPr>
          <p:cNvPr id="32" name="Line 38"/>
          <p:cNvSpPr>
            <a:spLocks noChangeShapeType="1"/>
          </p:cNvSpPr>
          <p:nvPr/>
        </p:nvSpPr>
        <p:spPr bwMode="auto">
          <a:xfrm flipV="1">
            <a:off x="1623492" y="1916832"/>
            <a:ext cx="144016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971826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56573" y="4719915"/>
            <a:ext cx="9095439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sym typeface="Symbol" panose="05050102010706020507" pitchFamily="18" charset="2"/>
              </a:rPr>
              <a:t>Repetitive</a:t>
            </a:r>
            <a:r>
              <a:rPr lang="pt-PT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sym typeface="Symbol" panose="05050102010706020507" pitchFamily="18" charset="2"/>
              </a:rPr>
              <a:t> late-</a:t>
            </a:r>
            <a:r>
              <a:rPr lang="pt-PT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sym typeface="Symbol" panose="05050102010706020507" pitchFamily="18" charset="2"/>
              </a:rPr>
              <a:t>prolonged</a:t>
            </a:r>
            <a:r>
              <a:rPr lang="pt-PT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sym typeface="Symbol" panose="05050102010706020507" pitchFamily="18" charset="2"/>
              </a:rPr>
              <a:t> </a:t>
            </a:r>
            <a:r>
              <a:rPr lang="pt-PT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sym typeface="Symbol" panose="05050102010706020507" pitchFamily="18" charset="2"/>
              </a:rPr>
              <a:t>decelerations</a:t>
            </a:r>
            <a:r>
              <a:rPr lang="pt-PT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sym typeface="Symbol" panose="05050102010706020507" pitchFamily="18" charset="2"/>
              </a:rPr>
              <a:t>,  </a:t>
            </a:r>
            <a:r>
              <a:rPr lang="pt-PT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sym typeface="Symbol" panose="05050102010706020507" pitchFamily="18" charset="2"/>
              </a:rPr>
              <a:t>variability</a:t>
            </a:r>
            <a:endParaRPr lang="pt-PT" sz="26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  <a:sym typeface="Symbol" panose="05050102010706020507" pitchFamily="18" charset="2"/>
            </a:endParaRPr>
          </a:p>
          <a:p>
            <a:r>
              <a:rPr lang="pt-PT" sz="2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(</a:t>
            </a:r>
            <a:r>
              <a:rPr lang="pt-PT" sz="22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recurring</a:t>
            </a:r>
            <a:r>
              <a:rPr lang="pt-PT" sz="2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pt-PT" sz="22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hypoxia</a:t>
            </a:r>
            <a:r>
              <a:rPr lang="pt-PT" sz="2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– </a:t>
            </a:r>
            <a:r>
              <a:rPr lang="pt-PT" sz="22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tachyssystole</a:t>
            </a:r>
            <a:r>
              <a:rPr lang="pt-PT" sz="2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)</a:t>
            </a:r>
          </a:p>
          <a:p>
            <a:r>
              <a:rPr lang="en-GB" sz="2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Stop oxytocin, tocolysis, turn on side, stop pushing </a:t>
            </a:r>
          </a:p>
          <a:p>
            <a:r>
              <a:rPr lang="en-GB" sz="2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A</a:t>
            </a:r>
            <a:r>
              <a:rPr lang="pt-PT" sz="22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wait</a:t>
            </a:r>
            <a:r>
              <a:rPr lang="pt-PT" sz="2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pt-PT" sz="22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recovery</a:t>
            </a:r>
            <a:r>
              <a:rPr lang="pt-PT" sz="2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pt-PT" sz="22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of</a:t>
            </a:r>
            <a:r>
              <a:rPr lang="pt-PT" sz="2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FHR </a:t>
            </a:r>
            <a:r>
              <a:rPr lang="pt-PT" sz="22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before</a:t>
            </a:r>
            <a:r>
              <a:rPr lang="pt-PT" sz="2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pt-PT" sz="22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re-starting</a:t>
            </a:r>
            <a:r>
              <a:rPr lang="pt-PT" sz="2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pt-PT" sz="22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pushing</a:t>
            </a:r>
            <a:endParaRPr lang="pt-PT" sz="22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  <a:p>
            <a:r>
              <a:rPr lang="pt-PT" sz="2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VE: </a:t>
            </a:r>
            <a:r>
              <a:rPr lang="pt-PT" sz="22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if</a:t>
            </a:r>
            <a:r>
              <a:rPr lang="pt-PT" sz="2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pt-PT" sz="22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very</a:t>
            </a:r>
            <a:r>
              <a:rPr lang="pt-PT" sz="2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pt-PT" sz="22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favourable</a:t>
            </a:r>
            <a:r>
              <a:rPr lang="pt-PT" sz="2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pt-PT" sz="22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conditions</a:t>
            </a:r>
            <a:r>
              <a:rPr lang="pt-PT" sz="2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– IVD </a:t>
            </a:r>
            <a:endParaRPr lang="en-GB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764704"/>
            <a:ext cx="10286999" cy="3761703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46956" y="210126"/>
            <a:ext cx="12961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pt-PT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CASE </a:t>
            </a:r>
            <a:r>
              <a:rPr lang="pt-P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4</a:t>
            </a:r>
            <a:endParaRPr lang="pt-PT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8959924" y="426150"/>
            <a:ext cx="129614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pt-PT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1 cm/min</a:t>
            </a:r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 flipV="1">
            <a:off x="30932" y="1916832"/>
            <a:ext cx="10256068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 flipV="1">
            <a:off x="7375748" y="1916832"/>
            <a:ext cx="294218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pt-PT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V="1">
            <a:off x="6231288" y="1916832"/>
            <a:ext cx="1080889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pt-PT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V="1">
            <a:off x="2191172" y="1916832"/>
            <a:ext cx="1872208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pt-PT"/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 flipV="1">
            <a:off x="751012" y="1916832"/>
            <a:ext cx="216024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pt-PT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 flipV="1">
            <a:off x="102940" y="1916832"/>
            <a:ext cx="432047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pt-PT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 flipV="1">
            <a:off x="1039044" y="1916832"/>
            <a:ext cx="216024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pt-PT"/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 flipV="1">
            <a:off x="4135388" y="1916832"/>
            <a:ext cx="792088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pt-PT"/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 flipV="1">
            <a:off x="5143500" y="1916832"/>
            <a:ext cx="504056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pt-PT"/>
          </a:p>
        </p:txBody>
      </p:sp>
      <p:sp>
        <p:nvSpPr>
          <p:cNvPr id="21" name="Line 38"/>
          <p:cNvSpPr>
            <a:spLocks noChangeShapeType="1"/>
          </p:cNvSpPr>
          <p:nvPr/>
        </p:nvSpPr>
        <p:spPr bwMode="auto">
          <a:xfrm flipV="1">
            <a:off x="1471092" y="1916832"/>
            <a:ext cx="144016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pt-PT"/>
          </a:p>
        </p:txBody>
      </p:sp>
      <p:sp>
        <p:nvSpPr>
          <p:cNvPr id="22" name="Line 38"/>
          <p:cNvSpPr>
            <a:spLocks noChangeShapeType="1"/>
          </p:cNvSpPr>
          <p:nvPr/>
        </p:nvSpPr>
        <p:spPr bwMode="auto">
          <a:xfrm flipV="1">
            <a:off x="1623492" y="1916832"/>
            <a:ext cx="144016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083015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Untitled-2"/>
          <p:cNvPicPr>
            <a:picLocks noChangeAspect="1" noChangeArrowheads="1"/>
          </p:cNvPicPr>
          <p:nvPr/>
        </p:nvPicPr>
        <p:blipFill rotWithShape="1">
          <a:blip r:embed="rId2" cstate="email">
            <a:lum bright="-18000" contras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20600"/>
          <a:stretch/>
        </p:blipFill>
        <p:spPr bwMode="auto">
          <a:xfrm>
            <a:off x="0" y="764704"/>
            <a:ext cx="1028700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46956" y="210126"/>
            <a:ext cx="12961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pt-PT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CASE </a:t>
            </a:r>
            <a:r>
              <a:rPr lang="pt-P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5</a:t>
            </a:r>
            <a:endParaRPr lang="pt-PT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8959924" y="426150"/>
            <a:ext cx="129614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pt-PT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1 cm/min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34988" y="5006786"/>
            <a:ext cx="691407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PT" sz="2200" b="0" dirty="0" err="1">
                <a:solidFill>
                  <a:srgbClr val="33CC33"/>
                </a:solidFill>
                <a:latin typeface="Cooper Black" panose="0208090404030B020404" pitchFamily="18" charset="0"/>
              </a:rPr>
              <a:t>Baseline</a:t>
            </a:r>
            <a:r>
              <a:rPr lang="pt-PT" sz="2200" b="0" dirty="0">
                <a:solidFill>
                  <a:srgbClr val="33CC33"/>
                </a:solidFill>
                <a:latin typeface="Cooper Black" panose="0208090404030B020404" pitchFamily="18" charset="0"/>
              </a:rPr>
              <a:t> 134 </a:t>
            </a:r>
            <a:r>
              <a:rPr lang="pt-PT" sz="2200" b="0" dirty="0" err="1">
                <a:solidFill>
                  <a:srgbClr val="33CC33"/>
                </a:solidFill>
                <a:latin typeface="Cooper Black" panose="0208090404030B020404" pitchFamily="18" charset="0"/>
              </a:rPr>
              <a:t>bpm</a:t>
            </a:r>
            <a:endParaRPr lang="pt-PT" sz="2200" b="0" dirty="0">
              <a:solidFill>
                <a:srgbClr val="33CC33"/>
              </a:solidFill>
              <a:latin typeface="Cooper Black" panose="0208090404030B020404" pitchFamily="18" charset="0"/>
            </a:endParaRPr>
          </a:p>
          <a:p>
            <a:r>
              <a:rPr lang="pt-PT" sz="2200" b="0" dirty="0" err="1">
                <a:solidFill>
                  <a:schemeClr val="tx1">
                    <a:lumMod val="75000"/>
                  </a:schemeClr>
                </a:solidFill>
                <a:latin typeface="Cooper Black" panose="0208090404030B020404" pitchFamily="18" charset="0"/>
              </a:rPr>
              <a:t>Acceleration</a:t>
            </a:r>
            <a:endParaRPr lang="pt-PT" sz="2200" b="0" dirty="0">
              <a:solidFill>
                <a:schemeClr val="tx1">
                  <a:lumMod val="75000"/>
                </a:schemeClr>
              </a:solidFill>
              <a:latin typeface="Cooper Black" panose="0208090404030B020404" pitchFamily="18" charset="0"/>
            </a:endParaRPr>
          </a:p>
          <a:p>
            <a:r>
              <a:rPr lang="pt-PT" sz="2200" b="0" dirty="0" err="1">
                <a:solidFill>
                  <a:srgbClr val="FF2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Prolonged</a:t>
            </a:r>
            <a:r>
              <a:rPr lang="pt-PT" sz="2200" b="0" dirty="0">
                <a:solidFill>
                  <a:srgbClr val="FF2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pt-PT" sz="2200" b="0" dirty="0" err="1">
                <a:solidFill>
                  <a:srgbClr val="FF2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deceleration</a:t>
            </a:r>
            <a:r>
              <a:rPr lang="pt-PT" sz="2200" b="0" dirty="0">
                <a:solidFill>
                  <a:srgbClr val="FF2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(&gt; 5 min, FHR&lt; 80 </a:t>
            </a:r>
            <a:r>
              <a:rPr lang="pt-PT" sz="2200" b="0" dirty="0" err="1">
                <a:solidFill>
                  <a:srgbClr val="FF2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bpm</a:t>
            </a:r>
            <a:r>
              <a:rPr lang="pt-PT" sz="2200" b="0" dirty="0">
                <a:solidFill>
                  <a:srgbClr val="FF2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)</a:t>
            </a:r>
          </a:p>
          <a:p>
            <a:r>
              <a:rPr lang="pt-PT" sz="2200" b="0" dirty="0" err="1">
                <a:solidFill>
                  <a:srgbClr val="FF2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Reduced</a:t>
            </a:r>
            <a:r>
              <a:rPr lang="pt-PT" sz="2200" b="0" dirty="0">
                <a:solidFill>
                  <a:srgbClr val="FF2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pt-PT" sz="2200" b="0" dirty="0" err="1">
                <a:solidFill>
                  <a:srgbClr val="FF2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variability</a:t>
            </a:r>
            <a:r>
              <a:rPr lang="pt-PT" sz="2200" b="0" dirty="0">
                <a:solidFill>
                  <a:srgbClr val="FF2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(&gt; 3 min in </a:t>
            </a:r>
            <a:r>
              <a:rPr lang="pt-PT" sz="2200" b="0" dirty="0" err="1">
                <a:solidFill>
                  <a:srgbClr val="FF2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deceleration</a:t>
            </a:r>
            <a:r>
              <a:rPr lang="pt-PT" sz="2200" b="0" dirty="0">
                <a:solidFill>
                  <a:srgbClr val="FF2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)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6511652" y="5013176"/>
            <a:ext cx="3456261" cy="584775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pt-PT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Pathological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 flipV="1">
            <a:off x="318964" y="1916832"/>
            <a:ext cx="9968036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 flipV="1">
            <a:off x="7591772" y="1916832"/>
            <a:ext cx="2726159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pt-PT"/>
          </a:p>
        </p:txBody>
      </p:sp>
      <p:sp>
        <p:nvSpPr>
          <p:cNvPr id="29" name="Line 38"/>
          <p:cNvSpPr>
            <a:spLocks noChangeShapeType="1"/>
          </p:cNvSpPr>
          <p:nvPr/>
        </p:nvSpPr>
        <p:spPr bwMode="auto">
          <a:xfrm flipV="1">
            <a:off x="7231732" y="1916832"/>
            <a:ext cx="288032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870479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7" grpId="0" animBg="1"/>
      <p:bldP spid="18" grpId="0" animBg="1"/>
      <p:bldP spid="20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7"/>
          <p:cNvSpPr/>
          <p:nvPr/>
        </p:nvSpPr>
        <p:spPr>
          <a:xfrm>
            <a:off x="654838" y="908720"/>
            <a:ext cx="59103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4400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2015</a:t>
            </a:r>
            <a:r>
              <a:rPr lang="pt-PT" sz="4000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FIGO </a:t>
            </a:r>
            <a:r>
              <a:rPr lang="pt-PT" sz="4000" b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guidelines</a:t>
            </a:r>
            <a:endParaRPr lang="pt-PT" sz="40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534988" y="2028910"/>
            <a:ext cx="9145015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altLang="pt-PT" sz="32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Worldwide</a:t>
            </a:r>
            <a:r>
              <a:rPr lang="pt-PT" altLang="pt-PT" sz="3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pt-PT" altLang="pt-PT" sz="32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consensus</a:t>
            </a:r>
            <a:endParaRPr lang="pt-PT" altLang="pt-PT" sz="32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Include all currently available methods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altLang="pt-PT" sz="32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Language</a:t>
            </a:r>
            <a:r>
              <a:rPr lang="pt-PT" altLang="pt-PT" sz="3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pt-PT" altLang="pt-PT" sz="32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accessible</a:t>
            </a:r>
            <a:r>
              <a:rPr lang="pt-PT" altLang="pt-PT" sz="3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to </a:t>
            </a:r>
            <a:r>
              <a:rPr lang="pt-PT" altLang="pt-PT" sz="32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all</a:t>
            </a:r>
            <a:r>
              <a:rPr lang="pt-PT" altLang="pt-PT" sz="3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pt-PT" altLang="pt-PT" sz="32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professionals</a:t>
            </a:r>
            <a:endParaRPr lang="pt-PT" altLang="pt-PT" sz="32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altLang="pt-PT" sz="32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Simple</a:t>
            </a:r>
            <a:r>
              <a:rPr lang="pt-PT" altLang="pt-PT" sz="3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pt-PT" altLang="pt-PT" sz="32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and</a:t>
            </a:r>
            <a:r>
              <a:rPr lang="pt-PT" altLang="pt-PT" sz="3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objective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altLang="pt-PT" sz="32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Direct</a:t>
            </a:r>
            <a:r>
              <a:rPr lang="pt-PT" altLang="pt-PT" sz="3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pt-PT" altLang="pt-PT" sz="32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association</a:t>
            </a:r>
            <a:r>
              <a:rPr lang="pt-PT" altLang="pt-PT" sz="3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pt-PT" altLang="pt-PT" sz="32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between</a:t>
            </a:r>
            <a:r>
              <a:rPr lang="pt-PT" altLang="pt-PT" sz="3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pt-PT" altLang="pt-PT" sz="32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classification</a:t>
            </a:r>
            <a:r>
              <a:rPr lang="pt-PT" altLang="pt-PT" sz="3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pt-PT" altLang="pt-PT" sz="32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and</a:t>
            </a:r>
            <a:r>
              <a:rPr lang="pt-PT" altLang="pt-PT" sz="3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management</a:t>
            </a:r>
          </a:p>
        </p:txBody>
      </p:sp>
    </p:spTree>
    <p:extLst>
      <p:ext uri="{BB962C8B-B14F-4D97-AF65-F5344CB8AC3E}">
        <p14:creationId xmlns:p14="http://schemas.microsoft.com/office/powerpoint/2010/main" val="4247235775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46956" y="4710027"/>
            <a:ext cx="986509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sym typeface="Symbol" panose="05050102010706020507" pitchFamily="18" charset="2"/>
              </a:rPr>
              <a:t>Prolonged</a:t>
            </a:r>
            <a:r>
              <a:rPr lang="pt-PT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sym typeface="Symbol" panose="05050102010706020507" pitchFamily="18" charset="2"/>
              </a:rPr>
              <a:t> </a:t>
            </a:r>
            <a:r>
              <a:rPr lang="pt-PT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sym typeface="Symbol" panose="05050102010706020507" pitchFamily="18" charset="2"/>
              </a:rPr>
              <a:t>deceleration</a:t>
            </a:r>
            <a:r>
              <a:rPr lang="pt-PT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sym typeface="Symbol" panose="05050102010706020507" pitchFamily="18" charset="2"/>
              </a:rPr>
              <a:t>  </a:t>
            </a:r>
            <a:r>
              <a:rPr lang="pt-PT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variability</a:t>
            </a:r>
            <a:r>
              <a:rPr lang="pt-PT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pt-PT" sz="2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(</a:t>
            </a:r>
            <a:r>
              <a:rPr lang="pt-PT" sz="22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acute</a:t>
            </a:r>
            <a:r>
              <a:rPr lang="pt-PT" sz="2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pt-PT" sz="22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hypoxia</a:t>
            </a:r>
            <a:r>
              <a:rPr lang="pt-PT" sz="2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)</a:t>
            </a:r>
          </a:p>
          <a:p>
            <a:r>
              <a:rPr lang="pt-PT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BP, VE, stop </a:t>
            </a:r>
            <a:r>
              <a:rPr lang="pt-PT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oxytocin</a:t>
            </a:r>
            <a:r>
              <a:rPr lang="pt-PT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pt-PT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and</a:t>
            </a:r>
            <a:r>
              <a:rPr lang="pt-PT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pt-PT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pushing</a:t>
            </a:r>
            <a:r>
              <a:rPr lang="pt-PT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, </a:t>
            </a:r>
            <a:r>
              <a:rPr lang="pt-PT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turn</a:t>
            </a:r>
            <a:r>
              <a:rPr lang="pt-PT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pt-PT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on</a:t>
            </a:r>
            <a:r>
              <a:rPr lang="pt-PT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pt-PT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side</a:t>
            </a:r>
            <a:r>
              <a:rPr lang="pt-PT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, tocolysis</a:t>
            </a:r>
          </a:p>
          <a:p>
            <a:r>
              <a:rPr lang="pt-PT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If</a:t>
            </a:r>
            <a:r>
              <a:rPr lang="pt-PT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pt-PT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very</a:t>
            </a:r>
            <a:r>
              <a:rPr lang="pt-PT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pt-PT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favourable</a:t>
            </a:r>
            <a:r>
              <a:rPr lang="pt-PT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pt-PT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conditions</a:t>
            </a:r>
            <a:r>
              <a:rPr lang="pt-PT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– IVD</a:t>
            </a:r>
          </a:p>
          <a:p>
            <a:r>
              <a:rPr lang="pt-PT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Otherwise</a:t>
            </a:r>
            <a:r>
              <a:rPr lang="pt-PT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crash c-</a:t>
            </a:r>
            <a:r>
              <a:rPr lang="pt-PT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section</a:t>
            </a:r>
            <a:r>
              <a:rPr lang="pt-PT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pt-PT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at</a:t>
            </a:r>
            <a:r>
              <a:rPr lang="pt-PT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5-7 min</a:t>
            </a:r>
          </a:p>
          <a:p>
            <a:r>
              <a:rPr lang="pt-PT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Earlier</a:t>
            </a:r>
            <a:r>
              <a:rPr lang="pt-PT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pt-PT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if</a:t>
            </a:r>
            <a:r>
              <a:rPr lang="pt-PT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VBAC, FGR, hemorrhage, no </a:t>
            </a:r>
            <a:r>
              <a:rPr lang="pt-PT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facilities</a:t>
            </a:r>
            <a:r>
              <a:rPr lang="pt-PT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for crash CS</a:t>
            </a:r>
            <a:endParaRPr lang="en-GB" dirty="0"/>
          </a:p>
        </p:txBody>
      </p:sp>
      <p:pic>
        <p:nvPicPr>
          <p:cNvPr id="6" name="Picture 3" descr="Untitled-2"/>
          <p:cNvPicPr>
            <a:picLocks noChangeAspect="1" noChangeArrowheads="1"/>
          </p:cNvPicPr>
          <p:nvPr/>
        </p:nvPicPr>
        <p:blipFill rotWithShape="1">
          <a:blip r:embed="rId2" cstate="email">
            <a:lum bright="-18000" contras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20600"/>
          <a:stretch/>
        </p:blipFill>
        <p:spPr bwMode="auto">
          <a:xfrm>
            <a:off x="0" y="764704"/>
            <a:ext cx="1028700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46956" y="210126"/>
            <a:ext cx="12961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pt-PT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CASE </a:t>
            </a:r>
            <a:r>
              <a:rPr lang="pt-P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5</a:t>
            </a:r>
            <a:endParaRPr lang="pt-PT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8959924" y="426150"/>
            <a:ext cx="129614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pt-PT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1 cm/min</a:t>
            </a:r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 flipV="1">
            <a:off x="318964" y="1916832"/>
            <a:ext cx="9968036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V="1">
            <a:off x="7591772" y="1916832"/>
            <a:ext cx="2726159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pt-PT"/>
          </a:p>
        </p:txBody>
      </p:sp>
      <p:sp>
        <p:nvSpPr>
          <p:cNvPr id="15" name="Line 38"/>
          <p:cNvSpPr>
            <a:spLocks noChangeShapeType="1"/>
          </p:cNvSpPr>
          <p:nvPr/>
        </p:nvSpPr>
        <p:spPr bwMode="auto">
          <a:xfrm flipV="1">
            <a:off x="7231732" y="1916832"/>
            <a:ext cx="288032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714020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01" y="-27384"/>
            <a:ext cx="10287000" cy="198884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90972" y="2708920"/>
            <a:ext cx="964530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GB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The 2015 FIGO guidelines represent the largest consensus reached in the field</a:t>
            </a:r>
            <a:endParaRPr lang="en-GB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90972" y="4163596"/>
            <a:ext cx="964530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GB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They are simpler, more objective, easier to remember, and incorporate management with a focus on reversible causes of hypoxia</a:t>
            </a:r>
            <a:endParaRPr lang="en-GB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0500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4948" y="1782102"/>
            <a:ext cx="979308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PT" sz="3200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34 experts </a:t>
            </a:r>
            <a:r>
              <a:rPr lang="pt-PT" sz="3200" b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appointed</a:t>
            </a:r>
            <a:r>
              <a:rPr lang="pt-PT" sz="3200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pt-PT" sz="3200" b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by</a:t>
            </a:r>
            <a:r>
              <a:rPr lang="pt-PT" sz="3200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pt-PT" sz="3200" b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national</a:t>
            </a:r>
            <a:r>
              <a:rPr lang="pt-PT" sz="3200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pt-PT" sz="3200" b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societies</a:t>
            </a:r>
            <a:endParaRPr lang="pt-PT" sz="2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PT" sz="1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PT" sz="3200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16 experts </a:t>
            </a:r>
            <a:r>
              <a:rPr lang="pt-PT" sz="3200" b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invited</a:t>
            </a:r>
            <a:r>
              <a:rPr lang="pt-PT" sz="3200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pt-PT" sz="3200" b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based</a:t>
            </a:r>
            <a:r>
              <a:rPr lang="pt-PT" sz="3200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pt-PT" sz="3200" b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on</a:t>
            </a:r>
            <a:r>
              <a:rPr lang="pt-PT" sz="3200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pt-PT" sz="3200" b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publications</a:t>
            </a:r>
            <a:endParaRPr lang="pt-PT" sz="32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PT" sz="16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  <a:p>
            <a:pPr marL="720000" algn="just"/>
            <a:r>
              <a:rPr lang="es-UY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Lawrence </a:t>
            </a:r>
            <a:r>
              <a:rPr lang="es-UY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Devoe</a:t>
            </a:r>
            <a:r>
              <a:rPr lang="es-UY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(USA), Gerard </a:t>
            </a:r>
            <a:r>
              <a:rPr lang="es-UY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Visser</a:t>
            </a:r>
            <a:r>
              <a:rPr lang="es-UY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(</a:t>
            </a:r>
            <a:r>
              <a:rPr lang="es-UY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Netherlands</a:t>
            </a:r>
            <a:r>
              <a:rPr lang="es-UY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), Richard Paul (USA), Barry </a:t>
            </a:r>
            <a:r>
              <a:rPr lang="es-UY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Schifrin</a:t>
            </a:r>
            <a:r>
              <a:rPr lang="es-UY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(USA), </a:t>
            </a:r>
            <a:r>
              <a:rPr lang="es-UY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Julian</a:t>
            </a:r>
            <a:r>
              <a:rPr lang="es-UY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es-UY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Parer</a:t>
            </a:r>
            <a:r>
              <a:rPr lang="es-UY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(USA), Philip </a:t>
            </a:r>
            <a:r>
              <a:rPr lang="es-UY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Steer</a:t>
            </a:r>
            <a:r>
              <a:rPr lang="es-UY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(UK), </a:t>
            </a:r>
            <a:r>
              <a:rPr lang="es-UY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Vincenzo</a:t>
            </a:r>
            <a:r>
              <a:rPr lang="es-UY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es-UY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Berghella</a:t>
            </a:r>
            <a:r>
              <a:rPr lang="es-UY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(USA), Isis </a:t>
            </a:r>
            <a:r>
              <a:rPr lang="es-UY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Amer-Wahlin</a:t>
            </a:r>
            <a:r>
              <a:rPr lang="es-UY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(</a:t>
            </a:r>
            <a:r>
              <a:rPr lang="es-UY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Sweden</a:t>
            </a:r>
            <a:r>
              <a:rPr lang="es-UY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), </a:t>
            </a:r>
            <a:r>
              <a:rPr lang="es-UY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Susanna</a:t>
            </a:r>
            <a:r>
              <a:rPr lang="es-UY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es-UY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Timonen</a:t>
            </a:r>
            <a:r>
              <a:rPr lang="es-UY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(</a:t>
            </a:r>
            <a:r>
              <a:rPr lang="es-UY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Finland</a:t>
            </a:r>
            <a:r>
              <a:rPr lang="es-UY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), Austin </a:t>
            </a:r>
            <a:r>
              <a:rPr lang="es-UY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Ugwumadu</a:t>
            </a:r>
            <a:r>
              <a:rPr lang="es-UY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(UK), João </a:t>
            </a:r>
            <a:r>
              <a:rPr lang="es-UY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Bernardes</a:t>
            </a:r>
            <a:r>
              <a:rPr lang="es-UY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(Portugal), Justo Alonso (Uruguay), </a:t>
            </a:r>
            <a:r>
              <a:rPr lang="es-UY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Ingemar</a:t>
            </a:r>
            <a:r>
              <a:rPr lang="es-UY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es-UY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Ingemarson</a:t>
            </a:r>
            <a:r>
              <a:rPr lang="es-UY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(</a:t>
            </a:r>
            <a:r>
              <a:rPr lang="es-UY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Sweden</a:t>
            </a:r>
            <a:r>
              <a:rPr lang="es-UY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).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PT" sz="1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8757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09353" y="620688"/>
            <a:ext cx="10074707" cy="6176645"/>
            <a:chOff x="109353" y="404664"/>
            <a:chExt cx="10074707" cy="617664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9353" y="404664"/>
              <a:ext cx="10074707" cy="61766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076" name="Picture 4" descr="http://hanoverseafoodmart.com/wp-content/uploads/2013/04/Home-Page-105__300x400_location-icon-red1.png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rgbClr val="00A49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420" y="2492896"/>
              <a:ext cx="294502" cy="2945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ttp://hanoverseafoodmart.com/wp-content/uploads/2013/04/Home-Page-105__300x400_location-icon-red1.png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rgbClr val="00A49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2974" y="2558434"/>
              <a:ext cx="294502" cy="2945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http://hanoverseafoodmart.com/wp-content/uploads/2013/04/Home-Page-105__300x400_location-icon-red1.png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rgbClr val="00A49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444" y="1916832"/>
              <a:ext cx="294502" cy="2945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://hanoverseafoodmart.com/wp-content/uploads/2013/04/Home-Page-105__300x400_location-icon-red1.png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rgbClr val="00A49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9484" y="2204864"/>
              <a:ext cx="294502" cy="2945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http://hanoverseafoodmart.com/wp-content/uploads/2013/04/Home-Page-105__300x400_location-icon-red1.png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rgbClr val="00A49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444" y="2198394"/>
              <a:ext cx="294502" cy="2945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http://hanoverseafoodmart.com/wp-content/uploads/2013/04/Home-Page-105__300x400_location-icon-red1.png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rgbClr val="00A49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1844" y="2060848"/>
              <a:ext cx="294502" cy="2945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ttp://hanoverseafoodmart.com/wp-content/uploads/2013/04/Home-Page-105__300x400_location-icon-red1.png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rgbClr val="00A49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5022" y="1268760"/>
              <a:ext cx="294502" cy="2945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http://hanoverseafoodmart.com/wp-content/uploads/2013/04/Home-Page-105__300x400_location-icon-red1.png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rgbClr val="00A49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7516" y="1412776"/>
              <a:ext cx="294502" cy="2945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http://hanoverseafoodmart.com/wp-content/uploads/2013/04/Home-Page-105__300x400_location-icon-red1.png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rgbClr val="00A49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7556" y="1196752"/>
              <a:ext cx="294502" cy="2945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http://hanoverseafoodmart.com/wp-content/uploads/2013/04/Home-Page-105__300x400_location-icon-red1.png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rgbClr val="00A49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3540" y="5006706"/>
              <a:ext cx="294502" cy="2945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http://hanoverseafoodmart.com/wp-content/uploads/2013/04/Home-Page-105__300x400_location-icon-red1.png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rgbClr val="00A49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5268" y="4502650"/>
              <a:ext cx="294502" cy="2945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http://hanoverseafoodmart.com/wp-content/uploads/2013/04/Home-Page-105__300x400_location-icon-red1.png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rgbClr val="00A49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9964" y="4934698"/>
              <a:ext cx="294502" cy="2945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http://hanoverseafoodmart.com/wp-content/uploads/2013/04/Home-Page-105__300x400_location-icon-red1.png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rgbClr val="00A49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526" y="2630442"/>
              <a:ext cx="294502" cy="2945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http://hanoverseafoodmart.com/wp-content/uploads/2013/04/Home-Page-105__300x400_location-icon-red1.png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rgbClr val="00A49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5843" y="2355350"/>
              <a:ext cx="294502" cy="2945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http://hanoverseafoodmart.com/wp-content/uploads/2013/04/Home-Page-105__300x400_location-icon-red1.png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rgbClr val="00A49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1978" y="2538507"/>
              <a:ext cx="294502" cy="2945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http://hanoverseafoodmart.com/wp-content/uploads/2013/04/Home-Page-105__300x400_location-icon-red1.png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rgbClr val="00A49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062" y="2558434"/>
              <a:ext cx="294502" cy="2945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http://hanoverseafoodmart.com/wp-content/uploads/2013/04/Home-Page-105__300x400_location-icon-red1.png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rgbClr val="00A49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9038" y="2132856"/>
              <a:ext cx="294502" cy="2945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http://hanoverseafoodmart.com/wp-content/uploads/2013/04/Home-Page-105__300x400_location-icon-red1.png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rgbClr val="00A49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3460" y="2342410"/>
              <a:ext cx="294502" cy="2945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http://hanoverseafoodmart.com/wp-content/uploads/2013/04/Home-Page-105__300x400_location-icon-red1.png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rgbClr val="00A49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3054" y="1910362"/>
              <a:ext cx="294502" cy="2945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http://hanoverseafoodmart.com/wp-content/uploads/2013/04/Home-Page-105__300x400_location-icon-red1.png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rgbClr val="00A49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1006" y="3717032"/>
              <a:ext cx="294502" cy="2945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http://hanoverseafoodmart.com/wp-content/uploads/2013/04/Home-Page-105__300x400_location-icon-red1.png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rgbClr val="00A49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5588" y="2780928"/>
              <a:ext cx="294502" cy="2945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http://hanoverseafoodmart.com/wp-content/uploads/2013/04/Home-Page-105__300x400_location-icon-red1.png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rgbClr val="00A49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9438" y="2990482"/>
              <a:ext cx="294502" cy="2945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http://hanoverseafoodmart.com/wp-content/uploads/2013/04/Home-Page-105__300x400_location-icon-red1.png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rgbClr val="00A49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1446" y="3717032"/>
              <a:ext cx="294502" cy="2945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http://hanoverseafoodmart.com/wp-content/uploads/2013/04/Home-Page-105__300x400_location-icon-red1.png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rgbClr val="00A49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1932" y="2702450"/>
              <a:ext cx="294502" cy="2945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4" descr="http://hanoverseafoodmart.com/wp-content/uploads/2013/04/Home-Page-105__300x400_location-icon-red1.png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rgbClr val="00A49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1366" y="3501008"/>
              <a:ext cx="294502" cy="2945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http://hanoverseafoodmart.com/wp-content/uploads/2013/04/Home-Page-105__300x400_location-icon-red1.png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rgbClr val="00A49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1406" y="3998594"/>
              <a:ext cx="294502" cy="2945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http://hanoverseafoodmart.com/wp-content/uploads/2013/04/Home-Page-105__300x400_location-icon-red1.png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rgbClr val="00A49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9158" y="2933328"/>
              <a:ext cx="294502" cy="2945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" descr="http://hanoverseafoodmart.com/wp-content/uploads/2013/04/Home-Page-105__300x400_location-icon-red1.png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rgbClr val="00A49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3494" y="2708920"/>
              <a:ext cx="294502" cy="2945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" descr="http://hanoverseafoodmart.com/wp-content/uploads/2013/04/Home-Page-105__300x400_location-icon-red1.png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rgbClr val="00A49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7310" y="3278514"/>
              <a:ext cx="294502" cy="2945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http://hanoverseafoodmart.com/wp-content/uploads/2013/04/Home-Page-105__300x400_location-icon-red1.png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rgbClr val="00A49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5188" y="4941168"/>
              <a:ext cx="294502" cy="2945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 descr="http://hanoverseafoodmart.com/wp-content/uploads/2013/04/Home-Page-105__300x400_location-icon-red1.png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rgbClr val="00A49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2734" y="3717032"/>
              <a:ext cx="294502" cy="2945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4" descr="http://hanoverseafoodmart.com/wp-content/uploads/2013/04/Home-Page-105__300x400_location-icon-red1.png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rgbClr val="00A49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244" y="5222730"/>
              <a:ext cx="294502" cy="2945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4" descr="http://hanoverseafoodmart.com/wp-content/uploads/2013/04/Home-Page-105__300x400_location-icon-red1.png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rgbClr val="00A49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54" y="2204864"/>
              <a:ext cx="294502" cy="2945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" descr="http://hanoverseafoodmart.com/wp-content/uploads/2013/04/Home-Page-105__300x400_location-icon-red1.png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rgbClr val="00A49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542" y="2774458"/>
              <a:ext cx="294502" cy="2945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" descr="http://hanoverseafoodmart.com/wp-content/uploads/2013/04/Home-Page-105__300x400_location-icon-red1.png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rgbClr val="00A49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9164" y="2564904"/>
              <a:ext cx="294502" cy="2945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4" descr="http://hanoverseafoodmart.com/wp-content/uploads/2013/04/Home-Page-105__300x400_location-icon-red1.png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rgbClr val="00A49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5148" y="2636912"/>
              <a:ext cx="294502" cy="2945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http://hanoverseafoodmart.com/wp-content/uploads/2013/04/Home-Page-105__300x400_location-icon-red1.png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rgbClr val="00A49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7716" y="3068960"/>
              <a:ext cx="294502" cy="2945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" descr="http://hanoverseafoodmart.com/wp-content/uploads/2013/04/Home-Page-105__300x400_location-icon-red1.png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rgbClr val="00A49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9564" y="1406306"/>
              <a:ext cx="294502" cy="2945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" descr="http://hanoverseafoodmart.com/wp-content/uploads/2013/04/Home-Page-105__300x400_location-icon-red1.png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rgbClr val="00A49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9604" y="3717032"/>
              <a:ext cx="294502" cy="2945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4" descr="http://hanoverseafoodmart.com/wp-content/uploads/2013/04/Home-Page-105__300x400_location-icon-red1.png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rgbClr val="00A49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5102" y="3998594"/>
              <a:ext cx="294502" cy="2945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2" name="Marcador de Posição de Conteúdo 3"/>
          <p:cNvSpPr txBox="1">
            <a:spLocks/>
          </p:cNvSpPr>
          <p:nvPr/>
        </p:nvSpPr>
        <p:spPr bwMode="auto">
          <a:xfrm>
            <a:off x="2913320" y="116632"/>
            <a:ext cx="6334636" cy="753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charset="2"/>
              <a:buChar char="u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Font typeface="Monotype Sorts" charset="2"/>
              <a:buNone/>
            </a:pPr>
            <a:r>
              <a:rPr lang="pt-PT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2015 FIGO </a:t>
            </a:r>
            <a:r>
              <a:rPr lang="pt-PT" sz="4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guidelines</a:t>
            </a:r>
            <a:endParaRPr lang="pt-PT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  <a:p>
            <a:pPr>
              <a:buFont typeface="Monotype Sorts" charset="2"/>
              <a:buNone/>
            </a:pPr>
            <a:endParaRPr lang="pt-PT" sz="1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53" name="Picture 3" descr="http://www.fistulanetwork.org/FistulaNetwork/images/stories/figologo_larg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9084" y="116632"/>
            <a:ext cx="1189895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582858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428712" y="2060848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Open </a:t>
            </a:r>
            <a:r>
              <a:rPr lang="pt-PT" sz="3200" b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access</a:t>
            </a:r>
            <a:r>
              <a:rPr lang="pt-PT" sz="3200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IJGO        </a:t>
            </a:r>
          </a:p>
        </p:txBody>
      </p:sp>
      <p:sp>
        <p:nvSpPr>
          <p:cNvPr id="13" name="Rectângulo 2"/>
          <p:cNvSpPr/>
          <p:nvPr/>
        </p:nvSpPr>
        <p:spPr>
          <a:xfrm>
            <a:off x="428712" y="2573615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http://www.ijgo.org/issue/S0020-7292(15)X0017-8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428712" y="4444923"/>
            <a:ext cx="62269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Course</a:t>
            </a:r>
            <a:r>
              <a:rPr lang="pt-PT" sz="3200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slides - FIGO website</a:t>
            </a:r>
          </a:p>
          <a:p>
            <a:r>
              <a:rPr lang="pt-PT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English</a:t>
            </a:r>
            <a:r>
              <a:rPr lang="pt-PT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, </a:t>
            </a:r>
            <a:r>
              <a:rPr lang="pt-PT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Spanish</a:t>
            </a:r>
            <a:r>
              <a:rPr lang="pt-PT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, Portuguese, </a:t>
            </a:r>
            <a:r>
              <a:rPr lang="pt-PT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Chinese</a:t>
            </a:r>
            <a:r>
              <a:rPr lang="pt-PT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, </a:t>
            </a:r>
            <a:r>
              <a:rPr lang="pt-PT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French</a:t>
            </a:r>
            <a:endParaRPr lang="pt-PT" sz="2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7264" y="332656"/>
            <a:ext cx="4571032" cy="2077742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6" name="CaixaDeTexto 15"/>
          <p:cNvSpPr txBox="1"/>
          <p:nvPr/>
        </p:nvSpPr>
        <p:spPr>
          <a:xfrm>
            <a:off x="428712" y="5549170"/>
            <a:ext cx="8494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http://figo.org/figo-committee-and-working-group-publications</a:t>
            </a: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684" y="3197826"/>
            <a:ext cx="3240360" cy="2160240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8926554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2799" y="1705661"/>
            <a:ext cx="2098768" cy="2098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980" y="1860213"/>
            <a:ext cx="4890233" cy="954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956" y="3156357"/>
            <a:ext cx="4990377" cy="1064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965" y="4784441"/>
            <a:ext cx="4680520" cy="989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http://www.sogvzla.org/sogvzlaweb2014/cms/svcobtenerimagenfotonoticia.php?id=0000000014&amp;tipo=normal&amp;nn=sdfsd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3541" y="4236477"/>
            <a:ext cx="4198467" cy="1270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9237" y="1693288"/>
            <a:ext cx="1762776" cy="1762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2238" y="3418821"/>
            <a:ext cx="1762776" cy="385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aixaDeTexto 11"/>
          <p:cNvSpPr txBox="1"/>
          <p:nvPr/>
        </p:nvSpPr>
        <p:spPr>
          <a:xfrm>
            <a:off x="534989" y="348045"/>
            <a:ext cx="6408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F9900"/>
                </a:solidFill>
                <a:latin typeface="Bookman Old Style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F9900"/>
                </a:solidFill>
                <a:latin typeface="Bookman Old Style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F9900"/>
                </a:solidFill>
                <a:latin typeface="Bookman Old Style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F9900"/>
                </a:solidFill>
                <a:latin typeface="Bookman Old Style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F9900"/>
                </a:solidFill>
                <a:latin typeface="Bookman Old Style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rgbClr val="FF9900"/>
                </a:solidFill>
                <a:latin typeface="Bookman Old Style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rgbClr val="FF9900"/>
                </a:solidFill>
                <a:latin typeface="Bookman Old Style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rgbClr val="FF9900"/>
                </a:solidFill>
                <a:latin typeface="Bookman Old Style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rgbClr val="FF9900"/>
                </a:solidFill>
                <a:latin typeface="Bookman Old Style" pitchFamily="18" charset="0"/>
                <a:ea typeface="+mn-ea"/>
                <a:cs typeface="+mn-cs"/>
              </a:defRPr>
            </a:lvl9pPr>
          </a:lstStyle>
          <a:p>
            <a:r>
              <a:rPr lang="pt-PT" sz="32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Endorsed</a:t>
            </a:r>
            <a:r>
              <a:rPr lang="pt-PT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/</a:t>
            </a:r>
            <a:r>
              <a:rPr lang="pt-PT" sz="32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supported</a:t>
            </a:r>
            <a:r>
              <a:rPr lang="pt-PT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pt-PT" sz="32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by</a:t>
            </a:r>
            <a:r>
              <a:rPr lang="pt-PT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15611412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arredondado 4"/>
          <p:cNvSpPr/>
          <p:nvPr/>
        </p:nvSpPr>
        <p:spPr bwMode="auto">
          <a:xfrm>
            <a:off x="751012" y="908720"/>
            <a:ext cx="6696744" cy="1080120"/>
          </a:xfrm>
          <a:prstGeom prst="roundRect">
            <a:avLst/>
          </a:prstGeom>
          <a:solidFill>
            <a:srgbClr val="007A6E"/>
          </a:solidFill>
          <a:ln w="38100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600" b="0" i="0" u="none" strike="noStrike" cap="none" normalizeH="0" baseline="0" dirty="0">
              <a:ln>
                <a:noFill/>
              </a:ln>
              <a:solidFill>
                <a:srgbClr val="FF9900"/>
              </a:solidFill>
              <a:effectLst/>
              <a:latin typeface="Bookman Old Style" pitchFamily="18" charset="0"/>
            </a:endParaRPr>
          </a:p>
        </p:txBody>
      </p:sp>
      <p:pic>
        <p:nvPicPr>
          <p:cNvPr id="3" name="Picture 4" descr="http://www.moya-lyalyas.ru/p%20for%20p/KTG-pri-beremennocti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132" y="3356992"/>
            <a:ext cx="2088232" cy="208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399084" y="1075383"/>
            <a:ext cx="547260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PT" sz="4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 Black" panose="0208090404030B020404" pitchFamily="18" charset="0"/>
              </a:rPr>
              <a:t>Cardiotocography</a:t>
            </a:r>
            <a:endParaRPr lang="pt-PT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95028" y="2132856"/>
            <a:ext cx="64197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(</a:t>
            </a:r>
            <a:r>
              <a:rPr lang="en-GB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kardia</a:t>
            </a:r>
            <a:r>
              <a:rPr lang="en-GB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=heart, </a:t>
            </a:r>
            <a:r>
              <a:rPr lang="en-GB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tokos</a:t>
            </a:r>
            <a:r>
              <a:rPr lang="en-GB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=labour)</a:t>
            </a:r>
            <a:endParaRPr lang="pt-PT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286867" y="3485326"/>
            <a:ext cx="52491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…is the term that best describes the continuous monitoring of FHR and uterine contractions</a:t>
            </a:r>
            <a:endParaRPr lang="pt-PT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459677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winkles">
  <a:themeElements>
    <a:clrScheme name="">
      <a:dk1>
        <a:srgbClr val="000000"/>
      </a:dk1>
      <a:lt1>
        <a:srgbClr val="FFFFFF"/>
      </a:lt1>
      <a:dk2>
        <a:srgbClr val="081D58"/>
      </a:dk2>
      <a:lt2>
        <a:srgbClr val="00DFCA"/>
      </a:lt2>
      <a:accent1>
        <a:srgbClr val="DC0081"/>
      </a:accent1>
      <a:accent2>
        <a:srgbClr val="114FFB"/>
      </a:accent2>
      <a:accent3>
        <a:srgbClr val="AAABB4"/>
      </a:accent3>
      <a:accent4>
        <a:srgbClr val="DADADA"/>
      </a:accent4>
      <a:accent5>
        <a:srgbClr val="EBAAC1"/>
      </a:accent5>
      <a:accent6>
        <a:srgbClr val="0E47E3"/>
      </a:accent6>
      <a:hlink>
        <a:srgbClr val="FAFD00"/>
      </a:hlink>
      <a:folHlink>
        <a:srgbClr val="500093"/>
      </a:folHlink>
    </a:clrScheme>
    <a:fontScheme name="twinkles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0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Bookman Old Style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0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Bookman Old Style" pitchFamily="18" charset="0"/>
          </a:defRPr>
        </a:defPPr>
      </a:lstStyle>
    </a:lnDef>
  </a:objectDefaults>
  <a:extraClrSchemeLst>
    <a:extraClrScheme>
      <a:clrScheme name="twinkle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inkl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winkle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inkle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inkle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inkle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inkle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70728FC875BE4CA87F146CCF810D8A" ma:contentTypeVersion="0" ma:contentTypeDescription="Create a new document." ma:contentTypeScope="" ma:versionID="17247a47c0483a8978878c2ba53d1c9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B862AD6-85B6-48C2-AB95-EE246EFCB8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2FC0AE0-5DCE-4DB7-BB26-576FEF0A8A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243B22-F39A-443B-B42F-C0FA1DE62AA5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c:\projects\pp4eng\common\template\sldshow\twinkles.ppt</Template>
  <TotalTime>51780</TotalTime>
  <Pages>24</Pages>
  <Words>1190</Words>
  <Application>Microsoft Office PowerPoint</Application>
  <PresentationFormat>Diapositivos de 35 mm</PresentationFormat>
  <Paragraphs>226</Paragraphs>
  <Slides>41</Slides>
  <Notes>0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41</vt:i4>
      </vt:variant>
    </vt:vector>
  </HeadingPairs>
  <TitlesOfParts>
    <vt:vector size="52" baseType="lpstr">
      <vt:lpstr>Arial</vt:lpstr>
      <vt:lpstr>Book Antiqua</vt:lpstr>
      <vt:lpstr>Bookman Old Style</vt:lpstr>
      <vt:lpstr>CG Times (W1)</vt:lpstr>
      <vt:lpstr>Cooper Black</vt:lpstr>
      <vt:lpstr>Monotype Sorts</vt:lpstr>
      <vt:lpstr>MS Mincho</vt:lpstr>
      <vt:lpstr>Symbol</vt:lpstr>
      <vt:lpstr>Times New Roman</vt:lpstr>
      <vt:lpstr>twinkles</vt:lpstr>
      <vt:lpstr>Image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Equipamento</dc:title>
  <dc:creator>Diogo Ayres de Campos</dc:creator>
  <cp:lastModifiedBy>Diogo Ayres-de-Campos</cp:lastModifiedBy>
  <cp:revision>1338</cp:revision>
  <cp:lastPrinted>2016-06-06T14:49:13Z</cp:lastPrinted>
  <dcterms:created xsi:type="dcterms:W3CDTF">1996-10-08T19:31:46Z</dcterms:created>
  <dcterms:modified xsi:type="dcterms:W3CDTF">2017-05-18T05:48:17Z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0x0101004870728FC875BE4CA87F146CCF810D8A</vt:lpwstr>
  </property>
</Properties>
</file>