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handoutMasterIdLst>
    <p:handoutMasterId r:id="rId39"/>
  </p:handoutMasterIdLst>
  <p:sldIdLst>
    <p:sldId id="387" r:id="rId2"/>
    <p:sldId id="491" r:id="rId3"/>
    <p:sldId id="526" r:id="rId4"/>
    <p:sldId id="529" r:id="rId5"/>
    <p:sldId id="560" r:id="rId6"/>
    <p:sldId id="604" r:id="rId7"/>
    <p:sldId id="564" r:id="rId8"/>
    <p:sldId id="676" r:id="rId9"/>
    <p:sldId id="677" r:id="rId10"/>
    <p:sldId id="678" r:id="rId11"/>
    <p:sldId id="680" r:id="rId12"/>
    <p:sldId id="563" r:id="rId13"/>
    <p:sldId id="537" r:id="rId14"/>
    <p:sldId id="675" r:id="rId15"/>
    <p:sldId id="679" r:id="rId16"/>
    <p:sldId id="681" r:id="rId17"/>
    <p:sldId id="659" r:id="rId18"/>
    <p:sldId id="660" r:id="rId19"/>
    <p:sldId id="661" r:id="rId20"/>
    <p:sldId id="555" r:id="rId21"/>
    <p:sldId id="540" r:id="rId22"/>
    <p:sldId id="656" r:id="rId23"/>
    <p:sldId id="657" r:id="rId24"/>
    <p:sldId id="542" r:id="rId25"/>
    <p:sldId id="545" r:id="rId26"/>
    <p:sldId id="547" r:id="rId27"/>
    <p:sldId id="682" r:id="rId28"/>
    <p:sldId id="634" r:id="rId29"/>
    <p:sldId id="635" r:id="rId30"/>
    <p:sldId id="636" r:id="rId31"/>
    <p:sldId id="637" r:id="rId32"/>
    <p:sldId id="638" r:id="rId33"/>
    <p:sldId id="639" r:id="rId34"/>
    <p:sldId id="640" r:id="rId35"/>
    <p:sldId id="641" r:id="rId36"/>
    <p:sldId id="643" r:id="rId37"/>
  </p:sldIdLst>
  <p:sldSz cx="9144000" cy="6858000" type="screen4x3"/>
  <p:notesSz cx="6858000" cy="9144000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clrMru>
    <a:srgbClr val="1C226B"/>
    <a:srgbClr val="0000FF"/>
    <a:srgbClr val="3399FF"/>
    <a:srgbClr val="33CC33"/>
    <a:srgbClr val="FFCC00"/>
    <a:srgbClr val="00FF00"/>
    <a:srgbClr val="66FFFF"/>
    <a:srgbClr val="66CC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1321" autoAdjust="0"/>
    <p:restoredTop sz="99104" autoAdjust="0"/>
  </p:normalViewPr>
  <p:slideViewPr>
    <p:cSldViewPr>
      <p:cViewPr>
        <p:scale>
          <a:sx n="60" d="100"/>
          <a:sy n="60" d="100"/>
        </p:scale>
        <p:origin x="-1104" y="211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6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8" d="100"/>
        <a:sy n="78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DE35315-EA9A-448F-B75D-26D27FF82A78}" type="datetimeFigureOut">
              <a:rPr lang="en-US"/>
              <a:pPr>
                <a:defRPr/>
              </a:pPr>
              <a:t>5/19/2017</a:t>
            </a:fld>
            <a:endParaRPr lang="en-US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8E93B76-DEB1-44D3-ADB7-0F7610110AC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7B4387B-7185-4E21-AB5D-5821761129AC}" type="datetimeFigureOut">
              <a:rPr lang="en-GB"/>
              <a:pPr>
                <a:defRPr/>
              </a:pPr>
              <a:t>19/05/2017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DC7170D-1FD2-4DB0-9C11-43D5571ABD06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C2CB3F5-68F7-4E7A-8EFE-A0793B3C7F79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GB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E595942-5252-4357-9745-5764D4E0D98C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GB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BAA854B-703E-44C6-9F13-0ACA4360AD5D}" type="slidenum">
              <a:rPr lang="en-GB" smtClean="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GB" smtClean="0">
              <a:solidFill>
                <a:srgbClr val="000000"/>
              </a:solidFill>
              <a:latin typeface="Times New Roman" pitchFamily="18" charset="0"/>
              <a:ea typeface="MS PGothic" pitchFamily="34" charset="-128"/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B426A85-005C-44C4-B9FE-A68902900CB0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n-GB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0FB61CA-1AF6-40AA-9691-D400C27BE5AF}" type="slidenum">
              <a:rPr lang="en-GB" smtClean="0"/>
              <a:pPr/>
              <a:t>11</a:t>
            </a:fld>
            <a:endParaRPr lang="en-GB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DA3F610-3578-4688-A208-2648329B1AA9}" type="slidenum">
              <a:rPr lang="en-GB" smtClean="0"/>
              <a:pPr/>
              <a:t>14</a:t>
            </a:fld>
            <a:endParaRPr lang="en-GB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40AA6BE-38E6-488D-B893-30EBE588CD1D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24</a:t>
            </a:fld>
            <a:endParaRPr lang="en-GB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7257CD-C4EF-4B8E-8083-BD75DA138875}" type="slidenum">
              <a:rPr lang="en-GB" smtClean="0"/>
              <a:pPr/>
              <a:t>36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E8F426-32D2-4282-880D-97CCB471DECE}" type="datetime1">
              <a:rPr lang="en-GB" smtClean="0"/>
              <a:pPr>
                <a:defRPr/>
              </a:pPr>
              <a:t>19/05/2017</a:t>
            </a:fld>
            <a:endParaRPr lang="en-US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International session 20052017</a:t>
            </a:r>
            <a:endParaRPr lang="en-US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C8C755-B77B-4B52-94BD-40A5266D8DE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8C6492-D9B8-4438-BB01-5395E6BE6D1E}" type="datetime1">
              <a:rPr lang="en-GB" smtClean="0"/>
              <a:pPr>
                <a:defRPr/>
              </a:pPr>
              <a:t>19/05/2017</a:t>
            </a:fld>
            <a:endParaRPr lang="en-US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International session 20052017</a:t>
            </a:r>
            <a:endParaRPr lang="en-US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94A6BC-9981-4ADA-B3D5-0353DB604E5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7490B0-0128-490E-85BE-286D7C2A019D}" type="datetime1">
              <a:rPr lang="en-GB" smtClean="0"/>
              <a:pPr>
                <a:defRPr/>
              </a:pPr>
              <a:t>19/05/2017</a:t>
            </a:fld>
            <a:endParaRPr lang="en-US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International session 20052017</a:t>
            </a:r>
            <a:endParaRPr lang="en-US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FB089B-4D0B-414D-9ACF-AC7C87999AC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390603-5BF2-48C3-9B48-621135352B4F}" type="datetime1">
              <a:rPr lang="en-GB" smtClean="0"/>
              <a:pPr>
                <a:defRPr/>
              </a:pPr>
              <a:t>19/05/2017</a:t>
            </a:fld>
            <a:endParaRPr lang="en-US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International session 20052017</a:t>
            </a:r>
            <a:endParaRPr lang="en-US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3BA03F-F2D8-429C-B6F2-F004AE9702F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E35B9D-FFED-4F15-A0B5-D93B21DD2A4A}" type="datetime1">
              <a:rPr lang="en-GB" smtClean="0"/>
              <a:pPr>
                <a:defRPr/>
              </a:pPr>
              <a:t>19/05/2017</a:t>
            </a:fld>
            <a:endParaRPr lang="en-US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International session 20052017</a:t>
            </a:r>
            <a:endParaRPr lang="en-US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8D1262-DCC9-40EF-9772-5774E0614EF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5E1935-9DCA-42B6-ADD9-75A11A9F7EEF}" type="datetime1">
              <a:rPr lang="en-GB" smtClean="0"/>
              <a:pPr>
                <a:defRPr/>
              </a:pPr>
              <a:t>19/05/2017</a:t>
            </a:fld>
            <a:endParaRPr lang="en-US" dirty="0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International session 20052017</a:t>
            </a:r>
            <a:endParaRPr lang="en-US" dirty="0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B82F67-9F46-45E0-A80D-CCDFB993604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7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AF1EC9-590E-48C5-AD06-F43BA872B0AE}" type="datetime1">
              <a:rPr lang="en-GB" smtClean="0"/>
              <a:pPr>
                <a:defRPr/>
              </a:pPr>
              <a:t>19/05/2017</a:t>
            </a:fld>
            <a:endParaRPr lang="en-US" dirty="0"/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International session 20052017</a:t>
            </a:r>
            <a:endParaRPr lang="en-US" dirty="0"/>
          </a:p>
        </p:txBody>
      </p:sp>
      <p:sp>
        <p:nvSpPr>
          <p:cNvPr id="9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734F2E-816C-48A9-AD51-D140D0B504F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2038FB-577C-4A59-BD27-D11CB4338C91}" type="datetime1">
              <a:rPr lang="en-GB" smtClean="0"/>
              <a:pPr>
                <a:defRPr/>
              </a:pPr>
              <a:t>19/05/2017</a:t>
            </a:fld>
            <a:endParaRPr lang="en-US" dirty="0"/>
          </a:p>
        </p:txBody>
      </p:sp>
      <p:sp>
        <p:nvSpPr>
          <p:cNvPr id="4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International session 20052017</a:t>
            </a:r>
            <a:endParaRPr lang="en-US" dirty="0"/>
          </a:p>
        </p:txBody>
      </p:sp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EE2F94-16C9-41D6-8A45-AC17EF450BC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C14F7B-2B1C-4E2D-81EB-6C979DEC74B9}" type="datetime1">
              <a:rPr lang="en-GB" smtClean="0"/>
              <a:pPr>
                <a:defRPr/>
              </a:pPr>
              <a:t>19/05/2017</a:t>
            </a:fld>
            <a:endParaRPr lang="en-US" dirty="0"/>
          </a:p>
        </p:txBody>
      </p:sp>
      <p:sp>
        <p:nvSpPr>
          <p:cNvPr id="3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International session 20052017</a:t>
            </a:r>
            <a:endParaRPr lang="en-US" dirty="0"/>
          </a:p>
        </p:txBody>
      </p:sp>
      <p:sp>
        <p:nvSpPr>
          <p:cNvPr id="4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BAF80E-78C3-4829-854D-1B434018F93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B30E19-C29F-42C2-BBF4-FFE4046BACEB}" type="datetime1">
              <a:rPr lang="en-GB" smtClean="0"/>
              <a:pPr>
                <a:defRPr/>
              </a:pPr>
              <a:t>19/05/2017</a:t>
            </a:fld>
            <a:endParaRPr lang="en-US" dirty="0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International session 20052017</a:t>
            </a:r>
            <a:endParaRPr lang="en-US" dirty="0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1B79FD-039B-4F10-B7D5-99C3F7F79AC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988564-068E-4B8E-9ADD-8E7C2E51F9D4}" type="datetime1">
              <a:rPr lang="en-GB" smtClean="0"/>
              <a:pPr>
                <a:defRPr/>
              </a:pPr>
              <a:t>19/05/2017</a:t>
            </a:fld>
            <a:endParaRPr lang="en-US" dirty="0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International session 20052017</a:t>
            </a:r>
            <a:endParaRPr lang="en-US" dirty="0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4B2DB6-281B-487D-B21A-D91CE156214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Segnaposto tito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</a:t>
            </a:r>
            <a:endParaRPr lang="en-US" smtClean="0"/>
          </a:p>
        </p:txBody>
      </p:sp>
      <p:sp>
        <p:nvSpPr>
          <p:cNvPr id="2051" name="Segnaposto tes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smtClean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D4129E3-2170-48C7-97CA-F45BF5A5AEC9}" type="datetime1">
              <a:rPr lang="en-GB" smtClean="0"/>
              <a:pPr>
                <a:defRPr/>
              </a:pPr>
              <a:t>19/05/2017</a:t>
            </a:fld>
            <a:endParaRPr lang="en-US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GB" smtClean="0"/>
              <a:t>International session 20052017</a:t>
            </a:r>
            <a:endParaRPr lang="en-US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D086F91-046D-47F9-9455-BE4A9C83AB1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ipe dir="r"/>
  </p:transition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13" Type="http://schemas.openxmlformats.org/officeDocument/2006/relationships/image" Target="../media/image26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5" Type="http://schemas.openxmlformats.org/officeDocument/2006/relationships/image" Target="../media/image2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Relationship Id="rId1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wmf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37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39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uppo 13"/>
          <p:cNvGrpSpPr>
            <a:grpSpLocks/>
          </p:cNvGrpSpPr>
          <p:nvPr/>
        </p:nvGrpSpPr>
        <p:grpSpPr bwMode="auto">
          <a:xfrm>
            <a:off x="0" y="0"/>
            <a:ext cx="9144000" cy="1989138"/>
            <a:chOff x="0" y="-1"/>
            <a:chExt cx="9144001" cy="1944235"/>
          </a:xfrm>
        </p:grpSpPr>
        <p:pic>
          <p:nvPicPr>
            <p:cNvPr id="3080" name="Picture 2"/>
            <p:cNvPicPr>
              <a:picLocks noChangeAspect="1" noChangeArrowheads="1"/>
            </p:cNvPicPr>
            <p:nvPr/>
          </p:nvPicPr>
          <p:blipFill>
            <a:blip r:embed="rId3"/>
            <a:srcRect l="4115" t="23250" r="19496" b="55093"/>
            <a:stretch>
              <a:fillRect/>
            </a:stretch>
          </p:blipFill>
          <p:spPr bwMode="auto">
            <a:xfrm>
              <a:off x="0" y="-1"/>
              <a:ext cx="9144001" cy="19442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81" name="Picture 2"/>
            <p:cNvPicPr>
              <a:picLocks noChangeAspect="1" noChangeArrowheads="1"/>
            </p:cNvPicPr>
            <p:nvPr/>
          </p:nvPicPr>
          <p:blipFill>
            <a:blip r:embed="rId3"/>
            <a:srcRect l="33221" t="29156" r="40450" b="56535"/>
            <a:stretch>
              <a:fillRect/>
            </a:stretch>
          </p:blipFill>
          <p:spPr bwMode="auto">
            <a:xfrm>
              <a:off x="2483768" y="620688"/>
              <a:ext cx="6660233" cy="1224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1" name="Rettangolo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prstClr val="white"/>
                </a:solidFill>
              </a:rPr>
              <a:t>(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International session 20052017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-12700" y="1989138"/>
            <a:ext cx="9144000" cy="3477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smtClean="0">
                <a:solidFill>
                  <a:srgbClr val="FF0000"/>
                </a:solidFill>
                <a:latin typeface="+mn-lt"/>
                <a:cs typeface="+mn-cs"/>
              </a:rPr>
              <a:t>EBCOG Proposal to improve Standards of Care for Women </a:t>
            </a:r>
            <a:endParaRPr lang="en-US" sz="3600" dirty="0">
              <a:solidFill>
                <a:srgbClr val="FF0000"/>
              </a:solidFill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>
              <a:solidFill>
                <a:schemeClr val="tx2">
                  <a:lumMod val="75000"/>
                </a:schemeClr>
              </a:solidFill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>
              <a:solidFill>
                <a:schemeClr val="tx2">
                  <a:lumMod val="75000"/>
                </a:schemeClr>
              </a:solidFill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Dr Tahir Mahmood, CBE,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MD, FRCPI, FRCPE,MBA, FACOG, FRCOG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President European Board and College of Obstetrics &amp;Gynaecology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 dirty="0">
              <a:solidFill>
                <a:schemeClr val="tx2">
                  <a:lumMod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3078" name="TextBox 4"/>
          <p:cNvSpPr txBox="1">
            <a:spLocks noChangeArrowheads="1"/>
          </p:cNvSpPr>
          <p:nvPr/>
        </p:nvSpPr>
        <p:spPr bwMode="auto">
          <a:xfrm>
            <a:off x="0" y="4941888"/>
            <a:ext cx="9144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en-US" sz="2400" dirty="0">
              <a:solidFill>
                <a:srgbClr val="0000FF"/>
              </a:solidFill>
              <a:latin typeface="Calibri" pitchFamily="34" charset="0"/>
            </a:endParaRPr>
          </a:p>
          <a:p>
            <a:pPr algn="ctr"/>
            <a:r>
              <a:rPr lang="en-US" sz="2400" dirty="0" smtClean="0">
                <a:solidFill>
                  <a:srgbClr val="0000FF"/>
                </a:solidFill>
                <a:latin typeface="Calibri" pitchFamily="34" charset="0"/>
              </a:rPr>
              <a:t>International Session 20</a:t>
            </a:r>
            <a:r>
              <a:rPr lang="en-US" sz="2400" baseline="30000" dirty="0" smtClean="0">
                <a:solidFill>
                  <a:srgbClr val="0000FF"/>
                </a:solidFill>
                <a:latin typeface="Calibri" pitchFamily="34" charset="0"/>
              </a:rPr>
              <a:t>th</a:t>
            </a:r>
            <a:r>
              <a:rPr lang="en-US" sz="2400" dirty="0" smtClean="0">
                <a:solidFill>
                  <a:srgbClr val="0000FF"/>
                </a:solidFill>
                <a:latin typeface="Calibri" pitchFamily="34" charset="0"/>
              </a:rPr>
              <a:t> May, 2017</a:t>
            </a:r>
            <a:endParaRPr lang="en-US" sz="2400" dirty="0">
              <a:solidFill>
                <a:srgbClr val="0000FF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4" descr="CS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052736"/>
            <a:ext cx="7344816" cy="55148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International session 20052017</a:t>
            </a:r>
            <a:endParaRPr lang="en-US" dirty="0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 preferRelativeResize="0"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75" y="1428750"/>
            <a:ext cx="79248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0" y="5418406"/>
            <a:ext cx="91440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GB" sz="2000" b="1" dirty="0">
                <a:solidFill>
                  <a:srgbClr val="FF0000"/>
                </a:solidFill>
                <a:cs typeface="Times New Roman" pitchFamily="18" charset="0"/>
              </a:rPr>
              <a:t>Figure 3:</a:t>
            </a:r>
            <a:r>
              <a:rPr lang="en-GB" sz="2000" dirty="0">
                <a:solidFill>
                  <a:srgbClr val="FF0000"/>
                </a:solidFill>
                <a:cs typeface="Times New Roman" pitchFamily="18" charset="0"/>
              </a:rPr>
              <a:t> Proportion of rate of elective caesarean sections performed after 39 weeks in </a:t>
            </a:r>
            <a:br>
              <a:rPr lang="en-GB" sz="2000" dirty="0">
                <a:solidFill>
                  <a:srgbClr val="FF0000"/>
                </a:solidFill>
                <a:cs typeface="Times New Roman" pitchFamily="18" charset="0"/>
              </a:rPr>
            </a:br>
            <a:r>
              <a:rPr lang="en-GB" sz="2000" dirty="0">
                <a:solidFill>
                  <a:srgbClr val="FF0000"/>
                </a:solidFill>
                <a:cs typeface="Times New Roman" pitchFamily="18" charset="0"/>
              </a:rPr>
              <a:t>NHS trusts between April 2000 and February 2009, by financial year. Overall proportion for all women is shown as bars (and values) for comparison.</a:t>
            </a:r>
            <a:endParaRPr lang="en-GB" sz="2000" dirty="0">
              <a:solidFill>
                <a:srgbClr val="FF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International session 20052017</a:t>
            </a:r>
            <a:endParaRPr lang="en-US" dirty="0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GB" altLang="en-US" smtClean="0"/>
          </a:p>
        </p:txBody>
      </p:sp>
      <p:pic>
        <p:nvPicPr>
          <p:cNvPr id="1229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79375" y="260350"/>
            <a:ext cx="9064625" cy="5865813"/>
          </a:xfrm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International session 20052017</a:t>
            </a:r>
            <a:endParaRPr lang="it-IT" dirty="0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GB" altLang="en-US" smtClean="0"/>
          </a:p>
        </p:txBody>
      </p:sp>
      <p:pic>
        <p:nvPicPr>
          <p:cNvPr id="1433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68313" y="0"/>
            <a:ext cx="8496300" cy="6669088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International session 20052017</a:t>
            </a:r>
            <a:endParaRPr lang="en-US" dirty="0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17"/>
          <p:cNvSpPr>
            <a:spLocks noGrp="1" noChangeArrowheads="1"/>
          </p:cNvSpPr>
          <p:nvPr>
            <p:ph type="title"/>
          </p:nvPr>
        </p:nvSpPr>
        <p:spPr>
          <a:xfrm>
            <a:off x="228600" y="2362200"/>
            <a:ext cx="4191000" cy="1143000"/>
          </a:xfrm>
        </p:spPr>
        <p:txBody>
          <a:bodyPr/>
          <a:lstStyle/>
          <a:p>
            <a:endParaRPr lang="en-US" smtClean="0"/>
          </a:p>
        </p:txBody>
      </p:sp>
      <p:pic>
        <p:nvPicPr>
          <p:cNvPr id="17416" name="Picture 8" descr="H:\General\AT\pics for J Drife pres\HMB\hmb4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371600"/>
            <a:ext cx="4524375" cy="325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2" name="Picture 18" descr="H:\General\AT\pics for J Drife pres\log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0813" y="150813"/>
            <a:ext cx="838200" cy="92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5" name="Picture 7" descr="H:\General\AT\pics for J Drife pres\HMB\hmb3.bmp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05200" y="2819400"/>
            <a:ext cx="5413375" cy="3798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International session 20052017</a:t>
            </a:r>
            <a:endParaRPr lang="en-US" dirty="0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Rettangolo 56"/>
          <p:cNvSpPr/>
          <p:nvPr/>
        </p:nvSpPr>
        <p:spPr>
          <a:xfrm>
            <a:off x="6488113" y="2332038"/>
            <a:ext cx="2503487" cy="4106862"/>
          </a:xfrm>
          <a:prstGeom prst="rect">
            <a:avLst/>
          </a:prstGeom>
          <a:noFill/>
          <a:ln w="31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2877" tIns="56438" rIns="112877" bIns="5643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2200">
              <a:solidFill>
                <a:prstClr val="white"/>
              </a:solidFill>
            </a:endParaRPr>
          </a:p>
        </p:txBody>
      </p:sp>
      <p:sp>
        <p:nvSpPr>
          <p:cNvPr id="56" name="Rettangolo 55"/>
          <p:cNvSpPr/>
          <p:nvPr/>
        </p:nvSpPr>
        <p:spPr>
          <a:xfrm>
            <a:off x="3352800" y="2338388"/>
            <a:ext cx="2503488" cy="4100512"/>
          </a:xfrm>
          <a:prstGeom prst="rect">
            <a:avLst/>
          </a:prstGeom>
          <a:noFill/>
          <a:ln w="31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2877" tIns="56438" rIns="112877" bIns="5643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2200">
              <a:solidFill>
                <a:prstClr val="white"/>
              </a:solidFill>
            </a:endParaRPr>
          </a:p>
        </p:txBody>
      </p:sp>
      <p:sp>
        <p:nvSpPr>
          <p:cNvPr id="20" name="Rettangolo 19"/>
          <p:cNvSpPr/>
          <p:nvPr/>
        </p:nvSpPr>
        <p:spPr>
          <a:xfrm>
            <a:off x="217488" y="2332038"/>
            <a:ext cx="2503487" cy="4167187"/>
          </a:xfrm>
          <a:prstGeom prst="rect">
            <a:avLst/>
          </a:prstGeom>
          <a:noFill/>
          <a:ln w="31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2877" tIns="56438" rIns="112877" bIns="5643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2200">
              <a:solidFill>
                <a:prstClr val="white"/>
              </a:solidFill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352425" y="1652588"/>
            <a:ext cx="8574088" cy="300037"/>
          </a:xfrm>
          <a:prstGeom prst="rect">
            <a:avLst/>
          </a:prstGeom>
        </p:spPr>
        <p:txBody>
          <a:bodyPr lIns="112877" tIns="56438" rIns="112877" bIns="56438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buClr>
                <a:srgbClr val="4BACC6">
                  <a:lumMod val="75000"/>
                </a:srgbClr>
              </a:buClr>
              <a:defRPr/>
            </a:pPr>
            <a:r>
              <a:rPr lang="en-US" sz="1200" b="1" dirty="0">
                <a:solidFill>
                  <a:schemeClr val="accent6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ESTIMATED INCIDENCE and MORTALITY RATES for OVARIAN</a:t>
            </a:r>
            <a:r>
              <a:rPr lang="en-US" sz="1200" b="1" dirty="0">
                <a:solidFill>
                  <a:schemeClr val="accent6">
                    <a:lumMod val="75000"/>
                  </a:schemeClr>
                </a:solidFill>
                <a:latin typeface="Aharoni" pitchFamily="2" charset="-79"/>
                <a:ea typeface="Calibri" pitchFamily="34" charset="0"/>
                <a:cs typeface="Aharoni" pitchFamily="2" charset="-79"/>
              </a:rPr>
              <a:t>, ENDOMETRIAL and CERVICAL  CANCER in WOMEN</a:t>
            </a:r>
          </a:p>
        </p:txBody>
      </p:sp>
      <p:grpSp>
        <p:nvGrpSpPr>
          <p:cNvPr id="3" name="Gruppo 4"/>
          <p:cNvGrpSpPr>
            <a:grpSpLocks/>
          </p:cNvGrpSpPr>
          <p:nvPr/>
        </p:nvGrpSpPr>
        <p:grpSpPr bwMode="auto">
          <a:xfrm>
            <a:off x="284163" y="4559300"/>
            <a:ext cx="2176462" cy="1827213"/>
            <a:chOff x="-2141686" y="678600"/>
            <a:chExt cx="5616624" cy="4364760"/>
          </a:xfrm>
        </p:grpSpPr>
        <p:pic>
          <p:nvPicPr>
            <p:cNvPr id="13364" name="Picture 3"/>
            <p:cNvPicPr>
              <a:picLocks noChangeAspect="1" noChangeArrowheads="1"/>
            </p:cNvPicPr>
            <p:nvPr/>
          </p:nvPicPr>
          <p:blipFill>
            <a:blip r:embed="rId2"/>
            <a:srcRect l="36369" t="6709" r="23131" b="20712"/>
            <a:stretch>
              <a:fillRect/>
            </a:stretch>
          </p:blipFill>
          <p:spPr bwMode="auto">
            <a:xfrm>
              <a:off x="-2141686" y="678600"/>
              <a:ext cx="5616624" cy="43647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" name="Rettangolo 3"/>
            <p:cNvSpPr/>
            <p:nvPr/>
          </p:nvSpPr>
          <p:spPr>
            <a:xfrm>
              <a:off x="-1043761" y="739274"/>
              <a:ext cx="3605128" cy="82668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 sz="2200">
                <a:solidFill>
                  <a:prstClr val="white"/>
                </a:solidFill>
              </a:endParaRPr>
            </a:p>
          </p:txBody>
        </p:sp>
      </p:grpSp>
      <p:grpSp>
        <p:nvGrpSpPr>
          <p:cNvPr id="5" name="Gruppo 7"/>
          <p:cNvGrpSpPr>
            <a:grpSpLocks/>
          </p:cNvGrpSpPr>
          <p:nvPr/>
        </p:nvGrpSpPr>
        <p:grpSpPr bwMode="auto">
          <a:xfrm>
            <a:off x="3516313" y="4557713"/>
            <a:ext cx="2176462" cy="1828800"/>
            <a:chOff x="2473504" y="1231940"/>
            <a:chExt cx="3753973" cy="3124581"/>
          </a:xfrm>
        </p:grpSpPr>
        <p:pic>
          <p:nvPicPr>
            <p:cNvPr id="13362" name="Picture 2"/>
            <p:cNvPicPr>
              <a:picLocks noChangeAspect="1" noChangeArrowheads="1"/>
            </p:cNvPicPr>
            <p:nvPr/>
          </p:nvPicPr>
          <p:blipFill>
            <a:blip r:embed="rId3"/>
            <a:srcRect l="36279" t="7109" r="23096" b="20505"/>
            <a:stretch>
              <a:fillRect/>
            </a:stretch>
          </p:blipFill>
          <p:spPr bwMode="auto">
            <a:xfrm>
              <a:off x="2473504" y="1231940"/>
              <a:ext cx="3753973" cy="31245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5" name="Rettangolo 24"/>
            <p:cNvSpPr/>
            <p:nvPr/>
          </p:nvSpPr>
          <p:spPr>
            <a:xfrm>
              <a:off x="2988272" y="1345857"/>
              <a:ext cx="2664198" cy="49092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 sz="2200">
                <a:solidFill>
                  <a:prstClr val="white"/>
                </a:solidFill>
              </a:endParaRPr>
            </a:p>
          </p:txBody>
        </p:sp>
      </p:grpSp>
      <p:sp>
        <p:nvSpPr>
          <p:cNvPr id="26" name="Rettangolo 25"/>
          <p:cNvSpPr/>
          <p:nvPr/>
        </p:nvSpPr>
        <p:spPr>
          <a:xfrm>
            <a:off x="7380288" y="4676775"/>
            <a:ext cx="1381125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2877" tIns="56438" rIns="112877" bIns="5643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2200">
              <a:solidFill>
                <a:srgbClr val="4BACC6">
                  <a:lumMod val="75000"/>
                </a:srgbClr>
              </a:solidFill>
            </a:endParaRPr>
          </a:p>
        </p:txBody>
      </p:sp>
      <p:grpSp>
        <p:nvGrpSpPr>
          <p:cNvPr id="7" name="Gruppo 26"/>
          <p:cNvGrpSpPr>
            <a:grpSpLocks/>
          </p:cNvGrpSpPr>
          <p:nvPr/>
        </p:nvGrpSpPr>
        <p:grpSpPr bwMode="auto">
          <a:xfrm>
            <a:off x="3516313" y="2514600"/>
            <a:ext cx="2176462" cy="1828800"/>
            <a:chOff x="666626" y="2589437"/>
            <a:chExt cx="4400427" cy="4518199"/>
          </a:xfrm>
        </p:grpSpPr>
        <p:pic>
          <p:nvPicPr>
            <p:cNvPr id="13360" name="Picture 2"/>
            <p:cNvPicPr>
              <a:picLocks noChangeAspect="1" noChangeArrowheads="1"/>
            </p:cNvPicPr>
            <p:nvPr/>
          </p:nvPicPr>
          <p:blipFill>
            <a:blip r:embed="rId4"/>
            <a:srcRect b="10503"/>
            <a:stretch>
              <a:fillRect/>
            </a:stretch>
          </p:blipFill>
          <p:spPr bwMode="auto">
            <a:xfrm>
              <a:off x="666626" y="2589437"/>
              <a:ext cx="4400427" cy="45181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8" name="Rettangolo 27"/>
            <p:cNvSpPr/>
            <p:nvPr/>
          </p:nvSpPr>
          <p:spPr>
            <a:xfrm>
              <a:off x="1404845" y="2903201"/>
              <a:ext cx="3042747" cy="81578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 sz="2200">
                <a:solidFill>
                  <a:prstClr val="white"/>
                </a:solidFill>
              </a:endParaRPr>
            </a:p>
          </p:txBody>
        </p:sp>
      </p:grpSp>
      <p:sp>
        <p:nvSpPr>
          <p:cNvPr id="13322" name="CasellaDiTesto 28"/>
          <p:cNvSpPr txBox="1">
            <a:spLocks noChangeArrowheads="1"/>
          </p:cNvSpPr>
          <p:nvPr/>
        </p:nvSpPr>
        <p:spPr bwMode="auto">
          <a:xfrm>
            <a:off x="3527425" y="2492375"/>
            <a:ext cx="1069975" cy="34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12877" tIns="56438" rIns="112877" bIns="56438">
            <a:spAutoFit/>
          </a:bodyPr>
          <a:lstStyle/>
          <a:p>
            <a:r>
              <a:rPr lang="it-IT" sz="1500" b="1">
                <a:solidFill>
                  <a:srgbClr val="31859C"/>
                </a:solidFill>
                <a:latin typeface="Aharoni" pitchFamily="2" charset="-79"/>
                <a:cs typeface="Aharoni" pitchFamily="2" charset="-79"/>
              </a:rPr>
              <a:t>Incidence</a:t>
            </a:r>
          </a:p>
        </p:txBody>
      </p:sp>
      <p:grpSp>
        <p:nvGrpSpPr>
          <p:cNvPr id="8" name="Gruppo 33"/>
          <p:cNvGrpSpPr>
            <a:grpSpLocks/>
          </p:cNvGrpSpPr>
          <p:nvPr/>
        </p:nvGrpSpPr>
        <p:grpSpPr bwMode="auto">
          <a:xfrm>
            <a:off x="6623050" y="4527550"/>
            <a:ext cx="2176463" cy="1828800"/>
            <a:chOff x="-1320033" y="1044153"/>
            <a:chExt cx="4596608" cy="4612368"/>
          </a:xfrm>
        </p:grpSpPr>
        <p:pic>
          <p:nvPicPr>
            <p:cNvPr id="13358" name="Picture 2"/>
            <p:cNvPicPr>
              <a:picLocks noChangeAspect="1" noChangeArrowheads="1"/>
            </p:cNvPicPr>
            <p:nvPr/>
          </p:nvPicPr>
          <p:blipFill>
            <a:blip r:embed="rId5"/>
            <a:srcRect l="36662" t="7779" r="23337" b="20866"/>
            <a:stretch>
              <a:fillRect/>
            </a:stretch>
          </p:blipFill>
          <p:spPr bwMode="auto">
            <a:xfrm>
              <a:off x="-1320033" y="1044153"/>
              <a:ext cx="4596608" cy="4612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6" name="Rettangolo 35"/>
            <p:cNvSpPr/>
            <p:nvPr/>
          </p:nvSpPr>
          <p:spPr>
            <a:xfrm>
              <a:off x="-468437" y="1044153"/>
              <a:ext cx="2953765" cy="100895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 sz="2200">
                <a:solidFill>
                  <a:prstClr val="white"/>
                </a:solidFill>
              </a:endParaRPr>
            </a:p>
          </p:txBody>
        </p:sp>
      </p:grpSp>
      <p:grpSp>
        <p:nvGrpSpPr>
          <p:cNvPr id="9" name="Gruppo 42"/>
          <p:cNvGrpSpPr>
            <a:grpSpLocks/>
          </p:cNvGrpSpPr>
          <p:nvPr/>
        </p:nvGrpSpPr>
        <p:grpSpPr bwMode="auto">
          <a:xfrm>
            <a:off x="369888" y="2554288"/>
            <a:ext cx="2176462" cy="1828800"/>
            <a:chOff x="-107802" y="1865495"/>
            <a:chExt cx="5202237" cy="3270032"/>
          </a:xfrm>
        </p:grpSpPr>
        <p:pic>
          <p:nvPicPr>
            <p:cNvPr id="13356" name="Immagine 43"/>
            <p:cNvPicPr>
              <a:picLocks noChangeAspect="1" noChangeArrowheads="1"/>
            </p:cNvPicPr>
            <p:nvPr/>
          </p:nvPicPr>
          <p:blipFill>
            <a:blip r:embed="rId6"/>
            <a:srcRect b="10750"/>
            <a:stretch>
              <a:fillRect/>
            </a:stretch>
          </p:blipFill>
          <p:spPr bwMode="auto">
            <a:xfrm>
              <a:off x="-107802" y="1865495"/>
              <a:ext cx="5202237" cy="32700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5" name="Rettangolo 44"/>
            <p:cNvSpPr/>
            <p:nvPr/>
          </p:nvSpPr>
          <p:spPr>
            <a:xfrm>
              <a:off x="981214" y="1893881"/>
              <a:ext cx="3377091" cy="80615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 sz="2200">
                <a:solidFill>
                  <a:prstClr val="white"/>
                </a:solidFill>
              </a:endParaRPr>
            </a:p>
          </p:txBody>
        </p:sp>
      </p:grpSp>
      <p:grpSp>
        <p:nvGrpSpPr>
          <p:cNvPr id="10" name="Gruppo 45"/>
          <p:cNvGrpSpPr>
            <a:grpSpLocks/>
          </p:cNvGrpSpPr>
          <p:nvPr/>
        </p:nvGrpSpPr>
        <p:grpSpPr bwMode="auto">
          <a:xfrm>
            <a:off x="6648450" y="2554288"/>
            <a:ext cx="2176463" cy="1765300"/>
            <a:chOff x="3276575" y="1908249"/>
            <a:chExt cx="5763394" cy="5922854"/>
          </a:xfrm>
        </p:grpSpPr>
        <p:pic>
          <p:nvPicPr>
            <p:cNvPr id="13354" name="Picture 2"/>
            <p:cNvPicPr>
              <a:picLocks noChangeAspect="1" noChangeArrowheads="1"/>
            </p:cNvPicPr>
            <p:nvPr/>
          </p:nvPicPr>
          <p:blipFill>
            <a:blip r:embed="rId7"/>
            <a:srcRect l="35750" t="6889" r="23250" b="18205"/>
            <a:stretch>
              <a:fillRect/>
            </a:stretch>
          </p:blipFill>
          <p:spPr bwMode="auto">
            <a:xfrm>
              <a:off x="3276575" y="1908249"/>
              <a:ext cx="5763394" cy="59228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8" name="Rettangolo 47"/>
            <p:cNvSpPr/>
            <p:nvPr/>
          </p:nvSpPr>
          <p:spPr>
            <a:xfrm>
              <a:off x="4285484" y="2115973"/>
              <a:ext cx="3959968" cy="123570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 sz="2200">
                <a:solidFill>
                  <a:prstClr val="white"/>
                </a:solidFill>
              </a:endParaRPr>
            </a:p>
          </p:txBody>
        </p:sp>
      </p:grpSp>
      <p:sp>
        <p:nvSpPr>
          <p:cNvPr id="13326" name="Rettangolo 17"/>
          <p:cNvSpPr>
            <a:spLocks noChangeArrowheads="1"/>
          </p:cNvSpPr>
          <p:nvPr/>
        </p:nvSpPr>
        <p:spPr bwMode="auto">
          <a:xfrm>
            <a:off x="544513" y="2162175"/>
            <a:ext cx="1916112" cy="3460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112877" tIns="56438" rIns="112877" bIns="56438">
            <a:spAutoFit/>
          </a:bodyPr>
          <a:lstStyle/>
          <a:p>
            <a:r>
              <a:rPr lang="it-IT" sz="1500" b="1">
                <a:solidFill>
                  <a:srgbClr val="31859C"/>
                </a:solidFill>
                <a:latin typeface="Aharoni" pitchFamily="2" charset="-79"/>
                <a:cs typeface="Aharoni" pitchFamily="2" charset="-79"/>
              </a:rPr>
              <a:t>OVARIAN CANCER</a:t>
            </a:r>
          </a:p>
        </p:txBody>
      </p:sp>
      <p:sp>
        <p:nvSpPr>
          <p:cNvPr id="13327" name="CasellaDiTesto 41"/>
          <p:cNvSpPr txBox="1">
            <a:spLocks noChangeArrowheads="1"/>
          </p:cNvSpPr>
          <p:nvPr/>
        </p:nvSpPr>
        <p:spPr bwMode="auto">
          <a:xfrm>
            <a:off x="282575" y="2492375"/>
            <a:ext cx="1071563" cy="34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12877" tIns="56438" rIns="112877" bIns="56438">
            <a:spAutoFit/>
          </a:bodyPr>
          <a:lstStyle/>
          <a:p>
            <a:r>
              <a:rPr lang="it-IT" sz="1500" b="1">
                <a:solidFill>
                  <a:srgbClr val="31859C"/>
                </a:solidFill>
                <a:latin typeface="Aharoni" pitchFamily="2" charset="-79"/>
                <a:cs typeface="Aharoni" pitchFamily="2" charset="-79"/>
              </a:rPr>
              <a:t>Incidence</a:t>
            </a:r>
          </a:p>
        </p:txBody>
      </p:sp>
      <p:sp>
        <p:nvSpPr>
          <p:cNvPr id="13328" name="CasellaDiTesto 2"/>
          <p:cNvSpPr txBox="1">
            <a:spLocks noChangeArrowheads="1"/>
          </p:cNvSpPr>
          <p:nvPr/>
        </p:nvSpPr>
        <p:spPr bwMode="auto">
          <a:xfrm>
            <a:off x="282575" y="4481513"/>
            <a:ext cx="1068388" cy="344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12877" tIns="56438" rIns="112877" bIns="56438">
            <a:spAutoFit/>
          </a:bodyPr>
          <a:lstStyle/>
          <a:p>
            <a:r>
              <a:rPr lang="it-IT" sz="1500" b="1">
                <a:solidFill>
                  <a:srgbClr val="31859C"/>
                </a:solidFill>
                <a:latin typeface="Aharoni" pitchFamily="2" charset="-79"/>
                <a:cs typeface="Aharoni" pitchFamily="2" charset="-79"/>
              </a:rPr>
              <a:t>Mortality</a:t>
            </a:r>
          </a:p>
        </p:txBody>
      </p:sp>
      <p:sp>
        <p:nvSpPr>
          <p:cNvPr id="13329" name="Rettangolo 49"/>
          <p:cNvSpPr>
            <a:spLocks noChangeArrowheads="1"/>
          </p:cNvSpPr>
          <p:nvPr/>
        </p:nvSpPr>
        <p:spPr bwMode="auto">
          <a:xfrm>
            <a:off x="3505200" y="2162175"/>
            <a:ext cx="2324100" cy="3460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112877" tIns="56438" rIns="112877" bIns="56438">
            <a:spAutoFit/>
          </a:bodyPr>
          <a:lstStyle/>
          <a:p>
            <a:r>
              <a:rPr lang="it-IT" sz="1500" b="1">
                <a:solidFill>
                  <a:srgbClr val="31859C"/>
                </a:solidFill>
                <a:latin typeface="Aharoni" pitchFamily="2" charset="-79"/>
                <a:cs typeface="Aharoni" pitchFamily="2" charset="-79"/>
              </a:rPr>
              <a:t>ENDOMETRIAL CANCER</a:t>
            </a:r>
          </a:p>
        </p:txBody>
      </p:sp>
      <p:sp>
        <p:nvSpPr>
          <p:cNvPr id="13330" name="CasellaDiTesto 50"/>
          <p:cNvSpPr txBox="1">
            <a:spLocks noChangeArrowheads="1"/>
          </p:cNvSpPr>
          <p:nvPr/>
        </p:nvSpPr>
        <p:spPr bwMode="auto">
          <a:xfrm>
            <a:off x="3535363" y="4467225"/>
            <a:ext cx="1492250" cy="34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12877" tIns="56438" rIns="112877" bIns="56438">
            <a:spAutoFit/>
          </a:bodyPr>
          <a:lstStyle/>
          <a:p>
            <a:r>
              <a:rPr lang="it-IT" sz="1500" b="1">
                <a:solidFill>
                  <a:srgbClr val="31859C"/>
                </a:solidFill>
                <a:latin typeface="Aharoni" pitchFamily="2" charset="-79"/>
                <a:cs typeface="Aharoni" pitchFamily="2" charset="-79"/>
              </a:rPr>
              <a:t>Mortality rate</a:t>
            </a:r>
          </a:p>
        </p:txBody>
      </p:sp>
      <p:sp>
        <p:nvSpPr>
          <p:cNvPr id="13331" name="Rettangolo 51"/>
          <p:cNvSpPr>
            <a:spLocks noChangeArrowheads="1"/>
          </p:cNvSpPr>
          <p:nvPr/>
        </p:nvSpPr>
        <p:spPr bwMode="auto">
          <a:xfrm>
            <a:off x="6900863" y="2162175"/>
            <a:ext cx="1879600" cy="3524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112877" tIns="56438" rIns="112877" bIns="56438">
            <a:spAutoFit/>
          </a:bodyPr>
          <a:lstStyle/>
          <a:p>
            <a:r>
              <a:rPr lang="it-IT" sz="1500" b="1">
                <a:solidFill>
                  <a:srgbClr val="31859C"/>
                </a:solidFill>
                <a:latin typeface="Aharoni" pitchFamily="2" charset="-79"/>
                <a:cs typeface="Aharoni" pitchFamily="2" charset="-79"/>
              </a:rPr>
              <a:t>CERVICAL CANCER</a:t>
            </a:r>
          </a:p>
        </p:txBody>
      </p:sp>
      <p:sp>
        <p:nvSpPr>
          <p:cNvPr id="13332" name="CasellaDiTesto 52"/>
          <p:cNvSpPr txBox="1">
            <a:spLocks noChangeArrowheads="1"/>
          </p:cNvSpPr>
          <p:nvPr/>
        </p:nvSpPr>
        <p:spPr bwMode="auto">
          <a:xfrm>
            <a:off x="6683375" y="2492375"/>
            <a:ext cx="1069975" cy="34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12877" tIns="56438" rIns="112877" bIns="56438">
            <a:spAutoFit/>
          </a:bodyPr>
          <a:lstStyle/>
          <a:p>
            <a:r>
              <a:rPr lang="it-IT" sz="1500" b="1">
                <a:solidFill>
                  <a:srgbClr val="31859C"/>
                </a:solidFill>
                <a:latin typeface="Aharoni" pitchFamily="2" charset="-79"/>
                <a:cs typeface="Aharoni" pitchFamily="2" charset="-79"/>
              </a:rPr>
              <a:t>Incidence</a:t>
            </a:r>
          </a:p>
        </p:txBody>
      </p:sp>
      <p:sp>
        <p:nvSpPr>
          <p:cNvPr id="13333" name="CasellaDiTesto 53"/>
          <p:cNvSpPr txBox="1">
            <a:spLocks noChangeArrowheads="1"/>
          </p:cNvSpPr>
          <p:nvPr/>
        </p:nvSpPr>
        <p:spPr bwMode="auto">
          <a:xfrm>
            <a:off x="6670675" y="4467225"/>
            <a:ext cx="1492250" cy="34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12877" tIns="56438" rIns="112877" bIns="56438">
            <a:spAutoFit/>
          </a:bodyPr>
          <a:lstStyle/>
          <a:p>
            <a:r>
              <a:rPr lang="it-IT" sz="1500" b="1">
                <a:solidFill>
                  <a:srgbClr val="31859C"/>
                </a:solidFill>
                <a:latin typeface="Aharoni" pitchFamily="2" charset="-79"/>
                <a:cs typeface="Aharoni" pitchFamily="2" charset="-79"/>
              </a:rPr>
              <a:t>Mortality rate</a:t>
            </a:r>
          </a:p>
        </p:txBody>
      </p:sp>
      <p:sp>
        <p:nvSpPr>
          <p:cNvPr id="13334" name="Rettangolo 54"/>
          <p:cNvSpPr>
            <a:spLocks noChangeArrowheads="1"/>
          </p:cNvSpPr>
          <p:nvPr/>
        </p:nvSpPr>
        <p:spPr bwMode="auto">
          <a:xfrm>
            <a:off x="8142288" y="6499225"/>
            <a:ext cx="1328737" cy="29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2877" tIns="56438" rIns="112877" bIns="56438">
            <a:spAutoFit/>
          </a:bodyPr>
          <a:lstStyle/>
          <a:p>
            <a:pPr algn="just">
              <a:buClr>
                <a:srgbClr val="31859C"/>
              </a:buClr>
            </a:pPr>
            <a:r>
              <a:rPr lang="en-US" sz="1200" b="1">
                <a:solidFill>
                  <a:srgbClr val="002060"/>
                </a:solidFill>
                <a:latin typeface="Aharoni" pitchFamily="2" charset="-79"/>
                <a:cs typeface="Aharoni" pitchFamily="2" charset="-79"/>
              </a:rPr>
              <a:t>WHO</a:t>
            </a:r>
            <a:r>
              <a:rPr lang="en-US" sz="1200" b="1">
                <a:solidFill>
                  <a:srgbClr val="002060"/>
                </a:solidFill>
                <a:latin typeface="Aharoni" pitchFamily="2" charset="-79"/>
                <a:ea typeface="Calibri" pitchFamily="34" charset="0"/>
                <a:cs typeface="Aharoni" pitchFamily="2" charset="-79"/>
              </a:rPr>
              <a:t>, 2012</a:t>
            </a:r>
            <a:endParaRPr lang="en-US" sz="1200" b="1">
              <a:solidFill>
                <a:srgbClr val="31859C"/>
              </a:solidFill>
              <a:latin typeface="Aharoni" pitchFamily="2" charset="-79"/>
              <a:ea typeface="Calibri" pitchFamily="34" charset="0"/>
              <a:cs typeface="Aharoni" pitchFamily="2" charset="-79"/>
            </a:endParaRPr>
          </a:p>
        </p:txBody>
      </p:sp>
      <p:pic>
        <p:nvPicPr>
          <p:cNvPr id="13335" name="Picture 2" descr="1920x1080 Wallpaper patterns, lines, light, bright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-42863" y="0"/>
            <a:ext cx="9186863" cy="1154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36" name="Rettangolo 58"/>
          <p:cNvSpPr>
            <a:spLocks noChangeArrowheads="1"/>
          </p:cNvSpPr>
          <p:nvPr/>
        </p:nvSpPr>
        <p:spPr bwMode="auto">
          <a:xfrm>
            <a:off x="1263650" y="228600"/>
            <a:ext cx="7880350" cy="52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2870" tIns="56435" rIns="112870" bIns="56435">
            <a:spAutoFit/>
          </a:bodyPr>
          <a:lstStyle/>
          <a:p>
            <a:r>
              <a:rPr lang="en-US" sz="2600" b="1">
                <a:solidFill>
                  <a:srgbClr val="31859C"/>
                </a:solidFill>
                <a:latin typeface="Aharoni" pitchFamily="2" charset="-79"/>
                <a:cs typeface="Aharoni" pitchFamily="2" charset="-79"/>
              </a:rPr>
              <a:t>Standards of Care for Women’s Health in Europe</a:t>
            </a:r>
            <a:endParaRPr lang="it-IT" sz="2600" b="1">
              <a:solidFill>
                <a:srgbClr val="31859C"/>
              </a:solidFill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13337" name="Picture 2"/>
          <p:cNvPicPr>
            <a:picLocks noChangeAspect="1" noChangeArrowheads="1"/>
          </p:cNvPicPr>
          <p:nvPr/>
        </p:nvPicPr>
        <p:blipFill>
          <a:blip r:embed="rId9"/>
          <a:srcRect l="37349" t="37108" r="58536" b="52254"/>
          <a:stretch>
            <a:fillRect/>
          </a:stretch>
        </p:blipFill>
        <p:spPr bwMode="auto">
          <a:xfrm>
            <a:off x="223838" y="3387725"/>
            <a:ext cx="552450" cy="1001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1" name="Gruppo 39"/>
          <p:cNvGrpSpPr>
            <a:grpSpLocks/>
          </p:cNvGrpSpPr>
          <p:nvPr/>
        </p:nvGrpSpPr>
        <p:grpSpPr bwMode="auto">
          <a:xfrm>
            <a:off x="31750" y="320675"/>
            <a:ext cx="1371600" cy="1252538"/>
            <a:chOff x="7315" y="2771800"/>
            <a:chExt cx="2301577" cy="2160240"/>
          </a:xfrm>
        </p:grpSpPr>
        <p:sp>
          <p:nvSpPr>
            <p:cNvPr id="41" name="Oval 5"/>
            <p:cNvSpPr/>
            <p:nvPr/>
          </p:nvSpPr>
          <p:spPr>
            <a:xfrm>
              <a:off x="65920" y="2870366"/>
              <a:ext cx="1941956" cy="2001439"/>
            </a:xfrm>
            <a:prstGeom prst="ellipse">
              <a:avLst/>
            </a:pr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2200" kern="0" dirty="0">
                <a:solidFill>
                  <a:prstClr val="white"/>
                </a:solidFill>
                <a:latin typeface="+mn-lt"/>
                <a:cs typeface="+mn-cs"/>
              </a:endParaRPr>
            </a:p>
          </p:txBody>
        </p:sp>
        <p:pic>
          <p:nvPicPr>
            <p:cNvPr id="13353" name="Picture 3"/>
            <p:cNvPicPr>
              <a:picLocks noChangeAspect="1" noChangeArrowheads="1"/>
            </p:cNvPicPr>
            <p:nvPr/>
          </p:nvPicPr>
          <p:blipFill>
            <a:blip r:embed="rId10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31003" r="11121" b="4230"/>
            <a:stretch>
              <a:fillRect/>
            </a:stretch>
          </p:blipFill>
          <p:spPr bwMode="auto">
            <a:xfrm>
              <a:off x="7315" y="2771800"/>
              <a:ext cx="2301577" cy="2160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3339" name="Picture 3"/>
          <p:cNvPicPr>
            <a:picLocks noChangeAspect="1" noChangeArrowheads="1"/>
          </p:cNvPicPr>
          <p:nvPr/>
        </p:nvPicPr>
        <p:blipFill>
          <a:blip r:embed="rId11"/>
          <a:srcRect l="37289" t="56923" r="59219" b="32339"/>
          <a:stretch>
            <a:fillRect/>
          </a:stretch>
        </p:blipFill>
        <p:spPr bwMode="auto">
          <a:xfrm>
            <a:off x="230188" y="5360988"/>
            <a:ext cx="433387" cy="1144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40" name="Picture 6"/>
          <p:cNvPicPr>
            <a:picLocks noChangeAspect="1" noChangeArrowheads="1"/>
          </p:cNvPicPr>
          <p:nvPr/>
        </p:nvPicPr>
        <p:blipFill>
          <a:blip r:embed="rId12"/>
          <a:srcRect l="37404" t="70311" r="58594" b="18877"/>
          <a:stretch>
            <a:fillRect/>
          </a:stretch>
        </p:blipFill>
        <p:spPr bwMode="auto">
          <a:xfrm>
            <a:off x="3360738" y="3357563"/>
            <a:ext cx="520700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41" name="Picture 7"/>
          <p:cNvPicPr>
            <a:picLocks noChangeAspect="1" noChangeArrowheads="1"/>
          </p:cNvPicPr>
          <p:nvPr/>
        </p:nvPicPr>
        <p:blipFill>
          <a:blip r:embed="rId13"/>
          <a:srcRect l="37488" t="45920" r="59065" b="43788"/>
          <a:stretch>
            <a:fillRect/>
          </a:stretch>
        </p:blipFill>
        <p:spPr bwMode="auto">
          <a:xfrm>
            <a:off x="3379788" y="5360988"/>
            <a:ext cx="544512" cy="106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42" name="Picture 4"/>
          <p:cNvPicPr>
            <a:picLocks noChangeAspect="1" noChangeArrowheads="1"/>
          </p:cNvPicPr>
          <p:nvPr/>
        </p:nvPicPr>
        <p:blipFill>
          <a:blip r:embed="rId14"/>
          <a:srcRect l="37514" t="36984" r="58330" b="52672"/>
          <a:stretch>
            <a:fillRect/>
          </a:stretch>
        </p:blipFill>
        <p:spPr bwMode="auto">
          <a:xfrm>
            <a:off x="6532563" y="3357563"/>
            <a:ext cx="496887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43" name="Picture 5"/>
          <p:cNvPicPr>
            <a:picLocks noChangeAspect="1" noChangeArrowheads="1"/>
          </p:cNvPicPr>
          <p:nvPr/>
        </p:nvPicPr>
        <p:blipFill>
          <a:blip r:embed="rId15"/>
          <a:srcRect l="37469" t="57037" r="59229" b="31738"/>
          <a:stretch>
            <a:fillRect/>
          </a:stretch>
        </p:blipFill>
        <p:spPr bwMode="auto">
          <a:xfrm>
            <a:off x="6507163" y="5354638"/>
            <a:ext cx="412750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0" name="CasellaDiTesto 79"/>
          <p:cNvSpPr txBox="1"/>
          <p:nvPr/>
        </p:nvSpPr>
        <p:spPr>
          <a:xfrm>
            <a:off x="317500" y="4654550"/>
            <a:ext cx="1881188" cy="2778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900" dirty="0">
                <a:solidFill>
                  <a:schemeClr val="accent5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Age </a:t>
            </a:r>
            <a:r>
              <a:rPr lang="it-IT" sz="900" dirty="0" err="1">
                <a:solidFill>
                  <a:schemeClr val="accent5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Standardised</a:t>
            </a:r>
            <a:r>
              <a:rPr lang="it-IT" sz="900" dirty="0">
                <a:solidFill>
                  <a:schemeClr val="accent5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Rate</a:t>
            </a:r>
            <a:r>
              <a:rPr lang="it-IT" sz="1200" b="1" dirty="0">
                <a:solidFill>
                  <a:schemeClr val="accent5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/</a:t>
            </a:r>
            <a:r>
              <a:rPr lang="it-IT" sz="1100" dirty="0">
                <a:solidFill>
                  <a:schemeClr val="accent5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100,000</a:t>
            </a:r>
          </a:p>
        </p:txBody>
      </p:sp>
      <p:sp>
        <p:nvSpPr>
          <p:cNvPr id="81" name="CasellaDiTesto 80"/>
          <p:cNvSpPr txBox="1"/>
          <p:nvPr/>
        </p:nvSpPr>
        <p:spPr>
          <a:xfrm>
            <a:off x="3563938" y="4652963"/>
            <a:ext cx="1881187" cy="2778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900" dirty="0">
                <a:solidFill>
                  <a:schemeClr val="accent5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Age </a:t>
            </a:r>
            <a:r>
              <a:rPr lang="it-IT" sz="900" dirty="0" err="1">
                <a:solidFill>
                  <a:schemeClr val="accent5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Standardised</a:t>
            </a:r>
            <a:r>
              <a:rPr lang="it-IT" sz="900" dirty="0">
                <a:solidFill>
                  <a:schemeClr val="accent5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Rate</a:t>
            </a:r>
            <a:r>
              <a:rPr lang="it-IT" sz="1200" b="1" dirty="0">
                <a:solidFill>
                  <a:schemeClr val="accent5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/</a:t>
            </a:r>
            <a:r>
              <a:rPr lang="it-IT" sz="1100" dirty="0">
                <a:solidFill>
                  <a:schemeClr val="accent5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100,000</a:t>
            </a:r>
          </a:p>
        </p:txBody>
      </p:sp>
      <p:sp>
        <p:nvSpPr>
          <p:cNvPr id="82" name="CasellaDiTesto 81"/>
          <p:cNvSpPr txBox="1"/>
          <p:nvPr/>
        </p:nvSpPr>
        <p:spPr>
          <a:xfrm>
            <a:off x="6732588" y="4652963"/>
            <a:ext cx="1879600" cy="2778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900" dirty="0">
                <a:solidFill>
                  <a:schemeClr val="accent5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Age </a:t>
            </a:r>
            <a:r>
              <a:rPr lang="it-IT" sz="900" dirty="0" err="1">
                <a:solidFill>
                  <a:schemeClr val="accent5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Standardised</a:t>
            </a:r>
            <a:r>
              <a:rPr lang="it-IT" sz="900" dirty="0">
                <a:solidFill>
                  <a:schemeClr val="accent5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Rate</a:t>
            </a:r>
            <a:r>
              <a:rPr lang="it-IT" sz="1200" b="1" dirty="0">
                <a:solidFill>
                  <a:schemeClr val="accent5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/</a:t>
            </a:r>
            <a:r>
              <a:rPr lang="it-IT" sz="1100" dirty="0">
                <a:solidFill>
                  <a:schemeClr val="accent5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100,000</a:t>
            </a:r>
          </a:p>
        </p:txBody>
      </p:sp>
      <p:sp>
        <p:nvSpPr>
          <p:cNvPr id="83" name="CasellaDiTesto 82"/>
          <p:cNvSpPr txBox="1"/>
          <p:nvPr/>
        </p:nvSpPr>
        <p:spPr>
          <a:xfrm>
            <a:off x="314325" y="2687638"/>
            <a:ext cx="1881188" cy="2778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900" dirty="0">
                <a:solidFill>
                  <a:schemeClr val="accent5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Age </a:t>
            </a:r>
            <a:r>
              <a:rPr lang="it-IT" sz="900" dirty="0" err="1">
                <a:solidFill>
                  <a:schemeClr val="accent5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Standardised</a:t>
            </a:r>
            <a:r>
              <a:rPr lang="it-IT" sz="900" dirty="0">
                <a:solidFill>
                  <a:schemeClr val="accent5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Rate</a:t>
            </a:r>
            <a:r>
              <a:rPr lang="it-IT" sz="1200" b="1" dirty="0">
                <a:solidFill>
                  <a:schemeClr val="accent5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/</a:t>
            </a:r>
            <a:r>
              <a:rPr lang="it-IT" sz="1100" dirty="0">
                <a:solidFill>
                  <a:schemeClr val="accent5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100,000</a:t>
            </a:r>
          </a:p>
        </p:txBody>
      </p:sp>
      <p:sp>
        <p:nvSpPr>
          <p:cNvPr id="84" name="CasellaDiTesto 83"/>
          <p:cNvSpPr txBox="1"/>
          <p:nvPr/>
        </p:nvSpPr>
        <p:spPr>
          <a:xfrm>
            <a:off x="3563938" y="2687638"/>
            <a:ext cx="1881187" cy="2762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900" dirty="0">
                <a:solidFill>
                  <a:schemeClr val="accent5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Age </a:t>
            </a:r>
            <a:r>
              <a:rPr lang="it-IT" sz="900" dirty="0" err="1">
                <a:solidFill>
                  <a:schemeClr val="accent5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Standardised</a:t>
            </a:r>
            <a:r>
              <a:rPr lang="it-IT" sz="900" dirty="0">
                <a:solidFill>
                  <a:schemeClr val="accent5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Rate</a:t>
            </a:r>
            <a:r>
              <a:rPr lang="it-IT" sz="1200" b="1" dirty="0">
                <a:solidFill>
                  <a:schemeClr val="accent5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/</a:t>
            </a:r>
            <a:r>
              <a:rPr lang="it-IT" sz="1100" dirty="0">
                <a:solidFill>
                  <a:schemeClr val="accent5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100,000</a:t>
            </a:r>
          </a:p>
        </p:txBody>
      </p:sp>
      <p:sp>
        <p:nvSpPr>
          <p:cNvPr id="85" name="CasellaDiTesto 84"/>
          <p:cNvSpPr txBox="1"/>
          <p:nvPr/>
        </p:nvSpPr>
        <p:spPr>
          <a:xfrm>
            <a:off x="6723063" y="2687638"/>
            <a:ext cx="1881187" cy="2762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900" dirty="0">
                <a:solidFill>
                  <a:schemeClr val="accent5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Age </a:t>
            </a:r>
            <a:r>
              <a:rPr lang="it-IT" sz="900" dirty="0" err="1">
                <a:solidFill>
                  <a:schemeClr val="accent5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Standardised</a:t>
            </a:r>
            <a:r>
              <a:rPr lang="it-IT" sz="900" dirty="0">
                <a:solidFill>
                  <a:schemeClr val="accent5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Rate</a:t>
            </a:r>
            <a:r>
              <a:rPr lang="it-IT" sz="1200" b="1" dirty="0">
                <a:solidFill>
                  <a:schemeClr val="accent5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/</a:t>
            </a:r>
            <a:r>
              <a:rPr lang="it-IT" sz="1100" dirty="0">
                <a:solidFill>
                  <a:schemeClr val="accent5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100,000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International session 20052017</a:t>
            </a:r>
            <a:endParaRPr lang="en-US" dirty="0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FF0000"/>
                </a:solidFill>
              </a:rPr>
              <a:t>EBCOG’ Strategy to improve Outcome measures for Women’s Health</a:t>
            </a:r>
            <a:endParaRPr lang="en-GB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International session 20052017</a:t>
            </a:r>
            <a:endParaRPr lang="en-US" dirty="0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08113" y="1728788"/>
            <a:ext cx="3049587" cy="439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AutoShape 3"/>
          <p:cNvSpPr>
            <a:spLocks noChangeArrowheads="1"/>
          </p:cNvSpPr>
          <p:nvPr/>
        </p:nvSpPr>
        <p:spPr bwMode="auto">
          <a:xfrm rot="5400000">
            <a:off x="6048376" y="873125"/>
            <a:ext cx="792162" cy="2592387"/>
          </a:xfrm>
          <a:prstGeom prst="homePlate">
            <a:avLst>
              <a:gd name="adj" fmla="val 41287"/>
            </a:avLst>
          </a:prstGeom>
          <a:solidFill>
            <a:srgbClr val="0066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r>
              <a:rPr lang="en-GB" b="1">
                <a:solidFill>
                  <a:schemeClr val="bg1"/>
                </a:solidFill>
              </a:rPr>
              <a:t>Bring clarity</a:t>
            </a:r>
          </a:p>
          <a:p>
            <a:r>
              <a:rPr lang="en-GB" b="1">
                <a:solidFill>
                  <a:schemeClr val="bg1"/>
                </a:solidFill>
              </a:rPr>
              <a:t>to quality</a:t>
            </a:r>
            <a:endParaRPr lang="en-US" b="1">
              <a:solidFill>
                <a:schemeClr val="bg1"/>
              </a:solidFill>
            </a:endParaRPr>
          </a:p>
        </p:txBody>
      </p:sp>
      <p:sp>
        <p:nvSpPr>
          <p:cNvPr id="3076" name="AutoShape 4"/>
          <p:cNvSpPr>
            <a:spLocks noChangeArrowheads="1"/>
          </p:cNvSpPr>
          <p:nvPr/>
        </p:nvSpPr>
        <p:spPr bwMode="auto">
          <a:xfrm rot="5400000">
            <a:off x="6048375" y="1522413"/>
            <a:ext cx="792163" cy="2592387"/>
          </a:xfrm>
          <a:prstGeom prst="homePlate">
            <a:avLst>
              <a:gd name="adj" fmla="val 52106"/>
            </a:avLst>
          </a:prstGeom>
          <a:solidFill>
            <a:srgbClr val="0066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r>
              <a:rPr lang="en-GB" b="1">
                <a:solidFill>
                  <a:schemeClr val="bg1"/>
                </a:solidFill>
              </a:rPr>
              <a:t>Measure quality</a:t>
            </a:r>
            <a:endParaRPr lang="en-US" b="1">
              <a:solidFill>
                <a:schemeClr val="bg1"/>
              </a:solidFill>
            </a:endParaRPr>
          </a:p>
        </p:txBody>
      </p:sp>
      <p:sp>
        <p:nvSpPr>
          <p:cNvPr id="3077" name="AutoShape 5"/>
          <p:cNvSpPr>
            <a:spLocks noChangeArrowheads="1"/>
          </p:cNvSpPr>
          <p:nvPr/>
        </p:nvSpPr>
        <p:spPr bwMode="auto">
          <a:xfrm rot="5400000">
            <a:off x="6048375" y="2170113"/>
            <a:ext cx="792163" cy="2592387"/>
          </a:xfrm>
          <a:prstGeom prst="homePlate">
            <a:avLst>
              <a:gd name="adj" fmla="val 52106"/>
            </a:avLst>
          </a:prstGeom>
          <a:solidFill>
            <a:srgbClr val="0066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r>
              <a:rPr lang="en-GB" sz="1600" b="1">
                <a:solidFill>
                  <a:schemeClr val="bg1"/>
                </a:solidFill>
              </a:rPr>
              <a:t>Publish quality </a:t>
            </a:r>
          </a:p>
          <a:p>
            <a:r>
              <a:rPr lang="en-GB" sz="1600" b="1">
                <a:solidFill>
                  <a:schemeClr val="bg1"/>
                </a:solidFill>
              </a:rPr>
              <a:t>performance</a:t>
            </a:r>
            <a:endParaRPr lang="en-US" sz="1600" b="1">
              <a:solidFill>
                <a:schemeClr val="bg1"/>
              </a:solidFill>
            </a:endParaRPr>
          </a:p>
        </p:txBody>
      </p:sp>
      <p:sp>
        <p:nvSpPr>
          <p:cNvPr id="3078" name="AutoShape 6"/>
          <p:cNvSpPr>
            <a:spLocks noChangeArrowheads="1"/>
          </p:cNvSpPr>
          <p:nvPr/>
        </p:nvSpPr>
        <p:spPr bwMode="auto">
          <a:xfrm rot="5400000">
            <a:off x="6048375" y="2817813"/>
            <a:ext cx="792163" cy="2592387"/>
          </a:xfrm>
          <a:prstGeom prst="homePlate">
            <a:avLst>
              <a:gd name="adj" fmla="val 52106"/>
            </a:avLst>
          </a:prstGeom>
          <a:solidFill>
            <a:srgbClr val="0066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r>
              <a:rPr lang="en-GB" b="1">
                <a:solidFill>
                  <a:schemeClr val="bg1"/>
                </a:solidFill>
              </a:rPr>
              <a:t>Recognise &amp; reward </a:t>
            </a:r>
          </a:p>
          <a:p>
            <a:r>
              <a:rPr lang="en-GB" b="1">
                <a:solidFill>
                  <a:schemeClr val="bg1"/>
                </a:solidFill>
              </a:rPr>
              <a:t>quality</a:t>
            </a:r>
            <a:endParaRPr lang="en-US" b="1">
              <a:solidFill>
                <a:schemeClr val="bg1"/>
              </a:solidFill>
            </a:endParaRPr>
          </a:p>
        </p:txBody>
      </p:sp>
      <p:sp>
        <p:nvSpPr>
          <p:cNvPr id="3079" name="AutoShape 7"/>
          <p:cNvSpPr>
            <a:spLocks noChangeArrowheads="1"/>
          </p:cNvSpPr>
          <p:nvPr/>
        </p:nvSpPr>
        <p:spPr bwMode="auto">
          <a:xfrm rot="5400000">
            <a:off x="6048375" y="3465513"/>
            <a:ext cx="792163" cy="2592387"/>
          </a:xfrm>
          <a:prstGeom prst="homePlate">
            <a:avLst>
              <a:gd name="adj" fmla="val 52106"/>
            </a:avLst>
          </a:prstGeom>
          <a:solidFill>
            <a:srgbClr val="0066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r>
              <a:rPr lang="en-GB" b="1">
                <a:solidFill>
                  <a:schemeClr val="bg1"/>
                </a:solidFill>
              </a:rPr>
              <a:t>Raise standards</a:t>
            </a:r>
            <a:endParaRPr lang="en-US" b="1">
              <a:solidFill>
                <a:schemeClr val="bg1"/>
              </a:solidFill>
            </a:endParaRPr>
          </a:p>
        </p:txBody>
      </p:sp>
      <p:sp>
        <p:nvSpPr>
          <p:cNvPr id="3080" name="AutoShape 8"/>
          <p:cNvSpPr>
            <a:spLocks noChangeArrowheads="1"/>
          </p:cNvSpPr>
          <p:nvPr/>
        </p:nvSpPr>
        <p:spPr bwMode="auto">
          <a:xfrm rot="5400000">
            <a:off x="6048376" y="4114800"/>
            <a:ext cx="792162" cy="2592387"/>
          </a:xfrm>
          <a:prstGeom prst="homePlate">
            <a:avLst>
              <a:gd name="adj" fmla="val 52106"/>
            </a:avLst>
          </a:prstGeom>
          <a:solidFill>
            <a:srgbClr val="0066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r>
              <a:rPr lang="en-GB" b="1">
                <a:solidFill>
                  <a:schemeClr val="bg1"/>
                </a:solidFill>
              </a:rPr>
              <a:t>Safeguard quality</a:t>
            </a:r>
            <a:endParaRPr lang="en-US" b="1">
              <a:solidFill>
                <a:schemeClr val="bg1"/>
              </a:solidFill>
            </a:endParaRPr>
          </a:p>
        </p:txBody>
      </p:sp>
      <p:sp>
        <p:nvSpPr>
          <p:cNvPr id="3081" name="AutoShape 9"/>
          <p:cNvSpPr>
            <a:spLocks noChangeArrowheads="1"/>
          </p:cNvSpPr>
          <p:nvPr/>
        </p:nvSpPr>
        <p:spPr bwMode="auto">
          <a:xfrm rot="5400000">
            <a:off x="6048376" y="4762500"/>
            <a:ext cx="792162" cy="2592387"/>
          </a:xfrm>
          <a:prstGeom prst="homePlate">
            <a:avLst>
              <a:gd name="adj" fmla="val 52106"/>
            </a:avLst>
          </a:prstGeom>
          <a:solidFill>
            <a:srgbClr val="0066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r>
              <a:rPr lang="en-GB" b="1">
                <a:solidFill>
                  <a:schemeClr val="bg1"/>
                </a:solidFill>
              </a:rPr>
              <a:t>Stay ahead</a:t>
            </a:r>
            <a:endParaRPr lang="en-US" b="1">
              <a:solidFill>
                <a:schemeClr val="bg1"/>
              </a:solidFill>
            </a:endParaRPr>
          </a:p>
        </p:txBody>
      </p:sp>
      <p:sp>
        <p:nvSpPr>
          <p:cNvPr id="3082" name="Rectangle 10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algn="l" eaLnBrk="1" hangingPunct="1"/>
            <a:r>
              <a:rPr lang="en-GB" sz="3200" b="1" dirty="0" smtClean="0">
                <a:solidFill>
                  <a:srgbClr val="FF0000"/>
                </a:solidFill>
                <a:latin typeface="Arial" charset="0"/>
              </a:rPr>
              <a:t>Making quality the organising principle of the Health Service</a:t>
            </a:r>
          </a:p>
        </p:txBody>
      </p:sp>
      <p:sp>
        <p:nvSpPr>
          <p:cNvPr id="49163" name="Text Box 11"/>
          <p:cNvSpPr txBox="1">
            <a:spLocks noChangeArrowheads="1"/>
          </p:cNvSpPr>
          <p:nvPr/>
        </p:nvSpPr>
        <p:spPr bwMode="auto">
          <a:xfrm rot="18873881">
            <a:off x="-878338" y="3438773"/>
            <a:ext cx="7119257" cy="769441"/>
          </a:xfrm>
          <a:prstGeom prst="rect">
            <a:avLst/>
          </a:prstGeom>
          <a:solidFill>
            <a:schemeClr val="bg1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4400" b="1" dirty="0">
                <a:solidFill>
                  <a:srgbClr val="FF3300"/>
                </a:solidFill>
              </a:rPr>
              <a:t>Clinical </a:t>
            </a:r>
            <a:r>
              <a:rPr lang="en-GB" sz="4400" b="1" dirty="0" smtClean="0">
                <a:solidFill>
                  <a:srgbClr val="FF3300"/>
                </a:solidFill>
              </a:rPr>
              <a:t>Quality Indicators</a:t>
            </a:r>
            <a:endParaRPr lang="en-GB" sz="4400" b="1" dirty="0">
              <a:solidFill>
                <a:srgbClr val="FF3300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International session 20052017</a:t>
            </a:r>
            <a:endParaRPr lang="en-US" dirty="0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6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33450" y="1556792"/>
            <a:ext cx="7277100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International session 20052017</a:t>
            </a:r>
            <a:endParaRPr lang="en-US" dirty="0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b="1" dirty="0" smtClean="0"/>
              <a:t>Rationale For Developing Quality Indicators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n-GB" dirty="0" smtClean="0"/>
              <a:t>A set of Quality indicators could be used for:</a:t>
            </a:r>
          </a:p>
          <a:p>
            <a:pPr lvl="1">
              <a:spcAft>
                <a:spcPts val="0"/>
              </a:spcAft>
            </a:pPr>
            <a:r>
              <a:rPr lang="en-GB" sz="2400" b="1" dirty="0" smtClean="0">
                <a:solidFill>
                  <a:schemeClr val="tx2"/>
                </a:solidFill>
              </a:rPr>
              <a:t>PERFORMANCE ASSESSMENT </a:t>
            </a:r>
            <a:r>
              <a:rPr lang="en-GB" sz="2400" dirty="0" smtClean="0"/>
              <a:t>(to monitor that minimum levels of standards are met</a:t>
            </a:r>
            <a:r>
              <a:rPr lang="en-GB" sz="2400" dirty="0" smtClean="0"/>
              <a:t>)- </a:t>
            </a:r>
            <a:r>
              <a:rPr lang="en-GB" sz="2400" dirty="0" smtClean="0">
                <a:solidFill>
                  <a:srgbClr val="FF0000"/>
                </a:solidFill>
              </a:rPr>
              <a:t>Quality Improvement Tool</a:t>
            </a:r>
            <a:endParaRPr lang="en-GB" sz="2400" dirty="0" smtClean="0">
              <a:solidFill>
                <a:srgbClr val="FF0000"/>
              </a:solidFill>
            </a:endParaRPr>
          </a:p>
          <a:p>
            <a:pPr lvl="1">
              <a:spcAft>
                <a:spcPts val="0"/>
              </a:spcAft>
            </a:pPr>
            <a:r>
              <a:rPr lang="en-GB" sz="2400" b="1" dirty="0" smtClean="0">
                <a:solidFill>
                  <a:schemeClr val="tx2"/>
                </a:solidFill>
              </a:rPr>
              <a:t>QUALITY IMPROVEMENT </a:t>
            </a:r>
            <a:r>
              <a:rPr lang="en-GB" sz="2400" dirty="0" smtClean="0"/>
              <a:t>(to highlight where improvements in obstetric </a:t>
            </a:r>
            <a:r>
              <a:rPr lang="en-GB" sz="2400" dirty="0" smtClean="0"/>
              <a:t> or Gynaecological care </a:t>
            </a:r>
            <a:r>
              <a:rPr lang="en-GB" sz="2400" dirty="0" smtClean="0"/>
              <a:t>might be made</a:t>
            </a:r>
            <a:r>
              <a:rPr lang="en-GB" sz="2400" dirty="0" smtClean="0"/>
              <a:t>)- </a:t>
            </a:r>
            <a:r>
              <a:rPr lang="en-GB" sz="2400" dirty="0" smtClean="0">
                <a:solidFill>
                  <a:srgbClr val="FF0000"/>
                </a:solidFill>
              </a:rPr>
              <a:t>Individual and Provider </a:t>
            </a:r>
            <a:r>
              <a:rPr lang="en-GB" sz="2400" dirty="0" smtClean="0">
                <a:solidFill>
                  <a:srgbClr val="FF0000"/>
                </a:solidFill>
              </a:rPr>
              <a:t>units Comparison</a:t>
            </a:r>
          </a:p>
          <a:p>
            <a:pPr lvl="1">
              <a:spcAft>
                <a:spcPts val="0"/>
              </a:spcAft>
            </a:pPr>
            <a:r>
              <a:rPr lang="en-GB" sz="2400" b="1" dirty="0" smtClean="0">
                <a:solidFill>
                  <a:schemeClr val="tx2"/>
                </a:solidFill>
              </a:rPr>
              <a:t>PATIENT </a:t>
            </a:r>
            <a:r>
              <a:rPr lang="en-GB" sz="2400" b="1" dirty="0" smtClean="0">
                <a:solidFill>
                  <a:schemeClr val="tx2"/>
                </a:solidFill>
              </a:rPr>
              <a:t> Experience </a:t>
            </a:r>
            <a:r>
              <a:rPr lang="en-GB" sz="2400" dirty="0" smtClean="0"/>
              <a:t>(</a:t>
            </a:r>
            <a:r>
              <a:rPr lang="en-GB" sz="2400" dirty="0" smtClean="0">
                <a:solidFill>
                  <a:srgbClr val="FF0000"/>
                </a:solidFill>
              </a:rPr>
              <a:t>As a service improvement tool </a:t>
            </a:r>
            <a:r>
              <a:rPr lang="en-GB" sz="2400" dirty="0" smtClean="0"/>
              <a:t>)</a:t>
            </a:r>
            <a:endParaRPr lang="en-GB" sz="2400" dirty="0" smtClean="0"/>
          </a:p>
          <a:p>
            <a:pPr lvl="1">
              <a:spcAft>
                <a:spcPts val="0"/>
              </a:spcAft>
            </a:pPr>
            <a:r>
              <a:rPr lang="en-GB" sz="2400" b="1" dirty="0" smtClean="0">
                <a:solidFill>
                  <a:schemeClr val="tx2"/>
                </a:solidFill>
              </a:rPr>
              <a:t>RESEARCH AND CLINICAL AUDIT</a:t>
            </a:r>
          </a:p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International session 20052017</a:t>
            </a:r>
            <a:endParaRPr lang="en-US" dirty="0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uppo 13"/>
          <p:cNvGrpSpPr>
            <a:grpSpLocks/>
          </p:cNvGrpSpPr>
          <p:nvPr/>
        </p:nvGrpSpPr>
        <p:grpSpPr bwMode="auto">
          <a:xfrm>
            <a:off x="0" y="0"/>
            <a:ext cx="9144000" cy="1989138"/>
            <a:chOff x="0" y="-1"/>
            <a:chExt cx="9144001" cy="1944235"/>
          </a:xfrm>
        </p:grpSpPr>
        <p:pic>
          <p:nvPicPr>
            <p:cNvPr id="5128" name="Picture 2"/>
            <p:cNvPicPr>
              <a:picLocks noChangeAspect="1" noChangeArrowheads="1"/>
            </p:cNvPicPr>
            <p:nvPr/>
          </p:nvPicPr>
          <p:blipFill>
            <a:blip r:embed="rId3"/>
            <a:srcRect l="4115" t="23250" r="19496" b="55093"/>
            <a:stretch>
              <a:fillRect/>
            </a:stretch>
          </p:blipFill>
          <p:spPr bwMode="auto">
            <a:xfrm>
              <a:off x="0" y="-1"/>
              <a:ext cx="9144001" cy="19442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29" name="Picture 2"/>
            <p:cNvPicPr>
              <a:picLocks noChangeAspect="1" noChangeArrowheads="1"/>
            </p:cNvPicPr>
            <p:nvPr/>
          </p:nvPicPr>
          <p:blipFill>
            <a:blip r:embed="rId3"/>
            <a:srcRect l="33221" t="29156" r="40450" b="56535"/>
            <a:stretch>
              <a:fillRect/>
            </a:stretch>
          </p:blipFill>
          <p:spPr bwMode="auto">
            <a:xfrm>
              <a:off x="2483768" y="620688"/>
              <a:ext cx="6660233" cy="1224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1" name="Rettangolo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prstClr val="white"/>
                </a:solidFill>
              </a:rPr>
              <a:t>(</a:t>
            </a:r>
          </a:p>
        </p:txBody>
      </p:sp>
      <p:sp>
        <p:nvSpPr>
          <p:cNvPr id="5124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4000" smtClean="0">
                <a:solidFill>
                  <a:srgbClr val="FF0000"/>
                </a:solidFill>
              </a:rPr>
              <a:t>             Lay out of my Presentation</a:t>
            </a:r>
          </a:p>
        </p:txBody>
      </p:sp>
      <p:sp>
        <p:nvSpPr>
          <p:cNvPr id="5125" name="Content Placeholder 1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GB" dirty="0" smtClean="0"/>
          </a:p>
          <a:p>
            <a:pPr eaLnBrk="1" hangingPunct="1">
              <a:buFont typeface="Arial" charset="0"/>
              <a:buNone/>
            </a:pPr>
            <a:endParaRPr lang="en-GB" dirty="0" smtClean="0"/>
          </a:p>
          <a:p>
            <a:pPr eaLnBrk="1" hangingPunct="1"/>
            <a:r>
              <a:rPr lang="en-GB" dirty="0" smtClean="0"/>
              <a:t>What are the challenges of Quality care in Europe?</a:t>
            </a:r>
          </a:p>
          <a:p>
            <a:pPr eaLnBrk="1" hangingPunct="1"/>
            <a:r>
              <a:rPr lang="en-GB" dirty="0" smtClean="0"/>
              <a:t>EBCOG’s key initiatives for the Future</a:t>
            </a:r>
          </a:p>
          <a:p>
            <a:pPr eaLnBrk="1" hangingPunct="1">
              <a:buFont typeface="Arial" charset="0"/>
              <a:buNone/>
            </a:pPr>
            <a:r>
              <a:rPr lang="en-GB" dirty="0" smtClean="0"/>
              <a:t>   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International session 20052017</a:t>
            </a:r>
            <a:endParaRPr lang="en-US" dirty="0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dirty="0" smtClean="0">
                <a:solidFill>
                  <a:srgbClr val="FF0000"/>
                </a:solidFill>
              </a:rPr>
              <a:t>EBCOG’ Strategy to improve Outcome measures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endParaRPr lang="en-GB" sz="2800" dirty="0" smtClean="0"/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GB" sz="2800" dirty="0" smtClean="0"/>
              <a:t>Standards </a:t>
            </a:r>
            <a:r>
              <a:rPr lang="en-GB" sz="2800" dirty="0" smtClean="0"/>
              <a:t>of Care Documents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GB" sz="2800" dirty="0" smtClean="0"/>
              <a:t>Position </a:t>
            </a:r>
            <a:r>
              <a:rPr lang="en-GB" sz="2800" dirty="0" smtClean="0"/>
              <a:t>statements on Public Health Issues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GB" sz="2800" dirty="0" smtClean="0"/>
              <a:t>Advocacy  Campaign</a:t>
            </a:r>
            <a:endParaRPr lang="en-GB" sz="2800" dirty="0" smtClean="0"/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GB" sz="2800" dirty="0" smtClean="0"/>
              <a:t>Working </a:t>
            </a:r>
            <a:r>
              <a:rPr lang="en-GB" sz="2800" dirty="0" smtClean="0"/>
              <a:t>with other stakeholders- </a:t>
            </a:r>
            <a:r>
              <a:rPr lang="en-GB" sz="2800" dirty="0" smtClean="0"/>
              <a:t>FIGO</a:t>
            </a:r>
            <a:r>
              <a:rPr lang="en-GB" sz="2800" dirty="0" smtClean="0"/>
              <a:t>, UNFPA, </a:t>
            </a:r>
            <a:r>
              <a:rPr lang="en-GB" sz="2800" dirty="0" smtClean="0"/>
              <a:t>WHO, EU Commission </a:t>
            </a:r>
            <a:endParaRPr lang="en-GB" sz="2800" dirty="0" smtClean="0"/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endParaRPr lang="en-GB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International session 20052017</a:t>
            </a:r>
            <a:endParaRPr lang="en-US" dirty="0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1920x1080 Wallpaper patterns, lines, light, brigh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2863" y="0"/>
            <a:ext cx="9186863" cy="1154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Rettangolo 5"/>
          <p:cNvSpPr>
            <a:spLocks noChangeArrowheads="1"/>
          </p:cNvSpPr>
          <p:nvPr/>
        </p:nvSpPr>
        <p:spPr bwMode="auto">
          <a:xfrm>
            <a:off x="1263650" y="228600"/>
            <a:ext cx="788035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2870" tIns="56435" rIns="112870" bIns="56435">
            <a:spAutoFit/>
          </a:bodyPr>
          <a:lstStyle/>
          <a:p>
            <a:r>
              <a:rPr lang="en-US" sz="2600" b="1">
                <a:solidFill>
                  <a:srgbClr val="31859C"/>
                </a:solidFill>
                <a:latin typeface="Aharoni" pitchFamily="2" charset="-79"/>
                <a:cs typeface="Aharoni" pitchFamily="2" charset="-79"/>
              </a:rPr>
              <a:t>Standards of Care for Women’s Health in Europe (www.ebcog.eu)</a:t>
            </a:r>
            <a:endParaRPr lang="it-IT" sz="2600" b="1">
              <a:solidFill>
                <a:srgbClr val="31859C"/>
              </a:solidFill>
              <a:latin typeface="Aharoni" pitchFamily="2" charset="-79"/>
              <a:cs typeface="Aharoni" pitchFamily="2" charset="-79"/>
            </a:endParaRPr>
          </a:p>
        </p:txBody>
      </p:sp>
      <p:grpSp>
        <p:nvGrpSpPr>
          <p:cNvPr id="16388" name="Gruppo 6"/>
          <p:cNvGrpSpPr>
            <a:grpSpLocks/>
          </p:cNvGrpSpPr>
          <p:nvPr/>
        </p:nvGrpSpPr>
        <p:grpSpPr bwMode="auto">
          <a:xfrm>
            <a:off x="31750" y="320675"/>
            <a:ext cx="1371600" cy="1252538"/>
            <a:chOff x="7315" y="2771800"/>
            <a:chExt cx="2301577" cy="2160240"/>
          </a:xfrm>
        </p:grpSpPr>
        <p:sp>
          <p:nvSpPr>
            <p:cNvPr id="8" name="Oval 5"/>
            <p:cNvSpPr/>
            <p:nvPr/>
          </p:nvSpPr>
          <p:spPr>
            <a:xfrm>
              <a:off x="65920" y="2870366"/>
              <a:ext cx="1941956" cy="2001439"/>
            </a:xfrm>
            <a:prstGeom prst="ellipse">
              <a:avLst/>
            </a:pr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2200" kern="0" dirty="0">
                <a:solidFill>
                  <a:prstClr val="white"/>
                </a:solidFill>
                <a:latin typeface="+mn-lt"/>
                <a:cs typeface="+mn-cs"/>
              </a:endParaRPr>
            </a:p>
          </p:txBody>
        </p:sp>
        <p:pic>
          <p:nvPicPr>
            <p:cNvPr id="16397" name="Picture 3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31003" r="11121" b="4230"/>
            <a:stretch>
              <a:fillRect/>
            </a:stretch>
          </p:blipFill>
          <p:spPr bwMode="auto">
            <a:xfrm>
              <a:off x="7315" y="2771800"/>
              <a:ext cx="2301577" cy="2160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6389" name="Rettangolo 11"/>
          <p:cNvSpPr>
            <a:spLocks noChangeArrowheads="1"/>
          </p:cNvSpPr>
          <p:nvPr/>
        </p:nvSpPr>
        <p:spPr bwMode="auto">
          <a:xfrm>
            <a:off x="2220913" y="1963738"/>
            <a:ext cx="8185150" cy="376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2877" tIns="56438" rIns="112877" bIns="56438">
            <a:spAutoFit/>
          </a:bodyPr>
          <a:lstStyle/>
          <a:p>
            <a:pPr algn="just"/>
            <a:r>
              <a:rPr lang="en-US" sz="1700">
                <a:solidFill>
                  <a:srgbClr val="31859C"/>
                </a:solidFill>
                <a:latin typeface="Aharoni" pitchFamily="2" charset="-79"/>
                <a:ea typeface="Calibri" pitchFamily="34" charset="0"/>
                <a:cs typeface="Aharoni" pitchFamily="2" charset="-79"/>
              </a:rPr>
              <a:t>EBCOG has developed  Standards of Care for </a:t>
            </a:r>
          </a:p>
        </p:txBody>
      </p:sp>
      <p:sp>
        <p:nvSpPr>
          <p:cNvPr id="16390" name="Rettangolo 2"/>
          <p:cNvSpPr>
            <a:spLocks noChangeArrowheads="1"/>
          </p:cNvSpPr>
          <p:nvPr/>
        </p:nvSpPr>
        <p:spPr bwMode="auto">
          <a:xfrm>
            <a:off x="3962400" y="3460750"/>
            <a:ext cx="4568825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2877" tIns="56438" rIns="112877" bIns="56438">
            <a:spAutoFit/>
          </a:bodyPr>
          <a:lstStyle/>
          <a:p>
            <a:pPr algn="just"/>
            <a:r>
              <a:rPr lang="en-US" sz="2200">
                <a:solidFill>
                  <a:srgbClr val="002060"/>
                </a:solidFill>
                <a:latin typeface="Aharoni" pitchFamily="2" charset="-79"/>
                <a:ea typeface="Calibri" pitchFamily="34" charset="0"/>
                <a:cs typeface="Aharoni" pitchFamily="2" charset="-79"/>
              </a:rPr>
              <a:t>Gynaecology Services</a:t>
            </a:r>
          </a:p>
        </p:txBody>
      </p:sp>
      <p:sp>
        <p:nvSpPr>
          <p:cNvPr id="16391" name="Rettangolo 16"/>
          <p:cNvSpPr>
            <a:spLocks noChangeArrowheads="1"/>
          </p:cNvSpPr>
          <p:nvPr/>
        </p:nvSpPr>
        <p:spPr bwMode="auto">
          <a:xfrm>
            <a:off x="2019300" y="2717800"/>
            <a:ext cx="4787900" cy="45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12877" tIns="56438" rIns="112877" bIns="56438">
            <a:spAutoFit/>
          </a:bodyPr>
          <a:lstStyle/>
          <a:p>
            <a:pPr algn="just"/>
            <a:r>
              <a:rPr lang="en-US" sz="2200">
                <a:solidFill>
                  <a:srgbClr val="002060"/>
                </a:solidFill>
                <a:latin typeface="Aharoni" pitchFamily="2" charset="-79"/>
                <a:ea typeface="Calibri" pitchFamily="34" charset="0"/>
                <a:cs typeface="Aharoni" pitchFamily="2" charset="-79"/>
              </a:rPr>
              <a:t>Obstetrics and Neonatal Services  </a:t>
            </a:r>
          </a:p>
        </p:txBody>
      </p:sp>
      <p:pic>
        <p:nvPicPr>
          <p:cNvPr id="16392" name="Picture 3"/>
          <p:cNvPicPr>
            <a:picLocks noChangeAspect="1" noChangeArrowheads="1"/>
          </p:cNvPicPr>
          <p:nvPr/>
        </p:nvPicPr>
        <p:blipFill>
          <a:blip r:embed="rId4"/>
          <a:srcRect l="12814" t="19675" r="62962" b="18835"/>
          <a:stretch>
            <a:fillRect/>
          </a:stretch>
        </p:blipFill>
        <p:spPr bwMode="auto">
          <a:xfrm>
            <a:off x="234950" y="2025650"/>
            <a:ext cx="1639888" cy="2343150"/>
          </a:xfrm>
          <a:prstGeom prst="rect">
            <a:avLst/>
          </a:prstGeom>
          <a:noFill/>
          <a:ln w="19050">
            <a:solidFill>
              <a:srgbClr val="92D050"/>
            </a:solidFill>
            <a:miter lim="800000"/>
            <a:headEnd/>
            <a:tailEnd/>
          </a:ln>
        </p:spPr>
      </p:pic>
      <p:pic>
        <p:nvPicPr>
          <p:cNvPr id="16393" name="Picture 3"/>
          <p:cNvPicPr>
            <a:picLocks noChangeAspect="1" noChangeArrowheads="1"/>
          </p:cNvPicPr>
          <p:nvPr/>
        </p:nvPicPr>
        <p:blipFill>
          <a:blip r:embed="rId4"/>
          <a:srcRect l="38052" t="19492" r="37730" b="18837"/>
          <a:stretch>
            <a:fillRect/>
          </a:stretch>
        </p:blipFill>
        <p:spPr bwMode="auto">
          <a:xfrm>
            <a:off x="7308850" y="2035175"/>
            <a:ext cx="1628775" cy="2333625"/>
          </a:xfrm>
          <a:prstGeom prst="rect">
            <a:avLst/>
          </a:prstGeom>
          <a:noFill/>
          <a:ln w="19050">
            <a:solidFill>
              <a:srgbClr val="92D050"/>
            </a:solidFill>
            <a:miter lim="800000"/>
            <a:headEnd/>
            <a:tailEnd/>
          </a:ln>
        </p:spPr>
      </p:pic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International session 20052017</a:t>
            </a:r>
            <a:endParaRPr lang="en-US" dirty="0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917596"/>
          </a:xfrm>
        </p:spPr>
        <p:txBody>
          <a:bodyPr/>
          <a:lstStyle/>
          <a:p>
            <a:r>
              <a:rPr lang="en-GB" sz="2400" dirty="0" smtClean="0"/>
              <a:t>Russian Translation done with the help of UNFPA and RSOG</a:t>
            </a:r>
          </a:p>
        </p:txBody>
      </p:sp>
      <p:pic>
        <p:nvPicPr>
          <p:cNvPr id="41987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68313" y="1142984"/>
            <a:ext cx="3914775" cy="4949840"/>
          </a:xfrm>
        </p:spPr>
      </p:pic>
      <p:pic>
        <p:nvPicPr>
          <p:cNvPr id="4198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643438" y="1142984"/>
            <a:ext cx="4249737" cy="4733941"/>
          </a:xfrm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International session 20052017</a:t>
            </a:r>
            <a:endParaRPr lang="en-GB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smtClean="0"/>
          </a:p>
        </p:txBody>
      </p:sp>
      <p:pic>
        <p:nvPicPr>
          <p:cNvPr id="4301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260350"/>
            <a:ext cx="4086225" cy="575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4716463" y="260350"/>
            <a:ext cx="4267200" cy="5761038"/>
          </a:xfrm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International session 20052017</a:t>
            </a:r>
            <a:endParaRPr lang="en-GB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4" name="Gruppo 13"/>
          <p:cNvGrpSpPr>
            <a:grpSpLocks/>
          </p:cNvGrpSpPr>
          <p:nvPr/>
        </p:nvGrpSpPr>
        <p:grpSpPr bwMode="auto">
          <a:xfrm>
            <a:off x="0" y="0"/>
            <a:ext cx="9144000" cy="1989138"/>
            <a:chOff x="0" y="-1"/>
            <a:chExt cx="9144001" cy="1944235"/>
          </a:xfrm>
        </p:grpSpPr>
        <p:pic>
          <p:nvPicPr>
            <p:cNvPr id="18443" name="Picture 2"/>
            <p:cNvPicPr>
              <a:picLocks noChangeAspect="1" noChangeArrowheads="1"/>
            </p:cNvPicPr>
            <p:nvPr/>
          </p:nvPicPr>
          <p:blipFill>
            <a:blip r:embed="rId3"/>
            <a:srcRect l="4115" t="23250" r="19496" b="55093"/>
            <a:stretch>
              <a:fillRect/>
            </a:stretch>
          </p:blipFill>
          <p:spPr bwMode="auto">
            <a:xfrm>
              <a:off x="0" y="-1"/>
              <a:ext cx="9144001" cy="19442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444" name="Picture 2"/>
            <p:cNvPicPr>
              <a:picLocks noChangeAspect="1" noChangeArrowheads="1"/>
            </p:cNvPicPr>
            <p:nvPr/>
          </p:nvPicPr>
          <p:blipFill>
            <a:blip r:embed="rId3"/>
            <a:srcRect l="33221" t="29156" r="40450" b="56535"/>
            <a:stretch>
              <a:fillRect/>
            </a:stretch>
          </p:blipFill>
          <p:spPr bwMode="auto">
            <a:xfrm>
              <a:off x="2483768" y="620688"/>
              <a:ext cx="6660233" cy="1224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1" name="Rettangolo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prstClr val="white"/>
                </a:solidFill>
              </a:rPr>
              <a:t>(</a:t>
            </a:r>
          </a:p>
        </p:txBody>
      </p:sp>
      <p:sp>
        <p:nvSpPr>
          <p:cNvPr id="18436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rgbClr val="FF0000"/>
                </a:solidFill>
              </a:rPr>
              <a:t>         </a:t>
            </a:r>
            <a:r>
              <a:rPr lang="en-US" dirty="0" smtClean="0">
                <a:solidFill>
                  <a:srgbClr val="FF0000"/>
                </a:solidFill>
              </a:rPr>
              <a:t/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     </a:t>
            </a:r>
            <a:r>
              <a:rPr lang="en-US" sz="3600" b="1" dirty="0" smtClean="0">
                <a:solidFill>
                  <a:srgbClr val="FF0000"/>
                </a:solidFill>
              </a:rPr>
              <a:t>What </a:t>
            </a:r>
            <a:r>
              <a:rPr lang="en-US" sz="3600" b="1" dirty="0" smtClean="0">
                <a:solidFill>
                  <a:srgbClr val="FF0000"/>
                </a:solidFill>
              </a:rPr>
              <a:t>is a Standard Of Care?</a:t>
            </a:r>
          </a:p>
        </p:txBody>
      </p:sp>
      <p:sp>
        <p:nvSpPr>
          <p:cNvPr id="18437" name="Content Placeholder 1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International session 20052017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-12700" y="1765300"/>
            <a:ext cx="91440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 dirty="0">
              <a:solidFill>
                <a:schemeClr val="tx2">
                  <a:lumMod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8440" name="TextBox 4"/>
          <p:cNvSpPr txBox="1">
            <a:spLocks noChangeArrowheads="1"/>
          </p:cNvSpPr>
          <p:nvPr/>
        </p:nvSpPr>
        <p:spPr bwMode="auto">
          <a:xfrm>
            <a:off x="0" y="4941888"/>
            <a:ext cx="91440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en-US" sz="2400">
              <a:solidFill>
                <a:srgbClr val="0000FF"/>
              </a:solidFill>
              <a:latin typeface="Calibri" pitchFamily="34" charset="0"/>
            </a:endParaRPr>
          </a:p>
        </p:txBody>
      </p:sp>
      <p:sp>
        <p:nvSpPr>
          <p:cNvPr id="18441" name="Rectangle 6"/>
          <p:cNvSpPr>
            <a:spLocks noChangeArrowheads="1"/>
          </p:cNvSpPr>
          <p:nvPr/>
        </p:nvSpPr>
        <p:spPr bwMode="auto">
          <a:xfrm>
            <a:off x="755650" y="2413000"/>
            <a:ext cx="784860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215968"/>
                </a:solidFill>
                <a:latin typeface="Aharoni" pitchFamily="2" charset="-79"/>
                <a:ea typeface="Calibri" pitchFamily="34" charset="0"/>
                <a:cs typeface="Aharoni" pitchFamily="2" charset="-79"/>
              </a:rPr>
              <a:t>The Standards have been derived from the evidence based guidelines as a tool for measurement</a:t>
            </a:r>
            <a:r>
              <a:rPr lang="en-US" sz="2400" b="1" dirty="0" smtClean="0">
                <a:solidFill>
                  <a:srgbClr val="215968"/>
                </a:solidFill>
                <a:latin typeface="Aharoni" pitchFamily="2" charset="-79"/>
                <a:ea typeface="Calibri" pitchFamily="34" charset="0"/>
                <a:cs typeface="Aharoni" pitchFamily="2" charset="-79"/>
              </a:rPr>
              <a:t>.</a:t>
            </a:r>
          </a:p>
          <a:p>
            <a:pPr algn="just">
              <a:buFont typeface="Arial" pitchFamily="34" charset="0"/>
              <a:buChar char="•"/>
            </a:pPr>
            <a:endParaRPr lang="en-US" sz="2400" b="1" dirty="0" smtClean="0">
              <a:solidFill>
                <a:srgbClr val="215968"/>
              </a:solidFill>
              <a:latin typeface="Aharoni" pitchFamily="2" charset="-79"/>
              <a:ea typeface="Calibri" pitchFamily="34" charset="0"/>
              <a:cs typeface="Aharoni" pitchFamily="2" charset="-79"/>
            </a:endParaRPr>
          </a:p>
          <a:p>
            <a:pPr algn="just"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215968"/>
                </a:solidFill>
                <a:latin typeface="Aharoni" pitchFamily="2" charset="-79"/>
                <a:ea typeface="Calibri" pitchFamily="34" charset="0"/>
                <a:cs typeface="Aharoni" pitchFamily="2" charset="-79"/>
              </a:rPr>
              <a:t> The </a:t>
            </a:r>
            <a:r>
              <a:rPr lang="en-US" sz="2400" b="1" dirty="0">
                <a:solidFill>
                  <a:srgbClr val="215968"/>
                </a:solidFill>
                <a:latin typeface="Aharoni" pitchFamily="2" charset="-79"/>
                <a:ea typeface="Calibri" pitchFamily="34" charset="0"/>
                <a:cs typeface="Aharoni" pitchFamily="2" charset="-79"/>
              </a:rPr>
              <a:t>Standards of Care focus on the safety, care, dignity and treatment of patients</a:t>
            </a:r>
            <a:r>
              <a:rPr lang="en-US" sz="2400" b="1" i="1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. </a:t>
            </a:r>
            <a:endParaRPr lang="en-US" sz="2400" b="1" i="1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algn="just">
              <a:buFont typeface="Arial" pitchFamily="34" charset="0"/>
              <a:buChar char="•"/>
            </a:pPr>
            <a:endParaRPr lang="en-US" sz="2400" b="1" i="1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215968"/>
                </a:solidFill>
                <a:latin typeface="Aharoni" pitchFamily="2" charset="-79"/>
                <a:ea typeface="Calibri" pitchFamily="34" charset="0"/>
                <a:cs typeface="Aharoni" pitchFamily="2" charset="-79"/>
              </a:rPr>
              <a:t>They </a:t>
            </a:r>
            <a:r>
              <a:rPr lang="en-US" sz="2400" b="1" dirty="0">
                <a:solidFill>
                  <a:srgbClr val="215968"/>
                </a:solidFill>
                <a:latin typeface="Aharoni" pitchFamily="2" charset="-79"/>
                <a:ea typeface="Calibri" pitchFamily="34" charset="0"/>
                <a:cs typeface="Aharoni" pitchFamily="2" charset="-79"/>
              </a:rPr>
              <a:t>reflect the Care that a Health Service and prudent Healthcare Professional should provide in order to be effective and safe for the patient.</a:t>
            </a: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/>
            </a:extLst>
          </a:blip>
          <a:srcRect r="14812"/>
          <a:stretch/>
        </p:blipFill>
        <p:spPr bwMode="auto">
          <a:xfrm flipH="1">
            <a:off x="8229395" y="4791437"/>
            <a:ext cx="957889" cy="2112234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</p:pic>
      <p:pic>
        <p:nvPicPr>
          <p:cNvPr id="20483" name="Picture 2" descr="1920x1080 Wallpaper patterns, lines, light, brigh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42863" y="0"/>
            <a:ext cx="9186863" cy="1154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4" name="Rettangolo 19"/>
          <p:cNvSpPr>
            <a:spLocks noChangeArrowheads="1"/>
          </p:cNvSpPr>
          <p:nvPr/>
        </p:nvSpPr>
        <p:spPr bwMode="auto">
          <a:xfrm>
            <a:off x="1263650" y="228600"/>
            <a:ext cx="7880350" cy="52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2870" tIns="56435" rIns="112870" bIns="56435">
            <a:spAutoFit/>
          </a:bodyPr>
          <a:lstStyle/>
          <a:p>
            <a:r>
              <a:rPr lang="en-US" sz="2600" b="1">
                <a:solidFill>
                  <a:srgbClr val="31859C"/>
                </a:solidFill>
                <a:latin typeface="Aharoni" pitchFamily="2" charset="-79"/>
                <a:cs typeface="Aharoni" pitchFamily="2" charset="-79"/>
              </a:rPr>
              <a:t>Standards of Care for Women’s Health in Europe</a:t>
            </a:r>
            <a:endParaRPr lang="it-IT" sz="2600" b="1">
              <a:solidFill>
                <a:srgbClr val="31859C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20485" name="Rectangle 1"/>
          <p:cNvSpPr>
            <a:spLocks noChangeArrowheads="1"/>
          </p:cNvSpPr>
          <p:nvPr/>
        </p:nvSpPr>
        <p:spPr bwMode="auto">
          <a:xfrm>
            <a:off x="1349375" y="1520825"/>
            <a:ext cx="8221663" cy="473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12870" tIns="56435" rIns="112870" bIns="56435" anchor="ctr">
            <a:spAutoFit/>
          </a:bodyPr>
          <a:lstStyle/>
          <a:p>
            <a:pPr>
              <a:buFontTx/>
              <a:buChar char="-"/>
            </a:pPr>
            <a:endParaRPr lang="it-IT" sz="1500" b="1">
              <a:solidFill>
                <a:srgbClr val="002060"/>
              </a:solidFill>
              <a:latin typeface="Aharoni" pitchFamily="2" charset="-79"/>
              <a:ea typeface="Calibri" pitchFamily="34" charset="0"/>
              <a:cs typeface="Aharoni" pitchFamily="2" charset="-79"/>
            </a:endParaRPr>
          </a:p>
          <a:p>
            <a:pPr eaLnBrk="0" hangingPunct="0"/>
            <a:r>
              <a:rPr lang="en-GB" sz="1500" b="1">
                <a:solidFill>
                  <a:srgbClr val="31859C"/>
                </a:solidFill>
                <a:latin typeface="Aharoni" pitchFamily="2" charset="-79"/>
                <a:ea typeface="Calibri" pitchFamily="34" charset="0"/>
                <a:cs typeface="Aharoni" pitchFamily="2" charset="-79"/>
              </a:rPr>
              <a:t>STANDARD 1    </a:t>
            </a:r>
            <a:r>
              <a:rPr lang="en-GB" sz="1500" b="1">
                <a:solidFill>
                  <a:srgbClr val="002060"/>
                </a:solidFill>
                <a:latin typeface="Aharoni" pitchFamily="2" charset="-79"/>
                <a:ea typeface="Calibri" pitchFamily="34" charset="0"/>
                <a:cs typeface="Aharoni" pitchFamily="2" charset="-79"/>
              </a:rPr>
              <a:t>Generic Standards of Care for Maternity Services</a:t>
            </a:r>
            <a:endParaRPr lang="it-IT" sz="1500" b="1">
              <a:solidFill>
                <a:srgbClr val="002060"/>
              </a:solidFill>
              <a:latin typeface="Aharoni" pitchFamily="2" charset="-79"/>
              <a:ea typeface="Calibri" pitchFamily="34" charset="0"/>
              <a:cs typeface="Aharoni" pitchFamily="2" charset="-79"/>
            </a:endParaRPr>
          </a:p>
          <a:p>
            <a:pPr eaLnBrk="0" hangingPunct="0"/>
            <a:r>
              <a:rPr lang="en-GB" sz="1500" b="1">
                <a:solidFill>
                  <a:srgbClr val="31859C"/>
                </a:solidFill>
                <a:latin typeface="Aharoni" pitchFamily="2" charset="-79"/>
                <a:ea typeface="Calibri" pitchFamily="34" charset="0"/>
                <a:cs typeface="Aharoni" pitchFamily="2" charset="-79"/>
              </a:rPr>
              <a:t>STANDARD 2    </a:t>
            </a:r>
            <a:r>
              <a:rPr lang="en-GB" sz="1500" b="1">
                <a:solidFill>
                  <a:srgbClr val="002060"/>
                </a:solidFill>
                <a:latin typeface="Aharoni" pitchFamily="2" charset="-79"/>
                <a:ea typeface="Calibri" pitchFamily="34" charset="0"/>
                <a:cs typeface="Aharoni" pitchFamily="2" charset="-79"/>
              </a:rPr>
              <a:t>Pre-Conception Services </a:t>
            </a:r>
            <a:endParaRPr lang="it-IT" sz="1500" b="1">
              <a:solidFill>
                <a:srgbClr val="002060"/>
              </a:solidFill>
              <a:latin typeface="Aharoni" pitchFamily="2" charset="-79"/>
              <a:ea typeface="Calibri" pitchFamily="34" charset="0"/>
              <a:cs typeface="Aharoni" pitchFamily="2" charset="-79"/>
            </a:endParaRPr>
          </a:p>
          <a:p>
            <a:pPr eaLnBrk="0" hangingPunct="0"/>
            <a:r>
              <a:rPr lang="en-GB" sz="1500" b="1">
                <a:solidFill>
                  <a:srgbClr val="31859C"/>
                </a:solidFill>
                <a:latin typeface="Aharoni" pitchFamily="2" charset="-79"/>
                <a:ea typeface="Calibri" pitchFamily="34" charset="0"/>
                <a:cs typeface="Aharoni" pitchFamily="2" charset="-79"/>
              </a:rPr>
              <a:t>STANDARD 3    </a:t>
            </a:r>
            <a:r>
              <a:rPr lang="en-GB" sz="1500" b="1">
                <a:solidFill>
                  <a:srgbClr val="002060"/>
                </a:solidFill>
                <a:latin typeface="Aharoni" pitchFamily="2" charset="-79"/>
                <a:ea typeface="Calibri" pitchFamily="34" charset="0"/>
                <a:cs typeface="Aharoni" pitchFamily="2" charset="-79"/>
              </a:rPr>
              <a:t>Early Pregnancy Emergency Services</a:t>
            </a:r>
            <a:endParaRPr lang="it-IT" sz="1500" b="1">
              <a:solidFill>
                <a:srgbClr val="002060"/>
              </a:solidFill>
              <a:latin typeface="Aharoni" pitchFamily="2" charset="-79"/>
              <a:ea typeface="Calibri" pitchFamily="34" charset="0"/>
              <a:cs typeface="Aharoni" pitchFamily="2" charset="-79"/>
            </a:endParaRPr>
          </a:p>
          <a:p>
            <a:pPr eaLnBrk="0" hangingPunct="0"/>
            <a:r>
              <a:rPr lang="en-GB" sz="1500" b="1">
                <a:solidFill>
                  <a:srgbClr val="31859C"/>
                </a:solidFill>
                <a:latin typeface="Aharoni" pitchFamily="2" charset="-79"/>
                <a:ea typeface="Calibri" pitchFamily="34" charset="0"/>
                <a:cs typeface="Aharoni" pitchFamily="2" charset="-79"/>
              </a:rPr>
              <a:t>STANDARD 4    </a:t>
            </a:r>
            <a:r>
              <a:rPr lang="en-GB" sz="1500" b="1">
                <a:solidFill>
                  <a:srgbClr val="002060"/>
                </a:solidFill>
                <a:latin typeface="Aharoni" pitchFamily="2" charset="-79"/>
                <a:ea typeface="Calibri" pitchFamily="34" charset="0"/>
                <a:cs typeface="Aharoni" pitchFamily="2" charset="-79"/>
              </a:rPr>
              <a:t>Antenatal Care</a:t>
            </a:r>
            <a:endParaRPr lang="it-IT" sz="1500" b="1">
              <a:solidFill>
                <a:srgbClr val="002060"/>
              </a:solidFill>
              <a:latin typeface="Aharoni" pitchFamily="2" charset="-79"/>
              <a:ea typeface="Calibri" pitchFamily="34" charset="0"/>
              <a:cs typeface="Aharoni" pitchFamily="2" charset="-79"/>
            </a:endParaRPr>
          </a:p>
          <a:p>
            <a:pPr eaLnBrk="0" hangingPunct="0"/>
            <a:r>
              <a:rPr lang="en-GB" sz="1500" b="1">
                <a:solidFill>
                  <a:srgbClr val="31859C"/>
                </a:solidFill>
                <a:latin typeface="Aharoni" pitchFamily="2" charset="-79"/>
                <a:ea typeface="Calibri" pitchFamily="34" charset="0"/>
                <a:cs typeface="Aharoni" pitchFamily="2" charset="-79"/>
              </a:rPr>
              <a:t>STANDARD 5 </a:t>
            </a:r>
            <a:r>
              <a:rPr lang="en-GB" sz="1500" b="1">
                <a:solidFill>
                  <a:srgbClr val="002060"/>
                </a:solidFill>
                <a:latin typeface="Aharoni" pitchFamily="2" charset="-79"/>
                <a:ea typeface="Calibri" pitchFamily="34" charset="0"/>
                <a:cs typeface="Aharoni" pitchFamily="2" charset="-79"/>
              </a:rPr>
              <a:t>   Antenatal Screening </a:t>
            </a:r>
            <a:endParaRPr lang="it-IT" sz="1500" b="1">
              <a:solidFill>
                <a:srgbClr val="002060"/>
              </a:solidFill>
              <a:latin typeface="Aharoni" pitchFamily="2" charset="-79"/>
              <a:ea typeface="Calibri" pitchFamily="34" charset="0"/>
              <a:cs typeface="Aharoni" pitchFamily="2" charset="-79"/>
            </a:endParaRPr>
          </a:p>
          <a:p>
            <a:pPr eaLnBrk="0" hangingPunct="0"/>
            <a:r>
              <a:rPr lang="en-GB" sz="1500" b="1">
                <a:solidFill>
                  <a:srgbClr val="31859C"/>
                </a:solidFill>
                <a:latin typeface="Aharoni" pitchFamily="2" charset="-79"/>
                <a:ea typeface="Calibri" pitchFamily="34" charset="0"/>
                <a:cs typeface="Aharoni" pitchFamily="2" charset="-79"/>
              </a:rPr>
              <a:t>STANDARD 6    </a:t>
            </a:r>
            <a:r>
              <a:rPr lang="en-GB" sz="1500" b="1">
                <a:solidFill>
                  <a:srgbClr val="002060"/>
                </a:solidFill>
                <a:latin typeface="Aharoni" pitchFamily="2" charset="-79"/>
                <a:ea typeface="Calibri" pitchFamily="34" charset="0"/>
                <a:cs typeface="Aharoni" pitchFamily="2" charset="-79"/>
              </a:rPr>
              <a:t>Care of Pregnant Women with Pre-existing Medical Conditions and/or</a:t>
            </a:r>
          </a:p>
          <a:p>
            <a:pPr eaLnBrk="0" hangingPunct="0"/>
            <a:r>
              <a:rPr lang="en-GB" sz="1500" b="1">
                <a:solidFill>
                  <a:srgbClr val="002060"/>
                </a:solidFill>
                <a:latin typeface="Aharoni" pitchFamily="2" charset="-79"/>
                <a:ea typeface="Calibri" pitchFamily="34" charset="0"/>
                <a:cs typeface="Aharoni" pitchFamily="2" charset="-79"/>
              </a:rPr>
              <a:t>                          Special Needs</a:t>
            </a:r>
          </a:p>
          <a:p>
            <a:pPr eaLnBrk="0" hangingPunct="0"/>
            <a:r>
              <a:rPr lang="en-GB" sz="1500" b="1">
                <a:solidFill>
                  <a:srgbClr val="31859C"/>
                </a:solidFill>
                <a:latin typeface="Aharoni" pitchFamily="2" charset="-79"/>
                <a:ea typeface="Calibri" pitchFamily="34" charset="0"/>
                <a:cs typeface="Aharoni" pitchFamily="2" charset="-79"/>
              </a:rPr>
              <a:t>STANDARD 7    </a:t>
            </a:r>
            <a:r>
              <a:rPr lang="en-GB" sz="1500" b="1">
                <a:solidFill>
                  <a:srgbClr val="002060"/>
                </a:solidFill>
                <a:latin typeface="Aharoni" pitchFamily="2" charset="-79"/>
                <a:ea typeface="Calibri" pitchFamily="34" charset="0"/>
                <a:cs typeface="Aharoni" pitchFamily="2" charset="-79"/>
              </a:rPr>
              <a:t>Care of Pregnant Women with Mental Health Conditions </a:t>
            </a:r>
            <a:endParaRPr lang="it-IT" sz="1500" b="1">
              <a:solidFill>
                <a:srgbClr val="002060"/>
              </a:solidFill>
              <a:latin typeface="Aharoni" pitchFamily="2" charset="-79"/>
              <a:ea typeface="Calibri" pitchFamily="34" charset="0"/>
              <a:cs typeface="Aharoni" pitchFamily="2" charset="-79"/>
            </a:endParaRPr>
          </a:p>
          <a:p>
            <a:pPr eaLnBrk="0" hangingPunct="0"/>
            <a:r>
              <a:rPr lang="en-GB" sz="1500" b="1">
                <a:solidFill>
                  <a:srgbClr val="31859C"/>
                </a:solidFill>
                <a:latin typeface="Aharoni" pitchFamily="2" charset="-79"/>
                <a:ea typeface="Calibri" pitchFamily="34" charset="0"/>
                <a:cs typeface="Aharoni" pitchFamily="2" charset="-79"/>
              </a:rPr>
              <a:t>STANDARD 8    </a:t>
            </a:r>
            <a:r>
              <a:rPr lang="en-GB" sz="1500" b="1">
                <a:solidFill>
                  <a:srgbClr val="002060"/>
                </a:solidFill>
                <a:latin typeface="Aharoni" pitchFamily="2" charset="-79"/>
                <a:ea typeface="Calibri" pitchFamily="34" charset="0"/>
                <a:cs typeface="Aharoni" pitchFamily="2" charset="-79"/>
              </a:rPr>
              <a:t>Care of Women Developing Medical Conditions during Pregnancy</a:t>
            </a:r>
            <a:endParaRPr lang="it-IT" sz="1500" b="1">
              <a:solidFill>
                <a:srgbClr val="002060"/>
              </a:solidFill>
              <a:latin typeface="Aharoni" pitchFamily="2" charset="-79"/>
              <a:ea typeface="Calibri" pitchFamily="34" charset="0"/>
              <a:cs typeface="Aharoni" pitchFamily="2" charset="-79"/>
            </a:endParaRPr>
          </a:p>
          <a:p>
            <a:pPr eaLnBrk="0" hangingPunct="0"/>
            <a:r>
              <a:rPr lang="en-GB" sz="1500" b="1">
                <a:solidFill>
                  <a:srgbClr val="31859C"/>
                </a:solidFill>
                <a:latin typeface="Aharoni" pitchFamily="2" charset="-79"/>
                <a:ea typeface="Calibri" pitchFamily="34" charset="0"/>
                <a:cs typeface="Aharoni" pitchFamily="2" charset="-79"/>
              </a:rPr>
              <a:t>STANDARD 9    </a:t>
            </a:r>
            <a:r>
              <a:rPr lang="en-GB" sz="1500" b="1">
                <a:solidFill>
                  <a:srgbClr val="002060"/>
                </a:solidFill>
                <a:latin typeface="Aharoni" pitchFamily="2" charset="-79"/>
                <a:ea typeface="Calibri" pitchFamily="34" charset="0"/>
                <a:cs typeface="Aharoni" pitchFamily="2" charset="-79"/>
              </a:rPr>
              <a:t>Care of Obese Pregnant Women</a:t>
            </a:r>
          </a:p>
          <a:p>
            <a:pPr eaLnBrk="0" hangingPunct="0"/>
            <a:r>
              <a:rPr lang="en-GB" sz="1500" b="1">
                <a:solidFill>
                  <a:srgbClr val="31859C"/>
                </a:solidFill>
                <a:latin typeface="Aharoni" pitchFamily="2" charset="-79"/>
                <a:ea typeface="Calibri" pitchFamily="34" charset="0"/>
                <a:cs typeface="Aharoni" pitchFamily="2" charset="-79"/>
              </a:rPr>
              <a:t>STANDARD 10   </a:t>
            </a:r>
            <a:r>
              <a:rPr lang="it-IT" sz="1500" b="1">
                <a:solidFill>
                  <a:srgbClr val="002060"/>
                </a:solidFill>
                <a:latin typeface="Aharoni" pitchFamily="2" charset="-79"/>
                <a:ea typeface="Calibri" pitchFamily="34" charset="0"/>
                <a:cs typeface="Aharoni" pitchFamily="2" charset="-79"/>
              </a:rPr>
              <a:t>Prevention of Preterm Birth</a:t>
            </a:r>
          </a:p>
          <a:p>
            <a:pPr eaLnBrk="0" hangingPunct="0"/>
            <a:r>
              <a:rPr lang="en-GB" sz="1500" b="1">
                <a:solidFill>
                  <a:srgbClr val="31859C"/>
                </a:solidFill>
                <a:latin typeface="Aharoni" pitchFamily="2" charset="-79"/>
                <a:ea typeface="Calibri" pitchFamily="34" charset="0"/>
                <a:cs typeface="Aharoni" pitchFamily="2" charset="-79"/>
              </a:rPr>
              <a:t>STANDARD 11   </a:t>
            </a:r>
            <a:r>
              <a:rPr lang="en-GB" sz="1500" b="1">
                <a:solidFill>
                  <a:srgbClr val="002060"/>
                </a:solidFill>
                <a:latin typeface="Aharoni" pitchFamily="2" charset="-79"/>
                <a:ea typeface="Calibri" pitchFamily="34" charset="0"/>
                <a:cs typeface="Aharoni" pitchFamily="2" charset="-79"/>
              </a:rPr>
              <a:t>Intrapartum Care</a:t>
            </a:r>
            <a:endParaRPr lang="it-IT" sz="1500" b="1">
              <a:solidFill>
                <a:srgbClr val="002060"/>
              </a:solidFill>
              <a:latin typeface="Aharoni" pitchFamily="2" charset="-79"/>
              <a:ea typeface="Calibri" pitchFamily="34" charset="0"/>
              <a:cs typeface="Aharoni" pitchFamily="2" charset="-79"/>
            </a:endParaRPr>
          </a:p>
          <a:p>
            <a:pPr eaLnBrk="0" hangingPunct="0"/>
            <a:r>
              <a:rPr lang="en-GB" sz="1500" b="1">
                <a:solidFill>
                  <a:srgbClr val="31859C"/>
                </a:solidFill>
                <a:latin typeface="Aharoni" pitchFamily="2" charset="-79"/>
                <a:ea typeface="Calibri" pitchFamily="34" charset="0"/>
                <a:cs typeface="Aharoni" pitchFamily="2" charset="-79"/>
              </a:rPr>
              <a:t>STANDARD 12   </a:t>
            </a:r>
            <a:r>
              <a:rPr lang="en-GB" sz="1500" b="1">
                <a:solidFill>
                  <a:srgbClr val="002060"/>
                </a:solidFill>
                <a:latin typeface="Aharoni" pitchFamily="2" charset="-79"/>
                <a:ea typeface="Calibri" pitchFamily="34" charset="0"/>
                <a:cs typeface="Aharoni" pitchFamily="2" charset="-79"/>
              </a:rPr>
              <a:t>Infection Prevention and Control </a:t>
            </a:r>
            <a:endParaRPr lang="it-IT" sz="1500" b="1">
              <a:solidFill>
                <a:srgbClr val="002060"/>
              </a:solidFill>
              <a:latin typeface="Aharoni" pitchFamily="2" charset="-79"/>
              <a:ea typeface="Calibri" pitchFamily="34" charset="0"/>
              <a:cs typeface="Aharoni" pitchFamily="2" charset="-79"/>
            </a:endParaRPr>
          </a:p>
          <a:p>
            <a:pPr eaLnBrk="0" hangingPunct="0"/>
            <a:r>
              <a:rPr lang="en-GB" sz="1500" b="1">
                <a:solidFill>
                  <a:srgbClr val="31859C"/>
                </a:solidFill>
                <a:latin typeface="Aharoni" pitchFamily="2" charset="-79"/>
                <a:ea typeface="Calibri" pitchFamily="34" charset="0"/>
                <a:cs typeface="Aharoni" pitchFamily="2" charset="-79"/>
              </a:rPr>
              <a:t>STANDARD 13   </a:t>
            </a:r>
            <a:r>
              <a:rPr lang="en-GB" sz="1500" b="1">
                <a:solidFill>
                  <a:srgbClr val="002060"/>
                </a:solidFill>
                <a:latin typeface="Aharoni" pitchFamily="2" charset="-79"/>
                <a:ea typeface="Calibri" pitchFamily="34" charset="0"/>
                <a:cs typeface="Aharoni" pitchFamily="2" charset="-79"/>
              </a:rPr>
              <a:t>Maternal Mortality and Morbidity associated with Childbearing</a:t>
            </a:r>
            <a:endParaRPr lang="it-IT" sz="1500" b="1">
              <a:solidFill>
                <a:srgbClr val="002060"/>
              </a:solidFill>
              <a:latin typeface="Aharoni" pitchFamily="2" charset="-79"/>
              <a:ea typeface="Calibri" pitchFamily="34" charset="0"/>
              <a:cs typeface="Aharoni" pitchFamily="2" charset="-79"/>
            </a:endParaRPr>
          </a:p>
          <a:p>
            <a:pPr eaLnBrk="0" hangingPunct="0"/>
            <a:r>
              <a:rPr lang="en-GB" sz="1500" b="1">
                <a:solidFill>
                  <a:srgbClr val="31859C"/>
                </a:solidFill>
                <a:latin typeface="Aharoni" pitchFamily="2" charset="-79"/>
                <a:ea typeface="Calibri" pitchFamily="34" charset="0"/>
                <a:cs typeface="Aharoni" pitchFamily="2" charset="-79"/>
              </a:rPr>
              <a:t>STANDARD 14   </a:t>
            </a:r>
            <a:r>
              <a:rPr lang="en-GB" sz="1500" b="1">
                <a:solidFill>
                  <a:srgbClr val="002060"/>
                </a:solidFill>
                <a:latin typeface="Aharoni" pitchFamily="2" charset="-79"/>
                <a:ea typeface="Calibri" pitchFamily="34" charset="0"/>
                <a:cs typeface="Aharoni" pitchFamily="2" charset="-79"/>
              </a:rPr>
              <a:t>Post-natal Care of the Mother </a:t>
            </a:r>
            <a:endParaRPr lang="it-IT" sz="1500" b="1">
              <a:solidFill>
                <a:srgbClr val="002060"/>
              </a:solidFill>
              <a:latin typeface="Aharoni" pitchFamily="2" charset="-79"/>
              <a:ea typeface="Calibri" pitchFamily="34" charset="0"/>
              <a:cs typeface="Aharoni" pitchFamily="2" charset="-79"/>
            </a:endParaRPr>
          </a:p>
          <a:p>
            <a:pPr eaLnBrk="0" hangingPunct="0"/>
            <a:r>
              <a:rPr lang="en-GB" sz="1500" b="1">
                <a:solidFill>
                  <a:srgbClr val="31859C"/>
                </a:solidFill>
                <a:latin typeface="Aharoni" pitchFamily="2" charset="-79"/>
                <a:ea typeface="Calibri" pitchFamily="34" charset="0"/>
                <a:cs typeface="Aharoni" pitchFamily="2" charset="-79"/>
              </a:rPr>
              <a:t>STANDARD 15   </a:t>
            </a:r>
            <a:r>
              <a:rPr lang="en-GB" sz="1500" b="1">
                <a:solidFill>
                  <a:srgbClr val="002060"/>
                </a:solidFill>
                <a:latin typeface="Aharoni" pitchFamily="2" charset="-79"/>
                <a:ea typeface="Calibri" pitchFamily="34" charset="0"/>
                <a:cs typeface="Aharoni" pitchFamily="2" charset="-79"/>
              </a:rPr>
              <a:t>Neonatal Care</a:t>
            </a:r>
            <a:endParaRPr lang="it-IT" sz="1500" b="1">
              <a:solidFill>
                <a:srgbClr val="002060"/>
              </a:solidFill>
              <a:latin typeface="Aharoni" pitchFamily="2" charset="-79"/>
              <a:ea typeface="Calibri" pitchFamily="34" charset="0"/>
              <a:cs typeface="Aharoni" pitchFamily="2" charset="-79"/>
            </a:endParaRPr>
          </a:p>
          <a:p>
            <a:pPr eaLnBrk="0" hangingPunct="0"/>
            <a:r>
              <a:rPr lang="en-GB" sz="1500" b="1">
                <a:solidFill>
                  <a:srgbClr val="31859C"/>
                </a:solidFill>
                <a:latin typeface="Aharoni" pitchFamily="2" charset="-79"/>
                <a:ea typeface="Calibri" pitchFamily="34" charset="0"/>
                <a:cs typeface="Aharoni" pitchFamily="2" charset="-79"/>
              </a:rPr>
              <a:t>STANDARD 16   </a:t>
            </a:r>
            <a:r>
              <a:rPr lang="en-GB" sz="1500" b="1">
                <a:solidFill>
                  <a:srgbClr val="002060"/>
                </a:solidFill>
                <a:latin typeface="Aharoni" pitchFamily="2" charset="-79"/>
                <a:ea typeface="Calibri" pitchFamily="34" charset="0"/>
                <a:cs typeface="Aharoni" pitchFamily="2" charset="-79"/>
              </a:rPr>
              <a:t>Rationalising Care of Babies Born Prematurely </a:t>
            </a:r>
            <a:endParaRPr lang="it-IT" sz="1500" b="1">
              <a:solidFill>
                <a:srgbClr val="002060"/>
              </a:solidFill>
              <a:latin typeface="Aharoni" pitchFamily="2" charset="-79"/>
              <a:ea typeface="Calibri" pitchFamily="34" charset="0"/>
              <a:cs typeface="Aharoni" pitchFamily="2" charset="-79"/>
            </a:endParaRPr>
          </a:p>
          <a:p>
            <a:pPr eaLnBrk="0" hangingPunct="0"/>
            <a:r>
              <a:rPr lang="en-GB" sz="1500" b="1">
                <a:solidFill>
                  <a:srgbClr val="31859C"/>
                </a:solidFill>
                <a:latin typeface="Aharoni" pitchFamily="2" charset="-79"/>
                <a:ea typeface="Calibri" pitchFamily="34" charset="0"/>
                <a:cs typeface="Aharoni" pitchFamily="2" charset="-79"/>
              </a:rPr>
              <a:t>STANDARD 17   </a:t>
            </a:r>
            <a:r>
              <a:rPr lang="en-GB" sz="1500" b="1">
                <a:solidFill>
                  <a:srgbClr val="002060"/>
                </a:solidFill>
                <a:latin typeface="Aharoni" pitchFamily="2" charset="-79"/>
                <a:ea typeface="Calibri" pitchFamily="34" charset="0"/>
                <a:cs typeface="Aharoni" pitchFamily="2" charset="-79"/>
              </a:rPr>
              <a:t>Supporting Families who Experience Pregnancy Loss</a:t>
            </a:r>
          </a:p>
          <a:p>
            <a:pPr eaLnBrk="0" hangingPunct="0"/>
            <a:r>
              <a:rPr lang="en-GB" sz="1500" b="1">
                <a:solidFill>
                  <a:srgbClr val="31859C"/>
                </a:solidFill>
                <a:latin typeface="Aharoni" pitchFamily="2" charset="-79"/>
                <a:ea typeface="Calibri" pitchFamily="34" charset="0"/>
                <a:cs typeface="Aharoni" pitchFamily="2" charset="-79"/>
              </a:rPr>
              <a:t>STANDARD 18   </a:t>
            </a:r>
            <a:r>
              <a:rPr lang="en-GB" sz="1500" b="1">
                <a:solidFill>
                  <a:srgbClr val="002060"/>
                </a:solidFill>
                <a:latin typeface="Aharoni" pitchFamily="2" charset="-79"/>
                <a:ea typeface="Calibri" pitchFamily="34" charset="0"/>
                <a:cs typeface="Aharoni" pitchFamily="2" charset="-79"/>
              </a:rPr>
              <a:t>Routine Data Collection for Pregnancy and Childbirth</a:t>
            </a:r>
            <a:endParaRPr lang="it-IT" sz="1500" b="1">
              <a:solidFill>
                <a:srgbClr val="002060"/>
              </a:solidFill>
              <a:latin typeface="Aharoni" pitchFamily="2" charset="-79"/>
              <a:ea typeface="Calibri" pitchFamily="34" charset="0"/>
              <a:cs typeface="Aharoni" pitchFamily="2" charset="-79"/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1114425" y="4708525"/>
            <a:ext cx="61913" cy="1841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2877" tIns="56438" rIns="112877" bIns="5643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2200">
              <a:solidFill>
                <a:prstClr val="white"/>
              </a:solidFill>
            </a:endParaRPr>
          </a:p>
        </p:txBody>
      </p:sp>
      <p:sp>
        <p:nvSpPr>
          <p:cNvPr id="20487" name="Rettangolo 12"/>
          <p:cNvSpPr>
            <a:spLocks noChangeArrowheads="1"/>
          </p:cNvSpPr>
          <p:nvPr/>
        </p:nvSpPr>
        <p:spPr bwMode="auto">
          <a:xfrm>
            <a:off x="1331913" y="739775"/>
            <a:ext cx="9144000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2870" tIns="56435" rIns="112870" bIns="56435">
            <a:spAutoFit/>
          </a:bodyPr>
          <a:lstStyle/>
          <a:p>
            <a:r>
              <a:rPr lang="en-GB" sz="1300" b="1">
                <a:solidFill>
                  <a:srgbClr val="002060"/>
                </a:solidFill>
                <a:latin typeface="Aharoni" pitchFamily="2" charset="-79"/>
                <a:ea typeface="Calibri" pitchFamily="34" charset="0"/>
                <a:cs typeface="Aharoni" pitchFamily="2" charset="-79"/>
              </a:rPr>
              <a:t>The following is the complete list of the STANDARDS for OBSTETRIC and NEONATAL SERVICES:</a:t>
            </a:r>
          </a:p>
        </p:txBody>
      </p:sp>
      <p:cxnSp>
        <p:nvCxnSpPr>
          <p:cNvPr id="12" name="Connettore 1 11"/>
          <p:cNvCxnSpPr/>
          <p:nvPr/>
        </p:nvCxnSpPr>
        <p:spPr>
          <a:xfrm>
            <a:off x="1349375" y="1782763"/>
            <a:ext cx="0" cy="4389437"/>
          </a:xfrm>
          <a:prstGeom prst="line">
            <a:avLst/>
          </a:prstGeom>
          <a:ln w="19050">
            <a:solidFill>
              <a:srgbClr val="92D050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pic>
        <p:nvPicPr>
          <p:cNvPr id="20489" name="Picture 3"/>
          <p:cNvPicPr>
            <a:picLocks noChangeAspect="1" noChangeArrowheads="1"/>
          </p:cNvPicPr>
          <p:nvPr/>
        </p:nvPicPr>
        <p:blipFill>
          <a:blip r:embed="rId4"/>
          <a:srcRect l="12814" t="19675" r="62962" b="18835"/>
          <a:stretch>
            <a:fillRect/>
          </a:stretch>
        </p:blipFill>
        <p:spPr bwMode="auto">
          <a:xfrm>
            <a:off x="68263" y="3141663"/>
            <a:ext cx="1271587" cy="1814512"/>
          </a:xfrm>
          <a:prstGeom prst="rect">
            <a:avLst/>
          </a:prstGeom>
          <a:noFill/>
          <a:ln w="19050">
            <a:solidFill>
              <a:srgbClr val="92D050"/>
            </a:solidFill>
            <a:miter lim="800000"/>
            <a:headEnd/>
            <a:tailEnd/>
          </a:ln>
        </p:spPr>
      </p:pic>
      <p:grpSp>
        <p:nvGrpSpPr>
          <p:cNvPr id="20490" name="Gruppo 15"/>
          <p:cNvGrpSpPr>
            <a:grpSpLocks/>
          </p:cNvGrpSpPr>
          <p:nvPr/>
        </p:nvGrpSpPr>
        <p:grpSpPr bwMode="auto">
          <a:xfrm>
            <a:off x="31750" y="320675"/>
            <a:ext cx="1371600" cy="1252538"/>
            <a:chOff x="7315" y="2771800"/>
            <a:chExt cx="2301577" cy="2160240"/>
          </a:xfrm>
        </p:grpSpPr>
        <p:sp>
          <p:nvSpPr>
            <p:cNvPr id="18" name="Oval 5"/>
            <p:cNvSpPr/>
            <p:nvPr/>
          </p:nvSpPr>
          <p:spPr>
            <a:xfrm>
              <a:off x="65920" y="2870366"/>
              <a:ext cx="1941956" cy="2001439"/>
            </a:xfrm>
            <a:prstGeom prst="ellipse">
              <a:avLst/>
            </a:pr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2200" kern="0" dirty="0">
                <a:solidFill>
                  <a:prstClr val="white"/>
                </a:solidFill>
                <a:latin typeface="+mn-lt"/>
                <a:cs typeface="+mn-cs"/>
              </a:endParaRPr>
            </a:p>
          </p:txBody>
        </p:sp>
        <p:pic>
          <p:nvPicPr>
            <p:cNvPr id="20495" name="Picture 3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31003" r="11121" b="4230"/>
            <a:stretch>
              <a:fillRect/>
            </a:stretch>
          </p:blipFill>
          <p:spPr bwMode="auto">
            <a:xfrm>
              <a:off x="7315" y="2771800"/>
              <a:ext cx="2301577" cy="2160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4" name="Rettangolo 23"/>
          <p:cNvSpPr/>
          <p:nvPr/>
        </p:nvSpPr>
        <p:spPr>
          <a:xfrm>
            <a:off x="8435975" y="6007100"/>
            <a:ext cx="180975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International session 20052017</a:t>
            </a:r>
            <a:endParaRPr lang="en-US" dirty="0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1920x1080 Wallpaper patterns, lines, light, brigh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2863" y="0"/>
            <a:ext cx="9186863" cy="1154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Rectangle 1"/>
          <p:cNvSpPr>
            <a:spLocks noChangeArrowheads="1"/>
          </p:cNvSpPr>
          <p:nvPr/>
        </p:nvSpPr>
        <p:spPr bwMode="auto">
          <a:xfrm>
            <a:off x="1349375" y="1196975"/>
            <a:ext cx="9144000" cy="5707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2870" tIns="56435" rIns="112870" bIns="56435" anchor="ctr">
            <a:spAutoFit/>
          </a:bodyPr>
          <a:lstStyle/>
          <a:p>
            <a:pPr eaLnBrk="0" hangingPunct="0">
              <a:tabLst>
                <a:tab pos="7065963" algn="r"/>
              </a:tabLst>
            </a:pPr>
            <a:r>
              <a:rPr lang="en-GB" sz="1400" b="1">
                <a:solidFill>
                  <a:srgbClr val="31859C"/>
                </a:solidFill>
                <a:latin typeface="Aharoni" pitchFamily="2" charset="-79"/>
                <a:ea typeface="Calibri" pitchFamily="34" charset="0"/>
                <a:cs typeface="Aharoni" pitchFamily="2" charset="-79"/>
              </a:rPr>
              <a:t>STANDARD 1               </a:t>
            </a:r>
            <a:r>
              <a:rPr lang="en-GB" sz="1400" b="1">
                <a:solidFill>
                  <a:srgbClr val="002060"/>
                </a:solidFill>
                <a:latin typeface="Aharoni" pitchFamily="2" charset="-79"/>
                <a:ea typeface="Calibri" pitchFamily="34" charset="0"/>
                <a:cs typeface="Aharoni" pitchFamily="2" charset="-79"/>
              </a:rPr>
              <a:t>Generic Standards for the Provision of Gynaecology Services</a:t>
            </a:r>
            <a:endParaRPr lang="it-IT" sz="1400" b="1">
              <a:solidFill>
                <a:srgbClr val="002060"/>
              </a:solidFill>
              <a:latin typeface="Aharoni" pitchFamily="2" charset="-79"/>
              <a:ea typeface="Calibri" pitchFamily="34" charset="0"/>
              <a:cs typeface="Aharoni" pitchFamily="2" charset="-79"/>
            </a:endParaRPr>
          </a:p>
          <a:p>
            <a:pPr eaLnBrk="0" hangingPunct="0">
              <a:tabLst>
                <a:tab pos="7065963" algn="r"/>
              </a:tabLst>
            </a:pPr>
            <a:r>
              <a:rPr lang="en-GB" sz="1400" b="1">
                <a:solidFill>
                  <a:srgbClr val="31859C"/>
                </a:solidFill>
                <a:latin typeface="Aharoni" pitchFamily="2" charset="-79"/>
                <a:ea typeface="Calibri" pitchFamily="34" charset="0"/>
                <a:cs typeface="Aharoni" pitchFamily="2" charset="-79"/>
              </a:rPr>
              <a:t>STANDARD 2               </a:t>
            </a:r>
            <a:r>
              <a:rPr lang="en-GB" sz="1400" b="1">
                <a:solidFill>
                  <a:srgbClr val="002060"/>
                </a:solidFill>
                <a:latin typeface="Aharoni" pitchFamily="2" charset="-79"/>
                <a:ea typeface="Calibri" pitchFamily="34" charset="0"/>
                <a:cs typeface="Aharoni" pitchFamily="2" charset="-79"/>
              </a:rPr>
              <a:t>Emergency Gynaecology, Acute Abdominal Pain in Women</a:t>
            </a:r>
            <a:endParaRPr lang="it-IT" sz="1400" b="1">
              <a:solidFill>
                <a:srgbClr val="002060"/>
              </a:solidFill>
              <a:latin typeface="Aharoni" pitchFamily="2" charset="-79"/>
              <a:ea typeface="Calibri" pitchFamily="34" charset="0"/>
              <a:cs typeface="Aharoni" pitchFamily="2" charset="-79"/>
            </a:endParaRPr>
          </a:p>
          <a:p>
            <a:pPr eaLnBrk="0" hangingPunct="0">
              <a:tabLst>
                <a:tab pos="7065963" algn="r"/>
              </a:tabLst>
            </a:pPr>
            <a:r>
              <a:rPr lang="en-GB" sz="1400" b="1">
                <a:solidFill>
                  <a:srgbClr val="31859C"/>
                </a:solidFill>
                <a:latin typeface="Aharoni" pitchFamily="2" charset="-79"/>
                <a:ea typeface="Calibri" pitchFamily="34" charset="0"/>
                <a:cs typeface="Aharoni" pitchFamily="2" charset="-79"/>
              </a:rPr>
              <a:t>STANDARD 3               </a:t>
            </a:r>
            <a:r>
              <a:rPr lang="en-GB" sz="1400" b="1">
                <a:solidFill>
                  <a:srgbClr val="002060"/>
                </a:solidFill>
                <a:latin typeface="Aharoni" pitchFamily="2" charset="-79"/>
                <a:ea typeface="Calibri" pitchFamily="34" charset="0"/>
                <a:cs typeface="Aharoni" pitchFamily="2" charset="-79"/>
              </a:rPr>
              <a:t>Early Pregnancy Loss</a:t>
            </a:r>
            <a:endParaRPr lang="it-IT" sz="1400" b="1">
              <a:solidFill>
                <a:srgbClr val="002060"/>
              </a:solidFill>
              <a:latin typeface="Aharoni" pitchFamily="2" charset="-79"/>
              <a:ea typeface="Calibri" pitchFamily="34" charset="0"/>
              <a:cs typeface="Aharoni" pitchFamily="2" charset="-79"/>
            </a:endParaRPr>
          </a:p>
          <a:p>
            <a:pPr eaLnBrk="0" hangingPunct="0">
              <a:tabLst>
                <a:tab pos="7065963" algn="r"/>
              </a:tabLst>
            </a:pPr>
            <a:r>
              <a:rPr lang="en-GB" sz="1400" b="1">
                <a:solidFill>
                  <a:srgbClr val="31859C"/>
                </a:solidFill>
                <a:latin typeface="Aharoni" pitchFamily="2" charset="-79"/>
                <a:ea typeface="Calibri" pitchFamily="34" charset="0"/>
                <a:cs typeface="Aharoni" pitchFamily="2" charset="-79"/>
              </a:rPr>
              <a:t>STANDARD 4               </a:t>
            </a:r>
            <a:r>
              <a:rPr lang="en-GB" sz="1400" b="1">
                <a:solidFill>
                  <a:srgbClr val="002060"/>
                </a:solidFill>
                <a:latin typeface="Aharoni" pitchFamily="2" charset="-79"/>
                <a:ea typeface="Calibri" pitchFamily="34" charset="0"/>
                <a:cs typeface="Aharoni" pitchFamily="2" charset="-79"/>
              </a:rPr>
              <a:t>Recurrent  Miscarriage</a:t>
            </a:r>
            <a:endParaRPr lang="it-IT" sz="1400" b="1">
              <a:solidFill>
                <a:srgbClr val="002060"/>
              </a:solidFill>
              <a:latin typeface="Aharoni" pitchFamily="2" charset="-79"/>
              <a:ea typeface="Calibri" pitchFamily="34" charset="0"/>
              <a:cs typeface="Aharoni" pitchFamily="2" charset="-79"/>
            </a:endParaRPr>
          </a:p>
          <a:p>
            <a:pPr eaLnBrk="0" hangingPunct="0">
              <a:tabLst>
                <a:tab pos="7065963" algn="r"/>
              </a:tabLst>
            </a:pPr>
            <a:r>
              <a:rPr lang="en-GB" sz="1400" b="1">
                <a:solidFill>
                  <a:srgbClr val="31859C"/>
                </a:solidFill>
                <a:latin typeface="Aharoni" pitchFamily="2" charset="-79"/>
                <a:ea typeface="Calibri" pitchFamily="34" charset="0"/>
                <a:cs typeface="Aharoni" pitchFamily="2" charset="-79"/>
              </a:rPr>
              <a:t>STANDARD 5               </a:t>
            </a:r>
            <a:r>
              <a:rPr lang="en-GB" sz="1400" b="1">
                <a:solidFill>
                  <a:srgbClr val="002060"/>
                </a:solidFill>
                <a:latin typeface="Aharoni" pitchFamily="2" charset="-79"/>
                <a:ea typeface="Calibri" pitchFamily="34" charset="0"/>
                <a:cs typeface="Aharoni" pitchFamily="2" charset="-79"/>
              </a:rPr>
              <a:t>Pelvic Inflammatory Disease (PID)</a:t>
            </a:r>
            <a:endParaRPr lang="it-IT" sz="1400" b="1">
              <a:solidFill>
                <a:srgbClr val="002060"/>
              </a:solidFill>
              <a:latin typeface="Aharoni" pitchFamily="2" charset="-79"/>
              <a:ea typeface="Calibri" pitchFamily="34" charset="0"/>
              <a:cs typeface="Aharoni" pitchFamily="2" charset="-79"/>
            </a:endParaRPr>
          </a:p>
          <a:p>
            <a:pPr eaLnBrk="0" hangingPunct="0">
              <a:tabLst>
                <a:tab pos="7065963" algn="r"/>
              </a:tabLst>
            </a:pPr>
            <a:r>
              <a:rPr lang="en-GB" sz="1400" b="1">
                <a:solidFill>
                  <a:srgbClr val="31859C"/>
                </a:solidFill>
                <a:latin typeface="Aharoni" pitchFamily="2" charset="-79"/>
                <a:ea typeface="Calibri" pitchFamily="34" charset="0"/>
                <a:cs typeface="Aharoni" pitchFamily="2" charset="-79"/>
              </a:rPr>
              <a:t>STANDARD 6               </a:t>
            </a:r>
            <a:r>
              <a:rPr lang="en-GB" sz="1400" b="1">
                <a:solidFill>
                  <a:srgbClr val="002060"/>
                </a:solidFill>
                <a:latin typeface="Aharoni" pitchFamily="2" charset="-79"/>
                <a:ea typeface="Calibri" pitchFamily="34" charset="0"/>
                <a:cs typeface="Aharoni" pitchFamily="2" charset="-79"/>
              </a:rPr>
              <a:t>Vulvovaginitis</a:t>
            </a:r>
            <a:endParaRPr lang="it-IT" sz="1400" b="1">
              <a:solidFill>
                <a:srgbClr val="002060"/>
              </a:solidFill>
              <a:latin typeface="Aharoni" pitchFamily="2" charset="-79"/>
              <a:ea typeface="Calibri" pitchFamily="34" charset="0"/>
              <a:cs typeface="Aharoni" pitchFamily="2" charset="-79"/>
            </a:endParaRPr>
          </a:p>
          <a:p>
            <a:pPr eaLnBrk="0" hangingPunct="0">
              <a:tabLst>
                <a:tab pos="7065963" algn="r"/>
              </a:tabLst>
            </a:pPr>
            <a:r>
              <a:rPr lang="en-GB" sz="1400" b="1">
                <a:solidFill>
                  <a:srgbClr val="31859C"/>
                </a:solidFill>
                <a:latin typeface="Aharoni" pitchFamily="2" charset="-79"/>
                <a:ea typeface="Calibri" pitchFamily="34" charset="0"/>
                <a:cs typeface="Aharoni" pitchFamily="2" charset="-79"/>
              </a:rPr>
              <a:t>STANDARD 7               </a:t>
            </a:r>
            <a:r>
              <a:rPr lang="en-GB" sz="1400" b="1">
                <a:solidFill>
                  <a:srgbClr val="002060"/>
                </a:solidFill>
                <a:latin typeface="Aharoni" pitchFamily="2" charset="-79"/>
                <a:ea typeface="Calibri" pitchFamily="34" charset="0"/>
                <a:cs typeface="Aharoni" pitchFamily="2" charset="-79"/>
              </a:rPr>
              <a:t>Contraception and Sexual Health</a:t>
            </a:r>
            <a:endParaRPr lang="it-IT" sz="1400" b="1">
              <a:solidFill>
                <a:srgbClr val="002060"/>
              </a:solidFill>
              <a:latin typeface="Aharoni" pitchFamily="2" charset="-79"/>
              <a:ea typeface="Calibri" pitchFamily="34" charset="0"/>
              <a:cs typeface="Aharoni" pitchFamily="2" charset="-79"/>
            </a:endParaRPr>
          </a:p>
          <a:p>
            <a:pPr eaLnBrk="0" hangingPunct="0">
              <a:tabLst>
                <a:tab pos="7065963" algn="r"/>
              </a:tabLst>
            </a:pPr>
            <a:r>
              <a:rPr lang="en-GB" sz="1400" b="1">
                <a:solidFill>
                  <a:srgbClr val="31859C"/>
                </a:solidFill>
                <a:latin typeface="Aharoni" pitchFamily="2" charset="-79"/>
                <a:ea typeface="Calibri" pitchFamily="34" charset="0"/>
                <a:cs typeface="Aharoni" pitchFamily="2" charset="-79"/>
              </a:rPr>
              <a:t>STANDARD 8               </a:t>
            </a:r>
            <a:r>
              <a:rPr lang="en-GB" sz="1400" b="1">
                <a:solidFill>
                  <a:srgbClr val="002060"/>
                </a:solidFill>
                <a:latin typeface="Aharoni" pitchFamily="2" charset="-79"/>
                <a:ea typeface="Calibri" pitchFamily="34" charset="0"/>
                <a:cs typeface="Aharoni" pitchFamily="2" charset="-79"/>
              </a:rPr>
              <a:t>Male Contraception</a:t>
            </a:r>
            <a:endParaRPr lang="it-IT" sz="1400" b="1">
              <a:solidFill>
                <a:srgbClr val="002060"/>
              </a:solidFill>
              <a:latin typeface="Aharoni" pitchFamily="2" charset="-79"/>
              <a:ea typeface="Calibri" pitchFamily="34" charset="0"/>
              <a:cs typeface="Aharoni" pitchFamily="2" charset="-79"/>
            </a:endParaRPr>
          </a:p>
          <a:p>
            <a:pPr eaLnBrk="0" hangingPunct="0">
              <a:tabLst>
                <a:tab pos="7065963" algn="r"/>
              </a:tabLst>
            </a:pPr>
            <a:r>
              <a:rPr lang="en-GB" sz="1400" b="1">
                <a:solidFill>
                  <a:srgbClr val="31859C"/>
                </a:solidFill>
                <a:latin typeface="Aharoni" pitchFamily="2" charset="-79"/>
                <a:ea typeface="Calibri" pitchFamily="34" charset="0"/>
                <a:cs typeface="Aharoni" pitchFamily="2" charset="-79"/>
              </a:rPr>
              <a:t>STANDARD 9               </a:t>
            </a:r>
            <a:r>
              <a:rPr lang="en-GB" sz="1400" b="1">
                <a:solidFill>
                  <a:srgbClr val="002060"/>
                </a:solidFill>
                <a:latin typeface="Aharoni" pitchFamily="2" charset="-79"/>
                <a:ea typeface="Calibri" pitchFamily="34" charset="0"/>
                <a:cs typeface="Aharoni" pitchFamily="2" charset="-79"/>
              </a:rPr>
              <a:t>Safe Termination of Pregnancy</a:t>
            </a:r>
            <a:endParaRPr lang="it-IT" sz="1400" b="1">
              <a:solidFill>
                <a:srgbClr val="002060"/>
              </a:solidFill>
              <a:latin typeface="Aharoni" pitchFamily="2" charset="-79"/>
              <a:ea typeface="Calibri" pitchFamily="34" charset="0"/>
              <a:cs typeface="Aharoni" pitchFamily="2" charset="-79"/>
            </a:endParaRPr>
          </a:p>
          <a:p>
            <a:pPr eaLnBrk="0" hangingPunct="0">
              <a:tabLst>
                <a:tab pos="7065963" algn="r"/>
              </a:tabLst>
            </a:pPr>
            <a:r>
              <a:rPr lang="en-GB" sz="1400" b="1">
                <a:solidFill>
                  <a:srgbClr val="31859C"/>
                </a:solidFill>
                <a:latin typeface="Aharoni" pitchFamily="2" charset="-79"/>
                <a:ea typeface="Calibri" pitchFamily="34" charset="0"/>
                <a:cs typeface="Aharoni" pitchFamily="2" charset="-79"/>
              </a:rPr>
              <a:t>STANDARD 10              </a:t>
            </a:r>
            <a:r>
              <a:rPr lang="en-GB" sz="1400" b="1">
                <a:solidFill>
                  <a:srgbClr val="002060"/>
                </a:solidFill>
                <a:latin typeface="Aharoni" pitchFamily="2" charset="-79"/>
                <a:ea typeface="Calibri" pitchFamily="34" charset="0"/>
                <a:cs typeface="Aharoni" pitchFamily="2" charset="-79"/>
              </a:rPr>
              <a:t>Paediatric and Adolescent Gynaecology (PAG)</a:t>
            </a:r>
            <a:endParaRPr lang="it-IT" sz="1400" b="1">
              <a:solidFill>
                <a:srgbClr val="002060"/>
              </a:solidFill>
              <a:latin typeface="Aharoni" pitchFamily="2" charset="-79"/>
              <a:ea typeface="Calibri" pitchFamily="34" charset="0"/>
              <a:cs typeface="Aharoni" pitchFamily="2" charset="-79"/>
            </a:endParaRPr>
          </a:p>
          <a:p>
            <a:pPr eaLnBrk="0" hangingPunct="0">
              <a:tabLst>
                <a:tab pos="7065963" algn="r"/>
              </a:tabLst>
            </a:pPr>
            <a:r>
              <a:rPr lang="en-GB" sz="1400" b="1">
                <a:solidFill>
                  <a:srgbClr val="31859C"/>
                </a:solidFill>
                <a:latin typeface="Aharoni" pitchFamily="2" charset="-79"/>
                <a:ea typeface="Calibri" pitchFamily="34" charset="0"/>
                <a:cs typeface="Aharoni" pitchFamily="2" charset="-79"/>
              </a:rPr>
              <a:t>STANDARD 11              </a:t>
            </a:r>
            <a:r>
              <a:rPr lang="it-IT" sz="1400" b="1">
                <a:solidFill>
                  <a:srgbClr val="002060"/>
                </a:solidFill>
                <a:latin typeface="Aharoni" pitchFamily="2" charset="-79"/>
                <a:ea typeface="Calibri" pitchFamily="34" charset="0"/>
                <a:cs typeface="Aharoni" pitchFamily="2" charset="-79"/>
              </a:rPr>
              <a:t>Heavy Menstrual Bleeding</a:t>
            </a:r>
          </a:p>
          <a:p>
            <a:pPr eaLnBrk="0" hangingPunct="0">
              <a:tabLst>
                <a:tab pos="7065963" algn="r"/>
              </a:tabLst>
            </a:pPr>
            <a:r>
              <a:rPr lang="en-GB" sz="1400" b="1">
                <a:solidFill>
                  <a:srgbClr val="31859C"/>
                </a:solidFill>
                <a:latin typeface="Aharoni" pitchFamily="2" charset="-79"/>
                <a:ea typeface="Calibri" pitchFamily="34" charset="0"/>
                <a:cs typeface="Aharoni" pitchFamily="2" charset="-79"/>
              </a:rPr>
              <a:t>STANDARD 12              </a:t>
            </a:r>
            <a:r>
              <a:rPr lang="en-GB" sz="1400" b="1">
                <a:solidFill>
                  <a:srgbClr val="002060"/>
                </a:solidFill>
                <a:latin typeface="Aharoni" pitchFamily="2" charset="-79"/>
                <a:ea typeface="Calibri" pitchFamily="34" charset="0"/>
                <a:cs typeface="Aharoni" pitchFamily="2" charset="-79"/>
              </a:rPr>
              <a:t>Chronic Pelvic Pain</a:t>
            </a:r>
            <a:endParaRPr lang="it-IT" sz="1400" b="1">
              <a:solidFill>
                <a:srgbClr val="002060"/>
              </a:solidFill>
              <a:latin typeface="Aharoni" pitchFamily="2" charset="-79"/>
              <a:ea typeface="Calibri" pitchFamily="34" charset="0"/>
              <a:cs typeface="Aharoni" pitchFamily="2" charset="-79"/>
            </a:endParaRPr>
          </a:p>
          <a:p>
            <a:pPr eaLnBrk="0" hangingPunct="0">
              <a:tabLst>
                <a:tab pos="7065963" algn="r"/>
              </a:tabLst>
            </a:pPr>
            <a:r>
              <a:rPr lang="en-GB" sz="1400" b="1">
                <a:solidFill>
                  <a:srgbClr val="31859C"/>
                </a:solidFill>
                <a:latin typeface="Aharoni" pitchFamily="2" charset="-79"/>
                <a:ea typeface="Calibri" pitchFamily="34" charset="0"/>
                <a:cs typeface="Aharoni" pitchFamily="2" charset="-79"/>
              </a:rPr>
              <a:t>STANDARD 13              </a:t>
            </a:r>
            <a:r>
              <a:rPr lang="en-GB" sz="1400" b="1">
                <a:solidFill>
                  <a:srgbClr val="002060"/>
                </a:solidFill>
                <a:latin typeface="Aharoni" pitchFamily="2" charset="-79"/>
                <a:ea typeface="Calibri" pitchFamily="34" charset="0"/>
                <a:cs typeface="Aharoni" pitchFamily="2" charset="-79"/>
              </a:rPr>
              <a:t>Benign Vulval Diseases</a:t>
            </a:r>
            <a:endParaRPr lang="it-IT" sz="1400" b="1">
              <a:solidFill>
                <a:srgbClr val="002060"/>
              </a:solidFill>
              <a:latin typeface="Aharoni" pitchFamily="2" charset="-79"/>
              <a:ea typeface="Calibri" pitchFamily="34" charset="0"/>
              <a:cs typeface="Aharoni" pitchFamily="2" charset="-79"/>
            </a:endParaRPr>
          </a:p>
          <a:p>
            <a:pPr eaLnBrk="0" hangingPunct="0">
              <a:tabLst>
                <a:tab pos="7065963" algn="r"/>
              </a:tabLst>
            </a:pPr>
            <a:r>
              <a:rPr lang="en-GB" sz="1400" b="1">
                <a:solidFill>
                  <a:srgbClr val="31859C"/>
                </a:solidFill>
                <a:latin typeface="Aharoni" pitchFamily="2" charset="-79"/>
                <a:ea typeface="Calibri" pitchFamily="34" charset="0"/>
                <a:cs typeface="Aharoni" pitchFamily="2" charset="-79"/>
              </a:rPr>
              <a:t>STANDARD 14              </a:t>
            </a:r>
            <a:r>
              <a:rPr lang="en-GB" sz="1400" b="1">
                <a:solidFill>
                  <a:srgbClr val="002060"/>
                </a:solidFill>
                <a:latin typeface="Aharoni" pitchFamily="2" charset="-79"/>
                <a:ea typeface="Calibri" pitchFamily="34" charset="0"/>
                <a:cs typeface="Aharoni" pitchFamily="2" charset="-79"/>
              </a:rPr>
              <a:t>Menopause and Hormonal Therapy</a:t>
            </a:r>
            <a:endParaRPr lang="it-IT" sz="1400" b="1">
              <a:solidFill>
                <a:srgbClr val="002060"/>
              </a:solidFill>
              <a:latin typeface="Aharoni" pitchFamily="2" charset="-79"/>
              <a:ea typeface="Calibri" pitchFamily="34" charset="0"/>
              <a:cs typeface="Aharoni" pitchFamily="2" charset="-79"/>
            </a:endParaRPr>
          </a:p>
          <a:p>
            <a:pPr eaLnBrk="0" hangingPunct="0">
              <a:tabLst>
                <a:tab pos="7065963" algn="r"/>
              </a:tabLst>
            </a:pPr>
            <a:r>
              <a:rPr lang="en-GB" sz="1400" b="1">
                <a:solidFill>
                  <a:srgbClr val="31859C"/>
                </a:solidFill>
                <a:latin typeface="Aharoni" pitchFamily="2" charset="-79"/>
                <a:ea typeface="Calibri" pitchFamily="34" charset="0"/>
                <a:cs typeface="Aharoni" pitchFamily="2" charset="-79"/>
              </a:rPr>
              <a:t>STANDARD 15              </a:t>
            </a:r>
            <a:r>
              <a:rPr lang="en-GB" sz="1400" b="1">
                <a:solidFill>
                  <a:srgbClr val="002060"/>
                </a:solidFill>
                <a:latin typeface="Aharoni" pitchFamily="2" charset="-79"/>
                <a:ea typeface="Calibri" pitchFamily="34" charset="0"/>
                <a:cs typeface="Aharoni" pitchFamily="2" charset="-79"/>
              </a:rPr>
              <a:t>Benign Breast Pathology</a:t>
            </a:r>
          </a:p>
          <a:p>
            <a:pPr eaLnBrk="0" hangingPunct="0">
              <a:tabLst>
                <a:tab pos="7065963" algn="r"/>
              </a:tabLst>
            </a:pPr>
            <a:r>
              <a:rPr lang="en-GB" sz="1400" b="1">
                <a:solidFill>
                  <a:srgbClr val="31859C"/>
                </a:solidFill>
                <a:latin typeface="Aharoni" pitchFamily="2" charset="-79"/>
                <a:ea typeface="Calibri" pitchFamily="34" charset="0"/>
                <a:cs typeface="Aharoni" pitchFamily="2" charset="-79"/>
              </a:rPr>
              <a:t>STANDARD 16              </a:t>
            </a:r>
            <a:r>
              <a:rPr lang="en-GB" sz="1400" b="1">
                <a:solidFill>
                  <a:srgbClr val="002060"/>
                </a:solidFill>
                <a:latin typeface="Aharoni" pitchFamily="2" charset="-79"/>
                <a:ea typeface="Calibri" pitchFamily="34" charset="0"/>
                <a:cs typeface="Aharoni" pitchFamily="2" charset="-79"/>
              </a:rPr>
              <a:t>Breast Cancer Screening</a:t>
            </a:r>
            <a:endParaRPr lang="it-IT" sz="1400" b="1">
              <a:solidFill>
                <a:srgbClr val="002060"/>
              </a:solidFill>
              <a:latin typeface="Aharoni" pitchFamily="2" charset="-79"/>
              <a:ea typeface="Calibri" pitchFamily="34" charset="0"/>
              <a:cs typeface="Aharoni" pitchFamily="2" charset="-79"/>
            </a:endParaRPr>
          </a:p>
          <a:p>
            <a:pPr eaLnBrk="0" hangingPunct="0">
              <a:tabLst>
                <a:tab pos="7065963" algn="r"/>
              </a:tabLst>
            </a:pPr>
            <a:r>
              <a:rPr lang="en-GB" sz="1400" b="1">
                <a:solidFill>
                  <a:srgbClr val="31859C"/>
                </a:solidFill>
                <a:latin typeface="Aharoni" pitchFamily="2" charset="-79"/>
                <a:ea typeface="Calibri" pitchFamily="34" charset="0"/>
                <a:cs typeface="Aharoni" pitchFamily="2" charset="-79"/>
              </a:rPr>
              <a:t>STANDARD 17              </a:t>
            </a:r>
            <a:r>
              <a:rPr lang="en-GB" sz="1400" b="1">
                <a:solidFill>
                  <a:srgbClr val="002060"/>
                </a:solidFill>
                <a:latin typeface="Aharoni" pitchFamily="2" charset="-79"/>
                <a:ea typeface="Calibri" pitchFamily="34" charset="0"/>
                <a:cs typeface="Aharoni" pitchFamily="2" charset="-79"/>
              </a:rPr>
              <a:t>Cervical Cancer Screening</a:t>
            </a:r>
          </a:p>
          <a:p>
            <a:pPr eaLnBrk="0" hangingPunct="0">
              <a:tabLst>
                <a:tab pos="7065963" algn="r"/>
              </a:tabLst>
            </a:pPr>
            <a:r>
              <a:rPr lang="en-GB" sz="1400" b="1">
                <a:solidFill>
                  <a:srgbClr val="31859C"/>
                </a:solidFill>
                <a:latin typeface="Aharoni" pitchFamily="2" charset="-79"/>
                <a:ea typeface="Calibri" pitchFamily="34" charset="0"/>
                <a:cs typeface="Aharoni" pitchFamily="2" charset="-79"/>
              </a:rPr>
              <a:t>STANDARD 18              </a:t>
            </a:r>
            <a:r>
              <a:rPr lang="en-GB" sz="1400" b="1">
                <a:solidFill>
                  <a:srgbClr val="002060"/>
                </a:solidFill>
                <a:latin typeface="Aharoni" pitchFamily="2" charset="-79"/>
                <a:ea typeface="Calibri" pitchFamily="34" charset="0"/>
                <a:cs typeface="Aharoni" pitchFamily="2" charset="-79"/>
              </a:rPr>
              <a:t>Gynae-Oncology Services, including Breast Cancer</a:t>
            </a:r>
            <a:endParaRPr lang="it-IT" sz="1400" b="1">
              <a:solidFill>
                <a:srgbClr val="002060"/>
              </a:solidFill>
              <a:latin typeface="Aharoni" pitchFamily="2" charset="-79"/>
              <a:ea typeface="Calibri" pitchFamily="34" charset="0"/>
              <a:cs typeface="Aharoni" pitchFamily="2" charset="-79"/>
            </a:endParaRPr>
          </a:p>
          <a:p>
            <a:pPr eaLnBrk="0" hangingPunct="0">
              <a:tabLst>
                <a:tab pos="7065963" algn="r"/>
              </a:tabLst>
            </a:pPr>
            <a:r>
              <a:rPr lang="en-GB" sz="1400" b="1">
                <a:solidFill>
                  <a:srgbClr val="31859C"/>
                </a:solidFill>
                <a:latin typeface="Aharoni" pitchFamily="2" charset="-79"/>
                <a:ea typeface="Calibri" pitchFamily="34" charset="0"/>
                <a:cs typeface="Aharoni" pitchFamily="2" charset="-79"/>
              </a:rPr>
              <a:t>STANDARD 19              </a:t>
            </a:r>
            <a:r>
              <a:rPr lang="en-GB" sz="1400" b="1">
                <a:solidFill>
                  <a:srgbClr val="002060"/>
                </a:solidFill>
                <a:latin typeface="Aharoni" pitchFamily="2" charset="-79"/>
                <a:ea typeface="Calibri" pitchFamily="34" charset="0"/>
                <a:cs typeface="Aharoni" pitchFamily="2" charset="-79"/>
              </a:rPr>
              <a:t>Infertility and Assisted Conception</a:t>
            </a:r>
            <a:endParaRPr lang="it-IT" sz="1400" b="1">
              <a:solidFill>
                <a:srgbClr val="002060"/>
              </a:solidFill>
              <a:latin typeface="Aharoni" pitchFamily="2" charset="-79"/>
              <a:ea typeface="Calibri" pitchFamily="34" charset="0"/>
              <a:cs typeface="Aharoni" pitchFamily="2" charset="-79"/>
            </a:endParaRPr>
          </a:p>
          <a:p>
            <a:pPr eaLnBrk="0" hangingPunct="0">
              <a:tabLst>
                <a:tab pos="7065963" algn="r"/>
              </a:tabLst>
            </a:pPr>
            <a:r>
              <a:rPr lang="en-GB" sz="1400" b="1">
                <a:solidFill>
                  <a:srgbClr val="31859C"/>
                </a:solidFill>
                <a:latin typeface="Aharoni" pitchFamily="2" charset="-79"/>
                <a:ea typeface="Calibri" pitchFamily="34" charset="0"/>
                <a:cs typeface="Aharoni" pitchFamily="2" charset="-79"/>
              </a:rPr>
              <a:t>STANDARD 20              </a:t>
            </a:r>
            <a:r>
              <a:rPr lang="en-GB" sz="1400" b="1">
                <a:solidFill>
                  <a:srgbClr val="002060"/>
                </a:solidFill>
                <a:latin typeface="Aharoni" pitchFamily="2" charset="-79"/>
                <a:ea typeface="Calibri" pitchFamily="34" charset="0"/>
                <a:cs typeface="Aharoni" pitchFamily="2" charset="-79"/>
              </a:rPr>
              <a:t>Urogynaecology</a:t>
            </a:r>
          </a:p>
          <a:p>
            <a:pPr eaLnBrk="0" hangingPunct="0">
              <a:tabLst>
                <a:tab pos="7065963" algn="r"/>
              </a:tabLst>
            </a:pPr>
            <a:r>
              <a:rPr lang="en-GB" sz="1400" b="1">
                <a:solidFill>
                  <a:srgbClr val="31859C"/>
                </a:solidFill>
                <a:latin typeface="Aharoni" pitchFamily="2" charset="-79"/>
                <a:ea typeface="Calibri" pitchFamily="34" charset="0"/>
                <a:cs typeface="Aharoni" pitchFamily="2" charset="-79"/>
              </a:rPr>
              <a:t>STANDARD 21              </a:t>
            </a:r>
            <a:r>
              <a:rPr lang="en-GB" sz="1400" b="1">
                <a:solidFill>
                  <a:srgbClr val="002060"/>
                </a:solidFill>
                <a:latin typeface="Aharoni" pitchFamily="2" charset="-79"/>
                <a:ea typeface="Calibri" pitchFamily="34" charset="0"/>
                <a:cs typeface="Aharoni" pitchFamily="2" charset="-79"/>
              </a:rPr>
              <a:t>Ultrasound Scanning in Gynaecological Practice</a:t>
            </a:r>
          </a:p>
          <a:p>
            <a:pPr eaLnBrk="0" hangingPunct="0">
              <a:tabLst>
                <a:tab pos="7065963" algn="r"/>
              </a:tabLst>
            </a:pPr>
            <a:r>
              <a:rPr lang="en-GB" sz="1400" b="1">
                <a:solidFill>
                  <a:srgbClr val="31859C"/>
                </a:solidFill>
                <a:latin typeface="Aharoni" pitchFamily="2" charset="-79"/>
                <a:ea typeface="Calibri" pitchFamily="34" charset="0"/>
                <a:cs typeface="Aharoni" pitchFamily="2" charset="-79"/>
              </a:rPr>
              <a:t>STANDARD 22              </a:t>
            </a:r>
            <a:r>
              <a:rPr lang="en-GB" sz="1400" b="1">
                <a:solidFill>
                  <a:srgbClr val="002060"/>
                </a:solidFill>
                <a:latin typeface="Aharoni" pitchFamily="2" charset="-79"/>
                <a:ea typeface="Calibri" pitchFamily="34" charset="0"/>
                <a:cs typeface="Aharoni" pitchFamily="2" charset="-79"/>
              </a:rPr>
              <a:t>Colposcopy</a:t>
            </a:r>
            <a:endParaRPr lang="it-IT" sz="1400" b="1">
              <a:solidFill>
                <a:srgbClr val="002060"/>
              </a:solidFill>
              <a:latin typeface="Aharoni" pitchFamily="2" charset="-79"/>
              <a:ea typeface="Calibri" pitchFamily="34" charset="0"/>
              <a:cs typeface="Aharoni" pitchFamily="2" charset="-79"/>
            </a:endParaRPr>
          </a:p>
          <a:p>
            <a:pPr eaLnBrk="0" hangingPunct="0">
              <a:tabLst>
                <a:tab pos="7065963" algn="r"/>
              </a:tabLst>
            </a:pPr>
            <a:r>
              <a:rPr lang="en-GB" sz="1400" b="1">
                <a:solidFill>
                  <a:srgbClr val="31859C"/>
                </a:solidFill>
                <a:latin typeface="Aharoni" pitchFamily="2" charset="-79"/>
                <a:ea typeface="Calibri" pitchFamily="34" charset="0"/>
                <a:cs typeface="Aharoni" pitchFamily="2" charset="-79"/>
              </a:rPr>
              <a:t>STANDARD 23              </a:t>
            </a:r>
            <a:r>
              <a:rPr lang="en-GB" sz="1400" b="1">
                <a:solidFill>
                  <a:srgbClr val="002060"/>
                </a:solidFill>
                <a:latin typeface="Aharoni" pitchFamily="2" charset="-79"/>
                <a:ea typeface="Calibri" pitchFamily="34" charset="0"/>
                <a:cs typeface="Aharoni" pitchFamily="2" charset="-79"/>
              </a:rPr>
              <a:t>Diagnostic and Operative Hysteroscopy </a:t>
            </a:r>
          </a:p>
          <a:p>
            <a:pPr eaLnBrk="0" hangingPunct="0">
              <a:tabLst>
                <a:tab pos="7065963" algn="r"/>
              </a:tabLst>
            </a:pPr>
            <a:r>
              <a:rPr lang="en-GB" sz="1400" b="1">
                <a:solidFill>
                  <a:srgbClr val="31859C"/>
                </a:solidFill>
                <a:latin typeface="Aharoni" pitchFamily="2" charset="-79"/>
                <a:ea typeface="Calibri" pitchFamily="34" charset="0"/>
                <a:cs typeface="Aharoni" pitchFamily="2" charset="-79"/>
              </a:rPr>
              <a:t>STANDARD 24              </a:t>
            </a:r>
            <a:r>
              <a:rPr lang="en-GB" sz="1400" b="1">
                <a:solidFill>
                  <a:srgbClr val="002060"/>
                </a:solidFill>
                <a:latin typeface="Aharoni" pitchFamily="2" charset="-79"/>
                <a:ea typeface="Calibri" pitchFamily="34" charset="0"/>
                <a:cs typeface="Aharoni" pitchFamily="2" charset="-79"/>
              </a:rPr>
              <a:t>Laparoscopic Surgery</a:t>
            </a:r>
            <a:endParaRPr lang="it-IT" sz="1400" b="1">
              <a:solidFill>
                <a:srgbClr val="002060"/>
              </a:solidFill>
              <a:latin typeface="Aharoni" pitchFamily="2" charset="-79"/>
              <a:ea typeface="Calibri" pitchFamily="34" charset="0"/>
              <a:cs typeface="Aharoni" pitchFamily="2" charset="-79"/>
            </a:endParaRPr>
          </a:p>
          <a:p>
            <a:pPr eaLnBrk="0" hangingPunct="0">
              <a:tabLst>
                <a:tab pos="7065963" algn="r"/>
              </a:tabLst>
            </a:pPr>
            <a:r>
              <a:rPr lang="en-GB" sz="1400" b="1">
                <a:solidFill>
                  <a:srgbClr val="31859C"/>
                </a:solidFill>
                <a:latin typeface="Aharoni" pitchFamily="2" charset="-79"/>
                <a:ea typeface="Calibri" pitchFamily="34" charset="0"/>
                <a:cs typeface="Aharoni" pitchFamily="2" charset="-79"/>
              </a:rPr>
              <a:t>STANDARD 25              </a:t>
            </a:r>
            <a:r>
              <a:rPr lang="en-GB" sz="1400" b="1">
                <a:solidFill>
                  <a:srgbClr val="002060"/>
                </a:solidFill>
                <a:latin typeface="Aharoni" pitchFamily="2" charset="-79"/>
                <a:ea typeface="Calibri" pitchFamily="34" charset="0"/>
                <a:cs typeface="Aharoni" pitchFamily="2" charset="-79"/>
              </a:rPr>
              <a:t>Robotic Surgery</a:t>
            </a:r>
            <a:endParaRPr lang="it-IT" sz="1400" b="1">
              <a:solidFill>
                <a:srgbClr val="002060"/>
              </a:solidFill>
              <a:latin typeface="Aharoni" pitchFamily="2" charset="-79"/>
              <a:ea typeface="Calibri" pitchFamily="34" charset="0"/>
              <a:cs typeface="Aharoni" pitchFamily="2" charset="-79"/>
            </a:endParaRPr>
          </a:p>
        </p:txBody>
      </p:sp>
      <p:sp>
        <p:nvSpPr>
          <p:cNvPr id="27" name="Rettangolo 26"/>
          <p:cNvSpPr/>
          <p:nvPr/>
        </p:nvSpPr>
        <p:spPr>
          <a:xfrm>
            <a:off x="1230313" y="1943100"/>
            <a:ext cx="236537" cy="15779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2877" tIns="56438" rIns="112877" bIns="5643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2200">
              <a:solidFill>
                <a:prstClr val="white"/>
              </a:solidFill>
            </a:endParaRPr>
          </a:p>
        </p:txBody>
      </p:sp>
      <p:sp>
        <p:nvSpPr>
          <p:cNvPr id="28" name="Rettangolo 27"/>
          <p:cNvSpPr/>
          <p:nvPr/>
        </p:nvSpPr>
        <p:spPr>
          <a:xfrm>
            <a:off x="1063625" y="1792288"/>
            <a:ext cx="257175" cy="7191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2877" tIns="56438" rIns="112877" bIns="5643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2200">
              <a:solidFill>
                <a:prstClr val="white"/>
              </a:solidFill>
            </a:endParaRPr>
          </a:p>
        </p:txBody>
      </p:sp>
      <p:sp>
        <p:nvSpPr>
          <p:cNvPr id="21510" name="Rettangolo 31"/>
          <p:cNvSpPr>
            <a:spLocks noChangeArrowheads="1"/>
          </p:cNvSpPr>
          <p:nvPr/>
        </p:nvSpPr>
        <p:spPr bwMode="auto">
          <a:xfrm>
            <a:off x="1349375" y="747713"/>
            <a:ext cx="9144000" cy="31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2870" tIns="56435" rIns="112870" bIns="56435">
            <a:spAutoFit/>
          </a:bodyPr>
          <a:lstStyle/>
          <a:p>
            <a:r>
              <a:rPr lang="en-GB" sz="1300" b="1">
                <a:solidFill>
                  <a:srgbClr val="002060"/>
                </a:solidFill>
                <a:latin typeface="Aharoni" pitchFamily="2" charset="-79"/>
                <a:ea typeface="Calibri" pitchFamily="34" charset="0"/>
                <a:cs typeface="Aharoni" pitchFamily="2" charset="-79"/>
              </a:rPr>
              <a:t>The following is the complete list of the STANDARDS for GYNAECOLOGY SERVICES:</a:t>
            </a:r>
          </a:p>
        </p:txBody>
      </p:sp>
      <p:sp>
        <p:nvSpPr>
          <p:cNvPr id="21511" name="Rettangolo 33"/>
          <p:cNvSpPr>
            <a:spLocks noChangeArrowheads="1"/>
          </p:cNvSpPr>
          <p:nvPr/>
        </p:nvSpPr>
        <p:spPr bwMode="auto">
          <a:xfrm>
            <a:off x="1263650" y="228600"/>
            <a:ext cx="7880350" cy="52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2870" tIns="56435" rIns="112870" bIns="56435">
            <a:spAutoFit/>
          </a:bodyPr>
          <a:lstStyle/>
          <a:p>
            <a:r>
              <a:rPr lang="en-US" sz="2600" b="1">
                <a:solidFill>
                  <a:srgbClr val="31859C"/>
                </a:solidFill>
                <a:latin typeface="Aharoni" pitchFamily="2" charset="-79"/>
                <a:cs typeface="Aharoni" pitchFamily="2" charset="-79"/>
              </a:rPr>
              <a:t>Standards of Care for Women’s Health in Europe</a:t>
            </a:r>
            <a:endParaRPr lang="it-IT" sz="2600" b="1">
              <a:solidFill>
                <a:srgbClr val="31859C"/>
              </a:solidFill>
              <a:latin typeface="Aharoni" pitchFamily="2" charset="-79"/>
              <a:cs typeface="Aharoni" pitchFamily="2" charset="-79"/>
            </a:endParaRPr>
          </a:p>
        </p:txBody>
      </p:sp>
      <p:cxnSp>
        <p:nvCxnSpPr>
          <p:cNvPr id="3" name="Connettore 1 2"/>
          <p:cNvCxnSpPr/>
          <p:nvPr/>
        </p:nvCxnSpPr>
        <p:spPr>
          <a:xfrm>
            <a:off x="1349375" y="1417638"/>
            <a:ext cx="0" cy="5303837"/>
          </a:xfrm>
          <a:prstGeom prst="line">
            <a:avLst/>
          </a:prstGeom>
          <a:ln w="19050">
            <a:solidFill>
              <a:srgbClr val="92D050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pic>
        <p:nvPicPr>
          <p:cNvPr id="15" name="Picture 5" descr="C:\Users\lari\Desktop\Immagine.png"/>
          <p:cNvPicPr>
            <a:picLocks noChangeAspect="1" noChangeArrowheads="1"/>
          </p:cNvPicPr>
          <p:nvPr/>
        </p:nvPicPr>
        <p:blipFill rotWithShape="1"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/>
            </a:extLst>
          </a:blip>
          <a:srcRect r="82043" b="22244"/>
          <a:stretch/>
        </p:blipFill>
        <p:spPr bwMode="auto">
          <a:xfrm>
            <a:off x="7947864" y="4069072"/>
            <a:ext cx="1144053" cy="2926039"/>
          </a:xfrm>
          <a:prstGeom prst="rect">
            <a:avLst/>
          </a:prstGeom>
          <a:noFill/>
          <a:extLst>
            <a:ext uri="{909E8E84-426E-40DD-AFC4-6F175D3DCCD1}"/>
          </a:extLst>
        </p:spPr>
      </p:pic>
      <p:pic>
        <p:nvPicPr>
          <p:cNvPr id="21514" name="Picture 3"/>
          <p:cNvPicPr>
            <a:picLocks noChangeAspect="1" noChangeArrowheads="1"/>
          </p:cNvPicPr>
          <p:nvPr/>
        </p:nvPicPr>
        <p:blipFill>
          <a:blip r:embed="rId4"/>
          <a:srcRect l="38052" t="19492" r="37730" b="18837"/>
          <a:stretch>
            <a:fillRect/>
          </a:stretch>
        </p:blipFill>
        <p:spPr bwMode="auto">
          <a:xfrm>
            <a:off x="68263" y="3122613"/>
            <a:ext cx="1274762" cy="1825625"/>
          </a:xfrm>
          <a:prstGeom prst="rect">
            <a:avLst/>
          </a:prstGeom>
          <a:noFill/>
          <a:ln w="19050">
            <a:solidFill>
              <a:srgbClr val="92D050"/>
            </a:solidFill>
            <a:miter lim="800000"/>
            <a:headEnd/>
            <a:tailEnd/>
          </a:ln>
        </p:spPr>
      </p:pic>
      <p:grpSp>
        <p:nvGrpSpPr>
          <p:cNvPr id="21515" name="Gruppo 16"/>
          <p:cNvGrpSpPr>
            <a:grpSpLocks/>
          </p:cNvGrpSpPr>
          <p:nvPr/>
        </p:nvGrpSpPr>
        <p:grpSpPr bwMode="auto">
          <a:xfrm>
            <a:off x="31750" y="320675"/>
            <a:ext cx="1371600" cy="1252538"/>
            <a:chOff x="7315" y="2771800"/>
            <a:chExt cx="2301577" cy="2160240"/>
          </a:xfrm>
        </p:grpSpPr>
        <p:sp>
          <p:nvSpPr>
            <p:cNvPr id="18" name="Oval 5"/>
            <p:cNvSpPr/>
            <p:nvPr/>
          </p:nvSpPr>
          <p:spPr>
            <a:xfrm>
              <a:off x="65920" y="2870366"/>
              <a:ext cx="1941956" cy="2001439"/>
            </a:xfrm>
            <a:prstGeom prst="ellipse">
              <a:avLst/>
            </a:pr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2200" kern="0">
                <a:solidFill>
                  <a:prstClr val="white"/>
                </a:solidFill>
                <a:latin typeface="+mn-lt"/>
                <a:cs typeface="+mn-cs"/>
              </a:endParaRPr>
            </a:p>
          </p:txBody>
        </p:sp>
        <p:pic>
          <p:nvPicPr>
            <p:cNvPr id="21519" name="Picture 3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31003" r="11121" b="4230"/>
            <a:stretch>
              <a:fillRect/>
            </a:stretch>
          </p:blipFill>
          <p:spPr bwMode="auto">
            <a:xfrm>
              <a:off x="7315" y="2771800"/>
              <a:ext cx="2301577" cy="2160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International session 20052017</a:t>
            </a:r>
            <a:endParaRPr lang="en-US" dirty="0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tangolo 12"/>
          <p:cNvSpPr/>
          <p:nvPr/>
        </p:nvSpPr>
        <p:spPr>
          <a:xfrm>
            <a:off x="683568" y="2658928"/>
            <a:ext cx="7814677" cy="821864"/>
          </a:xfrm>
          <a:prstGeom prst="rect">
            <a:avLst/>
          </a:prstGeom>
        </p:spPr>
        <p:txBody>
          <a:bodyPr wrap="square" lIns="112877" tIns="56438" rIns="112877" bIns="56438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GB" sz="2000" dirty="0" smtClean="0">
                <a:solidFill>
                  <a:srgbClr val="4BACC6">
                    <a:lumMod val="75000"/>
                  </a:srgbClr>
                </a:solidFill>
                <a:latin typeface="Aharoni" pitchFamily="2" charset="-79"/>
                <a:ea typeface="Calibri" pitchFamily="34" charset="0"/>
                <a:cs typeface="Aharoni" pitchFamily="2" charset="-79"/>
              </a:rPr>
              <a:t> </a:t>
            </a:r>
            <a:endParaRPr lang="en-GB" sz="2000" dirty="0">
              <a:solidFill>
                <a:srgbClr val="4BACC6">
                  <a:lumMod val="75000"/>
                </a:srgbClr>
              </a:solidFill>
              <a:latin typeface="Aharoni" pitchFamily="2" charset="-79"/>
              <a:ea typeface="Calibri" pitchFamily="34" charset="0"/>
              <a:cs typeface="Aharoni" pitchFamily="2" charset="-79"/>
            </a:endParaRPr>
          </a:p>
          <a:p>
            <a:pPr algn="just">
              <a:lnSpc>
                <a:spcPct val="115000"/>
              </a:lnSpc>
            </a:pPr>
            <a:endParaRPr lang="en-GB" sz="2000" dirty="0">
              <a:solidFill>
                <a:srgbClr val="4BACC6">
                  <a:lumMod val="75000"/>
                </a:srgbClr>
              </a:solidFill>
              <a:latin typeface="Aharoni" pitchFamily="2" charset="-79"/>
              <a:ea typeface="Calibri" pitchFamily="34" charset="0"/>
              <a:cs typeface="Aharoni" pitchFamily="2" charset="-79"/>
            </a:endParaRPr>
          </a:p>
        </p:txBody>
      </p:sp>
      <p:pic>
        <p:nvPicPr>
          <p:cNvPr id="18" name="Picture 2" descr="1920x1080 Wallpaper patterns, lines, light, brigh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3284" y="0"/>
            <a:ext cx="9187285" cy="115446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ttangolo 18"/>
          <p:cNvSpPr/>
          <p:nvPr/>
        </p:nvSpPr>
        <p:spPr>
          <a:xfrm>
            <a:off x="1262927" y="228645"/>
            <a:ext cx="7881073" cy="527617"/>
          </a:xfrm>
          <a:prstGeom prst="rect">
            <a:avLst/>
          </a:prstGeom>
        </p:spPr>
        <p:txBody>
          <a:bodyPr wrap="square" lIns="112870" tIns="56435" rIns="112870" bIns="56435">
            <a:spAutoFit/>
          </a:bodyPr>
          <a:lstStyle/>
          <a:p>
            <a:r>
              <a:rPr lang="en-US" sz="2600" b="1" dirty="0">
                <a:solidFill>
                  <a:srgbClr val="4BACC6">
                    <a:lumMod val="75000"/>
                  </a:srgbClr>
                </a:solidFill>
                <a:latin typeface="Aharoni" pitchFamily="2" charset="-79"/>
                <a:cs typeface="Aharoni" pitchFamily="2" charset="-79"/>
              </a:rPr>
              <a:t>Standards of Care for Women’s Health in Europe</a:t>
            </a:r>
            <a:endParaRPr lang="it-IT" sz="2600" b="1" dirty="0">
              <a:solidFill>
                <a:srgbClr val="4BACC6">
                  <a:lumMod val="75000"/>
                </a:srgbClr>
              </a:solidFill>
              <a:latin typeface="Aharoni" pitchFamily="2" charset="-79"/>
              <a:cs typeface="Aharoni" pitchFamily="2" charset="-79"/>
            </a:endParaRPr>
          </a:p>
        </p:txBody>
      </p:sp>
      <p:grpSp>
        <p:nvGrpSpPr>
          <p:cNvPr id="2" name="Gruppo 9"/>
          <p:cNvGrpSpPr/>
          <p:nvPr/>
        </p:nvGrpSpPr>
        <p:grpSpPr>
          <a:xfrm>
            <a:off x="31878" y="320084"/>
            <a:ext cx="1371770" cy="1253595"/>
            <a:chOff x="7315" y="2771800"/>
            <a:chExt cx="2301577" cy="2160240"/>
          </a:xfrm>
        </p:grpSpPr>
        <p:sp>
          <p:nvSpPr>
            <p:cNvPr id="11" name="Oval 5"/>
            <p:cNvSpPr/>
            <p:nvPr/>
          </p:nvSpPr>
          <p:spPr>
            <a:xfrm>
              <a:off x="66015" y="2871686"/>
              <a:ext cx="1942871" cy="2001258"/>
            </a:xfrm>
            <a:prstGeom prst="ellipse">
              <a:avLst/>
            </a:pr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GB" sz="2200" kern="0">
                <a:solidFill>
                  <a:prstClr val="white"/>
                </a:solidFill>
              </a:endParaRPr>
            </a:p>
          </p:txBody>
        </p:sp>
        <p:pic>
          <p:nvPicPr>
            <p:cNvPr id="12" name="Picture 3"/>
            <p:cNvPicPr>
              <a:picLocks noChangeAspect="1" noChangeArrowheads="1"/>
            </p:cNvPicPr>
            <p:nvPr/>
          </p:nvPicPr>
          <p:blipFill rotWithShape="1"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t="31003" r="11121" b="4229"/>
            <a:stretch/>
          </p:blipFill>
          <p:spPr bwMode="auto">
            <a:xfrm>
              <a:off x="7315" y="2771800"/>
              <a:ext cx="2301577" cy="2160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 smtClean="0"/>
              <a:t>Lay Out Of a Standard</a:t>
            </a:r>
            <a:endParaRPr lang="en-GB" sz="2800" dirty="0"/>
          </a:p>
        </p:txBody>
      </p:sp>
      <p:sp>
        <p:nvSpPr>
          <p:cNvPr id="20" name="Content Placeholder 19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GB" sz="3200" dirty="0" smtClean="0">
                <a:solidFill>
                  <a:schemeClr val="accent1"/>
                </a:solidFill>
              </a:rPr>
              <a:t>Rationale</a:t>
            </a:r>
          </a:p>
          <a:p>
            <a:r>
              <a:rPr lang="en-GB" sz="3200" dirty="0" smtClean="0">
                <a:solidFill>
                  <a:schemeClr val="accent1"/>
                </a:solidFill>
              </a:rPr>
              <a:t>Patient Focus</a:t>
            </a:r>
          </a:p>
          <a:p>
            <a:r>
              <a:rPr lang="en-GB" sz="3200" dirty="0" smtClean="0">
                <a:solidFill>
                  <a:schemeClr val="accent1"/>
                </a:solidFill>
              </a:rPr>
              <a:t>Accessibility</a:t>
            </a:r>
          </a:p>
          <a:p>
            <a:r>
              <a:rPr lang="en-GB" sz="3200" dirty="0" smtClean="0">
                <a:solidFill>
                  <a:schemeClr val="accent1"/>
                </a:solidFill>
              </a:rPr>
              <a:t>Environment</a:t>
            </a:r>
          </a:p>
          <a:p>
            <a:r>
              <a:rPr lang="en-GB" sz="3200" dirty="0" smtClean="0">
                <a:solidFill>
                  <a:schemeClr val="accent1"/>
                </a:solidFill>
              </a:rPr>
              <a:t>Process</a:t>
            </a:r>
          </a:p>
          <a:p>
            <a:r>
              <a:rPr lang="en-GB" sz="3200" dirty="0" smtClean="0">
                <a:solidFill>
                  <a:schemeClr val="accent1"/>
                </a:solidFill>
              </a:rPr>
              <a:t>Staffing and Competence</a:t>
            </a:r>
          </a:p>
          <a:p>
            <a:r>
              <a:rPr lang="en-GB" sz="3200" dirty="0" smtClean="0">
                <a:solidFill>
                  <a:schemeClr val="accent1"/>
                </a:solidFill>
              </a:rPr>
              <a:t>Training Standards</a:t>
            </a:r>
          </a:p>
          <a:p>
            <a:r>
              <a:rPr lang="en-GB" sz="3200" dirty="0" smtClean="0">
                <a:solidFill>
                  <a:schemeClr val="accent1"/>
                </a:solidFill>
              </a:rPr>
              <a:t>Auditable Standards</a:t>
            </a:r>
          </a:p>
          <a:p>
            <a:endParaRPr lang="en-GB" sz="3200" dirty="0">
              <a:solidFill>
                <a:schemeClr val="accent1"/>
              </a:solidFill>
            </a:endParaRPr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International session 20052017</a:t>
            </a: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9848951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61364" y="1672853"/>
            <a:ext cx="9013122" cy="2714690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112877" tIns="56438" rIns="112877" bIns="56438">
            <a:spAutoFit/>
          </a:bodyPr>
          <a:lstStyle/>
          <a:p>
            <a:endParaRPr lang="en-US" sz="900" dirty="0" bmk="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r>
              <a:rPr lang="en-US" sz="2000" b="1" dirty="0" smtClean="0" bmk="">
                <a:solidFill>
                  <a:srgbClr val="F79646">
                    <a:lumMod val="75000"/>
                  </a:srgb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Rationale</a:t>
            </a:r>
          </a:p>
          <a:p>
            <a:r>
              <a:rPr lang="en-US" sz="2000" b="1" dirty="0" smtClean="0" bmk="">
                <a:solidFill>
                  <a:srgbClr val="F79646">
                    <a:lumMod val="75000"/>
                  </a:srgb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lang="en-US" sz="2000" b="1" dirty="0" bmk="">
              <a:solidFill>
                <a:srgbClr val="F79646">
                  <a:lumMod val="75000"/>
                </a:srgbClr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r>
              <a:rPr lang="en-US" sz="2000" dirty="0" bmk="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Menstrual disorders are </a:t>
            </a:r>
            <a:r>
              <a:rPr lang="en-US" sz="2000" dirty="0" bmk="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the commonest presentation </a:t>
            </a:r>
            <a:r>
              <a:rPr lang="en-US" sz="2000" dirty="0" bmk="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to </a:t>
            </a:r>
            <a:r>
              <a:rPr lang="en-US" sz="2000" dirty="0" smtClean="0" bmk="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gynecological </a:t>
            </a:r>
            <a:r>
              <a:rPr lang="en-US" sz="2000" dirty="0" bmk="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clinics which interfere with a woman’s physical, social, emotional wellbeing and </a:t>
            </a:r>
            <a:r>
              <a:rPr lang="en-US" sz="2000" dirty="0" bmk="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negatively impacts on quality of life</a:t>
            </a:r>
            <a:r>
              <a:rPr lang="en-US" sz="2000" dirty="0" bmk="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. </a:t>
            </a:r>
            <a:endParaRPr lang="en-US" sz="2000" dirty="0" smtClean="0" bmk="">
              <a:solidFill>
                <a:srgbClr val="00206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r>
              <a:rPr lang="en-US" sz="2000" dirty="0" smtClean="0" bmk="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Women’s </a:t>
            </a:r>
            <a:r>
              <a:rPr lang="en-US" sz="2000" dirty="0" bmk="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health services should clearly set out management strategies for excessive menstrual bleeding. </a:t>
            </a:r>
          </a:p>
          <a:p>
            <a:endParaRPr lang="en-US" sz="2000" dirty="0" bmk="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18" name="Rettangolo 17"/>
          <p:cNvSpPr/>
          <p:nvPr/>
        </p:nvSpPr>
        <p:spPr>
          <a:xfrm>
            <a:off x="1437090" y="411521"/>
            <a:ext cx="7881073" cy="527617"/>
          </a:xfrm>
          <a:prstGeom prst="rect">
            <a:avLst/>
          </a:prstGeom>
        </p:spPr>
        <p:txBody>
          <a:bodyPr wrap="square" lIns="112870" tIns="56435" rIns="112870" bIns="56435">
            <a:spAutoFit/>
          </a:bodyPr>
          <a:lstStyle/>
          <a:p>
            <a:r>
              <a:rPr lang="en-US" sz="2600" b="1" dirty="0">
                <a:solidFill>
                  <a:prstClr val="white"/>
                </a:solidFill>
                <a:latin typeface="Aharoni" pitchFamily="2" charset="-79"/>
                <a:cs typeface="Aharoni" pitchFamily="2" charset="-79"/>
              </a:rPr>
              <a:t>Standards of Care for Women’s Health in Europe</a:t>
            </a:r>
            <a:endParaRPr lang="it-IT" sz="2600" b="1" dirty="0">
              <a:solidFill>
                <a:prstClr val="white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9" name="Rettangolo 18"/>
          <p:cNvSpPr/>
          <p:nvPr/>
        </p:nvSpPr>
        <p:spPr>
          <a:xfrm>
            <a:off x="1437090" y="411521"/>
            <a:ext cx="7881073" cy="527617"/>
          </a:xfrm>
          <a:prstGeom prst="rect">
            <a:avLst/>
          </a:prstGeom>
        </p:spPr>
        <p:txBody>
          <a:bodyPr wrap="square" lIns="112870" tIns="56435" rIns="112870" bIns="56435">
            <a:spAutoFit/>
          </a:bodyPr>
          <a:lstStyle/>
          <a:p>
            <a:r>
              <a:rPr lang="en-US" sz="2600" b="1" dirty="0">
                <a:solidFill>
                  <a:prstClr val="white"/>
                </a:solidFill>
                <a:latin typeface="Aharoni" pitchFamily="2" charset="-79"/>
                <a:cs typeface="Aharoni" pitchFamily="2" charset="-79"/>
              </a:rPr>
              <a:t>Standards of Care for Women’s Health in Europe</a:t>
            </a:r>
            <a:endParaRPr lang="it-IT" sz="2600" b="1" dirty="0">
              <a:solidFill>
                <a:prstClr val="white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20" name="Rettangolo 19"/>
          <p:cNvSpPr/>
          <p:nvPr/>
        </p:nvSpPr>
        <p:spPr>
          <a:xfrm>
            <a:off x="1437090" y="411521"/>
            <a:ext cx="7881073" cy="527617"/>
          </a:xfrm>
          <a:prstGeom prst="rect">
            <a:avLst/>
          </a:prstGeom>
        </p:spPr>
        <p:txBody>
          <a:bodyPr wrap="square" lIns="112870" tIns="56435" rIns="112870" bIns="56435">
            <a:spAutoFit/>
          </a:bodyPr>
          <a:lstStyle/>
          <a:p>
            <a:r>
              <a:rPr lang="en-US" sz="2600" b="1" dirty="0">
                <a:solidFill>
                  <a:prstClr val="white"/>
                </a:solidFill>
                <a:latin typeface="Aharoni" pitchFamily="2" charset="-79"/>
                <a:cs typeface="Aharoni" pitchFamily="2" charset="-79"/>
              </a:rPr>
              <a:t>Standards of Care for Women’s Health in Europe</a:t>
            </a:r>
            <a:endParaRPr lang="it-IT" sz="2600" b="1" dirty="0">
              <a:solidFill>
                <a:prstClr val="white"/>
              </a:solidFill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21" name="Picture 2" descr="1920x1080 Wallpaper patterns, lines, light, brigh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3284" y="0"/>
            <a:ext cx="9187285" cy="115446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Rettangolo 25"/>
          <p:cNvSpPr/>
          <p:nvPr/>
        </p:nvSpPr>
        <p:spPr>
          <a:xfrm>
            <a:off x="1437090" y="249659"/>
            <a:ext cx="7881073" cy="527617"/>
          </a:xfrm>
          <a:prstGeom prst="rect">
            <a:avLst/>
          </a:prstGeom>
        </p:spPr>
        <p:txBody>
          <a:bodyPr wrap="square" lIns="112870" tIns="56435" rIns="112870" bIns="56435">
            <a:spAutoFit/>
          </a:bodyPr>
          <a:lstStyle/>
          <a:p>
            <a:r>
              <a:rPr lang="en-US" sz="2600" b="1" dirty="0">
                <a:solidFill>
                  <a:srgbClr val="4BACC6">
                    <a:lumMod val="75000"/>
                  </a:srgbClr>
                </a:solidFill>
                <a:latin typeface="Aharoni" pitchFamily="2" charset="-79"/>
                <a:cs typeface="Aharoni" pitchFamily="2" charset="-79"/>
              </a:rPr>
              <a:t>Standards of Care for Women’s Health in Europe</a:t>
            </a:r>
            <a:endParaRPr lang="it-IT" sz="2600" b="1" dirty="0">
              <a:solidFill>
                <a:srgbClr val="4BACC6">
                  <a:lumMod val="75000"/>
                </a:srgbClr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2" name="Ovale 1"/>
          <p:cNvSpPr/>
          <p:nvPr/>
        </p:nvSpPr>
        <p:spPr>
          <a:xfrm>
            <a:off x="914604" y="868715"/>
            <a:ext cx="1567455" cy="442453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112877" tIns="56438" rIns="112877" bIns="56438" spcCol="0" rtlCol="0" anchor="ctr"/>
          <a:lstStyle/>
          <a:p>
            <a:pPr algn="ctr"/>
            <a:endParaRPr lang="it-IT" sz="2200">
              <a:solidFill>
                <a:prstClr val="black"/>
              </a:solidFill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1198886" y="917098"/>
            <a:ext cx="1157700" cy="344811"/>
          </a:xfrm>
          <a:prstGeom prst="rect">
            <a:avLst/>
          </a:prstGeom>
          <a:noFill/>
        </p:spPr>
        <p:txBody>
          <a:bodyPr wrap="none" lIns="112877" tIns="56438" rIns="112877" bIns="56438" rtlCol="0">
            <a:spAutoFit/>
          </a:bodyPr>
          <a:lstStyle/>
          <a:p>
            <a:r>
              <a:rPr lang="it-IT" sz="1500" b="1" dirty="0">
                <a:solidFill>
                  <a:srgbClr val="F79646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EXAMPLE</a:t>
            </a:r>
          </a:p>
        </p:txBody>
      </p:sp>
      <p:sp>
        <p:nvSpPr>
          <p:cNvPr id="4" name="Rettangolo 3"/>
          <p:cNvSpPr/>
          <p:nvPr/>
        </p:nvSpPr>
        <p:spPr>
          <a:xfrm>
            <a:off x="2313832" y="1125997"/>
            <a:ext cx="2068041" cy="273580"/>
          </a:xfrm>
          <a:prstGeom prst="rect">
            <a:avLst/>
          </a:prstGeom>
        </p:spPr>
        <p:txBody>
          <a:bodyPr wrap="square" lIns="112877" tIns="56438" rIns="112877" bIns="56438">
            <a:spAutoFit/>
          </a:bodyPr>
          <a:lstStyle/>
          <a:p>
            <a:pPr algn="ctr" defTabSz="1128765" fontAlgn="base">
              <a:spcBef>
                <a:spcPct val="0"/>
              </a:spcBef>
              <a:spcAft>
                <a:spcPct val="0"/>
              </a:spcAft>
              <a:tabLst>
                <a:tab pos="838735" algn="l"/>
              </a:tabLst>
            </a:pPr>
            <a:r>
              <a:rPr lang="en-US" sz="1000" b="1" dirty="0" bmk="">
                <a:solidFill>
                  <a:srgbClr val="4BACC6">
                    <a:lumMod val="75000"/>
                  </a:srgb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STANDARD 11</a:t>
            </a:r>
            <a:endParaRPr lang="en-US" sz="1000" b="1" dirty="0" bmk="">
              <a:solidFill>
                <a:srgbClr val="F79646">
                  <a:lumMod val="75000"/>
                </a:srgbClr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 cstate="print"/>
          <a:srcRect l="4116" t="23009" r="73539" b="21560"/>
          <a:stretch>
            <a:fillRect/>
          </a:stretch>
        </p:blipFill>
        <p:spPr bwMode="auto">
          <a:xfrm>
            <a:off x="2242385" y="1148372"/>
            <a:ext cx="594468" cy="872277"/>
          </a:xfrm>
          <a:prstGeom prst="rect">
            <a:avLst/>
          </a:prstGeom>
          <a:ln w="3175" cap="sq">
            <a:solidFill>
              <a:srgbClr val="92D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Rettangolo 5"/>
          <p:cNvSpPr/>
          <p:nvPr/>
        </p:nvSpPr>
        <p:spPr>
          <a:xfrm>
            <a:off x="2815002" y="1358134"/>
            <a:ext cx="3746551" cy="452533"/>
          </a:xfrm>
          <a:prstGeom prst="rect">
            <a:avLst/>
          </a:prstGeom>
        </p:spPr>
        <p:txBody>
          <a:bodyPr wrap="none" lIns="112877" tIns="56438" rIns="112877" bIns="56438">
            <a:spAutoFit/>
          </a:bodyPr>
          <a:lstStyle/>
          <a:p>
            <a:r>
              <a:rPr lang="en-US" sz="2200" b="1" dirty="0" bmk="">
                <a:solidFill>
                  <a:srgbClr val="F79646">
                    <a:lumMod val="75000"/>
                  </a:srgb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Heavy Menstrual Bleeding</a:t>
            </a:r>
            <a:endParaRPr lang="it-IT" sz="2200" dirty="0">
              <a:solidFill>
                <a:prstClr val="black"/>
              </a:solidFill>
            </a:endParaRPr>
          </a:p>
        </p:txBody>
      </p:sp>
      <p:grpSp>
        <p:nvGrpSpPr>
          <p:cNvPr id="7" name="Gruppo 16"/>
          <p:cNvGrpSpPr/>
          <p:nvPr/>
        </p:nvGrpSpPr>
        <p:grpSpPr>
          <a:xfrm>
            <a:off x="31878" y="320084"/>
            <a:ext cx="1371770" cy="1253595"/>
            <a:chOff x="7315" y="2771800"/>
            <a:chExt cx="2301577" cy="2160240"/>
          </a:xfrm>
        </p:grpSpPr>
        <p:sp>
          <p:nvSpPr>
            <p:cNvPr id="22" name="Oval 5"/>
            <p:cNvSpPr/>
            <p:nvPr/>
          </p:nvSpPr>
          <p:spPr>
            <a:xfrm>
              <a:off x="66015" y="2871686"/>
              <a:ext cx="1942871" cy="2001258"/>
            </a:xfrm>
            <a:prstGeom prst="ellipse">
              <a:avLst/>
            </a:pr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GB" sz="2200" kern="0">
                <a:solidFill>
                  <a:prstClr val="white"/>
                </a:solidFill>
              </a:endParaRPr>
            </a:p>
          </p:txBody>
        </p:sp>
        <p:pic>
          <p:nvPicPr>
            <p:cNvPr id="23" name="Picture 3"/>
            <p:cNvPicPr>
              <a:picLocks noChangeAspect="1" noChangeArrowheads="1"/>
            </p:cNvPicPr>
            <p:nvPr/>
          </p:nvPicPr>
          <p:blipFill rotWithShape="1"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t="31003" r="11121" b="4229"/>
            <a:stretch/>
          </p:blipFill>
          <p:spPr bwMode="auto">
            <a:xfrm>
              <a:off x="7315" y="2771800"/>
              <a:ext cx="2301577" cy="2160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5" name="Footer Placeholder 2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International session 20052017</a:t>
            </a: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2928435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61364" y="1672853"/>
            <a:ext cx="9013122" cy="4007352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112877" tIns="56438" rIns="112877" bIns="56438">
            <a:spAutoFit/>
          </a:bodyPr>
          <a:lstStyle/>
          <a:p>
            <a:endParaRPr lang="en-US" sz="900" dirty="0" bmk="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endParaRPr lang="en-US" sz="1000" dirty="0" bmk="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342900" indent="-342900">
              <a:buAutoNum type="arabicPeriod"/>
            </a:pPr>
            <a:r>
              <a:rPr lang="en-US" sz="1800" b="1" dirty="0" smtClean="0" bmk="">
                <a:solidFill>
                  <a:srgbClr val="F79646">
                    <a:lumMod val="75000"/>
                  </a:srgb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Patient </a:t>
            </a:r>
            <a:r>
              <a:rPr lang="en-US" sz="1800" b="1" dirty="0" bmk="">
                <a:solidFill>
                  <a:srgbClr val="F79646">
                    <a:lumMod val="75000"/>
                  </a:srgb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Focus</a:t>
            </a:r>
          </a:p>
          <a:p>
            <a:pPr marL="342900" indent="-342900">
              <a:buAutoNum type="arabicPeriod"/>
            </a:pPr>
            <a:r>
              <a:rPr lang="en-US" sz="1800" dirty="0" smtClean="0" bmk="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1.2 </a:t>
            </a:r>
            <a:r>
              <a:rPr lang="en-US" sz="1800" dirty="0" bmk="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Women should have </a:t>
            </a:r>
            <a:r>
              <a:rPr lang="en-US" sz="1800" dirty="0" bmk="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access to clear and unbiased information </a:t>
            </a:r>
            <a:r>
              <a:rPr lang="en-US" sz="1800" dirty="0" bmk="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which includes all diagnostic and treatment options, their outcomes and complications</a:t>
            </a:r>
            <a:r>
              <a:rPr lang="en-US" sz="1800" dirty="0" smtClean="0" bmk="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</a:p>
          <a:p>
            <a:pPr marL="342900" indent="-342900">
              <a:buAutoNum type="arabicPeriod"/>
            </a:pPr>
            <a:endParaRPr lang="en-US" sz="1800" dirty="0" bmk="">
              <a:solidFill>
                <a:srgbClr val="00206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r>
              <a:rPr lang="en-US" sz="1800" dirty="0" bmk="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1.3 Women with heavy menstrual loss should have the opportunity to make an </a:t>
            </a:r>
            <a:r>
              <a:rPr lang="en-US" sz="1800" dirty="0" bmk="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informed decision about their management </a:t>
            </a:r>
            <a:r>
              <a:rPr lang="en-US" sz="1800" dirty="0" bmk="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with a primary aim of improving quality of life.</a:t>
            </a:r>
          </a:p>
          <a:p>
            <a:r>
              <a:rPr lang="en-US" sz="1800" dirty="0" bmk="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1.4 Services should be </a:t>
            </a:r>
            <a:r>
              <a:rPr lang="en-US" sz="1800" dirty="0" err="1" bmk="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customised</a:t>
            </a:r>
            <a:r>
              <a:rPr lang="en-US" sz="1800" dirty="0" bmk="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to </a:t>
            </a:r>
            <a:r>
              <a:rPr lang="en-US" sz="1800" dirty="0" bmk="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meet the needs for special groups </a:t>
            </a:r>
            <a:r>
              <a:rPr lang="en-US" sz="1800" dirty="0" bmk="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such as adolescents and peri-menopausal women and those from different ethnic background</a:t>
            </a:r>
            <a:r>
              <a:rPr lang="en-US" sz="1800" dirty="0" smtClean="0" bmk="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</a:p>
          <a:p>
            <a:endParaRPr lang="en-US" sz="1800" dirty="0" bmk="">
              <a:solidFill>
                <a:srgbClr val="00206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r>
              <a:rPr lang="en-US" sz="1800" dirty="0" bmk="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1.5 </a:t>
            </a:r>
            <a:r>
              <a:rPr lang="en-US" sz="1800" dirty="0" smtClean="0" bmk="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Treatment </a:t>
            </a:r>
            <a:r>
              <a:rPr lang="en-US" sz="1800" dirty="0" bmk="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should be based on a woman’s own subjective evaluation and the impact on her quality of life. </a:t>
            </a:r>
            <a:endParaRPr lang="en-US" sz="1800" b="1" dirty="0" bmk="">
              <a:solidFill>
                <a:srgbClr val="4BACC6">
                  <a:lumMod val="75000"/>
                </a:srgbClr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18" name="Rettangolo 17"/>
          <p:cNvSpPr/>
          <p:nvPr/>
        </p:nvSpPr>
        <p:spPr>
          <a:xfrm>
            <a:off x="1437090" y="411521"/>
            <a:ext cx="7881073" cy="527617"/>
          </a:xfrm>
          <a:prstGeom prst="rect">
            <a:avLst/>
          </a:prstGeom>
        </p:spPr>
        <p:txBody>
          <a:bodyPr wrap="square" lIns="112870" tIns="56435" rIns="112870" bIns="56435">
            <a:spAutoFit/>
          </a:bodyPr>
          <a:lstStyle/>
          <a:p>
            <a:r>
              <a:rPr lang="en-US" sz="2600" b="1" dirty="0">
                <a:solidFill>
                  <a:prstClr val="white"/>
                </a:solidFill>
                <a:latin typeface="Aharoni" pitchFamily="2" charset="-79"/>
                <a:cs typeface="Aharoni" pitchFamily="2" charset="-79"/>
              </a:rPr>
              <a:t>Standards of Care for Women’s Health in Europe</a:t>
            </a:r>
            <a:endParaRPr lang="it-IT" sz="2600" b="1" dirty="0">
              <a:solidFill>
                <a:prstClr val="white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9" name="Rettangolo 18"/>
          <p:cNvSpPr/>
          <p:nvPr/>
        </p:nvSpPr>
        <p:spPr>
          <a:xfrm>
            <a:off x="1437090" y="411521"/>
            <a:ext cx="7881073" cy="527617"/>
          </a:xfrm>
          <a:prstGeom prst="rect">
            <a:avLst/>
          </a:prstGeom>
        </p:spPr>
        <p:txBody>
          <a:bodyPr wrap="square" lIns="112870" tIns="56435" rIns="112870" bIns="56435">
            <a:spAutoFit/>
          </a:bodyPr>
          <a:lstStyle/>
          <a:p>
            <a:r>
              <a:rPr lang="en-US" sz="2600" b="1" dirty="0">
                <a:solidFill>
                  <a:prstClr val="white"/>
                </a:solidFill>
                <a:latin typeface="Aharoni" pitchFamily="2" charset="-79"/>
                <a:cs typeface="Aharoni" pitchFamily="2" charset="-79"/>
              </a:rPr>
              <a:t>Standards of Care for Women’s Health in Europe</a:t>
            </a:r>
            <a:endParaRPr lang="it-IT" sz="2600" b="1" dirty="0">
              <a:solidFill>
                <a:prstClr val="white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20" name="Rettangolo 19"/>
          <p:cNvSpPr/>
          <p:nvPr/>
        </p:nvSpPr>
        <p:spPr>
          <a:xfrm>
            <a:off x="1437090" y="411521"/>
            <a:ext cx="7881073" cy="527617"/>
          </a:xfrm>
          <a:prstGeom prst="rect">
            <a:avLst/>
          </a:prstGeom>
        </p:spPr>
        <p:txBody>
          <a:bodyPr wrap="square" lIns="112870" tIns="56435" rIns="112870" bIns="56435">
            <a:spAutoFit/>
          </a:bodyPr>
          <a:lstStyle/>
          <a:p>
            <a:r>
              <a:rPr lang="en-US" sz="2600" b="1" dirty="0">
                <a:solidFill>
                  <a:prstClr val="white"/>
                </a:solidFill>
                <a:latin typeface="Aharoni" pitchFamily="2" charset="-79"/>
                <a:cs typeface="Aharoni" pitchFamily="2" charset="-79"/>
              </a:rPr>
              <a:t>Standards of Care for Women’s Health in Europe</a:t>
            </a:r>
            <a:endParaRPr lang="it-IT" sz="2600" b="1" dirty="0">
              <a:solidFill>
                <a:prstClr val="white"/>
              </a:solidFill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21" name="Picture 2" descr="1920x1080 Wallpaper patterns, lines, light, brigh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3284" y="0"/>
            <a:ext cx="9187285" cy="115446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Rettangolo 25"/>
          <p:cNvSpPr/>
          <p:nvPr/>
        </p:nvSpPr>
        <p:spPr>
          <a:xfrm>
            <a:off x="1437090" y="249659"/>
            <a:ext cx="7881073" cy="527617"/>
          </a:xfrm>
          <a:prstGeom prst="rect">
            <a:avLst/>
          </a:prstGeom>
        </p:spPr>
        <p:txBody>
          <a:bodyPr wrap="square" lIns="112870" tIns="56435" rIns="112870" bIns="56435">
            <a:spAutoFit/>
          </a:bodyPr>
          <a:lstStyle/>
          <a:p>
            <a:r>
              <a:rPr lang="en-US" sz="2600" b="1" dirty="0">
                <a:solidFill>
                  <a:srgbClr val="4BACC6">
                    <a:lumMod val="75000"/>
                  </a:srgbClr>
                </a:solidFill>
                <a:latin typeface="Aharoni" pitchFamily="2" charset="-79"/>
                <a:cs typeface="Aharoni" pitchFamily="2" charset="-79"/>
              </a:rPr>
              <a:t>Standards of Care for Women’s Health in Europe</a:t>
            </a:r>
            <a:endParaRPr lang="it-IT" sz="2600" b="1" dirty="0">
              <a:solidFill>
                <a:srgbClr val="4BACC6">
                  <a:lumMod val="75000"/>
                </a:srgbClr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2" name="Ovale 1"/>
          <p:cNvSpPr/>
          <p:nvPr/>
        </p:nvSpPr>
        <p:spPr>
          <a:xfrm>
            <a:off x="914604" y="868715"/>
            <a:ext cx="1567455" cy="442453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112877" tIns="56438" rIns="112877" bIns="56438" spcCol="0" rtlCol="0" anchor="ctr"/>
          <a:lstStyle/>
          <a:p>
            <a:pPr algn="ctr"/>
            <a:endParaRPr lang="it-IT" sz="2200">
              <a:solidFill>
                <a:prstClr val="black"/>
              </a:solidFill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1198886" y="917098"/>
            <a:ext cx="1157700" cy="344811"/>
          </a:xfrm>
          <a:prstGeom prst="rect">
            <a:avLst/>
          </a:prstGeom>
          <a:noFill/>
        </p:spPr>
        <p:txBody>
          <a:bodyPr wrap="none" lIns="112877" tIns="56438" rIns="112877" bIns="56438" rtlCol="0">
            <a:spAutoFit/>
          </a:bodyPr>
          <a:lstStyle/>
          <a:p>
            <a:r>
              <a:rPr lang="it-IT" sz="1500" b="1" dirty="0">
                <a:solidFill>
                  <a:srgbClr val="F79646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EXAMPLE</a:t>
            </a:r>
          </a:p>
        </p:txBody>
      </p:sp>
      <p:sp>
        <p:nvSpPr>
          <p:cNvPr id="4" name="Rettangolo 3"/>
          <p:cNvSpPr/>
          <p:nvPr/>
        </p:nvSpPr>
        <p:spPr>
          <a:xfrm>
            <a:off x="2313832" y="1125997"/>
            <a:ext cx="2068041" cy="273580"/>
          </a:xfrm>
          <a:prstGeom prst="rect">
            <a:avLst/>
          </a:prstGeom>
        </p:spPr>
        <p:txBody>
          <a:bodyPr wrap="square" lIns="112877" tIns="56438" rIns="112877" bIns="56438">
            <a:spAutoFit/>
          </a:bodyPr>
          <a:lstStyle/>
          <a:p>
            <a:pPr algn="ctr" defTabSz="1128765" fontAlgn="base">
              <a:spcBef>
                <a:spcPct val="0"/>
              </a:spcBef>
              <a:spcAft>
                <a:spcPct val="0"/>
              </a:spcAft>
              <a:tabLst>
                <a:tab pos="838735" algn="l"/>
              </a:tabLst>
            </a:pPr>
            <a:r>
              <a:rPr lang="en-US" sz="1000" b="1" dirty="0" bmk="">
                <a:solidFill>
                  <a:srgbClr val="4BACC6">
                    <a:lumMod val="75000"/>
                  </a:srgb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STANDARD 11</a:t>
            </a:r>
            <a:endParaRPr lang="en-US" sz="1000" b="1" dirty="0" bmk="">
              <a:solidFill>
                <a:srgbClr val="F79646">
                  <a:lumMod val="75000"/>
                </a:srgbClr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 cstate="print"/>
          <a:srcRect l="4116" t="23009" r="73539" b="21560"/>
          <a:stretch>
            <a:fillRect/>
          </a:stretch>
        </p:blipFill>
        <p:spPr bwMode="auto">
          <a:xfrm>
            <a:off x="2242385" y="1148372"/>
            <a:ext cx="594468" cy="872277"/>
          </a:xfrm>
          <a:prstGeom prst="rect">
            <a:avLst/>
          </a:prstGeom>
          <a:ln w="3175" cap="sq">
            <a:solidFill>
              <a:srgbClr val="92D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Rettangolo 5"/>
          <p:cNvSpPr/>
          <p:nvPr/>
        </p:nvSpPr>
        <p:spPr>
          <a:xfrm>
            <a:off x="2815002" y="1358134"/>
            <a:ext cx="3746551" cy="452533"/>
          </a:xfrm>
          <a:prstGeom prst="rect">
            <a:avLst/>
          </a:prstGeom>
        </p:spPr>
        <p:txBody>
          <a:bodyPr wrap="none" lIns="112877" tIns="56438" rIns="112877" bIns="56438">
            <a:spAutoFit/>
          </a:bodyPr>
          <a:lstStyle/>
          <a:p>
            <a:r>
              <a:rPr lang="en-US" sz="2200" b="1" dirty="0" bmk="">
                <a:solidFill>
                  <a:srgbClr val="F79646">
                    <a:lumMod val="75000"/>
                  </a:srgb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Heavy Menstrual Bleeding</a:t>
            </a:r>
            <a:endParaRPr lang="it-IT" sz="2200" dirty="0">
              <a:solidFill>
                <a:prstClr val="black"/>
              </a:solidFill>
            </a:endParaRPr>
          </a:p>
        </p:txBody>
      </p:sp>
      <p:grpSp>
        <p:nvGrpSpPr>
          <p:cNvPr id="7" name="Gruppo 16"/>
          <p:cNvGrpSpPr/>
          <p:nvPr/>
        </p:nvGrpSpPr>
        <p:grpSpPr>
          <a:xfrm>
            <a:off x="31878" y="320084"/>
            <a:ext cx="1371770" cy="1253595"/>
            <a:chOff x="7315" y="2771800"/>
            <a:chExt cx="2301577" cy="2160240"/>
          </a:xfrm>
        </p:grpSpPr>
        <p:sp>
          <p:nvSpPr>
            <p:cNvPr id="22" name="Oval 5"/>
            <p:cNvSpPr/>
            <p:nvPr/>
          </p:nvSpPr>
          <p:spPr>
            <a:xfrm>
              <a:off x="66015" y="2871686"/>
              <a:ext cx="1942871" cy="2001258"/>
            </a:xfrm>
            <a:prstGeom prst="ellipse">
              <a:avLst/>
            </a:pr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GB" sz="2200" kern="0">
                <a:solidFill>
                  <a:prstClr val="white"/>
                </a:solidFill>
              </a:endParaRPr>
            </a:p>
          </p:txBody>
        </p:sp>
        <p:pic>
          <p:nvPicPr>
            <p:cNvPr id="23" name="Picture 3"/>
            <p:cNvPicPr>
              <a:picLocks noChangeAspect="1" noChangeArrowheads="1"/>
            </p:cNvPicPr>
            <p:nvPr/>
          </p:nvPicPr>
          <p:blipFill rotWithShape="1"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t="31003" r="11121" b="4229"/>
            <a:stretch/>
          </p:blipFill>
          <p:spPr bwMode="auto">
            <a:xfrm>
              <a:off x="7315" y="2771800"/>
              <a:ext cx="2301577" cy="2160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International session 20052017</a:t>
            </a: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2928435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0" name="Gruppo 13"/>
          <p:cNvGrpSpPr>
            <a:grpSpLocks/>
          </p:cNvGrpSpPr>
          <p:nvPr/>
        </p:nvGrpSpPr>
        <p:grpSpPr bwMode="auto">
          <a:xfrm>
            <a:off x="0" y="-23813"/>
            <a:ext cx="9144000" cy="2492376"/>
            <a:chOff x="0" y="-1"/>
            <a:chExt cx="9144001" cy="1944235"/>
          </a:xfrm>
        </p:grpSpPr>
        <p:pic>
          <p:nvPicPr>
            <p:cNvPr id="7178" name="Picture 2"/>
            <p:cNvPicPr>
              <a:picLocks noChangeAspect="1" noChangeArrowheads="1"/>
            </p:cNvPicPr>
            <p:nvPr/>
          </p:nvPicPr>
          <p:blipFill>
            <a:blip r:embed="rId3"/>
            <a:srcRect l="4115" t="23250" r="19496" b="55093"/>
            <a:stretch>
              <a:fillRect/>
            </a:stretch>
          </p:blipFill>
          <p:spPr bwMode="auto">
            <a:xfrm>
              <a:off x="0" y="-1"/>
              <a:ext cx="9144001" cy="19442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179" name="Picture 2"/>
            <p:cNvPicPr>
              <a:picLocks noChangeAspect="1" noChangeArrowheads="1"/>
            </p:cNvPicPr>
            <p:nvPr/>
          </p:nvPicPr>
          <p:blipFill>
            <a:blip r:embed="rId3"/>
            <a:srcRect l="33221" t="29156" r="40450" b="56535"/>
            <a:stretch>
              <a:fillRect/>
            </a:stretch>
          </p:blipFill>
          <p:spPr bwMode="auto">
            <a:xfrm>
              <a:off x="3096357" y="620688"/>
              <a:ext cx="6047644" cy="1224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1" name="Rettangolo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ettangolo 11"/>
          <p:cNvSpPr/>
          <p:nvPr/>
        </p:nvSpPr>
        <p:spPr>
          <a:xfrm>
            <a:off x="395288" y="2684463"/>
            <a:ext cx="8369300" cy="70802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  <a:cs typeface="+mn-cs"/>
              </a:rPr>
              <a:t>          </a:t>
            </a:r>
            <a:endParaRPr lang="en-US" sz="4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charset="0"/>
              <a:cs typeface="+mn-cs"/>
            </a:endParaRPr>
          </a:p>
        </p:txBody>
      </p:sp>
      <p:sp>
        <p:nvSpPr>
          <p:cNvPr id="717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FF0000"/>
                </a:solidFill>
              </a:rPr>
              <a:t>                </a:t>
            </a:r>
            <a:r>
              <a:rPr lang="en-US" sz="4000" smtClean="0">
                <a:solidFill>
                  <a:srgbClr val="FF0000"/>
                </a:solidFill>
              </a:rPr>
              <a:t>Discrepancies Across Europe</a:t>
            </a:r>
            <a:endParaRPr lang="en-US" sz="4000" smtClean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313" y="2332038"/>
            <a:ext cx="4038600" cy="4525962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US" dirty="0" smtClean="0">
                <a:solidFill>
                  <a:srgbClr val="0000FF"/>
                </a:solidFill>
              </a:rPr>
              <a:t>Obstetric Indicators</a:t>
            </a:r>
            <a:endParaRPr lang="en-US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Maternal Mortality Rates: 2-200/100,000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Maternal Morbidity Rates:5.5-30/1000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IOL: 15-40%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CS rates: 15-42%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Perinatal Mortality rates: 6-22/1000</a:t>
            </a:r>
            <a:endParaRPr lang="en-US" dirty="0"/>
          </a:p>
        </p:txBody>
      </p:sp>
      <p:sp>
        <p:nvSpPr>
          <p:cNvPr id="7175" name="Content Placeholder 3"/>
          <p:cNvSpPr>
            <a:spLocks noGrp="1"/>
          </p:cNvSpPr>
          <p:nvPr>
            <p:ph sz="half" idx="2"/>
          </p:nvPr>
        </p:nvSpPr>
        <p:spPr>
          <a:xfrm>
            <a:off x="4500563" y="2492375"/>
            <a:ext cx="4397375" cy="3805238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0000FF"/>
                </a:solidFill>
              </a:rPr>
              <a:t>Gynecological  Indicators</a:t>
            </a:r>
          </a:p>
          <a:p>
            <a:pPr eaLnBrk="1" hangingPunct="1"/>
            <a:r>
              <a:rPr lang="en-US" sz="2400" smtClean="0"/>
              <a:t>Hugely variable 5 yearly survival rates for Gynae Cancers</a:t>
            </a:r>
          </a:p>
          <a:p>
            <a:pPr eaLnBrk="1" hangingPunct="1"/>
            <a:r>
              <a:rPr lang="en-US" sz="2400" smtClean="0"/>
              <a:t>Variable QA of ART leading to high multiple pregnancy rates</a:t>
            </a:r>
          </a:p>
          <a:p>
            <a:pPr eaLnBrk="1" hangingPunct="1"/>
            <a:r>
              <a:rPr lang="en-US" sz="2400" smtClean="0"/>
              <a:t>Access to contraception choices</a:t>
            </a:r>
          </a:p>
          <a:p>
            <a:pPr eaLnBrk="1" hangingPunct="1"/>
            <a:r>
              <a:rPr lang="en-US" sz="2400" smtClean="0"/>
              <a:t>Cancer Screening Policies </a:t>
            </a:r>
          </a:p>
        </p:txBody>
      </p:sp>
      <p:sp>
        <p:nvSpPr>
          <p:cNvPr id="6152" name="Footer Placeholder 1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mtClean="0">
                <a:solidFill>
                  <a:srgbClr val="898989"/>
                </a:solidFill>
              </a:rPr>
              <a:t>International session 20052017</a:t>
            </a:r>
            <a:endParaRPr lang="en-US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61364" y="1672853"/>
            <a:ext cx="9013122" cy="3730353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112877" tIns="56438" rIns="112877" bIns="56438">
            <a:spAutoFit/>
          </a:bodyPr>
          <a:lstStyle/>
          <a:p>
            <a:endParaRPr lang="en-US" sz="900" dirty="0" bmk="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endParaRPr lang="en-US" sz="1000" b="1" dirty="0" bmk="">
              <a:solidFill>
                <a:srgbClr val="4BACC6">
                  <a:lumMod val="75000"/>
                </a:srgbClr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r>
              <a:rPr lang="en-US" sz="1800" b="1" dirty="0" smtClean="0" bmk="">
                <a:solidFill>
                  <a:srgbClr val="F79646">
                    <a:lumMod val="75000"/>
                  </a:srgb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Accessibility</a:t>
            </a:r>
          </a:p>
          <a:p>
            <a:endParaRPr lang="en-US" sz="1800" b="1" dirty="0" bmk="">
              <a:solidFill>
                <a:srgbClr val="F79646">
                  <a:lumMod val="75000"/>
                </a:srgbClr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r>
              <a:rPr lang="en-US" sz="1800" dirty="0" bmk="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2.1 </a:t>
            </a:r>
            <a:endParaRPr lang="en-US" sz="1800" dirty="0" smtClean="0" bmk="">
              <a:solidFill>
                <a:srgbClr val="00206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r>
              <a:rPr lang="en-US" sz="1800" dirty="0" smtClean="0" bmk="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2.2 </a:t>
            </a:r>
            <a:r>
              <a:rPr lang="en-US" sz="1800" dirty="0" bmk="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Local protocols, derived from the best available evidence</a:t>
            </a:r>
            <a:r>
              <a:rPr lang="en-US" sz="1800" dirty="0" bmk="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, should be agreed and incorporated into the referral care pathways. A time-frame should be set to </a:t>
            </a:r>
            <a:r>
              <a:rPr lang="en-US" sz="1800" dirty="0" smtClean="0" bmk="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manage the   </a:t>
            </a:r>
          </a:p>
          <a:p>
            <a:r>
              <a:rPr lang="en-US" sz="1800" dirty="0" bmk="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1800" dirty="0" smtClean="0" bmk="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    problem effectively</a:t>
            </a:r>
            <a:r>
              <a:rPr lang="en-US" sz="1800" dirty="0" smtClean="0" bmk="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</a:p>
          <a:p>
            <a:endParaRPr lang="en-US" sz="1800" dirty="0" smtClean="0" bmk="">
              <a:solidFill>
                <a:srgbClr val="00206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algn="ctr"/>
            <a:r>
              <a:rPr lang="en-US" sz="1800" dirty="0" smtClean="0" bmk="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2.3 </a:t>
            </a:r>
            <a:r>
              <a:rPr lang="en-US" sz="1800" dirty="0" bmk="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Women should have </a:t>
            </a:r>
            <a:r>
              <a:rPr lang="en-US" sz="1800" dirty="0" bmk="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access to all modalities of managing </a:t>
            </a:r>
            <a:r>
              <a:rPr lang="en-US" sz="1800" dirty="0" bmk="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excessive menstrual loss and appropriate referral to a specialist centre may be required</a:t>
            </a:r>
            <a:r>
              <a:rPr lang="en-US" sz="1800" dirty="0" smtClean="0" bmk="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</a:p>
          <a:p>
            <a:pPr algn="ctr"/>
            <a:endParaRPr lang="en-US" sz="1800" dirty="0" smtClean="0" bmk="">
              <a:solidFill>
                <a:srgbClr val="00206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r>
              <a:rPr lang="en-US" sz="1800" dirty="0" smtClean="0" bmk="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2.4</a:t>
            </a:r>
            <a:r>
              <a:rPr lang="en-US" sz="1800" dirty="0" smtClean="0" bmk="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lang="en-US" sz="1800" dirty="0" bmk="">
              <a:solidFill>
                <a:srgbClr val="FF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endParaRPr lang="en-US" sz="900" dirty="0" bmk="">
              <a:solidFill>
                <a:srgbClr val="00206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endParaRPr lang="en-US" sz="900" dirty="0">
              <a:solidFill>
                <a:prstClr val="black"/>
              </a:solidFill>
            </a:endParaRPr>
          </a:p>
        </p:txBody>
      </p:sp>
      <p:sp>
        <p:nvSpPr>
          <p:cNvPr id="18" name="Rettangolo 17"/>
          <p:cNvSpPr/>
          <p:nvPr/>
        </p:nvSpPr>
        <p:spPr>
          <a:xfrm>
            <a:off x="1437090" y="411521"/>
            <a:ext cx="7881073" cy="527617"/>
          </a:xfrm>
          <a:prstGeom prst="rect">
            <a:avLst/>
          </a:prstGeom>
        </p:spPr>
        <p:txBody>
          <a:bodyPr wrap="square" lIns="112870" tIns="56435" rIns="112870" bIns="56435">
            <a:spAutoFit/>
          </a:bodyPr>
          <a:lstStyle/>
          <a:p>
            <a:r>
              <a:rPr lang="en-US" sz="2600" b="1" dirty="0">
                <a:solidFill>
                  <a:prstClr val="white"/>
                </a:solidFill>
                <a:latin typeface="Aharoni" pitchFamily="2" charset="-79"/>
                <a:cs typeface="Aharoni" pitchFamily="2" charset="-79"/>
              </a:rPr>
              <a:t>Standards of Care for Women’s Health in Europe</a:t>
            </a:r>
            <a:endParaRPr lang="it-IT" sz="2600" b="1" dirty="0">
              <a:solidFill>
                <a:prstClr val="white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9" name="Rettangolo 18"/>
          <p:cNvSpPr/>
          <p:nvPr/>
        </p:nvSpPr>
        <p:spPr>
          <a:xfrm>
            <a:off x="1437090" y="411521"/>
            <a:ext cx="7881073" cy="527617"/>
          </a:xfrm>
          <a:prstGeom prst="rect">
            <a:avLst/>
          </a:prstGeom>
        </p:spPr>
        <p:txBody>
          <a:bodyPr wrap="square" lIns="112870" tIns="56435" rIns="112870" bIns="56435">
            <a:spAutoFit/>
          </a:bodyPr>
          <a:lstStyle/>
          <a:p>
            <a:r>
              <a:rPr lang="en-US" sz="2600" b="1" dirty="0">
                <a:solidFill>
                  <a:prstClr val="white"/>
                </a:solidFill>
                <a:latin typeface="Aharoni" pitchFamily="2" charset="-79"/>
                <a:cs typeface="Aharoni" pitchFamily="2" charset="-79"/>
              </a:rPr>
              <a:t>Standards of Care for Women’s Health in Europe</a:t>
            </a:r>
            <a:endParaRPr lang="it-IT" sz="2600" b="1" dirty="0">
              <a:solidFill>
                <a:prstClr val="white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20" name="Rettangolo 19"/>
          <p:cNvSpPr/>
          <p:nvPr/>
        </p:nvSpPr>
        <p:spPr>
          <a:xfrm>
            <a:off x="1437090" y="411521"/>
            <a:ext cx="7881073" cy="527617"/>
          </a:xfrm>
          <a:prstGeom prst="rect">
            <a:avLst/>
          </a:prstGeom>
        </p:spPr>
        <p:txBody>
          <a:bodyPr wrap="square" lIns="112870" tIns="56435" rIns="112870" bIns="56435">
            <a:spAutoFit/>
          </a:bodyPr>
          <a:lstStyle/>
          <a:p>
            <a:r>
              <a:rPr lang="en-US" sz="2600" b="1" dirty="0">
                <a:solidFill>
                  <a:prstClr val="white"/>
                </a:solidFill>
                <a:latin typeface="Aharoni" pitchFamily="2" charset="-79"/>
                <a:cs typeface="Aharoni" pitchFamily="2" charset="-79"/>
              </a:rPr>
              <a:t>Standards of Care for Women’s Health in Europe</a:t>
            </a:r>
            <a:endParaRPr lang="it-IT" sz="2600" b="1" dirty="0">
              <a:solidFill>
                <a:prstClr val="white"/>
              </a:solidFill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21" name="Picture 2" descr="1920x1080 Wallpaper patterns, lines, light, brigh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3284" y="0"/>
            <a:ext cx="9187285" cy="115446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Rettangolo 25"/>
          <p:cNvSpPr/>
          <p:nvPr/>
        </p:nvSpPr>
        <p:spPr>
          <a:xfrm>
            <a:off x="1437090" y="249659"/>
            <a:ext cx="7881073" cy="527617"/>
          </a:xfrm>
          <a:prstGeom prst="rect">
            <a:avLst/>
          </a:prstGeom>
        </p:spPr>
        <p:txBody>
          <a:bodyPr wrap="square" lIns="112870" tIns="56435" rIns="112870" bIns="56435">
            <a:spAutoFit/>
          </a:bodyPr>
          <a:lstStyle/>
          <a:p>
            <a:r>
              <a:rPr lang="en-US" sz="2600" b="1" dirty="0">
                <a:solidFill>
                  <a:srgbClr val="4BACC6">
                    <a:lumMod val="75000"/>
                  </a:srgbClr>
                </a:solidFill>
                <a:latin typeface="Aharoni" pitchFamily="2" charset="-79"/>
                <a:cs typeface="Aharoni" pitchFamily="2" charset="-79"/>
              </a:rPr>
              <a:t>Standards of Care for Women’s Health in Europe</a:t>
            </a:r>
            <a:endParaRPr lang="it-IT" sz="2600" b="1" dirty="0">
              <a:solidFill>
                <a:srgbClr val="4BACC6">
                  <a:lumMod val="75000"/>
                </a:srgbClr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2" name="Ovale 1"/>
          <p:cNvSpPr/>
          <p:nvPr/>
        </p:nvSpPr>
        <p:spPr>
          <a:xfrm>
            <a:off x="914604" y="868715"/>
            <a:ext cx="1567455" cy="442453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112877" tIns="56438" rIns="112877" bIns="56438" spcCol="0" rtlCol="0" anchor="ctr"/>
          <a:lstStyle/>
          <a:p>
            <a:pPr algn="ctr"/>
            <a:endParaRPr lang="it-IT" sz="2200">
              <a:solidFill>
                <a:prstClr val="black"/>
              </a:solidFill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1198886" y="917098"/>
            <a:ext cx="1157700" cy="344811"/>
          </a:xfrm>
          <a:prstGeom prst="rect">
            <a:avLst/>
          </a:prstGeom>
          <a:noFill/>
        </p:spPr>
        <p:txBody>
          <a:bodyPr wrap="none" lIns="112877" tIns="56438" rIns="112877" bIns="56438" rtlCol="0">
            <a:spAutoFit/>
          </a:bodyPr>
          <a:lstStyle/>
          <a:p>
            <a:r>
              <a:rPr lang="it-IT" sz="1500" b="1" dirty="0">
                <a:solidFill>
                  <a:srgbClr val="F79646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EXAMPLE</a:t>
            </a:r>
          </a:p>
        </p:txBody>
      </p:sp>
      <p:sp>
        <p:nvSpPr>
          <p:cNvPr id="4" name="Rettangolo 3"/>
          <p:cNvSpPr/>
          <p:nvPr/>
        </p:nvSpPr>
        <p:spPr>
          <a:xfrm>
            <a:off x="2313832" y="1125997"/>
            <a:ext cx="2068041" cy="273580"/>
          </a:xfrm>
          <a:prstGeom prst="rect">
            <a:avLst/>
          </a:prstGeom>
        </p:spPr>
        <p:txBody>
          <a:bodyPr wrap="square" lIns="112877" tIns="56438" rIns="112877" bIns="56438">
            <a:spAutoFit/>
          </a:bodyPr>
          <a:lstStyle/>
          <a:p>
            <a:pPr algn="ctr" defTabSz="1128765" fontAlgn="base">
              <a:spcBef>
                <a:spcPct val="0"/>
              </a:spcBef>
              <a:spcAft>
                <a:spcPct val="0"/>
              </a:spcAft>
              <a:tabLst>
                <a:tab pos="838735" algn="l"/>
              </a:tabLst>
            </a:pPr>
            <a:r>
              <a:rPr lang="en-US" sz="1000" b="1" dirty="0" bmk="">
                <a:solidFill>
                  <a:srgbClr val="4BACC6">
                    <a:lumMod val="75000"/>
                  </a:srgb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STANDARD 11</a:t>
            </a:r>
            <a:endParaRPr lang="en-US" sz="1000" b="1" dirty="0" bmk="">
              <a:solidFill>
                <a:srgbClr val="F79646">
                  <a:lumMod val="75000"/>
                </a:srgbClr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 cstate="print"/>
          <a:srcRect l="4116" t="23009" r="73539" b="21560"/>
          <a:stretch>
            <a:fillRect/>
          </a:stretch>
        </p:blipFill>
        <p:spPr bwMode="auto">
          <a:xfrm>
            <a:off x="2242385" y="1148372"/>
            <a:ext cx="594468" cy="872277"/>
          </a:xfrm>
          <a:prstGeom prst="rect">
            <a:avLst/>
          </a:prstGeom>
          <a:ln w="3175" cap="sq">
            <a:solidFill>
              <a:srgbClr val="92D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Rettangolo 5"/>
          <p:cNvSpPr/>
          <p:nvPr/>
        </p:nvSpPr>
        <p:spPr>
          <a:xfrm>
            <a:off x="2815002" y="1358134"/>
            <a:ext cx="3746551" cy="452533"/>
          </a:xfrm>
          <a:prstGeom prst="rect">
            <a:avLst/>
          </a:prstGeom>
        </p:spPr>
        <p:txBody>
          <a:bodyPr wrap="none" lIns="112877" tIns="56438" rIns="112877" bIns="56438">
            <a:spAutoFit/>
          </a:bodyPr>
          <a:lstStyle/>
          <a:p>
            <a:r>
              <a:rPr lang="en-US" sz="2200" b="1" dirty="0" bmk="">
                <a:solidFill>
                  <a:srgbClr val="F79646">
                    <a:lumMod val="75000"/>
                  </a:srgb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Heavy Menstrual Bleeding</a:t>
            </a:r>
            <a:endParaRPr lang="it-IT" sz="2200" dirty="0">
              <a:solidFill>
                <a:prstClr val="black"/>
              </a:solidFill>
            </a:endParaRPr>
          </a:p>
        </p:txBody>
      </p:sp>
      <p:grpSp>
        <p:nvGrpSpPr>
          <p:cNvPr id="7" name="Gruppo 16"/>
          <p:cNvGrpSpPr/>
          <p:nvPr/>
        </p:nvGrpSpPr>
        <p:grpSpPr>
          <a:xfrm>
            <a:off x="31878" y="320084"/>
            <a:ext cx="1371770" cy="1253595"/>
            <a:chOff x="7315" y="2771800"/>
            <a:chExt cx="2301577" cy="2160240"/>
          </a:xfrm>
        </p:grpSpPr>
        <p:sp>
          <p:nvSpPr>
            <p:cNvPr id="22" name="Oval 5"/>
            <p:cNvSpPr/>
            <p:nvPr/>
          </p:nvSpPr>
          <p:spPr>
            <a:xfrm>
              <a:off x="66015" y="2871686"/>
              <a:ext cx="1942871" cy="2001258"/>
            </a:xfrm>
            <a:prstGeom prst="ellipse">
              <a:avLst/>
            </a:pr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GB" sz="2200" kern="0" dirty="0">
                <a:solidFill>
                  <a:prstClr val="white"/>
                </a:solidFill>
              </a:endParaRPr>
            </a:p>
          </p:txBody>
        </p:sp>
        <p:pic>
          <p:nvPicPr>
            <p:cNvPr id="23" name="Picture 3"/>
            <p:cNvPicPr>
              <a:picLocks noChangeAspect="1" noChangeArrowheads="1"/>
            </p:cNvPicPr>
            <p:nvPr/>
          </p:nvPicPr>
          <p:blipFill rotWithShape="1"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t="31003" r="11121" b="4229"/>
            <a:stretch/>
          </p:blipFill>
          <p:spPr bwMode="auto">
            <a:xfrm>
              <a:off x="7315" y="2771800"/>
              <a:ext cx="2301577" cy="2160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International session 20052017</a:t>
            </a: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2928435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61364" y="1672853"/>
            <a:ext cx="9013122" cy="2822412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112877" tIns="56438" rIns="112877" bIns="56438">
            <a:spAutoFit/>
          </a:bodyPr>
          <a:lstStyle/>
          <a:p>
            <a:endParaRPr lang="en-US" sz="900" dirty="0" bmk="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endParaRPr lang="en-US" sz="900" dirty="0" bmk="">
              <a:solidFill>
                <a:srgbClr val="00206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endParaRPr lang="en-US" sz="900" dirty="0" bmk="">
              <a:solidFill>
                <a:srgbClr val="00206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r>
              <a:rPr lang="en-US" sz="2000" b="1" dirty="0" smtClean="0" bmk="">
                <a:solidFill>
                  <a:srgbClr val="F79646">
                    <a:lumMod val="75000"/>
                  </a:srgb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Environment</a:t>
            </a:r>
          </a:p>
          <a:p>
            <a:endParaRPr lang="en-US" sz="2000" b="1" dirty="0" bmk="">
              <a:solidFill>
                <a:srgbClr val="F79646">
                  <a:lumMod val="75000"/>
                </a:srgbClr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r>
              <a:rPr lang="en-US" sz="2000" dirty="0" bmk="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3.1 </a:t>
            </a:r>
            <a:r>
              <a:rPr lang="en-US" sz="2000" dirty="0" bmk="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Development of “one stop” services</a:t>
            </a:r>
            <a:r>
              <a:rPr lang="en-US" sz="2000" dirty="0" bmk="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, with facilities for ultrasound scanning and outpatient hysteroscopy should be encouraged</a:t>
            </a:r>
            <a:r>
              <a:rPr lang="en-US" sz="2000" dirty="0" smtClean="0" bmk="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</a:p>
          <a:p>
            <a:endParaRPr lang="en-US" sz="2000" dirty="0" bmk="">
              <a:solidFill>
                <a:srgbClr val="00206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r>
              <a:rPr lang="en-US" sz="2000" dirty="0" bmk="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3.2 Facilities for insertion of </a:t>
            </a:r>
            <a:r>
              <a:rPr lang="en-US" sz="2000" dirty="0" err="1" bmk="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Levonorgestrel</a:t>
            </a:r>
            <a:r>
              <a:rPr lang="en-US" sz="2000" dirty="0" bmk="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-releasing Intrauterine System (LNG-IUS), should be available in both primary and hospital care settings.</a:t>
            </a:r>
          </a:p>
          <a:p>
            <a:endParaRPr lang="en-US" sz="900" dirty="0" bmk="">
              <a:solidFill>
                <a:srgbClr val="00206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18" name="Rettangolo 17"/>
          <p:cNvSpPr/>
          <p:nvPr/>
        </p:nvSpPr>
        <p:spPr>
          <a:xfrm>
            <a:off x="1437090" y="411521"/>
            <a:ext cx="7881073" cy="527617"/>
          </a:xfrm>
          <a:prstGeom prst="rect">
            <a:avLst/>
          </a:prstGeom>
        </p:spPr>
        <p:txBody>
          <a:bodyPr wrap="square" lIns="112870" tIns="56435" rIns="112870" bIns="56435">
            <a:spAutoFit/>
          </a:bodyPr>
          <a:lstStyle/>
          <a:p>
            <a:r>
              <a:rPr lang="en-US" sz="2600" b="1" dirty="0">
                <a:solidFill>
                  <a:prstClr val="white"/>
                </a:solidFill>
                <a:latin typeface="Aharoni" pitchFamily="2" charset="-79"/>
                <a:cs typeface="Aharoni" pitchFamily="2" charset="-79"/>
              </a:rPr>
              <a:t>Standards of Care for Women’s Health in Europe</a:t>
            </a:r>
            <a:endParaRPr lang="it-IT" sz="2600" b="1" dirty="0">
              <a:solidFill>
                <a:prstClr val="white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9" name="Rettangolo 18"/>
          <p:cNvSpPr/>
          <p:nvPr/>
        </p:nvSpPr>
        <p:spPr>
          <a:xfrm>
            <a:off x="1437090" y="411521"/>
            <a:ext cx="7881073" cy="527617"/>
          </a:xfrm>
          <a:prstGeom prst="rect">
            <a:avLst/>
          </a:prstGeom>
        </p:spPr>
        <p:txBody>
          <a:bodyPr wrap="square" lIns="112870" tIns="56435" rIns="112870" bIns="56435">
            <a:spAutoFit/>
          </a:bodyPr>
          <a:lstStyle/>
          <a:p>
            <a:r>
              <a:rPr lang="en-US" sz="2600" b="1" dirty="0">
                <a:solidFill>
                  <a:prstClr val="white"/>
                </a:solidFill>
                <a:latin typeface="Aharoni" pitchFamily="2" charset="-79"/>
                <a:cs typeface="Aharoni" pitchFamily="2" charset="-79"/>
              </a:rPr>
              <a:t>Standards of Care for Women’s Health in Europe</a:t>
            </a:r>
            <a:endParaRPr lang="it-IT" sz="2600" b="1" dirty="0">
              <a:solidFill>
                <a:prstClr val="white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20" name="Rettangolo 19"/>
          <p:cNvSpPr/>
          <p:nvPr/>
        </p:nvSpPr>
        <p:spPr>
          <a:xfrm>
            <a:off x="1437090" y="411521"/>
            <a:ext cx="7881073" cy="527617"/>
          </a:xfrm>
          <a:prstGeom prst="rect">
            <a:avLst/>
          </a:prstGeom>
        </p:spPr>
        <p:txBody>
          <a:bodyPr wrap="square" lIns="112870" tIns="56435" rIns="112870" bIns="56435">
            <a:spAutoFit/>
          </a:bodyPr>
          <a:lstStyle/>
          <a:p>
            <a:r>
              <a:rPr lang="en-US" sz="2600" b="1" dirty="0">
                <a:solidFill>
                  <a:prstClr val="white"/>
                </a:solidFill>
                <a:latin typeface="Aharoni" pitchFamily="2" charset="-79"/>
                <a:cs typeface="Aharoni" pitchFamily="2" charset="-79"/>
              </a:rPr>
              <a:t>Standards of Care for Women’s Health in Europe</a:t>
            </a:r>
            <a:endParaRPr lang="it-IT" sz="2600" b="1" dirty="0">
              <a:solidFill>
                <a:prstClr val="white"/>
              </a:solidFill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21" name="Picture 2" descr="1920x1080 Wallpaper patterns, lines, light, brigh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3284" y="0"/>
            <a:ext cx="9187285" cy="115446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Rettangolo 25"/>
          <p:cNvSpPr/>
          <p:nvPr/>
        </p:nvSpPr>
        <p:spPr>
          <a:xfrm>
            <a:off x="1437090" y="249659"/>
            <a:ext cx="7881073" cy="527617"/>
          </a:xfrm>
          <a:prstGeom prst="rect">
            <a:avLst/>
          </a:prstGeom>
        </p:spPr>
        <p:txBody>
          <a:bodyPr wrap="square" lIns="112870" tIns="56435" rIns="112870" bIns="56435">
            <a:spAutoFit/>
          </a:bodyPr>
          <a:lstStyle/>
          <a:p>
            <a:r>
              <a:rPr lang="en-US" sz="2600" b="1" dirty="0">
                <a:solidFill>
                  <a:srgbClr val="4BACC6">
                    <a:lumMod val="75000"/>
                  </a:srgbClr>
                </a:solidFill>
                <a:latin typeface="Aharoni" pitchFamily="2" charset="-79"/>
                <a:cs typeface="Aharoni" pitchFamily="2" charset="-79"/>
              </a:rPr>
              <a:t>Standards of Care for Women’s Health in Europe</a:t>
            </a:r>
            <a:endParaRPr lang="it-IT" sz="2600" b="1" dirty="0">
              <a:solidFill>
                <a:srgbClr val="4BACC6">
                  <a:lumMod val="75000"/>
                </a:srgbClr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2" name="Ovale 1"/>
          <p:cNvSpPr/>
          <p:nvPr/>
        </p:nvSpPr>
        <p:spPr>
          <a:xfrm>
            <a:off x="914604" y="868715"/>
            <a:ext cx="1567455" cy="442453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112877" tIns="56438" rIns="112877" bIns="56438" spcCol="0" rtlCol="0" anchor="ctr"/>
          <a:lstStyle/>
          <a:p>
            <a:pPr algn="ctr"/>
            <a:endParaRPr lang="it-IT" sz="2200">
              <a:solidFill>
                <a:prstClr val="black"/>
              </a:solidFill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1198886" y="917098"/>
            <a:ext cx="1157700" cy="344811"/>
          </a:xfrm>
          <a:prstGeom prst="rect">
            <a:avLst/>
          </a:prstGeom>
          <a:noFill/>
        </p:spPr>
        <p:txBody>
          <a:bodyPr wrap="none" lIns="112877" tIns="56438" rIns="112877" bIns="56438" rtlCol="0">
            <a:spAutoFit/>
          </a:bodyPr>
          <a:lstStyle/>
          <a:p>
            <a:r>
              <a:rPr lang="it-IT" sz="1500" b="1" dirty="0">
                <a:solidFill>
                  <a:srgbClr val="F79646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EXAMPLE</a:t>
            </a:r>
          </a:p>
        </p:txBody>
      </p:sp>
      <p:sp>
        <p:nvSpPr>
          <p:cNvPr id="4" name="Rettangolo 3"/>
          <p:cNvSpPr/>
          <p:nvPr/>
        </p:nvSpPr>
        <p:spPr>
          <a:xfrm>
            <a:off x="2313832" y="1125997"/>
            <a:ext cx="2068041" cy="273580"/>
          </a:xfrm>
          <a:prstGeom prst="rect">
            <a:avLst/>
          </a:prstGeom>
        </p:spPr>
        <p:txBody>
          <a:bodyPr wrap="square" lIns="112877" tIns="56438" rIns="112877" bIns="56438">
            <a:spAutoFit/>
          </a:bodyPr>
          <a:lstStyle/>
          <a:p>
            <a:pPr algn="ctr" defTabSz="1128765" fontAlgn="base">
              <a:spcBef>
                <a:spcPct val="0"/>
              </a:spcBef>
              <a:spcAft>
                <a:spcPct val="0"/>
              </a:spcAft>
              <a:tabLst>
                <a:tab pos="838735" algn="l"/>
              </a:tabLst>
            </a:pPr>
            <a:r>
              <a:rPr lang="en-US" sz="1000" b="1" dirty="0" bmk="">
                <a:solidFill>
                  <a:srgbClr val="4BACC6">
                    <a:lumMod val="75000"/>
                  </a:srgb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STANDARD 11</a:t>
            </a:r>
            <a:endParaRPr lang="en-US" sz="1000" b="1" dirty="0" bmk="">
              <a:solidFill>
                <a:srgbClr val="F79646">
                  <a:lumMod val="75000"/>
                </a:srgbClr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 cstate="print"/>
          <a:srcRect l="4116" t="23009" r="73539" b="21560"/>
          <a:stretch>
            <a:fillRect/>
          </a:stretch>
        </p:blipFill>
        <p:spPr bwMode="auto">
          <a:xfrm>
            <a:off x="2242385" y="1148372"/>
            <a:ext cx="594468" cy="872277"/>
          </a:xfrm>
          <a:prstGeom prst="rect">
            <a:avLst/>
          </a:prstGeom>
          <a:ln w="3175" cap="sq">
            <a:solidFill>
              <a:srgbClr val="92D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Rettangolo 5"/>
          <p:cNvSpPr/>
          <p:nvPr/>
        </p:nvSpPr>
        <p:spPr>
          <a:xfrm>
            <a:off x="2815002" y="1358134"/>
            <a:ext cx="3746551" cy="452533"/>
          </a:xfrm>
          <a:prstGeom prst="rect">
            <a:avLst/>
          </a:prstGeom>
        </p:spPr>
        <p:txBody>
          <a:bodyPr wrap="none" lIns="112877" tIns="56438" rIns="112877" bIns="56438">
            <a:spAutoFit/>
          </a:bodyPr>
          <a:lstStyle/>
          <a:p>
            <a:r>
              <a:rPr lang="en-US" sz="2200" b="1" dirty="0" bmk="">
                <a:solidFill>
                  <a:srgbClr val="F79646">
                    <a:lumMod val="75000"/>
                  </a:srgb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Heavy Menstrual Bleeding</a:t>
            </a:r>
            <a:endParaRPr lang="it-IT" sz="2200" dirty="0">
              <a:solidFill>
                <a:prstClr val="black"/>
              </a:solidFill>
            </a:endParaRPr>
          </a:p>
        </p:txBody>
      </p:sp>
      <p:grpSp>
        <p:nvGrpSpPr>
          <p:cNvPr id="7" name="Gruppo 16"/>
          <p:cNvGrpSpPr/>
          <p:nvPr/>
        </p:nvGrpSpPr>
        <p:grpSpPr>
          <a:xfrm>
            <a:off x="31878" y="320084"/>
            <a:ext cx="1371770" cy="1253595"/>
            <a:chOff x="7315" y="2771800"/>
            <a:chExt cx="2301577" cy="2160240"/>
          </a:xfrm>
        </p:grpSpPr>
        <p:sp>
          <p:nvSpPr>
            <p:cNvPr id="22" name="Oval 5"/>
            <p:cNvSpPr/>
            <p:nvPr/>
          </p:nvSpPr>
          <p:spPr>
            <a:xfrm>
              <a:off x="66015" y="2871686"/>
              <a:ext cx="1942871" cy="2001258"/>
            </a:xfrm>
            <a:prstGeom prst="ellipse">
              <a:avLst/>
            </a:pr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GB" sz="2200" kern="0">
                <a:solidFill>
                  <a:prstClr val="white"/>
                </a:solidFill>
              </a:endParaRPr>
            </a:p>
          </p:txBody>
        </p:sp>
        <p:pic>
          <p:nvPicPr>
            <p:cNvPr id="23" name="Picture 3"/>
            <p:cNvPicPr>
              <a:picLocks noChangeAspect="1" noChangeArrowheads="1"/>
            </p:cNvPicPr>
            <p:nvPr/>
          </p:nvPicPr>
          <p:blipFill rotWithShape="1"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t="31003" r="11121" b="4229"/>
            <a:stretch/>
          </p:blipFill>
          <p:spPr bwMode="auto">
            <a:xfrm>
              <a:off x="7315" y="2771800"/>
              <a:ext cx="2301577" cy="2160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International session 20052017</a:t>
            </a: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2928435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0" y="1714488"/>
            <a:ext cx="9144000" cy="4930682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112877" tIns="56438" rIns="112877" bIns="56438">
            <a:spAutoFit/>
          </a:bodyPr>
          <a:lstStyle/>
          <a:p>
            <a:endParaRPr lang="en-US" sz="900" dirty="0" bmk="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endParaRPr lang="en-US" sz="900" dirty="0" bmk="">
              <a:solidFill>
                <a:srgbClr val="00206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endParaRPr lang="en-US" sz="900" dirty="0" bmk="">
              <a:solidFill>
                <a:srgbClr val="00206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r>
              <a:rPr lang="en-US" sz="1800" b="1" dirty="0" smtClean="0">
                <a:solidFill>
                  <a:srgbClr val="F79646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Process</a:t>
            </a:r>
          </a:p>
          <a:p>
            <a:endParaRPr lang="en-US" sz="14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4.3 </a:t>
            </a:r>
            <a:r>
              <a:rPr lang="en-US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multidisciplinary approach 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including haematological advice should be sought </a:t>
            </a:r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the management of adolescents without obvious pathology 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suffering from heavy 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menstrual bleeding,  particularly if presenting since 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menarche</a:t>
            </a:r>
          </a:p>
          <a:p>
            <a:endParaRPr lang="en-US" sz="20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4.4. </a:t>
            </a:r>
            <a:r>
              <a:rPr lang="en-US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Services should be able to provide a range of therapeutic modalities including least invasive ones 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such as LNG-IUS, second generation endometrial ablation hysteroscopic surgery, and Uterine Artery Emobilisation (UAE) is an option when available.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4.7..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4.8    Hysterectomy should be considered only if the woman has not responded to other treatments 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 declines other options after appropriate counseling. </a:t>
            </a:r>
          </a:p>
          <a:p>
            <a:endParaRPr lang="en-US" sz="1400" dirty="0">
              <a:solidFill>
                <a:prstClr val="black"/>
              </a:solidFill>
            </a:endParaRPr>
          </a:p>
        </p:txBody>
      </p:sp>
      <p:sp>
        <p:nvSpPr>
          <p:cNvPr id="18" name="Rettangolo 17"/>
          <p:cNvSpPr/>
          <p:nvPr/>
        </p:nvSpPr>
        <p:spPr>
          <a:xfrm>
            <a:off x="1437090" y="411521"/>
            <a:ext cx="7881073" cy="527617"/>
          </a:xfrm>
          <a:prstGeom prst="rect">
            <a:avLst/>
          </a:prstGeom>
        </p:spPr>
        <p:txBody>
          <a:bodyPr wrap="square" lIns="112870" tIns="56435" rIns="112870" bIns="56435">
            <a:spAutoFit/>
          </a:bodyPr>
          <a:lstStyle/>
          <a:p>
            <a:r>
              <a:rPr lang="en-US" sz="2600" b="1" dirty="0">
                <a:solidFill>
                  <a:prstClr val="white"/>
                </a:solidFill>
                <a:latin typeface="Aharoni" pitchFamily="2" charset="-79"/>
                <a:cs typeface="Aharoni" pitchFamily="2" charset="-79"/>
              </a:rPr>
              <a:t>Standards of Care for Women’s Health in Europe</a:t>
            </a:r>
            <a:endParaRPr lang="it-IT" sz="2600" b="1" dirty="0">
              <a:solidFill>
                <a:prstClr val="white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9" name="Rettangolo 18"/>
          <p:cNvSpPr/>
          <p:nvPr/>
        </p:nvSpPr>
        <p:spPr>
          <a:xfrm>
            <a:off x="1437090" y="411521"/>
            <a:ext cx="7881073" cy="527617"/>
          </a:xfrm>
          <a:prstGeom prst="rect">
            <a:avLst/>
          </a:prstGeom>
        </p:spPr>
        <p:txBody>
          <a:bodyPr wrap="square" lIns="112870" tIns="56435" rIns="112870" bIns="56435">
            <a:spAutoFit/>
          </a:bodyPr>
          <a:lstStyle/>
          <a:p>
            <a:r>
              <a:rPr lang="en-US" sz="2600" b="1" dirty="0">
                <a:solidFill>
                  <a:prstClr val="white"/>
                </a:solidFill>
                <a:latin typeface="Aharoni" pitchFamily="2" charset="-79"/>
                <a:cs typeface="Aharoni" pitchFamily="2" charset="-79"/>
              </a:rPr>
              <a:t>Standards of Care for Women’s Health in Europe</a:t>
            </a:r>
            <a:endParaRPr lang="it-IT" sz="2600" b="1" dirty="0">
              <a:solidFill>
                <a:prstClr val="white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20" name="Rettangolo 19"/>
          <p:cNvSpPr/>
          <p:nvPr/>
        </p:nvSpPr>
        <p:spPr>
          <a:xfrm>
            <a:off x="1437090" y="411521"/>
            <a:ext cx="7881073" cy="527617"/>
          </a:xfrm>
          <a:prstGeom prst="rect">
            <a:avLst/>
          </a:prstGeom>
        </p:spPr>
        <p:txBody>
          <a:bodyPr wrap="square" lIns="112870" tIns="56435" rIns="112870" bIns="56435">
            <a:spAutoFit/>
          </a:bodyPr>
          <a:lstStyle/>
          <a:p>
            <a:r>
              <a:rPr lang="en-US" sz="2600" b="1" dirty="0">
                <a:solidFill>
                  <a:prstClr val="white"/>
                </a:solidFill>
                <a:latin typeface="Aharoni" pitchFamily="2" charset="-79"/>
                <a:cs typeface="Aharoni" pitchFamily="2" charset="-79"/>
              </a:rPr>
              <a:t>Standards of Care for Women’s Health in Europe</a:t>
            </a:r>
            <a:endParaRPr lang="it-IT" sz="2600" b="1" dirty="0">
              <a:solidFill>
                <a:prstClr val="white"/>
              </a:solidFill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21" name="Picture 2" descr="1920x1080 Wallpaper patterns, lines, light, brigh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3284" y="0"/>
            <a:ext cx="9187285" cy="115446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Rettangolo 25"/>
          <p:cNvSpPr/>
          <p:nvPr/>
        </p:nvSpPr>
        <p:spPr>
          <a:xfrm>
            <a:off x="1437090" y="249659"/>
            <a:ext cx="7881073" cy="527617"/>
          </a:xfrm>
          <a:prstGeom prst="rect">
            <a:avLst/>
          </a:prstGeom>
        </p:spPr>
        <p:txBody>
          <a:bodyPr wrap="square" lIns="112870" tIns="56435" rIns="112870" bIns="56435">
            <a:spAutoFit/>
          </a:bodyPr>
          <a:lstStyle/>
          <a:p>
            <a:r>
              <a:rPr lang="en-US" sz="2600" b="1" dirty="0">
                <a:solidFill>
                  <a:srgbClr val="4BACC6">
                    <a:lumMod val="75000"/>
                  </a:srgbClr>
                </a:solidFill>
                <a:latin typeface="Aharoni" pitchFamily="2" charset="-79"/>
                <a:cs typeface="Aharoni" pitchFamily="2" charset="-79"/>
              </a:rPr>
              <a:t>Standards of Care for Women’s Health in Europe</a:t>
            </a:r>
            <a:endParaRPr lang="it-IT" sz="2600" b="1" dirty="0">
              <a:solidFill>
                <a:srgbClr val="4BACC6">
                  <a:lumMod val="75000"/>
                </a:srgbClr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2" name="Ovale 1"/>
          <p:cNvSpPr/>
          <p:nvPr/>
        </p:nvSpPr>
        <p:spPr>
          <a:xfrm>
            <a:off x="914604" y="868715"/>
            <a:ext cx="1567455" cy="442453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112877" tIns="56438" rIns="112877" bIns="56438" spcCol="0" rtlCol="0" anchor="ctr"/>
          <a:lstStyle/>
          <a:p>
            <a:pPr algn="ctr"/>
            <a:endParaRPr lang="it-IT" sz="2200">
              <a:solidFill>
                <a:prstClr val="black"/>
              </a:solidFill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1198886" y="917098"/>
            <a:ext cx="1157700" cy="344811"/>
          </a:xfrm>
          <a:prstGeom prst="rect">
            <a:avLst/>
          </a:prstGeom>
          <a:noFill/>
        </p:spPr>
        <p:txBody>
          <a:bodyPr wrap="none" lIns="112877" tIns="56438" rIns="112877" bIns="56438" rtlCol="0">
            <a:spAutoFit/>
          </a:bodyPr>
          <a:lstStyle/>
          <a:p>
            <a:r>
              <a:rPr lang="it-IT" sz="1500" b="1" dirty="0">
                <a:solidFill>
                  <a:srgbClr val="F79646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EXAMPLE</a:t>
            </a:r>
          </a:p>
        </p:txBody>
      </p:sp>
      <p:sp>
        <p:nvSpPr>
          <p:cNvPr id="4" name="Rettangolo 3"/>
          <p:cNvSpPr/>
          <p:nvPr/>
        </p:nvSpPr>
        <p:spPr>
          <a:xfrm>
            <a:off x="2313832" y="1125997"/>
            <a:ext cx="2068041" cy="273580"/>
          </a:xfrm>
          <a:prstGeom prst="rect">
            <a:avLst/>
          </a:prstGeom>
        </p:spPr>
        <p:txBody>
          <a:bodyPr wrap="square" lIns="112877" tIns="56438" rIns="112877" bIns="56438">
            <a:spAutoFit/>
          </a:bodyPr>
          <a:lstStyle/>
          <a:p>
            <a:pPr algn="ctr" defTabSz="1128765" fontAlgn="base">
              <a:spcBef>
                <a:spcPct val="0"/>
              </a:spcBef>
              <a:spcAft>
                <a:spcPct val="0"/>
              </a:spcAft>
              <a:tabLst>
                <a:tab pos="838735" algn="l"/>
              </a:tabLst>
            </a:pPr>
            <a:r>
              <a:rPr lang="en-US" sz="1000" b="1" dirty="0" bmk="">
                <a:solidFill>
                  <a:srgbClr val="4BACC6">
                    <a:lumMod val="75000"/>
                  </a:srgb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STANDARD 11</a:t>
            </a:r>
            <a:endParaRPr lang="en-US" sz="1000" b="1" dirty="0" bmk="">
              <a:solidFill>
                <a:srgbClr val="F79646">
                  <a:lumMod val="75000"/>
                </a:srgbClr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 cstate="print"/>
          <a:srcRect l="4116" t="23009" r="73539" b="21560"/>
          <a:stretch>
            <a:fillRect/>
          </a:stretch>
        </p:blipFill>
        <p:spPr bwMode="auto">
          <a:xfrm>
            <a:off x="2242385" y="1148372"/>
            <a:ext cx="594468" cy="872277"/>
          </a:xfrm>
          <a:prstGeom prst="rect">
            <a:avLst/>
          </a:prstGeom>
          <a:ln w="3175" cap="sq">
            <a:solidFill>
              <a:srgbClr val="92D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Rettangolo 5"/>
          <p:cNvSpPr/>
          <p:nvPr/>
        </p:nvSpPr>
        <p:spPr>
          <a:xfrm>
            <a:off x="2815002" y="1358134"/>
            <a:ext cx="3746551" cy="452533"/>
          </a:xfrm>
          <a:prstGeom prst="rect">
            <a:avLst/>
          </a:prstGeom>
        </p:spPr>
        <p:txBody>
          <a:bodyPr wrap="none" lIns="112877" tIns="56438" rIns="112877" bIns="56438">
            <a:spAutoFit/>
          </a:bodyPr>
          <a:lstStyle/>
          <a:p>
            <a:r>
              <a:rPr lang="en-US" sz="2200" b="1" dirty="0" bmk="">
                <a:solidFill>
                  <a:srgbClr val="F79646">
                    <a:lumMod val="75000"/>
                  </a:srgb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Heavy Menstrual Bleeding</a:t>
            </a:r>
            <a:endParaRPr lang="it-IT" sz="2200" dirty="0">
              <a:solidFill>
                <a:prstClr val="black"/>
              </a:solidFill>
            </a:endParaRPr>
          </a:p>
        </p:txBody>
      </p:sp>
      <p:grpSp>
        <p:nvGrpSpPr>
          <p:cNvPr id="7" name="Gruppo 16"/>
          <p:cNvGrpSpPr/>
          <p:nvPr/>
        </p:nvGrpSpPr>
        <p:grpSpPr>
          <a:xfrm>
            <a:off x="31878" y="320084"/>
            <a:ext cx="1371770" cy="1253595"/>
            <a:chOff x="7315" y="2771800"/>
            <a:chExt cx="2301577" cy="2160240"/>
          </a:xfrm>
        </p:grpSpPr>
        <p:sp>
          <p:nvSpPr>
            <p:cNvPr id="22" name="Oval 5"/>
            <p:cNvSpPr/>
            <p:nvPr/>
          </p:nvSpPr>
          <p:spPr>
            <a:xfrm>
              <a:off x="66015" y="2871686"/>
              <a:ext cx="1942871" cy="2001258"/>
            </a:xfrm>
            <a:prstGeom prst="ellipse">
              <a:avLst/>
            </a:pr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GB" sz="2200" kern="0">
                <a:solidFill>
                  <a:prstClr val="white"/>
                </a:solidFill>
              </a:endParaRPr>
            </a:p>
          </p:txBody>
        </p:sp>
        <p:pic>
          <p:nvPicPr>
            <p:cNvPr id="23" name="Picture 3"/>
            <p:cNvPicPr>
              <a:picLocks noChangeAspect="1" noChangeArrowheads="1"/>
            </p:cNvPicPr>
            <p:nvPr/>
          </p:nvPicPr>
          <p:blipFill rotWithShape="1"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t="31003" r="11121" b="4229"/>
            <a:stretch/>
          </p:blipFill>
          <p:spPr bwMode="auto">
            <a:xfrm>
              <a:off x="7315" y="2771800"/>
              <a:ext cx="2301577" cy="2160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International session 20052017</a:t>
            </a: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2928435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 flipV="1">
            <a:off x="285720" y="7026595"/>
            <a:ext cx="8708084" cy="4574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112877" tIns="56438" rIns="112877" bIns="56438" rtlCol="0" anchor="ctr"/>
          <a:lstStyle/>
          <a:p>
            <a:pPr algn="ctr"/>
            <a:endParaRPr lang="it-IT" sz="2200">
              <a:solidFill>
                <a:prstClr val="black"/>
              </a:solidFill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217959" y="1510255"/>
            <a:ext cx="8577718" cy="3484132"/>
          </a:xfrm>
          <a:prstGeom prst="rect">
            <a:avLst/>
          </a:prstGeom>
          <a:ln>
            <a:noFill/>
          </a:ln>
        </p:spPr>
        <p:txBody>
          <a:bodyPr wrap="square" lIns="112877" tIns="56438" rIns="112877" bIns="56438">
            <a:spAutoFit/>
          </a:bodyPr>
          <a:lstStyle/>
          <a:p>
            <a:endParaRPr lang="en-US" sz="1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800" b="1" i="1" dirty="0" smtClean="0">
                <a:solidFill>
                  <a:srgbClr val="F79646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i="1" dirty="0">
                <a:solidFill>
                  <a:srgbClr val="F79646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Staffing and </a:t>
            </a:r>
            <a:r>
              <a:rPr lang="en-US" sz="1800" b="1" i="1" dirty="0" smtClean="0">
                <a:solidFill>
                  <a:srgbClr val="F79646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Competence</a:t>
            </a:r>
          </a:p>
          <a:p>
            <a:endParaRPr lang="en-US" sz="1800" b="1" i="1" dirty="0">
              <a:solidFill>
                <a:srgbClr val="F79646">
                  <a:lumMod val="7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5.1 </a:t>
            </a:r>
            <a:r>
              <a:rPr lang="en-US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Gynaecology 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units should ensure </a:t>
            </a:r>
            <a:r>
              <a:rPr lang="en-US" sz="1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competency/accreditation of staff </a:t>
            </a:r>
            <a:r>
              <a:rPr lang="en-US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involved in the management and those providing treatment modalities for heavy </a:t>
            </a:r>
          </a:p>
          <a:p>
            <a:r>
              <a:rPr lang="en-US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menstrual bleeding including insertion of LNG-IUS, laparoscopic surgery and imaging and radiological procedures. </a:t>
            </a:r>
          </a:p>
          <a:p>
            <a:r>
              <a:rPr lang="en-US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5.2   </a:t>
            </a:r>
            <a:endParaRPr lang="en-US" sz="1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5.3 </a:t>
            </a:r>
            <a:r>
              <a:rPr lang="en-US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Maintenance </a:t>
            </a:r>
            <a:r>
              <a:rPr lang="en-US" sz="1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surgical and imaging skills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requires regular assessment and evaluation including audit of the number of procedures performed by operators</a:t>
            </a:r>
            <a:r>
              <a:rPr lang="en-US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5.4</a:t>
            </a:r>
            <a:endParaRPr lang="en-US" sz="1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1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ttangolo 12"/>
          <p:cNvSpPr/>
          <p:nvPr/>
        </p:nvSpPr>
        <p:spPr>
          <a:xfrm>
            <a:off x="1437090" y="411521"/>
            <a:ext cx="7881073" cy="527617"/>
          </a:xfrm>
          <a:prstGeom prst="rect">
            <a:avLst/>
          </a:prstGeom>
        </p:spPr>
        <p:txBody>
          <a:bodyPr wrap="square" lIns="112870" tIns="56435" rIns="112870" bIns="56435">
            <a:spAutoFit/>
          </a:bodyPr>
          <a:lstStyle/>
          <a:p>
            <a:r>
              <a:rPr lang="en-US" sz="2600" b="1" dirty="0">
                <a:solidFill>
                  <a:prstClr val="white"/>
                </a:solidFill>
                <a:latin typeface="Aharoni" pitchFamily="2" charset="-79"/>
                <a:cs typeface="Aharoni" pitchFamily="2" charset="-79"/>
              </a:rPr>
              <a:t>Standards of Care for Women’s Health in Europe</a:t>
            </a:r>
            <a:endParaRPr lang="it-IT" sz="2600" b="1" dirty="0">
              <a:solidFill>
                <a:prstClr val="white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4" name="Rettangolo 13"/>
          <p:cNvSpPr/>
          <p:nvPr/>
        </p:nvSpPr>
        <p:spPr>
          <a:xfrm>
            <a:off x="1437090" y="411521"/>
            <a:ext cx="7881073" cy="527617"/>
          </a:xfrm>
          <a:prstGeom prst="rect">
            <a:avLst/>
          </a:prstGeom>
        </p:spPr>
        <p:txBody>
          <a:bodyPr wrap="square" lIns="112870" tIns="56435" rIns="112870" bIns="56435">
            <a:spAutoFit/>
          </a:bodyPr>
          <a:lstStyle/>
          <a:p>
            <a:r>
              <a:rPr lang="en-US" sz="2600" b="1" dirty="0">
                <a:solidFill>
                  <a:prstClr val="white"/>
                </a:solidFill>
                <a:latin typeface="Aharoni" pitchFamily="2" charset="-79"/>
                <a:cs typeface="Aharoni" pitchFamily="2" charset="-79"/>
              </a:rPr>
              <a:t>Standards of Care for Women’s Health in Europe</a:t>
            </a:r>
            <a:endParaRPr lang="it-IT" sz="2600" b="1" dirty="0">
              <a:solidFill>
                <a:prstClr val="white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5" name="Rettangolo 14"/>
          <p:cNvSpPr/>
          <p:nvPr/>
        </p:nvSpPr>
        <p:spPr>
          <a:xfrm>
            <a:off x="1437090" y="411521"/>
            <a:ext cx="7881073" cy="527617"/>
          </a:xfrm>
          <a:prstGeom prst="rect">
            <a:avLst/>
          </a:prstGeom>
        </p:spPr>
        <p:txBody>
          <a:bodyPr wrap="square" lIns="112870" tIns="56435" rIns="112870" bIns="56435">
            <a:spAutoFit/>
          </a:bodyPr>
          <a:lstStyle/>
          <a:p>
            <a:r>
              <a:rPr lang="en-US" sz="2600" b="1" dirty="0">
                <a:solidFill>
                  <a:prstClr val="white"/>
                </a:solidFill>
                <a:latin typeface="Aharoni" pitchFamily="2" charset="-79"/>
                <a:cs typeface="Aharoni" pitchFamily="2" charset="-79"/>
              </a:rPr>
              <a:t>Standards of Care for Women’s Health in Europe</a:t>
            </a:r>
            <a:endParaRPr lang="it-IT" sz="2600" b="1" dirty="0">
              <a:solidFill>
                <a:prstClr val="white"/>
              </a:solidFill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16" name="Picture 2" descr="1920x1080 Wallpaper patterns, lines, light, brigh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3284" y="0"/>
            <a:ext cx="9187285" cy="115446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ttangolo 16"/>
          <p:cNvSpPr/>
          <p:nvPr/>
        </p:nvSpPr>
        <p:spPr>
          <a:xfrm>
            <a:off x="1437090" y="249659"/>
            <a:ext cx="7881073" cy="527617"/>
          </a:xfrm>
          <a:prstGeom prst="rect">
            <a:avLst/>
          </a:prstGeom>
        </p:spPr>
        <p:txBody>
          <a:bodyPr wrap="square" lIns="112870" tIns="56435" rIns="112870" bIns="56435">
            <a:spAutoFit/>
          </a:bodyPr>
          <a:lstStyle/>
          <a:p>
            <a:r>
              <a:rPr lang="en-US" sz="2600" b="1" dirty="0">
                <a:solidFill>
                  <a:srgbClr val="4BACC6">
                    <a:lumMod val="75000"/>
                  </a:srgbClr>
                </a:solidFill>
                <a:latin typeface="Aharoni" pitchFamily="2" charset="-79"/>
                <a:cs typeface="Aharoni" pitchFamily="2" charset="-79"/>
              </a:rPr>
              <a:t>Standards of Care for Women’s Health in Europe</a:t>
            </a:r>
            <a:endParaRPr lang="it-IT" sz="2600" b="1" dirty="0">
              <a:solidFill>
                <a:srgbClr val="4BACC6">
                  <a:lumMod val="75000"/>
                </a:srgbClr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2" name="Ovale 11"/>
          <p:cNvSpPr/>
          <p:nvPr/>
        </p:nvSpPr>
        <p:spPr>
          <a:xfrm>
            <a:off x="914604" y="868715"/>
            <a:ext cx="1567455" cy="442453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112877" tIns="56438" rIns="112877" bIns="56438" spcCol="0" rtlCol="0" anchor="ctr"/>
          <a:lstStyle/>
          <a:p>
            <a:pPr algn="ctr"/>
            <a:endParaRPr lang="it-IT" sz="2200">
              <a:solidFill>
                <a:prstClr val="black"/>
              </a:solidFill>
            </a:endParaRPr>
          </a:p>
        </p:txBody>
      </p:sp>
      <p:sp>
        <p:nvSpPr>
          <p:cNvPr id="21" name="CasellaDiTesto 20"/>
          <p:cNvSpPr txBox="1"/>
          <p:nvPr/>
        </p:nvSpPr>
        <p:spPr>
          <a:xfrm>
            <a:off x="1198886" y="917098"/>
            <a:ext cx="1157700" cy="344811"/>
          </a:xfrm>
          <a:prstGeom prst="rect">
            <a:avLst/>
          </a:prstGeom>
          <a:noFill/>
        </p:spPr>
        <p:txBody>
          <a:bodyPr wrap="none" lIns="112877" tIns="56438" rIns="112877" bIns="56438" rtlCol="0">
            <a:spAutoFit/>
          </a:bodyPr>
          <a:lstStyle/>
          <a:p>
            <a:r>
              <a:rPr lang="it-IT" sz="1500" b="1" dirty="0">
                <a:solidFill>
                  <a:srgbClr val="F79646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EXAMPLE</a:t>
            </a:r>
          </a:p>
        </p:txBody>
      </p:sp>
      <p:grpSp>
        <p:nvGrpSpPr>
          <p:cNvPr id="2" name="Gruppo 21"/>
          <p:cNvGrpSpPr/>
          <p:nvPr/>
        </p:nvGrpSpPr>
        <p:grpSpPr>
          <a:xfrm>
            <a:off x="31878" y="320084"/>
            <a:ext cx="1371770" cy="1253595"/>
            <a:chOff x="7315" y="2771800"/>
            <a:chExt cx="2301577" cy="2160240"/>
          </a:xfrm>
        </p:grpSpPr>
        <p:sp>
          <p:nvSpPr>
            <p:cNvPr id="23" name="Oval 5"/>
            <p:cNvSpPr/>
            <p:nvPr/>
          </p:nvSpPr>
          <p:spPr>
            <a:xfrm>
              <a:off x="66015" y="2871686"/>
              <a:ext cx="1942871" cy="2001258"/>
            </a:xfrm>
            <a:prstGeom prst="ellipse">
              <a:avLst/>
            </a:pr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GB" sz="2200" kern="0">
                <a:solidFill>
                  <a:prstClr val="white"/>
                </a:solidFill>
              </a:endParaRPr>
            </a:p>
          </p:txBody>
        </p:sp>
        <p:pic>
          <p:nvPicPr>
            <p:cNvPr id="24" name="Picture 3"/>
            <p:cNvPicPr>
              <a:picLocks noChangeAspect="1" noChangeArrowheads="1"/>
            </p:cNvPicPr>
            <p:nvPr/>
          </p:nvPicPr>
          <p:blipFill rotWithShape="1"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t="31003" r="11121" b="4229"/>
            <a:stretch/>
          </p:blipFill>
          <p:spPr bwMode="auto">
            <a:xfrm>
              <a:off x="7315" y="2771800"/>
              <a:ext cx="2301577" cy="2160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International session 20052017</a:t>
            </a: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9677331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217957" y="5623530"/>
            <a:ext cx="8708084" cy="109726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112877" tIns="56438" rIns="112877" bIns="56438" rtlCol="0" anchor="ctr"/>
          <a:lstStyle/>
          <a:p>
            <a:pPr algn="ctr"/>
            <a:endParaRPr lang="it-IT" sz="2200">
              <a:solidFill>
                <a:prstClr val="black"/>
              </a:solidFill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217959" y="1510255"/>
            <a:ext cx="8577718" cy="4345906"/>
          </a:xfrm>
          <a:prstGeom prst="rect">
            <a:avLst/>
          </a:prstGeom>
          <a:ln>
            <a:noFill/>
          </a:ln>
        </p:spPr>
        <p:txBody>
          <a:bodyPr wrap="square" lIns="112877" tIns="56438" rIns="112877" bIns="56438">
            <a:spAutoFit/>
          </a:bodyPr>
          <a:lstStyle/>
          <a:p>
            <a:endParaRPr lang="en-US" sz="1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1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800" b="1" dirty="0" smtClean="0">
                <a:solidFill>
                  <a:srgbClr val="F79646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>
                <a:solidFill>
                  <a:srgbClr val="F79646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Training Standards</a:t>
            </a:r>
          </a:p>
          <a:p>
            <a:r>
              <a:rPr lang="en-US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6.1</a:t>
            </a:r>
            <a:endParaRPr lang="en-US" sz="1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6.2 </a:t>
            </a:r>
            <a:r>
              <a:rPr lang="en-US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The 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trainee should </a:t>
            </a:r>
            <a:r>
              <a:rPr lang="en-US" sz="1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attend </a:t>
            </a:r>
            <a:r>
              <a:rPr lang="en-US" sz="1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hands on training courses </a:t>
            </a:r>
            <a:r>
              <a:rPr lang="en-US" sz="1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diagnostic and operative hysteroscopy, insertion of LNG-IUS, ultrasound scanning and second </a:t>
            </a:r>
            <a:endParaRPr lang="en-US" sz="18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generation </a:t>
            </a:r>
            <a:r>
              <a:rPr lang="en-US" sz="1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endometrial ablation techniques</a:t>
            </a:r>
            <a:r>
              <a:rPr lang="en-US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6.3 </a:t>
            </a:r>
            <a:r>
              <a:rPr lang="en-US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The 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trainees should </a:t>
            </a:r>
            <a:r>
              <a:rPr lang="en-US" sz="1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demonstrate their competence 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diagnostic and operative procedures by maintaining a log book of all the procedures performed </a:t>
            </a:r>
            <a:endParaRPr lang="en-US" sz="18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and peri- operative 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outcomes</a:t>
            </a:r>
            <a:r>
              <a:rPr lang="en-US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US" sz="1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6.4 </a:t>
            </a:r>
            <a:r>
              <a:rPr lang="en-US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Trainees 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wishing to learn </a:t>
            </a:r>
            <a:r>
              <a:rPr lang="en-US" sz="1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advanced laparoscopic surgical techniques 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should be rotated to units with adequate work load. </a:t>
            </a:r>
          </a:p>
          <a:p>
            <a:endParaRPr lang="en-US" sz="1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1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9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9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ttangolo 12"/>
          <p:cNvSpPr/>
          <p:nvPr/>
        </p:nvSpPr>
        <p:spPr>
          <a:xfrm>
            <a:off x="1437090" y="411521"/>
            <a:ext cx="7881073" cy="527617"/>
          </a:xfrm>
          <a:prstGeom prst="rect">
            <a:avLst/>
          </a:prstGeom>
        </p:spPr>
        <p:txBody>
          <a:bodyPr wrap="square" lIns="112870" tIns="56435" rIns="112870" bIns="56435">
            <a:spAutoFit/>
          </a:bodyPr>
          <a:lstStyle/>
          <a:p>
            <a:r>
              <a:rPr lang="en-US" sz="2600" b="1" dirty="0">
                <a:solidFill>
                  <a:prstClr val="white"/>
                </a:solidFill>
                <a:latin typeface="Aharoni" pitchFamily="2" charset="-79"/>
                <a:cs typeface="Aharoni" pitchFamily="2" charset="-79"/>
              </a:rPr>
              <a:t>Standards of Care for Women’s Health in Europe</a:t>
            </a:r>
            <a:endParaRPr lang="it-IT" sz="2600" b="1" dirty="0">
              <a:solidFill>
                <a:prstClr val="white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4" name="Rettangolo 13"/>
          <p:cNvSpPr/>
          <p:nvPr/>
        </p:nvSpPr>
        <p:spPr>
          <a:xfrm>
            <a:off x="1437090" y="411521"/>
            <a:ext cx="7881073" cy="527617"/>
          </a:xfrm>
          <a:prstGeom prst="rect">
            <a:avLst/>
          </a:prstGeom>
        </p:spPr>
        <p:txBody>
          <a:bodyPr wrap="square" lIns="112870" tIns="56435" rIns="112870" bIns="56435">
            <a:spAutoFit/>
          </a:bodyPr>
          <a:lstStyle/>
          <a:p>
            <a:r>
              <a:rPr lang="en-US" sz="2600" b="1" dirty="0">
                <a:solidFill>
                  <a:prstClr val="white"/>
                </a:solidFill>
                <a:latin typeface="Aharoni" pitchFamily="2" charset="-79"/>
                <a:cs typeface="Aharoni" pitchFamily="2" charset="-79"/>
              </a:rPr>
              <a:t>Standards of Care for Women’s Health in Europe</a:t>
            </a:r>
            <a:endParaRPr lang="it-IT" sz="2600" b="1" dirty="0">
              <a:solidFill>
                <a:prstClr val="white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5" name="Rettangolo 14"/>
          <p:cNvSpPr/>
          <p:nvPr/>
        </p:nvSpPr>
        <p:spPr>
          <a:xfrm>
            <a:off x="1437090" y="411521"/>
            <a:ext cx="7881073" cy="527617"/>
          </a:xfrm>
          <a:prstGeom prst="rect">
            <a:avLst/>
          </a:prstGeom>
        </p:spPr>
        <p:txBody>
          <a:bodyPr wrap="square" lIns="112870" tIns="56435" rIns="112870" bIns="56435">
            <a:spAutoFit/>
          </a:bodyPr>
          <a:lstStyle/>
          <a:p>
            <a:r>
              <a:rPr lang="en-US" sz="2600" b="1" dirty="0">
                <a:solidFill>
                  <a:prstClr val="white"/>
                </a:solidFill>
                <a:latin typeface="Aharoni" pitchFamily="2" charset="-79"/>
                <a:cs typeface="Aharoni" pitchFamily="2" charset="-79"/>
              </a:rPr>
              <a:t>Standards of Care for Women’s Health in Europe</a:t>
            </a:r>
            <a:endParaRPr lang="it-IT" sz="2600" b="1" dirty="0">
              <a:solidFill>
                <a:prstClr val="white"/>
              </a:solidFill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16" name="Picture 2" descr="1920x1080 Wallpaper patterns, lines, light, brigh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3284" y="0"/>
            <a:ext cx="9187285" cy="115446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ttangolo 16"/>
          <p:cNvSpPr/>
          <p:nvPr/>
        </p:nvSpPr>
        <p:spPr>
          <a:xfrm>
            <a:off x="1437090" y="249659"/>
            <a:ext cx="7881073" cy="527617"/>
          </a:xfrm>
          <a:prstGeom prst="rect">
            <a:avLst/>
          </a:prstGeom>
        </p:spPr>
        <p:txBody>
          <a:bodyPr wrap="square" lIns="112870" tIns="56435" rIns="112870" bIns="56435">
            <a:spAutoFit/>
          </a:bodyPr>
          <a:lstStyle/>
          <a:p>
            <a:r>
              <a:rPr lang="en-US" sz="2600" b="1" dirty="0">
                <a:solidFill>
                  <a:srgbClr val="4BACC6">
                    <a:lumMod val="75000"/>
                  </a:srgbClr>
                </a:solidFill>
                <a:latin typeface="Aharoni" pitchFamily="2" charset="-79"/>
                <a:cs typeface="Aharoni" pitchFamily="2" charset="-79"/>
              </a:rPr>
              <a:t>Standards of Care for Women’s Health in Europe</a:t>
            </a:r>
            <a:endParaRPr lang="it-IT" sz="2600" b="1" dirty="0">
              <a:solidFill>
                <a:srgbClr val="4BACC6">
                  <a:lumMod val="75000"/>
                </a:srgbClr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2" name="Ovale 11"/>
          <p:cNvSpPr/>
          <p:nvPr/>
        </p:nvSpPr>
        <p:spPr>
          <a:xfrm>
            <a:off x="914604" y="868715"/>
            <a:ext cx="1567455" cy="442453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112877" tIns="56438" rIns="112877" bIns="56438" spcCol="0" rtlCol="0" anchor="ctr"/>
          <a:lstStyle/>
          <a:p>
            <a:pPr algn="ctr"/>
            <a:endParaRPr lang="it-IT" sz="2200">
              <a:solidFill>
                <a:prstClr val="black"/>
              </a:solidFill>
            </a:endParaRPr>
          </a:p>
        </p:txBody>
      </p:sp>
      <p:sp>
        <p:nvSpPr>
          <p:cNvPr id="21" name="CasellaDiTesto 20"/>
          <p:cNvSpPr txBox="1"/>
          <p:nvPr/>
        </p:nvSpPr>
        <p:spPr>
          <a:xfrm>
            <a:off x="1198886" y="917098"/>
            <a:ext cx="1157700" cy="344811"/>
          </a:xfrm>
          <a:prstGeom prst="rect">
            <a:avLst/>
          </a:prstGeom>
          <a:noFill/>
        </p:spPr>
        <p:txBody>
          <a:bodyPr wrap="none" lIns="112877" tIns="56438" rIns="112877" bIns="56438" rtlCol="0">
            <a:spAutoFit/>
          </a:bodyPr>
          <a:lstStyle/>
          <a:p>
            <a:r>
              <a:rPr lang="it-IT" sz="1500" b="1" dirty="0">
                <a:solidFill>
                  <a:srgbClr val="F79646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EXAMPLE</a:t>
            </a:r>
          </a:p>
        </p:txBody>
      </p:sp>
      <p:grpSp>
        <p:nvGrpSpPr>
          <p:cNvPr id="2" name="Gruppo 21"/>
          <p:cNvGrpSpPr/>
          <p:nvPr/>
        </p:nvGrpSpPr>
        <p:grpSpPr>
          <a:xfrm>
            <a:off x="31878" y="320084"/>
            <a:ext cx="1371770" cy="1253595"/>
            <a:chOff x="7315" y="2771800"/>
            <a:chExt cx="2301577" cy="2160240"/>
          </a:xfrm>
        </p:grpSpPr>
        <p:sp>
          <p:nvSpPr>
            <p:cNvPr id="23" name="Oval 5"/>
            <p:cNvSpPr/>
            <p:nvPr/>
          </p:nvSpPr>
          <p:spPr>
            <a:xfrm>
              <a:off x="66015" y="2871686"/>
              <a:ext cx="1942871" cy="2001258"/>
            </a:xfrm>
            <a:prstGeom prst="ellipse">
              <a:avLst/>
            </a:pr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GB" sz="2200" kern="0">
                <a:solidFill>
                  <a:prstClr val="white"/>
                </a:solidFill>
              </a:endParaRPr>
            </a:p>
          </p:txBody>
        </p:sp>
        <p:pic>
          <p:nvPicPr>
            <p:cNvPr id="24" name="Picture 3"/>
            <p:cNvPicPr>
              <a:picLocks noChangeAspect="1" noChangeArrowheads="1"/>
            </p:cNvPicPr>
            <p:nvPr/>
          </p:nvPicPr>
          <p:blipFill rotWithShape="1"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t="31003" r="11121" b="4229"/>
            <a:stretch/>
          </p:blipFill>
          <p:spPr bwMode="auto">
            <a:xfrm>
              <a:off x="7315" y="2771800"/>
              <a:ext cx="2301577" cy="2160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International session 20052017</a:t>
            </a: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9677331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217959" y="1510255"/>
            <a:ext cx="8577718" cy="4592127"/>
          </a:xfrm>
          <a:prstGeom prst="rect">
            <a:avLst/>
          </a:prstGeom>
          <a:ln>
            <a:noFill/>
          </a:ln>
        </p:spPr>
        <p:txBody>
          <a:bodyPr wrap="square" lIns="112877" tIns="56438" rIns="112877" bIns="56438">
            <a:spAutoFit/>
          </a:bodyPr>
          <a:lstStyle/>
          <a:p>
            <a:endParaRPr lang="en-US" sz="1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1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800" b="1" dirty="0" smtClean="0">
                <a:solidFill>
                  <a:srgbClr val="F79646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>
                <a:solidFill>
                  <a:srgbClr val="F79646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Auditable </a:t>
            </a:r>
            <a:r>
              <a:rPr lang="en-US" sz="1800" b="1" dirty="0" smtClean="0">
                <a:solidFill>
                  <a:srgbClr val="F79646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Standards</a:t>
            </a:r>
          </a:p>
          <a:p>
            <a:r>
              <a:rPr lang="en-US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7.2</a:t>
            </a:r>
            <a:endParaRPr lang="en-US" sz="18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7.3    </a:t>
            </a:r>
            <a:r>
              <a:rPr lang="en-US" sz="2400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Audit </a:t>
            </a:r>
            <a:r>
              <a:rPr lang="en-US" sz="24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the gynaecology unit’s surgical activity and complications. </a:t>
            </a:r>
            <a:endParaRPr lang="en-US" sz="2400" i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7.4    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udit 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randomly selected case notes to ascertain that women were 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counselled as regards possible intra-operative and post-operative complications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US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7.5 </a:t>
            </a:r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Audit 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patient satisfaction for each modality and for the service provided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7.6</a:t>
            </a:r>
            <a:endParaRPr lang="en-US" sz="1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ttangolo 12"/>
          <p:cNvSpPr/>
          <p:nvPr/>
        </p:nvSpPr>
        <p:spPr>
          <a:xfrm>
            <a:off x="1437090" y="411521"/>
            <a:ext cx="7881073" cy="527617"/>
          </a:xfrm>
          <a:prstGeom prst="rect">
            <a:avLst/>
          </a:prstGeom>
        </p:spPr>
        <p:txBody>
          <a:bodyPr wrap="square" lIns="112870" tIns="56435" rIns="112870" bIns="56435">
            <a:spAutoFit/>
          </a:bodyPr>
          <a:lstStyle/>
          <a:p>
            <a:r>
              <a:rPr lang="en-US" sz="2600" b="1" dirty="0">
                <a:solidFill>
                  <a:prstClr val="white"/>
                </a:solidFill>
                <a:latin typeface="Aharoni" pitchFamily="2" charset="-79"/>
                <a:cs typeface="Aharoni" pitchFamily="2" charset="-79"/>
              </a:rPr>
              <a:t>Standards of Care for Women’s Health in Europe</a:t>
            </a:r>
            <a:endParaRPr lang="it-IT" sz="2600" b="1" dirty="0">
              <a:solidFill>
                <a:prstClr val="white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4" name="Rettangolo 13"/>
          <p:cNvSpPr/>
          <p:nvPr/>
        </p:nvSpPr>
        <p:spPr>
          <a:xfrm>
            <a:off x="1437090" y="411521"/>
            <a:ext cx="7881073" cy="527617"/>
          </a:xfrm>
          <a:prstGeom prst="rect">
            <a:avLst/>
          </a:prstGeom>
        </p:spPr>
        <p:txBody>
          <a:bodyPr wrap="square" lIns="112870" tIns="56435" rIns="112870" bIns="56435">
            <a:spAutoFit/>
          </a:bodyPr>
          <a:lstStyle/>
          <a:p>
            <a:r>
              <a:rPr lang="en-US" sz="2600" b="1" dirty="0">
                <a:solidFill>
                  <a:prstClr val="white"/>
                </a:solidFill>
                <a:latin typeface="Aharoni" pitchFamily="2" charset="-79"/>
                <a:cs typeface="Aharoni" pitchFamily="2" charset="-79"/>
              </a:rPr>
              <a:t>Standards of Care for Women’s Health in Europe</a:t>
            </a:r>
            <a:endParaRPr lang="it-IT" sz="2600" b="1" dirty="0">
              <a:solidFill>
                <a:prstClr val="white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5" name="Rettangolo 14"/>
          <p:cNvSpPr/>
          <p:nvPr/>
        </p:nvSpPr>
        <p:spPr>
          <a:xfrm>
            <a:off x="1437090" y="411521"/>
            <a:ext cx="7881073" cy="527617"/>
          </a:xfrm>
          <a:prstGeom prst="rect">
            <a:avLst/>
          </a:prstGeom>
        </p:spPr>
        <p:txBody>
          <a:bodyPr wrap="square" lIns="112870" tIns="56435" rIns="112870" bIns="56435">
            <a:spAutoFit/>
          </a:bodyPr>
          <a:lstStyle/>
          <a:p>
            <a:r>
              <a:rPr lang="en-US" sz="2600" b="1" dirty="0">
                <a:solidFill>
                  <a:prstClr val="white"/>
                </a:solidFill>
                <a:latin typeface="Aharoni" pitchFamily="2" charset="-79"/>
                <a:cs typeface="Aharoni" pitchFamily="2" charset="-79"/>
              </a:rPr>
              <a:t>Standards of Care for Women’s Health in Europe</a:t>
            </a:r>
            <a:endParaRPr lang="it-IT" sz="2600" b="1" dirty="0">
              <a:solidFill>
                <a:prstClr val="white"/>
              </a:solidFill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16" name="Picture 2" descr="1920x1080 Wallpaper patterns, lines, light, brigh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3284" y="0"/>
            <a:ext cx="9187285" cy="115446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ttangolo 16"/>
          <p:cNvSpPr/>
          <p:nvPr/>
        </p:nvSpPr>
        <p:spPr>
          <a:xfrm>
            <a:off x="1437090" y="249659"/>
            <a:ext cx="7881073" cy="527617"/>
          </a:xfrm>
          <a:prstGeom prst="rect">
            <a:avLst/>
          </a:prstGeom>
        </p:spPr>
        <p:txBody>
          <a:bodyPr wrap="square" lIns="112870" tIns="56435" rIns="112870" bIns="56435">
            <a:spAutoFit/>
          </a:bodyPr>
          <a:lstStyle/>
          <a:p>
            <a:r>
              <a:rPr lang="en-US" sz="2600" b="1" dirty="0">
                <a:solidFill>
                  <a:srgbClr val="4BACC6">
                    <a:lumMod val="75000"/>
                  </a:srgbClr>
                </a:solidFill>
                <a:latin typeface="Aharoni" pitchFamily="2" charset="-79"/>
                <a:cs typeface="Aharoni" pitchFamily="2" charset="-79"/>
              </a:rPr>
              <a:t>Standards of Care for Women’s Health in Europe</a:t>
            </a:r>
            <a:endParaRPr lang="it-IT" sz="2600" b="1" dirty="0">
              <a:solidFill>
                <a:srgbClr val="4BACC6">
                  <a:lumMod val="75000"/>
                </a:srgbClr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2" name="Ovale 11"/>
          <p:cNvSpPr/>
          <p:nvPr/>
        </p:nvSpPr>
        <p:spPr>
          <a:xfrm>
            <a:off x="914604" y="868715"/>
            <a:ext cx="1567455" cy="442453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112877" tIns="56438" rIns="112877" bIns="56438" spcCol="0" rtlCol="0" anchor="ctr"/>
          <a:lstStyle/>
          <a:p>
            <a:pPr algn="ctr"/>
            <a:endParaRPr lang="it-IT" sz="2200">
              <a:solidFill>
                <a:prstClr val="black"/>
              </a:solidFill>
            </a:endParaRPr>
          </a:p>
        </p:txBody>
      </p:sp>
      <p:sp>
        <p:nvSpPr>
          <p:cNvPr id="21" name="CasellaDiTesto 20"/>
          <p:cNvSpPr txBox="1"/>
          <p:nvPr/>
        </p:nvSpPr>
        <p:spPr>
          <a:xfrm>
            <a:off x="1198886" y="917098"/>
            <a:ext cx="1157700" cy="344811"/>
          </a:xfrm>
          <a:prstGeom prst="rect">
            <a:avLst/>
          </a:prstGeom>
          <a:noFill/>
        </p:spPr>
        <p:txBody>
          <a:bodyPr wrap="none" lIns="112877" tIns="56438" rIns="112877" bIns="56438" rtlCol="0">
            <a:spAutoFit/>
          </a:bodyPr>
          <a:lstStyle/>
          <a:p>
            <a:r>
              <a:rPr lang="it-IT" sz="1500" b="1" dirty="0">
                <a:solidFill>
                  <a:srgbClr val="F79646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EXAMPLE</a:t>
            </a:r>
          </a:p>
        </p:txBody>
      </p:sp>
      <p:grpSp>
        <p:nvGrpSpPr>
          <p:cNvPr id="2" name="Gruppo 21"/>
          <p:cNvGrpSpPr/>
          <p:nvPr/>
        </p:nvGrpSpPr>
        <p:grpSpPr>
          <a:xfrm>
            <a:off x="31878" y="320084"/>
            <a:ext cx="1371770" cy="1253595"/>
            <a:chOff x="7315" y="2771800"/>
            <a:chExt cx="2301577" cy="2160240"/>
          </a:xfrm>
        </p:grpSpPr>
        <p:sp>
          <p:nvSpPr>
            <p:cNvPr id="23" name="Oval 5"/>
            <p:cNvSpPr/>
            <p:nvPr/>
          </p:nvSpPr>
          <p:spPr>
            <a:xfrm>
              <a:off x="66015" y="2871686"/>
              <a:ext cx="1942871" cy="2001258"/>
            </a:xfrm>
            <a:prstGeom prst="ellipse">
              <a:avLst/>
            </a:pr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GB" sz="2200" kern="0">
                <a:solidFill>
                  <a:prstClr val="white"/>
                </a:solidFill>
              </a:endParaRPr>
            </a:p>
          </p:txBody>
        </p:sp>
        <p:pic>
          <p:nvPicPr>
            <p:cNvPr id="24" name="Picture 3"/>
            <p:cNvPicPr>
              <a:picLocks noChangeAspect="1" noChangeArrowheads="1"/>
            </p:cNvPicPr>
            <p:nvPr/>
          </p:nvPicPr>
          <p:blipFill rotWithShape="1"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t="31003" r="11121" b="4229"/>
            <a:stretch/>
          </p:blipFill>
          <p:spPr bwMode="auto">
            <a:xfrm>
              <a:off x="7315" y="2771800"/>
              <a:ext cx="2301577" cy="2160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International session 20052017</a:t>
            </a: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9677331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2" descr="http://www.ugl.it/Portals/0/AllegatiVari/cartina-europa-satellite.jpg"/>
          <p:cNvPicPr>
            <a:picLocks noChangeAspect="1" noChangeArrowheads="1"/>
          </p:cNvPicPr>
          <p:nvPr/>
        </p:nvPicPr>
        <p:blipFill>
          <a:blip r:embed="rId3" cstate="print"/>
          <a:srcRect b="450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Rettangolo 46"/>
          <p:cNvSpPr/>
          <p:nvPr/>
        </p:nvSpPr>
        <p:spPr>
          <a:xfrm>
            <a:off x="357158" y="332656"/>
            <a:ext cx="885236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b="1" dirty="0" smtClean="0">
                <a:solidFill>
                  <a:schemeClr val="bg1"/>
                </a:solidFill>
                <a:effectLst/>
              </a:rPr>
              <a:t>EBCOG  VISION FOR Women’s Services  IN EUROPE:</a:t>
            </a:r>
          </a:p>
          <a:p>
            <a:pPr algn="ctr"/>
            <a:r>
              <a:rPr lang="en-GB" sz="2800" b="1" dirty="0" smtClean="0">
                <a:solidFill>
                  <a:schemeClr val="bg1"/>
                </a:solidFill>
                <a:effectLst/>
              </a:rPr>
              <a:t> ADOPTION of the STANDARD of CARE/TRAINING</a:t>
            </a:r>
            <a:endParaRPr lang="it-IT" sz="2800" b="1" dirty="0" smtClean="0">
              <a:solidFill>
                <a:schemeClr val="bg1"/>
              </a:solidFill>
              <a:effectLst/>
            </a:endParaRPr>
          </a:p>
        </p:txBody>
      </p:sp>
      <p:grpSp>
        <p:nvGrpSpPr>
          <p:cNvPr id="2" name="Group 5"/>
          <p:cNvGrpSpPr>
            <a:grpSpLocks noChangeAspect="1"/>
          </p:cNvGrpSpPr>
          <p:nvPr/>
        </p:nvGrpSpPr>
        <p:grpSpPr bwMode="auto">
          <a:xfrm rot="8634561" flipV="1">
            <a:off x="7440179" y="1325609"/>
            <a:ext cx="652642" cy="660370"/>
            <a:chOff x="2468" y="1521"/>
            <a:chExt cx="881" cy="1542"/>
          </a:xfrm>
          <a:solidFill>
            <a:schemeClr val="bg1"/>
          </a:solidFill>
        </p:grpSpPr>
        <p:sp>
          <p:nvSpPr>
            <p:cNvPr id="97" name="Freeform 6"/>
            <p:cNvSpPr>
              <a:spLocks/>
            </p:cNvSpPr>
            <p:nvPr/>
          </p:nvSpPr>
          <p:spPr bwMode="auto">
            <a:xfrm rot="20351744" flipH="1">
              <a:off x="2795" y="1521"/>
              <a:ext cx="510" cy="87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5"/>
                </a:cxn>
                <a:cxn ang="0">
                  <a:pos x="69" y="57"/>
                </a:cxn>
                <a:cxn ang="0">
                  <a:pos x="132" y="72"/>
                </a:cxn>
                <a:cxn ang="0">
                  <a:pos x="189" y="90"/>
                </a:cxn>
                <a:cxn ang="0">
                  <a:pos x="248" y="108"/>
                </a:cxn>
                <a:cxn ang="0">
                  <a:pos x="298" y="126"/>
                </a:cxn>
                <a:cxn ang="0">
                  <a:pos x="340" y="144"/>
                </a:cxn>
                <a:cxn ang="0">
                  <a:pos x="379" y="160"/>
                </a:cxn>
                <a:cxn ang="0">
                  <a:pos x="424" y="181"/>
                </a:cxn>
                <a:cxn ang="0">
                  <a:pos x="463" y="205"/>
                </a:cxn>
                <a:cxn ang="0">
                  <a:pos x="508" y="235"/>
                </a:cxn>
                <a:cxn ang="0">
                  <a:pos x="544" y="262"/>
                </a:cxn>
                <a:cxn ang="0">
                  <a:pos x="580" y="289"/>
                </a:cxn>
                <a:cxn ang="0">
                  <a:pos x="613" y="319"/>
                </a:cxn>
                <a:cxn ang="0">
                  <a:pos x="655" y="355"/>
                </a:cxn>
                <a:cxn ang="0">
                  <a:pos x="700" y="397"/>
                </a:cxn>
                <a:cxn ang="0">
                  <a:pos x="726" y="427"/>
                </a:cxn>
                <a:cxn ang="0">
                  <a:pos x="753" y="459"/>
                </a:cxn>
                <a:cxn ang="0">
                  <a:pos x="780" y="490"/>
                </a:cxn>
                <a:cxn ang="0">
                  <a:pos x="804" y="520"/>
                </a:cxn>
                <a:cxn ang="0">
                  <a:pos x="834" y="568"/>
                </a:cxn>
                <a:cxn ang="0">
                  <a:pos x="852" y="607"/>
                </a:cxn>
                <a:cxn ang="0">
                  <a:pos x="952" y="595"/>
                </a:cxn>
                <a:cxn ang="0">
                  <a:pos x="919" y="529"/>
                </a:cxn>
                <a:cxn ang="0">
                  <a:pos x="870" y="459"/>
                </a:cxn>
                <a:cxn ang="0">
                  <a:pos x="819" y="400"/>
                </a:cxn>
                <a:cxn ang="0">
                  <a:pos x="753" y="337"/>
                </a:cxn>
                <a:cxn ang="0">
                  <a:pos x="664" y="247"/>
                </a:cxn>
                <a:cxn ang="0">
                  <a:pos x="565" y="172"/>
                </a:cxn>
                <a:cxn ang="0">
                  <a:pos x="460" y="108"/>
                </a:cxn>
                <a:cxn ang="0">
                  <a:pos x="367" y="69"/>
                </a:cxn>
                <a:cxn ang="0">
                  <a:pos x="251" y="30"/>
                </a:cxn>
                <a:cxn ang="0">
                  <a:pos x="156" y="15"/>
                </a:cxn>
                <a:cxn ang="0">
                  <a:pos x="0" y="0"/>
                </a:cxn>
              </a:cxnLst>
              <a:rect l="0" t="0" r="r" b="b"/>
              <a:pathLst>
                <a:path w="952" h="607">
                  <a:moveTo>
                    <a:pt x="0" y="0"/>
                  </a:moveTo>
                  <a:lnTo>
                    <a:pt x="0" y="45"/>
                  </a:lnTo>
                  <a:lnTo>
                    <a:pt x="69" y="57"/>
                  </a:lnTo>
                  <a:lnTo>
                    <a:pt x="132" y="72"/>
                  </a:lnTo>
                  <a:lnTo>
                    <a:pt x="189" y="90"/>
                  </a:lnTo>
                  <a:lnTo>
                    <a:pt x="248" y="108"/>
                  </a:lnTo>
                  <a:lnTo>
                    <a:pt x="298" y="126"/>
                  </a:lnTo>
                  <a:lnTo>
                    <a:pt x="340" y="144"/>
                  </a:lnTo>
                  <a:lnTo>
                    <a:pt x="379" y="160"/>
                  </a:lnTo>
                  <a:lnTo>
                    <a:pt x="424" y="181"/>
                  </a:lnTo>
                  <a:lnTo>
                    <a:pt x="463" y="205"/>
                  </a:lnTo>
                  <a:lnTo>
                    <a:pt x="508" y="235"/>
                  </a:lnTo>
                  <a:lnTo>
                    <a:pt x="544" y="262"/>
                  </a:lnTo>
                  <a:lnTo>
                    <a:pt x="580" y="289"/>
                  </a:lnTo>
                  <a:lnTo>
                    <a:pt x="613" y="319"/>
                  </a:lnTo>
                  <a:lnTo>
                    <a:pt x="655" y="355"/>
                  </a:lnTo>
                  <a:lnTo>
                    <a:pt x="700" y="397"/>
                  </a:lnTo>
                  <a:lnTo>
                    <a:pt x="726" y="427"/>
                  </a:lnTo>
                  <a:lnTo>
                    <a:pt x="753" y="459"/>
                  </a:lnTo>
                  <a:lnTo>
                    <a:pt x="780" y="490"/>
                  </a:lnTo>
                  <a:lnTo>
                    <a:pt x="804" y="520"/>
                  </a:lnTo>
                  <a:lnTo>
                    <a:pt x="834" y="568"/>
                  </a:lnTo>
                  <a:lnTo>
                    <a:pt x="852" y="607"/>
                  </a:lnTo>
                  <a:lnTo>
                    <a:pt x="952" y="595"/>
                  </a:lnTo>
                  <a:lnTo>
                    <a:pt x="919" y="529"/>
                  </a:lnTo>
                  <a:lnTo>
                    <a:pt x="870" y="459"/>
                  </a:lnTo>
                  <a:lnTo>
                    <a:pt x="819" y="400"/>
                  </a:lnTo>
                  <a:lnTo>
                    <a:pt x="753" y="337"/>
                  </a:lnTo>
                  <a:lnTo>
                    <a:pt x="664" y="247"/>
                  </a:lnTo>
                  <a:lnTo>
                    <a:pt x="565" y="172"/>
                  </a:lnTo>
                  <a:lnTo>
                    <a:pt x="460" y="108"/>
                  </a:lnTo>
                  <a:lnTo>
                    <a:pt x="367" y="69"/>
                  </a:lnTo>
                  <a:lnTo>
                    <a:pt x="251" y="30"/>
                  </a:lnTo>
                  <a:lnTo>
                    <a:pt x="156" y="15"/>
                  </a:lnTo>
                  <a:lnTo>
                    <a:pt x="0" y="0"/>
                  </a:lnTo>
                  <a:close/>
                </a:path>
              </a:pathLst>
            </a:cu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>
                <a:solidFill>
                  <a:schemeClr val="bg1"/>
                </a:solidFill>
              </a:endParaRPr>
            </a:p>
          </p:txBody>
        </p:sp>
        <p:sp>
          <p:nvSpPr>
            <p:cNvPr id="98" name="Freeform 7"/>
            <p:cNvSpPr>
              <a:spLocks/>
            </p:cNvSpPr>
            <p:nvPr/>
          </p:nvSpPr>
          <p:spPr bwMode="auto">
            <a:xfrm rot="20351744" flipH="1">
              <a:off x="2622" y="2436"/>
              <a:ext cx="263" cy="627"/>
            </a:xfrm>
            <a:custGeom>
              <a:avLst/>
              <a:gdLst/>
              <a:ahLst/>
              <a:cxnLst>
                <a:cxn ang="0">
                  <a:pos x="0" y="335"/>
                </a:cxn>
                <a:cxn ang="0">
                  <a:pos x="0" y="434"/>
                </a:cxn>
                <a:cxn ang="0">
                  <a:pos x="20" y="409"/>
                </a:cxn>
                <a:cxn ang="0">
                  <a:pos x="42" y="383"/>
                </a:cxn>
                <a:cxn ang="0">
                  <a:pos x="71" y="356"/>
                </a:cxn>
                <a:cxn ang="0">
                  <a:pos x="107" y="325"/>
                </a:cxn>
                <a:cxn ang="0">
                  <a:pos x="142" y="291"/>
                </a:cxn>
                <a:cxn ang="0">
                  <a:pos x="178" y="259"/>
                </a:cxn>
                <a:cxn ang="0">
                  <a:pos x="211" y="232"/>
                </a:cxn>
                <a:cxn ang="0">
                  <a:pos x="241" y="208"/>
                </a:cxn>
                <a:cxn ang="0">
                  <a:pos x="274" y="186"/>
                </a:cxn>
                <a:cxn ang="0">
                  <a:pos x="308" y="164"/>
                </a:cxn>
                <a:cxn ang="0">
                  <a:pos x="348" y="141"/>
                </a:cxn>
                <a:cxn ang="0">
                  <a:pos x="385" y="123"/>
                </a:cxn>
                <a:cxn ang="0">
                  <a:pos x="423" y="107"/>
                </a:cxn>
                <a:cxn ang="0">
                  <a:pos x="463" y="90"/>
                </a:cxn>
                <a:cxn ang="0">
                  <a:pos x="493" y="76"/>
                </a:cxn>
                <a:cxn ang="0">
                  <a:pos x="493" y="0"/>
                </a:cxn>
                <a:cxn ang="0">
                  <a:pos x="439" y="15"/>
                </a:cxn>
                <a:cxn ang="0">
                  <a:pos x="360" y="49"/>
                </a:cxn>
                <a:cxn ang="0">
                  <a:pos x="259" y="92"/>
                </a:cxn>
                <a:cxn ang="0">
                  <a:pos x="185" y="138"/>
                </a:cxn>
                <a:cxn ang="0">
                  <a:pos x="117" y="204"/>
                </a:cxn>
                <a:cxn ang="0">
                  <a:pos x="50" y="259"/>
                </a:cxn>
                <a:cxn ang="0">
                  <a:pos x="0" y="312"/>
                </a:cxn>
                <a:cxn ang="0">
                  <a:pos x="0" y="433"/>
                </a:cxn>
                <a:cxn ang="0">
                  <a:pos x="0" y="431"/>
                </a:cxn>
                <a:cxn ang="0">
                  <a:pos x="0" y="335"/>
                </a:cxn>
              </a:cxnLst>
              <a:rect l="0" t="0" r="r" b="b"/>
              <a:pathLst>
                <a:path w="493" h="434">
                  <a:moveTo>
                    <a:pt x="0" y="335"/>
                  </a:moveTo>
                  <a:lnTo>
                    <a:pt x="0" y="434"/>
                  </a:lnTo>
                  <a:lnTo>
                    <a:pt x="20" y="409"/>
                  </a:lnTo>
                  <a:lnTo>
                    <a:pt x="42" y="383"/>
                  </a:lnTo>
                  <a:lnTo>
                    <a:pt x="71" y="356"/>
                  </a:lnTo>
                  <a:lnTo>
                    <a:pt x="107" y="325"/>
                  </a:lnTo>
                  <a:lnTo>
                    <a:pt x="142" y="291"/>
                  </a:lnTo>
                  <a:lnTo>
                    <a:pt x="178" y="259"/>
                  </a:lnTo>
                  <a:lnTo>
                    <a:pt x="211" y="232"/>
                  </a:lnTo>
                  <a:lnTo>
                    <a:pt x="241" y="208"/>
                  </a:lnTo>
                  <a:lnTo>
                    <a:pt x="274" y="186"/>
                  </a:lnTo>
                  <a:lnTo>
                    <a:pt x="308" y="164"/>
                  </a:lnTo>
                  <a:lnTo>
                    <a:pt x="348" y="141"/>
                  </a:lnTo>
                  <a:lnTo>
                    <a:pt x="385" y="123"/>
                  </a:lnTo>
                  <a:lnTo>
                    <a:pt x="423" y="107"/>
                  </a:lnTo>
                  <a:lnTo>
                    <a:pt x="463" y="90"/>
                  </a:lnTo>
                  <a:lnTo>
                    <a:pt x="493" y="76"/>
                  </a:lnTo>
                  <a:lnTo>
                    <a:pt x="493" y="0"/>
                  </a:lnTo>
                  <a:lnTo>
                    <a:pt x="439" y="15"/>
                  </a:lnTo>
                  <a:lnTo>
                    <a:pt x="360" y="49"/>
                  </a:lnTo>
                  <a:lnTo>
                    <a:pt x="259" y="92"/>
                  </a:lnTo>
                  <a:lnTo>
                    <a:pt x="185" y="138"/>
                  </a:lnTo>
                  <a:lnTo>
                    <a:pt x="117" y="204"/>
                  </a:lnTo>
                  <a:lnTo>
                    <a:pt x="50" y="259"/>
                  </a:lnTo>
                  <a:lnTo>
                    <a:pt x="0" y="312"/>
                  </a:lnTo>
                  <a:lnTo>
                    <a:pt x="0" y="433"/>
                  </a:lnTo>
                  <a:lnTo>
                    <a:pt x="0" y="431"/>
                  </a:lnTo>
                  <a:lnTo>
                    <a:pt x="0" y="335"/>
                  </a:lnTo>
                  <a:close/>
                </a:path>
              </a:pathLst>
            </a:cu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>
                <a:solidFill>
                  <a:schemeClr val="bg1"/>
                </a:solidFill>
              </a:endParaRPr>
            </a:p>
          </p:txBody>
        </p:sp>
        <p:sp>
          <p:nvSpPr>
            <p:cNvPr id="99" name="Freeform 8"/>
            <p:cNvSpPr>
              <a:spLocks/>
            </p:cNvSpPr>
            <p:nvPr/>
          </p:nvSpPr>
          <p:spPr bwMode="auto">
            <a:xfrm rot="20351744" flipH="1">
              <a:off x="2896" y="2519"/>
              <a:ext cx="317" cy="38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83"/>
                </a:cxn>
                <a:cxn ang="0">
                  <a:pos x="38" y="90"/>
                </a:cxn>
                <a:cxn ang="0">
                  <a:pos x="77" y="97"/>
                </a:cxn>
                <a:cxn ang="0">
                  <a:pos x="114" y="106"/>
                </a:cxn>
                <a:cxn ang="0">
                  <a:pos x="152" y="115"/>
                </a:cxn>
                <a:cxn ang="0">
                  <a:pos x="196" y="126"/>
                </a:cxn>
                <a:cxn ang="0">
                  <a:pos x="244" y="138"/>
                </a:cxn>
                <a:cxn ang="0">
                  <a:pos x="304" y="156"/>
                </a:cxn>
                <a:cxn ang="0">
                  <a:pos x="362" y="172"/>
                </a:cxn>
                <a:cxn ang="0">
                  <a:pos x="400" y="185"/>
                </a:cxn>
                <a:cxn ang="0">
                  <a:pos x="445" y="203"/>
                </a:cxn>
                <a:cxn ang="0">
                  <a:pos x="494" y="223"/>
                </a:cxn>
                <a:cxn ang="0">
                  <a:pos x="538" y="243"/>
                </a:cxn>
                <a:cxn ang="0">
                  <a:pos x="570" y="259"/>
                </a:cxn>
                <a:cxn ang="0">
                  <a:pos x="589" y="270"/>
                </a:cxn>
                <a:cxn ang="0">
                  <a:pos x="589" y="167"/>
                </a:cxn>
                <a:cxn ang="0">
                  <a:pos x="552" y="141"/>
                </a:cxn>
                <a:cxn ang="0">
                  <a:pos x="478" y="105"/>
                </a:cxn>
                <a:cxn ang="0">
                  <a:pos x="392" y="69"/>
                </a:cxn>
                <a:cxn ang="0">
                  <a:pos x="315" y="49"/>
                </a:cxn>
                <a:cxn ang="0">
                  <a:pos x="226" y="24"/>
                </a:cxn>
                <a:cxn ang="0">
                  <a:pos x="137" y="7"/>
                </a:cxn>
                <a:cxn ang="0">
                  <a:pos x="74" y="1"/>
                </a:cxn>
                <a:cxn ang="0">
                  <a:pos x="0" y="0"/>
                </a:cxn>
              </a:cxnLst>
              <a:rect l="0" t="0" r="r" b="b"/>
              <a:pathLst>
                <a:path w="589" h="270">
                  <a:moveTo>
                    <a:pt x="0" y="0"/>
                  </a:moveTo>
                  <a:lnTo>
                    <a:pt x="0" y="83"/>
                  </a:lnTo>
                  <a:lnTo>
                    <a:pt x="38" y="90"/>
                  </a:lnTo>
                  <a:lnTo>
                    <a:pt x="77" y="97"/>
                  </a:lnTo>
                  <a:lnTo>
                    <a:pt x="114" y="106"/>
                  </a:lnTo>
                  <a:lnTo>
                    <a:pt x="152" y="115"/>
                  </a:lnTo>
                  <a:lnTo>
                    <a:pt x="196" y="126"/>
                  </a:lnTo>
                  <a:lnTo>
                    <a:pt x="244" y="138"/>
                  </a:lnTo>
                  <a:lnTo>
                    <a:pt x="304" y="156"/>
                  </a:lnTo>
                  <a:lnTo>
                    <a:pt x="362" y="172"/>
                  </a:lnTo>
                  <a:lnTo>
                    <a:pt x="400" y="185"/>
                  </a:lnTo>
                  <a:lnTo>
                    <a:pt x="445" y="203"/>
                  </a:lnTo>
                  <a:lnTo>
                    <a:pt x="494" y="223"/>
                  </a:lnTo>
                  <a:lnTo>
                    <a:pt x="538" y="243"/>
                  </a:lnTo>
                  <a:lnTo>
                    <a:pt x="570" y="259"/>
                  </a:lnTo>
                  <a:lnTo>
                    <a:pt x="589" y="270"/>
                  </a:lnTo>
                  <a:lnTo>
                    <a:pt x="589" y="167"/>
                  </a:lnTo>
                  <a:lnTo>
                    <a:pt x="552" y="141"/>
                  </a:lnTo>
                  <a:lnTo>
                    <a:pt x="478" y="105"/>
                  </a:lnTo>
                  <a:lnTo>
                    <a:pt x="392" y="69"/>
                  </a:lnTo>
                  <a:lnTo>
                    <a:pt x="315" y="49"/>
                  </a:lnTo>
                  <a:lnTo>
                    <a:pt x="226" y="24"/>
                  </a:lnTo>
                  <a:lnTo>
                    <a:pt x="137" y="7"/>
                  </a:lnTo>
                  <a:lnTo>
                    <a:pt x="74" y="1"/>
                  </a:lnTo>
                  <a:lnTo>
                    <a:pt x="0" y="0"/>
                  </a:lnTo>
                  <a:close/>
                </a:path>
              </a:pathLst>
            </a:cu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>
                <a:solidFill>
                  <a:schemeClr val="bg1"/>
                </a:solidFill>
              </a:endParaRPr>
            </a:p>
          </p:txBody>
        </p:sp>
        <p:sp>
          <p:nvSpPr>
            <p:cNvPr id="100" name="Freeform 9"/>
            <p:cNvSpPr>
              <a:spLocks/>
            </p:cNvSpPr>
            <p:nvPr/>
          </p:nvSpPr>
          <p:spPr bwMode="auto">
            <a:xfrm rot="20351744" flipH="1">
              <a:off x="2468" y="1605"/>
              <a:ext cx="881" cy="1188"/>
            </a:xfrm>
            <a:custGeom>
              <a:avLst/>
              <a:gdLst/>
              <a:ahLst/>
              <a:cxnLst>
                <a:cxn ang="0">
                  <a:pos x="90" y="0"/>
                </a:cxn>
                <a:cxn ang="0">
                  <a:pos x="189" y="0"/>
                </a:cxn>
                <a:cxn ang="0">
                  <a:pos x="291" y="6"/>
                </a:cxn>
                <a:cxn ang="0">
                  <a:pos x="386" y="21"/>
                </a:cxn>
                <a:cxn ang="0">
                  <a:pos x="496" y="45"/>
                </a:cxn>
                <a:cxn ang="0">
                  <a:pos x="601" y="78"/>
                </a:cxn>
                <a:cxn ang="0">
                  <a:pos x="712" y="123"/>
                </a:cxn>
                <a:cxn ang="0">
                  <a:pos x="811" y="170"/>
                </a:cxn>
                <a:cxn ang="0">
                  <a:pos x="905" y="217"/>
                </a:cxn>
                <a:cxn ang="0">
                  <a:pos x="1001" y="271"/>
                </a:cxn>
                <a:cxn ang="0">
                  <a:pos x="1091" y="331"/>
                </a:cxn>
                <a:cxn ang="0">
                  <a:pos x="1178" y="400"/>
                </a:cxn>
                <a:cxn ang="0">
                  <a:pos x="1249" y="469"/>
                </a:cxn>
                <a:cxn ang="0">
                  <a:pos x="1297" y="533"/>
                </a:cxn>
                <a:cxn ang="0">
                  <a:pos x="1596" y="512"/>
                </a:cxn>
                <a:cxn ang="0">
                  <a:pos x="1494" y="557"/>
                </a:cxn>
                <a:cxn ang="0">
                  <a:pos x="1423" y="593"/>
                </a:cxn>
                <a:cxn ang="0">
                  <a:pos x="1364" y="630"/>
                </a:cxn>
                <a:cxn ang="0">
                  <a:pos x="1307" y="676"/>
                </a:cxn>
                <a:cxn ang="0">
                  <a:pos x="1240" y="736"/>
                </a:cxn>
                <a:cxn ang="0">
                  <a:pos x="1178" y="796"/>
                </a:cxn>
                <a:cxn ang="0">
                  <a:pos x="1124" y="811"/>
                </a:cxn>
                <a:cxn ang="0">
                  <a:pos x="1068" y="783"/>
                </a:cxn>
                <a:cxn ang="0">
                  <a:pos x="999" y="755"/>
                </a:cxn>
                <a:cxn ang="0">
                  <a:pos x="936" y="735"/>
                </a:cxn>
                <a:cxn ang="0">
                  <a:pos x="864" y="715"/>
                </a:cxn>
                <a:cxn ang="0">
                  <a:pos x="791" y="696"/>
                </a:cxn>
                <a:cxn ang="0">
                  <a:pos x="720" y="681"/>
                </a:cxn>
                <a:cxn ang="0">
                  <a:pos x="652" y="666"/>
                </a:cxn>
                <a:cxn ang="0">
                  <a:pos x="560" y="652"/>
                </a:cxn>
                <a:cxn ang="0">
                  <a:pos x="896" y="542"/>
                </a:cxn>
                <a:cxn ang="0">
                  <a:pos x="817" y="439"/>
                </a:cxn>
                <a:cxn ang="0">
                  <a:pos x="757" y="379"/>
                </a:cxn>
                <a:cxn ang="0">
                  <a:pos x="670" y="298"/>
                </a:cxn>
                <a:cxn ang="0">
                  <a:pos x="595" y="235"/>
                </a:cxn>
                <a:cxn ang="0">
                  <a:pos x="535" y="188"/>
                </a:cxn>
                <a:cxn ang="0">
                  <a:pos x="460" y="141"/>
                </a:cxn>
                <a:cxn ang="0">
                  <a:pos x="383" y="102"/>
                </a:cxn>
                <a:cxn ang="0">
                  <a:pos x="291" y="69"/>
                </a:cxn>
                <a:cxn ang="0">
                  <a:pos x="192" y="45"/>
                </a:cxn>
                <a:cxn ang="0">
                  <a:pos x="87" y="24"/>
                </a:cxn>
              </a:cxnLst>
              <a:rect l="0" t="0" r="r" b="b"/>
              <a:pathLst>
                <a:path w="1645" h="823">
                  <a:moveTo>
                    <a:pt x="0" y="6"/>
                  </a:moveTo>
                  <a:lnTo>
                    <a:pt x="90" y="0"/>
                  </a:lnTo>
                  <a:lnTo>
                    <a:pt x="135" y="0"/>
                  </a:lnTo>
                  <a:lnTo>
                    <a:pt x="189" y="0"/>
                  </a:lnTo>
                  <a:lnTo>
                    <a:pt x="240" y="3"/>
                  </a:lnTo>
                  <a:lnTo>
                    <a:pt x="291" y="6"/>
                  </a:lnTo>
                  <a:lnTo>
                    <a:pt x="341" y="12"/>
                  </a:lnTo>
                  <a:lnTo>
                    <a:pt x="386" y="21"/>
                  </a:lnTo>
                  <a:lnTo>
                    <a:pt x="436" y="30"/>
                  </a:lnTo>
                  <a:lnTo>
                    <a:pt x="496" y="45"/>
                  </a:lnTo>
                  <a:lnTo>
                    <a:pt x="550" y="63"/>
                  </a:lnTo>
                  <a:lnTo>
                    <a:pt x="601" y="78"/>
                  </a:lnTo>
                  <a:lnTo>
                    <a:pt x="658" y="99"/>
                  </a:lnTo>
                  <a:lnTo>
                    <a:pt x="712" y="123"/>
                  </a:lnTo>
                  <a:lnTo>
                    <a:pt x="766" y="147"/>
                  </a:lnTo>
                  <a:lnTo>
                    <a:pt x="811" y="170"/>
                  </a:lnTo>
                  <a:lnTo>
                    <a:pt x="862" y="194"/>
                  </a:lnTo>
                  <a:lnTo>
                    <a:pt x="905" y="217"/>
                  </a:lnTo>
                  <a:lnTo>
                    <a:pt x="953" y="244"/>
                  </a:lnTo>
                  <a:lnTo>
                    <a:pt x="1001" y="271"/>
                  </a:lnTo>
                  <a:lnTo>
                    <a:pt x="1049" y="304"/>
                  </a:lnTo>
                  <a:lnTo>
                    <a:pt x="1091" y="331"/>
                  </a:lnTo>
                  <a:lnTo>
                    <a:pt x="1136" y="367"/>
                  </a:lnTo>
                  <a:lnTo>
                    <a:pt x="1178" y="400"/>
                  </a:lnTo>
                  <a:lnTo>
                    <a:pt x="1217" y="433"/>
                  </a:lnTo>
                  <a:lnTo>
                    <a:pt x="1249" y="469"/>
                  </a:lnTo>
                  <a:lnTo>
                    <a:pt x="1276" y="500"/>
                  </a:lnTo>
                  <a:lnTo>
                    <a:pt x="1297" y="533"/>
                  </a:lnTo>
                  <a:lnTo>
                    <a:pt x="1645" y="489"/>
                  </a:lnTo>
                  <a:lnTo>
                    <a:pt x="1596" y="512"/>
                  </a:lnTo>
                  <a:lnTo>
                    <a:pt x="1539" y="536"/>
                  </a:lnTo>
                  <a:lnTo>
                    <a:pt x="1494" y="557"/>
                  </a:lnTo>
                  <a:lnTo>
                    <a:pt x="1460" y="573"/>
                  </a:lnTo>
                  <a:lnTo>
                    <a:pt x="1423" y="593"/>
                  </a:lnTo>
                  <a:lnTo>
                    <a:pt x="1393" y="611"/>
                  </a:lnTo>
                  <a:lnTo>
                    <a:pt x="1364" y="630"/>
                  </a:lnTo>
                  <a:lnTo>
                    <a:pt x="1335" y="653"/>
                  </a:lnTo>
                  <a:lnTo>
                    <a:pt x="1307" y="676"/>
                  </a:lnTo>
                  <a:lnTo>
                    <a:pt x="1273" y="705"/>
                  </a:lnTo>
                  <a:lnTo>
                    <a:pt x="1240" y="736"/>
                  </a:lnTo>
                  <a:lnTo>
                    <a:pt x="1211" y="762"/>
                  </a:lnTo>
                  <a:lnTo>
                    <a:pt x="1178" y="796"/>
                  </a:lnTo>
                  <a:lnTo>
                    <a:pt x="1151" y="823"/>
                  </a:lnTo>
                  <a:lnTo>
                    <a:pt x="1124" y="811"/>
                  </a:lnTo>
                  <a:lnTo>
                    <a:pt x="1097" y="796"/>
                  </a:lnTo>
                  <a:lnTo>
                    <a:pt x="1068" y="783"/>
                  </a:lnTo>
                  <a:lnTo>
                    <a:pt x="1034" y="769"/>
                  </a:lnTo>
                  <a:lnTo>
                    <a:pt x="999" y="755"/>
                  </a:lnTo>
                  <a:lnTo>
                    <a:pt x="967" y="744"/>
                  </a:lnTo>
                  <a:lnTo>
                    <a:pt x="936" y="735"/>
                  </a:lnTo>
                  <a:lnTo>
                    <a:pt x="901" y="724"/>
                  </a:lnTo>
                  <a:lnTo>
                    <a:pt x="864" y="715"/>
                  </a:lnTo>
                  <a:lnTo>
                    <a:pt x="826" y="705"/>
                  </a:lnTo>
                  <a:lnTo>
                    <a:pt x="791" y="696"/>
                  </a:lnTo>
                  <a:lnTo>
                    <a:pt x="757" y="687"/>
                  </a:lnTo>
                  <a:lnTo>
                    <a:pt x="720" y="681"/>
                  </a:lnTo>
                  <a:lnTo>
                    <a:pt x="685" y="673"/>
                  </a:lnTo>
                  <a:lnTo>
                    <a:pt x="652" y="666"/>
                  </a:lnTo>
                  <a:lnTo>
                    <a:pt x="613" y="658"/>
                  </a:lnTo>
                  <a:lnTo>
                    <a:pt x="560" y="652"/>
                  </a:lnTo>
                  <a:lnTo>
                    <a:pt x="920" y="590"/>
                  </a:lnTo>
                  <a:lnTo>
                    <a:pt x="896" y="542"/>
                  </a:lnTo>
                  <a:lnTo>
                    <a:pt x="868" y="506"/>
                  </a:lnTo>
                  <a:lnTo>
                    <a:pt x="817" y="439"/>
                  </a:lnTo>
                  <a:lnTo>
                    <a:pt x="787" y="409"/>
                  </a:lnTo>
                  <a:lnTo>
                    <a:pt x="757" y="379"/>
                  </a:lnTo>
                  <a:lnTo>
                    <a:pt x="703" y="328"/>
                  </a:lnTo>
                  <a:lnTo>
                    <a:pt x="670" y="298"/>
                  </a:lnTo>
                  <a:lnTo>
                    <a:pt x="631" y="262"/>
                  </a:lnTo>
                  <a:lnTo>
                    <a:pt x="595" y="235"/>
                  </a:lnTo>
                  <a:lnTo>
                    <a:pt x="565" y="211"/>
                  </a:lnTo>
                  <a:lnTo>
                    <a:pt x="535" y="188"/>
                  </a:lnTo>
                  <a:lnTo>
                    <a:pt x="499" y="164"/>
                  </a:lnTo>
                  <a:lnTo>
                    <a:pt x="460" y="141"/>
                  </a:lnTo>
                  <a:lnTo>
                    <a:pt x="421" y="123"/>
                  </a:lnTo>
                  <a:lnTo>
                    <a:pt x="383" y="102"/>
                  </a:lnTo>
                  <a:lnTo>
                    <a:pt x="335" y="84"/>
                  </a:lnTo>
                  <a:lnTo>
                    <a:pt x="291" y="69"/>
                  </a:lnTo>
                  <a:lnTo>
                    <a:pt x="240" y="57"/>
                  </a:lnTo>
                  <a:lnTo>
                    <a:pt x="192" y="45"/>
                  </a:lnTo>
                  <a:lnTo>
                    <a:pt x="141" y="33"/>
                  </a:lnTo>
                  <a:lnTo>
                    <a:pt x="87" y="24"/>
                  </a:lnTo>
                  <a:lnTo>
                    <a:pt x="0" y="6"/>
                  </a:lnTo>
                  <a:close/>
                </a:path>
              </a:pathLst>
            </a:cu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>
                <a:solidFill>
                  <a:schemeClr val="bg1"/>
                </a:solidFill>
              </a:endParaRPr>
            </a:p>
          </p:txBody>
        </p:sp>
      </p:grpSp>
      <p:sp>
        <p:nvSpPr>
          <p:cNvPr id="101" name="Rettangolo arrotondato 100"/>
          <p:cNvSpPr/>
          <p:nvPr/>
        </p:nvSpPr>
        <p:spPr>
          <a:xfrm>
            <a:off x="7005524" y="2031352"/>
            <a:ext cx="1872208" cy="864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ttangolo 101"/>
          <p:cNvSpPr/>
          <p:nvPr/>
        </p:nvSpPr>
        <p:spPr>
          <a:xfrm>
            <a:off x="6212388" y="3803556"/>
            <a:ext cx="29681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European </a:t>
            </a:r>
          </a:p>
          <a:p>
            <a:pPr algn="ctr"/>
            <a:r>
              <a:rPr lang="en-GB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monitoring </a:t>
            </a:r>
          </a:p>
          <a:p>
            <a:pPr algn="ctr"/>
            <a:r>
              <a:rPr lang="en-GB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centre</a:t>
            </a:r>
            <a:endParaRPr lang="it-IT" sz="2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3" name="Group 5"/>
          <p:cNvGrpSpPr>
            <a:grpSpLocks noChangeAspect="1"/>
          </p:cNvGrpSpPr>
          <p:nvPr/>
        </p:nvGrpSpPr>
        <p:grpSpPr bwMode="auto">
          <a:xfrm rot="20371216" flipH="1" flipV="1">
            <a:off x="7805755" y="2918475"/>
            <a:ext cx="652642" cy="660370"/>
            <a:chOff x="2468" y="1521"/>
            <a:chExt cx="881" cy="1542"/>
          </a:xfrm>
          <a:solidFill>
            <a:schemeClr val="bg1"/>
          </a:solidFill>
        </p:grpSpPr>
        <p:sp>
          <p:nvSpPr>
            <p:cNvPr id="105" name="Freeform 6"/>
            <p:cNvSpPr>
              <a:spLocks/>
            </p:cNvSpPr>
            <p:nvPr/>
          </p:nvSpPr>
          <p:spPr bwMode="auto">
            <a:xfrm rot="20351744" flipH="1">
              <a:off x="2795" y="1521"/>
              <a:ext cx="510" cy="87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5"/>
                </a:cxn>
                <a:cxn ang="0">
                  <a:pos x="69" y="57"/>
                </a:cxn>
                <a:cxn ang="0">
                  <a:pos x="132" y="72"/>
                </a:cxn>
                <a:cxn ang="0">
                  <a:pos x="189" y="90"/>
                </a:cxn>
                <a:cxn ang="0">
                  <a:pos x="248" y="108"/>
                </a:cxn>
                <a:cxn ang="0">
                  <a:pos x="298" y="126"/>
                </a:cxn>
                <a:cxn ang="0">
                  <a:pos x="340" y="144"/>
                </a:cxn>
                <a:cxn ang="0">
                  <a:pos x="379" y="160"/>
                </a:cxn>
                <a:cxn ang="0">
                  <a:pos x="424" y="181"/>
                </a:cxn>
                <a:cxn ang="0">
                  <a:pos x="463" y="205"/>
                </a:cxn>
                <a:cxn ang="0">
                  <a:pos x="508" y="235"/>
                </a:cxn>
                <a:cxn ang="0">
                  <a:pos x="544" y="262"/>
                </a:cxn>
                <a:cxn ang="0">
                  <a:pos x="580" y="289"/>
                </a:cxn>
                <a:cxn ang="0">
                  <a:pos x="613" y="319"/>
                </a:cxn>
                <a:cxn ang="0">
                  <a:pos x="655" y="355"/>
                </a:cxn>
                <a:cxn ang="0">
                  <a:pos x="700" y="397"/>
                </a:cxn>
                <a:cxn ang="0">
                  <a:pos x="726" y="427"/>
                </a:cxn>
                <a:cxn ang="0">
                  <a:pos x="753" y="459"/>
                </a:cxn>
                <a:cxn ang="0">
                  <a:pos x="780" y="490"/>
                </a:cxn>
                <a:cxn ang="0">
                  <a:pos x="804" y="520"/>
                </a:cxn>
                <a:cxn ang="0">
                  <a:pos x="834" y="568"/>
                </a:cxn>
                <a:cxn ang="0">
                  <a:pos x="852" y="607"/>
                </a:cxn>
                <a:cxn ang="0">
                  <a:pos x="952" y="595"/>
                </a:cxn>
                <a:cxn ang="0">
                  <a:pos x="919" y="529"/>
                </a:cxn>
                <a:cxn ang="0">
                  <a:pos x="870" y="459"/>
                </a:cxn>
                <a:cxn ang="0">
                  <a:pos x="819" y="400"/>
                </a:cxn>
                <a:cxn ang="0">
                  <a:pos x="753" y="337"/>
                </a:cxn>
                <a:cxn ang="0">
                  <a:pos x="664" y="247"/>
                </a:cxn>
                <a:cxn ang="0">
                  <a:pos x="565" y="172"/>
                </a:cxn>
                <a:cxn ang="0">
                  <a:pos x="460" y="108"/>
                </a:cxn>
                <a:cxn ang="0">
                  <a:pos x="367" y="69"/>
                </a:cxn>
                <a:cxn ang="0">
                  <a:pos x="251" y="30"/>
                </a:cxn>
                <a:cxn ang="0">
                  <a:pos x="156" y="15"/>
                </a:cxn>
                <a:cxn ang="0">
                  <a:pos x="0" y="0"/>
                </a:cxn>
              </a:cxnLst>
              <a:rect l="0" t="0" r="r" b="b"/>
              <a:pathLst>
                <a:path w="952" h="607">
                  <a:moveTo>
                    <a:pt x="0" y="0"/>
                  </a:moveTo>
                  <a:lnTo>
                    <a:pt x="0" y="45"/>
                  </a:lnTo>
                  <a:lnTo>
                    <a:pt x="69" y="57"/>
                  </a:lnTo>
                  <a:lnTo>
                    <a:pt x="132" y="72"/>
                  </a:lnTo>
                  <a:lnTo>
                    <a:pt x="189" y="90"/>
                  </a:lnTo>
                  <a:lnTo>
                    <a:pt x="248" y="108"/>
                  </a:lnTo>
                  <a:lnTo>
                    <a:pt x="298" y="126"/>
                  </a:lnTo>
                  <a:lnTo>
                    <a:pt x="340" y="144"/>
                  </a:lnTo>
                  <a:lnTo>
                    <a:pt x="379" y="160"/>
                  </a:lnTo>
                  <a:lnTo>
                    <a:pt x="424" y="181"/>
                  </a:lnTo>
                  <a:lnTo>
                    <a:pt x="463" y="205"/>
                  </a:lnTo>
                  <a:lnTo>
                    <a:pt x="508" y="235"/>
                  </a:lnTo>
                  <a:lnTo>
                    <a:pt x="544" y="262"/>
                  </a:lnTo>
                  <a:lnTo>
                    <a:pt x="580" y="289"/>
                  </a:lnTo>
                  <a:lnTo>
                    <a:pt x="613" y="319"/>
                  </a:lnTo>
                  <a:lnTo>
                    <a:pt x="655" y="355"/>
                  </a:lnTo>
                  <a:lnTo>
                    <a:pt x="700" y="397"/>
                  </a:lnTo>
                  <a:lnTo>
                    <a:pt x="726" y="427"/>
                  </a:lnTo>
                  <a:lnTo>
                    <a:pt x="753" y="459"/>
                  </a:lnTo>
                  <a:lnTo>
                    <a:pt x="780" y="490"/>
                  </a:lnTo>
                  <a:lnTo>
                    <a:pt x="804" y="520"/>
                  </a:lnTo>
                  <a:lnTo>
                    <a:pt x="834" y="568"/>
                  </a:lnTo>
                  <a:lnTo>
                    <a:pt x="852" y="607"/>
                  </a:lnTo>
                  <a:lnTo>
                    <a:pt x="952" y="595"/>
                  </a:lnTo>
                  <a:lnTo>
                    <a:pt x="919" y="529"/>
                  </a:lnTo>
                  <a:lnTo>
                    <a:pt x="870" y="459"/>
                  </a:lnTo>
                  <a:lnTo>
                    <a:pt x="819" y="400"/>
                  </a:lnTo>
                  <a:lnTo>
                    <a:pt x="753" y="337"/>
                  </a:lnTo>
                  <a:lnTo>
                    <a:pt x="664" y="247"/>
                  </a:lnTo>
                  <a:lnTo>
                    <a:pt x="565" y="172"/>
                  </a:lnTo>
                  <a:lnTo>
                    <a:pt x="460" y="108"/>
                  </a:lnTo>
                  <a:lnTo>
                    <a:pt x="367" y="69"/>
                  </a:lnTo>
                  <a:lnTo>
                    <a:pt x="251" y="30"/>
                  </a:lnTo>
                  <a:lnTo>
                    <a:pt x="156" y="15"/>
                  </a:lnTo>
                  <a:lnTo>
                    <a:pt x="0" y="0"/>
                  </a:lnTo>
                  <a:close/>
                </a:path>
              </a:pathLst>
            </a:cu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>
                <a:solidFill>
                  <a:schemeClr val="bg1"/>
                </a:solidFill>
              </a:endParaRPr>
            </a:p>
          </p:txBody>
        </p:sp>
        <p:sp>
          <p:nvSpPr>
            <p:cNvPr id="106" name="Freeform 7"/>
            <p:cNvSpPr>
              <a:spLocks/>
            </p:cNvSpPr>
            <p:nvPr/>
          </p:nvSpPr>
          <p:spPr bwMode="auto">
            <a:xfrm rot="20351744" flipH="1">
              <a:off x="2622" y="2436"/>
              <a:ext cx="263" cy="627"/>
            </a:xfrm>
            <a:custGeom>
              <a:avLst/>
              <a:gdLst/>
              <a:ahLst/>
              <a:cxnLst>
                <a:cxn ang="0">
                  <a:pos x="0" y="335"/>
                </a:cxn>
                <a:cxn ang="0">
                  <a:pos x="0" y="434"/>
                </a:cxn>
                <a:cxn ang="0">
                  <a:pos x="20" y="409"/>
                </a:cxn>
                <a:cxn ang="0">
                  <a:pos x="42" y="383"/>
                </a:cxn>
                <a:cxn ang="0">
                  <a:pos x="71" y="356"/>
                </a:cxn>
                <a:cxn ang="0">
                  <a:pos x="107" y="325"/>
                </a:cxn>
                <a:cxn ang="0">
                  <a:pos x="142" y="291"/>
                </a:cxn>
                <a:cxn ang="0">
                  <a:pos x="178" y="259"/>
                </a:cxn>
                <a:cxn ang="0">
                  <a:pos x="211" y="232"/>
                </a:cxn>
                <a:cxn ang="0">
                  <a:pos x="241" y="208"/>
                </a:cxn>
                <a:cxn ang="0">
                  <a:pos x="274" y="186"/>
                </a:cxn>
                <a:cxn ang="0">
                  <a:pos x="308" y="164"/>
                </a:cxn>
                <a:cxn ang="0">
                  <a:pos x="348" y="141"/>
                </a:cxn>
                <a:cxn ang="0">
                  <a:pos x="385" y="123"/>
                </a:cxn>
                <a:cxn ang="0">
                  <a:pos x="423" y="107"/>
                </a:cxn>
                <a:cxn ang="0">
                  <a:pos x="463" y="90"/>
                </a:cxn>
                <a:cxn ang="0">
                  <a:pos x="493" y="76"/>
                </a:cxn>
                <a:cxn ang="0">
                  <a:pos x="493" y="0"/>
                </a:cxn>
                <a:cxn ang="0">
                  <a:pos x="439" y="15"/>
                </a:cxn>
                <a:cxn ang="0">
                  <a:pos x="360" y="49"/>
                </a:cxn>
                <a:cxn ang="0">
                  <a:pos x="259" y="92"/>
                </a:cxn>
                <a:cxn ang="0">
                  <a:pos x="185" y="138"/>
                </a:cxn>
                <a:cxn ang="0">
                  <a:pos x="117" y="204"/>
                </a:cxn>
                <a:cxn ang="0">
                  <a:pos x="50" y="259"/>
                </a:cxn>
                <a:cxn ang="0">
                  <a:pos x="0" y="312"/>
                </a:cxn>
                <a:cxn ang="0">
                  <a:pos x="0" y="433"/>
                </a:cxn>
                <a:cxn ang="0">
                  <a:pos x="0" y="431"/>
                </a:cxn>
                <a:cxn ang="0">
                  <a:pos x="0" y="335"/>
                </a:cxn>
              </a:cxnLst>
              <a:rect l="0" t="0" r="r" b="b"/>
              <a:pathLst>
                <a:path w="493" h="434">
                  <a:moveTo>
                    <a:pt x="0" y="335"/>
                  </a:moveTo>
                  <a:lnTo>
                    <a:pt x="0" y="434"/>
                  </a:lnTo>
                  <a:lnTo>
                    <a:pt x="20" y="409"/>
                  </a:lnTo>
                  <a:lnTo>
                    <a:pt x="42" y="383"/>
                  </a:lnTo>
                  <a:lnTo>
                    <a:pt x="71" y="356"/>
                  </a:lnTo>
                  <a:lnTo>
                    <a:pt x="107" y="325"/>
                  </a:lnTo>
                  <a:lnTo>
                    <a:pt x="142" y="291"/>
                  </a:lnTo>
                  <a:lnTo>
                    <a:pt x="178" y="259"/>
                  </a:lnTo>
                  <a:lnTo>
                    <a:pt x="211" y="232"/>
                  </a:lnTo>
                  <a:lnTo>
                    <a:pt x="241" y="208"/>
                  </a:lnTo>
                  <a:lnTo>
                    <a:pt x="274" y="186"/>
                  </a:lnTo>
                  <a:lnTo>
                    <a:pt x="308" y="164"/>
                  </a:lnTo>
                  <a:lnTo>
                    <a:pt x="348" y="141"/>
                  </a:lnTo>
                  <a:lnTo>
                    <a:pt x="385" y="123"/>
                  </a:lnTo>
                  <a:lnTo>
                    <a:pt x="423" y="107"/>
                  </a:lnTo>
                  <a:lnTo>
                    <a:pt x="463" y="90"/>
                  </a:lnTo>
                  <a:lnTo>
                    <a:pt x="493" y="76"/>
                  </a:lnTo>
                  <a:lnTo>
                    <a:pt x="493" y="0"/>
                  </a:lnTo>
                  <a:lnTo>
                    <a:pt x="439" y="15"/>
                  </a:lnTo>
                  <a:lnTo>
                    <a:pt x="360" y="49"/>
                  </a:lnTo>
                  <a:lnTo>
                    <a:pt x="259" y="92"/>
                  </a:lnTo>
                  <a:lnTo>
                    <a:pt x="185" y="138"/>
                  </a:lnTo>
                  <a:lnTo>
                    <a:pt x="117" y="204"/>
                  </a:lnTo>
                  <a:lnTo>
                    <a:pt x="50" y="259"/>
                  </a:lnTo>
                  <a:lnTo>
                    <a:pt x="0" y="312"/>
                  </a:lnTo>
                  <a:lnTo>
                    <a:pt x="0" y="433"/>
                  </a:lnTo>
                  <a:lnTo>
                    <a:pt x="0" y="431"/>
                  </a:lnTo>
                  <a:lnTo>
                    <a:pt x="0" y="335"/>
                  </a:lnTo>
                  <a:close/>
                </a:path>
              </a:pathLst>
            </a:cu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>
                <a:solidFill>
                  <a:schemeClr val="bg1"/>
                </a:solidFill>
              </a:endParaRPr>
            </a:p>
          </p:txBody>
        </p:sp>
        <p:sp>
          <p:nvSpPr>
            <p:cNvPr id="107" name="Freeform 8"/>
            <p:cNvSpPr>
              <a:spLocks/>
            </p:cNvSpPr>
            <p:nvPr/>
          </p:nvSpPr>
          <p:spPr bwMode="auto">
            <a:xfrm rot="20351744" flipH="1">
              <a:off x="2896" y="2519"/>
              <a:ext cx="317" cy="38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83"/>
                </a:cxn>
                <a:cxn ang="0">
                  <a:pos x="38" y="90"/>
                </a:cxn>
                <a:cxn ang="0">
                  <a:pos x="77" y="97"/>
                </a:cxn>
                <a:cxn ang="0">
                  <a:pos x="114" y="106"/>
                </a:cxn>
                <a:cxn ang="0">
                  <a:pos x="152" y="115"/>
                </a:cxn>
                <a:cxn ang="0">
                  <a:pos x="196" y="126"/>
                </a:cxn>
                <a:cxn ang="0">
                  <a:pos x="244" y="138"/>
                </a:cxn>
                <a:cxn ang="0">
                  <a:pos x="304" y="156"/>
                </a:cxn>
                <a:cxn ang="0">
                  <a:pos x="362" y="172"/>
                </a:cxn>
                <a:cxn ang="0">
                  <a:pos x="400" y="185"/>
                </a:cxn>
                <a:cxn ang="0">
                  <a:pos x="445" y="203"/>
                </a:cxn>
                <a:cxn ang="0">
                  <a:pos x="494" y="223"/>
                </a:cxn>
                <a:cxn ang="0">
                  <a:pos x="538" y="243"/>
                </a:cxn>
                <a:cxn ang="0">
                  <a:pos x="570" y="259"/>
                </a:cxn>
                <a:cxn ang="0">
                  <a:pos x="589" y="270"/>
                </a:cxn>
                <a:cxn ang="0">
                  <a:pos x="589" y="167"/>
                </a:cxn>
                <a:cxn ang="0">
                  <a:pos x="552" y="141"/>
                </a:cxn>
                <a:cxn ang="0">
                  <a:pos x="478" y="105"/>
                </a:cxn>
                <a:cxn ang="0">
                  <a:pos x="392" y="69"/>
                </a:cxn>
                <a:cxn ang="0">
                  <a:pos x="315" y="49"/>
                </a:cxn>
                <a:cxn ang="0">
                  <a:pos x="226" y="24"/>
                </a:cxn>
                <a:cxn ang="0">
                  <a:pos x="137" y="7"/>
                </a:cxn>
                <a:cxn ang="0">
                  <a:pos x="74" y="1"/>
                </a:cxn>
                <a:cxn ang="0">
                  <a:pos x="0" y="0"/>
                </a:cxn>
              </a:cxnLst>
              <a:rect l="0" t="0" r="r" b="b"/>
              <a:pathLst>
                <a:path w="589" h="270">
                  <a:moveTo>
                    <a:pt x="0" y="0"/>
                  </a:moveTo>
                  <a:lnTo>
                    <a:pt x="0" y="83"/>
                  </a:lnTo>
                  <a:lnTo>
                    <a:pt x="38" y="90"/>
                  </a:lnTo>
                  <a:lnTo>
                    <a:pt x="77" y="97"/>
                  </a:lnTo>
                  <a:lnTo>
                    <a:pt x="114" y="106"/>
                  </a:lnTo>
                  <a:lnTo>
                    <a:pt x="152" y="115"/>
                  </a:lnTo>
                  <a:lnTo>
                    <a:pt x="196" y="126"/>
                  </a:lnTo>
                  <a:lnTo>
                    <a:pt x="244" y="138"/>
                  </a:lnTo>
                  <a:lnTo>
                    <a:pt x="304" y="156"/>
                  </a:lnTo>
                  <a:lnTo>
                    <a:pt x="362" y="172"/>
                  </a:lnTo>
                  <a:lnTo>
                    <a:pt x="400" y="185"/>
                  </a:lnTo>
                  <a:lnTo>
                    <a:pt x="445" y="203"/>
                  </a:lnTo>
                  <a:lnTo>
                    <a:pt x="494" y="223"/>
                  </a:lnTo>
                  <a:lnTo>
                    <a:pt x="538" y="243"/>
                  </a:lnTo>
                  <a:lnTo>
                    <a:pt x="570" y="259"/>
                  </a:lnTo>
                  <a:lnTo>
                    <a:pt x="589" y="270"/>
                  </a:lnTo>
                  <a:lnTo>
                    <a:pt x="589" y="167"/>
                  </a:lnTo>
                  <a:lnTo>
                    <a:pt x="552" y="141"/>
                  </a:lnTo>
                  <a:lnTo>
                    <a:pt x="478" y="105"/>
                  </a:lnTo>
                  <a:lnTo>
                    <a:pt x="392" y="69"/>
                  </a:lnTo>
                  <a:lnTo>
                    <a:pt x="315" y="49"/>
                  </a:lnTo>
                  <a:lnTo>
                    <a:pt x="226" y="24"/>
                  </a:lnTo>
                  <a:lnTo>
                    <a:pt x="137" y="7"/>
                  </a:lnTo>
                  <a:lnTo>
                    <a:pt x="74" y="1"/>
                  </a:lnTo>
                  <a:lnTo>
                    <a:pt x="0" y="0"/>
                  </a:lnTo>
                  <a:close/>
                </a:path>
              </a:pathLst>
            </a:cu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>
                <a:solidFill>
                  <a:schemeClr val="bg1"/>
                </a:solidFill>
              </a:endParaRPr>
            </a:p>
          </p:txBody>
        </p:sp>
        <p:sp>
          <p:nvSpPr>
            <p:cNvPr id="108" name="Freeform 9"/>
            <p:cNvSpPr>
              <a:spLocks/>
            </p:cNvSpPr>
            <p:nvPr/>
          </p:nvSpPr>
          <p:spPr bwMode="auto">
            <a:xfrm rot="20351744" flipH="1">
              <a:off x="2468" y="1605"/>
              <a:ext cx="881" cy="1188"/>
            </a:xfrm>
            <a:custGeom>
              <a:avLst/>
              <a:gdLst/>
              <a:ahLst/>
              <a:cxnLst>
                <a:cxn ang="0">
                  <a:pos x="90" y="0"/>
                </a:cxn>
                <a:cxn ang="0">
                  <a:pos x="189" y="0"/>
                </a:cxn>
                <a:cxn ang="0">
                  <a:pos x="291" y="6"/>
                </a:cxn>
                <a:cxn ang="0">
                  <a:pos x="386" y="21"/>
                </a:cxn>
                <a:cxn ang="0">
                  <a:pos x="496" y="45"/>
                </a:cxn>
                <a:cxn ang="0">
                  <a:pos x="601" y="78"/>
                </a:cxn>
                <a:cxn ang="0">
                  <a:pos x="712" y="123"/>
                </a:cxn>
                <a:cxn ang="0">
                  <a:pos x="811" y="170"/>
                </a:cxn>
                <a:cxn ang="0">
                  <a:pos x="905" y="217"/>
                </a:cxn>
                <a:cxn ang="0">
                  <a:pos x="1001" y="271"/>
                </a:cxn>
                <a:cxn ang="0">
                  <a:pos x="1091" y="331"/>
                </a:cxn>
                <a:cxn ang="0">
                  <a:pos x="1178" y="400"/>
                </a:cxn>
                <a:cxn ang="0">
                  <a:pos x="1249" y="469"/>
                </a:cxn>
                <a:cxn ang="0">
                  <a:pos x="1297" y="533"/>
                </a:cxn>
                <a:cxn ang="0">
                  <a:pos x="1596" y="512"/>
                </a:cxn>
                <a:cxn ang="0">
                  <a:pos x="1494" y="557"/>
                </a:cxn>
                <a:cxn ang="0">
                  <a:pos x="1423" y="593"/>
                </a:cxn>
                <a:cxn ang="0">
                  <a:pos x="1364" y="630"/>
                </a:cxn>
                <a:cxn ang="0">
                  <a:pos x="1307" y="676"/>
                </a:cxn>
                <a:cxn ang="0">
                  <a:pos x="1240" y="736"/>
                </a:cxn>
                <a:cxn ang="0">
                  <a:pos x="1178" y="796"/>
                </a:cxn>
                <a:cxn ang="0">
                  <a:pos x="1124" y="811"/>
                </a:cxn>
                <a:cxn ang="0">
                  <a:pos x="1068" y="783"/>
                </a:cxn>
                <a:cxn ang="0">
                  <a:pos x="999" y="755"/>
                </a:cxn>
                <a:cxn ang="0">
                  <a:pos x="936" y="735"/>
                </a:cxn>
                <a:cxn ang="0">
                  <a:pos x="864" y="715"/>
                </a:cxn>
                <a:cxn ang="0">
                  <a:pos x="791" y="696"/>
                </a:cxn>
                <a:cxn ang="0">
                  <a:pos x="720" y="681"/>
                </a:cxn>
                <a:cxn ang="0">
                  <a:pos x="652" y="666"/>
                </a:cxn>
                <a:cxn ang="0">
                  <a:pos x="560" y="652"/>
                </a:cxn>
                <a:cxn ang="0">
                  <a:pos x="896" y="542"/>
                </a:cxn>
                <a:cxn ang="0">
                  <a:pos x="817" y="439"/>
                </a:cxn>
                <a:cxn ang="0">
                  <a:pos x="757" y="379"/>
                </a:cxn>
                <a:cxn ang="0">
                  <a:pos x="670" y="298"/>
                </a:cxn>
                <a:cxn ang="0">
                  <a:pos x="595" y="235"/>
                </a:cxn>
                <a:cxn ang="0">
                  <a:pos x="535" y="188"/>
                </a:cxn>
                <a:cxn ang="0">
                  <a:pos x="460" y="141"/>
                </a:cxn>
                <a:cxn ang="0">
                  <a:pos x="383" y="102"/>
                </a:cxn>
                <a:cxn ang="0">
                  <a:pos x="291" y="69"/>
                </a:cxn>
                <a:cxn ang="0">
                  <a:pos x="192" y="45"/>
                </a:cxn>
                <a:cxn ang="0">
                  <a:pos x="87" y="24"/>
                </a:cxn>
              </a:cxnLst>
              <a:rect l="0" t="0" r="r" b="b"/>
              <a:pathLst>
                <a:path w="1645" h="823">
                  <a:moveTo>
                    <a:pt x="0" y="6"/>
                  </a:moveTo>
                  <a:lnTo>
                    <a:pt x="90" y="0"/>
                  </a:lnTo>
                  <a:lnTo>
                    <a:pt x="135" y="0"/>
                  </a:lnTo>
                  <a:lnTo>
                    <a:pt x="189" y="0"/>
                  </a:lnTo>
                  <a:lnTo>
                    <a:pt x="240" y="3"/>
                  </a:lnTo>
                  <a:lnTo>
                    <a:pt x="291" y="6"/>
                  </a:lnTo>
                  <a:lnTo>
                    <a:pt x="341" y="12"/>
                  </a:lnTo>
                  <a:lnTo>
                    <a:pt x="386" y="21"/>
                  </a:lnTo>
                  <a:lnTo>
                    <a:pt x="436" y="30"/>
                  </a:lnTo>
                  <a:lnTo>
                    <a:pt x="496" y="45"/>
                  </a:lnTo>
                  <a:lnTo>
                    <a:pt x="550" y="63"/>
                  </a:lnTo>
                  <a:lnTo>
                    <a:pt x="601" y="78"/>
                  </a:lnTo>
                  <a:lnTo>
                    <a:pt x="658" y="99"/>
                  </a:lnTo>
                  <a:lnTo>
                    <a:pt x="712" y="123"/>
                  </a:lnTo>
                  <a:lnTo>
                    <a:pt x="766" y="147"/>
                  </a:lnTo>
                  <a:lnTo>
                    <a:pt x="811" y="170"/>
                  </a:lnTo>
                  <a:lnTo>
                    <a:pt x="862" y="194"/>
                  </a:lnTo>
                  <a:lnTo>
                    <a:pt x="905" y="217"/>
                  </a:lnTo>
                  <a:lnTo>
                    <a:pt x="953" y="244"/>
                  </a:lnTo>
                  <a:lnTo>
                    <a:pt x="1001" y="271"/>
                  </a:lnTo>
                  <a:lnTo>
                    <a:pt x="1049" y="304"/>
                  </a:lnTo>
                  <a:lnTo>
                    <a:pt x="1091" y="331"/>
                  </a:lnTo>
                  <a:lnTo>
                    <a:pt x="1136" y="367"/>
                  </a:lnTo>
                  <a:lnTo>
                    <a:pt x="1178" y="400"/>
                  </a:lnTo>
                  <a:lnTo>
                    <a:pt x="1217" y="433"/>
                  </a:lnTo>
                  <a:lnTo>
                    <a:pt x="1249" y="469"/>
                  </a:lnTo>
                  <a:lnTo>
                    <a:pt x="1276" y="500"/>
                  </a:lnTo>
                  <a:lnTo>
                    <a:pt x="1297" y="533"/>
                  </a:lnTo>
                  <a:lnTo>
                    <a:pt x="1645" y="489"/>
                  </a:lnTo>
                  <a:lnTo>
                    <a:pt x="1596" y="512"/>
                  </a:lnTo>
                  <a:lnTo>
                    <a:pt x="1539" y="536"/>
                  </a:lnTo>
                  <a:lnTo>
                    <a:pt x="1494" y="557"/>
                  </a:lnTo>
                  <a:lnTo>
                    <a:pt x="1460" y="573"/>
                  </a:lnTo>
                  <a:lnTo>
                    <a:pt x="1423" y="593"/>
                  </a:lnTo>
                  <a:lnTo>
                    <a:pt x="1393" y="611"/>
                  </a:lnTo>
                  <a:lnTo>
                    <a:pt x="1364" y="630"/>
                  </a:lnTo>
                  <a:lnTo>
                    <a:pt x="1335" y="653"/>
                  </a:lnTo>
                  <a:lnTo>
                    <a:pt x="1307" y="676"/>
                  </a:lnTo>
                  <a:lnTo>
                    <a:pt x="1273" y="705"/>
                  </a:lnTo>
                  <a:lnTo>
                    <a:pt x="1240" y="736"/>
                  </a:lnTo>
                  <a:lnTo>
                    <a:pt x="1211" y="762"/>
                  </a:lnTo>
                  <a:lnTo>
                    <a:pt x="1178" y="796"/>
                  </a:lnTo>
                  <a:lnTo>
                    <a:pt x="1151" y="823"/>
                  </a:lnTo>
                  <a:lnTo>
                    <a:pt x="1124" y="811"/>
                  </a:lnTo>
                  <a:lnTo>
                    <a:pt x="1097" y="796"/>
                  </a:lnTo>
                  <a:lnTo>
                    <a:pt x="1068" y="783"/>
                  </a:lnTo>
                  <a:lnTo>
                    <a:pt x="1034" y="769"/>
                  </a:lnTo>
                  <a:lnTo>
                    <a:pt x="999" y="755"/>
                  </a:lnTo>
                  <a:lnTo>
                    <a:pt x="967" y="744"/>
                  </a:lnTo>
                  <a:lnTo>
                    <a:pt x="936" y="735"/>
                  </a:lnTo>
                  <a:lnTo>
                    <a:pt x="901" y="724"/>
                  </a:lnTo>
                  <a:lnTo>
                    <a:pt x="864" y="715"/>
                  </a:lnTo>
                  <a:lnTo>
                    <a:pt x="826" y="705"/>
                  </a:lnTo>
                  <a:lnTo>
                    <a:pt x="791" y="696"/>
                  </a:lnTo>
                  <a:lnTo>
                    <a:pt x="757" y="687"/>
                  </a:lnTo>
                  <a:lnTo>
                    <a:pt x="720" y="681"/>
                  </a:lnTo>
                  <a:lnTo>
                    <a:pt x="685" y="673"/>
                  </a:lnTo>
                  <a:lnTo>
                    <a:pt x="652" y="666"/>
                  </a:lnTo>
                  <a:lnTo>
                    <a:pt x="613" y="658"/>
                  </a:lnTo>
                  <a:lnTo>
                    <a:pt x="560" y="652"/>
                  </a:lnTo>
                  <a:lnTo>
                    <a:pt x="920" y="590"/>
                  </a:lnTo>
                  <a:lnTo>
                    <a:pt x="896" y="542"/>
                  </a:lnTo>
                  <a:lnTo>
                    <a:pt x="868" y="506"/>
                  </a:lnTo>
                  <a:lnTo>
                    <a:pt x="817" y="439"/>
                  </a:lnTo>
                  <a:lnTo>
                    <a:pt x="787" y="409"/>
                  </a:lnTo>
                  <a:lnTo>
                    <a:pt x="757" y="379"/>
                  </a:lnTo>
                  <a:lnTo>
                    <a:pt x="703" y="328"/>
                  </a:lnTo>
                  <a:lnTo>
                    <a:pt x="670" y="298"/>
                  </a:lnTo>
                  <a:lnTo>
                    <a:pt x="631" y="262"/>
                  </a:lnTo>
                  <a:lnTo>
                    <a:pt x="595" y="235"/>
                  </a:lnTo>
                  <a:lnTo>
                    <a:pt x="565" y="211"/>
                  </a:lnTo>
                  <a:lnTo>
                    <a:pt x="535" y="188"/>
                  </a:lnTo>
                  <a:lnTo>
                    <a:pt x="499" y="164"/>
                  </a:lnTo>
                  <a:lnTo>
                    <a:pt x="460" y="141"/>
                  </a:lnTo>
                  <a:lnTo>
                    <a:pt x="421" y="123"/>
                  </a:lnTo>
                  <a:lnTo>
                    <a:pt x="383" y="102"/>
                  </a:lnTo>
                  <a:lnTo>
                    <a:pt x="335" y="84"/>
                  </a:lnTo>
                  <a:lnTo>
                    <a:pt x="291" y="69"/>
                  </a:lnTo>
                  <a:lnTo>
                    <a:pt x="240" y="57"/>
                  </a:lnTo>
                  <a:lnTo>
                    <a:pt x="192" y="45"/>
                  </a:lnTo>
                  <a:lnTo>
                    <a:pt x="141" y="33"/>
                  </a:lnTo>
                  <a:lnTo>
                    <a:pt x="87" y="24"/>
                  </a:lnTo>
                  <a:lnTo>
                    <a:pt x="0" y="6"/>
                  </a:lnTo>
                  <a:close/>
                </a:path>
              </a:pathLst>
            </a:cu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>
                <a:solidFill>
                  <a:schemeClr val="bg1"/>
                </a:solidFill>
              </a:endParaRPr>
            </a:p>
          </p:txBody>
        </p:sp>
      </p:grpSp>
      <p:sp>
        <p:nvSpPr>
          <p:cNvPr id="95" name="Rettangolo 94"/>
          <p:cNvSpPr/>
          <p:nvPr/>
        </p:nvSpPr>
        <p:spPr>
          <a:xfrm>
            <a:off x="7119078" y="1975824"/>
            <a:ext cx="1686680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i="1" dirty="0" smtClean="0">
                <a:solidFill>
                  <a:schemeClr val="bg1"/>
                </a:solidFill>
                <a:effectLst>
                  <a:glow rad="101600">
                    <a:schemeClr val="tx1">
                      <a:lumMod val="85000"/>
                      <a:lumOff val="15000"/>
                      <a:alpha val="60000"/>
                    </a:schemeClr>
                  </a:glow>
                </a:effectLst>
              </a:rPr>
              <a:t>minimum </a:t>
            </a:r>
          </a:p>
          <a:p>
            <a:pPr algn="ctr"/>
            <a:r>
              <a:rPr lang="en-US" sz="2800" b="1" i="1" dirty="0" smtClean="0">
                <a:solidFill>
                  <a:schemeClr val="bg1"/>
                </a:solidFill>
                <a:effectLst>
                  <a:glow rad="101600">
                    <a:schemeClr val="tx1">
                      <a:lumMod val="85000"/>
                      <a:lumOff val="15000"/>
                      <a:alpha val="60000"/>
                    </a:schemeClr>
                  </a:glow>
                </a:effectLst>
              </a:rPr>
              <a:t>dataset</a:t>
            </a:r>
            <a:endParaRPr lang="it-IT" sz="2800" b="1" i="1" dirty="0" smtClean="0">
              <a:solidFill>
                <a:schemeClr val="bg1"/>
              </a:solidFill>
              <a:effectLst>
                <a:glow rad="101600">
                  <a:schemeClr val="tx1">
                    <a:lumMod val="85000"/>
                    <a:lumOff val="15000"/>
                    <a:alpha val="60000"/>
                  </a:schemeClr>
                </a:glow>
              </a:effectLst>
            </a:endParaRPr>
          </a:p>
        </p:txBody>
      </p:sp>
      <p:sp>
        <p:nvSpPr>
          <p:cNvPr id="109" name="Rettangolo 108"/>
          <p:cNvSpPr/>
          <p:nvPr/>
        </p:nvSpPr>
        <p:spPr>
          <a:xfrm>
            <a:off x="467544" y="2420888"/>
            <a:ext cx="1827744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800" b="1" dirty="0" smtClean="0">
                <a:solidFill>
                  <a:schemeClr val="bg1"/>
                </a:solidFill>
                <a:effectLst>
                  <a:glow rad="101600">
                    <a:schemeClr val="tx1">
                      <a:lumMod val="75000"/>
                      <a:lumOff val="25000"/>
                      <a:alpha val="60000"/>
                    </a:schemeClr>
                  </a:glow>
                </a:effectLst>
              </a:rPr>
              <a:t>European </a:t>
            </a:r>
          </a:p>
          <a:p>
            <a:pPr algn="ctr"/>
            <a:r>
              <a:rPr lang="en-GB" sz="2800" b="1" dirty="0" smtClean="0">
                <a:solidFill>
                  <a:schemeClr val="bg1"/>
                </a:solidFill>
                <a:effectLst>
                  <a:glow rad="101600">
                    <a:schemeClr val="tx1">
                      <a:lumMod val="75000"/>
                      <a:lumOff val="25000"/>
                      <a:alpha val="60000"/>
                    </a:schemeClr>
                  </a:glow>
                </a:effectLst>
              </a:rPr>
              <a:t>Curriculum</a:t>
            </a:r>
            <a:endParaRPr lang="it-IT" sz="2800" b="1" dirty="0" smtClean="0">
              <a:solidFill>
                <a:schemeClr val="bg1"/>
              </a:solidFill>
              <a:effectLst>
                <a:glow rad="101600">
                  <a:schemeClr val="tx1">
                    <a:lumMod val="75000"/>
                    <a:lumOff val="25000"/>
                    <a:alpha val="60000"/>
                  </a:schemeClr>
                </a:glow>
              </a:effectLst>
            </a:endParaRPr>
          </a:p>
        </p:txBody>
      </p:sp>
      <p:sp>
        <p:nvSpPr>
          <p:cNvPr id="110" name="Rettangolo 109"/>
          <p:cNvSpPr/>
          <p:nvPr/>
        </p:nvSpPr>
        <p:spPr>
          <a:xfrm>
            <a:off x="3707904" y="5949280"/>
            <a:ext cx="4464496" cy="913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tabLst>
                <a:tab pos="600075" algn="l"/>
              </a:tabLst>
            </a:pPr>
            <a:r>
              <a:rPr lang="en-GB" sz="2000" b="1" dirty="0" smtClean="0">
                <a:solidFill>
                  <a:schemeClr val="bg1"/>
                </a:solidFill>
                <a:effectLst>
                  <a:glow rad="101600">
                    <a:schemeClr val="tx1">
                      <a:lumMod val="75000"/>
                      <a:lumOff val="25000"/>
                      <a:alpha val="60000"/>
                    </a:schemeClr>
                  </a:glow>
                </a:effectLst>
              </a:rPr>
              <a:t>EU Professional </a:t>
            </a:r>
            <a:r>
              <a:rPr lang="en-GB" sz="2000" b="1" dirty="0" smtClean="0">
                <a:solidFill>
                  <a:schemeClr val="bg1"/>
                </a:solidFill>
                <a:effectLst>
                  <a:glow rad="101600">
                    <a:schemeClr val="tx1">
                      <a:lumMod val="75000"/>
                      <a:lumOff val="25000"/>
                      <a:alpha val="60000"/>
                    </a:schemeClr>
                  </a:glow>
                </a:effectLst>
              </a:rPr>
              <a:t>Card/EFOG Examination </a:t>
            </a:r>
            <a:endParaRPr lang="en-GB" sz="2000" b="1" dirty="0" smtClean="0">
              <a:solidFill>
                <a:schemeClr val="bg1"/>
              </a:solidFill>
              <a:effectLst>
                <a:glow rad="101600">
                  <a:schemeClr val="tx1">
                    <a:lumMod val="75000"/>
                    <a:lumOff val="25000"/>
                    <a:alpha val="60000"/>
                  </a:schemeClr>
                </a:glow>
              </a:effectLst>
            </a:endParaRPr>
          </a:p>
        </p:txBody>
      </p:sp>
      <p:sp>
        <p:nvSpPr>
          <p:cNvPr id="111" name="Rettangolo 110"/>
          <p:cNvSpPr/>
          <p:nvPr/>
        </p:nvSpPr>
        <p:spPr>
          <a:xfrm>
            <a:off x="1022104" y="5283205"/>
            <a:ext cx="2613792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2800" b="1" dirty="0" err="1" smtClean="0">
                <a:solidFill>
                  <a:schemeClr val="bg1"/>
                </a:solidFill>
                <a:effectLst>
                  <a:glow rad="101600">
                    <a:schemeClr val="tx1">
                      <a:lumMod val="85000"/>
                      <a:lumOff val="15000"/>
                      <a:alpha val="60000"/>
                    </a:schemeClr>
                  </a:glow>
                </a:effectLst>
              </a:rPr>
              <a:t>European-wide</a:t>
            </a:r>
            <a:r>
              <a:rPr lang="it-IT" sz="2800" b="1" dirty="0" smtClean="0">
                <a:solidFill>
                  <a:schemeClr val="bg1"/>
                </a:solidFill>
                <a:effectLst>
                  <a:glow rad="101600">
                    <a:schemeClr val="tx1">
                      <a:lumMod val="85000"/>
                      <a:lumOff val="15000"/>
                      <a:alpha val="60000"/>
                    </a:schemeClr>
                  </a:glow>
                </a:effectLst>
              </a:rPr>
              <a:t> </a:t>
            </a:r>
          </a:p>
          <a:p>
            <a:pPr algn="ctr"/>
            <a:r>
              <a:rPr lang="it-IT" sz="2800" b="1" dirty="0" smtClean="0">
                <a:solidFill>
                  <a:schemeClr val="bg1"/>
                </a:solidFill>
                <a:effectLst>
                  <a:glow rad="101600">
                    <a:schemeClr val="tx1">
                      <a:lumMod val="85000"/>
                      <a:lumOff val="15000"/>
                      <a:alpha val="60000"/>
                    </a:schemeClr>
                  </a:glow>
                </a:effectLst>
              </a:rPr>
              <a:t>CPD </a:t>
            </a:r>
            <a:r>
              <a:rPr lang="it-IT" sz="2800" b="1" dirty="0" err="1" smtClean="0">
                <a:solidFill>
                  <a:schemeClr val="bg1"/>
                </a:solidFill>
                <a:effectLst>
                  <a:glow rad="101600">
                    <a:schemeClr val="tx1">
                      <a:lumMod val="85000"/>
                      <a:lumOff val="15000"/>
                      <a:alpha val="60000"/>
                    </a:schemeClr>
                  </a:glow>
                </a:effectLst>
              </a:rPr>
              <a:t>Programme</a:t>
            </a:r>
            <a:endParaRPr lang="it-IT" sz="2800" b="1" dirty="0" smtClean="0">
              <a:solidFill>
                <a:schemeClr val="bg1"/>
              </a:solidFill>
              <a:effectLst>
                <a:glow rad="101600">
                  <a:schemeClr val="tx1">
                    <a:lumMod val="85000"/>
                    <a:lumOff val="15000"/>
                    <a:alpha val="60000"/>
                  </a:schemeClr>
                </a:glow>
              </a:effectLst>
            </a:endParaRPr>
          </a:p>
        </p:txBody>
      </p:sp>
      <p:sp>
        <p:nvSpPr>
          <p:cNvPr id="112" name="Rettangolo 111"/>
          <p:cNvSpPr/>
          <p:nvPr/>
        </p:nvSpPr>
        <p:spPr>
          <a:xfrm>
            <a:off x="-483308" y="3789040"/>
            <a:ext cx="4680520" cy="9253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base" hangingPunct="0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tabLst>
                <a:tab pos="600075" algn="l"/>
              </a:tabLst>
            </a:pPr>
            <a:r>
              <a:rPr lang="en-GB" sz="2400" b="1" dirty="0" smtClean="0">
                <a:solidFill>
                  <a:schemeClr val="bg1"/>
                </a:solidFill>
                <a:effectLst>
                  <a:glow rad="101600">
                    <a:schemeClr val="tx1">
                      <a:lumMod val="85000"/>
                      <a:lumOff val="15000"/>
                      <a:alpha val="60000"/>
                    </a:schemeClr>
                  </a:glow>
                </a:effectLst>
              </a:rPr>
              <a:t>European Wide Quality Assurance System</a:t>
            </a:r>
          </a:p>
        </p:txBody>
      </p:sp>
      <p:grpSp>
        <p:nvGrpSpPr>
          <p:cNvPr id="4" name="Gruppo 11"/>
          <p:cNvGrpSpPr/>
          <p:nvPr/>
        </p:nvGrpSpPr>
        <p:grpSpPr>
          <a:xfrm>
            <a:off x="3488416" y="2348880"/>
            <a:ext cx="2836942" cy="2636912"/>
            <a:chOff x="2123728" y="945084"/>
            <a:chExt cx="5436244" cy="5436244"/>
          </a:xfrm>
        </p:grpSpPr>
        <p:pic>
          <p:nvPicPr>
            <p:cNvPr id="114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123728" y="945084"/>
              <a:ext cx="5436244" cy="5436244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15" name="Picture 12"/>
            <p:cNvPicPr>
              <a:picLocks noChangeAspect="1" noChangeArrowheads="1"/>
            </p:cNvPicPr>
            <p:nvPr/>
          </p:nvPicPr>
          <p:blipFill>
            <a:blip r:embed="rId5" cstate="print"/>
            <a:stretch>
              <a:fillRect/>
            </a:stretch>
          </p:blipFill>
          <p:spPr bwMode="auto">
            <a:xfrm>
              <a:off x="2234814" y="1030108"/>
              <a:ext cx="2880320" cy="3027764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16" name="Picture 3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372194" y="3363860"/>
              <a:ext cx="2979960" cy="293758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sp>
        <p:nvSpPr>
          <p:cNvPr id="8" name="CasellaDiTesto 7"/>
          <p:cNvSpPr txBox="1"/>
          <p:nvPr/>
        </p:nvSpPr>
        <p:spPr>
          <a:xfrm>
            <a:off x="2773532" y="1817528"/>
            <a:ext cx="41044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1" dirty="0" smtClean="0">
                <a:solidFill>
                  <a:schemeClr val="bg1"/>
                </a:solidFill>
                <a:effectLst>
                  <a:glow rad="101600">
                    <a:schemeClr val="bg1">
                      <a:alpha val="40000"/>
                    </a:schemeClr>
                  </a:glow>
                </a:effectLst>
              </a:rPr>
              <a:t>PATIENT’S SAFETY</a:t>
            </a:r>
            <a:endParaRPr lang="en-US" sz="4000" b="1" i="1" dirty="0">
              <a:solidFill>
                <a:schemeClr val="bg1"/>
              </a:solidFill>
              <a:effectLst>
                <a:glow rad="101600">
                  <a:schemeClr val="bg1">
                    <a:alpha val="40000"/>
                  </a:schemeClr>
                </a:glow>
              </a:effectLst>
            </a:endParaRPr>
          </a:p>
        </p:txBody>
      </p:sp>
      <p:grpSp>
        <p:nvGrpSpPr>
          <p:cNvPr id="5" name="Group 5"/>
          <p:cNvGrpSpPr>
            <a:grpSpLocks noChangeAspect="1"/>
          </p:cNvGrpSpPr>
          <p:nvPr/>
        </p:nvGrpSpPr>
        <p:grpSpPr bwMode="auto">
          <a:xfrm rot="8007192" flipH="1" flipV="1">
            <a:off x="1823554" y="1541633"/>
            <a:ext cx="652642" cy="660370"/>
            <a:chOff x="2468" y="1521"/>
            <a:chExt cx="881" cy="1542"/>
          </a:xfrm>
          <a:solidFill>
            <a:schemeClr val="bg1"/>
          </a:solidFill>
        </p:grpSpPr>
        <p:sp>
          <p:nvSpPr>
            <p:cNvPr id="119" name="Freeform 6"/>
            <p:cNvSpPr>
              <a:spLocks/>
            </p:cNvSpPr>
            <p:nvPr/>
          </p:nvSpPr>
          <p:spPr bwMode="auto">
            <a:xfrm rot="20351744" flipH="1">
              <a:off x="2795" y="1521"/>
              <a:ext cx="510" cy="87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5"/>
                </a:cxn>
                <a:cxn ang="0">
                  <a:pos x="69" y="57"/>
                </a:cxn>
                <a:cxn ang="0">
                  <a:pos x="132" y="72"/>
                </a:cxn>
                <a:cxn ang="0">
                  <a:pos x="189" y="90"/>
                </a:cxn>
                <a:cxn ang="0">
                  <a:pos x="248" y="108"/>
                </a:cxn>
                <a:cxn ang="0">
                  <a:pos x="298" y="126"/>
                </a:cxn>
                <a:cxn ang="0">
                  <a:pos x="340" y="144"/>
                </a:cxn>
                <a:cxn ang="0">
                  <a:pos x="379" y="160"/>
                </a:cxn>
                <a:cxn ang="0">
                  <a:pos x="424" y="181"/>
                </a:cxn>
                <a:cxn ang="0">
                  <a:pos x="463" y="205"/>
                </a:cxn>
                <a:cxn ang="0">
                  <a:pos x="508" y="235"/>
                </a:cxn>
                <a:cxn ang="0">
                  <a:pos x="544" y="262"/>
                </a:cxn>
                <a:cxn ang="0">
                  <a:pos x="580" y="289"/>
                </a:cxn>
                <a:cxn ang="0">
                  <a:pos x="613" y="319"/>
                </a:cxn>
                <a:cxn ang="0">
                  <a:pos x="655" y="355"/>
                </a:cxn>
                <a:cxn ang="0">
                  <a:pos x="700" y="397"/>
                </a:cxn>
                <a:cxn ang="0">
                  <a:pos x="726" y="427"/>
                </a:cxn>
                <a:cxn ang="0">
                  <a:pos x="753" y="459"/>
                </a:cxn>
                <a:cxn ang="0">
                  <a:pos x="780" y="490"/>
                </a:cxn>
                <a:cxn ang="0">
                  <a:pos x="804" y="520"/>
                </a:cxn>
                <a:cxn ang="0">
                  <a:pos x="834" y="568"/>
                </a:cxn>
                <a:cxn ang="0">
                  <a:pos x="852" y="607"/>
                </a:cxn>
                <a:cxn ang="0">
                  <a:pos x="952" y="595"/>
                </a:cxn>
                <a:cxn ang="0">
                  <a:pos x="919" y="529"/>
                </a:cxn>
                <a:cxn ang="0">
                  <a:pos x="870" y="459"/>
                </a:cxn>
                <a:cxn ang="0">
                  <a:pos x="819" y="400"/>
                </a:cxn>
                <a:cxn ang="0">
                  <a:pos x="753" y="337"/>
                </a:cxn>
                <a:cxn ang="0">
                  <a:pos x="664" y="247"/>
                </a:cxn>
                <a:cxn ang="0">
                  <a:pos x="565" y="172"/>
                </a:cxn>
                <a:cxn ang="0">
                  <a:pos x="460" y="108"/>
                </a:cxn>
                <a:cxn ang="0">
                  <a:pos x="367" y="69"/>
                </a:cxn>
                <a:cxn ang="0">
                  <a:pos x="251" y="30"/>
                </a:cxn>
                <a:cxn ang="0">
                  <a:pos x="156" y="15"/>
                </a:cxn>
                <a:cxn ang="0">
                  <a:pos x="0" y="0"/>
                </a:cxn>
              </a:cxnLst>
              <a:rect l="0" t="0" r="r" b="b"/>
              <a:pathLst>
                <a:path w="952" h="607">
                  <a:moveTo>
                    <a:pt x="0" y="0"/>
                  </a:moveTo>
                  <a:lnTo>
                    <a:pt x="0" y="45"/>
                  </a:lnTo>
                  <a:lnTo>
                    <a:pt x="69" y="57"/>
                  </a:lnTo>
                  <a:lnTo>
                    <a:pt x="132" y="72"/>
                  </a:lnTo>
                  <a:lnTo>
                    <a:pt x="189" y="90"/>
                  </a:lnTo>
                  <a:lnTo>
                    <a:pt x="248" y="108"/>
                  </a:lnTo>
                  <a:lnTo>
                    <a:pt x="298" y="126"/>
                  </a:lnTo>
                  <a:lnTo>
                    <a:pt x="340" y="144"/>
                  </a:lnTo>
                  <a:lnTo>
                    <a:pt x="379" y="160"/>
                  </a:lnTo>
                  <a:lnTo>
                    <a:pt x="424" y="181"/>
                  </a:lnTo>
                  <a:lnTo>
                    <a:pt x="463" y="205"/>
                  </a:lnTo>
                  <a:lnTo>
                    <a:pt x="508" y="235"/>
                  </a:lnTo>
                  <a:lnTo>
                    <a:pt x="544" y="262"/>
                  </a:lnTo>
                  <a:lnTo>
                    <a:pt x="580" y="289"/>
                  </a:lnTo>
                  <a:lnTo>
                    <a:pt x="613" y="319"/>
                  </a:lnTo>
                  <a:lnTo>
                    <a:pt x="655" y="355"/>
                  </a:lnTo>
                  <a:lnTo>
                    <a:pt x="700" y="397"/>
                  </a:lnTo>
                  <a:lnTo>
                    <a:pt x="726" y="427"/>
                  </a:lnTo>
                  <a:lnTo>
                    <a:pt x="753" y="459"/>
                  </a:lnTo>
                  <a:lnTo>
                    <a:pt x="780" y="490"/>
                  </a:lnTo>
                  <a:lnTo>
                    <a:pt x="804" y="520"/>
                  </a:lnTo>
                  <a:lnTo>
                    <a:pt x="834" y="568"/>
                  </a:lnTo>
                  <a:lnTo>
                    <a:pt x="852" y="607"/>
                  </a:lnTo>
                  <a:lnTo>
                    <a:pt x="952" y="595"/>
                  </a:lnTo>
                  <a:lnTo>
                    <a:pt x="919" y="529"/>
                  </a:lnTo>
                  <a:lnTo>
                    <a:pt x="870" y="459"/>
                  </a:lnTo>
                  <a:lnTo>
                    <a:pt x="819" y="400"/>
                  </a:lnTo>
                  <a:lnTo>
                    <a:pt x="753" y="337"/>
                  </a:lnTo>
                  <a:lnTo>
                    <a:pt x="664" y="247"/>
                  </a:lnTo>
                  <a:lnTo>
                    <a:pt x="565" y="172"/>
                  </a:lnTo>
                  <a:lnTo>
                    <a:pt x="460" y="108"/>
                  </a:lnTo>
                  <a:lnTo>
                    <a:pt x="367" y="69"/>
                  </a:lnTo>
                  <a:lnTo>
                    <a:pt x="251" y="30"/>
                  </a:lnTo>
                  <a:lnTo>
                    <a:pt x="156" y="15"/>
                  </a:lnTo>
                  <a:lnTo>
                    <a:pt x="0" y="0"/>
                  </a:lnTo>
                  <a:close/>
                </a:path>
              </a:pathLst>
            </a:custGeom>
            <a:ln>
              <a:solidFill>
                <a:srgbClr val="00B050"/>
              </a:solidFill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>
                <a:solidFill>
                  <a:schemeClr val="bg1"/>
                </a:solidFill>
              </a:endParaRPr>
            </a:p>
          </p:txBody>
        </p:sp>
        <p:sp>
          <p:nvSpPr>
            <p:cNvPr id="120" name="Freeform 7"/>
            <p:cNvSpPr>
              <a:spLocks/>
            </p:cNvSpPr>
            <p:nvPr/>
          </p:nvSpPr>
          <p:spPr bwMode="auto">
            <a:xfrm rot="20351744" flipH="1">
              <a:off x="2622" y="2436"/>
              <a:ext cx="263" cy="627"/>
            </a:xfrm>
            <a:custGeom>
              <a:avLst/>
              <a:gdLst/>
              <a:ahLst/>
              <a:cxnLst>
                <a:cxn ang="0">
                  <a:pos x="0" y="335"/>
                </a:cxn>
                <a:cxn ang="0">
                  <a:pos x="0" y="434"/>
                </a:cxn>
                <a:cxn ang="0">
                  <a:pos x="20" y="409"/>
                </a:cxn>
                <a:cxn ang="0">
                  <a:pos x="42" y="383"/>
                </a:cxn>
                <a:cxn ang="0">
                  <a:pos x="71" y="356"/>
                </a:cxn>
                <a:cxn ang="0">
                  <a:pos x="107" y="325"/>
                </a:cxn>
                <a:cxn ang="0">
                  <a:pos x="142" y="291"/>
                </a:cxn>
                <a:cxn ang="0">
                  <a:pos x="178" y="259"/>
                </a:cxn>
                <a:cxn ang="0">
                  <a:pos x="211" y="232"/>
                </a:cxn>
                <a:cxn ang="0">
                  <a:pos x="241" y="208"/>
                </a:cxn>
                <a:cxn ang="0">
                  <a:pos x="274" y="186"/>
                </a:cxn>
                <a:cxn ang="0">
                  <a:pos x="308" y="164"/>
                </a:cxn>
                <a:cxn ang="0">
                  <a:pos x="348" y="141"/>
                </a:cxn>
                <a:cxn ang="0">
                  <a:pos x="385" y="123"/>
                </a:cxn>
                <a:cxn ang="0">
                  <a:pos x="423" y="107"/>
                </a:cxn>
                <a:cxn ang="0">
                  <a:pos x="463" y="90"/>
                </a:cxn>
                <a:cxn ang="0">
                  <a:pos x="493" y="76"/>
                </a:cxn>
                <a:cxn ang="0">
                  <a:pos x="493" y="0"/>
                </a:cxn>
                <a:cxn ang="0">
                  <a:pos x="439" y="15"/>
                </a:cxn>
                <a:cxn ang="0">
                  <a:pos x="360" y="49"/>
                </a:cxn>
                <a:cxn ang="0">
                  <a:pos x="259" y="92"/>
                </a:cxn>
                <a:cxn ang="0">
                  <a:pos x="185" y="138"/>
                </a:cxn>
                <a:cxn ang="0">
                  <a:pos x="117" y="204"/>
                </a:cxn>
                <a:cxn ang="0">
                  <a:pos x="50" y="259"/>
                </a:cxn>
                <a:cxn ang="0">
                  <a:pos x="0" y="312"/>
                </a:cxn>
                <a:cxn ang="0">
                  <a:pos x="0" y="433"/>
                </a:cxn>
                <a:cxn ang="0">
                  <a:pos x="0" y="431"/>
                </a:cxn>
                <a:cxn ang="0">
                  <a:pos x="0" y="335"/>
                </a:cxn>
              </a:cxnLst>
              <a:rect l="0" t="0" r="r" b="b"/>
              <a:pathLst>
                <a:path w="493" h="434">
                  <a:moveTo>
                    <a:pt x="0" y="335"/>
                  </a:moveTo>
                  <a:lnTo>
                    <a:pt x="0" y="434"/>
                  </a:lnTo>
                  <a:lnTo>
                    <a:pt x="20" y="409"/>
                  </a:lnTo>
                  <a:lnTo>
                    <a:pt x="42" y="383"/>
                  </a:lnTo>
                  <a:lnTo>
                    <a:pt x="71" y="356"/>
                  </a:lnTo>
                  <a:lnTo>
                    <a:pt x="107" y="325"/>
                  </a:lnTo>
                  <a:lnTo>
                    <a:pt x="142" y="291"/>
                  </a:lnTo>
                  <a:lnTo>
                    <a:pt x="178" y="259"/>
                  </a:lnTo>
                  <a:lnTo>
                    <a:pt x="211" y="232"/>
                  </a:lnTo>
                  <a:lnTo>
                    <a:pt x="241" y="208"/>
                  </a:lnTo>
                  <a:lnTo>
                    <a:pt x="274" y="186"/>
                  </a:lnTo>
                  <a:lnTo>
                    <a:pt x="308" y="164"/>
                  </a:lnTo>
                  <a:lnTo>
                    <a:pt x="348" y="141"/>
                  </a:lnTo>
                  <a:lnTo>
                    <a:pt x="385" y="123"/>
                  </a:lnTo>
                  <a:lnTo>
                    <a:pt x="423" y="107"/>
                  </a:lnTo>
                  <a:lnTo>
                    <a:pt x="463" y="90"/>
                  </a:lnTo>
                  <a:lnTo>
                    <a:pt x="493" y="76"/>
                  </a:lnTo>
                  <a:lnTo>
                    <a:pt x="493" y="0"/>
                  </a:lnTo>
                  <a:lnTo>
                    <a:pt x="439" y="15"/>
                  </a:lnTo>
                  <a:lnTo>
                    <a:pt x="360" y="49"/>
                  </a:lnTo>
                  <a:lnTo>
                    <a:pt x="259" y="92"/>
                  </a:lnTo>
                  <a:lnTo>
                    <a:pt x="185" y="138"/>
                  </a:lnTo>
                  <a:lnTo>
                    <a:pt x="117" y="204"/>
                  </a:lnTo>
                  <a:lnTo>
                    <a:pt x="50" y="259"/>
                  </a:lnTo>
                  <a:lnTo>
                    <a:pt x="0" y="312"/>
                  </a:lnTo>
                  <a:lnTo>
                    <a:pt x="0" y="433"/>
                  </a:lnTo>
                  <a:lnTo>
                    <a:pt x="0" y="431"/>
                  </a:lnTo>
                  <a:lnTo>
                    <a:pt x="0" y="335"/>
                  </a:lnTo>
                  <a:close/>
                </a:path>
              </a:pathLst>
            </a:custGeom>
            <a:ln>
              <a:solidFill>
                <a:srgbClr val="00B050"/>
              </a:solidFill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>
                <a:solidFill>
                  <a:schemeClr val="bg1"/>
                </a:solidFill>
              </a:endParaRPr>
            </a:p>
          </p:txBody>
        </p:sp>
        <p:sp>
          <p:nvSpPr>
            <p:cNvPr id="121" name="Freeform 8"/>
            <p:cNvSpPr>
              <a:spLocks/>
            </p:cNvSpPr>
            <p:nvPr/>
          </p:nvSpPr>
          <p:spPr bwMode="auto">
            <a:xfrm rot="20351744" flipH="1">
              <a:off x="2896" y="2519"/>
              <a:ext cx="317" cy="38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83"/>
                </a:cxn>
                <a:cxn ang="0">
                  <a:pos x="38" y="90"/>
                </a:cxn>
                <a:cxn ang="0">
                  <a:pos x="77" y="97"/>
                </a:cxn>
                <a:cxn ang="0">
                  <a:pos x="114" y="106"/>
                </a:cxn>
                <a:cxn ang="0">
                  <a:pos x="152" y="115"/>
                </a:cxn>
                <a:cxn ang="0">
                  <a:pos x="196" y="126"/>
                </a:cxn>
                <a:cxn ang="0">
                  <a:pos x="244" y="138"/>
                </a:cxn>
                <a:cxn ang="0">
                  <a:pos x="304" y="156"/>
                </a:cxn>
                <a:cxn ang="0">
                  <a:pos x="362" y="172"/>
                </a:cxn>
                <a:cxn ang="0">
                  <a:pos x="400" y="185"/>
                </a:cxn>
                <a:cxn ang="0">
                  <a:pos x="445" y="203"/>
                </a:cxn>
                <a:cxn ang="0">
                  <a:pos x="494" y="223"/>
                </a:cxn>
                <a:cxn ang="0">
                  <a:pos x="538" y="243"/>
                </a:cxn>
                <a:cxn ang="0">
                  <a:pos x="570" y="259"/>
                </a:cxn>
                <a:cxn ang="0">
                  <a:pos x="589" y="270"/>
                </a:cxn>
                <a:cxn ang="0">
                  <a:pos x="589" y="167"/>
                </a:cxn>
                <a:cxn ang="0">
                  <a:pos x="552" y="141"/>
                </a:cxn>
                <a:cxn ang="0">
                  <a:pos x="478" y="105"/>
                </a:cxn>
                <a:cxn ang="0">
                  <a:pos x="392" y="69"/>
                </a:cxn>
                <a:cxn ang="0">
                  <a:pos x="315" y="49"/>
                </a:cxn>
                <a:cxn ang="0">
                  <a:pos x="226" y="24"/>
                </a:cxn>
                <a:cxn ang="0">
                  <a:pos x="137" y="7"/>
                </a:cxn>
                <a:cxn ang="0">
                  <a:pos x="74" y="1"/>
                </a:cxn>
                <a:cxn ang="0">
                  <a:pos x="0" y="0"/>
                </a:cxn>
              </a:cxnLst>
              <a:rect l="0" t="0" r="r" b="b"/>
              <a:pathLst>
                <a:path w="589" h="270">
                  <a:moveTo>
                    <a:pt x="0" y="0"/>
                  </a:moveTo>
                  <a:lnTo>
                    <a:pt x="0" y="83"/>
                  </a:lnTo>
                  <a:lnTo>
                    <a:pt x="38" y="90"/>
                  </a:lnTo>
                  <a:lnTo>
                    <a:pt x="77" y="97"/>
                  </a:lnTo>
                  <a:lnTo>
                    <a:pt x="114" y="106"/>
                  </a:lnTo>
                  <a:lnTo>
                    <a:pt x="152" y="115"/>
                  </a:lnTo>
                  <a:lnTo>
                    <a:pt x="196" y="126"/>
                  </a:lnTo>
                  <a:lnTo>
                    <a:pt x="244" y="138"/>
                  </a:lnTo>
                  <a:lnTo>
                    <a:pt x="304" y="156"/>
                  </a:lnTo>
                  <a:lnTo>
                    <a:pt x="362" y="172"/>
                  </a:lnTo>
                  <a:lnTo>
                    <a:pt x="400" y="185"/>
                  </a:lnTo>
                  <a:lnTo>
                    <a:pt x="445" y="203"/>
                  </a:lnTo>
                  <a:lnTo>
                    <a:pt x="494" y="223"/>
                  </a:lnTo>
                  <a:lnTo>
                    <a:pt x="538" y="243"/>
                  </a:lnTo>
                  <a:lnTo>
                    <a:pt x="570" y="259"/>
                  </a:lnTo>
                  <a:lnTo>
                    <a:pt x="589" y="270"/>
                  </a:lnTo>
                  <a:lnTo>
                    <a:pt x="589" y="167"/>
                  </a:lnTo>
                  <a:lnTo>
                    <a:pt x="552" y="141"/>
                  </a:lnTo>
                  <a:lnTo>
                    <a:pt x="478" y="105"/>
                  </a:lnTo>
                  <a:lnTo>
                    <a:pt x="392" y="69"/>
                  </a:lnTo>
                  <a:lnTo>
                    <a:pt x="315" y="49"/>
                  </a:lnTo>
                  <a:lnTo>
                    <a:pt x="226" y="24"/>
                  </a:lnTo>
                  <a:lnTo>
                    <a:pt x="137" y="7"/>
                  </a:lnTo>
                  <a:lnTo>
                    <a:pt x="74" y="1"/>
                  </a:lnTo>
                  <a:lnTo>
                    <a:pt x="0" y="0"/>
                  </a:lnTo>
                  <a:close/>
                </a:path>
              </a:pathLst>
            </a:custGeom>
            <a:ln>
              <a:solidFill>
                <a:srgbClr val="00B050"/>
              </a:solidFill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>
                <a:solidFill>
                  <a:schemeClr val="bg1"/>
                </a:solidFill>
              </a:endParaRPr>
            </a:p>
          </p:txBody>
        </p:sp>
        <p:sp>
          <p:nvSpPr>
            <p:cNvPr id="122" name="Freeform 9"/>
            <p:cNvSpPr>
              <a:spLocks/>
            </p:cNvSpPr>
            <p:nvPr/>
          </p:nvSpPr>
          <p:spPr bwMode="auto">
            <a:xfrm rot="20351744" flipH="1">
              <a:off x="2468" y="1605"/>
              <a:ext cx="881" cy="1188"/>
            </a:xfrm>
            <a:custGeom>
              <a:avLst/>
              <a:gdLst/>
              <a:ahLst/>
              <a:cxnLst>
                <a:cxn ang="0">
                  <a:pos x="90" y="0"/>
                </a:cxn>
                <a:cxn ang="0">
                  <a:pos x="189" y="0"/>
                </a:cxn>
                <a:cxn ang="0">
                  <a:pos x="291" y="6"/>
                </a:cxn>
                <a:cxn ang="0">
                  <a:pos x="386" y="21"/>
                </a:cxn>
                <a:cxn ang="0">
                  <a:pos x="496" y="45"/>
                </a:cxn>
                <a:cxn ang="0">
                  <a:pos x="601" y="78"/>
                </a:cxn>
                <a:cxn ang="0">
                  <a:pos x="712" y="123"/>
                </a:cxn>
                <a:cxn ang="0">
                  <a:pos x="811" y="170"/>
                </a:cxn>
                <a:cxn ang="0">
                  <a:pos x="905" y="217"/>
                </a:cxn>
                <a:cxn ang="0">
                  <a:pos x="1001" y="271"/>
                </a:cxn>
                <a:cxn ang="0">
                  <a:pos x="1091" y="331"/>
                </a:cxn>
                <a:cxn ang="0">
                  <a:pos x="1178" y="400"/>
                </a:cxn>
                <a:cxn ang="0">
                  <a:pos x="1249" y="469"/>
                </a:cxn>
                <a:cxn ang="0">
                  <a:pos x="1297" y="533"/>
                </a:cxn>
                <a:cxn ang="0">
                  <a:pos x="1596" y="512"/>
                </a:cxn>
                <a:cxn ang="0">
                  <a:pos x="1494" y="557"/>
                </a:cxn>
                <a:cxn ang="0">
                  <a:pos x="1423" y="593"/>
                </a:cxn>
                <a:cxn ang="0">
                  <a:pos x="1364" y="630"/>
                </a:cxn>
                <a:cxn ang="0">
                  <a:pos x="1307" y="676"/>
                </a:cxn>
                <a:cxn ang="0">
                  <a:pos x="1240" y="736"/>
                </a:cxn>
                <a:cxn ang="0">
                  <a:pos x="1178" y="796"/>
                </a:cxn>
                <a:cxn ang="0">
                  <a:pos x="1124" y="811"/>
                </a:cxn>
                <a:cxn ang="0">
                  <a:pos x="1068" y="783"/>
                </a:cxn>
                <a:cxn ang="0">
                  <a:pos x="999" y="755"/>
                </a:cxn>
                <a:cxn ang="0">
                  <a:pos x="936" y="735"/>
                </a:cxn>
                <a:cxn ang="0">
                  <a:pos x="864" y="715"/>
                </a:cxn>
                <a:cxn ang="0">
                  <a:pos x="791" y="696"/>
                </a:cxn>
                <a:cxn ang="0">
                  <a:pos x="720" y="681"/>
                </a:cxn>
                <a:cxn ang="0">
                  <a:pos x="652" y="666"/>
                </a:cxn>
                <a:cxn ang="0">
                  <a:pos x="560" y="652"/>
                </a:cxn>
                <a:cxn ang="0">
                  <a:pos x="896" y="542"/>
                </a:cxn>
                <a:cxn ang="0">
                  <a:pos x="817" y="439"/>
                </a:cxn>
                <a:cxn ang="0">
                  <a:pos x="757" y="379"/>
                </a:cxn>
                <a:cxn ang="0">
                  <a:pos x="670" y="298"/>
                </a:cxn>
                <a:cxn ang="0">
                  <a:pos x="595" y="235"/>
                </a:cxn>
                <a:cxn ang="0">
                  <a:pos x="535" y="188"/>
                </a:cxn>
                <a:cxn ang="0">
                  <a:pos x="460" y="141"/>
                </a:cxn>
                <a:cxn ang="0">
                  <a:pos x="383" y="102"/>
                </a:cxn>
                <a:cxn ang="0">
                  <a:pos x="291" y="69"/>
                </a:cxn>
                <a:cxn ang="0">
                  <a:pos x="192" y="45"/>
                </a:cxn>
                <a:cxn ang="0">
                  <a:pos x="87" y="24"/>
                </a:cxn>
              </a:cxnLst>
              <a:rect l="0" t="0" r="r" b="b"/>
              <a:pathLst>
                <a:path w="1645" h="823">
                  <a:moveTo>
                    <a:pt x="0" y="6"/>
                  </a:moveTo>
                  <a:lnTo>
                    <a:pt x="90" y="0"/>
                  </a:lnTo>
                  <a:lnTo>
                    <a:pt x="135" y="0"/>
                  </a:lnTo>
                  <a:lnTo>
                    <a:pt x="189" y="0"/>
                  </a:lnTo>
                  <a:lnTo>
                    <a:pt x="240" y="3"/>
                  </a:lnTo>
                  <a:lnTo>
                    <a:pt x="291" y="6"/>
                  </a:lnTo>
                  <a:lnTo>
                    <a:pt x="341" y="12"/>
                  </a:lnTo>
                  <a:lnTo>
                    <a:pt x="386" y="21"/>
                  </a:lnTo>
                  <a:lnTo>
                    <a:pt x="436" y="30"/>
                  </a:lnTo>
                  <a:lnTo>
                    <a:pt x="496" y="45"/>
                  </a:lnTo>
                  <a:lnTo>
                    <a:pt x="550" y="63"/>
                  </a:lnTo>
                  <a:lnTo>
                    <a:pt x="601" y="78"/>
                  </a:lnTo>
                  <a:lnTo>
                    <a:pt x="658" y="99"/>
                  </a:lnTo>
                  <a:lnTo>
                    <a:pt x="712" y="123"/>
                  </a:lnTo>
                  <a:lnTo>
                    <a:pt x="766" y="147"/>
                  </a:lnTo>
                  <a:lnTo>
                    <a:pt x="811" y="170"/>
                  </a:lnTo>
                  <a:lnTo>
                    <a:pt x="862" y="194"/>
                  </a:lnTo>
                  <a:lnTo>
                    <a:pt x="905" y="217"/>
                  </a:lnTo>
                  <a:lnTo>
                    <a:pt x="953" y="244"/>
                  </a:lnTo>
                  <a:lnTo>
                    <a:pt x="1001" y="271"/>
                  </a:lnTo>
                  <a:lnTo>
                    <a:pt x="1049" y="304"/>
                  </a:lnTo>
                  <a:lnTo>
                    <a:pt x="1091" y="331"/>
                  </a:lnTo>
                  <a:lnTo>
                    <a:pt x="1136" y="367"/>
                  </a:lnTo>
                  <a:lnTo>
                    <a:pt x="1178" y="400"/>
                  </a:lnTo>
                  <a:lnTo>
                    <a:pt x="1217" y="433"/>
                  </a:lnTo>
                  <a:lnTo>
                    <a:pt x="1249" y="469"/>
                  </a:lnTo>
                  <a:lnTo>
                    <a:pt x="1276" y="500"/>
                  </a:lnTo>
                  <a:lnTo>
                    <a:pt x="1297" y="533"/>
                  </a:lnTo>
                  <a:lnTo>
                    <a:pt x="1645" y="489"/>
                  </a:lnTo>
                  <a:lnTo>
                    <a:pt x="1596" y="512"/>
                  </a:lnTo>
                  <a:lnTo>
                    <a:pt x="1539" y="536"/>
                  </a:lnTo>
                  <a:lnTo>
                    <a:pt x="1494" y="557"/>
                  </a:lnTo>
                  <a:lnTo>
                    <a:pt x="1460" y="573"/>
                  </a:lnTo>
                  <a:lnTo>
                    <a:pt x="1423" y="593"/>
                  </a:lnTo>
                  <a:lnTo>
                    <a:pt x="1393" y="611"/>
                  </a:lnTo>
                  <a:lnTo>
                    <a:pt x="1364" y="630"/>
                  </a:lnTo>
                  <a:lnTo>
                    <a:pt x="1335" y="653"/>
                  </a:lnTo>
                  <a:lnTo>
                    <a:pt x="1307" y="676"/>
                  </a:lnTo>
                  <a:lnTo>
                    <a:pt x="1273" y="705"/>
                  </a:lnTo>
                  <a:lnTo>
                    <a:pt x="1240" y="736"/>
                  </a:lnTo>
                  <a:lnTo>
                    <a:pt x="1211" y="762"/>
                  </a:lnTo>
                  <a:lnTo>
                    <a:pt x="1178" y="796"/>
                  </a:lnTo>
                  <a:lnTo>
                    <a:pt x="1151" y="823"/>
                  </a:lnTo>
                  <a:lnTo>
                    <a:pt x="1124" y="811"/>
                  </a:lnTo>
                  <a:lnTo>
                    <a:pt x="1097" y="796"/>
                  </a:lnTo>
                  <a:lnTo>
                    <a:pt x="1068" y="783"/>
                  </a:lnTo>
                  <a:lnTo>
                    <a:pt x="1034" y="769"/>
                  </a:lnTo>
                  <a:lnTo>
                    <a:pt x="999" y="755"/>
                  </a:lnTo>
                  <a:lnTo>
                    <a:pt x="967" y="744"/>
                  </a:lnTo>
                  <a:lnTo>
                    <a:pt x="936" y="735"/>
                  </a:lnTo>
                  <a:lnTo>
                    <a:pt x="901" y="724"/>
                  </a:lnTo>
                  <a:lnTo>
                    <a:pt x="864" y="715"/>
                  </a:lnTo>
                  <a:lnTo>
                    <a:pt x="826" y="705"/>
                  </a:lnTo>
                  <a:lnTo>
                    <a:pt x="791" y="696"/>
                  </a:lnTo>
                  <a:lnTo>
                    <a:pt x="757" y="687"/>
                  </a:lnTo>
                  <a:lnTo>
                    <a:pt x="720" y="681"/>
                  </a:lnTo>
                  <a:lnTo>
                    <a:pt x="685" y="673"/>
                  </a:lnTo>
                  <a:lnTo>
                    <a:pt x="652" y="666"/>
                  </a:lnTo>
                  <a:lnTo>
                    <a:pt x="613" y="658"/>
                  </a:lnTo>
                  <a:lnTo>
                    <a:pt x="560" y="652"/>
                  </a:lnTo>
                  <a:lnTo>
                    <a:pt x="920" y="590"/>
                  </a:lnTo>
                  <a:lnTo>
                    <a:pt x="896" y="542"/>
                  </a:lnTo>
                  <a:lnTo>
                    <a:pt x="868" y="506"/>
                  </a:lnTo>
                  <a:lnTo>
                    <a:pt x="817" y="439"/>
                  </a:lnTo>
                  <a:lnTo>
                    <a:pt x="787" y="409"/>
                  </a:lnTo>
                  <a:lnTo>
                    <a:pt x="757" y="379"/>
                  </a:lnTo>
                  <a:lnTo>
                    <a:pt x="703" y="328"/>
                  </a:lnTo>
                  <a:lnTo>
                    <a:pt x="670" y="298"/>
                  </a:lnTo>
                  <a:lnTo>
                    <a:pt x="631" y="262"/>
                  </a:lnTo>
                  <a:lnTo>
                    <a:pt x="595" y="235"/>
                  </a:lnTo>
                  <a:lnTo>
                    <a:pt x="565" y="211"/>
                  </a:lnTo>
                  <a:lnTo>
                    <a:pt x="535" y="188"/>
                  </a:lnTo>
                  <a:lnTo>
                    <a:pt x="499" y="164"/>
                  </a:lnTo>
                  <a:lnTo>
                    <a:pt x="460" y="141"/>
                  </a:lnTo>
                  <a:lnTo>
                    <a:pt x="421" y="123"/>
                  </a:lnTo>
                  <a:lnTo>
                    <a:pt x="383" y="102"/>
                  </a:lnTo>
                  <a:lnTo>
                    <a:pt x="335" y="84"/>
                  </a:lnTo>
                  <a:lnTo>
                    <a:pt x="291" y="69"/>
                  </a:lnTo>
                  <a:lnTo>
                    <a:pt x="240" y="57"/>
                  </a:lnTo>
                  <a:lnTo>
                    <a:pt x="192" y="45"/>
                  </a:lnTo>
                  <a:lnTo>
                    <a:pt x="141" y="33"/>
                  </a:lnTo>
                  <a:lnTo>
                    <a:pt x="87" y="24"/>
                  </a:lnTo>
                  <a:lnTo>
                    <a:pt x="0" y="6"/>
                  </a:lnTo>
                  <a:close/>
                </a:path>
              </a:pathLst>
            </a:custGeom>
            <a:ln>
              <a:solidFill>
                <a:srgbClr val="00B050"/>
              </a:solidFill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>
                <a:solidFill>
                  <a:schemeClr val="bg1"/>
                </a:solidFill>
              </a:endParaRPr>
            </a:p>
          </p:txBody>
        </p:sp>
      </p:grpSp>
      <p:grpSp>
        <p:nvGrpSpPr>
          <p:cNvPr id="6" name="Group 5"/>
          <p:cNvGrpSpPr>
            <a:grpSpLocks noChangeAspect="1"/>
          </p:cNvGrpSpPr>
          <p:nvPr/>
        </p:nvGrpSpPr>
        <p:grpSpPr bwMode="auto">
          <a:xfrm rot="4669600" flipH="1" flipV="1">
            <a:off x="2405003" y="2842713"/>
            <a:ext cx="652642" cy="660370"/>
            <a:chOff x="2468" y="1521"/>
            <a:chExt cx="881" cy="1542"/>
          </a:xfrm>
          <a:solidFill>
            <a:schemeClr val="bg1"/>
          </a:solidFill>
        </p:grpSpPr>
        <p:sp>
          <p:nvSpPr>
            <p:cNvPr id="124" name="Freeform 6"/>
            <p:cNvSpPr>
              <a:spLocks/>
            </p:cNvSpPr>
            <p:nvPr/>
          </p:nvSpPr>
          <p:spPr bwMode="auto">
            <a:xfrm rot="20351744" flipH="1">
              <a:off x="2795" y="1521"/>
              <a:ext cx="510" cy="87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5"/>
                </a:cxn>
                <a:cxn ang="0">
                  <a:pos x="69" y="57"/>
                </a:cxn>
                <a:cxn ang="0">
                  <a:pos x="132" y="72"/>
                </a:cxn>
                <a:cxn ang="0">
                  <a:pos x="189" y="90"/>
                </a:cxn>
                <a:cxn ang="0">
                  <a:pos x="248" y="108"/>
                </a:cxn>
                <a:cxn ang="0">
                  <a:pos x="298" y="126"/>
                </a:cxn>
                <a:cxn ang="0">
                  <a:pos x="340" y="144"/>
                </a:cxn>
                <a:cxn ang="0">
                  <a:pos x="379" y="160"/>
                </a:cxn>
                <a:cxn ang="0">
                  <a:pos x="424" y="181"/>
                </a:cxn>
                <a:cxn ang="0">
                  <a:pos x="463" y="205"/>
                </a:cxn>
                <a:cxn ang="0">
                  <a:pos x="508" y="235"/>
                </a:cxn>
                <a:cxn ang="0">
                  <a:pos x="544" y="262"/>
                </a:cxn>
                <a:cxn ang="0">
                  <a:pos x="580" y="289"/>
                </a:cxn>
                <a:cxn ang="0">
                  <a:pos x="613" y="319"/>
                </a:cxn>
                <a:cxn ang="0">
                  <a:pos x="655" y="355"/>
                </a:cxn>
                <a:cxn ang="0">
                  <a:pos x="700" y="397"/>
                </a:cxn>
                <a:cxn ang="0">
                  <a:pos x="726" y="427"/>
                </a:cxn>
                <a:cxn ang="0">
                  <a:pos x="753" y="459"/>
                </a:cxn>
                <a:cxn ang="0">
                  <a:pos x="780" y="490"/>
                </a:cxn>
                <a:cxn ang="0">
                  <a:pos x="804" y="520"/>
                </a:cxn>
                <a:cxn ang="0">
                  <a:pos x="834" y="568"/>
                </a:cxn>
                <a:cxn ang="0">
                  <a:pos x="852" y="607"/>
                </a:cxn>
                <a:cxn ang="0">
                  <a:pos x="952" y="595"/>
                </a:cxn>
                <a:cxn ang="0">
                  <a:pos x="919" y="529"/>
                </a:cxn>
                <a:cxn ang="0">
                  <a:pos x="870" y="459"/>
                </a:cxn>
                <a:cxn ang="0">
                  <a:pos x="819" y="400"/>
                </a:cxn>
                <a:cxn ang="0">
                  <a:pos x="753" y="337"/>
                </a:cxn>
                <a:cxn ang="0">
                  <a:pos x="664" y="247"/>
                </a:cxn>
                <a:cxn ang="0">
                  <a:pos x="565" y="172"/>
                </a:cxn>
                <a:cxn ang="0">
                  <a:pos x="460" y="108"/>
                </a:cxn>
                <a:cxn ang="0">
                  <a:pos x="367" y="69"/>
                </a:cxn>
                <a:cxn ang="0">
                  <a:pos x="251" y="30"/>
                </a:cxn>
                <a:cxn ang="0">
                  <a:pos x="156" y="15"/>
                </a:cxn>
                <a:cxn ang="0">
                  <a:pos x="0" y="0"/>
                </a:cxn>
              </a:cxnLst>
              <a:rect l="0" t="0" r="r" b="b"/>
              <a:pathLst>
                <a:path w="952" h="607">
                  <a:moveTo>
                    <a:pt x="0" y="0"/>
                  </a:moveTo>
                  <a:lnTo>
                    <a:pt x="0" y="45"/>
                  </a:lnTo>
                  <a:lnTo>
                    <a:pt x="69" y="57"/>
                  </a:lnTo>
                  <a:lnTo>
                    <a:pt x="132" y="72"/>
                  </a:lnTo>
                  <a:lnTo>
                    <a:pt x="189" y="90"/>
                  </a:lnTo>
                  <a:lnTo>
                    <a:pt x="248" y="108"/>
                  </a:lnTo>
                  <a:lnTo>
                    <a:pt x="298" y="126"/>
                  </a:lnTo>
                  <a:lnTo>
                    <a:pt x="340" y="144"/>
                  </a:lnTo>
                  <a:lnTo>
                    <a:pt x="379" y="160"/>
                  </a:lnTo>
                  <a:lnTo>
                    <a:pt x="424" y="181"/>
                  </a:lnTo>
                  <a:lnTo>
                    <a:pt x="463" y="205"/>
                  </a:lnTo>
                  <a:lnTo>
                    <a:pt x="508" y="235"/>
                  </a:lnTo>
                  <a:lnTo>
                    <a:pt x="544" y="262"/>
                  </a:lnTo>
                  <a:lnTo>
                    <a:pt x="580" y="289"/>
                  </a:lnTo>
                  <a:lnTo>
                    <a:pt x="613" y="319"/>
                  </a:lnTo>
                  <a:lnTo>
                    <a:pt x="655" y="355"/>
                  </a:lnTo>
                  <a:lnTo>
                    <a:pt x="700" y="397"/>
                  </a:lnTo>
                  <a:lnTo>
                    <a:pt x="726" y="427"/>
                  </a:lnTo>
                  <a:lnTo>
                    <a:pt x="753" y="459"/>
                  </a:lnTo>
                  <a:lnTo>
                    <a:pt x="780" y="490"/>
                  </a:lnTo>
                  <a:lnTo>
                    <a:pt x="804" y="520"/>
                  </a:lnTo>
                  <a:lnTo>
                    <a:pt x="834" y="568"/>
                  </a:lnTo>
                  <a:lnTo>
                    <a:pt x="852" y="607"/>
                  </a:lnTo>
                  <a:lnTo>
                    <a:pt x="952" y="595"/>
                  </a:lnTo>
                  <a:lnTo>
                    <a:pt x="919" y="529"/>
                  </a:lnTo>
                  <a:lnTo>
                    <a:pt x="870" y="459"/>
                  </a:lnTo>
                  <a:lnTo>
                    <a:pt x="819" y="400"/>
                  </a:lnTo>
                  <a:lnTo>
                    <a:pt x="753" y="337"/>
                  </a:lnTo>
                  <a:lnTo>
                    <a:pt x="664" y="247"/>
                  </a:lnTo>
                  <a:lnTo>
                    <a:pt x="565" y="172"/>
                  </a:lnTo>
                  <a:lnTo>
                    <a:pt x="460" y="108"/>
                  </a:lnTo>
                  <a:lnTo>
                    <a:pt x="367" y="69"/>
                  </a:lnTo>
                  <a:lnTo>
                    <a:pt x="251" y="30"/>
                  </a:lnTo>
                  <a:lnTo>
                    <a:pt x="156" y="15"/>
                  </a:lnTo>
                  <a:lnTo>
                    <a:pt x="0" y="0"/>
                  </a:lnTo>
                  <a:close/>
                </a:path>
              </a:pathLst>
            </a:custGeom>
            <a:ln>
              <a:solidFill>
                <a:srgbClr val="00B050"/>
              </a:solidFill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>
                <a:solidFill>
                  <a:schemeClr val="bg1"/>
                </a:solidFill>
              </a:endParaRPr>
            </a:p>
          </p:txBody>
        </p:sp>
        <p:sp>
          <p:nvSpPr>
            <p:cNvPr id="125" name="Freeform 7"/>
            <p:cNvSpPr>
              <a:spLocks/>
            </p:cNvSpPr>
            <p:nvPr/>
          </p:nvSpPr>
          <p:spPr bwMode="auto">
            <a:xfrm rot="20351744" flipH="1">
              <a:off x="2622" y="2436"/>
              <a:ext cx="263" cy="627"/>
            </a:xfrm>
            <a:custGeom>
              <a:avLst/>
              <a:gdLst/>
              <a:ahLst/>
              <a:cxnLst>
                <a:cxn ang="0">
                  <a:pos x="0" y="335"/>
                </a:cxn>
                <a:cxn ang="0">
                  <a:pos x="0" y="434"/>
                </a:cxn>
                <a:cxn ang="0">
                  <a:pos x="20" y="409"/>
                </a:cxn>
                <a:cxn ang="0">
                  <a:pos x="42" y="383"/>
                </a:cxn>
                <a:cxn ang="0">
                  <a:pos x="71" y="356"/>
                </a:cxn>
                <a:cxn ang="0">
                  <a:pos x="107" y="325"/>
                </a:cxn>
                <a:cxn ang="0">
                  <a:pos x="142" y="291"/>
                </a:cxn>
                <a:cxn ang="0">
                  <a:pos x="178" y="259"/>
                </a:cxn>
                <a:cxn ang="0">
                  <a:pos x="211" y="232"/>
                </a:cxn>
                <a:cxn ang="0">
                  <a:pos x="241" y="208"/>
                </a:cxn>
                <a:cxn ang="0">
                  <a:pos x="274" y="186"/>
                </a:cxn>
                <a:cxn ang="0">
                  <a:pos x="308" y="164"/>
                </a:cxn>
                <a:cxn ang="0">
                  <a:pos x="348" y="141"/>
                </a:cxn>
                <a:cxn ang="0">
                  <a:pos x="385" y="123"/>
                </a:cxn>
                <a:cxn ang="0">
                  <a:pos x="423" y="107"/>
                </a:cxn>
                <a:cxn ang="0">
                  <a:pos x="463" y="90"/>
                </a:cxn>
                <a:cxn ang="0">
                  <a:pos x="493" y="76"/>
                </a:cxn>
                <a:cxn ang="0">
                  <a:pos x="493" y="0"/>
                </a:cxn>
                <a:cxn ang="0">
                  <a:pos x="439" y="15"/>
                </a:cxn>
                <a:cxn ang="0">
                  <a:pos x="360" y="49"/>
                </a:cxn>
                <a:cxn ang="0">
                  <a:pos x="259" y="92"/>
                </a:cxn>
                <a:cxn ang="0">
                  <a:pos x="185" y="138"/>
                </a:cxn>
                <a:cxn ang="0">
                  <a:pos x="117" y="204"/>
                </a:cxn>
                <a:cxn ang="0">
                  <a:pos x="50" y="259"/>
                </a:cxn>
                <a:cxn ang="0">
                  <a:pos x="0" y="312"/>
                </a:cxn>
                <a:cxn ang="0">
                  <a:pos x="0" y="433"/>
                </a:cxn>
                <a:cxn ang="0">
                  <a:pos x="0" y="431"/>
                </a:cxn>
                <a:cxn ang="0">
                  <a:pos x="0" y="335"/>
                </a:cxn>
              </a:cxnLst>
              <a:rect l="0" t="0" r="r" b="b"/>
              <a:pathLst>
                <a:path w="493" h="434">
                  <a:moveTo>
                    <a:pt x="0" y="335"/>
                  </a:moveTo>
                  <a:lnTo>
                    <a:pt x="0" y="434"/>
                  </a:lnTo>
                  <a:lnTo>
                    <a:pt x="20" y="409"/>
                  </a:lnTo>
                  <a:lnTo>
                    <a:pt x="42" y="383"/>
                  </a:lnTo>
                  <a:lnTo>
                    <a:pt x="71" y="356"/>
                  </a:lnTo>
                  <a:lnTo>
                    <a:pt x="107" y="325"/>
                  </a:lnTo>
                  <a:lnTo>
                    <a:pt x="142" y="291"/>
                  </a:lnTo>
                  <a:lnTo>
                    <a:pt x="178" y="259"/>
                  </a:lnTo>
                  <a:lnTo>
                    <a:pt x="211" y="232"/>
                  </a:lnTo>
                  <a:lnTo>
                    <a:pt x="241" y="208"/>
                  </a:lnTo>
                  <a:lnTo>
                    <a:pt x="274" y="186"/>
                  </a:lnTo>
                  <a:lnTo>
                    <a:pt x="308" y="164"/>
                  </a:lnTo>
                  <a:lnTo>
                    <a:pt x="348" y="141"/>
                  </a:lnTo>
                  <a:lnTo>
                    <a:pt x="385" y="123"/>
                  </a:lnTo>
                  <a:lnTo>
                    <a:pt x="423" y="107"/>
                  </a:lnTo>
                  <a:lnTo>
                    <a:pt x="463" y="90"/>
                  </a:lnTo>
                  <a:lnTo>
                    <a:pt x="493" y="76"/>
                  </a:lnTo>
                  <a:lnTo>
                    <a:pt x="493" y="0"/>
                  </a:lnTo>
                  <a:lnTo>
                    <a:pt x="439" y="15"/>
                  </a:lnTo>
                  <a:lnTo>
                    <a:pt x="360" y="49"/>
                  </a:lnTo>
                  <a:lnTo>
                    <a:pt x="259" y="92"/>
                  </a:lnTo>
                  <a:lnTo>
                    <a:pt x="185" y="138"/>
                  </a:lnTo>
                  <a:lnTo>
                    <a:pt x="117" y="204"/>
                  </a:lnTo>
                  <a:lnTo>
                    <a:pt x="50" y="259"/>
                  </a:lnTo>
                  <a:lnTo>
                    <a:pt x="0" y="312"/>
                  </a:lnTo>
                  <a:lnTo>
                    <a:pt x="0" y="433"/>
                  </a:lnTo>
                  <a:lnTo>
                    <a:pt x="0" y="431"/>
                  </a:lnTo>
                  <a:lnTo>
                    <a:pt x="0" y="335"/>
                  </a:lnTo>
                  <a:close/>
                </a:path>
              </a:pathLst>
            </a:custGeom>
            <a:ln>
              <a:solidFill>
                <a:srgbClr val="00B050"/>
              </a:solidFill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>
                <a:solidFill>
                  <a:schemeClr val="bg1"/>
                </a:solidFill>
              </a:endParaRPr>
            </a:p>
          </p:txBody>
        </p:sp>
        <p:sp>
          <p:nvSpPr>
            <p:cNvPr id="126" name="Freeform 8"/>
            <p:cNvSpPr>
              <a:spLocks/>
            </p:cNvSpPr>
            <p:nvPr/>
          </p:nvSpPr>
          <p:spPr bwMode="auto">
            <a:xfrm rot="20351744" flipH="1">
              <a:off x="2896" y="2519"/>
              <a:ext cx="317" cy="38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83"/>
                </a:cxn>
                <a:cxn ang="0">
                  <a:pos x="38" y="90"/>
                </a:cxn>
                <a:cxn ang="0">
                  <a:pos x="77" y="97"/>
                </a:cxn>
                <a:cxn ang="0">
                  <a:pos x="114" y="106"/>
                </a:cxn>
                <a:cxn ang="0">
                  <a:pos x="152" y="115"/>
                </a:cxn>
                <a:cxn ang="0">
                  <a:pos x="196" y="126"/>
                </a:cxn>
                <a:cxn ang="0">
                  <a:pos x="244" y="138"/>
                </a:cxn>
                <a:cxn ang="0">
                  <a:pos x="304" y="156"/>
                </a:cxn>
                <a:cxn ang="0">
                  <a:pos x="362" y="172"/>
                </a:cxn>
                <a:cxn ang="0">
                  <a:pos x="400" y="185"/>
                </a:cxn>
                <a:cxn ang="0">
                  <a:pos x="445" y="203"/>
                </a:cxn>
                <a:cxn ang="0">
                  <a:pos x="494" y="223"/>
                </a:cxn>
                <a:cxn ang="0">
                  <a:pos x="538" y="243"/>
                </a:cxn>
                <a:cxn ang="0">
                  <a:pos x="570" y="259"/>
                </a:cxn>
                <a:cxn ang="0">
                  <a:pos x="589" y="270"/>
                </a:cxn>
                <a:cxn ang="0">
                  <a:pos x="589" y="167"/>
                </a:cxn>
                <a:cxn ang="0">
                  <a:pos x="552" y="141"/>
                </a:cxn>
                <a:cxn ang="0">
                  <a:pos x="478" y="105"/>
                </a:cxn>
                <a:cxn ang="0">
                  <a:pos x="392" y="69"/>
                </a:cxn>
                <a:cxn ang="0">
                  <a:pos x="315" y="49"/>
                </a:cxn>
                <a:cxn ang="0">
                  <a:pos x="226" y="24"/>
                </a:cxn>
                <a:cxn ang="0">
                  <a:pos x="137" y="7"/>
                </a:cxn>
                <a:cxn ang="0">
                  <a:pos x="74" y="1"/>
                </a:cxn>
                <a:cxn ang="0">
                  <a:pos x="0" y="0"/>
                </a:cxn>
              </a:cxnLst>
              <a:rect l="0" t="0" r="r" b="b"/>
              <a:pathLst>
                <a:path w="589" h="270">
                  <a:moveTo>
                    <a:pt x="0" y="0"/>
                  </a:moveTo>
                  <a:lnTo>
                    <a:pt x="0" y="83"/>
                  </a:lnTo>
                  <a:lnTo>
                    <a:pt x="38" y="90"/>
                  </a:lnTo>
                  <a:lnTo>
                    <a:pt x="77" y="97"/>
                  </a:lnTo>
                  <a:lnTo>
                    <a:pt x="114" y="106"/>
                  </a:lnTo>
                  <a:lnTo>
                    <a:pt x="152" y="115"/>
                  </a:lnTo>
                  <a:lnTo>
                    <a:pt x="196" y="126"/>
                  </a:lnTo>
                  <a:lnTo>
                    <a:pt x="244" y="138"/>
                  </a:lnTo>
                  <a:lnTo>
                    <a:pt x="304" y="156"/>
                  </a:lnTo>
                  <a:lnTo>
                    <a:pt x="362" y="172"/>
                  </a:lnTo>
                  <a:lnTo>
                    <a:pt x="400" y="185"/>
                  </a:lnTo>
                  <a:lnTo>
                    <a:pt x="445" y="203"/>
                  </a:lnTo>
                  <a:lnTo>
                    <a:pt x="494" y="223"/>
                  </a:lnTo>
                  <a:lnTo>
                    <a:pt x="538" y="243"/>
                  </a:lnTo>
                  <a:lnTo>
                    <a:pt x="570" y="259"/>
                  </a:lnTo>
                  <a:lnTo>
                    <a:pt x="589" y="270"/>
                  </a:lnTo>
                  <a:lnTo>
                    <a:pt x="589" y="167"/>
                  </a:lnTo>
                  <a:lnTo>
                    <a:pt x="552" y="141"/>
                  </a:lnTo>
                  <a:lnTo>
                    <a:pt x="478" y="105"/>
                  </a:lnTo>
                  <a:lnTo>
                    <a:pt x="392" y="69"/>
                  </a:lnTo>
                  <a:lnTo>
                    <a:pt x="315" y="49"/>
                  </a:lnTo>
                  <a:lnTo>
                    <a:pt x="226" y="24"/>
                  </a:lnTo>
                  <a:lnTo>
                    <a:pt x="137" y="7"/>
                  </a:lnTo>
                  <a:lnTo>
                    <a:pt x="74" y="1"/>
                  </a:lnTo>
                  <a:lnTo>
                    <a:pt x="0" y="0"/>
                  </a:lnTo>
                  <a:close/>
                </a:path>
              </a:pathLst>
            </a:custGeom>
            <a:ln>
              <a:solidFill>
                <a:srgbClr val="00B050"/>
              </a:solidFill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>
                <a:solidFill>
                  <a:schemeClr val="bg1"/>
                </a:solidFill>
              </a:endParaRPr>
            </a:p>
          </p:txBody>
        </p:sp>
        <p:sp>
          <p:nvSpPr>
            <p:cNvPr id="127" name="Freeform 9"/>
            <p:cNvSpPr>
              <a:spLocks/>
            </p:cNvSpPr>
            <p:nvPr/>
          </p:nvSpPr>
          <p:spPr bwMode="auto">
            <a:xfrm rot="20351744" flipH="1">
              <a:off x="2468" y="1605"/>
              <a:ext cx="881" cy="1188"/>
            </a:xfrm>
            <a:custGeom>
              <a:avLst/>
              <a:gdLst/>
              <a:ahLst/>
              <a:cxnLst>
                <a:cxn ang="0">
                  <a:pos x="90" y="0"/>
                </a:cxn>
                <a:cxn ang="0">
                  <a:pos x="189" y="0"/>
                </a:cxn>
                <a:cxn ang="0">
                  <a:pos x="291" y="6"/>
                </a:cxn>
                <a:cxn ang="0">
                  <a:pos x="386" y="21"/>
                </a:cxn>
                <a:cxn ang="0">
                  <a:pos x="496" y="45"/>
                </a:cxn>
                <a:cxn ang="0">
                  <a:pos x="601" y="78"/>
                </a:cxn>
                <a:cxn ang="0">
                  <a:pos x="712" y="123"/>
                </a:cxn>
                <a:cxn ang="0">
                  <a:pos x="811" y="170"/>
                </a:cxn>
                <a:cxn ang="0">
                  <a:pos x="905" y="217"/>
                </a:cxn>
                <a:cxn ang="0">
                  <a:pos x="1001" y="271"/>
                </a:cxn>
                <a:cxn ang="0">
                  <a:pos x="1091" y="331"/>
                </a:cxn>
                <a:cxn ang="0">
                  <a:pos x="1178" y="400"/>
                </a:cxn>
                <a:cxn ang="0">
                  <a:pos x="1249" y="469"/>
                </a:cxn>
                <a:cxn ang="0">
                  <a:pos x="1297" y="533"/>
                </a:cxn>
                <a:cxn ang="0">
                  <a:pos x="1596" y="512"/>
                </a:cxn>
                <a:cxn ang="0">
                  <a:pos x="1494" y="557"/>
                </a:cxn>
                <a:cxn ang="0">
                  <a:pos x="1423" y="593"/>
                </a:cxn>
                <a:cxn ang="0">
                  <a:pos x="1364" y="630"/>
                </a:cxn>
                <a:cxn ang="0">
                  <a:pos x="1307" y="676"/>
                </a:cxn>
                <a:cxn ang="0">
                  <a:pos x="1240" y="736"/>
                </a:cxn>
                <a:cxn ang="0">
                  <a:pos x="1178" y="796"/>
                </a:cxn>
                <a:cxn ang="0">
                  <a:pos x="1124" y="811"/>
                </a:cxn>
                <a:cxn ang="0">
                  <a:pos x="1068" y="783"/>
                </a:cxn>
                <a:cxn ang="0">
                  <a:pos x="999" y="755"/>
                </a:cxn>
                <a:cxn ang="0">
                  <a:pos x="936" y="735"/>
                </a:cxn>
                <a:cxn ang="0">
                  <a:pos x="864" y="715"/>
                </a:cxn>
                <a:cxn ang="0">
                  <a:pos x="791" y="696"/>
                </a:cxn>
                <a:cxn ang="0">
                  <a:pos x="720" y="681"/>
                </a:cxn>
                <a:cxn ang="0">
                  <a:pos x="652" y="666"/>
                </a:cxn>
                <a:cxn ang="0">
                  <a:pos x="560" y="652"/>
                </a:cxn>
                <a:cxn ang="0">
                  <a:pos x="896" y="542"/>
                </a:cxn>
                <a:cxn ang="0">
                  <a:pos x="817" y="439"/>
                </a:cxn>
                <a:cxn ang="0">
                  <a:pos x="757" y="379"/>
                </a:cxn>
                <a:cxn ang="0">
                  <a:pos x="670" y="298"/>
                </a:cxn>
                <a:cxn ang="0">
                  <a:pos x="595" y="235"/>
                </a:cxn>
                <a:cxn ang="0">
                  <a:pos x="535" y="188"/>
                </a:cxn>
                <a:cxn ang="0">
                  <a:pos x="460" y="141"/>
                </a:cxn>
                <a:cxn ang="0">
                  <a:pos x="383" y="102"/>
                </a:cxn>
                <a:cxn ang="0">
                  <a:pos x="291" y="69"/>
                </a:cxn>
                <a:cxn ang="0">
                  <a:pos x="192" y="45"/>
                </a:cxn>
                <a:cxn ang="0">
                  <a:pos x="87" y="24"/>
                </a:cxn>
              </a:cxnLst>
              <a:rect l="0" t="0" r="r" b="b"/>
              <a:pathLst>
                <a:path w="1645" h="823">
                  <a:moveTo>
                    <a:pt x="0" y="6"/>
                  </a:moveTo>
                  <a:lnTo>
                    <a:pt x="90" y="0"/>
                  </a:lnTo>
                  <a:lnTo>
                    <a:pt x="135" y="0"/>
                  </a:lnTo>
                  <a:lnTo>
                    <a:pt x="189" y="0"/>
                  </a:lnTo>
                  <a:lnTo>
                    <a:pt x="240" y="3"/>
                  </a:lnTo>
                  <a:lnTo>
                    <a:pt x="291" y="6"/>
                  </a:lnTo>
                  <a:lnTo>
                    <a:pt x="341" y="12"/>
                  </a:lnTo>
                  <a:lnTo>
                    <a:pt x="386" y="21"/>
                  </a:lnTo>
                  <a:lnTo>
                    <a:pt x="436" y="30"/>
                  </a:lnTo>
                  <a:lnTo>
                    <a:pt x="496" y="45"/>
                  </a:lnTo>
                  <a:lnTo>
                    <a:pt x="550" y="63"/>
                  </a:lnTo>
                  <a:lnTo>
                    <a:pt x="601" y="78"/>
                  </a:lnTo>
                  <a:lnTo>
                    <a:pt x="658" y="99"/>
                  </a:lnTo>
                  <a:lnTo>
                    <a:pt x="712" y="123"/>
                  </a:lnTo>
                  <a:lnTo>
                    <a:pt x="766" y="147"/>
                  </a:lnTo>
                  <a:lnTo>
                    <a:pt x="811" y="170"/>
                  </a:lnTo>
                  <a:lnTo>
                    <a:pt x="862" y="194"/>
                  </a:lnTo>
                  <a:lnTo>
                    <a:pt x="905" y="217"/>
                  </a:lnTo>
                  <a:lnTo>
                    <a:pt x="953" y="244"/>
                  </a:lnTo>
                  <a:lnTo>
                    <a:pt x="1001" y="271"/>
                  </a:lnTo>
                  <a:lnTo>
                    <a:pt x="1049" y="304"/>
                  </a:lnTo>
                  <a:lnTo>
                    <a:pt x="1091" y="331"/>
                  </a:lnTo>
                  <a:lnTo>
                    <a:pt x="1136" y="367"/>
                  </a:lnTo>
                  <a:lnTo>
                    <a:pt x="1178" y="400"/>
                  </a:lnTo>
                  <a:lnTo>
                    <a:pt x="1217" y="433"/>
                  </a:lnTo>
                  <a:lnTo>
                    <a:pt x="1249" y="469"/>
                  </a:lnTo>
                  <a:lnTo>
                    <a:pt x="1276" y="500"/>
                  </a:lnTo>
                  <a:lnTo>
                    <a:pt x="1297" y="533"/>
                  </a:lnTo>
                  <a:lnTo>
                    <a:pt x="1645" y="489"/>
                  </a:lnTo>
                  <a:lnTo>
                    <a:pt x="1596" y="512"/>
                  </a:lnTo>
                  <a:lnTo>
                    <a:pt x="1539" y="536"/>
                  </a:lnTo>
                  <a:lnTo>
                    <a:pt x="1494" y="557"/>
                  </a:lnTo>
                  <a:lnTo>
                    <a:pt x="1460" y="573"/>
                  </a:lnTo>
                  <a:lnTo>
                    <a:pt x="1423" y="593"/>
                  </a:lnTo>
                  <a:lnTo>
                    <a:pt x="1393" y="611"/>
                  </a:lnTo>
                  <a:lnTo>
                    <a:pt x="1364" y="630"/>
                  </a:lnTo>
                  <a:lnTo>
                    <a:pt x="1335" y="653"/>
                  </a:lnTo>
                  <a:lnTo>
                    <a:pt x="1307" y="676"/>
                  </a:lnTo>
                  <a:lnTo>
                    <a:pt x="1273" y="705"/>
                  </a:lnTo>
                  <a:lnTo>
                    <a:pt x="1240" y="736"/>
                  </a:lnTo>
                  <a:lnTo>
                    <a:pt x="1211" y="762"/>
                  </a:lnTo>
                  <a:lnTo>
                    <a:pt x="1178" y="796"/>
                  </a:lnTo>
                  <a:lnTo>
                    <a:pt x="1151" y="823"/>
                  </a:lnTo>
                  <a:lnTo>
                    <a:pt x="1124" y="811"/>
                  </a:lnTo>
                  <a:lnTo>
                    <a:pt x="1097" y="796"/>
                  </a:lnTo>
                  <a:lnTo>
                    <a:pt x="1068" y="783"/>
                  </a:lnTo>
                  <a:lnTo>
                    <a:pt x="1034" y="769"/>
                  </a:lnTo>
                  <a:lnTo>
                    <a:pt x="999" y="755"/>
                  </a:lnTo>
                  <a:lnTo>
                    <a:pt x="967" y="744"/>
                  </a:lnTo>
                  <a:lnTo>
                    <a:pt x="936" y="735"/>
                  </a:lnTo>
                  <a:lnTo>
                    <a:pt x="901" y="724"/>
                  </a:lnTo>
                  <a:lnTo>
                    <a:pt x="864" y="715"/>
                  </a:lnTo>
                  <a:lnTo>
                    <a:pt x="826" y="705"/>
                  </a:lnTo>
                  <a:lnTo>
                    <a:pt x="791" y="696"/>
                  </a:lnTo>
                  <a:lnTo>
                    <a:pt x="757" y="687"/>
                  </a:lnTo>
                  <a:lnTo>
                    <a:pt x="720" y="681"/>
                  </a:lnTo>
                  <a:lnTo>
                    <a:pt x="685" y="673"/>
                  </a:lnTo>
                  <a:lnTo>
                    <a:pt x="652" y="666"/>
                  </a:lnTo>
                  <a:lnTo>
                    <a:pt x="613" y="658"/>
                  </a:lnTo>
                  <a:lnTo>
                    <a:pt x="560" y="652"/>
                  </a:lnTo>
                  <a:lnTo>
                    <a:pt x="920" y="590"/>
                  </a:lnTo>
                  <a:lnTo>
                    <a:pt x="896" y="542"/>
                  </a:lnTo>
                  <a:lnTo>
                    <a:pt x="868" y="506"/>
                  </a:lnTo>
                  <a:lnTo>
                    <a:pt x="817" y="439"/>
                  </a:lnTo>
                  <a:lnTo>
                    <a:pt x="787" y="409"/>
                  </a:lnTo>
                  <a:lnTo>
                    <a:pt x="757" y="379"/>
                  </a:lnTo>
                  <a:lnTo>
                    <a:pt x="703" y="328"/>
                  </a:lnTo>
                  <a:lnTo>
                    <a:pt x="670" y="298"/>
                  </a:lnTo>
                  <a:lnTo>
                    <a:pt x="631" y="262"/>
                  </a:lnTo>
                  <a:lnTo>
                    <a:pt x="595" y="235"/>
                  </a:lnTo>
                  <a:lnTo>
                    <a:pt x="565" y="211"/>
                  </a:lnTo>
                  <a:lnTo>
                    <a:pt x="535" y="188"/>
                  </a:lnTo>
                  <a:lnTo>
                    <a:pt x="499" y="164"/>
                  </a:lnTo>
                  <a:lnTo>
                    <a:pt x="460" y="141"/>
                  </a:lnTo>
                  <a:lnTo>
                    <a:pt x="421" y="123"/>
                  </a:lnTo>
                  <a:lnTo>
                    <a:pt x="383" y="102"/>
                  </a:lnTo>
                  <a:lnTo>
                    <a:pt x="335" y="84"/>
                  </a:lnTo>
                  <a:lnTo>
                    <a:pt x="291" y="69"/>
                  </a:lnTo>
                  <a:lnTo>
                    <a:pt x="240" y="57"/>
                  </a:lnTo>
                  <a:lnTo>
                    <a:pt x="192" y="45"/>
                  </a:lnTo>
                  <a:lnTo>
                    <a:pt x="141" y="33"/>
                  </a:lnTo>
                  <a:lnTo>
                    <a:pt x="87" y="24"/>
                  </a:lnTo>
                  <a:lnTo>
                    <a:pt x="0" y="6"/>
                  </a:lnTo>
                  <a:close/>
                </a:path>
              </a:pathLst>
            </a:custGeom>
            <a:ln>
              <a:solidFill>
                <a:srgbClr val="00B050"/>
              </a:solidFill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>
                <a:solidFill>
                  <a:schemeClr val="bg1"/>
                </a:solidFill>
              </a:endParaRPr>
            </a:p>
          </p:txBody>
        </p:sp>
      </p:grpSp>
      <p:grpSp>
        <p:nvGrpSpPr>
          <p:cNvPr id="7" name="Group 5"/>
          <p:cNvGrpSpPr>
            <a:grpSpLocks noChangeAspect="1"/>
          </p:cNvGrpSpPr>
          <p:nvPr/>
        </p:nvGrpSpPr>
        <p:grpSpPr bwMode="auto">
          <a:xfrm rot="4669600" flipH="1" flipV="1">
            <a:off x="2765042" y="4495537"/>
            <a:ext cx="652642" cy="660370"/>
            <a:chOff x="2468" y="1521"/>
            <a:chExt cx="881" cy="1542"/>
          </a:xfrm>
          <a:solidFill>
            <a:schemeClr val="bg1"/>
          </a:solidFill>
        </p:grpSpPr>
        <p:sp>
          <p:nvSpPr>
            <p:cNvPr id="129" name="Freeform 6"/>
            <p:cNvSpPr>
              <a:spLocks/>
            </p:cNvSpPr>
            <p:nvPr/>
          </p:nvSpPr>
          <p:spPr bwMode="auto">
            <a:xfrm rot="20351744" flipH="1">
              <a:off x="2795" y="1521"/>
              <a:ext cx="510" cy="87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5"/>
                </a:cxn>
                <a:cxn ang="0">
                  <a:pos x="69" y="57"/>
                </a:cxn>
                <a:cxn ang="0">
                  <a:pos x="132" y="72"/>
                </a:cxn>
                <a:cxn ang="0">
                  <a:pos x="189" y="90"/>
                </a:cxn>
                <a:cxn ang="0">
                  <a:pos x="248" y="108"/>
                </a:cxn>
                <a:cxn ang="0">
                  <a:pos x="298" y="126"/>
                </a:cxn>
                <a:cxn ang="0">
                  <a:pos x="340" y="144"/>
                </a:cxn>
                <a:cxn ang="0">
                  <a:pos x="379" y="160"/>
                </a:cxn>
                <a:cxn ang="0">
                  <a:pos x="424" y="181"/>
                </a:cxn>
                <a:cxn ang="0">
                  <a:pos x="463" y="205"/>
                </a:cxn>
                <a:cxn ang="0">
                  <a:pos x="508" y="235"/>
                </a:cxn>
                <a:cxn ang="0">
                  <a:pos x="544" y="262"/>
                </a:cxn>
                <a:cxn ang="0">
                  <a:pos x="580" y="289"/>
                </a:cxn>
                <a:cxn ang="0">
                  <a:pos x="613" y="319"/>
                </a:cxn>
                <a:cxn ang="0">
                  <a:pos x="655" y="355"/>
                </a:cxn>
                <a:cxn ang="0">
                  <a:pos x="700" y="397"/>
                </a:cxn>
                <a:cxn ang="0">
                  <a:pos x="726" y="427"/>
                </a:cxn>
                <a:cxn ang="0">
                  <a:pos x="753" y="459"/>
                </a:cxn>
                <a:cxn ang="0">
                  <a:pos x="780" y="490"/>
                </a:cxn>
                <a:cxn ang="0">
                  <a:pos x="804" y="520"/>
                </a:cxn>
                <a:cxn ang="0">
                  <a:pos x="834" y="568"/>
                </a:cxn>
                <a:cxn ang="0">
                  <a:pos x="852" y="607"/>
                </a:cxn>
                <a:cxn ang="0">
                  <a:pos x="952" y="595"/>
                </a:cxn>
                <a:cxn ang="0">
                  <a:pos x="919" y="529"/>
                </a:cxn>
                <a:cxn ang="0">
                  <a:pos x="870" y="459"/>
                </a:cxn>
                <a:cxn ang="0">
                  <a:pos x="819" y="400"/>
                </a:cxn>
                <a:cxn ang="0">
                  <a:pos x="753" y="337"/>
                </a:cxn>
                <a:cxn ang="0">
                  <a:pos x="664" y="247"/>
                </a:cxn>
                <a:cxn ang="0">
                  <a:pos x="565" y="172"/>
                </a:cxn>
                <a:cxn ang="0">
                  <a:pos x="460" y="108"/>
                </a:cxn>
                <a:cxn ang="0">
                  <a:pos x="367" y="69"/>
                </a:cxn>
                <a:cxn ang="0">
                  <a:pos x="251" y="30"/>
                </a:cxn>
                <a:cxn ang="0">
                  <a:pos x="156" y="15"/>
                </a:cxn>
                <a:cxn ang="0">
                  <a:pos x="0" y="0"/>
                </a:cxn>
              </a:cxnLst>
              <a:rect l="0" t="0" r="r" b="b"/>
              <a:pathLst>
                <a:path w="952" h="607">
                  <a:moveTo>
                    <a:pt x="0" y="0"/>
                  </a:moveTo>
                  <a:lnTo>
                    <a:pt x="0" y="45"/>
                  </a:lnTo>
                  <a:lnTo>
                    <a:pt x="69" y="57"/>
                  </a:lnTo>
                  <a:lnTo>
                    <a:pt x="132" y="72"/>
                  </a:lnTo>
                  <a:lnTo>
                    <a:pt x="189" y="90"/>
                  </a:lnTo>
                  <a:lnTo>
                    <a:pt x="248" y="108"/>
                  </a:lnTo>
                  <a:lnTo>
                    <a:pt x="298" y="126"/>
                  </a:lnTo>
                  <a:lnTo>
                    <a:pt x="340" y="144"/>
                  </a:lnTo>
                  <a:lnTo>
                    <a:pt x="379" y="160"/>
                  </a:lnTo>
                  <a:lnTo>
                    <a:pt x="424" y="181"/>
                  </a:lnTo>
                  <a:lnTo>
                    <a:pt x="463" y="205"/>
                  </a:lnTo>
                  <a:lnTo>
                    <a:pt x="508" y="235"/>
                  </a:lnTo>
                  <a:lnTo>
                    <a:pt x="544" y="262"/>
                  </a:lnTo>
                  <a:lnTo>
                    <a:pt x="580" y="289"/>
                  </a:lnTo>
                  <a:lnTo>
                    <a:pt x="613" y="319"/>
                  </a:lnTo>
                  <a:lnTo>
                    <a:pt x="655" y="355"/>
                  </a:lnTo>
                  <a:lnTo>
                    <a:pt x="700" y="397"/>
                  </a:lnTo>
                  <a:lnTo>
                    <a:pt x="726" y="427"/>
                  </a:lnTo>
                  <a:lnTo>
                    <a:pt x="753" y="459"/>
                  </a:lnTo>
                  <a:lnTo>
                    <a:pt x="780" y="490"/>
                  </a:lnTo>
                  <a:lnTo>
                    <a:pt x="804" y="520"/>
                  </a:lnTo>
                  <a:lnTo>
                    <a:pt x="834" y="568"/>
                  </a:lnTo>
                  <a:lnTo>
                    <a:pt x="852" y="607"/>
                  </a:lnTo>
                  <a:lnTo>
                    <a:pt x="952" y="595"/>
                  </a:lnTo>
                  <a:lnTo>
                    <a:pt x="919" y="529"/>
                  </a:lnTo>
                  <a:lnTo>
                    <a:pt x="870" y="459"/>
                  </a:lnTo>
                  <a:lnTo>
                    <a:pt x="819" y="400"/>
                  </a:lnTo>
                  <a:lnTo>
                    <a:pt x="753" y="337"/>
                  </a:lnTo>
                  <a:lnTo>
                    <a:pt x="664" y="247"/>
                  </a:lnTo>
                  <a:lnTo>
                    <a:pt x="565" y="172"/>
                  </a:lnTo>
                  <a:lnTo>
                    <a:pt x="460" y="108"/>
                  </a:lnTo>
                  <a:lnTo>
                    <a:pt x="367" y="69"/>
                  </a:lnTo>
                  <a:lnTo>
                    <a:pt x="251" y="30"/>
                  </a:lnTo>
                  <a:lnTo>
                    <a:pt x="156" y="15"/>
                  </a:lnTo>
                  <a:lnTo>
                    <a:pt x="0" y="0"/>
                  </a:lnTo>
                  <a:close/>
                </a:path>
              </a:pathLst>
            </a:custGeom>
            <a:ln>
              <a:solidFill>
                <a:srgbClr val="00B050"/>
              </a:solidFill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>
                <a:solidFill>
                  <a:schemeClr val="bg1"/>
                </a:solidFill>
              </a:endParaRPr>
            </a:p>
          </p:txBody>
        </p:sp>
        <p:sp>
          <p:nvSpPr>
            <p:cNvPr id="130" name="Freeform 7"/>
            <p:cNvSpPr>
              <a:spLocks/>
            </p:cNvSpPr>
            <p:nvPr/>
          </p:nvSpPr>
          <p:spPr bwMode="auto">
            <a:xfrm rot="20351744" flipH="1">
              <a:off x="2622" y="2436"/>
              <a:ext cx="263" cy="627"/>
            </a:xfrm>
            <a:custGeom>
              <a:avLst/>
              <a:gdLst/>
              <a:ahLst/>
              <a:cxnLst>
                <a:cxn ang="0">
                  <a:pos x="0" y="335"/>
                </a:cxn>
                <a:cxn ang="0">
                  <a:pos x="0" y="434"/>
                </a:cxn>
                <a:cxn ang="0">
                  <a:pos x="20" y="409"/>
                </a:cxn>
                <a:cxn ang="0">
                  <a:pos x="42" y="383"/>
                </a:cxn>
                <a:cxn ang="0">
                  <a:pos x="71" y="356"/>
                </a:cxn>
                <a:cxn ang="0">
                  <a:pos x="107" y="325"/>
                </a:cxn>
                <a:cxn ang="0">
                  <a:pos x="142" y="291"/>
                </a:cxn>
                <a:cxn ang="0">
                  <a:pos x="178" y="259"/>
                </a:cxn>
                <a:cxn ang="0">
                  <a:pos x="211" y="232"/>
                </a:cxn>
                <a:cxn ang="0">
                  <a:pos x="241" y="208"/>
                </a:cxn>
                <a:cxn ang="0">
                  <a:pos x="274" y="186"/>
                </a:cxn>
                <a:cxn ang="0">
                  <a:pos x="308" y="164"/>
                </a:cxn>
                <a:cxn ang="0">
                  <a:pos x="348" y="141"/>
                </a:cxn>
                <a:cxn ang="0">
                  <a:pos x="385" y="123"/>
                </a:cxn>
                <a:cxn ang="0">
                  <a:pos x="423" y="107"/>
                </a:cxn>
                <a:cxn ang="0">
                  <a:pos x="463" y="90"/>
                </a:cxn>
                <a:cxn ang="0">
                  <a:pos x="493" y="76"/>
                </a:cxn>
                <a:cxn ang="0">
                  <a:pos x="493" y="0"/>
                </a:cxn>
                <a:cxn ang="0">
                  <a:pos x="439" y="15"/>
                </a:cxn>
                <a:cxn ang="0">
                  <a:pos x="360" y="49"/>
                </a:cxn>
                <a:cxn ang="0">
                  <a:pos x="259" y="92"/>
                </a:cxn>
                <a:cxn ang="0">
                  <a:pos x="185" y="138"/>
                </a:cxn>
                <a:cxn ang="0">
                  <a:pos x="117" y="204"/>
                </a:cxn>
                <a:cxn ang="0">
                  <a:pos x="50" y="259"/>
                </a:cxn>
                <a:cxn ang="0">
                  <a:pos x="0" y="312"/>
                </a:cxn>
                <a:cxn ang="0">
                  <a:pos x="0" y="433"/>
                </a:cxn>
                <a:cxn ang="0">
                  <a:pos x="0" y="431"/>
                </a:cxn>
                <a:cxn ang="0">
                  <a:pos x="0" y="335"/>
                </a:cxn>
              </a:cxnLst>
              <a:rect l="0" t="0" r="r" b="b"/>
              <a:pathLst>
                <a:path w="493" h="434">
                  <a:moveTo>
                    <a:pt x="0" y="335"/>
                  </a:moveTo>
                  <a:lnTo>
                    <a:pt x="0" y="434"/>
                  </a:lnTo>
                  <a:lnTo>
                    <a:pt x="20" y="409"/>
                  </a:lnTo>
                  <a:lnTo>
                    <a:pt x="42" y="383"/>
                  </a:lnTo>
                  <a:lnTo>
                    <a:pt x="71" y="356"/>
                  </a:lnTo>
                  <a:lnTo>
                    <a:pt x="107" y="325"/>
                  </a:lnTo>
                  <a:lnTo>
                    <a:pt x="142" y="291"/>
                  </a:lnTo>
                  <a:lnTo>
                    <a:pt x="178" y="259"/>
                  </a:lnTo>
                  <a:lnTo>
                    <a:pt x="211" y="232"/>
                  </a:lnTo>
                  <a:lnTo>
                    <a:pt x="241" y="208"/>
                  </a:lnTo>
                  <a:lnTo>
                    <a:pt x="274" y="186"/>
                  </a:lnTo>
                  <a:lnTo>
                    <a:pt x="308" y="164"/>
                  </a:lnTo>
                  <a:lnTo>
                    <a:pt x="348" y="141"/>
                  </a:lnTo>
                  <a:lnTo>
                    <a:pt x="385" y="123"/>
                  </a:lnTo>
                  <a:lnTo>
                    <a:pt x="423" y="107"/>
                  </a:lnTo>
                  <a:lnTo>
                    <a:pt x="463" y="90"/>
                  </a:lnTo>
                  <a:lnTo>
                    <a:pt x="493" y="76"/>
                  </a:lnTo>
                  <a:lnTo>
                    <a:pt x="493" y="0"/>
                  </a:lnTo>
                  <a:lnTo>
                    <a:pt x="439" y="15"/>
                  </a:lnTo>
                  <a:lnTo>
                    <a:pt x="360" y="49"/>
                  </a:lnTo>
                  <a:lnTo>
                    <a:pt x="259" y="92"/>
                  </a:lnTo>
                  <a:lnTo>
                    <a:pt x="185" y="138"/>
                  </a:lnTo>
                  <a:lnTo>
                    <a:pt x="117" y="204"/>
                  </a:lnTo>
                  <a:lnTo>
                    <a:pt x="50" y="259"/>
                  </a:lnTo>
                  <a:lnTo>
                    <a:pt x="0" y="312"/>
                  </a:lnTo>
                  <a:lnTo>
                    <a:pt x="0" y="433"/>
                  </a:lnTo>
                  <a:lnTo>
                    <a:pt x="0" y="431"/>
                  </a:lnTo>
                  <a:lnTo>
                    <a:pt x="0" y="335"/>
                  </a:lnTo>
                  <a:close/>
                </a:path>
              </a:pathLst>
            </a:custGeom>
            <a:ln>
              <a:solidFill>
                <a:srgbClr val="00B050"/>
              </a:solidFill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>
                <a:solidFill>
                  <a:schemeClr val="bg1"/>
                </a:solidFill>
              </a:endParaRPr>
            </a:p>
          </p:txBody>
        </p:sp>
        <p:sp>
          <p:nvSpPr>
            <p:cNvPr id="131" name="Freeform 8"/>
            <p:cNvSpPr>
              <a:spLocks/>
            </p:cNvSpPr>
            <p:nvPr/>
          </p:nvSpPr>
          <p:spPr bwMode="auto">
            <a:xfrm rot="20351744" flipH="1">
              <a:off x="2896" y="2519"/>
              <a:ext cx="317" cy="38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83"/>
                </a:cxn>
                <a:cxn ang="0">
                  <a:pos x="38" y="90"/>
                </a:cxn>
                <a:cxn ang="0">
                  <a:pos x="77" y="97"/>
                </a:cxn>
                <a:cxn ang="0">
                  <a:pos x="114" y="106"/>
                </a:cxn>
                <a:cxn ang="0">
                  <a:pos x="152" y="115"/>
                </a:cxn>
                <a:cxn ang="0">
                  <a:pos x="196" y="126"/>
                </a:cxn>
                <a:cxn ang="0">
                  <a:pos x="244" y="138"/>
                </a:cxn>
                <a:cxn ang="0">
                  <a:pos x="304" y="156"/>
                </a:cxn>
                <a:cxn ang="0">
                  <a:pos x="362" y="172"/>
                </a:cxn>
                <a:cxn ang="0">
                  <a:pos x="400" y="185"/>
                </a:cxn>
                <a:cxn ang="0">
                  <a:pos x="445" y="203"/>
                </a:cxn>
                <a:cxn ang="0">
                  <a:pos x="494" y="223"/>
                </a:cxn>
                <a:cxn ang="0">
                  <a:pos x="538" y="243"/>
                </a:cxn>
                <a:cxn ang="0">
                  <a:pos x="570" y="259"/>
                </a:cxn>
                <a:cxn ang="0">
                  <a:pos x="589" y="270"/>
                </a:cxn>
                <a:cxn ang="0">
                  <a:pos x="589" y="167"/>
                </a:cxn>
                <a:cxn ang="0">
                  <a:pos x="552" y="141"/>
                </a:cxn>
                <a:cxn ang="0">
                  <a:pos x="478" y="105"/>
                </a:cxn>
                <a:cxn ang="0">
                  <a:pos x="392" y="69"/>
                </a:cxn>
                <a:cxn ang="0">
                  <a:pos x="315" y="49"/>
                </a:cxn>
                <a:cxn ang="0">
                  <a:pos x="226" y="24"/>
                </a:cxn>
                <a:cxn ang="0">
                  <a:pos x="137" y="7"/>
                </a:cxn>
                <a:cxn ang="0">
                  <a:pos x="74" y="1"/>
                </a:cxn>
                <a:cxn ang="0">
                  <a:pos x="0" y="0"/>
                </a:cxn>
              </a:cxnLst>
              <a:rect l="0" t="0" r="r" b="b"/>
              <a:pathLst>
                <a:path w="589" h="270">
                  <a:moveTo>
                    <a:pt x="0" y="0"/>
                  </a:moveTo>
                  <a:lnTo>
                    <a:pt x="0" y="83"/>
                  </a:lnTo>
                  <a:lnTo>
                    <a:pt x="38" y="90"/>
                  </a:lnTo>
                  <a:lnTo>
                    <a:pt x="77" y="97"/>
                  </a:lnTo>
                  <a:lnTo>
                    <a:pt x="114" y="106"/>
                  </a:lnTo>
                  <a:lnTo>
                    <a:pt x="152" y="115"/>
                  </a:lnTo>
                  <a:lnTo>
                    <a:pt x="196" y="126"/>
                  </a:lnTo>
                  <a:lnTo>
                    <a:pt x="244" y="138"/>
                  </a:lnTo>
                  <a:lnTo>
                    <a:pt x="304" y="156"/>
                  </a:lnTo>
                  <a:lnTo>
                    <a:pt x="362" y="172"/>
                  </a:lnTo>
                  <a:lnTo>
                    <a:pt x="400" y="185"/>
                  </a:lnTo>
                  <a:lnTo>
                    <a:pt x="445" y="203"/>
                  </a:lnTo>
                  <a:lnTo>
                    <a:pt x="494" y="223"/>
                  </a:lnTo>
                  <a:lnTo>
                    <a:pt x="538" y="243"/>
                  </a:lnTo>
                  <a:lnTo>
                    <a:pt x="570" y="259"/>
                  </a:lnTo>
                  <a:lnTo>
                    <a:pt x="589" y="270"/>
                  </a:lnTo>
                  <a:lnTo>
                    <a:pt x="589" y="167"/>
                  </a:lnTo>
                  <a:lnTo>
                    <a:pt x="552" y="141"/>
                  </a:lnTo>
                  <a:lnTo>
                    <a:pt x="478" y="105"/>
                  </a:lnTo>
                  <a:lnTo>
                    <a:pt x="392" y="69"/>
                  </a:lnTo>
                  <a:lnTo>
                    <a:pt x="315" y="49"/>
                  </a:lnTo>
                  <a:lnTo>
                    <a:pt x="226" y="24"/>
                  </a:lnTo>
                  <a:lnTo>
                    <a:pt x="137" y="7"/>
                  </a:lnTo>
                  <a:lnTo>
                    <a:pt x="74" y="1"/>
                  </a:lnTo>
                  <a:lnTo>
                    <a:pt x="0" y="0"/>
                  </a:lnTo>
                  <a:close/>
                </a:path>
              </a:pathLst>
            </a:custGeom>
            <a:ln>
              <a:solidFill>
                <a:srgbClr val="00B050"/>
              </a:solidFill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>
                <a:solidFill>
                  <a:schemeClr val="bg1"/>
                </a:solidFill>
              </a:endParaRPr>
            </a:p>
          </p:txBody>
        </p:sp>
        <p:sp>
          <p:nvSpPr>
            <p:cNvPr id="132" name="Freeform 9"/>
            <p:cNvSpPr>
              <a:spLocks/>
            </p:cNvSpPr>
            <p:nvPr/>
          </p:nvSpPr>
          <p:spPr bwMode="auto">
            <a:xfrm rot="20351744" flipH="1">
              <a:off x="2468" y="1605"/>
              <a:ext cx="881" cy="1188"/>
            </a:xfrm>
            <a:custGeom>
              <a:avLst/>
              <a:gdLst/>
              <a:ahLst/>
              <a:cxnLst>
                <a:cxn ang="0">
                  <a:pos x="90" y="0"/>
                </a:cxn>
                <a:cxn ang="0">
                  <a:pos x="189" y="0"/>
                </a:cxn>
                <a:cxn ang="0">
                  <a:pos x="291" y="6"/>
                </a:cxn>
                <a:cxn ang="0">
                  <a:pos x="386" y="21"/>
                </a:cxn>
                <a:cxn ang="0">
                  <a:pos x="496" y="45"/>
                </a:cxn>
                <a:cxn ang="0">
                  <a:pos x="601" y="78"/>
                </a:cxn>
                <a:cxn ang="0">
                  <a:pos x="712" y="123"/>
                </a:cxn>
                <a:cxn ang="0">
                  <a:pos x="811" y="170"/>
                </a:cxn>
                <a:cxn ang="0">
                  <a:pos x="905" y="217"/>
                </a:cxn>
                <a:cxn ang="0">
                  <a:pos x="1001" y="271"/>
                </a:cxn>
                <a:cxn ang="0">
                  <a:pos x="1091" y="331"/>
                </a:cxn>
                <a:cxn ang="0">
                  <a:pos x="1178" y="400"/>
                </a:cxn>
                <a:cxn ang="0">
                  <a:pos x="1249" y="469"/>
                </a:cxn>
                <a:cxn ang="0">
                  <a:pos x="1297" y="533"/>
                </a:cxn>
                <a:cxn ang="0">
                  <a:pos x="1596" y="512"/>
                </a:cxn>
                <a:cxn ang="0">
                  <a:pos x="1494" y="557"/>
                </a:cxn>
                <a:cxn ang="0">
                  <a:pos x="1423" y="593"/>
                </a:cxn>
                <a:cxn ang="0">
                  <a:pos x="1364" y="630"/>
                </a:cxn>
                <a:cxn ang="0">
                  <a:pos x="1307" y="676"/>
                </a:cxn>
                <a:cxn ang="0">
                  <a:pos x="1240" y="736"/>
                </a:cxn>
                <a:cxn ang="0">
                  <a:pos x="1178" y="796"/>
                </a:cxn>
                <a:cxn ang="0">
                  <a:pos x="1124" y="811"/>
                </a:cxn>
                <a:cxn ang="0">
                  <a:pos x="1068" y="783"/>
                </a:cxn>
                <a:cxn ang="0">
                  <a:pos x="999" y="755"/>
                </a:cxn>
                <a:cxn ang="0">
                  <a:pos x="936" y="735"/>
                </a:cxn>
                <a:cxn ang="0">
                  <a:pos x="864" y="715"/>
                </a:cxn>
                <a:cxn ang="0">
                  <a:pos x="791" y="696"/>
                </a:cxn>
                <a:cxn ang="0">
                  <a:pos x="720" y="681"/>
                </a:cxn>
                <a:cxn ang="0">
                  <a:pos x="652" y="666"/>
                </a:cxn>
                <a:cxn ang="0">
                  <a:pos x="560" y="652"/>
                </a:cxn>
                <a:cxn ang="0">
                  <a:pos x="896" y="542"/>
                </a:cxn>
                <a:cxn ang="0">
                  <a:pos x="817" y="439"/>
                </a:cxn>
                <a:cxn ang="0">
                  <a:pos x="757" y="379"/>
                </a:cxn>
                <a:cxn ang="0">
                  <a:pos x="670" y="298"/>
                </a:cxn>
                <a:cxn ang="0">
                  <a:pos x="595" y="235"/>
                </a:cxn>
                <a:cxn ang="0">
                  <a:pos x="535" y="188"/>
                </a:cxn>
                <a:cxn ang="0">
                  <a:pos x="460" y="141"/>
                </a:cxn>
                <a:cxn ang="0">
                  <a:pos x="383" y="102"/>
                </a:cxn>
                <a:cxn ang="0">
                  <a:pos x="291" y="69"/>
                </a:cxn>
                <a:cxn ang="0">
                  <a:pos x="192" y="45"/>
                </a:cxn>
                <a:cxn ang="0">
                  <a:pos x="87" y="24"/>
                </a:cxn>
              </a:cxnLst>
              <a:rect l="0" t="0" r="r" b="b"/>
              <a:pathLst>
                <a:path w="1645" h="823">
                  <a:moveTo>
                    <a:pt x="0" y="6"/>
                  </a:moveTo>
                  <a:lnTo>
                    <a:pt x="90" y="0"/>
                  </a:lnTo>
                  <a:lnTo>
                    <a:pt x="135" y="0"/>
                  </a:lnTo>
                  <a:lnTo>
                    <a:pt x="189" y="0"/>
                  </a:lnTo>
                  <a:lnTo>
                    <a:pt x="240" y="3"/>
                  </a:lnTo>
                  <a:lnTo>
                    <a:pt x="291" y="6"/>
                  </a:lnTo>
                  <a:lnTo>
                    <a:pt x="341" y="12"/>
                  </a:lnTo>
                  <a:lnTo>
                    <a:pt x="386" y="21"/>
                  </a:lnTo>
                  <a:lnTo>
                    <a:pt x="436" y="30"/>
                  </a:lnTo>
                  <a:lnTo>
                    <a:pt x="496" y="45"/>
                  </a:lnTo>
                  <a:lnTo>
                    <a:pt x="550" y="63"/>
                  </a:lnTo>
                  <a:lnTo>
                    <a:pt x="601" y="78"/>
                  </a:lnTo>
                  <a:lnTo>
                    <a:pt x="658" y="99"/>
                  </a:lnTo>
                  <a:lnTo>
                    <a:pt x="712" y="123"/>
                  </a:lnTo>
                  <a:lnTo>
                    <a:pt x="766" y="147"/>
                  </a:lnTo>
                  <a:lnTo>
                    <a:pt x="811" y="170"/>
                  </a:lnTo>
                  <a:lnTo>
                    <a:pt x="862" y="194"/>
                  </a:lnTo>
                  <a:lnTo>
                    <a:pt x="905" y="217"/>
                  </a:lnTo>
                  <a:lnTo>
                    <a:pt x="953" y="244"/>
                  </a:lnTo>
                  <a:lnTo>
                    <a:pt x="1001" y="271"/>
                  </a:lnTo>
                  <a:lnTo>
                    <a:pt x="1049" y="304"/>
                  </a:lnTo>
                  <a:lnTo>
                    <a:pt x="1091" y="331"/>
                  </a:lnTo>
                  <a:lnTo>
                    <a:pt x="1136" y="367"/>
                  </a:lnTo>
                  <a:lnTo>
                    <a:pt x="1178" y="400"/>
                  </a:lnTo>
                  <a:lnTo>
                    <a:pt x="1217" y="433"/>
                  </a:lnTo>
                  <a:lnTo>
                    <a:pt x="1249" y="469"/>
                  </a:lnTo>
                  <a:lnTo>
                    <a:pt x="1276" y="500"/>
                  </a:lnTo>
                  <a:lnTo>
                    <a:pt x="1297" y="533"/>
                  </a:lnTo>
                  <a:lnTo>
                    <a:pt x="1645" y="489"/>
                  </a:lnTo>
                  <a:lnTo>
                    <a:pt x="1596" y="512"/>
                  </a:lnTo>
                  <a:lnTo>
                    <a:pt x="1539" y="536"/>
                  </a:lnTo>
                  <a:lnTo>
                    <a:pt x="1494" y="557"/>
                  </a:lnTo>
                  <a:lnTo>
                    <a:pt x="1460" y="573"/>
                  </a:lnTo>
                  <a:lnTo>
                    <a:pt x="1423" y="593"/>
                  </a:lnTo>
                  <a:lnTo>
                    <a:pt x="1393" y="611"/>
                  </a:lnTo>
                  <a:lnTo>
                    <a:pt x="1364" y="630"/>
                  </a:lnTo>
                  <a:lnTo>
                    <a:pt x="1335" y="653"/>
                  </a:lnTo>
                  <a:lnTo>
                    <a:pt x="1307" y="676"/>
                  </a:lnTo>
                  <a:lnTo>
                    <a:pt x="1273" y="705"/>
                  </a:lnTo>
                  <a:lnTo>
                    <a:pt x="1240" y="736"/>
                  </a:lnTo>
                  <a:lnTo>
                    <a:pt x="1211" y="762"/>
                  </a:lnTo>
                  <a:lnTo>
                    <a:pt x="1178" y="796"/>
                  </a:lnTo>
                  <a:lnTo>
                    <a:pt x="1151" y="823"/>
                  </a:lnTo>
                  <a:lnTo>
                    <a:pt x="1124" y="811"/>
                  </a:lnTo>
                  <a:lnTo>
                    <a:pt x="1097" y="796"/>
                  </a:lnTo>
                  <a:lnTo>
                    <a:pt x="1068" y="783"/>
                  </a:lnTo>
                  <a:lnTo>
                    <a:pt x="1034" y="769"/>
                  </a:lnTo>
                  <a:lnTo>
                    <a:pt x="999" y="755"/>
                  </a:lnTo>
                  <a:lnTo>
                    <a:pt x="967" y="744"/>
                  </a:lnTo>
                  <a:lnTo>
                    <a:pt x="936" y="735"/>
                  </a:lnTo>
                  <a:lnTo>
                    <a:pt x="901" y="724"/>
                  </a:lnTo>
                  <a:lnTo>
                    <a:pt x="864" y="715"/>
                  </a:lnTo>
                  <a:lnTo>
                    <a:pt x="826" y="705"/>
                  </a:lnTo>
                  <a:lnTo>
                    <a:pt x="791" y="696"/>
                  </a:lnTo>
                  <a:lnTo>
                    <a:pt x="757" y="687"/>
                  </a:lnTo>
                  <a:lnTo>
                    <a:pt x="720" y="681"/>
                  </a:lnTo>
                  <a:lnTo>
                    <a:pt x="685" y="673"/>
                  </a:lnTo>
                  <a:lnTo>
                    <a:pt x="652" y="666"/>
                  </a:lnTo>
                  <a:lnTo>
                    <a:pt x="613" y="658"/>
                  </a:lnTo>
                  <a:lnTo>
                    <a:pt x="560" y="652"/>
                  </a:lnTo>
                  <a:lnTo>
                    <a:pt x="920" y="590"/>
                  </a:lnTo>
                  <a:lnTo>
                    <a:pt x="896" y="542"/>
                  </a:lnTo>
                  <a:lnTo>
                    <a:pt x="868" y="506"/>
                  </a:lnTo>
                  <a:lnTo>
                    <a:pt x="817" y="439"/>
                  </a:lnTo>
                  <a:lnTo>
                    <a:pt x="787" y="409"/>
                  </a:lnTo>
                  <a:lnTo>
                    <a:pt x="757" y="379"/>
                  </a:lnTo>
                  <a:lnTo>
                    <a:pt x="703" y="328"/>
                  </a:lnTo>
                  <a:lnTo>
                    <a:pt x="670" y="298"/>
                  </a:lnTo>
                  <a:lnTo>
                    <a:pt x="631" y="262"/>
                  </a:lnTo>
                  <a:lnTo>
                    <a:pt x="595" y="235"/>
                  </a:lnTo>
                  <a:lnTo>
                    <a:pt x="565" y="211"/>
                  </a:lnTo>
                  <a:lnTo>
                    <a:pt x="535" y="188"/>
                  </a:lnTo>
                  <a:lnTo>
                    <a:pt x="499" y="164"/>
                  </a:lnTo>
                  <a:lnTo>
                    <a:pt x="460" y="141"/>
                  </a:lnTo>
                  <a:lnTo>
                    <a:pt x="421" y="123"/>
                  </a:lnTo>
                  <a:lnTo>
                    <a:pt x="383" y="102"/>
                  </a:lnTo>
                  <a:lnTo>
                    <a:pt x="335" y="84"/>
                  </a:lnTo>
                  <a:lnTo>
                    <a:pt x="291" y="69"/>
                  </a:lnTo>
                  <a:lnTo>
                    <a:pt x="240" y="57"/>
                  </a:lnTo>
                  <a:lnTo>
                    <a:pt x="192" y="45"/>
                  </a:lnTo>
                  <a:lnTo>
                    <a:pt x="141" y="33"/>
                  </a:lnTo>
                  <a:lnTo>
                    <a:pt x="87" y="24"/>
                  </a:lnTo>
                  <a:lnTo>
                    <a:pt x="0" y="6"/>
                  </a:lnTo>
                  <a:close/>
                </a:path>
              </a:pathLst>
            </a:custGeom>
            <a:ln>
              <a:solidFill>
                <a:srgbClr val="00B050"/>
              </a:solidFill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>
                <a:solidFill>
                  <a:schemeClr val="bg1"/>
                </a:solidFill>
              </a:endParaRPr>
            </a:p>
          </p:txBody>
        </p:sp>
      </p:grpSp>
      <p:grpSp>
        <p:nvGrpSpPr>
          <p:cNvPr id="9" name="Group 5"/>
          <p:cNvGrpSpPr>
            <a:grpSpLocks noChangeAspect="1"/>
          </p:cNvGrpSpPr>
          <p:nvPr/>
        </p:nvGrpSpPr>
        <p:grpSpPr bwMode="auto">
          <a:xfrm rot="1685309" flipH="1" flipV="1">
            <a:off x="3608910" y="5127930"/>
            <a:ext cx="652642" cy="660370"/>
            <a:chOff x="2468" y="1521"/>
            <a:chExt cx="881" cy="1542"/>
          </a:xfrm>
          <a:solidFill>
            <a:schemeClr val="bg1"/>
          </a:solidFill>
        </p:grpSpPr>
        <p:sp>
          <p:nvSpPr>
            <p:cNvPr id="134" name="Freeform 6"/>
            <p:cNvSpPr>
              <a:spLocks/>
            </p:cNvSpPr>
            <p:nvPr/>
          </p:nvSpPr>
          <p:spPr bwMode="auto">
            <a:xfrm rot="20351744" flipH="1">
              <a:off x="2795" y="1521"/>
              <a:ext cx="510" cy="87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5"/>
                </a:cxn>
                <a:cxn ang="0">
                  <a:pos x="69" y="57"/>
                </a:cxn>
                <a:cxn ang="0">
                  <a:pos x="132" y="72"/>
                </a:cxn>
                <a:cxn ang="0">
                  <a:pos x="189" y="90"/>
                </a:cxn>
                <a:cxn ang="0">
                  <a:pos x="248" y="108"/>
                </a:cxn>
                <a:cxn ang="0">
                  <a:pos x="298" y="126"/>
                </a:cxn>
                <a:cxn ang="0">
                  <a:pos x="340" y="144"/>
                </a:cxn>
                <a:cxn ang="0">
                  <a:pos x="379" y="160"/>
                </a:cxn>
                <a:cxn ang="0">
                  <a:pos x="424" y="181"/>
                </a:cxn>
                <a:cxn ang="0">
                  <a:pos x="463" y="205"/>
                </a:cxn>
                <a:cxn ang="0">
                  <a:pos x="508" y="235"/>
                </a:cxn>
                <a:cxn ang="0">
                  <a:pos x="544" y="262"/>
                </a:cxn>
                <a:cxn ang="0">
                  <a:pos x="580" y="289"/>
                </a:cxn>
                <a:cxn ang="0">
                  <a:pos x="613" y="319"/>
                </a:cxn>
                <a:cxn ang="0">
                  <a:pos x="655" y="355"/>
                </a:cxn>
                <a:cxn ang="0">
                  <a:pos x="700" y="397"/>
                </a:cxn>
                <a:cxn ang="0">
                  <a:pos x="726" y="427"/>
                </a:cxn>
                <a:cxn ang="0">
                  <a:pos x="753" y="459"/>
                </a:cxn>
                <a:cxn ang="0">
                  <a:pos x="780" y="490"/>
                </a:cxn>
                <a:cxn ang="0">
                  <a:pos x="804" y="520"/>
                </a:cxn>
                <a:cxn ang="0">
                  <a:pos x="834" y="568"/>
                </a:cxn>
                <a:cxn ang="0">
                  <a:pos x="852" y="607"/>
                </a:cxn>
                <a:cxn ang="0">
                  <a:pos x="952" y="595"/>
                </a:cxn>
                <a:cxn ang="0">
                  <a:pos x="919" y="529"/>
                </a:cxn>
                <a:cxn ang="0">
                  <a:pos x="870" y="459"/>
                </a:cxn>
                <a:cxn ang="0">
                  <a:pos x="819" y="400"/>
                </a:cxn>
                <a:cxn ang="0">
                  <a:pos x="753" y="337"/>
                </a:cxn>
                <a:cxn ang="0">
                  <a:pos x="664" y="247"/>
                </a:cxn>
                <a:cxn ang="0">
                  <a:pos x="565" y="172"/>
                </a:cxn>
                <a:cxn ang="0">
                  <a:pos x="460" y="108"/>
                </a:cxn>
                <a:cxn ang="0">
                  <a:pos x="367" y="69"/>
                </a:cxn>
                <a:cxn ang="0">
                  <a:pos x="251" y="30"/>
                </a:cxn>
                <a:cxn ang="0">
                  <a:pos x="156" y="15"/>
                </a:cxn>
                <a:cxn ang="0">
                  <a:pos x="0" y="0"/>
                </a:cxn>
              </a:cxnLst>
              <a:rect l="0" t="0" r="r" b="b"/>
              <a:pathLst>
                <a:path w="952" h="607">
                  <a:moveTo>
                    <a:pt x="0" y="0"/>
                  </a:moveTo>
                  <a:lnTo>
                    <a:pt x="0" y="45"/>
                  </a:lnTo>
                  <a:lnTo>
                    <a:pt x="69" y="57"/>
                  </a:lnTo>
                  <a:lnTo>
                    <a:pt x="132" y="72"/>
                  </a:lnTo>
                  <a:lnTo>
                    <a:pt x="189" y="90"/>
                  </a:lnTo>
                  <a:lnTo>
                    <a:pt x="248" y="108"/>
                  </a:lnTo>
                  <a:lnTo>
                    <a:pt x="298" y="126"/>
                  </a:lnTo>
                  <a:lnTo>
                    <a:pt x="340" y="144"/>
                  </a:lnTo>
                  <a:lnTo>
                    <a:pt x="379" y="160"/>
                  </a:lnTo>
                  <a:lnTo>
                    <a:pt x="424" y="181"/>
                  </a:lnTo>
                  <a:lnTo>
                    <a:pt x="463" y="205"/>
                  </a:lnTo>
                  <a:lnTo>
                    <a:pt x="508" y="235"/>
                  </a:lnTo>
                  <a:lnTo>
                    <a:pt x="544" y="262"/>
                  </a:lnTo>
                  <a:lnTo>
                    <a:pt x="580" y="289"/>
                  </a:lnTo>
                  <a:lnTo>
                    <a:pt x="613" y="319"/>
                  </a:lnTo>
                  <a:lnTo>
                    <a:pt x="655" y="355"/>
                  </a:lnTo>
                  <a:lnTo>
                    <a:pt x="700" y="397"/>
                  </a:lnTo>
                  <a:lnTo>
                    <a:pt x="726" y="427"/>
                  </a:lnTo>
                  <a:lnTo>
                    <a:pt x="753" y="459"/>
                  </a:lnTo>
                  <a:lnTo>
                    <a:pt x="780" y="490"/>
                  </a:lnTo>
                  <a:lnTo>
                    <a:pt x="804" y="520"/>
                  </a:lnTo>
                  <a:lnTo>
                    <a:pt x="834" y="568"/>
                  </a:lnTo>
                  <a:lnTo>
                    <a:pt x="852" y="607"/>
                  </a:lnTo>
                  <a:lnTo>
                    <a:pt x="952" y="595"/>
                  </a:lnTo>
                  <a:lnTo>
                    <a:pt x="919" y="529"/>
                  </a:lnTo>
                  <a:lnTo>
                    <a:pt x="870" y="459"/>
                  </a:lnTo>
                  <a:lnTo>
                    <a:pt x="819" y="400"/>
                  </a:lnTo>
                  <a:lnTo>
                    <a:pt x="753" y="337"/>
                  </a:lnTo>
                  <a:lnTo>
                    <a:pt x="664" y="247"/>
                  </a:lnTo>
                  <a:lnTo>
                    <a:pt x="565" y="172"/>
                  </a:lnTo>
                  <a:lnTo>
                    <a:pt x="460" y="108"/>
                  </a:lnTo>
                  <a:lnTo>
                    <a:pt x="367" y="69"/>
                  </a:lnTo>
                  <a:lnTo>
                    <a:pt x="251" y="30"/>
                  </a:lnTo>
                  <a:lnTo>
                    <a:pt x="156" y="15"/>
                  </a:lnTo>
                  <a:lnTo>
                    <a:pt x="0" y="0"/>
                  </a:lnTo>
                  <a:close/>
                </a:path>
              </a:pathLst>
            </a:custGeom>
            <a:ln>
              <a:solidFill>
                <a:srgbClr val="00B050"/>
              </a:solidFill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>
                <a:solidFill>
                  <a:schemeClr val="bg1"/>
                </a:solidFill>
              </a:endParaRPr>
            </a:p>
          </p:txBody>
        </p:sp>
        <p:sp>
          <p:nvSpPr>
            <p:cNvPr id="135" name="Freeform 7"/>
            <p:cNvSpPr>
              <a:spLocks/>
            </p:cNvSpPr>
            <p:nvPr/>
          </p:nvSpPr>
          <p:spPr bwMode="auto">
            <a:xfrm rot="20351744" flipH="1">
              <a:off x="2622" y="2436"/>
              <a:ext cx="263" cy="627"/>
            </a:xfrm>
            <a:custGeom>
              <a:avLst/>
              <a:gdLst/>
              <a:ahLst/>
              <a:cxnLst>
                <a:cxn ang="0">
                  <a:pos x="0" y="335"/>
                </a:cxn>
                <a:cxn ang="0">
                  <a:pos x="0" y="434"/>
                </a:cxn>
                <a:cxn ang="0">
                  <a:pos x="20" y="409"/>
                </a:cxn>
                <a:cxn ang="0">
                  <a:pos x="42" y="383"/>
                </a:cxn>
                <a:cxn ang="0">
                  <a:pos x="71" y="356"/>
                </a:cxn>
                <a:cxn ang="0">
                  <a:pos x="107" y="325"/>
                </a:cxn>
                <a:cxn ang="0">
                  <a:pos x="142" y="291"/>
                </a:cxn>
                <a:cxn ang="0">
                  <a:pos x="178" y="259"/>
                </a:cxn>
                <a:cxn ang="0">
                  <a:pos x="211" y="232"/>
                </a:cxn>
                <a:cxn ang="0">
                  <a:pos x="241" y="208"/>
                </a:cxn>
                <a:cxn ang="0">
                  <a:pos x="274" y="186"/>
                </a:cxn>
                <a:cxn ang="0">
                  <a:pos x="308" y="164"/>
                </a:cxn>
                <a:cxn ang="0">
                  <a:pos x="348" y="141"/>
                </a:cxn>
                <a:cxn ang="0">
                  <a:pos x="385" y="123"/>
                </a:cxn>
                <a:cxn ang="0">
                  <a:pos x="423" y="107"/>
                </a:cxn>
                <a:cxn ang="0">
                  <a:pos x="463" y="90"/>
                </a:cxn>
                <a:cxn ang="0">
                  <a:pos x="493" y="76"/>
                </a:cxn>
                <a:cxn ang="0">
                  <a:pos x="493" y="0"/>
                </a:cxn>
                <a:cxn ang="0">
                  <a:pos x="439" y="15"/>
                </a:cxn>
                <a:cxn ang="0">
                  <a:pos x="360" y="49"/>
                </a:cxn>
                <a:cxn ang="0">
                  <a:pos x="259" y="92"/>
                </a:cxn>
                <a:cxn ang="0">
                  <a:pos x="185" y="138"/>
                </a:cxn>
                <a:cxn ang="0">
                  <a:pos x="117" y="204"/>
                </a:cxn>
                <a:cxn ang="0">
                  <a:pos x="50" y="259"/>
                </a:cxn>
                <a:cxn ang="0">
                  <a:pos x="0" y="312"/>
                </a:cxn>
                <a:cxn ang="0">
                  <a:pos x="0" y="433"/>
                </a:cxn>
                <a:cxn ang="0">
                  <a:pos x="0" y="431"/>
                </a:cxn>
                <a:cxn ang="0">
                  <a:pos x="0" y="335"/>
                </a:cxn>
              </a:cxnLst>
              <a:rect l="0" t="0" r="r" b="b"/>
              <a:pathLst>
                <a:path w="493" h="434">
                  <a:moveTo>
                    <a:pt x="0" y="335"/>
                  </a:moveTo>
                  <a:lnTo>
                    <a:pt x="0" y="434"/>
                  </a:lnTo>
                  <a:lnTo>
                    <a:pt x="20" y="409"/>
                  </a:lnTo>
                  <a:lnTo>
                    <a:pt x="42" y="383"/>
                  </a:lnTo>
                  <a:lnTo>
                    <a:pt x="71" y="356"/>
                  </a:lnTo>
                  <a:lnTo>
                    <a:pt x="107" y="325"/>
                  </a:lnTo>
                  <a:lnTo>
                    <a:pt x="142" y="291"/>
                  </a:lnTo>
                  <a:lnTo>
                    <a:pt x="178" y="259"/>
                  </a:lnTo>
                  <a:lnTo>
                    <a:pt x="211" y="232"/>
                  </a:lnTo>
                  <a:lnTo>
                    <a:pt x="241" y="208"/>
                  </a:lnTo>
                  <a:lnTo>
                    <a:pt x="274" y="186"/>
                  </a:lnTo>
                  <a:lnTo>
                    <a:pt x="308" y="164"/>
                  </a:lnTo>
                  <a:lnTo>
                    <a:pt x="348" y="141"/>
                  </a:lnTo>
                  <a:lnTo>
                    <a:pt x="385" y="123"/>
                  </a:lnTo>
                  <a:lnTo>
                    <a:pt x="423" y="107"/>
                  </a:lnTo>
                  <a:lnTo>
                    <a:pt x="463" y="90"/>
                  </a:lnTo>
                  <a:lnTo>
                    <a:pt x="493" y="76"/>
                  </a:lnTo>
                  <a:lnTo>
                    <a:pt x="493" y="0"/>
                  </a:lnTo>
                  <a:lnTo>
                    <a:pt x="439" y="15"/>
                  </a:lnTo>
                  <a:lnTo>
                    <a:pt x="360" y="49"/>
                  </a:lnTo>
                  <a:lnTo>
                    <a:pt x="259" y="92"/>
                  </a:lnTo>
                  <a:lnTo>
                    <a:pt x="185" y="138"/>
                  </a:lnTo>
                  <a:lnTo>
                    <a:pt x="117" y="204"/>
                  </a:lnTo>
                  <a:lnTo>
                    <a:pt x="50" y="259"/>
                  </a:lnTo>
                  <a:lnTo>
                    <a:pt x="0" y="312"/>
                  </a:lnTo>
                  <a:lnTo>
                    <a:pt x="0" y="433"/>
                  </a:lnTo>
                  <a:lnTo>
                    <a:pt x="0" y="431"/>
                  </a:lnTo>
                  <a:lnTo>
                    <a:pt x="0" y="335"/>
                  </a:lnTo>
                  <a:close/>
                </a:path>
              </a:pathLst>
            </a:custGeom>
            <a:ln>
              <a:solidFill>
                <a:srgbClr val="00B050"/>
              </a:solidFill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>
                <a:solidFill>
                  <a:schemeClr val="bg1"/>
                </a:solidFill>
              </a:endParaRPr>
            </a:p>
          </p:txBody>
        </p:sp>
        <p:sp>
          <p:nvSpPr>
            <p:cNvPr id="136" name="Freeform 8"/>
            <p:cNvSpPr>
              <a:spLocks/>
            </p:cNvSpPr>
            <p:nvPr/>
          </p:nvSpPr>
          <p:spPr bwMode="auto">
            <a:xfrm rot="20351744" flipH="1">
              <a:off x="2896" y="2519"/>
              <a:ext cx="317" cy="38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83"/>
                </a:cxn>
                <a:cxn ang="0">
                  <a:pos x="38" y="90"/>
                </a:cxn>
                <a:cxn ang="0">
                  <a:pos x="77" y="97"/>
                </a:cxn>
                <a:cxn ang="0">
                  <a:pos x="114" y="106"/>
                </a:cxn>
                <a:cxn ang="0">
                  <a:pos x="152" y="115"/>
                </a:cxn>
                <a:cxn ang="0">
                  <a:pos x="196" y="126"/>
                </a:cxn>
                <a:cxn ang="0">
                  <a:pos x="244" y="138"/>
                </a:cxn>
                <a:cxn ang="0">
                  <a:pos x="304" y="156"/>
                </a:cxn>
                <a:cxn ang="0">
                  <a:pos x="362" y="172"/>
                </a:cxn>
                <a:cxn ang="0">
                  <a:pos x="400" y="185"/>
                </a:cxn>
                <a:cxn ang="0">
                  <a:pos x="445" y="203"/>
                </a:cxn>
                <a:cxn ang="0">
                  <a:pos x="494" y="223"/>
                </a:cxn>
                <a:cxn ang="0">
                  <a:pos x="538" y="243"/>
                </a:cxn>
                <a:cxn ang="0">
                  <a:pos x="570" y="259"/>
                </a:cxn>
                <a:cxn ang="0">
                  <a:pos x="589" y="270"/>
                </a:cxn>
                <a:cxn ang="0">
                  <a:pos x="589" y="167"/>
                </a:cxn>
                <a:cxn ang="0">
                  <a:pos x="552" y="141"/>
                </a:cxn>
                <a:cxn ang="0">
                  <a:pos x="478" y="105"/>
                </a:cxn>
                <a:cxn ang="0">
                  <a:pos x="392" y="69"/>
                </a:cxn>
                <a:cxn ang="0">
                  <a:pos x="315" y="49"/>
                </a:cxn>
                <a:cxn ang="0">
                  <a:pos x="226" y="24"/>
                </a:cxn>
                <a:cxn ang="0">
                  <a:pos x="137" y="7"/>
                </a:cxn>
                <a:cxn ang="0">
                  <a:pos x="74" y="1"/>
                </a:cxn>
                <a:cxn ang="0">
                  <a:pos x="0" y="0"/>
                </a:cxn>
              </a:cxnLst>
              <a:rect l="0" t="0" r="r" b="b"/>
              <a:pathLst>
                <a:path w="589" h="270">
                  <a:moveTo>
                    <a:pt x="0" y="0"/>
                  </a:moveTo>
                  <a:lnTo>
                    <a:pt x="0" y="83"/>
                  </a:lnTo>
                  <a:lnTo>
                    <a:pt x="38" y="90"/>
                  </a:lnTo>
                  <a:lnTo>
                    <a:pt x="77" y="97"/>
                  </a:lnTo>
                  <a:lnTo>
                    <a:pt x="114" y="106"/>
                  </a:lnTo>
                  <a:lnTo>
                    <a:pt x="152" y="115"/>
                  </a:lnTo>
                  <a:lnTo>
                    <a:pt x="196" y="126"/>
                  </a:lnTo>
                  <a:lnTo>
                    <a:pt x="244" y="138"/>
                  </a:lnTo>
                  <a:lnTo>
                    <a:pt x="304" y="156"/>
                  </a:lnTo>
                  <a:lnTo>
                    <a:pt x="362" y="172"/>
                  </a:lnTo>
                  <a:lnTo>
                    <a:pt x="400" y="185"/>
                  </a:lnTo>
                  <a:lnTo>
                    <a:pt x="445" y="203"/>
                  </a:lnTo>
                  <a:lnTo>
                    <a:pt x="494" y="223"/>
                  </a:lnTo>
                  <a:lnTo>
                    <a:pt x="538" y="243"/>
                  </a:lnTo>
                  <a:lnTo>
                    <a:pt x="570" y="259"/>
                  </a:lnTo>
                  <a:lnTo>
                    <a:pt x="589" y="270"/>
                  </a:lnTo>
                  <a:lnTo>
                    <a:pt x="589" y="167"/>
                  </a:lnTo>
                  <a:lnTo>
                    <a:pt x="552" y="141"/>
                  </a:lnTo>
                  <a:lnTo>
                    <a:pt x="478" y="105"/>
                  </a:lnTo>
                  <a:lnTo>
                    <a:pt x="392" y="69"/>
                  </a:lnTo>
                  <a:lnTo>
                    <a:pt x="315" y="49"/>
                  </a:lnTo>
                  <a:lnTo>
                    <a:pt x="226" y="24"/>
                  </a:lnTo>
                  <a:lnTo>
                    <a:pt x="137" y="7"/>
                  </a:lnTo>
                  <a:lnTo>
                    <a:pt x="74" y="1"/>
                  </a:lnTo>
                  <a:lnTo>
                    <a:pt x="0" y="0"/>
                  </a:lnTo>
                  <a:close/>
                </a:path>
              </a:pathLst>
            </a:custGeom>
            <a:ln>
              <a:solidFill>
                <a:srgbClr val="00B050"/>
              </a:solidFill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>
                <a:solidFill>
                  <a:schemeClr val="bg1"/>
                </a:solidFill>
              </a:endParaRPr>
            </a:p>
          </p:txBody>
        </p:sp>
        <p:sp>
          <p:nvSpPr>
            <p:cNvPr id="137" name="Freeform 9"/>
            <p:cNvSpPr>
              <a:spLocks/>
            </p:cNvSpPr>
            <p:nvPr/>
          </p:nvSpPr>
          <p:spPr bwMode="auto">
            <a:xfrm rot="20351744" flipH="1">
              <a:off x="2468" y="1605"/>
              <a:ext cx="881" cy="1188"/>
            </a:xfrm>
            <a:custGeom>
              <a:avLst/>
              <a:gdLst/>
              <a:ahLst/>
              <a:cxnLst>
                <a:cxn ang="0">
                  <a:pos x="90" y="0"/>
                </a:cxn>
                <a:cxn ang="0">
                  <a:pos x="189" y="0"/>
                </a:cxn>
                <a:cxn ang="0">
                  <a:pos x="291" y="6"/>
                </a:cxn>
                <a:cxn ang="0">
                  <a:pos x="386" y="21"/>
                </a:cxn>
                <a:cxn ang="0">
                  <a:pos x="496" y="45"/>
                </a:cxn>
                <a:cxn ang="0">
                  <a:pos x="601" y="78"/>
                </a:cxn>
                <a:cxn ang="0">
                  <a:pos x="712" y="123"/>
                </a:cxn>
                <a:cxn ang="0">
                  <a:pos x="811" y="170"/>
                </a:cxn>
                <a:cxn ang="0">
                  <a:pos x="905" y="217"/>
                </a:cxn>
                <a:cxn ang="0">
                  <a:pos x="1001" y="271"/>
                </a:cxn>
                <a:cxn ang="0">
                  <a:pos x="1091" y="331"/>
                </a:cxn>
                <a:cxn ang="0">
                  <a:pos x="1178" y="400"/>
                </a:cxn>
                <a:cxn ang="0">
                  <a:pos x="1249" y="469"/>
                </a:cxn>
                <a:cxn ang="0">
                  <a:pos x="1297" y="533"/>
                </a:cxn>
                <a:cxn ang="0">
                  <a:pos x="1596" y="512"/>
                </a:cxn>
                <a:cxn ang="0">
                  <a:pos x="1494" y="557"/>
                </a:cxn>
                <a:cxn ang="0">
                  <a:pos x="1423" y="593"/>
                </a:cxn>
                <a:cxn ang="0">
                  <a:pos x="1364" y="630"/>
                </a:cxn>
                <a:cxn ang="0">
                  <a:pos x="1307" y="676"/>
                </a:cxn>
                <a:cxn ang="0">
                  <a:pos x="1240" y="736"/>
                </a:cxn>
                <a:cxn ang="0">
                  <a:pos x="1178" y="796"/>
                </a:cxn>
                <a:cxn ang="0">
                  <a:pos x="1124" y="811"/>
                </a:cxn>
                <a:cxn ang="0">
                  <a:pos x="1068" y="783"/>
                </a:cxn>
                <a:cxn ang="0">
                  <a:pos x="999" y="755"/>
                </a:cxn>
                <a:cxn ang="0">
                  <a:pos x="936" y="735"/>
                </a:cxn>
                <a:cxn ang="0">
                  <a:pos x="864" y="715"/>
                </a:cxn>
                <a:cxn ang="0">
                  <a:pos x="791" y="696"/>
                </a:cxn>
                <a:cxn ang="0">
                  <a:pos x="720" y="681"/>
                </a:cxn>
                <a:cxn ang="0">
                  <a:pos x="652" y="666"/>
                </a:cxn>
                <a:cxn ang="0">
                  <a:pos x="560" y="652"/>
                </a:cxn>
                <a:cxn ang="0">
                  <a:pos x="896" y="542"/>
                </a:cxn>
                <a:cxn ang="0">
                  <a:pos x="817" y="439"/>
                </a:cxn>
                <a:cxn ang="0">
                  <a:pos x="757" y="379"/>
                </a:cxn>
                <a:cxn ang="0">
                  <a:pos x="670" y="298"/>
                </a:cxn>
                <a:cxn ang="0">
                  <a:pos x="595" y="235"/>
                </a:cxn>
                <a:cxn ang="0">
                  <a:pos x="535" y="188"/>
                </a:cxn>
                <a:cxn ang="0">
                  <a:pos x="460" y="141"/>
                </a:cxn>
                <a:cxn ang="0">
                  <a:pos x="383" y="102"/>
                </a:cxn>
                <a:cxn ang="0">
                  <a:pos x="291" y="69"/>
                </a:cxn>
                <a:cxn ang="0">
                  <a:pos x="192" y="45"/>
                </a:cxn>
                <a:cxn ang="0">
                  <a:pos x="87" y="24"/>
                </a:cxn>
              </a:cxnLst>
              <a:rect l="0" t="0" r="r" b="b"/>
              <a:pathLst>
                <a:path w="1645" h="823">
                  <a:moveTo>
                    <a:pt x="0" y="6"/>
                  </a:moveTo>
                  <a:lnTo>
                    <a:pt x="90" y="0"/>
                  </a:lnTo>
                  <a:lnTo>
                    <a:pt x="135" y="0"/>
                  </a:lnTo>
                  <a:lnTo>
                    <a:pt x="189" y="0"/>
                  </a:lnTo>
                  <a:lnTo>
                    <a:pt x="240" y="3"/>
                  </a:lnTo>
                  <a:lnTo>
                    <a:pt x="291" y="6"/>
                  </a:lnTo>
                  <a:lnTo>
                    <a:pt x="341" y="12"/>
                  </a:lnTo>
                  <a:lnTo>
                    <a:pt x="386" y="21"/>
                  </a:lnTo>
                  <a:lnTo>
                    <a:pt x="436" y="30"/>
                  </a:lnTo>
                  <a:lnTo>
                    <a:pt x="496" y="45"/>
                  </a:lnTo>
                  <a:lnTo>
                    <a:pt x="550" y="63"/>
                  </a:lnTo>
                  <a:lnTo>
                    <a:pt x="601" y="78"/>
                  </a:lnTo>
                  <a:lnTo>
                    <a:pt x="658" y="99"/>
                  </a:lnTo>
                  <a:lnTo>
                    <a:pt x="712" y="123"/>
                  </a:lnTo>
                  <a:lnTo>
                    <a:pt x="766" y="147"/>
                  </a:lnTo>
                  <a:lnTo>
                    <a:pt x="811" y="170"/>
                  </a:lnTo>
                  <a:lnTo>
                    <a:pt x="862" y="194"/>
                  </a:lnTo>
                  <a:lnTo>
                    <a:pt x="905" y="217"/>
                  </a:lnTo>
                  <a:lnTo>
                    <a:pt x="953" y="244"/>
                  </a:lnTo>
                  <a:lnTo>
                    <a:pt x="1001" y="271"/>
                  </a:lnTo>
                  <a:lnTo>
                    <a:pt x="1049" y="304"/>
                  </a:lnTo>
                  <a:lnTo>
                    <a:pt x="1091" y="331"/>
                  </a:lnTo>
                  <a:lnTo>
                    <a:pt x="1136" y="367"/>
                  </a:lnTo>
                  <a:lnTo>
                    <a:pt x="1178" y="400"/>
                  </a:lnTo>
                  <a:lnTo>
                    <a:pt x="1217" y="433"/>
                  </a:lnTo>
                  <a:lnTo>
                    <a:pt x="1249" y="469"/>
                  </a:lnTo>
                  <a:lnTo>
                    <a:pt x="1276" y="500"/>
                  </a:lnTo>
                  <a:lnTo>
                    <a:pt x="1297" y="533"/>
                  </a:lnTo>
                  <a:lnTo>
                    <a:pt x="1645" y="489"/>
                  </a:lnTo>
                  <a:lnTo>
                    <a:pt x="1596" y="512"/>
                  </a:lnTo>
                  <a:lnTo>
                    <a:pt x="1539" y="536"/>
                  </a:lnTo>
                  <a:lnTo>
                    <a:pt x="1494" y="557"/>
                  </a:lnTo>
                  <a:lnTo>
                    <a:pt x="1460" y="573"/>
                  </a:lnTo>
                  <a:lnTo>
                    <a:pt x="1423" y="593"/>
                  </a:lnTo>
                  <a:lnTo>
                    <a:pt x="1393" y="611"/>
                  </a:lnTo>
                  <a:lnTo>
                    <a:pt x="1364" y="630"/>
                  </a:lnTo>
                  <a:lnTo>
                    <a:pt x="1335" y="653"/>
                  </a:lnTo>
                  <a:lnTo>
                    <a:pt x="1307" y="676"/>
                  </a:lnTo>
                  <a:lnTo>
                    <a:pt x="1273" y="705"/>
                  </a:lnTo>
                  <a:lnTo>
                    <a:pt x="1240" y="736"/>
                  </a:lnTo>
                  <a:lnTo>
                    <a:pt x="1211" y="762"/>
                  </a:lnTo>
                  <a:lnTo>
                    <a:pt x="1178" y="796"/>
                  </a:lnTo>
                  <a:lnTo>
                    <a:pt x="1151" y="823"/>
                  </a:lnTo>
                  <a:lnTo>
                    <a:pt x="1124" y="811"/>
                  </a:lnTo>
                  <a:lnTo>
                    <a:pt x="1097" y="796"/>
                  </a:lnTo>
                  <a:lnTo>
                    <a:pt x="1068" y="783"/>
                  </a:lnTo>
                  <a:lnTo>
                    <a:pt x="1034" y="769"/>
                  </a:lnTo>
                  <a:lnTo>
                    <a:pt x="999" y="755"/>
                  </a:lnTo>
                  <a:lnTo>
                    <a:pt x="967" y="744"/>
                  </a:lnTo>
                  <a:lnTo>
                    <a:pt x="936" y="735"/>
                  </a:lnTo>
                  <a:lnTo>
                    <a:pt x="901" y="724"/>
                  </a:lnTo>
                  <a:lnTo>
                    <a:pt x="864" y="715"/>
                  </a:lnTo>
                  <a:lnTo>
                    <a:pt x="826" y="705"/>
                  </a:lnTo>
                  <a:lnTo>
                    <a:pt x="791" y="696"/>
                  </a:lnTo>
                  <a:lnTo>
                    <a:pt x="757" y="687"/>
                  </a:lnTo>
                  <a:lnTo>
                    <a:pt x="720" y="681"/>
                  </a:lnTo>
                  <a:lnTo>
                    <a:pt x="685" y="673"/>
                  </a:lnTo>
                  <a:lnTo>
                    <a:pt x="652" y="666"/>
                  </a:lnTo>
                  <a:lnTo>
                    <a:pt x="613" y="658"/>
                  </a:lnTo>
                  <a:lnTo>
                    <a:pt x="560" y="652"/>
                  </a:lnTo>
                  <a:lnTo>
                    <a:pt x="920" y="590"/>
                  </a:lnTo>
                  <a:lnTo>
                    <a:pt x="896" y="542"/>
                  </a:lnTo>
                  <a:lnTo>
                    <a:pt x="868" y="506"/>
                  </a:lnTo>
                  <a:lnTo>
                    <a:pt x="817" y="439"/>
                  </a:lnTo>
                  <a:lnTo>
                    <a:pt x="787" y="409"/>
                  </a:lnTo>
                  <a:lnTo>
                    <a:pt x="757" y="379"/>
                  </a:lnTo>
                  <a:lnTo>
                    <a:pt x="703" y="328"/>
                  </a:lnTo>
                  <a:lnTo>
                    <a:pt x="670" y="298"/>
                  </a:lnTo>
                  <a:lnTo>
                    <a:pt x="631" y="262"/>
                  </a:lnTo>
                  <a:lnTo>
                    <a:pt x="595" y="235"/>
                  </a:lnTo>
                  <a:lnTo>
                    <a:pt x="565" y="211"/>
                  </a:lnTo>
                  <a:lnTo>
                    <a:pt x="535" y="188"/>
                  </a:lnTo>
                  <a:lnTo>
                    <a:pt x="499" y="164"/>
                  </a:lnTo>
                  <a:lnTo>
                    <a:pt x="460" y="141"/>
                  </a:lnTo>
                  <a:lnTo>
                    <a:pt x="421" y="123"/>
                  </a:lnTo>
                  <a:lnTo>
                    <a:pt x="383" y="102"/>
                  </a:lnTo>
                  <a:lnTo>
                    <a:pt x="335" y="84"/>
                  </a:lnTo>
                  <a:lnTo>
                    <a:pt x="291" y="69"/>
                  </a:lnTo>
                  <a:lnTo>
                    <a:pt x="240" y="57"/>
                  </a:lnTo>
                  <a:lnTo>
                    <a:pt x="192" y="45"/>
                  </a:lnTo>
                  <a:lnTo>
                    <a:pt x="141" y="33"/>
                  </a:lnTo>
                  <a:lnTo>
                    <a:pt x="87" y="24"/>
                  </a:lnTo>
                  <a:lnTo>
                    <a:pt x="0" y="6"/>
                  </a:lnTo>
                  <a:close/>
                </a:path>
              </a:pathLst>
            </a:custGeom>
            <a:ln>
              <a:solidFill>
                <a:srgbClr val="00B050"/>
              </a:solidFill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>
                <a:solidFill>
                  <a:schemeClr val="bg1"/>
                </a:solidFill>
              </a:endParaRPr>
            </a:p>
          </p:txBody>
        </p:sp>
      </p:grpSp>
      <p:grpSp>
        <p:nvGrpSpPr>
          <p:cNvPr id="10" name="Group 5"/>
          <p:cNvGrpSpPr>
            <a:grpSpLocks noChangeAspect="1"/>
          </p:cNvGrpSpPr>
          <p:nvPr/>
        </p:nvGrpSpPr>
        <p:grpSpPr bwMode="auto">
          <a:xfrm rot="20224276" flipH="1" flipV="1">
            <a:off x="5400681" y="5115859"/>
            <a:ext cx="652642" cy="660370"/>
            <a:chOff x="2468" y="1521"/>
            <a:chExt cx="881" cy="1542"/>
          </a:xfrm>
          <a:solidFill>
            <a:schemeClr val="bg1"/>
          </a:solidFill>
        </p:grpSpPr>
        <p:sp>
          <p:nvSpPr>
            <p:cNvPr id="139" name="Freeform 6"/>
            <p:cNvSpPr>
              <a:spLocks/>
            </p:cNvSpPr>
            <p:nvPr/>
          </p:nvSpPr>
          <p:spPr bwMode="auto">
            <a:xfrm rot="20351744" flipH="1">
              <a:off x="2795" y="1521"/>
              <a:ext cx="510" cy="87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5"/>
                </a:cxn>
                <a:cxn ang="0">
                  <a:pos x="69" y="57"/>
                </a:cxn>
                <a:cxn ang="0">
                  <a:pos x="132" y="72"/>
                </a:cxn>
                <a:cxn ang="0">
                  <a:pos x="189" y="90"/>
                </a:cxn>
                <a:cxn ang="0">
                  <a:pos x="248" y="108"/>
                </a:cxn>
                <a:cxn ang="0">
                  <a:pos x="298" y="126"/>
                </a:cxn>
                <a:cxn ang="0">
                  <a:pos x="340" y="144"/>
                </a:cxn>
                <a:cxn ang="0">
                  <a:pos x="379" y="160"/>
                </a:cxn>
                <a:cxn ang="0">
                  <a:pos x="424" y="181"/>
                </a:cxn>
                <a:cxn ang="0">
                  <a:pos x="463" y="205"/>
                </a:cxn>
                <a:cxn ang="0">
                  <a:pos x="508" y="235"/>
                </a:cxn>
                <a:cxn ang="0">
                  <a:pos x="544" y="262"/>
                </a:cxn>
                <a:cxn ang="0">
                  <a:pos x="580" y="289"/>
                </a:cxn>
                <a:cxn ang="0">
                  <a:pos x="613" y="319"/>
                </a:cxn>
                <a:cxn ang="0">
                  <a:pos x="655" y="355"/>
                </a:cxn>
                <a:cxn ang="0">
                  <a:pos x="700" y="397"/>
                </a:cxn>
                <a:cxn ang="0">
                  <a:pos x="726" y="427"/>
                </a:cxn>
                <a:cxn ang="0">
                  <a:pos x="753" y="459"/>
                </a:cxn>
                <a:cxn ang="0">
                  <a:pos x="780" y="490"/>
                </a:cxn>
                <a:cxn ang="0">
                  <a:pos x="804" y="520"/>
                </a:cxn>
                <a:cxn ang="0">
                  <a:pos x="834" y="568"/>
                </a:cxn>
                <a:cxn ang="0">
                  <a:pos x="852" y="607"/>
                </a:cxn>
                <a:cxn ang="0">
                  <a:pos x="952" y="595"/>
                </a:cxn>
                <a:cxn ang="0">
                  <a:pos x="919" y="529"/>
                </a:cxn>
                <a:cxn ang="0">
                  <a:pos x="870" y="459"/>
                </a:cxn>
                <a:cxn ang="0">
                  <a:pos x="819" y="400"/>
                </a:cxn>
                <a:cxn ang="0">
                  <a:pos x="753" y="337"/>
                </a:cxn>
                <a:cxn ang="0">
                  <a:pos x="664" y="247"/>
                </a:cxn>
                <a:cxn ang="0">
                  <a:pos x="565" y="172"/>
                </a:cxn>
                <a:cxn ang="0">
                  <a:pos x="460" y="108"/>
                </a:cxn>
                <a:cxn ang="0">
                  <a:pos x="367" y="69"/>
                </a:cxn>
                <a:cxn ang="0">
                  <a:pos x="251" y="30"/>
                </a:cxn>
                <a:cxn ang="0">
                  <a:pos x="156" y="15"/>
                </a:cxn>
                <a:cxn ang="0">
                  <a:pos x="0" y="0"/>
                </a:cxn>
              </a:cxnLst>
              <a:rect l="0" t="0" r="r" b="b"/>
              <a:pathLst>
                <a:path w="952" h="607">
                  <a:moveTo>
                    <a:pt x="0" y="0"/>
                  </a:moveTo>
                  <a:lnTo>
                    <a:pt x="0" y="45"/>
                  </a:lnTo>
                  <a:lnTo>
                    <a:pt x="69" y="57"/>
                  </a:lnTo>
                  <a:lnTo>
                    <a:pt x="132" y="72"/>
                  </a:lnTo>
                  <a:lnTo>
                    <a:pt x="189" y="90"/>
                  </a:lnTo>
                  <a:lnTo>
                    <a:pt x="248" y="108"/>
                  </a:lnTo>
                  <a:lnTo>
                    <a:pt x="298" y="126"/>
                  </a:lnTo>
                  <a:lnTo>
                    <a:pt x="340" y="144"/>
                  </a:lnTo>
                  <a:lnTo>
                    <a:pt x="379" y="160"/>
                  </a:lnTo>
                  <a:lnTo>
                    <a:pt x="424" y="181"/>
                  </a:lnTo>
                  <a:lnTo>
                    <a:pt x="463" y="205"/>
                  </a:lnTo>
                  <a:lnTo>
                    <a:pt x="508" y="235"/>
                  </a:lnTo>
                  <a:lnTo>
                    <a:pt x="544" y="262"/>
                  </a:lnTo>
                  <a:lnTo>
                    <a:pt x="580" y="289"/>
                  </a:lnTo>
                  <a:lnTo>
                    <a:pt x="613" y="319"/>
                  </a:lnTo>
                  <a:lnTo>
                    <a:pt x="655" y="355"/>
                  </a:lnTo>
                  <a:lnTo>
                    <a:pt x="700" y="397"/>
                  </a:lnTo>
                  <a:lnTo>
                    <a:pt x="726" y="427"/>
                  </a:lnTo>
                  <a:lnTo>
                    <a:pt x="753" y="459"/>
                  </a:lnTo>
                  <a:lnTo>
                    <a:pt x="780" y="490"/>
                  </a:lnTo>
                  <a:lnTo>
                    <a:pt x="804" y="520"/>
                  </a:lnTo>
                  <a:lnTo>
                    <a:pt x="834" y="568"/>
                  </a:lnTo>
                  <a:lnTo>
                    <a:pt x="852" y="607"/>
                  </a:lnTo>
                  <a:lnTo>
                    <a:pt x="952" y="595"/>
                  </a:lnTo>
                  <a:lnTo>
                    <a:pt x="919" y="529"/>
                  </a:lnTo>
                  <a:lnTo>
                    <a:pt x="870" y="459"/>
                  </a:lnTo>
                  <a:lnTo>
                    <a:pt x="819" y="400"/>
                  </a:lnTo>
                  <a:lnTo>
                    <a:pt x="753" y="337"/>
                  </a:lnTo>
                  <a:lnTo>
                    <a:pt x="664" y="247"/>
                  </a:lnTo>
                  <a:lnTo>
                    <a:pt x="565" y="172"/>
                  </a:lnTo>
                  <a:lnTo>
                    <a:pt x="460" y="108"/>
                  </a:lnTo>
                  <a:lnTo>
                    <a:pt x="367" y="69"/>
                  </a:lnTo>
                  <a:lnTo>
                    <a:pt x="251" y="30"/>
                  </a:lnTo>
                  <a:lnTo>
                    <a:pt x="156" y="15"/>
                  </a:lnTo>
                  <a:lnTo>
                    <a:pt x="0" y="0"/>
                  </a:lnTo>
                  <a:close/>
                </a:path>
              </a:pathLst>
            </a:custGeom>
            <a:ln>
              <a:solidFill>
                <a:srgbClr val="00B050"/>
              </a:solidFill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>
                <a:solidFill>
                  <a:schemeClr val="bg1"/>
                </a:solidFill>
              </a:endParaRPr>
            </a:p>
          </p:txBody>
        </p:sp>
        <p:sp>
          <p:nvSpPr>
            <p:cNvPr id="140" name="Freeform 7"/>
            <p:cNvSpPr>
              <a:spLocks/>
            </p:cNvSpPr>
            <p:nvPr/>
          </p:nvSpPr>
          <p:spPr bwMode="auto">
            <a:xfrm rot="20351744" flipH="1">
              <a:off x="2622" y="2436"/>
              <a:ext cx="263" cy="627"/>
            </a:xfrm>
            <a:custGeom>
              <a:avLst/>
              <a:gdLst/>
              <a:ahLst/>
              <a:cxnLst>
                <a:cxn ang="0">
                  <a:pos x="0" y="335"/>
                </a:cxn>
                <a:cxn ang="0">
                  <a:pos x="0" y="434"/>
                </a:cxn>
                <a:cxn ang="0">
                  <a:pos x="20" y="409"/>
                </a:cxn>
                <a:cxn ang="0">
                  <a:pos x="42" y="383"/>
                </a:cxn>
                <a:cxn ang="0">
                  <a:pos x="71" y="356"/>
                </a:cxn>
                <a:cxn ang="0">
                  <a:pos x="107" y="325"/>
                </a:cxn>
                <a:cxn ang="0">
                  <a:pos x="142" y="291"/>
                </a:cxn>
                <a:cxn ang="0">
                  <a:pos x="178" y="259"/>
                </a:cxn>
                <a:cxn ang="0">
                  <a:pos x="211" y="232"/>
                </a:cxn>
                <a:cxn ang="0">
                  <a:pos x="241" y="208"/>
                </a:cxn>
                <a:cxn ang="0">
                  <a:pos x="274" y="186"/>
                </a:cxn>
                <a:cxn ang="0">
                  <a:pos x="308" y="164"/>
                </a:cxn>
                <a:cxn ang="0">
                  <a:pos x="348" y="141"/>
                </a:cxn>
                <a:cxn ang="0">
                  <a:pos x="385" y="123"/>
                </a:cxn>
                <a:cxn ang="0">
                  <a:pos x="423" y="107"/>
                </a:cxn>
                <a:cxn ang="0">
                  <a:pos x="463" y="90"/>
                </a:cxn>
                <a:cxn ang="0">
                  <a:pos x="493" y="76"/>
                </a:cxn>
                <a:cxn ang="0">
                  <a:pos x="493" y="0"/>
                </a:cxn>
                <a:cxn ang="0">
                  <a:pos x="439" y="15"/>
                </a:cxn>
                <a:cxn ang="0">
                  <a:pos x="360" y="49"/>
                </a:cxn>
                <a:cxn ang="0">
                  <a:pos x="259" y="92"/>
                </a:cxn>
                <a:cxn ang="0">
                  <a:pos x="185" y="138"/>
                </a:cxn>
                <a:cxn ang="0">
                  <a:pos x="117" y="204"/>
                </a:cxn>
                <a:cxn ang="0">
                  <a:pos x="50" y="259"/>
                </a:cxn>
                <a:cxn ang="0">
                  <a:pos x="0" y="312"/>
                </a:cxn>
                <a:cxn ang="0">
                  <a:pos x="0" y="433"/>
                </a:cxn>
                <a:cxn ang="0">
                  <a:pos x="0" y="431"/>
                </a:cxn>
                <a:cxn ang="0">
                  <a:pos x="0" y="335"/>
                </a:cxn>
              </a:cxnLst>
              <a:rect l="0" t="0" r="r" b="b"/>
              <a:pathLst>
                <a:path w="493" h="434">
                  <a:moveTo>
                    <a:pt x="0" y="335"/>
                  </a:moveTo>
                  <a:lnTo>
                    <a:pt x="0" y="434"/>
                  </a:lnTo>
                  <a:lnTo>
                    <a:pt x="20" y="409"/>
                  </a:lnTo>
                  <a:lnTo>
                    <a:pt x="42" y="383"/>
                  </a:lnTo>
                  <a:lnTo>
                    <a:pt x="71" y="356"/>
                  </a:lnTo>
                  <a:lnTo>
                    <a:pt x="107" y="325"/>
                  </a:lnTo>
                  <a:lnTo>
                    <a:pt x="142" y="291"/>
                  </a:lnTo>
                  <a:lnTo>
                    <a:pt x="178" y="259"/>
                  </a:lnTo>
                  <a:lnTo>
                    <a:pt x="211" y="232"/>
                  </a:lnTo>
                  <a:lnTo>
                    <a:pt x="241" y="208"/>
                  </a:lnTo>
                  <a:lnTo>
                    <a:pt x="274" y="186"/>
                  </a:lnTo>
                  <a:lnTo>
                    <a:pt x="308" y="164"/>
                  </a:lnTo>
                  <a:lnTo>
                    <a:pt x="348" y="141"/>
                  </a:lnTo>
                  <a:lnTo>
                    <a:pt x="385" y="123"/>
                  </a:lnTo>
                  <a:lnTo>
                    <a:pt x="423" y="107"/>
                  </a:lnTo>
                  <a:lnTo>
                    <a:pt x="463" y="90"/>
                  </a:lnTo>
                  <a:lnTo>
                    <a:pt x="493" y="76"/>
                  </a:lnTo>
                  <a:lnTo>
                    <a:pt x="493" y="0"/>
                  </a:lnTo>
                  <a:lnTo>
                    <a:pt x="439" y="15"/>
                  </a:lnTo>
                  <a:lnTo>
                    <a:pt x="360" y="49"/>
                  </a:lnTo>
                  <a:lnTo>
                    <a:pt x="259" y="92"/>
                  </a:lnTo>
                  <a:lnTo>
                    <a:pt x="185" y="138"/>
                  </a:lnTo>
                  <a:lnTo>
                    <a:pt x="117" y="204"/>
                  </a:lnTo>
                  <a:lnTo>
                    <a:pt x="50" y="259"/>
                  </a:lnTo>
                  <a:lnTo>
                    <a:pt x="0" y="312"/>
                  </a:lnTo>
                  <a:lnTo>
                    <a:pt x="0" y="433"/>
                  </a:lnTo>
                  <a:lnTo>
                    <a:pt x="0" y="431"/>
                  </a:lnTo>
                  <a:lnTo>
                    <a:pt x="0" y="335"/>
                  </a:lnTo>
                  <a:close/>
                </a:path>
              </a:pathLst>
            </a:custGeom>
            <a:ln>
              <a:solidFill>
                <a:srgbClr val="00B050"/>
              </a:solidFill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>
                <a:solidFill>
                  <a:schemeClr val="bg1"/>
                </a:solidFill>
              </a:endParaRPr>
            </a:p>
          </p:txBody>
        </p:sp>
        <p:sp>
          <p:nvSpPr>
            <p:cNvPr id="141" name="Freeform 8"/>
            <p:cNvSpPr>
              <a:spLocks/>
            </p:cNvSpPr>
            <p:nvPr/>
          </p:nvSpPr>
          <p:spPr bwMode="auto">
            <a:xfrm rot="20351744" flipH="1">
              <a:off x="2896" y="2519"/>
              <a:ext cx="317" cy="38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83"/>
                </a:cxn>
                <a:cxn ang="0">
                  <a:pos x="38" y="90"/>
                </a:cxn>
                <a:cxn ang="0">
                  <a:pos x="77" y="97"/>
                </a:cxn>
                <a:cxn ang="0">
                  <a:pos x="114" y="106"/>
                </a:cxn>
                <a:cxn ang="0">
                  <a:pos x="152" y="115"/>
                </a:cxn>
                <a:cxn ang="0">
                  <a:pos x="196" y="126"/>
                </a:cxn>
                <a:cxn ang="0">
                  <a:pos x="244" y="138"/>
                </a:cxn>
                <a:cxn ang="0">
                  <a:pos x="304" y="156"/>
                </a:cxn>
                <a:cxn ang="0">
                  <a:pos x="362" y="172"/>
                </a:cxn>
                <a:cxn ang="0">
                  <a:pos x="400" y="185"/>
                </a:cxn>
                <a:cxn ang="0">
                  <a:pos x="445" y="203"/>
                </a:cxn>
                <a:cxn ang="0">
                  <a:pos x="494" y="223"/>
                </a:cxn>
                <a:cxn ang="0">
                  <a:pos x="538" y="243"/>
                </a:cxn>
                <a:cxn ang="0">
                  <a:pos x="570" y="259"/>
                </a:cxn>
                <a:cxn ang="0">
                  <a:pos x="589" y="270"/>
                </a:cxn>
                <a:cxn ang="0">
                  <a:pos x="589" y="167"/>
                </a:cxn>
                <a:cxn ang="0">
                  <a:pos x="552" y="141"/>
                </a:cxn>
                <a:cxn ang="0">
                  <a:pos x="478" y="105"/>
                </a:cxn>
                <a:cxn ang="0">
                  <a:pos x="392" y="69"/>
                </a:cxn>
                <a:cxn ang="0">
                  <a:pos x="315" y="49"/>
                </a:cxn>
                <a:cxn ang="0">
                  <a:pos x="226" y="24"/>
                </a:cxn>
                <a:cxn ang="0">
                  <a:pos x="137" y="7"/>
                </a:cxn>
                <a:cxn ang="0">
                  <a:pos x="74" y="1"/>
                </a:cxn>
                <a:cxn ang="0">
                  <a:pos x="0" y="0"/>
                </a:cxn>
              </a:cxnLst>
              <a:rect l="0" t="0" r="r" b="b"/>
              <a:pathLst>
                <a:path w="589" h="270">
                  <a:moveTo>
                    <a:pt x="0" y="0"/>
                  </a:moveTo>
                  <a:lnTo>
                    <a:pt x="0" y="83"/>
                  </a:lnTo>
                  <a:lnTo>
                    <a:pt x="38" y="90"/>
                  </a:lnTo>
                  <a:lnTo>
                    <a:pt x="77" y="97"/>
                  </a:lnTo>
                  <a:lnTo>
                    <a:pt x="114" y="106"/>
                  </a:lnTo>
                  <a:lnTo>
                    <a:pt x="152" y="115"/>
                  </a:lnTo>
                  <a:lnTo>
                    <a:pt x="196" y="126"/>
                  </a:lnTo>
                  <a:lnTo>
                    <a:pt x="244" y="138"/>
                  </a:lnTo>
                  <a:lnTo>
                    <a:pt x="304" y="156"/>
                  </a:lnTo>
                  <a:lnTo>
                    <a:pt x="362" y="172"/>
                  </a:lnTo>
                  <a:lnTo>
                    <a:pt x="400" y="185"/>
                  </a:lnTo>
                  <a:lnTo>
                    <a:pt x="445" y="203"/>
                  </a:lnTo>
                  <a:lnTo>
                    <a:pt x="494" y="223"/>
                  </a:lnTo>
                  <a:lnTo>
                    <a:pt x="538" y="243"/>
                  </a:lnTo>
                  <a:lnTo>
                    <a:pt x="570" y="259"/>
                  </a:lnTo>
                  <a:lnTo>
                    <a:pt x="589" y="270"/>
                  </a:lnTo>
                  <a:lnTo>
                    <a:pt x="589" y="167"/>
                  </a:lnTo>
                  <a:lnTo>
                    <a:pt x="552" y="141"/>
                  </a:lnTo>
                  <a:lnTo>
                    <a:pt x="478" y="105"/>
                  </a:lnTo>
                  <a:lnTo>
                    <a:pt x="392" y="69"/>
                  </a:lnTo>
                  <a:lnTo>
                    <a:pt x="315" y="49"/>
                  </a:lnTo>
                  <a:lnTo>
                    <a:pt x="226" y="24"/>
                  </a:lnTo>
                  <a:lnTo>
                    <a:pt x="137" y="7"/>
                  </a:lnTo>
                  <a:lnTo>
                    <a:pt x="74" y="1"/>
                  </a:lnTo>
                  <a:lnTo>
                    <a:pt x="0" y="0"/>
                  </a:lnTo>
                  <a:close/>
                </a:path>
              </a:pathLst>
            </a:custGeom>
            <a:ln>
              <a:solidFill>
                <a:srgbClr val="00B050"/>
              </a:solidFill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>
                <a:solidFill>
                  <a:schemeClr val="bg1"/>
                </a:solidFill>
              </a:endParaRPr>
            </a:p>
          </p:txBody>
        </p:sp>
        <p:sp>
          <p:nvSpPr>
            <p:cNvPr id="142" name="Freeform 9"/>
            <p:cNvSpPr>
              <a:spLocks/>
            </p:cNvSpPr>
            <p:nvPr/>
          </p:nvSpPr>
          <p:spPr bwMode="auto">
            <a:xfrm rot="20351744" flipH="1">
              <a:off x="2468" y="1605"/>
              <a:ext cx="881" cy="1188"/>
            </a:xfrm>
            <a:custGeom>
              <a:avLst/>
              <a:gdLst/>
              <a:ahLst/>
              <a:cxnLst>
                <a:cxn ang="0">
                  <a:pos x="90" y="0"/>
                </a:cxn>
                <a:cxn ang="0">
                  <a:pos x="189" y="0"/>
                </a:cxn>
                <a:cxn ang="0">
                  <a:pos x="291" y="6"/>
                </a:cxn>
                <a:cxn ang="0">
                  <a:pos x="386" y="21"/>
                </a:cxn>
                <a:cxn ang="0">
                  <a:pos x="496" y="45"/>
                </a:cxn>
                <a:cxn ang="0">
                  <a:pos x="601" y="78"/>
                </a:cxn>
                <a:cxn ang="0">
                  <a:pos x="712" y="123"/>
                </a:cxn>
                <a:cxn ang="0">
                  <a:pos x="811" y="170"/>
                </a:cxn>
                <a:cxn ang="0">
                  <a:pos x="905" y="217"/>
                </a:cxn>
                <a:cxn ang="0">
                  <a:pos x="1001" y="271"/>
                </a:cxn>
                <a:cxn ang="0">
                  <a:pos x="1091" y="331"/>
                </a:cxn>
                <a:cxn ang="0">
                  <a:pos x="1178" y="400"/>
                </a:cxn>
                <a:cxn ang="0">
                  <a:pos x="1249" y="469"/>
                </a:cxn>
                <a:cxn ang="0">
                  <a:pos x="1297" y="533"/>
                </a:cxn>
                <a:cxn ang="0">
                  <a:pos x="1596" y="512"/>
                </a:cxn>
                <a:cxn ang="0">
                  <a:pos x="1494" y="557"/>
                </a:cxn>
                <a:cxn ang="0">
                  <a:pos x="1423" y="593"/>
                </a:cxn>
                <a:cxn ang="0">
                  <a:pos x="1364" y="630"/>
                </a:cxn>
                <a:cxn ang="0">
                  <a:pos x="1307" y="676"/>
                </a:cxn>
                <a:cxn ang="0">
                  <a:pos x="1240" y="736"/>
                </a:cxn>
                <a:cxn ang="0">
                  <a:pos x="1178" y="796"/>
                </a:cxn>
                <a:cxn ang="0">
                  <a:pos x="1124" y="811"/>
                </a:cxn>
                <a:cxn ang="0">
                  <a:pos x="1068" y="783"/>
                </a:cxn>
                <a:cxn ang="0">
                  <a:pos x="999" y="755"/>
                </a:cxn>
                <a:cxn ang="0">
                  <a:pos x="936" y="735"/>
                </a:cxn>
                <a:cxn ang="0">
                  <a:pos x="864" y="715"/>
                </a:cxn>
                <a:cxn ang="0">
                  <a:pos x="791" y="696"/>
                </a:cxn>
                <a:cxn ang="0">
                  <a:pos x="720" y="681"/>
                </a:cxn>
                <a:cxn ang="0">
                  <a:pos x="652" y="666"/>
                </a:cxn>
                <a:cxn ang="0">
                  <a:pos x="560" y="652"/>
                </a:cxn>
                <a:cxn ang="0">
                  <a:pos x="896" y="542"/>
                </a:cxn>
                <a:cxn ang="0">
                  <a:pos x="817" y="439"/>
                </a:cxn>
                <a:cxn ang="0">
                  <a:pos x="757" y="379"/>
                </a:cxn>
                <a:cxn ang="0">
                  <a:pos x="670" y="298"/>
                </a:cxn>
                <a:cxn ang="0">
                  <a:pos x="595" y="235"/>
                </a:cxn>
                <a:cxn ang="0">
                  <a:pos x="535" y="188"/>
                </a:cxn>
                <a:cxn ang="0">
                  <a:pos x="460" y="141"/>
                </a:cxn>
                <a:cxn ang="0">
                  <a:pos x="383" y="102"/>
                </a:cxn>
                <a:cxn ang="0">
                  <a:pos x="291" y="69"/>
                </a:cxn>
                <a:cxn ang="0">
                  <a:pos x="192" y="45"/>
                </a:cxn>
                <a:cxn ang="0">
                  <a:pos x="87" y="24"/>
                </a:cxn>
              </a:cxnLst>
              <a:rect l="0" t="0" r="r" b="b"/>
              <a:pathLst>
                <a:path w="1645" h="823">
                  <a:moveTo>
                    <a:pt x="0" y="6"/>
                  </a:moveTo>
                  <a:lnTo>
                    <a:pt x="90" y="0"/>
                  </a:lnTo>
                  <a:lnTo>
                    <a:pt x="135" y="0"/>
                  </a:lnTo>
                  <a:lnTo>
                    <a:pt x="189" y="0"/>
                  </a:lnTo>
                  <a:lnTo>
                    <a:pt x="240" y="3"/>
                  </a:lnTo>
                  <a:lnTo>
                    <a:pt x="291" y="6"/>
                  </a:lnTo>
                  <a:lnTo>
                    <a:pt x="341" y="12"/>
                  </a:lnTo>
                  <a:lnTo>
                    <a:pt x="386" y="21"/>
                  </a:lnTo>
                  <a:lnTo>
                    <a:pt x="436" y="30"/>
                  </a:lnTo>
                  <a:lnTo>
                    <a:pt x="496" y="45"/>
                  </a:lnTo>
                  <a:lnTo>
                    <a:pt x="550" y="63"/>
                  </a:lnTo>
                  <a:lnTo>
                    <a:pt x="601" y="78"/>
                  </a:lnTo>
                  <a:lnTo>
                    <a:pt x="658" y="99"/>
                  </a:lnTo>
                  <a:lnTo>
                    <a:pt x="712" y="123"/>
                  </a:lnTo>
                  <a:lnTo>
                    <a:pt x="766" y="147"/>
                  </a:lnTo>
                  <a:lnTo>
                    <a:pt x="811" y="170"/>
                  </a:lnTo>
                  <a:lnTo>
                    <a:pt x="862" y="194"/>
                  </a:lnTo>
                  <a:lnTo>
                    <a:pt x="905" y="217"/>
                  </a:lnTo>
                  <a:lnTo>
                    <a:pt x="953" y="244"/>
                  </a:lnTo>
                  <a:lnTo>
                    <a:pt x="1001" y="271"/>
                  </a:lnTo>
                  <a:lnTo>
                    <a:pt x="1049" y="304"/>
                  </a:lnTo>
                  <a:lnTo>
                    <a:pt x="1091" y="331"/>
                  </a:lnTo>
                  <a:lnTo>
                    <a:pt x="1136" y="367"/>
                  </a:lnTo>
                  <a:lnTo>
                    <a:pt x="1178" y="400"/>
                  </a:lnTo>
                  <a:lnTo>
                    <a:pt x="1217" y="433"/>
                  </a:lnTo>
                  <a:lnTo>
                    <a:pt x="1249" y="469"/>
                  </a:lnTo>
                  <a:lnTo>
                    <a:pt x="1276" y="500"/>
                  </a:lnTo>
                  <a:lnTo>
                    <a:pt x="1297" y="533"/>
                  </a:lnTo>
                  <a:lnTo>
                    <a:pt x="1645" y="489"/>
                  </a:lnTo>
                  <a:lnTo>
                    <a:pt x="1596" y="512"/>
                  </a:lnTo>
                  <a:lnTo>
                    <a:pt x="1539" y="536"/>
                  </a:lnTo>
                  <a:lnTo>
                    <a:pt x="1494" y="557"/>
                  </a:lnTo>
                  <a:lnTo>
                    <a:pt x="1460" y="573"/>
                  </a:lnTo>
                  <a:lnTo>
                    <a:pt x="1423" y="593"/>
                  </a:lnTo>
                  <a:lnTo>
                    <a:pt x="1393" y="611"/>
                  </a:lnTo>
                  <a:lnTo>
                    <a:pt x="1364" y="630"/>
                  </a:lnTo>
                  <a:lnTo>
                    <a:pt x="1335" y="653"/>
                  </a:lnTo>
                  <a:lnTo>
                    <a:pt x="1307" y="676"/>
                  </a:lnTo>
                  <a:lnTo>
                    <a:pt x="1273" y="705"/>
                  </a:lnTo>
                  <a:lnTo>
                    <a:pt x="1240" y="736"/>
                  </a:lnTo>
                  <a:lnTo>
                    <a:pt x="1211" y="762"/>
                  </a:lnTo>
                  <a:lnTo>
                    <a:pt x="1178" y="796"/>
                  </a:lnTo>
                  <a:lnTo>
                    <a:pt x="1151" y="823"/>
                  </a:lnTo>
                  <a:lnTo>
                    <a:pt x="1124" y="811"/>
                  </a:lnTo>
                  <a:lnTo>
                    <a:pt x="1097" y="796"/>
                  </a:lnTo>
                  <a:lnTo>
                    <a:pt x="1068" y="783"/>
                  </a:lnTo>
                  <a:lnTo>
                    <a:pt x="1034" y="769"/>
                  </a:lnTo>
                  <a:lnTo>
                    <a:pt x="999" y="755"/>
                  </a:lnTo>
                  <a:lnTo>
                    <a:pt x="967" y="744"/>
                  </a:lnTo>
                  <a:lnTo>
                    <a:pt x="936" y="735"/>
                  </a:lnTo>
                  <a:lnTo>
                    <a:pt x="901" y="724"/>
                  </a:lnTo>
                  <a:lnTo>
                    <a:pt x="864" y="715"/>
                  </a:lnTo>
                  <a:lnTo>
                    <a:pt x="826" y="705"/>
                  </a:lnTo>
                  <a:lnTo>
                    <a:pt x="791" y="696"/>
                  </a:lnTo>
                  <a:lnTo>
                    <a:pt x="757" y="687"/>
                  </a:lnTo>
                  <a:lnTo>
                    <a:pt x="720" y="681"/>
                  </a:lnTo>
                  <a:lnTo>
                    <a:pt x="685" y="673"/>
                  </a:lnTo>
                  <a:lnTo>
                    <a:pt x="652" y="666"/>
                  </a:lnTo>
                  <a:lnTo>
                    <a:pt x="613" y="658"/>
                  </a:lnTo>
                  <a:lnTo>
                    <a:pt x="560" y="652"/>
                  </a:lnTo>
                  <a:lnTo>
                    <a:pt x="920" y="590"/>
                  </a:lnTo>
                  <a:lnTo>
                    <a:pt x="896" y="542"/>
                  </a:lnTo>
                  <a:lnTo>
                    <a:pt x="868" y="506"/>
                  </a:lnTo>
                  <a:lnTo>
                    <a:pt x="817" y="439"/>
                  </a:lnTo>
                  <a:lnTo>
                    <a:pt x="787" y="409"/>
                  </a:lnTo>
                  <a:lnTo>
                    <a:pt x="757" y="379"/>
                  </a:lnTo>
                  <a:lnTo>
                    <a:pt x="703" y="328"/>
                  </a:lnTo>
                  <a:lnTo>
                    <a:pt x="670" y="298"/>
                  </a:lnTo>
                  <a:lnTo>
                    <a:pt x="631" y="262"/>
                  </a:lnTo>
                  <a:lnTo>
                    <a:pt x="595" y="235"/>
                  </a:lnTo>
                  <a:lnTo>
                    <a:pt x="565" y="211"/>
                  </a:lnTo>
                  <a:lnTo>
                    <a:pt x="535" y="188"/>
                  </a:lnTo>
                  <a:lnTo>
                    <a:pt x="499" y="164"/>
                  </a:lnTo>
                  <a:lnTo>
                    <a:pt x="460" y="141"/>
                  </a:lnTo>
                  <a:lnTo>
                    <a:pt x="421" y="123"/>
                  </a:lnTo>
                  <a:lnTo>
                    <a:pt x="383" y="102"/>
                  </a:lnTo>
                  <a:lnTo>
                    <a:pt x="335" y="84"/>
                  </a:lnTo>
                  <a:lnTo>
                    <a:pt x="291" y="69"/>
                  </a:lnTo>
                  <a:lnTo>
                    <a:pt x="240" y="57"/>
                  </a:lnTo>
                  <a:lnTo>
                    <a:pt x="192" y="45"/>
                  </a:lnTo>
                  <a:lnTo>
                    <a:pt x="141" y="33"/>
                  </a:lnTo>
                  <a:lnTo>
                    <a:pt x="87" y="24"/>
                  </a:lnTo>
                  <a:lnTo>
                    <a:pt x="0" y="6"/>
                  </a:lnTo>
                  <a:close/>
                </a:path>
              </a:pathLst>
            </a:custGeom>
            <a:ln>
              <a:solidFill>
                <a:srgbClr val="00B050"/>
              </a:solidFill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>
                <a:solidFill>
                  <a:schemeClr val="bg1"/>
                </a:solidFill>
              </a:endParaRPr>
            </a:p>
          </p:txBody>
        </p:sp>
      </p:grpSp>
      <p:sp>
        <p:nvSpPr>
          <p:cNvPr id="53" name="Footer Placeholder 5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International session 20052017</a:t>
            </a: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0819160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101" grpId="0" animBg="1"/>
      <p:bldP spid="102" grpId="0"/>
      <p:bldP spid="95" grpId="0"/>
      <p:bldP spid="109" grpId="0"/>
      <p:bldP spid="110" grpId="0"/>
      <p:bldP spid="111" grpId="0"/>
      <p:bldP spid="112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ttangolo arrotondato 37"/>
          <p:cNvSpPr/>
          <p:nvPr/>
        </p:nvSpPr>
        <p:spPr>
          <a:xfrm>
            <a:off x="5940152" y="1370178"/>
            <a:ext cx="1584000" cy="792000"/>
          </a:xfrm>
          <a:prstGeom prst="roundRect">
            <a:avLst/>
          </a:prstGeom>
          <a:solidFill>
            <a:srgbClr val="FFCC66"/>
          </a:solidFill>
          <a:ln w="28575">
            <a:solidFill>
              <a:srgbClr val="FFC00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>
              <a:solidFill>
                <a:prstClr val="white"/>
              </a:solidFill>
            </a:endParaRPr>
          </a:p>
        </p:txBody>
      </p:sp>
      <p:sp>
        <p:nvSpPr>
          <p:cNvPr id="37" name="Rettangolo arrotondato 36"/>
          <p:cNvSpPr/>
          <p:nvPr/>
        </p:nvSpPr>
        <p:spPr>
          <a:xfrm>
            <a:off x="4141684" y="1370178"/>
            <a:ext cx="1582444" cy="792000"/>
          </a:xfrm>
          <a:prstGeom prst="roundRect">
            <a:avLst/>
          </a:prstGeom>
          <a:solidFill>
            <a:srgbClr val="FF0000"/>
          </a:solidFill>
          <a:ln w="28575">
            <a:solidFill>
              <a:srgbClr val="C0000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>
              <a:solidFill>
                <a:prstClr val="white"/>
              </a:solidFill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1258888" y="476250"/>
            <a:ext cx="7939087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CAUSES of Maternal Deaths in different settings</a:t>
            </a:r>
          </a:p>
        </p:txBody>
      </p:sp>
      <p:sp>
        <p:nvSpPr>
          <p:cNvPr id="6" name="Rettangolo 5"/>
          <p:cNvSpPr>
            <a:spLocks noChangeArrowheads="1"/>
          </p:cNvSpPr>
          <p:nvPr/>
        </p:nvSpPr>
        <p:spPr bwMode="auto">
          <a:xfrm>
            <a:off x="4051300" y="1384300"/>
            <a:ext cx="171608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>
                <a:solidFill>
                  <a:schemeClr val="bg1"/>
                </a:solidFill>
                <a:latin typeface="Calibri" pitchFamily="34" charset="0"/>
              </a:rPr>
              <a:t>Higher MMR </a:t>
            </a:r>
          </a:p>
          <a:p>
            <a:pPr algn="ctr"/>
            <a:r>
              <a:rPr lang="en-US" sz="2000" b="1">
                <a:solidFill>
                  <a:schemeClr val="bg1"/>
                </a:solidFill>
                <a:latin typeface="Calibri" pitchFamily="34" charset="0"/>
              </a:rPr>
              <a:t>group </a:t>
            </a:r>
            <a:r>
              <a:rPr lang="en-US" sz="1600" b="1">
                <a:solidFill>
                  <a:schemeClr val="bg1"/>
                </a:solidFill>
                <a:latin typeface="Calibri" pitchFamily="34" charset="0"/>
              </a:rPr>
              <a:t>(n=160)</a:t>
            </a:r>
            <a:endParaRPr lang="en-US" sz="2000" b="1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8202" name="Rettangolo 6"/>
          <p:cNvSpPr>
            <a:spLocks noChangeArrowheads="1"/>
          </p:cNvSpPr>
          <p:nvPr/>
        </p:nvSpPr>
        <p:spPr bwMode="auto">
          <a:xfrm>
            <a:off x="5946775" y="1400175"/>
            <a:ext cx="15494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000" b="1">
                <a:solidFill>
                  <a:srgbClr val="000000"/>
                </a:solidFill>
                <a:latin typeface="Calibri" pitchFamily="34" charset="0"/>
              </a:rPr>
              <a:t>Lower MMR </a:t>
            </a:r>
          </a:p>
          <a:p>
            <a:pPr algn="ctr"/>
            <a:r>
              <a:rPr lang="en-US" sz="2000" b="1">
                <a:solidFill>
                  <a:srgbClr val="000000"/>
                </a:solidFill>
                <a:latin typeface="Calibri" pitchFamily="34" charset="0"/>
              </a:rPr>
              <a:t>group </a:t>
            </a:r>
            <a:r>
              <a:rPr lang="en-US" sz="1600" b="1">
                <a:solidFill>
                  <a:srgbClr val="000000"/>
                </a:solidFill>
                <a:latin typeface="Calibri" pitchFamily="34" charset="0"/>
              </a:rPr>
              <a:t>(n=130)</a:t>
            </a:r>
            <a:endParaRPr lang="en-US" sz="2000" b="1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8203" name="Rettangolo 7"/>
          <p:cNvSpPr>
            <a:spLocks noChangeArrowheads="1"/>
          </p:cNvSpPr>
          <p:nvPr/>
        </p:nvSpPr>
        <p:spPr bwMode="auto">
          <a:xfrm>
            <a:off x="36513" y="2679700"/>
            <a:ext cx="424815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Calibri" pitchFamily="34" charset="0"/>
              </a:rPr>
              <a:t>Cause</a:t>
            </a:r>
            <a:r>
              <a:rPr lang="en-US" sz="2400" b="1">
                <a:solidFill>
                  <a:srgbClr val="000000"/>
                </a:solidFill>
                <a:latin typeface="Calibri" pitchFamily="34" charset="0"/>
              </a:rPr>
              <a:t> of direct maternal death</a:t>
            </a:r>
          </a:p>
        </p:txBody>
      </p:sp>
      <p:sp>
        <p:nvSpPr>
          <p:cNvPr id="9" name="Rettangolo 8"/>
          <p:cNvSpPr>
            <a:spLocks noChangeArrowheads="1"/>
          </p:cNvSpPr>
          <p:nvPr/>
        </p:nvSpPr>
        <p:spPr bwMode="auto">
          <a:xfrm>
            <a:off x="1046163" y="3495675"/>
            <a:ext cx="3003550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300" b="1">
                <a:solidFill>
                  <a:srgbClr val="000000"/>
                </a:solidFill>
                <a:latin typeface="Calibri" pitchFamily="34" charset="0"/>
              </a:rPr>
              <a:t>Hypertensive disorders</a:t>
            </a:r>
          </a:p>
        </p:txBody>
      </p:sp>
      <p:sp>
        <p:nvSpPr>
          <p:cNvPr id="10" name="Rettangolo 9"/>
          <p:cNvSpPr>
            <a:spLocks noChangeArrowheads="1"/>
          </p:cNvSpPr>
          <p:nvPr/>
        </p:nvSpPr>
        <p:spPr bwMode="auto">
          <a:xfrm>
            <a:off x="1087438" y="4051300"/>
            <a:ext cx="1863725" cy="44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300" b="1">
                <a:solidFill>
                  <a:srgbClr val="000000"/>
                </a:solidFill>
                <a:latin typeface="Calibri" pitchFamily="34" charset="0"/>
              </a:rPr>
              <a:t>Haemorrhage</a:t>
            </a:r>
          </a:p>
        </p:txBody>
      </p:sp>
      <p:sp>
        <p:nvSpPr>
          <p:cNvPr id="11" name="Rettangolo 10"/>
          <p:cNvSpPr>
            <a:spLocks noChangeArrowheads="1"/>
          </p:cNvSpPr>
          <p:nvPr/>
        </p:nvSpPr>
        <p:spPr bwMode="auto">
          <a:xfrm>
            <a:off x="1063625" y="4606925"/>
            <a:ext cx="2514600" cy="44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300" b="1">
                <a:solidFill>
                  <a:srgbClr val="000000"/>
                </a:solidFill>
                <a:latin typeface="Calibri" pitchFamily="34" charset="0"/>
              </a:rPr>
              <a:t>Thromboembolism</a:t>
            </a:r>
          </a:p>
        </p:txBody>
      </p:sp>
      <p:sp>
        <p:nvSpPr>
          <p:cNvPr id="12" name="Rettangolo 11"/>
          <p:cNvSpPr>
            <a:spLocks noChangeArrowheads="1"/>
          </p:cNvSpPr>
          <p:nvPr/>
        </p:nvSpPr>
        <p:spPr bwMode="auto">
          <a:xfrm>
            <a:off x="1100138" y="5162550"/>
            <a:ext cx="1273175" cy="44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300" b="1">
                <a:solidFill>
                  <a:srgbClr val="000000"/>
                </a:solidFill>
                <a:latin typeface="Calibri" pitchFamily="34" charset="0"/>
              </a:rPr>
              <a:t>Infection</a:t>
            </a:r>
          </a:p>
        </p:txBody>
      </p:sp>
      <p:sp>
        <p:nvSpPr>
          <p:cNvPr id="13" name="Rettangolo 12"/>
          <p:cNvSpPr>
            <a:spLocks noChangeArrowheads="1"/>
          </p:cNvSpPr>
          <p:nvPr/>
        </p:nvSpPr>
        <p:spPr bwMode="auto">
          <a:xfrm>
            <a:off x="1068388" y="5718175"/>
            <a:ext cx="2432050" cy="44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300" b="1">
                <a:solidFill>
                  <a:srgbClr val="000000"/>
                </a:solidFill>
                <a:latin typeface="Calibri" pitchFamily="34" charset="0"/>
              </a:rPr>
              <a:t>Other direct cause</a:t>
            </a:r>
          </a:p>
        </p:txBody>
      </p:sp>
      <p:cxnSp>
        <p:nvCxnSpPr>
          <p:cNvPr id="15" name="Connettore 1 14"/>
          <p:cNvCxnSpPr/>
          <p:nvPr/>
        </p:nvCxnSpPr>
        <p:spPr>
          <a:xfrm>
            <a:off x="0" y="2605088"/>
            <a:ext cx="9144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Rettangolo 15"/>
          <p:cNvSpPr>
            <a:spLocks noChangeArrowheads="1"/>
          </p:cNvSpPr>
          <p:nvPr/>
        </p:nvSpPr>
        <p:spPr bwMode="auto">
          <a:xfrm>
            <a:off x="4471988" y="3524250"/>
            <a:ext cx="687387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200" b="1">
                <a:solidFill>
                  <a:srgbClr val="000000"/>
                </a:solidFill>
                <a:latin typeface="Calibri" pitchFamily="34" charset="0"/>
              </a:rPr>
              <a:t>21.4</a:t>
            </a:r>
          </a:p>
        </p:txBody>
      </p:sp>
      <p:sp>
        <p:nvSpPr>
          <p:cNvPr id="17" name="Rettangolo 16"/>
          <p:cNvSpPr>
            <a:spLocks noChangeArrowheads="1"/>
          </p:cNvSpPr>
          <p:nvPr/>
        </p:nvSpPr>
        <p:spPr bwMode="auto">
          <a:xfrm>
            <a:off x="6296025" y="3524250"/>
            <a:ext cx="688975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200" b="1">
                <a:solidFill>
                  <a:srgbClr val="000000"/>
                </a:solidFill>
                <a:latin typeface="Calibri" pitchFamily="34" charset="0"/>
              </a:rPr>
              <a:t>35.6</a:t>
            </a:r>
          </a:p>
        </p:txBody>
      </p:sp>
      <p:sp>
        <p:nvSpPr>
          <p:cNvPr id="8212" name="Rettangolo 17"/>
          <p:cNvSpPr>
            <a:spLocks noChangeArrowheads="1"/>
          </p:cNvSpPr>
          <p:nvPr/>
        </p:nvSpPr>
        <p:spPr bwMode="auto">
          <a:xfrm>
            <a:off x="8247063" y="1593850"/>
            <a:ext cx="40163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l-GR" sz="2400">
                <a:solidFill>
                  <a:srgbClr val="000000"/>
                </a:solidFill>
                <a:latin typeface="Calibri" pitchFamily="34" charset="0"/>
              </a:rPr>
              <a:t>χ</a:t>
            </a:r>
            <a:r>
              <a:rPr lang="it-IT" sz="2000" baseline="30000">
                <a:solidFill>
                  <a:srgbClr val="000000"/>
                </a:solidFill>
                <a:latin typeface="Calibri" pitchFamily="34" charset="0"/>
              </a:rPr>
              <a:t>2</a:t>
            </a:r>
            <a:endParaRPr lang="en-US" sz="2400" baseline="300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9" name="Rettangolo 18"/>
          <p:cNvSpPr>
            <a:spLocks noChangeArrowheads="1"/>
          </p:cNvSpPr>
          <p:nvPr/>
        </p:nvSpPr>
        <p:spPr bwMode="auto">
          <a:xfrm>
            <a:off x="6296025" y="4078288"/>
            <a:ext cx="688975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200" b="1">
                <a:solidFill>
                  <a:srgbClr val="000000"/>
                </a:solidFill>
                <a:latin typeface="Calibri" pitchFamily="34" charset="0"/>
              </a:rPr>
              <a:t>16.1</a:t>
            </a:r>
          </a:p>
        </p:txBody>
      </p:sp>
      <p:sp>
        <p:nvSpPr>
          <p:cNvPr id="20" name="Rettangolo 19"/>
          <p:cNvSpPr>
            <a:spLocks noChangeArrowheads="1"/>
          </p:cNvSpPr>
          <p:nvPr/>
        </p:nvSpPr>
        <p:spPr bwMode="auto">
          <a:xfrm>
            <a:off x="4471988" y="4078288"/>
            <a:ext cx="687387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200" b="1">
                <a:solidFill>
                  <a:srgbClr val="000000"/>
                </a:solidFill>
                <a:latin typeface="Calibri" pitchFamily="34" charset="0"/>
              </a:rPr>
              <a:t>30.2</a:t>
            </a:r>
          </a:p>
        </p:txBody>
      </p:sp>
      <p:sp>
        <p:nvSpPr>
          <p:cNvPr id="21" name="Rettangolo 20"/>
          <p:cNvSpPr>
            <a:spLocks noChangeArrowheads="1"/>
          </p:cNvSpPr>
          <p:nvPr/>
        </p:nvSpPr>
        <p:spPr bwMode="auto">
          <a:xfrm>
            <a:off x="4471988" y="4633913"/>
            <a:ext cx="687387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200" b="1">
                <a:solidFill>
                  <a:srgbClr val="000000"/>
                </a:solidFill>
                <a:latin typeface="Calibri" pitchFamily="34" charset="0"/>
              </a:rPr>
              <a:t>23.0</a:t>
            </a:r>
          </a:p>
        </p:txBody>
      </p:sp>
      <p:sp>
        <p:nvSpPr>
          <p:cNvPr id="22" name="Rettangolo 21"/>
          <p:cNvSpPr>
            <a:spLocks noChangeArrowheads="1"/>
          </p:cNvSpPr>
          <p:nvPr/>
        </p:nvSpPr>
        <p:spPr bwMode="auto">
          <a:xfrm>
            <a:off x="4471988" y="5189538"/>
            <a:ext cx="687387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200" b="1">
                <a:solidFill>
                  <a:srgbClr val="000000"/>
                </a:solidFill>
                <a:latin typeface="Calibri" pitchFamily="34" charset="0"/>
              </a:rPr>
              <a:t>13.5</a:t>
            </a:r>
          </a:p>
        </p:txBody>
      </p:sp>
      <p:sp>
        <p:nvSpPr>
          <p:cNvPr id="23" name="Rettangolo 22"/>
          <p:cNvSpPr>
            <a:spLocks noChangeArrowheads="1"/>
          </p:cNvSpPr>
          <p:nvPr/>
        </p:nvSpPr>
        <p:spPr bwMode="auto">
          <a:xfrm>
            <a:off x="4487863" y="5745163"/>
            <a:ext cx="687387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200" b="1">
                <a:solidFill>
                  <a:srgbClr val="000000"/>
                </a:solidFill>
                <a:latin typeface="Calibri" pitchFamily="34" charset="0"/>
              </a:rPr>
              <a:t>11.9</a:t>
            </a:r>
          </a:p>
        </p:txBody>
      </p:sp>
      <p:sp>
        <p:nvSpPr>
          <p:cNvPr id="24" name="Rettangolo 23"/>
          <p:cNvSpPr>
            <a:spLocks noChangeArrowheads="1"/>
          </p:cNvSpPr>
          <p:nvPr/>
        </p:nvSpPr>
        <p:spPr bwMode="auto">
          <a:xfrm>
            <a:off x="6323013" y="4633913"/>
            <a:ext cx="687387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200" b="1">
                <a:solidFill>
                  <a:srgbClr val="000000"/>
                </a:solidFill>
                <a:latin typeface="Calibri" pitchFamily="34" charset="0"/>
              </a:rPr>
              <a:t>27.6</a:t>
            </a:r>
          </a:p>
        </p:txBody>
      </p:sp>
      <p:sp>
        <p:nvSpPr>
          <p:cNvPr id="25" name="Rettangolo 24"/>
          <p:cNvSpPr>
            <a:spLocks noChangeArrowheads="1"/>
          </p:cNvSpPr>
          <p:nvPr/>
        </p:nvSpPr>
        <p:spPr bwMode="auto">
          <a:xfrm>
            <a:off x="6384925" y="5189538"/>
            <a:ext cx="539750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200" b="1">
                <a:solidFill>
                  <a:srgbClr val="000000"/>
                </a:solidFill>
                <a:latin typeface="Calibri" pitchFamily="34" charset="0"/>
              </a:rPr>
              <a:t>9.2</a:t>
            </a:r>
          </a:p>
        </p:txBody>
      </p:sp>
      <p:sp>
        <p:nvSpPr>
          <p:cNvPr id="26" name="Rettangolo 25"/>
          <p:cNvSpPr>
            <a:spLocks noChangeArrowheads="1"/>
          </p:cNvSpPr>
          <p:nvPr/>
        </p:nvSpPr>
        <p:spPr bwMode="auto">
          <a:xfrm>
            <a:off x="6294438" y="5745163"/>
            <a:ext cx="688975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200" b="1">
                <a:solidFill>
                  <a:srgbClr val="000000"/>
                </a:solidFill>
                <a:latin typeface="Calibri" pitchFamily="34" charset="0"/>
              </a:rPr>
              <a:t>11.5</a:t>
            </a:r>
          </a:p>
        </p:txBody>
      </p:sp>
      <p:sp>
        <p:nvSpPr>
          <p:cNvPr id="32" name="Rettangolo 31"/>
          <p:cNvSpPr>
            <a:spLocks noChangeArrowheads="1"/>
          </p:cNvSpPr>
          <p:nvPr/>
        </p:nvSpPr>
        <p:spPr bwMode="auto">
          <a:xfrm>
            <a:off x="7319963" y="3519488"/>
            <a:ext cx="1905000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200" b="1">
                <a:solidFill>
                  <a:srgbClr val="C00000"/>
                </a:solidFill>
                <a:latin typeface="Calibri" pitchFamily="34" charset="0"/>
              </a:rPr>
              <a:t>14.16, p=0.015</a:t>
            </a:r>
          </a:p>
        </p:txBody>
      </p:sp>
      <p:sp>
        <p:nvSpPr>
          <p:cNvPr id="8222" name="Rettangolo 62"/>
          <p:cNvSpPr>
            <a:spLocks noChangeArrowheads="1"/>
          </p:cNvSpPr>
          <p:nvPr/>
        </p:nvSpPr>
        <p:spPr bwMode="auto">
          <a:xfrm>
            <a:off x="7361238" y="6597650"/>
            <a:ext cx="177641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400" i="1">
                <a:solidFill>
                  <a:srgbClr val="000000"/>
                </a:solidFill>
                <a:latin typeface="Calibri" pitchFamily="34" charset="0"/>
              </a:rPr>
              <a:t>Wildman; BJOG; 2004</a:t>
            </a:r>
          </a:p>
        </p:txBody>
      </p:sp>
      <p:sp>
        <p:nvSpPr>
          <p:cNvPr id="64" name="Rettangolo 63"/>
          <p:cNvSpPr>
            <a:spLocks noChangeArrowheads="1"/>
          </p:cNvSpPr>
          <p:nvPr/>
        </p:nvSpPr>
        <p:spPr bwMode="auto">
          <a:xfrm>
            <a:off x="4643438" y="2708275"/>
            <a:ext cx="35401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b="1">
                <a:solidFill>
                  <a:srgbClr val="000000"/>
                </a:solidFill>
                <a:latin typeface="Calibri" pitchFamily="34" charset="0"/>
              </a:rPr>
              <a:t>%</a:t>
            </a:r>
          </a:p>
        </p:txBody>
      </p:sp>
      <p:sp>
        <p:nvSpPr>
          <p:cNvPr id="65" name="Rettangolo 64"/>
          <p:cNvSpPr>
            <a:spLocks noChangeArrowheads="1"/>
          </p:cNvSpPr>
          <p:nvPr/>
        </p:nvSpPr>
        <p:spPr bwMode="auto">
          <a:xfrm>
            <a:off x="6442075" y="2722563"/>
            <a:ext cx="4064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b="1">
                <a:solidFill>
                  <a:srgbClr val="000000"/>
                </a:solidFill>
                <a:latin typeface="Calibri" pitchFamily="34" charset="0"/>
              </a:rPr>
              <a:t> %</a:t>
            </a:r>
          </a:p>
        </p:txBody>
      </p:sp>
      <p:sp>
        <p:nvSpPr>
          <p:cNvPr id="57" name="Ovale 56"/>
          <p:cNvSpPr/>
          <p:nvPr/>
        </p:nvSpPr>
        <p:spPr>
          <a:xfrm>
            <a:off x="4356100" y="4037013"/>
            <a:ext cx="914400" cy="481012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200" dirty="0"/>
          </a:p>
        </p:txBody>
      </p:sp>
      <p:sp>
        <p:nvSpPr>
          <p:cNvPr id="58" name="Ovale 57"/>
          <p:cNvSpPr/>
          <p:nvPr/>
        </p:nvSpPr>
        <p:spPr>
          <a:xfrm>
            <a:off x="4370388" y="5153025"/>
            <a:ext cx="914400" cy="481013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200" dirty="0"/>
          </a:p>
        </p:txBody>
      </p:sp>
      <p:sp>
        <p:nvSpPr>
          <p:cNvPr id="59" name="Ovale 58"/>
          <p:cNvSpPr/>
          <p:nvPr/>
        </p:nvSpPr>
        <p:spPr>
          <a:xfrm>
            <a:off x="6205538" y="3500438"/>
            <a:ext cx="914400" cy="482600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200" dirty="0"/>
          </a:p>
        </p:txBody>
      </p:sp>
      <p:cxnSp>
        <p:nvCxnSpPr>
          <p:cNvPr id="42" name="Connettore 1 41"/>
          <p:cNvCxnSpPr/>
          <p:nvPr/>
        </p:nvCxnSpPr>
        <p:spPr>
          <a:xfrm>
            <a:off x="19050" y="6381750"/>
            <a:ext cx="9144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International session 20052017</a:t>
            </a:r>
            <a:endParaRPr lang="en-US" dirty="0"/>
          </a:p>
        </p:txBody>
      </p:sp>
      <p:pic>
        <p:nvPicPr>
          <p:cNvPr id="8230" name="Picture 6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1341438" cy="1341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9933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85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9" grpId="1"/>
      <p:bldP spid="10" grpId="0"/>
      <p:bldP spid="10" grpId="1"/>
      <p:bldP spid="11" grpId="0"/>
      <p:bldP spid="12" grpId="0"/>
      <p:bldP spid="12" grpId="1"/>
      <p:bldP spid="13" grpId="0"/>
      <p:bldP spid="16" grpId="0"/>
      <p:bldP spid="17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32" grpId="0"/>
      <p:bldP spid="64" grpId="0"/>
      <p:bldP spid="65" grpId="0"/>
      <p:bldP spid="57" grpId="0" animBg="1"/>
      <p:bldP spid="58" grpId="0" animBg="1"/>
      <p:bldP spid="5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GB" smtClean="0"/>
          </a:p>
        </p:txBody>
      </p:sp>
      <p:sp>
        <p:nvSpPr>
          <p:cNvPr id="8195" name="Footer Placeholder 4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mtClean="0">
                <a:solidFill>
                  <a:srgbClr val="898989"/>
                </a:solidFill>
              </a:rPr>
              <a:t>International session 20052017</a:t>
            </a:r>
            <a:endParaRPr lang="it-IT">
              <a:solidFill>
                <a:srgbClr val="898989"/>
              </a:solidFill>
            </a:endParaRPr>
          </a:p>
        </p:txBody>
      </p:sp>
      <p:pic>
        <p:nvPicPr>
          <p:cNvPr id="922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5786438"/>
          </a:xfrm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GB" smtClean="0"/>
          </a:p>
        </p:txBody>
      </p:sp>
      <p:sp>
        <p:nvSpPr>
          <p:cNvPr id="9219" name="Footer Placeholder 4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mtClean="0">
                <a:solidFill>
                  <a:srgbClr val="898989"/>
                </a:solidFill>
              </a:rPr>
              <a:t>International session 20052017</a:t>
            </a:r>
            <a:endParaRPr lang="it-IT">
              <a:solidFill>
                <a:srgbClr val="898989"/>
              </a:solidFill>
            </a:endParaRPr>
          </a:p>
        </p:txBody>
      </p:sp>
      <p:pic>
        <p:nvPicPr>
          <p:cNvPr id="1024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143625"/>
          </a:xfrm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 smtClean="0">
                <a:solidFill>
                  <a:srgbClr val="FF0000"/>
                </a:solidFill>
              </a:rPr>
              <a:t>Multiple Birth Rates per 1000 Women</a:t>
            </a:r>
          </a:p>
        </p:txBody>
      </p:sp>
      <p:pic>
        <p:nvPicPr>
          <p:cNvPr id="11267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1628775"/>
            <a:ext cx="9144000" cy="5688013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International session 20052017</a:t>
            </a:r>
            <a:endParaRPr lang="en-US" dirty="0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0"/>
            <a:ext cx="7283152" cy="1138138"/>
          </a:xfrm>
        </p:spPr>
        <p:txBody>
          <a:bodyPr/>
          <a:lstStyle/>
          <a:p>
            <a:r>
              <a:rPr lang="en-GB" sz="3600" dirty="0" smtClean="0"/>
              <a:t>Caesarean section article</a:t>
            </a:r>
            <a:endParaRPr lang="en-GB" sz="3600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196752"/>
            <a:ext cx="6603896" cy="547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International session 20052017</a:t>
            </a:r>
            <a:endParaRPr lang="en-US" dirty="0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2" descr="CS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548681"/>
            <a:ext cx="7327630" cy="5616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International session 20052017</a:t>
            </a:r>
            <a:endParaRPr lang="en-US" dirty="0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5526</TotalTime>
  <Words>1815</Words>
  <Application>Microsoft Office PowerPoint</Application>
  <PresentationFormat>On-screen Show (4:3)</PresentationFormat>
  <Paragraphs>357</Paragraphs>
  <Slides>36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Tema di Office</vt:lpstr>
      <vt:lpstr>Slide 1</vt:lpstr>
      <vt:lpstr>             Lay out of my Presentation</vt:lpstr>
      <vt:lpstr>                Discrepancies Across Europe</vt:lpstr>
      <vt:lpstr>Slide 4</vt:lpstr>
      <vt:lpstr>Slide 5</vt:lpstr>
      <vt:lpstr>Slide 6</vt:lpstr>
      <vt:lpstr>Multiple Birth Rates per 1000 Women</vt:lpstr>
      <vt:lpstr>Caesarean section article</vt:lpstr>
      <vt:lpstr>Slide 9</vt:lpstr>
      <vt:lpstr>Slide 10</vt:lpstr>
      <vt:lpstr>Slide 11</vt:lpstr>
      <vt:lpstr>Slide 12</vt:lpstr>
      <vt:lpstr>Slide 13</vt:lpstr>
      <vt:lpstr>Slide 14</vt:lpstr>
      <vt:lpstr>Slide 15</vt:lpstr>
      <vt:lpstr>EBCOG’ Strategy to improve Outcome measures for Women’s Health</vt:lpstr>
      <vt:lpstr>Making quality the organising principle of the Health Service</vt:lpstr>
      <vt:lpstr>Slide 18</vt:lpstr>
      <vt:lpstr>Rationale For Developing Quality Indicators</vt:lpstr>
      <vt:lpstr>EBCOG’ Strategy to improve Outcome measures</vt:lpstr>
      <vt:lpstr>Slide 21</vt:lpstr>
      <vt:lpstr>Russian Translation done with the help of UNFPA and RSOG</vt:lpstr>
      <vt:lpstr>Slide 23</vt:lpstr>
      <vt:lpstr>                What is a Standard Of Care?</vt:lpstr>
      <vt:lpstr>Slide 25</vt:lpstr>
      <vt:lpstr>Slide 26</vt:lpstr>
      <vt:lpstr>Lay Out Of a Standard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lab01</dc:creator>
  <cp:lastModifiedBy>Tahir</cp:lastModifiedBy>
  <cp:revision>470</cp:revision>
  <dcterms:created xsi:type="dcterms:W3CDTF">2011-12-14T16:35:49Z</dcterms:created>
  <dcterms:modified xsi:type="dcterms:W3CDTF">2017-05-19T20:52:13Z</dcterms:modified>
</cp:coreProperties>
</file>