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1" r:id="rId2"/>
    <p:sldId id="347" r:id="rId3"/>
    <p:sldId id="348" r:id="rId4"/>
    <p:sldId id="349" r:id="rId5"/>
    <p:sldId id="350" r:id="rId6"/>
    <p:sldId id="351" r:id="rId7"/>
    <p:sldId id="341" r:id="rId8"/>
    <p:sldId id="340" r:id="rId9"/>
    <p:sldId id="334" r:id="rId10"/>
    <p:sldId id="346" r:id="rId11"/>
    <p:sldId id="342" r:id="rId12"/>
    <p:sldId id="352" r:id="rId13"/>
    <p:sldId id="332" r:id="rId14"/>
    <p:sldId id="331" r:id="rId15"/>
    <p:sldId id="339" r:id="rId16"/>
    <p:sldId id="343" r:id="rId17"/>
    <p:sldId id="344" r:id="rId18"/>
    <p:sldId id="336" r:id="rId1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ema til typografi 2 - Markering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llemlayout 4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9" autoAdjust="0"/>
    <p:restoredTop sz="84409" autoAdjust="0"/>
  </p:normalViewPr>
  <p:slideViewPr>
    <p:cSldViewPr>
      <p:cViewPr varScale="1">
        <p:scale>
          <a:sx n="49" d="100"/>
          <a:sy n="49" d="100"/>
        </p:scale>
        <p:origin x="-8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2260B-29F2-4396-BCAC-01C79B769E97}" type="datetimeFigureOut">
              <a:rPr lang="da-DK" smtClean="0"/>
              <a:pPr/>
              <a:t>19-05-2017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A1A07-336C-49D5-A391-11620977D77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696177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53DDF-1D9B-4211-ADF4-D0921410BF56}" type="datetimeFigureOut">
              <a:rPr lang="da-DK" smtClean="0"/>
              <a:pPr/>
              <a:t>19-05-2017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D66F8-34F8-4472-BD11-5E2F3A14624E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75051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European</a:t>
            </a:r>
            <a:r>
              <a:rPr lang="nl-NL" dirty="0" smtClean="0"/>
              <a:t> </a:t>
            </a:r>
            <a:r>
              <a:rPr lang="nl-NL" dirty="0" err="1" smtClean="0"/>
              <a:t>Network</a:t>
            </a:r>
            <a:r>
              <a:rPr lang="nl-NL" baseline="0" dirty="0" smtClean="0"/>
              <a:t> of Trainees in </a:t>
            </a:r>
            <a:r>
              <a:rPr lang="nl-NL" baseline="0" dirty="0" err="1" smtClean="0"/>
              <a:t>Obstetrics</a:t>
            </a:r>
            <a:r>
              <a:rPr lang="nl-NL" baseline="0" dirty="0" smtClean="0"/>
              <a:t> and </a:t>
            </a:r>
            <a:r>
              <a:rPr lang="nl-NL" baseline="0" dirty="0" err="1" smtClean="0"/>
              <a:t>Gynecology</a:t>
            </a:r>
            <a:endParaRPr lang="nl-NL" baseline="0" dirty="0" smtClean="0"/>
          </a:p>
          <a:p>
            <a:pPr>
              <a:buFontTx/>
              <a:buChar char="-"/>
            </a:pPr>
            <a:r>
              <a:rPr lang="nl-NL" baseline="0" dirty="0" smtClean="0"/>
              <a:t>3 speerpunten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D66F8-34F8-4472-BD11-5E2F3A14624E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3944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unique offer from the Russian Society of Obstetricians and Gynecologists and the Research Center for Obstetrics, Gynecology and Perinatology, Moscow, Russia.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D66F8-34F8-4472-BD11-5E2F3A14624E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="" xmlns:p14="http://schemas.microsoft.com/office/powerpoint/2010/main" val="102234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European Society of </a:t>
            </a:r>
            <a:r>
              <a:rPr lang="en-US" dirty="0" err="1" smtClean="0"/>
              <a:t>Gynaecological</a:t>
            </a:r>
            <a:r>
              <a:rPr lang="en-US" dirty="0" smtClean="0"/>
              <a:t> </a:t>
            </a:r>
            <a:r>
              <a:rPr lang="en-US" dirty="0" err="1" smtClean="0"/>
              <a:t>SurgeryThe</a:t>
            </a:r>
            <a:r>
              <a:rPr lang="en-US" dirty="0" smtClean="0"/>
              <a:t> full </a:t>
            </a:r>
            <a:r>
              <a:rPr lang="en-US" dirty="0" err="1" smtClean="0"/>
              <a:t>programme</a:t>
            </a:r>
            <a:r>
              <a:rPr lang="en-US" dirty="0" smtClean="0"/>
              <a:t> is called </a:t>
            </a:r>
            <a:r>
              <a:rPr lang="en-US" dirty="0" err="1" smtClean="0"/>
              <a:t>Gynaecological</a:t>
            </a:r>
            <a:r>
              <a:rPr lang="en-US" dirty="0" smtClean="0"/>
              <a:t> Endoscopic Surgical Education and Assessment (GESEA).</a:t>
            </a:r>
          </a:p>
          <a:p>
            <a:r>
              <a:rPr lang="en-US" dirty="0" smtClean="0"/>
              <a:t>Free e-learning training and self-evaluation for the Bachelor Level at EAGS 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well-balanced diploma curriculum, based on the current best scientific knowledge.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D66F8-34F8-4472-BD11-5E2F3A14624E}" type="slidenum">
              <a:rPr lang="da-DK" smtClean="0"/>
              <a:pPr/>
              <a:t>7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dirty="0" smtClean="0"/>
              <a:t>European Society of Human Reproduction and Embryology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D66F8-34F8-4472-BD11-5E2F3A14624E}" type="slidenum">
              <a:rPr lang="da-DK" smtClean="0"/>
              <a:pPr/>
              <a:t>8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International / </a:t>
            </a:r>
            <a:r>
              <a:rPr lang="nl-NL" dirty="0" err="1" smtClean="0"/>
              <a:t>European</a:t>
            </a:r>
            <a:r>
              <a:rPr lang="nl-NL" dirty="0" smtClean="0"/>
              <a:t> </a:t>
            </a:r>
            <a:r>
              <a:rPr lang="nl-NL" dirty="0" err="1" smtClean="0"/>
              <a:t>urogynecology</a:t>
            </a:r>
            <a:r>
              <a:rPr lang="nl-NL" dirty="0" smtClean="0"/>
              <a:t> </a:t>
            </a:r>
            <a:r>
              <a:rPr lang="nl-NL" dirty="0" err="1" smtClean="0"/>
              <a:t>association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D66F8-34F8-4472-BD11-5E2F3A14624E}" type="slidenum">
              <a:rPr lang="da-DK" smtClean="0"/>
              <a:pPr/>
              <a:t>10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European</a:t>
            </a:r>
            <a:r>
              <a:rPr lang="nl-NL" dirty="0" smtClean="0"/>
              <a:t> </a:t>
            </a:r>
            <a:r>
              <a:rPr lang="nl-NL" dirty="0" err="1" smtClean="0"/>
              <a:t>Association</a:t>
            </a:r>
            <a:r>
              <a:rPr lang="nl-NL" dirty="0" smtClean="0"/>
              <a:t> of </a:t>
            </a:r>
            <a:r>
              <a:rPr lang="nl-NL" dirty="0" err="1" smtClean="0"/>
              <a:t>perinatal</a:t>
            </a:r>
            <a:r>
              <a:rPr lang="nl-NL" dirty="0" smtClean="0"/>
              <a:t> </a:t>
            </a:r>
            <a:r>
              <a:rPr lang="nl-NL" dirty="0" err="1" smtClean="0"/>
              <a:t>medicine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D66F8-34F8-4472-BD11-5E2F3A14624E}" type="slidenum">
              <a:rPr lang="da-DK" smtClean="0"/>
              <a:pPr/>
              <a:t>11</a:t>
            </a:fld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International Society of Ultrasound in Ob&amp;Gyn</a:t>
            </a:r>
            <a:endParaRPr lang="nl-NL" dirty="0" smtClean="0"/>
          </a:p>
          <a:p>
            <a:r>
              <a:rPr lang="nl-NL" dirty="0" err="1" smtClean="0"/>
              <a:t>When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interested</a:t>
            </a:r>
            <a:r>
              <a:rPr lang="nl-NL" baseline="0" dirty="0" smtClean="0"/>
              <a:t> keep </a:t>
            </a:r>
            <a:r>
              <a:rPr lang="nl-NL" baseline="0" dirty="0" err="1" smtClean="0"/>
              <a:t>connected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D66F8-34F8-4472-BD11-5E2F3A14624E}" type="slidenum">
              <a:rPr lang="da-DK" smtClean="0"/>
              <a:pPr/>
              <a:t>12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Pladsholder til titel 1"/>
          <p:cNvSpPr>
            <a:spLocks noGrp="1"/>
          </p:cNvSpPr>
          <p:nvPr>
            <p:ph type="ctrTitle"/>
          </p:nvPr>
        </p:nvSpPr>
        <p:spPr>
          <a:xfrm>
            <a:off x="685800" y="2247007"/>
            <a:ext cx="7772400" cy="1470025"/>
          </a:xfrm>
        </p:spPr>
        <p:txBody>
          <a:bodyPr/>
          <a:lstStyle>
            <a:lvl1pPr algn="ctr">
              <a:defRPr b="1" smtClean="0"/>
            </a:lvl1pPr>
          </a:lstStyle>
          <a:p>
            <a:r>
              <a:rPr lang="da-DK" dirty="0" smtClean="0"/>
              <a:t>Klik for at redigere titeltypografi i masteren</a:t>
            </a:r>
          </a:p>
        </p:txBody>
      </p:sp>
      <p:sp>
        <p:nvSpPr>
          <p:cNvPr id="136196" name="Pladsholder til tekst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redigere undertiteltypografien i masteren</a:t>
            </a:r>
          </a:p>
        </p:txBody>
      </p:sp>
      <p:pic>
        <p:nvPicPr>
          <p:cNvPr id="1026" name="Picture 2" descr="C:\Users\Anna\Documents\ENTOG\Logo\Entognew logoJappe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1784" y="116632"/>
            <a:ext cx="2396040" cy="191683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Lige forbindelse 8"/>
          <p:cNvCxnSpPr>
            <a:cxnSpLocks noChangeShapeType="1"/>
          </p:cNvCxnSpPr>
          <p:nvPr userDrawn="1"/>
        </p:nvCxnSpPr>
        <p:spPr bwMode="auto">
          <a:xfrm>
            <a:off x="323528" y="1484313"/>
            <a:ext cx="6840760" cy="471"/>
          </a:xfrm>
          <a:prstGeom prst="line">
            <a:avLst/>
          </a:prstGeom>
          <a:noFill/>
          <a:ln w="25400" algn="ctr">
            <a:solidFill>
              <a:srgbClr val="525EBA"/>
            </a:solidFill>
            <a:round/>
            <a:headEnd/>
            <a:tailEnd/>
          </a:ln>
        </p:spPr>
      </p:cxnSp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3635375" y="6521450"/>
            <a:ext cx="187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a-DK" sz="1600" dirty="0" err="1" smtClean="0">
                <a:solidFill>
                  <a:srgbClr val="525EBA"/>
                </a:solidFill>
                <a:latin typeface="Calibri" pitchFamily="34" charset="0"/>
              </a:rPr>
              <a:t>www.entog.eu</a:t>
            </a:r>
            <a:endParaRPr lang="da-DK" sz="1600" dirty="0">
              <a:solidFill>
                <a:srgbClr val="525EBA"/>
              </a:solidFill>
              <a:latin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pic>
        <p:nvPicPr>
          <p:cNvPr id="8" name="Picture 2" descr="C:\Users\Anna\Documents\ENTOG\Logo\Entognew logoJappe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60536" y="231844"/>
            <a:ext cx="1459936" cy="1167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titeltypografi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pic>
        <p:nvPicPr>
          <p:cNvPr id="10" name="Picture 2" descr="C:\Users\Anna\Documents\ENTOG\Logo\Entognew logoJappe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60536" y="231844"/>
            <a:ext cx="1459936" cy="1167949"/>
          </a:xfrm>
          <a:prstGeom prst="rect">
            <a:avLst/>
          </a:prstGeom>
          <a:noFill/>
        </p:spPr>
      </p:pic>
      <p:sp>
        <p:nvSpPr>
          <p:cNvPr id="13" name="Pladsholder til dato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diasnumm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cxnSp>
        <p:nvCxnSpPr>
          <p:cNvPr id="9" name="Lige forbindelse 8"/>
          <p:cNvCxnSpPr>
            <a:cxnSpLocks noChangeShapeType="1"/>
          </p:cNvCxnSpPr>
          <p:nvPr userDrawn="1"/>
        </p:nvCxnSpPr>
        <p:spPr bwMode="auto">
          <a:xfrm>
            <a:off x="323528" y="1484313"/>
            <a:ext cx="6840760" cy="471"/>
          </a:xfrm>
          <a:prstGeom prst="line">
            <a:avLst/>
          </a:prstGeom>
          <a:noFill/>
          <a:ln w="25400" algn="ctr">
            <a:solidFill>
              <a:srgbClr val="525EBA"/>
            </a:solidFill>
            <a:round/>
            <a:headEnd/>
            <a:tailEnd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/>
          <a:lstStyle/>
          <a:p>
            <a:r>
              <a:rPr lang="da-DK" dirty="0" smtClean="0"/>
              <a:t>Klik for at redigere titeltypografi i masteren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pic>
        <p:nvPicPr>
          <p:cNvPr id="7" name="Picture 2" descr="C:\Users\Anna\Documents\ENTOG\Logo\Entognew logoJappe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60536" y="231844"/>
            <a:ext cx="1459936" cy="1167949"/>
          </a:xfrm>
          <a:prstGeom prst="rect">
            <a:avLst/>
          </a:prstGeom>
          <a:noFill/>
        </p:spPr>
      </p:pic>
      <p:cxnSp>
        <p:nvCxnSpPr>
          <p:cNvPr id="8" name="Lige forbindelse 8"/>
          <p:cNvCxnSpPr>
            <a:cxnSpLocks noChangeShapeType="1"/>
          </p:cNvCxnSpPr>
          <p:nvPr userDrawn="1"/>
        </p:nvCxnSpPr>
        <p:spPr bwMode="auto">
          <a:xfrm>
            <a:off x="323528" y="1484313"/>
            <a:ext cx="6840760" cy="471"/>
          </a:xfrm>
          <a:prstGeom prst="line">
            <a:avLst/>
          </a:prstGeom>
          <a:noFill/>
          <a:ln w="25400" algn="ctr">
            <a:solidFill>
              <a:srgbClr val="525EBA"/>
            </a:solidFill>
            <a:round/>
            <a:headEnd/>
            <a:tailEnd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362B-0A8D-4C37-BCC6-CE9A4AE2372F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Picture 2" descr="C:\Users\Anna\Documents\ENTOG\Logo\Entognew logoJappe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60536" y="231844"/>
            <a:ext cx="1459936" cy="1167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titeltypografi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 err="1" smtClean="0"/>
              <a:t>www.entog.eu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19.png"/><Relationship Id="rId12" Type="http://schemas.openxmlformats.org/officeDocument/2006/relationships/image" Target="../media/image16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13.jpeg"/><Relationship Id="rId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entog.eu/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entog.e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entog.eu/" TargetMode="External"/><Relationship Id="rId4" Type="http://schemas.openxmlformats.org/officeDocument/2006/relationships/hyperlink" Target="mailto:inter_otdel@mail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anacademy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4294967295"/>
          </p:nvPr>
        </p:nvSpPr>
        <p:spPr>
          <a:xfrm>
            <a:off x="3203848" y="6309320"/>
            <a:ext cx="2895600" cy="365125"/>
          </a:xfrm>
        </p:spPr>
        <p:txBody>
          <a:bodyPr/>
          <a:lstStyle/>
          <a:p>
            <a:r>
              <a:rPr lang="da-DK" dirty="0" smtClean="0"/>
              <a:t>www.entog.eu</a:t>
            </a: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 b="46112"/>
          <a:stretch/>
        </p:blipFill>
        <p:spPr bwMode="auto">
          <a:xfrm>
            <a:off x="179513" y="112523"/>
            <a:ext cx="5688632" cy="2452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3" y="2564905"/>
            <a:ext cx="8438167" cy="2797001"/>
          </a:xfrm>
        </p:spPr>
        <p:txBody>
          <a:bodyPr>
            <a:normAutofit/>
          </a:bodyPr>
          <a:lstStyle/>
          <a:p>
            <a:pPr algn="r"/>
            <a: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</a:t>
            </a:r>
            <a:r>
              <a:rPr lang="pl-PL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Educational</a:t>
            </a:r>
            <a: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Opportunities</a:t>
            </a:r>
            <a: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 </a:t>
            </a:r>
            <a:r>
              <a:rPr lang="pl-PL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Ob&amp;Gyn</a:t>
            </a:r>
            <a: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Trainees</a:t>
            </a:r>
            <a: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 Europe</a:t>
            </a:r>
            <a:br>
              <a:rPr lang="pl-PL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nl-NL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2226534" y="4929856"/>
            <a:ext cx="6400800" cy="1001279"/>
          </a:xfrm>
        </p:spPr>
        <p:txBody>
          <a:bodyPr>
            <a:no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dirty="0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Agnieszka Horała, </a:t>
            </a:r>
            <a:r>
              <a:rPr lang="pl-PL" sz="2400" kern="0" dirty="0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Laura </a:t>
            </a:r>
            <a:r>
              <a:rPr lang="pl-PL" sz="2400" kern="0" dirty="0" err="1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Spinnewijn</a:t>
            </a:r>
            <a:endParaRPr lang="pl-PL" sz="2400" dirty="0">
              <a:solidFill>
                <a:srgbClr val="000000"/>
              </a:solidFill>
              <a:latin typeface="Franklin Gothic Book" panose="020B05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ENTOG </a:t>
            </a:r>
            <a:r>
              <a:rPr lang="pl-PL" sz="2400" kern="0" dirty="0" err="1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Executive</a:t>
            </a:r>
            <a:r>
              <a:rPr lang="pl-PL" sz="2400" kern="0" dirty="0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sz="2400" kern="0" dirty="0" err="1" smtClean="0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Members</a:t>
            </a:r>
            <a:endParaRPr lang="pl-PL" sz="2400" kern="0" dirty="0" smtClean="0">
              <a:solidFill>
                <a:srgbClr val="000000"/>
              </a:solidFill>
              <a:latin typeface="Franklin Gothic Book" panose="020B05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Antalya, 19th May 2017</a:t>
            </a:r>
            <a:endParaRPr lang="pl-PL" sz="2400" dirty="0">
              <a:solidFill>
                <a:srgbClr val="000000"/>
              </a:solidFill>
              <a:latin typeface="Franklin Gothic Book" panose="020B05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EUGA (and IUGA)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International </a:t>
            </a:r>
            <a:r>
              <a:rPr lang="nl-NL" dirty="0" err="1" smtClean="0"/>
              <a:t>fellowship</a:t>
            </a:r>
            <a:r>
              <a:rPr lang="nl-NL" dirty="0" smtClean="0"/>
              <a:t> in </a:t>
            </a:r>
            <a:r>
              <a:rPr lang="nl-NL" dirty="0" err="1" smtClean="0"/>
              <a:t>urogynecology</a:t>
            </a:r>
            <a:r>
              <a:rPr lang="nl-NL" dirty="0" smtClean="0"/>
              <a:t>: 12 </a:t>
            </a:r>
            <a:r>
              <a:rPr lang="nl-NL" dirty="0" err="1" smtClean="0"/>
              <a:t>months</a:t>
            </a:r>
            <a:r>
              <a:rPr lang="nl-NL" dirty="0" smtClean="0"/>
              <a:t>, </a:t>
            </a:r>
            <a:r>
              <a:rPr lang="nl-NL" dirty="0" err="1" smtClean="0"/>
              <a:t>unpaid</a:t>
            </a:r>
            <a:r>
              <a:rPr lang="nl-NL" dirty="0" smtClean="0"/>
              <a:t>; at </a:t>
            </a:r>
            <a:r>
              <a:rPr lang="nl-NL" dirty="0" err="1" smtClean="0"/>
              <a:t>least</a:t>
            </a:r>
            <a:r>
              <a:rPr lang="nl-NL" dirty="0" smtClean="0"/>
              <a:t> in </a:t>
            </a:r>
            <a:r>
              <a:rPr lang="nl-NL" dirty="0" err="1" smtClean="0"/>
              <a:t>advanced</a:t>
            </a:r>
            <a:r>
              <a:rPr lang="nl-NL" dirty="0" smtClean="0"/>
              <a:t> training stages (Both EUGA/IUGA)</a:t>
            </a:r>
          </a:p>
          <a:p>
            <a:r>
              <a:rPr lang="nl-NL" dirty="0" err="1" smtClean="0"/>
              <a:t>E-learning</a:t>
            </a:r>
            <a:r>
              <a:rPr lang="nl-NL" dirty="0" smtClean="0"/>
              <a:t> (IUGA)</a:t>
            </a:r>
          </a:p>
          <a:p>
            <a:pPr>
              <a:buNone/>
            </a:pP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Picture 4" descr="Znalezione obrazy dla zapytania iug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13176"/>
            <a:ext cx="388843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AutoShape 2" descr="https://static.wixstatic.com/media/87926b_d8218b2b08184374a666c596100f2c3b.jpg/v1/fill/w_191,h_50,al_c,q_80/87926b_d8218b2b08184374a666c596100f2c3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5844" name="AutoShape 4" descr="https://static.wixstatic.com/media/87926b_d8218b2b08184374a666c596100f2c3b.jpg/v1/fill/w_191,h_50,al_c,q_80/87926b_d8218b2b08184374a666c596100f2c3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5846" name="Picture 6" descr="Afbeeldingsresultaat voor eu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1945" y="3717032"/>
            <a:ext cx="4480495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EAPM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(</a:t>
            </a:r>
            <a:r>
              <a:rPr lang="nl-NL" dirty="0" err="1" smtClean="0"/>
              <a:t>Mostly</a:t>
            </a:r>
            <a:r>
              <a:rPr lang="nl-NL" dirty="0" smtClean="0"/>
              <a:t> </a:t>
            </a:r>
            <a:r>
              <a:rPr lang="nl-NL" dirty="0" err="1" smtClean="0"/>
              <a:t>postgraduate</a:t>
            </a:r>
            <a:r>
              <a:rPr lang="nl-NL" dirty="0" smtClean="0"/>
              <a:t>) </a:t>
            </a:r>
            <a:r>
              <a:rPr lang="nl-NL" dirty="0" err="1" smtClean="0"/>
              <a:t>courses</a:t>
            </a:r>
            <a:endParaRPr lang="nl-NL" dirty="0" smtClean="0"/>
          </a:p>
          <a:p>
            <a:r>
              <a:rPr lang="nl-NL" dirty="0" err="1" smtClean="0"/>
              <a:t>Connected</a:t>
            </a:r>
            <a:r>
              <a:rPr lang="nl-NL" dirty="0" smtClean="0"/>
              <a:t> to PREIS school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2050" name="Picture 2" descr="http://europerinatal.eu/img/logo_perinat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8961" y="3501008"/>
            <a:ext cx="5531511" cy="936104"/>
          </a:xfrm>
          <a:prstGeom prst="rect">
            <a:avLst/>
          </a:prstGeom>
          <a:noFill/>
        </p:spPr>
      </p:pic>
      <p:pic>
        <p:nvPicPr>
          <p:cNvPr id="2052" name="Picture 4" descr="Preis School – Permanent International and European School in Perinatal, Neonatal and Reproductive Medic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666828"/>
            <a:ext cx="3600450" cy="171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ISUOG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 smtClean="0"/>
              <a:t>2 year free trainee membership.</a:t>
            </a:r>
            <a:endParaRPr lang="pl-PL" sz="4000" dirty="0"/>
          </a:p>
          <a:p>
            <a:endParaRPr lang="pl-PL" sz="40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Picture 8" descr="Znalezione obrazy dla zapytania isuog 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56575" y="3566248"/>
            <a:ext cx="3009903" cy="30003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xmlns="" val="212550942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Call for Fistula Surgery Fellowship </a:t>
            </a:r>
            <a:r>
              <a:rPr lang="en-US" dirty="0" smtClean="0"/>
              <a:t>Applications</a:t>
            </a:r>
          </a:p>
        </p:txBody>
      </p:sp>
      <p:pic>
        <p:nvPicPr>
          <p:cNvPr id="2054" name="Picture 6" descr="Znalezione obrazy dla zapytania figo logo gynec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858"/>
            <a:ext cx="6491309" cy="11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9446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WHO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WHO </a:t>
            </a:r>
            <a:r>
              <a:rPr lang="pl-PL" dirty="0" err="1"/>
              <a:t>internships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 smtClean="0"/>
              <a:t>Headquarters</a:t>
            </a:r>
            <a:r>
              <a:rPr lang="pl-PL" dirty="0" smtClean="0"/>
              <a:t> - </a:t>
            </a:r>
            <a:r>
              <a:rPr lang="pl-PL" dirty="0" err="1" smtClean="0"/>
              <a:t>Geneva</a:t>
            </a:r>
            <a:endParaRPr lang="pl-PL" dirty="0"/>
          </a:p>
          <a:p>
            <a:r>
              <a:rPr lang="en-US" dirty="0"/>
              <a:t>six to twenty four </a:t>
            </a:r>
            <a:r>
              <a:rPr lang="en-US" dirty="0" smtClean="0"/>
              <a:t>weeks</a:t>
            </a:r>
            <a:endParaRPr lang="pl-PL" dirty="0"/>
          </a:p>
          <a:p>
            <a:r>
              <a:rPr lang="nl-NL" dirty="0" err="1" smtClean="0"/>
              <a:t>unpaid</a:t>
            </a:r>
            <a:endParaRPr lang="pl-PL" dirty="0" smtClean="0"/>
          </a:p>
        </p:txBody>
      </p:sp>
      <p:pic>
        <p:nvPicPr>
          <p:cNvPr id="1026" name="Picture 2" descr="Znalezione obrazy dla zapytania who 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00" b="31961"/>
          <a:stretch/>
        </p:blipFill>
        <p:spPr bwMode="auto">
          <a:xfrm>
            <a:off x="2051720" y="4422058"/>
            <a:ext cx="6971928" cy="19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644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36912"/>
          </a:xfrm>
        </p:spPr>
        <p:txBody>
          <a:bodyPr>
            <a:normAutofit/>
          </a:bodyPr>
          <a:lstStyle/>
          <a:p>
            <a:r>
              <a:rPr lang="nl-NL" dirty="0" err="1" smtClean="0"/>
              <a:t>Experience</a:t>
            </a:r>
            <a:r>
              <a:rPr lang="nl-NL" dirty="0" smtClean="0"/>
              <a:t> </a:t>
            </a:r>
            <a:r>
              <a:rPr lang="nl-NL" dirty="0" err="1" smtClean="0"/>
              <a:t>required</a:t>
            </a:r>
            <a:r>
              <a:rPr lang="nl-NL" dirty="0" smtClean="0"/>
              <a:t> (</a:t>
            </a:r>
            <a:r>
              <a:rPr lang="nl-NL" dirty="0" err="1" smtClean="0"/>
              <a:t>ob</a:t>
            </a:r>
            <a:r>
              <a:rPr lang="nl-NL" dirty="0" smtClean="0"/>
              <a:t>/</a:t>
            </a:r>
            <a:r>
              <a:rPr lang="nl-NL" dirty="0" err="1" smtClean="0"/>
              <a:t>gyn</a:t>
            </a:r>
            <a:r>
              <a:rPr lang="nl-NL" dirty="0" smtClean="0"/>
              <a:t>; </a:t>
            </a:r>
            <a:r>
              <a:rPr lang="nl-NL" dirty="0" err="1" smtClean="0"/>
              <a:t>tropical</a:t>
            </a:r>
            <a:r>
              <a:rPr lang="nl-NL" dirty="0" smtClean="0"/>
              <a:t>)</a:t>
            </a:r>
            <a:endParaRPr lang="pl-PL" dirty="0" smtClean="0"/>
          </a:p>
          <a:p>
            <a:r>
              <a:rPr lang="en-US" dirty="0" smtClean="0"/>
              <a:t>9 </a:t>
            </a:r>
            <a:r>
              <a:rPr lang="en-US" dirty="0"/>
              <a:t>to 12 </a:t>
            </a:r>
            <a:r>
              <a:rPr lang="en-US" dirty="0" smtClean="0"/>
              <a:t>months (Ob/</a:t>
            </a:r>
            <a:r>
              <a:rPr lang="en-US" dirty="0" err="1" smtClean="0"/>
              <a:t>gyn</a:t>
            </a:r>
            <a:r>
              <a:rPr lang="en-US" dirty="0" smtClean="0"/>
              <a:t> shorter; 2-3 months)</a:t>
            </a:r>
            <a:r>
              <a:rPr lang="pl-PL" dirty="0" smtClean="0"/>
              <a:t> </a:t>
            </a:r>
            <a:endParaRPr lang="nl-NL" dirty="0" smtClean="0"/>
          </a:p>
          <a:p>
            <a:r>
              <a:rPr lang="nl-NL" dirty="0" err="1" smtClean="0"/>
              <a:t>Language</a:t>
            </a:r>
            <a:r>
              <a:rPr lang="nl-NL" dirty="0" smtClean="0"/>
              <a:t> </a:t>
            </a:r>
            <a:r>
              <a:rPr lang="nl-NL" dirty="0" err="1" smtClean="0"/>
              <a:t>skills</a:t>
            </a:r>
            <a:r>
              <a:rPr lang="nl-NL" dirty="0" smtClean="0"/>
              <a:t> (</a:t>
            </a:r>
            <a:r>
              <a:rPr lang="nl-NL" dirty="0" err="1" smtClean="0"/>
              <a:t>French</a:t>
            </a:r>
            <a:r>
              <a:rPr lang="nl-NL" dirty="0" smtClean="0"/>
              <a:t>!)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122" name="Picture 2" descr="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8811"/>
            <a:ext cx="3898776" cy="122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dn.doctorswithoutborders.org/sites/usa/files/styles/detail_page_header_left_sidebar/https/media.msf.org/Docs/MSF/Media/TR3/f/f/c/d/MSB6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0380" y="4002838"/>
            <a:ext cx="5198839" cy="2599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645024"/>
            <a:ext cx="6228184" cy="294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194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Just Be </a:t>
            </a:r>
            <a:r>
              <a:rPr lang="nl-NL" dirty="0" err="1" smtClean="0"/>
              <a:t>C</a:t>
            </a:r>
            <a:r>
              <a:rPr lang="nl-NL" smtClean="0"/>
              <a:t>reative</a:t>
            </a:r>
            <a:r>
              <a:rPr lang="nl-NL" dirty="0" smtClean="0"/>
              <a:t>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Networking</a:t>
            </a:r>
            <a:r>
              <a:rPr lang="nl-NL" dirty="0" smtClean="0"/>
              <a:t> and </a:t>
            </a:r>
            <a:r>
              <a:rPr lang="nl-NL" dirty="0" err="1" smtClean="0"/>
              <a:t>informing</a:t>
            </a:r>
            <a:r>
              <a:rPr lang="nl-NL" dirty="0" smtClean="0"/>
              <a:t>….</a:t>
            </a:r>
          </a:p>
          <a:p>
            <a:pPr lvl="1"/>
            <a:r>
              <a:rPr lang="nl-NL" dirty="0" err="1" smtClean="0"/>
              <a:t>Through</a:t>
            </a:r>
            <a:r>
              <a:rPr lang="nl-NL" dirty="0" smtClean="0"/>
              <a:t> </a:t>
            </a:r>
            <a:r>
              <a:rPr lang="nl-NL" dirty="0" err="1" smtClean="0"/>
              <a:t>existing</a:t>
            </a:r>
            <a:r>
              <a:rPr lang="nl-NL" dirty="0" smtClean="0"/>
              <a:t> training programs</a:t>
            </a:r>
          </a:p>
          <a:p>
            <a:pPr lvl="1"/>
            <a:r>
              <a:rPr lang="nl-NL" dirty="0" err="1" smtClean="0"/>
              <a:t>Through</a:t>
            </a:r>
            <a:r>
              <a:rPr lang="nl-NL" dirty="0" smtClean="0"/>
              <a:t> </a:t>
            </a:r>
            <a:r>
              <a:rPr lang="nl-NL" dirty="0" err="1" smtClean="0"/>
              <a:t>congresses</a:t>
            </a:r>
            <a:endParaRPr lang="nl-NL" dirty="0" smtClean="0"/>
          </a:p>
          <a:p>
            <a:pPr lvl="1"/>
            <a:r>
              <a:rPr lang="nl-NL" dirty="0" err="1" smtClean="0"/>
              <a:t>Through</a:t>
            </a:r>
            <a:r>
              <a:rPr lang="nl-NL" dirty="0" smtClean="0"/>
              <a:t> </a:t>
            </a:r>
            <a:r>
              <a:rPr lang="nl-NL" dirty="0" err="1" smtClean="0"/>
              <a:t>local</a:t>
            </a:r>
            <a:r>
              <a:rPr lang="nl-NL" dirty="0" smtClean="0"/>
              <a:t> </a:t>
            </a:r>
            <a:r>
              <a:rPr lang="nl-NL" dirty="0" err="1" smtClean="0"/>
              <a:t>contacts</a:t>
            </a:r>
            <a:endParaRPr lang="nl-NL" dirty="0" smtClean="0"/>
          </a:p>
          <a:p>
            <a:pPr lvl="1"/>
            <a:r>
              <a:rPr lang="nl-NL" dirty="0" err="1" smtClean="0"/>
              <a:t>Through</a:t>
            </a:r>
            <a:r>
              <a:rPr lang="nl-NL" dirty="0" smtClean="0"/>
              <a:t> research</a:t>
            </a:r>
          </a:p>
          <a:p>
            <a:r>
              <a:rPr lang="nl-NL" dirty="0" err="1" smtClean="0"/>
              <a:t>Looking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opportunities</a:t>
            </a:r>
            <a:r>
              <a:rPr lang="nl-NL" dirty="0" smtClean="0"/>
              <a:t> </a:t>
            </a:r>
            <a:r>
              <a:rPr lang="nl-NL" dirty="0" err="1" smtClean="0"/>
              <a:t>within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training program:</a:t>
            </a:r>
          </a:p>
          <a:p>
            <a:pPr lvl="1"/>
            <a:r>
              <a:rPr lang="nl-NL" dirty="0" err="1" smtClean="0"/>
              <a:t>Actual</a:t>
            </a:r>
            <a:r>
              <a:rPr lang="nl-NL" dirty="0" smtClean="0"/>
              <a:t> training </a:t>
            </a:r>
            <a:r>
              <a:rPr lang="nl-NL" dirty="0" err="1" smtClean="0"/>
              <a:t>abroad</a:t>
            </a:r>
            <a:r>
              <a:rPr lang="nl-NL" dirty="0" smtClean="0"/>
              <a:t>: the </a:t>
            </a:r>
            <a:r>
              <a:rPr lang="nl-NL" dirty="0" err="1" smtClean="0"/>
              <a:t>Belgian</a:t>
            </a:r>
            <a:r>
              <a:rPr lang="nl-NL" dirty="0" smtClean="0"/>
              <a:t> </a:t>
            </a:r>
            <a:r>
              <a:rPr lang="nl-NL" dirty="0" err="1" smtClean="0"/>
              <a:t>example</a:t>
            </a:r>
            <a:endParaRPr lang="nl-NL" dirty="0" smtClean="0"/>
          </a:p>
          <a:p>
            <a:pPr lvl="1"/>
            <a:endParaRPr lang="nl-NL" dirty="0" smtClean="0"/>
          </a:p>
          <a:p>
            <a:endParaRPr lang="nl-NL" dirty="0" smtClean="0"/>
          </a:p>
          <a:p>
            <a:pPr>
              <a:buNone/>
            </a:pPr>
            <a:endParaRPr lang="nl-NL" dirty="0" smtClean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 smtClean="0"/>
              <a:t>www.entog.eu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Suggestions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Picture 8" descr="Znalezione obrazy dla zapytania isuog logo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7972" y="332656"/>
            <a:ext cx="1687466" cy="1682126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71173" y="3900445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Znalezione obrazy dla zapytania enygo logo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24128" y="127543"/>
            <a:ext cx="3165482" cy="13021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0745" y="2036831"/>
            <a:ext cx="4122510" cy="329800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240868" y="3567988"/>
            <a:ext cx="4662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HP Simplified" panose="020B0604020204020204" pitchFamily="34" charset="-18"/>
              </a:rPr>
              <a:t>www.entog.eu</a:t>
            </a:r>
            <a:endParaRPr lang="pl-PL" sz="2800" dirty="0" smtClean="0">
              <a:latin typeface="HP Simplified" panose="020B0604020204020204" pitchFamily="34" charset="-18"/>
            </a:endParaRPr>
          </a:p>
          <a:p>
            <a:r>
              <a:rPr lang="nl-NL" sz="2800" dirty="0" smtClean="0">
                <a:latin typeface="HP Simplified" panose="020B0604020204020204" pitchFamily="34" charset="-18"/>
              </a:rPr>
              <a:t>executive@entog.eu</a:t>
            </a:r>
            <a:endParaRPr lang="nl-NL" sz="2800" dirty="0">
              <a:latin typeface="HP Simplified" panose="020B0604020204020204" pitchFamily="34" charset="-18"/>
            </a:endParaRPr>
          </a:p>
          <a:p>
            <a:r>
              <a:rPr lang="nl-NL" sz="2800" dirty="0" smtClean="0">
                <a:latin typeface="HP Simplified" panose="020B0604020204020204" pitchFamily="34" charset="-18"/>
              </a:rPr>
              <a:t>www.facebook.com/ENTOG</a:t>
            </a:r>
            <a:endParaRPr lang="nl-NL" sz="2800" dirty="0">
              <a:latin typeface="HP Simplified" panose="020B0604020204020204" pitchFamily="34" charset="-18"/>
            </a:endParaRPr>
          </a:p>
        </p:txBody>
      </p:sp>
      <p:pic>
        <p:nvPicPr>
          <p:cNvPr id="10" name="Picture 2" descr="Znalezione obrazy dla zapytania who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00" b="31961"/>
          <a:stretch/>
        </p:blipFill>
        <p:spPr bwMode="auto">
          <a:xfrm>
            <a:off x="4980384" y="5716977"/>
            <a:ext cx="4163616" cy="11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nalezione obrazy dla zapytania eshr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187" y="1568812"/>
            <a:ext cx="2239377" cy="11831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2" descr="Ho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1173" y="5510179"/>
            <a:ext cx="3747894" cy="11801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4" name="Picture 2" descr="Znalezione obrazy dla zapytania eapm logo perinata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3297" y="3933056"/>
            <a:ext cx="2450703" cy="17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nalezione obrazy dla zapytania iuga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1033" y="363123"/>
            <a:ext cx="2857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67" y="2071157"/>
            <a:ext cx="1718369" cy="1666558"/>
          </a:xfrm>
          <a:prstGeom prst="rect">
            <a:avLst/>
          </a:prstGeom>
        </p:spPr>
      </p:pic>
      <p:pic>
        <p:nvPicPr>
          <p:cNvPr id="16" name="Picture 2" descr="Znalezione obrazy dla zapytania esge logo gynecolog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31" y="4978170"/>
            <a:ext cx="1321242" cy="171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Afbeeldingsresultaat voor eug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3429000"/>
            <a:ext cx="2160240" cy="520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002591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9379" y="2710716"/>
            <a:ext cx="5447729" cy="408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ENTOG Exchange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140968"/>
            <a:ext cx="3159387" cy="321538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pl-PL" dirty="0" smtClean="0"/>
              <a:t>Every</a:t>
            </a:r>
            <a:r>
              <a:rPr lang="nl-NL" dirty="0" smtClean="0"/>
              <a:t> </a:t>
            </a:r>
            <a:r>
              <a:rPr lang="nl-NL" dirty="0" err="1" smtClean="0"/>
              <a:t>year</a:t>
            </a:r>
            <a:r>
              <a:rPr lang="pl-PL" dirty="0" smtClean="0"/>
              <a:t>, </a:t>
            </a:r>
            <a:endParaRPr lang="nl-NL" dirty="0" smtClean="0"/>
          </a:p>
          <a:p>
            <a:pPr lvl="0">
              <a:buNone/>
            </a:pPr>
            <a:r>
              <a:rPr lang="nl-NL" dirty="0" smtClean="0"/>
              <a:t>	</a:t>
            </a:r>
            <a:r>
              <a:rPr lang="pl-PL" dirty="0" smtClean="0"/>
              <a:t>3 </a:t>
            </a:r>
            <a:r>
              <a:rPr lang="pl-PL" dirty="0"/>
              <a:t>days hospital exchange, 1 day congress, 1 day council</a:t>
            </a:r>
          </a:p>
          <a:p>
            <a:pPr lvl="0"/>
            <a:r>
              <a:rPr lang="nl-NL" dirty="0" err="1" smtClean="0"/>
              <a:t>Every</a:t>
            </a:r>
            <a:r>
              <a:rPr lang="nl-NL" dirty="0" smtClean="0"/>
              <a:t> 2 </a:t>
            </a:r>
            <a:r>
              <a:rPr lang="nl-NL" dirty="0" err="1" smtClean="0"/>
              <a:t>years</a:t>
            </a:r>
            <a:r>
              <a:rPr lang="nl-NL" dirty="0" smtClean="0"/>
              <a:t> EBCOG </a:t>
            </a:r>
            <a:r>
              <a:rPr lang="nl-NL" dirty="0" err="1" smtClean="0"/>
              <a:t>congress</a:t>
            </a:r>
            <a:endParaRPr lang="pl-PL" dirty="0"/>
          </a:p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lum bright="9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" contrast="-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16587" y="2710717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323528" y="162880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hlinkClick r:id="rId5"/>
              </a:rPr>
              <a:t>www.entog.eu</a:t>
            </a:r>
            <a:r>
              <a:rPr lang="pl-PL" sz="3600" b="1" dirty="0"/>
              <a:t> </a:t>
            </a:r>
            <a:r>
              <a:rPr lang="nl-NL" sz="3600" b="1" dirty="0" smtClean="0"/>
              <a:t> </a:t>
            </a:r>
            <a:r>
              <a:rPr lang="pl-PL" sz="3600" b="1" dirty="0" smtClean="0">
                <a:solidFill>
                  <a:schemeClr val="accent1">
                    <a:lumMod val="50000"/>
                  </a:schemeClr>
                </a:solidFill>
              </a:rPr>
              <a:t>-&gt; </a:t>
            </a:r>
            <a:r>
              <a:rPr lang="pl-PL" sz="3600" b="1" dirty="0">
                <a:solidFill>
                  <a:schemeClr val="accent1">
                    <a:lumMod val="50000"/>
                  </a:schemeClr>
                </a:solidFill>
              </a:rPr>
              <a:t>ENTOG Exchange</a:t>
            </a: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nl-NL" sz="4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endParaRPr lang="pl-PL" sz="4000" b="1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ENTOG Exchange 2017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1" y="1600200"/>
            <a:ext cx="8082077" cy="4525963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10096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ENTOG Exchange </a:t>
            </a:r>
            <a:r>
              <a:rPr lang="pl-PL" dirty="0" smtClean="0"/>
              <a:t>2015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Obraz 10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5677"/>
            <a:ext cx="602518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5222"/>
            <a:ext cx="6108171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27" y="2135679"/>
            <a:ext cx="6013621" cy="451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83" y="2543779"/>
            <a:ext cx="5893313" cy="441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49" t="-399" r="29651" b="399"/>
          <a:stretch/>
        </p:blipFill>
        <p:spPr>
          <a:xfrm rot="5400000">
            <a:off x="2934727" y="1949435"/>
            <a:ext cx="4314221" cy="550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Podobny ob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973">
            <a:off x="7084146" y="1686529"/>
            <a:ext cx="1714500" cy="171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8605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EBCOG </a:t>
            </a:r>
            <a:r>
              <a:rPr lang="pl-PL" dirty="0" err="1"/>
              <a:t>Fellowship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4762872" cy="3629000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pl-PL" sz="3900" b="1" dirty="0">
                <a:hlinkClick r:id="rId2"/>
              </a:rPr>
              <a:t>www.entog.eu</a:t>
            </a:r>
            <a:r>
              <a:rPr lang="pl-PL" sz="3900" b="1" dirty="0"/>
              <a:t> </a:t>
            </a:r>
            <a:endParaRPr lang="nl-NL" sz="3900" b="1" dirty="0" smtClean="0"/>
          </a:p>
          <a:p>
            <a:pPr marL="0" lvl="0" indent="0">
              <a:buNone/>
            </a:pPr>
            <a:r>
              <a:rPr lang="pl-PL" sz="3900" b="1" dirty="0" smtClean="0">
                <a:solidFill>
                  <a:schemeClr val="accent1">
                    <a:lumMod val="50000"/>
                  </a:schemeClr>
                </a:solidFill>
              </a:rPr>
              <a:t>-&gt; </a:t>
            </a:r>
            <a:r>
              <a:rPr lang="pl-PL" sz="3900" b="1" dirty="0">
                <a:solidFill>
                  <a:schemeClr val="accent1">
                    <a:lumMod val="50000"/>
                  </a:schemeClr>
                </a:solidFill>
              </a:rPr>
              <a:t>Projects </a:t>
            </a:r>
            <a:endParaRPr lang="nl-NL" sz="39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pl-PL" b="1" dirty="0"/>
          </a:p>
          <a:p>
            <a:pPr lvl="0"/>
            <a:r>
              <a:rPr lang="pl-PL" dirty="0"/>
              <a:t>Scholarship </a:t>
            </a:r>
            <a:r>
              <a:rPr lang="pl-PL" b="1" dirty="0"/>
              <a:t>3000EUR</a:t>
            </a:r>
            <a:r>
              <a:rPr lang="pl-PL" dirty="0"/>
              <a:t>:  </a:t>
            </a:r>
            <a:endParaRPr lang="nl-NL" dirty="0" smtClean="0"/>
          </a:p>
          <a:p>
            <a:pPr lvl="0">
              <a:buNone/>
            </a:pPr>
            <a:r>
              <a:rPr lang="nl-NL" dirty="0" smtClean="0">
                <a:sym typeface="Wingdings" pitchFamily="2" charset="2"/>
              </a:rPr>
              <a:t></a:t>
            </a:r>
            <a:r>
              <a:rPr lang="pl-PL" dirty="0" smtClean="0"/>
              <a:t>3 </a:t>
            </a:r>
            <a:r>
              <a:rPr lang="pl-PL" dirty="0"/>
              <a:t>months in a foreign country</a:t>
            </a:r>
          </a:p>
          <a:p>
            <a:pPr lvl="0"/>
            <a:r>
              <a:rPr lang="pl-PL" dirty="0"/>
              <a:t>D</a:t>
            </a:r>
            <a:r>
              <a:rPr lang="en-US" dirty="0" err="1"/>
              <a:t>eadline</a:t>
            </a:r>
            <a:r>
              <a:rPr lang="en-US" dirty="0"/>
              <a:t> for applications 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    1</a:t>
            </a:r>
            <a:r>
              <a:rPr lang="en-US" baseline="30000" dirty="0" smtClean="0"/>
              <a:t>st</a:t>
            </a:r>
            <a:r>
              <a:rPr lang="en-US" dirty="0" smtClean="0"/>
              <a:t> of March (every year)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17" y="163322"/>
            <a:ext cx="1288298" cy="12494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10795"/>
            <a:ext cx="3621088" cy="482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169165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958"/>
          <a:stretch/>
        </p:blipFill>
        <p:spPr>
          <a:xfrm>
            <a:off x="539552" y="3420973"/>
            <a:ext cx="8087816" cy="332039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Fellowship</a:t>
            </a:r>
            <a:r>
              <a:rPr lang="pl-PL" dirty="0"/>
              <a:t> in Russia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 lnSpcReduction="10000"/>
          </a:bodyPr>
          <a:lstStyle/>
          <a:p>
            <a:pPr marL="324000" lvl="0">
              <a:lnSpc>
                <a:spcPct val="110000"/>
              </a:lnSpc>
              <a:spcBef>
                <a:spcPts val="0"/>
              </a:spcBef>
            </a:pPr>
            <a:r>
              <a:rPr lang="nl-NL" sz="2600" dirty="0" smtClean="0">
                <a:latin typeface="+mj-lt"/>
              </a:rPr>
              <a:t>Independent </a:t>
            </a:r>
            <a:r>
              <a:rPr lang="nl-NL" sz="2600" dirty="0" err="1" smtClean="0">
                <a:latin typeface="+mj-lt"/>
              </a:rPr>
              <a:t>visits</a:t>
            </a:r>
            <a:endParaRPr lang="pl-PL" sz="2600" dirty="0" smtClean="0">
              <a:latin typeface="+mj-lt"/>
            </a:endParaRPr>
          </a:p>
          <a:p>
            <a:pPr marL="324000" lvl="0">
              <a:lnSpc>
                <a:spcPct val="110000"/>
              </a:lnSpc>
              <a:spcBef>
                <a:spcPts val="0"/>
              </a:spcBef>
            </a:pPr>
            <a:r>
              <a:rPr lang="en-US" sz="2600" dirty="0" smtClean="0">
                <a:latin typeface="+mj-lt"/>
              </a:rPr>
              <a:t>up </a:t>
            </a:r>
            <a:r>
              <a:rPr lang="en-US" sz="2600" dirty="0">
                <a:latin typeface="+mj-lt"/>
              </a:rPr>
              <a:t>to </a:t>
            </a:r>
            <a:r>
              <a:rPr lang="pl-PL" sz="2600" dirty="0" smtClean="0">
                <a:latin typeface="+mj-lt"/>
              </a:rPr>
              <a:t>4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weeks within the year </a:t>
            </a:r>
            <a:r>
              <a:rPr lang="en-US" sz="2600" dirty="0" smtClean="0">
                <a:latin typeface="+mj-lt"/>
              </a:rPr>
              <a:t>2017</a:t>
            </a:r>
            <a:endParaRPr lang="pl-PL" sz="2600" dirty="0" smtClean="0">
              <a:latin typeface="+mj-lt"/>
            </a:endParaRPr>
          </a:p>
          <a:p>
            <a:pPr marL="324000" lvl="0">
              <a:lnSpc>
                <a:spcPct val="110000"/>
              </a:lnSpc>
              <a:spcBef>
                <a:spcPts val="0"/>
              </a:spcBef>
            </a:pPr>
            <a:r>
              <a:rPr lang="pl-PL" sz="2600" dirty="0" smtClean="0">
                <a:latin typeface="+mj-lt"/>
              </a:rPr>
              <a:t>c</a:t>
            </a:r>
            <a:r>
              <a:rPr lang="en-US" sz="2600" dirty="0" err="1" smtClean="0">
                <a:latin typeface="+mj-lt"/>
              </a:rPr>
              <a:t>ontact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b="1" dirty="0">
                <a:latin typeface="+mj-lt"/>
              </a:rPr>
              <a:t>Dr. Ekaterina </a:t>
            </a:r>
            <a:r>
              <a:rPr lang="en-US" sz="2600" b="1" dirty="0" err="1">
                <a:latin typeface="+mj-lt"/>
              </a:rPr>
              <a:t>Yarotskaya</a:t>
            </a:r>
            <a:r>
              <a:rPr lang="en-US" sz="2600" dirty="0">
                <a:latin typeface="+mj-lt"/>
              </a:rPr>
              <a:t>, </a:t>
            </a:r>
            <a:r>
              <a:rPr lang="en-US" sz="2600" b="1" dirty="0" smtClean="0">
                <a:latin typeface="+mj-lt"/>
                <a:hlinkClick r:id="rId4"/>
              </a:rPr>
              <a:t>inter_otdel@mail.ru</a:t>
            </a:r>
            <a:r>
              <a:rPr lang="en-US" sz="2600" b="1" dirty="0" smtClean="0">
                <a:latin typeface="+mj-lt"/>
              </a:rPr>
              <a:t> </a:t>
            </a:r>
          </a:p>
          <a:p>
            <a:pPr marL="324000" lvl="0">
              <a:lnSpc>
                <a:spcPct val="110000"/>
              </a:lnSpc>
              <a:spcBef>
                <a:spcPts val="0"/>
              </a:spcBef>
            </a:pPr>
            <a:r>
              <a:rPr lang="en-US" sz="2600" b="1" dirty="0" smtClean="0">
                <a:latin typeface="+mj-lt"/>
              </a:rPr>
              <a:t>More info </a:t>
            </a:r>
            <a:r>
              <a:rPr lang="pl-PL" sz="2800" b="1" dirty="0" smtClean="0">
                <a:hlinkClick r:id="rId5"/>
              </a:rPr>
              <a:t>www.entog.eu</a:t>
            </a:r>
            <a:r>
              <a:rPr lang="pl-PL" sz="2800" b="1" dirty="0" smtClean="0"/>
              <a:t> </a:t>
            </a:r>
            <a:endParaRPr lang="pl-PL" sz="2600" b="1" dirty="0" smtClean="0">
              <a:latin typeface="+mj-lt"/>
            </a:endParaRPr>
          </a:p>
          <a:p>
            <a:pPr lvl="0">
              <a:lnSpc>
                <a:spcPct val="70000"/>
              </a:lnSpc>
            </a:pPr>
            <a:endParaRPr lang="en-US" b="1" dirty="0"/>
          </a:p>
          <a:p>
            <a:pPr lvl="0">
              <a:lnSpc>
                <a:spcPct val="70000"/>
              </a:lnSpc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 smtClean="0"/>
              <a:t>www.entog.eu</a:t>
            </a:r>
            <a:endParaRPr lang="da-DK" dirty="0"/>
          </a:p>
        </p:txBody>
      </p:sp>
    </p:spTree>
    <p:extLst>
      <p:ext uri="{BB962C8B-B14F-4D97-AF65-F5344CB8AC3E}">
        <p14:creationId xmlns="" xmlns:p14="http://schemas.microsoft.com/office/powerpoint/2010/main" val="3468004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ESGE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13913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Full-length Endoscopic training program: hands-off/hands-on</a:t>
            </a:r>
          </a:p>
          <a:p>
            <a:pPr>
              <a:buNone/>
            </a:pPr>
            <a:r>
              <a:rPr lang="en-US" dirty="0" smtClean="0"/>
              <a:t>    (GESEA)</a:t>
            </a:r>
          </a:p>
          <a:p>
            <a:r>
              <a:rPr lang="en-US" dirty="0" smtClean="0">
                <a:hlinkClick r:id="rId3"/>
              </a:rPr>
              <a:t>www.europeanacademy.org</a:t>
            </a:r>
            <a:endParaRPr lang="en-US" dirty="0" smtClean="0"/>
          </a:p>
          <a:p>
            <a:r>
              <a:rPr lang="en-US" dirty="0" smtClean="0"/>
              <a:t>Free e-learning modules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7170" name="Picture 2" descr="Znalezione obrazy dla zapytania esge logo gynec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72816"/>
            <a:ext cx="1954560" cy="253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Wiebke\Google Drive\EBCOG Antalya\eag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657741"/>
            <a:ext cx="3528392" cy="1579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90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10472" cy="1143000"/>
          </a:xfrm>
        </p:spPr>
        <p:txBody>
          <a:bodyPr>
            <a:noAutofit/>
          </a:bodyPr>
          <a:lstStyle/>
          <a:p>
            <a:r>
              <a:rPr lang="nl-NL" dirty="0" smtClean="0"/>
              <a:t>ESHRE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0280" y="1659291"/>
            <a:ext cx="3849907" cy="4578021"/>
          </a:xfrm>
        </p:spPr>
        <p:txBody>
          <a:bodyPr>
            <a:normAutofit/>
          </a:bodyPr>
          <a:lstStyle/>
          <a:p>
            <a:r>
              <a:rPr lang="pl-PL" dirty="0" err="1" smtClean="0"/>
              <a:t>Membership</a:t>
            </a:r>
            <a:r>
              <a:rPr lang="pl-PL" dirty="0" smtClean="0"/>
              <a:t> 30EUR/</a:t>
            </a:r>
            <a:r>
              <a:rPr lang="pl-PL" dirty="0" err="1" smtClean="0"/>
              <a:t>year</a:t>
            </a:r>
            <a:endParaRPr lang="pl-PL" dirty="0" smtClean="0"/>
          </a:p>
          <a:p>
            <a:r>
              <a:rPr lang="en-US" dirty="0" smtClean="0"/>
              <a:t>ESHRE </a:t>
            </a:r>
            <a:r>
              <a:rPr lang="en-US" dirty="0"/>
              <a:t>research grant up to </a:t>
            </a:r>
            <a:r>
              <a:rPr lang="en-US" dirty="0" smtClean="0"/>
              <a:t>€150,000</a:t>
            </a:r>
            <a:endParaRPr lang="pl-PL" dirty="0" smtClean="0"/>
          </a:p>
          <a:p>
            <a:r>
              <a:rPr lang="pl-PL" dirty="0" smtClean="0"/>
              <a:t>e-learning</a:t>
            </a:r>
            <a:r>
              <a:rPr lang="nl-NL" dirty="0" smtClean="0"/>
              <a:t> modules</a:t>
            </a:r>
          </a:p>
          <a:p>
            <a:r>
              <a:rPr lang="nl-NL" dirty="0" smtClean="0"/>
              <a:t>International </a:t>
            </a:r>
            <a:r>
              <a:rPr lang="nl-NL" dirty="0" err="1" smtClean="0"/>
              <a:t>congresses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835"/>
          <a:stretch/>
        </p:blipFill>
        <p:spPr>
          <a:xfrm>
            <a:off x="4370187" y="2320750"/>
            <a:ext cx="4522293" cy="4420618"/>
          </a:xfrm>
          <a:prstGeom prst="rect">
            <a:avLst/>
          </a:prstGeom>
        </p:spPr>
      </p:pic>
      <p:pic>
        <p:nvPicPr>
          <p:cNvPr id="4102" name="Picture 6" descr="Znalezione obrazy dla zapytania eshr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2109391" cy="11144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39336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ENYGO/ESGO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>
            <a:noAutofit/>
          </a:bodyPr>
          <a:lstStyle/>
          <a:p>
            <a:r>
              <a:rPr lang="pl-PL" sz="2400" dirty="0" smtClean="0"/>
              <a:t>Membership: 40-150EUR/year</a:t>
            </a:r>
          </a:p>
          <a:p>
            <a:pPr lvl="0"/>
            <a:r>
              <a:rPr lang="en-GB" sz="2400" dirty="0" smtClean="0"/>
              <a:t>Travelling </a:t>
            </a:r>
            <a:r>
              <a:rPr lang="en-GB" sz="2400" dirty="0"/>
              <a:t>Fellowship</a:t>
            </a:r>
            <a:endParaRPr lang="en-US" sz="2400" dirty="0"/>
          </a:p>
          <a:p>
            <a:pPr lvl="0"/>
            <a:r>
              <a:rPr lang="en-US" sz="2400" dirty="0" smtClean="0"/>
              <a:t>6-month fellowship in </a:t>
            </a:r>
            <a:r>
              <a:rPr lang="en-US" sz="2400" dirty="0" err="1" smtClean="0"/>
              <a:t>gynaecological</a:t>
            </a:r>
            <a:r>
              <a:rPr lang="en-US" sz="2400" dirty="0" smtClean="0"/>
              <a:t> oncology</a:t>
            </a:r>
          </a:p>
          <a:p>
            <a:pPr lvl="0"/>
            <a:r>
              <a:rPr lang="en-US" sz="2400" dirty="0" smtClean="0"/>
              <a:t>(</a:t>
            </a:r>
            <a:r>
              <a:rPr lang="en-US" sz="2400" dirty="0" err="1" smtClean="0"/>
              <a:t>october</a:t>
            </a:r>
            <a:r>
              <a:rPr lang="en-US" sz="2400" dirty="0" smtClean="0"/>
              <a:t> 2017: The </a:t>
            </a:r>
            <a:r>
              <a:rPr lang="en-US" sz="2400" dirty="0"/>
              <a:t>Cancer </a:t>
            </a:r>
            <a:r>
              <a:rPr lang="pl-PL" sz="2400" dirty="0" err="1"/>
              <a:t>C</a:t>
            </a:r>
            <a:r>
              <a:rPr lang="en-US" sz="2400" dirty="0" smtClean="0"/>
              <a:t>entre </a:t>
            </a:r>
            <a:r>
              <a:rPr lang="en-US" sz="2400" dirty="0" err="1"/>
              <a:t>Barts</a:t>
            </a:r>
            <a:r>
              <a:rPr lang="en-US" sz="2400" dirty="0"/>
              <a:t> and The Royal London </a:t>
            </a:r>
            <a:r>
              <a:rPr lang="en-US" sz="2400" dirty="0" smtClean="0"/>
              <a:t>Hospital</a:t>
            </a:r>
            <a:r>
              <a:rPr lang="nl-NL" sz="2400" dirty="0" smtClean="0"/>
              <a:t>)</a:t>
            </a:r>
            <a:r>
              <a:rPr lang="en-US" sz="2400" dirty="0"/>
              <a:t> </a:t>
            </a:r>
            <a:r>
              <a:rPr lang="en-US" sz="2400" dirty="0" smtClean="0"/>
              <a:t>.</a:t>
            </a:r>
            <a:endParaRPr lang="pl-PL" sz="2400" dirty="0"/>
          </a:p>
          <a:p>
            <a:pPr lvl="0"/>
            <a:r>
              <a:rPr lang="pl-PL" sz="2400" dirty="0" smtClean="0"/>
              <a:t>ESGO-ENYGO </a:t>
            </a:r>
            <a:r>
              <a:rPr lang="pl-PL" sz="2400" dirty="0"/>
              <a:t>eMasterclass in Gynaecological Oncology</a:t>
            </a:r>
          </a:p>
          <a:p>
            <a:pPr lvl="0"/>
            <a:endParaRPr lang="en-US" sz="2400" dirty="0"/>
          </a:p>
          <a:p>
            <a:pPr lvl="0"/>
            <a:endParaRPr lang="pl-PL" sz="2400" dirty="0"/>
          </a:p>
          <a:p>
            <a:endParaRPr lang="pl-PL" sz="24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www.entog.eu</a:t>
            </a:r>
            <a:endParaRPr lang="da-DK" dirty="0"/>
          </a:p>
        </p:txBody>
      </p:sp>
      <p:pic>
        <p:nvPicPr>
          <p:cNvPr id="5" name="Picture 2" descr="Znalezione obrazy dla zapytania enygo logo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5543" y="4941168"/>
            <a:ext cx="3458425" cy="14226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 descr="Znalezione obrazy dla zapytania esgo 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48064" y="4854759"/>
            <a:ext cx="2880320" cy="152656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xmlns="" val="23231315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376</Words>
  <Application>Microsoft Office PowerPoint</Application>
  <PresentationFormat>Diavoorstelling (4:3)</PresentationFormat>
  <Paragraphs>109</Paragraphs>
  <Slides>18</Slides>
  <Notes>7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Kontortema</vt:lpstr>
      <vt:lpstr>International Educational Opportunities  for Ob&amp;Gyn Trainees in Europe </vt:lpstr>
      <vt:lpstr>ENTOG Exchange</vt:lpstr>
      <vt:lpstr>ENTOG Exchange 2017</vt:lpstr>
      <vt:lpstr>ENTOG Exchange 2015</vt:lpstr>
      <vt:lpstr>EBCOG Fellowship</vt:lpstr>
      <vt:lpstr>Fellowship in Russia</vt:lpstr>
      <vt:lpstr>ESGE</vt:lpstr>
      <vt:lpstr>ESHRE</vt:lpstr>
      <vt:lpstr>ENYGO/ESGO</vt:lpstr>
      <vt:lpstr>EUGA (and IUGA)</vt:lpstr>
      <vt:lpstr>EAPM</vt:lpstr>
      <vt:lpstr>ISUOG</vt:lpstr>
      <vt:lpstr>Dia 13</vt:lpstr>
      <vt:lpstr>WHO</vt:lpstr>
      <vt:lpstr>Dia 15</vt:lpstr>
      <vt:lpstr>Just Be Creative!</vt:lpstr>
      <vt:lpstr>Suggestions?</vt:lpstr>
      <vt:lpstr>Dia 18</vt:lpstr>
    </vt:vector>
  </TitlesOfParts>
  <Company>IT Region Sjælland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Anna</dc:creator>
  <cp:lastModifiedBy>Laura Spinnewijn</cp:lastModifiedBy>
  <cp:revision>134</cp:revision>
  <dcterms:created xsi:type="dcterms:W3CDTF">2012-03-18T17:03:00Z</dcterms:created>
  <dcterms:modified xsi:type="dcterms:W3CDTF">2017-05-19T08:17:41Z</dcterms:modified>
</cp:coreProperties>
</file>