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93" r:id="rId3"/>
    <p:sldId id="294" r:id="rId4"/>
    <p:sldId id="562" r:id="rId5"/>
    <p:sldId id="389" r:id="rId6"/>
    <p:sldId id="307" r:id="rId7"/>
    <p:sldId id="596" r:id="rId8"/>
    <p:sldId id="564" r:id="rId9"/>
    <p:sldId id="390" r:id="rId10"/>
    <p:sldId id="550" r:id="rId11"/>
    <p:sldId id="361" r:id="rId12"/>
    <p:sldId id="622" r:id="rId13"/>
    <p:sldId id="623" r:id="rId14"/>
    <p:sldId id="574" r:id="rId15"/>
    <p:sldId id="376" r:id="rId16"/>
    <p:sldId id="377" r:id="rId17"/>
    <p:sldId id="532" r:id="rId18"/>
    <p:sldId id="638" r:id="rId19"/>
    <p:sldId id="587" r:id="rId20"/>
    <p:sldId id="413" r:id="rId21"/>
    <p:sldId id="323" r:id="rId22"/>
    <p:sldId id="487" r:id="rId23"/>
    <p:sldId id="477" r:id="rId24"/>
    <p:sldId id="628" r:id="rId25"/>
    <p:sldId id="480" r:id="rId26"/>
    <p:sldId id="492" r:id="rId27"/>
    <p:sldId id="644" r:id="rId28"/>
    <p:sldId id="579" r:id="rId29"/>
    <p:sldId id="604" r:id="rId30"/>
    <p:sldId id="641" r:id="rId31"/>
    <p:sldId id="634" r:id="rId32"/>
    <p:sldId id="649" r:id="rId33"/>
    <p:sldId id="601" r:id="rId34"/>
    <p:sldId id="645" r:id="rId35"/>
    <p:sldId id="600" r:id="rId36"/>
    <p:sldId id="599" r:id="rId37"/>
    <p:sldId id="647" r:id="rId38"/>
    <p:sldId id="639" r:id="rId39"/>
    <p:sldId id="640" r:id="rId40"/>
    <p:sldId id="643" r:id="rId41"/>
    <p:sldId id="420" r:id="rId42"/>
    <p:sldId id="540" r:id="rId43"/>
    <p:sldId id="541" r:id="rId44"/>
    <p:sldId id="423" r:id="rId45"/>
    <p:sldId id="542" r:id="rId46"/>
    <p:sldId id="425" r:id="rId47"/>
    <p:sldId id="63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4" autoAdjust="0"/>
    <p:restoredTop sz="94434" autoAdjust="0"/>
  </p:normalViewPr>
  <p:slideViewPr>
    <p:cSldViewPr snapToGrid="0" snapToObjects="1">
      <p:cViewPr>
        <p:scale>
          <a:sx n="78" d="100"/>
          <a:sy n="78" d="100"/>
        </p:scale>
        <p:origin x="1176" y="-228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22C34-8231-C74A-A75D-9AB0F8FB6B3A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1CCE9-7C21-0C4D-B4A2-FF15D7DA9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2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2632A-063D-9A43-BFC3-D7A89EFC6B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0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0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73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39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76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E11348-ABCC-4A4E-93BA-CBB6653D550D}" type="slidenum">
              <a:rPr lang="tr-TR"/>
              <a:pPr eaLnBrk="1" hangingPunct="1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152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E32547-3B04-4B01-AF41-027E031D883E}" type="slidenum">
              <a:rPr lang="tr-TR"/>
              <a:pPr eaLnBrk="1" hangingPunct="1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041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z="900" dirty="0" smtClean="0"/>
          </a:p>
        </p:txBody>
      </p:sp>
      <p:sp>
        <p:nvSpPr>
          <p:cNvPr id="798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ED8784-0D50-487E-9ABF-7659ED6559FA}" type="slidenum">
              <a:rPr lang="tr-TR"/>
              <a:pPr eaLnBrk="1" hangingPunct="1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917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1CF401-6EB1-4BF6-B136-E7089720ACDD}" type="slidenum">
              <a:rPr lang="tr-TR"/>
              <a:pPr eaLnBrk="1" hangingPunct="1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313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062B-A69F-994E-962A-3FDF6826973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3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8107-0434-414D-8EB4-364DDEDCE8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45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0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1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6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92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31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96EB7C-E1B7-4BE9-AC88-B82761FC4C16}" type="slidenum">
              <a:rPr lang="tr-TR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728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9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47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75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3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17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3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9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41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30 yaş altında </a:t>
            </a:r>
            <a:r>
              <a:rPr lang="tr-TR" dirty="0" err="1" smtClean="0"/>
              <a:t>ıvf</a:t>
            </a:r>
            <a:r>
              <a:rPr lang="tr-TR" dirty="0" smtClean="0"/>
              <a:t> gerektirecek durum yoksa </a:t>
            </a:r>
            <a:r>
              <a:rPr lang="tr-TR" dirty="0" err="1" smtClean="0"/>
              <a:t>over</a:t>
            </a:r>
            <a:r>
              <a:rPr lang="tr-TR" dirty="0" smtClean="0"/>
              <a:t> rezervi iyi ise cerrahi önerip </a:t>
            </a:r>
            <a:r>
              <a:rPr lang="tr-TR" dirty="0" err="1" smtClean="0"/>
              <a:t>spontan</a:t>
            </a:r>
            <a:r>
              <a:rPr lang="tr-TR" dirty="0" smtClean="0"/>
              <a:t> gebelik için şans verilebilinir.</a:t>
            </a:r>
            <a:r>
              <a:rPr lang="tr-TR" dirty="0" err="1" smtClean="0"/>
              <a:t>ıvf</a:t>
            </a:r>
            <a:r>
              <a:rPr lang="tr-TR" dirty="0" smtClean="0"/>
              <a:t> gerekli ise cerrahi önermiyoruz </a:t>
            </a:r>
            <a:r>
              <a:rPr lang="tr-TR" dirty="0" err="1" smtClean="0"/>
              <a:t>bcs</a:t>
            </a:r>
            <a:r>
              <a:rPr lang="tr-TR" dirty="0" smtClean="0"/>
              <a:t> </a:t>
            </a:r>
            <a:r>
              <a:rPr lang="tr-TR" dirty="0" err="1" smtClean="0"/>
              <a:t>ıvf</a:t>
            </a:r>
            <a:r>
              <a:rPr lang="tr-TR" dirty="0" smtClean="0"/>
              <a:t> başarısını arttırmıyor</a:t>
            </a:r>
          </a:p>
          <a:p>
            <a:r>
              <a:rPr lang="tr-TR" dirty="0" err="1" smtClean="0"/>
              <a:t>Over</a:t>
            </a:r>
            <a:r>
              <a:rPr lang="tr-TR" dirty="0" smtClean="0"/>
              <a:t> rezervi iyi ise </a:t>
            </a:r>
            <a:r>
              <a:rPr lang="tr-TR" dirty="0" err="1" smtClean="0"/>
              <a:t>down</a:t>
            </a:r>
            <a:r>
              <a:rPr lang="tr-TR" dirty="0" smtClean="0"/>
              <a:t> </a:t>
            </a:r>
            <a:r>
              <a:rPr lang="tr-TR" dirty="0" err="1" smtClean="0"/>
              <a:t>regulation</a:t>
            </a:r>
            <a:r>
              <a:rPr lang="tr-TR" dirty="0" smtClean="0"/>
              <a:t> , iyi</a:t>
            </a:r>
            <a:r>
              <a:rPr lang="tr-TR" baseline="0" dirty="0" smtClean="0"/>
              <a:t> değilse </a:t>
            </a:r>
            <a:r>
              <a:rPr lang="tr-TR" baseline="0" smtClean="0"/>
              <a:t>antagonist uyguluyoruz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97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the heterogeneity of </a:t>
            </a:r>
            <a:r>
              <a:rPr lang="en-US" dirty="0" err="1" smtClean="0"/>
              <a:t>data,we</a:t>
            </a:r>
            <a:r>
              <a:rPr lang="en-US" dirty="0" smtClean="0"/>
              <a:t> are unable to evaluate the reproductive</a:t>
            </a:r>
            <a:r>
              <a:rPr lang="tr-TR" dirty="0" smtClean="0"/>
              <a:t> </a:t>
            </a:r>
            <a:r>
              <a:rPr lang="en-US" dirty="0" smtClean="0"/>
              <a:t>outcomes pertaining to the size of the </a:t>
            </a:r>
            <a:r>
              <a:rPr lang="en-US" dirty="0" err="1" smtClean="0"/>
              <a:t>endometrioma</a:t>
            </a:r>
            <a:r>
              <a:rPr lang="en-US" dirty="0" smtClean="0"/>
              <a:t>. The </a:t>
            </a:r>
            <a:r>
              <a:rPr lang="en-US" dirty="0" err="1" smtClean="0"/>
              <a:t>endometrioma</a:t>
            </a:r>
            <a:endParaRPr lang="en-US" dirty="0" smtClean="0"/>
          </a:p>
          <a:p>
            <a:r>
              <a:rPr lang="en-US" dirty="0" smtClean="0"/>
              <a:t>size and the patients’ symptoms in addition to the accessibility</a:t>
            </a:r>
            <a:r>
              <a:rPr lang="tr-TR" dirty="0" smtClean="0"/>
              <a:t> </a:t>
            </a:r>
            <a:r>
              <a:rPr lang="en-US" dirty="0" smtClean="0"/>
              <a:t>of the ovaries for oocyte retrieval are also logical reasons to justify the</a:t>
            </a:r>
            <a:r>
              <a:rPr lang="tr-TR" dirty="0" smtClean="0"/>
              <a:t> </a:t>
            </a:r>
            <a:r>
              <a:rPr lang="en-US" dirty="0" smtClean="0"/>
              <a:t>consideration for their removal prior to IVF/ICSI.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&lt;4 cm </a:t>
            </a:r>
            <a:r>
              <a:rPr lang="en-US" dirty="0" err="1" smtClean="0">
                <a:solidFill>
                  <a:srgbClr val="FF0000"/>
                </a:solidFill>
              </a:rPr>
              <a:t>endometriomalar</a:t>
            </a:r>
            <a:r>
              <a:rPr lang="en-US" dirty="0" smtClean="0">
                <a:solidFill>
                  <a:srgbClr val="FF0000"/>
                </a:solidFill>
              </a:rPr>
              <a:t> IVF </a:t>
            </a:r>
            <a:r>
              <a:rPr lang="en-US" dirty="0" err="1" smtClean="0">
                <a:solidFill>
                  <a:srgbClr val="FF0000"/>
                </a:solidFill>
              </a:rPr>
              <a:t>sikluslarında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hiperstimulasyona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cevabı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etkilemiyor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beneglia</a:t>
            </a:r>
            <a:r>
              <a:rPr lang="en-US" dirty="0" smtClean="0">
                <a:solidFill>
                  <a:srgbClr val="FF0000"/>
                </a:solidFill>
              </a:rPr>
              <a:t> 2011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714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büt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edilen</a:t>
            </a:r>
            <a:r>
              <a:rPr lang="en-US" dirty="0" smtClean="0"/>
              <a:t> </a:t>
            </a:r>
            <a:r>
              <a:rPr lang="en-US" dirty="0" err="1" smtClean="0"/>
              <a:t>oosit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 </a:t>
            </a:r>
            <a:r>
              <a:rPr lang="en-US" dirty="0" err="1" smtClean="0"/>
              <a:t>endometrioma</a:t>
            </a:r>
            <a:r>
              <a:rPr lang="en-US" dirty="0" smtClean="0"/>
              <a:t> </a:t>
            </a:r>
            <a:r>
              <a:rPr lang="en-US" dirty="0" err="1" smtClean="0"/>
              <a:t>grubunda</a:t>
            </a:r>
            <a:r>
              <a:rPr lang="en-US" dirty="0" smtClean="0"/>
              <a:t> </a:t>
            </a:r>
            <a:r>
              <a:rPr lang="en-US" dirty="0" err="1" smtClean="0"/>
              <a:t>anlamlı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gösterilmiş</a:t>
            </a:r>
            <a:r>
              <a:rPr lang="en-US" dirty="0" smtClean="0"/>
              <a:t>, </a:t>
            </a:r>
            <a:endParaRPr lang="tr-TR" dirty="0" smtClean="0"/>
          </a:p>
          <a:p>
            <a:r>
              <a:rPr lang="en-US" dirty="0" err="1" smtClean="0"/>
              <a:t>bazal</a:t>
            </a:r>
            <a:r>
              <a:rPr lang="en-US" dirty="0" smtClean="0"/>
              <a:t> FSH </a:t>
            </a:r>
            <a:r>
              <a:rPr lang="en-US" dirty="0" err="1" smtClean="0"/>
              <a:t>değerleri</a:t>
            </a:r>
            <a:r>
              <a:rPr lang="en-US" dirty="0" smtClean="0"/>
              <a:t> </a:t>
            </a:r>
            <a:r>
              <a:rPr lang="en-US" dirty="0" err="1" smtClean="0"/>
              <a:t>endometrioma</a:t>
            </a:r>
            <a:r>
              <a:rPr lang="en-US" dirty="0" smtClean="0"/>
              <a:t> </a:t>
            </a:r>
            <a:r>
              <a:rPr lang="en-US" dirty="0" err="1" smtClean="0"/>
              <a:t>grubunda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izlenmiş</a:t>
            </a:r>
            <a:r>
              <a:rPr lang="en-US" dirty="0" smtClean="0"/>
              <a:t>, total gonadotropin </a:t>
            </a:r>
            <a:r>
              <a:rPr lang="en-US" dirty="0" err="1" smtClean="0"/>
              <a:t>dozu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bazal</a:t>
            </a:r>
            <a:r>
              <a:rPr lang="en-US" dirty="0" smtClean="0"/>
              <a:t> AFC </a:t>
            </a:r>
            <a:r>
              <a:rPr lang="en-US" dirty="0" err="1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gruplar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benzermiş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21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SLAYT</a:t>
            </a:r>
            <a:r>
              <a:rPr lang="tr-TR" baseline="0" dirty="0" smtClean="0"/>
              <a:t> KAYMIŞ</a:t>
            </a:r>
          </a:p>
          <a:p>
            <a:r>
              <a:rPr lang="en-US" dirty="0" err="1" smtClean="0"/>
              <a:t>Endometrioması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hsta</a:t>
            </a:r>
            <a:r>
              <a:rPr lang="en-US" dirty="0" smtClean="0"/>
              <a:t> </a:t>
            </a:r>
            <a:r>
              <a:rPr lang="en-US" dirty="0" err="1" smtClean="0"/>
              <a:t>gruplarında</a:t>
            </a:r>
            <a:r>
              <a:rPr lang="en-US" dirty="0" smtClean="0"/>
              <a:t> IVF </a:t>
            </a:r>
            <a:r>
              <a:rPr lang="en-US" dirty="0" err="1" smtClean="0"/>
              <a:t>sonuçlarına</a:t>
            </a:r>
            <a:r>
              <a:rPr lang="en-US" dirty="0" smtClean="0"/>
              <a:t> </a:t>
            </a:r>
            <a:r>
              <a:rPr lang="en-US" dirty="0" err="1" smtClean="0"/>
              <a:t>baktığımızda</a:t>
            </a:r>
            <a:r>
              <a:rPr lang="en-US" dirty="0" smtClean="0"/>
              <a:t> </a:t>
            </a:r>
            <a:r>
              <a:rPr lang="en-US" dirty="0" err="1" smtClean="0"/>
              <a:t>canlı</a:t>
            </a:r>
            <a:r>
              <a:rPr lang="en-US" dirty="0" smtClean="0"/>
              <a:t> </a:t>
            </a:r>
            <a:r>
              <a:rPr lang="en-US" dirty="0" err="1" smtClean="0"/>
              <a:t>doğum</a:t>
            </a:r>
            <a:r>
              <a:rPr lang="en-US" dirty="0" smtClean="0"/>
              <a:t>,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gebelik</a:t>
            </a:r>
            <a:r>
              <a:rPr lang="en-US" dirty="0" smtClean="0"/>
              <a:t>, abort </a:t>
            </a:r>
            <a:r>
              <a:rPr lang="en-US" dirty="0" err="1" smtClean="0"/>
              <a:t>oranları</a:t>
            </a:r>
            <a:r>
              <a:rPr lang="en-US" dirty="0" smtClean="0"/>
              <a:t> </a:t>
            </a:r>
            <a:r>
              <a:rPr lang="en-US" dirty="0" err="1" smtClean="0"/>
              <a:t>bakımından</a:t>
            </a:r>
            <a:r>
              <a:rPr lang="en-US" dirty="0" smtClean="0"/>
              <a:t> </a:t>
            </a:r>
            <a:r>
              <a:rPr lang="en-US" dirty="0" err="1" smtClean="0"/>
              <a:t>fark</a:t>
            </a:r>
            <a:r>
              <a:rPr lang="en-US" dirty="0" smtClean="0"/>
              <a:t> </a:t>
            </a:r>
            <a:r>
              <a:rPr lang="en-US" dirty="0" err="1" smtClean="0"/>
              <a:t>yokken</a:t>
            </a:r>
            <a:r>
              <a:rPr lang="en-US" dirty="0" smtClean="0"/>
              <a:t>,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iptal</a:t>
            </a:r>
            <a:r>
              <a:rPr lang="en-US" dirty="0" smtClean="0"/>
              <a:t> </a:t>
            </a:r>
            <a:r>
              <a:rPr lang="en-US" dirty="0" err="1" smtClean="0"/>
              <a:t>oranları</a:t>
            </a:r>
            <a:r>
              <a:rPr lang="en-US" dirty="0" smtClean="0"/>
              <a:t> </a:t>
            </a:r>
            <a:r>
              <a:rPr lang="en-US" dirty="0" err="1" smtClean="0"/>
              <a:t>endometrioma</a:t>
            </a:r>
            <a:r>
              <a:rPr lang="en-US" dirty="0" smtClean="0"/>
              <a:t> </a:t>
            </a:r>
            <a:r>
              <a:rPr lang="en-US" dirty="0" err="1" smtClean="0"/>
              <a:t>grubunda</a:t>
            </a:r>
            <a:r>
              <a:rPr lang="en-US" dirty="0" smtClean="0"/>
              <a:t> 2.8 </a:t>
            </a:r>
            <a:r>
              <a:rPr lang="en-US" dirty="0" err="1" smtClean="0"/>
              <a:t>oranında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zlenmiştir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991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80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61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86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Endometrioma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peritoneal endometriosis </a:t>
            </a:r>
            <a:r>
              <a:rPr lang="en-US" dirty="0" err="1" smtClean="0">
                <a:solidFill>
                  <a:srgbClr val="FF0000"/>
                </a:solidFill>
              </a:rPr>
              <a:t>gruplarında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canlı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doğum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klinik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gebelik</a:t>
            </a:r>
            <a:r>
              <a:rPr lang="en-US" dirty="0" smtClean="0">
                <a:solidFill>
                  <a:srgbClr val="FF0000"/>
                </a:solidFill>
              </a:rPr>
              <a:t>, abort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siklus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iptal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oranları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benzer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olarak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izlenmiş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6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8107-0434-414D-8EB4-364DDEDCE8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1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4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younger women (under age 35 years) with stage I/II endometriosis-associated infertility, expectant management or SO/IUI can be considered as first-line therapy.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women 35 years of age or older, more aggressive treatment, such as SO/IUI or IVF may be considered.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4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CCE9-7C21-0C4D-B4A2-FF15D7DA99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7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 cstate="print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 cstate="print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 cstate="print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 cstate="print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 cstate="print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03199" y="171450"/>
            <a:ext cx="8763001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616200"/>
            <a:ext cx="8307387" cy="1619250"/>
          </a:xfrm>
        </p:spPr>
        <p:txBody>
          <a:bodyPr/>
          <a:lstStyle/>
          <a:p>
            <a:r>
              <a:rPr lang="tr-TR" dirty="0" smtClean="0">
                <a:latin typeface="Comic Sans MS"/>
                <a:cs typeface="Comic Sans MS"/>
              </a:rPr>
              <a:t/>
            </a:r>
            <a:br>
              <a:rPr lang="tr-TR" dirty="0" smtClean="0">
                <a:latin typeface="Comic Sans MS"/>
                <a:cs typeface="Comic Sans MS"/>
              </a:rPr>
            </a:br>
            <a:r>
              <a:rPr lang="tr-TR" dirty="0" smtClean="0">
                <a:latin typeface="Comic Sans MS"/>
                <a:cs typeface="Comic Sans MS"/>
              </a:rPr>
              <a:t/>
            </a:r>
            <a:br>
              <a:rPr lang="tr-TR" dirty="0" smtClean="0">
                <a:latin typeface="Comic Sans MS"/>
                <a:cs typeface="Comic Sans MS"/>
              </a:rPr>
            </a:br>
            <a:r>
              <a:rPr lang="tr-TR" dirty="0" smtClean="0">
                <a:latin typeface="Comic Sans MS"/>
                <a:cs typeface="Comic Sans MS"/>
              </a:rPr>
              <a:t/>
            </a:r>
            <a:br>
              <a:rPr lang="tr-TR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SURGERY VERSUS IVF FOR ENDOMETRİOSİS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5334000"/>
            <a:ext cx="8307387" cy="753036"/>
          </a:xfrm>
        </p:spPr>
        <p:txBody>
          <a:bodyPr>
            <a:normAutofit fontScale="92500" lnSpcReduction="20000"/>
          </a:bodyPr>
          <a:lstStyle/>
          <a:p>
            <a:r>
              <a:rPr lang="tr-TR" sz="3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Assoc</a:t>
            </a:r>
            <a:r>
              <a:rPr lang="tr-TR" sz="3200" smtClean="0">
                <a:solidFill>
                  <a:srgbClr val="C00000"/>
                </a:solidFill>
                <a:latin typeface="Comic Sans MS"/>
                <a:cs typeface="Comic Sans MS"/>
              </a:rPr>
              <a:t>.Prof</a:t>
            </a:r>
            <a:r>
              <a:rPr lang="en-US" sz="3200" smtClean="0">
                <a:solidFill>
                  <a:srgbClr val="C00000"/>
                </a:solidFill>
                <a:latin typeface="Comic Sans MS"/>
                <a:cs typeface="Comic Sans MS"/>
              </a:rPr>
              <a:t>.</a:t>
            </a:r>
            <a:r>
              <a:rPr lang="en-US" sz="3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Semra</a:t>
            </a:r>
            <a:r>
              <a:rPr lang="en-US" sz="3200" dirty="0" smtClean="0">
                <a:solidFill>
                  <a:srgbClr val="C00000"/>
                </a:solidFill>
                <a:latin typeface="Comic Sans MS"/>
                <a:cs typeface="Comic Sans MS"/>
              </a:rPr>
              <a:t> KAYATA</a:t>
            </a:r>
            <a:r>
              <a:rPr lang="tr-TR" sz="3200" dirty="0" smtClean="0">
                <a:solidFill>
                  <a:srgbClr val="C00000"/>
                </a:solidFill>
                <a:latin typeface="Comic Sans MS"/>
                <a:cs typeface="Comic Sans MS"/>
              </a:rPr>
              <a:t>Ş </a:t>
            </a:r>
            <a:r>
              <a:rPr lang="en-US" sz="3200" dirty="0" smtClean="0">
                <a:solidFill>
                  <a:srgbClr val="C00000"/>
                </a:solidFill>
                <a:latin typeface="Comic Sans MS"/>
                <a:cs typeface="Comic Sans MS"/>
              </a:rPr>
              <a:t>ESER</a:t>
            </a:r>
            <a:r>
              <a:rPr lang="tr-TR" sz="3200" dirty="0" smtClean="0">
                <a:solidFill>
                  <a:srgbClr val="C00000"/>
                </a:solidFill>
                <a:latin typeface="Comic Sans MS"/>
                <a:cs typeface="Comic Sans MS"/>
              </a:rPr>
              <a:t>, M.D.</a:t>
            </a:r>
            <a:endParaRPr lang="en-US" sz="3200" dirty="0" smtClean="0">
              <a:solidFill>
                <a:srgbClr val="C00000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Zeynep</a:t>
            </a:r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Kamil</a:t>
            </a:r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 Women and Children’ Health Training and Research Hospital</a:t>
            </a:r>
            <a:endParaRPr lang="en-US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75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2-11 at 5.16.52 P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47" b="-34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925" y="1905001"/>
            <a:ext cx="8308975" cy="694764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Stage does not have any impact</a:t>
            </a:r>
            <a:r>
              <a:rPr lang="tr-TR" dirty="0" smtClean="0">
                <a:latin typeface="Comic Sans MS"/>
                <a:cs typeface="Comic Sans MS"/>
              </a:rPr>
              <a:t>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600" y="279401"/>
            <a:ext cx="7429500" cy="1625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99367" y="5702300"/>
            <a:ext cx="48937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9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2-11 at 5.13.20 P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5" r="-12625"/>
          <a:stretch>
            <a:fillRect/>
          </a:stretch>
        </p:blipFill>
        <p:spPr>
          <a:xfrm>
            <a:off x="415925" y="3039533"/>
            <a:ext cx="8308975" cy="320886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702235"/>
          </a:xfrm>
        </p:spPr>
        <p:txBody>
          <a:bodyPr/>
          <a:lstStyle/>
          <a:p>
            <a:r>
              <a:rPr lang="tr-TR" sz="3200" dirty="0" err="1" smtClean="0">
                <a:latin typeface="Comic Sans MS"/>
                <a:cs typeface="Comic Sans MS"/>
              </a:rPr>
              <a:t>Endometrioma</a:t>
            </a:r>
            <a:r>
              <a:rPr lang="tr-TR" sz="3200" dirty="0" smtClean="0">
                <a:latin typeface="Comic Sans MS"/>
                <a:cs typeface="Comic Sans MS"/>
              </a:rPr>
              <a:t> </a:t>
            </a:r>
            <a:r>
              <a:rPr lang="tr-TR" sz="3200" dirty="0" err="1" smtClean="0">
                <a:latin typeface="Comic Sans MS"/>
                <a:cs typeface="Comic Sans MS"/>
              </a:rPr>
              <a:t>decreases</a:t>
            </a:r>
            <a:r>
              <a:rPr lang="tr-TR" sz="3200" dirty="0" smtClean="0">
                <a:latin typeface="Comic Sans MS"/>
                <a:cs typeface="Comic Sans MS"/>
              </a:rPr>
              <a:t> ART </a:t>
            </a:r>
            <a:r>
              <a:rPr lang="tr-TR" sz="3200" dirty="0" err="1" smtClean="0">
                <a:latin typeface="Comic Sans MS"/>
                <a:cs typeface="Comic Sans MS"/>
              </a:rPr>
              <a:t>success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925" y="2235200"/>
            <a:ext cx="8634942" cy="369332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77800" y="2159000"/>
            <a:ext cx="8826499" cy="93980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Pregnancy and ongoing pregnancy rates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are 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higher in group without </a:t>
            </a:r>
            <a:r>
              <a:rPr lang="en-US" sz="20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 whereas 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total gonadotropin dose was  higher in group with </a:t>
            </a:r>
            <a:r>
              <a:rPr lang="en-US" sz="2000" dirty="0" err="1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02567" y="5562600"/>
            <a:ext cx="39920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02567" y="5346700"/>
            <a:ext cx="39920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Font typeface="Wingdings"/>
              <a:buChar char="Ø"/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4cm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Wingdings"/>
                <a:cs typeface="Comic Sans M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SURGERY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Increased spontaneous pregnancy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Increased response to COH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Easier OPU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Decreased pelvic infection risk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  <a:buNone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</a:t>
            </a:r>
            <a:endParaRPr lang="en-US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816535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                                               2005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Screen Shot 2017-02-05 at 10.36.1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4" y="1151056"/>
            <a:ext cx="6073775" cy="14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Clr>
                <a:srgbClr val="C00000"/>
              </a:buClr>
            </a:pPr>
            <a:r>
              <a:rPr lang="en-US" sz="3200" dirty="0" smtClean="0">
                <a:solidFill>
                  <a:schemeClr val="tx1"/>
                </a:solidFill>
                <a:latin typeface="Comic Sans MS"/>
                <a:cs typeface="Comic Sans MS"/>
              </a:rPr>
              <a:t>&gt; 3 cm </a:t>
            </a:r>
            <a:r>
              <a:rPr lang="en-US" sz="3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en-US" sz="3200" dirty="0" smtClean="0">
                <a:solidFill>
                  <a:schemeClr val="tx1"/>
                </a:solidFill>
                <a:latin typeface="Comic Sans MS"/>
                <a:cs typeface="Comic Sans MS"/>
              </a:rPr>
              <a:t>With co</a:t>
            </a:r>
            <a:r>
              <a:rPr lang="tr-TR" sz="3200" dirty="0" smtClean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3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comittant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pelvic pain                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Wingdings"/>
                <a:cs typeface="Comic Sans MS"/>
                <a:sym typeface="Wingdings"/>
              </a:rPr>
              <a:t></a:t>
            </a:r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      surgery</a:t>
            </a:r>
          </a:p>
          <a:p>
            <a:pPr marL="0" indent="0">
              <a:buNone/>
            </a:pPr>
            <a:r>
              <a:rPr lang="tr-TR" sz="290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</a:t>
            </a:r>
            <a:r>
              <a:rPr lang="en-US" sz="2900" dirty="0" smtClean="0">
                <a:solidFill>
                  <a:schemeClr val="tx1"/>
                </a:solidFill>
                <a:latin typeface="Comic Sans MS"/>
                <a:cs typeface="Comic Sans MS"/>
              </a:rPr>
              <a:t>Increased </a:t>
            </a:r>
            <a:r>
              <a:rPr lang="en-US" sz="2900" dirty="0">
                <a:solidFill>
                  <a:schemeClr val="tx1"/>
                </a:solidFill>
                <a:latin typeface="Comic Sans MS"/>
                <a:cs typeface="Comic Sans MS"/>
              </a:rPr>
              <a:t>spontaneous </a:t>
            </a:r>
            <a:r>
              <a:rPr lang="en-US" sz="2900" dirty="0" smtClean="0">
                <a:solidFill>
                  <a:schemeClr val="tx1"/>
                </a:solidFill>
                <a:latin typeface="Comic Sans MS"/>
                <a:cs typeface="Comic Sans MS"/>
              </a:rPr>
              <a:t>pregnancy</a:t>
            </a:r>
            <a:endParaRPr lang="tr-TR" sz="29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tr-TR" sz="290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</a:t>
            </a:r>
            <a:r>
              <a:rPr lang="en-US" sz="2900" dirty="0" smtClean="0">
                <a:solidFill>
                  <a:schemeClr val="tx1"/>
                </a:solidFill>
                <a:latin typeface="Comic Sans MS"/>
                <a:cs typeface="Comic Sans MS"/>
              </a:rPr>
              <a:t>Increased response to COH</a:t>
            </a:r>
            <a:endParaRPr lang="en-US" sz="29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tr-TR" sz="290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</a:t>
            </a:r>
            <a:r>
              <a:rPr lang="en-US" sz="2900" dirty="0" smtClean="0">
                <a:solidFill>
                  <a:schemeClr val="tx1"/>
                </a:solidFill>
                <a:latin typeface="Comic Sans MS"/>
                <a:cs typeface="Comic Sans MS"/>
              </a:rPr>
              <a:t>Easier </a:t>
            </a:r>
            <a:r>
              <a:rPr lang="en-US" sz="2900" dirty="0">
                <a:solidFill>
                  <a:schemeClr val="tx1"/>
                </a:solidFill>
                <a:latin typeface="Comic Sans MS"/>
                <a:cs typeface="Comic Sans MS"/>
              </a:rPr>
              <a:t>OPU</a:t>
            </a:r>
          </a:p>
          <a:p>
            <a:pPr marL="0" indent="0">
              <a:buNone/>
            </a:pPr>
            <a:r>
              <a:rPr lang="tr-TR" sz="290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</a:t>
            </a:r>
            <a:r>
              <a:rPr lang="en-US" sz="2900" dirty="0" smtClean="0">
                <a:solidFill>
                  <a:schemeClr val="tx1"/>
                </a:solidFill>
                <a:latin typeface="Comic Sans MS"/>
                <a:cs typeface="Comic Sans MS"/>
              </a:rPr>
              <a:t>Decreased </a:t>
            </a:r>
            <a:r>
              <a:rPr lang="en-US" sz="2900" dirty="0">
                <a:solidFill>
                  <a:schemeClr val="tx1"/>
                </a:solidFill>
                <a:latin typeface="Comic Sans MS"/>
                <a:cs typeface="Comic Sans MS"/>
              </a:rPr>
              <a:t>pelvic infection </a:t>
            </a:r>
            <a:r>
              <a:rPr lang="en-US" sz="2900" dirty="0" smtClean="0">
                <a:solidFill>
                  <a:schemeClr val="tx1"/>
                </a:solidFill>
                <a:latin typeface="Comic Sans MS"/>
                <a:cs typeface="Comic Sans MS"/>
              </a:rPr>
              <a:t>risk</a:t>
            </a:r>
            <a:endParaRPr lang="en-US" sz="29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925" y="1257300"/>
            <a:ext cx="8308975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                                               2013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Screen Shot 2017-02-05 at 10.36.1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8" y="1010295"/>
            <a:ext cx="5435600" cy="15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925" y="2311400"/>
            <a:ext cx="8308975" cy="4546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buClr>
                <a:srgbClr val="C00000"/>
              </a:buClr>
            </a:pPr>
            <a:r>
              <a:rPr lang="tr-TR" dirty="0" err="1">
                <a:solidFill>
                  <a:schemeClr val="tx1"/>
                </a:solidFill>
                <a:latin typeface="Comic Sans MS"/>
                <a:cs typeface="Comic Sans MS"/>
              </a:rPr>
              <a:t>D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ecreased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ovarain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reserve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  <a:buNone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Serum AMH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descreases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  <a:buNone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Decreased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AFC </a:t>
            </a:r>
          </a:p>
          <a:p>
            <a:pPr algn="r">
              <a:buNone/>
            </a:pPr>
            <a:r>
              <a:rPr lang="tr-TR" dirty="0" smtClean="0">
                <a:latin typeface="Comic Sans MS"/>
                <a:cs typeface="Comic Sans MS"/>
              </a:rPr>
              <a:t>                                      </a:t>
            </a:r>
            <a:r>
              <a:rPr lang="it-IT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Raffi et al., 2012; Somigliana et al., 2012</a:t>
            </a:r>
            <a:r>
              <a:rPr lang="tr-TR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Goodman</a:t>
            </a:r>
            <a:r>
              <a:rPr lang="tr-TR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 2016</a:t>
            </a:r>
            <a:r>
              <a:rPr lang="tr-TR" dirty="0" smtClean="0">
                <a:latin typeface="Comic Sans MS"/>
                <a:cs typeface="Comic Sans MS"/>
              </a:rPr>
              <a:t>                                        </a:t>
            </a:r>
          </a:p>
          <a:p>
            <a:pPr>
              <a:buClr>
                <a:srgbClr val="C00000"/>
              </a:buClr>
            </a:pP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Decreased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spontanous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ovulation following surgery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r">
              <a:buNone/>
            </a:pPr>
            <a:r>
              <a:rPr lang="tr-TR" dirty="0" smtClean="0">
                <a:latin typeface="Comic Sans MS"/>
                <a:cs typeface="Comic Sans MS"/>
              </a:rPr>
              <a:t>                                </a:t>
            </a:r>
            <a:r>
              <a:rPr lang="tr-TR" sz="16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Loh</a:t>
            </a:r>
            <a:r>
              <a:rPr lang="tr-TR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 et al., 1999; </a:t>
            </a:r>
            <a:r>
              <a:rPr lang="tr-TR" sz="1600" dirty="0" err="1">
                <a:solidFill>
                  <a:srgbClr val="C00000"/>
                </a:solidFill>
                <a:latin typeface="Comic Sans MS"/>
                <a:cs typeface="Comic Sans MS"/>
              </a:rPr>
              <a:t>C</a:t>
            </a:r>
            <a:r>
              <a:rPr lang="tr-TR" sz="16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andiani</a:t>
            </a:r>
            <a:r>
              <a:rPr lang="tr-TR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 et al., 2005; </a:t>
            </a:r>
            <a:r>
              <a:rPr lang="tr-TR" sz="16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Horikawa</a:t>
            </a:r>
            <a:r>
              <a:rPr lang="tr-TR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 et al., 2008</a:t>
            </a:r>
            <a:endParaRPr lang="en-US" sz="1600" dirty="0" smtClean="0">
              <a:solidFill>
                <a:srgbClr val="C00000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Decreased response to COH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r">
              <a:buNone/>
            </a:pPr>
            <a:r>
              <a:rPr lang="tr-TR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                                </a:t>
            </a:r>
            <a:r>
              <a:rPr lang="tr-TR" sz="16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Gupta</a:t>
            </a:r>
            <a:r>
              <a:rPr lang="tr-TR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  et al.,2006; </a:t>
            </a:r>
            <a:r>
              <a:rPr lang="tr-TR" sz="16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Somigliana</a:t>
            </a:r>
            <a:r>
              <a:rPr lang="tr-TR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 et al., 2011</a:t>
            </a:r>
            <a:r>
              <a:rPr lang="tr-TR" dirty="0" smtClean="0">
                <a:latin typeface="Comic Sans MS"/>
                <a:cs typeface="Comic Sans MS"/>
              </a:rPr>
              <a:t>  </a:t>
            </a:r>
          </a:p>
          <a:p>
            <a:pPr>
              <a:buNone/>
            </a:pPr>
            <a:r>
              <a:rPr lang="tr-TR" dirty="0" smtClean="0">
                <a:latin typeface="Comic Sans MS"/>
                <a:cs typeface="Comic Sans MS"/>
              </a:rPr>
              <a:t>                       </a:t>
            </a:r>
            <a:endParaRPr lang="en-US" dirty="0" smtClean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1270000"/>
            <a:ext cx="82296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Disadvantages to perform surgery</a:t>
            </a:r>
            <a:endParaRPr lang="en-US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721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50825" y="1341438"/>
            <a:ext cx="8569325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Comic Sans MS"/>
                <a:cs typeface="Comic Sans MS"/>
              </a:rPr>
              <a:t>At baseline, patients with </a:t>
            </a:r>
            <a:r>
              <a:rPr lang="en-US" dirty="0" err="1">
                <a:latin typeface="Comic Sans MS"/>
                <a:cs typeface="Comic Sans MS"/>
              </a:rPr>
              <a:t>endometriomas</a:t>
            </a:r>
            <a:r>
              <a:rPr lang="en-US" dirty="0">
                <a:latin typeface="Comic Sans MS"/>
                <a:cs typeface="Comic Sans MS"/>
              </a:rPr>
              <a:t> had significantly lower anti-Mu¨ </a:t>
            </a:r>
            <a:r>
              <a:rPr lang="en-US" dirty="0" err="1">
                <a:latin typeface="Comic Sans MS"/>
                <a:cs typeface="Comic Sans MS"/>
              </a:rPr>
              <a:t>llerian</a:t>
            </a:r>
            <a:r>
              <a:rPr lang="en-US" dirty="0">
                <a:latin typeface="Comic Sans MS"/>
                <a:cs typeface="Comic Sans MS"/>
              </a:rPr>
              <a:t> hormone values compared with women without endometriosis. Surgical excision of </a:t>
            </a:r>
            <a:r>
              <a:rPr lang="en-US" dirty="0" err="1">
                <a:latin typeface="Comic Sans MS"/>
                <a:cs typeface="Comic Sans MS"/>
              </a:rPr>
              <a:t>endometriomas</a:t>
            </a:r>
            <a:r>
              <a:rPr lang="en-US" dirty="0">
                <a:latin typeface="Comic Sans MS"/>
                <a:cs typeface="Comic Sans MS"/>
              </a:rPr>
              <a:t> appears to have temporary detrimental effects on ovarian reserve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41052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41243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6439370" y="6396037"/>
            <a:ext cx="2380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omic Sans MS" pitchFamily="66" charset="0"/>
              </a:rPr>
              <a:t>Goodman L, AJOG2016</a:t>
            </a:r>
          </a:p>
        </p:txBody>
      </p:sp>
      <p:sp>
        <p:nvSpPr>
          <p:cNvPr id="7" name="6 Dikdörtgen"/>
          <p:cNvSpPr/>
          <p:nvPr/>
        </p:nvSpPr>
        <p:spPr>
          <a:xfrm>
            <a:off x="250825" y="173038"/>
            <a:ext cx="8569325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Effect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surgery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on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ovarian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reserve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in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women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with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endometriomas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endometriosis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and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controls</a:t>
            </a:r>
            <a:endParaRPr lang="tr-TR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88" y="2781300"/>
            <a:ext cx="8229600" cy="3854450"/>
          </a:xfr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946650" y="6635750"/>
            <a:ext cx="49688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r-TR" sz="1600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Hirokawa, Hum Reprod, 2011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7885113" y="4651375"/>
            <a:ext cx="4286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7885113" y="5659438"/>
            <a:ext cx="428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7885113" y="6523038"/>
            <a:ext cx="428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250825" y="1612899"/>
            <a:ext cx="8640762" cy="9239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Comic Sans MS"/>
                <a:cs typeface="Comic Sans MS"/>
              </a:rPr>
              <a:t>The decrease in ovarian reserve should be taken into account in patients indicated for cystectomy for bilateral </a:t>
            </a:r>
            <a:r>
              <a:rPr lang="en-US" b="1" dirty="0" err="1">
                <a:latin typeface="Comic Sans MS"/>
                <a:cs typeface="Comic Sans MS"/>
              </a:rPr>
              <a:t>endometriomas</a:t>
            </a:r>
            <a:r>
              <a:rPr lang="en-US" b="1" dirty="0">
                <a:latin typeface="Comic Sans MS"/>
                <a:cs typeface="Comic Sans MS"/>
              </a:rPr>
              <a:t> or unilateral </a:t>
            </a:r>
            <a:r>
              <a:rPr lang="en-US" b="1" dirty="0" err="1">
                <a:latin typeface="Comic Sans MS"/>
                <a:cs typeface="Comic Sans MS"/>
              </a:rPr>
              <a:t>endometrioma</a:t>
            </a:r>
            <a:r>
              <a:rPr lang="en-US" b="1" dirty="0">
                <a:latin typeface="Comic Sans MS"/>
                <a:cs typeface="Comic Sans MS"/>
              </a:rPr>
              <a:t> with high </a:t>
            </a:r>
            <a:r>
              <a:rPr lang="en-US" b="1" dirty="0" err="1">
                <a:latin typeface="Comic Sans MS"/>
                <a:cs typeface="Comic Sans MS"/>
              </a:rPr>
              <a:t>rASRM</a:t>
            </a:r>
            <a:r>
              <a:rPr lang="en-US" b="1" dirty="0">
                <a:latin typeface="Comic Sans MS"/>
                <a:cs typeface="Comic Sans MS"/>
              </a:rPr>
              <a:t> scores</a:t>
            </a:r>
          </a:p>
        </p:txBody>
      </p:sp>
      <p:sp>
        <p:nvSpPr>
          <p:cNvPr id="9" name="8 Dikdörtgen"/>
          <p:cNvSpPr/>
          <p:nvPr/>
        </p:nvSpPr>
        <p:spPr>
          <a:xfrm>
            <a:off x="250825" y="219074"/>
            <a:ext cx="8569325" cy="139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The</a:t>
            </a: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 post-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operative</a:t>
            </a: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decline</a:t>
            </a: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 in serum anti-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Müllerian</a:t>
            </a: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hormone</a:t>
            </a: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correlates</a:t>
            </a: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with</a:t>
            </a: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the</a:t>
            </a: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bilaterality</a:t>
            </a: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and</a:t>
            </a: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severity</a:t>
            </a: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 of 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 pitchFamily="66" charset="0"/>
              </a:rPr>
              <a:t>endometriosis</a:t>
            </a:r>
            <a:endParaRPr lang="tr-TR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99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Dikdörtgen"/>
          <p:cNvSpPr>
            <a:spLocks noChangeArrowheads="1"/>
          </p:cNvSpPr>
          <p:nvPr/>
        </p:nvSpPr>
        <p:spPr bwMode="auto">
          <a:xfrm>
            <a:off x="6128811" y="6381750"/>
            <a:ext cx="2811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1600" dirty="0">
                <a:solidFill>
                  <a:srgbClr val="C00000"/>
                </a:solidFill>
                <a:latin typeface="Comic Sans MS" pitchFamily="66" charset="0"/>
              </a:rPr>
              <a:t>Yan </a:t>
            </a:r>
            <a:r>
              <a:rPr lang="tr-TR" sz="1600" dirty="0" err="1">
                <a:solidFill>
                  <a:srgbClr val="C00000"/>
                </a:solidFill>
                <a:latin typeface="Comic Sans MS" pitchFamily="66" charset="0"/>
              </a:rPr>
              <a:t>Tang</a:t>
            </a:r>
            <a:r>
              <a:rPr lang="tr-TR" sz="1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1600" dirty="0" err="1">
                <a:solidFill>
                  <a:srgbClr val="C00000"/>
                </a:solidFill>
                <a:latin typeface="Comic Sans MS" pitchFamily="66" charset="0"/>
              </a:rPr>
              <a:t>Fertil</a:t>
            </a:r>
            <a:r>
              <a:rPr lang="tr-TR" sz="1600" dirty="0">
                <a:solidFill>
                  <a:srgbClr val="C00000"/>
                </a:solidFill>
                <a:latin typeface="Comic Sans MS" pitchFamily="66" charset="0"/>
              </a:rPr>
              <a:t> Steril 2013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4" y="44450"/>
            <a:ext cx="8689975" cy="1662113"/>
          </a:xfrm>
          <a:noFill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6563"/>
            <a:ext cx="49037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86" y="3744912"/>
            <a:ext cx="50482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6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4451"/>
            <a:ext cx="8824912" cy="1454149"/>
          </a:xfr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5100"/>
            <a:ext cx="4176712" cy="189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74899"/>
            <a:ext cx="4008437" cy="222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97399"/>
            <a:ext cx="39084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6245211" y="6380748"/>
            <a:ext cx="27590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 err="1">
                <a:solidFill>
                  <a:srgbClr val="C00000"/>
                </a:solidFill>
                <a:latin typeface="Comic Sans MS" pitchFamily="66" charset="0"/>
              </a:rPr>
              <a:t>Muzzii</a:t>
            </a:r>
            <a:r>
              <a:rPr lang="en-US" sz="1600" dirty="0">
                <a:solidFill>
                  <a:srgbClr val="C00000"/>
                </a:solidFill>
                <a:latin typeface="Comic Sans MS" pitchFamily="66" charset="0"/>
              </a:rPr>
              <a:t> L, </a:t>
            </a:r>
            <a:r>
              <a:rPr lang="en-US" sz="1600" dirty="0" err="1">
                <a:solidFill>
                  <a:srgbClr val="C00000"/>
                </a:solidFill>
                <a:latin typeface="Comic Sans MS" pitchFamily="66" charset="0"/>
              </a:rPr>
              <a:t>Fertil</a:t>
            </a:r>
            <a:r>
              <a:rPr lang="en-US" sz="1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Comic Sans MS" pitchFamily="66" charset="0"/>
              </a:rPr>
              <a:t>steril</a:t>
            </a:r>
            <a:r>
              <a:rPr lang="en-US" sz="1600" dirty="0">
                <a:solidFill>
                  <a:srgbClr val="C00000"/>
                </a:solidFill>
                <a:latin typeface="Comic Sans MS" pitchFamily="66" charset="0"/>
              </a:rPr>
              <a:t> 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388" y="1663700"/>
            <a:ext cx="882491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Surgery for recurrent </a:t>
            </a:r>
            <a:r>
              <a:rPr lang="en-US" dirty="0" err="1">
                <a:latin typeface="Comic Sans MS"/>
                <a:cs typeface="Comic Sans MS"/>
              </a:rPr>
              <a:t>endometriomas</a:t>
            </a:r>
            <a:r>
              <a:rPr lang="en-US" dirty="0">
                <a:latin typeface="Comic Sans MS"/>
                <a:cs typeface="Comic Sans MS"/>
              </a:rPr>
              <a:t> is associated with evidence of a higher loss of ovarian tissue and is more harmful to the ovarian reserve evaluated by AFC and ovarian volume, if compared with </a:t>
            </a:r>
            <a:r>
              <a:rPr lang="en-US" dirty="0" err="1">
                <a:latin typeface="Comic Sans MS"/>
                <a:cs typeface="Comic Sans MS"/>
              </a:rPr>
              <a:t>endometriomas</a:t>
            </a:r>
            <a:r>
              <a:rPr lang="en-US" dirty="0">
                <a:latin typeface="Comic Sans MS"/>
                <a:cs typeface="Comic Sans MS"/>
              </a:rPr>
              <a:t> operated for the first </a:t>
            </a:r>
            <a:r>
              <a:rPr lang="en-US" dirty="0" smtClean="0">
                <a:latin typeface="Comic Sans MS"/>
                <a:cs typeface="Comic Sans MS"/>
              </a:rPr>
              <a:t>time. Indications to surgery for recurrent </a:t>
            </a:r>
            <a:r>
              <a:rPr lang="en-US" dirty="0" err="1" smtClean="0">
                <a:latin typeface="Comic Sans MS"/>
                <a:cs typeface="Comic Sans MS"/>
              </a:rPr>
              <a:t>endometriomas</a:t>
            </a:r>
            <a:r>
              <a:rPr lang="en-US" dirty="0" smtClean="0">
                <a:latin typeface="Comic Sans MS"/>
                <a:cs typeface="Comic Sans MS"/>
              </a:rPr>
              <a:t> should be reconsidered with caution.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128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317140"/>
            <a:ext cx="7589479" cy="1143000"/>
          </a:xfrm>
        </p:spPr>
        <p:txBody>
          <a:bodyPr/>
          <a:lstStyle/>
          <a:p>
            <a:pPr algn="r"/>
            <a:r>
              <a:rPr lang="en-US" sz="1600" dirty="0" err="1" smtClean="0">
                <a:solidFill>
                  <a:srgbClr val="C00000"/>
                </a:solidFill>
                <a:latin typeface="Comic Sans MS" pitchFamily="66" charset="0"/>
              </a:rPr>
              <a:t>Demirol</a:t>
            </a:r>
            <a:r>
              <a:rPr lang="en-US" sz="1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Comic Sans MS" pitchFamily="66" charset="0"/>
              </a:rPr>
              <a:t>et.al.RBM</a:t>
            </a:r>
            <a:r>
              <a:rPr lang="en-US" sz="1600" dirty="0" smtClean="0">
                <a:solidFill>
                  <a:srgbClr val="C00000"/>
                </a:solidFill>
                <a:latin typeface="Comic Sans MS" pitchFamily="66" charset="0"/>
              </a:rPr>
              <a:t> Online 2006</a:t>
            </a:r>
            <a:endParaRPr lang="en-US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Content Placeholder 4" descr="Ekran Resmi 2014-08-27 04.15.28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45" b="-26545"/>
          <a:stretch>
            <a:fillRect/>
          </a:stretch>
        </p:blipFill>
        <p:spPr>
          <a:xfrm>
            <a:off x="561117" y="1511286"/>
            <a:ext cx="8095595" cy="4525963"/>
          </a:xfrm>
        </p:spPr>
      </p:pic>
      <p:cxnSp>
        <p:nvCxnSpPr>
          <p:cNvPr id="6" name="Straight Connector 5"/>
          <p:cNvCxnSpPr/>
          <p:nvPr/>
        </p:nvCxnSpPr>
        <p:spPr>
          <a:xfrm>
            <a:off x="3754967" y="4279900"/>
            <a:ext cx="36618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0299" y="1765300"/>
            <a:ext cx="8436413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Ovarian surgery resulted in longer stimulation, higher FSH requirement </a:t>
            </a:r>
            <a:endParaRPr lang="en-US" b="1" dirty="0" smtClean="0">
              <a:latin typeface="Comic Sans MS"/>
              <a:cs typeface="Comic Sans MS"/>
            </a:endParaRPr>
          </a:p>
          <a:p>
            <a:r>
              <a:rPr lang="en-US" b="1" dirty="0" smtClean="0">
                <a:latin typeface="Comic Sans MS"/>
                <a:cs typeface="Comic Sans MS"/>
              </a:rPr>
              <a:t>and </a:t>
            </a:r>
            <a:r>
              <a:rPr lang="en-US" b="1" dirty="0">
                <a:latin typeface="Comic Sans MS"/>
                <a:cs typeface="Comic Sans MS"/>
              </a:rPr>
              <a:t>lower oocyte number, but fertilization, </a:t>
            </a:r>
            <a:endParaRPr lang="en-US" b="1" dirty="0" smtClean="0">
              <a:latin typeface="Comic Sans MS"/>
              <a:cs typeface="Comic Sans MS"/>
            </a:endParaRPr>
          </a:p>
          <a:p>
            <a:r>
              <a:rPr lang="en-US" b="1" dirty="0" smtClean="0">
                <a:latin typeface="Comic Sans MS"/>
                <a:cs typeface="Comic Sans MS"/>
              </a:rPr>
              <a:t>pregnancy </a:t>
            </a:r>
            <a:r>
              <a:rPr lang="en-US" b="1" dirty="0">
                <a:latin typeface="Comic Sans MS"/>
                <a:cs typeface="Comic Sans MS"/>
              </a:rPr>
              <a:t>and implantation rates did not differ between the groups.</a:t>
            </a:r>
          </a:p>
          <a:p>
            <a:endParaRPr lang="en-US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50825" y="342886"/>
            <a:ext cx="8569325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Effect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endometrioma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cystectomy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on IVF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outcome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: a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prospective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randomized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study</a:t>
            </a:r>
            <a:endParaRPr lang="tr-TR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Endometriosis and Infertility</a:t>
            </a:r>
            <a:endParaRPr lang="en-US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Fertil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population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:2-10% of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women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have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endometriosis</a:t>
            </a:r>
            <a:endParaRPr lang="en-US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Subfertile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population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30-50% of women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have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endometriosis 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17-44% of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women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with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endometriosis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have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613" y="5238198"/>
            <a:ext cx="78391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Fecundity rate:</a:t>
            </a:r>
          </a:p>
          <a:p>
            <a:r>
              <a:rPr lang="en-US" sz="2000" b="1" dirty="0" smtClean="0">
                <a:latin typeface="Comic Sans MS"/>
                <a:cs typeface="Comic Sans MS"/>
              </a:rPr>
              <a:t>Normal Couples: %15-20</a:t>
            </a:r>
          </a:p>
          <a:p>
            <a:r>
              <a:rPr lang="en-US" sz="2000" b="1" dirty="0" smtClean="0">
                <a:latin typeface="Comic Sans MS"/>
                <a:cs typeface="Comic Sans MS"/>
              </a:rPr>
              <a:t>Endometriosis:% 2-10</a:t>
            </a:r>
          </a:p>
          <a:p>
            <a:r>
              <a:rPr lang="en-US" dirty="0" smtClean="0">
                <a:solidFill>
                  <a:srgbClr val="A9432B"/>
                </a:solidFill>
                <a:latin typeface="Comic Sans MS"/>
                <a:cs typeface="Comic Sans MS"/>
              </a:rPr>
              <a:t>						</a:t>
            </a:r>
            <a:r>
              <a:rPr lang="tr-TR" dirty="0" smtClean="0">
                <a:solidFill>
                  <a:srgbClr val="A9432B"/>
                </a:solidFill>
                <a:latin typeface="Comic Sans MS"/>
                <a:cs typeface="Comic Sans MS"/>
              </a:rPr>
              <a:t>        </a:t>
            </a:r>
            <a:r>
              <a:rPr lang="en-US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(</a:t>
            </a:r>
            <a:r>
              <a:rPr lang="en-US" sz="16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ASRM,2004</a:t>
            </a:r>
            <a:r>
              <a:rPr lang="en-US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)</a:t>
            </a:r>
            <a:endParaRPr lang="en-US" b="1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852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Surgical risks</a:t>
            </a:r>
            <a:endParaRPr lang="en-US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2400" dirty="0" smtClean="0">
                <a:solidFill>
                  <a:srgbClr val="C00000"/>
                </a:solidFill>
                <a:latin typeface="Comic Sans MS"/>
                <a:cs typeface="Comic Sans MS"/>
              </a:rPr>
              <a:t>Major ( </a:t>
            </a:r>
            <a:r>
              <a:rPr lang="tr-TR" sz="2400" dirty="0" smtClean="0">
                <a:solidFill>
                  <a:srgbClr val="C00000"/>
                </a:solidFill>
                <a:latin typeface="Comic Sans MS"/>
                <a:cs typeface="Comic Sans MS"/>
              </a:rPr>
              <a:t>1,4</a:t>
            </a:r>
            <a:r>
              <a:rPr lang="en-US" sz="2400" dirty="0" smtClean="0">
                <a:solidFill>
                  <a:srgbClr val="C00000"/>
                </a:solidFill>
                <a:latin typeface="Comic Sans MS"/>
                <a:cs typeface="Comic Sans MS"/>
              </a:rPr>
              <a:t>%)</a:t>
            </a:r>
          </a:p>
          <a:p>
            <a:pPr lvl="1">
              <a:buClr>
                <a:srgbClr val="C00000"/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Vascular</a:t>
            </a:r>
          </a:p>
          <a:p>
            <a:pPr lvl="1">
              <a:buClr>
                <a:srgbClr val="C00000"/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Intestinal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buClr>
                <a:srgbClr val="C00000"/>
              </a:buClr>
              <a:buFont typeface="Wingdings" charset="2"/>
              <a:buChar char="ü"/>
            </a:pP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Anesthesia-related</a:t>
            </a:r>
            <a:endParaRPr lang="en-US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buFont typeface="Wingdings" charset="2"/>
              <a:buChar char="ü"/>
            </a:pPr>
            <a:endParaRPr lang="en-US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omic Sans MS"/>
                <a:cs typeface="Comic Sans MS"/>
              </a:rPr>
              <a:t>Minor (</a:t>
            </a:r>
            <a:r>
              <a:rPr lang="tr-TR" sz="2400" dirty="0" smtClean="0">
                <a:solidFill>
                  <a:srgbClr val="C00000"/>
                </a:solidFill>
                <a:latin typeface="Comic Sans MS"/>
                <a:cs typeface="Comic Sans MS"/>
              </a:rPr>
              <a:t>7,5</a:t>
            </a:r>
            <a:r>
              <a:rPr lang="en-US" sz="2400" dirty="0" smtClean="0">
                <a:solidFill>
                  <a:srgbClr val="C00000"/>
                </a:solidFill>
                <a:latin typeface="Comic Sans MS"/>
                <a:cs typeface="Comic Sans MS"/>
              </a:rPr>
              <a:t>%)</a:t>
            </a:r>
          </a:p>
          <a:p>
            <a:pPr lvl="1">
              <a:buClr>
                <a:srgbClr val="C00000"/>
              </a:buClr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urgical site infection</a:t>
            </a:r>
          </a:p>
          <a:p>
            <a:pPr lvl="1">
              <a:buClr>
                <a:srgbClr val="C00000"/>
              </a:buClr>
              <a:buFont typeface="Wingdings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Ekstraperitoneal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insuflation</a:t>
            </a:r>
            <a:endParaRPr lang="en-US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buFont typeface="Wingdings" charset="2"/>
              <a:buChar char="ü"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6128560" y="6050287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tr-TR" dirty="0" smtClean="0">
                <a:latin typeface="Comic Sans MS"/>
                <a:cs typeface="Comic Sans MS"/>
              </a:rPr>
              <a:t> </a:t>
            </a:r>
            <a:r>
              <a:rPr lang="tr-TR" sz="16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Chapron</a:t>
            </a:r>
            <a:r>
              <a:rPr lang="tr-TR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 et.al,2002</a:t>
            </a:r>
            <a:endParaRPr lang="en-US" sz="160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477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Clr>
                <a:srgbClr val="C00000"/>
              </a:buClr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Detrimental effect of surgery on the ovarian reserve !!!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o evidence for the beneficial effect of surgery on the fertility outcome !!!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7-02-05 at 10.27.40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66960"/>
            <a:ext cx="8521700" cy="18092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033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15925" y="1651000"/>
            <a:ext cx="8308975" cy="838200"/>
          </a:xfrm>
        </p:spPr>
        <p:txBody>
          <a:bodyPr/>
          <a:lstStyle/>
          <a:p>
            <a:pPr algn="ctr"/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Risks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 of </a:t>
            </a:r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conservative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management</a:t>
            </a:r>
            <a:endParaRPr lang="tr-TR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5925" y="2489200"/>
            <a:ext cx="8524875" cy="35814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Oocyte quality may be affected 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7200" dirty="0" err="1">
                <a:solidFill>
                  <a:schemeClr val="tx1"/>
                </a:solidFill>
                <a:latin typeface="Comic Sans MS"/>
                <a:cs typeface="Comic Sans MS"/>
              </a:rPr>
              <a:t>Opu</a:t>
            </a:r>
            <a:r>
              <a:rPr lang="en-US" sz="7200" dirty="0">
                <a:solidFill>
                  <a:schemeClr val="tx1"/>
                </a:solidFill>
                <a:latin typeface="Comic Sans MS"/>
                <a:cs typeface="Comic Sans MS"/>
              </a:rPr>
              <a:t> procedure may become complicated </a:t>
            </a:r>
            <a:endParaRPr lang="tr-TR" sz="7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           - </a:t>
            </a: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İnfection</a:t>
            </a:r>
            <a:endParaRPr lang="tr-TR" sz="7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           - </a:t>
            </a: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Follicular</a:t>
            </a: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fluid</a:t>
            </a: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contamination</a:t>
            </a:r>
            <a:endParaRPr lang="tr-TR" sz="7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72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          - V</a:t>
            </a:r>
            <a:r>
              <a:rPr lang="en-US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isceral</a:t>
            </a:r>
            <a:r>
              <a:rPr lang="en-US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injury</a:t>
            </a:r>
            <a:endParaRPr lang="tr-TR" sz="7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Endometriomas</a:t>
            </a:r>
            <a:r>
              <a:rPr lang="en-US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may affect response to COH</a:t>
            </a:r>
            <a:endParaRPr lang="tr-TR" sz="7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Risk of </a:t>
            </a: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pregnancy</a:t>
            </a: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complication</a:t>
            </a:r>
            <a:endParaRPr lang="en-US" sz="7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Malignancy</a:t>
            </a:r>
            <a:endParaRPr lang="tr-TR" sz="7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Progression</a:t>
            </a: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of </a:t>
            </a: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endometriosis</a:t>
            </a:r>
            <a:r>
              <a:rPr lang="tr-TR" sz="7200" dirty="0" smtClean="0">
                <a:latin typeface="Comic Sans MS"/>
                <a:cs typeface="Comic Sans MS"/>
              </a:rPr>
              <a:t>                                              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tr-TR" sz="7200" dirty="0" smtClean="0">
                <a:latin typeface="Comic Sans MS"/>
                <a:cs typeface="Comic Sans MS"/>
              </a:rPr>
              <a:t>                                                                                                                                            </a:t>
            </a:r>
            <a:r>
              <a:rPr lang="tr-TR" sz="7200" dirty="0" err="1" smtClean="0">
                <a:latin typeface="Comic Sans MS"/>
                <a:cs typeface="Comic Sans MS"/>
              </a:rPr>
              <a:t>Somigliana</a:t>
            </a:r>
            <a:r>
              <a:rPr lang="tr-TR" sz="7200" dirty="0" smtClean="0">
                <a:latin typeface="Comic Sans MS"/>
                <a:cs typeface="Comic Sans MS"/>
              </a:rPr>
              <a:t> et al,2015</a:t>
            </a:r>
            <a:endParaRPr lang="en-US" sz="7200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925" y="2599766"/>
            <a:ext cx="8308975" cy="3966134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sz="5500" dirty="0">
                <a:solidFill>
                  <a:schemeClr val="tx1"/>
                </a:solidFill>
                <a:latin typeface="Comic Sans MS"/>
                <a:cs typeface="Comic Sans MS"/>
              </a:rPr>
              <a:t>F</a:t>
            </a:r>
            <a:r>
              <a:rPr lang="en-US" sz="5500" dirty="0" smtClean="0">
                <a:solidFill>
                  <a:schemeClr val="tx1"/>
                </a:solidFill>
                <a:latin typeface="Comic Sans MS"/>
                <a:cs typeface="Comic Sans MS"/>
              </a:rPr>
              <a:t>ree iron decreases oocyte quality</a:t>
            </a:r>
            <a:endParaRPr lang="tr-TR" sz="55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tr-TR" sz="49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490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                                               </a:t>
            </a:r>
            <a:r>
              <a:rPr lang="tr-TR" sz="4300" dirty="0" smtClean="0">
                <a:solidFill>
                  <a:srgbClr val="C00000"/>
                </a:solidFill>
                <a:latin typeface="Comic Sans MS"/>
                <a:cs typeface="Comic Sans MS"/>
              </a:rPr>
              <a:t>(</a:t>
            </a:r>
            <a:r>
              <a:rPr lang="tr-TR" sz="43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sanchez</a:t>
            </a:r>
            <a:r>
              <a:rPr lang="tr-TR" sz="4300" dirty="0" smtClean="0">
                <a:solidFill>
                  <a:srgbClr val="C00000"/>
                </a:solidFill>
                <a:latin typeface="Comic Sans MS"/>
                <a:cs typeface="Comic Sans MS"/>
              </a:rPr>
              <a:t> et al,2014)</a:t>
            </a:r>
            <a:endParaRPr lang="en-US" sz="4300" dirty="0" smtClean="0">
              <a:solidFill>
                <a:srgbClr val="C00000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5500" dirty="0" smtClean="0">
                <a:solidFill>
                  <a:schemeClr val="tx1"/>
                </a:solidFill>
                <a:latin typeface="Comic Sans MS"/>
                <a:cs typeface="Comic Sans MS"/>
              </a:rPr>
              <a:t>Retrospective studies ( 2 major studies</a:t>
            </a:r>
            <a:r>
              <a:rPr lang="tr-TR" sz="5500" dirty="0" smtClean="0">
                <a:solidFill>
                  <a:schemeClr val="tx1"/>
                </a:solidFill>
                <a:latin typeface="Comic Sans MS"/>
                <a:cs typeface="Comic Sans MS"/>
              </a:rPr>
              <a:t>)</a:t>
            </a:r>
          </a:p>
          <a:p>
            <a:pPr marL="0" indent="0">
              <a:buNone/>
            </a:pPr>
            <a:r>
              <a:rPr lang="tr-TR" sz="490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                                               </a:t>
            </a:r>
            <a:r>
              <a:rPr lang="da-DK" sz="49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da-DK" sz="4300" dirty="0" smtClean="0">
                <a:solidFill>
                  <a:srgbClr val="C00000"/>
                </a:solidFill>
                <a:latin typeface="Comic Sans MS"/>
                <a:cs typeface="Comic Sans MS"/>
              </a:rPr>
              <a:t>(Ashrafi et al., 2014; Filippi</a:t>
            </a:r>
            <a:r>
              <a:rPr lang="tr-TR" sz="4300" dirty="0" smtClean="0">
                <a:solidFill>
                  <a:srgbClr val="C00000"/>
                </a:solidFill>
                <a:latin typeface="Comic Sans MS"/>
                <a:cs typeface="Comic Sans MS"/>
              </a:rPr>
              <a:t>et al., 2014)</a:t>
            </a:r>
            <a:endParaRPr lang="en-US" sz="4300" dirty="0" smtClean="0">
              <a:solidFill>
                <a:srgbClr val="C00000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55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Fertilisation</a:t>
            </a:r>
            <a:r>
              <a:rPr lang="en-US" sz="5500" dirty="0" smtClean="0">
                <a:solidFill>
                  <a:schemeClr val="tx1"/>
                </a:solidFill>
                <a:latin typeface="Comic Sans MS"/>
                <a:cs typeface="Comic Sans MS"/>
              </a:rPr>
              <a:t> , high quality embryo rates are similar</a:t>
            </a:r>
            <a:r>
              <a:rPr lang="da-DK" sz="55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endParaRPr lang="tr-TR" sz="55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tr-TR" sz="4300" dirty="0" smtClean="0">
                <a:solidFill>
                  <a:srgbClr val="C00000"/>
                </a:solidFill>
                <a:latin typeface="Comic Sans MS"/>
                <a:cs typeface="Comic Sans MS"/>
              </a:rPr>
              <a:t>                                                                          </a:t>
            </a:r>
            <a:r>
              <a:rPr lang="da-DK" sz="4300" dirty="0" smtClean="0">
                <a:solidFill>
                  <a:srgbClr val="C00000"/>
                </a:solidFill>
                <a:latin typeface="Comic Sans MS"/>
                <a:cs typeface="Comic Sans MS"/>
              </a:rPr>
              <a:t>(Ashrafi et al., 2014; Filippi</a:t>
            </a:r>
            <a:r>
              <a:rPr lang="tr-TR" sz="4300" dirty="0" smtClean="0">
                <a:solidFill>
                  <a:srgbClr val="C00000"/>
                </a:solidFill>
                <a:latin typeface="Comic Sans MS"/>
                <a:cs typeface="Comic Sans MS"/>
              </a:rPr>
              <a:t>et al., 2014</a:t>
            </a:r>
          </a:p>
          <a:p>
            <a:pPr>
              <a:buClr>
                <a:srgbClr val="C00000"/>
              </a:buClr>
            </a:pPr>
            <a:r>
              <a:rPr lang="tr-TR" sz="5500" dirty="0" smtClean="0">
                <a:solidFill>
                  <a:schemeClr val="tx1"/>
                </a:solidFill>
                <a:latin typeface="Comic Sans MS"/>
                <a:cs typeface="Comic Sans MS"/>
              </a:rPr>
              <a:t>D</a:t>
            </a:r>
            <a:r>
              <a:rPr lang="en-US" sz="55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ecreased</a:t>
            </a:r>
            <a:r>
              <a:rPr lang="en-US" sz="5500" dirty="0" smtClean="0">
                <a:solidFill>
                  <a:schemeClr val="tx1"/>
                </a:solidFill>
                <a:latin typeface="Comic Sans MS"/>
                <a:cs typeface="Comic Sans MS"/>
              </a:rPr>
              <a:t> n</a:t>
            </a:r>
            <a:r>
              <a:rPr lang="tr-TR" sz="55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umber</a:t>
            </a:r>
            <a:r>
              <a:rPr lang="en-US" sz="5500" dirty="0" smtClean="0">
                <a:solidFill>
                  <a:schemeClr val="tx1"/>
                </a:solidFill>
                <a:latin typeface="Comic Sans MS"/>
                <a:cs typeface="Comic Sans MS"/>
              </a:rPr>
              <a:t> of mature oocytes</a:t>
            </a:r>
            <a:endParaRPr lang="tr-TR" sz="55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tr-TR" sz="490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                                                  </a:t>
            </a:r>
            <a:r>
              <a:rPr lang="tr-TR" sz="4300" dirty="0" smtClean="0">
                <a:solidFill>
                  <a:srgbClr val="C00000"/>
                </a:solidFill>
                <a:latin typeface="Comic Sans MS"/>
                <a:cs typeface="Comic Sans MS"/>
              </a:rPr>
              <a:t>(</a:t>
            </a:r>
            <a:r>
              <a:rPr lang="da-DK" sz="4300" dirty="0" smtClean="0">
                <a:solidFill>
                  <a:srgbClr val="C00000"/>
                </a:solidFill>
                <a:latin typeface="Comic Sans MS"/>
                <a:cs typeface="Comic Sans MS"/>
              </a:rPr>
              <a:t>Ashrafi et al., 2014</a:t>
            </a:r>
            <a:r>
              <a:rPr lang="tr-TR" sz="4300" dirty="0" smtClean="0">
                <a:solidFill>
                  <a:srgbClr val="C00000"/>
                </a:solidFill>
                <a:latin typeface="Comic Sans MS"/>
                <a:cs typeface="Comic Sans MS"/>
              </a:rPr>
              <a:t>)</a:t>
            </a:r>
            <a:endParaRPr lang="en-US" sz="4300" dirty="0" smtClean="0">
              <a:solidFill>
                <a:srgbClr val="C00000"/>
              </a:solidFill>
              <a:latin typeface="Comic Sans MS"/>
              <a:cs typeface="Comic Sans MS"/>
            </a:endParaRPr>
          </a:p>
          <a:p>
            <a:endParaRPr lang="tr-TR" dirty="0" smtClean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Is there any decrease in oocyte quality?</a:t>
            </a:r>
            <a:endParaRPr lang="en-US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612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925" y="2641600"/>
            <a:ext cx="8308975" cy="3606799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Distorsion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of pelvic anatomy</a:t>
            </a:r>
          </a:p>
          <a:p>
            <a:pPr marL="0" indent="0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ifficulty may be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experinced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while avoiding entry to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itself</a:t>
            </a:r>
          </a:p>
          <a:p>
            <a:pPr marL="0" indent="0">
              <a:buNone/>
            </a:pPr>
            <a:r>
              <a:rPr lang="tr-TR" dirty="0" smtClean="0">
                <a:latin typeface="Comic Sans MS"/>
                <a:cs typeface="Comic Sans MS"/>
              </a:rPr>
              <a:t>        </a:t>
            </a:r>
          </a:p>
          <a:p>
            <a:pPr marL="0" indent="0">
              <a:buNone/>
            </a:pPr>
            <a:endParaRPr lang="tr-TR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risk of visceral injury</a:t>
            </a:r>
            <a:endParaRPr lang="tr-TR" sz="24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tr-TR" dirty="0" smtClean="0">
                <a:latin typeface="Comic Sans MS"/>
                <a:cs typeface="Comic Sans MS"/>
              </a:rPr>
              <a:t>        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84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How does it affect OPU technique?</a:t>
            </a:r>
            <a:endParaRPr lang="en-US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13200" y="3797300"/>
            <a:ext cx="622300" cy="1244600"/>
          </a:xfrm>
          <a:prstGeom prst="downArrow">
            <a:avLst>
              <a:gd name="adj1" fmla="val 50000"/>
              <a:gd name="adj2" fmla="val 4870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4805678" y="1978413"/>
            <a:ext cx="3851148" cy="6454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26359" y="1985136"/>
            <a:ext cx="4256740" cy="6320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400" dirty="0">
                <a:solidFill>
                  <a:schemeClr val="tx1"/>
                </a:solidFill>
                <a:latin typeface="Comic Sans MS"/>
                <a:cs typeface="Comic Sans MS"/>
              </a:rPr>
              <a:t>he risk of missing an occult malignancy at the time of IVF </a:t>
            </a:r>
            <a:endParaRPr lang="tr-TR" sz="1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ctr"/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359" y="692524"/>
            <a:ext cx="8308975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Malignan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c</a:t>
            </a:r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y 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potential?</a:t>
            </a:r>
            <a:endParaRPr lang="en-US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60396" y="2601156"/>
            <a:ext cx="4066241" cy="29257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Clr>
                <a:srgbClr val="C00000"/>
              </a:buClr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2 big studies</a:t>
            </a:r>
          </a:p>
          <a:p>
            <a:pPr>
              <a:buClr>
                <a:srgbClr val="C00000"/>
              </a:buClr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8/950    %0.8</a:t>
            </a:r>
            <a:r>
              <a:rPr lang="tr-TR" sz="1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  <a:p>
            <a:pPr>
              <a:buNone/>
            </a:pPr>
            <a:r>
              <a:rPr lang="tr-TR" sz="2200" dirty="0" smtClean="0">
                <a:latin typeface="Comic Sans MS"/>
                <a:cs typeface="Comic Sans MS"/>
              </a:rPr>
              <a:t>                              </a:t>
            </a:r>
            <a:r>
              <a:rPr lang="tr-TR" sz="2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Mostoufizadeh</a:t>
            </a:r>
            <a:r>
              <a:rPr lang="tr-TR" sz="2200" dirty="0" smtClean="0">
                <a:solidFill>
                  <a:srgbClr val="C00000"/>
                </a:solidFill>
                <a:latin typeface="Comic Sans MS"/>
                <a:cs typeface="Comic Sans MS"/>
              </a:rPr>
              <a:t>    </a:t>
            </a:r>
            <a:r>
              <a:rPr lang="tr-TR" sz="2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and</a:t>
            </a:r>
            <a:r>
              <a:rPr lang="tr-TR" sz="220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2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Scully</a:t>
            </a:r>
            <a:r>
              <a:rPr lang="tr-TR" sz="2200" dirty="0" smtClean="0">
                <a:solidFill>
                  <a:srgbClr val="C00000"/>
                </a:solidFill>
                <a:latin typeface="Comic Sans MS"/>
                <a:cs typeface="Comic Sans MS"/>
              </a:rPr>
              <a:t> (1980)</a:t>
            </a:r>
            <a:endParaRPr lang="en-US" sz="2200" dirty="0" smtClean="0">
              <a:solidFill>
                <a:srgbClr val="C00000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9/1000   %0.9</a:t>
            </a:r>
            <a:endParaRPr lang="tr-TR" sz="28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r">
              <a:buNone/>
            </a:pPr>
            <a:r>
              <a:rPr lang="tr-TR" sz="2800" dirty="0" smtClean="0">
                <a:latin typeface="Comic Sans MS"/>
                <a:cs typeface="Comic Sans MS"/>
              </a:rPr>
              <a:t>                     </a:t>
            </a:r>
            <a:r>
              <a:rPr lang="tr-TR" sz="2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Stern</a:t>
            </a:r>
            <a:r>
              <a:rPr lang="tr-TR" sz="2200" dirty="0" smtClean="0">
                <a:solidFill>
                  <a:srgbClr val="C00000"/>
                </a:solidFill>
                <a:latin typeface="Comic Sans MS"/>
                <a:cs typeface="Comic Sans MS"/>
              </a:rPr>
              <a:t> et al. (2001)</a:t>
            </a:r>
            <a:endParaRPr lang="en-US" sz="2200" dirty="0" smtClean="0">
              <a:solidFill>
                <a:srgbClr val="C0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       </a:t>
            </a:r>
            <a:r>
              <a:rPr lang="en-US" sz="3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Risk is very low </a:t>
            </a:r>
            <a:r>
              <a:rPr lang="tr-TR" sz="3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(NNT </a:t>
            </a:r>
            <a:r>
              <a:rPr lang="tr-TR" sz="3200" b="1" dirty="0">
                <a:solidFill>
                  <a:schemeClr val="tx1"/>
                </a:solidFill>
                <a:latin typeface="Comic Sans MS"/>
                <a:cs typeface="Comic Sans MS"/>
              </a:rPr>
              <a:t>&gt;</a:t>
            </a:r>
            <a:r>
              <a:rPr lang="tr-TR" sz="3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300</a:t>
            </a:r>
            <a:r>
              <a:rPr lang="tr-TR" sz="3200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805678" y="1978413"/>
            <a:ext cx="3885184" cy="645459"/>
          </a:xfrm>
        </p:spPr>
        <p:txBody>
          <a:bodyPr>
            <a:noAutofit/>
          </a:bodyPr>
          <a:lstStyle/>
          <a:p>
            <a:r>
              <a:rPr lang="tr-TR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he </a:t>
            </a:r>
            <a:r>
              <a:rPr lang="en-US" sz="1400" dirty="0">
                <a:solidFill>
                  <a:schemeClr val="tx1"/>
                </a:solidFill>
                <a:latin typeface="Comic Sans MS"/>
                <a:cs typeface="Comic Sans MS"/>
              </a:rPr>
              <a:t>risk of long-term ovarian cancer </a:t>
            </a:r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development</a:t>
            </a:r>
            <a:r>
              <a:rPr lang="tr-TR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 f</a:t>
            </a:r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rom </a:t>
            </a:r>
            <a:r>
              <a:rPr lang="en-US" sz="1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unoperated</a:t>
            </a:r>
            <a:r>
              <a:rPr lang="tr-TR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</a:t>
            </a:r>
            <a:r>
              <a:rPr lang="tr-TR" sz="1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endometriomas</a:t>
            </a:r>
            <a:r>
              <a:rPr lang="tr-TR" sz="14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822696" y="2766761"/>
            <a:ext cx="3817111" cy="2349779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C00000"/>
              </a:buClr>
            </a:pPr>
            <a:r>
              <a:rPr lang="tr-TR" sz="56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56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ndometrioid</a:t>
            </a:r>
            <a:r>
              <a:rPr lang="en-US" sz="5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endParaRPr lang="tr-TR" sz="56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tr-TR" sz="5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  <a:r>
              <a:rPr lang="en-US" sz="56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lear</a:t>
            </a:r>
            <a:r>
              <a:rPr lang="en-US" sz="5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5600" b="1" dirty="0">
                <a:solidFill>
                  <a:schemeClr val="tx1"/>
                </a:solidFill>
                <a:latin typeface="Comic Sans MS"/>
                <a:cs typeface="Comic Sans MS"/>
              </a:rPr>
              <a:t>cell </a:t>
            </a:r>
            <a:r>
              <a:rPr lang="en-US" sz="56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histotypes</a:t>
            </a:r>
            <a:endParaRPr lang="tr-TR" sz="56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tr-TR" sz="56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5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Age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tr-TR" sz="56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5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Family history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tr-TR" sz="56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5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USG feature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tr-TR" sz="56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5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Size(8-10?)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tr-TR" sz="56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5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Recurrent endometrioma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tr-TR" sz="4400" dirty="0" smtClean="0">
                <a:solidFill>
                  <a:srgbClr val="C00000"/>
                </a:solidFill>
                <a:latin typeface="Comic Sans MS"/>
                <a:cs typeface="Comic Sans MS"/>
              </a:rPr>
              <a:t>                V</a:t>
            </a:r>
            <a:r>
              <a:rPr lang="nl-NL" sz="4400" dirty="0">
                <a:solidFill>
                  <a:srgbClr val="C00000"/>
                </a:solidFill>
                <a:latin typeface="Comic Sans MS"/>
                <a:cs typeface="Comic Sans MS"/>
              </a:rPr>
              <a:t>an Leeuwen et al., 2011; Rizzuto et al., 2013; </a:t>
            </a:r>
            <a:r>
              <a:rPr lang="tr-TR" sz="4400" dirty="0" smtClean="0">
                <a:solidFill>
                  <a:srgbClr val="C00000"/>
                </a:solidFill>
                <a:latin typeface="Comic Sans MS"/>
                <a:cs typeface="Comic Sans MS"/>
              </a:rPr>
              <a:t>         </a:t>
            </a:r>
            <a:r>
              <a:rPr lang="nl-NL" sz="4400" dirty="0" smtClean="0">
                <a:solidFill>
                  <a:srgbClr val="C00000"/>
                </a:solidFill>
                <a:latin typeface="Comic Sans MS"/>
                <a:cs typeface="Comic Sans MS"/>
              </a:rPr>
              <a:t>Stewart </a:t>
            </a:r>
            <a:r>
              <a:rPr lang="nl-NL" sz="4400" dirty="0">
                <a:solidFill>
                  <a:srgbClr val="C00000"/>
                </a:solidFill>
                <a:latin typeface="Comic Sans MS"/>
                <a:cs typeface="Comic Sans MS"/>
              </a:rPr>
              <a:t>et al.,</a:t>
            </a:r>
            <a:r>
              <a:rPr lang="tr-TR" sz="4400" dirty="0">
                <a:solidFill>
                  <a:srgbClr val="C00000"/>
                </a:solidFill>
                <a:latin typeface="Comic Sans MS"/>
                <a:cs typeface="Comic Sans MS"/>
              </a:rPr>
              <a:t>2013, Kobayashi et al., 2007</a:t>
            </a:r>
          </a:p>
          <a:p>
            <a:pPr marL="0" indent="0">
              <a:buClr>
                <a:srgbClr val="C00000"/>
              </a:buClr>
              <a:buNone/>
            </a:pPr>
            <a:endParaRPr lang="tr-TR" sz="56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r>
              <a:rPr lang="tr-TR" sz="1200" dirty="0" smtClean="0">
                <a:latin typeface="Comic Sans MS"/>
                <a:cs typeface="Comic Sans MS"/>
              </a:rPr>
              <a:t> </a:t>
            </a:r>
            <a:endParaRPr lang="tr-TR" sz="1200" dirty="0" smtClean="0">
              <a:latin typeface="Comic Sans MS"/>
              <a:cs typeface="Comic Sans MS"/>
            </a:endParaRPr>
          </a:p>
          <a:p>
            <a:pPr marL="0" indent="0" algn="r">
              <a:buNone/>
            </a:pPr>
            <a:endParaRPr lang="tr-TR" sz="1200" dirty="0">
              <a:latin typeface="Comic Sans MS"/>
              <a:cs typeface="Comic Sans MS"/>
            </a:endParaRPr>
          </a:p>
          <a:p>
            <a:pPr marL="0" indent="0" algn="r">
              <a:buNone/>
            </a:pPr>
            <a:endParaRPr lang="tr-TR" sz="12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260397" y="2676889"/>
            <a:ext cx="4256740" cy="3331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938569" y="2751995"/>
            <a:ext cx="3851148" cy="3311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8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2789238"/>
            <a:ext cx="81565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327024" y="1409698"/>
            <a:ext cx="8513763" cy="10464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tr-TR" sz="1600" b="1" dirty="0" smtClean="0">
                <a:latin typeface="Comic Sans MS"/>
                <a:cs typeface="Comic Sans MS"/>
              </a:rPr>
              <a:t>I</a:t>
            </a:r>
            <a:r>
              <a:rPr lang="en-US" sz="1600" b="1" dirty="0" err="1" smtClean="0">
                <a:latin typeface="Comic Sans MS"/>
                <a:cs typeface="Comic Sans MS"/>
              </a:rPr>
              <a:t>nfection</a:t>
            </a:r>
            <a:r>
              <a:rPr lang="en-US" sz="1600" b="1" dirty="0" smtClean="0">
                <a:latin typeface="Comic Sans MS"/>
                <a:cs typeface="Comic Sans MS"/>
              </a:rPr>
              <a:t> of the </a:t>
            </a:r>
            <a:r>
              <a:rPr lang="en-US" sz="1600" b="1" dirty="0" err="1" smtClean="0">
                <a:latin typeface="Comic Sans MS"/>
                <a:cs typeface="Comic Sans MS"/>
              </a:rPr>
              <a:t>endometriomas</a:t>
            </a:r>
            <a:r>
              <a:rPr lang="en-US" sz="1600" b="1" dirty="0" smtClean="0">
                <a:latin typeface="Comic Sans MS"/>
                <a:cs typeface="Comic Sans MS"/>
              </a:rPr>
              <a:t>, follicular fluid contamination with the </a:t>
            </a:r>
            <a:r>
              <a:rPr lang="en-US" sz="1600" b="1" dirty="0" err="1" smtClean="0">
                <a:latin typeface="Comic Sans MS"/>
                <a:cs typeface="Comic Sans MS"/>
              </a:rPr>
              <a:t>endometrioma</a:t>
            </a:r>
            <a:r>
              <a:rPr lang="en-US" sz="1600" b="1" dirty="0" smtClean="0">
                <a:latin typeface="Comic Sans MS"/>
                <a:cs typeface="Comic Sans MS"/>
              </a:rPr>
              <a:t> content, higher risk of pregnancy complications </a:t>
            </a:r>
            <a:r>
              <a:rPr lang="tr-TR" sz="1600" b="1" dirty="0" smtClean="0">
                <a:latin typeface="Comic Sans MS"/>
                <a:cs typeface="Comic Sans MS"/>
              </a:rPr>
              <a:t> </a:t>
            </a:r>
            <a:r>
              <a:rPr lang="tr-TR" sz="1600" b="1" dirty="0" err="1" smtClean="0">
                <a:latin typeface="Comic Sans MS"/>
                <a:cs typeface="Comic Sans MS"/>
              </a:rPr>
              <a:t>risks</a:t>
            </a:r>
            <a:r>
              <a:rPr lang="tr-TR" sz="1600" b="1" dirty="0" smtClean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do not justify surgery because these events are uncommon .</a:t>
            </a:r>
            <a:endParaRPr lang="tr-TR" sz="1600" b="1" dirty="0" smtClean="0">
              <a:latin typeface="Comic Sans MS"/>
              <a:cs typeface="Comic Sans MS"/>
            </a:endParaRPr>
          </a:p>
          <a:p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47109" name="Title 1"/>
          <p:cNvSpPr txBox="1">
            <a:spLocks/>
          </p:cNvSpPr>
          <p:nvPr/>
        </p:nvSpPr>
        <p:spPr bwMode="auto">
          <a:xfrm>
            <a:off x="3276600" y="6362700"/>
            <a:ext cx="55641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 err="1">
                <a:solidFill>
                  <a:srgbClr val="C00000"/>
                </a:solidFill>
                <a:latin typeface="Comic Sans MS" pitchFamily="66" charset="0"/>
              </a:rPr>
              <a:t>Somigliana</a:t>
            </a:r>
            <a:r>
              <a:rPr lang="en-US" sz="1400" dirty="0">
                <a:solidFill>
                  <a:srgbClr val="C00000"/>
                </a:solidFill>
                <a:latin typeface="Comic Sans MS" pitchFamily="66" charset="0"/>
              </a:rPr>
              <a:t> E</a:t>
            </a:r>
            <a:r>
              <a:rPr lang="tr-TR" sz="14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sz="1400" dirty="0">
                <a:solidFill>
                  <a:srgbClr val="C00000"/>
                </a:solidFill>
                <a:latin typeface="Comic Sans MS" pitchFamily="66" charset="0"/>
              </a:rPr>
              <a:t>Human </a:t>
            </a:r>
            <a:r>
              <a:rPr lang="en-US" sz="1400" dirty="0" err="1">
                <a:solidFill>
                  <a:srgbClr val="C00000"/>
                </a:solidFill>
                <a:latin typeface="Comic Sans MS" pitchFamily="66" charset="0"/>
              </a:rPr>
              <a:t>Reprod</a:t>
            </a:r>
            <a:r>
              <a:rPr lang="en-US" sz="1400" dirty="0">
                <a:solidFill>
                  <a:srgbClr val="C00000"/>
                </a:solidFill>
                <a:latin typeface="Comic Sans MS" pitchFamily="66" charset="0"/>
              </a:rPr>
              <a:t> Update, 2015</a:t>
            </a:r>
            <a:endParaRPr lang="tr-TR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024" y="215900"/>
            <a:ext cx="8513763" cy="10922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dirty="0" smtClean="0">
                <a:solidFill>
                  <a:srgbClr val="C00000"/>
                </a:solidFill>
                <a:latin typeface="Comic Sans MS"/>
                <a:cs typeface="Comic Sans MS"/>
              </a:rPr>
              <a:t>No </a:t>
            </a:r>
            <a:r>
              <a:rPr lang="tr-TR" sz="3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significant</a:t>
            </a:r>
            <a:r>
              <a:rPr lang="tr-TR" sz="320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3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difference</a:t>
            </a:r>
            <a:r>
              <a:rPr lang="tr-TR" sz="3200" dirty="0" smtClean="0">
                <a:solidFill>
                  <a:srgbClr val="C00000"/>
                </a:solidFill>
                <a:latin typeface="Comic Sans MS"/>
                <a:cs typeface="Comic Sans MS"/>
              </a:rPr>
              <a:t> in </a:t>
            </a:r>
            <a:r>
              <a:rPr lang="tr-TR" sz="3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terms</a:t>
            </a:r>
            <a:r>
              <a:rPr lang="tr-TR" sz="3200" dirty="0" smtClean="0">
                <a:solidFill>
                  <a:srgbClr val="C00000"/>
                </a:solidFill>
                <a:latin typeface="Comic Sans MS"/>
                <a:cs typeface="Comic Sans MS"/>
              </a:rPr>
              <a:t> of </a:t>
            </a:r>
            <a:r>
              <a:rPr lang="tr-TR" sz="3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ovarian</a:t>
            </a:r>
            <a:r>
              <a:rPr lang="tr-TR" sz="320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3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responsiveness</a:t>
            </a:r>
            <a:r>
              <a:rPr lang="tr-TR" sz="320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3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to</a:t>
            </a:r>
            <a:r>
              <a:rPr lang="tr-TR" sz="320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32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hyperstimulation</a:t>
            </a:r>
            <a:endParaRPr lang="tr-TR" sz="320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226" y="2599765"/>
            <a:ext cx="6635750" cy="361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1" y="6045200"/>
            <a:ext cx="283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err="1">
                <a:solidFill>
                  <a:srgbClr val="C00000"/>
                </a:solidFill>
                <a:latin typeface="Comic Sans MS"/>
                <a:cs typeface="Comic Sans MS"/>
              </a:rPr>
              <a:t>Somigliana</a:t>
            </a:r>
            <a:r>
              <a:rPr lang="tr-TR" sz="1600" dirty="0">
                <a:solidFill>
                  <a:srgbClr val="C00000"/>
                </a:solidFill>
                <a:latin typeface="Comic Sans MS"/>
                <a:cs typeface="Comic Sans MS"/>
              </a:rPr>
              <a:t> et al., 2015 </a:t>
            </a:r>
            <a:endParaRPr lang="en-US" sz="160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951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" y="482600"/>
            <a:ext cx="8039100" cy="227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" y="2971800"/>
            <a:ext cx="80391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737100"/>
            <a:ext cx="7870824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buClr>
                <a:srgbClr val="C00000"/>
              </a:buClr>
            </a:pPr>
            <a:r>
              <a:rPr lang="tr-TR" sz="2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W</a:t>
            </a:r>
            <a:r>
              <a:rPr lang="en-US" sz="2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omen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cs typeface="Comic Sans MS"/>
              </a:rPr>
              <a:t>with intact </a:t>
            </a:r>
            <a:r>
              <a:rPr lang="en-US" sz="2600" b="1" dirty="0" err="1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cs typeface="Comic Sans MS"/>
              </a:rPr>
              <a:t> when compared</a:t>
            </a:r>
            <a:r>
              <a:rPr lang="tr-TR" sz="26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cs typeface="Comic Sans MS"/>
              </a:rPr>
              <a:t>with women without </a:t>
            </a:r>
            <a:r>
              <a:rPr lang="en-US" sz="26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tr-TR" sz="2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;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- S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imilar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LBR, CPR and MR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- L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ower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mean number of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oocytes retrieved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         </a:t>
            </a:r>
            <a:r>
              <a:rPr lang="en-US" sz="2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in women with intact </a:t>
            </a:r>
            <a:r>
              <a:rPr lang="tr-TR" sz="2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25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ndometrioma</a:t>
            </a:r>
            <a:endParaRPr lang="tr-TR" sz="25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-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Higher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cycle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cancellation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rate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  <a:p>
            <a:pPr marL="0" indent="0">
              <a:buClr>
                <a:srgbClr val="C00000"/>
              </a:buClr>
              <a:buSzPct val="200000"/>
              <a:buFont typeface="Arial" pitchFamily="34" charset="0"/>
              <a:buChar char="•"/>
            </a:pPr>
            <a:r>
              <a:rPr lang="tr-TR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</a:t>
            </a:r>
            <a:r>
              <a:rPr lang="tr-TR" sz="2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W</a:t>
            </a:r>
            <a:r>
              <a:rPr lang="en-US" sz="2500" b="1" dirty="0">
                <a:solidFill>
                  <a:schemeClr val="tx1"/>
                </a:solidFill>
                <a:latin typeface="Comic Sans MS"/>
                <a:cs typeface="Comic Sans MS"/>
              </a:rPr>
              <a:t>omen with intact </a:t>
            </a:r>
            <a:r>
              <a:rPr lang="en-US" sz="2500" b="1" dirty="0" err="1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en-US" sz="2500" b="1" dirty="0">
                <a:solidFill>
                  <a:schemeClr val="tx1"/>
                </a:solidFill>
                <a:latin typeface="Comic Sans MS"/>
                <a:cs typeface="Comic Sans MS"/>
              </a:rPr>
              <a:t> when compared</a:t>
            </a:r>
            <a:r>
              <a:rPr lang="tr-TR" sz="25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500" b="1" dirty="0">
                <a:solidFill>
                  <a:schemeClr val="tx1"/>
                </a:solidFill>
                <a:latin typeface="Comic Sans MS"/>
                <a:cs typeface="Comic Sans MS"/>
              </a:rPr>
              <a:t>with women </a:t>
            </a:r>
            <a:r>
              <a:rPr lang="en-US" sz="2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with</a:t>
            </a:r>
            <a:r>
              <a:rPr lang="tr-TR" sz="2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surgical treatment prior to IVF/ICSI</a:t>
            </a:r>
            <a:endParaRPr lang="tr-TR" sz="25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- S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imilar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LBR, CPR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and MR 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- L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ower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AFC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MNOR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in </a:t>
            </a:r>
            <a:r>
              <a:rPr lang="en-US" sz="2500" b="1" dirty="0">
                <a:solidFill>
                  <a:schemeClr val="tx1"/>
                </a:solidFill>
                <a:latin typeface="Comic Sans MS"/>
                <a:cs typeface="Comic Sans MS"/>
              </a:rPr>
              <a:t>women with </a:t>
            </a:r>
            <a:r>
              <a:rPr lang="tr-TR" sz="2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25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surgical</a:t>
            </a:r>
            <a:r>
              <a:rPr lang="tr-TR" sz="2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25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treatment</a:t>
            </a:r>
            <a:r>
              <a:rPr lang="tr-TR" sz="2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     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- H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igher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total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gonadotrophin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stimulation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dose</a:t>
            </a:r>
            <a:endParaRPr lang="tr-TR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621928"/>
            <a:ext cx="8432800" cy="181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ağ Ayraç"/>
          <p:cNvSpPr/>
          <p:nvPr/>
        </p:nvSpPr>
        <p:spPr>
          <a:xfrm>
            <a:off x="4025900" y="3404382"/>
            <a:ext cx="927100" cy="73581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Ayraç"/>
          <p:cNvSpPr/>
          <p:nvPr/>
        </p:nvSpPr>
        <p:spPr>
          <a:xfrm>
            <a:off x="4178300" y="5176911"/>
            <a:ext cx="927100" cy="801857"/>
          </a:xfrm>
          <a:prstGeom prst="rightBrace">
            <a:avLst>
              <a:gd name="adj1" fmla="val 8333"/>
              <a:gd name="adj2" fmla="val 44115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925" y="2436758"/>
            <a:ext cx="8308975" cy="392594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Pelvic anatomy </a:t>
            </a:r>
            <a:r>
              <a:rPr lang="en-US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distorsion</a:t>
            </a:r>
            <a:endParaRPr lang="en-US" sz="72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nflammatory</a:t>
            </a:r>
            <a:r>
              <a:rPr lang="en-US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and</a:t>
            </a: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oxidative</a:t>
            </a: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damage</a:t>
            </a:r>
            <a:endParaRPr lang="en-US" sz="72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7200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mpaired endometrial receptivity</a:t>
            </a:r>
            <a:r>
              <a:rPr lang="tr-TR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tr-TR" sz="7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implantation</a:t>
            </a:r>
            <a:endParaRPr lang="en-US" sz="72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Ovulatory dysfunction</a:t>
            </a:r>
            <a:endParaRPr lang="en-US" sz="72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Endocrine disorders</a:t>
            </a:r>
            <a:endParaRPr lang="en-US" sz="72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Decreased oocyte and embryo quality</a:t>
            </a:r>
            <a:endParaRPr lang="en-US" sz="72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7200" dirty="0">
                <a:solidFill>
                  <a:schemeClr val="tx1"/>
                </a:solidFill>
                <a:latin typeface="Comic Sans MS"/>
                <a:cs typeface="Comic Sans MS"/>
              </a:rPr>
              <a:t>Tubal </a:t>
            </a:r>
            <a:r>
              <a:rPr lang="en-US" sz="7200" dirty="0" smtClean="0">
                <a:solidFill>
                  <a:schemeClr val="tx1"/>
                </a:solidFill>
                <a:latin typeface="Comic Sans MS"/>
                <a:cs typeface="Comic Sans MS"/>
              </a:rPr>
              <a:t>motility dysfunction</a:t>
            </a:r>
            <a:endParaRPr lang="en-US" sz="72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                                                                                         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925" y="484241"/>
            <a:ext cx="8229600" cy="213195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/>
                <a:cs typeface="Comic Sans MS"/>
              </a:rPr>
              <a:t>Endometriosis and </a:t>
            </a:r>
            <a:r>
              <a:rPr lang="en-US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Infertility,Pathophysiology</a:t>
            </a:r>
            <a:endParaRPr lang="en-US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700" y="6024146"/>
            <a:ext cx="566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Hamdan</a:t>
            </a:r>
            <a:r>
              <a:rPr lang="en-US" sz="16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et al,</a:t>
            </a:r>
            <a:r>
              <a:rPr lang="tr-TR" sz="16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2015</a:t>
            </a:r>
            <a:endParaRPr lang="en-US" sz="1600" b="1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997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04-05 at 1.24.08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49" r="-9749"/>
          <a:stretch>
            <a:fillRect/>
          </a:stretch>
        </p:blipFill>
        <p:spPr>
          <a:xfrm>
            <a:off x="0" y="1508418"/>
            <a:ext cx="9144000" cy="45748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419100"/>
            <a:ext cx="8013700" cy="9525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    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Surgery           v</a:t>
            </a:r>
            <a:r>
              <a:rPr lang="tr-TR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s        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ART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275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Should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  </a:t>
            </a:r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we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perform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surgery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 ?</a:t>
            </a:r>
            <a:endParaRPr lang="tr-TR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498058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No evidence for favorable IVF outcome when surgery is performed before ART</a:t>
            </a:r>
            <a:endParaRPr lang="tr-TR" sz="16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just">
              <a:lnSpc>
                <a:spcPct val="200000"/>
              </a:lnSpc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Risks of conservative management do not overweight surgical risks</a:t>
            </a:r>
            <a:endParaRPr lang="tr-TR" sz="16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lnSpc>
                <a:spcPct val="200000"/>
              </a:lnSpc>
            </a:pPr>
            <a:endParaRPr lang="tr-TR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063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46939" y="6410944"/>
            <a:ext cx="2443163" cy="75303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Muzii L. et al., 2017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950338"/>
              </p:ext>
            </p:extLst>
          </p:nvPr>
        </p:nvGraphicFramePr>
        <p:xfrm>
          <a:off x="243486" y="1198936"/>
          <a:ext cx="6738082" cy="5300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11577"/>
                <a:gridCol w="1693618"/>
                <a:gridCol w="1495168"/>
                <a:gridCol w="2137719"/>
              </a:tblGrid>
              <a:tr h="378123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Score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0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</a:t>
                      </a:r>
                      <a:endParaRPr lang="tr-TR" sz="1800" dirty="0"/>
                    </a:p>
                  </a:txBody>
                  <a:tcPr marT="45716" marB="45716"/>
                </a:tc>
              </a:tr>
              <a:tr h="661721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Size (cm)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&lt;3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3-5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&gt;5(</a:t>
                      </a:r>
                      <a:r>
                        <a:rPr lang="tr-TR" sz="1800" dirty="0" err="1" smtClean="0"/>
                        <a:t>if</a:t>
                      </a:r>
                      <a:r>
                        <a:rPr lang="tr-TR" sz="1800" baseline="0" dirty="0" smtClean="0"/>
                        <a:t>&gt;10, </a:t>
                      </a:r>
                      <a:r>
                        <a:rPr lang="tr-TR" sz="1800" baseline="0" dirty="0" err="1" smtClean="0"/>
                        <a:t>score</a:t>
                      </a:r>
                      <a:r>
                        <a:rPr lang="tr-TR" sz="1800" baseline="0" dirty="0" smtClean="0"/>
                        <a:t> is 3)</a:t>
                      </a:r>
                      <a:endParaRPr lang="tr-TR" sz="1800" dirty="0"/>
                    </a:p>
                  </a:txBody>
                  <a:tcPr marT="45716" marB="45716"/>
                </a:tc>
              </a:tr>
              <a:tr h="378123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Growth</a:t>
                      </a:r>
                      <a:r>
                        <a:rPr lang="tr-TR" sz="1800" dirty="0" smtClean="0"/>
                        <a:t> rate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kumimoji="0" lang="tr-T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≤1.0 cm/6 </a:t>
                      </a:r>
                      <a:r>
                        <a:rPr kumimoji="0" lang="tr-TR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&gt;1.0</a:t>
                      </a:r>
                      <a:r>
                        <a:rPr lang="tr-TR" sz="1800" baseline="0" dirty="0" smtClean="0"/>
                        <a:t> cm/6 </a:t>
                      </a:r>
                      <a:r>
                        <a:rPr lang="tr-TR" sz="1800" baseline="0" dirty="0" err="1" smtClean="0"/>
                        <a:t>mo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/</a:t>
                      </a:r>
                      <a:endParaRPr lang="tr-TR" sz="1800" dirty="0"/>
                    </a:p>
                  </a:txBody>
                  <a:tcPr marT="45716" marB="45716"/>
                </a:tc>
              </a:tr>
              <a:tr h="574148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Pain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Absent</a:t>
                      </a:r>
                      <a:r>
                        <a:rPr lang="tr-TR" sz="1800" dirty="0" smtClean="0"/>
                        <a:t>/</a:t>
                      </a:r>
                      <a:r>
                        <a:rPr lang="tr-TR" sz="1800" dirty="0" err="1" smtClean="0"/>
                        <a:t>mild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/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+mn-lt"/>
                        </a:rPr>
                        <a:t>Moderate/severe</a:t>
                      </a:r>
                      <a:r>
                        <a:rPr lang="tr-TR" sz="1800" dirty="0" smtClean="0">
                          <a:latin typeface="+mn-lt"/>
                        </a:rPr>
                        <a:t>*</a:t>
                      </a:r>
                      <a:endParaRPr lang="tr-TR" sz="1800" dirty="0">
                        <a:latin typeface="+mn-lt"/>
                      </a:endParaRPr>
                    </a:p>
                  </a:txBody>
                  <a:tcPr marT="45716" marB="45716"/>
                </a:tc>
              </a:tr>
              <a:tr h="378123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İnfertility</a:t>
                      </a:r>
                      <a:r>
                        <a:rPr lang="tr-TR" sz="1800" dirty="0" smtClean="0"/>
                        <a:t>**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Absent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/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Present</a:t>
                      </a:r>
                      <a:r>
                        <a:rPr lang="tr-TR" sz="1800" dirty="0" smtClean="0"/>
                        <a:t>*</a:t>
                      </a:r>
                      <a:endParaRPr lang="tr-TR" sz="1800" dirty="0"/>
                    </a:p>
                  </a:txBody>
                  <a:tcPr marT="45716" marB="45716"/>
                </a:tc>
              </a:tr>
              <a:tr h="661721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Ultrasound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features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Typical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/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Atypical</a:t>
                      </a:r>
                      <a:r>
                        <a:rPr lang="tr-TR" sz="1800" dirty="0" smtClean="0"/>
                        <a:t>(</a:t>
                      </a:r>
                      <a:r>
                        <a:rPr lang="tr-TR" sz="1800" dirty="0" err="1" smtClean="0"/>
                        <a:t>if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blood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flow</a:t>
                      </a:r>
                      <a:r>
                        <a:rPr lang="tr-TR" sz="1800" dirty="0" smtClean="0"/>
                        <a:t>, </a:t>
                      </a:r>
                      <a:r>
                        <a:rPr lang="tr-TR" sz="1800" dirty="0" err="1" smtClean="0"/>
                        <a:t>score</a:t>
                      </a:r>
                      <a:r>
                        <a:rPr lang="tr-TR" sz="1800" dirty="0" smtClean="0"/>
                        <a:t> is 3)</a:t>
                      </a:r>
                      <a:endParaRPr lang="tr-TR" sz="1800" dirty="0"/>
                    </a:p>
                  </a:txBody>
                  <a:tcPr marT="45716" marB="45716"/>
                </a:tc>
              </a:tr>
              <a:tr h="945319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History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positive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for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cancer</a:t>
                      </a:r>
                      <a:r>
                        <a:rPr lang="tr-TR" sz="1800" baseline="0" smtClean="0"/>
                        <a:t> ***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Absent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Familiar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Personal</a:t>
                      </a:r>
                      <a:endParaRPr lang="tr-TR" sz="1800" dirty="0"/>
                    </a:p>
                  </a:txBody>
                  <a:tcPr marT="45716" marB="45716"/>
                </a:tc>
              </a:tr>
              <a:tr h="945319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Recurrent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endometrioma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No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Yes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/</a:t>
                      </a:r>
                      <a:endParaRPr lang="tr-TR" sz="1800" dirty="0"/>
                    </a:p>
                  </a:txBody>
                  <a:tcPr marT="45716" marB="45716"/>
                </a:tc>
              </a:tr>
              <a:tr h="378123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Age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kumimoji="0" lang="tr-T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≤40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&gt;40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/                     </a:t>
                      </a:r>
                      <a:endParaRPr lang="tr-TR" sz="1800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41946" y="456319"/>
            <a:ext cx="648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/>
              <a:t>Multiparametric score for the indication to surgery in case of endometrioma (MISE score)</a:t>
            </a:r>
            <a:endParaRPr lang="tr-TR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81568" y="3253596"/>
            <a:ext cx="2111710" cy="636615"/>
          </a:xfrm>
        </p:spPr>
        <p:txBody>
          <a:bodyPr/>
          <a:lstStyle/>
          <a:p>
            <a: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Score </a:t>
            </a:r>
            <a:r>
              <a:rPr lang="tr-TR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&lt;2: </a:t>
            </a:r>
            <a: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Follow up</a:t>
            </a:r>
            <a:b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Score </a:t>
            </a:r>
            <a:r>
              <a:rPr lang="tr-TR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&gt;3: </a:t>
            </a:r>
            <a: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Surgery</a:t>
            </a:r>
            <a:b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İf score of 3 is obtained with</a:t>
            </a:r>
            <a:b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2a :medical treatment</a:t>
            </a:r>
            <a:b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2b:IVF</a:t>
            </a:r>
            <a:br>
              <a:rPr lang="tr-T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tr-T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15925" y="1282700"/>
            <a:ext cx="8308975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In summary,</a:t>
            </a:r>
            <a:endParaRPr lang="tr-TR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5925" y="2578100"/>
            <a:ext cx="8308975" cy="4114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İndications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</a:t>
            </a:r>
            <a:r>
              <a:rPr lang="en-US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for surgery in patients with endometriosis-related </a:t>
            </a:r>
            <a:r>
              <a:rPr lang="en-US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subfertility</a:t>
            </a:r>
            <a:endParaRPr lang="tr-TR" sz="3500" dirty="0" smtClean="0">
              <a:solidFill>
                <a:schemeClr val="tx1"/>
              </a:solidFill>
              <a:latin typeface="Comic Sans MS" pitchFamily="66" charset="0"/>
              <a:cs typeface="Comic Sans MS"/>
            </a:endParaRPr>
          </a:p>
          <a:p>
            <a:pPr>
              <a:buNone/>
            </a:pPr>
            <a:r>
              <a:rPr lang="tr-TR" sz="3500" dirty="0" smtClean="0">
                <a:solidFill>
                  <a:srgbClr val="C00000"/>
                </a:solidFill>
                <a:latin typeface="Comic Sans MS" pitchFamily="66" charset="0"/>
                <a:cs typeface="Comic Sans MS"/>
              </a:rPr>
              <a:t>                                                           </a:t>
            </a:r>
            <a:r>
              <a:rPr lang="tr-TR" sz="3500" dirty="0" err="1" smtClean="0">
                <a:solidFill>
                  <a:srgbClr val="C00000"/>
                </a:solidFill>
                <a:latin typeface="Comic Sans MS" pitchFamily="66" charset="0"/>
                <a:cs typeface="Comic Sans MS"/>
              </a:rPr>
              <a:t>without</a:t>
            </a:r>
            <a:r>
              <a:rPr lang="tr-TR" sz="3500" dirty="0" smtClean="0">
                <a:solidFill>
                  <a:srgbClr val="C00000"/>
                </a:solidFill>
                <a:latin typeface="Comic Sans MS" pitchFamily="66" charset="0"/>
                <a:cs typeface="Comic Sans MS"/>
              </a:rPr>
              <a:t> </a:t>
            </a:r>
            <a:r>
              <a:rPr lang="tr-TR" sz="3500" dirty="0" err="1" smtClean="0">
                <a:solidFill>
                  <a:srgbClr val="C00000"/>
                </a:solidFill>
                <a:latin typeface="Comic Sans MS" pitchFamily="66" charset="0"/>
                <a:cs typeface="Comic Sans MS"/>
              </a:rPr>
              <a:t>significant</a:t>
            </a:r>
            <a:r>
              <a:rPr lang="tr-TR" sz="3500" dirty="0" smtClean="0">
                <a:solidFill>
                  <a:srgbClr val="C00000"/>
                </a:solidFill>
                <a:latin typeface="Comic Sans MS" pitchFamily="66" charset="0"/>
                <a:cs typeface="Comic Sans MS"/>
              </a:rPr>
              <a:t> </a:t>
            </a:r>
            <a:r>
              <a:rPr lang="tr-TR" sz="3500" dirty="0" err="1" smtClean="0">
                <a:solidFill>
                  <a:srgbClr val="C00000"/>
                </a:solidFill>
                <a:latin typeface="Comic Sans MS" pitchFamily="66" charset="0"/>
                <a:cs typeface="Comic Sans MS"/>
              </a:rPr>
              <a:t>pain</a:t>
            </a:r>
            <a:r>
              <a:rPr lang="tr-TR" sz="3500" dirty="0" smtClean="0">
                <a:solidFill>
                  <a:srgbClr val="C00000"/>
                </a:solidFill>
                <a:latin typeface="Comic Sans MS" pitchFamily="66" charset="0"/>
                <a:cs typeface="Comic Sans MS"/>
              </a:rPr>
              <a:t>:</a:t>
            </a:r>
          </a:p>
          <a:p>
            <a:pPr>
              <a:buClr>
                <a:srgbClr val="C00000"/>
              </a:buClr>
            </a:pPr>
            <a:r>
              <a:rPr lang="tr-TR" sz="3500" dirty="0" smtClean="0">
                <a:latin typeface="Comic Sans MS" pitchFamily="66" charset="0"/>
                <a:cs typeface="Comic Sans MS"/>
              </a:rPr>
              <a:t> </a:t>
            </a:r>
            <a:r>
              <a:rPr lang="tr-TR" sz="3500" dirty="0" err="1" smtClean="0">
                <a:latin typeface="Comic Sans MS" pitchFamily="66" charset="0"/>
                <a:cs typeface="Comic Sans MS"/>
              </a:rPr>
              <a:t>Stage</a:t>
            </a:r>
            <a:r>
              <a:rPr lang="tr-TR" sz="3500" dirty="0" smtClean="0">
                <a:latin typeface="Comic Sans MS" pitchFamily="66" charset="0"/>
                <a:cs typeface="Comic Sans MS"/>
              </a:rPr>
              <a:t> 1-2 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</a:t>
            </a:r>
            <a:r>
              <a:rPr lang="tr-TR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endometriosis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(</a:t>
            </a:r>
            <a:r>
              <a:rPr lang="tr-TR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If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</a:t>
            </a:r>
            <a:r>
              <a:rPr lang="tr-TR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surgery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is </a:t>
            </a:r>
            <a:r>
              <a:rPr lang="tr-TR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performed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</a:t>
            </a:r>
            <a:r>
              <a:rPr lang="tr-TR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for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</a:t>
            </a:r>
            <a:r>
              <a:rPr lang="tr-TR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other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</a:t>
            </a:r>
            <a:r>
              <a:rPr lang="tr-TR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indications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en-US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Improving access for </a:t>
            </a:r>
            <a:r>
              <a:rPr lang="en-US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oocyte</a:t>
            </a:r>
            <a:r>
              <a:rPr lang="en-US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retrieval</a:t>
            </a:r>
            <a:endParaRPr lang="tr-TR" sz="3500" dirty="0" smtClean="0">
              <a:solidFill>
                <a:schemeClr val="tx1"/>
              </a:solidFill>
              <a:latin typeface="Comic Sans MS" pitchFamily="66" charset="0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en-US" sz="3500" dirty="0" err="1" smtClean="0">
                <a:solidFill>
                  <a:schemeClr val="tx1"/>
                </a:solidFill>
                <a:latin typeface="Comic Sans MS" pitchFamily="66" charset="0"/>
              </a:rPr>
              <a:t>oubts</a:t>
            </a:r>
            <a:r>
              <a:rPr lang="en-US" sz="3500" dirty="0" smtClean="0">
                <a:solidFill>
                  <a:schemeClr val="tx1"/>
                </a:solidFill>
                <a:latin typeface="Comic Sans MS" pitchFamily="66" charset="0"/>
              </a:rPr>
              <a:t> exist about their exact nature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</a:rPr>
              <a:t> of </a:t>
            </a:r>
            <a:r>
              <a:rPr lang="tr-TR" sz="3500" dirty="0" err="1" smtClean="0">
                <a:solidFill>
                  <a:schemeClr val="tx1"/>
                </a:solidFill>
                <a:latin typeface="Comic Sans MS" pitchFamily="66" charset="0"/>
              </a:rPr>
              <a:t>endometrioma</a:t>
            </a:r>
            <a:endParaRPr lang="en-US" sz="3500" dirty="0" smtClean="0">
              <a:solidFill>
                <a:schemeClr val="tx1"/>
              </a:solidFill>
              <a:latin typeface="Comic Sans MS" pitchFamily="66" charset="0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Treating </a:t>
            </a:r>
            <a:r>
              <a:rPr lang="en-US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hydrosalpinges</a:t>
            </a:r>
            <a:r>
              <a:rPr lang="en-US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to improve IVF outcomes </a:t>
            </a:r>
            <a:endParaRPr lang="tr-TR" sz="3500" dirty="0" smtClean="0">
              <a:solidFill>
                <a:schemeClr val="tx1"/>
              </a:solidFill>
              <a:latin typeface="Comic Sans MS" pitchFamily="66" charset="0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Patient declines ART due to personal, cultural, or religious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</a:t>
            </a:r>
            <a:r>
              <a:rPr lang="tr-TR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reasons</a:t>
            </a:r>
            <a:endParaRPr lang="tr-TR" sz="3500" dirty="0" smtClean="0">
              <a:solidFill>
                <a:schemeClr val="tx1"/>
              </a:solidFill>
              <a:latin typeface="Comic Sans MS" pitchFamily="66" charset="0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Patient choice for surgery or unable to access interventions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</a:t>
            </a:r>
            <a:r>
              <a:rPr lang="tr-TR" sz="3500" dirty="0" err="1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such</a:t>
            </a:r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Comic Sans MS"/>
              </a:rPr>
              <a:t> as ART</a:t>
            </a:r>
          </a:p>
          <a:p>
            <a:pPr algn="r">
              <a:buNone/>
            </a:pPr>
            <a:r>
              <a:rPr lang="tr-TR" sz="2900" dirty="0" smtClean="0">
                <a:latin typeface="Comic Sans MS"/>
                <a:cs typeface="Comic Sans MS"/>
              </a:rPr>
              <a:t>                                                                                                               </a:t>
            </a:r>
            <a:r>
              <a:rPr lang="tr-TR" sz="29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Sukhbir</a:t>
            </a:r>
            <a:r>
              <a:rPr lang="tr-TR" sz="2900" dirty="0" smtClean="0">
                <a:solidFill>
                  <a:srgbClr val="C00000"/>
                </a:solidFill>
                <a:latin typeface="Comic Sans MS"/>
                <a:cs typeface="Comic Sans MS"/>
              </a:rPr>
              <a:t> S et al.,2017</a:t>
            </a:r>
            <a:endParaRPr lang="tr-TR" sz="290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In summary,</a:t>
            </a:r>
            <a:endParaRPr lang="en-US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599766"/>
            <a:ext cx="8308975" cy="42582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5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2500" dirty="0" smtClean="0">
                <a:solidFill>
                  <a:schemeClr val="tx1"/>
                </a:solidFill>
                <a:latin typeface="Comic Sans MS"/>
                <a:cs typeface="Comic Sans MS"/>
              </a:rPr>
              <a:t>he </a:t>
            </a:r>
            <a:r>
              <a:rPr lang="en-US" sz="2500" dirty="0">
                <a:solidFill>
                  <a:schemeClr val="tx1"/>
                </a:solidFill>
                <a:latin typeface="Comic Sans MS"/>
                <a:cs typeface="Comic Sans MS"/>
              </a:rPr>
              <a:t>management of ovarian </a:t>
            </a:r>
            <a:r>
              <a:rPr lang="en-US" sz="25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endometriomas</a:t>
            </a:r>
            <a:r>
              <a:rPr lang="en-US" sz="25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500" dirty="0">
                <a:solidFill>
                  <a:schemeClr val="tx1"/>
                </a:solidFill>
                <a:latin typeface="Comic Sans MS"/>
                <a:cs typeface="Comic Sans MS"/>
              </a:rPr>
              <a:t>women </a:t>
            </a:r>
            <a:r>
              <a:rPr lang="en-US" sz="2500" b="1" dirty="0">
                <a:solidFill>
                  <a:srgbClr val="C00000"/>
                </a:solidFill>
                <a:latin typeface="Comic Sans MS"/>
                <a:cs typeface="Comic Sans MS"/>
              </a:rPr>
              <a:t>with </a:t>
            </a:r>
            <a:r>
              <a:rPr lang="en-US" sz="25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pain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Ovarian reserve may be lower in women with ovarian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compared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with those women without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Surgical excision of an </a:t>
            </a:r>
            <a:r>
              <a:rPr lang="en-US" dirty="0" err="1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is ideal for pain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but may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lead to reduced ovarian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reserve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Bilateral, compared to unilateral, ovarian cystectomy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endometriomas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may result in a greater negative effect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on ovarian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reserve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Recurrent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excision may further reduce ovarian reserve compared with primary surgery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does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not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improve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fertility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consider individualizing the care of women with </a:t>
            </a:r>
            <a:r>
              <a:rPr lang="en-US" sz="2800" b="1" dirty="0" err="1" smtClean="0">
                <a:solidFill>
                  <a:srgbClr val="FF0000"/>
                </a:solidFill>
              </a:rPr>
              <a:t>endometrioma</a:t>
            </a:r>
            <a:endParaRPr lang="en-US" sz="2500" b="1" dirty="0" smtClean="0">
              <a:solidFill>
                <a:srgbClr val="80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tr-TR" dirty="0" smtClean="0">
                <a:latin typeface="Comic Sans MS"/>
                <a:cs typeface="Comic Sans MS"/>
              </a:rPr>
              <a:t>                                                                                                                                                                </a:t>
            </a:r>
            <a:endParaRPr lang="tr-TR" dirty="0">
              <a:latin typeface="Comic Sans MS"/>
              <a:cs typeface="Comic Sans MS"/>
            </a:endParaRPr>
          </a:p>
          <a:p>
            <a:pPr algn="r">
              <a:buNone/>
            </a:pPr>
            <a:r>
              <a:rPr lang="tr-TR" sz="250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25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Sukhbir</a:t>
            </a:r>
            <a:r>
              <a:rPr lang="tr-TR" sz="2500" dirty="0" smtClean="0">
                <a:solidFill>
                  <a:srgbClr val="C00000"/>
                </a:solidFill>
                <a:latin typeface="Comic Sans MS"/>
                <a:cs typeface="Comic Sans MS"/>
              </a:rPr>
              <a:t> S et al.,2017</a:t>
            </a:r>
            <a:endParaRPr lang="en-US" sz="250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86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just">
              <a:buNone/>
            </a:pPr>
            <a:r>
              <a:rPr lang="en-US" sz="2800" dirty="0" smtClean="0">
                <a:latin typeface="Comic Sans MS"/>
                <a:cs typeface="Comic Sans MS"/>
              </a:rPr>
              <a:t>                           Thank you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617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7" y="1956103"/>
            <a:ext cx="7661376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7" y="3815372"/>
            <a:ext cx="7661376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415925" y="546100"/>
            <a:ext cx="8308975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ESHRE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guideline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management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women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with</a:t>
            </a: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Comic Sans MS" pitchFamily="66" charset="0"/>
              </a:rPr>
              <a:t>endometriosis</a:t>
            </a:r>
            <a:endParaRPr lang="tr-TR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717800" y="6035185"/>
            <a:ext cx="6208233" cy="426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50800" dist="25400">
              <a:srgbClr val="C0C0C0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Human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Reproduction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Vol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.29,No.3 </a:t>
            </a:r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pp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.400-412,2014</a:t>
            </a:r>
            <a:endParaRPr lang="tr-TR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37908" r="-37908"/>
          <a:stretch>
            <a:fillRect/>
          </a:stretch>
        </p:blipFill>
        <p:spPr>
          <a:xfrm>
            <a:off x="-2120705" y="901700"/>
            <a:ext cx="12970825" cy="5657321"/>
          </a:xfrm>
        </p:spPr>
      </p:pic>
      <p:sp>
        <p:nvSpPr>
          <p:cNvPr id="7" name="6 Dikdörtgen"/>
          <p:cNvSpPr/>
          <p:nvPr/>
        </p:nvSpPr>
        <p:spPr>
          <a:xfrm>
            <a:off x="2717800" y="6248399"/>
            <a:ext cx="6208233" cy="426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50800" dist="25400">
              <a:srgbClr val="C0C0C0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Human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Reproduction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Vol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.29,No.3 </a:t>
            </a:r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pp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.400-412,2014</a:t>
            </a:r>
            <a:endParaRPr lang="tr-TR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15925" y="2407395"/>
            <a:ext cx="8308975" cy="698501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/>
            </a:r>
            <a:b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</a:b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/>
            </a:r>
            <a:b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</a:b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/>
            </a:r>
            <a:b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</a:b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/>
            </a:r>
            <a:b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</a:br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Treatment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Modalities</a:t>
            </a:r>
            <a:r>
              <a:rPr lang="tr-TR" dirty="0" smtClean="0">
                <a:latin typeface="Comic Sans MS"/>
                <a:cs typeface="Comic Sans MS"/>
              </a:rPr>
              <a:t/>
            </a:r>
            <a:br>
              <a:rPr lang="tr-TR" dirty="0" smtClean="0">
                <a:latin typeface="Comic Sans MS"/>
                <a:cs typeface="Comic Sans MS"/>
              </a:rPr>
            </a:br>
            <a:endParaRPr lang="tr-TR" dirty="0">
              <a:latin typeface="Comic Sans MS"/>
              <a:cs typeface="Comic Sans M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/>
              <a:t>   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Medical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treatment</a:t>
            </a:r>
            <a:endParaRPr lang="tr-T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tr-TR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Surgical</a:t>
            </a: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tr-TR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treatment</a:t>
            </a:r>
            <a:endParaRPr lang="tr-TR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latin typeface="Comic Sans MS"/>
                <a:cs typeface="Comic Sans MS"/>
              </a:rPr>
              <a:t>  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Expectant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management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(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natural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conception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)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Ovulation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induction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with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IUI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tr-TR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Assisted</a:t>
            </a: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Reproductive</a:t>
            </a: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tr-TR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Technology</a:t>
            </a:r>
            <a:endParaRPr lang="tr-TR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V="1">
            <a:off x="415925" y="2599764"/>
            <a:ext cx="8308975" cy="45719"/>
          </a:xfrm>
        </p:spPr>
        <p:txBody>
          <a:bodyPr/>
          <a:lstStyle/>
          <a:p>
            <a:r>
              <a:rPr lang="tr-TR" dirty="0" smtClean="0"/>
              <a:t>g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" y="342900"/>
            <a:ext cx="8308975" cy="601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396067" y="5918200"/>
            <a:ext cx="35094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Dikdörtgen"/>
          <p:cNvSpPr/>
          <p:nvPr/>
        </p:nvSpPr>
        <p:spPr>
          <a:xfrm>
            <a:off x="415925" y="4889500"/>
            <a:ext cx="8016875" cy="431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8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9155" r="-19155"/>
          <a:stretch>
            <a:fillRect/>
          </a:stretch>
        </p:blipFill>
        <p:spPr>
          <a:xfrm>
            <a:off x="-727451" y="1898664"/>
            <a:ext cx="10763812" cy="4349735"/>
          </a:xfrm>
        </p:spPr>
      </p:pic>
      <p:cxnSp>
        <p:nvCxnSpPr>
          <p:cNvPr id="6" name="Straight Connector 5"/>
          <p:cNvCxnSpPr/>
          <p:nvPr/>
        </p:nvCxnSpPr>
        <p:spPr>
          <a:xfrm>
            <a:off x="894033" y="2345419"/>
            <a:ext cx="1596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4033" y="3492015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4033" y="4367373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4033" y="5144099"/>
            <a:ext cx="9677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91250" y="2871003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23988" y="3672387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89723" y="4367373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9293" y="5933326"/>
            <a:ext cx="8029907" cy="924674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Hamdan</a:t>
            </a:r>
            <a:r>
              <a:rPr lang="en-US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 et al, Hum </a:t>
            </a:r>
            <a:r>
              <a:rPr lang="en-US" sz="16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Reprod</a:t>
            </a:r>
            <a:r>
              <a:rPr lang="en-US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, 2015</a:t>
            </a:r>
            <a:endParaRPr lang="en-US" sz="160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9409" y="5173462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7000" y="625768"/>
            <a:ext cx="8712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omic Sans MS"/>
                <a:cs typeface="Comic Sans MS"/>
              </a:rPr>
              <a:t>İntakt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endometrioma</a:t>
            </a:r>
            <a:r>
              <a:rPr lang="en-US" sz="2400" dirty="0">
                <a:latin typeface="Comic Sans MS"/>
                <a:cs typeface="Comic Sans MS"/>
              </a:rPr>
              <a:t> versus non-</a:t>
            </a:r>
            <a:r>
              <a:rPr lang="en-US" sz="2400" dirty="0" err="1" smtClean="0">
                <a:latin typeface="Comic Sans MS"/>
                <a:cs typeface="Comic Sans MS"/>
              </a:rPr>
              <a:t>endometrioma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1501" y="2717800"/>
            <a:ext cx="1714499" cy="480367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Elde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edilen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oosit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sayısı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düşük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1501" y="3610481"/>
            <a:ext cx="1714499" cy="421241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schemeClr val="tx1"/>
                </a:solidFill>
                <a:latin typeface="Comic Sans MS" pitchFamily="66" charset="0"/>
              </a:rPr>
              <a:t>Bazal</a:t>
            </a:r>
            <a:r>
              <a:rPr lang="en-US" sz="1300" b="1" dirty="0" smtClean="0">
                <a:solidFill>
                  <a:schemeClr val="tx1"/>
                </a:solidFill>
                <a:latin typeface="Comic Sans MS" pitchFamily="66" charset="0"/>
              </a:rPr>
              <a:t> FSH </a:t>
            </a:r>
            <a:r>
              <a:rPr lang="en-US" sz="1300" b="1" dirty="0" err="1" smtClean="0">
                <a:solidFill>
                  <a:schemeClr val="tx1"/>
                </a:solidFill>
                <a:latin typeface="Comic Sans MS" pitchFamily="66" charset="0"/>
              </a:rPr>
              <a:t>yüksek</a:t>
            </a:r>
            <a:endParaRPr lang="en-US" sz="13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1501" y="4367373"/>
            <a:ext cx="1714499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mic Sans MS" pitchFamily="66" charset="0"/>
              </a:rPr>
              <a:t>Total FSH </a:t>
            </a:r>
            <a:r>
              <a:rPr lang="en-US" sz="1200" b="1" dirty="0" err="1" smtClean="0">
                <a:solidFill>
                  <a:schemeClr val="tx1"/>
                </a:solidFill>
                <a:latin typeface="Comic Sans MS" pitchFamily="66" charset="0"/>
              </a:rPr>
              <a:t>dozu</a:t>
            </a:r>
            <a:r>
              <a:rPr lang="en-US" sz="1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83100" y="5144099"/>
            <a:ext cx="1612900" cy="388698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AFC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2303" r="-22303"/>
          <a:stretch>
            <a:fillRect/>
          </a:stretch>
        </p:blipFill>
        <p:spPr>
          <a:xfrm>
            <a:off x="-1145985" y="1456764"/>
            <a:ext cx="12017185" cy="3811017"/>
          </a:xfrm>
        </p:spPr>
      </p:pic>
      <p:cxnSp>
        <p:nvCxnSpPr>
          <p:cNvPr id="8" name="Straight Connector 7"/>
          <p:cNvCxnSpPr/>
          <p:nvPr/>
        </p:nvCxnSpPr>
        <p:spPr>
          <a:xfrm>
            <a:off x="215900" y="2209800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5900" y="3340100"/>
            <a:ext cx="1308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5900" y="448310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5900" y="539750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819900" y="2599765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9900" y="3691965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72300" y="4657165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00900" y="5473700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572" y="6063648"/>
            <a:ext cx="8729414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err="1">
                <a:solidFill>
                  <a:srgbClr val="C00000"/>
                </a:solidFill>
                <a:latin typeface="Comic Sans MS"/>
                <a:cs typeface="Comic Sans MS"/>
              </a:rPr>
              <a:t>Hamdan</a:t>
            </a:r>
            <a:r>
              <a:rPr lang="en-US" sz="1600" dirty="0">
                <a:solidFill>
                  <a:srgbClr val="C00000"/>
                </a:solidFill>
                <a:latin typeface="Comic Sans MS"/>
                <a:cs typeface="Comic Sans MS"/>
              </a:rPr>
              <a:t> et al, Hum </a:t>
            </a:r>
            <a:r>
              <a:rPr lang="en-US" sz="1600" dirty="0" err="1">
                <a:solidFill>
                  <a:srgbClr val="C00000"/>
                </a:solidFill>
                <a:latin typeface="Comic Sans MS"/>
                <a:cs typeface="Comic Sans MS"/>
              </a:rPr>
              <a:t>Reprod</a:t>
            </a:r>
            <a:r>
              <a:rPr lang="en-US" sz="1600" dirty="0">
                <a:solidFill>
                  <a:srgbClr val="C00000"/>
                </a:solidFill>
                <a:latin typeface="Comic Sans MS"/>
                <a:cs typeface="Comic Sans MS"/>
              </a:rPr>
              <a:t>, 2015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0400" y="2700049"/>
            <a:ext cx="2260600" cy="436851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Canlı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doğum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oranları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0400" y="3630463"/>
            <a:ext cx="2260600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Klinik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gebelik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oranları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benzer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70400" y="4657165"/>
            <a:ext cx="2260600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Abort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oranları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70400" y="5473700"/>
            <a:ext cx="2260600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Siklus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iptal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oranları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2.8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kat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fazla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ectangle 9"/>
          <p:cNvSpPr/>
          <p:nvPr/>
        </p:nvSpPr>
        <p:spPr>
          <a:xfrm>
            <a:off x="215900" y="435267"/>
            <a:ext cx="8712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omic Sans MS"/>
                <a:cs typeface="Comic Sans MS"/>
              </a:rPr>
              <a:t>İntakt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endometrioma</a:t>
            </a:r>
            <a:r>
              <a:rPr lang="en-US" sz="2400" dirty="0">
                <a:latin typeface="Comic Sans MS"/>
                <a:cs typeface="Comic Sans MS"/>
              </a:rPr>
              <a:t> versus non-</a:t>
            </a:r>
            <a:r>
              <a:rPr lang="en-US" sz="2400" dirty="0" err="1" smtClean="0">
                <a:latin typeface="Comic Sans MS"/>
                <a:cs typeface="Comic Sans MS"/>
              </a:rPr>
              <a:t>endometrioma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850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56145" r="-56145"/>
          <a:stretch>
            <a:fillRect/>
          </a:stretch>
        </p:blipFill>
        <p:spPr>
          <a:xfrm>
            <a:off x="-2253629" y="1993900"/>
            <a:ext cx="13957198" cy="4254499"/>
          </a:xfrm>
        </p:spPr>
      </p:pic>
      <p:sp>
        <p:nvSpPr>
          <p:cNvPr id="6" name="Rectangle 5"/>
          <p:cNvSpPr/>
          <p:nvPr/>
        </p:nvSpPr>
        <p:spPr>
          <a:xfrm>
            <a:off x="6450173" y="2920319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50173" y="3859117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0064" y="4621720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50173" y="5275156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490453" y="2339483"/>
            <a:ext cx="16166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90453" y="3473750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90453" y="4447740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90453" y="5175150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16300" y="2893051"/>
            <a:ext cx="2857501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Elde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edilen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oosit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sayısı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düşük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4900" y="3859114"/>
            <a:ext cx="2628901" cy="359337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Bazal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FSH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31091"/>
            <a:ext cx="8737600" cy="925674"/>
          </a:xfrm>
          <a:prstGeom prst="rect">
            <a:avLst/>
          </a:prstGeom>
          <a:solidFill>
            <a:schemeClr val="accent1"/>
          </a:solidFill>
          <a:ln cap="flat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Tedavi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edilmiş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endometrioma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versus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intakt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4900" y="4594452"/>
            <a:ext cx="2628901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Total FSH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dozu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yüksek</a:t>
            </a:r>
            <a:endParaRPr lang="en-U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44900" y="5275156"/>
            <a:ext cx="2628901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AFC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dahha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düşük</a:t>
            </a:r>
            <a:endParaRPr lang="en-U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7347" y="6142454"/>
            <a:ext cx="6238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rgbClr val="C00000"/>
                </a:solidFill>
                <a:latin typeface="Comic Sans MS"/>
                <a:cs typeface="Comic Sans MS"/>
              </a:rPr>
              <a:t>Hamdan</a:t>
            </a:r>
            <a:r>
              <a:rPr lang="en-US" sz="1600" dirty="0">
                <a:solidFill>
                  <a:srgbClr val="C00000"/>
                </a:solidFill>
                <a:latin typeface="Comic Sans MS"/>
                <a:cs typeface="Comic Sans MS"/>
              </a:rPr>
              <a:t> et al, Hum </a:t>
            </a:r>
            <a:r>
              <a:rPr lang="en-US" sz="1600" dirty="0" err="1">
                <a:solidFill>
                  <a:srgbClr val="C00000"/>
                </a:solidFill>
                <a:latin typeface="Comic Sans MS"/>
                <a:cs typeface="Comic Sans MS"/>
              </a:rPr>
              <a:t>Reprod</a:t>
            </a:r>
            <a:r>
              <a:rPr lang="en-US" sz="1600" dirty="0">
                <a:solidFill>
                  <a:srgbClr val="C00000"/>
                </a:solidFill>
                <a:latin typeface="Comic Sans MS"/>
                <a:cs typeface="Comic Sans MS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6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65395" r="-65395"/>
          <a:stretch>
            <a:fillRect/>
          </a:stretch>
        </p:blipFill>
        <p:spPr>
          <a:xfrm>
            <a:off x="-3175000" y="1456765"/>
            <a:ext cx="15506699" cy="5085135"/>
          </a:xfrm>
        </p:spPr>
      </p:pic>
      <p:cxnSp>
        <p:nvCxnSpPr>
          <p:cNvPr id="6" name="Straight Connector 5"/>
          <p:cNvCxnSpPr/>
          <p:nvPr/>
        </p:nvCxnSpPr>
        <p:spPr>
          <a:xfrm>
            <a:off x="1219200" y="2117561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27150" y="3019261"/>
            <a:ext cx="1073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27150" y="4390861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27150" y="5190961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48346" y="2223994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49946" y="3673846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9946" y="4682749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49946" y="5550296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00500" y="3673846"/>
            <a:ext cx="1981200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Klinik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gebelik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oranları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0500" y="2403663"/>
            <a:ext cx="1981200" cy="466537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Canlı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doğum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oranları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0500" y="4323414"/>
            <a:ext cx="1981200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Abort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oranları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0500" y="5190961"/>
            <a:ext cx="1981200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Siklus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iptal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oranları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00" y="317501"/>
            <a:ext cx="8839200" cy="825500"/>
          </a:xfrm>
          <a:prstGeom prst="rect">
            <a:avLst/>
          </a:prstGeom>
          <a:solidFill>
            <a:schemeClr val="accent1"/>
          </a:solidFill>
          <a:ln cap="flat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Tedavi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edilmiş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endometrioma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versus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intakt</a:t>
            </a:r>
            <a:r>
              <a:rPr lang="tr-TR" sz="2400" b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tr-TR" sz="2400" b="1" dirty="0" err="1" smtClean="0">
                <a:solidFill>
                  <a:schemeClr val="tx1"/>
                </a:solidFill>
                <a:latin typeface="Comic Sans MS" pitchFamily="66" charset="0"/>
              </a:rPr>
              <a:t>endometrioma</a:t>
            </a: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1500" y="6357234"/>
            <a:ext cx="703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rgbClr val="C00000"/>
                </a:solidFill>
                <a:latin typeface="Comic Sans MS"/>
                <a:cs typeface="Comic Sans MS"/>
              </a:rPr>
              <a:t>Hamdan</a:t>
            </a:r>
            <a:r>
              <a:rPr lang="en-US" sz="1600" dirty="0">
                <a:solidFill>
                  <a:srgbClr val="C00000"/>
                </a:solidFill>
                <a:latin typeface="Comic Sans MS"/>
                <a:cs typeface="Comic Sans MS"/>
              </a:rPr>
              <a:t> et al, Hum </a:t>
            </a:r>
            <a:r>
              <a:rPr lang="en-US" sz="1600" dirty="0" err="1">
                <a:solidFill>
                  <a:srgbClr val="C00000"/>
                </a:solidFill>
                <a:latin typeface="Comic Sans MS"/>
                <a:cs typeface="Comic Sans MS"/>
              </a:rPr>
              <a:t>Reprod</a:t>
            </a:r>
            <a:r>
              <a:rPr lang="en-US" sz="1600" dirty="0">
                <a:solidFill>
                  <a:srgbClr val="C00000"/>
                </a:solidFill>
                <a:latin typeface="Comic Sans MS"/>
                <a:cs typeface="Comic Sans MS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9212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2419" b="-2419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981646" y="3499782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10296" y="4325824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61073" y="4954602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15925" y="3331738"/>
            <a:ext cx="16801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5925" y="4194767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5723" y="5070125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76600" y="3350183"/>
            <a:ext cx="2133601" cy="508934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Elde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edilen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oosit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sayısı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4089400"/>
            <a:ext cx="2133601" cy="55891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Bazal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FSH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4954602"/>
            <a:ext cx="2133601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AFC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anlamlı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düşük</a:t>
            </a:r>
            <a:endParaRPr lang="en-US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925" y="1275497"/>
            <a:ext cx="8169276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Comic Sans MS"/>
                <a:cs typeface="Comic Sans MS"/>
              </a:rPr>
              <a:t>Endometrioma</a:t>
            </a:r>
            <a:r>
              <a:rPr lang="tr-TR" sz="2400" dirty="0" smtClean="0">
                <a:latin typeface="Comic Sans MS"/>
                <a:cs typeface="Comic Sans MS"/>
              </a:rPr>
              <a:t> (</a:t>
            </a:r>
            <a:r>
              <a:rPr lang="tr-TR" sz="2400" dirty="0" err="1" smtClean="0">
                <a:latin typeface="Comic Sans MS"/>
                <a:cs typeface="Comic Sans MS"/>
              </a:rPr>
              <a:t>intact</a:t>
            </a:r>
            <a:r>
              <a:rPr lang="tr-TR" sz="2400" dirty="0" smtClean="0">
                <a:latin typeface="Comic Sans MS"/>
                <a:cs typeface="Comic Sans MS"/>
              </a:rPr>
              <a:t>)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vs</a:t>
            </a:r>
            <a:r>
              <a:rPr lang="en-US" sz="2400" dirty="0">
                <a:latin typeface="Comic Sans MS"/>
                <a:cs typeface="Comic Sans MS"/>
              </a:rPr>
              <a:t> peritoneal </a:t>
            </a:r>
            <a:r>
              <a:rPr lang="en-US" sz="2400" dirty="0" smtClean="0">
                <a:latin typeface="Comic Sans MS"/>
                <a:cs typeface="Comic Sans MS"/>
              </a:rPr>
              <a:t>endometriosis</a:t>
            </a:r>
            <a:endParaRPr lang="en-US" sz="2400" dirty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67048" y="6236731"/>
            <a:ext cx="5857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rgbClr val="C00000"/>
                </a:solidFill>
                <a:latin typeface="Comic Sans MS"/>
                <a:cs typeface="Comic Sans MS"/>
              </a:rPr>
              <a:t>Hamdan</a:t>
            </a:r>
            <a:r>
              <a:rPr lang="en-US" sz="1600" dirty="0">
                <a:solidFill>
                  <a:srgbClr val="C00000"/>
                </a:solidFill>
                <a:latin typeface="Comic Sans MS"/>
                <a:cs typeface="Comic Sans MS"/>
              </a:rPr>
              <a:t> et al, Hum </a:t>
            </a:r>
            <a:r>
              <a:rPr lang="en-US" sz="1600" dirty="0" err="1">
                <a:solidFill>
                  <a:srgbClr val="C00000"/>
                </a:solidFill>
                <a:latin typeface="Comic Sans MS"/>
                <a:cs typeface="Comic Sans MS"/>
              </a:rPr>
              <a:t>Reprod</a:t>
            </a:r>
            <a:r>
              <a:rPr lang="en-US" sz="1600" dirty="0">
                <a:solidFill>
                  <a:srgbClr val="C00000"/>
                </a:solidFill>
                <a:latin typeface="Comic Sans MS"/>
                <a:cs typeface="Comic Sans MS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2794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0417" r="-20417"/>
          <a:stretch>
            <a:fillRect/>
          </a:stretch>
        </p:blipFill>
        <p:spPr>
          <a:xfrm>
            <a:off x="-1158990" y="1837020"/>
            <a:ext cx="11602229" cy="4411380"/>
          </a:xfrm>
        </p:spPr>
      </p:pic>
      <p:cxnSp>
        <p:nvCxnSpPr>
          <p:cNvPr id="6" name="Straight Connector 5"/>
          <p:cNvCxnSpPr/>
          <p:nvPr/>
        </p:nvCxnSpPr>
        <p:spPr>
          <a:xfrm>
            <a:off x="641350" y="2320761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1350" y="3171461"/>
            <a:ext cx="11711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1350" y="4157780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1350" y="5057796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62503" y="2420097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2788" y="3388821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62503" y="4157780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62890" y="4878128"/>
            <a:ext cx="1257300" cy="359335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4829" y="6068732"/>
            <a:ext cx="7800071" cy="502619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err="1">
                <a:solidFill>
                  <a:srgbClr val="C00000"/>
                </a:solidFill>
                <a:latin typeface="Comic Sans MS"/>
                <a:cs typeface="Comic Sans MS"/>
              </a:rPr>
              <a:t>Hamdan</a:t>
            </a:r>
            <a:r>
              <a:rPr lang="en-US" sz="1600" dirty="0">
                <a:solidFill>
                  <a:srgbClr val="C00000"/>
                </a:solidFill>
                <a:latin typeface="Comic Sans MS"/>
                <a:cs typeface="Comic Sans MS"/>
              </a:rPr>
              <a:t> et al, Hum </a:t>
            </a:r>
            <a:r>
              <a:rPr lang="en-US" sz="1600" dirty="0" err="1">
                <a:solidFill>
                  <a:srgbClr val="C00000"/>
                </a:solidFill>
                <a:latin typeface="Comic Sans MS"/>
                <a:cs typeface="Comic Sans MS"/>
              </a:rPr>
              <a:t>Reprod</a:t>
            </a:r>
            <a:r>
              <a:rPr lang="en-US" sz="1600" dirty="0">
                <a:solidFill>
                  <a:srgbClr val="C00000"/>
                </a:solidFill>
                <a:latin typeface="Comic Sans MS"/>
                <a:cs typeface="Comic Sans MS"/>
              </a:rPr>
              <a:t>, 2015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49701" y="2420097"/>
            <a:ext cx="2197100" cy="35933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Canlı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doğum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oranları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500" y="1219200"/>
            <a:ext cx="8585200" cy="927100"/>
          </a:xfrm>
          <a:prstGeom prst="rect">
            <a:avLst/>
          </a:prstGeom>
          <a:solidFill>
            <a:schemeClr val="accent1"/>
          </a:solidFill>
          <a:ln cap="flat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Endometrioma</a:t>
            </a:r>
            <a:r>
              <a:rPr lang="tr-TR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(</a:t>
            </a:r>
            <a:r>
              <a:rPr lang="tr-TR" sz="24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intact</a:t>
            </a:r>
            <a:r>
              <a:rPr lang="tr-TR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vs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peritoneal endometriosis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49702" y="3263901"/>
            <a:ext cx="2197100" cy="484256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Klinik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gebelik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oranalrı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9702" y="4038600"/>
            <a:ext cx="2197099" cy="478515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Abort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oranları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49702" y="4762500"/>
            <a:ext cx="2197100" cy="571500"/>
          </a:xfrm>
          <a:prstGeom prst="rect">
            <a:avLst/>
          </a:prstGeom>
          <a:solidFill>
            <a:schemeClr val="accent1"/>
          </a:solidFill>
          <a:ln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Siklus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iptal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oranları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benzer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Conclusion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2728" r="-22728"/>
          <a:stretch>
            <a:fillRect/>
          </a:stretch>
        </p:blipFill>
        <p:spPr>
          <a:xfrm>
            <a:off x="-838418" y="2756646"/>
            <a:ext cx="11220009" cy="3491753"/>
          </a:xfrm>
        </p:spPr>
      </p:pic>
    </p:spTree>
    <p:extLst>
      <p:ext uri="{BB962C8B-B14F-4D97-AF65-F5344CB8AC3E}">
        <p14:creationId xmlns:p14="http://schemas.microsoft.com/office/powerpoint/2010/main" val="13866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56" y="201196"/>
            <a:ext cx="8948839" cy="1030703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200" b="1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Stage</a:t>
            </a:r>
            <a:r>
              <a:rPr lang="en-US" sz="32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1 - 2 Endometriosis</a:t>
            </a:r>
            <a:r>
              <a:rPr lang="tr-TR" sz="32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/>
            </a:r>
            <a:br>
              <a:rPr lang="tr-TR" sz="3200" b="1" dirty="0" smtClean="0">
                <a:solidFill>
                  <a:srgbClr val="C00000"/>
                </a:solidFill>
                <a:latin typeface="Comic Sans MS"/>
                <a:cs typeface="Comic Sans MS"/>
              </a:rPr>
            </a:br>
            <a:r>
              <a:rPr lang="tr-TR" sz="3200" b="1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Surgical</a:t>
            </a:r>
            <a:r>
              <a:rPr lang="tr-TR" sz="32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Treatment</a:t>
            </a:r>
            <a:endParaRPr lang="en-US" sz="3200" b="1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2021442"/>
            <a:ext cx="8815570" cy="441745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/>
              <a:t>Study from </a:t>
            </a:r>
            <a:r>
              <a:rPr lang="en-US" dirty="0" err="1" smtClean="0"/>
              <a:t>Canad</a:t>
            </a:r>
            <a:r>
              <a:rPr lang="tr-TR" dirty="0" err="1" smtClean="0"/>
              <a:t>ian</a:t>
            </a:r>
            <a:r>
              <a:rPr lang="tr-TR" dirty="0" smtClean="0"/>
              <a:t> (ENDOCAN)</a:t>
            </a:r>
          </a:p>
          <a:p>
            <a:pPr eaLnBrk="1" hangingPunct="1"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     </a:t>
            </a:r>
            <a:r>
              <a:rPr lang="tr-TR" sz="3300" b="1" dirty="0" err="1" smtClean="0">
                <a:solidFill>
                  <a:srgbClr val="C00000"/>
                </a:solidFill>
              </a:rPr>
              <a:t>Canadian</a:t>
            </a:r>
            <a:r>
              <a:rPr lang="tr-TR" sz="3300" b="1" dirty="0" smtClean="0">
                <a:solidFill>
                  <a:srgbClr val="C00000"/>
                </a:solidFill>
              </a:rPr>
              <a:t>(ENDOCAN)</a:t>
            </a:r>
            <a:r>
              <a:rPr lang="tr-TR" sz="2900" b="1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Multicenter</a:t>
            </a:r>
            <a:endParaRPr lang="en-US" sz="2900" b="1" dirty="0" smtClean="0">
              <a:solidFill>
                <a:srgbClr val="C00000"/>
              </a:solidFill>
              <a:latin typeface="Comic Sans MS"/>
              <a:cs typeface="Comic Sans MS"/>
            </a:endParaRPr>
          </a:p>
          <a:p>
            <a:pPr lvl="1" eaLnBrk="1" hangingPunct="1">
              <a:buClr>
                <a:srgbClr val="C00000"/>
              </a:buClr>
              <a:buSzPct val="100000"/>
              <a:buFont typeface="Arial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N=172 laparoscopic surgery</a:t>
            </a:r>
          </a:p>
          <a:p>
            <a:pPr lvl="1">
              <a:buClr>
                <a:srgbClr val="C00000"/>
              </a:buClr>
              <a:buSzPct val="100000"/>
              <a:buFont typeface="Arial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N=169 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diagnostic 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laparoscopic</a:t>
            </a:r>
          </a:p>
          <a:p>
            <a:pPr lvl="1">
              <a:buClr>
                <a:srgbClr val="C00000"/>
              </a:buClr>
              <a:buSzPct val="100000"/>
              <a:buFont typeface="Arial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PR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: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%29 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in LS GR &amp; 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%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17 CONTROL</a:t>
            </a:r>
          </a:p>
          <a:p>
            <a:pPr lvl="1">
              <a:buClr>
                <a:srgbClr val="C00000"/>
              </a:buClr>
              <a:buSzPct val="100000"/>
              <a:buFont typeface="Arial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Significant</a:t>
            </a:r>
            <a:endParaRPr lang="tr-TR" sz="26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                             </a:t>
            </a:r>
            <a:r>
              <a:rPr lang="en-US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Marcoux</a:t>
            </a:r>
            <a:r>
              <a:rPr lang="en-US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et al., 1997)</a:t>
            </a:r>
          </a:p>
          <a:p>
            <a:pPr lvl="1" eaLnBrk="1" hangingPunct="1">
              <a:buFont typeface="Arial"/>
              <a:buChar char="•"/>
              <a:defRPr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  <a:defRPr/>
            </a:pPr>
            <a:r>
              <a:rPr lang="tr-TR" sz="29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  </a:t>
            </a:r>
            <a:r>
              <a:rPr lang="en-US" sz="29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Study </a:t>
            </a:r>
            <a:r>
              <a:rPr lang="en-US" sz="2900" b="1" dirty="0">
                <a:solidFill>
                  <a:srgbClr val="C00000"/>
                </a:solidFill>
                <a:latin typeface="Comic Sans MS"/>
                <a:cs typeface="Comic Sans MS"/>
              </a:rPr>
              <a:t>from </a:t>
            </a:r>
            <a:r>
              <a:rPr lang="en-US" sz="29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Italy </a:t>
            </a:r>
          </a:p>
          <a:p>
            <a:pPr lvl="1">
              <a:buClr>
                <a:srgbClr val="C00000"/>
              </a:buClr>
              <a:buSzPct val="100000"/>
              <a:buFont typeface="Arial"/>
              <a:buChar char="•"/>
              <a:defRPr/>
            </a:pPr>
            <a:r>
              <a:rPr lang="tr-TR" sz="2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Multicenter</a:t>
            </a:r>
            <a:endParaRPr lang="tr-TR" sz="26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buClr>
                <a:srgbClr val="C00000"/>
              </a:buClr>
              <a:buSzPct val="100000"/>
              <a:buFont typeface="Arial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N=54 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laparoscopic surgery</a:t>
            </a:r>
          </a:p>
          <a:p>
            <a:pPr lvl="1">
              <a:buClr>
                <a:srgbClr val="C00000"/>
              </a:buClr>
              <a:buSzPct val="100000"/>
              <a:buFont typeface="Arial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N=47 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diagnostic laparoscopic</a:t>
            </a:r>
          </a:p>
          <a:p>
            <a:pPr lvl="1">
              <a:buClr>
                <a:srgbClr val="C00000"/>
              </a:buClr>
              <a:buSzPct val="100000"/>
              <a:buFont typeface="Arial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LBR: 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%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20 &amp; 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%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</a:p>
          <a:p>
            <a:pPr lvl="1">
              <a:buClr>
                <a:srgbClr val="C00000"/>
              </a:buClr>
              <a:buSzPct val="100000"/>
              <a:buFont typeface="Arial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ot significant </a:t>
            </a:r>
            <a:endParaRPr lang="tr-TR" sz="26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buNone/>
              <a:defRPr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                               </a:t>
            </a: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Parazzini</a:t>
            </a:r>
            <a:r>
              <a:rPr lang="en-US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et al., 1999</a:t>
            </a: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)</a:t>
            </a:r>
          </a:p>
          <a:p>
            <a:pPr lvl="1"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          </a:t>
            </a:r>
          </a:p>
          <a:p>
            <a:pPr lvl="1"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  <a:latin typeface="Comic Sans MS" pitchFamily="66" charset="0"/>
              </a:rPr>
              <a:t>Duffy</a:t>
            </a:r>
            <a:r>
              <a:rPr lang="tr-TR" sz="25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500" b="1" dirty="0">
                <a:solidFill>
                  <a:srgbClr val="C00000"/>
                </a:solidFill>
                <a:latin typeface="Comic Sans MS" pitchFamily="66" charset="0"/>
              </a:rPr>
              <a:t>JM,et al.  </a:t>
            </a:r>
            <a:r>
              <a:rPr lang="tr-TR" sz="2500" b="1" dirty="0" err="1">
                <a:solidFill>
                  <a:srgbClr val="C00000"/>
                </a:solidFill>
                <a:latin typeface="Comic Sans MS" pitchFamily="66" charset="0"/>
              </a:rPr>
              <a:t>Cochrane</a:t>
            </a:r>
            <a:r>
              <a:rPr lang="tr-TR" sz="2500" b="1" dirty="0">
                <a:solidFill>
                  <a:srgbClr val="C00000"/>
                </a:solidFill>
                <a:latin typeface="Comic Sans MS" pitchFamily="66" charset="0"/>
              </a:rPr>
              <a:t> Database </a:t>
            </a:r>
            <a:r>
              <a:rPr lang="tr-TR" sz="2500" b="1" dirty="0" err="1">
                <a:solidFill>
                  <a:srgbClr val="C00000"/>
                </a:solidFill>
                <a:latin typeface="Comic Sans MS" pitchFamily="66" charset="0"/>
              </a:rPr>
              <a:t>Syst</a:t>
            </a:r>
            <a:r>
              <a:rPr lang="tr-TR" sz="25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500" b="1" dirty="0" err="1">
                <a:solidFill>
                  <a:srgbClr val="C00000"/>
                </a:solidFill>
                <a:latin typeface="Comic Sans MS" pitchFamily="66" charset="0"/>
              </a:rPr>
              <a:t>Rev</a:t>
            </a:r>
            <a:r>
              <a:rPr lang="tr-TR" sz="2500" b="1" dirty="0">
                <a:solidFill>
                  <a:srgbClr val="C00000"/>
                </a:solidFill>
                <a:latin typeface="Comic Sans MS" pitchFamily="66" charset="0"/>
              </a:rPr>
              <a:t> 2014 </a:t>
            </a:r>
            <a:endParaRPr lang="en-US" sz="25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3" descr="Screen shot 2013-04-29 at 10.09.4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29" y="2599765"/>
            <a:ext cx="4111674" cy="264909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66466" y="4157132"/>
            <a:ext cx="1629833" cy="465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4381" y="1320800"/>
            <a:ext cx="8786015" cy="9848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Comic Sans MS"/>
                <a:cs typeface="Comic Sans MS"/>
              </a:rPr>
              <a:t>Laparoscopic</a:t>
            </a:r>
            <a:r>
              <a:rPr lang="tr-TR" sz="2000" dirty="0">
                <a:latin typeface="Comic Sans MS"/>
                <a:cs typeface="Comic Sans MS"/>
              </a:rPr>
              <a:t>  </a:t>
            </a:r>
            <a:r>
              <a:rPr lang="tr-TR" sz="2000" dirty="0" err="1">
                <a:latin typeface="Comic Sans MS"/>
                <a:cs typeface="Comic Sans MS"/>
              </a:rPr>
              <a:t>treatment</a:t>
            </a:r>
            <a:r>
              <a:rPr lang="tr-TR" sz="2000" dirty="0">
                <a:latin typeface="Comic Sans MS"/>
                <a:cs typeface="Comic Sans MS"/>
              </a:rPr>
              <a:t> of </a:t>
            </a:r>
            <a:r>
              <a:rPr lang="tr-TR" sz="2000" dirty="0" err="1" smtClean="0">
                <a:latin typeface="Comic Sans MS"/>
                <a:cs typeface="Comic Sans MS"/>
              </a:rPr>
              <a:t>stage</a:t>
            </a:r>
            <a:r>
              <a:rPr lang="tr-TR" sz="2000" dirty="0" smtClean="0">
                <a:latin typeface="Comic Sans MS"/>
                <a:cs typeface="Comic Sans MS"/>
              </a:rPr>
              <a:t> 1-2  </a:t>
            </a:r>
            <a:r>
              <a:rPr lang="tr-TR" sz="2000" dirty="0" err="1" smtClean="0">
                <a:latin typeface="Comic Sans MS"/>
                <a:cs typeface="Comic Sans MS"/>
              </a:rPr>
              <a:t>endometriosis</a:t>
            </a:r>
            <a:endParaRPr lang="tr-TR" sz="2000" dirty="0" smtClean="0">
              <a:latin typeface="Comic Sans MS"/>
              <a:cs typeface="Comic Sans MS"/>
            </a:endParaRPr>
          </a:p>
          <a:p>
            <a:r>
              <a:rPr lang="tr-TR" sz="2000" dirty="0" smtClean="0">
                <a:latin typeface="Comic Sans MS"/>
                <a:cs typeface="Comic Sans MS"/>
              </a:rPr>
              <a:t> </a:t>
            </a:r>
            <a:r>
              <a:rPr lang="tr-TR" sz="2000" dirty="0" err="1">
                <a:latin typeface="Comic Sans MS"/>
                <a:cs typeface="Comic Sans MS"/>
              </a:rPr>
              <a:t>increases</a:t>
            </a:r>
            <a:r>
              <a:rPr lang="tr-TR" sz="2000" dirty="0">
                <a:latin typeface="Comic Sans MS"/>
                <a:cs typeface="Comic Sans MS"/>
              </a:rPr>
              <a:t> </a:t>
            </a:r>
            <a:r>
              <a:rPr lang="tr-TR" sz="2000" dirty="0" err="1">
                <a:latin typeface="Comic Sans MS"/>
                <a:cs typeface="Comic Sans MS"/>
              </a:rPr>
              <a:t>live</a:t>
            </a:r>
            <a:r>
              <a:rPr lang="tr-TR" sz="2000" dirty="0">
                <a:latin typeface="Comic Sans MS"/>
                <a:cs typeface="Comic Sans MS"/>
              </a:rPr>
              <a:t> </a:t>
            </a:r>
            <a:r>
              <a:rPr lang="tr-TR" sz="2000" dirty="0" err="1">
                <a:latin typeface="Comic Sans MS"/>
                <a:cs typeface="Comic Sans MS"/>
              </a:rPr>
              <a:t>birth</a:t>
            </a:r>
            <a:r>
              <a:rPr lang="tr-TR" sz="2000" dirty="0">
                <a:latin typeface="Comic Sans MS"/>
                <a:cs typeface="Comic Sans MS"/>
              </a:rPr>
              <a:t> </a:t>
            </a:r>
            <a:r>
              <a:rPr lang="tr-TR" sz="2000" dirty="0" err="1">
                <a:latin typeface="Comic Sans MS"/>
                <a:cs typeface="Comic Sans MS"/>
              </a:rPr>
              <a:t>and</a:t>
            </a:r>
            <a:r>
              <a:rPr lang="tr-TR" sz="2000" dirty="0">
                <a:latin typeface="Comic Sans MS"/>
                <a:cs typeface="Comic Sans MS"/>
              </a:rPr>
              <a:t> </a:t>
            </a:r>
            <a:r>
              <a:rPr lang="tr-TR" sz="2000" dirty="0" err="1">
                <a:latin typeface="Comic Sans MS"/>
                <a:cs typeface="Comic Sans MS"/>
              </a:rPr>
              <a:t>ongoing</a:t>
            </a:r>
            <a:r>
              <a:rPr lang="tr-TR" sz="2000" dirty="0">
                <a:latin typeface="Comic Sans MS"/>
                <a:cs typeface="Comic Sans MS"/>
              </a:rPr>
              <a:t> </a:t>
            </a:r>
            <a:r>
              <a:rPr lang="tr-TR" sz="2000" dirty="0" err="1" smtClean="0">
                <a:latin typeface="Comic Sans MS"/>
                <a:cs typeface="Comic Sans MS"/>
              </a:rPr>
              <a:t>pregnancies</a:t>
            </a:r>
            <a:endParaRPr lang="tr-TR" sz="2000" dirty="0"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2-11 at 5.01.16 P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8" r="-5088"/>
          <a:stretch>
            <a:fillRect/>
          </a:stretch>
        </p:blipFill>
        <p:spPr>
          <a:xfrm>
            <a:off x="415925" y="3263900"/>
            <a:ext cx="8308975" cy="29844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925" y="2146300"/>
            <a:ext cx="8308975" cy="914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LBR is higher in complete diathermy group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5" name="Content Placeholder 3" descr="Screen Shot 2017-02-11 at 4.59.2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9" b="-2649"/>
          <a:stretch>
            <a:fillRect/>
          </a:stretch>
        </p:blipFill>
        <p:spPr>
          <a:xfrm>
            <a:off x="1054100" y="190500"/>
            <a:ext cx="7035800" cy="1955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96267" y="5588000"/>
            <a:ext cx="35094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96267" y="5461000"/>
            <a:ext cx="35094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15" y="1803400"/>
            <a:ext cx="75612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35667" y="4724400"/>
            <a:ext cx="35094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54867" y="3022600"/>
            <a:ext cx="35094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19967" y="3340100"/>
            <a:ext cx="35094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550123" y="368300"/>
            <a:ext cx="8013773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rgbClr val="C00000"/>
                </a:solidFill>
                <a:latin typeface="Comic Sans MS" pitchFamily="66" charset="0"/>
              </a:rPr>
              <a:t>ESHRE </a:t>
            </a:r>
            <a:r>
              <a:rPr lang="tr-TR" sz="3600" dirty="0" err="1" smtClean="0">
                <a:solidFill>
                  <a:srgbClr val="C00000"/>
                </a:solidFill>
                <a:latin typeface="Comic Sans MS" pitchFamily="66" charset="0"/>
              </a:rPr>
              <a:t>guideline</a:t>
            </a:r>
            <a:r>
              <a:rPr lang="tr-TR" sz="3600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tr-TR" sz="3600" dirty="0" err="1" smtClean="0">
                <a:solidFill>
                  <a:srgbClr val="C00000"/>
                </a:solidFill>
                <a:latin typeface="Comic Sans MS" pitchFamily="66" charset="0"/>
              </a:rPr>
              <a:t>management</a:t>
            </a:r>
            <a:r>
              <a:rPr lang="tr-TR" sz="3600" dirty="0" smtClean="0">
                <a:solidFill>
                  <a:srgbClr val="C00000"/>
                </a:solidFill>
                <a:latin typeface="Comic Sans MS" pitchFamily="66" charset="0"/>
              </a:rPr>
              <a:t> of </a:t>
            </a:r>
            <a:r>
              <a:rPr lang="tr-TR" sz="3600" dirty="0" err="1" smtClean="0">
                <a:solidFill>
                  <a:srgbClr val="C00000"/>
                </a:solidFill>
                <a:latin typeface="Comic Sans MS" pitchFamily="66" charset="0"/>
              </a:rPr>
              <a:t>women</a:t>
            </a:r>
            <a:r>
              <a:rPr lang="tr-TR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600" dirty="0" err="1" smtClean="0">
                <a:solidFill>
                  <a:srgbClr val="C00000"/>
                </a:solidFill>
                <a:latin typeface="Comic Sans MS" pitchFamily="66" charset="0"/>
              </a:rPr>
              <a:t>with</a:t>
            </a:r>
            <a:r>
              <a:rPr lang="tr-TR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600" dirty="0" err="1" smtClean="0">
                <a:solidFill>
                  <a:srgbClr val="C00000"/>
                </a:solidFill>
                <a:latin typeface="Comic Sans MS" pitchFamily="66" charset="0"/>
              </a:rPr>
              <a:t>endometriosis</a:t>
            </a:r>
            <a:endParaRPr lang="tr-TR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2488852" y="5880100"/>
            <a:ext cx="6384077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0800" dist="25400">
              <a:srgbClr val="C0C0C0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Human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Reproduction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Vol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.29, No.3 </a:t>
            </a:r>
            <a:r>
              <a:rPr lang="tr-TR" sz="1600" dirty="0" err="1" smtClean="0">
                <a:solidFill>
                  <a:srgbClr val="C00000"/>
                </a:solidFill>
                <a:latin typeface="Comic Sans MS" pitchFamily="66" charset="0"/>
              </a:rPr>
              <a:t>pp</a:t>
            </a:r>
            <a:r>
              <a:rPr lang="tr-TR" sz="1600" dirty="0" smtClean="0">
                <a:solidFill>
                  <a:srgbClr val="C00000"/>
                </a:solidFill>
                <a:latin typeface="Comic Sans MS" pitchFamily="66" charset="0"/>
              </a:rPr>
              <a:t>.400-412,2014</a:t>
            </a:r>
            <a:endParaRPr lang="tr-TR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15925" y="1613646"/>
            <a:ext cx="8308975" cy="1143000"/>
          </a:xfrm>
        </p:spPr>
        <p:txBody>
          <a:bodyPr/>
          <a:lstStyle/>
          <a:p>
            <a:pPr algn="ctr"/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Stage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 1</a:t>
            </a:r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 - 2 Endometriosis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/>
            </a:r>
            <a:b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</a:b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ART  </a:t>
            </a:r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Treatment</a:t>
            </a:r>
            <a:endParaRPr lang="tr-TR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Wait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3-6-12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months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natural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conception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then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3-4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cycles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OI-IUI,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then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ART</a:t>
            </a:r>
          </a:p>
          <a:p>
            <a:pPr>
              <a:buClr>
                <a:srgbClr val="C00000"/>
              </a:buClr>
            </a:pP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Wait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3-6-12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months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natural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conception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then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ART</a:t>
            </a:r>
          </a:p>
          <a:p>
            <a:pPr>
              <a:buClr>
                <a:srgbClr val="C00000"/>
              </a:buClr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3-4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cycles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OI-IUI,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then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ART</a:t>
            </a:r>
          </a:p>
          <a:p>
            <a:pPr>
              <a:buClr>
                <a:srgbClr val="C00000"/>
              </a:buClr>
            </a:pP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Direct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ART</a:t>
            </a:r>
          </a:p>
          <a:p>
            <a:pPr>
              <a:buNone/>
            </a:pP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   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Decide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according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age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other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prognostic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factor</a:t>
            </a:r>
            <a:endParaRPr lang="tr-TR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377245"/>
            <a:ext cx="8308975" cy="829939"/>
          </a:xfrm>
        </p:spPr>
        <p:txBody>
          <a:bodyPr/>
          <a:lstStyle/>
          <a:p>
            <a:pPr algn="ctr"/>
            <a:r>
              <a:rPr lang="tr-TR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Stage</a:t>
            </a:r>
            <a:r>
              <a:rPr lang="en-US" dirty="0" smtClean="0">
                <a:solidFill>
                  <a:srgbClr val="C00000"/>
                </a:solidFill>
                <a:latin typeface="Comic Sans MS"/>
                <a:cs typeface="Comic Sans MS"/>
              </a:rPr>
              <a:t> 3-4 Endometriosis</a:t>
            </a:r>
            <a:endParaRPr lang="en-US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No RCT</a:t>
            </a:r>
            <a:r>
              <a:rPr lang="tr-TR" dirty="0" smtClean="0">
                <a:solidFill>
                  <a:schemeClr val="tx1"/>
                </a:solidFill>
                <a:latin typeface="Comic Sans MS"/>
                <a:cs typeface="Comic Sans MS"/>
              </a:rPr>
              <a:t>, meta-</a:t>
            </a:r>
            <a:r>
              <a:rPr lang="tr-T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analysis</a:t>
            </a:r>
            <a:endParaRPr lang="en-US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Following Laparoscopic surgery PR :%50 (%30-67) 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Screen shot 2013-04-29 at 11.10.4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1207183"/>
            <a:ext cx="7480300" cy="375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5382" y="6081465"/>
            <a:ext cx="22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Vercellini</a:t>
            </a:r>
            <a:r>
              <a:rPr lang="en-US" sz="1600" dirty="0" smtClean="0">
                <a:solidFill>
                  <a:srgbClr val="C00000"/>
                </a:solidFill>
                <a:latin typeface="Comic Sans MS"/>
                <a:cs typeface="Comic Sans MS"/>
              </a:rPr>
              <a:t> et al., 2009</a:t>
            </a:r>
            <a:endParaRPr lang="en-US" sz="160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9268" y="3725334"/>
            <a:ext cx="677332" cy="253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5928</TotalTime>
  <Words>1874</Words>
  <Application>Microsoft Office PowerPoint</Application>
  <PresentationFormat>On-screen Show (4:3)</PresentationFormat>
  <Paragraphs>346</Paragraphs>
  <Slides>47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Comic Sans MS</vt:lpstr>
      <vt:lpstr>Wingdings</vt:lpstr>
      <vt:lpstr>Expo</vt:lpstr>
      <vt:lpstr>   SURGERY VERSUS IVF FOR ENDOMETRİOSİS</vt:lpstr>
      <vt:lpstr>Endometriosis and Infertility</vt:lpstr>
      <vt:lpstr>Endometriosis and Infertility,Pathophysiology</vt:lpstr>
      <vt:lpstr>    Treatment Modalities </vt:lpstr>
      <vt:lpstr>Stage 1 - 2 Endometriosis Surgical Treatment</vt:lpstr>
      <vt:lpstr>LBR is higher in complete diathermy group</vt:lpstr>
      <vt:lpstr>PowerPoint Presentation</vt:lpstr>
      <vt:lpstr>Stage 1 - 2 Endometriosis ART  Treatment</vt:lpstr>
      <vt:lpstr>Stage 3-4 Endometriosis</vt:lpstr>
      <vt:lpstr>Stage does not have any impact  </vt:lpstr>
      <vt:lpstr>Endometrioma decreases ART success</vt:lpstr>
      <vt:lpstr>                                               2005</vt:lpstr>
      <vt:lpstr>                                               2013</vt:lpstr>
      <vt:lpstr>Disadvantages to perform surgery</vt:lpstr>
      <vt:lpstr>PowerPoint Presentation</vt:lpstr>
      <vt:lpstr>PowerPoint Presentation</vt:lpstr>
      <vt:lpstr>PowerPoint Presentation</vt:lpstr>
      <vt:lpstr>PowerPoint Presentation</vt:lpstr>
      <vt:lpstr>Demirol et.al.RBM Online 2006</vt:lpstr>
      <vt:lpstr>Surgical risks</vt:lpstr>
      <vt:lpstr>PowerPoint Presentation</vt:lpstr>
      <vt:lpstr>Risks of conservative management</vt:lpstr>
      <vt:lpstr>Is there any decrease in oocyte quality?</vt:lpstr>
      <vt:lpstr>How does it affect OPU technique?</vt:lpstr>
      <vt:lpstr>Malignancy  potential?</vt:lpstr>
      <vt:lpstr>PowerPoint Presentation</vt:lpstr>
      <vt:lpstr>No significant difference in terms of ovarian responsiveness to hyperstimulation</vt:lpstr>
      <vt:lpstr>PowerPoint Presentation</vt:lpstr>
      <vt:lpstr>PowerPoint Presentation</vt:lpstr>
      <vt:lpstr>     Surgery           vs          ART</vt:lpstr>
      <vt:lpstr>Should  we perform surgery ?</vt:lpstr>
      <vt:lpstr>Score &lt;2: Follow up Score &gt;3: Surgery İf score of 3 is obtained with  2a :medical treatment 2b:IVF </vt:lpstr>
      <vt:lpstr>In summary,</vt:lpstr>
      <vt:lpstr>In summary,</vt:lpstr>
      <vt:lpstr>PowerPoint Presentation</vt:lpstr>
      <vt:lpstr>ZK</vt:lpstr>
      <vt:lpstr>PowerPoint Presentation</vt:lpstr>
      <vt:lpstr>PowerPoint Presentation</vt:lpstr>
      <vt:lpstr>PowerPoint Presentation</vt:lpstr>
      <vt:lpstr>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ENIS OZKAYA</dc:creator>
  <cp:lastModifiedBy>DNP</cp:lastModifiedBy>
  <cp:revision>611</cp:revision>
  <dcterms:created xsi:type="dcterms:W3CDTF">2017-04-03T15:09:10Z</dcterms:created>
  <dcterms:modified xsi:type="dcterms:W3CDTF">2017-05-19T05:43:44Z</dcterms:modified>
</cp:coreProperties>
</file>