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36"/>
  </p:notesMasterIdLst>
  <p:sldIdLst>
    <p:sldId id="256" r:id="rId2"/>
    <p:sldId id="257" r:id="rId3"/>
    <p:sldId id="258" r:id="rId4"/>
    <p:sldId id="259" r:id="rId5"/>
    <p:sldId id="339" r:id="rId6"/>
    <p:sldId id="262" r:id="rId7"/>
    <p:sldId id="288" r:id="rId8"/>
    <p:sldId id="356" r:id="rId9"/>
    <p:sldId id="361" r:id="rId10"/>
    <p:sldId id="303" r:id="rId11"/>
    <p:sldId id="308" r:id="rId12"/>
    <p:sldId id="362" r:id="rId13"/>
    <p:sldId id="364" r:id="rId14"/>
    <p:sldId id="261" r:id="rId15"/>
    <p:sldId id="363" r:id="rId16"/>
    <p:sldId id="366" r:id="rId17"/>
    <p:sldId id="367" r:id="rId18"/>
    <p:sldId id="369" r:id="rId19"/>
    <p:sldId id="371" r:id="rId20"/>
    <p:sldId id="372" r:id="rId21"/>
    <p:sldId id="373" r:id="rId22"/>
    <p:sldId id="333" r:id="rId23"/>
    <p:sldId id="307" r:id="rId24"/>
    <p:sldId id="374" r:id="rId25"/>
    <p:sldId id="375" r:id="rId26"/>
    <p:sldId id="300" r:id="rId27"/>
    <p:sldId id="301" r:id="rId28"/>
    <p:sldId id="379" r:id="rId29"/>
    <p:sldId id="378" r:id="rId30"/>
    <p:sldId id="377" r:id="rId31"/>
    <p:sldId id="291" r:id="rId32"/>
    <p:sldId id="284" r:id="rId33"/>
    <p:sldId id="269" r:id="rId34"/>
    <p:sldId id="27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3" autoAdjust="0"/>
    <p:restoredTop sz="80610" autoAdjust="0"/>
  </p:normalViewPr>
  <p:slideViewPr>
    <p:cSldViewPr snapToGrid="0">
      <p:cViewPr varScale="1">
        <p:scale>
          <a:sx n="60" d="100"/>
          <a:sy n="60" d="100"/>
        </p:scale>
        <p:origin x="15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C77CA-FA47-4544-8951-8995615CAB1B}" type="datetimeFigureOut">
              <a:rPr lang="ru-RU" smtClean="0"/>
              <a:t>03.05.2017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28152-75DC-4983-95B1-681962C4FD2C}" type="slidenum">
              <a:rPr lang="ru-RU" smtClean="0"/>
              <a:t>‹#›</a:t>
            </a:fld>
            <a:endParaRPr lang="ru-RU"/>
          </a:p>
        </p:txBody>
      </p:sp>
    </p:spTree>
    <p:extLst>
      <p:ext uri="{BB962C8B-B14F-4D97-AF65-F5344CB8AC3E}">
        <p14:creationId xmlns:p14="http://schemas.microsoft.com/office/powerpoint/2010/main" val="207982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sau#cite_note-Mandel.2C_175-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n.wikipedia.org/wiki/Esau#cite_note-oxford-8" TargetMode="External"/><Relationship Id="rId4" Type="http://schemas.openxmlformats.org/officeDocument/2006/relationships/hyperlink" Target="https://en.wikipedia.org/wiki/Esau#cite_note-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Since biblical times the miracle of twin birth has been such fascinating phenomenon that narrations of this have found their way into Old Testament.</a:t>
            </a:r>
          </a:p>
          <a:p>
            <a:r>
              <a:rPr lang="en-US" dirty="0" smtClean="0"/>
              <a:t>In the Old Testament, the Genesis, there are descriptions of biblical twins, the first of Jacob and Esau, sons of Isaac and Rebekah [Genesis,</a:t>
            </a:r>
            <a:r>
              <a:rPr lang="en-US" baseline="0" dirty="0" smtClean="0"/>
              <a:t> 25:24-26], the second of Pharez and </a:t>
            </a:r>
            <a:r>
              <a:rPr lang="en-US" baseline="0" dirty="0" err="1" smtClean="0"/>
              <a:t>Zarah</a:t>
            </a:r>
            <a:r>
              <a:rPr lang="en-US" baseline="0" dirty="0" smtClean="0"/>
              <a:t>, sons of Judah and Tamar [Genesis, 38:27-30].</a:t>
            </a:r>
          </a:p>
          <a:p>
            <a:r>
              <a:rPr lang="en-US" baseline="0" dirty="0" smtClean="0"/>
              <a:t>The labors are described in great detail, thus allowing contemporary obstetricians to clearly identify </a:t>
            </a:r>
            <a:r>
              <a:rPr lang="en-US" baseline="0" dirty="0" err="1" smtClean="0"/>
              <a:t>monoamnionic</a:t>
            </a:r>
            <a:r>
              <a:rPr lang="en-US" baseline="0" dirty="0" smtClean="0"/>
              <a:t> twin pregnancies and its delivery with accompanying complications.</a:t>
            </a:r>
            <a:endParaRPr lang="en-US" dirty="0" smtClean="0"/>
          </a:p>
          <a:p>
            <a:r>
              <a:rPr lang="en-US" sz="1200" b="0" i="0" kern="1200" dirty="0" smtClean="0">
                <a:solidFill>
                  <a:schemeClr val="tx1"/>
                </a:solidFill>
                <a:effectLst/>
                <a:latin typeface="+mn-lt"/>
                <a:ea typeface="+mn-ea"/>
                <a:cs typeface="+mn-cs"/>
              </a:rPr>
              <a:t>Of </a:t>
            </a:r>
            <a:r>
              <a:rPr lang="en-US" sz="1200" b="0" i="0" kern="1200" dirty="0" smtClean="0">
                <a:solidFill>
                  <a:schemeClr val="tx1"/>
                </a:solidFill>
                <a:effectLst/>
                <a:latin typeface="+mn-lt"/>
                <a:ea typeface="+mn-ea"/>
                <a:cs typeface="+mn-cs"/>
              </a:rPr>
              <a:t>the twins, Esau was the first to be born with Jacob following, holding his heel (the Hebrew name </a:t>
            </a:r>
            <a:r>
              <a:rPr lang="en-US" sz="1200" b="0" i="0" kern="1200" dirty="0" err="1" smtClean="0">
                <a:solidFill>
                  <a:schemeClr val="tx1"/>
                </a:solidFill>
                <a:effectLst/>
                <a:latin typeface="+mn-lt"/>
                <a:ea typeface="+mn-ea"/>
                <a:cs typeface="+mn-cs"/>
              </a:rPr>
              <a:t>Yaacov</a:t>
            </a:r>
            <a:r>
              <a:rPr lang="en-US" sz="1200" b="0" i="0" kern="1200" dirty="0" smtClean="0">
                <a:solidFill>
                  <a:schemeClr val="tx1"/>
                </a:solidFill>
                <a:effectLst/>
                <a:latin typeface="+mn-lt"/>
                <a:ea typeface="+mn-ea"/>
                <a:cs typeface="+mn-cs"/>
              </a:rPr>
              <a:t> meaning "Heel-holder"). </a:t>
            </a:r>
            <a:r>
              <a:rPr lang="en-US" sz="1200" b="0" i="0" kern="1200" dirty="0" smtClean="0">
                <a:solidFill>
                  <a:schemeClr val="tx1"/>
                </a:solidFill>
                <a:effectLst/>
                <a:latin typeface="+mn-lt"/>
                <a:ea typeface="+mn-ea"/>
                <a:cs typeface="+mn-cs"/>
              </a:rPr>
              <a:t>Esau had </a:t>
            </a:r>
            <a:r>
              <a:rPr lang="en-US" sz="1200" b="0" i="0" kern="1200" dirty="0" smtClean="0">
                <a:solidFill>
                  <a:schemeClr val="tx1"/>
                </a:solidFill>
                <a:effectLst/>
                <a:latin typeface="+mn-lt"/>
                <a:ea typeface="+mn-ea"/>
                <a:cs typeface="+mn-cs"/>
              </a:rPr>
              <a:t>"rough"</a:t>
            </a:r>
            <a:r>
              <a:rPr lang="en-US" sz="1200" b="0" i="0" u="none" strike="noStrike" kern="1200" baseline="30000" dirty="0" smtClean="0">
                <a:solidFill>
                  <a:schemeClr val="tx1"/>
                </a:solidFill>
                <a:effectLst/>
                <a:latin typeface="+mn-lt"/>
                <a:ea typeface="+mn-ea"/>
                <a:cs typeface="+mn-cs"/>
                <a:hlinkClick r:id="rId3"/>
              </a:rPr>
              <a:t>[2]</a:t>
            </a:r>
            <a:r>
              <a:rPr lang="en-US" sz="1200" b="0" i="0" kern="1200" dirty="0" smtClean="0">
                <a:solidFill>
                  <a:schemeClr val="tx1"/>
                </a:solidFill>
                <a:effectLst/>
                <a:latin typeface="+mn-lt"/>
                <a:ea typeface="+mn-ea"/>
                <a:cs typeface="+mn-cs"/>
              </a:rPr>
              <a:t> qualities that distinguished him from his twin brother. Among these </a:t>
            </a:r>
            <a:r>
              <a:rPr lang="en-US" sz="1200" b="0" i="0" kern="1200" dirty="0" smtClean="0">
                <a:solidFill>
                  <a:schemeClr val="tx1"/>
                </a:solidFill>
                <a:effectLst/>
                <a:latin typeface="+mn-lt"/>
                <a:ea typeface="+mn-ea"/>
                <a:cs typeface="+mn-cs"/>
              </a:rPr>
              <a:t>were </a:t>
            </a:r>
            <a:r>
              <a:rPr lang="en-US" sz="1200" b="0" i="0" kern="1200" dirty="0" smtClean="0">
                <a:solidFill>
                  <a:schemeClr val="tx1"/>
                </a:solidFill>
                <a:effectLst/>
                <a:latin typeface="+mn-lt"/>
                <a:ea typeface="+mn-ea"/>
                <a:cs typeface="+mn-cs"/>
              </a:rPr>
              <a:t>his red hair and noticeable hairiness. </a:t>
            </a:r>
            <a:r>
              <a:rPr lang="en-US" sz="1200" b="0" i="0" u="none" strike="noStrike" kern="1200" baseline="30000" dirty="0" smtClean="0">
                <a:solidFill>
                  <a:schemeClr val="tx1"/>
                </a:solidFill>
                <a:effectLst/>
                <a:latin typeface="+mn-lt"/>
                <a:ea typeface="+mn-ea"/>
                <a:cs typeface="+mn-cs"/>
                <a:hlinkClick r:id="rId4"/>
              </a:rPr>
              <a:t>[9]</a:t>
            </a:r>
            <a:r>
              <a:rPr lang="en-US" sz="1200" b="0" i="0" kern="1200" dirty="0" smtClean="0">
                <a:solidFill>
                  <a:schemeClr val="tx1"/>
                </a:solidFill>
                <a:effectLst/>
                <a:latin typeface="+mn-lt"/>
                <a:ea typeface="+mn-ea"/>
                <a:cs typeface="+mn-cs"/>
              </a:rPr>
              <a:t> Jacob was a shy or simple man, depending on the translation of the Hebrew word "Tam" (which also means "relatively perfect man").</a:t>
            </a:r>
            <a:r>
              <a:rPr lang="en-US" sz="1200" b="0" i="0" u="none" strike="noStrike" kern="1200" baseline="30000" dirty="0" smtClean="0">
                <a:solidFill>
                  <a:schemeClr val="tx1"/>
                </a:solidFill>
                <a:effectLst/>
                <a:latin typeface="+mn-lt"/>
                <a:ea typeface="+mn-ea"/>
                <a:cs typeface="+mn-cs"/>
                <a:hlinkClick r:id="rId5"/>
              </a:rPr>
              <a:t>[8</a:t>
            </a:r>
            <a:r>
              <a:rPr lang="en-US" sz="1200" b="0" i="0" u="none" strike="noStrike" kern="1200" baseline="30000" dirty="0" smtClean="0">
                <a:solidFill>
                  <a:schemeClr val="tx1"/>
                </a:solidFill>
                <a:effectLst/>
                <a:latin typeface="+mn-lt"/>
                <a:ea typeface="+mn-ea"/>
                <a:cs typeface="+mn-cs"/>
                <a:hlinkClick r:id="rId5"/>
              </a:rPr>
              <a:t>]</a:t>
            </a:r>
            <a:endParaRPr lang="en-US"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5328152-75DC-4983-95B1-681962C4FD2C}" type="slidenum">
              <a:rPr lang="ru-RU" smtClean="0"/>
              <a:t>2</a:t>
            </a:fld>
            <a:endParaRPr lang="ru-RU"/>
          </a:p>
        </p:txBody>
      </p:sp>
    </p:spTree>
    <p:extLst>
      <p:ext uri="{BB962C8B-B14F-4D97-AF65-F5344CB8AC3E}">
        <p14:creationId xmlns:p14="http://schemas.microsoft.com/office/powerpoint/2010/main" val="21840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There is limited evidence to guide clinical care in these complex cases. However, there is international consensus that such </a:t>
            </a:r>
            <a:r>
              <a:rPr lang="en-US" dirty="0" err="1" smtClean="0"/>
              <a:t>monochorionic</a:t>
            </a:r>
            <a:r>
              <a:rPr lang="en-US" dirty="0" smtClean="0"/>
              <a:t> twin pregnancies require regular review with interval ultrasound biometry to monitor fetal growth velocity, and placental and fetal circulation assessment by umbilical artery, middle cerebral artery and ductus </a:t>
            </a:r>
            <a:r>
              <a:rPr lang="en-US" dirty="0" err="1" smtClean="0"/>
              <a:t>venosus</a:t>
            </a:r>
            <a:r>
              <a:rPr lang="en-US" dirty="0" smtClean="0"/>
              <a:t> Doppler waveform measurements. </a:t>
            </a:r>
            <a:r>
              <a:rPr lang="en-US" u="sng" dirty="0" smtClean="0"/>
              <a:t>The aim is to prolong pregnancy to at least viability and to achieve appropriate gestation for delivery (32–34 weeks), but to avoid the complication of single fetal death and the consequences for the surviving fetus.</a:t>
            </a:r>
            <a:r>
              <a:rPr lang="en-US" u="sng" baseline="0" dirty="0" smtClean="0"/>
              <a:t> </a:t>
            </a:r>
            <a:r>
              <a:rPr lang="en-US" i="1" baseline="0" dirty="0" smtClean="0"/>
              <a:t>(</a:t>
            </a:r>
            <a:r>
              <a:rPr lang="en-US" i="1" dirty="0" smtClean="0"/>
              <a:t>Evidence level 2)</a:t>
            </a:r>
          </a:p>
          <a:p>
            <a:r>
              <a:rPr lang="en-US" dirty="0" smtClean="0"/>
              <a:t>Timing of delivery (less than 32 weeks of gestation) is dependent upon assessment by </a:t>
            </a:r>
            <a:r>
              <a:rPr lang="en-US" dirty="0" err="1" smtClean="0"/>
              <a:t>computerised</a:t>
            </a:r>
            <a:r>
              <a:rPr lang="en-US" dirty="0" smtClean="0"/>
              <a:t> CTG and/ or ductus </a:t>
            </a:r>
            <a:r>
              <a:rPr lang="en-US" dirty="0" err="1" smtClean="0"/>
              <a:t>venosus</a:t>
            </a:r>
            <a:r>
              <a:rPr lang="en-US" dirty="0" smtClean="0"/>
              <a:t> waveform velocimetry. For </a:t>
            </a:r>
            <a:r>
              <a:rPr lang="en-US" dirty="0" err="1" smtClean="0"/>
              <a:t>monochorionic</a:t>
            </a:r>
            <a:r>
              <a:rPr lang="en-US" dirty="0" smtClean="0"/>
              <a:t> twin </a:t>
            </a:r>
            <a:r>
              <a:rPr lang="en-US" dirty="0" err="1" smtClean="0"/>
              <a:t>sGR</a:t>
            </a:r>
            <a:r>
              <a:rPr lang="en-US" dirty="0" smtClean="0"/>
              <a:t> where there is umbilical Doppler abnormality, delivery should be undertaken at 32 weeks (in line with singleton FGR with AREDV).</a:t>
            </a:r>
            <a:r>
              <a:rPr lang="en-US" baseline="0" dirty="0" smtClean="0"/>
              <a:t> </a:t>
            </a:r>
            <a:r>
              <a:rPr lang="en-US" i="1" baseline="0" dirty="0" smtClean="0"/>
              <a:t>(</a:t>
            </a:r>
            <a:r>
              <a:rPr lang="en-US" i="1" dirty="0" smtClean="0"/>
              <a:t>Evidence level 2++)</a:t>
            </a:r>
          </a:p>
          <a:p>
            <a:r>
              <a:rPr lang="en-US" b="1" i="1" dirty="0" smtClean="0"/>
              <a:t>The placental anastomoses in </a:t>
            </a:r>
            <a:r>
              <a:rPr lang="en-US" b="1" i="1" dirty="0" err="1" smtClean="0"/>
              <a:t>monochorionic</a:t>
            </a:r>
            <a:r>
              <a:rPr lang="en-US" b="1" i="1" dirty="0" smtClean="0"/>
              <a:t> twins paradoxically may be beneﬁcial for the smaller twin as transfusion from the larger twin may compensate for the placental </a:t>
            </a:r>
            <a:r>
              <a:rPr lang="en-US" b="1" i="1" dirty="0" smtClean="0"/>
              <a:t>insufﬁciency</a:t>
            </a:r>
            <a:r>
              <a:rPr lang="en-US" b="0" i="0" dirty="0" smtClean="0"/>
              <a:t>.</a:t>
            </a:r>
            <a:r>
              <a:rPr lang="en-US" dirty="0" smtClean="0"/>
              <a:t> </a:t>
            </a:r>
            <a:r>
              <a:rPr lang="en-US" b="1" i="1" dirty="0" smtClean="0"/>
              <a:t>This </a:t>
            </a:r>
            <a:r>
              <a:rPr lang="en-US" b="1" i="1" dirty="0" smtClean="0"/>
              <a:t>is also associated with the presence of artery–artery </a:t>
            </a:r>
            <a:r>
              <a:rPr lang="en-US" b="1" i="1" dirty="0" smtClean="0"/>
              <a:t>anastomoses.</a:t>
            </a:r>
          </a:p>
          <a:p>
            <a:r>
              <a:rPr lang="en-US" b="1" i="1" dirty="0" smtClean="0"/>
              <a:t>In </a:t>
            </a:r>
            <a:r>
              <a:rPr lang="en-US" b="1" i="1" dirty="0" err="1" smtClean="0"/>
              <a:t>monochorionic</a:t>
            </a:r>
            <a:r>
              <a:rPr lang="en-US" b="1" i="1" dirty="0" smtClean="0"/>
              <a:t> twins, where the placental vascular anastomoses remain intact, there is a risk of acute ‘</a:t>
            </a:r>
            <a:r>
              <a:rPr lang="en-US" b="1" i="1" dirty="0" err="1" smtClean="0"/>
              <a:t>intertwin</a:t>
            </a:r>
            <a:r>
              <a:rPr lang="en-US" b="1" i="1" dirty="0" smtClean="0"/>
              <a:t>’ </a:t>
            </a:r>
            <a:r>
              <a:rPr lang="en-US" b="1" i="1" dirty="0" err="1" smtClean="0"/>
              <a:t>transfusional</a:t>
            </a:r>
            <a:r>
              <a:rPr lang="en-US" b="1" i="1" dirty="0" smtClean="0"/>
              <a:t> events causing fetal death and </a:t>
            </a:r>
            <a:r>
              <a:rPr lang="en-US" b="1" i="1" dirty="0" smtClean="0"/>
              <a:t>neurological </a:t>
            </a:r>
            <a:r>
              <a:rPr lang="en-US" b="1" i="1" dirty="0" smtClean="0"/>
              <a:t>morbidity. </a:t>
            </a:r>
            <a:r>
              <a:rPr lang="en-US" dirty="0" smtClean="0"/>
              <a:t>This is true of apparently uncomplicated </a:t>
            </a:r>
            <a:r>
              <a:rPr lang="en-US" dirty="0" err="1" smtClean="0"/>
              <a:t>monochorionic</a:t>
            </a:r>
            <a:r>
              <a:rPr lang="en-US" dirty="0" smtClean="0"/>
              <a:t> twins, but more prevalent in </a:t>
            </a:r>
            <a:r>
              <a:rPr lang="en-US" dirty="0" err="1" smtClean="0"/>
              <a:t>monochorionic</a:t>
            </a:r>
            <a:r>
              <a:rPr lang="en-US" dirty="0" smtClean="0"/>
              <a:t> twins complicated by </a:t>
            </a:r>
            <a:r>
              <a:rPr lang="en-US" dirty="0" err="1" smtClean="0"/>
              <a:t>sGR</a:t>
            </a:r>
            <a:r>
              <a:rPr lang="en-US" dirty="0" smtClean="0"/>
              <a:t> and even treated TTTS.</a:t>
            </a:r>
            <a:r>
              <a:rPr lang="en-US" baseline="0" dirty="0" smtClean="0"/>
              <a:t> </a:t>
            </a:r>
            <a:r>
              <a:rPr lang="en-US" i="1" baseline="0" dirty="0" smtClean="0"/>
              <a:t>(</a:t>
            </a:r>
            <a:r>
              <a:rPr lang="en-US" i="1" dirty="0" smtClean="0"/>
              <a:t>Evidence level 3)</a:t>
            </a:r>
          </a:p>
        </p:txBody>
      </p:sp>
      <p:sp>
        <p:nvSpPr>
          <p:cNvPr id="4" name="Номер слайда 3"/>
          <p:cNvSpPr>
            <a:spLocks noGrp="1"/>
          </p:cNvSpPr>
          <p:nvPr>
            <p:ph type="sldNum" sz="quarter" idx="10"/>
          </p:nvPr>
        </p:nvSpPr>
        <p:spPr/>
        <p:txBody>
          <a:bodyPr/>
          <a:lstStyle/>
          <a:p>
            <a:fld id="{95328152-75DC-4983-95B1-681962C4FD2C}" type="slidenum">
              <a:rPr lang="ru-RU" smtClean="0"/>
              <a:t>11</a:t>
            </a:fld>
            <a:endParaRPr lang="ru-RU"/>
          </a:p>
        </p:txBody>
      </p:sp>
    </p:spTree>
    <p:extLst>
      <p:ext uri="{BB962C8B-B14F-4D97-AF65-F5344CB8AC3E}">
        <p14:creationId xmlns:p14="http://schemas.microsoft.com/office/powerpoint/2010/main" val="175624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i="0" u="sng" dirty="0" smtClean="0"/>
              <a:t>Timing of birth:</a:t>
            </a:r>
          </a:p>
          <a:p>
            <a:r>
              <a:rPr lang="en-US" i="0" dirty="0" smtClean="0"/>
              <a:t>Offer women with uncomplicated:</a:t>
            </a:r>
          </a:p>
          <a:p>
            <a:pPr marL="171450" indent="-171450">
              <a:buFont typeface="Arial" panose="020B0604020202020204" pitchFamily="34" charset="0"/>
              <a:buChar char="•"/>
            </a:pPr>
            <a:r>
              <a:rPr lang="en-US" i="0" dirty="0" err="1" smtClean="0"/>
              <a:t>monochorionic</a:t>
            </a:r>
            <a:r>
              <a:rPr lang="en-US" i="0" dirty="0" smtClean="0"/>
              <a:t> twin pregnancies elective birth from 36 weeks 0 days, after a course of antenatal corticosteroids;</a:t>
            </a:r>
          </a:p>
          <a:p>
            <a:pPr marL="171450" indent="-171450">
              <a:buFont typeface="Arial" panose="020B0604020202020204" pitchFamily="34" charset="0"/>
              <a:buChar char="•"/>
            </a:pPr>
            <a:r>
              <a:rPr lang="en-US" i="0" dirty="0" err="1" smtClean="0"/>
              <a:t>dichorionic</a:t>
            </a:r>
            <a:r>
              <a:rPr lang="en-US" i="0" dirty="0" smtClean="0"/>
              <a:t> twin pregnancies elective birth from 37 weeks 0 days;</a:t>
            </a:r>
          </a:p>
          <a:p>
            <a:pPr marL="171450" indent="-171450">
              <a:buFont typeface="Arial" panose="020B0604020202020204" pitchFamily="34" charset="0"/>
              <a:buChar char="•"/>
            </a:pPr>
            <a:r>
              <a:rPr lang="en-US" i="0" dirty="0" smtClean="0"/>
              <a:t>triplet pregnancies elective birth</a:t>
            </a:r>
            <a:r>
              <a:rPr lang="en-US" i="0" baseline="0" dirty="0" smtClean="0"/>
              <a:t> </a:t>
            </a:r>
            <a:r>
              <a:rPr lang="en-US" i="0" dirty="0" smtClean="0"/>
              <a:t>from 35 weeks 0 days, after a course of antenatal corticosteroids.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1" dirty="0" smtClean="0">
                <a:solidFill>
                  <a:srgbClr val="FF0000"/>
                </a:solidFill>
              </a:rPr>
              <a:t>Potential beneﬁts of reducing fetal death by early delivery must be balanced against the neonatal risks of prematurity; the medical, psychological, social and ﬁnancial implications for the mother of intensive inpatient or outpatient surveillance regimens; and cost implications for the health service.</a:t>
            </a:r>
          </a:p>
          <a:p>
            <a:r>
              <a:rPr lang="en-US" i="0" u="sng" dirty="0" smtClean="0"/>
              <a:t>Clinical care for women with twin and triplet pregnancies should be provided by a nominated multidisciplinary team consisting of</a:t>
            </a:r>
            <a:r>
              <a:rPr lang="en-US" i="0" dirty="0" smtClean="0"/>
              <a:t>:</a:t>
            </a:r>
          </a:p>
          <a:p>
            <a:r>
              <a:rPr lang="en-US" b="1" i="1" dirty="0" smtClean="0"/>
              <a:t>a core team </a:t>
            </a:r>
            <a:r>
              <a:rPr lang="en-US" i="0" dirty="0" smtClean="0"/>
              <a:t>of named specialist obstetricians, specialist midwives and </a:t>
            </a:r>
            <a:r>
              <a:rPr lang="en-US" i="0" dirty="0" err="1" smtClean="0"/>
              <a:t>ultrasonographers</a:t>
            </a:r>
            <a:r>
              <a:rPr lang="en-US" i="0" dirty="0" smtClean="0"/>
              <a:t>, all of whom have experience and knowledge of managing twin and triplet pregnancies;</a:t>
            </a:r>
          </a:p>
          <a:p>
            <a:r>
              <a:rPr lang="en-US" b="1" i="1" dirty="0" smtClean="0"/>
              <a:t>an enhanced team </a:t>
            </a:r>
            <a:r>
              <a:rPr lang="en-US" i="0" dirty="0" smtClean="0"/>
              <a:t>for referrals, which should include</a:t>
            </a:r>
            <a:r>
              <a:rPr lang="en-US" i="0" baseline="0" dirty="0" smtClean="0"/>
              <a:t> </a:t>
            </a:r>
            <a:r>
              <a:rPr lang="en-US" i="0" dirty="0" smtClean="0"/>
              <a:t>a perinatal mental health professional, a women's health physiotherapist, an infant feeding specialist, a dietitian.</a:t>
            </a:r>
          </a:p>
          <a:p>
            <a:r>
              <a:rPr lang="en-US" b="1" i="1" dirty="0" smtClean="0"/>
              <a:t>Members of the enhanced team should have experience and knowledge relevant to twin and triplet pregnancies.</a:t>
            </a:r>
          </a:p>
        </p:txBody>
      </p:sp>
      <p:sp>
        <p:nvSpPr>
          <p:cNvPr id="4" name="Номер слайда 3"/>
          <p:cNvSpPr>
            <a:spLocks noGrp="1"/>
          </p:cNvSpPr>
          <p:nvPr>
            <p:ph type="sldNum" sz="quarter" idx="10"/>
          </p:nvPr>
        </p:nvSpPr>
        <p:spPr/>
        <p:txBody>
          <a:bodyPr/>
          <a:lstStyle/>
          <a:p>
            <a:fld id="{95328152-75DC-4983-95B1-681962C4FD2C}" type="slidenum">
              <a:rPr lang="ru-RU" smtClean="0"/>
              <a:t>12</a:t>
            </a:fld>
            <a:endParaRPr lang="ru-RU"/>
          </a:p>
        </p:txBody>
      </p:sp>
    </p:spTree>
    <p:extLst>
      <p:ext uri="{BB962C8B-B14F-4D97-AF65-F5344CB8AC3E}">
        <p14:creationId xmlns:p14="http://schemas.microsoft.com/office/powerpoint/2010/main" val="332972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There is much discrepancy in the intrapartum management of twin pregnancies worldwide.</a:t>
            </a:r>
          </a:p>
          <a:p>
            <a:r>
              <a:rPr lang="en-US" dirty="0" smtClean="0"/>
              <a:t>Three potential modes of delivery for twin pregnancies are possible: VB of both twins (VB–VB), cesarean section (CS) for both twins (CS–CS), and VB of the first and CS of the second twin (VB–CS). Decisions regarding the mode of delivery are based mainly on gestational age and presentation of the first twin. The American College of Obstetricians and Gynecologists (ACOG) recommends VB for vertex–vertex (V/V) twin gestations, unless specific contraindications exist (ACOG Practice Bulletin, 2004; ACOG Educational Bulletin, 1999). For pregnancies with the first twin in non vertex (NV) presentation, CS is now widely performed (ACOG Practice Bulletin, 2004; </a:t>
            </a:r>
            <a:r>
              <a:rPr lang="en-US" dirty="0" err="1" smtClean="0"/>
              <a:t>Hogle</a:t>
            </a:r>
            <a:r>
              <a:rPr lang="en-US" dirty="0" smtClean="0"/>
              <a:t> et al., 2003).</a:t>
            </a:r>
          </a:p>
          <a:p>
            <a:r>
              <a:rPr lang="en-US" dirty="0" smtClean="0"/>
              <a:t>The mode of delivery for vertex/</a:t>
            </a:r>
            <a:r>
              <a:rPr lang="en-US" dirty="0" err="1" smtClean="0"/>
              <a:t>nonvertex</a:t>
            </a:r>
            <a:r>
              <a:rPr lang="en-US" dirty="0" smtClean="0"/>
              <a:t> (V/NV) twins remains controversial. CS has been advocated based on reports of increased perinatal mortality and lower Apgar scores for second twins in breech presentation delivered vaginally (Keith et al., 1995). However, many of these reports date from the 1970s, when fetal heart rate monitoring and ultrasound were not routine. ACOG noted the lack of evidence for advocating a specific route of delivery for NV second twins weighing less than 1500 g, but stated that VB is reasonable for infants weighing more than 1500 g when criteria for VB are met (ACOG Educational Bulletin, 1999). In contrast, recent evidence suggests a protective effect of elective CS for delivery of V/NV twins, regardless of birthweight (Yang et al., 2005). </a:t>
            </a:r>
          </a:p>
        </p:txBody>
      </p:sp>
      <p:sp>
        <p:nvSpPr>
          <p:cNvPr id="4" name="Номер слайда 3"/>
          <p:cNvSpPr>
            <a:spLocks noGrp="1"/>
          </p:cNvSpPr>
          <p:nvPr>
            <p:ph type="sldNum" sz="quarter" idx="10"/>
          </p:nvPr>
        </p:nvSpPr>
        <p:spPr/>
        <p:txBody>
          <a:bodyPr/>
          <a:lstStyle/>
          <a:p>
            <a:fld id="{95328152-75DC-4983-95B1-681962C4FD2C}" type="slidenum">
              <a:rPr lang="ru-RU" smtClean="0"/>
              <a:t>13</a:t>
            </a:fld>
            <a:endParaRPr lang="ru-RU"/>
          </a:p>
        </p:txBody>
      </p:sp>
    </p:spTree>
    <p:extLst>
      <p:ext uri="{BB962C8B-B14F-4D97-AF65-F5344CB8AC3E}">
        <p14:creationId xmlns:p14="http://schemas.microsoft.com/office/powerpoint/2010/main" val="1903573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Data mainly from one large, </a:t>
            </a:r>
            <a:r>
              <a:rPr lang="en-US" dirty="0" err="1" smtClean="0"/>
              <a:t>multicentre</a:t>
            </a:r>
            <a:r>
              <a:rPr lang="en-US" dirty="0" smtClean="0"/>
              <a:t> study found no clear evidence of beneﬁt from planned caesarean section for term twin pregnancies with leading cephalic presentation. Data on long-term infant outcomes are awaited. Women should be informed of possible risks and beneﬁts of </a:t>
            </a:r>
            <a:r>
              <a:rPr lang="en-US" dirty="0" err="1" smtClean="0"/>
              <a:t>labour</a:t>
            </a:r>
            <a:r>
              <a:rPr lang="en-US" dirty="0" smtClean="0"/>
              <a:t> and vaginal birth pertinent to their speciﬁc clinical presentation and the current and long-term effects of caesarean section for both mother and babies. There is insufﬁcient evidence to support the routine use of planned caesarean section for term twin pregnancy with leading cephalic presentation, except in the context of further </a:t>
            </a:r>
            <a:r>
              <a:rPr lang="en-US" dirty="0" err="1" smtClean="0"/>
              <a:t>randomised</a:t>
            </a:r>
            <a:r>
              <a:rPr lang="en-US" dirty="0" smtClean="0"/>
              <a:t> trials.</a:t>
            </a:r>
          </a:p>
          <a:p>
            <a:r>
              <a:rPr lang="en-US" dirty="0" smtClean="0"/>
              <a:t>Infants from a twin pregnancy are at a higher risk of death around the time of birth than are infants from a singleton pregnancy. Some of this is due to a higher risk of preterm birth. The second born twin has an increased risk of a poor perinatal outcome compared with the ﬁrst-born twin.</a:t>
            </a:r>
          </a:p>
          <a:p>
            <a:r>
              <a:rPr lang="en-US" dirty="0" smtClean="0"/>
              <a:t>A policy of planned vaginal birth for women with a twin pregnancy in a hospital setting is associated with a 30% to 40% rate of emergency caesarean section. When the ﬁrst twin is born vaginally, there is still a risk of emergency section for the birth of the second twin. It is possible that some of the adverse outcomes may be avoided by appropriately timed delivery by caesarean section but the risks of caesarean section for the mother in the current and subsequent pregnancies must be taken into account.</a:t>
            </a:r>
          </a:p>
          <a:p>
            <a:r>
              <a:rPr lang="en-US" dirty="0" smtClean="0"/>
              <a:t>In this review we included </a:t>
            </a:r>
            <a:r>
              <a:rPr lang="en-US" u="sng" dirty="0" smtClean="0"/>
              <a:t>two </a:t>
            </a:r>
            <a:r>
              <a:rPr lang="en-US" u="sng" dirty="0" err="1" smtClean="0"/>
              <a:t>randomised</a:t>
            </a:r>
            <a:r>
              <a:rPr lang="en-US" u="sng" dirty="0" smtClean="0"/>
              <a:t> trials </a:t>
            </a:r>
            <a:r>
              <a:rPr lang="en-US" dirty="0" smtClean="0"/>
              <a:t>comparing planned caesarean versus planned vaginal birth for twin pregnancies which together included </a:t>
            </a:r>
            <a:r>
              <a:rPr lang="en-US" b="1" i="1" dirty="0" smtClean="0"/>
              <a:t>2864 women</a:t>
            </a:r>
            <a:r>
              <a:rPr lang="en-US" dirty="0" smtClean="0"/>
              <a:t>. For important outcomes the evidence was assessed as being of moderate quality.</a:t>
            </a:r>
            <a:r>
              <a:rPr lang="en-US" baseline="0" dirty="0" smtClean="0"/>
              <a:t> </a:t>
            </a:r>
            <a:r>
              <a:rPr lang="en-US" dirty="0" smtClean="0"/>
              <a:t>The number of women undergoing caesarean section was reported in both trials. Most women in the </a:t>
            </a:r>
            <a:r>
              <a:rPr lang="en-US" u="sng" dirty="0" smtClean="0"/>
              <a:t>planned caesarean group </a:t>
            </a:r>
            <a:r>
              <a:rPr lang="en-US" dirty="0" smtClean="0"/>
              <a:t>had treatment as planned (</a:t>
            </a:r>
            <a:r>
              <a:rPr lang="en-US" b="1" i="1" dirty="0" smtClean="0"/>
              <a:t>90.9%</a:t>
            </a:r>
            <a:r>
              <a:rPr lang="en-US" dirty="0" smtClean="0"/>
              <a:t>), whereas in the </a:t>
            </a:r>
            <a:r>
              <a:rPr lang="en-US" u="sng" dirty="0" smtClean="0"/>
              <a:t>planned vaginal birth group</a:t>
            </a:r>
            <a:r>
              <a:rPr lang="en-US" u="none" dirty="0" smtClean="0"/>
              <a:t> </a:t>
            </a:r>
            <a:r>
              <a:rPr lang="en-US" b="1" i="1" dirty="0" smtClean="0"/>
              <a:t>42.9%</a:t>
            </a:r>
            <a:r>
              <a:rPr lang="en-US" dirty="0" smtClean="0"/>
              <a:t> had </a:t>
            </a:r>
            <a:r>
              <a:rPr lang="en-US" b="1" i="1" dirty="0" smtClean="0"/>
              <a:t>caesarean section for at least one twin</a:t>
            </a:r>
            <a:r>
              <a:rPr lang="en-US" dirty="0" smtClean="0"/>
              <a:t>. There were no signiﬁcant differences between groups for failure to breastfeed or for postnatal depression.</a:t>
            </a:r>
          </a:p>
          <a:p>
            <a:r>
              <a:rPr lang="en-US" dirty="0" smtClean="0"/>
              <a:t>Approximately </a:t>
            </a:r>
            <a:r>
              <a:rPr lang="en-US" b="1" i="1" dirty="0" smtClean="0"/>
              <a:t>40% of twins </a:t>
            </a:r>
            <a:r>
              <a:rPr lang="en-US" dirty="0" smtClean="0"/>
              <a:t>present as </a:t>
            </a:r>
            <a:r>
              <a:rPr lang="en-US" b="1" i="1" dirty="0" smtClean="0"/>
              <a:t>vertex/vertex</a:t>
            </a:r>
            <a:r>
              <a:rPr lang="en-US" dirty="0" smtClean="0"/>
              <a:t>, </a:t>
            </a:r>
            <a:r>
              <a:rPr lang="en-US" b="1" i="1" dirty="0" smtClean="0"/>
              <a:t>35%</a:t>
            </a:r>
            <a:r>
              <a:rPr lang="en-US" dirty="0" smtClean="0"/>
              <a:t> as </a:t>
            </a:r>
            <a:r>
              <a:rPr lang="en-US" b="1" i="1" dirty="0" smtClean="0"/>
              <a:t>vertex/non-vertex</a:t>
            </a:r>
            <a:r>
              <a:rPr lang="en-US" dirty="0" smtClean="0"/>
              <a:t> and the remaining </a:t>
            </a:r>
            <a:r>
              <a:rPr lang="en-US" b="1" i="1" dirty="0" smtClean="0"/>
              <a:t>25%</a:t>
            </a:r>
            <a:r>
              <a:rPr lang="en-US" dirty="0" smtClean="0"/>
              <a:t> of twins present with the </a:t>
            </a:r>
            <a:r>
              <a:rPr lang="en-US" b="1" i="1" dirty="0" smtClean="0"/>
              <a:t>leading baby in a non-vertex </a:t>
            </a:r>
            <a:r>
              <a:rPr lang="en-US" dirty="0" smtClean="0"/>
              <a:t>presentation at birth (</a:t>
            </a:r>
            <a:r>
              <a:rPr lang="en-US" dirty="0" err="1" smtClean="0"/>
              <a:t>Blickstein</a:t>
            </a:r>
            <a:r>
              <a:rPr lang="en-US" dirty="0" smtClean="0"/>
              <a:t> 1987; </a:t>
            </a:r>
            <a:r>
              <a:rPr lang="en-US" dirty="0" err="1" smtClean="0"/>
              <a:t>Grisaru</a:t>
            </a:r>
            <a:r>
              <a:rPr lang="en-US" dirty="0" smtClean="0"/>
              <a:t> 2000).</a:t>
            </a:r>
          </a:p>
          <a:p>
            <a:r>
              <a:rPr lang="en-US" u="sng" dirty="0" smtClean="0"/>
              <a:t>Mortality and morbidity for twins versus singletons:</a:t>
            </a:r>
          </a:p>
          <a:p>
            <a:r>
              <a:rPr lang="en-US" b="1" i="1" dirty="0" smtClean="0"/>
              <a:t>The higher risk may be due to trauma and asphyxia associated with the birth of the second twin</a:t>
            </a:r>
            <a:r>
              <a:rPr lang="en-US" dirty="0" smtClean="0"/>
              <a:t>. It is possible that some of these adverse outcomes may be avoided by an appropriately timed delivery by caesarean section.</a:t>
            </a:r>
            <a:endParaRPr lang="en-US" u="sng" dirty="0" smtClean="0"/>
          </a:p>
          <a:p>
            <a:r>
              <a:rPr lang="en-US" u="sng" dirty="0" smtClean="0"/>
              <a:t>Outcome for second twin compared with ﬁrst twin:</a:t>
            </a:r>
          </a:p>
          <a:p>
            <a:r>
              <a:rPr lang="en-US" dirty="0" smtClean="0"/>
              <a:t>In a study of 1305 twin pairs at 1500 g or more birth weight delivered between 1988 and 1999 in Nova Scotia, the </a:t>
            </a:r>
            <a:r>
              <a:rPr lang="en-US" u="sng" dirty="0" smtClean="0"/>
              <a:t>risk of adverse perinatal outcome</a:t>
            </a:r>
            <a:r>
              <a:rPr lang="en-US" dirty="0" smtClean="0"/>
              <a:t> (</a:t>
            </a:r>
            <a:r>
              <a:rPr lang="en-US" b="1" i="1" dirty="0" smtClean="0"/>
              <a:t>intrapartum fetal death, neonatal death, moderate-severe respiratory distress syndrome (RDS), asphyxia, trauma and complications of prematurity</a:t>
            </a:r>
            <a:r>
              <a:rPr lang="en-US" dirty="0" smtClean="0"/>
              <a:t>) </a:t>
            </a:r>
            <a:r>
              <a:rPr lang="en-US" u="sng" dirty="0" smtClean="0"/>
              <a:t>was signiﬁcantly increased for second-born compared with ﬁrst-born twins</a:t>
            </a:r>
            <a:r>
              <a:rPr lang="en-US" dirty="0" smtClean="0"/>
              <a:t> (RR 2.1, 95% CI 1.4 to 3.1) (</a:t>
            </a:r>
            <a:r>
              <a:rPr lang="en-US" dirty="0" err="1" smtClean="0"/>
              <a:t>Persad</a:t>
            </a:r>
            <a:r>
              <a:rPr lang="en-US" dirty="0" smtClean="0"/>
              <a:t> 2001b).</a:t>
            </a:r>
          </a:p>
          <a:p>
            <a:r>
              <a:rPr lang="en-US" u="sng" dirty="0" smtClean="0"/>
              <a:t>Outcomes for twins born vaginally versus by caesarean section:</a:t>
            </a:r>
          </a:p>
          <a:p>
            <a:r>
              <a:rPr lang="en-US" dirty="0" smtClean="0"/>
              <a:t>Higher rates of adverse perinatal outcome have been reported for the twin pregnancy at or near term if birth is vaginal versus by caesarean section (Barrett 2004). In the Kiely 1990 review, for twins in vertex presentation weighing more than 3000g at birth, the perinatal mortality rate was 12.3/1000 versus 2.9/1000 (RR 4.22) if birth was vaginal versus caesarean. However, comparisons of actual as opposed to planned method of delivery are subject to considerable bias. In a retrospective study of women with previous caesarean section and a current twin pregnancy, perinatal mortality was more common following trial of </a:t>
            </a:r>
            <a:r>
              <a:rPr lang="en-US" dirty="0" err="1" smtClean="0"/>
              <a:t>labour</a:t>
            </a:r>
            <a:r>
              <a:rPr lang="en-US" dirty="0" smtClean="0"/>
              <a:t> than repeat caesarean section, but there was no difference in outcome after adjusting for confounding variables (Aaronson 2010). There is increasing evidence for perinatal beneﬁts related to vaginal birth. In a cross-sectional study of 6929 inborn infants without congenital anomalies, with gestational ages from 37 to 41 (6/ 7) weeks with vertex presentation, non-urgent caesarean delivery under regional </a:t>
            </a:r>
            <a:r>
              <a:rPr lang="en-US" dirty="0" err="1" smtClean="0"/>
              <a:t>anaesthesia</a:t>
            </a:r>
            <a:r>
              <a:rPr lang="en-US" dirty="0" smtClean="0"/>
              <a:t> compared to vaginal birth under local or no </a:t>
            </a:r>
            <a:r>
              <a:rPr lang="en-US" dirty="0" err="1" smtClean="0"/>
              <a:t>anaesthesia</a:t>
            </a:r>
            <a:r>
              <a:rPr lang="en-US" dirty="0" smtClean="0"/>
              <a:t> increased the risk of bag and mask ventilation (OR 1.42, 95% CI 1.07 to 1.89) when adjusted for number of gestations, maternal hypertension and birthweight (De Almeida 2010). However, another retrospective study found no signiﬁcant increase in transient </a:t>
            </a:r>
            <a:r>
              <a:rPr lang="en-US" dirty="0" err="1" smtClean="0"/>
              <a:t>tachypnoea</a:t>
            </a:r>
            <a:r>
              <a:rPr lang="en-US" dirty="0" smtClean="0"/>
              <a:t> of the newborn associated with increasing rates of elective caesarean section for twin pregnancies over time (Suzuki 2010). In a retrospective study of twin births at 37 or more weeks’ gestation, elective but not emergency caesarean section was associated with an increased risk of transfusion in the neonate (Suzuki 2008).</a:t>
            </a:r>
          </a:p>
          <a:p>
            <a:endParaRPr lang="en-US" dirty="0" smtClean="0"/>
          </a:p>
          <a:p>
            <a:r>
              <a:rPr lang="en-US" u="sng" dirty="0" smtClean="0"/>
              <a:t>Outcomes for twins delivered by planned vaginal birth (actual vaginal birth plus emergency caesarean section) versus planned caesarean section:</a:t>
            </a:r>
          </a:p>
          <a:p>
            <a:r>
              <a:rPr lang="en-US" dirty="0" smtClean="0"/>
              <a:t>A systematic review of non-</a:t>
            </a:r>
            <a:r>
              <a:rPr lang="en-US" dirty="0" err="1" smtClean="0"/>
              <a:t>randomised</a:t>
            </a:r>
            <a:r>
              <a:rPr lang="en-US" dirty="0" smtClean="0"/>
              <a:t> studies that compared the policies of planned vaginal birth and planned caesarean section for the delivery of twins weighing at least 1500 g or reaching at least 32 weeks’ gestation (</a:t>
            </a:r>
            <a:r>
              <a:rPr lang="en-US" dirty="0" err="1" smtClean="0"/>
              <a:t>Hogle</a:t>
            </a:r>
            <a:r>
              <a:rPr lang="en-US" dirty="0" smtClean="0"/>
              <a:t> 2002) found four small studies that were eligible for inclusion in the review (</a:t>
            </a:r>
            <a:r>
              <a:rPr lang="en-US" dirty="0" err="1" smtClean="0"/>
              <a:t>Blickstein</a:t>
            </a:r>
            <a:r>
              <a:rPr lang="en-US" dirty="0" smtClean="0"/>
              <a:t> 2000; </a:t>
            </a:r>
            <a:r>
              <a:rPr lang="en-US" dirty="0" err="1" smtClean="0"/>
              <a:t>Grisaru</a:t>
            </a:r>
            <a:r>
              <a:rPr lang="en-US" dirty="0" smtClean="0"/>
              <a:t> 2000; </a:t>
            </a:r>
            <a:r>
              <a:rPr lang="en-US" dirty="0" err="1" smtClean="0"/>
              <a:t>Rabinovici</a:t>
            </a:r>
            <a:r>
              <a:rPr lang="en-US" dirty="0" smtClean="0"/>
              <a:t> 1987; Wells 1991). A meta-analysis of the data from the four studies did not ﬁnd signiﬁcant differences between the two approaches to delivery in terms of mortality or neonatal morbidity, although low Apgar score at ﬁve minutes was reduced with a policy of caesarean section. This ﬁnding, however, was conﬁned to twins in which the ﬁrst twin presented as a breech. As a</a:t>
            </a:r>
            <a:r>
              <a:rPr lang="en-US" baseline="0" dirty="0" smtClean="0"/>
              <a:t> </a:t>
            </a:r>
            <a:r>
              <a:rPr lang="en-US" dirty="0" smtClean="0"/>
              <a:t>sequent retrospective comparison of planned vaginal birth versus planned caesarean section for twin pregnancies with a leading breech found no signiﬁcant differences in perinatal or maternal morbidity, other than an increase in thromboembolic disease in the planned caesarean section group (</a:t>
            </a:r>
            <a:r>
              <a:rPr lang="en-US" dirty="0" err="1" smtClean="0"/>
              <a:t>Sentilhes</a:t>
            </a:r>
            <a:r>
              <a:rPr lang="en-US" dirty="0" smtClean="0"/>
              <a:t> 2007). Two large retrospective studies of women with previous caesarean section and a current twin pregnancy comparing planned vaginal birth with elective caesarean section (Ford 2006; Varner 2005), found no difference in maternal or perinatal outcome, other than an incidence of uterine rupture of 0.9% in the planned vaginal birth group in one study (Ford 2006). A comparison of outcomes in two Danish counties with high (57%) and low (28%) caesarean rates for twin pregnancy found no difference in perinatal outcomes (</a:t>
            </a:r>
            <a:r>
              <a:rPr lang="en-US" dirty="0" err="1" smtClean="0"/>
              <a:t>Henriksen</a:t>
            </a:r>
            <a:r>
              <a:rPr lang="en-US" dirty="0" smtClean="0"/>
              <a:t> 1994). The previously published versions of this review (Crowther 1996; </a:t>
            </a:r>
            <a:r>
              <a:rPr lang="en-US" dirty="0" err="1" smtClean="0"/>
              <a:t>Hofmeyr</a:t>
            </a:r>
            <a:r>
              <a:rPr lang="en-US" dirty="0" smtClean="0"/>
              <a:t> 2011) found only one </a:t>
            </a:r>
            <a:r>
              <a:rPr lang="en-US" dirty="0" err="1" smtClean="0"/>
              <a:t>randomised</a:t>
            </a:r>
            <a:r>
              <a:rPr lang="en-US" dirty="0" smtClean="0"/>
              <a:t> controlled trial of planned caesarean section versus planned vaginal birth for twins, in which 60 pairs of twins were enrolled (</a:t>
            </a:r>
            <a:r>
              <a:rPr lang="en-US" dirty="0" err="1" smtClean="0"/>
              <a:t>Rabinovici</a:t>
            </a:r>
            <a:r>
              <a:rPr lang="en-US" dirty="0" smtClean="0"/>
              <a:t> 1987). There were no perinatal deaths or cases of serious neonatal morbidity in either group. The sample size was too small to provide evidence of the better approach to delivery. </a:t>
            </a:r>
            <a:r>
              <a:rPr lang="en-US" i="1" dirty="0" smtClean="0"/>
              <a:t>In low-resourced settings with limited facilities and personnel, high post-caesarean section complication rates and uncertain access for the mother to caesarean section facilities in future pregnancies, the beneﬁt to the mother of avoiding caesarean section is greater than in well-resourced settings</a:t>
            </a:r>
            <a:r>
              <a:rPr lang="en-US" dirty="0" smtClean="0"/>
              <a:t>.</a:t>
            </a:r>
          </a:p>
          <a:p>
            <a:endParaRPr lang="en-US" dirty="0" smtClean="0"/>
          </a:p>
          <a:p>
            <a:r>
              <a:rPr lang="en-US" u="sng" dirty="0" smtClean="0"/>
              <a:t>Outcomes for second twin born by caesarean section following vaginal birth of twin one, compared with caesarean section for both twins:</a:t>
            </a:r>
          </a:p>
          <a:p>
            <a:r>
              <a:rPr lang="en-US" dirty="0" smtClean="0"/>
              <a:t>A prospective multicenter cohort study compared the </a:t>
            </a:r>
            <a:r>
              <a:rPr lang="en-US" u="sng" dirty="0" smtClean="0"/>
              <a:t>outcome for second twins born by caesarean section following vaginal birth of twin one, compared with caesarean section for both twins. There was no difference in low Apgar scores, low cord blood pH, or neonatal encephalopathy. Neonatal infection was increased in the group with caesarean section following vaginal birth of twin one, but this difference was not statistically signiﬁcant after logistic regression analysis </a:t>
            </a:r>
            <a:r>
              <a:rPr lang="en-US" dirty="0" smtClean="0"/>
              <a:t>(Alexander 2008). In a large retrospective study of planned vaginal birth for twin pregnancies, </a:t>
            </a:r>
            <a:r>
              <a:rPr lang="en-US" b="1" i="1" dirty="0" smtClean="0"/>
              <a:t>caesarean section for the second twin occurred in 9% of cases and was more common when the presentation of the second twin was non-vertex</a:t>
            </a:r>
            <a:r>
              <a:rPr lang="en-US" dirty="0" smtClean="0"/>
              <a:t>, and in pregnancies with other complications, and less common when the vaginal birth of the ﬁrst twin was operative (Wen 2004a).</a:t>
            </a:r>
          </a:p>
          <a:p>
            <a:endParaRPr lang="en-US" dirty="0" smtClean="0"/>
          </a:p>
        </p:txBody>
      </p:sp>
      <p:sp>
        <p:nvSpPr>
          <p:cNvPr id="4" name="Номер слайда 3"/>
          <p:cNvSpPr>
            <a:spLocks noGrp="1"/>
          </p:cNvSpPr>
          <p:nvPr>
            <p:ph type="sldNum" sz="quarter" idx="10"/>
          </p:nvPr>
        </p:nvSpPr>
        <p:spPr/>
        <p:txBody>
          <a:bodyPr/>
          <a:lstStyle/>
          <a:p>
            <a:fld id="{95328152-75DC-4983-95B1-681962C4FD2C}" type="slidenum">
              <a:rPr lang="ru-RU" smtClean="0"/>
              <a:t>14</a:t>
            </a:fld>
            <a:endParaRPr lang="ru-RU"/>
          </a:p>
        </p:txBody>
      </p:sp>
    </p:spTree>
    <p:extLst>
      <p:ext uri="{BB962C8B-B14F-4D97-AF65-F5344CB8AC3E}">
        <p14:creationId xmlns:p14="http://schemas.microsoft.com/office/powerpoint/2010/main" val="30625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Importance of fetal presentation:</a:t>
            </a:r>
          </a:p>
          <a:p>
            <a:r>
              <a:rPr lang="en-US" dirty="0" smtClean="0"/>
              <a:t>1) If the ﬁrst twin presents as breech, the current trend in well-resourced health systems, as for singleton breech presentation, is to recommend caesarean section as being safer for the babies. This approach may be inﬂuenced by extrapolation of evidence from randomized trials of planned caesarean section for singleton breech presentation (</a:t>
            </a:r>
            <a:r>
              <a:rPr lang="en-US" dirty="0" err="1" smtClean="0"/>
              <a:t>Hofmeyr</a:t>
            </a:r>
            <a:r>
              <a:rPr lang="en-US" dirty="0" smtClean="0"/>
              <a:t> 2015), though the interpretation of this evidence is the subject of considerable debate.</a:t>
            </a:r>
          </a:p>
          <a:p>
            <a:r>
              <a:rPr lang="en-US" dirty="0" smtClean="0"/>
              <a:t>2) The approach to the delivery of vertex/non-vertex twins is controversial (ACOG 2002; Barrett 2000; Crowther 1996). For twins presenting vertex/vertex, most clinicians recommend a planned vaginal birth (ACOG 2002; Crowther 1996). However, planned caesarean section may beneﬁt twins in which the ﬁrst twin is presenting vertex for a number of reasons. As many as 20% of vertex presenting second twins will change presentation spontaneously after the ﬁrst twin is born (</a:t>
            </a:r>
            <a:r>
              <a:rPr lang="en-US" dirty="0" err="1" smtClean="0"/>
              <a:t>Houlihan</a:t>
            </a:r>
            <a:r>
              <a:rPr lang="en-US" dirty="0" smtClean="0"/>
              <a:t> 1996).</a:t>
            </a:r>
          </a:p>
          <a:p>
            <a:r>
              <a:rPr lang="en-US" dirty="0" smtClean="0"/>
              <a:t>3)</a:t>
            </a:r>
            <a:r>
              <a:rPr lang="en-US" baseline="0" dirty="0" smtClean="0"/>
              <a:t> </a:t>
            </a:r>
            <a:r>
              <a:rPr lang="en-US" dirty="0" smtClean="0"/>
              <a:t>A substantial number of those presenting vertex/vertex will present with serious acute intrapartum problems following the birth of the ﬁrst twin (for example, conversion to transverse lie, cord prolapse, prolonged interval to delivery of the second twin), which may lead to emergency caesarean section, perinatal death, and neonatal morbidity. Lastly, if there are beneﬁts to avoiding </a:t>
            </a:r>
            <a:r>
              <a:rPr lang="en-US" dirty="0" err="1" smtClean="0"/>
              <a:t>labour</a:t>
            </a:r>
            <a:r>
              <a:rPr lang="en-US" dirty="0" smtClean="0"/>
              <a:t>, both twins regardless of presentation should beneﬁt.</a:t>
            </a:r>
          </a:p>
          <a:p>
            <a:endParaRPr lang="en-US" dirty="0" smtClean="0"/>
          </a:p>
        </p:txBody>
      </p:sp>
      <p:sp>
        <p:nvSpPr>
          <p:cNvPr id="4" name="Номер слайда 3"/>
          <p:cNvSpPr>
            <a:spLocks noGrp="1"/>
          </p:cNvSpPr>
          <p:nvPr>
            <p:ph type="sldNum" sz="quarter" idx="10"/>
          </p:nvPr>
        </p:nvSpPr>
        <p:spPr/>
        <p:txBody>
          <a:bodyPr/>
          <a:lstStyle/>
          <a:p>
            <a:fld id="{95328152-75DC-4983-95B1-681962C4FD2C}" type="slidenum">
              <a:rPr lang="ru-RU" smtClean="0"/>
              <a:t>15</a:t>
            </a:fld>
            <a:endParaRPr lang="ru-RU"/>
          </a:p>
        </p:txBody>
      </p:sp>
    </p:spTree>
    <p:extLst>
      <p:ext uri="{BB962C8B-B14F-4D97-AF65-F5344CB8AC3E}">
        <p14:creationId xmlns:p14="http://schemas.microsoft.com/office/powerpoint/2010/main" val="125703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sz="1200" dirty="0" smtClean="0"/>
              <a:t>Knowledge of the anticipated birth order of twins is routinely used by obstetricians when deciding the timing and mode of delivery.</a:t>
            </a:r>
          </a:p>
          <a:p>
            <a:r>
              <a:rPr lang="en-US" sz="1200" dirty="0" smtClean="0"/>
              <a:t>This is even more important in case of twins discordant for some fetal anomalies where immediate postnatal intervention is required at birth.</a:t>
            </a:r>
          </a:p>
          <a:p>
            <a:r>
              <a:rPr lang="en-US" sz="1200" dirty="0" smtClean="0"/>
              <a:t>Even in uncomplicated twin pregnancies, the neonatal morbidity of the second-born twin is higher.</a:t>
            </a:r>
          </a:p>
          <a:p>
            <a:r>
              <a:rPr lang="en-US" sz="1200" b="1" i="1" dirty="0" smtClean="0"/>
              <a:t>Obstetricians and Neonatologists need to be aware of the poor association between antenatal ultrasound labeling and twin birth-order when planning delivery of twins discordant for fetal growth or for non-cephalic presentation of the leading twin.</a:t>
            </a:r>
          </a:p>
          <a:p>
            <a:r>
              <a:rPr lang="en-US" u="sng" dirty="0" smtClean="0"/>
              <a:t>Prospective parents should also be informed of the potential discordance between prenatal and postnatal twin order so that this event is not perceived as an error on the part of their </a:t>
            </a:r>
            <a:r>
              <a:rPr lang="en-US" u="sng" dirty="0" err="1" smtClean="0"/>
              <a:t>carers</a:t>
            </a:r>
            <a:r>
              <a:rPr lang="en-US" u="sng" dirty="0" smtClean="0"/>
              <a:t>.</a:t>
            </a:r>
            <a:r>
              <a:rPr lang="en-US" dirty="0" smtClean="0"/>
              <a:t> </a:t>
            </a:r>
          </a:p>
        </p:txBody>
      </p:sp>
      <p:sp>
        <p:nvSpPr>
          <p:cNvPr id="4" name="Номер слайда 3"/>
          <p:cNvSpPr>
            <a:spLocks noGrp="1"/>
          </p:cNvSpPr>
          <p:nvPr>
            <p:ph type="sldNum" sz="quarter" idx="10"/>
          </p:nvPr>
        </p:nvSpPr>
        <p:spPr/>
        <p:txBody>
          <a:bodyPr/>
          <a:lstStyle/>
          <a:p>
            <a:fld id="{95328152-75DC-4983-95B1-681962C4FD2C}" type="slidenum">
              <a:rPr lang="ru-RU" smtClean="0"/>
              <a:t>16</a:t>
            </a:fld>
            <a:endParaRPr lang="ru-RU"/>
          </a:p>
        </p:txBody>
      </p:sp>
    </p:spTree>
    <p:extLst>
      <p:ext uri="{BB962C8B-B14F-4D97-AF65-F5344CB8AC3E}">
        <p14:creationId xmlns:p14="http://schemas.microsoft.com/office/powerpoint/2010/main" val="340206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The lack of a standardized way to label twins correctly and consistently on antenatal ultrasound has also led to uncertainty regarding the accuracy of predicting the birth order on scans. Twin order and presentation are relevant information for obstetricians planning timing and mode of delivery. Birth order is also especially important in twin pregnancies discordant for fetal abnormalities that are not immediately evident on external examination at birth, for example, if one twin is affected by a duct-dependent cardiac lesion.</a:t>
            </a:r>
          </a:p>
          <a:p>
            <a:r>
              <a:rPr lang="en-US" dirty="0" smtClean="0"/>
              <a:t>The discrepancy between antenatal labeling and twin birth-order estimated from fetal sex and fetal-weight discordance was 37.6% (56/149) and 36.0% (757/2103), respectively, and there was no signiﬁcant difference between the two methods (P=0.72; Table 1). Multiple logistic regression analysis demonstrated that birthweight discordance, but not </a:t>
            </a:r>
            <a:r>
              <a:rPr lang="en-US" dirty="0" err="1" smtClean="0"/>
              <a:t>chorionicity</a:t>
            </a:r>
            <a:r>
              <a:rPr lang="en-US" dirty="0" smtClean="0"/>
              <a:t>, scan-to-delivery interval or gestational age at scan or at delivery, was signiﬁcantly associated with the occurrence of a discrepancy between ultrasound prediction of twin order and that observed at birth (as deﬁned by comparison of EFW and birth weight) (P&lt;0.001, Table S1). Larger birth-weight discordance was associated with a lower probability of a discrepancy.</a:t>
            </a:r>
          </a:p>
          <a:p>
            <a:r>
              <a:rPr lang="en-US" b="1" dirty="0" smtClean="0"/>
              <a:t>Antenatal ultrasound labeling does not predict twin birth order in a signiﬁcant proportion of twin deliveries.</a:t>
            </a:r>
          </a:p>
          <a:p>
            <a:r>
              <a:rPr lang="en-US" b="1" dirty="0" smtClean="0"/>
              <a:t>The poor association between prenatal and postnatal order of twins may occur for a number of different reasons.</a:t>
            </a:r>
            <a:endParaRPr lang="en-US" b="0" dirty="0" smtClean="0"/>
          </a:p>
          <a:p>
            <a:r>
              <a:rPr lang="en-US" dirty="0" smtClean="0"/>
              <a:t>It may be the result of a true switch in twin order occurring before or during labor. It could be speculated that the relationship between the amniotic sac and the cervix, which presumably remains relatively constant throughout gestation, may change near term or during labor, leading to a change in the anticipated twin order. Alternatively, the relationship of the twins to the birth canal may also change following rupture of the membranes surrounding one or both twins. The birth order may also be inﬂuenced by folding of the inter-twin membrane, possibly because of discordance in fetal size or amniotic ﬂuid volumes. Cesarean section affords access to the lower uterine segment and ignores the relationship between the amniotic sac and the maternal cervix, giving preferential access to Twin 2. The physiological changes in the lower segment with active labor may alter the rate at which the twin labeled as ﬁrst is delivered second, and vice versa. Other factors not assessed in this study, such as fetal presentation, uterine morphology and active management of labor, may also play a role or inﬂuence the likelihood of a discordance between antenatal labeling and twin birth-order. Lastly, the discrepancy observed between the antenatal prediction and the actual twin order at birth may be also linked to the variable methods being used for the antenatal labeling of twins on ultrasound.</a:t>
            </a:r>
          </a:p>
        </p:txBody>
      </p:sp>
      <p:sp>
        <p:nvSpPr>
          <p:cNvPr id="4" name="Номер слайда 3"/>
          <p:cNvSpPr>
            <a:spLocks noGrp="1"/>
          </p:cNvSpPr>
          <p:nvPr>
            <p:ph type="sldNum" sz="quarter" idx="10"/>
          </p:nvPr>
        </p:nvSpPr>
        <p:spPr/>
        <p:txBody>
          <a:bodyPr/>
          <a:lstStyle/>
          <a:p>
            <a:fld id="{95328152-75DC-4983-95B1-681962C4FD2C}" type="slidenum">
              <a:rPr lang="ru-RU" smtClean="0"/>
              <a:t>17</a:t>
            </a:fld>
            <a:endParaRPr lang="ru-RU"/>
          </a:p>
        </p:txBody>
      </p:sp>
    </p:spTree>
    <p:extLst>
      <p:ext uri="{BB962C8B-B14F-4D97-AF65-F5344CB8AC3E}">
        <p14:creationId xmlns:p14="http://schemas.microsoft.com/office/powerpoint/2010/main" val="160765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Despite the medical and cultural importance of birth order, there are only three previous, relatively small, studies assessing the correlation between twin orders on prenatal ultrasound and at birth. Only one study </a:t>
            </a:r>
            <a:r>
              <a:rPr lang="en-US" u="sng" dirty="0" smtClean="0"/>
              <a:t>reported the relationship between antenatal ultrasound just before delivery and twin birth-order in a cohort of 108 sex-discordant twins</a:t>
            </a:r>
            <a:r>
              <a:rPr lang="en-US" dirty="0" smtClean="0"/>
              <a:t>. In this study, </a:t>
            </a:r>
            <a:r>
              <a:rPr lang="en-US" u="sng" dirty="0" smtClean="0"/>
              <a:t>the birth order changed in approximately </a:t>
            </a:r>
            <a:r>
              <a:rPr lang="en-US" b="1" i="1" dirty="0" smtClean="0"/>
              <a:t>16%</a:t>
            </a:r>
            <a:r>
              <a:rPr lang="en-US" dirty="0" smtClean="0"/>
              <a:t> (95% CI, 10–25%) </a:t>
            </a:r>
            <a:r>
              <a:rPr lang="en-US" b="1" i="1" dirty="0" smtClean="0"/>
              <a:t>of cases </a:t>
            </a:r>
            <a:r>
              <a:rPr lang="en-US" u="sng" dirty="0" smtClean="0"/>
              <a:t>and was affected by mode of delivery</a:t>
            </a:r>
            <a:r>
              <a:rPr lang="en-US" dirty="0" smtClean="0"/>
              <a:t>, with the </a:t>
            </a:r>
            <a:r>
              <a:rPr lang="en-US" u="sng" dirty="0" smtClean="0"/>
              <a:t>rate of perinatal switch being higher with Cesarean section </a:t>
            </a:r>
            <a:r>
              <a:rPr lang="en-US" dirty="0" smtClean="0"/>
              <a:t>(</a:t>
            </a:r>
            <a:r>
              <a:rPr lang="en-US" b="1" i="1" dirty="0" smtClean="0"/>
              <a:t>20%</a:t>
            </a:r>
            <a:r>
              <a:rPr lang="en-US" dirty="0" smtClean="0"/>
              <a:t>) </a:t>
            </a:r>
            <a:r>
              <a:rPr lang="en-US" u="sng" dirty="0" smtClean="0"/>
              <a:t>than with vaginal delivery </a:t>
            </a:r>
            <a:r>
              <a:rPr lang="en-US" dirty="0" smtClean="0"/>
              <a:t>(</a:t>
            </a:r>
            <a:r>
              <a:rPr lang="en-US" b="1" i="1" dirty="0" smtClean="0"/>
              <a:t>6%</a:t>
            </a:r>
            <a:r>
              <a:rPr lang="en-US" dirty="0" smtClean="0"/>
              <a:t>).</a:t>
            </a:r>
          </a:p>
        </p:txBody>
      </p:sp>
      <p:sp>
        <p:nvSpPr>
          <p:cNvPr id="4" name="Номер слайда 3"/>
          <p:cNvSpPr>
            <a:spLocks noGrp="1"/>
          </p:cNvSpPr>
          <p:nvPr>
            <p:ph type="sldNum" sz="quarter" idx="10"/>
          </p:nvPr>
        </p:nvSpPr>
        <p:spPr/>
        <p:txBody>
          <a:bodyPr/>
          <a:lstStyle/>
          <a:p>
            <a:fld id="{95328152-75DC-4983-95B1-681962C4FD2C}" type="slidenum">
              <a:rPr lang="ru-RU" smtClean="0"/>
              <a:t>18</a:t>
            </a:fld>
            <a:endParaRPr lang="ru-RU"/>
          </a:p>
        </p:txBody>
      </p:sp>
    </p:spTree>
    <p:extLst>
      <p:ext uri="{BB962C8B-B14F-4D97-AF65-F5344CB8AC3E}">
        <p14:creationId xmlns:p14="http://schemas.microsoft.com/office/powerpoint/2010/main" val="178308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dirty="0" smtClean="0"/>
              <a:t>The poor association between prenatal and postnatal order of twins may occur for a number of different reasons.</a:t>
            </a:r>
            <a:endParaRPr lang="en-US" b="0" dirty="0" smtClean="0"/>
          </a:p>
          <a:p>
            <a:r>
              <a:rPr lang="en-US" dirty="0" smtClean="0"/>
              <a:t>It may be the result of a true switch in twin order occurring before or during labor. It could be speculated that the relationship between the amniotic sac and the cervix, which presumably remains relatively constant throughout gestation, may change near term or during labor, leading to a change in the anticipated twin order. Alternatively, the relationship of the twins to the birth canal may also change following rupture of the membranes surrounding one or both twins. The birth order may also be inﬂuenced by folding of the inter-twin membrane, possibly because of discordance in fetal size or amniotic ﬂuid volumes. Cesarean section affords access to the lower uterine segment and ignores the relationship between the amniotic sac and the maternal cervix, giving preferential access to Twin 2. The physiological changes in the lower segment with active labor may alter the rate at which the twin labeled as ﬁrst is delivered second, and vice versa. Other factors not assessed in this study, such as fetal presentation, uterine morphology and active management of labor, may also play a role or inﬂuence the likelihood of a discordance between antenatal labeling and twin birth-order. Lastly, the discrepancy observed between the antenatal prediction and the actual twin order at birth may be also linked to the variable methods being used for the antenatal labeling of twins on ultrasound.</a:t>
            </a:r>
          </a:p>
        </p:txBody>
      </p:sp>
      <p:sp>
        <p:nvSpPr>
          <p:cNvPr id="4" name="Номер слайда 3"/>
          <p:cNvSpPr>
            <a:spLocks noGrp="1"/>
          </p:cNvSpPr>
          <p:nvPr>
            <p:ph type="sldNum" sz="quarter" idx="10"/>
          </p:nvPr>
        </p:nvSpPr>
        <p:spPr/>
        <p:txBody>
          <a:bodyPr/>
          <a:lstStyle/>
          <a:p>
            <a:fld id="{95328152-75DC-4983-95B1-681962C4FD2C}" type="slidenum">
              <a:rPr lang="ru-RU" smtClean="0"/>
              <a:t>19</a:t>
            </a:fld>
            <a:endParaRPr lang="ru-RU"/>
          </a:p>
        </p:txBody>
      </p:sp>
    </p:spTree>
    <p:extLst>
      <p:ext uri="{BB962C8B-B14F-4D97-AF65-F5344CB8AC3E}">
        <p14:creationId xmlns:p14="http://schemas.microsoft.com/office/powerpoint/2010/main" val="724816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1" i="1" dirty="0" smtClean="0"/>
              <a:t>In such a way </a:t>
            </a:r>
            <a:r>
              <a:rPr lang="en-US" b="1" i="1" dirty="0" err="1" smtClean="0"/>
              <a:t>iatrogenia</a:t>
            </a:r>
            <a:r>
              <a:rPr lang="en-US" b="1" i="1" dirty="0" smtClean="0"/>
              <a:t> may have an influence on destinies of twins, siblings and fates of families, countries and even continents…</a:t>
            </a:r>
          </a:p>
          <a:p>
            <a:r>
              <a:rPr lang="en-US" dirty="0" smtClean="0"/>
              <a:t>Especially in case of cultural, religious and inheritance circumstances in countries and families, where birth order is crucial.</a:t>
            </a:r>
          </a:p>
        </p:txBody>
      </p:sp>
      <p:sp>
        <p:nvSpPr>
          <p:cNvPr id="4" name="Номер слайда 3"/>
          <p:cNvSpPr>
            <a:spLocks noGrp="1"/>
          </p:cNvSpPr>
          <p:nvPr>
            <p:ph type="sldNum" sz="quarter" idx="10"/>
          </p:nvPr>
        </p:nvSpPr>
        <p:spPr/>
        <p:txBody>
          <a:bodyPr/>
          <a:lstStyle/>
          <a:p>
            <a:fld id="{95328152-75DC-4983-95B1-681962C4FD2C}" type="slidenum">
              <a:rPr lang="ru-RU" smtClean="0"/>
              <a:t>20</a:t>
            </a:fld>
            <a:endParaRPr lang="ru-RU"/>
          </a:p>
        </p:txBody>
      </p:sp>
    </p:spTree>
    <p:extLst>
      <p:ext uri="{BB962C8B-B14F-4D97-AF65-F5344CB8AC3E}">
        <p14:creationId xmlns:p14="http://schemas.microsoft.com/office/powerpoint/2010/main" val="28086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This Figure presents </a:t>
            </a:r>
            <a:r>
              <a:rPr lang="en-US" dirty="0" smtClean="0"/>
              <a:t>trends in the overall twinning rate on a worldwide scale during the period 1970 to 2003. Since the mid-1970s, rising twinning rates have been reported in most developed countries and, especially during the last two decades, a sudden increase in multiple births has been observed.</a:t>
            </a:r>
          </a:p>
          <a:p>
            <a:r>
              <a:rPr lang="en-US" dirty="0" smtClean="0"/>
              <a:t>The rising multiple birth rates have been attributed to the higher proportion of mothers treated with ovulation-inducing hormones, and partially attributed to in vitro fertilization (IVF) practice, such as in Japan, England and Wales, Italy, the Netherlands, Denmark and Sweden, and France. In the last 30 years of the 20th century, twinning rates were higher in European countries, Canada and Australia than in east Asian </a:t>
            </a:r>
            <a:r>
              <a:rPr lang="en-US" dirty="0" smtClean="0"/>
              <a:t>countries.</a:t>
            </a:r>
          </a:p>
          <a:p>
            <a:r>
              <a:rPr lang="en-US" dirty="0" smtClean="0"/>
              <a:t>After </a:t>
            </a:r>
            <a:r>
              <a:rPr lang="en-US" dirty="0" smtClean="0"/>
              <a:t>the introduction of assisted reproductive techniques such as IVF, natural twinning rates have been changing depending on how popular these techniques have been in each country. Namely, the variations of these rates among countries were not only due to biological factors, but also to assisted reproductive techniques.</a:t>
            </a:r>
          </a:p>
          <a:p>
            <a:r>
              <a:rPr lang="en-US" dirty="0" smtClean="0"/>
              <a:t>The </a:t>
            </a:r>
            <a:r>
              <a:rPr lang="en-US" dirty="0" smtClean="0"/>
              <a:t>recent rise in twinning incidence reflects a change in the age distribution of women at childbirth, with more women giving birth at older ages, and an increased use of fertility drugs which greatly increase the risk of multiple ovulation and subsequent delivery of multiple births. Other possible contributing factors can be the use of pesticides and food additives, and the increased pollution in general. </a:t>
            </a:r>
            <a:r>
              <a:rPr lang="en-US" b="1" i="1" dirty="0" smtClean="0"/>
              <a:t>The increase in multiple births represents an important public health issue because of its large socioeconomic, physical and psychological impact</a:t>
            </a:r>
            <a:r>
              <a:rPr lang="en-US" dirty="0" smtClean="0"/>
              <a:t>.</a:t>
            </a:r>
          </a:p>
        </p:txBody>
      </p:sp>
      <p:sp>
        <p:nvSpPr>
          <p:cNvPr id="4" name="Номер слайда 3"/>
          <p:cNvSpPr>
            <a:spLocks noGrp="1"/>
          </p:cNvSpPr>
          <p:nvPr>
            <p:ph type="sldNum" sz="quarter" idx="10"/>
          </p:nvPr>
        </p:nvSpPr>
        <p:spPr/>
        <p:txBody>
          <a:bodyPr/>
          <a:lstStyle/>
          <a:p>
            <a:fld id="{95328152-75DC-4983-95B1-681962C4FD2C}" type="slidenum">
              <a:rPr lang="ru-RU" smtClean="0"/>
              <a:t>3</a:t>
            </a:fld>
            <a:endParaRPr lang="ru-RU"/>
          </a:p>
        </p:txBody>
      </p:sp>
    </p:spTree>
    <p:extLst>
      <p:ext uri="{BB962C8B-B14F-4D97-AF65-F5344CB8AC3E}">
        <p14:creationId xmlns:p14="http://schemas.microsoft.com/office/powerpoint/2010/main" val="3440626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In such a way </a:t>
            </a:r>
            <a:r>
              <a:rPr lang="en-US" dirty="0" err="1" smtClean="0"/>
              <a:t>iatrogenia</a:t>
            </a:r>
            <a:r>
              <a:rPr lang="en-US" dirty="0" smtClean="0"/>
              <a:t> may have an influence on destinies of twins, siblings and fates of families, countries and even continents…</a:t>
            </a:r>
          </a:p>
          <a:p>
            <a:r>
              <a:rPr lang="en-US" b="1" i="1" dirty="0" smtClean="0"/>
              <a:t>Especially in case of cultural, religious and inheritance circumstances in countries and families, where birth order is crucial.</a:t>
            </a:r>
          </a:p>
        </p:txBody>
      </p:sp>
      <p:sp>
        <p:nvSpPr>
          <p:cNvPr id="4" name="Номер слайда 3"/>
          <p:cNvSpPr>
            <a:spLocks noGrp="1"/>
          </p:cNvSpPr>
          <p:nvPr>
            <p:ph type="sldNum" sz="quarter" idx="10"/>
          </p:nvPr>
        </p:nvSpPr>
        <p:spPr/>
        <p:txBody>
          <a:bodyPr/>
          <a:lstStyle/>
          <a:p>
            <a:fld id="{95328152-75DC-4983-95B1-681962C4FD2C}" type="slidenum">
              <a:rPr lang="ru-RU" smtClean="0"/>
              <a:t>21</a:t>
            </a:fld>
            <a:endParaRPr lang="ru-RU"/>
          </a:p>
        </p:txBody>
      </p:sp>
    </p:spTree>
    <p:extLst>
      <p:ext uri="{BB962C8B-B14F-4D97-AF65-F5344CB8AC3E}">
        <p14:creationId xmlns:p14="http://schemas.microsoft.com/office/powerpoint/2010/main" val="2387055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0" i="0" dirty="0" smtClean="0"/>
              <a:t>The NICE guideline on caesarean section makes two recommendations relating to multiple pregnancy. It advises that in uncomplicated twin pregnancies at term where the presentation of the first twin is cephalic, the effect of planned CS in improving outcome for the second twin remains uncertain and therefore CS should not routinely be offered outside a research context. It also advises that in twin pregnancies where the first twin is not cephalic the effect of CS in improving outcome is uncertain, but current practice is to offer a planned CS. These recommendations may need to be incorporated into a new section on intrapartum care in CG129.</a:t>
            </a:r>
          </a:p>
        </p:txBody>
      </p:sp>
      <p:sp>
        <p:nvSpPr>
          <p:cNvPr id="4" name="Номер слайда 3"/>
          <p:cNvSpPr>
            <a:spLocks noGrp="1"/>
          </p:cNvSpPr>
          <p:nvPr>
            <p:ph type="sldNum" sz="quarter" idx="10"/>
          </p:nvPr>
        </p:nvSpPr>
        <p:spPr/>
        <p:txBody>
          <a:bodyPr/>
          <a:lstStyle/>
          <a:p>
            <a:fld id="{95328152-75DC-4983-95B1-681962C4FD2C}" type="slidenum">
              <a:rPr lang="ru-RU" smtClean="0"/>
              <a:t>22</a:t>
            </a:fld>
            <a:endParaRPr lang="ru-RU"/>
          </a:p>
        </p:txBody>
      </p:sp>
    </p:spTree>
    <p:extLst>
      <p:ext uri="{BB962C8B-B14F-4D97-AF65-F5344CB8AC3E}">
        <p14:creationId xmlns:p14="http://schemas.microsoft.com/office/powerpoint/2010/main" val="100522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u="sng" dirty="0" smtClean="0"/>
              <a:t>PLANNED VAGINAL TWIN BIRTH:</a:t>
            </a:r>
          </a:p>
          <a:p>
            <a:r>
              <a:rPr lang="en-US" dirty="0" smtClean="0"/>
              <a:t>Birth of the healthy first twin presenting by vertex is associated with a low perinatal mortality and morbidity. However, some retrospective studies suggest there may be increased perinatal mortality due to intrapartum anoxia in the second twin at term. There have been no </a:t>
            </a:r>
            <a:r>
              <a:rPr lang="en-US" dirty="0" err="1" smtClean="0"/>
              <a:t>randomised</a:t>
            </a:r>
            <a:r>
              <a:rPr lang="en-US" dirty="0" smtClean="0"/>
              <a:t> controlled trials comparing planned vaginal breech delivery to planned caesarean section.</a:t>
            </a:r>
          </a:p>
          <a:p>
            <a:endParaRPr lang="en-US" dirty="0" smtClean="0"/>
          </a:p>
          <a:p>
            <a:r>
              <a:rPr lang="en-US" u="sng" dirty="0" smtClean="0"/>
              <a:t>PREVIOUS CAESAREAN BIRTH:</a:t>
            </a:r>
          </a:p>
          <a:p>
            <a:r>
              <a:rPr lang="en-US" dirty="0" smtClean="0"/>
              <a:t>Limited data is available concerning vaginal birth after caesarean in twin births, and currently there are no published </a:t>
            </a:r>
            <a:r>
              <a:rPr lang="en-US" dirty="0" err="1" smtClean="0"/>
              <a:t>randomised</a:t>
            </a:r>
            <a:r>
              <a:rPr lang="en-US" dirty="0" smtClean="0"/>
              <a:t> controlled trials. Recent studies have shown a trial of </a:t>
            </a:r>
            <a:r>
              <a:rPr lang="en-US" dirty="0" err="1" smtClean="0"/>
              <a:t>labour</a:t>
            </a:r>
            <a:r>
              <a:rPr lang="en-US" dirty="0" smtClean="0"/>
              <a:t> with twins does not appear to increase maternal morbidity, and perinatal morbidity is uncommon in gestation more than 34 weeks. Other studies have found similar risk of uterine rupture to a singleton trial of </a:t>
            </a:r>
            <a:r>
              <a:rPr lang="en-US" dirty="0" err="1" smtClean="0"/>
              <a:t>labour</a:t>
            </a:r>
            <a:r>
              <a:rPr lang="en-US" dirty="0" smtClean="0"/>
              <a:t>, with no more likelihood failing a trial of </a:t>
            </a:r>
            <a:r>
              <a:rPr lang="en-US" dirty="0" err="1" smtClean="0"/>
              <a:t>labour</a:t>
            </a:r>
            <a:r>
              <a:rPr lang="en-US" dirty="0" smtClean="0"/>
              <a:t> or experiencing major morbidity.</a:t>
            </a:r>
          </a:p>
          <a:p>
            <a:r>
              <a:rPr lang="en-US" dirty="0" smtClean="0"/>
              <a:t>The decision for trial of vaginal birth (VBAC) should be made in conjunction with the Consultant and the woman.</a:t>
            </a:r>
          </a:p>
          <a:p>
            <a:endParaRPr lang="en-US" dirty="0" smtClean="0"/>
          </a:p>
          <a:p>
            <a:r>
              <a:rPr lang="en-US" u="sng" dirty="0" smtClean="0"/>
              <a:t>TRANSVERSE LIE OF THE PRESENTING TWIN:</a:t>
            </a:r>
          </a:p>
          <a:p>
            <a:r>
              <a:rPr lang="en-US" dirty="0" smtClean="0"/>
              <a:t>An elective caesarean is the recommended of mode of delivery.</a:t>
            </a:r>
          </a:p>
          <a:p>
            <a:endParaRPr lang="en-US" dirty="0" smtClean="0"/>
          </a:p>
          <a:p>
            <a:r>
              <a:rPr lang="en-US" u="sng" dirty="0" smtClean="0"/>
              <a:t>BREECH PRESENTATION OF THE FIRST TWIN:</a:t>
            </a:r>
          </a:p>
          <a:p>
            <a:r>
              <a:rPr lang="en-US" dirty="0" smtClean="0"/>
              <a:t>The recommended mode of birth is caesarean section. A planned caesarean section for the singleton breech presentation at term results in lower perinatal morbidity and mortality when compared to a planned vaginal birth. Studies have found significantly more depressed Apgar scores when the presentation of the first twin is breech, weighs more than 1500g, and has a vaginal birth.</a:t>
            </a:r>
          </a:p>
        </p:txBody>
      </p:sp>
      <p:sp>
        <p:nvSpPr>
          <p:cNvPr id="4" name="Номер слайда 3"/>
          <p:cNvSpPr>
            <a:spLocks noGrp="1"/>
          </p:cNvSpPr>
          <p:nvPr>
            <p:ph type="sldNum" sz="quarter" idx="10"/>
          </p:nvPr>
        </p:nvSpPr>
        <p:spPr/>
        <p:txBody>
          <a:bodyPr/>
          <a:lstStyle/>
          <a:p>
            <a:fld id="{95328152-75DC-4983-95B1-681962C4FD2C}" type="slidenum">
              <a:rPr lang="ru-RU" smtClean="0"/>
              <a:t>23</a:t>
            </a:fld>
            <a:endParaRPr lang="ru-RU"/>
          </a:p>
        </p:txBody>
      </p:sp>
    </p:spTree>
    <p:extLst>
      <p:ext uri="{BB962C8B-B14F-4D97-AF65-F5344CB8AC3E}">
        <p14:creationId xmlns:p14="http://schemas.microsoft.com/office/powerpoint/2010/main" val="1418866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fontAlgn="base"/>
            <a:r>
              <a:rPr lang="en-US" sz="1200" b="1" i="1" kern="1200" dirty="0" smtClean="0">
                <a:solidFill>
                  <a:schemeClr val="tx1"/>
                </a:solidFill>
                <a:effectLst/>
                <a:latin typeface="+mn-lt"/>
                <a:ea typeface="+mn-ea"/>
                <a:cs typeface="+mn-cs"/>
              </a:rPr>
              <a:t>Objective</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To analyze mode of delivery and neonatal morbidity according to </a:t>
            </a:r>
            <a:r>
              <a:rPr lang="en-US" sz="1200" kern="1200" dirty="0" err="1" smtClean="0">
                <a:solidFill>
                  <a:schemeClr val="tx1"/>
                </a:solidFill>
                <a:effectLst/>
                <a:latin typeface="+mn-lt"/>
                <a:ea typeface="+mn-ea"/>
                <a:cs typeface="+mn-cs"/>
              </a:rPr>
              <a:t>chorionicity</a:t>
            </a:r>
            <a:r>
              <a:rPr lang="en-US" sz="1200" kern="1200" dirty="0" smtClean="0">
                <a:solidFill>
                  <a:schemeClr val="tx1"/>
                </a:solidFill>
                <a:effectLst/>
                <a:latin typeface="+mn-lt"/>
                <a:ea typeface="+mn-ea"/>
                <a:cs typeface="+mn-cs"/>
              </a:rPr>
              <a:t> in a hospital birth center with a policy of vaginal delivery for twins.</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Study design</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Retrospective analysis over a 13-year period.</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Setting</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Department of Obstetrics, University Hospital, Lille, France.</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Population</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In all, 1009 twin pregnancies were included, divided into 171 uncomplicated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pregnancies (17%) and 838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pregnancies (83%).</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Methods</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We compared the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and the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populations.</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Main outcome measures</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Rate of cesarean section and neonatal outcome (umbilical artery pH, Apgar score and neonatal complications).</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Results</a:t>
            </a:r>
            <a:endParaRPr lang="ru-RU" sz="1200" b="1" i="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rate of cesarean sections was 45.7% with no difference found based on </a:t>
            </a:r>
            <a:r>
              <a:rPr lang="en-US" sz="1200" kern="1200" dirty="0" err="1" smtClean="0">
                <a:solidFill>
                  <a:schemeClr val="tx1"/>
                </a:solidFill>
                <a:effectLst/>
                <a:latin typeface="+mn-lt"/>
                <a:ea typeface="+mn-ea"/>
                <a:cs typeface="+mn-cs"/>
              </a:rPr>
              <a:t>chorionicity</a:t>
            </a:r>
            <a:r>
              <a:rPr lang="en-US" sz="1200" kern="1200" dirty="0" smtClean="0">
                <a:solidFill>
                  <a:schemeClr val="tx1"/>
                </a:solidFill>
                <a:effectLst/>
                <a:latin typeface="+mn-lt"/>
                <a:ea typeface="+mn-ea"/>
                <a:cs typeface="+mn-cs"/>
              </a:rPr>
              <a:t>. The reasons for elective cesarean section were mainly </a:t>
            </a:r>
            <a:r>
              <a:rPr lang="en-US" sz="1200" kern="1200" dirty="0" err="1" smtClean="0">
                <a:solidFill>
                  <a:schemeClr val="tx1"/>
                </a:solidFill>
                <a:effectLst/>
                <a:latin typeface="+mn-lt"/>
                <a:ea typeface="+mn-ea"/>
                <a:cs typeface="+mn-cs"/>
              </a:rPr>
              <a:t>noncephalic</a:t>
            </a:r>
            <a:r>
              <a:rPr lang="en-US" sz="1200" kern="1200" dirty="0" smtClean="0">
                <a:solidFill>
                  <a:schemeClr val="tx1"/>
                </a:solidFill>
                <a:effectLst/>
                <a:latin typeface="+mn-lt"/>
                <a:ea typeface="+mn-ea"/>
                <a:cs typeface="+mn-cs"/>
              </a:rPr>
              <a:t> presentation, which was more frequent in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than in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(48.8% vs. 37.2%,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0.025) pregnancies. Birthweight was lower in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twins (2249 ± 469 g vs. 2329 ± 478 g, </a:t>
            </a:r>
            <a:r>
              <a:rPr lang="en-US" sz="1200" i="1" kern="120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 = 0.045). The rate of umbilical artery cord blood values with a pH &lt; 7.10 was similar in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pregnancies. There was no difference in neonatal complications between the two groups.</a:t>
            </a:r>
            <a:endParaRPr lang="ru-RU" sz="1200"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Conclusion</a:t>
            </a:r>
            <a:endParaRPr lang="ru-RU" sz="1200" b="1" i="1" kern="1200" dirty="0" smtClean="0">
              <a:solidFill>
                <a:schemeClr val="tx1"/>
              </a:solidFill>
              <a:effectLst/>
              <a:latin typeface="+mn-lt"/>
              <a:ea typeface="+mn-ea"/>
              <a:cs typeface="+mn-cs"/>
            </a:endParaRPr>
          </a:p>
          <a:p>
            <a:pPr fontAlgn="base"/>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twin pregnancies had similar delivery outcomes. The neonatal outcome for twin 2 was not different between </a:t>
            </a:r>
            <a:r>
              <a:rPr lang="en-US" sz="1200" kern="1200" dirty="0" err="1" smtClean="0">
                <a:solidFill>
                  <a:schemeClr val="tx1"/>
                </a:solidFill>
                <a:effectLst/>
                <a:latin typeface="+mn-lt"/>
                <a:ea typeface="+mn-ea"/>
                <a:cs typeface="+mn-cs"/>
              </a:rPr>
              <a:t>monochorionic</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dichorionic</a:t>
            </a:r>
            <a:r>
              <a:rPr lang="en-US" sz="1200" kern="1200" dirty="0" smtClean="0">
                <a:solidFill>
                  <a:schemeClr val="tx1"/>
                </a:solidFill>
                <a:effectLst/>
                <a:latin typeface="+mn-lt"/>
                <a:ea typeface="+mn-ea"/>
                <a:cs typeface="+mn-cs"/>
              </a:rPr>
              <a:t> pregnancies. Vaginal birth could be offered to women with twin pregnancies regardless of </a:t>
            </a:r>
            <a:r>
              <a:rPr lang="en-US" sz="1200" kern="1200" dirty="0" err="1" smtClean="0">
                <a:solidFill>
                  <a:schemeClr val="tx1"/>
                </a:solidFill>
                <a:effectLst/>
                <a:latin typeface="+mn-lt"/>
                <a:ea typeface="+mn-ea"/>
                <a:cs typeface="+mn-cs"/>
              </a:rPr>
              <a:t>chorionicity</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5328152-75DC-4983-95B1-681962C4FD2C}" type="slidenum">
              <a:rPr lang="ru-RU" smtClean="0"/>
              <a:t>24</a:t>
            </a:fld>
            <a:endParaRPr lang="ru-RU"/>
          </a:p>
        </p:txBody>
      </p:sp>
    </p:spTree>
    <p:extLst>
      <p:ext uri="{BB962C8B-B14F-4D97-AF65-F5344CB8AC3E}">
        <p14:creationId xmlns:p14="http://schemas.microsoft.com/office/powerpoint/2010/main" val="223928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Objective</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To assess the success rate of vaginal delivery among women with twin pregnancies;</a:t>
            </a:r>
          </a:p>
          <a:p>
            <a:pPr fontAlgn="base"/>
            <a:r>
              <a:rPr lang="en-US" sz="1200" kern="1200" dirty="0" smtClean="0">
                <a:solidFill>
                  <a:schemeClr val="tx1"/>
                </a:solidFill>
                <a:effectLst/>
                <a:latin typeface="+mn-lt"/>
                <a:ea typeface="+mn-ea"/>
                <a:cs typeface="+mn-cs"/>
              </a:rPr>
              <a:t>the Twin Birth Study has shown that vaginal delivery and caesarean section are equally safe for twin delivery but &gt;40% of the planned vaginal delivery group delivered by caesarean section.</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Design</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 retrospective cohort study.</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Setting</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 tertiary medical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Population</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A total of 2194 women with twin pregnancies not complicated with very low birthweight.</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Methods</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Planned mode of delivery was documented in the woman's electronic record upon entering the delivery room. Information regarding maternal age at delivery, parity, gestational age, presentation, previous history of caesarean delivery, birthweight and Apgar score was collected from the obstetric electronic charts.</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Main outcome measured</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Rate of vaginal twin delivery.</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Results</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Of the 2194 women included, 1311 twin pregnancies had planned caesarean delivery and 883 underwent a trial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Of the 883 women who underwent a trial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the rate of vaginal delivery was 86.9%, whereas the rates of caesarean delivery and combined vaginal–caesarean delivery were 11.1% and 2.0%, respectively. Presentation of second twin, gestational age and maternal age did affect the chances of success. </a:t>
            </a:r>
            <a:r>
              <a:rPr lang="en-US" sz="1200" kern="1200" dirty="0" err="1" smtClean="0">
                <a:solidFill>
                  <a:schemeClr val="tx1"/>
                </a:solidFill>
                <a:effectLst/>
                <a:latin typeface="+mn-lt"/>
                <a:ea typeface="+mn-ea"/>
                <a:cs typeface="+mn-cs"/>
              </a:rPr>
              <a:t>Nulliparity</a:t>
            </a:r>
            <a:r>
              <a:rPr lang="en-US" sz="1200" kern="1200" dirty="0" smtClean="0">
                <a:solidFill>
                  <a:schemeClr val="tx1"/>
                </a:solidFill>
                <a:effectLst/>
                <a:latin typeface="+mn-lt"/>
                <a:ea typeface="+mn-ea"/>
                <a:cs typeface="+mn-cs"/>
              </a:rPr>
              <a:t> [odds ratio (OR) 2.38, 95% confidence interval (95% CI) 1.4–4.05], Foley induction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(OR 2.33, 95% CI 1.38–3.91) and body mass index &gt;30 kg/m</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(OR 1.76, 95% CI 1.03–3) were independent risk factors for caesarean delivery.</a:t>
            </a:r>
            <a:endParaRPr lang="ru-RU" sz="1200" kern="1200" dirty="0" smtClean="0">
              <a:solidFill>
                <a:schemeClr val="tx1"/>
              </a:solidFill>
              <a:effectLst/>
              <a:latin typeface="+mn-lt"/>
              <a:ea typeface="+mn-ea"/>
              <a:cs typeface="+mn-cs"/>
            </a:endParaRPr>
          </a:p>
          <a:p>
            <a:pPr fontAlgn="base"/>
            <a:r>
              <a:rPr lang="en-US" sz="1200" b="1" kern="1200" dirty="0" smtClean="0">
                <a:solidFill>
                  <a:schemeClr val="tx1"/>
                </a:solidFill>
                <a:effectLst/>
                <a:latin typeface="+mn-lt"/>
                <a:ea typeface="+mn-ea"/>
                <a:cs typeface="+mn-cs"/>
              </a:rPr>
              <a:t>Conclusions</a:t>
            </a:r>
            <a:endParaRPr lang="ru-RU" sz="1200" b="1"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The rate of vaginal delivery among women with twin pregnancies who undergo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can be high, especially in women who </a:t>
            </a:r>
            <a:r>
              <a:rPr lang="en-US" sz="1200" kern="1200" dirty="0" err="1" smtClean="0">
                <a:solidFill>
                  <a:schemeClr val="tx1"/>
                </a:solidFill>
                <a:effectLst/>
                <a:latin typeface="+mn-lt"/>
                <a:ea typeface="+mn-ea"/>
                <a:cs typeface="+mn-cs"/>
              </a:rPr>
              <a:t>laboured</a:t>
            </a:r>
            <a:r>
              <a:rPr lang="en-US" sz="1200" kern="1200" dirty="0" smtClean="0">
                <a:solidFill>
                  <a:schemeClr val="tx1"/>
                </a:solidFill>
                <a:effectLst/>
                <a:latin typeface="+mn-lt"/>
                <a:ea typeface="+mn-ea"/>
                <a:cs typeface="+mn-cs"/>
              </a:rPr>
              <a:t> spontaneously and have delivered before.</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5328152-75DC-4983-95B1-681962C4FD2C}" type="slidenum">
              <a:rPr lang="ru-RU" smtClean="0"/>
              <a:t>25</a:t>
            </a:fld>
            <a:endParaRPr lang="ru-RU"/>
          </a:p>
        </p:txBody>
      </p:sp>
    </p:spTree>
    <p:extLst>
      <p:ext uri="{BB962C8B-B14F-4D97-AF65-F5344CB8AC3E}">
        <p14:creationId xmlns:p14="http://schemas.microsoft.com/office/powerpoint/2010/main" val="351118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0" i="0" dirty="0" smtClean="0"/>
              <a:t>Most women would prefer to avoid the vaginal delivery of one twin followed by delivery by caesarean section of the second twin. The rate of this event is as low as 2.2% in some </a:t>
            </a:r>
            <a:r>
              <a:rPr lang="en-US" b="0" i="0" dirty="0" err="1" smtClean="0"/>
              <a:t>centres</a:t>
            </a:r>
            <a:r>
              <a:rPr lang="en-US" b="0" i="0" dirty="0" smtClean="0"/>
              <a:t> but as high as 17% in others. In the largest cohort reported in the literature, the rate was 9.45%. </a:t>
            </a:r>
            <a:r>
              <a:rPr lang="en-US" b="0" i="0" dirty="0" err="1" smtClean="0"/>
              <a:t>Malpresentation</a:t>
            </a:r>
            <a:r>
              <a:rPr lang="en-US" b="0" i="0" dirty="0" smtClean="0"/>
              <a:t> of the second twin has the strongest association with emergency caesarean section for delivery of the second twin, increasing the intervention as much as fourfold. The data from these studies suggest that modern clinicians may be more confident delivering a </a:t>
            </a:r>
            <a:r>
              <a:rPr lang="en-US" b="0" i="0" dirty="0" err="1" smtClean="0"/>
              <a:t>malpresenting</a:t>
            </a:r>
            <a:r>
              <a:rPr lang="en-US" b="0" i="0" dirty="0" smtClean="0"/>
              <a:t> second twin abdominally rather than vaginally. It is also possible that the findings of the Term Breech Trial have had an impact on the management of twins, even though the trial protocol specifically excluded women with twin and preterm pregnancies from entering the study.</a:t>
            </a:r>
          </a:p>
          <a:p>
            <a:r>
              <a:rPr lang="en-US" b="0" i="0" dirty="0" smtClean="0"/>
              <a:t>(The options for delivery of a non-cephalic second twin after the vaginal birth of the ﬁrst are </a:t>
            </a:r>
            <a:r>
              <a:rPr lang="en-US" b="0" i="0" dirty="0" err="1" smtClean="0"/>
              <a:t>summarised</a:t>
            </a:r>
            <a:r>
              <a:rPr lang="en-US" b="0" i="0" dirty="0" smtClean="0"/>
              <a:t> in Box1)</a:t>
            </a:r>
          </a:p>
          <a:p>
            <a:r>
              <a:rPr lang="en-US" b="0" i="0" dirty="0" smtClean="0"/>
              <a:t>External cephalic version is strongly advocated by some authors and the technique was endorsed by the American College of Obstetricians and Gynecologists in 1988. Nevertheless, data from pooled observational studies suggest that vaginal delivery of a transverse, oblique or breech second twin is likely to be successful in only 45% of cases after external cephalic version compared with 97% of cases with breech extraction with or without internal </a:t>
            </a:r>
            <a:r>
              <a:rPr lang="en-US" b="0" i="0" dirty="0" err="1" smtClean="0"/>
              <a:t>podalic</a:t>
            </a:r>
            <a:r>
              <a:rPr lang="en-US" b="0" i="0" dirty="0" smtClean="0"/>
              <a:t> version.</a:t>
            </a:r>
          </a:p>
          <a:p>
            <a:r>
              <a:rPr lang="en-US" b="0" i="0" dirty="0" smtClean="0"/>
              <a:t>These studies also suggest that evidence of fetal compromise during delivery may be seen in as few as 1% of cases when breech extraction is employed, compared with 18% after external cephalic version.</a:t>
            </a:r>
          </a:p>
          <a:p>
            <a:r>
              <a:rPr lang="en-US" b="0" i="0" dirty="0" smtClean="0"/>
              <a:t>There is a clear need for a large-scale </a:t>
            </a:r>
            <a:r>
              <a:rPr lang="en-US" b="0" i="0" dirty="0" err="1" smtClean="0"/>
              <a:t>randomised</a:t>
            </a:r>
            <a:r>
              <a:rPr lang="en-US" b="0" i="0" dirty="0" smtClean="0"/>
              <a:t> controlled trial investigating the optimal mode of delivery for cephalic/non-cephalic twins. Nevertheless, current information suggests </a:t>
            </a:r>
            <a:r>
              <a:rPr lang="en-US" b="1" i="1" dirty="0" smtClean="0"/>
              <a:t>that the use of internal </a:t>
            </a:r>
            <a:r>
              <a:rPr lang="en-US" b="1" i="1" dirty="0" err="1" smtClean="0"/>
              <a:t>podalic</a:t>
            </a:r>
            <a:r>
              <a:rPr lang="en-US" b="1" i="1" dirty="0" smtClean="0"/>
              <a:t> version and breech extraction for the delivery of a second twin is a reasonable approach for a skilled obstetrician to take because of the high chance of success, the apparently low risk of fetal compromise and the avoidance of a potentially unnecessary caesarean section</a:t>
            </a:r>
            <a:r>
              <a:rPr lang="en-US" b="0" i="0" dirty="0" smtClean="0"/>
              <a:t>.</a:t>
            </a:r>
          </a:p>
        </p:txBody>
      </p:sp>
      <p:sp>
        <p:nvSpPr>
          <p:cNvPr id="4" name="Номер слайда 3"/>
          <p:cNvSpPr>
            <a:spLocks noGrp="1"/>
          </p:cNvSpPr>
          <p:nvPr>
            <p:ph type="sldNum" sz="quarter" idx="10"/>
          </p:nvPr>
        </p:nvSpPr>
        <p:spPr/>
        <p:txBody>
          <a:bodyPr/>
          <a:lstStyle/>
          <a:p>
            <a:fld id="{95328152-75DC-4983-95B1-681962C4FD2C}" type="slidenum">
              <a:rPr lang="ru-RU" smtClean="0"/>
              <a:t>26</a:t>
            </a:fld>
            <a:endParaRPr lang="ru-RU"/>
          </a:p>
        </p:txBody>
      </p:sp>
    </p:spTree>
    <p:extLst>
      <p:ext uri="{BB962C8B-B14F-4D97-AF65-F5344CB8AC3E}">
        <p14:creationId xmlns:p14="http://schemas.microsoft.com/office/powerpoint/2010/main" val="107746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0" i="0" dirty="0" smtClean="0"/>
              <a:t>Most women would prefer to avoid the vaginal delivery of one twin followed by delivery by caesarean section of the second twin. The rate of this event is as low as 2.2% in some </a:t>
            </a:r>
            <a:r>
              <a:rPr lang="en-US" b="0" i="0" dirty="0" err="1" smtClean="0"/>
              <a:t>centres</a:t>
            </a:r>
            <a:r>
              <a:rPr lang="en-US" b="0" i="0" dirty="0" smtClean="0"/>
              <a:t> but as high as 17% in others. In the largest cohort reported in the literature, the rate was 9.45%. </a:t>
            </a:r>
            <a:r>
              <a:rPr lang="en-US" b="0" i="0" dirty="0" err="1" smtClean="0"/>
              <a:t>Malpresentation</a:t>
            </a:r>
            <a:r>
              <a:rPr lang="en-US" b="0" i="0" dirty="0" smtClean="0"/>
              <a:t> of the second twin has the strongest association with emergency caesarean section for delivery of the second twin, increasing the intervention as much as fourfold. The data from these studies suggest that modern clinicians may be more confident delivering a </a:t>
            </a:r>
            <a:r>
              <a:rPr lang="en-US" b="0" i="0" dirty="0" err="1" smtClean="0"/>
              <a:t>malpresenting</a:t>
            </a:r>
            <a:r>
              <a:rPr lang="en-US" b="0" i="0" dirty="0" smtClean="0"/>
              <a:t> second twin abdominally rather than vaginally. It is also possible that the findings of the Term Breech Trial have had an impact on the management of twins, even though the trial protocol specifically excluded women with twin and preterm pregnancies from entering the study.</a:t>
            </a:r>
          </a:p>
          <a:p>
            <a:r>
              <a:rPr lang="en-US" b="0" i="0" dirty="0" smtClean="0"/>
              <a:t>(The options for delivery of a non-cephalic second twin after the vaginal birth of the ﬁrst are </a:t>
            </a:r>
            <a:r>
              <a:rPr lang="en-US" b="0" i="0" dirty="0" err="1" smtClean="0"/>
              <a:t>summarised</a:t>
            </a:r>
            <a:r>
              <a:rPr lang="en-US" b="0" i="0" dirty="0" smtClean="0"/>
              <a:t> in Box1)</a:t>
            </a:r>
          </a:p>
          <a:p>
            <a:r>
              <a:rPr lang="en-US" b="0" i="0" dirty="0" smtClean="0"/>
              <a:t>External cephalic version is strongly advocated by some authors and the technique was endorsed by the American College of Obstetricians and Gynecologists in 1988. Nevertheless, data from pooled observational studies suggest that vaginal delivery of a transverse, oblique or breech second twin is likely to be successful in only 45% of cases after external cephalic version compared with 97% of cases with breech extraction with or without internal </a:t>
            </a:r>
            <a:r>
              <a:rPr lang="en-US" b="0" i="0" dirty="0" err="1" smtClean="0"/>
              <a:t>podalic</a:t>
            </a:r>
            <a:r>
              <a:rPr lang="en-US" b="0" i="0" dirty="0" smtClean="0"/>
              <a:t> version.</a:t>
            </a:r>
          </a:p>
          <a:p>
            <a:r>
              <a:rPr lang="en-US" b="0" i="0" dirty="0" smtClean="0"/>
              <a:t>These studies also suggest that evidence of fetal compromise during delivery may be seen in as few as 1% of cases when breech extraction is employed, compared with 18% after external cephalic version.</a:t>
            </a:r>
          </a:p>
          <a:p>
            <a:r>
              <a:rPr lang="en-US" b="0" i="0" dirty="0" smtClean="0"/>
              <a:t>There is a clear need for a large-scale </a:t>
            </a:r>
            <a:r>
              <a:rPr lang="en-US" b="0" i="0" dirty="0" err="1" smtClean="0"/>
              <a:t>randomised</a:t>
            </a:r>
            <a:r>
              <a:rPr lang="en-US" b="0" i="0" dirty="0" smtClean="0"/>
              <a:t> controlled trial investigating the optimal mode of delivery for cephalic/non-cephalic twins. Nevertheless, current information suggests </a:t>
            </a:r>
            <a:r>
              <a:rPr lang="en-US" b="1" i="1" dirty="0" smtClean="0"/>
              <a:t>that the use of internal </a:t>
            </a:r>
            <a:r>
              <a:rPr lang="en-US" b="1" i="1" dirty="0" err="1" smtClean="0"/>
              <a:t>podalic</a:t>
            </a:r>
            <a:r>
              <a:rPr lang="en-US" b="1" i="1" dirty="0" smtClean="0"/>
              <a:t> version and breech extraction for the delivery of a second twin is a reasonable approach for a skilled obstetrician to take because of the high chance of success, the apparently low risk of fetal compromise and the avoidance of a potentially unnecessary caesarean section</a:t>
            </a:r>
            <a:r>
              <a:rPr lang="en-US" b="0" i="0" dirty="0" smtClean="0"/>
              <a:t>.</a:t>
            </a:r>
          </a:p>
        </p:txBody>
      </p:sp>
      <p:sp>
        <p:nvSpPr>
          <p:cNvPr id="4" name="Номер слайда 3"/>
          <p:cNvSpPr>
            <a:spLocks noGrp="1"/>
          </p:cNvSpPr>
          <p:nvPr>
            <p:ph type="sldNum" sz="quarter" idx="10"/>
          </p:nvPr>
        </p:nvSpPr>
        <p:spPr/>
        <p:txBody>
          <a:bodyPr/>
          <a:lstStyle/>
          <a:p>
            <a:fld id="{95328152-75DC-4983-95B1-681962C4FD2C}" type="slidenum">
              <a:rPr lang="ru-RU" smtClean="0"/>
              <a:t>27</a:t>
            </a:fld>
            <a:endParaRPr lang="ru-RU"/>
          </a:p>
        </p:txBody>
      </p:sp>
    </p:spTree>
    <p:extLst>
      <p:ext uri="{BB962C8B-B14F-4D97-AF65-F5344CB8AC3E}">
        <p14:creationId xmlns:p14="http://schemas.microsoft.com/office/powerpoint/2010/main" val="2062342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baseline="0" dirty="0" smtClean="0"/>
              <a:t>A retrospective study on the safety of vaginal delivery among DCDA twins was conducted at a large teaching hospital (St George’s University Hospitals NHS Foundation Trust, London, UK).</a:t>
            </a:r>
          </a:p>
          <a:p>
            <a:r>
              <a:rPr lang="en-US" baseline="0" dirty="0" smtClean="0"/>
              <a:t>The local protocol mandates that all twin deliveries should be directly supervised by a consultant or a senior registrar with at least 5 years of obstetric experience to improve maternal and neonatal outcomes.</a:t>
            </a:r>
          </a:p>
          <a:p>
            <a:r>
              <a:rPr lang="en-US" baseline="0" dirty="0" smtClean="0"/>
              <a:t>Of the 474 women who attempted a vaginal delivery, only 31 (6.4%) required an emergency cesarean to deliver the second twin. This value is similar to a previously reported rate of 9.5%. Abnormal lie, suspected fetal compromise, and failed instrumental vaginal delivery were the most frequent indications for emergency cesarean delivery of the second twin after successful vaginal delivery of the first twin.</a:t>
            </a:r>
          </a:p>
          <a:p>
            <a:r>
              <a:rPr lang="en-US" baseline="0" dirty="0" smtClean="0"/>
              <a:t>Improvement in the interpretation of </a:t>
            </a:r>
            <a:r>
              <a:rPr lang="en-US" baseline="0" dirty="0" err="1" smtClean="0"/>
              <a:t>cardiotocographic</a:t>
            </a:r>
            <a:r>
              <a:rPr lang="en-US" baseline="0" dirty="0" smtClean="0"/>
              <a:t> data by continuous training of all staff in fetal monitoring could help to reduce the rate of emergency cesarean delivery for the second twin, as might hands- on training in IPV and instrumental vaginal deliveries. The maternity unit of the present study center offers hands- on training for instrumental vaginal deliveries and currently has the lowest reported failed instrumental delivery rate in the UK. This policy might explain the low rate of failed instrumental vaginal delivery recorded for both first and second twins in the present study.</a:t>
            </a:r>
          </a:p>
          <a:p>
            <a:r>
              <a:rPr lang="en-US" baseline="0" dirty="0" smtClean="0"/>
              <a:t> Of note, 5- minute Apgar scores of 9 or 10 were observed among most twins, irrespective of their mode of delivery.</a:t>
            </a:r>
          </a:p>
        </p:txBody>
      </p:sp>
      <p:sp>
        <p:nvSpPr>
          <p:cNvPr id="4" name="Номер слайда 3"/>
          <p:cNvSpPr>
            <a:spLocks noGrp="1"/>
          </p:cNvSpPr>
          <p:nvPr>
            <p:ph type="sldNum" sz="quarter" idx="10"/>
          </p:nvPr>
        </p:nvSpPr>
        <p:spPr/>
        <p:txBody>
          <a:bodyPr/>
          <a:lstStyle/>
          <a:p>
            <a:fld id="{95328152-75DC-4983-95B1-681962C4FD2C}" type="slidenum">
              <a:rPr lang="ru-RU" smtClean="0"/>
              <a:t>28</a:t>
            </a:fld>
            <a:endParaRPr lang="ru-RU"/>
          </a:p>
        </p:txBody>
      </p:sp>
    </p:spTree>
    <p:extLst>
      <p:ext uri="{BB962C8B-B14F-4D97-AF65-F5344CB8AC3E}">
        <p14:creationId xmlns:p14="http://schemas.microsoft.com/office/powerpoint/2010/main" val="1778365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u="sng" dirty="0" smtClean="0"/>
              <a:t>Objective</a:t>
            </a:r>
            <a:r>
              <a:rPr lang="en-US" dirty="0" smtClean="0"/>
              <a:t>:</a:t>
            </a:r>
          </a:p>
          <a:p>
            <a:r>
              <a:rPr lang="en-US" dirty="0" smtClean="0"/>
              <a:t>To examine the effect of twin-to-twin delivery time (TTDT) on neonatal outcome.</a:t>
            </a:r>
          </a:p>
          <a:p>
            <a:r>
              <a:rPr lang="en-US" u="sng" dirty="0" smtClean="0"/>
              <a:t>Methods</a:t>
            </a:r>
            <a:r>
              <a:rPr lang="en-US" dirty="0" smtClean="0"/>
              <a:t>:</a:t>
            </a:r>
          </a:p>
          <a:p>
            <a:r>
              <a:rPr lang="en-US" dirty="0" smtClean="0"/>
              <a:t>We evaluated twin deliveries &gt;34 weeks of gestation.</a:t>
            </a:r>
          </a:p>
          <a:p>
            <a:r>
              <a:rPr lang="en-US" dirty="0" smtClean="0"/>
              <a:t>Twin pregnancies with both twins delivered by cesarean section and pregnancies with antenatal complications were excluded.</a:t>
            </a:r>
          </a:p>
          <a:p>
            <a:r>
              <a:rPr lang="en-US" dirty="0" smtClean="0"/>
              <a:t>We analyzed TTDT and neonatal outcomes of the second twin (umbilical arterial pH value (</a:t>
            </a:r>
            <a:r>
              <a:rPr lang="en-US" dirty="0" err="1" smtClean="0"/>
              <a:t>pHart</a:t>
            </a:r>
            <a:r>
              <a:rPr lang="en-US" dirty="0" smtClean="0"/>
              <a:t>), Apgar scores at 1, 5 and 10 minutes, need for intensive care).</a:t>
            </a:r>
          </a:p>
          <a:p>
            <a:r>
              <a:rPr lang="en-US" dirty="0" smtClean="0"/>
              <a:t>The study population was divided into two homogenous groups based on the mode of delivery:</a:t>
            </a:r>
          </a:p>
          <a:p>
            <a:r>
              <a:rPr lang="en-US" dirty="0" smtClean="0"/>
              <a:t>(A) vertex presentation and vaginal delivery of both twins,</a:t>
            </a:r>
          </a:p>
          <a:p>
            <a:r>
              <a:rPr lang="en-US" dirty="0" smtClean="0"/>
              <a:t>(B) vertex presentation and vaginal or vaginal operative delivery of twin I, breech or transverse presentation and vaginal breech delivery or cesarean section (CS) of twin II.</a:t>
            </a:r>
          </a:p>
          <a:p>
            <a:r>
              <a:rPr lang="en-US" u="sng" dirty="0" smtClean="0"/>
              <a:t>Results</a:t>
            </a:r>
            <a:r>
              <a:rPr lang="en-US" dirty="0" smtClean="0"/>
              <a:t>:</a:t>
            </a:r>
          </a:p>
          <a:p>
            <a:r>
              <a:rPr lang="en-US" dirty="0" smtClean="0"/>
              <a:t>A total of 207 twin pairs were included in our study. In Group A ( n = 151) there were no significant correlations between TTDT and </a:t>
            </a:r>
            <a:r>
              <a:rPr lang="en-US" dirty="0" err="1" smtClean="0"/>
              <a:t>pHart</a:t>
            </a:r>
            <a:r>
              <a:rPr lang="en-US" dirty="0" smtClean="0"/>
              <a:t> or Apgar scores at 1,5 and 10 minutes of twin II ( p = .156; 0.861; 0.151 and 0.384, respectively). In Group B ( n = 56), the mean </a:t>
            </a:r>
            <a:r>
              <a:rPr lang="en-US" dirty="0" err="1" smtClean="0"/>
              <a:t>pHart</a:t>
            </a:r>
            <a:r>
              <a:rPr lang="en-US" dirty="0" smtClean="0"/>
              <a:t> of twin II was inversely correlated to TTDT, but not significantly ( p = .417). TTDT was inversely related to 1-min and 5-min Apgar scores, but not significantly ( p = .330; p = .138, respectively). The 10-min Apgar score showed no correlation with TTDT ( p = .638).</a:t>
            </a:r>
          </a:p>
          <a:p>
            <a:r>
              <a:rPr lang="en-US" u="sng" dirty="0" smtClean="0"/>
              <a:t>Conclusion</a:t>
            </a:r>
            <a:r>
              <a:rPr lang="en-US" dirty="0" smtClean="0"/>
              <a:t>: Increasing TTDT was not associated with adverse fetal outcome. Expectant management of the second twin appears possible and elapsed time alone does not appear to be an indication for intervention.</a:t>
            </a:r>
          </a:p>
          <a:p>
            <a:r>
              <a:rPr lang="en-US" u="sng" dirty="0" smtClean="0"/>
              <a:t>In conclusion, our data suggest that</a:t>
            </a:r>
            <a:r>
              <a:rPr lang="en-US" dirty="0" smtClean="0"/>
              <a:t>:</a:t>
            </a:r>
          </a:p>
          <a:p>
            <a:r>
              <a:rPr lang="en-US" dirty="0" smtClean="0"/>
              <a:t>Increasing TTDT by itself has no influence on neonatal morbidity.</a:t>
            </a:r>
          </a:p>
          <a:p>
            <a:r>
              <a:rPr lang="en-US" dirty="0" smtClean="0"/>
              <a:t>Expectant management of the second twin is reasonable and no intervention is necessary on the basis of time only.</a:t>
            </a:r>
          </a:p>
          <a:p>
            <a:r>
              <a:rPr lang="en-US" dirty="0" smtClean="0"/>
              <a:t>Continuous FHR monitoring of the second twin is important to ensure good perinatal outcome.</a:t>
            </a:r>
          </a:p>
          <a:p>
            <a:r>
              <a:rPr lang="en-US" u="sng" dirty="0" smtClean="0"/>
              <a:t>Based on our data the following recommendations are justified</a:t>
            </a:r>
            <a:r>
              <a:rPr lang="en-US" dirty="0" smtClean="0"/>
              <a:t>:</a:t>
            </a:r>
          </a:p>
          <a:p>
            <a:r>
              <a:rPr lang="en-US" dirty="0" smtClean="0"/>
              <a:t>In twin pregnancies &gt; 34 weeks of gestation with both fetuses in vertex presentation TTDT is of minor importance and twin II need not be delivered promptly after twin I, if constant fetal monitoring is </a:t>
            </a:r>
            <a:r>
              <a:rPr lang="en-US" dirty="0" err="1" smtClean="0"/>
              <a:t>guaranted</a:t>
            </a:r>
            <a:r>
              <a:rPr lang="en-US" dirty="0" smtClean="0"/>
              <a:t> and immediate operative delivery is possible.</a:t>
            </a:r>
          </a:p>
          <a:p>
            <a:r>
              <a:rPr lang="en-US" dirty="0" smtClean="0"/>
              <a:t>Even in those cases, in which twin I is in vertex presentation and twin II is in breech presentation, expectative management is justified, as long as fetal monitoring is </a:t>
            </a:r>
            <a:r>
              <a:rPr lang="en-US" dirty="0" err="1" smtClean="0"/>
              <a:t>guaranted</a:t>
            </a:r>
            <a:r>
              <a:rPr lang="en-US" dirty="0" smtClean="0"/>
              <a:t> and the option of immediate operative delivery readily available.</a:t>
            </a:r>
          </a:p>
        </p:txBody>
      </p:sp>
      <p:sp>
        <p:nvSpPr>
          <p:cNvPr id="4" name="Номер слайда 3"/>
          <p:cNvSpPr>
            <a:spLocks noGrp="1"/>
          </p:cNvSpPr>
          <p:nvPr>
            <p:ph type="sldNum" sz="quarter" idx="10"/>
          </p:nvPr>
        </p:nvSpPr>
        <p:spPr/>
        <p:txBody>
          <a:bodyPr/>
          <a:lstStyle/>
          <a:p>
            <a:fld id="{95328152-75DC-4983-95B1-681962C4FD2C}" type="slidenum">
              <a:rPr lang="ru-RU" smtClean="0"/>
              <a:t>29</a:t>
            </a:fld>
            <a:endParaRPr lang="ru-RU"/>
          </a:p>
        </p:txBody>
      </p:sp>
    </p:spTree>
    <p:extLst>
      <p:ext uri="{BB962C8B-B14F-4D97-AF65-F5344CB8AC3E}">
        <p14:creationId xmlns:p14="http://schemas.microsoft.com/office/powerpoint/2010/main" val="1214698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In the absence of more deﬁnitive data, our systematic review suggests that an attempt at vaginal delivery should be considered in twin pregnancies. Current literature shows that in twins with vertex/vertex presentation, vaginal delivery is safer than caesarean section for the ﬁrst twin, and no differences are observed for the second twin after vaginal or caesarean section. In pregnancies with vertex presentation of the ﬁrst twin and </a:t>
            </a:r>
            <a:r>
              <a:rPr lang="en-US" dirty="0" err="1" smtClean="0"/>
              <a:t>nonvertex</a:t>
            </a:r>
            <a:r>
              <a:rPr lang="en-US" dirty="0" smtClean="0"/>
              <a:t> presentation of the second twin, women should be counselled that trial of </a:t>
            </a:r>
            <a:r>
              <a:rPr lang="en-US" dirty="0" err="1" smtClean="0"/>
              <a:t>labour</a:t>
            </a:r>
            <a:r>
              <a:rPr lang="en-US" dirty="0" smtClean="0"/>
              <a:t> is a safe option in the absence of risk factors that may increase the risk of a caesarean delivery of the second twin after vaginal delivery of the ﬁrst twin, although predicting combined delivery in the antenatal period is almost impossible. </a:t>
            </a:r>
            <a:r>
              <a:rPr lang="en-US" dirty="0" err="1" smtClean="0"/>
              <a:t>Multicentre</a:t>
            </a:r>
            <a:r>
              <a:rPr lang="en-US" dirty="0" smtClean="0"/>
              <a:t>, </a:t>
            </a:r>
            <a:r>
              <a:rPr lang="en-US" dirty="0" err="1" smtClean="0"/>
              <a:t>randomised</a:t>
            </a:r>
            <a:r>
              <a:rPr lang="en-US" dirty="0" smtClean="0"/>
              <a:t> studies are needed to assess guidelines about the optimal mode of delivery for twin pregnancies. However, </a:t>
            </a:r>
            <a:r>
              <a:rPr lang="en-US" dirty="0" err="1" smtClean="0"/>
              <a:t>randomised</a:t>
            </a:r>
            <a:r>
              <a:rPr lang="en-US" dirty="0" smtClean="0"/>
              <a:t> control trials might not be feasible to perform because delivery of twins is highly inﬂuenced by the operator’s skill and experience.</a:t>
            </a:r>
          </a:p>
        </p:txBody>
      </p:sp>
      <p:sp>
        <p:nvSpPr>
          <p:cNvPr id="4" name="Номер слайда 3"/>
          <p:cNvSpPr>
            <a:spLocks noGrp="1"/>
          </p:cNvSpPr>
          <p:nvPr>
            <p:ph type="sldNum" sz="quarter" idx="10"/>
          </p:nvPr>
        </p:nvSpPr>
        <p:spPr/>
        <p:txBody>
          <a:bodyPr/>
          <a:lstStyle/>
          <a:p>
            <a:fld id="{95328152-75DC-4983-95B1-681962C4FD2C}" type="slidenum">
              <a:rPr lang="ru-RU" smtClean="0"/>
              <a:t>30</a:t>
            </a:fld>
            <a:endParaRPr lang="ru-RU"/>
          </a:p>
        </p:txBody>
      </p:sp>
    </p:spTree>
    <p:extLst>
      <p:ext uri="{BB962C8B-B14F-4D97-AF65-F5344CB8AC3E}">
        <p14:creationId xmlns:p14="http://schemas.microsoft.com/office/powerpoint/2010/main" val="609417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much discrepancy in the intrapartum management of twin pregnancies worldwide.</a:t>
            </a:r>
          </a:p>
        </p:txBody>
      </p:sp>
      <p:sp>
        <p:nvSpPr>
          <p:cNvPr id="4" name="Номер слайда 3"/>
          <p:cNvSpPr>
            <a:spLocks noGrp="1"/>
          </p:cNvSpPr>
          <p:nvPr>
            <p:ph type="sldNum" sz="quarter" idx="10"/>
          </p:nvPr>
        </p:nvSpPr>
        <p:spPr/>
        <p:txBody>
          <a:bodyPr/>
          <a:lstStyle/>
          <a:p>
            <a:fld id="{95328152-75DC-4983-95B1-681962C4FD2C}" type="slidenum">
              <a:rPr lang="ru-RU" smtClean="0"/>
              <a:t>4</a:t>
            </a:fld>
            <a:endParaRPr lang="ru-RU"/>
          </a:p>
        </p:txBody>
      </p:sp>
    </p:spTree>
    <p:extLst>
      <p:ext uri="{BB962C8B-B14F-4D97-AF65-F5344CB8AC3E}">
        <p14:creationId xmlns:p14="http://schemas.microsoft.com/office/powerpoint/2010/main" val="375287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95328152-75DC-4983-95B1-681962C4FD2C}" type="slidenum">
              <a:rPr lang="ru-RU" smtClean="0"/>
              <a:t>31</a:t>
            </a:fld>
            <a:endParaRPr lang="ru-RU"/>
          </a:p>
        </p:txBody>
      </p:sp>
    </p:spTree>
    <p:extLst>
      <p:ext uri="{BB962C8B-B14F-4D97-AF65-F5344CB8AC3E}">
        <p14:creationId xmlns:p14="http://schemas.microsoft.com/office/powerpoint/2010/main" val="3563695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u="sng" dirty="0" smtClean="0"/>
              <a:t>Summary of main results:</a:t>
            </a:r>
          </a:p>
          <a:p>
            <a:r>
              <a:rPr lang="en-US" b="1" i="1" dirty="0" smtClean="0"/>
              <a:t>There were no differences in perinatal or maternal outcomes between the groups of women </a:t>
            </a:r>
            <a:r>
              <a:rPr lang="en-US" b="1" i="1" dirty="0" err="1" smtClean="0"/>
              <a:t>randomised</a:t>
            </a:r>
            <a:r>
              <a:rPr lang="en-US" b="1" i="1" dirty="0" smtClean="0"/>
              <a:t> to planned caesarean versus vaginal birth for any of the primary or secondary outcomes reported.</a:t>
            </a:r>
          </a:p>
          <a:p>
            <a:r>
              <a:rPr lang="en-US" dirty="0" smtClean="0"/>
              <a:t>The potential effects of the choice of planned mode of delivery in speciﬁc clinical circumstances are complex, and extend beyond the easily measurable clinical outcomes, to less obvious consequences such as emotional effects on the mother, her sense of self-esteem and her relationship with her child or children.</a:t>
            </a:r>
          </a:p>
          <a:p>
            <a:r>
              <a:rPr lang="en-US" dirty="0" smtClean="0"/>
              <a:t>Previous large </a:t>
            </a:r>
            <a:r>
              <a:rPr lang="en-US" dirty="0" err="1" smtClean="0"/>
              <a:t>randomised</a:t>
            </a:r>
            <a:r>
              <a:rPr lang="en-US" dirty="0" smtClean="0"/>
              <a:t> trials of interventions associated with more medical intervention in the birth process, which have included long-term follow-up of the children, have shown unexpected discordance between short-term perinatal morbidity and long-term neurodevelopmental outcomes. Two examples are planned caesarean section for term breech presentation, and continuous electronic fetal monitoring and scalp blood sampling during </a:t>
            </a:r>
            <a:r>
              <a:rPr lang="en-US" dirty="0" err="1" smtClean="0"/>
              <a:t>labour</a:t>
            </a:r>
            <a:r>
              <a:rPr lang="en-US" dirty="0" smtClean="0"/>
              <a:t>. In the Term Breech Trial, in countries with low perinatal mortality rates, there were three perinatal deaths and 26 babies with severe perinatal morbidity of 511 in the planned vaginal birth group, compared with no deaths and severe perinatal morbidity in two of 514 babies following planned caesarean section (Hannah 2000). One would have expected less neurodevelopmental delay at two years in the planned caesarean section group, but the trend (though not statistically signiﬁcant) was in the opposite direction: 12/457 compared with 7/463 in the planned vaginal birth group (Whyte 2004).</a:t>
            </a:r>
          </a:p>
          <a:p>
            <a:r>
              <a:rPr lang="en-US" dirty="0" smtClean="0"/>
              <a:t>In the Dublin trial of continuous </a:t>
            </a:r>
            <a:r>
              <a:rPr lang="en-US" dirty="0" err="1" smtClean="0"/>
              <a:t>cardiotocography</a:t>
            </a:r>
            <a:r>
              <a:rPr lang="en-US" dirty="0" smtClean="0"/>
              <a:t> during </a:t>
            </a:r>
            <a:r>
              <a:rPr lang="en-US" dirty="0" err="1" smtClean="0"/>
              <a:t>labour</a:t>
            </a:r>
            <a:r>
              <a:rPr lang="en-US" dirty="0" smtClean="0"/>
              <a:t>, neonatal seizures occurred in 12 of 6530 babies following continuous electronic monitoring during </a:t>
            </a:r>
            <a:r>
              <a:rPr lang="en-US" dirty="0" err="1" smtClean="0"/>
              <a:t>labour</a:t>
            </a:r>
            <a:r>
              <a:rPr lang="en-US" dirty="0" smtClean="0"/>
              <a:t>, and 27 of 6554 following intermittent auscultation (Macdonald 1985). There were 14 perinatal deaths in each group. Despite there being far fewer cases of neonatal seizures in the continuous electronic monitoring group, the rate of subsequent cerebral palsy was similar between groups: 12/6527 versus 10/6552 respectively (Grant 1989). Similar comparisons in the Seattle trial of continuous electronic monitoring and scalp blood sampling for preterm </a:t>
            </a:r>
            <a:r>
              <a:rPr lang="en-US" dirty="0" err="1" smtClean="0"/>
              <a:t>labour</a:t>
            </a:r>
            <a:r>
              <a:rPr lang="en-US" dirty="0" smtClean="0"/>
              <a:t> were: seizures 7/122 versus 7/124 (</a:t>
            </a:r>
            <a:r>
              <a:rPr lang="en-US" dirty="0" err="1" smtClean="0"/>
              <a:t>Luthy</a:t>
            </a:r>
            <a:r>
              <a:rPr lang="en-US" dirty="0" smtClean="0"/>
              <a:t> 1987); cerebral palsy 16/82 versus 7/ 91, respectively (Shy 1990). Because of this consistent trend to more long-term neurological </a:t>
            </a:r>
            <a:r>
              <a:rPr lang="en-US" dirty="0" err="1" smtClean="0"/>
              <a:t>sequale</a:t>
            </a:r>
            <a:r>
              <a:rPr lang="en-US" dirty="0" smtClean="0"/>
              <a:t> following medical interventions during childbirth than would be expected on the basis of the short-term perinatal outcomes, clinical decisions must be based on long-term rather than short-term outcomes. As more data relevant to this review become available, it is important that the implications of short-term perinatal morbidity be interpreted with caution, and the results of long-term follow-up be awaited. As the study of Barrett 2013 was a </a:t>
            </a:r>
            <a:r>
              <a:rPr lang="en-US" dirty="0" err="1" smtClean="0"/>
              <a:t>multicentre</a:t>
            </a:r>
            <a:r>
              <a:rPr lang="en-US" dirty="0" smtClean="0"/>
              <a:t> trial with a wide geographic distribution, the results should be applicable to a variety of clinical settings. However, caution should be exercised in applying the evidence to settings without ready access to caesarean section, or where there may not be access in subsequent pregnancies.</a:t>
            </a:r>
          </a:p>
          <a:p>
            <a:r>
              <a:rPr lang="en-US" u="sng" dirty="0" smtClean="0"/>
              <a:t>Implications for practice:</a:t>
            </a:r>
          </a:p>
          <a:p>
            <a:r>
              <a:rPr lang="en-US" dirty="0" smtClean="0"/>
              <a:t>Data mainly from one large, </a:t>
            </a:r>
            <a:r>
              <a:rPr lang="en-US" dirty="0" err="1" smtClean="0"/>
              <a:t>multicentre</a:t>
            </a:r>
            <a:r>
              <a:rPr lang="en-US" dirty="0" smtClean="0"/>
              <a:t> study found no clear evidence of beneﬁt from planned caesarean section for term twin pregnancies with leading cephalic presentation. Data on long-term infant outcomes are awaited. Women should be informed of possible risks during </a:t>
            </a:r>
            <a:r>
              <a:rPr lang="en-US" dirty="0" err="1" smtClean="0"/>
              <a:t>labour</a:t>
            </a:r>
            <a:r>
              <a:rPr lang="en-US" dirty="0" smtClean="0"/>
              <a:t> and vaginal birth pertinent to their speciﬁc clinical presentation, as well as the beneﬁcial perinatal effects of </a:t>
            </a:r>
            <a:r>
              <a:rPr lang="en-US" dirty="0" err="1" smtClean="0"/>
              <a:t>labour</a:t>
            </a:r>
            <a:r>
              <a:rPr lang="en-US" dirty="0" smtClean="0"/>
              <a:t> and vaginal birth, and the current and long-term effects of caesarean section for both mother and babies.</a:t>
            </a:r>
          </a:p>
          <a:p>
            <a:r>
              <a:rPr lang="en-US" u="sng" dirty="0" smtClean="0"/>
              <a:t>Medical interventions in the birth process such as caesarean section should be avoided unless there is reasonable clinical certainty that they will be of long-term beneﬁt.</a:t>
            </a:r>
          </a:p>
          <a:p>
            <a:r>
              <a:rPr lang="en-US" b="1" i="1" dirty="0" smtClean="0"/>
              <a:t>There is insufﬁcient evidence to support the routine use of planned caesarean section for term twin pregnancy with leading cephalic presentation, except in the context of further </a:t>
            </a:r>
            <a:r>
              <a:rPr lang="en-US" b="1" i="1" dirty="0" err="1" smtClean="0"/>
              <a:t>randomised</a:t>
            </a:r>
            <a:r>
              <a:rPr lang="en-US" b="1" i="1" dirty="0" smtClean="0"/>
              <a:t> trials.</a:t>
            </a:r>
          </a:p>
          <a:p>
            <a:r>
              <a:rPr lang="en-US" dirty="0" smtClean="0"/>
              <a:t>Trials are also needed to assess the usefulness of planned caesarean section for preterm twin pregnancy.</a:t>
            </a:r>
          </a:p>
        </p:txBody>
      </p:sp>
      <p:sp>
        <p:nvSpPr>
          <p:cNvPr id="4" name="Номер слайда 3"/>
          <p:cNvSpPr>
            <a:spLocks noGrp="1"/>
          </p:cNvSpPr>
          <p:nvPr>
            <p:ph type="sldNum" sz="quarter" idx="10"/>
          </p:nvPr>
        </p:nvSpPr>
        <p:spPr/>
        <p:txBody>
          <a:bodyPr/>
          <a:lstStyle/>
          <a:p>
            <a:fld id="{95328152-75DC-4983-95B1-681962C4FD2C}" type="slidenum">
              <a:rPr lang="ru-RU" smtClean="0"/>
              <a:t>32</a:t>
            </a:fld>
            <a:endParaRPr lang="ru-RU"/>
          </a:p>
        </p:txBody>
      </p:sp>
    </p:spTree>
    <p:extLst>
      <p:ext uri="{BB962C8B-B14F-4D97-AF65-F5344CB8AC3E}">
        <p14:creationId xmlns:p14="http://schemas.microsoft.com/office/powerpoint/2010/main" val="155575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smtClean="0">
                <a:solidFill>
                  <a:schemeClr val="tx1"/>
                </a:solidFill>
                <a:effectLst/>
                <a:latin typeface="+mn-lt"/>
                <a:ea typeface="+mn-ea"/>
                <a:cs typeface="+mn-cs"/>
              </a:rPr>
              <a:t>A catch-22 </a:t>
            </a:r>
            <a:r>
              <a:rPr lang="en-US" sz="1200" b="1" i="0" u="none" strike="noStrike" kern="1200" dirty="0" smtClean="0">
                <a:solidFill>
                  <a:schemeClr val="tx1"/>
                </a:solidFill>
                <a:effectLst/>
                <a:latin typeface="+mn-lt"/>
                <a:ea typeface="+mn-ea"/>
                <a:cs typeface="+mn-cs"/>
              </a:rPr>
              <a:t>situation:</a:t>
            </a:r>
            <a:endParaRPr lang="en-US" sz="1200" b="1" i="0" u="none" kern="1200" dirty="0" smtClean="0">
              <a:solidFill>
                <a:schemeClr val="tx1"/>
              </a:solidFill>
              <a:effectLst/>
              <a:latin typeface="+mn-lt"/>
              <a:ea typeface="+mn-ea"/>
              <a:cs typeface="+mn-cs"/>
            </a:endParaRPr>
          </a:p>
          <a:p>
            <a:r>
              <a:rPr lang="en-US" sz="1200" b="1" i="0" u="none" kern="1200" dirty="0" smtClean="0">
                <a:solidFill>
                  <a:schemeClr val="tx1"/>
                </a:solidFill>
                <a:effectLst/>
                <a:latin typeface="+mn-lt"/>
                <a:ea typeface="+mn-ea"/>
                <a:cs typeface="+mn-cs"/>
              </a:rPr>
              <a:t>an </a:t>
            </a:r>
            <a:r>
              <a:rPr lang="en-US" sz="1200" b="1" i="0" u="none" strike="noStrike" kern="1200" dirty="0" smtClean="0">
                <a:solidFill>
                  <a:schemeClr val="tx1"/>
                </a:solidFill>
                <a:effectLst/>
                <a:latin typeface="+mn-lt"/>
                <a:ea typeface="+mn-ea"/>
                <a:cs typeface="+mn-cs"/>
              </a:rPr>
              <a:t>impossible</a:t>
            </a:r>
            <a:r>
              <a:rPr lang="en-US" sz="1200" b="1" i="0" u="non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situation</a:t>
            </a:r>
            <a:r>
              <a:rPr lang="en-US" sz="1200" b="1" i="0" u="none" kern="1200" dirty="0" smtClean="0">
                <a:solidFill>
                  <a:schemeClr val="tx1"/>
                </a:solidFill>
                <a:effectLst/>
                <a:latin typeface="+mn-lt"/>
                <a:ea typeface="+mn-ea"/>
                <a:cs typeface="+mn-cs"/>
              </a:rPr>
              <a:t> where you are </a:t>
            </a:r>
            <a:r>
              <a:rPr lang="en-US" sz="1200" b="1" i="0" u="none" strike="noStrike" kern="1200" dirty="0" smtClean="0">
                <a:solidFill>
                  <a:schemeClr val="tx1"/>
                </a:solidFill>
                <a:effectLst/>
                <a:latin typeface="+mn-lt"/>
                <a:ea typeface="+mn-ea"/>
                <a:cs typeface="+mn-cs"/>
              </a:rPr>
              <a:t>prevented</a:t>
            </a:r>
            <a:r>
              <a:rPr lang="en-US" sz="1200" b="1" i="0" u="none" kern="1200" dirty="0" smtClean="0">
                <a:solidFill>
                  <a:schemeClr val="tx1"/>
                </a:solidFill>
                <a:effectLst/>
                <a:latin typeface="+mn-lt"/>
                <a:ea typeface="+mn-ea"/>
                <a:cs typeface="+mn-cs"/>
              </a:rPr>
              <a:t> from doing one thing until you have done another thing that you cannot do until you have done the first thing</a:t>
            </a:r>
          </a:p>
        </p:txBody>
      </p:sp>
      <p:sp>
        <p:nvSpPr>
          <p:cNvPr id="4" name="Номер слайда 3"/>
          <p:cNvSpPr>
            <a:spLocks noGrp="1"/>
          </p:cNvSpPr>
          <p:nvPr>
            <p:ph type="sldNum" sz="quarter" idx="10"/>
          </p:nvPr>
        </p:nvSpPr>
        <p:spPr/>
        <p:txBody>
          <a:bodyPr/>
          <a:lstStyle/>
          <a:p>
            <a:fld id="{95328152-75DC-4983-95B1-681962C4FD2C}" type="slidenum">
              <a:rPr lang="ru-RU" smtClean="0"/>
              <a:t>34</a:t>
            </a:fld>
            <a:endParaRPr lang="ru-RU"/>
          </a:p>
        </p:txBody>
      </p:sp>
    </p:spTree>
    <p:extLst>
      <p:ext uri="{BB962C8B-B14F-4D97-AF65-F5344CB8AC3E}">
        <p14:creationId xmlns:p14="http://schemas.microsoft.com/office/powerpoint/2010/main" val="48641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To </a:t>
            </a:r>
            <a:r>
              <a:rPr lang="en-US" dirty="0" smtClean="0"/>
              <a:t>evaluate the optimal gestational age at delivery for </a:t>
            </a:r>
            <a:r>
              <a:rPr lang="en-US" dirty="0" smtClean="0"/>
              <a:t>twins,</a:t>
            </a:r>
            <a:r>
              <a:rPr lang="en-US" baseline="0" dirty="0" smtClean="0"/>
              <a:t> r</a:t>
            </a:r>
            <a:r>
              <a:rPr lang="en-US" dirty="0" smtClean="0"/>
              <a:t>etrospective </a:t>
            </a:r>
            <a:r>
              <a:rPr lang="en-US" dirty="0" smtClean="0"/>
              <a:t>cohort </a:t>
            </a:r>
            <a:r>
              <a:rPr lang="en-US" dirty="0" smtClean="0"/>
              <a:t>study was conducted.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Database </a:t>
            </a:r>
            <a:r>
              <a:rPr lang="en-US" dirty="0" smtClean="0"/>
              <a:t>containing demographic, delivery, and pregnancy outcome data for over 600 000 births from 81 hospitals in Alberta, </a:t>
            </a:r>
            <a:r>
              <a:rPr lang="en-US" dirty="0" smtClean="0"/>
              <a:t>Canada,</a:t>
            </a:r>
            <a:r>
              <a:rPr lang="en-US" baseline="0" dirty="0" smtClean="0"/>
              <a:t> </a:t>
            </a:r>
            <a:r>
              <a:rPr lang="en-US" sz="1200" baseline="0" dirty="0" smtClean="0">
                <a:latin typeface="Arial" panose="020B0604020202020204" pitchFamily="34" charset="0"/>
                <a:cs typeface="Arial" panose="020B0604020202020204" pitchFamily="34" charset="0"/>
              </a:rPr>
              <a:t>o</a:t>
            </a:r>
            <a:r>
              <a:rPr lang="en-US" sz="1200" dirty="0" smtClean="0">
                <a:latin typeface="Arial" panose="020B0604020202020204" pitchFamily="34" charset="0"/>
                <a:cs typeface="Arial" panose="020B0604020202020204" pitchFamily="34" charset="0"/>
              </a:rPr>
              <a:t>f a total of </a:t>
            </a:r>
            <a:r>
              <a:rPr lang="en-US" sz="1200" b="1" i="1" dirty="0" smtClean="0">
                <a:latin typeface="Arial" panose="020B0604020202020204" pitchFamily="34" charset="0"/>
                <a:cs typeface="Arial" panose="020B0604020202020204" pitchFamily="34" charset="0"/>
              </a:rPr>
              <a:t>17 724 </a:t>
            </a:r>
            <a:r>
              <a:rPr lang="en-US" sz="1200" dirty="0" smtClean="0">
                <a:latin typeface="Arial" panose="020B0604020202020204" pitchFamily="34" charset="0"/>
                <a:cs typeface="Arial" panose="020B0604020202020204" pitchFamily="34" charset="0"/>
              </a:rPr>
              <a:t>twin births</a:t>
            </a:r>
            <a:r>
              <a:rPr lang="en-US" sz="1200" baseline="0" dirty="0" smtClean="0">
                <a:latin typeface="Arial" panose="020B0604020202020204" pitchFamily="34" charset="0"/>
                <a:cs typeface="Arial" panose="020B0604020202020204" pitchFamily="34" charset="0"/>
              </a:rPr>
              <a:t> (</a:t>
            </a:r>
            <a:r>
              <a:rPr lang="en-US" dirty="0" smtClean="0"/>
              <a:t>as </a:t>
            </a:r>
            <a:r>
              <a:rPr lang="en-US" dirty="0" smtClean="0"/>
              <a:t>recorded in the databases of the Alberta Perinatal Health </a:t>
            </a:r>
            <a:r>
              <a:rPr lang="en-US" dirty="0" smtClean="0"/>
              <a:t>Project).</a:t>
            </a:r>
            <a:endParaRPr lang="en-US" dirty="0" smtClean="0"/>
          </a:p>
          <a:p>
            <a:r>
              <a:rPr lang="en-US" dirty="0" smtClean="0"/>
              <a:t>The </a:t>
            </a:r>
            <a:r>
              <a:rPr lang="en-US" dirty="0" smtClean="0"/>
              <a:t>case ﬁles were reviewed for cause of death and any information regarding the gestational age at diagnosis of stillbirth. </a:t>
            </a:r>
            <a:r>
              <a:rPr lang="en-US" dirty="0" smtClean="0"/>
              <a:t>Of </a:t>
            </a:r>
            <a:r>
              <a:rPr lang="en-US" dirty="0" smtClean="0"/>
              <a:t>a total of 17 724 twin births there were </a:t>
            </a:r>
            <a:r>
              <a:rPr lang="en-US" b="1" i="1" dirty="0" smtClean="0"/>
              <a:t>236</a:t>
            </a:r>
            <a:r>
              <a:rPr lang="en-US" dirty="0" smtClean="0"/>
              <a:t> </a:t>
            </a:r>
            <a:r>
              <a:rPr lang="en-US" u="sng" dirty="0" smtClean="0"/>
              <a:t>antepartum stillbirths</a:t>
            </a:r>
            <a:r>
              <a:rPr lang="en-US" dirty="0" smtClean="0"/>
              <a:t>, </a:t>
            </a:r>
            <a:r>
              <a:rPr lang="en-US" b="1" i="1" dirty="0" smtClean="0"/>
              <a:t>26</a:t>
            </a:r>
            <a:r>
              <a:rPr lang="en-US" dirty="0" smtClean="0"/>
              <a:t> </a:t>
            </a:r>
            <a:r>
              <a:rPr lang="en-US" u="sng" dirty="0" smtClean="0"/>
              <a:t>intrapartum stillbirths</a:t>
            </a:r>
            <a:r>
              <a:rPr lang="en-US" dirty="0" smtClean="0"/>
              <a:t>, and </a:t>
            </a:r>
            <a:r>
              <a:rPr lang="en-US" b="1" i="1" dirty="0" smtClean="0"/>
              <a:t>244</a:t>
            </a:r>
            <a:r>
              <a:rPr lang="en-US" dirty="0" smtClean="0"/>
              <a:t> </a:t>
            </a:r>
            <a:r>
              <a:rPr lang="en-US" u="sng" dirty="0" smtClean="0"/>
              <a:t>neonatal deaths</a:t>
            </a:r>
            <a:r>
              <a:rPr lang="en-US" dirty="0" smtClean="0"/>
              <a:t>. The </a:t>
            </a:r>
            <a:r>
              <a:rPr lang="en-US" u="sng" dirty="0" smtClean="0"/>
              <a:t>rate of stillbirth peaked</a:t>
            </a:r>
            <a:r>
              <a:rPr lang="en-US" dirty="0" smtClean="0"/>
              <a:t> at </a:t>
            </a:r>
            <a:r>
              <a:rPr lang="en-US" b="1" i="1" dirty="0" smtClean="0"/>
              <a:t>7.0/1000</a:t>
            </a:r>
            <a:r>
              <a:rPr lang="en-US" dirty="0" smtClean="0"/>
              <a:t> fetuses at risk at </a:t>
            </a:r>
            <a:r>
              <a:rPr lang="en-US" b="1" i="1" dirty="0" smtClean="0"/>
              <a:t>38</a:t>
            </a:r>
            <a:r>
              <a:rPr lang="en-US" dirty="0" smtClean="0"/>
              <a:t> weeks of gestation.</a:t>
            </a:r>
          </a:p>
          <a:p>
            <a:r>
              <a:rPr lang="en-US" dirty="0" smtClean="0"/>
              <a:t>The majority of stillbirths at term occurred in </a:t>
            </a:r>
            <a:r>
              <a:rPr lang="en-US" dirty="0" err="1" smtClean="0"/>
              <a:t>monochorionic</a:t>
            </a:r>
            <a:r>
              <a:rPr lang="en-US" dirty="0" smtClean="0"/>
              <a:t> diamniotic twins. The estimated risk of stillbirth in this group was </a:t>
            </a:r>
            <a:r>
              <a:rPr lang="en-US" b="1" i="1" dirty="0" smtClean="0"/>
              <a:t>2.3/1000</a:t>
            </a:r>
            <a:r>
              <a:rPr lang="en-US" dirty="0" smtClean="0"/>
              <a:t> fetuses at risk at </a:t>
            </a:r>
            <a:r>
              <a:rPr lang="en-US" b="1" i="1" dirty="0" smtClean="0"/>
              <a:t>37</a:t>
            </a:r>
            <a:r>
              <a:rPr lang="en-US" dirty="0" smtClean="0"/>
              <a:t> weeks of gestation, and </a:t>
            </a:r>
            <a:r>
              <a:rPr lang="en-US" b="1" i="1" dirty="0" smtClean="0"/>
              <a:t>17.4/1000</a:t>
            </a:r>
            <a:r>
              <a:rPr lang="en-US" dirty="0" smtClean="0"/>
              <a:t> fetuses at risk at </a:t>
            </a:r>
            <a:r>
              <a:rPr lang="en-US" b="1" i="1" dirty="0" smtClean="0"/>
              <a:t>38</a:t>
            </a:r>
            <a:r>
              <a:rPr lang="en-US" dirty="0" smtClean="0"/>
              <a:t> weeks of gestation.</a:t>
            </a:r>
          </a:p>
          <a:p>
            <a:r>
              <a:rPr lang="en-US" u="sng" dirty="0" smtClean="0"/>
              <a:t>Conclusion</a:t>
            </a:r>
            <a:r>
              <a:rPr lang="en-US" dirty="0" smtClean="0"/>
              <a:t>:</a:t>
            </a:r>
          </a:p>
          <a:p>
            <a:r>
              <a:rPr lang="en-US" dirty="0" smtClean="0"/>
              <a:t>Based </a:t>
            </a:r>
            <a:r>
              <a:rPr lang="en-US" dirty="0" smtClean="0"/>
              <a:t>on the competing risks of stillbirth and neonatal death, delivery of diamniotic </a:t>
            </a:r>
            <a:r>
              <a:rPr lang="en-US" dirty="0" err="1" smtClean="0"/>
              <a:t>monochorionic</a:t>
            </a:r>
            <a:r>
              <a:rPr lang="en-US" dirty="0" smtClean="0"/>
              <a:t> twins should be considered at 36 weeks of gestation, and delivery at 38 weeks of gestation should be considered for </a:t>
            </a:r>
            <a:r>
              <a:rPr lang="en-US" dirty="0" err="1" smtClean="0"/>
              <a:t>dichorionic</a:t>
            </a:r>
            <a:r>
              <a:rPr lang="en-US" dirty="0" smtClean="0"/>
              <a:t> twins.</a:t>
            </a:r>
          </a:p>
          <a:p>
            <a:r>
              <a:rPr lang="en-US" dirty="0" smtClean="0"/>
              <a:t>Balancing the risks of stillbirth with neonatal death suggests that delivery could be justiﬁed in the 36th week of gestation for </a:t>
            </a:r>
            <a:r>
              <a:rPr lang="en-US" dirty="0" err="1" smtClean="0"/>
              <a:t>monochorionic</a:t>
            </a:r>
            <a:r>
              <a:rPr lang="en-US" dirty="0" smtClean="0"/>
              <a:t> diamniotic twins, and in the 37th week of gestation for </a:t>
            </a:r>
            <a:r>
              <a:rPr lang="en-US" dirty="0" err="1" smtClean="0"/>
              <a:t>dichorionic</a:t>
            </a:r>
            <a:r>
              <a:rPr lang="en-US" dirty="0" smtClean="0"/>
              <a:t> twins.</a:t>
            </a:r>
          </a:p>
        </p:txBody>
      </p:sp>
      <p:sp>
        <p:nvSpPr>
          <p:cNvPr id="4" name="Номер слайда 3"/>
          <p:cNvSpPr>
            <a:spLocks noGrp="1"/>
          </p:cNvSpPr>
          <p:nvPr>
            <p:ph type="sldNum" sz="quarter" idx="10"/>
          </p:nvPr>
        </p:nvSpPr>
        <p:spPr/>
        <p:txBody>
          <a:bodyPr/>
          <a:lstStyle/>
          <a:p>
            <a:fld id="{95328152-75DC-4983-95B1-681962C4FD2C}" type="slidenum">
              <a:rPr lang="ru-RU" smtClean="0"/>
              <a:t>5</a:t>
            </a:fld>
            <a:endParaRPr lang="ru-RU"/>
          </a:p>
        </p:txBody>
      </p:sp>
    </p:spTree>
    <p:extLst>
      <p:ext uri="{BB962C8B-B14F-4D97-AF65-F5344CB8AC3E}">
        <p14:creationId xmlns:p14="http://schemas.microsoft.com/office/powerpoint/2010/main" val="128672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The optimal timing of birth for women with an otherwise uncomplicated twin pregnancy at term is uncertain, with clinical support for both elective delivery at 37 weeks, as well as expectant management (awaiting the spontaneous onset of </a:t>
            </a:r>
            <a:r>
              <a:rPr lang="en-US" dirty="0" err="1" smtClean="0"/>
              <a:t>labour</a:t>
            </a:r>
            <a:r>
              <a:rPr lang="en-US" dirty="0" smtClean="0"/>
              <a:t>).</a:t>
            </a:r>
          </a:p>
          <a:p>
            <a:r>
              <a:rPr lang="en-US" b="1" i="1" dirty="0" smtClean="0"/>
              <a:t>Two </a:t>
            </a:r>
            <a:r>
              <a:rPr lang="en-US" b="1" i="1" dirty="0" err="1" smtClean="0"/>
              <a:t>randomised</a:t>
            </a:r>
            <a:r>
              <a:rPr lang="en-US" b="1" i="1" dirty="0" smtClean="0"/>
              <a:t> controlled trials comparing elective birth at 37 weeks for women with an uncomplicated twin pregnancy, with expectant management were included, involving </a:t>
            </a:r>
            <a:r>
              <a:rPr lang="en-US" b="1" i="1" dirty="0" smtClean="0">
                <a:solidFill>
                  <a:srgbClr val="FF0000"/>
                </a:solidFill>
              </a:rPr>
              <a:t>271 </a:t>
            </a:r>
            <a:r>
              <a:rPr lang="en-US" b="1" i="1" dirty="0" smtClean="0"/>
              <a:t>women and </a:t>
            </a:r>
            <a:r>
              <a:rPr lang="en-US" b="1" i="1" dirty="0" smtClean="0">
                <a:solidFill>
                  <a:srgbClr val="FF0000"/>
                </a:solidFill>
              </a:rPr>
              <a:t>542</a:t>
            </a:r>
            <a:r>
              <a:rPr lang="en-US" b="1" i="1" dirty="0" smtClean="0"/>
              <a:t> infants.</a:t>
            </a:r>
          </a:p>
          <a:p>
            <a:r>
              <a:rPr lang="en-US" dirty="0" err="1" smtClean="0"/>
              <a:t>Cincotta</a:t>
            </a:r>
            <a:r>
              <a:rPr lang="en-US" dirty="0" smtClean="0"/>
              <a:t> </a:t>
            </a:r>
            <a:r>
              <a:rPr lang="en-US" dirty="0" smtClean="0"/>
              <a:t>and colleagues retrospectively reviewed data from Queensland (Australia), </a:t>
            </a:r>
            <a:r>
              <a:rPr lang="en-US" u="sng" dirty="0" smtClean="0"/>
              <a:t>over a 10-year period in 6328 women with a twin pregnancy</a:t>
            </a:r>
            <a:r>
              <a:rPr lang="en-US" dirty="0" smtClean="0"/>
              <a:t>, to establish the gestational age-speciﬁc stillbirth risk for both twins and singleton gestations (</a:t>
            </a:r>
            <a:r>
              <a:rPr lang="en-US" dirty="0" err="1" smtClean="0"/>
              <a:t>Cincotta</a:t>
            </a:r>
            <a:r>
              <a:rPr lang="en-US" dirty="0" smtClean="0"/>
              <a:t> 2001). On the basis of this information, the authors concluded that </a:t>
            </a:r>
            <a:r>
              <a:rPr lang="en-US" b="1" i="1" dirty="0" smtClean="0"/>
              <a:t>the gestation-speciﬁc rise in stillbirth rate seen in singletons at 40 weeks and beyond occurs in twins from 36 weeks’ gestation and </a:t>
            </a:r>
            <a:r>
              <a:rPr lang="en-US" dirty="0" smtClean="0"/>
              <a:t>onwards.</a:t>
            </a:r>
          </a:p>
          <a:p>
            <a:r>
              <a:rPr lang="en-US" dirty="0" err="1" smtClean="0"/>
              <a:t>Minakami</a:t>
            </a:r>
            <a:r>
              <a:rPr lang="en-US" dirty="0" smtClean="0"/>
              <a:t> and Sato have suggested </a:t>
            </a:r>
            <a:r>
              <a:rPr lang="en-US" dirty="0" smtClean="0"/>
              <a:t>based </a:t>
            </a:r>
            <a:r>
              <a:rPr lang="en-US" dirty="0" smtClean="0"/>
              <a:t>on retrospective information obtained from almost 89,000 infants born to women with a multiple pregnancy in Japan </a:t>
            </a:r>
            <a:r>
              <a:rPr lang="en-US" dirty="0" smtClean="0"/>
              <a:t>the </a:t>
            </a:r>
            <a:r>
              <a:rPr lang="en-US" dirty="0" smtClean="0"/>
              <a:t>lowest risk of perinatal death in multiple pregnancies at 38 weeks’ gestation corresponded to that observed in singleton pregnancies at 43 weeks’ </a:t>
            </a:r>
            <a:r>
              <a:rPr lang="en-US" dirty="0" smtClean="0"/>
              <a:t>gestation.</a:t>
            </a:r>
          </a:p>
          <a:p>
            <a:r>
              <a:rPr lang="en-US" dirty="0" smtClean="0"/>
              <a:t>Early </a:t>
            </a:r>
            <a:r>
              <a:rPr lang="en-US" dirty="0" smtClean="0"/>
              <a:t>birth at 37 weeks’ gestation compared with ongoing expectant management for women with an uncomplicated twin pregnancy does not appear to be associated with an increased risk of harms. Furthermore, there may be possible beneﬁts in earlier birth (including a reduction in infants being born small-for-gestational age). The ﬁndings of no increased risk of harms with birth at 37 weeks’ gestation is consistent with the NICE recommendations advocating birth for women with a </a:t>
            </a:r>
            <a:r>
              <a:rPr lang="en-US" dirty="0" err="1" smtClean="0"/>
              <a:t>dichorionic</a:t>
            </a:r>
            <a:r>
              <a:rPr lang="en-US" dirty="0" smtClean="0"/>
              <a:t> twin pregnancy at 37 + 0 weeks’ gestation.</a:t>
            </a:r>
          </a:p>
        </p:txBody>
      </p:sp>
      <p:sp>
        <p:nvSpPr>
          <p:cNvPr id="4" name="Номер слайда 3"/>
          <p:cNvSpPr>
            <a:spLocks noGrp="1"/>
          </p:cNvSpPr>
          <p:nvPr>
            <p:ph type="sldNum" sz="quarter" idx="10"/>
          </p:nvPr>
        </p:nvSpPr>
        <p:spPr/>
        <p:txBody>
          <a:bodyPr/>
          <a:lstStyle/>
          <a:p>
            <a:fld id="{95328152-75DC-4983-95B1-681962C4FD2C}" type="slidenum">
              <a:rPr lang="ru-RU" smtClean="0"/>
              <a:t>6</a:t>
            </a:fld>
            <a:endParaRPr lang="ru-RU"/>
          </a:p>
        </p:txBody>
      </p:sp>
    </p:spTree>
    <p:extLst>
      <p:ext uri="{BB962C8B-B14F-4D97-AF65-F5344CB8AC3E}">
        <p14:creationId xmlns:p14="http://schemas.microsoft.com/office/powerpoint/2010/main" val="10444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err="1" smtClean="0"/>
              <a:t>Monoamniotic</a:t>
            </a:r>
            <a:r>
              <a:rPr lang="en-US" u="sng" dirty="0" smtClean="0"/>
              <a:t> twin pregnancies </a:t>
            </a:r>
            <a:r>
              <a:rPr lang="en-US" dirty="0" smtClean="0"/>
              <a:t>in the current era are associated with a perinatal mortality of approximately 15% in pregnancies after 20 weeks</a:t>
            </a:r>
            <a:r>
              <a:rPr lang="en-US" dirty="0" smtClean="0"/>
              <a:t>’, </a:t>
            </a:r>
            <a:r>
              <a:rPr lang="en-US" dirty="0" smtClean="0"/>
              <a:t>although previously this has been reported to be as high as 70</a:t>
            </a:r>
            <a:r>
              <a:rPr lang="en-US" dirty="0" smtClean="0"/>
              <a:t>%.</a:t>
            </a:r>
            <a:endParaRPr lang="ru-RU" dirty="0" smtClean="0"/>
          </a:p>
          <a:p>
            <a:r>
              <a:rPr lang="en-US" dirty="0" smtClean="0"/>
              <a:t>Many authors have commented that early delivery will reduce the perinatal risks of </a:t>
            </a:r>
            <a:r>
              <a:rPr lang="en-US" dirty="0" err="1" smtClean="0"/>
              <a:t>monoamniotic</a:t>
            </a:r>
            <a:r>
              <a:rPr lang="en-US" dirty="0" smtClean="0"/>
              <a:t> twins, by delivering the babies before a catastrophic event such as cord occlusion associated with entanglement, with consequent death of one or both babies, </a:t>
            </a:r>
            <a:r>
              <a:rPr lang="en-US" dirty="0" smtClean="0"/>
              <a:t>occurs. Others </a:t>
            </a:r>
            <a:r>
              <a:rPr lang="en-US" dirty="0" smtClean="0"/>
              <a:t>have stated that this risk is minimal after 32 weeks’ gestation because less fetal movement occurs with increasing fetal size and relatively decreased amniotic </a:t>
            </a:r>
            <a:r>
              <a:rPr lang="en-US" dirty="0" smtClean="0"/>
              <a:t>ﬂuid.</a:t>
            </a:r>
            <a:endParaRPr lang="en-US" dirty="0" smtClean="0"/>
          </a:p>
          <a:p>
            <a:r>
              <a:rPr lang="en-US" dirty="0" smtClean="0"/>
              <a:t>These potential beneﬁts of reducing fetal death by early delivery must be balanced against the neonatal risks of prematurity; the medical, psychological, social and ﬁnancial implications for the mother of intensive inpatient or outpatient surveillance regimens; and cost implications for the health service. Consideration of the neonatal risks must include not only mortality, but short- and long-term morbidity. While </a:t>
            </a:r>
            <a:r>
              <a:rPr lang="en-US" b="1" i="1" dirty="0" smtClean="0"/>
              <a:t>there is insufﬁcient good quality randomized controlled trial evidence to guide the timing of birth for </a:t>
            </a:r>
            <a:r>
              <a:rPr lang="en-US" b="1" i="1" dirty="0" err="1" smtClean="0"/>
              <a:t>monoamniotic</a:t>
            </a:r>
            <a:r>
              <a:rPr lang="en-US" b="1" i="1" dirty="0" smtClean="0"/>
              <a:t> twins</a:t>
            </a:r>
            <a:r>
              <a:rPr lang="en-US" dirty="0" smtClean="0"/>
              <a:t>, there is a body of expert opinion to draw on.</a:t>
            </a:r>
          </a:p>
          <a:p>
            <a:r>
              <a:rPr lang="en-US" u="sng" dirty="0" smtClean="0"/>
              <a:t>The largest published series of </a:t>
            </a:r>
            <a:r>
              <a:rPr lang="en-US" u="sng" dirty="0" err="1" smtClean="0"/>
              <a:t>monoamniotic</a:t>
            </a:r>
            <a:r>
              <a:rPr lang="en-US" u="sng" dirty="0" smtClean="0"/>
              <a:t> twins speciﬁcally addresses the issue of timing of delivery and signiﬁcant neonatal complication</a:t>
            </a:r>
            <a:r>
              <a:rPr lang="en-US" dirty="0" smtClean="0"/>
              <a:t>, </a:t>
            </a:r>
            <a:r>
              <a:rPr lang="en-US" b="1" i="1" dirty="0" smtClean="0"/>
              <a:t>and recommends delivery at 33 weeks’ </a:t>
            </a:r>
            <a:r>
              <a:rPr lang="en-US" b="1" i="1" dirty="0" smtClean="0"/>
              <a:t>gestation</a:t>
            </a:r>
            <a:r>
              <a:rPr lang="en-US" dirty="0" smtClean="0"/>
              <a:t>. </a:t>
            </a:r>
            <a:r>
              <a:rPr lang="en-US" dirty="0" smtClean="0"/>
              <a:t>Other experts, based on </a:t>
            </a:r>
            <a:r>
              <a:rPr lang="en-US" u="sng" dirty="0" smtClean="0"/>
              <a:t>published case series, and a survey of maternal fetal medicine specialists in the USA</a:t>
            </a:r>
            <a:r>
              <a:rPr lang="en-US" dirty="0" smtClean="0"/>
              <a:t>, suggest </a:t>
            </a:r>
            <a:r>
              <a:rPr lang="en-US" b="1" i="1" dirty="0" smtClean="0"/>
              <a:t>delivery should take place between 32 and 34 weeks’ </a:t>
            </a:r>
            <a:r>
              <a:rPr lang="en-US" b="1" i="1" dirty="0" smtClean="0"/>
              <a:t>gestation</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There are no </a:t>
            </a:r>
            <a:r>
              <a:rPr lang="en-US" b="1" i="1" dirty="0" err="1" smtClean="0"/>
              <a:t>randomised</a:t>
            </a:r>
            <a:r>
              <a:rPr lang="en-US" b="1" i="1" dirty="0" smtClean="0"/>
              <a:t> controlled trial data available to guide decision making as to whether routine early delivery in </a:t>
            </a:r>
            <a:r>
              <a:rPr lang="en-US" b="1" i="1" dirty="0" err="1" smtClean="0"/>
              <a:t>monoamniotic</a:t>
            </a:r>
            <a:r>
              <a:rPr lang="en-US" b="1" i="1" dirty="0" smtClean="0"/>
              <a:t> twin pregnancies improves fetal, neonatal or maternal outcomes compared with ’expectant management’.</a:t>
            </a:r>
            <a:r>
              <a:rPr lang="en-US" dirty="0" smtClean="0"/>
              <a:t> In their absence, we can refer to historical case series and expert consensus. </a:t>
            </a:r>
            <a:r>
              <a:rPr lang="en-US" b="1" i="1" dirty="0" smtClean="0"/>
              <a:t>Management plans should take into consideration the availability of high-quality neonatal care if early delivery is chosen. Women and their families should be involved in the decision making about these high-risk pregnancies.</a:t>
            </a:r>
          </a:p>
        </p:txBody>
      </p:sp>
      <p:sp>
        <p:nvSpPr>
          <p:cNvPr id="4" name="Номер слайда 3"/>
          <p:cNvSpPr>
            <a:spLocks noGrp="1"/>
          </p:cNvSpPr>
          <p:nvPr>
            <p:ph type="sldNum" sz="quarter" idx="10"/>
          </p:nvPr>
        </p:nvSpPr>
        <p:spPr/>
        <p:txBody>
          <a:bodyPr/>
          <a:lstStyle/>
          <a:p>
            <a:fld id="{95328152-75DC-4983-95B1-681962C4FD2C}" type="slidenum">
              <a:rPr lang="ru-RU" smtClean="0"/>
              <a:t>7</a:t>
            </a:fld>
            <a:endParaRPr lang="ru-RU"/>
          </a:p>
        </p:txBody>
      </p:sp>
    </p:spTree>
    <p:extLst>
      <p:ext uri="{BB962C8B-B14F-4D97-AF65-F5344CB8AC3E}">
        <p14:creationId xmlns:p14="http://schemas.microsoft.com/office/powerpoint/2010/main" val="173287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dirty="0" smtClean="0"/>
              <a:t>All twin pregnancies are associated with a higher maternal and fetal complication rate than singleton pregnancies, but none more so than </a:t>
            </a:r>
            <a:r>
              <a:rPr lang="en-US" sz="1200" b="0" u="sng" dirty="0" err="1" smtClean="0"/>
              <a:t>monoamniotic</a:t>
            </a:r>
            <a:r>
              <a:rPr lang="en-US" sz="1200" b="0" u="sng" dirty="0" smtClean="0"/>
              <a:t> twins.</a:t>
            </a:r>
            <a:endParaRPr lang="ru-RU" b="0" u="sng" dirty="0" smtClean="0"/>
          </a:p>
          <a:p>
            <a:r>
              <a:rPr lang="en-US" dirty="0" smtClean="0"/>
              <a:t>Recent improvements in perinatal monitoring can be very beneficial in deciding when to perform delivery.</a:t>
            </a:r>
          </a:p>
          <a:p>
            <a:r>
              <a:rPr lang="en-US" dirty="0" smtClean="0"/>
              <a:t>While intertwined umbilical cords do not mean that there will necessarily be a cord accident, a hypoxic event is possible.</a:t>
            </a:r>
          </a:p>
          <a:p>
            <a:r>
              <a:rPr lang="en-US" dirty="0" smtClean="0"/>
              <a:t>Two studies have suggested that </a:t>
            </a:r>
            <a:r>
              <a:rPr lang="en-US" b="1" i="1" dirty="0" smtClean="0"/>
              <a:t>cord accident mortality occurs before 30 to 32 weeks of gestation</a:t>
            </a:r>
            <a:r>
              <a:rPr lang="en-US" dirty="0" smtClean="0"/>
              <a:t>, and thus </a:t>
            </a:r>
            <a:r>
              <a:rPr lang="en-US" b="1" i="1" dirty="0" smtClean="0"/>
              <a:t>early monitoring beginning at 25 weeks is very </a:t>
            </a:r>
            <a:r>
              <a:rPr lang="en-US" b="1" i="1" dirty="0" smtClean="0"/>
              <a:t>important</a:t>
            </a:r>
            <a:r>
              <a:rPr lang="en-US" dirty="0" smtClean="0"/>
              <a:t>. </a:t>
            </a:r>
            <a:r>
              <a:rPr lang="en-US" b="0" u="sng" dirty="0" smtClean="0"/>
              <a:t>When coupled with variable decelerations on NST delivery should be expedited</a:t>
            </a:r>
            <a:r>
              <a:rPr lang="en-US" b="0" u="sng" dirty="0" smtClean="0"/>
              <a:t>. </a:t>
            </a:r>
            <a:r>
              <a:rPr lang="en-US" dirty="0" smtClean="0"/>
              <a:t>The </a:t>
            </a:r>
            <a:r>
              <a:rPr lang="en-US" dirty="0" smtClean="0"/>
              <a:t>liberal use of NST and ultrasound with </a:t>
            </a:r>
            <a:r>
              <a:rPr lang="en-US" dirty="0" err="1" smtClean="0"/>
              <a:t>doppler</a:t>
            </a:r>
            <a:r>
              <a:rPr lang="en-US" dirty="0" smtClean="0"/>
              <a:t> in monitoring M/M twins should improve perinatal </a:t>
            </a:r>
            <a:r>
              <a:rPr lang="en-US" dirty="0" smtClean="0"/>
              <a:t>outcomes.</a:t>
            </a:r>
            <a:endParaRPr lang="en-US" dirty="0" smtClean="0"/>
          </a:p>
        </p:txBody>
      </p:sp>
      <p:sp>
        <p:nvSpPr>
          <p:cNvPr id="4" name="Номер слайда 3"/>
          <p:cNvSpPr>
            <a:spLocks noGrp="1"/>
          </p:cNvSpPr>
          <p:nvPr>
            <p:ph type="sldNum" sz="quarter" idx="10"/>
          </p:nvPr>
        </p:nvSpPr>
        <p:spPr/>
        <p:txBody>
          <a:bodyPr/>
          <a:lstStyle/>
          <a:p>
            <a:fld id="{95328152-75DC-4983-95B1-681962C4FD2C}" type="slidenum">
              <a:rPr lang="ru-RU" smtClean="0"/>
              <a:t>8</a:t>
            </a:fld>
            <a:endParaRPr lang="ru-RU"/>
          </a:p>
        </p:txBody>
      </p:sp>
    </p:spTree>
    <p:extLst>
      <p:ext uri="{BB962C8B-B14F-4D97-AF65-F5344CB8AC3E}">
        <p14:creationId xmlns:p14="http://schemas.microsoft.com/office/powerpoint/2010/main" val="10961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smtClean="0"/>
              <a:t>What </a:t>
            </a:r>
            <a:r>
              <a:rPr lang="en-US" dirty="0" smtClean="0"/>
              <a:t>is the optimal timing and method of delivery for otherwise uncomplicated </a:t>
            </a:r>
            <a:r>
              <a:rPr lang="en-US" b="1" dirty="0" err="1" smtClean="0"/>
              <a:t>monochorionic</a:t>
            </a:r>
            <a:r>
              <a:rPr lang="en-US" b="1" dirty="0" smtClean="0"/>
              <a:t> pregnancies</a:t>
            </a:r>
            <a:r>
              <a:rPr lang="en-US" dirty="0" smtClean="0"/>
              <a:t> (without TTTS, </a:t>
            </a:r>
            <a:r>
              <a:rPr lang="en-US" dirty="0" err="1" smtClean="0"/>
              <a:t>sGR</a:t>
            </a:r>
            <a:r>
              <a:rPr lang="en-US" dirty="0" smtClean="0"/>
              <a:t> or TAPS)?</a:t>
            </a:r>
          </a:p>
          <a:p>
            <a:r>
              <a:rPr lang="en-US" dirty="0" smtClean="0"/>
              <a:t>Women with </a:t>
            </a:r>
            <a:r>
              <a:rPr lang="en-US" b="1" dirty="0" err="1" smtClean="0"/>
              <a:t>monochorionic</a:t>
            </a:r>
            <a:r>
              <a:rPr lang="en-US" dirty="0" smtClean="0"/>
              <a:t> </a:t>
            </a:r>
            <a:r>
              <a:rPr lang="en-US" b="1" dirty="0" smtClean="0"/>
              <a:t>twins</a:t>
            </a:r>
            <a:r>
              <a:rPr lang="en-US" dirty="0" smtClean="0"/>
              <a:t> should have timing of birth discussed and be offered elective delivery from </a:t>
            </a:r>
            <a:r>
              <a:rPr lang="en-US" b="1" i="1" dirty="0" smtClean="0"/>
              <a:t>36+0</a:t>
            </a:r>
            <a:r>
              <a:rPr lang="en-US" dirty="0" smtClean="0"/>
              <a:t> weeks with the administration of antenatal steroids, unless there is an indication to deliver earlier. [New 2016] C</a:t>
            </a:r>
          </a:p>
          <a:p>
            <a:r>
              <a:rPr lang="en-US" dirty="0" smtClean="0"/>
              <a:t>It is appropriate to aim for vaginal birth of </a:t>
            </a:r>
            <a:r>
              <a:rPr lang="en-US" b="1" dirty="0" err="1" smtClean="0"/>
              <a:t>monochorionic</a:t>
            </a:r>
            <a:r>
              <a:rPr lang="en-US" b="1" dirty="0" smtClean="0"/>
              <a:t> diamniotic twins </a:t>
            </a:r>
            <a:r>
              <a:rPr lang="en-US" dirty="0" smtClean="0"/>
              <a:t>unless there are other speciﬁc clinical indications for caesarean section.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MCMA</a:t>
            </a:r>
            <a:r>
              <a:rPr lang="en-US" dirty="0" smtClean="0"/>
              <a:t> twins have a high risk of fetal death and should be delivered by caesarean section between </a:t>
            </a:r>
            <a:r>
              <a:rPr lang="en-US" b="1" i="1" dirty="0" smtClean="0"/>
              <a:t>32+0</a:t>
            </a:r>
            <a:r>
              <a:rPr lang="en-US" dirty="0" smtClean="0"/>
              <a:t> and </a:t>
            </a:r>
            <a:r>
              <a:rPr lang="en-US" b="1" i="1" dirty="0" smtClean="0"/>
              <a:t>34+0</a:t>
            </a:r>
            <a:r>
              <a:rPr lang="en-US" dirty="0" smtClean="0"/>
              <a:t> weeks. [New 2016] D</a:t>
            </a:r>
          </a:p>
          <a:p>
            <a:r>
              <a:rPr lang="en-US" b="1" dirty="0" smtClean="0"/>
              <a:t>MCMA</a:t>
            </a:r>
            <a:r>
              <a:rPr lang="en-US" dirty="0" smtClean="0"/>
              <a:t> </a:t>
            </a:r>
            <a:r>
              <a:rPr lang="en-US" dirty="0" smtClean="0"/>
              <a:t>twins almost always have umbilical cord entanglement when </a:t>
            </a:r>
            <a:r>
              <a:rPr lang="en-US" dirty="0" err="1" smtClean="0"/>
              <a:t>visualised</a:t>
            </a:r>
            <a:r>
              <a:rPr lang="en-US" dirty="0" smtClean="0"/>
              <a:t> using </a:t>
            </a:r>
            <a:r>
              <a:rPr lang="en-US" dirty="0" err="1" smtClean="0"/>
              <a:t>colour</a:t>
            </a:r>
            <a:r>
              <a:rPr lang="en-US" dirty="0" smtClean="0"/>
              <a:t> ﬂow Doppler. Such a ﬁnding has not consistently been demonstrated to contribute to overall morbidity and mortality. [New 2016] </a:t>
            </a:r>
            <a:r>
              <a:rPr lang="en-US" dirty="0" smtClean="0"/>
              <a:t>D</a:t>
            </a:r>
            <a:endParaRPr lang="en-US" dirty="0" smtClean="0"/>
          </a:p>
        </p:txBody>
      </p:sp>
      <p:sp>
        <p:nvSpPr>
          <p:cNvPr id="4" name="Номер слайда 3"/>
          <p:cNvSpPr>
            <a:spLocks noGrp="1"/>
          </p:cNvSpPr>
          <p:nvPr>
            <p:ph type="sldNum" sz="quarter" idx="10"/>
          </p:nvPr>
        </p:nvSpPr>
        <p:spPr/>
        <p:txBody>
          <a:bodyPr/>
          <a:lstStyle/>
          <a:p>
            <a:fld id="{95328152-75DC-4983-95B1-681962C4FD2C}" type="slidenum">
              <a:rPr lang="ru-RU" smtClean="0"/>
              <a:t>9</a:t>
            </a:fld>
            <a:endParaRPr lang="ru-RU"/>
          </a:p>
        </p:txBody>
      </p:sp>
    </p:spTree>
    <p:extLst>
      <p:ext uri="{BB962C8B-B14F-4D97-AF65-F5344CB8AC3E}">
        <p14:creationId xmlns:p14="http://schemas.microsoft.com/office/powerpoint/2010/main" val="409480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u="sng" dirty="0" smtClean="0"/>
              <a:t>Diagnostic criteria and investigations for selective FGR (</a:t>
            </a:r>
            <a:r>
              <a:rPr lang="en-US" u="sng" dirty="0" err="1" smtClean="0"/>
              <a:t>sFGR</a:t>
            </a:r>
            <a:r>
              <a:rPr lang="en-US" u="sng" dirty="0" smtClean="0"/>
              <a:t>):</a:t>
            </a:r>
          </a:p>
          <a:p>
            <a:r>
              <a:rPr lang="en-US" dirty="0" smtClean="0"/>
              <a:t>• </a:t>
            </a:r>
            <a:r>
              <a:rPr lang="en-US" b="1" dirty="0" err="1" smtClean="0"/>
              <a:t>sFGR</a:t>
            </a:r>
            <a:r>
              <a:rPr lang="en-US" dirty="0" smtClean="0"/>
              <a:t>, conventionally, is deﬁned as a condition in which one fetus has </a:t>
            </a:r>
            <a:r>
              <a:rPr lang="en-US" b="1" i="1" dirty="0" smtClean="0"/>
              <a:t>EFW&lt;10th centile </a:t>
            </a:r>
            <a:r>
              <a:rPr lang="en-US" dirty="0" smtClean="0"/>
              <a:t>and the </a:t>
            </a:r>
            <a:r>
              <a:rPr lang="en-US" b="1" i="1" dirty="0" smtClean="0"/>
              <a:t>intertwine EFW discordance is&gt;25% </a:t>
            </a:r>
            <a:r>
              <a:rPr lang="en-US" dirty="0" smtClean="0"/>
              <a:t>(GOOD PRACTICE POINT).</a:t>
            </a:r>
          </a:p>
          <a:p>
            <a:r>
              <a:rPr lang="en-US" dirty="0" smtClean="0"/>
              <a:t>• A </a:t>
            </a:r>
            <a:r>
              <a:rPr lang="en-US" u="sng" dirty="0" smtClean="0"/>
              <a:t>discordance cut-off</a:t>
            </a:r>
            <a:r>
              <a:rPr lang="en-US" dirty="0" smtClean="0"/>
              <a:t> of </a:t>
            </a:r>
            <a:r>
              <a:rPr lang="en-US" b="1" i="1" dirty="0" smtClean="0"/>
              <a:t>20%</a:t>
            </a:r>
            <a:r>
              <a:rPr lang="en-US" dirty="0" smtClean="0"/>
              <a:t> seems </a:t>
            </a:r>
            <a:r>
              <a:rPr lang="en-US" u="sng" dirty="0" smtClean="0"/>
              <a:t>acceptable to distinguish pregnancies at increased risk of adverse outcome</a:t>
            </a:r>
            <a:r>
              <a:rPr lang="en-US" dirty="0" smtClean="0"/>
              <a:t> (GRADE OF RECOMMENDATION: B).</a:t>
            </a:r>
          </a:p>
          <a:p>
            <a:r>
              <a:rPr lang="en-US" dirty="0" smtClean="0"/>
              <a:t>• Classiﬁcation of </a:t>
            </a:r>
            <a:r>
              <a:rPr lang="en-US" dirty="0" err="1" smtClean="0"/>
              <a:t>sFGR</a:t>
            </a:r>
            <a:r>
              <a:rPr lang="en-US" dirty="0" smtClean="0"/>
              <a:t> in </a:t>
            </a:r>
            <a:r>
              <a:rPr lang="en-US" dirty="0" err="1" smtClean="0"/>
              <a:t>monochorionic</a:t>
            </a:r>
            <a:r>
              <a:rPr lang="en-US" dirty="0" smtClean="0"/>
              <a:t> twins depends on the pattern of end-diastolic velocity at umbilical artery Doppler (GOOD PRACTICE POINT).</a:t>
            </a:r>
          </a:p>
          <a:p>
            <a:r>
              <a:rPr lang="en-US" dirty="0" smtClean="0"/>
              <a:t>In Type I, the umbilical artery Doppler waveform has positive end-diastolic ﬂow.</a:t>
            </a:r>
          </a:p>
          <a:p>
            <a:r>
              <a:rPr lang="en-US" dirty="0" smtClean="0"/>
              <a:t>In Type II, there is absent or reversed end-diastolic ﬂow (AREDF).</a:t>
            </a:r>
          </a:p>
          <a:p>
            <a:r>
              <a:rPr lang="en-US" dirty="0" smtClean="0"/>
              <a:t>In Type III, there is a cyclical/intermittent pattern of AREDF.</a:t>
            </a:r>
          </a:p>
          <a:p>
            <a:r>
              <a:rPr lang="en-US" dirty="0" smtClean="0"/>
              <a:t>The </a:t>
            </a:r>
            <a:r>
              <a:rPr lang="en-US" u="sng" dirty="0" smtClean="0"/>
              <a:t>survival rate</a:t>
            </a:r>
            <a:r>
              <a:rPr lang="en-US" dirty="0" smtClean="0"/>
              <a:t> in </a:t>
            </a:r>
            <a:r>
              <a:rPr lang="en-US" b="1" i="1" dirty="0" smtClean="0"/>
              <a:t>Type-I </a:t>
            </a:r>
            <a:r>
              <a:rPr lang="en-US" b="1" i="1" dirty="0" err="1" smtClean="0"/>
              <a:t>sFGR</a:t>
            </a:r>
            <a:r>
              <a:rPr lang="en-US" b="1" i="1" dirty="0" smtClean="0"/>
              <a:t> </a:t>
            </a:r>
            <a:r>
              <a:rPr lang="en-US" dirty="0" smtClean="0"/>
              <a:t>is greater than </a:t>
            </a:r>
            <a:r>
              <a:rPr lang="en-US" b="1" i="1" dirty="0" smtClean="0"/>
              <a:t>90%</a:t>
            </a:r>
            <a:r>
              <a:rPr lang="en-US" dirty="0" smtClean="0"/>
              <a:t> (in-utero mortality rates of up to 4%).</a:t>
            </a:r>
          </a:p>
          <a:p>
            <a:r>
              <a:rPr lang="en-US" b="1" i="1" dirty="0" smtClean="0"/>
              <a:t>Type-II </a:t>
            </a:r>
            <a:r>
              <a:rPr lang="en-US" b="1" i="1" dirty="0" err="1" smtClean="0"/>
              <a:t>sFGR</a:t>
            </a:r>
            <a:r>
              <a:rPr lang="en-US" b="1" i="1" dirty="0" smtClean="0"/>
              <a:t> </a:t>
            </a:r>
            <a:r>
              <a:rPr lang="en-US" dirty="0" smtClean="0"/>
              <a:t>is associated with a </a:t>
            </a:r>
            <a:r>
              <a:rPr lang="en-US" b="1" i="1" dirty="0" smtClean="0"/>
              <a:t>high risk of IUD </a:t>
            </a:r>
            <a:r>
              <a:rPr lang="en-US" dirty="0" smtClean="0"/>
              <a:t>of the growth-restricted twin </a:t>
            </a:r>
            <a:r>
              <a:rPr lang="en-US" b="1" i="1" dirty="0" smtClean="0"/>
              <a:t>and/or very preterm delivery </a:t>
            </a:r>
            <a:r>
              <a:rPr lang="en-US" dirty="0" smtClean="0"/>
              <a:t>with associated risk of neurodevelopmental delay if the other twin survives (</a:t>
            </a:r>
            <a:r>
              <a:rPr lang="en-US" b="1" i="1" dirty="0" smtClean="0"/>
              <a:t>IUD</a:t>
            </a:r>
            <a:r>
              <a:rPr lang="en-US" dirty="0" smtClean="0"/>
              <a:t> of either twin in </a:t>
            </a:r>
            <a:r>
              <a:rPr lang="en-US" b="1" i="1" dirty="0" smtClean="0"/>
              <a:t>up to 29% </a:t>
            </a:r>
            <a:r>
              <a:rPr lang="en-US" dirty="0" smtClean="0"/>
              <a:t>and risk of neurological sequelae in up to 15% of cases born prior to 30 weeks).</a:t>
            </a:r>
          </a:p>
          <a:p>
            <a:r>
              <a:rPr lang="en-US" b="1" i="1" dirty="0" smtClean="0"/>
              <a:t>Type-III </a:t>
            </a:r>
            <a:r>
              <a:rPr lang="en-US" b="1" i="1" dirty="0" err="1" smtClean="0"/>
              <a:t>sFGR</a:t>
            </a:r>
            <a:r>
              <a:rPr lang="en-US" b="1" i="1" dirty="0" smtClean="0"/>
              <a:t> </a:t>
            </a:r>
            <a:r>
              <a:rPr lang="en-US" dirty="0" smtClean="0"/>
              <a:t>is associated with a </a:t>
            </a:r>
            <a:r>
              <a:rPr lang="en-US" b="1" i="1" dirty="0" smtClean="0"/>
              <a:t>10–20% risk of sudden death </a:t>
            </a:r>
            <a:r>
              <a:rPr lang="en-US" dirty="0" smtClean="0"/>
              <a:t>of the growth-restricted fetus, which is </a:t>
            </a:r>
            <a:r>
              <a:rPr lang="en-US" b="1" i="1" dirty="0" smtClean="0"/>
              <a:t>unpredictable</a:t>
            </a:r>
            <a:r>
              <a:rPr lang="en-US" dirty="0" smtClean="0"/>
              <a:t> (even in cases in which ultrasound features have been stable). There is also a high </a:t>
            </a:r>
            <a:r>
              <a:rPr lang="en-US" u="sng" dirty="0" smtClean="0"/>
              <a:t>(up to 20%) associated rate of</a:t>
            </a:r>
            <a:r>
              <a:rPr lang="uk-UA" u="sng" dirty="0" smtClean="0"/>
              <a:t> </a:t>
            </a:r>
            <a:r>
              <a:rPr lang="en-US" u="sng" dirty="0" smtClean="0"/>
              <a:t>neurological morbidity in the surviving larger twin</a:t>
            </a:r>
            <a:r>
              <a:rPr lang="en-US" dirty="0" smtClean="0"/>
              <a:t> (EVIDENCE LEVEL: 2++).</a:t>
            </a:r>
          </a:p>
          <a:p>
            <a:r>
              <a:rPr lang="en-US" dirty="0" smtClean="0"/>
              <a:t>If both twins have an EFW&lt;10th centile, the fetuses should be termed small-for-gestational age.</a:t>
            </a:r>
          </a:p>
          <a:p>
            <a:r>
              <a:rPr lang="en-US" b="0" i="0" u="sng" dirty="0" smtClean="0"/>
              <a:t>A </a:t>
            </a:r>
            <a:r>
              <a:rPr lang="en-US" b="0" i="0" u="sng" dirty="0" smtClean="0"/>
              <a:t>discordance cut-off of 20% seems a pragmatic choice for distinguishing pregnancies at increased risk of adverse outcome </a:t>
            </a:r>
            <a:r>
              <a:rPr lang="en-US" dirty="0" smtClean="0"/>
              <a:t>(consensus of Guideline authors).</a:t>
            </a:r>
          </a:p>
          <a:p>
            <a:r>
              <a:rPr lang="en-US" dirty="0" smtClean="0"/>
              <a:t>Assessing EFW using ultrasound is less accurate in twin than in singleton pregnancy.</a:t>
            </a:r>
          </a:p>
          <a:p>
            <a:r>
              <a:rPr lang="en-US" b="1" i="1" dirty="0" smtClean="0"/>
              <a:t>Currently, the charts used to monitor fetal growth in twin pregnancy are the same as those used for singletons</a:t>
            </a:r>
            <a:r>
              <a:rPr lang="en-US" dirty="0" smtClean="0"/>
              <a:t>. However, there is a reduction in fetal growth in twin compared with singleton pregnancy, particularly in the third trimester. This is particularly marked in MCDA pregnancies.</a:t>
            </a:r>
          </a:p>
          <a:p>
            <a:r>
              <a:rPr lang="en-US" dirty="0" smtClean="0"/>
              <a:t>This suggests that speciﬁc twin growth charts should be used for documenting and monitoring growth in twin pregnancies. However, </a:t>
            </a:r>
            <a:r>
              <a:rPr lang="en-US" b="1" i="1" dirty="0" smtClean="0"/>
              <a:t>the use of speciﬁc twin growth charts is controversial due to the concern that the reduced growth in the third trimester observed in most twin pregnancies might be caused by some degree of placental insufﬁciency</a:t>
            </a:r>
            <a:r>
              <a:rPr lang="en-US" dirty="0" smtClean="0"/>
              <a:t>, warranting close observation (EVIDENCE LEVEL: 2++).</a:t>
            </a:r>
          </a:p>
        </p:txBody>
      </p:sp>
      <p:sp>
        <p:nvSpPr>
          <p:cNvPr id="4" name="Номер слайда 3"/>
          <p:cNvSpPr>
            <a:spLocks noGrp="1"/>
          </p:cNvSpPr>
          <p:nvPr>
            <p:ph type="sldNum" sz="quarter" idx="10"/>
          </p:nvPr>
        </p:nvSpPr>
        <p:spPr/>
        <p:txBody>
          <a:bodyPr/>
          <a:lstStyle/>
          <a:p>
            <a:fld id="{95328152-75DC-4983-95B1-681962C4FD2C}" type="slidenum">
              <a:rPr lang="ru-RU" smtClean="0"/>
              <a:t>10</a:t>
            </a:fld>
            <a:endParaRPr lang="ru-RU"/>
          </a:p>
        </p:txBody>
      </p:sp>
    </p:spTree>
    <p:extLst>
      <p:ext uri="{BB962C8B-B14F-4D97-AF65-F5344CB8AC3E}">
        <p14:creationId xmlns:p14="http://schemas.microsoft.com/office/powerpoint/2010/main" val="135456413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5/3/2017</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3539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6965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877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7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ru-RU" smtClean="0"/>
              <a:t>Образец заголовка</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5/3/2017</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227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963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19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5/3/2017</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0720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183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5/3/2017</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070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5/3/2017</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515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5/3/2017</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944351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0.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93432" y="1542797"/>
            <a:ext cx="4684174" cy="2276856"/>
          </a:xfrm>
        </p:spPr>
        <p:txBody>
          <a:bodyPr/>
          <a:lstStyle/>
          <a:p>
            <a:r>
              <a:rPr lang="en-US" sz="3600" dirty="0"/>
              <a:t>INTRAPARTUM MANAGEMENT OF TWIN PREGNANCY</a:t>
            </a:r>
            <a:endParaRPr lang="ru-RU" sz="3600" dirty="0"/>
          </a:p>
        </p:txBody>
      </p:sp>
      <p:sp>
        <p:nvSpPr>
          <p:cNvPr id="3" name="Подзаголовок 2"/>
          <p:cNvSpPr>
            <a:spLocks noGrp="1"/>
          </p:cNvSpPr>
          <p:nvPr>
            <p:ph type="subTitle" idx="1"/>
          </p:nvPr>
        </p:nvSpPr>
        <p:spPr>
          <a:xfrm>
            <a:off x="3037853" y="6055293"/>
            <a:ext cx="5918454" cy="642366"/>
          </a:xfrm>
        </p:spPr>
        <p:txBody>
          <a:bodyPr>
            <a:noAutofit/>
          </a:bodyPr>
          <a:lstStyle/>
          <a:p>
            <a:pPr algn="r">
              <a:spcBef>
                <a:spcPts val="0"/>
              </a:spcBef>
            </a:pPr>
            <a:r>
              <a:rPr lang="en-US" dirty="0" err="1" smtClean="0"/>
              <a:t>Ass.Prof</a:t>
            </a:r>
            <a:r>
              <a:rPr lang="en-US" dirty="0" smtClean="0"/>
              <a:t>. Andrii </a:t>
            </a:r>
            <a:r>
              <a:rPr lang="en-US" dirty="0" err="1" smtClean="0"/>
              <a:t>Tkachenko</a:t>
            </a:r>
            <a:endParaRPr lang="en-US" dirty="0" smtClean="0"/>
          </a:p>
          <a:p>
            <a:pPr algn="r">
              <a:spcBef>
                <a:spcPts val="0"/>
              </a:spcBef>
            </a:pPr>
            <a:r>
              <a:rPr lang="en-US" dirty="0" smtClean="0"/>
              <a:t>Kyiv, Ukraine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90" y="873960"/>
            <a:ext cx="3154610" cy="3883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6140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rot="19262482">
            <a:off x="8096489" y="192544"/>
            <a:ext cx="895511" cy="800244"/>
          </a:xfrm>
          <a:prstGeom prst="rect">
            <a:avLst/>
          </a:prstGeom>
          <a:noFill/>
        </p:spPr>
      </p:pic>
      <p:sp>
        <p:nvSpPr>
          <p:cNvPr id="2" name="Заголовок 1"/>
          <p:cNvSpPr>
            <a:spLocks noGrp="1"/>
          </p:cNvSpPr>
          <p:nvPr>
            <p:ph type="title"/>
          </p:nvPr>
        </p:nvSpPr>
        <p:spPr>
          <a:xfrm>
            <a:off x="550483" y="149211"/>
            <a:ext cx="7543800" cy="428625"/>
          </a:xfrm>
        </p:spPr>
        <p:txBody>
          <a:bodyPr>
            <a:noAutofit/>
          </a:bodyPr>
          <a:lstStyle/>
          <a:p>
            <a:r>
              <a:rPr lang="en-US" sz="3200" dirty="0"/>
              <a:t>TIME OF DELIVERY</a:t>
            </a:r>
            <a:endParaRPr lang="ru-RU" sz="3200" dirty="0"/>
          </a:p>
        </p:txBody>
      </p:sp>
      <p:sp>
        <p:nvSpPr>
          <p:cNvPr id="3" name="Объект 2"/>
          <p:cNvSpPr>
            <a:spLocks noGrp="1"/>
          </p:cNvSpPr>
          <p:nvPr>
            <p:ph idx="1"/>
          </p:nvPr>
        </p:nvSpPr>
        <p:spPr>
          <a:xfrm>
            <a:off x="2398604" y="6111574"/>
            <a:ext cx="6745396" cy="746426"/>
          </a:xfrm>
          <a:solidFill>
            <a:schemeClr val="bg1"/>
          </a:solidFill>
        </p:spPr>
        <p:txBody>
          <a:bodyPr>
            <a:noAutofit/>
          </a:bodyPr>
          <a:lstStyle/>
          <a:p>
            <a:pPr marL="0" indent="0" algn="r">
              <a:spcBef>
                <a:spcPts val="0"/>
              </a:spcBef>
              <a:buNone/>
            </a:pPr>
            <a:r>
              <a:rPr lang="en-US" sz="1200" i="1" dirty="0">
                <a:latin typeface="Arial" panose="020B0604020202020204" pitchFamily="34" charset="0"/>
                <a:cs typeface="Arial" panose="020B0604020202020204" pitchFamily="34" charset="0"/>
              </a:rPr>
              <a:t>Khalil </a:t>
            </a:r>
            <a:r>
              <a:rPr lang="en-US" sz="1200" i="1" dirty="0">
                <a:latin typeface="Arial" panose="020B0604020202020204" pitchFamily="34" charset="0"/>
                <a:cs typeface="Arial" panose="020B0604020202020204" pitchFamily="34" charset="0"/>
              </a:rPr>
              <a:t>A, Rodgers M, </a:t>
            </a:r>
            <a:r>
              <a:rPr lang="en-US" sz="1200" i="1" dirty="0" err="1">
                <a:latin typeface="Arial" panose="020B0604020202020204" pitchFamily="34" charset="0"/>
                <a:cs typeface="Arial" panose="020B0604020202020204" pitchFamily="34" charset="0"/>
              </a:rPr>
              <a:t>Baschat</a:t>
            </a:r>
            <a:r>
              <a:rPr lang="en-US" sz="1200" i="1" dirty="0">
                <a:latin typeface="Arial" panose="020B0604020202020204" pitchFamily="34" charset="0"/>
                <a:cs typeface="Arial" panose="020B0604020202020204" pitchFamily="34" charset="0"/>
              </a:rPr>
              <a:t> A, </a:t>
            </a:r>
            <a:r>
              <a:rPr lang="en-US" sz="1200" i="1" dirty="0" err="1">
                <a:latin typeface="Arial" panose="020B0604020202020204" pitchFamily="34" charset="0"/>
                <a:cs typeface="Arial" panose="020B0604020202020204" pitchFamily="34" charset="0"/>
              </a:rPr>
              <a:t>Bhide</a:t>
            </a:r>
            <a:r>
              <a:rPr lang="en-US" sz="1200" i="1" dirty="0">
                <a:latin typeface="Arial" panose="020B0604020202020204" pitchFamily="34" charset="0"/>
                <a:cs typeface="Arial" panose="020B0604020202020204" pitchFamily="34" charset="0"/>
              </a:rPr>
              <a:t> A, </a:t>
            </a:r>
            <a:r>
              <a:rPr lang="en-US" sz="1200" i="1" dirty="0" err="1">
                <a:latin typeface="Arial" panose="020B0604020202020204" pitchFamily="34" charset="0"/>
                <a:cs typeface="Arial" panose="020B0604020202020204" pitchFamily="34" charset="0"/>
              </a:rPr>
              <a:t>Gratacos</a:t>
            </a:r>
            <a:r>
              <a:rPr lang="en-US" sz="1200" i="1" dirty="0">
                <a:latin typeface="Arial" panose="020B0604020202020204" pitchFamily="34" charset="0"/>
                <a:cs typeface="Arial" panose="020B0604020202020204" pitchFamily="34" charset="0"/>
              </a:rPr>
              <a:t> E, </a:t>
            </a:r>
            <a:r>
              <a:rPr lang="en-US" sz="1200" i="1" dirty="0" err="1">
                <a:latin typeface="Arial" panose="020B0604020202020204" pitchFamily="34" charset="0"/>
                <a:cs typeface="Arial" panose="020B0604020202020204" pitchFamily="34" charset="0"/>
              </a:rPr>
              <a:t>Hecher</a:t>
            </a:r>
            <a:r>
              <a:rPr lang="en-US" sz="1200" i="1" dirty="0">
                <a:latin typeface="Arial" panose="020B0604020202020204" pitchFamily="34" charset="0"/>
                <a:cs typeface="Arial" panose="020B0604020202020204" pitchFamily="34" charset="0"/>
              </a:rPr>
              <a:t> K, </a:t>
            </a:r>
            <a:r>
              <a:rPr lang="en-US" sz="1200" i="1" dirty="0" err="1">
                <a:latin typeface="Arial" panose="020B0604020202020204" pitchFamily="34" charset="0"/>
                <a:cs typeface="Arial" panose="020B0604020202020204" pitchFamily="34" charset="0"/>
              </a:rPr>
              <a:t>Kilby</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MD,Lewi</a:t>
            </a:r>
            <a:r>
              <a:rPr lang="en-US" sz="1200" i="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L, </a:t>
            </a:r>
            <a:r>
              <a:rPr lang="en-US" sz="1200" i="1" dirty="0" err="1">
                <a:latin typeface="Arial" panose="020B0604020202020204" pitchFamily="34" charset="0"/>
                <a:cs typeface="Arial" panose="020B0604020202020204" pitchFamily="34" charset="0"/>
              </a:rPr>
              <a:t>Nicolaides</a:t>
            </a:r>
            <a:r>
              <a:rPr lang="en-US" sz="1200" i="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KH,</a:t>
            </a:r>
          </a:p>
          <a:p>
            <a:pPr marL="0" indent="0" algn="r">
              <a:spcBef>
                <a:spcPts val="0"/>
              </a:spcBef>
              <a:buNone/>
            </a:pPr>
            <a:r>
              <a:rPr lang="en-US" sz="1200" i="1" dirty="0" err="1">
                <a:latin typeface="Arial" panose="020B0604020202020204" pitchFamily="34" charset="0"/>
                <a:cs typeface="Arial" panose="020B0604020202020204" pitchFamily="34" charset="0"/>
              </a:rPr>
              <a:t>Oepkes</a:t>
            </a:r>
            <a:r>
              <a:rPr lang="en-US" sz="1200" i="1"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D, </a:t>
            </a:r>
            <a:r>
              <a:rPr lang="en-US" sz="1200" i="1" dirty="0" err="1">
                <a:latin typeface="Arial" panose="020B0604020202020204" pitchFamily="34" charset="0"/>
                <a:cs typeface="Arial" panose="020B0604020202020204" pitchFamily="34" charset="0"/>
              </a:rPr>
              <a:t>Raine-Fenning</a:t>
            </a:r>
            <a:r>
              <a:rPr lang="en-US" sz="1200" i="1" dirty="0">
                <a:latin typeface="Arial" panose="020B0604020202020204" pitchFamily="34" charset="0"/>
                <a:cs typeface="Arial" panose="020B0604020202020204" pitchFamily="34" charset="0"/>
              </a:rPr>
              <a:t> N, Reed K, Salomon LJ, </a:t>
            </a:r>
            <a:r>
              <a:rPr lang="en-US" sz="1200" i="1" dirty="0" err="1">
                <a:latin typeface="Arial" panose="020B0604020202020204" pitchFamily="34" charset="0"/>
                <a:cs typeface="Arial" panose="020B0604020202020204" pitchFamily="34" charset="0"/>
              </a:rPr>
              <a:t>Sotiriadis</a:t>
            </a:r>
            <a:r>
              <a:rPr lang="en-US" sz="1200" i="1" dirty="0">
                <a:latin typeface="Arial" panose="020B0604020202020204" pitchFamily="34" charset="0"/>
                <a:cs typeface="Arial" panose="020B0604020202020204" pitchFamily="34" charset="0"/>
              </a:rPr>
              <a:t> A, </a:t>
            </a:r>
            <a:r>
              <a:rPr lang="en-US" sz="1200" i="1" dirty="0" err="1">
                <a:latin typeface="Arial" panose="020B0604020202020204" pitchFamily="34" charset="0"/>
                <a:cs typeface="Arial" panose="020B0604020202020204" pitchFamily="34" charset="0"/>
              </a:rPr>
              <a:t>Thilaganathan</a:t>
            </a:r>
            <a:r>
              <a:rPr lang="en-US" sz="1200" i="1" dirty="0">
                <a:latin typeface="Arial" panose="020B0604020202020204" pitchFamily="34" charset="0"/>
                <a:cs typeface="Arial" panose="020B0604020202020204" pitchFamily="34" charset="0"/>
              </a:rPr>
              <a:t> B, Ville </a:t>
            </a:r>
            <a:r>
              <a:rPr lang="en-US" sz="1200" i="1" dirty="0">
                <a:latin typeface="Arial" panose="020B0604020202020204" pitchFamily="34" charset="0"/>
                <a:cs typeface="Arial" panose="020B0604020202020204" pitchFamily="34" charset="0"/>
              </a:rPr>
              <a:t>Y.</a:t>
            </a:r>
          </a:p>
          <a:p>
            <a:pPr marL="0" indent="0" algn="r">
              <a:spcBef>
                <a:spcPts val="0"/>
              </a:spcBef>
              <a:buNone/>
            </a:pPr>
            <a:r>
              <a:rPr lang="en-US" sz="1200" i="1" dirty="0">
                <a:latin typeface="Arial" panose="020B0604020202020204" pitchFamily="34" charset="0"/>
                <a:cs typeface="Arial" panose="020B0604020202020204" pitchFamily="34" charset="0"/>
              </a:rPr>
              <a:t>ISUOG </a:t>
            </a:r>
            <a:r>
              <a:rPr lang="en-US" sz="1200" i="1" dirty="0">
                <a:latin typeface="Arial" panose="020B0604020202020204" pitchFamily="34" charset="0"/>
                <a:cs typeface="Arial" panose="020B0604020202020204" pitchFamily="34" charset="0"/>
              </a:rPr>
              <a:t>Practice Guidelines: role of ultrasound in twin </a:t>
            </a:r>
            <a:r>
              <a:rPr lang="en-US" sz="1200" i="1" dirty="0">
                <a:latin typeface="Arial" panose="020B0604020202020204" pitchFamily="34" charset="0"/>
                <a:cs typeface="Arial" panose="020B0604020202020204" pitchFamily="34" charset="0"/>
              </a:rPr>
              <a:t>pregnancy.</a:t>
            </a:r>
          </a:p>
          <a:p>
            <a:pPr marL="0" indent="0" algn="r">
              <a:spcBef>
                <a:spcPts val="0"/>
              </a:spcBef>
              <a:buNone/>
            </a:pPr>
            <a:r>
              <a:rPr lang="en-US" sz="1200" i="1" dirty="0">
                <a:latin typeface="Arial" panose="020B0604020202020204" pitchFamily="34" charset="0"/>
                <a:cs typeface="Arial" panose="020B0604020202020204" pitchFamily="34" charset="0"/>
              </a:rPr>
              <a:t>Ultrasound </a:t>
            </a:r>
            <a:r>
              <a:rPr lang="en-US" sz="1200" i="1" dirty="0" err="1">
                <a:latin typeface="Arial" panose="020B0604020202020204" pitchFamily="34" charset="0"/>
                <a:cs typeface="Arial" panose="020B0604020202020204" pitchFamily="34" charset="0"/>
              </a:rPr>
              <a:t>Obstet</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Gynecol</a:t>
            </a:r>
            <a:r>
              <a:rPr lang="en-US" sz="1200" i="1" dirty="0">
                <a:latin typeface="Arial" panose="020B0604020202020204" pitchFamily="34" charset="0"/>
                <a:cs typeface="Arial" panose="020B0604020202020204" pitchFamily="34" charset="0"/>
              </a:rPr>
              <a:t> 2016; 47: 247–263.</a:t>
            </a:r>
            <a:endParaRPr lang="ru-RU" sz="1200" i="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4"/>
          <a:stretch>
            <a:fillRect/>
          </a:stretch>
        </p:blipFill>
        <p:spPr>
          <a:xfrm>
            <a:off x="0" y="6137725"/>
            <a:ext cx="2398604" cy="746426"/>
          </a:xfrm>
          <a:prstGeom prst="rect">
            <a:avLst/>
          </a:prstGeom>
        </p:spPr>
      </p:pic>
      <p:pic>
        <p:nvPicPr>
          <p:cNvPr id="4" name="Рисунок 3"/>
          <p:cNvPicPr>
            <a:picLocks noChangeAspect="1"/>
          </p:cNvPicPr>
          <p:nvPr/>
        </p:nvPicPr>
        <p:blipFill>
          <a:blip r:embed="rId5"/>
          <a:stretch>
            <a:fillRect/>
          </a:stretch>
        </p:blipFill>
        <p:spPr>
          <a:xfrm>
            <a:off x="112566" y="1175657"/>
            <a:ext cx="8963581" cy="4786837"/>
          </a:xfrm>
          <a:prstGeom prst="rect">
            <a:avLst/>
          </a:prstGeom>
        </p:spPr>
      </p:pic>
      <p:sp>
        <p:nvSpPr>
          <p:cNvPr id="6" name="Прямоугольник 5"/>
          <p:cNvSpPr/>
          <p:nvPr/>
        </p:nvSpPr>
        <p:spPr>
          <a:xfrm>
            <a:off x="1584520" y="3801425"/>
            <a:ext cx="1289135"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IUD up </a:t>
            </a:r>
            <a:r>
              <a:rPr lang="en-US" sz="1400" b="1" dirty="0">
                <a:solidFill>
                  <a:schemeClr val="bg1"/>
                </a:solidFill>
                <a:latin typeface="Arial" panose="020B0604020202020204" pitchFamily="34" charset="0"/>
                <a:cs typeface="Arial" panose="020B0604020202020204" pitchFamily="34" charset="0"/>
              </a:rPr>
              <a:t>to 4%</a:t>
            </a:r>
            <a:endParaRPr lang="ru-RU" sz="1400" b="1" dirty="0">
              <a:solidFill>
                <a:schemeClr val="bg1"/>
              </a:solidFill>
              <a:latin typeface="Arial" panose="020B0604020202020204" pitchFamily="34" charset="0"/>
              <a:cs typeface="Arial" panose="020B0604020202020204" pitchFamily="34" charset="0"/>
            </a:endParaRPr>
          </a:p>
        </p:txBody>
      </p:sp>
      <p:sp>
        <p:nvSpPr>
          <p:cNvPr id="7" name="Прямоугольник 6"/>
          <p:cNvSpPr/>
          <p:nvPr/>
        </p:nvSpPr>
        <p:spPr>
          <a:xfrm>
            <a:off x="3276787" y="3801425"/>
            <a:ext cx="1388522"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IUD up </a:t>
            </a:r>
            <a:r>
              <a:rPr lang="en-US" sz="1400" b="1" dirty="0">
                <a:solidFill>
                  <a:schemeClr val="bg1"/>
                </a:solidFill>
                <a:latin typeface="Arial" panose="020B0604020202020204" pitchFamily="34" charset="0"/>
                <a:cs typeface="Arial" panose="020B0604020202020204" pitchFamily="34" charset="0"/>
              </a:rPr>
              <a:t>to </a:t>
            </a:r>
            <a:r>
              <a:rPr lang="en-US" sz="1400" b="1" dirty="0">
                <a:solidFill>
                  <a:schemeClr val="bg1"/>
                </a:solidFill>
                <a:latin typeface="Arial" panose="020B0604020202020204" pitchFamily="34" charset="0"/>
                <a:cs typeface="Arial" panose="020B0604020202020204" pitchFamily="34" charset="0"/>
              </a:rPr>
              <a:t>29%</a:t>
            </a:r>
            <a:endParaRPr lang="ru-RU" sz="1400" b="1" dirty="0">
              <a:solidFill>
                <a:schemeClr val="bg1"/>
              </a:solidFill>
              <a:latin typeface="Arial" panose="020B0604020202020204" pitchFamily="34" charset="0"/>
              <a:cs typeface="Arial" panose="020B0604020202020204" pitchFamily="34" charset="0"/>
            </a:endParaRPr>
          </a:p>
        </p:txBody>
      </p:sp>
      <p:sp>
        <p:nvSpPr>
          <p:cNvPr id="8" name="Прямоугольник 7"/>
          <p:cNvSpPr/>
          <p:nvPr/>
        </p:nvSpPr>
        <p:spPr>
          <a:xfrm>
            <a:off x="6317500" y="3801425"/>
            <a:ext cx="2638864" cy="307777"/>
          </a:xfrm>
          <a:prstGeom prst="rect">
            <a:avLst/>
          </a:prstGeom>
        </p:spPr>
        <p:txBody>
          <a:bodyPr wrap="none">
            <a:spAutoFit/>
          </a:bodyPr>
          <a:lstStyle/>
          <a:p>
            <a:r>
              <a:rPr lang="en-US" sz="1400" b="1" dirty="0">
                <a:solidFill>
                  <a:schemeClr val="bg1"/>
                </a:solidFill>
                <a:latin typeface="Arial" panose="020B0604020202020204" pitchFamily="34" charset="0"/>
                <a:cs typeface="Arial" panose="020B0604020202020204" pitchFamily="34" charset="0"/>
              </a:rPr>
              <a:t>10–20% risk of sudden </a:t>
            </a:r>
            <a:r>
              <a:rPr lang="en-US" sz="1400" b="1" dirty="0">
                <a:solidFill>
                  <a:schemeClr val="bg1"/>
                </a:solidFill>
                <a:latin typeface="Arial" panose="020B0604020202020204" pitchFamily="34" charset="0"/>
                <a:cs typeface="Arial" panose="020B0604020202020204" pitchFamily="34" charset="0"/>
              </a:rPr>
              <a:t>death</a:t>
            </a:r>
            <a:endParaRPr lang="ru-RU"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67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rot="18873131">
            <a:off x="8226928" y="199662"/>
            <a:ext cx="895511" cy="800244"/>
          </a:xfrm>
          <a:prstGeom prst="rect">
            <a:avLst/>
          </a:prstGeom>
          <a:noFill/>
        </p:spPr>
      </p:pic>
      <p:sp>
        <p:nvSpPr>
          <p:cNvPr id="2" name="Заголовок 1"/>
          <p:cNvSpPr>
            <a:spLocks noGrp="1"/>
          </p:cNvSpPr>
          <p:nvPr>
            <p:ph type="title"/>
          </p:nvPr>
        </p:nvSpPr>
        <p:spPr>
          <a:xfrm>
            <a:off x="531625" y="146846"/>
            <a:ext cx="7543800" cy="428625"/>
          </a:xfrm>
        </p:spPr>
        <p:txBody>
          <a:bodyPr>
            <a:noAutofit/>
          </a:bodyPr>
          <a:lstStyle/>
          <a:p>
            <a:r>
              <a:rPr lang="en-US" sz="3200" dirty="0"/>
              <a:t>TIME OF DELIVERY</a:t>
            </a:r>
            <a:endParaRPr lang="ru-RU" sz="3200" dirty="0"/>
          </a:p>
        </p:txBody>
      </p:sp>
      <p:sp>
        <p:nvSpPr>
          <p:cNvPr id="7" name="Объект 2"/>
          <p:cNvSpPr>
            <a:spLocks noGrp="1"/>
          </p:cNvSpPr>
          <p:nvPr>
            <p:ph idx="1"/>
          </p:nvPr>
        </p:nvSpPr>
        <p:spPr>
          <a:xfrm>
            <a:off x="362856" y="722318"/>
            <a:ext cx="8403773" cy="5360429"/>
          </a:xfrm>
          <a:noFill/>
        </p:spPr>
        <p:txBody>
          <a:bodyPr>
            <a:noAutofit/>
          </a:bodyPr>
          <a:lstStyle/>
          <a:p>
            <a:pPr>
              <a:spcBef>
                <a:spcPts val="0"/>
              </a:spcBef>
              <a:spcAft>
                <a:spcPts val="600"/>
              </a:spcAft>
            </a:pPr>
            <a:r>
              <a:rPr lang="en-US" sz="2200" dirty="0">
                <a:latin typeface="Arial" panose="020B0604020202020204" pitchFamily="34" charset="0"/>
                <a:cs typeface="Arial" panose="020B0604020202020204" pitchFamily="34" charset="0"/>
              </a:rPr>
              <a:t>Delivery of </a:t>
            </a:r>
            <a:r>
              <a:rPr lang="en-US" sz="2200" b="1" dirty="0">
                <a:solidFill>
                  <a:srgbClr val="FF0000"/>
                </a:solidFill>
                <a:latin typeface="Arial" panose="020B0604020202020204" pitchFamily="34" charset="0"/>
                <a:cs typeface="Arial" panose="020B0604020202020204" pitchFamily="34" charset="0"/>
              </a:rPr>
              <a:t>MCDA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 </a:t>
            </a:r>
            <a:r>
              <a:rPr lang="en-US" sz="2200" dirty="0">
                <a:latin typeface="Arial" panose="020B0604020202020204" pitchFamily="34" charset="0"/>
                <a:cs typeface="Arial" panose="020B0604020202020204" pitchFamily="34" charset="0"/>
              </a:rPr>
              <a:t>pregnancies previously </a:t>
            </a:r>
            <a:r>
              <a:rPr lang="en-US" sz="2200" dirty="0">
                <a:solidFill>
                  <a:srgbClr val="FF0000"/>
                </a:solidFill>
                <a:latin typeface="Arial" panose="020B0604020202020204" pitchFamily="34" charset="0"/>
                <a:cs typeface="Arial" panose="020B0604020202020204" pitchFamily="34" charset="0"/>
              </a:rPr>
              <a:t>complicated by TTTS and treated</a:t>
            </a:r>
            <a:r>
              <a:rPr lang="en-US" sz="2200" dirty="0">
                <a:latin typeface="Arial" panose="020B0604020202020204" pitchFamily="34" charset="0"/>
                <a:cs typeface="Arial" panose="020B0604020202020204" pitchFamily="34" charset="0"/>
              </a:rPr>
              <a:t> should be between </a:t>
            </a:r>
            <a:r>
              <a:rPr lang="en-US" sz="2200" b="1" i="1" dirty="0">
                <a:solidFill>
                  <a:srgbClr val="FF0000"/>
                </a:solidFill>
                <a:latin typeface="Arial" panose="020B0604020202020204" pitchFamily="34" charset="0"/>
                <a:cs typeface="Arial" panose="020B0604020202020204" pitchFamily="34" charset="0"/>
              </a:rPr>
              <a:t>34+0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b="1" i="1" dirty="0">
                <a:solidFill>
                  <a:srgbClr val="FF0000"/>
                </a:solidFill>
                <a:latin typeface="Arial" panose="020B0604020202020204" pitchFamily="34" charset="0"/>
                <a:cs typeface="Arial" panose="020B0604020202020204" pitchFamily="34" charset="0"/>
              </a:rPr>
              <a:t>36+6</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of gestation. [New 2016] </a:t>
            </a:r>
            <a:r>
              <a:rPr lang="en-US" sz="2200" dirty="0">
                <a:solidFill>
                  <a:srgbClr val="FF0000"/>
                </a:solidFill>
                <a:latin typeface="Arial" panose="020B0604020202020204" pitchFamily="34" charset="0"/>
                <a:cs typeface="Arial" panose="020B0604020202020204" pitchFamily="34" charset="0"/>
              </a:rPr>
              <a:t>D</a:t>
            </a:r>
          </a:p>
          <a:p>
            <a:pPr>
              <a:spcBef>
                <a:spcPts val="0"/>
              </a:spcBef>
              <a:spcAft>
                <a:spcPts val="600"/>
              </a:spcAft>
            </a:pPr>
            <a:r>
              <a:rPr lang="en-US" sz="2200" dirty="0">
                <a:latin typeface="Arial" panose="020B0604020202020204" pitchFamily="34" charset="0"/>
                <a:cs typeface="Arial" panose="020B0604020202020204" pitchFamily="34" charset="0"/>
              </a:rPr>
              <a:t>In case of </a:t>
            </a:r>
            <a:r>
              <a:rPr lang="en-US" sz="2200" dirty="0" err="1">
                <a:solidFill>
                  <a:srgbClr val="FF0000"/>
                </a:solidFill>
                <a:latin typeface="Arial" panose="020B0604020202020204" pitchFamily="34" charset="0"/>
                <a:cs typeface="Arial" panose="020B0604020202020204" pitchFamily="34" charset="0"/>
              </a:rPr>
              <a:t>sGR</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in </a:t>
            </a:r>
            <a:r>
              <a:rPr lang="en-US" sz="2200" b="1" dirty="0">
                <a:solidFill>
                  <a:srgbClr val="FF0000"/>
                </a:solidFill>
                <a:latin typeface="Arial" panose="020B0604020202020204" pitchFamily="34" charset="0"/>
                <a:cs typeface="Arial" panose="020B0604020202020204" pitchFamily="34" charset="0"/>
              </a:rPr>
              <a:t>MC</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twins abnormal </a:t>
            </a:r>
            <a:r>
              <a:rPr lang="en-US" sz="2200" dirty="0">
                <a:latin typeface="Arial" panose="020B0604020202020204" pitchFamily="34" charset="0"/>
                <a:cs typeface="Arial" panose="020B0604020202020204" pitchFamily="34" charset="0"/>
              </a:rPr>
              <a:t>ductus </a:t>
            </a:r>
            <a:r>
              <a:rPr lang="en-US" sz="2200" dirty="0" err="1">
                <a:latin typeface="Arial" panose="020B0604020202020204" pitchFamily="34" charset="0"/>
                <a:cs typeface="Arial" panose="020B0604020202020204" pitchFamily="34" charset="0"/>
              </a:rPr>
              <a:t>venosus</a:t>
            </a:r>
            <a:r>
              <a:rPr lang="en-US" sz="2200" dirty="0">
                <a:latin typeface="Arial" panose="020B0604020202020204" pitchFamily="34" charset="0"/>
                <a:cs typeface="Arial" panose="020B0604020202020204" pitchFamily="34" charset="0"/>
              </a:rPr>
              <a:t> Doppler waveforms </a:t>
            </a:r>
            <a:r>
              <a:rPr lang="en-US" sz="2200" dirty="0" smtClean="0">
                <a:latin typeface="Arial" panose="020B0604020202020204" pitchFamily="34" charset="0"/>
                <a:cs typeface="Arial" panose="020B0604020202020204" pitchFamily="34" charset="0"/>
              </a:rPr>
              <a:t>or </a:t>
            </a:r>
            <a:r>
              <a:rPr lang="en-US" sz="2200" dirty="0" err="1">
                <a:latin typeface="Arial" panose="020B0604020202020204" pitchFamily="34" charset="0"/>
                <a:cs typeface="Arial" panose="020B0604020202020204" pitchFamily="34" charset="0"/>
              </a:rPr>
              <a:t>computerised</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CTG short-term </a:t>
            </a:r>
            <a:r>
              <a:rPr lang="en-US" sz="2200" dirty="0">
                <a:latin typeface="Arial" panose="020B0604020202020204" pitchFamily="34" charset="0"/>
                <a:cs typeface="Arial" panose="020B0604020202020204" pitchFamily="34" charset="0"/>
              </a:rPr>
              <a:t>variation should trigger consideration of delivery. </a:t>
            </a:r>
            <a:r>
              <a:rPr lang="en-US" sz="2200" dirty="0">
                <a:latin typeface="Arial" panose="020B0604020202020204" pitchFamily="34" charset="0"/>
                <a:cs typeface="Arial" panose="020B0604020202020204" pitchFamily="34" charset="0"/>
              </a:rPr>
              <a:t>[New 2016</a:t>
            </a:r>
            <a:r>
              <a:rPr lang="en-US" sz="2200" dirty="0">
                <a:latin typeface="Arial" panose="020B0604020202020204" pitchFamily="34" charset="0"/>
                <a:cs typeface="Arial" panose="020B0604020202020204" pitchFamily="34" charset="0"/>
              </a:rPr>
              <a:t>] </a:t>
            </a:r>
            <a:r>
              <a:rPr lang="en-US" sz="2200" dirty="0">
                <a:solidFill>
                  <a:srgbClr val="FF0000"/>
                </a:solidFill>
                <a:latin typeface="Arial" panose="020B0604020202020204" pitchFamily="34" charset="0"/>
                <a:cs typeface="Arial" panose="020B0604020202020204" pitchFamily="34" charset="0"/>
              </a:rPr>
              <a:t>B</a:t>
            </a:r>
            <a:endParaRPr lang="en-US" sz="2200" dirty="0">
              <a:solidFill>
                <a:srgbClr val="FF0000"/>
              </a:solidFill>
              <a:latin typeface="Arial" panose="020B0604020202020204" pitchFamily="34" charset="0"/>
              <a:cs typeface="Arial" panose="020B0604020202020204" pitchFamily="34" charset="0"/>
            </a:endParaRPr>
          </a:p>
          <a:p>
            <a:pPr>
              <a:spcBef>
                <a:spcPts val="0"/>
              </a:spcBef>
              <a:spcAft>
                <a:spcPts val="600"/>
              </a:spcAft>
            </a:pPr>
            <a:r>
              <a:rPr lang="en-US" sz="2200" dirty="0">
                <a:latin typeface="Arial" panose="020B0604020202020204" pitchFamily="34" charset="0"/>
                <a:cs typeface="Arial" panose="020B0604020202020204" pitchFamily="34" charset="0"/>
              </a:rPr>
              <a:t>In type </a:t>
            </a:r>
            <a:r>
              <a:rPr lang="en-US" sz="2200" dirty="0">
                <a:solidFill>
                  <a:srgbClr val="FF0000"/>
                </a:solidFill>
                <a:latin typeface="Arial" panose="020B0604020202020204" pitchFamily="34" charset="0"/>
                <a:cs typeface="Arial" panose="020B0604020202020204" pitchFamily="34" charset="0"/>
              </a:rPr>
              <a:t>I </a:t>
            </a:r>
            <a:r>
              <a:rPr lang="en-US" sz="2200" dirty="0" err="1">
                <a:solidFill>
                  <a:srgbClr val="FF0000"/>
                </a:solidFill>
                <a:latin typeface="Arial" panose="020B0604020202020204" pitchFamily="34" charset="0"/>
                <a:cs typeface="Arial" panose="020B0604020202020204" pitchFamily="34" charset="0"/>
              </a:rPr>
              <a:t>sGR</a:t>
            </a:r>
            <a:r>
              <a:rPr lang="en-US" sz="2200" dirty="0">
                <a:latin typeface="Arial" panose="020B0604020202020204" pitchFamily="34" charset="0"/>
                <a:cs typeface="Arial" panose="020B0604020202020204" pitchFamily="34" charset="0"/>
              </a:rPr>
              <a:t>, planned delivery should be considered by </a:t>
            </a:r>
            <a:r>
              <a:rPr lang="en-US" sz="2200" b="1" i="1" dirty="0">
                <a:solidFill>
                  <a:srgbClr val="FF0000"/>
                </a:solidFill>
                <a:latin typeface="Arial" panose="020B0604020202020204" pitchFamily="34" charset="0"/>
                <a:cs typeface="Arial" panose="020B0604020202020204" pitchFamily="34" charset="0"/>
              </a:rPr>
              <a:t>34–36</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of gestation if there is satisfactory fetal growth velocity and normal umbilical artery Doppler waveforms. [New 2016</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0"/>
              </a:spcBef>
              <a:spcAft>
                <a:spcPts val="600"/>
              </a:spcAft>
            </a:pPr>
            <a:r>
              <a:rPr lang="en-US" sz="2200" dirty="0">
                <a:latin typeface="Arial" panose="020B0604020202020204" pitchFamily="34" charset="0"/>
                <a:cs typeface="Arial" panose="020B0604020202020204" pitchFamily="34" charset="0"/>
              </a:rPr>
              <a:t>In type </a:t>
            </a:r>
            <a:r>
              <a:rPr lang="en-US" sz="2200" dirty="0">
                <a:solidFill>
                  <a:srgbClr val="FF0000"/>
                </a:solidFill>
                <a:latin typeface="Arial" panose="020B0604020202020204" pitchFamily="34" charset="0"/>
                <a:cs typeface="Arial" panose="020B0604020202020204" pitchFamily="34" charset="0"/>
              </a:rPr>
              <a:t>II </a:t>
            </a:r>
            <a:r>
              <a:rPr lang="en-US" sz="2200" dirty="0">
                <a:latin typeface="Arial" panose="020B0604020202020204" pitchFamily="34" charset="0"/>
                <a:cs typeface="Arial" panose="020B0604020202020204" pitchFamily="34" charset="0"/>
              </a:rPr>
              <a:t>and </a:t>
            </a:r>
            <a:r>
              <a:rPr lang="en-US" sz="2200" dirty="0">
                <a:solidFill>
                  <a:srgbClr val="FF0000"/>
                </a:solidFill>
                <a:latin typeface="Arial" panose="020B0604020202020204" pitchFamily="34" charset="0"/>
                <a:cs typeface="Arial" panose="020B0604020202020204" pitchFamily="34" charset="0"/>
              </a:rPr>
              <a:t>III </a:t>
            </a:r>
            <a:r>
              <a:rPr lang="en-US" sz="2200" dirty="0" err="1">
                <a:solidFill>
                  <a:srgbClr val="FF0000"/>
                </a:solidFill>
                <a:latin typeface="Arial" panose="020B0604020202020204" pitchFamily="34" charset="0"/>
                <a:cs typeface="Arial" panose="020B0604020202020204" pitchFamily="34" charset="0"/>
              </a:rPr>
              <a:t>sGR</a:t>
            </a:r>
            <a:r>
              <a:rPr lang="en-US" sz="2200" dirty="0">
                <a:latin typeface="Arial" panose="020B0604020202020204" pitchFamily="34" charset="0"/>
                <a:cs typeface="Arial" panose="020B0604020202020204" pitchFamily="34" charset="0"/>
              </a:rPr>
              <a:t>, delivery should be planned by </a:t>
            </a:r>
            <a:r>
              <a:rPr lang="en-US" sz="2200" b="1" i="1" dirty="0">
                <a:solidFill>
                  <a:srgbClr val="FF0000"/>
                </a:solidFill>
                <a:latin typeface="Arial" panose="020B0604020202020204" pitchFamily="34" charset="0"/>
                <a:cs typeface="Arial" panose="020B0604020202020204" pitchFamily="34" charset="0"/>
              </a:rPr>
              <a:t>32</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of gestation, unless fetal growth velocity is signiﬁcantly abnormal or there is worsening of the fetal Doppler assessment. [New 2016</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0"/>
              </a:spcBef>
              <a:spcAft>
                <a:spcPts val="600"/>
              </a:spcAft>
            </a:pPr>
            <a:r>
              <a:rPr lang="en-US" sz="2200" dirty="0" smtClean="0">
                <a:latin typeface="Arial" panose="020B0604020202020204" pitchFamily="34" charset="0"/>
                <a:cs typeface="Arial" panose="020B0604020202020204" pitchFamily="34" charset="0"/>
              </a:rPr>
              <a:t>In </a:t>
            </a:r>
            <a:r>
              <a:rPr lang="en-US" sz="2200" dirty="0" err="1">
                <a:solidFill>
                  <a:srgbClr val="FF0000"/>
                </a:solidFill>
                <a:latin typeface="Arial" panose="020B0604020202020204" pitchFamily="34" charset="0"/>
                <a:cs typeface="Arial" panose="020B0604020202020204" pitchFamily="34" charset="0"/>
              </a:rPr>
              <a:t>sGR</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dirty="0">
                <a:solidFill>
                  <a:srgbClr val="FF0000"/>
                </a:solidFill>
                <a:latin typeface="Arial" panose="020B0604020202020204" pitchFamily="34" charset="0"/>
                <a:cs typeface="Arial" panose="020B0604020202020204" pitchFamily="34" charset="0"/>
              </a:rPr>
              <a:t>TTTS</a:t>
            </a:r>
            <a:r>
              <a:rPr lang="en-US" sz="2200" dirty="0">
                <a:latin typeface="Arial" panose="020B0604020202020204" pitchFamily="34" charset="0"/>
                <a:cs typeface="Arial" panose="020B0604020202020204" pitchFamily="34" charset="0"/>
              </a:rPr>
              <a:t> (even after </a:t>
            </a:r>
            <a:r>
              <a:rPr lang="en-US" sz="2200" dirty="0" smtClean="0">
                <a:latin typeface="Arial" panose="020B0604020202020204" pitchFamily="34" charset="0"/>
                <a:cs typeface="Arial" panose="020B0604020202020204" pitchFamily="34" charset="0"/>
              </a:rPr>
              <a:t>successful </a:t>
            </a:r>
            <a:r>
              <a:rPr lang="en-US" sz="2200" dirty="0">
                <a:latin typeface="Arial" panose="020B0604020202020204" pitchFamily="34" charset="0"/>
                <a:cs typeface="Arial" panose="020B0604020202020204" pitchFamily="34" charset="0"/>
              </a:rPr>
              <a:t>treatment) there can be acute </a:t>
            </a:r>
            <a:r>
              <a:rPr lang="en-US" sz="2200" dirty="0" err="1">
                <a:latin typeface="Arial" panose="020B0604020202020204" pitchFamily="34" charset="0"/>
                <a:cs typeface="Arial" panose="020B0604020202020204" pitchFamily="34" charset="0"/>
              </a:rPr>
              <a:t>transfusional</a:t>
            </a:r>
            <a:r>
              <a:rPr lang="en-US" sz="2200" dirty="0">
                <a:latin typeface="Arial" panose="020B0604020202020204" pitchFamily="34" charset="0"/>
                <a:cs typeface="Arial" panose="020B0604020202020204" pitchFamily="34" charset="0"/>
              </a:rPr>
              <a:t> events (</a:t>
            </a:r>
            <a:r>
              <a:rPr lang="en-US" sz="2200" i="1" dirty="0">
                <a:solidFill>
                  <a:srgbClr val="FF0000"/>
                </a:solidFill>
                <a:latin typeface="Arial" panose="020B0604020202020204" pitchFamily="34" charset="0"/>
                <a:cs typeface="Arial" panose="020B0604020202020204" pitchFamily="34" charset="0"/>
              </a:rPr>
              <a:t>which are neither predictable nor preventable</a:t>
            </a:r>
            <a:r>
              <a:rPr lang="en-US" sz="2200" dirty="0">
                <a:latin typeface="Arial" panose="020B0604020202020204" pitchFamily="34" charset="0"/>
                <a:cs typeface="Arial" panose="020B0604020202020204" pitchFamily="34" charset="0"/>
              </a:rPr>
              <a:t>) and therefore, despite regular monitoring, there may still be adverse perinatal outcomes. [New 2016</a:t>
            </a:r>
            <a:r>
              <a:rPr lang="en-US" sz="2200"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a:t>
            </a:r>
            <a:endParaRPr lang="ru-RU" sz="2200" i="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0" y="6116488"/>
            <a:ext cx="1384299" cy="758107"/>
          </a:xfrm>
          <a:prstGeom prst="rect">
            <a:avLst/>
          </a:prstGeom>
        </p:spPr>
      </p:pic>
      <p:sp>
        <p:nvSpPr>
          <p:cNvPr id="9" name="Прямоугольник 8"/>
          <p:cNvSpPr/>
          <p:nvPr/>
        </p:nvSpPr>
        <p:spPr>
          <a:xfrm>
            <a:off x="1384298" y="6183969"/>
            <a:ext cx="7164615" cy="674031"/>
          </a:xfrm>
          <a:prstGeom prst="rect">
            <a:avLst/>
          </a:prstGeom>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Kilby</a:t>
            </a:r>
            <a:r>
              <a:rPr lang="en-US" sz="1400" i="1" dirty="0">
                <a:latin typeface="Arial" panose="020B0604020202020204" pitchFamily="34" charset="0"/>
                <a:cs typeface="Arial" panose="020B0604020202020204" pitchFamily="34" charset="0"/>
              </a:rPr>
              <a:t> MD, Bricker L on behalf of the Royal College of Obstetricians and </a:t>
            </a:r>
            <a:r>
              <a:rPr lang="en-US" sz="1400" i="1" dirty="0" err="1">
                <a:latin typeface="Arial" panose="020B0604020202020204" pitchFamily="34" charset="0"/>
                <a:cs typeface="Arial" panose="020B0604020202020204" pitchFamily="34" charset="0"/>
              </a:rPr>
              <a:t>Gynaecologists</a:t>
            </a:r>
            <a:r>
              <a:rPr lang="en-US" sz="1400" i="1" dirty="0">
                <a:latin typeface="Arial" panose="020B0604020202020204" pitchFamily="34" charset="0"/>
                <a:cs typeface="Arial" panose="020B0604020202020204" pitchFamily="34" charset="0"/>
              </a:rPr>
              <a:t>.</a:t>
            </a:r>
          </a:p>
          <a:p>
            <a:pPr algn="r">
              <a:lnSpc>
                <a:spcPct val="90000"/>
              </a:lnSpc>
            </a:pPr>
            <a:r>
              <a:rPr lang="en-US" sz="1400" i="1" dirty="0">
                <a:latin typeface="Arial" panose="020B0604020202020204" pitchFamily="34" charset="0"/>
                <a:cs typeface="Arial" panose="020B0604020202020204" pitchFamily="34" charset="0"/>
              </a:rPr>
              <a:t>Management of </a:t>
            </a:r>
            <a:r>
              <a:rPr lang="en-US" sz="1400" i="1" dirty="0" err="1">
                <a:latin typeface="Arial" panose="020B0604020202020204" pitchFamily="34" charset="0"/>
                <a:cs typeface="Arial" panose="020B0604020202020204" pitchFamily="34" charset="0"/>
              </a:rPr>
              <a:t>monochorionic</a:t>
            </a:r>
            <a:r>
              <a:rPr lang="en-US" sz="1400" i="1" dirty="0">
                <a:latin typeface="Arial" panose="020B0604020202020204" pitchFamily="34" charset="0"/>
                <a:cs typeface="Arial" panose="020B0604020202020204" pitchFamily="34" charset="0"/>
              </a:rPr>
              <a:t> twin pregnancy.</a:t>
            </a:r>
          </a:p>
          <a:p>
            <a:pPr algn="r">
              <a:lnSpc>
                <a:spcPct val="90000"/>
              </a:lnSpc>
            </a:pPr>
            <a:r>
              <a:rPr lang="en-US" sz="1400" i="1" dirty="0">
                <a:latin typeface="Arial" panose="020B0604020202020204" pitchFamily="34" charset="0"/>
                <a:cs typeface="Arial" panose="020B0604020202020204" pitchFamily="34" charset="0"/>
              </a:rPr>
              <a:t>BJOG 2016; 124:e1–e45</a:t>
            </a:r>
            <a:endParaRPr lang="ru-RU" sz="1400" dirty="0"/>
          </a:p>
        </p:txBody>
      </p:sp>
    </p:spTree>
    <p:extLst>
      <p:ext uri="{BB962C8B-B14F-4D97-AF65-F5344CB8AC3E}">
        <p14:creationId xmlns:p14="http://schemas.microsoft.com/office/powerpoint/2010/main" val="1354880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3"/>
          <a:stretch>
            <a:fillRect/>
          </a:stretch>
        </p:blipFill>
        <p:spPr>
          <a:xfrm rot="18873131">
            <a:off x="8363864" y="6052189"/>
            <a:ext cx="674341" cy="654948"/>
          </a:xfrm>
          <a:prstGeom prst="rect">
            <a:avLst/>
          </a:prstGeom>
          <a:noFill/>
        </p:spPr>
      </p:pic>
      <p:sp>
        <p:nvSpPr>
          <p:cNvPr id="2" name="Заголовок 1"/>
          <p:cNvSpPr>
            <a:spLocks noGrp="1"/>
          </p:cNvSpPr>
          <p:nvPr>
            <p:ph type="title"/>
          </p:nvPr>
        </p:nvSpPr>
        <p:spPr>
          <a:xfrm>
            <a:off x="687327" y="125362"/>
            <a:ext cx="7543800" cy="428625"/>
          </a:xfrm>
        </p:spPr>
        <p:txBody>
          <a:bodyPr>
            <a:noAutofit/>
          </a:bodyPr>
          <a:lstStyle/>
          <a:p>
            <a:r>
              <a:rPr lang="en-US" sz="3200" dirty="0"/>
              <a:t>TIME OF DELIVERY</a:t>
            </a:r>
            <a:endParaRPr lang="ru-RU" sz="3200" dirty="0"/>
          </a:p>
        </p:txBody>
      </p:sp>
      <p:graphicFrame>
        <p:nvGraphicFramePr>
          <p:cNvPr id="3" name="Объект 2"/>
          <p:cNvGraphicFramePr>
            <a:graphicFrameLocks noGrp="1"/>
          </p:cNvGraphicFramePr>
          <p:nvPr>
            <p:ph idx="1"/>
            <p:extLst>
              <p:ext uri="{D42A27DB-BD31-4B8C-83A1-F6EECF244321}">
                <p14:modId xmlns:p14="http://schemas.microsoft.com/office/powerpoint/2010/main" val="1483292051"/>
              </p:ext>
            </p:extLst>
          </p:nvPr>
        </p:nvGraphicFramePr>
        <p:xfrm>
          <a:off x="183393" y="822562"/>
          <a:ext cx="8805865" cy="5066063"/>
        </p:xfrm>
        <a:graphic>
          <a:graphicData uri="http://schemas.openxmlformats.org/drawingml/2006/table">
            <a:tbl>
              <a:tblPr firstRow="1" bandRow="1">
                <a:tableStyleId>{5C22544A-7EE6-4342-B048-85BDC9FD1C3A}</a:tableStyleId>
              </a:tblPr>
              <a:tblGrid>
                <a:gridCol w="2317847"/>
                <a:gridCol w="939800"/>
                <a:gridCol w="901700"/>
                <a:gridCol w="914400"/>
                <a:gridCol w="939800"/>
                <a:gridCol w="952500"/>
                <a:gridCol w="889000"/>
                <a:gridCol w="950818"/>
              </a:tblGrid>
              <a:tr h="406946">
                <a:tc>
                  <a:txBody>
                    <a:bodyPr/>
                    <a:lstStyle/>
                    <a:p>
                      <a:r>
                        <a:rPr lang="en-US" sz="2000" dirty="0" smtClean="0">
                          <a:latin typeface="Arial" panose="020B0604020202020204" pitchFamily="34" charset="0"/>
                          <a:cs typeface="Arial" panose="020B0604020202020204" pitchFamily="34" charset="0"/>
                        </a:rPr>
                        <a:t>Gestational Age</a:t>
                      </a:r>
                      <a:endParaRPr lang="ru-RU" sz="2000" dirty="0">
                        <a:latin typeface="Arial" panose="020B0604020202020204" pitchFamily="34" charset="0"/>
                        <a:cs typeface="Arial" panose="020B0604020202020204" pitchFamily="34" charset="0"/>
                      </a:endParaRPr>
                    </a:p>
                  </a:txBody>
                  <a:tcPr marL="68580" marR="68580" marT="34290" marB="34290"/>
                </a:tc>
                <a:tc rowSpan="2">
                  <a:txBody>
                    <a:bodyPr/>
                    <a:lstStyle/>
                    <a:p>
                      <a:pPr algn="ctr"/>
                      <a:r>
                        <a:rPr lang="en-US" sz="2000" dirty="0" smtClean="0">
                          <a:latin typeface="Arial" panose="020B0604020202020204" pitchFamily="34" charset="0"/>
                          <a:cs typeface="Arial" panose="020B0604020202020204" pitchFamily="34" charset="0"/>
                        </a:rPr>
                        <a:t>32</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33</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34</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35</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36</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37</a:t>
                      </a:r>
                      <a:endParaRPr lang="ru-RU" sz="2000" dirty="0">
                        <a:latin typeface="Arial" panose="020B0604020202020204" pitchFamily="34" charset="0"/>
                        <a:cs typeface="Arial" panose="020B0604020202020204" pitchFamily="34" charset="0"/>
                      </a:endParaRPr>
                    </a:p>
                  </a:txBody>
                  <a:tcPr marL="68580" marR="68580" marT="34290" marB="34290" anchor="ctr" anchorCtr="1"/>
                </a:tc>
                <a:tc rowSpan="2">
                  <a:txBody>
                    <a:bodyPr/>
                    <a:lstStyle/>
                    <a:p>
                      <a:pPr algn="ctr"/>
                      <a:r>
                        <a:rPr lang="en-US" sz="2000" dirty="0" smtClean="0">
                          <a:latin typeface="Arial" panose="020B0604020202020204" pitchFamily="34" charset="0"/>
                          <a:cs typeface="Arial" panose="020B0604020202020204" pitchFamily="34" charset="0"/>
                        </a:rPr>
                        <a:t>38</a:t>
                      </a:r>
                      <a:endParaRPr lang="ru-RU" sz="2000" dirty="0">
                        <a:latin typeface="Arial" panose="020B0604020202020204" pitchFamily="34" charset="0"/>
                        <a:cs typeface="Arial" panose="020B0604020202020204" pitchFamily="34" charset="0"/>
                      </a:endParaRPr>
                    </a:p>
                  </a:txBody>
                  <a:tcPr marL="68580" marR="68580" marT="34290" marB="34290" anchor="ctr" anchorCtr="1"/>
                </a:tc>
              </a:tr>
              <a:tr h="40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Type of Twins</a:t>
                      </a:r>
                      <a:endParaRPr lang="ru-RU" sz="2000" dirty="0">
                        <a:latin typeface="Arial" panose="020B0604020202020204" pitchFamily="34" charset="0"/>
                        <a:cs typeface="Arial" panose="020B0604020202020204" pitchFamily="34" charset="0"/>
                      </a:endParaRPr>
                    </a:p>
                  </a:txBody>
                  <a:tcPr marL="68580" marR="68580" marT="34290" marB="34290"/>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739147">
                <a:tc>
                  <a:txBody>
                    <a:bodyPr/>
                    <a:lstStyle/>
                    <a:p>
                      <a:r>
                        <a:rPr lang="en-US" sz="2000" dirty="0" smtClean="0">
                          <a:latin typeface="Arial" panose="020B0604020202020204" pitchFamily="34" charset="0"/>
                          <a:cs typeface="Arial" panose="020B0604020202020204" pitchFamily="34" charset="0"/>
                        </a:rPr>
                        <a:t>DCDA</a:t>
                      </a:r>
                      <a:r>
                        <a:rPr lang="en-US" sz="2000" baseline="0" dirty="0" smtClean="0">
                          <a:latin typeface="Arial" panose="020B0604020202020204" pitchFamily="34" charset="0"/>
                          <a:cs typeface="Arial" panose="020B0604020202020204" pitchFamily="34" charset="0"/>
                        </a:rPr>
                        <a:t> (uncomplicated)</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r>
              <a:tr h="406946">
                <a:tc>
                  <a:txBody>
                    <a:bodyPr/>
                    <a:lstStyle/>
                    <a:p>
                      <a:r>
                        <a:rPr lang="en-US" sz="2000" dirty="0" smtClean="0">
                          <a:latin typeface="Arial" panose="020B0604020202020204" pitchFamily="34" charset="0"/>
                          <a:cs typeface="Arial" panose="020B0604020202020204" pitchFamily="34" charset="0"/>
                        </a:rPr>
                        <a:t>DCDA (</a:t>
                      </a:r>
                      <a:r>
                        <a:rPr lang="en-US" sz="2000" dirty="0" err="1" smtClean="0">
                          <a:latin typeface="Arial" panose="020B0604020202020204" pitchFamily="34" charset="0"/>
                          <a:cs typeface="Arial" panose="020B0604020202020204" pitchFamily="34" charset="0"/>
                        </a:rPr>
                        <a:t>sFGR</a:t>
                      </a:r>
                      <a:r>
                        <a:rPr lang="en-US"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r>
              <a:tr h="739147">
                <a:tc>
                  <a:txBody>
                    <a:bodyPr/>
                    <a:lstStyle/>
                    <a:p>
                      <a:r>
                        <a:rPr lang="en-US" sz="2000" dirty="0" smtClean="0">
                          <a:latin typeface="Arial" panose="020B0604020202020204" pitchFamily="34" charset="0"/>
                          <a:cs typeface="Arial" panose="020B0604020202020204" pitchFamily="34" charset="0"/>
                        </a:rPr>
                        <a:t>MCDA (uncomplicated)</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r>
              <a:tr h="739147">
                <a:tc>
                  <a:txBody>
                    <a:bodyPr/>
                    <a:lstStyle/>
                    <a:p>
                      <a:r>
                        <a:rPr lang="en-US" sz="2000" dirty="0" smtClean="0">
                          <a:latin typeface="Arial" panose="020B0604020202020204" pitchFamily="34" charset="0"/>
                          <a:cs typeface="Arial" panose="020B0604020202020204" pitchFamily="34" charset="0"/>
                        </a:rPr>
                        <a:t>MCDA (treated TTTS)</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r>
              <a:tr h="406946">
                <a:tc>
                  <a:txBody>
                    <a:bodyPr/>
                    <a:lstStyle/>
                    <a:p>
                      <a:r>
                        <a:rPr lang="en-US" sz="2000" dirty="0" smtClean="0">
                          <a:latin typeface="Arial" panose="020B0604020202020204" pitchFamily="34" charset="0"/>
                          <a:cs typeface="Arial" panose="020B0604020202020204" pitchFamily="34" charset="0"/>
                        </a:rPr>
                        <a:t>MCDA (</a:t>
                      </a:r>
                      <a:r>
                        <a:rPr lang="en-US" sz="2000" dirty="0" err="1" smtClean="0">
                          <a:latin typeface="Arial" panose="020B0604020202020204" pitchFamily="34" charset="0"/>
                          <a:cs typeface="Arial" panose="020B0604020202020204" pitchFamily="34" charset="0"/>
                        </a:rPr>
                        <a:t>sFGR</a:t>
                      </a:r>
                      <a:r>
                        <a:rPr lang="en-US" sz="2000" dirty="0" smtClean="0">
                          <a:latin typeface="Arial" panose="020B0604020202020204" pitchFamily="34" charset="0"/>
                          <a:cs typeface="Arial" panose="020B0604020202020204" pitchFamily="34" charset="0"/>
                        </a:rPr>
                        <a:t> I)</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r>
              <a:tr h="406946">
                <a:tc>
                  <a:txBody>
                    <a:bodyPr/>
                    <a:lstStyle/>
                    <a:p>
                      <a:r>
                        <a:rPr lang="en-US" sz="2000" dirty="0" smtClean="0">
                          <a:latin typeface="Arial" panose="020B0604020202020204" pitchFamily="34" charset="0"/>
                          <a:cs typeface="Arial" panose="020B0604020202020204" pitchFamily="34" charset="0"/>
                        </a:rPr>
                        <a:t>MCMA</a:t>
                      </a:r>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r>
              <a:tr h="40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MCDA (</a:t>
                      </a:r>
                      <a:r>
                        <a:rPr lang="en-US" sz="2000" dirty="0" err="1" smtClean="0">
                          <a:latin typeface="Arial" panose="020B0604020202020204" pitchFamily="34" charset="0"/>
                          <a:cs typeface="Arial" panose="020B0604020202020204" pitchFamily="34" charset="0"/>
                        </a:rPr>
                        <a:t>sFGR</a:t>
                      </a:r>
                      <a:r>
                        <a:rPr lang="en-US" sz="2000" dirty="0" smtClean="0">
                          <a:latin typeface="Arial" panose="020B0604020202020204" pitchFamily="34" charset="0"/>
                          <a:cs typeface="Arial" panose="020B0604020202020204" pitchFamily="34" charset="0"/>
                        </a:rPr>
                        <a:t> II)</a:t>
                      </a:r>
                      <a:endParaRPr lang="ru-RU" sz="2000" dirty="0" smtClean="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r>
              <a:tr h="406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MCDA (</a:t>
                      </a:r>
                      <a:r>
                        <a:rPr lang="en-US" sz="2000" dirty="0" err="1" smtClean="0">
                          <a:latin typeface="Arial" panose="020B0604020202020204" pitchFamily="34" charset="0"/>
                          <a:cs typeface="Arial" panose="020B0604020202020204" pitchFamily="34" charset="0"/>
                        </a:rPr>
                        <a:t>sFGR</a:t>
                      </a:r>
                      <a:r>
                        <a:rPr lang="en-US" sz="2000" dirty="0" smtClean="0">
                          <a:latin typeface="Arial" panose="020B0604020202020204" pitchFamily="34" charset="0"/>
                          <a:cs typeface="Arial" panose="020B0604020202020204" pitchFamily="34" charset="0"/>
                        </a:rPr>
                        <a:t> III)</a:t>
                      </a:r>
                      <a:endParaRPr lang="ru-RU" sz="2000" dirty="0" smtClean="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solidFill>
                      <a:srgbClr val="00B050"/>
                    </a:solidFill>
                  </a:tcPr>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c>
                  <a:txBody>
                    <a:bodyPr/>
                    <a:lstStyle/>
                    <a:p>
                      <a:endParaRPr lang="ru-RU" sz="2000" dirty="0">
                        <a:latin typeface="Arial" panose="020B0604020202020204" pitchFamily="34" charset="0"/>
                        <a:cs typeface="Arial" panose="020B0604020202020204" pitchFamily="34" charset="0"/>
                      </a:endParaRPr>
                    </a:p>
                  </a:txBody>
                  <a:tcPr marL="68580" marR="68580" marT="34290" marB="34290"/>
                </a:tc>
              </a:tr>
            </a:tbl>
          </a:graphicData>
        </a:graphic>
      </p:graphicFrame>
      <p:pic>
        <p:nvPicPr>
          <p:cNvPr id="4" name="Рисунок 3"/>
          <p:cNvPicPr>
            <a:picLocks noChangeAspect="1"/>
          </p:cNvPicPr>
          <p:nvPr/>
        </p:nvPicPr>
        <p:blipFill>
          <a:blip r:embed="rId4"/>
          <a:stretch>
            <a:fillRect/>
          </a:stretch>
        </p:blipFill>
        <p:spPr>
          <a:xfrm>
            <a:off x="23708" y="6131143"/>
            <a:ext cx="1327237" cy="726857"/>
          </a:xfrm>
          <a:prstGeom prst="rect">
            <a:avLst/>
          </a:prstGeom>
        </p:spPr>
      </p:pic>
      <p:pic>
        <p:nvPicPr>
          <p:cNvPr id="6" name="Рисунок 5"/>
          <p:cNvPicPr>
            <a:picLocks noChangeAspect="1"/>
          </p:cNvPicPr>
          <p:nvPr/>
        </p:nvPicPr>
        <p:blipFill>
          <a:blip r:embed="rId5"/>
          <a:stretch>
            <a:fillRect/>
          </a:stretch>
        </p:blipFill>
        <p:spPr>
          <a:xfrm>
            <a:off x="1350945" y="6115698"/>
            <a:ext cx="2385351" cy="742302"/>
          </a:xfrm>
          <a:prstGeom prst="rect">
            <a:avLst/>
          </a:prstGeom>
        </p:spPr>
      </p:pic>
      <p:pic>
        <p:nvPicPr>
          <p:cNvPr id="8" name="Рисунок 7"/>
          <p:cNvPicPr>
            <a:picLocks noChangeAspect="1"/>
          </p:cNvPicPr>
          <p:nvPr/>
        </p:nvPicPr>
        <p:blipFill>
          <a:blip r:embed="rId6"/>
          <a:stretch>
            <a:fillRect/>
          </a:stretch>
        </p:blipFill>
        <p:spPr>
          <a:xfrm>
            <a:off x="3736296" y="6131143"/>
            <a:ext cx="2406689" cy="739556"/>
          </a:xfrm>
          <a:prstGeom prst="rect">
            <a:avLst/>
          </a:prstGeom>
        </p:spPr>
      </p:pic>
      <p:pic>
        <p:nvPicPr>
          <p:cNvPr id="11" name="Рисунок 10"/>
          <p:cNvPicPr>
            <a:picLocks noChangeAspect="1"/>
          </p:cNvPicPr>
          <p:nvPr/>
        </p:nvPicPr>
        <p:blipFill>
          <a:blip r:embed="rId7"/>
          <a:stretch>
            <a:fillRect/>
          </a:stretch>
        </p:blipFill>
        <p:spPr>
          <a:xfrm>
            <a:off x="5054600" y="7755"/>
            <a:ext cx="1816100" cy="685734"/>
          </a:xfrm>
          <a:prstGeom prst="rect">
            <a:avLst/>
          </a:prstGeom>
        </p:spPr>
      </p:pic>
      <p:pic>
        <p:nvPicPr>
          <p:cNvPr id="13" name="Рисунок 12"/>
          <p:cNvPicPr>
            <a:picLocks noChangeAspect="1"/>
          </p:cNvPicPr>
          <p:nvPr/>
        </p:nvPicPr>
        <p:blipFill>
          <a:blip r:embed="rId8"/>
          <a:stretch>
            <a:fillRect/>
          </a:stretch>
        </p:blipFill>
        <p:spPr>
          <a:xfrm>
            <a:off x="6870700" y="7756"/>
            <a:ext cx="2273300" cy="673172"/>
          </a:xfrm>
          <a:prstGeom prst="rect">
            <a:avLst/>
          </a:prstGeom>
        </p:spPr>
      </p:pic>
      <p:pic>
        <p:nvPicPr>
          <p:cNvPr id="9" name="Рисунок 8"/>
          <p:cNvPicPr>
            <a:picLocks noChangeAspect="1"/>
          </p:cNvPicPr>
          <p:nvPr/>
        </p:nvPicPr>
        <p:blipFill>
          <a:blip r:embed="rId9"/>
          <a:stretch>
            <a:fillRect/>
          </a:stretch>
        </p:blipFill>
        <p:spPr>
          <a:xfrm>
            <a:off x="5962650" y="6092547"/>
            <a:ext cx="2402041" cy="757130"/>
          </a:xfrm>
          <a:prstGeom prst="rect">
            <a:avLst/>
          </a:prstGeom>
        </p:spPr>
      </p:pic>
    </p:spTree>
    <p:extLst>
      <p:ext uri="{BB962C8B-B14F-4D97-AF65-F5344CB8AC3E}">
        <p14:creationId xmlns:p14="http://schemas.microsoft.com/office/powerpoint/2010/main" val="83436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679069" y="144861"/>
            <a:ext cx="7543800" cy="444791"/>
          </a:xfrm>
        </p:spPr>
        <p:txBody>
          <a:bodyPr>
            <a:noAutofit/>
          </a:bodyPr>
          <a:lstStyle/>
          <a:p>
            <a:r>
              <a:rPr lang="en-US" sz="3200" dirty="0"/>
              <a:t>MODE OF DELIVERY</a:t>
            </a:r>
            <a:endParaRPr lang="ru-RU" sz="3200" dirty="0"/>
          </a:p>
        </p:txBody>
      </p:sp>
      <p:sp>
        <p:nvSpPr>
          <p:cNvPr id="3" name="Объект 2"/>
          <p:cNvSpPr>
            <a:spLocks noGrp="1"/>
          </p:cNvSpPr>
          <p:nvPr>
            <p:ph idx="1"/>
          </p:nvPr>
        </p:nvSpPr>
        <p:spPr>
          <a:xfrm>
            <a:off x="132351" y="674552"/>
            <a:ext cx="5338008" cy="4996456"/>
          </a:xfrm>
        </p:spPr>
        <p:txBody>
          <a:bodyPr>
            <a:noAutofit/>
          </a:bodyPr>
          <a:lstStyle/>
          <a:p>
            <a:pPr>
              <a:spcBef>
                <a:spcPts val="0"/>
              </a:spcBef>
              <a:spcAft>
                <a:spcPts val="450"/>
              </a:spcAft>
            </a:pPr>
            <a:r>
              <a:rPr lang="en-US" u="sng" dirty="0">
                <a:latin typeface="Arial" panose="020B0604020202020204" pitchFamily="34" charset="0"/>
                <a:cs typeface="Arial" panose="020B0604020202020204" pitchFamily="34" charset="0"/>
              </a:rPr>
              <a:t>Three potential modes of delivery for twin pregnancies are </a:t>
            </a:r>
            <a:r>
              <a:rPr lang="en-US" u="sng" dirty="0">
                <a:latin typeface="Arial" panose="020B0604020202020204" pitchFamily="34" charset="0"/>
                <a:cs typeface="Arial" panose="020B0604020202020204" pitchFamily="34" charset="0"/>
              </a:rPr>
              <a:t>possible</a:t>
            </a:r>
            <a:r>
              <a:rPr lang="en-US" dirty="0">
                <a:latin typeface="Arial" panose="020B0604020202020204" pitchFamily="34" charset="0"/>
                <a:cs typeface="Arial" panose="020B0604020202020204" pitchFamily="34" charset="0"/>
              </a:rPr>
              <a:t>:</a:t>
            </a:r>
          </a:p>
          <a:p>
            <a:pPr lvl="1">
              <a:spcBef>
                <a:spcPts val="0"/>
              </a:spcBef>
              <a:spcAft>
                <a:spcPts val="450"/>
              </a:spcAft>
            </a:pPr>
            <a:r>
              <a:rPr lang="en-US" sz="2000" dirty="0">
                <a:latin typeface="Arial" panose="020B0604020202020204" pitchFamily="34" charset="0"/>
                <a:cs typeface="Arial" panose="020B0604020202020204" pitchFamily="34" charset="0"/>
              </a:rPr>
              <a:t>VB </a:t>
            </a:r>
            <a:r>
              <a:rPr lang="en-US" sz="2000" dirty="0">
                <a:latin typeface="Arial" panose="020B0604020202020204" pitchFamily="34" charset="0"/>
                <a:cs typeface="Arial" panose="020B0604020202020204" pitchFamily="34" charset="0"/>
              </a:rPr>
              <a:t>of both twins (</a:t>
            </a:r>
            <a:r>
              <a:rPr lang="en-US" sz="2000" b="1" i="1" dirty="0">
                <a:solidFill>
                  <a:srgbClr val="FF0000"/>
                </a:solidFill>
                <a:latin typeface="Arial" panose="020B0604020202020204" pitchFamily="34" charset="0"/>
                <a:cs typeface="Arial" panose="020B0604020202020204" pitchFamily="34" charset="0"/>
              </a:rPr>
              <a:t>VB–VB</a:t>
            </a:r>
            <a:r>
              <a:rPr lang="en-US" sz="2000" dirty="0">
                <a:latin typeface="Arial" panose="020B0604020202020204" pitchFamily="34" charset="0"/>
                <a:cs typeface="Arial" panose="020B0604020202020204" pitchFamily="34" charset="0"/>
              </a:rPr>
              <a:t>),</a:t>
            </a:r>
          </a:p>
          <a:p>
            <a:pPr lvl="1">
              <a:spcBef>
                <a:spcPts val="0"/>
              </a:spcBef>
              <a:spcAft>
                <a:spcPts val="450"/>
              </a:spcAft>
            </a:pPr>
            <a:r>
              <a:rPr lang="en-US" sz="2000" dirty="0">
                <a:latin typeface="Arial" panose="020B0604020202020204" pitchFamily="34" charset="0"/>
                <a:cs typeface="Arial" panose="020B0604020202020204" pitchFamily="34" charset="0"/>
              </a:rPr>
              <a:t>Cesarean </a:t>
            </a:r>
            <a:r>
              <a:rPr lang="en-US" sz="2000" dirty="0">
                <a:latin typeface="Arial" panose="020B0604020202020204" pitchFamily="34" charset="0"/>
                <a:cs typeface="Arial" panose="020B0604020202020204" pitchFamily="34" charset="0"/>
              </a:rPr>
              <a:t>section (CS) for both twins (</a:t>
            </a:r>
            <a:r>
              <a:rPr lang="en-US" sz="2000" b="1" i="1" dirty="0">
                <a:solidFill>
                  <a:srgbClr val="FF0000"/>
                </a:solidFill>
                <a:latin typeface="Arial" panose="020B0604020202020204" pitchFamily="34" charset="0"/>
                <a:cs typeface="Arial" panose="020B0604020202020204" pitchFamily="34" charset="0"/>
              </a:rPr>
              <a:t>CS–CS</a:t>
            </a:r>
            <a:r>
              <a:rPr lang="en-US" sz="2000" dirty="0">
                <a:latin typeface="Arial" panose="020B0604020202020204" pitchFamily="34" charset="0"/>
                <a:cs typeface="Arial" panose="020B0604020202020204" pitchFamily="34" charset="0"/>
              </a:rPr>
              <a:t>),</a:t>
            </a:r>
          </a:p>
          <a:p>
            <a:pPr lvl="1">
              <a:spcBef>
                <a:spcPts val="0"/>
              </a:spcBef>
              <a:spcAft>
                <a:spcPts val="450"/>
              </a:spcAft>
            </a:pPr>
            <a:r>
              <a:rPr lang="en-US" sz="2000" dirty="0">
                <a:latin typeface="Arial" panose="020B0604020202020204" pitchFamily="34" charset="0"/>
                <a:cs typeface="Arial" panose="020B0604020202020204" pitchFamily="34" charset="0"/>
              </a:rPr>
              <a:t>VB </a:t>
            </a:r>
            <a:r>
              <a:rPr lang="en-US" sz="2000" dirty="0">
                <a:latin typeface="Arial" panose="020B0604020202020204" pitchFamily="34" charset="0"/>
                <a:cs typeface="Arial" panose="020B0604020202020204" pitchFamily="34" charset="0"/>
              </a:rPr>
              <a:t>of the first and CS of the second twin (</a:t>
            </a:r>
            <a:r>
              <a:rPr lang="en-US" sz="2000" b="1" i="1" dirty="0">
                <a:solidFill>
                  <a:srgbClr val="FF0000"/>
                </a:solidFill>
                <a:latin typeface="Arial" panose="020B0604020202020204" pitchFamily="34" charset="0"/>
                <a:cs typeface="Arial" panose="020B0604020202020204" pitchFamily="34" charset="0"/>
              </a:rPr>
              <a:t>VB–CS</a:t>
            </a:r>
            <a:r>
              <a:rPr lang="en-US" sz="2000" dirty="0">
                <a:latin typeface="Arial" panose="020B0604020202020204" pitchFamily="34" charset="0"/>
                <a:cs typeface="Arial" panose="020B0604020202020204" pitchFamily="34" charset="0"/>
              </a:rPr>
              <a:t>).</a:t>
            </a:r>
          </a:p>
          <a:p>
            <a:pPr>
              <a:spcBef>
                <a:spcPts val="0"/>
              </a:spcBef>
              <a:spcAft>
                <a:spcPts val="450"/>
              </a:spcAft>
            </a:pPr>
            <a:r>
              <a:rPr lang="en-US" u="sng" dirty="0">
                <a:latin typeface="Arial" panose="020B0604020202020204" pitchFamily="34" charset="0"/>
                <a:cs typeface="Arial" panose="020B0604020202020204" pitchFamily="34" charset="0"/>
              </a:rPr>
              <a:t>Three potential modes of twins presentation are possible</a:t>
            </a:r>
            <a:r>
              <a:rPr lang="en-US" dirty="0">
                <a:latin typeface="Arial" panose="020B0604020202020204" pitchFamily="34" charset="0"/>
                <a:cs typeface="Arial" panose="020B0604020202020204" pitchFamily="34" charset="0"/>
              </a:rPr>
              <a:t>:</a:t>
            </a:r>
          </a:p>
          <a:p>
            <a:pPr lvl="1">
              <a:spcBef>
                <a:spcPts val="0"/>
              </a:spcBef>
              <a:spcAft>
                <a:spcPts val="450"/>
              </a:spcAft>
            </a:pPr>
            <a:r>
              <a:rPr lang="en-US" sz="2000" dirty="0">
                <a:latin typeface="Arial" panose="020B0604020202020204" pitchFamily="34" charset="0"/>
                <a:cs typeface="Arial" panose="020B0604020202020204" pitchFamily="34" charset="0"/>
              </a:rPr>
              <a:t>vertex–vertex (</a:t>
            </a:r>
            <a:r>
              <a:rPr lang="en-US" sz="2000" b="1" i="1" dirty="0">
                <a:solidFill>
                  <a:srgbClr val="FF0000"/>
                </a:solidFill>
                <a:latin typeface="Arial" panose="020B0604020202020204" pitchFamily="34" charset="0"/>
                <a:cs typeface="Arial" panose="020B0604020202020204" pitchFamily="34" charset="0"/>
              </a:rPr>
              <a:t>V/V</a:t>
            </a:r>
            <a:r>
              <a:rPr lang="en-US" sz="2000" dirty="0">
                <a:latin typeface="Arial" panose="020B0604020202020204" pitchFamily="34" charset="0"/>
                <a:cs typeface="Arial" panose="020B0604020202020204" pitchFamily="34" charset="0"/>
              </a:rPr>
              <a:t>) twin gestations,</a:t>
            </a:r>
          </a:p>
          <a:p>
            <a:pPr lvl="1">
              <a:spcBef>
                <a:spcPts val="0"/>
              </a:spcBef>
              <a:spcAft>
                <a:spcPts val="450"/>
              </a:spcAft>
            </a:pPr>
            <a:r>
              <a:rPr lang="en-US" sz="2000" dirty="0">
                <a:latin typeface="Arial" panose="020B0604020202020204" pitchFamily="34" charset="0"/>
                <a:cs typeface="Arial" panose="020B0604020202020204" pitchFamily="34" charset="0"/>
              </a:rPr>
              <a:t>vertex/</a:t>
            </a:r>
            <a:r>
              <a:rPr lang="en-US" sz="2000" dirty="0" err="1">
                <a:latin typeface="Arial" panose="020B0604020202020204" pitchFamily="34" charset="0"/>
                <a:cs typeface="Arial" panose="020B0604020202020204" pitchFamily="34" charset="0"/>
              </a:rPr>
              <a:t>nonvertex</a:t>
            </a:r>
            <a:r>
              <a:rPr lang="en-US" sz="2000" dirty="0">
                <a:latin typeface="Arial" panose="020B0604020202020204" pitchFamily="34" charset="0"/>
                <a:cs typeface="Arial" panose="020B0604020202020204" pitchFamily="34" charset="0"/>
              </a:rPr>
              <a:t> (</a:t>
            </a:r>
            <a:r>
              <a:rPr lang="en-US" sz="2000" b="1" i="1" dirty="0">
                <a:solidFill>
                  <a:srgbClr val="FF0000"/>
                </a:solidFill>
                <a:latin typeface="Arial" panose="020B0604020202020204" pitchFamily="34" charset="0"/>
                <a:cs typeface="Arial" panose="020B0604020202020204" pitchFamily="34" charset="0"/>
              </a:rPr>
              <a:t>V/NV</a:t>
            </a:r>
            <a:r>
              <a:rPr lang="en-US" sz="2000" dirty="0">
                <a:latin typeface="Arial" panose="020B0604020202020204" pitchFamily="34" charset="0"/>
                <a:cs typeface="Arial" panose="020B0604020202020204" pitchFamily="34" charset="0"/>
              </a:rPr>
              <a:t>) twins,</a:t>
            </a:r>
          </a:p>
          <a:p>
            <a:pPr lvl="1">
              <a:spcBef>
                <a:spcPts val="0"/>
              </a:spcBef>
              <a:spcAft>
                <a:spcPts val="450"/>
              </a:spcAft>
            </a:pPr>
            <a:r>
              <a:rPr lang="en-US" sz="2000" dirty="0">
                <a:latin typeface="Arial" panose="020B0604020202020204" pitchFamily="34" charset="0"/>
                <a:cs typeface="Arial" panose="020B0604020202020204" pitchFamily="34" charset="0"/>
              </a:rPr>
              <a:t>first twin in non vertex (</a:t>
            </a:r>
            <a:r>
              <a:rPr lang="en-US" sz="2000" b="1" i="1" dirty="0">
                <a:solidFill>
                  <a:srgbClr val="FF0000"/>
                </a:solidFill>
                <a:latin typeface="Arial" panose="020B0604020202020204" pitchFamily="34" charset="0"/>
                <a:cs typeface="Arial" panose="020B0604020202020204" pitchFamily="34" charset="0"/>
              </a:rPr>
              <a:t>NV</a:t>
            </a:r>
            <a:r>
              <a:rPr lang="en-US" sz="2000" dirty="0">
                <a:latin typeface="Arial" panose="020B0604020202020204" pitchFamily="34" charset="0"/>
                <a:cs typeface="Arial" panose="020B0604020202020204" pitchFamily="34" charset="0"/>
              </a:rPr>
              <a:t>) presentation.</a:t>
            </a:r>
          </a:p>
          <a:p>
            <a:pPr>
              <a:spcBef>
                <a:spcPts val="0"/>
              </a:spcBef>
              <a:spcAft>
                <a:spcPts val="450"/>
              </a:spcAft>
            </a:pPr>
            <a:r>
              <a:rPr lang="en-US" dirty="0">
                <a:solidFill>
                  <a:srgbClr val="FF0000"/>
                </a:solidFill>
                <a:latin typeface="Arial" panose="020B0604020202020204" pitchFamily="34" charset="0"/>
                <a:cs typeface="Arial" panose="020B0604020202020204" pitchFamily="34" charset="0"/>
              </a:rPr>
              <a:t>Decisions </a:t>
            </a:r>
            <a:r>
              <a:rPr lang="en-US" dirty="0">
                <a:solidFill>
                  <a:srgbClr val="FF0000"/>
                </a:solidFill>
                <a:latin typeface="Arial" panose="020B0604020202020204" pitchFamily="34" charset="0"/>
                <a:cs typeface="Arial" panose="020B0604020202020204" pitchFamily="34" charset="0"/>
              </a:rPr>
              <a:t>regarding the mode of delivery are based mainly on gestational age and presentation of the first </a:t>
            </a:r>
            <a:r>
              <a:rPr lang="en-US" dirty="0">
                <a:solidFill>
                  <a:srgbClr val="FF0000"/>
                </a:solidFill>
                <a:latin typeface="Arial" panose="020B0604020202020204" pitchFamily="34" charset="0"/>
                <a:cs typeface="Arial" panose="020B0604020202020204" pitchFamily="34" charset="0"/>
              </a:rPr>
              <a:t>twin and </a:t>
            </a:r>
            <a:r>
              <a:rPr lang="en-US" dirty="0">
                <a:solidFill>
                  <a:srgbClr val="FF0000"/>
                </a:solidFill>
                <a:latin typeface="Arial" panose="020B0604020202020204" pitchFamily="34" charset="0"/>
                <a:cs typeface="Arial" panose="020B0604020202020204" pitchFamily="34" charset="0"/>
              </a:rPr>
              <a:t>largely on historical practice rather than a body of reliable evidence</a:t>
            </a:r>
            <a:endParaRPr lang="en-US"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132350" y="6046908"/>
            <a:ext cx="9011650" cy="781752"/>
          </a:xfrm>
          <a:prstGeom prst="rect">
            <a:avLst/>
          </a:prstGeom>
          <a:solidFill>
            <a:schemeClr val="bg1"/>
          </a:solidFill>
        </p:spPr>
        <p:txBody>
          <a:bodyPr wrap="square">
            <a:spAutoFit/>
          </a:bodyPr>
          <a:lstStyle/>
          <a:p>
            <a:pPr algn="r">
              <a:lnSpc>
                <a:spcPct val="80000"/>
              </a:lnSpc>
            </a:pPr>
            <a:r>
              <a:rPr lang="en-US" sz="1400" i="1" dirty="0" err="1">
                <a:latin typeface="Arial" panose="020B0604020202020204" pitchFamily="34" charset="0"/>
                <a:cs typeface="Arial" panose="020B0604020202020204" pitchFamily="34" charset="0"/>
              </a:rPr>
              <a:t>Vesna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Bjelic-Radisic</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Gunda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Pristauz</a:t>
            </a:r>
            <a:r>
              <a:rPr lang="en-US" sz="1400" i="1" dirty="0">
                <a:latin typeface="Arial" panose="020B0604020202020204" pitchFamily="34" charset="0"/>
                <a:cs typeface="Arial" panose="020B0604020202020204" pitchFamily="34" charset="0"/>
              </a:rPr>
              <a:t>, Josef Haas, Albrecht Giuliani, Karl </a:t>
            </a:r>
            <a:r>
              <a:rPr lang="en-US" sz="1400" i="1" dirty="0" err="1">
                <a:latin typeface="Arial" panose="020B0604020202020204" pitchFamily="34" charset="0"/>
                <a:cs typeface="Arial" panose="020B0604020202020204" pitchFamily="34" charset="0"/>
              </a:rPr>
              <a:t>Tamussino</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Arnim</a:t>
            </a:r>
            <a:r>
              <a:rPr lang="en-US" sz="1400" i="1" dirty="0">
                <a:latin typeface="Arial" panose="020B0604020202020204" pitchFamily="34" charset="0"/>
                <a:cs typeface="Arial" panose="020B0604020202020204" pitchFamily="34" charset="0"/>
              </a:rPr>
              <a:t> Bader, Uwe Lang, and </a:t>
            </a:r>
            <a:r>
              <a:rPr lang="en-US" sz="1400" i="1" dirty="0" err="1">
                <a:latin typeface="Arial" panose="020B0604020202020204" pitchFamily="34" charset="0"/>
                <a:cs typeface="Arial" panose="020B0604020202020204" pitchFamily="34" charset="0"/>
              </a:rPr>
              <a:t>Dietmar</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Schlembach</a:t>
            </a:r>
            <a:endParaRPr lang="en-US" sz="1400" i="1" dirty="0">
              <a:latin typeface="Arial" panose="020B0604020202020204" pitchFamily="34" charset="0"/>
              <a:cs typeface="Arial" panose="020B0604020202020204" pitchFamily="34" charset="0"/>
            </a:endParaRPr>
          </a:p>
          <a:p>
            <a:pPr algn="r">
              <a:lnSpc>
                <a:spcPct val="80000"/>
              </a:lnSpc>
            </a:pPr>
            <a:r>
              <a:rPr lang="en-US" sz="1400" i="1" dirty="0">
                <a:latin typeface="Arial" panose="020B0604020202020204" pitchFamily="34" charset="0"/>
                <a:cs typeface="Arial" panose="020B0604020202020204" pitchFamily="34" charset="0"/>
              </a:rPr>
              <a:t>Neonatal Outcome of Second Twins Depending on Presentation and Mode of Delivery</a:t>
            </a:r>
          </a:p>
          <a:p>
            <a:pPr algn="r">
              <a:lnSpc>
                <a:spcPct val="80000"/>
              </a:lnSpc>
            </a:pPr>
            <a:r>
              <a:rPr lang="en-US" sz="1400" i="1" dirty="0">
                <a:latin typeface="Arial" panose="020B0604020202020204" pitchFamily="34" charset="0"/>
                <a:cs typeface="Arial" panose="020B0604020202020204" pitchFamily="34" charset="0"/>
              </a:rPr>
              <a:t>Twin Research and Human </a:t>
            </a:r>
            <a:r>
              <a:rPr lang="en-US" sz="1400" i="1" dirty="0">
                <a:latin typeface="Arial" panose="020B0604020202020204" pitchFamily="34" charset="0"/>
                <a:cs typeface="Arial" panose="020B0604020202020204" pitchFamily="34" charset="0"/>
              </a:rPr>
              <a:t>Genetics, </a:t>
            </a:r>
            <a:r>
              <a:rPr lang="en-US" sz="1400" i="1" dirty="0">
                <a:latin typeface="Arial" panose="020B0604020202020204" pitchFamily="34" charset="0"/>
                <a:cs typeface="Arial" panose="020B0604020202020204" pitchFamily="34" charset="0"/>
              </a:rPr>
              <a:t>June </a:t>
            </a:r>
            <a:r>
              <a:rPr lang="en-US" sz="1400" i="1" dirty="0">
                <a:latin typeface="Arial" panose="020B0604020202020204" pitchFamily="34" charset="0"/>
                <a:cs typeface="Arial" panose="020B0604020202020204" pitchFamily="34" charset="0"/>
              </a:rPr>
              <a:t>2007, p.521-527</a:t>
            </a:r>
            <a:endParaRPr lang="en-US" sz="1400" i="1"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143" y="589652"/>
            <a:ext cx="3861857" cy="5348671"/>
          </a:xfrm>
          <a:prstGeom prst="rect">
            <a:avLst/>
          </a:prstGeom>
        </p:spPr>
      </p:pic>
      <p:pic>
        <p:nvPicPr>
          <p:cNvPr id="8" name="Рисунок 7"/>
          <p:cNvPicPr>
            <a:picLocks noChangeAspect="1"/>
          </p:cNvPicPr>
          <p:nvPr/>
        </p:nvPicPr>
        <p:blipFill>
          <a:blip r:embed="rId4"/>
          <a:stretch>
            <a:fillRect/>
          </a:stretch>
        </p:blipFill>
        <p:spPr>
          <a:xfrm rot="18873131">
            <a:off x="6765315" y="2772658"/>
            <a:ext cx="895511" cy="800244"/>
          </a:xfrm>
          <a:prstGeom prst="rect">
            <a:avLst/>
          </a:prstGeom>
          <a:noFill/>
        </p:spPr>
      </p:pic>
    </p:spTree>
    <p:extLst>
      <p:ext uri="{BB962C8B-B14F-4D97-AF65-F5344CB8AC3E}">
        <p14:creationId xmlns:p14="http://schemas.microsoft.com/office/powerpoint/2010/main" val="3936235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rot="18873131">
            <a:off x="8185998" y="122263"/>
            <a:ext cx="895511" cy="800244"/>
          </a:xfrm>
          <a:prstGeom prst="rect">
            <a:avLst/>
          </a:prstGeom>
          <a:noFill/>
        </p:spPr>
      </p:pic>
      <p:pic>
        <p:nvPicPr>
          <p:cNvPr id="4" name="Рисунок 3"/>
          <p:cNvPicPr>
            <a:picLocks noChangeAspect="1"/>
          </p:cNvPicPr>
          <p:nvPr/>
        </p:nvPicPr>
        <p:blipFill>
          <a:blip r:embed="rId4"/>
          <a:stretch>
            <a:fillRect/>
          </a:stretch>
        </p:blipFill>
        <p:spPr>
          <a:xfrm>
            <a:off x="0" y="5964604"/>
            <a:ext cx="2832099" cy="888693"/>
          </a:xfrm>
          <a:prstGeom prst="rect">
            <a:avLst/>
          </a:prstGeom>
        </p:spPr>
      </p:pic>
      <p:sp>
        <p:nvSpPr>
          <p:cNvPr id="2" name="Заголовок 1"/>
          <p:cNvSpPr>
            <a:spLocks noGrp="1"/>
          </p:cNvSpPr>
          <p:nvPr>
            <p:ph type="title"/>
          </p:nvPr>
        </p:nvSpPr>
        <p:spPr>
          <a:xfrm>
            <a:off x="677204" y="171801"/>
            <a:ext cx="7543800" cy="444791"/>
          </a:xfrm>
        </p:spPr>
        <p:txBody>
          <a:bodyPr>
            <a:noAutofit/>
          </a:bodyPr>
          <a:lstStyle/>
          <a:p>
            <a:r>
              <a:rPr lang="en-US" sz="3200" dirty="0"/>
              <a:t>MODE OF DELIVERY</a:t>
            </a:r>
            <a:endParaRPr lang="ru-RU" sz="3200" dirty="0"/>
          </a:p>
        </p:txBody>
      </p:sp>
      <p:sp>
        <p:nvSpPr>
          <p:cNvPr id="3" name="Объект 2"/>
          <p:cNvSpPr>
            <a:spLocks noGrp="1"/>
          </p:cNvSpPr>
          <p:nvPr>
            <p:ph idx="1"/>
          </p:nvPr>
        </p:nvSpPr>
        <p:spPr>
          <a:xfrm>
            <a:off x="192505" y="737937"/>
            <a:ext cx="8742947" cy="5226667"/>
          </a:xfrm>
        </p:spPr>
        <p:txBody>
          <a:bodyPr>
            <a:noAutofit/>
          </a:bodyPr>
          <a:lstStyle/>
          <a:p>
            <a:pPr>
              <a:spcBef>
                <a:spcPts val="0"/>
              </a:spcBef>
              <a:spcAft>
                <a:spcPts val="600"/>
              </a:spcAft>
            </a:pPr>
            <a:r>
              <a:rPr lang="en-US" sz="2200" dirty="0">
                <a:latin typeface="Arial" panose="020B0604020202020204" pitchFamily="34" charset="0"/>
                <a:cs typeface="Arial" panose="020B0604020202020204" pitchFamily="34" charset="0"/>
              </a:rPr>
              <a:t>Approximately </a:t>
            </a:r>
            <a:r>
              <a:rPr lang="en-US" sz="2200" b="1" i="1" dirty="0">
                <a:solidFill>
                  <a:srgbClr val="FF0000"/>
                </a:solidFill>
                <a:latin typeface="Arial" panose="020B0604020202020204" pitchFamily="34" charset="0"/>
                <a:cs typeface="Arial" panose="020B0604020202020204" pitchFamily="34" charset="0"/>
              </a:rPr>
              <a:t>40%</a:t>
            </a:r>
            <a:r>
              <a:rPr lang="en-US" sz="2200" dirty="0">
                <a:latin typeface="Arial" panose="020B0604020202020204" pitchFamily="34" charset="0"/>
                <a:cs typeface="Arial" panose="020B0604020202020204" pitchFamily="34" charset="0"/>
              </a:rPr>
              <a:t> of twins present as </a:t>
            </a:r>
            <a:r>
              <a:rPr lang="en-US" sz="2200" u="sng" dirty="0">
                <a:latin typeface="Arial" panose="020B0604020202020204" pitchFamily="34" charset="0"/>
                <a:cs typeface="Arial" panose="020B0604020202020204" pitchFamily="34" charset="0"/>
              </a:rPr>
              <a:t>vertex/vertex</a:t>
            </a:r>
            <a:r>
              <a:rPr lang="en-US" sz="2200" dirty="0">
                <a:latin typeface="Arial" panose="020B0604020202020204" pitchFamily="34" charset="0"/>
                <a:cs typeface="Arial" panose="020B0604020202020204" pitchFamily="34" charset="0"/>
              </a:rPr>
              <a:t>, </a:t>
            </a:r>
            <a:r>
              <a:rPr lang="en-US" sz="2200" b="1" i="1" dirty="0">
                <a:solidFill>
                  <a:srgbClr val="FF0000"/>
                </a:solidFill>
                <a:latin typeface="Arial" panose="020B0604020202020204" pitchFamily="34" charset="0"/>
                <a:cs typeface="Arial" panose="020B0604020202020204" pitchFamily="34" charset="0"/>
              </a:rPr>
              <a:t>35%</a:t>
            </a:r>
            <a:r>
              <a:rPr lang="en-US" sz="2200" dirty="0">
                <a:latin typeface="Arial" panose="020B0604020202020204" pitchFamily="34" charset="0"/>
                <a:cs typeface="Arial" panose="020B0604020202020204" pitchFamily="34" charset="0"/>
              </a:rPr>
              <a:t> as </a:t>
            </a:r>
            <a:r>
              <a:rPr lang="en-US" sz="2200" u="sng" dirty="0">
                <a:latin typeface="Arial" panose="020B0604020202020204" pitchFamily="34" charset="0"/>
                <a:cs typeface="Arial" panose="020B0604020202020204" pitchFamily="34" charset="0"/>
              </a:rPr>
              <a:t>vertex/non-vertex</a:t>
            </a:r>
            <a:r>
              <a:rPr lang="en-US" sz="2200" dirty="0">
                <a:latin typeface="Arial" panose="020B0604020202020204" pitchFamily="34" charset="0"/>
                <a:cs typeface="Arial" panose="020B0604020202020204" pitchFamily="34" charset="0"/>
              </a:rPr>
              <a:t> and the remaining </a:t>
            </a:r>
            <a:r>
              <a:rPr lang="en-US" sz="2200" b="1" i="1" dirty="0">
                <a:solidFill>
                  <a:srgbClr val="FF0000"/>
                </a:solidFill>
                <a:latin typeface="Arial" panose="020B0604020202020204" pitchFamily="34" charset="0"/>
                <a:cs typeface="Arial" panose="020B0604020202020204" pitchFamily="34" charset="0"/>
              </a:rPr>
              <a:t>25%</a:t>
            </a:r>
            <a:r>
              <a:rPr lang="en-US" sz="2200" dirty="0">
                <a:latin typeface="Arial" panose="020B0604020202020204" pitchFamily="34" charset="0"/>
                <a:cs typeface="Arial" panose="020B0604020202020204" pitchFamily="34" charset="0"/>
              </a:rPr>
              <a:t> of twins present with the </a:t>
            </a:r>
            <a:r>
              <a:rPr lang="en-US" sz="2200" u="sng" dirty="0">
                <a:latin typeface="Arial" panose="020B0604020202020204" pitchFamily="34" charset="0"/>
                <a:cs typeface="Arial" panose="020B0604020202020204" pitchFamily="34" charset="0"/>
              </a:rPr>
              <a:t>leading baby in a non-vertex</a:t>
            </a:r>
            <a:r>
              <a:rPr lang="en-US" sz="2200" dirty="0">
                <a:latin typeface="Arial" panose="020B0604020202020204" pitchFamily="34" charset="0"/>
                <a:cs typeface="Arial" panose="020B0604020202020204" pitchFamily="34" charset="0"/>
              </a:rPr>
              <a:t> presentation at birth (</a:t>
            </a:r>
            <a:r>
              <a:rPr lang="en-US" sz="2200" i="1" dirty="0" err="1">
                <a:latin typeface="Arial" panose="020B0604020202020204" pitchFamily="34" charset="0"/>
                <a:cs typeface="Arial" panose="020B0604020202020204" pitchFamily="34" charset="0"/>
              </a:rPr>
              <a:t>Blickstein</a:t>
            </a:r>
            <a:r>
              <a:rPr lang="en-US" sz="2200" i="1" dirty="0">
                <a:latin typeface="Arial" panose="020B0604020202020204" pitchFamily="34" charset="0"/>
                <a:cs typeface="Arial" panose="020B0604020202020204" pitchFamily="34" charset="0"/>
              </a:rPr>
              <a:t> 1987; </a:t>
            </a:r>
            <a:r>
              <a:rPr lang="en-US" sz="2200" i="1" dirty="0" err="1">
                <a:latin typeface="Arial" panose="020B0604020202020204" pitchFamily="34" charset="0"/>
                <a:cs typeface="Arial" panose="020B0604020202020204" pitchFamily="34" charset="0"/>
              </a:rPr>
              <a:t>Grisaru</a:t>
            </a:r>
            <a:r>
              <a:rPr lang="en-US" sz="2200" i="1" dirty="0">
                <a:latin typeface="Arial" panose="020B0604020202020204" pitchFamily="34" charset="0"/>
                <a:cs typeface="Arial" panose="020B0604020202020204" pitchFamily="34" charset="0"/>
              </a:rPr>
              <a:t> 2000</a:t>
            </a:r>
            <a:r>
              <a:rPr lang="en-US" sz="2200" dirty="0">
                <a:latin typeface="Arial" panose="020B0604020202020204" pitchFamily="34" charset="0"/>
                <a:cs typeface="Arial" panose="020B0604020202020204" pitchFamily="34" charset="0"/>
              </a:rPr>
              <a:t>).</a:t>
            </a:r>
          </a:p>
          <a:p>
            <a:pPr>
              <a:spcBef>
                <a:spcPts val="0"/>
              </a:spcBef>
              <a:spcAft>
                <a:spcPts val="600"/>
              </a:spcAft>
            </a:pPr>
            <a:r>
              <a:rPr lang="en-US" sz="2200" dirty="0">
                <a:latin typeface="Arial" panose="020B0604020202020204" pitchFamily="34" charset="0"/>
                <a:cs typeface="Arial" panose="020B0604020202020204" pitchFamily="34" charset="0"/>
              </a:rPr>
              <a:t>The second born </a:t>
            </a:r>
            <a:r>
              <a:rPr lang="en-US" sz="2200" dirty="0">
                <a:latin typeface="Arial" panose="020B0604020202020204" pitchFamily="34" charset="0"/>
                <a:cs typeface="Arial" panose="020B0604020202020204" pitchFamily="34" charset="0"/>
              </a:rPr>
              <a:t>twin has an increased risk of a poor perinatal outcome compared with the ﬁrst-born twin</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Some retrospective studies suggest there may be increased perinatal mortality due to intrapartum anoxia in the second twin at term</a:t>
            </a:r>
            <a:r>
              <a:rPr lang="en-US" sz="2200" dirty="0">
                <a:latin typeface="Arial" panose="020B0604020202020204" pitchFamily="34" charset="0"/>
                <a:cs typeface="Arial" panose="020B0604020202020204" pitchFamily="34" charset="0"/>
              </a:rPr>
              <a:t>.</a:t>
            </a:r>
          </a:p>
          <a:p>
            <a:pPr>
              <a:spcBef>
                <a:spcPts val="0"/>
              </a:spcBef>
              <a:spcAft>
                <a:spcPts val="600"/>
              </a:spcAft>
            </a:pPr>
            <a:r>
              <a:rPr lang="en-US" sz="2200" dirty="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policy of planned vaginal birth for women with a twin pregnancy in a hospital setting is associated with a </a:t>
            </a:r>
            <a:r>
              <a:rPr lang="en-US" sz="2200" b="1" i="1" dirty="0">
                <a:solidFill>
                  <a:srgbClr val="FF0000"/>
                </a:solidFill>
                <a:latin typeface="Arial" panose="020B0604020202020204" pitchFamily="34" charset="0"/>
                <a:cs typeface="Arial" panose="020B0604020202020204" pitchFamily="34" charset="0"/>
              </a:rPr>
              <a:t>30%</a:t>
            </a:r>
            <a:r>
              <a:rPr lang="en-US" sz="2200" dirty="0">
                <a:latin typeface="Arial" panose="020B0604020202020204" pitchFamily="34" charset="0"/>
                <a:cs typeface="Arial" panose="020B0604020202020204" pitchFamily="34" charset="0"/>
              </a:rPr>
              <a:t> to </a:t>
            </a:r>
            <a:r>
              <a:rPr lang="en-US" sz="2200" b="1" i="1" dirty="0">
                <a:solidFill>
                  <a:srgbClr val="FF0000"/>
                </a:solidFill>
                <a:latin typeface="Arial" panose="020B0604020202020204" pitchFamily="34" charset="0"/>
                <a:cs typeface="Arial" panose="020B0604020202020204" pitchFamily="34" charset="0"/>
              </a:rPr>
              <a:t>40%</a:t>
            </a:r>
            <a:r>
              <a:rPr lang="en-US" sz="2200" dirty="0">
                <a:latin typeface="Arial" panose="020B0604020202020204" pitchFamily="34" charset="0"/>
                <a:cs typeface="Arial" panose="020B0604020202020204" pitchFamily="34" charset="0"/>
              </a:rPr>
              <a:t> rate of emergency caesarean </a:t>
            </a:r>
            <a:r>
              <a:rPr lang="en-US" sz="2200" dirty="0">
                <a:latin typeface="Arial" panose="020B0604020202020204" pitchFamily="34" charset="0"/>
                <a:cs typeface="Arial" panose="020B0604020202020204" pitchFamily="34" charset="0"/>
              </a:rPr>
              <a:t>section.</a:t>
            </a:r>
          </a:p>
          <a:p>
            <a:pPr>
              <a:spcBef>
                <a:spcPts val="0"/>
              </a:spcBef>
              <a:spcAft>
                <a:spcPts val="600"/>
              </a:spcAft>
            </a:pPr>
            <a:r>
              <a:rPr lang="en-US" sz="2200" dirty="0">
                <a:latin typeface="Arial" panose="020B0604020202020204" pitchFamily="34" charset="0"/>
                <a:cs typeface="Arial" panose="020B0604020202020204" pitchFamily="34" charset="0"/>
              </a:rPr>
              <a:t>When </a:t>
            </a:r>
            <a:r>
              <a:rPr lang="en-US" sz="2200" dirty="0">
                <a:latin typeface="Arial" panose="020B0604020202020204" pitchFamily="34" charset="0"/>
                <a:cs typeface="Arial" panose="020B0604020202020204" pitchFamily="34" charset="0"/>
              </a:rPr>
              <a:t>the ﬁrst twin is born vaginally, there is still a risk of emergency </a:t>
            </a:r>
            <a:r>
              <a:rPr lang="en-US" sz="2200" dirty="0">
                <a:latin typeface="Arial" panose="020B0604020202020204" pitchFamily="34" charset="0"/>
                <a:cs typeface="Arial" panose="020B0604020202020204" pitchFamily="34" charset="0"/>
              </a:rPr>
              <a:t>CS for </a:t>
            </a:r>
            <a:r>
              <a:rPr lang="en-US" sz="2200" dirty="0">
                <a:latin typeface="Arial" panose="020B0604020202020204" pitchFamily="34" charset="0"/>
                <a:cs typeface="Arial" panose="020B0604020202020204" pitchFamily="34" charset="0"/>
              </a:rPr>
              <a:t>the birth of the second </a:t>
            </a:r>
            <a:r>
              <a:rPr lang="en-US" sz="2200" dirty="0">
                <a:latin typeface="Arial" panose="020B0604020202020204" pitchFamily="34" charset="0"/>
                <a:cs typeface="Arial" panose="020B0604020202020204" pitchFamily="34" charset="0"/>
              </a:rPr>
              <a:t>twin.</a:t>
            </a:r>
          </a:p>
          <a:p>
            <a:pPr>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There is insufﬁcient evidence to support the routine use of planned caesarean section for term twin pregnancy with leading cephalic presentation.</a:t>
            </a:r>
          </a:p>
        </p:txBody>
      </p:sp>
      <p:sp>
        <p:nvSpPr>
          <p:cNvPr id="5" name="Прямоугольник 4"/>
          <p:cNvSpPr/>
          <p:nvPr/>
        </p:nvSpPr>
        <p:spPr>
          <a:xfrm>
            <a:off x="3320716" y="6179266"/>
            <a:ext cx="5191925" cy="674031"/>
          </a:xfrm>
          <a:prstGeom prst="rect">
            <a:avLst/>
          </a:prstGeom>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Hofmeyr</a:t>
            </a:r>
            <a:r>
              <a:rPr lang="en-US" sz="1400" i="1" dirty="0">
                <a:latin typeface="Arial" panose="020B0604020202020204" pitchFamily="34" charset="0"/>
                <a:cs typeface="Arial" panose="020B0604020202020204" pitchFamily="34" charset="0"/>
              </a:rPr>
              <a:t> GJ, Barrett JF, Crowther CA.</a:t>
            </a:r>
          </a:p>
          <a:p>
            <a:pPr algn="r">
              <a:lnSpc>
                <a:spcPct val="90000"/>
              </a:lnSpc>
            </a:pPr>
            <a:r>
              <a:rPr lang="en-US" sz="1400" i="1" dirty="0">
                <a:latin typeface="Arial" panose="020B0604020202020204" pitchFamily="34" charset="0"/>
                <a:cs typeface="Arial" panose="020B0604020202020204" pitchFamily="34" charset="0"/>
              </a:rPr>
              <a:t>Planned caesarean section for women with a twin pregnancy.</a:t>
            </a:r>
          </a:p>
          <a:p>
            <a:pPr algn="r">
              <a:lnSpc>
                <a:spcPct val="90000"/>
              </a:lnSpc>
            </a:pPr>
            <a:r>
              <a:rPr lang="en-US" sz="1400" i="1" dirty="0">
                <a:latin typeface="Arial" panose="020B0604020202020204" pitchFamily="34" charset="0"/>
                <a:cs typeface="Arial" panose="020B0604020202020204" pitchFamily="34" charset="0"/>
              </a:rPr>
              <a:t>Cochrane Database of Systematic Reviews 2015, Issue 12</a:t>
            </a:r>
          </a:p>
        </p:txBody>
      </p:sp>
    </p:spTree>
    <p:extLst>
      <p:ext uri="{BB962C8B-B14F-4D97-AF65-F5344CB8AC3E}">
        <p14:creationId xmlns:p14="http://schemas.microsoft.com/office/powerpoint/2010/main" val="1721466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891" y="90029"/>
            <a:ext cx="7543800" cy="525795"/>
          </a:xfrm>
        </p:spPr>
        <p:txBody>
          <a:bodyPr>
            <a:noAutofit/>
          </a:bodyPr>
          <a:lstStyle/>
          <a:p>
            <a:r>
              <a:rPr lang="en-US" sz="3200" dirty="0"/>
              <a:t>MODE OF DELIVERY</a:t>
            </a:r>
            <a:endParaRPr lang="ru-RU" sz="3200" dirty="0"/>
          </a:p>
        </p:txBody>
      </p:sp>
      <p:sp>
        <p:nvSpPr>
          <p:cNvPr id="3" name="Объект 2"/>
          <p:cNvSpPr>
            <a:spLocks noGrp="1"/>
          </p:cNvSpPr>
          <p:nvPr>
            <p:ph idx="1"/>
          </p:nvPr>
        </p:nvSpPr>
        <p:spPr>
          <a:xfrm>
            <a:off x="139702" y="737937"/>
            <a:ext cx="8864600" cy="5226668"/>
          </a:xfrm>
        </p:spPr>
        <p:txBody>
          <a:bodyPr>
            <a:noAutofit/>
          </a:bodyPr>
          <a:lstStyle/>
          <a:p>
            <a:pPr>
              <a:lnSpc>
                <a:spcPct val="80000"/>
              </a:lnSpc>
              <a:spcBef>
                <a:spcPts val="0"/>
              </a:spcBef>
              <a:spcAft>
                <a:spcPts val="600"/>
              </a:spcAft>
            </a:pPr>
            <a:r>
              <a:rPr lang="en-US" sz="2200" u="sng" dirty="0">
                <a:latin typeface="Arial" panose="020B0604020202020204" pitchFamily="34" charset="0"/>
                <a:cs typeface="Arial" panose="020B0604020202020204" pitchFamily="34" charset="0"/>
              </a:rPr>
              <a:t>Intrapartum problems following the birth of the ﬁrst twin:</a:t>
            </a:r>
          </a:p>
          <a:p>
            <a:pPr lvl="1">
              <a:lnSpc>
                <a:spcPct val="80000"/>
              </a:lnSpc>
              <a:spcBef>
                <a:spcPts val="0"/>
              </a:spcBef>
              <a:spcAft>
                <a:spcPts val="0"/>
              </a:spcAft>
            </a:pPr>
            <a:r>
              <a:rPr lang="en-US" sz="2200" dirty="0">
                <a:latin typeface="Arial" panose="020B0604020202020204" pitchFamily="34" charset="0"/>
                <a:cs typeface="Arial" panose="020B0604020202020204" pitchFamily="34" charset="0"/>
              </a:rPr>
              <a:t>conversion to transverse lie (</a:t>
            </a:r>
            <a:r>
              <a:rPr lang="en-US" sz="2200" b="1" i="1" dirty="0">
                <a:solidFill>
                  <a:srgbClr val="FF0000"/>
                </a:solidFill>
                <a:latin typeface="Arial" panose="020B0604020202020204" pitchFamily="34" charset="0"/>
                <a:cs typeface="Arial" panose="020B0604020202020204" pitchFamily="34" charset="0"/>
              </a:rPr>
              <a:t>20% </a:t>
            </a:r>
            <a:r>
              <a:rPr lang="en-US" sz="2200" i="1" dirty="0">
                <a:latin typeface="Arial" panose="020B0604020202020204" pitchFamily="34" charset="0"/>
                <a:cs typeface="Arial" panose="020B0604020202020204" pitchFamily="34" charset="0"/>
              </a:rPr>
              <a:t>of vertex presenting second twins</a:t>
            </a:r>
            <a:r>
              <a:rPr lang="en-US" sz="2200" dirty="0">
                <a:latin typeface="Arial" panose="020B0604020202020204" pitchFamily="34" charset="0"/>
                <a:cs typeface="Arial" panose="020B0604020202020204" pitchFamily="34" charset="0"/>
              </a:rPr>
              <a:t>),</a:t>
            </a:r>
          </a:p>
          <a:p>
            <a:pPr lvl="1">
              <a:lnSpc>
                <a:spcPct val="80000"/>
              </a:lnSpc>
              <a:spcBef>
                <a:spcPts val="0"/>
              </a:spcBef>
              <a:spcAft>
                <a:spcPts val="0"/>
              </a:spcAft>
            </a:pPr>
            <a:r>
              <a:rPr lang="en-US" sz="2200" dirty="0">
                <a:latin typeface="Arial" panose="020B0604020202020204" pitchFamily="34" charset="0"/>
                <a:cs typeface="Arial" panose="020B0604020202020204" pitchFamily="34" charset="0"/>
              </a:rPr>
              <a:t>placental separation,</a:t>
            </a:r>
          </a:p>
          <a:p>
            <a:pPr lvl="1">
              <a:lnSpc>
                <a:spcPct val="80000"/>
              </a:lnSpc>
              <a:spcBef>
                <a:spcPts val="0"/>
              </a:spcBef>
              <a:spcAft>
                <a:spcPts val="0"/>
              </a:spcAft>
            </a:pPr>
            <a:r>
              <a:rPr lang="en-US" sz="2200" dirty="0">
                <a:latin typeface="Arial" panose="020B0604020202020204" pitchFamily="34" charset="0"/>
                <a:cs typeface="Arial" panose="020B0604020202020204" pitchFamily="34" charset="0"/>
              </a:rPr>
              <a:t>cord prolapse,</a:t>
            </a:r>
          </a:p>
          <a:p>
            <a:pPr lvl="1">
              <a:lnSpc>
                <a:spcPct val="80000"/>
              </a:lnSpc>
              <a:spcBef>
                <a:spcPts val="0"/>
              </a:spcBef>
              <a:spcAft>
                <a:spcPts val="0"/>
              </a:spcAft>
            </a:pPr>
            <a:r>
              <a:rPr lang="en-US" sz="2200" dirty="0">
                <a:latin typeface="Arial" panose="020B0604020202020204" pitchFamily="34" charset="0"/>
                <a:cs typeface="Arial" panose="020B0604020202020204" pitchFamily="34" charset="0"/>
              </a:rPr>
              <a:t>uterine atony,</a:t>
            </a:r>
          </a:p>
          <a:p>
            <a:pPr lvl="1">
              <a:lnSpc>
                <a:spcPct val="80000"/>
              </a:lnSpc>
              <a:spcBef>
                <a:spcPts val="0"/>
              </a:spcBef>
              <a:spcAft>
                <a:spcPts val="0"/>
              </a:spcAft>
            </a:pPr>
            <a:r>
              <a:rPr lang="en-US" sz="2200" dirty="0">
                <a:latin typeface="Arial" panose="020B0604020202020204" pitchFamily="34" charset="0"/>
                <a:cs typeface="Arial" panose="020B0604020202020204" pitchFamily="34" charset="0"/>
              </a:rPr>
              <a:t>cervical spasm,</a:t>
            </a:r>
          </a:p>
          <a:p>
            <a:pPr lvl="1">
              <a:lnSpc>
                <a:spcPct val="80000"/>
              </a:lnSpc>
              <a:spcBef>
                <a:spcPts val="0"/>
              </a:spcBef>
              <a:spcAft>
                <a:spcPts val="600"/>
              </a:spcAft>
            </a:pPr>
            <a:r>
              <a:rPr lang="en-US" sz="2200" dirty="0">
                <a:latin typeface="Arial" panose="020B0604020202020204" pitchFamily="34" charset="0"/>
                <a:cs typeface="Arial" panose="020B0604020202020204" pitchFamily="34" charset="0"/>
              </a:rPr>
              <a:t>prolonged interval to delivery of the second twin.</a:t>
            </a:r>
          </a:p>
          <a:p>
            <a:pPr>
              <a:lnSpc>
                <a:spcPct val="80000"/>
              </a:lnSpc>
              <a:spcBef>
                <a:spcPts val="0"/>
              </a:spcBef>
              <a:spcAft>
                <a:spcPts val="450"/>
              </a:spcAft>
            </a:pPr>
            <a:r>
              <a:rPr lang="en-US" sz="2200" dirty="0">
                <a:solidFill>
                  <a:srgbClr val="FF0000"/>
                </a:solidFill>
                <a:latin typeface="Arial" panose="020B0604020202020204" pitchFamily="34" charset="0"/>
                <a:cs typeface="Arial" panose="020B0604020202020204" pitchFamily="34" charset="0"/>
              </a:rPr>
              <a:t>These may lead to emergency caesarean section, perinatal death, and neonatal morbidity</a:t>
            </a:r>
          </a:p>
          <a:p>
            <a:pPr>
              <a:lnSpc>
                <a:spcPct val="80000"/>
              </a:lnSpc>
              <a:spcBef>
                <a:spcPts val="0"/>
              </a:spcBef>
              <a:spcAft>
                <a:spcPts val="450"/>
              </a:spcAft>
            </a:pPr>
            <a:r>
              <a:rPr lang="en-US" sz="2200" u="sng" dirty="0">
                <a:latin typeface="Arial" panose="020B0604020202020204" pitchFamily="34" charset="0"/>
                <a:cs typeface="Arial" panose="020B0604020202020204" pitchFamily="34" charset="0"/>
              </a:rPr>
              <a:t>Importance </a:t>
            </a:r>
            <a:r>
              <a:rPr lang="en-US" sz="2200" u="sng" dirty="0">
                <a:latin typeface="Arial" panose="020B0604020202020204" pitchFamily="34" charset="0"/>
                <a:cs typeface="Arial" panose="020B0604020202020204" pitchFamily="34" charset="0"/>
              </a:rPr>
              <a:t>of fetal presentation:</a:t>
            </a:r>
          </a:p>
          <a:p>
            <a:pPr lvl="1">
              <a:lnSpc>
                <a:spcPct val="80000"/>
              </a:lnSpc>
              <a:spcBef>
                <a:spcPts val="0"/>
              </a:spcBef>
              <a:spcAft>
                <a:spcPts val="225"/>
              </a:spcAft>
            </a:pPr>
            <a:r>
              <a:rPr lang="en-US" sz="2200" dirty="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the </a:t>
            </a:r>
            <a:r>
              <a:rPr lang="en-US" sz="2200" dirty="0">
                <a:solidFill>
                  <a:srgbClr val="FF0000"/>
                </a:solidFill>
                <a:latin typeface="Arial" panose="020B0604020202020204" pitchFamily="34" charset="0"/>
                <a:cs typeface="Arial" panose="020B0604020202020204" pitchFamily="34" charset="0"/>
              </a:rPr>
              <a:t>ﬁrst twin presents as breech</a:t>
            </a:r>
            <a:r>
              <a:rPr lang="en-US" sz="2200" dirty="0">
                <a:latin typeface="Arial" panose="020B0604020202020204" pitchFamily="34" charset="0"/>
                <a:cs typeface="Arial" panose="020B0604020202020204" pitchFamily="34" charset="0"/>
              </a:rPr>
              <a:t>, the current trend in well-resourced health systems, as for singleton breech presentation, is to recommend caesarean section as being safer for the babies</a:t>
            </a:r>
            <a:r>
              <a:rPr lang="en-US" sz="2200" dirty="0">
                <a:latin typeface="Arial" panose="020B0604020202020204" pitchFamily="34" charset="0"/>
                <a:cs typeface="Arial" panose="020B0604020202020204" pitchFamily="34" charset="0"/>
              </a:rPr>
              <a:t>.</a:t>
            </a:r>
          </a:p>
          <a:p>
            <a:pPr lvl="1">
              <a:lnSpc>
                <a:spcPct val="80000"/>
              </a:lnSpc>
              <a:spcBef>
                <a:spcPts val="0"/>
              </a:spcBef>
              <a:spcAft>
                <a:spcPts val="225"/>
              </a:spcAft>
            </a:pPr>
            <a:r>
              <a:rPr lang="en-US" sz="2200" dirty="0">
                <a:latin typeface="Arial" panose="020B0604020202020204" pitchFamily="34" charset="0"/>
                <a:cs typeface="Arial" panose="020B0604020202020204" pitchFamily="34" charset="0"/>
              </a:rPr>
              <a:t>The approach to the delivery of </a:t>
            </a:r>
            <a:r>
              <a:rPr lang="en-US" sz="2200" dirty="0">
                <a:solidFill>
                  <a:srgbClr val="FF0000"/>
                </a:solidFill>
                <a:latin typeface="Arial" panose="020B0604020202020204" pitchFamily="34" charset="0"/>
                <a:cs typeface="Arial" panose="020B0604020202020204" pitchFamily="34" charset="0"/>
              </a:rPr>
              <a:t>vertex/non-vertex twins </a:t>
            </a:r>
            <a:r>
              <a:rPr lang="en-US" sz="2200" dirty="0">
                <a:latin typeface="Arial" panose="020B0604020202020204" pitchFamily="34" charset="0"/>
                <a:cs typeface="Arial" panose="020B0604020202020204" pitchFamily="34" charset="0"/>
              </a:rPr>
              <a:t>is </a:t>
            </a:r>
            <a:r>
              <a:rPr lang="en-US" sz="2200" dirty="0">
                <a:latin typeface="Arial" panose="020B0604020202020204" pitchFamily="34" charset="0"/>
                <a:cs typeface="Arial" panose="020B0604020202020204" pitchFamily="34" charset="0"/>
              </a:rPr>
              <a:t>controversial.</a:t>
            </a:r>
          </a:p>
          <a:p>
            <a:pPr lvl="1">
              <a:lnSpc>
                <a:spcPct val="80000"/>
              </a:lnSpc>
              <a:spcBef>
                <a:spcPts val="0"/>
              </a:spcBef>
              <a:spcAft>
                <a:spcPts val="450"/>
              </a:spcAft>
            </a:pPr>
            <a:r>
              <a:rPr lang="en-US" sz="2200" dirty="0">
                <a:latin typeface="Arial" panose="020B0604020202020204" pitchFamily="34" charset="0"/>
                <a:cs typeface="Arial" panose="020B0604020202020204" pitchFamily="34" charset="0"/>
              </a:rPr>
              <a:t>For </a:t>
            </a:r>
            <a:r>
              <a:rPr lang="en-US" sz="2200" dirty="0">
                <a:solidFill>
                  <a:srgbClr val="FF0000"/>
                </a:solidFill>
                <a:latin typeface="Arial" panose="020B0604020202020204" pitchFamily="34" charset="0"/>
                <a:cs typeface="Arial" panose="020B0604020202020204" pitchFamily="34" charset="0"/>
              </a:rPr>
              <a:t>twins presenting vertex/vertex</a:t>
            </a:r>
            <a:r>
              <a:rPr lang="en-US" sz="2200" dirty="0">
                <a:latin typeface="Arial" panose="020B0604020202020204" pitchFamily="34" charset="0"/>
                <a:cs typeface="Arial" panose="020B0604020202020204" pitchFamily="34" charset="0"/>
              </a:rPr>
              <a:t>, most clinicians recommend a planned vaginal </a:t>
            </a:r>
            <a:r>
              <a:rPr lang="en-US" sz="2200" dirty="0">
                <a:latin typeface="Arial" panose="020B0604020202020204" pitchFamily="34" charset="0"/>
                <a:cs typeface="Arial" panose="020B0604020202020204" pitchFamily="34" charset="0"/>
              </a:rPr>
              <a:t>birth.</a:t>
            </a:r>
          </a:p>
        </p:txBody>
      </p:sp>
      <p:pic>
        <p:nvPicPr>
          <p:cNvPr id="6" name="Рисунок 5"/>
          <p:cNvPicPr>
            <a:picLocks noChangeAspect="1"/>
          </p:cNvPicPr>
          <p:nvPr/>
        </p:nvPicPr>
        <p:blipFill>
          <a:blip r:embed="rId3"/>
          <a:stretch>
            <a:fillRect/>
          </a:stretch>
        </p:blipFill>
        <p:spPr>
          <a:xfrm rot="18873131">
            <a:off x="8230447" y="174213"/>
            <a:ext cx="781365" cy="698242"/>
          </a:xfrm>
          <a:prstGeom prst="rect">
            <a:avLst/>
          </a:prstGeom>
          <a:noFill/>
        </p:spPr>
      </p:pic>
      <p:sp>
        <p:nvSpPr>
          <p:cNvPr id="7" name="Прямоугольник 6"/>
          <p:cNvSpPr/>
          <p:nvPr/>
        </p:nvSpPr>
        <p:spPr>
          <a:xfrm>
            <a:off x="3320716" y="6179266"/>
            <a:ext cx="5191925" cy="674031"/>
          </a:xfrm>
          <a:prstGeom prst="rect">
            <a:avLst/>
          </a:prstGeom>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Hofmeyr</a:t>
            </a:r>
            <a:r>
              <a:rPr lang="en-US" sz="1400" i="1" dirty="0">
                <a:latin typeface="Arial" panose="020B0604020202020204" pitchFamily="34" charset="0"/>
                <a:cs typeface="Arial" panose="020B0604020202020204" pitchFamily="34" charset="0"/>
              </a:rPr>
              <a:t> GJ, Barrett JF, Crowther CA.</a:t>
            </a:r>
          </a:p>
          <a:p>
            <a:pPr algn="r">
              <a:lnSpc>
                <a:spcPct val="90000"/>
              </a:lnSpc>
            </a:pPr>
            <a:r>
              <a:rPr lang="en-US" sz="1400" i="1" dirty="0">
                <a:latin typeface="Arial" panose="020B0604020202020204" pitchFamily="34" charset="0"/>
                <a:cs typeface="Arial" panose="020B0604020202020204" pitchFamily="34" charset="0"/>
              </a:rPr>
              <a:t>Planned caesarean section for women with a twin pregnancy.</a:t>
            </a:r>
          </a:p>
          <a:p>
            <a:pPr algn="r">
              <a:lnSpc>
                <a:spcPct val="90000"/>
              </a:lnSpc>
            </a:pPr>
            <a:r>
              <a:rPr lang="en-US" sz="1400" i="1" dirty="0">
                <a:latin typeface="Arial" panose="020B0604020202020204" pitchFamily="34" charset="0"/>
                <a:cs typeface="Arial" panose="020B0604020202020204" pitchFamily="34" charset="0"/>
              </a:rPr>
              <a:t>Cochrane Database of Systematic Reviews 2015, Issue 12</a:t>
            </a:r>
          </a:p>
        </p:txBody>
      </p:sp>
      <p:pic>
        <p:nvPicPr>
          <p:cNvPr id="8" name="Рисунок 7"/>
          <p:cNvPicPr>
            <a:picLocks noChangeAspect="1"/>
          </p:cNvPicPr>
          <p:nvPr/>
        </p:nvPicPr>
        <p:blipFill>
          <a:blip r:embed="rId4"/>
          <a:stretch>
            <a:fillRect/>
          </a:stretch>
        </p:blipFill>
        <p:spPr>
          <a:xfrm>
            <a:off x="1" y="5964605"/>
            <a:ext cx="2832096" cy="888692"/>
          </a:xfrm>
          <a:prstGeom prst="rect">
            <a:avLst/>
          </a:prstGeom>
        </p:spPr>
      </p:pic>
    </p:spTree>
    <p:extLst>
      <p:ext uri="{BB962C8B-B14F-4D97-AF65-F5344CB8AC3E}">
        <p14:creationId xmlns:p14="http://schemas.microsoft.com/office/powerpoint/2010/main" val="1627693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623" y="138193"/>
            <a:ext cx="7543800" cy="444791"/>
          </a:xfrm>
        </p:spPr>
        <p:txBody>
          <a:bodyPr>
            <a:noAutofit/>
          </a:bodyPr>
          <a:lstStyle/>
          <a:p>
            <a:r>
              <a:rPr lang="en-US" sz="3200" dirty="0"/>
              <a:t>MODE OF DELIVERY</a:t>
            </a:r>
            <a:endParaRPr lang="ru-RU" sz="3200" dirty="0"/>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6" y="1182766"/>
            <a:ext cx="4436379" cy="4450241"/>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550561" y="1182766"/>
            <a:ext cx="4436379" cy="4450241"/>
          </a:xfrm>
          <a:prstGeom prst="rect">
            <a:avLst/>
          </a:prstGeom>
        </p:spPr>
      </p:pic>
      <p:sp>
        <p:nvSpPr>
          <p:cNvPr id="12" name="TextBox 11"/>
          <p:cNvSpPr txBox="1"/>
          <p:nvPr/>
        </p:nvSpPr>
        <p:spPr>
          <a:xfrm>
            <a:off x="1215250" y="6001956"/>
            <a:ext cx="6304546" cy="461665"/>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The question is: Who will be born first?...</a:t>
            </a:r>
            <a:endParaRPr lang="ru-RU" sz="2400" b="1" i="1" dirty="0">
              <a:solidFill>
                <a:srgbClr val="FF000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4"/>
          <a:stretch>
            <a:fillRect/>
          </a:stretch>
        </p:blipFill>
        <p:spPr>
          <a:xfrm rot="18873131">
            <a:off x="8231982" y="153255"/>
            <a:ext cx="898144" cy="802597"/>
          </a:xfrm>
          <a:prstGeom prst="rect">
            <a:avLst/>
          </a:prstGeom>
          <a:noFill/>
        </p:spPr>
      </p:pic>
    </p:spTree>
    <p:extLst>
      <p:ext uri="{BB962C8B-B14F-4D97-AF65-F5344CB8AC3E}">
        <p14:creationId xmlns:p14="http://schemas.microsoft.com/office/powerpoint/2010/main" val="2950433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rot="18873131">
            <a:off x="8231982" y="153255"/>
            <a:ext cx="898144" cy="802597"/>
          </a:xfrm>
          <a:prstGeom prst="rect">
            <a:avLst/>
          </a:prstGeom>
          <a:noFill/>
        </p:spPr>
      </p:pic>
      <p:sp>
        <p:nvSpPr>
          <p:cNvPr id="2"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
        <p:nvSpPr>
          <p:cNvPr id="3" name="Объект 2"/>
          <p:cNvSpPr>
            <a:spLocks noGrp="1"/>
          </p:cNvSpPr>
          <p:nvPr>
            <p:ph idx="1"/>
          </p:nvPr>
        </p:nvSpPr>
        <p:spPr>
          <a:xfrm>
            <a:off x="192504" y="809674"/>
            <a:ext cx="8710863" cy="5266574"/>
          </a:xfrm>
        </p:spPr>
        <p:txBody>
          <a:bodyPr>
            <a:normAutofit/>
          </a:bodyPr>
          <a:lstStyle/>
          <a:p>
            <a:pPr>
              <a:spcBef>
                <a:spcPts val="0"/>
              </a:spcBef>
              <a:spcAft>
                <a:spcPts val="600"/>
              </a:spcAft>
            </a:pPr>
            <a:r>
              <a:rPr lang="en-US" sz="2400" dirty="0">
                <a:latin typeface="Arial" panose="020B0604020202020204" pitchFamily="34" charset="0"/>
                <a:cs typeface="Arial" panose="020B0604020202020204" pitchFamily="34" charset="0"/>
              </a:rPr>
              <a:t>Obstetricians and Neonatologists </a:t>
            </a:r>
            <a:r>
              <a:rPr lang="en-US" sz="2400" dirty="0">
                <a:latin typeface="Arial" panose="020B0604020202020204" pitchFamily="34" charset="0"/>
                <a:cs typeface="Arial" panose="020B0604020202020204" pitchFamily="34" charset="0"/>
              </a:rPr>
              <a:t>need to be aware of the </a:t>
            </a:r>
            <a:r>
              <a:rPr lang="en-US" sz="2400" b="1" i="1" dirty="0">
                <a:solidFill>
                  <a:srgbClr val="FF0000"/>
                </a:solidFill>
                <a:latin typeface="Arial" panose="020B0604020202020204" pitchFamily="34" charset="0"/>
                <a:cs typeface="Arial" panose="020B0604020202020204" pitchFamily="34" charset="0"/>
              </a:rPr>
              <a:t>poor association </a:t>
            </a:r>
            <a:r>
              <a:rPr lang="en-US" sz="2400" dirty="0">
                <a:latin typeface="Arial" panose="020B0604020202020204" pitchFamily="34" charset="0"/>
                <a:cs typeface="Arial" panose="020B0604020202020204" pitchFamily="34" charset="0"/>
              </a:rPr>
              <a:t>between antenatal ultrasound labeling and twin birth-order when planning </a:t>
            </a:r>
            <a:r>
              <a:rPr lang="en-US" sz="2400" dirty="0">
                <a:latin typeface="Arial" panose="020B0604020202020204" pitchFamily="34" charset="0"/>
                <a:cs typeface="Arial" panose="020B0604020202020204" pitchFamily="34" charset="0"/>
              </a:rPr>
              <a:t>delivery.</a:t>
            </a:r>
          </a:p>
          <a:p>
            <a:pPr>
              <a:spcBef>
                <a:spcPts val="0"/>
              </a:spcBef>
              <a:spcAft>
                <a:spcPts val="600"/>
              </a:spcAft>
            </a:pPr>
            <a:r>
              <a:rPr lang="en-US" sz="2400" dirty="0">
                <a:solidFill>
                  <a:srgbClr val="FF0000"/>
                </a:solidFill>
                <a:latin typeface="Arial" panose="020B0604020202020204" pitchFamily="34" charset="0"/>
                <a:cs typeface="Arial" panose="020B0604020202020204" pitchFamily="34" charset="0"/>
              </a:rPr>
              <a:t>It is especially </a:t>
            </a:r>
            <a:r>
              <a:rPr lang="en-US" sz="2400" dirty="0">
                <a:solidFill>
                  <a:srgbClr val="FF0000"/>
                </a:solidFill>
                <a:latin typeface="Arial" panose="020B0604020202020204" pitchFamily="34" charset="0"/>
                <a:cs typeface="Arial" panose="020B0604020202020204" pitchFamily="34" charset="0"/>
              </a:rPr>
              <a:t>important in twin pregnancies discordant for fetal abnormalities that are not immediately evident on external examination at birth.</a:t>
            </a:r>
          </a:p>
          <a:p>
            <a:pPr>
              <a:spcBef>
                <a:spcPts val="0"/>
              </a:spcBef>
              <a:spcAft>
                <a:spcPts val="600"/>
              </a:spcAft>
            </a:pPr>
            <a:r>
              <a:rPr lang="en-US" sz="2400" dirty="0">
                <a:latin typeface="Arial" panose="020B0604020202020204" pitchFamily="34" charset="0"/>
                <a:cs typeface="Arial" panose="020B0604020202020204" pitchFamily="34" charset="0"/>
              </a:rPr>
              <a:t>The lack of a standardized way to label twins correctly and consistently on antenatal ultrasound has also led to uncertainty regarding the accuracy of predicting the birth order on scans.</a:t>
            </a:r>
          </a:p>
          <a:p>
            <a:pPr>
              <a:spcBef>
                <a:spcPts val="0"/>
              </a:spcBef>
              <a:spcAft>
                <a:spcPts val="600"/>
              </a:spcAft>
            </a:pPr>
            <a:r>
              <a:rPr lang="en-US" sz="2400" dirty="0">
                <a:latin typeface="Arial" panose="020B0604020202020204" pitchFamily="34" charset="0"/>
                <a:cs typeface="Arial" panose="020B0604020202020204" pitchFamily="34" charset="0"/>
              </a:rPr>
              <a:t>The </a:t>
            </a:r>
            <a:r>
              <a:rPr lang="en-US" sz="2400" u="sng" dirty="0">
                <a:latin typeface="Arial" panose="020B0604020202020204" pitchFamily="34" charset="0"/>
                <a:cs typeface="Arial" panose="020B0604020202020204" pitchFamily="34" charset="0"/>
              </a:rPr>
              <a:t>discrepancy between antenatal labeling and twin birth-order</a:t>
            </a:r>
            <a:r>
              <a:rPr lang="en-US" sz="2400" dirty="0">
                <a:latin typeface="Arial" panose="020B0604020202020204" pitchFamily="34" charset="0"/>
                <a:cs typeface="Arial" panose="020B0604020202020204" pitchFamily="34" charset="0"/>
              </a:rPr>
              <a:t> estimated from </a:t>
            </a:r>
            <a:r>
              <a:rPr lang="en-US" sz="2400" b="1" i="1" dirty="0">
                <a:latin typeface="Arial" panose="020B0604020202020204" pitchFamily="34" charset="0"/>
                <a:cs typeface="Arial" panose="020B0604020202020204" pitchFamily="34" charset="0"/>
              </a:rPr>
              <a:t>fetal sex</a:t>
            </a:r>
            <a:r>
              <a:rPr lang="en-US" sz="2400"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fetal-weight</a:t>
            </a:r>
            <a:r>
              <a:rPr lang="en-US" sz="2400" dirty="0">
                <a:latin typeface="Arial" panose="020B0604020202020204" pitchFamily="34" charset="0"/>
                <a:cs typeface="Arial" panose="020B0604020202020204" pitchFamily="34" charset="0"/>
              </a:rPr>
              <a:t> discordance was </a:t>
            </a:r>
            <a:r>
              <a:rPr lang="en-US" sz="2400" b="1" i="1" dirty="0">
                <a:solidFill>
                  <a:srgbClr val="FF0000"/>
                </a:solidFill>
                <a:latin typeface="Arial" panose="020B0604020202020204" pitchFamily="34" charset="0"/>
                <a:cs typeface="Arial" panose="020B0604020202020204" pitchFamily="34" charset="0"/>
              </a:rPr>
              <a:t>37.6%</a:t>
            </a:r>
            <a:r>
              <a:rPr lang="en-US" sz="2400" dirty="0">
                <a:latin typeface="Arial" panose="020B0604020202020204" pitchFamily="34" charset="0"/>
                <a:cs typeface="Arial" panose="020B0604020202020204" pitchFamily="34" charset="0"/>
              </a:rPr>
              <a:t> (56/149) and </a:t>
            </a:r>
            <a:r>
              <a:rPr lang="en-US" sz="2400" b="1" i="1" dirty="0">
                <a:solidFill>
                  <a:srgbClr val="FF0000"/>
                </a:solidFill>
                <a:latin typeface="Arial" panose="020B0604020202020204" pitchFamily="34" charset="0"/>
                <a:cs typeface="Arial" panose="020B0604020202020204" pitchFamily="34" charset="0"/>
              </a:rPr>
              <a:t>36.0%</a:t>
            </a:r>
            <a:r>
              <a:rPr lang="en-US" sz="2400" dirty="0">
                <a:latin typeface="Arial" panose="020B0604020202020204" pitchFamily="34" charset="0"/>
                <a:cs typeface="Arial" panose="020B0604020202020204" pitchFamily="34" charset="0"/>
              </a:rPr>
              <a:t> (757/2103), respectively, and </a:t>
            </a:r>
            <a:r>
              <a:rPr lang="en-US" sz="2400" u="sng" dirty="0">
                <a:latin typeface="Arial" panose="020B0604020202020204" pitchFamily="34" charset="0"/>
                <a:cs typeface="Arial" panose="020B0604020202020204" pitchFamily="34" charset="0"/>
              </a:rPr>
              <a:t>there was no signiﬁcant difference</a:t>
            </a:r>
            <a:r>
              <a:rPr lang="en-US" sz="2400" dirty="0">
                <a:latin typeface="Arial" panose="020B0604020202020204" pitchFamily="34" charset="0"/>
                <a:cs typeface="Arial" panose="020B0604020202020204" pitchFamily="34" charset="0"/>
              </a:rPr>
              <a:t> between the two methods (P=0.72</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Прямоугольник 3"/>
          <p:cNvSpPr/>
          <p:nvPr/>
        </p:nvSpPr>
        <p:spPr>
          <a:xfrm>
            <a:off x="310816" y="6076248"/>
            <a:ext cx="8242300" cy="781752"/>
          </a:xfrm>
          <a:prstGeom prst="rect">
            <a:avLst/>
          </a:prstGeom>
        </p:spPr>
        <p:txBody>
          <a:bodyPr wrap="square">
            <a:spAutoFit/>
          </a:bodyPr>
          <a:lstStyle/>
          <a:p>
            <a:pPr algn="r">
              <a:lnSpc>
                <a:spcPct val="80000"/>
              </a:lnSpc>
            </a:pPr>
            <a:r>
              <a:rPr lang="en-US" sz="1400" i="1" dirty="0">
                <a:latin typeface="Arial" panose="020B0604020202020204" pitchFamily="34" charset="0"/>
                <a:cs typeface="Arial" panose="020B0604020202020204" pitchFamily="34" charset="0"/>
              </a:rPr>
              <a:t>F. </a:t>
            </a:r>
            <a:r>
              <a:rPr lang="en-US" sz="1400" i="1" dirty="0" err="1">
                <a:latin typeface="Arial" panose="020B0604020202020204" pitchFamily="34" charset="0"/>
                <a:cs typeface="Arial" panose="020B0604020202020204" pitchFamily="34" charset="0"/>
              </a:rPr>
              <a:t>D’Antonio</a:t>
            </a:r>
            <a:r>
              <a:rPr lang="en-US" sz="1400" i="1" dirty="0">
                <a:latin typeface="Arial" panose="020B0604020202020204" pitchFamily="34" charset="0"/>
                <a:cs typeface="Arial" panose="020B0604020202020204" pitchFamily="34" charset="0"/>
              </a:rPr>
              <a:t>, T. Dias, B. </a:t>
            </a:r>
            <a:r>
              <a:rPr lang="en-US" sz="1400" i="1" dirty="0" err="1">
                <a:latin typeface="Arial" panose="020B0604020202020204" pitchFamily="34" charset="0"/>
                <a:cs typeface="Arial" panose="020B0604020202020204" pitchFamily="34" charset="0"/>
              </a:rPr>
              <a:t>Thilaganathan</a:t>
            </a:r>
            <a:endParaRPr lang="en-US" sz="1400" i="1" dirty="0">
              <a:latin typeface="Arial" panose="020B0604020202020204" pitchFamily="34" charset="0"/>
              <a:cs typeface="Arial" panose="020B0604020202020204" pitchFamily="34" charset="0"/>
            </a:endParaRPr>
          </a:p>
          <a:p>
            <a:pPr algn="r">
              <a:lnSpc>
                <a:spcPct val="80000"/>
              </a:lnSpc>
            </a:pPr>
            <a:r>
              <a:rPr lang="en-US" sz="1400" i="1" dirty="0">
                <a:latin typeface="Arial" panose="020B0604020202020204" pitchFamily="34" charset="0"/>
                <a:cs typeface="Arial" panose="020B0604020202020204" pitchFamily="34" charset="0"/>
              </a:rPr>
              <a:t>Does antenatal ultrasound labeling predict birth order in twin pregnancies?</a:t>
            </a:r>
          </a:p>
          <a:p>
            <a:pPr algn="r">
              <a:lnSpc>
                <a:spcPct val="80000"/>
              </a:lnSpc>
            </a:pPr>
            <a:r>
              <a:rPr lang="en-US" sz="1400" i="1" dirty="0">
                <a:latin typeface="Arial" panose="020B0604020202020204" pitchFamily="34" charset="0"/>
                <a:cs typeface="Arial" panose="020B0604020202020204" pitchFamily="34" charset="0"/>
              </a:rPr>
              <a:t>Ultrasound </a:t>
            </a:r>
            <a:r>
              <a:rPr lang="en-US" sz="1400" i="1" dirty="0" err="1">
                <a:latin typeface="Arial" panose="020B0604020202020204" pitchFamily="34" charset="0"/>
                <a:cs typeface="Arial" panose="020B0604020202020204" pitchFamily="34" charset="0"/>
              </a:rPr>
              <a:t>Obstet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Gynecol</a:t>
            </a:r>
            <a:r>
              <a:rPr lang="en-US" sz="1400" i="1" dirty="0">
                <a:latin typeface="Arial" panose="020B0604020202020204" pitchFamily="34" charset="0"/>
                <a:cs typeface="Arial" panose="020B0604020202020204" pitchFamily="34" charset="0"/>
              </a:rPr>
              <a:t> 2013; 41: </a:t>
            </a:r>
            <a:r>
              <a:rPr lang="en-US" sz="1400" i="1" dirty="0">
                <a:latin typeface="Arial" panose="020B0604020202020204" pitchFamily="34" charset="0"/>
                <a:cs typeface="Arial" panose="020B0604020202020204" pitchFamily="34" charset="0"/>
              </a:rPr>
              <a:t>274–277 on </a:t>
            </a:r>
            <a:r>
              <a:rPr lang="en-US" sz="1400" i="1" dirty="0">
                <a:latin typeface="Arial" panose="020B0604020202020204" pitchFamily="34" charset="0"/>
                <a:cs typeface="Arial" panose="020B0604020202020204" pitchFamily="34" charset="0"/>
              </a:rPr>
              <a:t>behalf of the Southwest Thames Obstetric Research Collaborative (STORK)</a:t>
            </a:r>
          </a:p>
        </p:txBody>
      </p:sp>
    </p:spTree>
    <p:extLst>
      <p:ext uri="{BB962C8B-B14F-4D97-AF65-F5344CB8AC3E}">
        <p14:creationId xmlns:p14="http://schemas.microsoft.com/office/powerpoint/2010/main" val="1322430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904" y="183004"/>
            <a:ext cx="7543800" cy="362428"/>
          </a:xfrm>
        </p:spPr>
        <p:txBody>
          <a:bodyPr>
            <a:noAutofit/>
          </a:bodyPr>
          <a:lstStyle/>
          <a:p>
            <a:r>
              <a:rPr lang="en-US" sz="3200" dirty="0"/>
              <a:t>MODE OF DELIVERY</a:t>
            </a:r>
            <a:endParaRPr lang="ru-RU" sz="3200" dirty="0"/>
          </a:p>
        </p:txBody>
      </p:sp>
      <p:pic>
        <p:nvPicPr>
          <p:cNvPr id="4" name="Рисунок 3"/>
          <p:cNvPicPr>
            <a:picLocks noChangeAspect="1"/>
          </p:cNvPicPr>
          <p:nvPr/>
        </p:nvPicPr>
        <p:blipFill>
          <a:blip r:embed="rId3"/>
          <a:stretch>
            <a:fillRect/>
          </a:stretch>
        </p:blipFill>
        <p:spPr>
          <a:xfrm>
            <a:off x="166822" y="1176538"/>
            <a:ext cx="8824886" cy="4325904"/>
          </a:xfrm>
          <a:prstGeom prst="rect">
            <a:avLst/>
          </a:prstGeom>
        </p:spPr>
      </p:pic>
      <p:sp>
        <p:nvSpPr>
          <p:cNvPr id="5" name="Овал 4"/>
          <p:cNvSpPr/>
          <p:nvPr/>
        </p:nvSpPr>
        <p:spPr>
          <a:xfrm>
            <a:off x="3232681" y="2642339"/>
            <a:ext cx="1136123" cy="23692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 name="Овал 5"/>
          <p:cNvSpPr/>
          <p:nvPr/>
        </p:nvSpPr>
        <p:spPr>
          <a:xfrm>
            <a:off x="5969196" y="2650659"/>
            <a:ext cx="1136123" cy="2286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7" name="Овал 6"/>
          <p:cNvSpPr/>
          <p:nvPr/>
        </p:nvSpPr>
        <p:spPr>
          <a:xfrm>
            <a:off x="3232681" y="3589564"/>
            <a:ext cx="1136123" cy="24449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9" name="Прямоугольник 8"/>
          <p:cNvSpPr/>
          <p:nvPr/>
        </p:nvSpPr>
        <p:spPr>
          <a:xfrm>
            <a:off x="942050" y="4581980"/>
            <a:ext cx="7274430" cy="646331"/>
          </a:xfrm>
          <a:prstGeom prst="rect">
            <a:avLst/>
          </a:prstGeom>
        </p:spPr>
        <p:txBody>
          <a:bodyPr wrap="square">
            <a:spAutoFit/>
          </a:bodyPr>
          <a:lstStyle/>
          <a:p>
            <a:pPr algn="ctr">
              <a:lnSpc>
                <a:spcPct val="90000"/>
              </a:lnSpc>
            </a:pPr>
            <a:r>
              <a:rPr lang="en-US" sz="2000" i="1" dirty="0">
                <a:solidFill>
                  <a:srgbClr val="FF0000"/>
                </a:solidFill>
                <a:latin typeface="Arial" panose="020B0604020202020204" pitchFamily="34" charset="0"/>
                <a:cs typeface="Arial" panose="020B0604020202020204" pitchFamily="34" charset="0"/>
              </a:rPr>
              <a:t>Antenatal ultrasound labeling does not predict twin birth order in a signiﬁcant proportion of twin </a:t>
            </a:r>
            <a:r>
              <a:rPr lang="en-US" sz="2000" i="1" dirty="0">
                <a:solidFill>
                  <a:srgbClr val="FF0000"/>
                </a:solidFill>
                <a:latin typeface="Arial" panose="020B0604020202020204" pitchFamily="34" charset="0"/>
                <a:cs typeface="Arial" panose="020B0604020202020204" pitchFamily="34" charset="0"/>
              </a:rPr>
              <a:t>deliveries…</a:t>
            </a:r>
            <a:endParaRPr lang="en-US" sz="2000" i="1" dirty="0">
              <a:solidFill>
                <a:srgbClr val="FF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310816" y="6076248"/>
            <a:ext cx="8242300" cy="781752"/>
          </a:xfrm>
          <a:prstGeom prst="rect">
            <a:avLst/>
          </a:prstGeom>
        </p:spPr>
        <p:txBody>
          <a:bodyPr wrap="square">
            <a:spAutoFit/>
          </a:bodyPr>
          <a:lstStyle/>
          <a:p>
            <a:pPr algn="r">
              <a:lnSpc>
                <a:spcPct val="80000"/>
              </a:lnSpc>
            </a:pPr>
            <a:r>
              <a:rPr lang="en-US" sz="1400" i="1" dirty="0">
                <a:latin typeface="Arial" panose="020B0604020202020204" pitchFamily="34" charset="0"/>
                <a:cs typeface="Arial" panose="020B0604020202020204" pitchFamily="34" charset="0"/>
              </a:rPr>
              <a:t>F. </a:t>
            </a:r>
            <a:r>
              <a:rPr lang="en-US" sz="1400" i="1" dirty="0" err="1">
                <a:latin typeface="Arial" panose="020B0604020202020204" pitchFamily="34" charset="0"/>
                <a:cs typeface="Arial" panose="020B0604020202020204" pitchFamily="34" charset="0"/>
              </a:rPr>
              <a:t>D’Antonio</a:t>
            </a:r>
            <a:r>
              <a:rPr lang="en-US" sz="1400" i="1" dirty="0">
                <a:latin typeface="Arial" panose="020B0604020202020204" pitchFamily="34" charset="0"/>
                <a:cs typeface="Arial" panose="020B0604020202020204" pitchFamily="34" charset="0"/>
              </a:rPr>
              <a:t>, T. Dias, B. </a:t>
            </a:r>
            <a:r>
              <a:rPr lang="en-US" sz="1400" i="1" dirty="0" err="1">
                <a:latin typeface="Arial" panose="020B0604020202020204" pitchFamily="34" charset="0"/>
                <a:cs typeface="Arial" panose="020B0604020202020204" pitchFamily="34" charset="0"/>
              </a:rPr>
              <a:t>Thilaganathan</a:t>
            </a:r>
            <a:endParaRPr lang="en-US" sz="1400" i="1" dirty="0">
              <a:latin typeface="Arial" panose="020B0604020202020204" pitchFamily="34" charset="0"/>
              <a:cs typeface="Arial" panose="020B0604020202020204" pitchFamily="34" charset="0"/>
            </a:endParaRPr>
          </a:p>
          <a:p>
            <a:pPr algn="r">
              <a:lnSpc>
                <a:spcPct val="80000"/>
              </a:lnSpc>
            </a:pPr>
            <a:r>
              <a:rPr lang="en-US" sz="1400" i="1" dirty="0">
                <a:latin typeface="Arial" panose="020B0604020202020204" pitchFamily="34" charset="0"/>
                <a:cs typeface="Arial" panose="020B0604020202020204" pitchFamily="34" charset="0"/>
              </a:rPr>
              <a:t>Does antenatal ultrasound labeling predict birth order in twin pregnancies?</a:t>
            </a:r>
          </a:p>
          <a:p>
            <a:pPr algn="r">
              <a:lnSpc>
                <a:spcPct val="80000"/>
              </a:lnSpc>
            </a:pPr>
            <a:r>
              <a:rPr lang="en-US" sz="1400" i="1" dirty="0">
                <a:latin typeface="Arial" panose="020B0604020202020204" pitchFamily="34" charset="0"/>
                <a:cs typeface="Arial" panose="020B0604020202020204" pitchFamily="34" charset="0"/>
              </a:rPr>
              <a:t>Ultrasound </a:t>
            </a:r>
            <a:r>
              <a:rPr lang="en-US" sz="1400" i="1" dirty="0" err="1">
                <a:latin typeface="Arial" panose="020B0604020202020204" pitchFamily="34" charset="0"/>
                <a:cs typeface="Arial" panose="020B0604020202020204" pitchFamily="34" charset="0"/>
              </a:rPr>
              <a:t>Obstet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Gynecol</a:t>
            </a:r>
            <a:r>
              <a:rPr lang="en-US" sz="1400" i="1" dirty="0">
                <a:latin typeface="Arial" panose="020B0604020202020204" pitchFamily="34" charset="0"/>
                <a:cs typeface="Arial" panose="020B0604020202020204" pitchFamily="34" charset="0"/>
              </a:rPr>
              <a:t> 2013; 41: </a:t>
            </a:r>
            <a:r>
              <a:rPr lang="en-US" sz="1400" i="1" dirty="0">
                <a:latin typeface="Arial" panose="020B0604020202020204" pitchFamily="34" charset="0"/>
                <a:cs typeface="Arial" panose="020B0604020202020204" pitchFamily="34" charset="0"/>
              </a:rPr>
              <a:t>274–277 on </a:t>
            </a:r>
            <a:r>
              <a:rPr lang="en-US" sz="1400" i="1" dirty="0">
                <a:latin typeface="Arial" panose="020B0604020202020204" pitchFamily="34" charset="0"/>
                <a:cs typeface="Arial" panose="020B0604020202020204" pitchFamily="34" charset="0"/>
              </a:rPr>
              <a:t>behalf of the Southwest Thames Obstetric Research Collaborative (STORK)</a:t>
            </a:r>
          </a:p>
        </p:txBody>
      </p:sp>
      <p:pic>
        <p:nvPicPr>
          <p:cNvPr id="12" name="Рисунок 11"/>
          <p:cNvPicPr>
            <a:picLocks noChangeAspect="1"/>
          </p:cNvPicPr>
          <p:nvPr/>
        </p:nvPicPr>
        <p:blipFill>
          <a:blip r:embed="rId4"/>
          <a:stretch>
            <a:fillRect/>
          </a:stretch>
        </p:blipFill>
        <p:spPr>
          <a:xfrm rot="18873131">
            <a:off x="8231982" y="153255"/>
            <a:ext cx="898144" cy="802597"/>
          </a:xfrm>
          <a:prstGeom prst="rect">
            <a:avLst/>
          </a:prstGeom>
          <a:noFill/>
        </p:spPr>
      </p:pic>
    </p:spTree>
    <p:extLst>
      <p:ext uri="{BB962C8B-B14F-4D97-AF65-F5344CB8AC3E}">
        <p14:creationId xmlns:p14="http://schemas.microsoft.com/office/powerpoint/2010/main" val="3196830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337" y="809675"/>
            <a:ext cx="8791073" cy="5266573"/>
          </a:xfrm>
        </p:spPr>
        <p:txBody>
          <a:bodyPr>
            <a:noAutofit/>
          </a:bodyPr>
          <a:lstStyle/>
          <a:p>
            <a:pPr marL="0" indent="0">
              <a:lnSpc>
                <a:spcPct val="80000"/>
              </a:lnSpc>
              <a:spcBef>
                <a:spcPts val="0"/>
              </a:spcBef>
              <a:spcAft>
                <a:spcPts val="600"/>
              </a:spcAft>
              <a:buNone/>
            </a:pPr>
            <a:r>
              <a:rPr lang="en-US" sz="2200" u="sng" dirty="0">
                <a:latin typeface="Arial" panose="020B0604020202020204" pitchFamily="34" charset="0"/>
                <a:cs typeface="Arial" panose="020B0604020202020204" pitchFamily="34" charset="0"/>
              </a:rPr>
              <a:t>Reasons of the </a:t>
            </a:r>
            <a:r>
              <a:rPr lang="en-US" sz="2200" u="sng" dirty="0">
                <a:latin typeface="Arial" panose="020B0604020202020204" pitchFamily="34" charset="0"/>
                <a:cs typeface="Arial" panose="020B0604020202020204" pitchFamily="34" charset="0"/>
              </a:rPr>
              <a:t>poor association between prenatal and postnatal order of </a:t>
            </a:r>
            <a:r>
              <a:rPr lang="en-US" sz="2200" u="sng" dirty="0">
                <a:latin typeface="Arial" panose="020B0604020202020204" pitchFamily="34" charset="0"/>
                <a:cs typeface="Arial" panose="020B0604020202020204" pitchFamily="34" charset="0"/>
              </a:rPr>
              <a:t>twins</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True </a:t>
            </a:r>
            <a:r>
              <a:rPr lang="en-US" sz="2200" dirty="0">
                <a:latin typeface="Arial" panose="020B0604020202020204" pitchFamily="34" charset="0"/>
                <a:cs typeface="Arial" panose="020B0604020202020204" pitchFamily="34" charset="0"/>
              </a:rPr>
              <a:t>switch in twin order occurring before or during labor;</a:t>
            </a: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Change of relationship </a:t>
            </a:r>
            <a:r>
              <a:rPr lang="en-US" sz="2200" dirty="0">
                <a:latin typeface="Arial" panose="020B0604020202020204" pitchFamily="34" charset="0"/>
                <a:cs typeface="Arial" panose="020B0604020202020204" pitchFamily="34" charset="0"/>
              </a:rPr>
              <a:t>between the amniotic sac and the cervix </a:t>
            </a:r>
            <a:r>
              <a:rPr lang="en-US" sz="2200" dirty="0">
                <a:latin typeface="Arial" panose="020B0604020202020204" pitchFamily="34" charset="0"/>
                <a:cs typeface="Arial" panose="020B0604020202020204" pitchFamily="34" charset="0"/>
              </a:rPr>
              <a:t>near </a:t>
            </a:r>
            <a:r>
              <a:rPr lang="en-US" sz="2200" dirty="0">
                <a:latin typeface="Arial" panose="020B0604020202020204" pitchFamily="34" charset="0"/>
                <a:cs typeface="Arial" panose="020B0604020202020204" pitchFamily="34" charset="0"/>
              </a:rPr>
              <a:t>term or during </a:t>
            </a:r>
            <a:r>
              <a:rPr lang="en-US" sz="2200" dirty="0">
                <a:latin typeface="Arial" panose="020B0604020202020204" pitchFamily="34" charset="0"/>
                <a:cs typeface="Arial" panose="020B0604020202020204" pitchFamily="34" charset="0"/>
              </a:rPr>
              <a:t>labor;</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Change of relationship </a:t>
            </a:r>
            <a:r>
              <a:rPr lang="en-US" sz="2200" dirty="0">
                <a:latin typeface="Arial" panose="020B0604020202020204" pitchFamily="34" charset="0"/>
                <a:cs typeface="Arial" panose="020B0604020202020204" pitchFamily="34" charset="0"/>
              </a:rPr>
              <a:t>of the twins to the birth canal </a:t>
            </a:r>
            <a:r>
              <a:rPr lang="en-US" sz="2200" dirty="0">
                <a:latin typeface="Arial" panose="020B0604020202020204" pitchFamily="34" charset="0"/>
                <a:cs typeface="Arial" panose="020B0604020202020204" pitchFamily="34" charset="0"/>
              </a:rPr>
              <a:t>following </a:t>
            </a:r>
            <a:r>
              <a:rPr lang="en-US" sz="2200" dirty="0">
                <a:latin typeface="Arial" panose="020B0604020202020204" pitchFamily="34" charset="0"/>
                <a:cs typeface="Arial" panose="020B0604020202020204" pitchFamily="34" charset="0"/>
              </a:rPr>
              <a:t>rupture of the </a:t>
            </a:r>
            <a:r>
              <a:rPr lang="en-US" sz="2200" dirty="0">
                <a:latin typeface="Arial" panose="020B0604020202020204" pitchFamily="34" charset="0"/>
                <a:cs typeface="Arial" panose="020B0604020202020204" pitchFamily="34" charset="0"/>
              </a:rPr>
              <a:t>membranes;</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Birth </a:t>
            </a:r>
            <a:r>
              <a:rPr lang="en-US" sz="2200" dirty="0">
                <a:latin typeface="Arial" panose="020B0604020202020204" pitchFamily="34" charset="0"/>
                <a:cs typeface="Arial" panose="020B0604020202020204" pitchFamily="34" charset="0"/>
              </a:rPr>
              <a:t>order may be inﬂuenced by folding of the inter-twin </a:t>
            </a:r>
            <a:r>
              <a:rPr lang="en-US" sz="2200" dirty="0">
                <a:latin typeface="Arial" panose="020B0604020202020204" pitchFamily="34" charset="0"/>
                <a:cs typeface="Arial" panose="020B0604020202020204" pitchFamily="34" charset="0"/>
              </a:rPr>
              <a:t>membrane;</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Physiological </a:t>
            </a:r>
            <a:r>
              <a:rPr lang="en-US" sz="2200" dirty="0">
                <a:latin typeface="Arial" panose="020B0604020202020204" pitchFamily="34" charset="0"/>
                <a:cs typeface="Arial" panose="020B0604020202020204" pitchFamily="34" charset="0"/>
              </a:rPr>
              <a:t>changes in the lower segment with active labor may alter the </a:t>
            </a:r>
            <a:r>
              <a:rPr lang="en-US" sz="2200" dirty="0">
                <a:latin typeface="Arial" panose="020B0604020202020204" pitchFamily="34" charset="0"/>
                <a:cs typeface="Arial" panose="020B0604020202020204" pitchFamily="34" charset="0"/>
              </a:rPr>
              <a:t>rate;</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Fetal </a:t>
            </a:r>
            <a:r>
              <a:rPr lang="en-US" sz="2200" dirty="0">
                <a:latin typeface="Arial" panose="020B0604020202020204" pitchFamily="34" charset="0"/>
                <a:cs typeface="Arial" panose="020B0604020202020204" pitchFamily="34" charset="0"/>
              </a:rPr>
              <a:t>presentation, uterine morphology and active management of </a:t>
            </a:r>
            <a:r>
              <a:rPr lang="en-US" sz="2200" dirty="0">
                <a:latin typeface="Arial" panose="020B0604020202020204" pitchFamily="34" charset="0"/>
                <a:cs typeface="Arial" panose="020B0604020202020204" pitchFamily="34" charset="0"/>
              </a:rPr>
              <a:t>labor;</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Variable </a:t>
            </a:r>
            <a:r>
              <a:rPr lang="en-US" sz="2200" dirty="0">
                <a:latin typeface="Arial" panose="020B0604020202020204" pitchFamily="34" charset="0"/>
                <a:cs typeface="Arial" panose="020B0604020202020204" pitchFamily="34" charset="0"/>
              </a:rPr>
              <a:t>methods being used for the antenatal labeling of twins on </a:t>
            </a:r>
            <a:r>
              <a:rPr lang="en-US" sz="2200" dirty="0">
                <a:latin typeface="Arial" panose="020B0604020202020204" pitchFamily="34" charset="0"/>
                <a:cs typeface="Arial" panose="020B0604020202020204" pitchFamily="34" charset="0"/>
              </a:rPr>
              <a:t>ultrasound;</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dirty="0">
                <a:solidFill>
                  <a:srgbClr val="FF0000"/>
                </a:solidFill>
                <a:latin typeface="Arial" panose="020B0604020202020204" pitchFamily="34" charset="0"/>
                <a:cs typeface="Arial" panose="020B0604020202020204" pitchFamily="34" charset="0"/>
              </a:rPr>
              <a:t>Cesarean </a:t>
            </a:r>
            <a:r>
              <a:rPr lang="en-US" sz="2200" dirty="0">
                <a:solidFill>
                  <a:srgbClr val="FF0000"/>
                </a:solidFill>
                <a:latin typeface="Arial" panose="020B0604020202020204" pitchFamily="34" charset="0"/>
                <a:cs typeface="Arial" panose="020B0604020202020204" pitchFamily="34" charset="0"/>
              </a:rPr>
              <a:t>section affords access to the lower uterine segment and ignores the relationship between the amniotic sac and the maternal cervix, giving preferential access to Twin </a:t>
            </a:r>
            <a:r>
              <a:rPr lang="en-US" sz="2200" dirty="0">
                <a:solidFill>
                  <a:srgbClr val="FF0000"/>
                </a:solidFill>
                <a:latin typeface="Arial" panose="020B0604020202020204" pitchFamily="34" charset="0"/>
                <a:cs typeface="Arial" panose="020B0604020202020204" pitchFamily="34" charset="0"/>
              </a:rPr>
              <a:t>2…</a:t>
            </a:r>
            <a:endParaRPr lang="en-US" sz="2200" dirty="0">
              <a:solidFill>
                <a:srgbClr val="FF0000"/>
              </a:solidFill>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rot="18873131">
            <a:off x="8231982" y="153255"/>
            <a:ext cx="898144" cy="802597"/>
          </a:xfrm>
          <a:prstGeom prst="rect">
            <a:avLst/>
          </a:prstGeom>
          <a:noFill/>
        </p:spPr>
      </p:pic>
      <p:sp>
        <p:nvSpPr>
          <p:cNvPr id="8"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
        <p:nvSpPr>
          <p:cNvPr id="9" name="Прямоугольник 8"/>
          <p:cNvSpPr/>
          <p:nvPr/>
        </p:nvSpPr>
        <p:spPr>
          <a:xfrm>
            <a:off x="310816" y="6076248"/>
            <a:ext cx="8242300" cy="781752"/>
          </a:xfrm>
          <a:prstGeom prst="rect">
            <a:avLst/>
          </a:prstGeom>
        </p:spPr>
        <p:txBody>
          <a:bodyPr wrap="square">
            <a:spAutoFit/>
          </a:bodyPr>
          <a:lstStyle/>
          <a:p>
            <a:pPr algn="r">
              <a:lnSpc>
                <a:spcPct val="80000"/>
              </a:lnSpc>
            </a:pPr>
            <a:r>
              <a:rPr lang="en-US" sz="1400" i="1" dirty="0">
                <a:latin typeface="Arial" panose="020B0604020202020204" pitchFamily="34" charset="0"/>
                <a:cs typeface="Arial" panose="020B0604020202020204" pitchFamily="34" charset="0"/>
              </a:rPr>
              <a:t>F. </a:t>
            </a:r>
            <a:r>
              <a:rPr lang="en-US" sz="1400" i="1" dirty="0" err="1">
                <a:latin typeface="Arial" panose="020B0604020202020204" pitchFamily="34" charset="0"/>
                <a:cs typeface="Arial" panose="020B0604020202020204" pitchFamily="34" charset="0"/>
              </a:rPr>
              <a:t>D’Antonio</a:t>
            </a:r>
            <a:r>
              <a:rPr lang="en-US" sz="1400" i="1" dirty="0">
                <a:latin typeface="Arial" panose="020B0604020202020204" pitchFamily="34" charset="0"/>
                <a:cs typeface="Arial" panose="020B0604020202020204" pitchFamily="34" charset="0"/>
              </a:rPr>
              <a:t>, T. Dias, B. </a:t>
            </a:r>
            <a:r>
              <a:rPr lang="en-US" sz="1400" i="1" dirty="0" err="1">
                <a:latin typeface="Arial" panose="020B0604020202020204" pitchFamily="34" charset="0"/>
                <a:cs typeface="Arial" panose="020B0604020202020204" pitchFamily="34" charset="0"/>
              </a:rPr>
              <a:t>Thilaganathan</a:t>
            </a:r>
            <a:endParaRPr lang="en-US" sz="1400" i="1" dirty="0">
              <a:latin typeface="Arial" panose="020B0604020202020204" pitchFamily="34" charset="0"/>
              <a:cs typeface="Arial" panose="020B0604020202020204" pitchFamily="34" charset="0"/>
            </a:endParaRPr>
          </a:p>
          <a:p>
            <a:pPr algn="r">
              <a:lnSpc>
                <a:spcPct val="80000"/>
              </a:lnSpc>
            </a:pPr>
            <a:r>
              <a:rPr lang="en-US" sz="1400" i="1" dirty="0">
                <a:latin typeface="Arial" panose="020B0604020202020204" pitchFamily="34" charset="0"/>
                <a:cs typeface="Arial" panose="020B0604020202020204" pitchFamily="34" charset="0"/>
              </a:rPr>
              <a:t>Does antenatal ultrasound labeling predict birth order in twin pregnancies?</a:t>
            </a:r>
          </a:p>
          <a:p>
            <a:pPr algn="r">
              <a:lnSpc>
                <a:spcPct val="80000"/>
              </a:lnSpc>
            </a:pPr>
            <a:r>
              <a:rPr lang="en-US" sz="1400" i="1" dirty="0">
                <a:latin typeface="Arial" panose="020B0604020202020204" pitchFamily="34" charset="0"/>
                <a:cs typeface="Arial" panose="020B0604020202020204" pitchFamily="34" charset="0"/>
              </a:rPr>
              <a:t>Ultrasound </a:t>
            </a:r>
            <a:r>
              <a:rPr lang="en-US" sz="1400" i="1" dirty="0" err="1">
                <a:latin typeface="Arial" panose="020B0604020202020204" pitchFamily="34" charset="0"/>
                <a:cs typeface="Arial" panose="020B0604020202020204" pitchFamily="34" charset="0"/>
              </a:rPr>
              <a:t>Obstet</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Gynecol</a:t>
            </a:r>
            <a:r>
              <a:rPr lang="en-US" sz="1400" i="1" dirty="0">
                <a:latin typeface="Arial" panose="020B0604020202020204" pitchFamily="34" charset="0"/>
                <a:cs typeface="Arial" panose="020B0604020202020204" pitchFamily="34" charset="0"/>
              </a:rPr>
              <a:t> 2013; 41: </a:t>
            </a:r>
            <a:r>
              <a:rPr lang="en-US" sz="1400" i="1" dirty="0">
                <a:latin typeface="Arial" panose="020B0604020202020204" pitchFamily="34" charset="0"/>
                <a:cs typeface="Arial" panose="020B0604020202020204" pitchFamily="34" charset="0"/>
              </a:rPr>
              <a:t>274–277 on </a:t>
            </a:r>
            <a:r>
              <a:rPr lang="en-US" sz="1400" i="1" dirty="0">
                <a:latin typeface="Arial" panose="020B0604020202020204" pitchFamily="34" charset="0"/>
                <a:cs typeface="Arial" panose="020B0604020202020204" pitchFamily="34" charset="0"/>
              </a:rPr>
              <a:t>behalf of the Southwest Thames Obstetric Research Collaborative (STORK)</a:t>
            </a:r>
          </a:p>
        </p:txBody>
      </p:sp>
    </p:spTree>
    <p:extLst>
      <p:ext uri="{BB962C8B-B14F-4D97-AF65-F5344CB8AC3E}">
        <p14:creationId xmlns:p14="http://schemas.microsoft.com/office/powerpoint/2010/main" val="90020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rot="19543689">
            <a:off x="8389899" y="66441"/>
            <a:ext cx="647413" cy="578539"/>
          </a:xfrm>
          <a:prstGeom prst="rect">
            <a:avLst/>
          </a:prstGeom>
          <a:noFill/>
        </p:spPr>
      </p:pic>
      <p:sp>
        <p:nvSpPr>
          <p:cNvPr id="2" name="Заголовок 1"/>
          <p:cNvSpPr>
            <a:spLocks noGrp="1"/>
          </p:cNvSpPr>
          <p:nvPr>
            <p:ph type="title"/>
          </p:nvPr>
        </p:nvSpPr>
        <p:spPr>
          <a:xfrm>
            <a:off x="660404" y="205289"/>
            <a:ext cx="7543800" cy="300842"/>
          </a:xfrm>
        </p:spPr>
        <p:txBody>
          <a:bodyPr>
            <a:noAutofit/>
          </a:bodyPr>
          <a:lstStyle/>
          <a:p>
            <a:r>
              <a:rPr lang="en-US" sz="3200" dirty="0"/>
              <a:t>HISTORICAL VIEW</a:t>
            </a:r>
            <a:endParaRPr lang="ru-RU" sz="3200" dirty="0"/>
          </a:p>
        </p:txBody>
      </p:sp>
      <p:sp>
        <p:nvSpPr>
          <p:cNvPr id="3" name="Объект 2"/>
          <p:cNvSpPr>
            <a:spLocks noGrp="1"/>
          </p:cNvSpPr>
          <p:nvPr>
            <p:ph idx="1"/>
          </p:nvPr>
        </p:nvSpPr>
        <p:spPr>
          <a:xfrm>
            <a:off x="3721768" y="3866148"/>
            <a:ext cx="5422233" cy="2890612"/>
          </a:xfrm>
          <a:solidFill>
            <a:schemeClr val="bg1"/>
          </a:solidFill>
        </p:spPr>
        <p:txBody>
          <a:bodyPr>
            <a:noAutofit/>
          </a:bodyPr>
          <a:lstStyle/>
          <a:p>
            <a:pPr marL="0" indent="0">
              <a:spcBef>
                <a:spcPts val="0"/>
              </a:spcBef>
              <a:spcAft>
                <a:spcPts val="450"/>
              </a:spcAft>
              <a:buNone/>
            </a:pPr>
            <a:r>
              <a:rPr lang="en-US" sz="1800" i="1" dirty="0">
                <a:latin typeface="Arial" panose="020B0604020202020204" pitchFamily="34" charset="0"/>
                <a:cs typeface="Arial" panose="020B0604020202020204" pitchFamily="34" charset="0"/>
              </a:rPr>
              <a:t>38:28</a:t>
            </a:r>
            <a:r>
              <a:rPr lang="en-US" sz="1800" dirty="0">
                <a:latin typeface="Arial" panose="020B0604020202020204" pitchFamily="34" charset="0"/>
                <a:cs typeface="Arial" panose="020B0604020202020204" pitchFamily="34" charset="0"/>
              </a:rPr>
              <a:t> And it came to pass in the time of her travail, that (the one) put out (his) hand; and the midwife took and bound upon this hand a scarlet thread, saying, This came out first.</a:t>
            </a:r>
          </a:p>
          <a:p>
            <a:pPr marL="0" indent="0">
              <a:spcBef>
                <a:spcPts val="0"/>
              </a:spcBef>
              <a:spcAft>
                <a:spcPts val="450"/>
              </a:spcAft>
              <a:buNone/>
            </a:pPr>
            <a:r>
              <a:rPr lang="en-US" sz="1800" i="1" dirty="0">
                <a:latin typeface="Arial" panose="020B0604020202020204" pitchFamily="34" charset="0"/>
                <a:cs typeface="Arial" panose="020B0604020202020204" pitchFamily="34" charset="0"/>
              </a:rPr>
              <a:t>38:29 </a:t>
            </a:r>
            <a:r>
              <a:rPr lang="en-US" sz="1800" dirty="0">
                <a:latin typeface="Arial" panose="020B0604020202020204" pitchFamily="34" charset="0"/>
                <a:cs typeface="Arial" panose="020B0604020202020204" pitchFamily="34" charset="0"/>
              </a:rPr>
              <a:t>And it came to pass </a:t>
            </a:r>
            <a:r>
              <a:rPr lang="en-US" sz="1800" dirty="0">
                <a:latin typeface="Arial" panose="020B0604020202020204" pitchFamily="34" charset="0"/>
                <a:cs typeface="Arial" panose="020B0604020202020204" pitchFamily="34" charset="0"/>
              </a:rPr>
              <a:t>as he drew back his hand, that behold, his brother came out; and she said, How hast thou broken forth? (this) breach (be) upon thee: therefore his name was called Pharez.</a:t>
            </a:r>
          </a:p>
          <a:p>
            <a:pPr marL="0" indent="0">
              <a:spcBef>
                <a:spcPts val="0"/>
              </a:spcBef>
              <a:spcAft>
                <a:spcPts val="450"/>
              </a:spcAft>
              <a:buNone/>
            </a:pPr>
            <a:r>
              <a:rPr lang="en-US" sz="1800" dirty="0">
                <a:latin typeface="Arial" panose="020B0604020202020204" pitchFamily="34" charset="0"/>
                <a:cs typeface="Arial" panose="020B0604020202020204" pitchFamily="34" charset="0"/>
              </a:rPr>
              <a:t>25:26 And afterwards came out his brother that had the scarlet thread upon his hand; and his name was called </a:t>
            </a:r>
            <a:r>
              <a:rPr lang="en-US" sz="1800" dirty="0" err="1">
                <a:latin typeface="Arial" panose="020B0604020202020204" pitchFamily="34" charset="0"/>
                <a:cs typeface="Arial" panose="020B0604020202020204" pitchFamily="34" charset="0"/>
              </a:rPr>
              <a:t>Zarah</a:t>
            </a:r>
            <a:r>
              <a:rPr lang="en-US" sz="1800" dirty="0">
                <a:latin typeface="Arial" panose="020B0604020202020204" pitchFamily="34" charset="0"/>
                <a:cs typeface="Arial" panose="020B0604020202020204" pitchFamily="34" charset="0"/>
              </a:rPr>
              <a:t>.</a:t>
            </a:r>
            <a:endParaRPr lang="ru-RU" sz="1800" dirty="0">
              <a:latin typeface="Arial" panose="020B0604020202020204" pitchFamily="34" charset="0"/>
              <a:cs typeface="Arial" panose="020B0604020202020204" pitchFamily="34" charset="0"/>
            </a:endParaRPr>
          </a:p>
        </p:txBody>
      </p:sp>
      <p:sp>
        <p:nvSpPr>
          <p:cNvPr id="4" name="Объект 2"/>
          <p:cNvSpPr txBox="1">
            <a:spLocks/>
          </p:cNvSpPr>
          <p:nvPr/>
        </p:nvSpPr>
        <p:spPr>
          <a:xfrm>
            <a:off x="154688" y="3866147"/>
            <a:ext cx="3695417" cy="2890613"/>
          </a:xfrm>
          <a:prstGeom prst="rect">
            <a:avLst/>
          </a:prstGeom>
        </p:spPr>
        <p:txBody>
          <a:bodyPr vert="horz" lIns="68580" tIns="34290" rIns="68580" bIns="3429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spcBef>
                <a:spcPts val="0"/>
              </a:spcBef>
              <a:spcAft>
                <a:spcPts val="450"/>
              </a:spcAft>
              <a:buNone/>
            </a:pPr>
            <a:r>
              <a:rPr lang="en-US" sz="1800" i="1" dirty="0">
                <a:latin typeface="Arial" panose="020B0604020202020204" pitchFamily="34" charset="0"/>
                <a:cs typeface="Arial" panose="020B0604020202020204" pitchFamily="34" charset="0"/>
              </a:rPr>
              <a:t>25:24</a:t>
            </a:r>
            <a:r>
              <a:rPr lang="en-US" sz="1800" dirty="0">
                <a:latin typeface="Arial" panose="020B0604020202020204" pitchFamily="34" charset="0"/>
                <a:cs typeface="Arial" panose="020B0604020202020204" pitchFamily="34" charset="0"/>
              </a:rPr>
              <a:t> And when her days to be delivered were fulfilled, behold, (there were) twins in her womb.</a:t>
            </a:r>
          </a:p>
          <a:p>
            <a:pPr marL="0" indent="0">
              <a:spcBef>
                <a:spcPts val="0"/>
              </a:spcBef>
              <a:spcAft>
                <a:spcPts val="450"/>
              </a:spcAft>
              <a:buNone/>
            </a:pPr>
            <a:r>
              <a:rPr lang="en-US" sz="1800" i="1" dirty="0">
                <a:latin typeface="Arial" panose="020B0604020202020204" pitchFamily="34" charset="0"/>
                <a:cs typeface="Arial" panose="020B0604020202020204" pitchFamily="34" charset="0"/>
              </a:rPr>
              <a:t>25:25</a:t>
            </a:r>
            <a:r>
              <a:rPr lang="en-US" sz="1800" dirty="0">
                <a:latin typeface="Arial" panose="020B0604020202020204" pitchFamily="34" charset="0"/>
                <a:cs typeface="Arial" panose="020B0604020202020204" pitchFamily="34" charset="0"/>
              </a:rPr>
              <a:t> And the first was born red, all over like a hairy garment: and they called his name Esau.</a:t>
            </a:r>
          </a:p>
          <a:p>
            <a:pPr marL="0" indent="0">
              <a:spcBef>
                <a:spcPts val="0"/>
              </a:spcBef>
              <a:spcAft>
                <a:spcPts val="450"/>
              </a:spcAft>
              <a:buNone/>
            </a:pPr>
            <a:r>
              <a:rPr lang="en-US" sz="1800" i="1" dirty="0">
                <a:latin typeface="Arial" panose="020B0604020202020204" pitchFamily="34" charset="0"/>
                <a:cs typeface="Arial" panose="020B0604020202020204" pitchFamily="34" charset="0"/>
              </a:rPr>
              <a:t>25:26</a:t>
            </a:r>
            <a:r>
              <a:rPr lang="en-US" sz="1800" dirty="0">
                <a:latin typeface="Arial" panose="020B0604020202020204" pitchFamily="34" charset="0"/>
                <a:cs typeface="Arial" panose="020B0604020202020204" pitchFamily="34" charset="0"/>
              </a:rPr>
              <a:t> And after that his brother was born, and his hand took hold on Esau’s heel; and his name was called Jacob.</a:t>
            </a:r>
            <a:endParaRPr lang="ru-RU" sz="1800"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88" y="737844"/>
            <a:ext cx="4207409" cy="301568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2304" y="740528"/>
            <a:ext cx="4519191" cy="3013003"/>
          </a:xfrm>
          <a:prstGeom prst="rect">
            <a:avLst/>
          </a:prstGeom>
        </p:spPr>
      </p:pic>
    </p:spTree>
    <p:extLst>
      <p:ext uri="{BB962C8B-B14F-4D97-AF65-F5344CB8AC3E}">
        <p14:creationId xmlns:p14="http://schemas.microsoft.com/office/powerpoint/2010/main" val="3142164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29852" y="5557321"/>
            <a:ext cx="4678031" cy="461665"/>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Does the birth order crucial?...</a:t>
            </a:r>
            <a:endParaRPr lang="ru-RU" sz="2400" b="1" i="1" dirty="0">
              <a:solidFill>
                <a:srgbClr val="FF000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 y="1754414"/>
            <a:ext cx="3847662" cy="2872733"/>
          </a:xfrm>
          <a:prstGeom prst="rect">
            <a:avLst/>
          </a:prstGeom>
        </p:spPr>
      </p:pic>
      <p:pic>
        <p:nvPicPr>
          <p:cNvPr id="8" name="Рисунок 7"/>
          <p:cNvPicPr>
            <a:picLocks noChangeAspect="1"/>
          </p:cNvPicPr>
          <p:nvPr/>
        </p:nvPicPr>
        <p:blipFill>
          <a:blip r:embed="rId4"/>
          <a:stretch>
            <a:fillRect/>
          </a:stretch>
        </p:blipFill>
        <p:spPr>
          <a:xfrm>
            <a:off x="3847667" y="1481896"/>
            <a:ext cx="5151954" cy="3377152"/>
          </a:xfrm>
          <a:prstGeom prst="rect">
            <a:avLst/>
          </a:prstGeom>
        </p:spPr>
      </p:pic>
      <p:pic>
        <p:nvPicPr>
          <p:cNvPr id="7" name="Рисунок 6"/>
          <p:cNvPicPr>
            <a:picLocks noChangeAspect="1"/>
          </p:cNvPicPr>
          <p:nvPr/>
        </p:nvPicPr>
        <p:blipFill>
          <a:blip r:embed="rId5"/>
          <a:stretch>
            <a:fillRect/>
          </a:stretch>
        </p:blipFill>
        <p:spPr>
          <a:xfrm rot="18873131">
            <a:off x="8231982" y="153255"/>
            <a:ext cx="898144" cy="802597"/>
          </a:xfrm>
          <a:prstGeom prst="rect">
            <a:avLst/>
          </a:prstGeom>
          <a:noFill/>
        </p:spPr>
      </p:pic>
      <p:sp>
        <p:nvSpPr>
          <p:cNvPr id="9"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Tree>
    <p:extLst>
      <p:ext uri="{BB962C8B-B14F-4D97-AF65-F5344CB8AC3E}">
        <p14:creationId xmlns:p14="http://schemas.microsoft.com/office/powerpoint/2010/main" val="7290985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46645" y="5708918"/>
            <a:ext cx="4661989" cy="461665"/>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How does birth order crucial...</a:t>
            </a:r>
            <a:endParaRPr lang="ru-RU" sz="2400" b="1" i="1" dirty="0">
              <a:solidFill>
                <a:srgbClr val="FF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44" y="1588169"/>
            <a:ext cx="8888393" cy="3688682"/>
          </a:xfrm>
          <a:prstGeom prst="rect">
            <a:avLst/>
          </a:prstGeom>
        </p:spPr>
      </p:pic>
      <p:pic>
        <p:nvPicPr>
          <p:cNvPr id="7" name="Рисунок 6"/>
          <p:cNvPicPr>
            <a:picLocks noChangeAspect="1"/>
          </p:cNvPicPr>
          <p:nvPr/>
        </p:nvPicPr>
        <p:blipFill>
          <a:blip r:embed="rId4"/>
          <a:stretch>
            <a:fillRect/>
          </a:stretch>
        </p:blipFill>
        <p:spPr>
          <a:xfrm rot="18873131">
            <a:off x="8231982" y="153255"/>
            <a:ext cx="898144" cy="802597"/>
          </a:xfrm>
          <a:prstGeom prst="rect">
            <a:avLst/>
          </a:prstGeom>
          <a:noFill/>
        </p:spPr>
      </p:pic>
      <p:sp>
        <p:nvSpPr>
          <p:cNvPr id="8"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Tree>
    <p:extLst>
      <p:ext uri="{BB962C8B-B14F-4D97-AF65-F5344CB8AC3E}">
        <p14:creationId xmlns:p14="http://schemas.microsoft.com/office/powerpoint/2010/main" val="475222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6745699" y="5952435"/>
            <a:ext cx="2398301" cy="905565"/>
          </a:xfrm>
          <a:prstGeom prst="rect">
            <a:avLst/>
          </a:prstGeom>
        </p:spPr>
      </p:pic>
      <p:sp>
        <p:nvSpPr>
          <p:cNvPr id="7" name="Объект 2"/>
          <p:cNvSpPr>
            <a:spLocks noGrp="1"/>
          </p:cNvSpPr>
          <p:nvPr>
            <p:ph idx="1"/>
          </p:nvPr>
        </p:nvSpPr>
        <p:spPr>
          <a:xfrm>
            <a:off x="3048000" y="1335334"/>
            <a:ext cx="5903499" cy="4788597"/>
          </a:xfrm>
          <a:noFill/>
        </p:spPr>
        <p:txBody>
          <a:bodyPr>
            <a:noAutofit/>
          </a:bodyPr>
          <a:lstStyle/>
          <a:p>
            <a:pPr>
              <a:lnSpc>
                <a:spcPct val="80000"/>
              </a:lnSpc>
              <a:spcBef>
                <a:spcPts val="0"/>
              </a:spcBef>
              <a:spcAft>
                <a:spcPts val="1200"/>
              </a:spcAft>
            </a:pPr>
            <a:r>
              <a:rPr lang="en-US" sz="2400" dirty="0">
                <a:latin typeface="Arial" panose="020B0604020202020204" pitchFamily="34" charset="0"/>
                <a:cs typeface="Arial" panose="020B0604020202020204" pitchFamily="34" charset="0"/>
              </a:rPr>
              <a:t>The NICE guideline </a:t>
            </a:r>
            <a:r>
              <a:rPr lang="en-US" sz="2400" dirty="0">
                <a:latin typeface="Arial" panose="020B0604020202020204" pitchFamily="34" charset="0"/>
                <a:cs typeface="Arial" panose="020B0604020202020204" pitchFamily="34" charset="0"/>
              </a:rPr>
              <a:t>on caesarean section makes </a:t>
            </a:r>
            <a:r>
              <a:rPr lang="en-US" sz="2400" dirty="0">
                <a:latin typeface="Arial" panose="020B0604020202020204" pitchFamily="34" charset="0"/>
                <a:cs typeface="Arial" panose="020B0604020202020204" pitchFamily="34" charset="0"/>
              </a:rPr>
              <a:t>two recommendations relating to multiple </a:t>
            </a:r>
            <a:r>
              <a:rPr lang="en-US" sz="2400" dirty="0">
                <a:latin typeface="Arial" panose="020B0604020202020204" pitchFamily="34" charset="0"/>
                <a:cs typeface="Arial" panose="020B0604020202020204" pitchFamily="34" charset="0"/>
              </a:rPr>
              <a:t>pregnancy:</a:t>
            </a:r>
          </a:p>
          <a:p>
            <a:pPr>
              <a:lnSpc>
                <a:spcPct val="80000"/>
              </a:lnSpc>
              <a:spcBef>
                <a:spcPts val="0"/>
              </a:spcBef>
              <a:spcAft>
                <a:spcPts val="1200"/>
              </a:spcAft>
            </a:pPr>
            <a:r>
              <a:rPr lang="en-US" sz="2400" dirty="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uncomplicated twin pregnancies at term where the </a:t>
            </a:r>
            <a:r>
              <a:rPr lang="en-US" sz="2400" dirty="0">
                <a:solidFill>
                  <a:srgbClr val="FF0000"/>
                </a:solidFill>
                <a:latin typeface="Arial" panose="020B0604020202020204" pitchFamily="34" charset="0"/>
                <a:cs typeface="Arial" panose="020B0604020202020204" pitchFamily="34" charset="0"/>
              </a:rPr>
              <a:t>presentation of the first twin is cephalic</a:t>
            </a:r>
            <a:r>
              <a:rPr lang="en-US" sz="2400" dirty="0">
                <a:latin typeface="Arial" panose="020B0604020202020204" pitchFamily="34" charset="0"/>
                <a:cs typeface="Arial" panose="020B0604020202020204" pitchFamily="34" charset="0"/>
              </a:rPr>
              <a:t>, the effect of planned CS in improving outcome for the second twin remains uncertain and therefore </a:t>
            </a:r>
            <a:r>
              <a:rPr lang="en-US" sz="2400" dirty="0">
                <a:solidFill>
                  <a:srgbClr val="FF0000"/>
                </a:solidFill>
                <a:latin typeface="Arial" panose="020B0604020202020204" pitchFamily="34" charset="0"/>
                <a:cs typeface="Arial" panose="020B0604020202020204" pitchFamily="34" charset="0"/>
              </a:rPr>
              <a:t>CS should not routinely be offered </a:t>
            </a:r>
            <a:r>
              <a:rPr lang="en-US" sz="2400" dirty="0">
                <a:latin typeface="Arial" panose="020B0604020202020204" pitchFamily="34" charset="0"/>
                <a:cs typeface="Arial" panose="020B0604020202020204" pitchFamily="34" charset="0"/>
              </a:rPr>
              <a:t>outside a research context</a:t>
            </a:r>
            <a:r>
              <a:rPr lang="en-US" sz="2400" dirty="0">
                <a:latin typeface="Arial" panose="020B0604020202020204" pitchFamily="34" charset="0"/>
                <a:cs typeface="Arial" panose="020B0604020202020204" pitchFamily="34" charset="0"/>
              </a:rPr>
              <a:t>.</a:t>
            </a:r>
          </a:p>
          <a:p>
            <a:pPr>
              <a:lnSpc>
                <a:spcPct val="80000"/>
              </a:lnSpc>
              <a:spcBef>
                <a:spcPts val="0"/>
              </a:spcBef>
              <a:spcAft>
                <a:spcPts val="1200"/>
              </a:spcAft>
            </a:pPr>
            <a:r>
              <a:rPr lang="en-US" sz="2400" dirty="0">
                <a:latin typeface="Arial" panose="020B0604020202020204" pitchFamily="34" charset="0"/>
                <a:cs typeface="Arial" panose="020B0604020202020204" pitchFamily="34" charset="0"/>
              </a:rPr>
              <a:t>In </a:t>
            </a:r>
            <a:r>
              <a:rPr lang="en-US" sz="2400" dirty="0">
                <a:latin typeface="Arial" panose="020B0604020202020204" pitchFamily="34" charset="0"/>
                <a:cs typeface="Arial" panose="020B0604020202020204" pitchFamily="34" charset="0"/>
              </a:rPr>
              <a:t>twin pregnancies where the </a:t>
            </a:r>
            <a:r>
              <a:rPr lang="en-US" sz="2400" dirty="0">
                <a:solidFill>
                  <a:srgbClr val="FF0000"/>
                </a:solidFill>
                <a:latin typeface="Arial" panose="020B0604020202020204" pitchFamily="34" charset="0"/>
                <a:cs typeface="Arial" panose="020B0604020202020204" pitchFamily="34" charset="0"/>
              </a:rPr>
              <a:t>first twin is not cephalic </a:t>
            </a:r>
            <a:r>
              <a:rPr lang="en-US" sz="2400" dirty="0">
                <a:latin typeface="Arial" panose="020B0604020202020204" pitchFamily="34" charset="0"/>
                <a:cs typeface="Arial" panose="020B0604020202020204" pitchFamily="34" charset="0"/>
              </a:rPr>
              <a:t>the effect of </a:t>
            </a:r>
            <a:r>
              <a:rPr lang="en-US" sz="2400" dirty="0">
                <a:solidFill>
                  <a:srgbClr val="FF0000"/>
                </a:solidFill>
                <a:latin typeface="Arial" panose="020B0604020202020204" pitchFamily="34" charset="0"/>
                <a:cs typeface="Arial" panose="020B0604020202020204" pitchFamily="34" charset="0"/>
              </a:rPr>
              <a:t>CS in improving outcome is uncertain</a:t>
            </a:r>
            <a:r>
              <a:rPr lang="en-US" sz="2400" dirty="0">
                <a:latin typeface="Arial" panose="020B0604020202020204" pitchFamily="34" charset="0"/>
                <a:cs typeface="Arial" panose="020B0604020202020204" pitchFamily="34" charset="0"/>
              </a:rPr>
              <a:t>, but </a:t>
            </a:r>
            <a:r>
              <a:rPr lang="en-US" sz="2400" u="sng" dirty="0">
                <a:latin typeface="Arial" panose="020B0604020202020204" pitchFamily="34" charset="0"/>
                <a:cs typeface="Arial" panose="020B0604020202020204" pitchFamily="34" charset="0"/>
              </a:rPr>
              <a:t>current practice is to offer a planned CS</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4" name="Прямоугольник 3"/>
          <p:cNvSpPr/>
          <p:nvPr/>
        </p:nvSpPr>
        <p:spPr>
          <a:xfrm>
            <a:off x="171694" y="6374204"/>
            <a:ext cx="6186611" cy="307777"/>
          </a:xfrm>
          <a:prstGeom prst="rect">
            <a:avLst/>
          </a:prstGeom>
        </p:spPr>
        <p:txBody>
          <a:bodyPr wrap="square">
            <a:spAutoFit/>
          </a:bodyPr>
          <a:lstStyle/>
          <a:p>
            <a:r>
              <a:rPr lang="ru-RU" sz="1400" i="1" dirty="0" err="1">
                <a:latin typeface="Arial" panose="020B0604020202020204" pitchFamily="34" charset="0"/>
                <a:cs typeface="Arial" panose="020B0604020202020204" pitchFamily="34" charset="0"/>
              </a:rPr>
              <a:t>Surveillance</a:t>
            </a:r>
            <a:r>
              <a:rPr lang="ru-RU" sz="1400" i="1" dirty="0">
                <a:latin typeface="Arial" panose="020B0604020202020204" pitchFamily="34" charset="0"/>
                <a:cs typeface="Arial" panose="020B0604020202020204" pitchFamily="34" charset="0"/>
              </a:rPr>
              <a:t> </a:t>
            </a:r>
            <a:r>
              <a:rPr lang="ru-RU" sz="1400" i="1" dirty="0" err="1">
                <a:latin typeface="Arial" panose="020B0604020202020204" pitchFamily="34" charset="0"/>
                <a:cs typeface="Arial" panose="020B0604020202020204" pitchFamily="34" charset="0"/>
              </a:rPr>
              <a:t>report</a:t>
            </a:r>
            <a:r>
              <a:rPr lang="ru-RU" sz="1400" i="1" dirty="0">
                <a:latin typeface="Arial" panose="020B0604020202020204" pitchFamily="34" charset="0"/>
                <a:cs typeface="Arial" panose="020B0604020202020204" pitchFamily="34" charset="0"/>
              </a:rPr>
              <a:t> 2017 – </a:t>
            </a:r>
            <a:r>
              <a:rPr lang="ru-RU" sz="1400" i="1" dirty="0" err="1">
                <a:latin typeface="Arial" panose="020B0604020202020204" pitchFamily="34" charset="0"/>
                <a:cs typeface="Arial" panose="020B0604020202020204" pitchFamily="34" charset="0"/>
              </a:rPr>
              <a:t>Multiple</a:t>
            </a:r>
            <a:r>
              <a:rPr lang="ru-RU" sz="1400" i="1" dirty="0">
                <a:latin typeface="Arial" panose="020B0604020202020204" pitchFamily="34" charset="0"/>
                <a:cs typeface="Arial" panose="020B0604020202020204" pitchFamily="34" charset="0"/>
              </a:rPr>
              <a:t> </a:t>
            </a:r>
            <a:r>
              <a:rPr lang="ru-RU" sz="1400" i="1" dirty="0" err="1">
                <a:latin typeface="Arial" panose="020B0604020202020204" pitchFamily="34" charset="0"/>
                <a:cs typeface="Arial" panose="020B0604020202020204" pitchFamily="34" charset="0"/>
              </a:rPr>
              <a:t>pregnancy</a:t>
            </a:r>
            <a:r>
              <a:rPr lang="ru-RU" sz="1400" i="1" dirty="0">
                <a:latin typeface="Arial" panose="020B0604020202020204" pitchFamily="34" charset="0"/>
                <a:cs typeface="Arial" panose="020B0604020202020204" pitchFamily="34" charset="0"/>
              </a:rPr>
              <a:t> (2011) NICE </a:t>
            </a:r>
            <a:r>
              <a:rPr lang="ru-RU" sz="1400" i="1" dirty="0" err="1">
                <a:latin typeface="Arial" panose="020B0604020202020204" pitchFamily="34" charset="0"/>
                <a:cs typeface="Arial" panose="020B0604020202020204" pitchFamily="34" charset="0"/>
              </a:rPr>
              <a:t>guideline</a:t>
            </a:r>
            <a:r>
              <a:rPr lang="ru-RU" sz="1400" i="1" dirty="0">
                <a:latin typeface="Arial" panose="020B0604020202020204" pitchFamily="34" charset="0"/>
                <a:cs typeface="Arial" panose="020B0604020202020204" pitchFamily="34" charset="0"/>
              </a:rPr>
              <a:t> CG129</a:t>
            </a:r>
          </a:p>
        </p:txBody>
      </p:sp>
      <p:pic>
        <p:nvPicPr>
          <p:cNvPr id="6" name="Рисунок 5"/>
          <p:cNvPicPr>
            <a:picLocks noChangeAspect="1"/>
          </p:cNvPicPr>
          <p:nvPr/>
        </p:nvPicPr>
        <p:blipFill>
          <a:blip r:embed="rId4"/>
          <a:stretch>
            <a:fillRect/>
          </a:stretch>
        </p:blipFill>
        <p:spPr>
          <a:xfrm>
            <a:off x="5775158" y="28893"/>
            <a:ext cx="3368846" cy="95018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77794" y="2113353"/>
            <a:ext cx="4175283" cy="2876306"/>
          </a:xfrm>
          <a:prstGeom prst="rect">
            <a:avLst/>
          </a:prstGeom>
        </p:spPr>
      </p:pic>
      <p:pic>
        <p:nvPicPr>
          <p:cNvPr id="10" name="Рисунок 9"/>
          <p:cNvPicPr>
            <a:picLocks noChangeAspect="1"/>
          </p:cNvPicPr>
          <p:nvPr/>
        </p:nvPicPr>
        <p:blipFill>
          <a:blip r:embed="rId6"/>
          <a:stretch>
            <a:fillRect/>
          </a:stretch>
        </p:blipFill>
        <p:spPr>
          <a:xfrm rot="18873131">
            <a:off x="4895234" y="151491"/>
            <a:ext cx="898144" cy="802597"/>
          </a:xfrm>
          <a:prstGeom prst="rect">
            <a:avLst/>
          </a:prstGeom>
          <a:noFill/>
        </p:spPr>
      </p:pic>
      <p:sp>
        <p:nvSpPr>
          <p:cNvPr id="11"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Tree>
    <p:extLst>
      <p:ext uri="{BB962C8B-B14F-4D97-AF65-F5344CB8AC3E}">
        <p14:creationId xmlns:p14="http://schemas.microsoft.com/office/powerpoint/2010/main" val="233959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2925" y="978568"/>
            <a:ext cx="8625975" cy="5229727"/>
          </a:xfrm>
        </p:spPr>
        <p:txBody>
          <a:bodyPr>
            <a:noAutofit/>
          </a:bodyPr>
          <a:lstStyle/>
          <a:p>
            <a:pPr>
              <a:spcBef>
                <a:spcPts val="0"/>
              </a:spcBef>
              <a:spcAft>
                <a:spcPts val="450"/>
              </a:spcAft>
            </a:pPr>
            <a:r>
              <a:rPr lang="en-US" sz="2200" dirty="0">
                <a:latin typeface="Arial" panose="020B0604020202020204" pitchFamily="34" charset="0"/>
                <a:cs typeface="Arial" panose="020B0604020202020204" pitchFamily="34" charset="0"/>
              </a:rPr>
              <a:t>Birth of the healthy first twin presenting by vertex is associated with a low perinatal mortality and </a:t>
            </a:r>
            <a:r>
              <a:rPr lang="en-US" sz="2200" dirty="0">
                <a:latin typeface="Arial" panose="020B0604020202020204" pitchFamily="34" charset="0"/>
                <a:cs typeface="Arial" panose="020B0604020202020204" pitchFamily="34" charset="0"/>
              </a:rPr>
              <a:t>morbidity.</a:t>
            </a:r>
          </a:p>
          <a:p>
            <a:pPr>
              <a:spcBef>
                <a:spcPts val="0"/>
              </a:spcBef>
              <a:spcAft>
                <a:spcPts val="450"/>
              </a:spcAft>
            </a:pPr>
            <a:r>
              <a:rPr lang="en-US" sz="2200" dirty="0">
                <a:latin typeface="Arial" panose="020B0604020202020204" pitchFamily="34" charset="0"/>
                <a:cs typeface="Arial" panose="020B0604020202020204" pitchFamily="34" charset="0"/>
              </a:rPr>
              <a:t>The recommended mode of birth in case of breech presentation of the first twin is caesarean section. Studies have found significantly more depressed Apgar scores when the presentation of the first twin is breech, weighs more than 1500g, and has a vaginal birth.</a:t>
            </a:r>
          </a:p>
          <a:p>
            <a:pPr>
              <a:spcBef>
                <a:spcPts val="0"/>
              </a:spcBef>
              <a:spcAft>
                <a:spcPts val="450"/>
              </a:spcAft>
            </a:pPr>
            <a:r>
              <a:rPr lang="en-US" sz="2200" dirty="0">
                <a:solidFill>
                  <a:srgbClr val="FF0000"/>
                </a:solidFill>
                <a:latin typeface="Arial" panose="020B0604020202020204" pitchFamily="34" charset="0"/>
                <a:cs typeface="Arial" panose="020B0604020202020204" pitchFamily="34" charset="0"/>
              </a:rPr>
              <a:t>In case of transverse lie of the presenting twin an elective caesarean is the recommended of mode of delivery.</a:t>
            </a:r>
          </a:p>
          <a:p>
            <a:pPr>
              <a:spcBef>
                <a:spcPts val="0"/>
              </a:spcBef>
              <a:spcAft>
                <a:spcPts val="450"/>
              </a:spcAft>
            </a:pPr>
            <a:r>
              <a:rPr lang="en-US" sz="2200" dirty="0">
                <a:latin typeface="Arial" panose="020B0604020202020204" pitchFamily="34" charset="0"/>
                <a:cs typeface="Arial" panose="020B0604020202020204" pitchFamily="34" charset="0"/>
              </a:rPr>
              <a:t>Limited </a:t>
            </a:r>
            <a:r>
              <a:rPr lang="en-US" sz="2200" dirty="0">
                <a:latin typeface="Arial" panose="020B0604020202020204" pitchFamily="34" charset="0"/>
                <a:cs typeface="Arial" panose="020B0604020202020204" pitchFamily="34" charset="0"/>
              </a:rPr>
              <a:t>data is available concerning vaginal birth after caesarean in twin births, and currently there are no published </a:t>
            </a:r>
            <a:r>
              <a:rPr lang="en-US" sz="2200" dirty="0">
                <a:latin typeface="Arial" panose="020B0604020202020204" pitchFamily="34" charset="0"/>
                <a:cs typeface="Arial" panose="020B0604020202020204" pitchFamily="34" charset="0"/>
              </a:rPr>
              <a:t>randomized </a:t>
            </a:r>
            <a:r>
              <a:rPr lang="en-US" sz="2200" dirty="0">
                <a:latin typeface="Arial" panose="020B0604020202020204" pitchFamily="34" charset="0"/>
                <a:cs typeface="Arial" panose="020B0604020202020204" pitchFamily="34" charset="0"/>
              </a:rPr>
              <a:t>controlled </a:t>
            </a:r>
            <a:r>
              <a:rPr lang="en-US" sz="2200" dirty="0">
                <a:latin typeface="Arial" panose="020B0604020202020204" pitchFamily="34" charset="0"/>
                <a:cs typeface="Arial" panose="020B0604020202020204" pitchFamily="34" charset="0"/>
              </a:rPr>
              <a:t>trials.</a:t>
            </a:r>
          </a:p>
          <a:p>
            <a:pPr>
              <a:spcBef>
                <a:spcPts val="0"/>
              </a:spcBef>
              <a:spcAft>
                <a:spcPts val="450"/>
              </a:spcAft>
            </a:pPr>
            <a:r>
              <a:rPr lang="en-US" sz="2200" dirty="0">
                <a:latin typeface="Arial" panose="020B0604020202020204" pitchFamily="34" charset="0"/>
                <a:cs typeface="Arial" panose="020B0604020202020204" pitchFamily="34" charset="0"/>
              </a:rPr>
              <a:t>Recent </a:t>
            </a:r>
            <a:r>
              <a:rPr lang="en-US" sz="2200" dirty="0">
                <a:latin typeface="Arial" panose="020B0604020202020204" pitchFamily="34" charset="0"/>
                <a:cs typeface="Arial" panose="020B0604020202020204" pitchFamily="34" charset="0"/>
              </a:rPr>
              <a:t>studies have shown a trial of </a:t>
            </a:r>
            <a:r>
              <a:rPr lang="en-US" sz="2200" b="1" dirty="0">
                <a:solidFill>
                  <a:srgbClr val="FF0000"/>
                </a:solidFill>
                <a:latin typeface="Arial" panose="020B0604020202020204" pitchFamily="34" charset="0"/>
                <a:cs typeface="Arial" panose="020B0604020202020204" pitchFamily="34" charset="0"/>
              </a:rPr>
              <a:t>VBAC</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with twins does not appear to increase maternal morbidity, and perinatal morbidity is uncommon in gestation more than 34 </a:t>
            </a:r>
            <a:r>
              <a:rPr lang="en-US" sz="2200" dirty="0">
                <a:latin typeface="Arial" panose="020B0604020202020204" pitchFamily="34" charset="0"/>
                <a:cs typeface="Arial" panose="020B0604020202020204" pitchFamily="34" charset="0"/>
              </a:rPr>
              <a:t>weeks, with similar </a:t>
            </a:r>
            <a:r>
              <a:rPr lang="en-US" sz="2200" dirty="0">
                <a:latin typeface="Arial" panose="020B0604020202020204" pitchFamily="34" charset="0"/>
                <a:cs typeface="Arial" panose="020B0604020202020204" pitchFamily="34" charset="0"/>
              </a:rPr>
              <a:t>risk of uterine rupture to a </a:t>
            </a:r>
            <a:r>
              <a:rPr lang="en-US" sz="2200" dirty="0">
                <a:latin typeface="Arial" panose="020B0604020202020204" pitchFamily="34" charset="0"/>
                <a:cs typeface="Arial" panose="020B0604020202020204" pitchFamily="34" charset="0"/>
              </a:rPr>
              <a:t>singleton and </a:t>
            </a:r>
            <a:r>
              <a:rPr lang="en-US" sz="2200" dirty="0">
                <a:latin typeface="Arial" panose="020B0604020202020204" pitchFamily="34" charset="0"/>
                <a:cs typeface="Arial" panose="020B0604020202020204" pitchFamily="34" charset="0"/>
              </a:rPr>
              <a:t>no more likelihood failing a trial of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or experiencing major morbidity</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5" name="Прямоугольник 4"/>
          <p:cNvSpPr/>
          <p:nvPr/>
        </p:nvSpPr>
        <p:spPr>
          <a:xfrm>
            <a:off x="2759243" y="6377869"/>
            <a:ext cx="5760477" cy="480131"/>
          </a:xfrm>
          <a:prstGeom prst="rect">
            <a:avLst/>
          </a:prstGeom>
        </p:spPr>
        <p:txBody>
          <a:bodyPr wrap="square">
            <a:spAutoFit/>
          </a:bodyPr>
          <a:lstStyle/>
          <a:p>
            <a:pPr algn="r">
              <a:lnSpc>
                <a:spcPct val="90000"/>
              </a:lnSpc>
            </a:pPr>
            <a:r>
              <a:rPr lang="en-US" sz="1400" i="1" dirty="0">
                <a:latin typeface="Arial" panose="020B0604020202020204" pitchFamily="34" charset="0"/>
                <a:cs typeface="Arial" panose="020B0604020202020204" pitchFamily="34" charset="0"/>
              </a:rPr>
              <a:t>Women and newborn health service King Edward Memorial Hospital</a:t>
            </a:r>
          </a:p>
          <a:p>
            <a:pPr algn="r">
              <a:lnSpc>
                <a:spcPct val="90000"/>
              </a:lnSpc>
            </a:pPr>
            <a:r>
              <a:rPr lang="en-US" sz="1400" i="1" dirty="0">
                <a:latin typeface="Arial" panose="020B0604020202020204" pitchFamily="34" charset="0"/>
                <a:cs typeface="Arial" panose="020B0604020202020204" pitchFamily="34" charset="0"/>
              </a:rPr>
              <a:t>Department of Health Western Australia, 2015</a:t>
            </a:r>
          </a:p>
        </p:txBody>
      </p:sp>
      <p:sp>
        <p:nvSpPr>
          <p:cNvPr id="7"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pic>
        <p:nvPicPr>
          <p:cNvPr id="8" name="Рисунок 7"/>
          <p:cNvPicPr>
            <a:picLocks noChangeAspect="1"/>
          </p:cNvPicPr>
          <p:nvPr/>
        </p:nvPicPr>
        <p:blipFill>
          <a:blip r:embed="rId3"/>
          <a:stretch>
            <a:fillRect/>
          </a:stretch>
        </p:blipFill>
        <p:spPr>
          <a:xfrm rot="18873131">
            <a:off x="8231982" y="153255"/>
            <a:ext cx="898144" cy="802597"/>
          </a:xfrm>
          <a:prstGeom prst="rect">
            <a:avLst/>
          </a:prstGeom>
          <a:noFill/>
        </p:spPr>
      </p:pic>
    </p:spTree>
    <p:extLst>
      <p:ext uri="{BB962C8B-B14F-4D97-AF65-F5344CB8AC3E}">
        <p14:creationId xmlns:p14="http://schemas.microsoft.com/office/powerpoint/2010/main" val="3503588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rot="18873131">
            <a:off x="4846983" y="116594"/>
            <a:ext cx="898144" cy="802597"/>
          </a:xfrm>
          <a:prstGeom prst="rect">
            <a:avLst/>
          </a:prstGeom>
          <a:noFill/>
        </p:spPr>
      </p:pic>
      <p:sp>
        <p:nvSpPr>
          <p:cNvPr id="3" name="Объект 2"/>
          <p:cNvSpPr>
            <a:spLocks noGrp="1"/>
          </p:cNvSpPr>
          <p:nvPr>
            <p:ph idx="1"/>
          </p:nvPr>
        </p:nvSpPr>
        <p:spPr>
          <a:xfrm>
            <a:off x="208546" y="1003301"/>
            <a:ext cx="8791075" cy="4981746"/>
          </a:xfrm>
        </p:spPr>
        <p:txBody>
          <a:bodyPr>
            <a:noAutofit/>
          </a:bodyPr>
          <a:lstStyle/>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Retrospective analysis over a 13-year period.</a:t>
            </a:r>
            <a:endParaRPr lang="ru-RU" sz="2200" dirty="0">
              <a:latin typeface="Arial" panose="020B0604020202020204" pitchFamily="34" charset="0"/>
              <a:cs typeface="Arial" panose="020B0604020202020204" pitchFamily="34" charset="0"/>
            </a:endParaRP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analyze mode of delivery and neonatal morbidity according to </a:t>
            </a:r>
            <a:r>
              <a:rPr lang="en-US" sz="2200" dirty="0" err="1">
                <a:latin typeface="Arial" panose="020B0604020202020204" pitchFamily="34" charset="0"/>
                <a:cs typeface="Arial" panose="020B0604020202020204" pitchFamily="34" charset="0"/>
              </a:rPr>
              <a:t>chorionicity</a:t>
            </a:r>
            <a:r>
              <a:rPr lang="en-US" sz="2200" dirty="0">
                <a:latin typeface="Arial" panose="020B0604020202020204" pitchFamily="34" charset="0"/>
                <a:cs typeface="Arial" panose="020B0604020202020204" pitchFamily="34" charset="0"/>
              </a:rPr>
              <a:t> </a:t>
            </a:r>
            <a:r>
              <a:rPr lang="en-US" sz="2200" b="1" i="1" dirty="0">
                <a:latin typeface="Arial" panose="020B0604020202020204" pitchFamily="34" charset="0"/>
                <a:cs typeface="Arial" panose="020B0604020202020204" pitchFamily="34" charset="0"/>
              </a:rPr>
              <a:t>in a hospital birth center with a policy of vaginal delivery for twins</a:t>
            </a:r>
            <a:r>
              <a:rPr lang="en-US" sz="2200" dirty="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a:p>
            <a:pPr fontAlgn="base">
              <a:lnSpc>
                <a:spcPct val="80000"/>
              </a:lnSpc>
              <a:spcBef>
                <a:spcPts val="0"/>
              </a:spcBef>
              <a:spcAft>
                <a:spcPts val="300"/>
              </a:spcAft>
            </a:pPr>
            <a:r>
              <a:rPr lang="en-US" sz="2200" b="1" i="1" dirty="0">
                <a:solidFill>
                  <a:srgbClr val="FF0000"/>
                </a:solidFill>
                <a:latin typeface="Arial" panose="020B0604020202020204" pitchFamily="34" charset="0"/>
                <a:cs typeface="Arial" panose="020B0604020202020204" pitchFamily="34" charset="0"/>
              </a:rPr>
              <a:t>1009</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 </a:t>
            </a:r>
            <a:r>
              <a:rPr lang="en-US" sz="2200" dirty="0">
                <a:latin typeface="Arial" panose="020B0604020202020204" pitchFamily="34" charset="0"/>
                <a:cs typeface="Arial" panose="020B0604020202020204" pitchFamily="34" charset="0"/>
              </a:rPr>
              <a:t>pregnancies: </a:t>
            </a:r>
            <a:r>
              <a:rPr lang="en-US" sz="2200" b="1" i="1" dirty="0">
                <a:solidFill>
                  <a:srgbClr val="FF0000"/>
                </a:solidFill>
                <a:latin typeface="Arial" panose="020B0604020202020204" pitchFamily="34" charset="0"/>
                <a:cs typeface="Arial" panose="020B0604020202020204" pitchFamily="34" charset="0"/>
              </a:rPr>
              <a:t>17%</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uncomplicated </a:t>
            </a:r>
            <a:r>
              <a:rPr lang="en-US" sz="2200" dirty="0">
                <a:latin typeface="Arial" panose="020B0604020202020204" pitchFamily="34" charset="0"/>
                <a:cs typeface="Arial" panose="020B0604020202020204" pitchFamily="34" charset="0"/>
              </a:rPr>
              <a:t>MC and </a:t>
            </a:r>
            <a:r>
              <a:rPr lang="en-US" sz="2200" b="1" i="1" dirty="0">
                <a:solidFill>
                  <a:srgbClr val="FF0000"/>
                </a:solidFill>
                <a:latin typeface="Arial" panose="020B0604020202020204" pitchFamily="34" charset="0"/>
                <a:cs typeface="Arial" panose="020B0604020202020204" pitchFamily="34" charset="0"/>
              </a:rPr>
              <a:t>83% </a:t>
            </a:r>
            <a:r>
              <a:rPr lang="en-US" sz="2200" dirty="0">
                <a:latin typeface="Arial" panose="020B0604020202020204" pitchFamily="34" charset="0"/>
                <a:cs typeface="Arial" panose="020B0604020202020204" pitchFamily="34" charset="0"/>
              </a:rPr>
              <a:t>DC pregnancies.</a:t>
            </a: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The </a:t>
            </a:r>
            <a:r>
              <a:rPr lang="en-US" sz="2200" u="sng" dirty="0">
                <a:latin typeface="Arial" panose="020B0604020202020204" pitchFamily="34" charset="0"/>
                <a:cs typeface="Arial" panose="020B0604020202020204" pitchFamily="34" charset="0"/>
              </a:rPr>
              <a:t>rate of </a:t>
            </a:r>
            <a:r>
              <a:rPr lang="en-US" sz="2200" u="sng" dirty="0">
                <a:latin typeface="Arial" panose="020B0604020202020204" pitchFamily="34" charset="0"/>
                <a:cs typeface="Arial" panose="020B0604020202020204" pitchFamily="34" charset="0"/>
              </a:rPr>
              <a:t>CS</a:t>
            </a:r>
            <a:r>
              <a:rPr lang="en-US" sz="2200" dirty="0">
                <a:latin typeface="Arial" panose="020B0604020202020204" pitchFamily="34" charset="0"/>
                <a:cs typeface="Arial" panose="020B0604020202020204" pitchFamily="34" charset="0"/>
              </a:rPr>
              <a:t> was </a:t>
            </a:r>
            <a:r>
              <a:rPr lang="en-US" sz="2200" b="1" i="1" dirty="0">
                <a:solidFill>
                  <a:srgbClr val="FF0000"/>
                </a:solidFill>
                <a:latin typeface="Arial" panose="020B0604020202020204" pitchFamily="34" charset="0"/>
                <a:cs typeface="Arial" panose="020B0604020202020204" pitchFamily="34" charset="0"/>
              </a:rPr>
              <a:t>45.7%</a:t>
            </a:r>
            <a:r>
              <a:rPr lang="en-US" sz="2200" dirty="0">
                <a:latin typeface="Arial" panose="020B0604020202020204" pitchFamily="34" charset="0"/>
                <a:cs typeface="Arial" panose="020B0604020202020204" pitchFamily="34" charset="0"/>
              </a:rPr>
              <a:t> with no difference found based on </a:t>
            </a:r>
            <a:r>
              <a:rPr lang="en-US" sz="2200" dirty="0" err="1">
                <a:latin typeface="Arial" panose="020B0604020202020204" pitchFamily="34" charset="0"/>
                <a:cs typeface="Arial" panose="020B0604020202020204" pitchFamily="34" charset="0"/>
              </a:rPr>
              <a:t>chorionicity</a:t>
            </a:r>
            <a:r>
              <a:rPr lang="en-US" sz="2200" dirty="0">
                <a:latin typeface="Arial" panose="020B0604020202020204" pitchFamily="34" charset="0"/>
                <a:cs typeface="Arial" panose="020B0604020202020204" pitchFamily="34" charset="0"/>
              </a:rPr>
              <a:t>.</a:t>
            </a: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rate of </a:t>
            </a:r>
            <a:r>
              <a:rPr lang="en-US" sz="2200" dirty="0">
                <a:latin typeface="Arial" panose="020B0604020202020204" pitchFamily="34" charset="0"/>
                <a:cs typeface="Arial" panose="020B0604020202020204" pitchFamily="34" charset="0"/>
              </a:rPr>
              <a:t>UA cord </a:t>
            </a:r>
            <a:r>
              <a:rPr lang="en-US" sz="2200" dirty="0">
                <a:latin typeface="Arial" panose="020B0604020202020204" pitchFamily="34" charset="0"/>
                <a:cs typeface="Arial" panose="020B0604020202020204" pitchFamily="34" charset="0"/>
              </a:rPr>
              <a:t>blood values with a pH &lt; 7.10 was similar in </a:t>
            </a:r>
            <a:r>
              <a:rPr lang="en-US" sz="2200" dirty="0">
                <a:latin typeface="Arial" panose="020B0604020202020204" pitchFamily="34" charset="0"/>
                <a:cs typeface="Arial" panose="020B0604020202020204" pitchFamily="34" charset="0"/>
              </a:rPr>
              <a:t>MC and DC.</a:t>
            </a: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There </a:t>
            </a:r>
            <a:r>
              <a:rPr lang="en-US" sz="2200" dirty="0">
                <a:latin typeface="Arial" panose="020B0604020202020204" pitchFamily="34" charset="0"/>
                <a:cs typeface="Arial" panose="020B0604020202020204" pitchFamily="34" charset="0"/>
              </a:rPr>
              <a:t>was </a:t>
            </a:r>
            <a:r>
              <a:rPr lang="en-US" sz="2200" u="sng" dirty="0">
                <a:latin typeface="Arial" panose="020B0604020202020204" pitchFamily="34" charset="0"/>
                <a:cs typeface="Arial" panose="020B0604020202020204" pitchFamily="34" charset="0"/>
              </a:rPr>
              <a:t>no difference in neonatal complications between the two groups</a:t>
            </a:r>
            <a:r>
              <a:rPr lang="en-US" sz="2200" dirty="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MC and DC twin </a:t>
            </a:r>
            <a:r>
              <a:rPr lang="en-US" sz="2200" dirty="0">
                <a:latin typeface="Arial" panose="020B0604020202020204" pitchFamily="34" charset="0"/>
                <a:cs typeface="Arial" panose="020B0604020202020204" pitchFamily="34" charset="0"/>
              </a:rPr>
              <a:t>pregnancies had similar delivery </a:t>
            </a:r>
            <a:r>
              <a:rPr lang="en-US" sz="2200" dirty="0">
                <a:latin typeface="Arial" panose="020B0604020202020204" pitchFamily="34" charset="0"/>
                <a:cs typeface="Arial" panose="020B0604020202020204" pitchFamily="34" charset="0"/>
              </a:rPr>
              <a:t>outcomes.</a:t>
            </a:r>
          </a:p>
          <a:p>
            <a:pPr fontAlgn="base">
              <a:lnSpc>
                <a:spcPct val="80000"/>
              </a:lnSpc>
              <a:spcBef>
                <a:spcPts val="0"/>
              </a:spcBef>
              <a:spcAft>
                <a:spcPts val="300"/>
              </a:spcAft>
            </a:pPr>
            <a:r>
              <a:rPr lang="en-US" sz="2200" dirty="0">
                <a:latin typeface="Arial" panose="020B0604020202020204" pitchFamily="34" charset="0"/>
                <a:cs typeface="Arial" panose="020B0604020202020204" pitchFamily="34" charset="0"/>
              </a:rPr>
              <a:t>The </a:t>
            </a:r>
            <a:r>
              <a:rPr lang="en-US" sz="2200" u="sng" dirty="0">
                <a:latin typeface="Arial" panose="020B0604020202020204" pitchFamily="34" charset="0"/>
                <a:cs typeface="Arial" panose="020B0604020202020204" pitchFamily="34" charset="0"/>
              </a:rPr>
              <a:t>neonatal outcome for twin 2 was not different between </a:t>
            </a:r>
            <a:r>
              <a:rPr lang="en-US" sz="2200" u="sng" dirty="0">
                <a:latin typeface="Arial" panose="020B0604020202020204" pitchFamily="34" charset="0"/>
                <a:cs typeface="Arial" panose="020B0604020202020204" pitchFamily="34" charset="0"/>
              </a:rPr>
              <a:t>MC and DC</a:t>
            </a:r>
            <a:r>
              <a:rPr lang="en-US" sz="2200" dirty="0">
                <a:latin typeface="Arial" panose="020B0604020202020204" pitchFamily="34" charset="0"/>
                <a:cs typeface="Arial" panose="020B0604020202020204" pitchFamily="34" charset="0"/>
              </a:rPr>
              <a:t> pregnancies.</a:t>
            </a:r>
          </a:p>
          <a:p>
            <a:pPr marL="0" indent="0" algn="ctr" fontAlgn="base">
              <a:lnSpc>
                <a:spcPct val="80000"/>
              </a:lnSpc>
              <a:spcBef>
                <a:spcPts val="0"/>
              </a:spcBef>
              <a:spcAft>
                <a:spcPts val="300"/>
              </a:spcAft>
              <a:buNone/>
            </a:pPr>
            <a:r>
              <a:rPr lang="en-US" sz="2200" b="1" i="1" dirty="0">
                <a:solidFill>
                  <a:srgbClr val="FF0000"/>
                </a:solidFill>
                <a:latin typeface="Arial" panose="020B0604020202020204" pitchFamily="34" charset="0"/>
                <a:cs typeface="Arial" panose="020B0604020202020204" pitchFamily="34" charset="0"/>
              </a:rPr>
              <a:t>Vaginal </a:t>
            </a:r>
            <a:r>
              <a:rPr lang="en-US" sz="2200" b="1" i="1" dirty="0">
                <a:solidFill>
                  <a:srgbClr val="FF0000"/>
                </a:solidFill>
                <a:latin typeface="Arial" panose="020B0604020202020204" pitchFamily="34" charset="0"/>
                <a:cs typeface="Arial" panose="020B0604020202020204" pitchFamily="34" charset="0"/>
              </a:rPr>
              <a:t>birth could be offered to women with twin pregnancies regardless of </a:t>
            </a:r>
            <a:r>
              <a:rPr lang="en-US" sz="2200" b="1" i="1" dirty="0" err="1">
                <a:solidFill>
                  <a:srgbClr val="FF0000"/>
                </a:solidFill>
                <a:latin typeface="Arial" panose="020B0604020202020204" pitchFamily="34" charset="0"/>
                <a:cs typeface="Arial" panose="020B0604020202020204" pitchFamily="34" charset="0"/>
              </a:rPr>
              <a:t>chorionicity</a:t>
            </a:r>
            <a:r>
              <a:rPr lang="en-US" sz="2200" b="1" i="1" dirty="0">
                <a:solidFill>
                  <a:srgbClr val="FF0000"/>
                </a:solidFill>
                <a:latin typeface="Arial" panose="020B0604020202020204" pitchFamily="34" charset="0"/>
                <a:cs typeface="Arial" panose="020B0604020202020204" pitchFamily="34" charset="0"/>
              </a:rPr>
              <a:t>.</a:t>
            </a:r>
            <a:endParaRPr lang="en-US" sz="2200" b="1" i="1" dirty="0">
              <a:solidFill>
                <a:srgbClr val="FF0000"/>
              </a:solidFill>
              <a:latin typeface="Arial" panose="020B0604020202020204" pitchFamily="34" charset="0"/>
              <a:cs typeface="Arial" panose="020B0604020202020204" pitchFamily="34" charset="0"/>
            </a:endParaRPr>
          </a:p>
        </p:txBody>
      </p:sp>
      <p:sp>
        <p:nvSpPr>
          <p:cNvPr id="4" name="Прямоугольник 3"/>
          <p:cNvSpPr/>
          <p:nvPr/>
        </p:nvSpPr>
        <p:spPr>
          <a:xfrm>
            <a:off x="0" y="5990070"/>
            <a:ext cx="9154652" cy="867930"/>
          </a:xfrm>
          <a:prstGeom prst="rect">
            <a:avLst/>
          </a:prstGeom>
          <a:solidFill>
            <a:schemeClr val="bg1"/>
          </a:solidFill>
        </p:spPr>
        <p:txBody>
          <a:bodyPr wrap="square">
            <a:spAutoFit/>
          </a:bodyPr>
          <a:lstStyle/>
          <a:p>
            <a:pPr algn="r" fontAlgn="base">
              <a:lnSpc>
                <a:spcPct val="90000"/>
              </a:lnSpc>
            </a:pPr>
            <a:r>
              <a:rPr lang="en-US" sz="1400" i="1" dirty="0">
                <a:latin typeface="Arial" panose="020B0604020202020204" pitchFamily="34" charset="0"/>
                <a:cs typeface="Arial" panose="020B0604020202020204" pitchFamily="34" charset="0"/>
              </a:rPr>
              <a:t>Charles </a:t>
            </a:r>
            <a:r>
              <a:rPr lang="en-US" sz="1400" i="1" dirty="0" err="1">
                <a:latin typeface="Arial" panose="020B0604020202020204" pitchFamily="34" charset="0"/>
                <a:cs typeface="Arial" panose="020B0604020202020204" pitchFamily="34" charset="0"/>
              </a:rPr>
              <a:t>Garabedian</a:t>
            </a:r>
            <a:r>
              <a:rPr lang="en-US" sz="1400" i="1" dirty="0">
                <a:latin typeface="Arial" panose="020B0604020202020204" pitchFamily="34" charset="0"/>
                <a:cs typeface="Arial" panose="020B0604020202020204" pitchFamily="34" charset="0"/>
              </a:rPr>
              <a:t>, Chloe </a:t>
            </a:r>
            <a:r>
              <a:rPr lang="en-US" sz="1400" i="1" dirty="0" err="1">
                <a:latin typeface="Arial" panose="020B0604020202020204" pitchFamily="34" charset="0"/>
                <a:cs typeface="Arial" panose="020B0604020202020204" pitchFamily="34" charset="0"/>
              </a:rPr>
              <a:t>Poulain</a:t>
            </a:r>
            <a:r>
              <a:rPr lang="en-US" sz="1400" i="1" dirty="0">
                <a:latin typeface="Arial" panose="020B0604020202020204" pitchFamily="34" charset="0"/>
                <a:cs typeface="Arial" panose="020B0604020202020204" pitchFamily="34" charset="0"/>
              </a:rPr>
              <a:t>, Alain Duhamel, Damien </a:t>
            </a:r>
            <a:r>
              <a:rPr lang="en-US" sz="1400" i="1" dirty="0" err="1">
                <a:latin typeface="Arial" panose="020B0604020202020204" pitchFamily="34" charset="0"/>
                <a:cs typeface="Arial" panose="020B0604020202020204" pitchFamily="34" charset="0"/>
              </a:rPr>
              <a:t>Subtil</a:t>
            </a:r>
            <a:r>
              <a:rPr lang="en-US" sz="1400" i="1" dirty="0">
                <a:latin typeface="Arial" panose="020B0604020202020204" pitchFamily="34" charset="0"/>
                <a:cs typeface="Arial" panose="020B0604020202020204" pitchFamily="34" charset="0"/>
              </a:rPr>
              <a:t>, Veronique </a:t>
            </a:r>
            <a:r>
              <a:rPr lang="en-US" sz="1400" i="1" dirty="0" err="1">
                <a:latin typeface="Arial" panose="020B0604020202020204" pitchFamily="34" charset="0"/>
                <a:cs typeface="Arial" panose="020B0604020202020204" pitchFamily="34" charset="0"/>
              </a:rPr>
              <a:t>Houfflin-Debarge</a:t>
            </a:r>
            <a:r>
              <a:rPr lang="en-US" sz="1400" i="1" dirty="0">
                <a:latin typeface="Arial" panose="020B0604020202020204" pitchFamily="34" charset="0"/>
                <a:cs typeface="Arial" panose="020B0604020202020204" pitchFamily="34" charset="0"/>
              </a:rPr>
              <a:t>, Philippe </a:t>
            </a:r>
            <a:r>
              <a:rPr lang="en-US" sz="1400" i="1" dirty="0" err="1">
                <a:latin typeface="Arial" panose="020B0604020202020204" pitchFamily="34" charset="0"/>
                <a:cs typeface="Arial" panose="020B0604020202020204" pitchFamily="34" charset="0"/>
              </a:rPr>
              <a:t>Deruelle</a:t>
            </a:r>
            <a:endParaRPr lang="ru-RU" sz="1400" i="1" dirty="0">
              <a:latin typeface="Arial" panose="020B0604020202020204" pitchFamily="34" charset="0"/>
              <a:cs typeface="Arial" panose="020B0604020202020204" pitchFamily="34" charset="0"/>
            </a:endParaRPr>
          </a:p>
          <a:p>
            <a:pPr algn="r" fontAlgn="base">
              <a:lnSpc>
                <a:spcPct val="90000"/>
              </a:lnSpc>
            </a:pPr>
            <a:r>
              <a:rPr lang="en-US" sz="1400" i="1" dirty="0">
                <a:latin typeface="Arial" panose="020B0604020202020204" pitchFamily="34" charset="0"/>
                <a:cs typeface="Arial" panose="020B0604020202020204" pitchFamily="34" charset="0"/>
              </a:rPr>
              <a:t>Intrapartum management of twin pregnancies: are uncomplicated </a:t>
            </a:r>
            <a:r>
              <a:rPr lang="en-US" sz="1400" i="1" dirty="0" err="1">
                <a:latin typeface="Arial" panose="020B0604020202020204" pitchFamily="34" charset="0"/>
                <a:cs typeface="Arial" panose="020B0604020202020204" pitchFamily="34" charset="0"/>
              </a:rPr>
              <a:t>monochorionic</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pregnancies</a:t>
            </a:r>
          </a:p>
          <a:p>
            <a:pPr algn="r" fontAlgn="base">
              <a:lnSpc>
                <a:spcPct val="90000"/>
              </a:lnSpc>
            </a:pPr>
            <a:r>
              <a:rPr lang="en-US" sz="1400" i="1" dirty="0">
                <a:latin typeface="Arial" panose="020B0604020202020204" pitchFamily="34" charset="0"/>
                <a:cs typeface="Arial" panose="020B0604020202020204" pitchFamily="34" charset="0"/>
              </a:rPr>
              <a:t>more at risk of complications than </a:t>
            </a:r>
            <a:r>
              <a:rPr lang="en-US" sz="1400" i="1" dirty="0" err="1">
                <a:latin typeface="Arial" panose="020B0604020202020204" pitchFamily="34" charset="0"/>
                <a:cs typeface="Arial" panose="020B0604020202020204" pitchFamily="34" charset="0"/>
              </a:rPr>
              <a:t>dichorionic</a:t>
            </a:r>
            <a:r>
              <a:rPr lang="en-US" sz="1400" i="1" dirty="0">
                <a:latin typeface="Arial" panose="020B0604020202020204" pitchFamily="34" charset="0"/>
                <a:cs typeface="Arial" panose="020B0604020202020204" pitchFamily="34" charset="0"/>
              </a:rPr>
              <a:t> pregnancies?</a:t>
            </a:r>
          </a:p>
          <a:p>
            <a:pPr algn="r" fontAlgn="base">
              <a:lnSpc>
                <a:spcPct val="90000"/>
              </a:lnSpc>
            </a:pPr>
            <a:r>
              <a:rPr lang="en-US" sz="1400" i="1" dirty="0" err="1">
                <a:latin typeface="Arial" panose="020B0604020202020204" pitchFamily="34" charset="0"/>
                <a:cs typeface="Arial" panose="020B0604020202020204" pitchFamily="34" charset="0"/>
              </a:rPr>
              <a:t>Acta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Obstetricia</a:t>
            </a:r>
            <a:r>
              <a:rPr lang="en-US" sz="1400" i="1" dirty="0">
                <a:latin typeface="Arial" panose="020B0604020202020204" pitchFamily="34" charset="0"/>
                <a:cs typeface="Arial" panose="020B0604020202020204" pitchFamily="34" charset="0"/>
              </a:rPr>
              <a:t> et </a:t>
            </a:r>
            <a:r>
              <a:rPr lang="en-US" sz="1400" i="1" dirty="0" err="1">
                <a:latin typeface="Arial" panose="020B0604020202020204" pitchFamily="34" charset="0"/>
                <a:cs typeface="Arial" panose="020B0604020202020204" pitchFamily="34" charset="0"/>
              </a:rPr>
              <a:t>Gynecologica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Scandinavica</a:t>
            </a:r>
            <a:r>
              <a:rPr lang="en-US" sz="1400" i="1" dirty="0">
                <a:latin typeface="Arial" panose="020B0604020202020204" pitchFamily="34" charset="0"/>
                <a:cs typeface="Arial" panose="020B0604020202020204" pitchFamily="34" charset="0"/>
              </a:rPr>
              <a:t>, March 2015, Volume 94, Issue 3, pages 301–307</a:t>
            </a:r>
            <a:endParaRPr lang="ru-RU" sz="1400" i="1" dirty="0">
              <a:latin typeface="Arial" panose="020B0604020202020204" pitchFamily="34" charset="0"/>
              <a:cs typeface="Arial" panose="020B0604020202020204" pitchFamily="34" charset="0"/>
            </a:endParaRPr>
          </a:p>
        </p:txBody>
      </p:sp>
      <p:pic>
        <p:nvPicPr>
          <p:cNvPr id="5" name="Рисунок 4" descr="Acta Obstetricia et Gynecologica Scandinavica"/>
          <p:cNvPicPr/>
          <p:nvPr/>
        </p:nvPicPr>
        <p:blipFill>
          <a:blip r:embed="rId4">
            <a:extLst>
              <a:ext uri="{28A0092B-C50C-407E-A947-70E740481C1C}">
                <a14:useLocalDpi xmlns:a14="http://schemas.microsoft.com/office/drawing/2010/main" val="0"/>
              </a:ext>
            </a:extLst>
          </a:blip>
          <a:srcRect/>
          <a:stretch>
            <a:fillRect/>
          </a:stretch>
        </p:blipFill>
        <p:spPr bwMode="auto">
          <a:xfrm>
            <a:off x="8352266" y="0"/>
            <a:ext cx="802386" cy="1003300"/>
          </a:xfrm>
          <a:prstGeom prst="rect">
            <a:avLst/>
          </a:prstGeom>
          <a:noFill/>
          <a:ln>
            <a:noFill/>
          </a:ln>
        </p:spPr>
      </p:pic>
      <p:sp>
        <p:nvSpPr>
          <p:cNvPr id="6" name="Прямоугольник 5"/>
          <p:cNvSpPr/>
          <p:nvPr/>
        </p:nvSpPr>
        <p:spPr>
          <a:xfrm>
            <a:off x="5438274" y="34593"/>
            <a:ext cx="2984748" cy="523220"/>
          </a:xfrm>
          <a:prstGeom prst="rect">
            <a:avLst/>
          </a:prstGeom>
        </p:spPr>
        <p:txBody>
          <a:bodyPr wrap="square">
            <a:spAutoFit/>
          </a:bodyPr>
          <a:lstStyle/>
          <a:p>
            <a:pPr algn="r"/>
            <a:r>
              <a:rPr lang="en-US" sz="1400" i="1" dirty="0">
                <a:latin typeface="Arial" panose="020B0604020202020204" pitchFamily="34" charset="0"/>
                <a:cs typeface="Arial" panose="020B0604020202020204" pitchFamily="34" charset="0"/>
              </a:rPr>
              <a:t>Department of Obstetrics, University Hospital, Lille, France</a:t>
            </a:r>
            <a:endParaRPr lang="ru-RU" sz="1400" i="1" dirty="0">
              <a:latin typeface="Arial" panose="020B0604020202020204" pitchFamily="34" charset="0"/>
              <a:cs typeface="Arial" panose="020B0604020202020204" pitchFamily="34" charset="0"/>
            </a:endParaRPr>
          </a:p>
        </p:txBody>
      </p:sp>
      <p:sp>
        <p:nvSpPr>
          <p:cNvPr id="9"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Tree>
    <p:extLst>
      <p:ext uri="{BB962C8B-B14F-4D97-AF65-F5344CB8AC3E}">
        <p14:creationId xmlns:p14="http://schemas.microsoft.com/office/powerpoint/2010/main" val="35820716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rot="18873131">
            <a:off x="4973150" y="63756"/>
            <a:ext cx="661155" cy="590820"/>
          </a:xfrm>
          <a:prstGeom prst="rect">
            <a:avLst/>
          </a:prstGeom>
          <a:noFill/>
        </p:spPr>
      </p:pic>
      <p:sp>
        <p:nvSpPr>
          <p:cNvPr id="3" name="Объект 2"/>
          <p:cNvSpPr>
            <a:spLocks noGrp="1"/>
          </p:cNvSpPr>
          <p:nvPr>
            <p:ph idx="1"/>
          </p:nvPr>
        </p:nvSpPr>
        <p:spPr>
          <a:xfrm>
            <a:off x="240631" y="781793"/>
            <a:ext cx="8726905" cy="5402176"/>
          </a:xfrm>
        </p:spPr>
        <p:txBody>
          <a:bodyPr>
            <a:noAutofit/>
          </a:bodyPr>
          <a:lstStyle/>
          <a:p>
            <a:pPr fontAlgn="base">
              <a:spcBef>
                <a:spcPts val="0"/>
              </a:spcBef>
              <a:spcAft>
                <a:spcPts val="600"/>
              </a:spcAft>
            </a:pPr>
            <a:r>
              <a:rPr lang="en-US" sz="2200" dirty="0">
                <a:latin typeface="Arial" panose="020B0604020202020204" pitchFamily="34" charset="0"/>
                <a:cs typeface="Arial" panose="020B0604020202020204" pitchFamily="34" charset="0"/>
              </a:rPr>
              <a:t>A retrospective cohort </a:t>
            </a:r>
            <a:r>
              <a:rPr lang="en-US" sz="2200" dirty="0">
                <a:latin typeface="Arial" panose="020B0604020202020204" pitchFamily="34" charset="0"/>
                <a:cs typeface="Arial" panose="020B0604020202020204" pitchFamily="34" charset="0"/>
              </a:rPr>
              <a:t>study in the tertiary </a:t>
            </a:r>
            <a:r>
              <a:rPr lang="en-US" sz="2200" dirty="0">
                <a:latin typeface="Arial" panose="020B0604020202020204" pitchFamily="34" charset="0"/>
                <a:cs typeface="Arial" panose="020B0604020202020204" pitchFamily="34" charset="0"/>
              </a:rPr>
              <a:t>medical </a:t>
            </a:r>
            <a:r>
              <a:rPr lang="en-US" sz="2200" dirty="0" err="1">
                <a:latin typeface="Arial" panose="020B0604020202020204" pitchFamily="34" charset="0"/>
                <a:cs typeface="Arial" panose="020B0604020202020204" pitchFamily="34" charset="0"/>
              </a:rPr>
              <a:t>centre</a:t>
            </a:r>
            <a:r>
              <a:rPr lang="en-US" sz="2200" dirty="0">
                <a:latin typeface="Arial" panose="020B0604020202020204" pitchFamily="34" charset="0"/>
                <a:cs typeface="Arial" panose="020B0604020202020204" pitchFamily="34" charset="0"/>
              </a:rPr>
              <a:t>.</a:t>
            </a:r>
            <a:endParaRPr lang="ru-RU" sz="2200" dirty="0">
              <a:latin typeface="Arial" panose="020B0604020202020204" pitchFamily="34" charset="0"/>
              <a:cs typeface="Arial" panose="020B0604020202020204" pitchFamily="34" charset="0"/>
            </a:endParaRPr>
          </a:p>
          <a:p>
            <a:pPr fontAlgn="base">
              <a:spcBef>
                <a:spcPts val="0"/>
              </a:spcBef>
              <a:spcAft>
                <a:spcPts val="600"/>
              </a:spcAft>
            </a:pPr>
            <a:r>
              <a:rPr lang="en-US" sz="2200" b="1" i="1" dirty="0">
                <a:solidFill>
                  <a:srgbClr val="FF0000"/>
                </a:solidFill>
                <a:latin typeface="Arial" panose="020B0604020202020204" pitchFamily="34" charset="0"/>
                <a:cs typeface="Arial" panose="020B0604020202020204" pitchFamily="34" charset="0"/>
              </a:rPr>
              <a:t>2194</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women with twin pregnancies not complicated with very low </a:t>
            </a:r>
            <a:r>
              <a:rPr lang="en-US" sz="2200" dirty="0">
                <a:latin typeface="Arial" panose="020B0604020202020204" pitchFamily="34" charset="0"/>
                <a:cs typeface="Arial" panose="020B0604020202020204" pitchFamily="34" charset="0"/>
              </a:rPr>
              <a:t>birthweight: </a:t>
            </a:r>
            <a:r>
              <a:rPr lang="en-US" sz="2200" b="1" i="1" dirty="0">
                <a:solidFill>
                  <a:srgbClr val="FF0000"/>
                </a:solidFill>
                <a:latin typeface="Arial" panose="020B0604020202020204" pitchFamily="34" charset="0"/>
                <a:cs typeface="Arial" panose="020B0604020202020204" pitchFamily="34" charset="0"/>
              </a:rPr>
              <a:t>59.8%</a:t>
            </a:r>
            <a:r>
              <a:rPr lang="en-US" sz="2200" dirty="0">
                <a:latin typeface="Arial" panose="020B0604020202020204" pitchFamily="34" charset="0"/>
                <a:cs typeface="Arial" panose="020B0604020202020204" pitchFamily="34" charset="0"/>
              </a:rPr>
              <a:t> had </a:t>
            </a:r>
            <a:r>
              <a:rPr lang="en-US" sz="2200" u="sng" dirty="0">
                <a:latin typeface="Arial" panose="020B0604020202020204" pitchFamily="34" charset="0"/>
                <a:cs typeface="Arial" panose="020B0604020202020204" pitchFamily="34" charset="0"/>
              </a:rPr>
              <a:t>PLC</a:t>
            </a:r>
            <a:r>
              <a:rPr lang="en-US" sz="2200" dirty="0">
                <a:latin typeface="Arial" panose="020B0604020202020204" pitchFamily="34" charset="0"/>
                <a:cs typeface="Arial" panose="020B0604020202020204" pitchFamily="34" charset="0"/>
              </a:rPr>
              <a:t> and </a:t>
            </a:r>
            <a:r>
              <a:rPr lang="en-US" sz="2200" b="1" i="1" dirty="0">
                <a:solidFill>
                  <a:srgbClr val="FF0000"/>
                </a:solidFill>
                <a:latin typeface="Arial" panose="020B0604020202020204" pitchFamily="34" charset="0"/>
                <a:cs typeface="Arial" panose="020B0604020202020204" pitchFamily="34" charset="0"/>
              </a:rPr>
              <a:t>40.2%</a:t>
            </a:r>
            <a:r>
              <a:rPr lang="en-US" sz="2200" dirty="0">
                <a:latin typeface="Arial" panose="020B0604020202020204" pitchFamily="34" charset="0"/>
                <a:cs typeface="Arial" panose="020B0604020202020204" pitchFamily="34" charset="0"/>
              </a:rPr>
              <a:t> underwent </a:t>
            </a:r>
            <a:r>
              <a:rPr lang="en-US" sz="2200" u="sng" dirty="0">
                <a:latin typeface="Arial" panose="020B0604020202020204" pitchFamily="34" charset="0"/>
                <a:cs typeface="Arial" panose="020B0604020202020204" pitchFamily="34" charset="0"/>
              </a:rPr>
              <a:t>TOL</a:t>
            </a:r>
            <a:r>
              <a:rPr lang="en-US" sz="2200" dirty="0">
                <a:latin typeface="Arial" panose="020B0604020202020204" pitchFamily="34" charset="0"/>
                <a:cs typeface="Arial" panose="020B0604020202020204" pitchFamily="34" charset="0"/>
              </a:rPr>
              <a:t>.</a:t>
            </a:r>
          </a:p>
          <a:p>
            <a:pPr fontAlgn="base">
              <a:spcBef>
                <a:spcPts val="0"/>
              </a:spcBef>
              <a:spcAft>
                <a:spcPts val="600"/>
              </a:spcAft>
            </a:pPr>
            <a:r>
              <a:rPr lang="en-US" sz="2200" dirty="0">
                <a:latin typeface="Arial" panose="020B0604020202020204" pitchFamily="34" charset="0"/>
                <a:cs typeface="Arial" panose="020B0604020202020204" pitchFamily="34" charset="0"/>
              </a:rPr>
              <a:t>Of the </a:t>
            </a:r>
            <a:r>
              <a:rPr lang="en-US" sz="2200" b="1" i="1" dirty="0">
                <a:solidFill>
                  <a:srgbClr val="FF0000"/>
                </a:solidFill>
                <a:latin typeface="Arial" panose="020B0604020202020204" pitchFamily="34" charset="0"/>
                <a:cs typeface="Arial" panose="020B0604020202020204" pitchFamily="34" charset="0"/>
              </a:rPr>
              <a:t>883</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women who underwent </a:t>
            </a:r>
            <a:r>
              <a:rPr lang="en-US" sz="2200" dirty="0">
                <a:latin typeface="Arial" panose="020B0604020202020204" pitchFamily="34" charset="0"/>
                <a:cs typeface="Arial" panose="020B0604020202020204" pitchFamily="34" charset="0"/>
              </a:rPr>
              <a:t>TOL, </a:t>
            </a:r>
            <a:r>
              <a:rPr lang="en-US" sz="2200" dirty="0">
                <a:latin typeface="Arial" panose="020B0604020202020204" pitchFamily="34" charset="0"/>
                <a:cs typeface="Arial" panose="020B0604020202020204" pitchFamily="34" charset="0"/>
              </a:rPr>
              <a:t>the </a:t>
            </a:r>
            <a:r>
              <a:rPr lang="en-US" sz="2200" u="sng" dirty="0">
                <a:latin typeface="Arial" panose="020B0604020202020204" pitchFamily="34" charset="0"/>
                <a:cs typeface="Arial" panose="020B0604020202020204" pitchFamily="34" charset="0"/>
              </a:rPr>
              <a:t>rate of vaginal delivery</a:t>
            </a:r>
            <a:r>
              <a:rPr lang="en-US" sz="2200" dirty="0">
                <a:latin typeface="Arial" panose="020B0604020202020204" pitchFamily="34" charset="0"/>
                <a:cs typeface="Arial" panose="020B0604020202020204" pitchFamily="34" charset="0"/>
              </a:rPr>
              <a:t> was </a:t>
            </a:r>
            <a:r>
              <a:rPr lang="en-US" sz="2200" b="1" i="1" dirty="0">
                <a:solidFill>
                  <a:srgbClr val="FF0000"/>
                </a:solidFill>
                <a:latin typeface="Arial" panose="020B0604020202020204" pitchFamily="34" charset="0"/>
                <a:cs typeface="Arial" panose="020B0604020202020204" pitchFamily="34" charset="0"/>
              </a:rPr>
              <a:t>86.9%</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a:t>
            </a:r>
            <a:r>
              <a:rPr lang="en-US" sz="2200" u="sng" dirty="0">
                <a:latin typeface="Arial" panose="020B0604020202020204" pitchFamily="34" charset="0"/>
                <a:cs typeface="Arial" panose="020B0604020202020204" pitchFamily="34" charset="0"/>
              </a:rPr>
              <a:t>rates of </a:t>
            </a:r>
            <a:r>
              <a:rPr lang="en-US" sz="2200" u="sng" dirty="0">
                <a:latin typeface="Arial" panose="020B0604020202020204" pitchFamily="34" charset="0"/>
                <a:cs typeface="Arial" panose="020B0604020202020204" pitchFamily="34" charset="0"/>
              </a:rPr>
              <a:t>CS</a:t>
            </a:r>
            <a:r>
              <a:rPr lang="en-US" sz="2200" dirty="0">
                <a:latin typeface="Arial" panose="020B0604020202020204" pitchFamily="34" charset="0"/>
                <a:cs typeface="Arial" panose="020B0604020202020204" pitchFamily="34" charset="0"/>
              </a:rPr>
              <a:t> were </a:t>
            </a:r>
            <a:r>
              <a:rPr lang="en-US" sz="2200" b="1" i="1" dirty="0">
                <a:solidFill>
                  <a:srgbClr val="FF0000"/>
                </a:solidFill>
                <a:latin typeface="Arial" panose="020B0604020202020204" pitchFamily="34" charset="0"/>
                <a:cs typeface="Arial" panose="020B0604020202020204" pitchFamily="34" charset="0"/>
              </a:rPr>
              <a:t>11.1</a:t>
            </a:r>
            <a:r>
              <a:rPr lang="en-US" sz="2200" b="1" i="1" dirty="0">
                <a:solidFill>
                  <a:srgbClr val="FF0000"/>
                </a:solidFill>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u="sng" dirty="0">
                <a:latin typeface="Arial" panose="020B0604020202020204" pitchFamily="34" charset="0"/>
                <a:cs typeface="Arial" panose="020B0604020202020204" pitchFamily="34" charset="0"/>
              </a:rPr>
              <a:t>combined vaginal–caesarean</a:t>
            </a:r>
            <a:r>
              <a:rPr lang="en-US" sz="2200" dirty="0">
                <a:latin typeface="Arial" panose="020B0604020202020204" pitchFamily="34" charset="0"/>
                <a:cs typeface="Arial" panose="020B0604020202020204" pitchFamily="34" charset="0"/>
              </a:rPr>
              <a:t> delivery </a:t>
            </a:r>
            <a:r>
              <a:rPr lang="en-US" sz="2200" b="1" i="1" dirty="0">
                <a:solidFill>
                  <a:srgbClr val="FF0000"/>
                </a:solidFill>
                <a:latin typeface="Arial" panose="020B0604020202020204" pitchFamily="34" charset="0"/>
                <a:cs typeface="Arial" panose="020B0604020202020204" pitchFamily="34" charset="0"/>
              </a:rPr>
              <a:t>2.0</a:t>
            </a:r>
            <a:r>
              <a:rPr lang="en-US" sz="2200" b="1" i="1" dirty="0">
                <a:solidFill>
                  <a:srgbClr val="FF0000"/>
                </a:solidFill>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a:t>
            </a:r>
          </a:p>
          <a:p>
            <a:pPr fontAlgn="base">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Presentation of second twin</a:t>
            </a:r>
            <a:r>
              <a:rPr lang="en-US" sz="2200" dirty="0">
                <a:latin typeface="Arial" panose="020B0604020202020204" pitchFamily="34" charset="0"/>
                <a:cs typeface="Arial" panose="020B0604020202020204" pitchFamily="34" charset="0"/>
              </a:rPr>
              <a:t>, </a:t>
            </a:r>
            <a:r>
              <a:rPr lang="en-US" sz="2200" i="1" dirty="0">
                <a:solidFill>
                  <a:srgbClr val="FF0000"/>
                </a:solidFill>
                <a:latin typeface="Arial" panose="020B0604020202020204" pitchFamily="34" charset="0"/>
                <a:cs typeface="Arial" panose="020B0604020202020204" pitchFamily="34" charset="0"/>
              </a:rPr>
              <a:t>gestational age</a:t>
            </a:r>
            <a:r>
              <a:rPr lang="en-US" sz="2200" b="1"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i="1" dirty="0">
                <a:solidFill>
                  <a:srgbClr val="FF0000"/>
                </a:solidFill>
                <a:latin typeface="Arial" panose="020B0604020202020204" pitchFamily="34" charset="0"/>
                <a:cs typeface="Arial" panose="020B0604020202020204" pitchFamily="34" charset="0"/>
              </a:rPr>
              <a:t>maternal age</a:t>
            </a:r>
            <a:r>
              <a:rPr lang="en-US" sz="2200" b="1"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did affect the chances of </a:t>
            </a:r>
            <a:r>
              <a:rPr lang="en-US" sz="2200" dirty="0">
                <a:latin typeface="Arial" panose="020B0604020202020204" pitchFamily="34" charset="0"/>
                <a:cs typeface="Arial" panose="020B0604020202020204" pitchFamily="34" charset="0"/>
              </a:rPr>
              <a:t>success.</a:t>
            </a:r>
          </a:p>
          <a:p>
            <a:pPr fontAlgn="base">
              <a:spcBef>
                <a:spcPts val="0"/>
              </a:spcBef>
              <a:spcAft>
                <a:spcPts val="600"/>
              </a:spcAft>
            </a:pPr>
            <a:r>
              <a:rPr lang="en-US" sz="2200" i="1" dirty="0" err="1">
                <a:solidFill>
                  <a:srgbClr val="FF0000"/>
                </a:solidFill>
                <a:latin typeface="Arial" panose="020B0604020202020204" pitchFamily="34" charset="0"/>
                <a:cs typeface="Arial" panose="020B0604020202020204" pitchFamily="34" charset="0"/>
              </a:rPr>
              <a:t>Nulliparity</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[odds ratio (OR) 2.38, 95% confidence interval (95% CI) 1.4–4.05], </a:t>
            </a:r>
            <a:r>
              <a:rPr lang="en-US" sz="2200" i="1" dirty="0">
                <a:solidFill>
                  <a:srgbClr val="FF0000"/>
                </a:solidFill>
                <a:latin typeface="Arial" panose="020B0604020202020204" pitchFamily="34" charset="0"/>
                <a:cs typeface="Arial" panose="020B0604020202020204" pitchFamily="34" charset="0"/>
              </a:rPr>
              <a:t>Foley induction of </a:t>
            </a:r>
            <a:r>
              <a:rPr lang="en-US" sz="2200" i="1" dirty="0" err="1">
                <a:solidFill>
                  <a:srgbClr val="FF0000"/>
                </a:solidFill>
                <a:latin typeface="Arial" panose="020B0604020202020204" pitchFamily="34" charset="0"/>
                <a:cs typeface="Arial" panose="020B0604020202020204" pitchFamily="34" charset="0"/>
              </a:rPr>
              <a:t>labour</a:t>
            </a:r>
            <a:r>
              <a:rPr lang="en-US" sz="2200" i="1"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 2.33, 95% CI 1.38–3.91) and </a:t>
            </a:r>
            <a:r>
              <a:rPr lang="en-US" sz="2200" i="1" dirty="0">
                <a:solidFill>
                  <a:srgbClr val="FF0000"/>
                </a:solidFill>
                <a:latin typeface="Arial" panose="020B0604020202020204" pitchFamily="34" charset="0"/>
                <a:cs typeface="Arial" panose="020B0604020202020204" pitchFamily="34" charset="0"/>
              </a:rPr>
              <a:t>BMI &gt;30</a:t>
            </a:r>
            <a:r>
              <a:rPr lang="en-US" sz="2200" i="1" dirty="0">
                <a:solidFill>
                  <a:srgbClr val="FF0000"/>
                </a:solidFill>
                <a:latin typeface="Arial" panose="020B0604020202020204" pitchFamily="34" charset="0"/>
                <a:cs typeface="Arial" panose="020B0604020202020204" pitchFamily="34" charset="0"/>
              </a:rPr>
              <a:t> kg/m</a:t>
            </a:r>
            <a:r>
              <a:rPr lang="en-US" sz="2200" i="1" baseline="30000" dirty="0">
                <a:solidFill>
                  <a:srgbClr val="FF0000"/>
                </a:solidFill>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(OR 1.76, 95% CI 1.03–3) were independent risk factors for caesarean delivery</a:t>
            </a:r>
            <a:r>
              <a:rPr lang="en-US" sz="2200" dirty="0">
                <a:latin typeface="Arial" panose="020B0604020202020204" pitchFamily="34" charset="0"/>
                <a:cs typeface="Arial" panose="020B0604020202020204" pitchFamily="34" charset="0"/>
              </a:rPr>
              <a:t>.</a:t>
            </a:r>
          </a:p>
          <a:p>
            <a:pPr fontAlgn="base">
              <a:spcBef>
                <a:spcPts val="0"/>
              </a:spcBef>
              <a:spcAft>
                <a:spcPts val="600"/>
              </a:spcAft>
            </a:pPr>
            <a:r>
              <a:rPr lang="en-US" sz="2200" dirty="0">
                <a:latin typeface="Arial" panose="020B0604020202020204" pitchFamily="34" charset="0"/>
                <a:cs typeface="Arial" panose="020B0604020202020204" pitchFamily="34" charset="0"/>
              </a:rPr>
              <a:t>The rate of vaginal delivery among women with twin pregnancies who undergo </a:t>
            </a:r>
            <a:r>
              <a:rPr lang="en-US" sz="2200" dirty="0" err="1">
                <a:latin typeface="Arial" panose="020B0604020202020204" pitchFamily="34" charset="0"/>
                <a:cs typeface="Arial" panose="020B0604020202020204" pitchFamily="34" charset="0"/>
              </a:rPr>
              <a:t>labour</a:t>
            </a:r>
            <a:r>
              <a:rPr lang="en-US" sz="2200" dirty="0">
                <a:latin typeface="Arial" panose="020B0604020202020204" pitchFamily="34" charset="0"/>
                <a:cs typeface="Arial" panose="020B0604020202020204" pitchFamily="34" charset="0"/>
              </a:rPr>
              <a:t> can be high, especially in women who </a:t>
            </a:r>
            <a:r>
              <a:rPr lang="en-US" sz="2200" dirty="0" err="1">
                <a:latin typeface="Arial" panose="020B0604020202020204" pitchFamily="34" charset="0"/>
                <a:cs typeface="Arial" panose="020B0604020202020204" pitchFamily="34" charset="0"/>
              </a:rPr>
              <a:t>laboured</a:t>
            </a:r>
            <a:r>
              <a:rPr lang="en-US" sz="2200" dirty="0">
                <a:latin typeface="Arial" panose="020B0604020202020204" pitchFamily="34" charset="0"/>
                <a:cs typeface="Arial" panose="020B0604020202020204" pitchFamily="34" charset="0"/>
              </a:rPr>
              <a:t> spontaneously and have delivered </a:t>
            </a:r>
            <a:r>
              <a:rPr lang="en-US" sz="2200" dirty="0" smtClean="0">
                <a:latin typeface="Arial" panose="020B0604020202020204" pitchFamily="34" charset="0"/>
                <a:cs typeface="Arial" panose="020B0604020202020204" pitchFamily="34" charset="0"/>
              </a:rPr>
              <a:t>before.</a:t>
            </a:r>
          </a:p>
          <a:p>
            <a:pPr marL="0" indent="0" algn="ctr" fontAlgn="base">
              <a:spcBef>
                <a:spcPts val="0"/>
              </a:spcBef>
              <a:spcAft>
                <a:spcPts val="600"/>
              </a:spcAft>
              <a:buNone/>
            </a:pPr>
            <a:r>
              <a:rPr lang="en-US" sz="2200" b="1" i="1" dirty="0" smtClean="0">
                <a:solidFill>
                  <a:srgbClr val="FF0000"/>
                </a:solidFill>
                <a:latin typeface="Arial" panose="020B0604020202020204" pitchFamily="34" charset="0"/>
                <a:cs typeface="Arial" panose="020B0604020202020204" pitchFamily="34" charset="0"/>
              </a:rPr>
              <a:t>in </a:t>
            </a:r>
            <a:r>
              <a:rPr lang="en-US" sz="2200" b="1" i="1" dirty="0">
                <a:solidFill>
                  <a:srgbClr val="FF0000"/>
                </a:solidFill>
                <a:latin typeface="Arial" panose="020B0604020202020204" pitchFamily="34" charset="0"/>
                <a:cs typeface="Arial" panose="020B0604020202020204" pitchFamily="34" charset="0"/>
              </a:rPr>
              <a:t>a hospital </a:t>
            </a:r>
            <a:r>
              <a:rPr lang="en-US" sz="2200" b="1" i="1" dirty="0">
                <a:solidFill>
                  <a:srgbClr val="FF0000"/>
                </a:solidFill>
                <a:latin typeface="Arial" panose="020B0604020202020204" pitchFamily="34" charset="0"/>
                <a:cs typeface="Arial" panose="020B0604020202020204" pitchFamily="34" charset="0"/>
              </a:rPr>
              <a:t>with </a:t>
            </a:r>
            <a:r>
              <a:rPr lang="en-US" sz="2200" b="1" i="1" dirty="0">
                <a:solidFill>
                  <a:srgbClr val="FF0000"/>
                </a:solidFill>
                <a:latin typeface="Arial" panose="020B0604020202020204" pitchFamily="34" charset="0"/>
                <a:cs typeface="Arial" panose="020B0604020202020204" pitchFamily="34" charset="0"/>
              </a:rPr>
              <a:t>a policy of vaginal delivery for </a:t>
            </a:r>
            <a:r>
              <a:rPr lang="en-US" sz="2200" b="1" i="1" dirty="0" smtClean="0">
                <a:solidFill>
                  <a:srgbClr val="FF0000"/>
                </a:solidFill>
                <a:latin typeface="Arial" panose="020B0604020202020204" pitchFamily="34" charset="0"/>
                <a:cs typeface="Arial" panose="020B0604020202020204" pitchFamily="34" charset="0"/>
              </a:rPr>
              <a:t>twins…</a:t>
            </a:r>
            <a:endParaRPr lang="ru-RU" sz="2200" b="1" dirty="0">
              <a:latin typeface="Arial" panose="020B0604020202020204" pitchFamily="34" charset="0"/>
              <a:cs typeface="Arial" panose="020B0604020202020204" pitchFamily="34" charset="0"/>
            </a:endParaRPr>
          </a:p>
        </p:txBody>
      </p:sp>
      <p:sp>
        <p:nvSpPr>
          <p:cNvPr id="4" name="Прямоугольник 3"/>
          <p:cNvSpPr/>
          <p:nvPr/>
        </p:nvSpPr>
        <p:spPr>
          <a:xfrm>
            <a:off x="122158" y="6183969"/>
            <a:ext cx="8338213" cy="674031"/>
          </a:xfrm>
          <a:prstGeom prst="rect">
            <a:avLst/>
          </a:prstGeom>
        </p:spPr>
        <p:txBody>
          <a:bodyPr wrap="square">
            <a:spAutoFit/>
          </a:bodyPr>
          <a:lstStyle/>
          <a:p>
            <a:pPr algn="r" fontAlgn="base">
              <a:lnSpc>
                <a:spcPct val="90000"/>
              </a:lnSpc>
            </a:pPr>
            <a:r>
              <a:rPr lang="en-US" sz="1400" i="1" dirty="0">
                <a:latin typeface="Arial" panose="020B0604020202020204" pitchFamily="34" charset="0"/>
                <a:cs typeface="Arial" panose="020B0604020202020204" pitchFamily="34" charset="0"/>
              </a:rPr>
              <a:t>H de Castro, J Haas, E Schiff, E Sivan, Y </a:t>
            </a:r>
            <a:r>
              <a:rPr lang="en-US" sz="1400" i="1" dirty="0" err="1">
                <a:latin typeface="Arial" panose="020B0604020202020204" pitchFamily="34" charset="0"/>
                <a:cs typeface="Arial" panose="020B0604020202020204" pitchFamily="34" charset="0"/>
              </a:rPr>
              <a:t>Yinon</a:t>
            </a:r>
            <a:r>
              <a:rPr lang="en-US" sz="1400" i="1" dirty="0">
                <a:latin typeface="Arial" panose="020B0604020202020204" pitchFamily="34" charset="0"/>
                <a:cs typeface="Arial" panose="020B0604020202020204" pitchFamily="34" charset="0"/>
              </a:rPr>
              <a:t>, E </a:t>
            </a:r>
            <a:r>
              <a:rPr lang="en-US" sz="1400" i="1" dirty="0" err="1">
                <a:latin typeface="Arial" panose="020B0604020202020204" pitchFamily="34" charset="0"/>
                <a:cs typeface="Arial" panose="020B0604020202020204" pitchFamily="34" charset="0"/>
              </a:rPr>
              <a:t>Barzilay</a:t>
            </a:r>
            <a:endParaRPr lang="ru-RU" sz="1400" i="1" dirty="0">
              <a:latin typeface="Arial" panose="020B0604020202020204" pitchFamily="34" charset="0"/>
              <a:cs typeface="Arial" panose="020B0604020202020204" pitchFamily="34" charset="0"/>
            </a:endParaRPr>
          </a:p>
          <a:p>
            <a:pPr algn="r" fontAlgn="base">
              <a:lnSpc>
                <a:spcPct val="90000"/>
              </a:lnSpc>
            </a:pPr>
            <a:r>
              <a:rPr lang="en-US" sz="1400" i="1" dirty="0">
                <a:latin typeface="Arial" panose="020B0604020202020204" pitchFamily="34" charset="0"/>
                <a:cs typeface="Arial" panose="020B0604020202020204" pitchFamily="34" charset="0"/>
              </a:rPr>
              <a:t>Trial </a:t>
            </a:r>
            <a:r>
              <a:rPr lang="en-US" sz="1400" i="1" dirty="0">
                <a:latin typeface="Arial" panose="020B0604020202020204" pitchFamily="34" charset="0"/>
                <a:cs typeface="Arial" panose="020B0604020202020204" pitchFamily="34" charset="0"/>
              </a:rPr>
              <a:t>of </a:t>
            </a:r>
            <a:r>
              <a:rPr lang="en-US" sz="1400" i="1" dirty="0" err="1">
                <a:latin typeface="Arial" panose="020B0604020202020204" pitchFamily="34" charset="0"/>
                <a:cs typeface="Arial" panose="020B0604020202020204" pitchFamily="34" charset="0"/>
              </a:rPr>
              <a:t>labour</a:t>
            </a:r>
            <a:r>
              <a:rPr lang="en-US" sz="1400" i="1" dirty="0">
                <a:latin typeface="Arial" panose="020B0604020202020204" pitchFamily="34" charset="0"/>
                <a:cs typeface="Arial" panose="020B0604020202020204" pitchFamily="34" charset="0"/>
              </a:rPr>
              <a:t> in twin pregnancies: a retrospective cohort study</a:t>
            </a:r>
            <a:endParaRPr lang="ru-RU" sz="1400" i="1" dirty="0">
              <a:latin typeface="Arial" panose="020B0604020202020204" pitchFamily="34" charset="0"/>
              <a:cs typeface="Arial" panose="020B0604020202020204" pitchFamily="34" charset="0"/>
            </a:endParaRPr>
          </a:p>
          <a:p>
            <a:pPr algn="r" fontAlgn="base">
              <a:lnSpc>
                <a:spcPct val="90000"/>
              </a:lnSpc>
            </a:pPr>
            <a:r>
              <a:rPr lang="en-US" sz="1400" i="1" dirty="0">
                <a:latin typeface="Arial" panose="020B0604020202020204" pitchFamily="34" charset="0"/>
                <a:cs typeface="Arial" panose="020B0604020202020204" pitchFamily="34" charset="0"/>
              </a:rPr>
              <a:t>BJOG</a:t>
            </a:r>
            <a:r>
              <a:rPr lang="en-US" sz="1400" i="1" dirty="0">
                <a:latin typeface="Arial" panose="020B0604020202020204" pitchFamily="34" charset="0"/>
                <a:cs typeface="Arial" panose="020B0604020202020204" pitchFamily="34" charset="0"/>
              </a:rPr>
              <a:t>, May 2016, Volume 123, Issue 6, Pages 940–945</a:t>
            </a:r>
            <a:endParaRPr lang="ru-RU" sz="1400" i="1" dirty="0">
              <a:latin typeface="Arial" panose="020B0604020202020204" pitchFamily="34" charset="0"/>
              <a:cs typeface="Arial" panose="020B0604020202020204" pitchFamily="34" charset="0"/>
            </a:endParaRPr>
          </a:p>
        </p:txBody>
      </p:sp>
      <p:pic>
        <p:nvPicPr>
          <p:cNvPr id="6" name="Рисунок 5" descr="BJOG: An International Journal of Obstetrics &amp; Gynaecology"/>
          <p:cNvPicPr/>
          <p:nvPr/>
        </p:nvPicPr>
        <p:blipFill>
          <a:blip r:embed="rId4">
            <a:extLst>
              <a:ext uri="{28A0092B-C50C-407E-A947-70E740481C1C}">
                <a14:useLocalDpi xmlns:a14="http://schemas.microsoft.com/office/drawing/2010/main" val="0"/>
              </a:ext>
            </a:extLst>
          </a:blip>
          <a:srcRect/>
          <a:stretch>
            <a:fillRect/>
          </a:stretch>
        </p:blipFill>
        <p:spPr bwMode="auto">
          <a:xfrm>
            <a:off x="8326039" y="0"/>
            <a:ext cx="817961" cy="1003300"/>
          </a:xfrm>
          <a:prstGeom prst="rect">
            <a:avLst/>
          </a:prstGeom>
          <a:noFill/>
          <a:ln>
            <a:noFill/>
          </a:ln>
        </p:spPr>
      </p:pic>
      <p:sp>
        <p:nvSpPr>
          <p:cNvPr id="7" name="Прямоугольник 6"/>
          <p:cNvSpPr/>
          <p:nvPr/>
        </p:nvSpPr>
        <p:spPr>
          <a:xfrm>
            <a:off x="5630779" y="21564"/>
            <a:ext cx="2695259" cy="738664"/>
          </a:xfrm>
          <a:prstGeom prst="rect">
            <a:avLst/>
          </a:prstGeom>
        </p:spPr>
        <p:txBody>
          <a:bodyPr wrap="square">
            <a:spAutoFit/>
          </a:bodyPr>
          <a:lstStyle/>
          <a:p>
            <a:pPr algn="r"/>
            <a:r>
              <a:rPr lang="en-US" sz="1400" i="1" dirty="0">
                <a:solidFill>
                  <a:srgbClr val="000000"/>
                </a:solidFill>
                <a:latin typeface="arial" panose="020B0604020202020204" pitchFamily="34" charset="0"/>
              </a:rPr>
              <a:t>Department of Obstetrics and </a:t>
            </a:r>
            <a:r>
              <a:rPr lang="en-US" sz="1400" i="1" dirty="0" err="1">
                <a:solidFill>
                  <a:srgbClr val="000000"/>
                </a:solidFill>
                <a:latin typeface="arial" panose="020B0604020202020204" pitchFamily="34" charset="0"/>
              </a:rPr>
              <a:t>Gynaecology</a:t>
            </a:r>
            <a:r>
              <a:rPr lang="en-US" sz="1400" i="1" dirty="0">
                <a:solidFill>
                  <a:srgbClr val="000000"/>
                </a:solidFill>
                <a:latin typeface="arial" panose="020B0604020202020204" pitchFamily="34" charset="0"/>
              </a:rPr>
              <a:t>, Sheba Medical Centre</a:t>
            </a:r>
            <a:r>
              <a:rPr lang="en-US" sz="1400" i="1" dirty="0">
                <a:solidFill>
                  <a:srgbClr val="000000"/>
                </a:solidFill>
                <a:latin typeface="arial" panose="020B0604020202020204" pitchFamily="34" charset="0"/>
              </a:rPr>
              <a:t>, </a:t>
            </a:r>
            <a:r>
              <a:rPr lang="en-US" sz="1400" i="1" dirty="0">
                <a:solidFill>
                  <a:srgbClr val="000000"/>
                </a:solidFill>
                <a:latin typeface="arial" panose="020B0604020202020204" pitchFamily="34" charset="0"/>
              </a:rPr>
              <a:t>Ramat-</a:t>
            </a:r>
            <a:r>
              <a:rPr lang="en-US" sz="1400" i="1" dirty="0" err="1">
                <a:solidFill>
                  <a:srgbClr val="000000"/>
                </a:solidFill>
                <a:latin typeface="arial" panose="020B0604020202020204" pitchFamily="34" charset="0"/>
              </a:rPr>
              <a:t>Gan</a:t>
            </a:r>
            <a:r>
              <a:rPr lang="en-US" sz="1400" i="1" dirty="0">
                <a:solidFill>
                  <a:srgbClr val="000000"/>
                </a:solidFill>
                <a:latin typeface="arial" panose="020B0604020202020204" pitchFamily="34" charset="0"/>
              </a:rPr>
              <a:t>, Israel</a:t>
            </a:r>
            <a:endParaRPr lang="ru-RU" sz="1400" i="1" dirty="0"/>
          </a:p>
        </p:txBody>
      </p:sp>
      <p:sp>
        <p:nvSpPr>
          <p:cNvPr id="8"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spTree>
    <p:extLst>
      <p:ext uri="{BB962C8B-B14F-4D97-AF65-F5344CB8AC3E}">
        <p14:creationId xmlns:p14="http://schemas.microsoft.com/office/powerpoint/2010/main" val="1764492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6674" y="1064942"/>
            <a:ext cx="8646694" cy="5123629"/>
          </a:xfrm>
        </p:spPr>
        <p:txBody>
          <a:bodyPr>
            <a:noAutofit/>
          </a:bodyPr>
          <a:lstStyle/>
          <a:p>
            <a:pPr>
              <a:lnSpc>
                <a:spcPct val="80000"/>
              </a:lnSpc>
              <a:spcBef>
                <a:spcPts val="0"/>
              </a:spcBef>
              <a:spcAft>
                <a:spcPts val="600"/>
              </a:spcAft>
            </a:pPr>
            <a:r>
              <a:rPr lang="en-US" sz="2400" b="1" dirty="0" err="1">
                <a:solidFill>
                  <a:srgbClr val="FF0000"/>
                </a:solidFill>
                <a:latin typeface="Arial" panose="020B0604020202020204" pitchFamily="34" charset="0"/>
                <a:cs typeface="Arial" panose="020B0604020202020204" pitchFamily="34" charset="0"/>
              </a:rPr>
              <a:t>Malpresentation</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the second twin has the strongest association with emergency caesarean section for delivery of the second twin, increasing the intervention </a:t>
            </a:r>
            <a:r>
              <a:rPr lang="en-US" sz="2400" dirty="0">
                <a:latin typeface="Arial" panose="020B0604020202020204" pitchFamily="34" charset="0"/>
                <a:cs typeface="Arial" panose="020B0604020202020204" pitchFamily="34" charset="0"/>
              </a:rPr>
              <a:t>fourfold</a:t>
            </a:r>
            <a:r>
              <a:rPr lang="en-US" sz="2400" dirty="0">
                <a:latin typeface="Arial" panose="020B0604020202020204" pitchFamily="34" charset="0"/>
                <a:cs typeface="Arial" panose="020B0604020202020204" pitchFamily="34" charset="0"/>
              </a:rPr>
              <a:t>.</a:t>
            </a:r>
          </a:p>
          <a:p>
            <a:pPr>
              <a:lnSpc>
                <a:spcPct val="80000"/>
              </a:lnSpc>
              <a:spcBef>
                <a:spcPts val="0"/>
              </a:spcBef>
              <a:spcAft>
                <a:spcPts val="600"/>
              </a:spcAft>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rate of this event is as low as </a:t>
            </a:r>
            <a:r>
              <a:rPr lang="en-US" sz="2400" b="1" i="1" dirty="0">
                <a:solidFill>
                  <a:srgbClr val="FF0000"/>
                </a:solidFill>
                <a:latin typeface="Arial" panose="020B0604020202020204" pitchFamily="34" charset="0"/>
                <a:cs typeface="Arial" panose="020B0604020202020204" pitchFamily="34" charset="0"/>
              </a:rPr>
              <a:t>2.2%</a:t>
            </a:r>
            <a:r>
              <a:rPr lang="en-US" sz="2400" dirty="0">
                <a:latin typeface="Arial" panose="020B0604020202020204" pitchFamily="34" charset="0"/>
                <a:cs typeface="Arial" panose="020B0604020202020204" pitchFamily="34" charset="0"/>
              </a:rPr>
              <a:t> in some </a:t>
            </a:r>
            <a:r>
              <a:rPr lang="en-US" sz="2400" dirty="0" err="1">
                <a:latin typeface="Arial" panose="020B0604020202020204" pitchFamily="34" charset="0"/>
                <a:cs typeface="Arial" panose="020B0604020202020204" pitchFamily="34" charset="0"/>
              </a:rPr>
              <a:t>centres</a:t>
            </a:r>
            <a:r>
              <a:rPr lang="en-US" sz="2400" dirty="0">
                <a:latin typeface="Arial" panose="020B0604020202020204" pitchFamily="34" charset="0"/>
                <a:cs typeface="Arial" panose="020B0604020202020204" pitchFamily="34" charset="0"/>
              </a:rPr>
              <a:t> but as high as </a:t>
            </a:r>
            <a:r>
              <a:rPr lang="en-US" sz="2400" b="1" i="1" dirty="0">
                <a:solidFill>
                  <a:srgbClr val="FF0000"/>
                </a:solidFill>
                <a:latin typeface="Arial" panose="020B0604020202020204" pitchFamily="34" charset="0"/>
                <a:cs typeface="Arial" panose="020B0604020202020204" pitchFamily="34" charset="0"/>
              </a:rPr>
              <a:t>17%</a:t>
            </a:r>
            <a:r>
              <a:rPr lang="en-US" sz="2400" dirty="0">
                <a:latin typeface="Arial" panose="020B0604020202020204" pitchFamily="34" charset="0"/>
                <a:cs typeface="Arial" panose="020B0604020202020204" pitchFamily="34" charset="0"/>
              </a:rPr>
              <a:t> in </a:t>
            </a:r>
            <a:r>
              <a:rPr lang="en-US" sz="2400" dirty="0">
                <a:latin typeface="Arial" panose="020B0604020202020204" pitchFamily="34" charset="0"/>
                <a:cs typeface="Arial" panose="020B0604020202020204" pitchFamily="34" charset="0"/>
              </a:rPr>
              <a:t>others.</a:t>
            </a:r>
          </a:p>
          <a:p>
            <a:pPr>
              <a:lnSpc>
                <a:spcPct val="80000"/>
              </a:lnSpc>
              <a:spcBef>
                <a:spcPts val="0"/>
              </a:spcBef>
              <a:spcAft>
                <a:spcPts val="600"/>
              </a:spcAft>
            </a:pPr>
            <a:r>
              <a:rPr lang="en-US" sz="2400" u="sng" dirty="0">
                <a:latin typeface="Arial" panose="020B0604020202020204" pitchFamily="34" charset="0"/>
                <a:cs typeface="Arial" panose="020B0604020202020204" pitchFamily="34" charset="0"/>
              </a:rPr>
              <a:t>External </a:t>
            </a:r>
            <a:r>
              <a:rPr lang="en-US" sz="2400" u="sng" dirty="0">
                <a:latin typeface="Arial" panose="020B0604020202020204" pitchFamily="34" charset="0"/>
                <a:cs typeface="Arial" panose="020B0604020202020204" pitchFamily="34" charset="0"/>
              </a:rPr>
              <a:t>cephalic </a:t>
            </a:r>
            <a:r>
              <a:rPr lang="en-US" sz="2400" u="sng" dirty="0">
                <a:latin typeface="Arial" panose="020B0604020202020204" pitchFamily="34" charset="0"/>
                <a:cs typeface="Arial" panose="020B0604020202020204" pitchFamily="34" charset="0"/>
              </a:rPr>
              <a:t>version</a:t>
            </a:r>
            <a:r>
              <a:rPr lang="en-US" sz="2400" dirty="0">
                <a:latin typeface="Arial" panose="020B0604020202020204" pitchFamily="34" charset="0"/>
                <a:cs typeface="Arial" panose="020B0604020202020204" pitchFamily="34" charset="0"/>
              </a:rPr>
              <a:t> (</a:t>
            </a:r>
            <a:r>
              <a:rPr lang="en-US" sz="2400" b="1" i="1" dirty="0">
                <a:solidFill>
                  <a:srgbClr val="FF0000"/>
                </a:solidFill>
                <a:latin typeface="Arial" panose="020B0604020202020204" pitchFamily="34" charset="0"/>
                <a:cs typeface="Arial" panose="020B0604020202020204" pitchFamily="34" charset="0"/>
              </a:rPr>
              <a:t>ECV</a:t>
            </a: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is strongly advocated by some authors and the technique was endorsed by the </a:t>
            </a:r>
            <a:r>
              <a:rPr lang="en-US" sz="2400" dirty="0">
                <a:latin typeface="Arial" panose="020B0604020202020204" pitchFamily="34" charset="0"/>
                <a:cs typeface="Arial" panose="020B0604020202020204" pitchFamily="34" charset="0"/>
              </a:rPr>
              <a:t>ACOG.</a:t>
            </a:r>
          </a:p>
          <a:p>
            <a:pPr>
              <a:lnSpc>
                <a:spcPct val="80000"/>
              </a:lnSpc>
              <a:spcBef>
                <a:spcPts val="0"/>
              </a:spcBef>
              <a:spcAft>
                <a:spcPts val="600"/>
              </a:spcAft>
            </a:pPr>
            <a:r>
              <a:rPr lang="en-US" sz="2400" dirty="0">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from pooled observational studies suggest that </a:t>
            </a:r>
            <a:r>
              <a:rPr lang="en-US" sz="2400" u="sng" dirty="0">
                <a:latin typeface="Arial" panose="020B0604020202020204" pitchFamily="34" charset="0"/>
                <a:cs typeface="Arial" panose="020B0604020202020204" pitchFamily="34" charset="0"/>
              </a:rPr>
              <a:t>vaginal delivery</a:t>
            </a:r>
            <a:r>
              <a:rPr lang="en-US" sz="2400" dirty="0">
                <a:latin typeface="Arial" panose="020B0604020202020204" pitchFamily="34" charset="0"/>
                <a:cs typeface="Arial" panose="020B0604020202020204" pitchFamily="34" charset="0"/>
              </a:rPr>
              <a:t> of a </a:t>
            </a:r>
            <a:r>
              <a:rPr lang="en-US" sz="2400" i="1" dirty="0">
                <a:solidFill>
                  <a:srgbClr val="FF0000"/>
                </a:solidFill>
                <a:latin typeface="Arial" panose="020B0604020202020204" pitchFamily="34" charset="0"/>
                <a:cs typeface="Arial" panose="020B0604020202020204" pitchFamily="34" charset="0"/>
              </a:rPr>
              <a:t>transverse</a:t>
            </a:r>
            <a:r>
              <a:rPr lang="en-US" sz="2400" dirty="0">
                <a:latin typeface="Arial" panose="020B0604020202020204" pitchFamily="34" charset="0"/>
                <a:cs typeface="Arial" panose="020B0604020202020204" pitchFamily="34" charset="0"/>
              </a:rPr>
              <a:t>, </a:t>
            </a:r>
            <a:r>
              <a:rPr lang="en-US" sz="2400" i="1" dirty="0">
                <a:solidFill>
                  <a:srgbClr val="FF0000"/>
                </a:solidFill>
                <a:latin typeface="Arial" panose="020B0604020202020204" pitchFamily="34" charset="0"/>
                <a:cs typeface="Arial" panose="020B0604020202020204" pitchFamily="34" charset="0"/>
              </a:rPr>
              <a:t>oblique</a:t>
            </a:r>
            <a:r>
              <a:rPr lang="en-US" sz="2400" dirty="0">
                <a:latin typeface="Arial" panose="020B0604020202020204" pitchFamily="34" charset="0"/>
                <a:cs typeface="Arial" panose="020B0604020202020204" pitchFamily="34" charset="0"/>
              </a:rPr>
              <a:t> or </a:t>
            </a:r>
            <a:r>
              <a:rPr lang="en-US" sz="2400" i="1" dirty="0">
                <a:solidFill>
                  <a:srgbClr val="FF0000"/>
                </a:solidFill>
                <a:latin typeface="Arial" panose="020B0604020202020204" pitchFamily="34" charset="0"/>
                <a:cs typeface="Arial" panose="020B0604020202020204" pitchFamily="34" charset="0"/>
              </a:rPr>
              <a:t>breech</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second twin</a:t>
            </a:r>
            <a:r>
              <a:rPr lang="en-US" sz="2400" dirty="0">
                <a:latin typeface="Arial" panose="020B0604020202020204" pitchFamily="34" charset="0"/>
                <a:cs typeface="Arial" panose="020B0604020202020204" pitchFamily="34" charset="0"/>
              </a:rPr>
              <a:t> is likely to </a:t>
            </a:r>
            <a:r>
              <a:rPr lang="en-US" sz="2400" dirty="0">
                <a:latin typeface="Arial" panose="020B0604020202020204" pitchFamily="34" charset="0"/>
                <a:cs typeface="Arial" panose="020B0604020202020204" pitchFamily="34" charset="0"/>
              </a:rPr>
              <a:t>be successful </a:t>
            </a:r>
            <a:r>
              <a:rPr lang="en-US" sz="2400" dirty="0">
                <a:latin typeface="Arial" panose="020B0604020202020204" pitchFamily="34" charset="0"/>
                <a:cs typeface="Arial" panose="020B0604020202020204" pitchFamily="34" charset="0"/>
              </a:rPr>
              <a:t>in only </a:t>
            </a:r>
            <a:r>
              <a:rPr lang="en-US" sz="2400" b="1" i="1" dirty="0">
                <a:solidFill>
                  <a:srgbClr val="FF0000"/>
                </a:solidFill>
                <a:latin typeface="Arial" panose="020B0604020202020204" pitchFamily="34" charset="0"/>
                <a:cs typeface="Arial" panose="020B0604020202020204" pitchFamily="34" charset="0"/>
              </a:rPr>
              <a:t>45%</a:t>
            </a:r>
            <a:r>
              <a:rPr lang="en-US" sz="2400" dirty="0">
                <a:latin typeface="Arial" panose="020B0604020202020204" pitchFamily="34" charset="0"/>
                <a:cs typeface="Arial" panose="020B0604020202020204" pitchFamily="34" charset="0"/>
              </a:rPr>
              <a:t> of cases after </a:t>
            </a:r>
            <a:r>
              <a:rPr lang="en-US" sz="2400" b="1" i="1" dirty="0">
                <a:solidFill>
                  <a:srgbClr val="FF0000"/>
                </a:solidFill>
                <a:latin typeface="Arial" panose="020B0604020202020204" pitchFamily="34" charset="0"/>
                <a:cs typeface="Arial" panose="020B0604020202020204" pitchFamily="34" charset="0"/>
              </a:rPr>
              <a:t>ECV</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compared with </a:t>
            </a:r>
            <a:r>
              <a:rPr lang="en-US" sz="2400" b="1" i="1" dirty="0">
                <a:solidFill>
                  <a:srgbClr val="FF0000"/>
                </a:solidFill>
                <a:latin typeface="Arial" panose="020B0604020202020204" pitchFamily="34" charset="0"/>
                <a:cs typeface="Arial" panose="020B0604020202020204" pitchFamily="34" charset="0"/>
              </a:rPr>
              <a:t>97%</a:t>
            </a:r>
            <a:r>
              <a:rPr lang="en-US" sz="2400" dirty="0">
                <a:latin typeface="Arial" panose="020B0604020202020204" pitchFamily="34" charset="0"/>
                <a:cs typeface="Arial" panose="020B0604020202020204" pitchFamily="34" charset="0"/>
              </a:rPr>
              <a:t> of cases with </a:t>
            </a:r>
            <a:r>
              <a:rPr lang="en-US" sz="2400" u="sng" dirty="0">
                <a:latin typeface="Arial" panose="020B0604020202020204" pitchFamily="34" charset="0"/>
                <a:cs typeface="Arial" panose="020B0604020202020204" pitchFamily="34" charset="0"/>
              </a:rPr>
              <a:t>breech extraction</a:t>
            </a:r>
            <a:r>
              <a:rPr lang="en-US" sz="2400" dirty="0">
                <a:latin typeface="Arial" panose="020B0604020202020204" pitchFamily="34" charset="0"/>
                <a:cs typeface="Arial" panose="020B0604020202020204" pitchFamily="34" charset="0"/>
              </a:rPr>
              <a:t> with or without </a:t>
            </a:r>
            <a:r>
              <a:rPr lang="en-US" sz="2400" b="1" i="1" dirty="0">
                <a:solidFill>
                  <a:srgbClr val="FF0000"/>
                </a:solidFill>
                <a:latin typeface="Arial" panose="020B0604020202020204" pitchFamily="34" charset="0"/>
                <a:cs typeface="Arial" panose="020B0604020202020204" pitchFamily="34" charset="0"/>
              </a:rPr>
              <a:t>IPV</a:t>
            </a:r>
            <a:r>
              <a:rPr lang="en-US" sz="2400" dirty="0">
                <a:latin typeface="Arial" panose="020B0604020202020204" pitchFamily="34" charset="0"/>
                <a:cs typeface="Arial" panose="020B0604020202020204" pitchFamily="34" charset="0"/>
              </a:rPr>
              <a:t>.</a:t>
            </a:r>
          </a:p>
          <a:p>
            <a:pPr>
              <a:lnSpc>
                <a:spcPct val="80000"/>
              </a:lnSpc>
              <a:spcBef>
                <a:spcPts val="0"/>
              </a:spcBef>
              <a:spcAft>
                <a:spcPts val="600"/>
              </a:spcAft>
            </a:pPr>
            <a:r>
              <a:rPr lang="en-US" sz="2400" dirty="0">
                <a:latin typeface="Arial" panose="020B0604020202020204" pitchFamily="34" charset="0"/>
                <a:cs typeface="Arial" panose="020B0604020202020204" pitchFamily="34" charset="0"/>
              </a:rPr>
              <a:t>Evidence of </a:t>
            </a:r>
            <a:r>
              <a:rPr lang="en-US" sz="2400" u="sng" dirty="0">
                <a:latin typeface="Arial" panose="020B0604020202020204" pitchFamily="34" charset="0"/>
                <a:cs typeface="Arial" panose="020B0604020202020204" pitchFamily="34" charset="0"/>
              </a:rPr>
              <a:t>fetal compromise</a:t>
            </a:r>
            <a:r>
              <a:rPr lang="en-US" sz="2400" dirty="0">
                <a:latin typeface="Arial" panose="020B0604020202020204" pitchFamily="34" charset="0"/>
                <a:cs typeface="Arial" panose="020B0604020202020204" pitchFamily="34" charset="0"/>
              </a:rPr>
              <a:t> during delivery may be seen in as few as </a:t>
            </a:r>
            <a:r>
              <a:rPr lang="en-US" sz="2400" b="1" i="1" dirty="0">
                <a:solidFill>
                  <a:srgbClr val="FF0000"/>
                </a:solidFill>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of cases when </a:t>
            </a:r>
            <a:r>
              <a:rPr lang="en-US" sz="2400" u="sng" dirty="0">
                <a:latin typeface="Arial" panose="020B0604020202020204" pitchFamily="34" charset="0"/>
                <a:cs typeface="Arial" panose="020B0604020202020204" pitchFamily="34" charset="0"/>
              </a:rPr>
              <a:t>breech extraction</a:t>
            </a:r>
            <a:r>
              <a:rPr lang="en-US" sz="2400" dirty="0">
                <a:latin typeface="Arial" panose="020B0604020202020204" pitchFamily="34" charset="0"/>
                <a:cs typeface="Arial" panose="020B0604020202020204" pitchFamily="34" charset="0"/>
              </a:rPr>
              <a:t> is employed, compared with </a:t>
            </a:r>
            <a:r>
              <a:rPr lang="en-US" sz="2400" b="1" i="1" dirty="0">
                <a:solidFill>
                  <a:srgbClr val="FF0000"/>
                </a:solidFill>
                <a:latin typeface="Arial" panose="020B0604020202020204" pitchFamily="34" charset="0"/>
                <a:cs typeface="Arial" panose="020B0604020202020204" pitchFamily="34" charset="0"/>
              </a:rPr>
              <a:t>18%</a:t>
            </a:r>
            <a:r>
              <a:rPr lang="en-US" sz="2400" dirty="0">
                <a:latin typeface="Arial" panose="020B0604020202020204" pitchFamily="34" charset="0"/>
                <a:cs typeface="Arial" panose="020B0604020202020204" pitchFamily="34" charset="0"/>
              </a:rPr>
              <a:t> after </a:t>
            </a:r>
            <a:r>
              <a:rPr lang="en-US" sz="2400" u="sng" dirty="0">
                <a:latin typeface="Arial" panose="020B0604020202020204" pitchFamily="34" charset="0"/>
                <a:cs typeface="Arial" panose="020B0604020202020204" pitchFamily="34" charset="0"/>
              </a:rPr>
              <a:t>ECV</a:t>
            </a:r>
            <a:r>
              <a:rPr lang="en-US" sz="2400" dirty="0">
                <a:latin typeface="Arial" panose="020B0604020202020204" pitchFamily="34" charset="0"/>
                <a:cs typeface="Arial" panose="020B0604020202020204" pitchFamily="34" charset="0"/>
              </a:rPr>
              <a:t>.</a:t>
            </a:r>
          </a:p>
        </p:txBody>
      </p:sp>
      <p:pic>
        <p:nvPicPr>
          <p:cNvPr id="4" name="Рисунок 3"/>
          <p:cNvPicPr>
            <a:picLocks noChangeAspect="1"/>
          </p:cNvPicPr>
          <p:nvPr/>
        </p:nvPicPr>
        <p:blipFill>
          <a:blip r:embed="rId3"/>
          <a:stretch>
            <a:fillRect/>
          </a:stretch>
        </p:blipFill>
        <p:spPr>
          <a:xfrm>
            <a:off x="6551839" y="0"/>
            <a:ext cx="2592161" cy="855053"/>
          </a:xfrm>
          <a:prstGeom prst="rect">
            <a:avLst/>
          </a:prstGeom>
        </p:spPr>
      </p:pic>
      <p:sp>
        <p:nvSpPr>
          <p:cNvPr id="5" name="Прямоугольник 4"/>
          <p:cNvSpPr/>
          <p:nvPr/>
        </p:nvSpPr>
        <p:spPr>
          <a:xfrm>
            <a:off x="3904247" y="6188572"/>
            <a:ext cx="4572000" cy="674031"/>
          </a:xfrm>
          <a:prstGeom prst="rect">
            <a:avLst/>
          </a:prstGeom>
        </p:spPr>
        <p:txBody>
          <a:bodyPr>
            <a:spAutoFit/>
          </a:bodyPr>
          <a:lstStyle/>
          <a:p>
            <a:pPr algn="r">
              <a:lnSpc>
                <a:spcPct val="90000"/>
              </a:lnSpc>
            </a:pPr>
            <a:r>
              <a:rPr lang="en-US" sz="1400" i="1" dirty="0">
                <a:solidFill>
                  <a:srgbClr val="333333"/>
                </a:solidFill>
                <a:latin typeface="Arial" panose="020B0604020202020204" pitchFamily="34" charset="0"/>
                <a:cs typeface="Arial" panose="020B0604020202020204" pitchFamily="34" charset="0"/>
              </a:rPr>
              <a:t>Webster SNE, </a:t>
            </a:r>
            <a:r>
              <a:rPr lang="en-US" sz="1400" i="1" dirty="0" err="1">
                <a:solidFill>
                  <a:srgbClr val="333333"/>
                </a:solidFill>
                <a:latin typeface="Arial" panose="020B0604020202020204" pitchFamily="34" charset="0"/>
                <a:cs typeface="Arial" panose="020B0604020202020204" pitchFamily="34" charset="0"/>
              </a:rPr>
              <a:t>Loughney</a:t>
            </a:r>
            <a:r>
              <a:rPr lang="en-US" sz="1400" i="1" dirty="0">
                <a:solidFill>
                  <a:srgbClr val="333333"/>
                </a:solidFill>
                <a:latin typeface="Arial" panose="020B0604020202020204" pitchFamily="34" charset="0"/>
                <a:cs typeface="Arial" panose="020B0604020202020204" pitchFamily="34" charset="0"/>
              </a:rPr>
              <a:t> </a:t>
            </a:r>
            <a:r>
              <a:rPr lang="en-US" sz="1400" i="1" dirty="0">
                <a:solidFill>
                  <a:srgbClr val="333333"/>
                </a:solidFill>
                <a:latin typeface="Arial" panose="020B0604020202020204" pitchFamily="34" charset="0"/>
                <a:cs typeface="Arial" panose="020B0604020202020204" pitchFamily="34" charset="0"/>
              </a:rPr>
              <a:t>AD.</a:t>
            </a:r>
          </a:p>
          <a:p>
            <a:pPr algn="r">
              <a:lnSpc>
                <a:spcPct val="90000"/>
              </a:lnSpc>
            </a:pPr>
            <a:r>
              <a:rPr lang="en-US" sz="1400" i="1" dirty="0">
                <a:solidFill>
                  <a:srgbClr val="333333"/>
                </a:solidFill>
                <a:latin typeface="Arial" panose="020B0604020202020204" pitchFamily="34" charset="0"/>
                <a:cs typeface="Arial" panose="020B0604020202020204" pitchFamily="34" charset="0"/>
              </a:rPr>
              <a:t>Internal </a:t>
            </a:r>
            <a:r>
              <a:rPr lang="en-US" sz="1400" i="1" dirty="0" err="1">
                <a:solidFill>
                  <a:srgbClr val="333333"/>
                </a:solidFill>
                <a:latin typeface="Arial" panose="020B0604020202020204" pitchFamily="34" charset="0"/>
                <a:cs typeface="Arial" panose="020B0604020202020204" pitchFamily="34" charset="0"/>
              </a:rPr>
              <a:t>podalic</a:t>
            </a:r>
            <a:r>
              <a:rPr lang="en-US" sz="1400" i="1" dirty="0">
                <a:solidFill>
                  <a:srgbClr val="333333"/>
                </a:solidFill>
                <a:latin typeface="Arial" panose="020B0604020202020204" pitchFamily="34" charset="0"/>
                <a:cs typeface="Arial" panose="020B0604020202020204" pitchFamily="34" charset="0"/>
              </a:rPr>
              <a:t> version with breech </a:t>
            </a:r>
            <a:r>
              <a:rPr lang="en-US" sz="1400" i="1" dirty="0">
                <a:solidFill>
                  <a:srgbClr val="333333"/>
                </a:solidFill>
                <a:latin typeface="Arial" panose="020B0604020202020204" pitchFamily="34" charset="0"/>
                <a:cs typeface="Arial" panose="020B0604020202020204" pitchFamily="34" charset="0"/>
              </a:rPr>
              <a:t>extraction.</a:t>
            </a:r>
          </a:p>
          <a:p>
            <a:pPr algn="r">
              <a:lnSpc>
                <a:spcPct val="90000"/>
              </a:lnSpc>
            </a:pPr>
            <a:r>
              <a:rPr lang="en-US" sz="1400" i="1" dirty="0">
                <a:solidFill>
                  <a:srgbClr val="333333"/>
                </a:solidFill>
                <a:latin typeface="Arial" panose="020B0604020202020204" pitchFamily="34" charset="0"/>
                <a:cs typeface="Arial" panose="020B0604020202020204" pitchFamily="34" charset="0"/>
              </a:rPr>
              <a:t>The </a:t>
            </a:r>
            <a:r>
              <a:rPr lang="en-US" sz="1400" i="1" dirty="0">
                <a:solidFill>
                  <a:srgbClr val="333333"/>
                </a:solidFill>
                <a:latin typeface="Arial" panose="020B0604020202020204" pitchFamily="34" charset="0"/>
                <a:cs typeface="Arial" panose="020B0604020202020204" pitchFamily="34" charset="0"/>
              </a:rPr>
              <a:t>Obstetrician &amp; </a:t>
            </a:r>
            <a:r>
              <a:rPr lang="en-US" sz="1400" i="1" dirty="0" err="1">
                <a:solidFill>
                  <a:srgbClr val="333333"/>
                </a:solidFill>
                <a:latin typeface="Arial" panose="020B0604020202020204" pitchFamily="34" charset="0"/>
                <a:cs typeface="Arial" panose="020B0604020202020204" pitchFamily="34" charset="0"/>
              </a:rPr>
              <a:t>Gynaecologist</a:t>
            </a:r>
            <a:r>
              <a:rPr lang="en-US" sz="1400" i="1" dirty="0">
                <a:solidFill>
                  <a:srgbClr val="333333"/>
                </a:solidFill>
                <a:latin typeface="Arial" panose="020B0604020202020204" pitchFamily="34" charset="0"/>
                <a:cs typeface="Arial" panose="020B0604020202020204" pitchFamily="34" charset="0"/>
              </a:rPr>
              <a:t> 2011;13:7–14.</a:t>
            </a:r>
            <a:endParaRPr lang="ru-RU" sz="1400" i="1" dirty="0">
              <a:latin typeface="Arial" panose="020B0604020202020204" pitchFamily="34" charset="0"/>
              <a:cs typeface="Arial" panose="020B0604020202020204" pitchFamily="34" charset="0"/>
            </a:endParaRPr>
          </a:p>
        </p:txBody>
      </p:sp>
      <p:sp>
        <p:nvSpPr>
          <p:cNvPr id="8"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pic>
        <p:nvPicPr>
          <p:cNvPr id="9" name="Рисунок 8"/>
          <p:cNvPicPr>
            <a:picLocks noChangeAspect="1"/>
          </p:cNvPicPr>
          <p:nvPr/>
        </p:nvPicPr>
        <p:blipFill>
          <a:blip r:embed="rId4"/>
          <a:stretch>
            <a:fillRect/>
          </a:stretch>
        </p:blipFill>
        <p:spPr>
          <a:xfrm rot="18873131">
            <a:off x="4881112" y="102301"/>
            <a:ext cx="834035" cy="745308"/>
          </a:xfrm>
          <a:prstGeom prst="rect">
            <a:avLst/>
          </a:prstGeom>
          <a:noFill/>
        </p:spPr>
      </p:pic>
    </p:spTree>
    <p:extLst>
      <p:ext uri="{BB962C8B-B14F-4D97-AF65-F5344CB8AC3E}">
        <p14:creationId xmlns:p14="http://schemas.microsoft.com/office/powerpoint/2010/main" val="3727772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714" y="4053203"/>
            <a:ext cx="8896991" cy="2135369"/>
          </a:xfrm>
        </p:spPr>
        <p:txBody>
          <a:bodyPr>
            <a:noAutofit/>
          </a:bodyPr>
          <a:lstStyle/>
          <a:p>
            <a:pPr>
              <a:spcBef>
                <a:spcPts val="0"/>
              </a:spcBef>
            </a:pPr>
            <a:r>
              <a:rPr lang="en-US" sz="2400" dirty="0">
                <a:latin typeface="Arial" panose="020B0604020202020204" pitchFamily="34" charset="0"/>
                <a:cs typeface="Arial" panose="020B0604020202020204" pitchFamily="34" charset="0"/>
              </a:rPr>
              <a:t>Current </a:t>
            </a:r>
            <a:r>
              <a:rPr lang="en-US" sz="2400" dirty="0">
                <a:latin typeface="Arial" panose="020B0604020202020204" pitchFamily="34" charset="0"/>
                <a:cs typeface="Arial" panose="020B0604020202020204" pitchFamily="34" charset="0"/>
              </a:rPr>
              <a:t>information suggests that the use of </a:t>
            </a:r>
            <a:r>
              <a:rPr lang="en-US" sz="2400" i="1" dirty="0">
                <a:solidFill>
                  <a:srgbClr val="FF0000"/>
                </a:solidFill>
                <a:latin typeface="Arial" panose="020B0604020202020204" pitchFamily="34" charset="0"/>
                <a:cs typeface="Arial" panose="020B0604020202020204" pitchFamily="34" charset="0"/>
              </a:rPr>
              <a:t>internal </a:t>
            </a:r>
            <a:r>
              <a:rPr lang="en-US" sz="2400" i="1" dirty="0" err="1">
                <a:solidFill>
                  <a:srgbClr val="FF0000"/>
                </a:solidFill>
                <a:latin typeface="Arial" panose="020B0604020202020204" pitchFamily="34" charset="0"/>
                <a:cs typeface="Arial" panose="020B0604020202020204" pitchFamily="34" charset="0"/>
              </a:rPr>
              <a:t>podalic</a:t>
            </a:r>
            <a:r>
              <a:rPr lang="en-US" sz="2400" i="1" dirty="0">
                <a:solidFill>
                  <a:srgbClr val="FF0000"/>
                </a:solidFill>
                <a:latin typeface="Arial" panose="020B0604020202020204" pitchFamily="34" charset="0"/>
                <a:cs typeface="Arial" panose="020B0604020202020204" pitchFamily="34" charset="0"/>
              </a:rPr>
              <a:t> version</a:t>
            </a:r>
            <a:r>
              <a:rPr lang="en-US" sz="2400" dirty="0">
                <a:latin typeface="Arial" panose="020B0604020202020204" pitchFamily="34" charset="0"/>
                <a:cs typeface="Arial" panose="020B0604020202020204" pitchFamily="34" charset="0"/>
              </a:rPr>
              <a:t> and </a:t>
            </a:r>
            <a:r>
              <a:rPr lang="en-US" sz="2400" i="1" dirty="0">
                <a:solidFill>
                  <a:srgbClr val="FF0000"/>
                </a:solidFill>
                <a:latin typeface="Arial" panose="020B0604020202020204" pitchFamily="34" charset="0"/>
                <a:cs typeface="Arial" panose="020B0604020202020204" pitchFamily="34" charset="0"/>
              </a:rPr>
              <a:t>breech extraction </a:t>
            </a:r>
            <a:r>
              <a:rPr lang="en-US" sz="2400" dirty="0">
                <a:latin typeface="Arial" panose="020B0604020202020204" pitchFamily="34" charset="0"/>
                <a:cs typeface="Arial" panose="020B0604020202020204" pitchFamily="34" charset="0"/>
              </a:rPr>
              <a:t>for the </a:t>
            </a:r>
            <a:r>
              <a:rPr lang="en-US" sz="2400" u="sng" dirty="0">
                <a:latin typeface="Arial" panose="020B0604020202020204" pitchFamily="34" charset="0"/>
                <a:cs typeface="Arial" panose="020B0604020202020204" pitchFamily="34" charset="0"/>
              </a:rPr>
              <a:t>delivery of a second twin</a:t>
            </a:r>
            <a:r>
              <a:rPr lang="en-US" sz="2400" dirty="0">
                <a:latin typeface="Arial" panose="020B0604020202020204" pitchFamily="34" charset="0"/>
                <a:cs typeface="Arial" panose="020B0604020202020204" pitchFamily="34" charset="0"/>
              </a:rPr>
              <a:t> is </a:t>
            </a:r>
            <a:r>
              <a:rPr lang="en-US" sz="2400" b="1" i="1" dirty="0">
                <a:solidFill>
                  <a:srgbClr val="FF0000"/>
                </a:solidFill>
                <a:latin typeface="Arial" panose="020B0604020202020204" pitchFamily="34" charset="0"/>
                <a:cs typeface="Arial" panose="020B0604020202020204" pitchFamily="34" charset="0"/>
              </a:rPr>
              <a:t>a reasonable approach </a:t>
            </a:r>
            <a:r>
              <a:rPr lang="en-US" sz="2400" dirty="0">
                <a:latin typeface="Arial" panose="020B0604020202020204" pitchFamily="34" charset="0"/>
                <a:cs typeface="Arial" panose="020B0604020202020204" pitchFamily="34" charset="0"/>
              </a:rPr>
              <a:t>for a skilled </a:t>
            </a:r>
            <a:r>
              <a:rPr lang="en-US" sz="2400" dirty="0">
                <a:latin typeface="Arial" panose="020B0604020202020204" pitchFamily="34" charset="0"/>
                <a:cs typeface="Arial" panose="020B0604020202020204" pitchFamily="34" charset="0"/>
              </a:rPr>
              <a:t>obstetrician </a:t>
            </a:r>
            <a:r>
              <a:rPr lang="en-US" sz="2400" dirty="0">
                <a:latin typeface="Arial" panose="020B0604020202020204" pitchFamily="34" charset="0"/>
                <a:cs typeface="Arial" panose="020B0604020202020204" pitchFamily="34" charset="0"/>
              </a:rPr>
              <a:t>because of the high chance of success, the apparently low risk of fetal compromise and the avoidance of a potentially unnecessary caesarean section.</a:t>
            </a:r>
          </a:p>
        </p:txBody>
      </p:sp>
      <p:pic>
        <p:nvPicPr>
          <p:cNvPr id="5" name="Рисунок 4"/>
          <p:cNvPicPr>
            <a:picLocks noChangeAspect="1"/>
          </p:cNvPicPr>
          <p:nvPr/>
        </p:nvPicPr>
        <p:blipFill>
          <a:blip r:embed="rId3"/>
          <a:stretch>
            <a:fillRect/>
          </a:stretch>
        </p:blipFill>
        <p:spPr>
          <a:xfrm>
            <a:off x="6378" y="1243456"/>
            <a:ext cx="9137622" cy="2599856"/>
          </a:xfrm>
          <a:prstGeom prst="rect">
            <a:avLst/>
          </a:prstGeom>
        </p:spPr>
      </p:pic>
      <p:pic>
        <p:nvPicPr>
          <p:cNvPr id="6" name="Рисунок 5"/>
          <p:cNvPicPr>
            <a:picLocks noChangeAspect="1"/>
          </p:cNvPicPr>
          <p:nvPr/>
        </p:nvPicPr>
        <p:blipFill>
          <a:blip r:embed="rId4"/>
          <a:stretch>
            <a:fillRect/>
          </a:stretch>
        </p:blipFill>
        <p:spPr>
          <a:xfrm>
            <a:off x="7035433" y="2419380"/>
            <a:ext cx="2108567" cy="1594585"/>
          </a:xfrm>
          <a:prstGeom prst="rect">
            <a:avLst/>
          </a:prstGeom>
        </p:spPr>
      </p:pic>
      <p:sp>
        <p:nvSpPr>
          <p:cNvPr id="10"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pic>
        <p:nvPicPr>
          <p:cNvPr id="11" name="Рисунок 10"/>
          <p:cNvPicPr>
            <a:picLocks noChangeAspect="1"/>
          </p:cNvPicPr>
          <p:nvPr/>
        </p:nvPicPr>
        <p:blipFill>
          <a:blip r:embed="rId5"/>
          <a:stretch>
            <a:fillRect/>
          </a:stretch>
        </p:blipFill>
        <p:spPr>
          <a:xfrm>
            <a:off x="6551839" y="0"/>
            <a:ext cx="2592161" cy="855053"/>
          </a:xfrm>
          <a:prstGeom prst="rect">
            <a:avLst/>
          </a:prstGeom>
        </p:spPr>
      </p:pic>
      <p:pic>
        <p:nvPicPr>
          <p:cNvPr id="12" name="Рисунок 11"/>
          <p:cNvPicPr>
            <a:picLocks noChangeAspect="1"/>
          </p:cNvPicPr>
          <p:nvPr/>
        </p:nvPicPr>
        <p:blipFill>
          <a:blip r:embed="rId6"/>
          <a:stretch>
            <a:fillRect/>
          </a:stretch>
        </p:blipFill>
        <p:spPr>
          <a:xfrm rot="18873131">
            <a:off x="4881112" y="102301"/>
            <a:ext cx="834035" cy="745308"/>
          </a:xfrm>
          <a:prstGeom prst="rect">
            <a:avLst/>
          </a:prstGeom>
          <a:noFill/>
        </p:spPr>
      </p:pic>
      <p:sp>
        <p:nvSpPr>
          <p:cNvPr id="13" name="Прямоугольник 12"/>
          <p:cNvSpPr/>
          <p:nvPr/>
        </p:nvSpPr>
        <p:spPr>
          <a:xfrm>
            <a:off x="3904247" y="6188572"/>
            <a:ext cx="4572000" cy="674031"/>
          </a:xfrm>
          <a:prstGeom prst="rect">
            <a:avLst/>
          </a:prstGeom>
        </p:spPr>
        <p:txBody>
          <a:bodyPr>
            <a:spAutoFit/>
          </a:bodyPr>
          <a:lstStyle/>
          <a:p>
            <a:pPr algn="r">
              <a:lnSpc>
                <a:spcPct val="90000"/>
              </a:lnSpc>
            </a:pPr>
            <a:r>
              <a:rPr lang="en-US" sz="1400" i="1" dirty="0">
                <a:solidFill>
                  <a:srgbClr val="333333"/>
                </a:solidFill>
                <a:latin typeface="Arial" panose="020B0604020202020204" pitchFamily="34" charset="0"/>
                <a:cs typeface="Arial" panose="020B0604020202020204" pitchFamily="34" charset="0"/>
              </a:rPr>
              <a:t>Webster SNE, </a:t>
            </a:r>
            <a:r>
              <a:rPr lang="en-US" sz="1400" i="1" dirty="0" err="1">
                <a:solidFill>
                  <a:srgbClr val="333333"/>
                </a:solidFill>
                <a:latin typeface="Arial" panose="020B0604020202020204" pitchFamily="34" charset="0"/>
                <a:cs typeface="Arial" panose="020B0604020202020204" pitchFamily="34" charset="0"/>
              </a:rPr>
              <a:t>Loughney</a:t>
            </a:r>
            <a:r>
              <a:rPr lang="en-US" sz="1400" i="1" dirty="0">
                <a:solidFill>
                  <a:srgbClr val="333333"/>
                </a:solidFill>
                <a:latin typeface="Arial" panose="020B0604020202020204" pitchFamily="34" charset="0"/>
                <a:cs typeface="Arial" panose="020B0604020202020204" pitchFamily="34" charset="0"/>
              </a:rPr>
              <a:t> </a:t>
            </a:r>
            <a:r>
              <a:rPr lang="en-US" sz="1400" i="1" dirty="0">
                <a:solidFill>
                  <a:srgbClr val="333333"/>
                </a:solidFill>
                <a:latin typeface="Arial" panose="020B0604020202020204" pitchFamily="34" charset="0"/>
                <a:cs typeface="Arial" panose="020B0604020202020204" pitchFamily="34" charset="0"/>
              </a:rPr>
              <a:t>AD.</a:t>
            </a:r>
          </a:p>
          <a:p>
            <a:pPr algn="r">
              <a:lnSpc>
                <a:spcPct val="90000"/>
              </a:lnSpc>
            </a:pPr>
            <a:r>
              <a:rPr lang="en-US" sz="1400" i="1" dirty="0">
                <a:solidFill>
                  <a:srgbClr val="333333"/>
                </a:solidFill>
                <a:latin typeface="Arial" panose="020B0604020202020204" pitchFamily="34" charset="0"/>
                <a:cs typeface="Arial" panose="020B0604020202020204" pitchFamily="34" charset="0"/>
              </a:rPr>
              <a:t>Internal </a:t>
            </a:r>
            <a:r>
              <a:rPr lang="en-US" sz="1400" i="1" dirty="0" err="1">
                <a:solidFill>
                  <a:srgbClr val="333333"/>
                </a:solidFill>
                <a:latin typeface="Arial" panose="020B0604020202020204" pitchFamily="34" charset="0"/>
                <a:cs typeface="Arial" panose="020B0604020202020204" pitchFamily="34" charset="0"/>
              </a:rPr>
              <a:t>podalic</a:t>
            </a:r>
            <a:r>
              <a:rPr lang="en-US" sz="1400" i="1" dirty="0">
                <a:solidFill>
                  <a:srgbClr val="333333"/>
                </a:solidFill>
                <a:latin typeface="Arial" panose="020B0604020202020204" pitchFamily="34" charset="0"/>
                <a:cs typeface="Arial" panose="020B0604020202020204" pitchFamily="34" charset="0"/>
              </a:rPr>
              <a:t> version with breech </a:t>
            </a:r>
            <a:r>
              <a:rPr lang="en-US" sz="1400" i="1" dirty="0">
                <a:solidFill>
                  <a:srgbClr val="333333"/>
                </a:solidFill>
                <a:latin typeface="Arial" panose="020B0604020202020204" pitchFamily="34" charset="0"/>
                <a:cs typeface="Arial" panose="020B0604020202020204" pitchFamily="34" charset="0"/>
              </a:rPr>
              <a:t>extraction.</a:t>
            </a:r>
          </a:p>
          <a:p>
            <a:pPr algn="r">
              <a:lnSpc>
                <a:spcPct val="90000"/>
              </a:lnSpc>
            </a:pPr>
            <a:r>
              <a:rPr lang="en-US" sz="1400" i="1" dirty="0">
                <a:solidFill>
                  <a:srgbClr val="333333"/>
                </a:solidFill>
                <a:latin typeface="Arial" panose="020B0604020202020204" pitchFamily="34" charset="0"/>
                <a:cs typeface="Arial" panose="020B0604020202020204" pitchFamily="34" charset="0"/>
              </a:rPr>
              <a:t>The </a:t>
            </a:r>
            <a:r>
              <a:rPr lang="en-US" sz="1400" i="1" dirty="0">
                <a:solidFill>
                  <a:srgbClr val="333333"/>
                </a:solidFill>
                <a:latin typeface="Arial" panose="020B0604020202020204" pitchFamily="34" charset="0"/>
                <a:cs typeface="Arial" panose="020B0604020202020204" pitchFamily="34" charset="0"/>
              </a:rPr>
              <a:t>Obstetrician &amp; </a:t>
            </a:r>
            <a:r>
              <a:rPr lang="en-US" sz="1400" i="1" dirty="0" err="1">
                <a:solidFill>
                  <a:srgbClr val="333333"/>
                </a:solidFill>
                <a:latin typeface="Arial" panose="020B0604020202020204" pitchFamily="34" charset="0"/>
                <a:cs typeface="Arial" panose="020B0604020202020204" pitchFamily="34" charset="0"/>
              </a:rPr>
              <a:t>Gynaecologist</a:t>
            </a:r>
            <a:r>
              <a:rPr lang="en-US" sz="1400" i="1" dirty="0">
                <a:solidFill>
                  <a:srgbClr val="333333"/>
                </a:solidFill>
                <a:latin typeface="Arial" panose="020B0604020202020204" pitchFamily="34" charset="0"/>
                <a:cs typeface="Arial" panose="020B0604020202020204" pitchFamily="34" charset="0"/>
              </a:rPr>
              <a:t> 2011;13:7–14.</a:t>
            </a:r>
            <a:endParaRPr lang="ru-RU"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8122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6514" y="715053"/>
            <a:ext cx="4936017" cy="4979632"/>
          </a:xfrm>
        </p:spPr>
        <p:txBody>
          <a:bodyPr>
            <a:noAutofit/>
          </a:bodyPr>
          <a:lstStyle/>
          <a:p>
            <a:pPr>
              <a:lnSpc>
                <a:spcPct val="80000"/>
              </a:lnSpc>
              <a:spcBef>
                <a:spcPts val="0"/>
              </a:spcBef>
              <a:spcAft>
                <a:spcPts val="600"/>
              </a:spcAft>
            </a:pPr>
            <a:r>
              <a:rPr lang="en-US" sz="2200" b="1" i="1" dirty="0">
                <a:solidFill>
                  <a:srgbClr val="FF0000"/>
                </a:solidFill>
                <a:latin typeface="Arial" panose="020B0604020202020204" pitchFamily="34" charset="0"/>
                <a:cs typeface="Arial" panose="020B0604020202020204" pitchFamily="34" charset="0"/>
              </a:rPr>
              <a:t>6.4%</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women </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who attempted a </a:t>
            </a:r>
            <a:r>
              <a:rPr lang="en-US" sz="2200" dirty="0">
                <a:latin typeface="Arial" panose="020B0604020202020204" pitchFamily="34" charset="0"/>
                <a:cs typeface="Arial" panose="020B0604020202020204" pitchFamily="34" charset="0"/>
              </a:rPr>
              <a:t>TOL, </a:t>
            </a:r>
            <a:r>
              <a:rPr lang="en-US" sz="2200" u="sng" dirty="0">
                <a:latin typeface="Arial" panose="020B0604020202020204" pitchFamily="34" charset="0"/>
                <a:cs typeface="Arial" panose="020B0604020202020204" pitchFamily="34" charset="0"/>
              </a:rPr>
              <a:t>required an emergency cesarean</a:t>
            </a:r>
            <a:r>
              <a:rPr lang="en-US" sz="2200" dirty="0">
                <a:latin typeface="Arial" panose="020B0604020202020204" pitchFamily="34" charset="0"/>
                <a:cs typeface="Arial" panose="020B0604020202020204" pitchFamily="34" charset="0"/>
              </a:rPr>
              <a:t> to deliver the second </a:t>
            </a:r>
            <a:r>
              <a:rPr lang="en-US" sz="2200" dirty="0">
                <a:latin typeface="Arial" panose="020B0604020202020204" pitchFamily="34" charset="0"/>
                <a:cs typeface="Arial" panose="020B0604020202020204" pitchFamily="34" charset="0"/>
              </a:rPr>
              <a:t>twin.</a:t>
            </a:r>
          </a:p>
          <a:p>
            <a:pPr>
              <a:lnSpc>
                <a:spcPct val="80000"/>
              </a:lnSpc>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Abnormal </a:t>
            </a:r>
            <a:r>
              <a:rPr lang="en-US" sz="2200" i="1" dirty="0">
                <a:solidFill>
                  <a:srgbClr val="FF0000"/>
                </a:solidFill>
                <a:latin typeface="Arial" panose="020B0604020202020204" pitchFamily="34" charset="0"/>
                <a:cs typeface="Arial" panose="020B0604020202020204" pitchFamily="34" charset="0"/>
              </a:rPr>
              <a:t>lie</a:t>
            </a:r>
            <a:r>
              <a:rPr lang="en-US" sz="2200" dirty="0">
                <a:latin typeface="Arial" panose="020B0604020202020204" pitchFamily="34" charset="0"/>
                <a:cs typeface="Arial" panose="020B0604020202020204" pitchFamily="34" charset="0"/>
              </a:rPr>
              <a:t>, </a:t>
            </a:r>
            <a:r>
              <a:rPr lang="en-US" sz="2200" i="1" dirty="0">
                <a:solidFill>
                  <a:srgbClr val="FF0000"/>
                </a:solidFill>
                <a:latin typeface="Arial" panose="020B0604020202020204" pitchFamily="34" charset="0"/>
                <a:cs typeface="Arial" panose="020B0604020202020204" pitchFamily="34" charset="0"/>
              </a:rPr>
              <a:t>suspected fetal compromise</a:t>
            </a:r>
            <a:r>
              <a:rPr lang="en-US" sz="2200" dirty="0">
                <a:latin typeface="Arial" panose="020B0604020202020204" pitchFamily="34" charset="0"/>
                <a:cs typeface="Arial" panose="020B0604020202020204" pitchFamily="34" charset="0"/>
              </a:rPr>
              <a:t>, and </a:t>
            </a:r>
            <a:r>
              <a:rPr lang="en-US" sz="2200" i="1" dirty="0">
                <a:solidFill>
                  <a:srgbClr val="FF0000"/>
                </a:solidFill>
                <a:latin typeface="Arial" panose="020B0604020202020204" pitchFamily="34" charset="0"/>
                <a:cs typeface="Arial" panose="020B0604020202020204" pitchFamily="34" charset="0"/>
              </a:rPr>
              <a:t>failed </a:t>
            </a:r>
            <a:r>
              <a:rPr lang="en-US" sz="2200" i="1" dirty="0">
                <a:solidFill>
                  <a:srgbClr val="FF0000"/>
                </a:solidFill>
                <a:latin typeface="Arial" panose="020B0604020202020204" pitchFamily="34" charset="0"/>
                <a:cs typeface="Arial" panose="020B0604020202020204" pitchFamily="34" charset="0"/>
              </a:rPr>
              <a:t>IVD </a:t>
            </a:r>
            <a:r>
              <a:rPr lang="en-US" sz="2200" dirty="0">
                <a:latin typeface="Arial" panose="020B0604020202020204" pitchFamily="34" charset="0"/>
                <a:cs typeface="Arial" panose="020B0604020202020204" pitchFamily="34" charset="0"/>
              </a:rPr>
              <a:t>were </a:t>
            </a:r>
            <a:r>
              <a:rPr lang="en-US" sz="2200" u="sng" dirty="0">
                <a:latin typeface="Arial" panose="020B0604020202020204" pitchFamily="34" charset="0"/>
                <a:cs typeface="Arial" panose="020B0604020202020204" pitchFamily="34" charset="0"/>
              </a:rPr>
              <a:t>the most frequent indications for emergency cesarean delivery</a:t>
            </a:r>
            <a:r>
              <a:rPr lang="en-US" sz="2200" dirty="0">
                <a:latin typeface="Arial" panose="020B0604020202020204" pitchFamily="34" charset="0"/>
                <a:cs typeface="Arial" panose="020B0604020202020204" pitchFamily="34" charset="0"/>
              </a:rPr>
              <a:t> of the second </a:t>
            </a:r>
            <a:r>
              <a:rPr lang="en-US" sz="2200" dirty="0">
                <a:latin typeface="Arial" panose="020B0604020202020204" pitchFamily="34" charset="0"/>
                <a:cs typeface="Arial" panose="020B0604020202020204" pitchFamily="34" charset="0"/>
              </a:rPr>
              <a:t>twin. </a:t>
            </a:r>
            <a:endParaRPr lang="en-US" sz="2200" dirty="0">
              <a:latin typeface="Arial" panose="020B0604020202020204" pitchFamily="34" charset="0"/>
              <a:cs typeface="Arial" panose="020B0604020202020204" pitchFamily="34" charset="0"/>
            </a:endParaRPr>
          </a:p>
          <a:p>
            <a:pPr>
              <a:lnSpc>
                <a:spcPct val="80000"/>
              </a:lnSpc>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Improvement in the CTG </a:t>
            </a:r>
            <a:r>
              <a:rPr lang="en-US" sz="2200" i="1" dirty="0">
                <a:solidFill>
                  <a:srgbClr val="FF0000"/>
                </a:solidFill>
                <a:latin typeface="Arial" panose="020B0604020202020204" pitchFamily="34" charset="0"/>
                <a:cs typeface="Arial" panose="020B0604020202020204" pitchFamily="34" charset="0"/>
              </a:rPr>
              <a:t>interpretation</a:t>
            </a:r>
            <a:r>
              <a:rPr lang="en-US" sz="2200" dirty="0">
                <a:latin typeface="Arial" panose="020B0604020202020204" pitchFamily="34" charset="0"/>
                <a:cs typeface="Arial" panose="020B0604020202020204" pitchFamily="34" charset="0"/>
              </a:rPr>
              <a:t> by </a:t>
            </a:r>
            <a:r>
              <a:rPr lang="en-US" sz="2200" dirty="0">
                <a:latin typeface="Arial" panose="020B0604020202020204" pitchFamily="34" charset="0"/>
                <a:cs typeface="Arial" panose="020B0604020202020204" pitchFamily="34" charset="0"/>
              </a:rPr>
              <a:t>continuous training of all staff in </a:t>
            </a:r>
            <a:r>
              <a:rPr lang="en-US" sz="2200" dirty="0">
                <a:latin typeface="Arial" panose="020B0604020202020204" pitchFamily="34" charset="0"/>
                <a:cs typeface="Arial" panose="020B0604020202020204" pitchFamily="34" charset="0"/>
              </a:rPr>
              <a:t>EFM, and </a:t>
            </a:r>
            <a:r>
              <a:rPr lang="en-US" sz="2200" i="1" dirty="0">
                <a:solidFill>
                  <a:srgbClr val="FF0000"/>
                </a:solidFill>
                <a:latin typeface="Arial" panose="020B0604020202020204" pitchFamily="34" charset="0"/>
                <a:cs typeface="Arial" panose="020B0604020202020204" pitchFamily="34" charset="0"/>
              </a:rPr>
              <a:t>hands-on in </a:t>
            </a:r>
            <a:r>
              <a:rPr lang="en-US" sz="2200" i="1" dirty="0">
                <a:solidFill>
                  <a:srgbClr val="FF0000"/>
                </a:solidFill>
                <a:latin typeface="Arial" panose="020B0604020202020204" pitchFamily="34" charset="0"/>
                <a:cs typeface="Arial" panose="020B0604020202020204" pitchFamily="34" charset="0"/>
              </a:rPr>
              <a:t>IPV and </a:t>
            </a:r>
            <a:r>
              <a:rPr lang="en-US" sz="2200" i="1" dirty="0">
                <a:solidFill>
                  <a:srgbClr val="FF0000"/>
                </a:solidFill>
                <a:latin typeface="Arial" panose="020B0604020202020204" pitchFamily="34" charset="0"/>
                <a:cs typeface="Arial" panose="020B0604020202020204" pitchFamily="34" charset="0"/>
              </a:rPr>
              <a:t>IVD</a:t>
            </a:r>
            <a:r>
              <a:rPr lang="en-US" sz="2200" dirty="0">
                <a:latin typeface="Arial" panose="020B0604020202020204" pitchFamily="34" charset="0"/>
                <a:cs typeface="Arial" panose="020B0604020202020204" pitchFamily="34" charset="0"/>
              </a:rPr>
              <a:t> could help to </a:t>
            </a:r>
            <a:r>
              <a:rPr lang="en-US" sz="2200" u="sng" dirty="0">
                <a:latin typeface="Arial" panose="020B0604020202020204" pitchFamily="34" charset="0"/>
                <a:cs typeface="Arial" panose="020B0604020202020204" pitchFamily="34" charset="0"/>
              </a:rPr>
              <a:t>reduce </a:t>
            </a:r>
            <a:r>
              <a:rPr lang="en-US" sz="2200" u="sng" dirty="0">
                <a:latin typeface="Arial" panose="020B0604020202020204" pitchFamily="34" charset="0"/>
                <a:cs typeface="Arial" panose="020B0604020202020204" pitchFamily="34" charset="0"/>
              </a:rPr>
              <a:t>the rate of emergency cesarean</a:t>
            </a:r>
            <a:r>
              <a:rPr lang="en-US"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for </a:t>
            </a:r>
            <a:r>
              <a:rPr lang="en-US" sz="2200" dirty="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second twin.</a:t>
            </a:r>
          </a:p>
          <a:p>
            <a:pPr>
              <a:lnSpc>
                <a:spcPct val="80000"/>
              </a:lnSpc>
              <a:spcBef>
                <a:spcPts val="0"/>
              </a:spcBef>
              <a:spcAft>
                <a:spcPts val="600"/>
              </a:spcAft>
            </a:pPr>
            <a:r>
              <a:rPr lang="en-US" sz="2200" dirty="0">
                <a:latin typeface="Arial" panose="020B0604020202020204" pitchFamily="34" charset="0"/>
                <a:cs typeface="Arial" panose="020B0604020202020204" pitchFamily="34" charset="0"/>
              </a:rPr>
              <a:t> </a:t>
            </a:r>
            <a:r>
              <a:rPr lang="en-US" sz="2200" i="1" dirty="0">
                <a:solidFill>
                  <a:srgbClr val="FF0000"/>
                </a:solidFill>
                <a:latin typeface="Arial" panose="020B0604020202020204" pitchFamily="34" charset="0"/>
                <a:cs typeface="Arial" panose="020B0604020202020204" pitchFamily="34" charset="0"/>
              </a:rPr>
              <a:t>5-minute </a:t>
            </a:r>
            <a:r>
              <a:rPr lang="en-US" sz="2200" i="1" dirty="0">
                <a:solidFill>
                  <a:srgbClr val="FF0000"/>
                </a:solidFill>
                <a:latin typeface="Arial" panose="020B0604020202020204" pitchFamily="34" charset="0"/>
                <a:cs typeface="Arial" panose="020B0604020202020204" pitchFamily="34" charset="0"/>
              </a:rPr>
              <a:t>Apgar</a:t>
            </a:r>
            <a:r>
              <a:rPr lang="en-US" sz="2200" dirty="0">
                <a:latin typeface="Arial" panose="020B0604020202020204" pitchFamily="34" charset="0"/>
                <a:cs typeface="Arial" panose="020B0604020202020204" pitchFamily="34" charset="0"/>
              </a:rPr>
              <a:t> scores of </a:t>
            </a:r>
            <a:r>
              <a:rPr lang="en-US" sz="2200" b="1" i="1" dirty="0">
                <a:solidFill>
                  <a:srgbClr val="FF0000"/>
                </a:solidFill>
                <a:latin typeface="Arial" panose="020B0604020202020204" pitchFamily="34" charset="0"/>
                <a:cs typeface="Arial" panose="020B0604020202020204" pitchFamily="34" charset="0"/>
              </a:rPr>
              <a:t>9</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or </a:t>
            </a:r>
            <a:r>
              <a:rPr lang="en-US" sz="2200" b="1" i="1" dirty="0">
                <a:solidFill>
                  <a:srgbClr val="FF0000"/>
                </a:solidFill>
                <a:latin typeface="Arial" panose="020B0604020202020204" pitchFamily="34" charset="0"/>
                <a:cs typeface="Arial" panose="020B0604020202020204" pitchFamily="34" charset="0"/>
              </a:rPr>
              <a:t>10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were observed among most twins, </a:t>
            </a:r>
            <a:r>
              <a:rPr lang="en-US" sz="2200" u="sng" dirty="0">
                <a:latin typeface="Arial" panose="020B0604020202020204" pitchFamily="34" charset="0"/>
                <a:cs typeface="Arial" panose="020B0604020202020204" pitchFamily="34" charset="0"/>
              </a:rPr>
              <a:t>irrespective of </a:t>
            </a:r>
            <a:r>
              <a:rPr lang="en-US" sz="2200" u="sng" dirty="0">
                <a:latin typeface="Arial" panose="020B0604020202020204" pitchFamily="34" charset="0"/>
                <a:cs typeface="Arial" panose="020B0604020202020204" pitchFamily="34" charset="0"/>
              </a:rPr>
              <a:t>mode </a:t>
            </a:r>
            <a:r>
              <a:rPr lang="en-US" sz="2200" u="sng" dirty="0">
                <a:latin typeface="Arial" panose="020B0604020202020204" pitchFamily="34" charset="0"/>
                <a:cs typeface="Arial" panose="020B0604020202020204" pitchFamily="34" charset="0"/>
              </a:rPr>
              <a:t>of delivery</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4" name="Прямоугольник 3"/>
          <p:cNvSpPr/>
          <p:nvPr/>
        </p:nvSpPr>
        <p:spPr>
          <a:xfrm>
            <a:off x="417095" y="6258753"/>
            <a:ext cx="8146050" cy="609398"/>
          </a:xfrm>
          <a:prstGeom prst="rect">
            <a:avLst/>
          </a:prstGeom>
        </p:spPr>
        <p:txBody>
          <a:bodyPr wrap="square">
            <a:spAutoFit/>
          </a:bodyPr>
          <a:lstStyle/>
          <a:p>
            <a:pPr algn="r">
              <a:lnSpc>
                <a:spcPct val="80000"/>
              </a:lnSpc>
            </a:pPr>
            <a:r>
              <a:rPr lang="en-US" sz="1400" i="1" dirty="0" err="1">
                <a:latin typeface="Arial" panose="020B0604020202020204" pitchFamily="34" charset="0"/>
                <a:cs typeface="Arial" panose="020B0604020202020204" pitchFamily="34" charset="0"/>
              </a:rPr>
              <a:t>Ewelina</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Rzyska</a:t>
            </a:r>
            <a:r>
              <a:rPr lang="en-US" sz="1400" i="1" dirty="0">
                <a:latin typeface="Arial" panose="020B0604020202020204" pitchFamily="34" charset="0"/>
                <a:cs typeface="Arial" panose="020B0604020202020204" pitchFamily="34" charset="0"/>
              </a:rPr>
              <a:t>, Bini Ajay, Edwin </a:t>
            </a:r>
            <a:r>
              <a:rPr lang="en-US" sz="1400" i="1" dirty="0" err="1">
                <a:latin typeface="Arial" panose="020B0604020202020204" pitchFamily="34" charset="0"/>
                <a:cs typeface="Arial" panose="020B0604020202020204" pitchFamily="34" charset="0"/>
              </a:rPr>
              <a:t>Chandraharan</a:t>
            </a:r>
            <a:endParaRPr lang="en-US" sz="1400" i="1" dirty="0">
              <a:latin typeface="Arial" panose="020B0604020202020204" pitchFamily="34" charset="0"/>
              <a:cs typeface="Arial" panose="020B0604020202020204" pitchFamily="34" charset="0"/>
            </a:endParaRPr>
          </a:p>
          <a:p>
            <a:pPr algn="r">
              <a:lnSpc>
                <a:spcPct val="80000"/>
              </a:lnSpc>
            </a:pPr>
            <a:r>
              <a:rPr lang="en-US" sz="1400" i="1" dirty="0">
                <a:latin typeface="Arial" panose="020B0604020202020204" pitchFamily="34" charset="0"/>
                <a:cs typeface="Arial" panose="020B0604020202020204" pitchFamily="34" charset="0"/>
              </a:rPr>
              <a:t>Safety of vaginal delivery among </a:t>
            </a:r>
            <a:r>
              <a:rPr lang="en-US" sz="1400" i="1" dirty="0" err="1">
                <a:latin typeface="Arial" panose="020B0604020202020204" pitchFamily="34" charset="0"/>
                <a:cs typeface="Arial" panose="020B0604020202020204" pitchFamily="34" charset="0"/>
              </a:rPr>
              <a:t>dichorionic</a:t>
            </a:r>
            <a:r>
              <a:rPr lang="en-US" sz="1400" i="1" dirty="0">
                <a:latin typeface="Arial" panose="020B0604020202020204" pitchFamily="34" charset="0"/>
                <a:cs typeface="Arial" panose="020B0604020202020204" pitchFamily="34" charset="0"/>
              </a:rPr>
              <a:t> diamniotic twins over 10 years in a UK teaching hospital</a:t>
            </a:r>
          </a:p>
          <a:p>
            <a:pPr algn="r">
              <a:lnSpc>
                <a:spcPct val="80000"/>
              </a:lnSpc>
            </a:pPr>
            <a:r>
              <a:rPr lang="en-US" sz="1400" i="1" dirty="0" err="1">
                <a:latin typeface="Arial" panose="020B0604020202020204" pitchFamily="34" charset="0"/>
                <a:cs typeface="Arial" panose="020B0604020202020204" pitchFamily="34" charset="0"/>
              </a:rPr>
              <a:t>Int</a:t>
            </a:r>
            <a:r>
              <a:rPr lang="en-US" sz="1400" i="1" dirty="0">
                <a:latin typeface="Arial" panose="020B0604020202020204" pitchFamily="34" charset="0"/>
                <a:cs typeface="Arial" panose="020B0604020202020204" pitchFamily="34" charset="0"/>
              </a:rPr>
              <a:t> J </a:t>
            </a:r>
            <a:r>
              <a:rPr lang="en-US" sz="1400" i="1" dirty="0" err="1">
                <a:latin typeface="Arial" panose="020B0604020202020204" pitchFamily="34" charset="0"/>
                <a:cs typeface="Arial" panose="020B0604020202020204" pitchFamily="34" charset="0"/>
              </a:rPr>
              <a:t>Gynecol</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Obstet</a:t>
            </a:r>
            <a:r>
              <a:rPr lang="en-US" sz="1400" i="1" dirty="0">
                <a:latin typeface="Arial" panose="020B0604020202020204" pitchFamily="34" charset="0"/>
                <a:cs typeface="Arial" panose="020B0604020202020204" pitchFamily="34" charset="0"/>
              </a:rPr>
              <a:t> 2017; 136: 98–101 </a:t>
            </a:r>
            <a:endParaRPr lang="en-US" sz="1400"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3"/>
          <a:stretch>
            <a:fillRect/>
          </a:stretch>
        </p:blipFill>
        <p:spPr>
          <a:xfrm>
            <a:off x="6063919" y="-8683"/>
            <a:ext cx="3080084" cy="723736"/>
          </a:xfrm>
          <a:prstGeom prst="rect">
            <a:avLst/>
          </a:prstGeom>
        </p:spPr>
      </p:pic>
      <p:pic>
        <p:nvPicPr>
          <p:cNvPr id="5" name="Рисунок 4"/>
          <p:cNvPicPr>
            <a:picLocks noChangeAspect="1"/>
          </p:cNvPicPr>
          <p:nvPr/>
        </p:nvPicPr>
        <p:blipFill>
          <a:blip r:embed="rId4"/>
          <a:stretch>
            <a:fillRect/>
          </a:stretch>
        </p:blipFill>
        <p:spPr>
          <a:xfrm>
            <a:off x="4944043" y="1008599"/>
            <a:ext cx="4199960" cy="4523823"/>
          </a:xfrm>
          <a:prstGeom prst="rect">
            <a:avLst/>
          </a:prstGeom>
        </p:spPr>
      </p:pic>
      <p:sp>
        <p:nvSpPr>
          <p:cNvPr id="9" name="Овал 8"/>
          <p:cNvSpPr/>
          <p:nvPr/>
        </p:nvSpPr>
        <p:spPr>
          <a:xfrm>
            <a:off x="8229601" y="2228092"/>
            <a:ext cx="825801" cy="248826"/>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0" name="Овал 9"/>
          <p:cNvSpPr/>
          <p:nvPr/>
        </p:nvSpPr>
        <p:spPr>
          <a:xfrm>
            <a:off x="8229601" y="4395537"/>
            <a:ext cx="825801" cy="21662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1" name="Овал 10"/>
          <p:cNvSpPr/>
          <p:nvPr/>
        </p:nvSpPr>
        <p:spPr>
          <a:xfrm>
            <a:off x="8229601" y="2535283"/>
            <a:ext cx="825801" cy="203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2" name="Заголовок 1"/>
          <p:cNvSpPr>
            <a:spLocks noGrp="1"/>
          </p:cNvSpPr>
          <p:nvPr>
            <p:ph type="title"/>
          </p:nvPr>
        </p:nvSpPr>
        <p:spPr>
          <a:xfrm>
            <a:off x="647701" y="209890"/>
            <a:ext cx="7543800" cy="342900"/>
          </a:xfrm>
        </p:spPr>
        <p:txBody>
          <a:bodyPr>
            <a:noAutofit/>
          </a:bodyPr>
          <a:lstStyle/>
          <a:p>
            <a:r>
              <a:rPr lang="en-US" sz="3200" dirty="0"/>
              <a:t>MODE OF DELIVERY</a:t>
            </a:r>
            <a:endParaRPr lang="ru-RU" sz="3200" dirty="0"/>
          </a:p>
        </p:txBody>
      </p:sp>
      <p:pic>
        <p:nvPicPr>
          <p:cNvPr id="13" name="Рисунок 12"/>
          <p:cNvPicPr>
            <a:picLocks noChangeAspect="1"/>
          </p:cNvPicPr>
          <p:nvPr/>
        </p:nvPicPr>
        <p:blipFill>
          <a:blip r:embed="rId5"/>
          <a:stretch>
            <a:fillRect/>
          </a:stretch>
        </p:blipFill>
        <p:spPr>
          <a:xfrm rot="18873131">
            <a:off x="4881112" y="102301"/>
            <a:ext cx="834035" cy="745308"/>
          </a:xfrm>
          <a:prstGeom prst="rect">
            <a:avLst/>
          </a:prstGeom>
          <a:noFill/>
        </p:spPr>
      </p:pic>
      <p:sp>
        <p:nvSpPr>
          <p:cNvPr id="14" name="Прямоугольник 13"/>
          <p:cNvSpPr/>
          <p:nvPr/>
        </p:nvSpPr>
        <p:spPr>
          <a:xfrm>
            <a:off x="647701" y="5657513"/>
            <a:ext cx="7915444" cy="634020"/>
          </a:xfrm>
          <a:prstGeom prst="rect">
            <a:avLst/>
          </a:prstGeom>
        </p:spPr>
        <p:txBody>
          <a:bodyPr wrap="square">
            <a:spAutoFit/>
          </a:bodyPr>
          <a:lstStyle/>
          <a:p>
            <a:pPr algn="ctr">
              <a:lnSpc>
                <a:spcPct val="80000"/>
              </a:lnSpc>
              <a:spcBef>
                <a:spcPts val="0"/>
              </a:spcBef>
            </a:pPr>
            <a:r>
              <a:rPr lang="en-US" sz="2200" b="1" i="1" dirty="0">
                <a:solidFill>
                  <a:srgbClr val="FF0000"/>
                </a:solidFill>
                <a:latin typeface="Arial" panose="020B0604020202020204" pitchFamily="34" charset="0"/>
                <a:cs typeface="Arial" panose="020B0604020202020204" pitchFamily="34" charset="0"/>
              </a:rPr>
              <a:t>Vaginal delivery can be safely and successfully achieved for almost two-thirds of DCDA twins.</a:t>
            </a:r>
            <a:endParaRPr lang="en-US" sz="22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831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rot="18873131">
            <a:off x="4881112" y="102301"/>
            <a:ext cx="834035" cy="745308"/>
          </a:xfrm>
          <a:prstGeom prst="rect">
            <a:avLst/>
          </a:prstGeom>
          <a:noFill/>
        </p:spPr>
      </p:pic>
      <p:sp>
        <p:nvSpPr>
          <p:cNvPr id="3" name="Объект 2"/>
          <p:cNvSpPr>
            <a:spLocks noGrp="1"/>
          </p:cNvSpPr>
          <p:nvPr>
            <p:ph idx="1"/>
          </p:nvPr>
        </p:nvSpPr>
        <p:spPr>
          <a:xfrm>
            <a:off x="320842" y="1153616"/>
            <a:ext cx="8373979" cy="5068220"/>
          </a:xfrm>
        </p:spPr>
        <p:txBody>
          <a:bodyPr>
            <a:noAutofit/>
          </a:bodyPr>
          <a:lstStyle/>
          <a:p>
            <a:pPr>
              <a:spcBef>
                <a:spcPts val="0"/>
              </a:spcBef>
              <a:spcAft>
                <a:spcPts val="600"/>
              </a:spcAft>
            </a:pPr>
            <a:r>
              <a:rPr lang="en-US" sz="2400" dirty="0">
                <a:latin typeface="Arial" panose="020B0604020202020204" pitchFamily="34" charset="0"/>
                <a:cs typeface="Arial" panose="020B0604020202020204" pitchFamily="34" charset="0"/>
              </a:rPr>
              <a:t>Increasing </a:t>
            </a:r>
            <a:r>
              <a:rPr lang="en-US" sz="2400" b="1" dirty="0">
                <a:solidFill>
                  <a:srgbClr val="FF0000"/>
                </a:solidFill>
                <a:latin typeface="Arial" panose="020B0604020202020204" pitchFamily="34" charset="0"/>
                <a:cs typeface="Arial" panose="020B0604020202020204" pitchFamily="34" charset="0"/>
              </a:rPr>
              <a:t>TTDT</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was not associated with a significant decline of the umbilical cord </a:t>
            </a:r>
            <a:r>
              <a:rPr lang="en-US" sz="2400" dirty="0" err="1">
                <a:latin typeface="Arial" panose="020B0604020202020204" pitchFamily="34" charset="0"/>
                <a:cs typeface="Arial" panose="020B0604020202020204" pitchFamily="34" charset="0"/>
              </a:rPr>
              <a:t>pHart</a:t>
            </a:r>
            <a:r>
              <a:rPr lang="en-US" sz="2400" dirty="0">
                <a:latin typeface="Arial" panose="020B0604020202020204" pitchFamily="34" charset="0"/>
                <a:cs typeface="Arial" panose="020B0604020202020204" pitchFamily="34" charset="0"/>
              </a:rPr>
              <a:t>.</a:t>
            </a:r>
          </a:p>
          <a:p>
            <a:pPr>
              <a:spcBef>
                <a:spcPts val="0"/>
              </a:spcBef>
              <a:spcAft>
                <a:spcPts val="600"/>
              </a:spcAf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data do not suggest a clear cut-off level of </a:t>
            </a:r>
            <a:r>
              <a:rPr lang="en-US" sz="2400" b="1" dirty="0">
                <a:solidFill>
                  <a:srgbClr val="FF0000"/>
                </a:solidFill>
                <a:latin typeface="Arial" panose="020B0604020202020204" pitchFamily="34" charset="0"/>
                <a:cs typeface="Arial" panose="020B0604020202020204" pitchFamily="34" charset="0"/>
              </a:rPr>
              <a:t>TTDT</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identify a higher </a:t>
            </a:r>
            <a:r>
              <a:rPr lang="en-US" sz="2400" dirty="0">
                <a:latin typeface="Arial" panose="020B0604020202020204" pitchFamily="34" charset="0"/>
                <a:cs typeface="Arial" panose="020B0604020202020204" pitchFamily="34" charset="0"/>
              </a:rPr>
              <a:t>probability </a:t>
            </a:r>
            <a:r>
              <a:rPr lang="en-US" sz="2400" dirty="0">
                <a:latin typeface="Arial" panose="020B0604020202020204" pitchFamily="34" charset="0"/>
                <a:cs typeface="Arial" panose="020B0604020202020204" pitchFamily="34" charset="0"/>
              </a:rPr>
              <a:t>of fetal acidosis</a:t>
            </a:r>
            <a:r>
              <a:rPr lang="en-US" sz="2400" dirty="0">
                <a:latin typeface="Arial" panose="020B0604020202020204" pitchFamily="34" charset="0"/>
                <a:cs typeface="Arial" panose="020B0604020202020204" pitchFamily="34" charset="0"/>
              </a:rPr>
              <a:t>.</a:t>
            </a:r>
          </a:p>
          <a:p>
            <a:pPr>
              <a:spcBef>
                <a:spcPts val="0"/>
              </a:spcBef>
              <a:spcAft>
                <a:spcPts val="600"/>
              </a:spcAft>
            </a:pPr>
            <a:r>
              <a:rPr lang="en-US" sz="2400" b="1" dirty="0">
                <a:solidFill>
                  <a:srgbClr val="FF0000"/>
                </a:solidFill>
                <a:latin typeface="Arial" panose="020B0604020202020204" pitchFamily="34" charset="0"/>
                <a:cs typeface="Arial" panose="020B0604020202020204" pitchFamily="34" charset="0"/>
              </a:rPr>
              <a:t>TTDT</a:t>
            </a:r>
            <a:r>
              <a:rPr lang="en-US" sz="2400" dirty="0">
                <a:latin typeface="Arial" panose="020B0604020202020204" pitchFamily="34" charset="0"/>
                <a:cs typeface="Arial" panose="020B0604020202020204" pitchFamily="34" charset="0"/>
              </a:rPr>
              <a:t> was not considered to have any significant effect on the acid-base status or perinatal mortality of second </a:t>
            </a:r>
            <a:r>
              <a:rPr lang="en-US" sz="2400" dirty="0">
                <a:latin typeface="Arial" panose="020B0604020202020204" pitchFamily="34" charset="0"/>
                <a:cs typeface="Arial" panose="020B0604020202020204" pitchFamily="34" charset="0"/>
              </a:rPr>
              <a:t>twins.</a:t>
            </a:r>
          </a:p>
          <a:p>
            <a:pPr>
              <a:spcBef>
                <a:spcPts val="0"/>
              </a:spcBef>
              <a:spcAft>
                <a:spcPts val="600"/>
              </a:spcAft>
            </a:pPr>
            <a:r>
              <a:rPr lang="en-US" sz="2400" u="sng" dirty="0">
                <a:latin typeface="Arial" panose="020B0604020202020204" pitchFamily="34" charset="0"/>
                <a:cs typeface="Arial" panose="020B0604020202020204" pitchFamily="34" charset="0"/>
              </a:rPr>
              <a:t>It </a:t>
            </a:r>
            <a:r>
              <a:rPr lang="en-US" sz="2400" u="sng" dirty="0">
                <a:latin typeface="Arial" panose="020B0604020202020204" pitchFamily="34" charset="0"/>
                <a:cs typeface="Arial" panose="020B0604020202020204" pitchFamily="34" charset="0"/>
              </a:rPr>
              <a:t>is impossible to assess the influence of the time factor on the status of the second twin because in cases with suspicious </a:t>
            </a:r>
            <a:r>
              <a:rPr lang="en-US" sz="2400" u="sng" dirty="0" err="1">
                <a:latin typeface="Arial" panose="020B0604020202020204" pitchFamily="34" charset="0"/>
                <a:cs typeface="Arial" panose="020B0604020202020204" pitchFamily="34" charset="0"/>
              </a:rPr>
              <a:t>cardiotocogram</a:t>
            </a:r>
            <a:r>
              <a:rPr lang="en-US" sz="2400" u="sng" dirty="0">
                <a:latin typeface="Arial" panose="020B0604020202020204" pitchFamily="34" charset="0"/>
                <a:cs typeface="Arial" panose="020B0604020202020204" pitchFamily="34" charset="0"/>
              </a:rPr>
              <a:t> there was an obvious necessity for delivery by intervention</a:t>
            </a:r>
            <a:r>
              <a:rPr lang="en-US" sz="2400" u="sng" dirty="0">
                <a:latin typeface="Arial" panose="020B0604020202020204" pitchFamily="34" charset="0"/>
                <a:cs typeface="Arial" panose="020B0604020202020204" pitchFamily="34" charset="0"/>
              </a:rPr>
              <a:t>.</a:t>
            </a:r>
          </a:p>
          <a:p>
            <a:pPr>
              <a:spcBef>
                <a:spcPts val="0"/>
              </a:spcBef>
              <a:spcAft>
                <a:spcPts val="600"/>
              </a:spcAft>
            </a:pPr>
            <a:r>
              <a:rPr lang="en-US" sz="2400" dirty="0">
                <a:solidFill>
                  <a:srgbClr val="FF0000"/>
                </a:solidFill>
                <a:latin typeface="Arial" panose="020B0604020202020204" pitchFamily="34" charset="0"/>
                <a:cs typeface="Arial" panose="020B0604020202020204" pitchFamily="34" charset="0"/>
              </a:rPr>
              <a:t>In cases of uncomplicated twin delivery with a normal </a:t>
            </a:r>
            <a:r>
              <a:rPr lang="en-US" sz="2400" dirty="0" err="1">
                <a:solidFill>
                  <a:srgbClr val="FF0000"/>
                </a:solidFill>
                <a:latin typeface="Arial" panose="020B0604020202020204" pitchFamily="34" charset="0"/>
                <a:cs typeface="Arial" panose="020B0604020202020204" pitchFamily="34" charset="0"/>
              </a:rPr>
              <a:t>cardiotocogram</a:t>
            </a:r>
            <a:r>
              <a:rPr lang="en-US" sz="2400" dirty="0">
                <a:solidFill>
                  <a:srgbClr val="FF0000"/>
                </a:solidFill>
                <a:latin typeface="Arial" panose="020B0604020202020204" pitchFamily="34" charset="0"/>
                <a:cs typeface="Arial" panose="020B0604020202020204" pitchFamily="34" charset="0"/>
              </a:rPr>
              <a:t> there is no necessity for the second twin to be born as soon as possible after the birth of the first </a:t>
            </a:r>
            <a:r>
              <a:rPr lang="en-US" sz="2400" dirty="0">
                <a:solidFill>
                  <a:srgbClr val="FF0000"/>
                </a:solidFill>
                <a:latin typeface="Arial" panose="020B0604020202020204" pitchFamily="34" charset="0"/>
                <a:cs typeface="Arial" panose="020B0604020202020204" pitchFamily="34" charset="0"/>
              </a:rPr>
              <a:t>twin.</a:t>
            </a:r>
            <a:endParaRPr lang="en-US" sz="2400"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65050" y="6221837"/>
            <a:ext cx="8486775" cy="609398"/>
          </a:xfrm>
          <a:prstGeom prst="rect">
            <a:avLst/>
          </a:prstGeom>
        </p:spPr>
        <p:txBody>
          <a:bodyPr wrap="square">
            <a:spAutoFit/>
          </a:bodyPr>
          <a:lstStyle/>
          <a:p>
            <a:pPr algn="r">
              <a:lnSpc>
                <a:spcPct val="80000"/>
              </a:lnSpc>
            </a:pPr>
            <a:r>
              <a:rPr lang="en-US" sz="1400" i="1" dirty="0" err="1">
                <a:latin typeface="Arial" panose="020B0604020202020204" pitchFamily="34" charset="0"/>
                <a:cs typeface="Arial" panose="020B0604020202020204" pitchFamily="34" charset="0"/>
              </a:rPr>
              <a:t>Schneuber</a:t>
            </a:r>
            <a:r>
              <a:rPr lang="en-US" sz="1400" i="1" dirty="0">
                <a:latin typeface="Arial" panose="020B0604020202020204" pitchFamily="34" charset="0"/>
                <a:cs typeface="Arial" panose="020B0604020202020204" pitchFamily="34" charset="0"/>
              </a:rPr>
              <a:t> S</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Magnet </a:t>
            </a:r>
            <a:r>
              <a:rPr lang="en-US" sz="1400" i="1" dirty="0">
                <a:latin typeface="Arial" panose="020B0604020202020204" pitchFamily="34" charset="0"/>
                <a:cs typeface="Arial" panose="020B0604020202020204" pitchFamily="34" charset="0"/>
              </a:rPr>
              <a:t>E., </a:t>
            </a:r>
            <a:r>
              <a:rPr lang="en-US" sz="1400" i="1" dirty="0">
                <a:latin typeface="Arial" panose="020B0604020202020204" pitchFamily="34" charset="0"/>
                <a:cs typeface="Arial" panose="020B0604020202020204" pitchFamily="34" charset="0"/>
              </a:rPr>
              <a:t>Haas </a:t>
            </a:r>
            <a:r>
              <a:rPr lang="en-US" sz="1400" i="1" dirty="0">
                <a:latin typeface="Arial" panose="020B0604020202020204" pitchFamily="34" charset="0"/>
                <a:cs typeface="Arial" panose="020B0604020202020204" pitchFamily="34" charset="0"/>
              </a:rPr>
              <a:t>J., </a:t>
            </a:r>
            <a:r>
              <a:rPr lang="en-US" sz="1400" i="1" dirty="0">
                <a:latin typeface="Arial" panose="020B0604020202020204" pitchFamily="34" charset="0"/>
                <a:cs typeface="Arial" panose="020B0604020202020204" pitchFamily="34" charset="0"/>
              </a:rPr>
              <a:t>Giuliani </a:t>
            </a:r>
            <a:r>
              <a:rPr lang="en-US" sz="1400" i="1" dirty="0">
                <a:latin typeface="Arial" panose="020B0604020202020204" pitchFamily="34" charset="0"/>
                <a:cs typeface="Arial" panose="020B0604020202020204" pitchFamily="34" charset="0"/>
              </a:rPr>
              <a:t>A., </a:t>
            </a:r>
            <a:r>
              <a:rPr lang="en-US" sz="1400" i="1" dirty="0" err="1">
                <a:latin typeface="Arial" panose="020B0604020202020204" pitchFamily="34" charset="0"/>
                <a:cs typeface="Arial" panose="020B0604020202020204" pitchFamily="34" charset="0"/>
              </a:rPr>
              <a:t>Freidl</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 </a:t>
            </a:r>
            <a:r>
              <a:rPr lang="en-US" sz="1400" i="1" dirty="0">
                <a:latin typeface="Arial" panose="020B0604020202020204" pitchFamily="34" charset="0"/>
                <a:cs typeface="Arial" panose="020B0604020202020204" pitchFamily="34" charset="0"/>
              </a:rPr>
              <a:t>Lang </a:t>
            </a:r>
            <a:r>
              <a:rPr lang="en-US" sz="1400" i="1" dirty="0">
                <a:latin typeface="Arial" panose="020B0604020202020204" pitchFamily="34" charset="0"/>
                <a:cs typeface="Arial" panose="020B0604020202020204" pitchFamily="34" charset="0"/>
              </a:rPr>
              <a:t>U., </a:t>
            </a:r>
            <a:r>
              <a:rPr lang="en-US" sz="1400" i="1" dirty="0" err="1">
                <a:latin typeface="Arial" panose="020B0604020202020204" pitchFamily="34" charset="0"/>
                <a:cs typeface="Arial" panose="020B0604020202020204" pitchFamily="34" charset="0"/>
              </a:rPr>
              <a:t>Bjelic-Radisic</a:t>
            </a:r>
            <a:r>
              <a:rPr lang="en-US" sz="1400" i="1" dirty="0">
                <a:latin typeface="Arial" panose="020B0604020202020204" pitchFamily="34" charset="0"/>
                <a:cs typeface="Arial" panose="020B0604020202020204" pitchFamily="34" charset="0"/>
              </a:rPr>
              <a:t> V.</a:t>
            </a:r>
          </a:p>
          <a:p>
            <a:pPr algn="r">
              <a:lnSpc>
                <a:spcPct val="80000"/>
              </a:lnSpc>
            </a:pPr>
            <a:r>
              <a:rPr lang="en-US" sz="1400" i="1" dirty="0">
                <a:latin typeface="Arial" panose="020B0604020202020204" pitchFamily="34" charset="0"/>
                <a:cs typeface="Arial" panose="020B0604020202020204" pitchFamily="34" charset="0"/>
              </a:rPr>
              <a:t>Twin-to-twin </a:t>
            </a:r>
            <a:r>
              <a:rPr lang="en-US" sz="1400" i="1" dirty="0">
                <a:latin typeface="Arial" panose="020B0604020202020204" pitchFamily="34" charset="0"/>
                <a:cs typeface="Arial" panose="020B0604020202020204" pitchFamily="34" charset="0"/>
              </a:rPr>
              <a:t>delivery time: Neonatal outcome of the second </a:t>
            </a:r>
            <a:r>
              <a:rPr lang="en-US" sz="1400" i="1" dirty="0">
                <a:latin typeface="Arial" panose="020B0604020202020204" pitchFamily="34" charset="0"/>
                <a:cs typeface="Arial" panose="020B0604020202020204" pitchFamily="34" charset="0"/>
              </a:rPr>
              <a:t>twin.</a:t>
            </a:r>
          </a:p>
          <a:p>
            <a:pPr algn="r">
              <a:lnSpc>
                <a:spcPct val="80000"/>
              </a:lnSpc>
            </a:pPr>
            <a:r>
              <a:rPr lang="en-US" sz="1400" i="1" dirty="0">
                <a:latin typeface="Arial" panose="020B0604020202020204" pitchFamily="34" charset="0"/>
                <a:cs typeface="Arial" panose="020B0604020202020204" pitchFamily="34" charset="0"/>
              </a:rPr>
              <a:t>Twin Research and Human </a:t>
            </a:r>
            <a:r>
              <a:rPr lang="en-US" sz="1400" i="1" dirty="0">
                <a:latin typeface="Arial" panose="020B0604020202020204" pitchFamily="34" charset="0"/>
                <a:cs typeface="Arial" panose="020B0604020202020204" pitchFamily="34" charset="0"/>
              </a:rPr>
              <a:t>Genetics, </a:t>
            </a:r>
            <a:r>
              <a:rPr lang="en-US" sz="1400" i="1" dirty="0">
                <a:latin typeface="Arial" panose="020B0604020202020204" pitchFamily="34" charset="0"/>
                <a:cs typeface="Arial" panose="020B0604020202020204" pitchFamily="34" charset="0"/>
              </a:rPr>
              <a:t>December </a:t>
            </a:r>
            <a:r>
              <a:rPr lang="en-US" sz="1400" i="1" dirty="0">
                <a:latin typeface="Arial" panose="020B0604020202020204" pitchFamily="34" charset="0"/>
                <a:cs typeface="Arial" panose="020B0604020202020204" pitchFamily="34" charset="0"/>
              </a:rPr>
              <a:t>2011, </a:t>
            </a:r>
            <a:r>
              <a:rPr lang="en-US" sz="1400" i="1" dirty="0">
                <a:latin typeface="Arial" panose="020B0604020202020204" pitchFamily="34" charset="0"/>
                <a:cs typeface="Arial" panose="020B0604020202020204" pitchFamily="34" charset="0"/>
              </a:rPr>
              <a:t>Volume </a:t>
            </a:r>
            <a:r>
              <a:rPr lang="en-US" sz="1400" i="1" dirty="0">
                <a:latin typeface="Arial" panose="020B0604020202020204" pitchFamily="34" charset="0"/>
                <a:cs typeface="Arial" panose="020B0604020202020204" pitchFamily="34" charset="0"/>
              </a:rPr>
              <a:t>14, Number 6, </a:t>
            </a:r>
            <a:r>
              <a:rPr lang="en-US" sz="1400" i="1" dirty="0">
                <a:latin typeface="Arial" panose="020B0604020202020204" pitchFamily="34" charset="0"/>
                <a:cs typeface="Arial" panose="020B0604020202020204" pitchFamily="34" charset="0"/>
              </a:rPr>
              <a:t>pp. 573–579</a:t>
            </a:r>
            <a:endParaRPr lang="en-US" sz="1400" i="1"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stretch>
            <a:fillRect/>
          </a:stretch>
        </p:blipFill>
        <p:spPr>
          <a:xfrm>
            <a:off x="6750612" y="0"/>
            <a:ext cx="2393330" cy="860070"/>
          </a:xfrm>
          <a:prstGeom prst="rect">
            <a:avLst/>
          </a:prstGeom>
        </p:spPr>
      </p:pic>
      <p:sp>
        <p:nvSpPr>
          <p:cNvPr id="8" name="Заголовок 1"/>
          <p:cNvSpPr>
            <a:spLocks noGrp="1"/>
          </p:cNvSpPr>
          <p:nvPr>
            <p:ph type="title"/>
          </p:nvPr>
        </p:nvSpPr>
        <p:spPr>
          <a:xfrm>
            <a:off x="647701" y="209890"/>
            <a:ext cx="7543800" cy="342900"/>
          </a:xfrm>
        </p:spPr>
        <p:txBody>
          <a:bodyPr>
            <a:noAutofit/>
          </a:bodyPr>
          <a:lstStyle/>
          <a:p>
            <a:r>
              <a:rPr lang="en-US" sz="3200" dirty="0" smtClean="0"/>
              <a:t>NEONATAL RESULTS</a:t>
            </a:r>
            <a:endParaRPr lang="ru-RU" sz="3200" dirty="0"/>
          </a:p>
        </p:txBody>
      </p:sp>
    </p:spTree>
    <p:extLst>
      <p:ext uri="{BB962C8B-B14F-4D97-AF65-F5344CB8AC3E}">
        <p14:creationId xmlns:p14="http://schemas.microsoft.com/office/powerpoint/2010/main" val="366273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1026695"/>
            <a:ext cx="4443663" cy="5194825"/>
          </a:xfrm>
          <a:prstGeom prst="rect">
            <a:avLst/>
          </a:prstGeom>
        </p:spPr>
      </p:pic>
      <p:sp>
        <p:nvSpPr>
          <p:cNvPr id="2" name="Заголовок 1"/>
          <p:cNvSpPr>
            <a:spLocks noGrp="1"/>
          </p:cNvSpPr>
          <p:nvPr>
            <p:ph type="title"/>
          </p:nvPr>
        </p:nvSpPr>
        <p:spPr>
          <a:xfrm>
            <a:off x="556703" y="113320"/>
            <a:ext cx="7543800" cy="373347"/>
          </a:xfrm>
        </p:spPr>
        <p:txBody>
          <a:bodyPr>
            <a:noAutofit/>
          </a:bodyPr>
          <a:lstStyle/>
          <a:p>
            <a:r>
              <a:rPr lang="en-US" sz="3200" dirty="0"/>
              <a:t>CURRENT TRENDS</a:t>
            </a:r>
            <a:r>
              <a:rPr lang="ru-RU" sz="3200" dirty="0"/>
              <a:t> </a:t>
            </a:r>
            <a:r>
              <a:rPr lang="en-US" sz="3200" dirty="0"/>
              <a:t>of twins birth</a:t>
            </a:r>
            <a:endParaRPr lang="ru-RU" sz="3200" dirty="0"/>
          </a:p>
        </p:txBody>
      </p:sp>
      <p:sp>
        <p:nvSpPr>
          <p:cNvPr id="3" name="Объект 2"/>
          <p:cNvSpPr>
            <a:spLocks noGrp="1"/>
          </p:cNvSpPr>
          <p:nvPr>
            <p:ph idx="1"/>
          </p:nvPr>
        </p:nvSpPr>
        <p:spPr>
          <a:xfrm>
            <a:off x="4328603" y="800582"/>
            <a:ext cx="4697019" cy="5261811"/>
          </a:xfrm>
        </p:spPr>
        <p:txBody>
          <a:bodyPr>
            <a:noAutofit/>
          </a:bodyPr>
          <a:lstStyle/>
          <a:p>
            <a:pPr>
              <a:lnSpc>
                <a:spcPct val="80000"/>
              </a:lnSpc>
              <a:spcBef>
                <a:spcPts val="0"/>
              </a:spcBef>
              <a:spcAft>
                <a:spcPts val="300"/>
              </a:spcAft>
            </a:pPr>
            <a:r>
              <a:rPr lang="en-US" sz="1700" dirty="0">
                <a:latin typeface="Arial" panose="020B0604020202020204" pitchFamily="34" charset="0"/>
                <a:cs typeface="Arial" panose="020B0604020202020204" pitchFamily="34" charset="0"/>
              </a:rPr>
              <a:t>Since the mid-1970s, </a:t>
            </a:r>
            <a:r>
              <a:rPr lang="en-US" sz="1700" i="1" dirty="0">
                <a:solidFill>
                  <a:srgbClr val="FF0000"/>
                </a:solidFill>
                <a:latin typeface="Arial" panose="020B0604020202020204" pitchFamily="34" charset="0"/>
                <a:cs typeface="Arial" panose="020B0604020202020204" pitchFamily="34" charset="0"/>
              </a:rPr>
              <a:t>rising twinning rates have been reported in most developed countries </a:t>
            </a:r>
            <a:r>
              <a:rPr lang="en-US" sz="1700" dirty="0">
                <a:latin typeface="Arial" panose="020B0604020202020204" pitchFamily="34" charset="0"/>
                <a:cs typeface="Arial" panose="020B0604020202020204" pitchFamily="34" charset="0"/>
              </a:rPr>
              <a:t>and, especially during the last two decades, a sudden increase in multiple births has been observed</a:t>
            </a:r>
            <a:r>
              <a:rPr lang="en-US" sz="1700" dirty="0" smtClean="0">
                <a:latin typeface="Arial" panose="020B0604020202020204" pitchFamily="34" charset="0"/>
                <a:cs typeface="Arial" panose="020B0604020202020204" pitchFamily="34" charset="0"/>
              </a:rPr>
              <a:t>.</a:t>
            </a:r>
          </a:p>
          <a:p>
            <a:pPr>
              <a:lnSpc>
                <a:spcPct val="80000"/>
              </a:lnSpc>
              <a:spcBef>
                <a:spcPts val="0"/>
              </a:spcBef>
              <a:spcAft>
                <a:spcPts val="300"/>
              </a:spcAft>
            </a:pPr>
            <a:r>
              <a:rPr lang="en-US" sz="1700" dirty="0">
                <a:latin typeface="Arial" panose="020B0604020202020204" pitchFamily="34" charset="0"/>
                <a:cs typeface="Arial" panose="020B0604020202020204" pitchFamily="34" charset="0"/>
              </a:rPr>
              <a:t>After the introduction of assisted reproductive techniques such as </a:t>
            </a:r>
            <a:r>
              <a:rPr lang="en-US" sz="1700" i="1" dirty="0">
                <a:solidFill>
                  <a:srgbClr val="FF0000"/>
                </a:solidFill>
                <a:latin typeface="Arial" panose="020B0604020202020204" pitchFamily="34" charset="0"/>
                <a:cs typeface="Arial" panose="020B0604020202020204" pitchFamily="34" charset="0"/>
              </a:rPr>
              <a:t>IVF, natural twinning rates have been changing depending on how popular these techniques have been in each country</a:t>
            </a:r>
            <a:r>
              <a:rPr lang="en-US" sz="1700" dirty="0">
                <a:latin typeface="Arial" panose="020B0604020202020204" pitchFamily="34" charset="0"/>
                <a:cs typeface="Arial" panose="020B0604020202020204" pitchFamily="34" charset="0"/>
              </a:rPr>
              <a:t>.</a:t>
            </a:r>
            <a:endParaRPr lang="en-US" sz="1700" dirty="0" smtClean="0">
              <a:latin typeface="Arial" panose="020B0604020202020204" pitchFamily="34" charset="0"/>
              <a:cs typeface="Arial" panose="020B0604020202020204" pitchFamily="34" charset="0"/>
            </a:endParaRPr>
          </a:p>
          <a:p>
            <a:pPr>
              <a:lnSpc>
                <a:spcPct val="80000"/>
              </a:lnSpc>
              <a:spcBef>
                <a:spcPts val="0"/>
              </a:spcBef>
              <a:spcAft>
                <a:spcPts val="300"/>
              </a:spcAft>
            </a:pPr>
            <a:r>
              <a:rPr lang="en-US" sz="1700" dirty="0" smtClean="0">
                <a:latin typeface="Arial" panose="020B0604020202020204" pitchFamily="34" charset="0"/>
                <a:cs typeface="Arial" panose="020B0604020202020204" pitchFamily="34" charset="0"/>
              </a:rPr>
              <a:t>The </a:t>
            </a:r>
            <a:r>
              <a:rPr lang="en-US" sz="1700" dirty="0">
                <a:latin typeface="Arial" panose="020B0604020202020204" pitchFamily="34" charset="0"/>
                <a:cs typeface="Arial" panose="020B0604020202020204" pitchFamily="34" charset="0"/>
              </a:rPr>
              <a:t>recent rise in twinning incidence reflects </a:t>
            </a:r>
            <a:r>
              <a:rPr lang="en-US" sz="1700" i="1" dirty="0">
                <a:solidFill>
                  <a:srgbClr val="FF0000"/>
                </a:solidFill>
                <a:latin typeface="Arial" panose="020B0604020202020204" pitchFamily="34" charset="0"/>
                <a:cs typeface="Arial" panose="020B0604020202020204" pitchFamily="34" charset="0"/>
              </a:rPr>
              <a:t>a change in the age distribution of women at childbirth</a:t>
            </a:r>
            <a:r>
              <a:rPr lang="en-US" sz="1700" dirty="0">
                <a:latin typeface="Arial" panose="020B0604020202020204" pitchFamily="34" charset="0"/>
                <a:cs typeface="Arial" panose="020B0604020202020204" pitchFamily="34" charset="0"/>
              </a:rPr>
              <a:t>, with more women giving birth at older ages, and an </a:t>
            </a:r>
            <a:r>
              <a:rPr lang="en-US" sz="1700" i="1" dirty="0">
                <a:solidFill>
                  <a:srgbClr val="FF0000"/>
                </a:solidFill>
                <a:latin typeface="Arial" panose="020B0604020202020204" pitchFamily="34" charset="0"/>
                <a:cs typeface="Arial" panose="020B0604020202020204" pitchFamily="34" charset="0"/>
              </a:rPr>
              <a:t>increased use of fertility drugs </a:t>
            </a:r>
            <a:r>
              <a:rPr lang="en-US" sz="1700" dirty="0">
                <a:latin typeface="Arial" panose="020B0604020202020204" pitchFamily="34" charset="0"/>
                <a:cs typeface="Arial" panose="020B0604020202020204" pitchFamily="34" charset="0"/>
              </a:rPr>
              <a:t>which greatly increase the risk of multiple ovulation and subsequent delivery of multiple </a:t>
            </a:r>
            <a:r>
              <a:rPr lang="en-US" sz="1700" dirty="0" smtClean="0">
                <a:latin typeface="Arial" panose="020B0604020202020204" pitchFamily="34" charset="0"/>
                <a:cs typeface="Arial" panose="020B0604020202020204" pitchFamily="34" charset="0"/>
              </a:rPr>
              <a:t>births.</a:t>
            </a:r>
          </a:p>
          <a:p>
            <a:pPr>
              <a:lnSpc>
                <a:spcPct val="80000"/>
              </a:lnSpc>
              <a:spcBef>
                <a:spcPts val="0"/>
              </a:spcBef>
              <a:spcAft>
                <a:spcPts val="300"/>
              </a:spcAft>
            </a:pPr>
            <a:r>
              <a:rPr lang="en-US" sz="1700" dirty="0" smtClean="0">
                <a:latin typeface="Arial" panose="020B0604020202020204" pitchFamily="34" charset="0"/>
                <a:cs typeface="Arial" panose="020B0604020202020204" pitchFamily="34" charset="0"/>
              </a:rPr>
              <a:t>Other </a:t>
            </a:r>
            <a:r>
              <a:rPr lang="en-US" sz="1700" dirty="0">
                <a:latin typeface="Arial" panose="020B0604020202020204" pitchFamily="34" charset="0"/>
                <a:cs typeface="Arial" panose="020B0604020202020204" pitchFamily="34" charset="0"/>
              </a:rPr>
              <a:t>possible contributing factors </a:t>
            </a:r>
            <a:r>
              <a:rPr lang="en-US" sz="1700" i="1" dirty="0">
                <a:solidFill>
                  <a:srgbClr val="FF0000"/>
                </a:solidFill>
                <a:latin typeface="Arial" panose="020B0604020202020204" pitchFamily="34" charset="0"/>
                <a:cs typeface="Arial" panose="020B0604020202020204" pitchFamily="34" charset="0"/>
              </a:rPr>
              <a:t>can be the use of pesticides and food additives, and the increased pollution in general</a:t>
            </a:r>
            <a:r>
              <a:rPr lang="en-US" sz="1700" dirty="0" smtClean="0">
                <a:latin typeface="Arial" panose="020B0604020202020204" pitchFamily="34" charset="0"/>
                <a:cs typeface="Arial" panose="020B0604020202020204" pitchFamily="34" charset="0"/>
              </a:rPr>
              <a:t>.</a:t>
            </a:r>
          </a:p>
          <a:p>
            <a:pPr>
              <a:lnSpc>
                <a:spcPct val="80000"/>
              </a:lnSpc>
              <a:spcBef>
                <a:spcPts val="0"/>
              </a:spcBef>
              <a:spcAft>
                <a:spcPts val="300"/>
              </a:spcAft>
            </a:pPr>
            <a:r>
              <a:rPr lang="en-US" sz="1700" u="sng" dirty="0">
                <a:latin typeface="Arial" panose="020B0604020202020204" pitchFamily="34" charset="0"/>
                <a:cs typeface="Arial" panose="020B0604020202020204" pitchFamily="34" charset="0"/>
              </a:rPr>
              <a:t>The increase in multiple births represents an important public health issue because of its large socioeconomic, physical and psychological impact</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
        <p:nvSpPr>
          <p:cNvPr id="6" name="Прямоугольник 5"/>
          <p:cNvSpPr/>
          <p:nvPr/>
        </p:nvSpPr>
        <p:spPr>
          <a:xfrm>
            <a:off x="2008418" y="6221520"/>
            <a:ext cx="6537797" cy="674031"/>
          </a:xfrm>
          <a:prstGeom prst="rect">
            <a:avLst/>
          </a:prstGeom>
        </p:spPr>
        <p:txBody>
          <a:bodyPr wrap="square">
            <a:spAutoFit/>
          </a:bodyPr>
          <a:lstStyle/>
          <a:p>
            <a:pPr algn="r">
              <a:lnSpc>
                <a:spcPct val="90000"/>
              </a:lnSpc>
            </a:pPr>
            <a:r>
              <a:rPr lang="ru-RU" sz="1400" i="1" kern="0" dirty="0" err="1">
                <a:latin typeface="Arial" panose="020B0604020202020204" pitchFamily="34" charset="0"/>
                <a:cs typeface="Arial" panose="020B0604020202020204" pitchFamily="34" charset="0"/>
              </a:rPr>
              <a:t>Gilles</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Pison</a:t>
            </a:r>
            <a:r>
              <a:rPr lang="en-US" sz="1400" i="1" kern="0" dirty="0">
                <a:latin typeface="Arial" panose="020B0604020202020204" pitchFamily="34" charset="0"/>
                <a:cs typeface="Arial" panose="020B0604020202020204" pitchFamily="34" charset="0"/>
              </a:rPr>
              <a:t>,</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Agata</a:t>
            </a:r>
            <a:r>
              <a:rPr lang="ru-RU" sz="1400" i="1" kern="0" dirty="0">
                <a:latin typeface="Arial" panose="020B0604020202020204" pitchFamily="34" charset="0"/>
                <a:cs typeface="Arial" panose="020B0604020202020204" pitchFamily="34" charset="0"/>
              </a:rPr>
              <a:t> V. </a:t>
            </a:r>
            <a:r>
              <a:rPr lang="ru-RU" sz="1400" i="1" kern="0" dirty="0" err="1">
                <a:latin typeface="Arial" panose="020B0604020202020204" pitchFamily="34" charset="0"/>
                <a:cs typeface="Arial" panose="020B0604020202020204" pitchFamily="34" charset="0"/>
              </a:rPr>
              <a:t>D’Addato</a:t>
            </a:r>
            <a:r>
              <a:rPr lang="ru-RU" sz="1400" i="1" kern="0" dirty="0">
                <a:latin typeface="Arial" panose="020B0604020202020204" pitchFamily="34" charset="0"/>
                <a:cs typeface="Arial" panose="020B0604020202020204" pitchFamily="34" charset="0"/>
              </a:rPr>
              <a:t> </a:t>
            </a:r>
            <a:endParaRPr lang="ru-RU" sz="1400" i="1" kern="0" dirty="0">
              <a:latin typeface="Arial" panose="020B0604020202020204" pitchFamily="34" charset="0"/>
              <a:cs typeface="Arial" panose="020B0604020202020204" pitchFamily="34" charset="0"/>
            </a:endParaRPr>
          </a:p>
          <a:p>
            <a:pPr algn="r">
              <a:lnSpc>
                <a:spcPct val="90000"/>
              </a:lnSpc>
            </a:pPr>
            <a:r>
              <a:rPr lang="ru-RU" sz="1400" i="1" kern="0" dirty="0" err="1">
                <a:latin typeface="Arial" panose="020B0604020202020204" pitchFamily="34" charset="0"/>
                <a:cs typeface="Arial" panose="020B0604020202020204" pitchFamily="34" charset="0"/>
              </a:rPr>
              <a:t>Frequency</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of</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Twin</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Births</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in</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Developed</a:t>
            </a:r>
            <a:r>
              <a:rPr lang="ru-RU" sz="1400" i="1" kern="0" dirty="0">
                <a:latin typeface="Arial" panose="020B0604020202020204" pitchFamily="34" charset="0"/>
                <a:cs typeface="Arial" panose="020B0604020202020204" pitchFamily="34" charset="0"/>
              </a:rPr>
              <a:t> </a:t>
            </a:r>
            <a:r>
              <a:rPr lang="ru-RU" sz="1400" i="1" kern="0" dirty="0" err="1">
                <a:latin typeface="Arial" panose="020B0604020202020204" pitchFamily="34" charset="0"/>
                <a:cs typeface="Arial" panose="020B0604020202020204" pitchFamily="34" charset="0"/>
              </a:rPr>
              <a:t>Countries</a:t>
            </a:r>
            <a:endParaRPr lang="en-US" sz="1400" i="1" kern="0" dirty="0">
              <a:latin typeface="Arial" panose="020B0604020202020204" pitchFamily="34" charset="0"/>
              <a:cs typeface="Arial" panose="020B0604020202020204" pitchFamily="34" charset="0"/>
            </a:endParaRPr>
          </a:p>
          <a:p>
            <a:pPr algn="r">
              <a:lnSpc>
                <a:spcPct val="90000"/>
              </a:lnSpc>
            </a:pPr>
            <a:r>
              <a:rPr lang="en-US" sz="1400" i="1" kern="0" dirty="0">
                <a:latin typeface="Arial" panose="020B0604020202020204" pitchFamily="34" charset="0"/>
                <a:cs typeface="Arial" panose="020B0604020202020204" pitchFamily="34" charset="0"/>
              </a:rPr>
              <a:t>Twin Research and Human </a:t>
            </a:r>
            <a:r>
              <a:rPr lang="en-US" sz="1400" i="1" kern="0" dirty="0">
                <a:latin typeface="Arial" panose="020B0604020202020204" pitchFamily="34" charset="0"/>
                <a:cs typeface="Arial" panose="020B0604020202020204" pitchFamily="34" charset="0"/>
              </a:rPr>
              <a:t>Genetics, 2006, </a:t>
            </a:r>
            <a:r>
              <a:rPr lang="en-US" sz="1400" i="1" kern="0" dirty="0">
                <a:latin typeface="Arial" panose="020B0604020202020204" pitchFamily="34" charset="0"/>
                <a:cs typeface="Arial" panose="020B0604020202020204" pitchFamily="34" charset="0"/>
              </a:rPr>
              <a:t>Volume 9  Number 2  pp. </a:t>
            </a:r>
            <a:r>
              <a:rPr lang="en-US" sz="1400" i="1" kern="0" dirty="0">
                <a:latin typeface="Arial" panose="020B0604020202020204" pitchFamily="34" charset="0"/>
                <a:cs typeface="Arial" panose="020B0604020202020204" pitchFamily="34" charset="0"/>
              </a:rPr>
              <a:t>250–259</a:t>
            </a:r>
            <a:endParaRPr lang="en-US" sz="1400" i="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143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rot="18873131">
            <a:off x="4881112" y="102301"/>
            <a:ext cx="834035" cy="745308"/>
          </a:xfrm>
          <a:prstGeom prst="rect">
            <a:avLst/>
          </a:prstGeom>
          <a:noFill/>
        </p:spPr>
      </p:pic>
      <p:sp>
        <p:nvSpPr>
          <p:cNvPr id="3" name="Объект 2"/>
          <p:cNvSpPr>
            <a:spLocks noGrp="1"/>
          </p:cNvSpPr>
          <p:nvPr>
            <p:ph idx="1"/>
          </p:nvPr>
        </p:nvSpPr>
        <p:spPr>
          <a:xfrm>
            <a:off x="208678" y="1014413"/>
            <a:ext cx="8694476" cy="5080988"/>
          </a:xfrm>
        </p:spPr>
        <p:txBody>
          <a:bodyPr>
            <a:noAutofit/>
          </a:bodyPr>
          <a:lstStyle/>
          <a:p>
            <a:pPr>
              <a:spcBef>
                <a:spcPts val="0"/>
              </a:spcBef>
              <a:spcAft>
                <a:spcPts val="600"/>
              </a:spcAft>
            </a:pPr>
            <a:r>
              <a:rPr lang="en-US" sz="2400" dirty="0" smtClean="0"/>
              <a:t>Systematic </a:t>
            </a:r>
            <a:r>
              <a:rPr lang="en-US" sz="2400" dirty="0"/>
              <a:t>review suggests that an attempt at vaginal delivery should be considered in twin </a:t>
            </a:r>
            <a:r>
              <a:rPr lang="en-US" sz="2400" dirty="0" smtClean="0"/>
              <a:t>pregnancies.</a:t>
            </a:r>
          </a:p>
          <a:p>
            <a:pPr>
              <a:spcBef>
                <a:spcPts val="0"/>
              </a:spcBef>
              <a:spcAft>
                <a:spcPts val="600"/>
              </a:spcAft>
            </a:pPr>
            <a:r>
              <a:rPr lang="en-US" sz="2400" dirty="0" smtClean="0"/>
              <a:t>In </a:t>
            </a:r>
            <a:r>
              <a:rPr lang="en-US" sz="2400" b="1" i="1" dirty="0" smtClean="0">
                <a:solidFill>
                  <a:srgbClr val="FF0000"/>
                </a:solidFill>
              </a:rPr>
              <a:t>V/V</a:t>
            </a:r>
            <a:r>
              <a:rPr lang="en-US" sz="2400" dirty="0" smtClean="0"/>
              <a:t> twins, </a:t>
            </a:r>
            <a:r>
              <a:rPr lang="en-US" sz="2400" dirty="0"/>
              <a:t>vaginal delivery is safer than caesarean section for the ﬁrst </a:t>
            </a:r>
            <a:r>
              <a:rPr lang="en-US" sz="2400" dirty="0" smtClean="0"/>
              <a:t>twin, with no </a:t>
            </a:r>
            <a:r>
              <a:rPr lang="en-US" sz="2400" dirty="0"/>
              <a:t>differences </a:t>
            </a:r>
            <a:r>
              <a:rPr lang="en-US" sz="2400" dirty="0" smtClean="0"/>
              <a:t>observed </a:t>
            </a:r>
            <a:r>
              <a:rPr lang="en-US" sz="2400" dirty="0"/>
              <a:t>for the second twin after </a:t>
            </a:r>
            <a:r>
              <a:rPr lang="en-US" sz="2400" b="1" dirty="0" smtClean="0">
                <a:solidFill>
                  <a:srgbClr val="FF0000"/>
                </a:solidFill>
              </a:rPr>
              <a:t>VB</a:t>
            </a:r>
            <a:r>
              <a:rPr lang="en-US" sz="2400" dirty="0" smtClean="0">
                <a:solidFill>
                  <a:srgbClr val="FF0000"/>
                </a:solidFill>
              </a:rPr>
              <a:t> </a:t>
            </a:r>
            <a:r>
              <a:rPr lang="en-US" sz="2400" dirty="0" smtClean="0"/>
              <a:t>or </a:t>
            </a:r>
            <a:r>
              <a:rPr lang="en-US" sz="2400" b="1" dirty="0" smtClean="0">
                <a:solidFill>
                  <a:srgbClr val="FF0000"/>
                </a:solidFill>
              </a:rPr>
              <a:t>CS</a:t>
            </a:r>
            <a:r>
              <a:rPr lang="en-US" sz="2400" dirty="0" smtClean="0"/>
              <a:t>.</a:t>
            </a:r>
            <a:endParaRPr lang="en-US" sz="2400" dirty="0" smtClean="0"/>
          </a:p>
          <a:p>
            <a:pPr>
              <a:spcBef>
                <a:spcPts val="0"/>
              </a:spcBef>
              <a:spcAft>
                <a:spcPts val="600"/>
              </a:spcAft>
            </a:pPr>
            <a:r>
              <a:rPr lang="en-US" sz="2400" dirty="0" smtClean="0"/>
              <a:t>In </a:t>
            </a:r>
            <a:r>
              <a:rPr lang="en-US" sz="2400" b="1" i="1" dirty="0" smtClean="0">
                <a:solidFill>
                  <a:srgbClr val="FF0000"/>
                </a:solidFill>
              </a:rPr>
              <a:t>V/NV</a:t>
            </a:r>
            <a:r>
              <a:rPr lang="en-US" sz="2400" dirty="0" smtClean="0"/>
              <a:t> pregnancies, </a:t>
            </a:r>
            <a:r>
              <a:rPr lang="en-US" sz="2400" dirty="0"/>
              <a:t>women should be counselled that trial of </a:t>
            </a:r>
            <a:r>
              <a:rPr lang="en-US" sz="2400" dirty="0" err="1"/>
              <a:t>labour</a:t>
            </a:r>
            <a:r>
              <a:rPr lang="en-US" sz="2400" dirty="0"/>
              <a:t> is a safe option in the absence of risk factors that may increase the risk of a caesarean delivery of the second twin after </a:t>
            </a:r>
            <a:r>
              <a:rPr lang="en-US" sz="2400" b="1" dirty="0" smtClean="0">
                <a:solidFill>
                  <a:srgbClr val="FF0000"/>
                </a:solidFill>
              </a:rPr>
              <a:t>VB</a:t>
            </a:r>
            <a:r>
              <a:rPr lang="en-US" sz="2400" dirty="0" smtClean="0">
                <a:solidFill>
                  <a:srgbClr val="FF0000"/>
                </a:solidFill>
              </a:rPr>
              <a:t> </a:t>
            </a:r>
            <a:r>
              <a:rPr lang="en-US" sz="2400" dirty="0" smtClean="0"/>
              <a:t>of </a:t>
            </a:r>
            <a:r>
              <a:rPr lang="en-US" sz="2400" dirty="0"/>
              <a:t>the ﬁrst </a:t>
            </a:r>
            <a:r>
              <a:rPr lang="en-US" sz="2400" dirty="0" smtClean="0"/>
              <a:t>twin.</a:t>
            </a:r>
          </a:p>
          <a:p>
            <a:pPr>
              <a:spcBef>
                <a:spcPts val="0"/>
              </a:spcBef>
              <a:spcAft>
                <a:spcPts val="600"/>
              </a:spcAft>
            </a:pPr>
            <a:r>
              <a:rPr lang="en-US" sz="2400" dirty="0">
                <a:solidFill>
                  <a:srgbClr val="FF0000"/>
                </a:solidFill>
              </a:rPr>
              <a:t>Predicting combined delivery in the antenatal period is almost impossible.</a:t>
            </a:r>
          </a:p>
          <a:p>
            <a:pPr>
              <a:spcBef>
                <a:spcPts val="0"/>
              </a:spcBef>
              <a:spcAft>
                <a:spcPts val="600"/>
              </a:spcAft>
            </a:pPr>
            <a:r>
              <a:rPr lang="en-US" sz="2400" dirty="0" smtClean="0"/>
              <a:t>Randomized </a:t>
            </a:r>
            <a:r>
              <a:rPr lang="en-US" sz="2400" dirty="0"/>
              <a:t>control trials might not be feasible to perform because </a:t>
            </a:r>
            <a:r>
              <a:rPr lang="en-US" sz="2400" b="1" i="1" dirty="0">
                <a:solidFill>
                  <a:srgbClr val="FF0000"/>
                </a:solidFill>
              </a:rPr>
              <a:t>delivery of twins is highly inﬂuenced by the operator’s skill and experience</a:t>
            </a:r>
            <a:endParaRPr lang="en-US" sz="2400" b="1" i="1" dirty="0" smtClean="0">
              <a:solidFill>
                <a:srgbClr val="FF0000"/>
              </a:solidFill>
            </a:endParaRPr>
          </a:p>
        </p:txBody>
      </p:sp>
      <p:sp>
        <p:nvSpPr>
          <p:cNvPr id="6" name="Прямоугольник 5"/>
          <p:cNvSpPr/>
          <p:nvPr/>
        </p:nvSpPr>
        <p:spPr>
          <a:xfrm>
            <a:off x="1475874" y="6076248"/>
            <a:ext cx="7106652" cy="781752"/>
          </a:xfrm>
          <a:prstGeom prst="rect">
            <a:avLst/>
          </a:prstGeom>
        </p:spPr>
        <p:txBody>
          <a:bodyPr wrap="square">
            <a:spAutoFit/>
          </a:bodyPr>
          <a:lstStyle/>
          <a:p>
            <a:pPr algn="r">
              <a:lnSpc>
                <a:spcPct val="80000"/>
              </a:lnSpc>
            </a:pPr>
            <a:r>
              <a:rPr lang="en-US" sz="1400" i="1" dirty="0">
                <a:latin typeface="Arial" panose="020B0604020202020204" pitchFamily="34" charset="0"/>
                <a:cs typeface="Arial" panose="020B0604020202020204" pitchFamily="34" charset="0"/>
              </a:rPr>
              <a:t>Rossi A, Mullin P, </a:t>
            </a:r>
            <a:r>
              <a:rPr lang="en-US" sz="1400" i="1" dirty="0" err="1">
                <a:latin typeface="Arial" panose="020B0604020202020204" pitchFamily="34" charset="0"/>
                <a:cs typeface="Arial" panose="020B0604020202020204" pitchFamily="34" charset="0"/>
              </a:rPr>
              <a:t>Chmait</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a:t>
            </a:r>
          </a:p>
          <a:p>
            <a:pPr algn="r">
              <a:lnSpc>
                <a:spcPct val="80000"/>
              </a:lnSpc>
            </a:pPr>
            <a:r>
              <a:rPr lang="en-US" sz="1400" i="1" dirty="0">
                <a:latin typeface="Arial" panose="020B0604020202020204" pitchFamily="34" charset="0"/>
                <a:cs typeface="Arial" panose="020B0604020202020204" pitchFamily="34" charset="0"/>
              </a:rPr>
              <a:t>Neonatal </a:t>
            </a:r>
            <a:r>
              <a:rPr lang="en-US" sz="1400" i="1" dirty="0">
                <a:latin typeface="Arial" panose="020B0604020202020204" pitchFamily="34" charset="0"/>
                <a:cs typeface="Arial" panose="020B0604020202020204" pitchFamily="34" charset="0"/>
              </a:rPr>
              <a:t>outcomes of twins according to birth order, presentation and mode of delivery: a systematic review and </a:t>
            </a:r>
            <a:r>
              <a:rPr lang="en-US" sz="1400" i="1" dirty="0">
                <a:latin typeface="Arial" panose="020B0604020202020204" pitchFamily="34" charset="0"/>
                <a:cs typeface="Arial" panose="020B0604020202020204" pitchFamily="34" charset="0"/>
              </a:rPr>
              <a:t>meta-analysis.</a:t>
            </a:r>
          </a:p>
          <a:p>
            <a:pPr algn="r">
              <a:lnSpc>
                <a:spcPct val="80000"/>
              </a:lnSpc>
            </a:pPr>
            <a:r>
              <a:rPr lang="en-US" sz="1400" i="1" dirty="0">
                <a:latin typeface="Arial" panose="020B0604020202020204" pitchFamily="34" charset="0"/>
                <a:cs typeface="Arial" panose="020B0604020202020204" pitchFamily="34" charset="0"/>
              </a:rPr>
              <a:t>BJOG </a:t>
            </a:r>
            <a:r>
              <a:rPr lang="en-US" sz="1400" i="1" dirty="0" smtClean="0">
                <a:latin typeface="Arial" panose="020B0604020202020204" pitchFamily="34" charset="0"/>
                <a:cs typeface="Arial" panose="020B0604020202020204" pitchFamily="34" charset="0"/>
              </a:rPr>
              <a:t>2011;118:523–532.</a:t>
            </a:r>
            <a:endParaRPr lang="en-US" sz="1400" i="1" dirty="0">
              <a:latin typeface="Arial" panose="020B0604020202020204" pitchFamily="34" charset="0"/>
              <a:cs typeface="Arial" panose="020B0604020202020204" pitchFamily="34" charset="0"/>
            </a:endParaRPr>
          </a:p>
        </p:txBody>
      </p:sp>
      <p:pic>
        <p:nvPicPr>
          <p:cNvPr id="7" name="Рисунок 6"/>
          <p:cNvPicPr>
            <a:picLocks noChangeAspect="1"/>
          </p:cNvPicPr>
          <p:nvPr/>
        </p:nvPicPr>
        <p:blipFill>
          <a:blip r:embed="rId4"/>
          <a:stretch>
            <a:fillRect/>
          </a:stretch>
        </p:blipFill>
        <p:spPr>
          <a:xfrm>
            <a:off x="6804765" y="0"/>
            <a:ext cx="2339235" cy="1014413"/>
          </a:xfrm>
          <a:prstGeom prst="rect">
            <a:avLst/>
          </a:prstGeom>
        </p:spPr>
      </p:pic>
      <p:sp>
        <p:nvSpPr>
          <p:cNvPr id="9" name="Заголовок 1"/>
          <p:cNvSpPr>
            <a:spLocks noGrp="1"/>
          </p:cNvSpPr>
          <p:nvPr>
            <p:ph type="title"/>
          </p:nvPr>
        </p:nvSpPr>
        <p:spPr>
          <a:xfrm>
            <a:off x="647701" y="209890"/>
            <a:ext cx="7543800" cy="342900"/>
          </a:xfrm>
        </p:spPr>
        <p:txBody>
          <a:bodyPr>
            <a:noAutofit/>
          </a:bodyPr>
          <a:lstStyle/>
          <a:p>
            <a:r>
              <a:rPr lang="en-US" sz="3200" dirty="0" smtClean="0"/>
              <a:t>NEONATAL RESULTS</a:t>
            </a:r>
            <a:endParaRPr lang="ru-RU" sz="3200" dirty="0"/>
          </a:p>
        </p:txBody>
      </p:sp>
    </p:spTree>
    <p:extLst>
      <p:ext uri="{BB962C8B-B14F-4D97-AF65-F5344CB8AC3E}">
        <p14:creationId xmlns:p14="http://schemas.microsoft.com/office/powerpoint/2010/main" val="183513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884" y="409570"/>
            <a:ext cx="2542243" cy="4093011"/>
          </a:xfrm>
          <a:prstGeom prst="rect">
            <a:avLst/>
          </a:prstGeom>
        </p:spPr>
      </p:pic>
      <p:sp>
        <p:nvSpPr>
          <p:cNvPr id="3" name="Объект 2"/>
          <p:cNvSpPr>
            <a:spLocks noGrp="1"/>
          </p:cNvSpPr>
          <p:nvPr>
            <p:ph idx="1"/>
          </p:nvPr>
        </p:nvSpPr>
        <p:spPr>
          <a:xfrm>
            <a:off x="0" y="6448879"/>
            <a:ext cx="8425543" cy="277922"/>
          </a:xfrm>
        </p:spPr>
        <p:txBody>
          <a:bodyPr>
            <a:noAutofit/>
          </a:bodyPr>
          <a:lstStyle/>
          <a:p>
            <a:pPr marL="0" indent="0" algn="r">
              <a:lnSpc>
                <a:spcPct val="100000"/>
              </a:lnSpc>
              <a:spcBef>
                <a:spcPts val="0"/>
              </a:spcBef>
              <a:buNone/>
            </a:pPr>
            <a:r>
              <a:rPr lang="en-US" sz="1400" i="1" dirty="0" smtClean="0"/>
              <a:t> </a:t>
            </a:r>
            <a:r>
              <a:rPr lang="en-US" sz="1400" i="1" dirty="0"/>
              <a:t>American Journal of Obstetrics &amp; Gynecology MARCH </a:t>
            </a:r>
            <a:r>
              <a:rPr lang="en-US" sz="1400" i="1" dirty="0"/>
              <a:t>2016, p. </a:t>
            </a:r>
            <a:r>
              <a:rPr lang="en-US" sz="1400" i="1" dirty="0"/>
              <a:t>308-310</a:t>
            </a:r>
            <a:endParaRPr lang="en-US" sz="1400" i="1" dirty="0"/>
          </a:p>
        </p:txBody>
      </p:sp>
      <p:pic>
        <p:nvPicPr>
          <p:cNvPr id="4" name="Рисунок 3"/>
          <p:cNvPicPr>
            <a:picLocks noChangeAspect="1"/>
          </p:cNvPicPr>
          <p:nvPr/>
        </p:nvPicPr>
        <p:blipFill>
          <a:blip r:embed="rId4"/>
          <a:stretch>
            <a:fillRect/>
          </a:stretch>
        </p:blipFill>
        <p:spPr>
          <a:xfrm>
            <a:off x="321326" y="1580811"/>
            <a:ext cx="6397776" cy="2668362"/>
          </a:xfrm>
          <a:prstGeom prst="rect">
            <a:avLst/>
          </a:prstGeom>
        </p:spPr>
      </p:pic>
      <p:pic>
        <p:nvPicPr>
          <p:cNvPr id="5" name="Рисунок 4"/>
          <p:cNvPicPr>
            <a:picLocks noChangeAspect="1"/>
          </p:cNvPicPr>
          <p:nvPr/>
        </p:nvPicPr>
        <p:blipFill>
          <a:blip r:embed="rId5"/>
          <a:stretch>
            <a:fillRect/>
          </a:stretch>
        </p:blipFill>
        <p:spPr>
          <a:xfrm>
            <a:off x="321326" y="4502481"/>
            <a:ext cx="8505920" cy="1693089"/>
          </a:xfrm>
          <a:prstGeom prst="rect">
            <a:avLst/>
          </a:prstGeom>
        </p:spPr>
      </p:pic>
      <p:sp>
        <p:nvSpPr>
          <p:cNvPr id="9" name="Заголовок 1"/>
          <p:cNvSpPr>
            <a:spLocks noGrp="1"/>
          </p:cNvSpPr>
          <p:nvPr>
            <p:ph type="title"/>
          </p:nvPr>
        </p:nvSpPr>
        <p:spPr>
          <a:xfrm>
            <a:off x="647701" y="209890"/>
            <a:ext cx="7543800" cy="342900"/>
          </a:xfrm>
        </p:spPr>
        <p:txBody>
          <a:bodyPr>
            <a:noAutofit/>
          </a:bodyPr>
          <a:lstStyle/>
          <a:p>
            <a:r>
              <a:rPr lang="en-US" sz="3200" dirty="0" smtClean="0"/>
              <a:t>OBSTETRICAL TACTIC</a:t>
            </a:r>
            <a:endParaRPr lang="ru-RU" sz="3200" dirty="0"/>
          </a:p>
        </p:txBody>
      </p:sp>
      <p:pic>
        <p:nvPicPr>
          <p:cNvPr id="10" name="Рисунок 9"/>
          <p:cNvPicPr>
            <a:picLocks noChangeAspect="1"/>
          </p:cNvPicPr>
          <p:nvPr/>
        </p:nvPicPr>
        <p:blipFill>
          <a:blip r:embed="rId6"/>
          <a:stretch>
            <a:fillRect/>
          </a:stretch>
        </p:blipFill>
        <p:spPr>
          <a:xfrm rot="18873131">
            <a:off x="8231982" y="153255"/>
            <a:ext cx="898144" cy="802597"/>
          </a:xfrm>
          <a:prstGeom prst="rect">
            <a:avLst/>
          </a:prstGeom>
          <a:noFill/>
        </p:spPr>
      </p:pic>
    </p:spTree>
    <p:extLst>
      <p:ext uri="{BB962C8B-B14F-4D97-AF65-F5344CB8AC3E}">
        <p14:creationId xmlns:p14="http://schemas.microsoft.com/office/powerpoint/2010/main" val="1551418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0632" y="809675"/>
            <a:ext cx="8546429" cy="5154929"/>
          </a:xfrm>
        </p:spPr>
        <p:txBody>
          <a:bodyPr>
            <a:noAutofit/>
          </a:bodyPr>
          <a:lstStyle/>
          <a:p>
            <a:pPr>
              <a:spcBef>
                <a:spcPts val="0"/>
              </a:spcBef>
              <a:spcAft>
                <a:spcPts val="1200"/>
              </a:spcAft>
            </a:pPr>
            <a:r>
              <a:rPr lang="en-US" sz="2400" dirty="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potential effects of the choice of planned mode of delivery in speciﬁc clinical circumstances are complex, and extend beyond the easily measurable clinical outcomes, to less obvious consequences such as emotional effects on the mother, her sense of self-esteem and her relationship with her child or children.</a:t>
            </a:r>
          </a:p>
          <a:p>
            <a:pPr>
              <a:spcBef>
                <a:spcPts val="0"/>
              </a:spcBef>
              <a:spcAft>
                <a:spcPts val="1200"/>
              </a:spcAft>
            </a:pPr>
            <a:r>
              <a:rPr lang="en-US" sz="2400" dirty="0">
                <a:latin typeface="Arial" panose="020B0604020202020204" pitchFamily="34" charset="0"/>
                <a:cs typeface="Arial" panose="020B0604020202020204" pitchFamily="34" charset="0"/>
              </a:rPr>
              <a:t>Because of </a:t>
            </a:r>
            <a:r>
              <a:rPr lang="en-US" sz="2400" dirty="0">
                <a:latin typeface="Arial" panose="020B0604020202020204" pitchFamily="34" charset="0"/>
                <a:cs typeface="Arial" panose="020B0604020202020204" pitchFamily="34" charset="0"/>
              </a:rPr>
              <a:t>consistent </a:t>
            </a:r>
            <a:r>
              <a:rPr lang="en-US" sz="2400" dirty="0">
                <a:latin typeface="Arial" panose="020B0604020202020204" pitchFamily="34" charset="0"/>
                <a:cs typeface="Arial" panose="020B0604020202020204" pitchFamily="34" charset="0"/>
              </a:rPr>
              <a:t>trend to more long-term neurological </a:t>
            </a:r>
            <a:r>
              <a:rPr lang="en-US" sz="2400" dirty="0" err="1">
                <a:latin typeface="Arial" panose="020B0604020202020204" pitchFamily="34" charset="0"/>
                <a:cs typeface="Arial" panose="020B0604020202020204" pitchFamily="34" charset="0"/>
              </a:rPr>
              <a:t>sequale</a:t>
            </a:r>
            <a:r>
              <a:rPr lang="en-US" sz="2400" dirty="0">
                <a:latin typeface="Arial" panose="020B0604020202020204" pitchFamily="34" charset="0"/>
                <a:cs typeface="Arial" panose="020B0604020202020204" pitchFamily="34" charset="0"/>
              </a:rPr>
              <a:t> following medical interventions during childbirth than would be expected on the basis of the short-term perinatal outcomes, clinical decisions must be based on long-term rather than short-term outcomes</a:t>
            </a:r>
            <a:r>
              <a:rPr lang="en-US" sz="2400" dirty="0">
                <a:latin typeface="Arial" panose="020B0604020202020204" pitchFamily="34" charset="0"/>
                <a:cs typeface="Arial" panose="020B0604020202020204" pitchFamily="34" charset="0"/>
              </a:rPr>
              <a:t>.</a:t>
            </a:r>
          </a:p>
          <a:p>
            <a:pPr>
              <a:spcBef>
                <a:spcPts val="0"/>
              </a:spcBef>
              <a:spcAft>
                <a:spcPts val="1200"/>
              </a:spcAft>
            </a:pPr>
            <a:r>
              <a:rPr lang="en-US" sz="2400" dirty="0">
                <a:solidFill>
                  <a:srgbClr val="FF0000"/>
                </a:solidFill>
                <a:latin typeface="Arial" panose="020B0604020202020204" pitchFamily="34" charset="0"/>
                <a:cs typeface="Arial" panose="020B0604020202020204" pitchFamily="34" charset="0"/>
              </a:rPr>
              <a:t>Medical </a:t>
            </a:r>
            <a:r>
              <a:rPr lang="en-US" sz="2400" dirty="0">
                <a:solidFill>
                  <a:srgbClr val="FF0000"/>
                </a:solidFill>
                <a:latin typeface="Arial" panose="020B0604020202020204" pitchFamily="34" charset="0"/>
                <a:cs typeface="Arial" panose="020B0604020202020204" pitchFamily="34" charset="0"/>
              </a:rPr>
              <a:t>interventions in the birth process such as caesarean section should be avoided unless there is reasonable clinical certainty that they will be of long-term </a:t>
            </a:r>
            <a:r>
              <a:rPr lang="en-US" sz="2400" dirty="0">
                <a:solidFill>
                  <a:srgbClr val="FF0000"/>
                </a:solidFill>
                <a:latin typeface="Arial" panose="020B0604020202020204" pitchFamily="34" charset="0"/>
                <a:cs typeface="Arial" panose="020B0604020202020204" pitchFamily="34" charset="0"/>
              </a:rPr>
              <a:t>beneﬁt.</a:t>
            </a:r>
          </a:p>
        </p:txBody>
      </p:sp>
      <p:pic>
        <p:nvPicPr>
          <p:cNvPr id="7" name="Рисунок 6"/>
          <p:cNvPicPr>
            <a:picLocks noChangeAspect="1"/>
          </p:cNvPicPr>
          <p:nvPr/>
        </p:nvPicPr>
        <p:blipFill>
          <a:blip r:embed="rId3"/>
          <a:stretch>
            <a:fillRect/>
          </a:stretch>
        </p:blipFill>
        <p:spPr>
          <a:xfrm>
            <a:off x="1" y="5964605"/>
            <a:ext cx="2832096" cy="888692"/>
          </a:xfrm>
          <a:prstGeom prst="rect">
            <a:avLst/>
          </a:prstGeom>
        </p:spPr>
      </p:pic>
      <p:sp>
        <p:nvSpPr>
          <p:cNvPr id="8" name="Прямоугольник 7"/>
          <p:cNvSpPr/>
          <p:nvPr/>
        </p:nvSpPr>
        <p:spPr>
          <a:xfrm>
            <a:off x="3320716" y="6179266"/>
            <a:ext cx="5191925" cy="674031"/>
          </a:xfrm>
          <a:prstGeom prst="rect">
            <a:avLst/>
          </a:prstGeom>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Hofmeyr</a:t>
            </a:r>
            <a:r>
              <a:rPr lang="en-US" sz="1400" i="1" dirty="0">
                <a:latin typeface="Arial" panose="020B0604020202020204" pitchFamily="34" charset="0"/>
                <a:cs typeface="Arial" panose="020B0604020202020204" pitchFamily="34" charset="0"/>
              </a:rPr>
              <a:t> GJ, Barrett JF, Crowther CA.</a:t>
            </a:r>
          </a:p>
          <a:p>
            <a:pPr algn="r">
              <a:lnSpc>
                <a:spcPct val="90000"/>
              </a:lnSpc>
            </a:pPr>
            <a:r>
              <a:rPr lang="en-US" sz="1400" i="1" dirty="0">
                <a:latin typeface="Arial" panose="020B0604020202020204" pitchFamily="34" charset="0"/>
                <a:cs typeface="Arial" panose="020B0604020202020204" pitchFamily="34" charset="0"/>
              </a:rPr>
              <a:t>Planned caesarean section for women with a twin pregnancy.</a:t>
            </a:r>
          </a:p>
          <a:p>
            <a:pPr algn="r">
              <a:lnSpc>
                <a:spcPct val="90000"/>
              </a:lnSpc>
            </a:pPr>
            <a:r>
              <a:rPr lang="en-US" sz="1400" i="1" dirty="0">
                <a:latin typeface="Arial" panose="020B0604020202020204" pitchFamily="34" charset="0"/>
                <a:cs typeface="Arial" panose="020B0604020202020204" pitchFamily="34" charset="0"/>
              </a:rPr>
              <a:t>Cochrane Database of Systematic Reviews 2015, Issue 12</a:t>
            </a:r>
          </a:p>
        </p:txBody>
      </p:sp>
      <p:pic>
        <p:nvPicPr>
          <p:cNvPr id="9" name="Рисунок 8"/>
          <p:cNvPicPr>
            <a:picLocks noChangeAspect="1"/>
          </p:cNvPicPr>
          <p:nvPr/>
        </p:nvPicPr>
        <p:blipFill>
          <a:blip r:embed="rId4"/>
          <a:stretch>
            <a:fillRect/>
          </a:stretch>
        </p:blipFill>
        <p:spPr>
          <a:xfrm rot="18873131">
            <a:off x="8231982" y="153255"/>
            <a:ext cx="898144" cy="802597"/>
          </a:xfrm>
          <a:prstGeom prst="rect">
            <a:avLst/>
          </a:prstGeom>
          <a:noFill/>
        </p:spPr>
      </p:pic>
      <p:sp>
        <p:nvSpPr>
          <p:cNvPr id="11" name="Заголовок 1"/>
          <p:cNvSpPr>
            <a:spLocks noGrp="1"/>
          </p:cNvSpPr>
          <p:nvPr>
            <p:ph type="title"/>
          </p:nvPr>
        </p:nvSpPr>
        <p:spPr>
          <a:xfrm>
            <a:off x="647701" y="209890"/>
            <a:ext cx="7543800" cy="342900"/>
          </a:xfrm>
        </p:spPr>
        <p:txBody>
          <a:bodyPr>
            <a:noAutofit/>
          </a:bodyPr>
          <a:lstStyle/>
          <a:p>
            <a:r>
              <a:rPr lang="en-US" sz="3200" dirty="0" smtClean="0"/>
              <a:t>OBSTETRICAL TACTIC</a:t>
            </a:r>
            <a:endParaRPr lang="ru-RU" sz="3200" dirty="0"/>
          </a:p>
        </p:txBody>
      </p:sp>
    </p:spTree>
    <p:extLst>
      <p:ext uri="{BB962C8B-B14F-4D97-AF65-F5344CB8AC3E}">
        <p14:creationId xmlns:p14="http://schemas.microsoft.com/office/powerpoint/2010/main" val="37855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809676"/>
            <a:ext cx="9144000" cy="6048324"/>
          </a:xfrm>
          <a:solidFill>
            <a:schemeClr val="bg1"/>
          </a:solidFill>
        </p:spPr>
        <p:txBody>
          <a:bodyPr>
            <a:normAutofit fontScale="92500" lnSpcReduction="10000"/>
          </a:bodyPr>
          <a:lstStyle/>
          <a:p>
            <a:pPr>
              <a:lnSpc>
                <a:spcPct val="100000"/>
              </a:lnSpc>
              <a:spcBef>
                <a:spcPts val="0"/>
              </a:spcBef>
              <a:spcAft>
                <a:spcPts val="600"/>
              </a:spcAft>
            </a:pPr>
            <a:r>
              <a:rPr lang="en-US" sz="2400" dirty="0">
                <a:latin typeface="Arial" panose="020B0604020202020204" pitchFamily="34" charset="0"/>
                <a:cs typeface="Arial" panose="020B0604020202020204" pitchFamily="34" charset="0"/>
              </a:rPr>
              <a:t>Preserving the art of obstetric maneuvering is important as well for twin deliveries. </a:t>
            </a:r>
            <a:r>
              <a:rPr lang="en-US" sz="2400" dirty="0">
                <a:latin typeface="Arial" panose="020B0604020202020204" pitchFamily="34" charset="0"/>
                <a:cs typeface="Arial" panose="020B0604020202020204" pitchFamily="34" charset="0"/>
              </a:rPr>
              <a:t>In cases of </a:t>
            </a:r>
            <a:r>
              <a:rPr lang="en-US" sz="2400" b="1" i="1" dirty="0" smtClean="0">
                <a:solidFill>
                  <a:srgbClr val="FF0000"/>
                </a:solidFill>
                <a:latin typeface="Arial" panose="020B0604020202020204" pitchFamily="34" charset="0"/>
                <a:cs typeface="Arial" panose="020B0604020202020204" pitchFamily="34" charset="0"/>
              </a:rPr>
              <a:t>V/NV</a:t>
            </a:r>
            <a:r>
              <a:rPr lang="en-US" sz="2400" dirty="0" smtClean="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presentation, </a:t>
            </a:r>
            <a:r>
              <a:rPr lang="en-US" sz="2400" dirty="0">
                <a:solidFill>
                  <a:srgbClr val="FF0000"/>
                </a:solidFill>
                <a:latin typeface="Arial" panose="020B0604020202020204" pitchFamily="34" charset="0"/>
                <a:cs typeface="Arial" panose="020B0604020202020204" pitchFamily="34" charset="0"/>
              </a:rPr>
              <a:t>vaginal delivery is preferred in certain conditions</a:t>
            </a:r>
            <a:r>
              <a:rPr lang="en-US" sz="2200" dirty="0">
                <a:latin typeface="Arial" panose="020B0604020202020204" pitchFamily="34" charset="0"/>
                <a:cs typeface="Arial" panose="020B0604020202020204" pitchFamily="34" charset="0"/>
              </a:rPr>
              <a:t>.</a:t>
            </a:r>
          </a:p>
          <a:p>
            <a:pPr marL="0" indent="0" algn="r">
              <a:lnSpc>
                <a:spcPct val="80000"/>
              </a:lnSpc>
              <a:spcBef>
                <a:spcPts val="0"/>
              </a:spcBef>
              <a:buNone/>
            </a:pPr>
            <a:r>
              <a:rPr lang="en-US" sz="1500" i="1" dirty="0">
                <a:latin typeface="Arial" panose="020B0604020202020204" pitchFamily="34" charset="0"/>
                <a:cs typeface="Arial" panose="020B0604020202020204" pitchFamily="34" charset="0"/>
              </a:rPr>
              <a:t>Pope </a:t>
            </a:r>
            <a:r>
              <a:rPr lang="en-US" sz="1500" i="1" dirty="0">
                <a:latin typeface="Arial" panose="020B0604020202020204" pitchFamily="34" charset="0"/>
                <a:cs typeface="Arial" panose="020B0604020202020204" pitchFamily="34" charset="0"/>
              </a:rPr>
              <a:t>RJ,</a:t>
            </a:r>
            <a:r>
              <a:rPr lang="en-US" sz="1500" i="1" dirty="0">
                <a:latin typeface="Arial" panose="020B0604020202020204" pitchFamily="34" charset="0"/>
                <a:cs typeface="Arial" panose="020B0604020202020204" pitchFamily="34" charset="0"/>
              </a:rPr>
              <a:t> Weintraub AY, </a:t>
            </a:r>
            <a:r>
              <a:rPr lang="en-US" sz="1500" i="1" dirty="0" err="1">
                <a:latin typeface="Arial" panose="020B0604020202020204" pitchFamily="34" charset="0"/>
                <a:cs typeface="Arial" panose="020B0604020202020204" pitchFamily="34" charset="0"/>
              </a:rPr>
              <a:t>Sheiner</a:t>
            </a:r>
            <a:r>
              <a:rPr lang="en-US" sz="1500" i="1" dirty="0">
                <a:latin typeface="Arial" panose="020B0604020202020204" pitchFamily="34" charset="0"/>
                <a:cs typeface="Arial" panose="020B0604020202020204" pitchFamily="34" charset="0"/>
              </a:rPr>
              <a:t> </a:t>
            </a:r>
            <a:r>
              <a:rPr lang="en-US" sz="1500" i="1" dirty="0">
                <a:latin typeface="Arial" panose="020B0604020202020204" pitchFamily="34" charset="0"/>
                <a:cs typeface="Arial" panose="020B0604020202020204" pitchFamily="34" charset="0"/>
              </a:rPr>
              <a:t>E</a:t>
            </a:r>
          </a:p>
          <a:p>
            <a:pPr marL="0" indent="0" algn="r">
              <a:lnSpc>
                <a:spcPct val="80000"/>
              </a:lnSpc>
              <a:spcBef>
                <a:spcPts val="0"/>
              </a:spcBef>
              <a:buNone/>
            </a:pPr>
            <a:r>
              <a:rPr lang="en-US" sz="1500" i="1" dirty="0">
                <a:latin typeface="Arial" panose="020B0604020202020204" pitchFamily="34" charset="0"/>
                <a:cs typeface="Arial" panose="020B0604020202020204" pitchFamily="34" charset="0"/>
              </a:rPr>
              <a:t>Vaginal </a:t>
            </a:r>
            <a:r>
              <a:rPr lang="en-US" sz="1500" i="1" dirty="0">
                <a:latin typeface="Arial" panose="020B0604020202020204" pitchFamily="34" charset="0"/>
                <a:cs typeface="Arial" panose="020B0604020202020204" pitchFamily="34" charset="0"/>
              </a:rPr>
              <a:t>delivery of vertex-</a:t>
            </a:r>
            <a:r>
              <a:rPr lang="en-US" sz="1500" i="1" dirty="0" err="1">
                <a:latin typeface="Arial" panose="020B0604020202020204" pitchFamily="34" charset="0"/>
                <a:cs typeface="Arial" panose="020B0604020202020204" pitchFamily="34" charset="0"/>
              </a:rPr>
              <a:t>nonvertex</a:t>
            </a:r>
            <a:r>
              <a:rPr lang="en-US" sz="1500" i="1" dirty="0">
                <a:latin typeface="Arial" panose="020B0604020202020204" pitchFamily="34" charset="0"/>
                <a:cs typeface="Arial" panose="020B0604020202020204" pitchFamily="34" charset="0"/>
              </a:rPr>
              <a:t> twins: a fading </a:t>
            </a:r>
            <a:r>
              <a:rPr lang="en-US" sz="1500" i="1" dirty="0">
                <a:latin typeface="Arial" panose="020B0604020202020204" pitchFamily="34" charset="0"/>
                <a:cs typeface="Arial" panose="020B0604020202020204" pitchFamily="34" charset="0"/>
              </a:rPr>
              <a:t>skill?</a:t>
            </a:r>
          </a:p>
          <a:p>
            <a:pPr marL="0" indent="0" algn="r">
              <a:lnSpc>
                <a:spcPct val="80000"/>
              </a:lnSpc>
              <a:spcBef>
                <a:spcPts val="0"/>
              </a:spcBef>
              <a:buNone/>
            </a:pPr>
            <a:r>
              <a:rPr lang="en-US" sz="1500" i="1" dirty="0">
                <a:latin typeface="Arial" panose="020B0604020202020204" pitchFamily="34" charset="0"/>
                <a:cs typeface="Arial" panose="020B0604020202020204" pitchFamily="34" charset="0"/>
              </a:rPr>
              <a:t>Arch </a:t>
            </a:r>
            <a:r>
              <a:rPr lang="en-US" sz="1500" i="1" dirty="0" err="1">
                <a:latin typeface="Arial" panose="020B0604020202020204" pitchFamily="34" charset="0"/>
                <a:cs typeface="Arial" panose="020B0604020202020204" pitchFamily="34" charset="0"/>
              </a:rPr>
              <a:t>Gynecol</a:t>
            </a:r>
            <a:r>
              <a:rPr lang="en-US" sz="1500" i="1" dirty="0">
                <a:latin typeface="Arial" panose="020B0604020202020204" pitchFamily="34" charset="0"/>
                <a:cs typeface="Arial" panose="020B0604020202020204" pitchFamily="34" charset="0"/>
              </a:rPr>
              <a:t> Obstet</a:t>
            </a:r>
            <a:r>
              <a:rPr lang="en-US" sz="1500" i="1" dirty="0">
                <a:latin typeface="Arial" panose="020B0604020202020204" pitchFamily="34" charset="0"/>
                <a:cs typeface="Arial" panose="020B0604020202020204" pitchFamily="34" charset="0"/>
              </a:rPr>
              <a:t>., Aug 2010, 282(2</a:t>
            </a:r>
            <a:r>
              <a:rPr lang="en-US" sz="1500" i="1" dirty="0">
                <a:latin typeface="Arial" panose="020B0604020202020204" pitchFamily="34" charset="0"/>
                <a:cs typeface="Arial" panose="020B0604020202020204" pitchFamily="34" charset="0"/>
              </a:rPr>
              <a:t>):117-20.</a:t>
            </a:r>
            <a:r>
              <a:rPr lang="en-US" sz="1050" i="1" dirty="0">
                <a:latin typeface="Arial" panose="020B0604020202020204" pitchFamily="34" charset="0"/>
                <a:cs typeface="Arial" panose="020B0604020202020204" pitchFamily="34" charset="0"/>
              </a:rPr>
              <a:t> </a:t>
            </a:r>
            <a:endParaRPr lang="ru-RU" sz="1050" i="1"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ru-RU" sz="2400" dirty="0" err="1">
                <a:latin typeface="Arial" panose="020B0604020202020204" pitchFamily="34" charset="0"/>
                <a:cs typeface="Arial" panose="020B0604020202020204" pitchFamily="34" charset="0"/>
              </a:rPr>
              <a:t>When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appropriate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criteria</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are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used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to</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decide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mode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of</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delivery</a:t>
            </a:r>
            <a:r>
              <a:rPr lang="ru-RU" sz="2400" dirty="0">
                <a:latin typeface="Arial" panose="020B0604020202020204" pitchFamily="34" charset="0"/>
                <a:cs typeface="Arial" panose="020B0604020202020204" pitchFamily="34" charset="0"/>
              </a:rPr>
              <a:t>, a </a:t>
            </a:r>
            <a:r>
              <a:rPr lang="ru-RU" sz="2400" dirty="0" err="1">
                <a:latin typeface="Arial" panose="020B0604020202020204" pitchFamily="34" charset="0"/>
                <a:cs typeface="Arial" panose="020B0604020202020204" pitchFamily="34" charset="0"/>
              </a:rPr>
              <a:t>careful</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intrapartum</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protocol</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is</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followed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experienced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obstetrician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midwife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and</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anesthesiologist</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are</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in</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attendance</a:t>
            </a:r>
            <a:r>
              <a:rPr lang="ru-RU" sz="2400" dirty="0">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attempted</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vaginal</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delivery</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is</a:t>
            </a:r>
            <a:r>
              <a:rPr lang="ru-RU" sz="2400" dirty="0">
                <a:solidFill>
                  <a:srgbClr val="FF0000"/>
                </a:solidFill>
                <a:latin typeface="Arial" panose="020B0604020202020204" pitchFamily="34" charset="0"/>
                <a:cs typeface="Arial" panose="020B0604020202020204" pitchFamily="34" charset="0"/>
              </a:rPr>
              <a:t> a </a:t>
            </a:r>
            <a:r>
              <a:rPr lang="ru-RU" sz="2400" dirty="0" err="1">
                <a:solidFill>
                  <a:srgbClr val="FF0000"/>
                </a:solidFill>
                <a:latin typeface="Arial" panose="020B0604020202020204" pitchFamily="34" charset="0"/>
                <a:cs typeface="Arial" panose="020B0604020202020204" pitchFamily="34" charset="0"/>
              </a:rPr>
              <a:t>reasonable</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option</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for</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first</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twins</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in</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breech</a:t>
            </a:r>
            <a:r>
              <a:rPr lang="ru-RU" sz="2400" dirty="0">
                <a:solidFill>
                  <a:srgbClr val="FF0000"/>
                </a:solidFill>
                <a:latin typeface="Arial" panose="020B0604020202020204" pitchFamily="34" charset="0"/>
                <a:cs typeface="Arial" panose="020B0604020202020204" pitchFamily="34" charset="0"/>
              </a:rPr>
              <a:t> </a:t>
            </a:r>
            <a:r>
              <a:rPr lang="ru-RU" sz="2400" dirty="0" err="1">
                <a:solidFill>
                  <a:srgbClr val="FF0000"/>
                </a:solidFill>
                <a:latin typeface="Arial" panose="020B0604020202020204" pitchFamily="34" charset="0"/>
                <a:cs typeface="Arial" panose="020B0604020202020204" pitchFamily="34" charset="0"/>
              </a:rPr>
              <a:t>position</a:t>
            </a:r>
            <a:r>
              <a:rPr lang="ru-RU"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0" indent="0" algn="r">
              <a:spcBef>
                <a:spcPts val="0"/>
              </a:spcBef>
              <a:buNone/>
            </a:pPr>
            <a:r>
              <a:rPr lang="en-US" sz="1500" i="1" dirty="0">
                <a:latin typeface="Arial" panose="020B0604020202020204" pitchFamily="34" charset="0"/>
                <a:cs typeface="Arial" panose="020B0604020202020204" pitchFamily="34" charset="0"/>
              </a:rPr>
              <a:t>LOÏC </a:t>
            </a:r>
            <a:r>
              <a:rPr lang="en-US" sz="1500" i="1" dirty="0">
                <a:latin typeface="Arial" panose="020B0604020202020204" pitchFamily="34" charset="0"/>
                <a:cs typeface="Arial" panose="020B0604020202020204" pitchFamily="34" charset="0"/>
              </a:rPr>
              <a:t>SENTILHES, FRANÇOIS GOFFINET, ALAIN TALBOT, ALAIN </a:t>
            </a:r>
            <a:r>
              <a:rPr lang="en-US" sz="1500" i="1" dirty="0">
                <a:latin typeface="Arial" panose="020B0604020202020204" pitchFamily="34" charset="0"/>
                <a:cs typeface="Arial" panose="020B0604020202020204" pitchFamily="34" charset="0"/>
              </a:rPr>
              <a:t>DIGUET,</a:t>
            </a:r>
          </a:p>
          <a:p>
            <a:pPr marL="0" indent="0" algn="r">
              <a:spcBef>
                <a:spcPts val="0"/>
              </a:spcBef>
              <a:buNone/>
            </a:pPr>
            <a:r>
              <a:rPr lang="en-US" sz="1500" i="1" dirty="0">
                <a:latin typeface="Arial" panose="020B0604020202020204" pitchFamily="34" charset="0"/>
                <a:cs typeface="Arial" panose="020B0604020202020204" pitchFamily="34" charset="0"/>
              </a:rPr>
              <a:t>ERIC </a:t>
            </a:r>
            <a:r>
              <a:rPr lang="en-US" sz="1500" i="1" dirty="0">
                <a:latin typeface="Arial" panose="020B0604020202020204" pitchFamily="34" charset="0"/>
                <a:cs typeface="Arial" panose="020B0604020202020204" pitchFamily="34" charset="0"/>
              </a:rPr>
              <a:t>VERSPYCK, DOMINIQUE CABROL, LOÏC </a:t>
            </a:r>
            <a:r>
              <a:rPr lang="en-US" sz="1500" i="1" dirty="0">
                <a:latin typeface="Arial" panose="020B0604020202020204" pitchFamily="34" charset="0"/>
                <a:cs typeface="Arial" panose="020B0604020202020204" pitchFamily="34" charset="0"/>
              </a:rPr>
              <a:t>MARPEAU</a:t>
            </a:r>
          </a:p>
          <a:p>
            <a:pPr marL="0" indent="0" algn="r">
              <a:spcBef>
                <a:spcPts val="0"/>
              </a:spcBef>
              <a:buNone/>
            </a:pPr>
            <a:r>
              <a:rPr lang="en-US" sz="1500" i="1" dirty="0">
                <a:latin typeface="Arial" panose="020B0604020202020204" pitchFamily="34" charset="0"/>
                <a:cs typeface="Arial" panose="020B0604020202020204" pitchFamily="34" charset="0"/>
              </a:rPr>
              <a:t>Attempted </a:t>
            </a:r>
            <a:r>
              <a:rPr lang="en-US" sz="1500" i="1" dirty="0">
                <a:latin typeface="Arial" panose="020B0604020202020204" pitchFamily="34" charset="0"/>
                <a:cs typeface="Arial" panose="020B0604020202020204" pitchFamily="34" charset="0"/>
              </a:rPr>
              <a:t>vaginal versus planned cesarean delivery in 195 breech first twin </a:t>
            </a:r>
            <a:r>
              <a:rPr lang="en-US" sz="1500" i="1" dirty="0">
                <a:latin typeface="Arial" panose="020B0604020202020204" pitchFamily="34" charset="0"/>
                <a:cs typeface="Arial" panose="020B0604020202020204" pitchFamily="34" charset="0"/>
              </a:rPr>
              <a:t>pregnancies</a:t>
            </a:r>
          </a:p>
          <a:p>
            <a:pPr marL="0" indent="0" algn="r">
              <a:spcBef>
                <a:spcPts val="0"/>
              </a:spcBef>
              <a:buNone/>
            </a:pPr>
            <a:r>
              <a:rPr lang="en-US" sz="1500" i="1" dirty="0" err="1">
                <a:latin typeface="Arial" panose="020B0604020202020204" pitchFamily="34" charset="0"/>
                <a:cs typeface="Arial" panose="020B0604020202020204" pitchFamily="34" charset="0"/>
              </a:rPr>
              <a:t>Acta</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Obstetricia</a:t>
            </a:r>
            <a:r>
              <a:rPr lang="en-US" sz="1500" i="1" dirty="0">
                <a:latin typeface="Arial" panose="020B0604020202020204" pitchFamily="34" charset="0"/>
                <a:cs typeface="Arial" panose="020B0604020202020204" pitchFamily="34" charset="0"/>
              </a:rPr>
              <a:t> et </a:t>
            </a:r>
            <a:r>
              <a:rPr lang="en-US" sz="1500" i="1" dirty="0" err="1">
                <a:latin typeface="Arial" panose="020B0604020202020204" pitchFamily="34" charset="0"/>
                <a:cs typeface="Arial" panose="020B0604020202020204" pitchFamily="34" charset="0"/>
              </a:rPr>
              <a:t>Gynecologica</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Scandinavica</a:t>
            </a:r>
            <a:r>
              <a:rPr lang="en-US" sz="1500" i="1" dirty="0">
                <a:latin typeface="Arial" panose="020B0604020202020204" pitchFamily="34" charset="0"/>
                <a:cs typeface="Arial" panose="020B0604020202020204" pitchFamily="34" charset="0"/>
              </a:rPr>
              <a:t>, January 2007, Volume 86, Issue 1, Pages </a:t>
            </a:r>
            <a:r>
              <a:rPr lang="en-US" sz="1500" i="1" dirty="0">
                <a:latin typeface="Arial" panose="020B0604020202020204" pitchFamily="34" charset="0"/>
                <a:cs typeface="Arial" panose="020B0604020202020204" pitchFamily="34" charset="0"/>
              </a:rPr>
              <a:t>55–60. </a:t>
            </a:r>
            <a:endParaRPr lang="ru-RU" sz="1500" i="1" dirty="0">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rPr>
              <a:t>Scientific </a:t>
            </a:r>
            <a:r>
              <a:rPr lang="en-US" sz="2400" dirty="0">
                <a:latin typeface="Arial" panose="020B0604020202020204" pitchFamily="34" charset="0"/>
                <a:cs typeface="Arial" panose="020B0604020202020204" pitchFamily="34" charset="0"/>
              </a:rPr>
              <a:t>evidence and society opinion are likely insufficient to reverse the national trends favoring cesarean delivery for twins. </a:t>
            </a:r>
            <a:r>
              <a:rPr lang="en-US" sz="2400" dirty="0">
                <a:solidFill>
                  <a:srgbClr val="FF0000"/>
                </a:solidFill>
                <a:latin typeface="Arial" panose="020B0604020202020204" pitchFamily="34" charset="0"/>
                <a:cs typeface="Arial" panose="020B0604020202020204" pitchFamily="34" charset="0"/>
              </a:rPr>
              <a:t>Without </a:t>
            </a:r>
            <a:r>
              <a:rPr lang="en-US" sz="2400" dirty="0">
                <a:solidFill>
                  <a:srgbClr val="FF0000"/>
                </a:solidFill>
                <a:latin typeface="Arial" panose="020B0604020202020204" pitchFamily="34" charset="0"/>
                <a:cs typeface="Arial" panose="020B0604020202020204" pitchFamily="34" charset="0"/>
              </a:rPr>
              <a:t>novel provider-focused strategies, we may passively relinquish the requisite skills for not only our patients, but for future generations of obstetricians</a:t>
            </a:r>
            <a:r>
              <a:rPr lang="en-US" sz="2200" dirty="0">
                <a:latin typeface="Arial" panose="020B0604020202020204" pitchFamily="34" charset="0"/>
                <a:cs typeface="Arial" panose="020B0604020202020204" pitchFamily="34" charset="0"/>
              </a:rPr>
              <a:t>.</a:t>
            </a:r>
          </a:p>
          <a:p>
            <a:pPr marL="0" indent="0" algn="r">
              <a:spcBef>
                <a:spcPts val="0"/>
              </a:spcBef>
              <a:buNone/>
            </a:pPr>
            <a:r>
              <a:rPr lang="en-US" sz="1500" i="1" dirty="0">
                <a:latin typeface="Arial" panose="020B0604020202020204" pitchFamily="34" charset="0"/>
                <a:cs typeface="Arial" panose="020B0604020202020204" pitchFamily="34" charset="0"/>
              </a:rPr>
              <a:t>Sarah Rae </a:t>
            </a:r>
            <a:r>
              <a:rPr lang="en-US" sz="1500" i="1" dirty="0">
                <a:latin typeface="Arial" panose="020B0604020202020204" pitchFamily="34" charset="0"/>
                <a:cs typeface="Arial" panose="020B0604020202020204" pitchFamily="34" charset="0"/>
              </a:rPr>
              <a:t>Easter, Laura </a:t>
            </a:r>
            <a:r>
              <a:rPr lang="en-US" sz="1500" i="1" dirty="0" err="1">
                <a:latin typeface="Arial" panose="020B0604020202020204" pitchFamily="34" charset="0"/>
                <a:cs typeface="Arial" panose="020B0604020202020204" pitchFamily="34" charset="0"/>
              </a:rPr>
              <a:t>Taouk</a:t>
            </a:r>
            <a:r>
              <a:rPr lang="en-US" sz="1500" i="1" dirty="0">
                <a:latin typeface="Arial" panose="020B0604020202020204" pitchFamily="34" charset="0"/>
                <a:cs typeface="Arial" panose="020B0604020202020204" pitchFamily="34" charset="0"/>
              </a:rPr>
              <a:t>, Jay </a:t>
            </a:r>
            <a:r>
              <a:rPr lang="en-US" sz="1500" i="1" dirty="0" err="1">
                <a:latin typeface="Arial" panose="020B0604020202020204" pitchFamily="34" charset="0"/>
                <a:cs typeface="Arial" panose="020B0604020202020204" pitchFamily="34" charset="0"/>
              </a:rPr>
              <a:t>Schulkin</a:t>
            </a:r>
            <a:r>
              <a:rPr lang="en-US" sz="1500" i="1" dirty="0">
                <a:latin typeface="Arial" panose="020B0604020202020204" pitchFamily="34" charset="0"/>
                <a:cs typeface="Arial" panose="020B0604020202020204" pitchFamily="34" charset="0"/>
              </a:rPr>
              <a:t>, Julian N. Robinson</a:t>
            </a:r>
            <a:endParaRPr lang="ru-RU" sz="1500" i="1" dirty="0">
              <a:latin typeface="Arial" panose="020B0604020202020204" pitchFamily="34" charset="0"/>
              <a:cs typeface="Arial" panose="020B0604020202020204" pitchFamily="34" charset="0"/>
            </a:endParaRPr>
          </a:p>
          <a:p>
            <a:pPr marL="0" indent="0" algn="r">
              <a:spcBef>
                <a:spcPts val="0"/>
              </a:spcBef>
              <a:buNone/>
            </a:pPr>
            <a:r>
              <a:rPr lang="en-US" sz="1500" i="1" dirty="0">
                <a:latin typeface="Arial" panose="020B0604020202020204" pitchFamily="34" charset="0"/>
                <a:cs typeface="Arial" panose="020B0604020202020204" pitchFamily="34" charset="0"/>
              </a:rPr>
              <a:t>Twin Vaginal Delivery: Innovate or </a:t>
            </a:r>
            <a:r>
              <a:rPr lang="en-US" sz="1500" i="1" dirty="0">
                <a:latin typeface="Arial" panose="020B0604020202020204" pitchFamily="34" charset="0"/>
                <a:cs typeface="Arial" panose="020B0604020202020204" pitchFamily="34" charset="0"/>
              </a:rPr>
              <a:t>Abdicate</a:t>
            </a:r>
          </a:p>
          <a:p>
            <a:pPr marL="0" indent="0" algn="r">
              <a:spcBef>
                <a:spcPts val="0"/>
              </a:spcBef>
              <a:buNone/>
            </a:pPr>
            <a:r>
              <a:rPr lang="en-US" sz="1500" i="1" dirty="0">
                <a:latin typeface="Arial" panose="020B0604020202020204" pitchFamily="34" charset="0"/>
                <a:cs typeface="Arial" panose="020B0604020202020204" pitchFamily="34" charset="0"/>
              </a:rPr>
              <a:t>American Journal of Obstetrics &amp; Gynecology </a:t>
            </a:r>
            <a:r>
              <a:rPr lang="en-US" sz="1500" i="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Feb </a:t>
            </a:r>
            <a:r>
              <a:rPr lang="en-US" sz="1500" dirty="0">
                <a:latin typeface="Arial" panose="020B0604020202020204" pitchFamily="34" charset="0"/>
                <a:cs typeface="Arial" panose="020B0604020202020204" pitchFamily="34" charset="0"/>
              </a:rPr>
              <a:t>7, 2017.</a:t>
            </a:r>
            <a:endParaRPr lang="ru-RU" sz="1500" i="1" dirty="0">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647701" y="209890"/>
            <a:ext cx="7543800" cy="342900"/>
          </a:xfrm>
        </p:spPr>
        <p:txBody>
          <a:bodyPr>
            <a:noAutofit/>
          </a:bodyPr>
          <a:lstStyle/>
          <a:p>
            <a:r>
              <a:rPr lang="en-US" sz="3200" dirty="0" smtClean="0"/>
              <a:t>CONCLUSIONS</a:t>
            </a:r>
            <a:endParaRPr lang="ru-RU" sz="3200" dirty="0"/>
          </a:p>
        </p:txBody>
      </p:sp>
      <p:pic>
        <p:nvPicPr>
          <p:cNvPr id="6" name="Рисунок 5"/>
          <p:cNvPicPr>
            <a:picLocks noChangeAspect="1"/>
          </p:cNvPicPr>
          <p:nvPr/>
        </p:nvPicPr>
        <p:blipFill>
          <a:blip r:embed="rId2"/>
          <a:stretch>
            <a:fillRect/>
          </a:stretch>
        </p:blipFill>
        <p:spPr>
          <a:xfrm rot="18873131">
            <a:off x="8231982" y="153255"/>
            <a:ext cx="898144" cy="802597"/>
          </a:xfrm>
          <a:prstGeom prst="rect">
            <a:avLst/>
          </a:prstGeom>
          <a:noFill/>
        </p:spPr>
      </p:pic>
    </p:spTree>
    <p:extLst>
      <p:ext uri="{BB962C8B-B14F-4D97-AF65-F5344CB8AC3E}">
        <p14:creationId xmlns:p14="http://schemas.microsoft.com/office/powerpoint/2010/main" val="2112203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rot="18873131">
            <a:off x="63257" y="129971"/>
            <a:ext cx="1020086" cy="911567"/>
          </a:xfrm>
          <a:prstGeom prst="rect">
            <a:avLst/>
          </a:prstGeom>
          <a:noFill/>
        </p:spPr>
      </p:pic>
      <p:sp>
        <p:nvSpPr>
          <p:cNvPr id="2" name="Заголовок 1"/>
          <p:cNvSpPr>
            <a:spLocks noGrp="1"/>
          </p:cNvSpPr>
          <p:nvPr>
            <p:ph type="title"/>
          </p:nvPr>
        </p:nvSpPr>
        <p:spPr>
          <a:xfrm>
            <a:off x="626064" y="937424"/>
            <a:ext cx="7241286" cy="1207008"/>
          </a:xfrm>
        </p:spPr>
        <p:txBody>
          <a:bodyPr/>
          <a:lstStyle/>
          <a:p>
            <a:r>
              <a:rPr lang="en-US" dirty="0" smtClean="0"/>
              <a:t>THANK YOU!</a:t>
            </a:r>
            <a:endParaRPr lang="ru-RU"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2427737"/>
            <a:ext cx="9143999" cy="3573017"/>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5958" y="44290"/>
            <a:ext cx="4480441" cy="2993276"/>
          </a:xfrm>
          <a:prstGeom prst="rect">
            <a:avLst/>
          </a:prstGeom>
        </p:spPr>
      </p:pic>
      <p:sp>
        <p:nvSpPr>
          <p:cNvPr id="7" name="TextBox 6"/>
          <p:cNvSpPr txBox="1"/>
          <p:nvPr/>
        </p:nvSpPr>
        <p:spPr>
          <a:xfrm>
            <a:off x="1852866" y="6132695"/>
            <a:ext cx="5438274" cy="461665"/>
          </a:xfrm>
          <a:prstGeom prst="rect">
            <a:avLst/>
          </a:prstGeom>
          <a:noFill/>
        </p:spPr>
        <p:txBody>
          <a:bodyPr wrap="square" rtlCol="0">
            <a:spAutoFit/>
          </a:bodyPr>
          <a:lstStyle/>
          <a:p>
            <a:r>
              <a:rPr lang="en-US" sz="2400" b="1" i="1" dirty="0" smtClean="0">
                <a:solidFill>
                  <a:srgbClr val="FF0000"/>
                </a:solidFill>
                <a:latin typeface="Arial" panose="020B0604020202020204" pitchFamily="34" charset="0"/>
                <a:cs typeface="Arial" panose="020B0604020202020204" pitchFamily="34" charset="0"/>
              </a:rPr>
              <a:t>It’s time to go back to the “barn”…</a:t>
            </a:r>
            <a:endParaRPr lang="ru-RU"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174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rot="19543689">
            <a:off x="8339906" y="82665"/>
            <a:ext cx="824034" cy="736371"/>
          </a:xfrm>
          <a:prstGeom prst="rect">
            <a:avLst/>
          </a:prstGeom>
          <a:noFill/>
        </p:spPr>
      </p:pic>
      <p:sp>
        <p:nvSpPr>
          <p:cNvPr id="2" name="Заголовок 1"/>
          <p:cNvSpPr>
            <a:spLocks noGrp="1"/>
          </p:cNvSpPr>
          <p:nvPr>
            <p:ph type="title"/>
          </p:nvPr>
        </p:nvSpPr>
        <p:spPr>
          <a:xfrm>
            <a:off x="786344" y="228602"/>
            <a:ext cx="7543800" cy="444499"/>
          </a:xfrm>
        </p:spPr>
        <p:txBody>
          <a:bodyPr>
            <a:noAutofit/>
          </a:bodyPr>
          <a:lstStyle/>
          <a:p>
            <a:r>
              <a:rPr lang="en-US" sz="3200" dirty="0"/>
              <a:t>QUESTIONS AROSE</a:t>
            </a:r>
            <a:endParaRPr lang="ru-RU" sz="3200" dirty="0"/>
          </a:p>
        </p:txBody>
      </p:sp>
      <p:sp>
        <p:nvSpPr>
          <p:cNvPr id="3" name="Объект 2"/>
          <p:cNvSpPr>
            <a:spLocks noGrp="1"/>
          </p:cNvSpPr>
          <p:nvPr>
            <p:ph idx="1"/>
          </p:nvPr>
        </p:nvSpPr>
        <p:spPr>
          <a:xfrm>
            <a:off x="128338" y="1457538"/>
            <a:ext cx="4951665" cy="4146548"/>
          </a:xfrm>
        </p:spPr>
        <p:txBody>
          <a:bodyPr>
            <a:noAutofit/>
          </a:bodyPr>
          <a:lstStyle/>
          <a:p>
            <a:r>
              <a:rPr lang="en-US" sz="2200" dirty="0">
                <a:latin typeface="Arial" panose="020B0604020202020204" pitchFamily="34" charset="0"/>
                <a:cs typeface="Arial" panose="020B0604020202020204" pitchFamily="34" charset="0"/>
              </a:rPr>
              <a:t>The best (optimal) time for twin birth</a:t>
            </a:r>
          </a:p>
          <a:p>
            <a:r>
              <a:rPr lang="en-US" sz="2200" dirty="0">
                <a:latin typeface="Arial" panose="020B0604020202020204" pitchFamily="34" charset="0"/>
                <a:cs typeface="Arial" panose="020B0604020202020204" pitchFamily="34" charset="0"/>
              </a:rPr>
              <a:t>Rationale of the mode of delivery</a:t>
            </a:r>
          </a:p>
          <a:p>
            <a:r>
              <a:rPr lang="en-US" sz="2200" dirty="0">
                <a:latin typeface="Arial" panose="020B0604020202020204" pitchFamily="34" charset="0"/>
                <a:cs typeface="Arial" panose="020B0604020202020204" pitchFamily="34" charset="0"/>
              </a:rPr>
              <a:t>Evaluation of fetal wellbeing before and during the </a:t>
            </a:r>
            <a:r>
              <a:rPr lang="en-US" sz="2200" dirty="0">
                <a:latin typeface="Arial" panose="020B0604020202020204" pitchFamily="34" charset="0"/>
                <a:cs typeface="Arial" panose="020B0604020202020204" pitchFamily="34" charset="0"/>
              </a:rPr>
              <a:t>labor</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Substantiated obstetrical practice</a:t>
            </a:r>
          </a:p>
          <a:p>
            <a:r>
              <a:rPr lang="en-US" sz="2200" dirty="0">
                <a:latin typeface="Arial" panose="020B0604020202020204" pitchFamily="34" charset="0"/>
                <a:cs typeface="Arial" panose="020B0604020202020204" pitchFamily="34" charset="0"/>
              </a:rPr>
              <a:t>Complications might happen</a:t>
            </a:r>
          </a:p>
          <a:p>
            <a:r>
              <a:rPr lang="en-US" sz="2200" dirty="0">
                <a:latin typeface="Arial" panose="020B0604020202020204" pitchFamily="34" charset="0"/>
                <a:cs typeface="Arial" panose="020B0604020202020204" pitchFamily="34" charset="0"/>
              </a:rPr>
              <a:t>Neonatal outcomes</a:t>
            </a:r>
          </a:p>
          <a:p>
            <a:r>
              <a:rPr lang="en-US" sz="2200" dirty="0">
                <a:latin typeface="Arial" panose="020B0604020202020204" pitchFamily="34" charset="0"/>
                <a:cs typeface="Arial" panose="020B0604020202020204" pitchFamily="34" charset="0"/>
              </a:rPr>
              <a:t>Maternal satisfaction</a:t>
            </a:r>
          </a:p>
          <a:p>
            <a:r>
              <a:rPr lang="en-US" sz="2200" dirty="0">
                <a:latin typeface="Arial" panose="020B0604020202020204" pitchFamily="34" charset="0"/>
                <a:cs typeface="Arial" panose="020B0604020202020204" pitchFamily="34" charset="0"/>
              </a:rPr>
              <a:t>Organizational issues</a:t>
            </a:r>
            <a:endParaRPr lang="ru-RU" sz="22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3" y="1125067"/>
            <a:ext cx="3871492" cy="44790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65883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4574" y="1155257"/>
            <a:ext cx="5854807" cy="4475522"/>
          </a:xfrm>
          <a:prstGeom prst="rect">
            <a:avLst/>
          </a:prstGeom>
        </p:spPr>
      </p:pic>
      <p:sp>
        <p:nvSpPr>
          <p:cNvPr id="2" name="Заголовок 1"/>
          <p:cNvSpPr>
            <a:spLocks noGrp="1"/>
          </p:cNvSpPr>
          <p:nvPr>
            <p:ph type="title"/>
          </p:nvPr>
        </p:nvSpPr>
        <p:spPr>
          <a:xfrm>
            <a:off x="802389" y="114711"/>
            <a:ext cx="7543800" cy="428625"/>
          </a:xfrm>
        </p:spPr>
        <p:txBody>
          <a:bodyPr>
            <a:noAutofit/>
          </a:bodyPr>
          <a:lstStyle/>
          <a:p>
            <a:r>
              <a:rPr lang="en-US" sz="3200" dirty="0"/>
              <a:t>TIME OF DELIVERY</a:t>
            </a:r>
            <a:endParaRPr lang="ru-RU" sz="3200" dirty="0"/>
          </a:p>
        </p:txBody>
      </p:sp>
      <p:sp>
        <p:nvSpPr>
          <p:cNvPr id="3" name="Объект 2"/>
          <p:cNvSpPr>
            <a:spLocks noGrp="1"/>
          </p:cNvSpPr>
          <p:nvPr>
            <p:ph idx="1"/>
          </p:nvPr>
        </p:nvSpPr>
        <p:spPr>
          <a:xfrm>
            <a:off x="5743074" y="1155257"/>
            <a:ext cx="3300595" cy="4793532"/>
          </a:xfrm>
        </p:spPr>
        <p:txBody>
          <a:bodyPr>
            <a:noAutofit/>
          </a:bodyPr>
          <a:lstStyle/>
          <a:p>
            <a:pPr>
              <a:spcBef>
                <a:spcPts val="0"/>
              </a:spcBef>
              <a:spcAft>
                <a:spcPts val="600"/>
              </a:spcAft>
            </a:pPr>
            <a:r>
              <a:rPr lang="en-US" sz="1800" dirty="0">
                <a:latin typeface="Arial" panose="020B0604020202020204" pitchFamily="34" charset="0"/>
                <a:cs typeface="Arial" panose="020B0604020202020204" pitchFamily="34" charset="0"/>
              </a:rPr>
              <a:t>Retrospective cohort </a:t>
            </a:r>
            <a:r>
              <a:rPr lang="en-US" sz="1800" dirty="0">
                <a:latin typeface="Arial" panose="020B0604020202020204" pitchFamily="34" charset="0"/>
                <a:cs typeface="Arial" panose="020B0604020202020204" pitchFamily="34" charset="0"/>
              </a:rPr>
              <a:t>study to </a:t>
            </a:r>
            <a:r>
              <a:rPr lang="en-US" sz="1800" dirty="0">
                <a:latin typeface="Arial" panose="020B0604020202020204" pitchFamily="34" charset="0"/>
                <a:cs typeface="Arial" panose="020B0604020202020204" pitchFamily="34" charset="0"/>
              </a:rPr>
              <a:t>evaluate the optimal gestational age at delivery for twins.</a:t>
            </a:r>
          </a:p>
          <a:p>
            <a:pPr>
              <a:spcBef>
                <a:spcPts val="0"/>
              </a:spcBef>
              <a:spcAft>
                <a:spcPts val="600"/>
              </a:spcAft>
            </a:pPr>
            <a:r>
              <a:rPr lang="en-US" sz="1800" dirty="0">
                <a:latin typeface="Arial" panose="020B0604020202020204" pitchFamily="34" charset="0"/>
                <a:cs typeface="Arial" panose="020B0604020202020204" pitchFamily="34" charset="0"/>
              </a:rPr>
              <a:t>Of a total of </a:t>
            </a:r>
            <a:r>
              <a:rPr lang="en-US" sz="1800" b="1" i="1" dirty="0" smtClean="0">
                <a:solidFill>
                  <a:srgbClr val="FF0000"/>
                </a:solidFill>
                <a:latin typeface="Arial" panose="020B0604020202020204" pitchFamily="34" charset="0"/>
                <a:cs typeface="Arial" panose="020B0604020202020204" pitchFamily="34" charset="0"/>
              </a:rPr>
              <a:t>17724</a:t>
            </a:r>
            <a:r>
              <a:rPr lang="en-US" sz="1800" b="1" i="1"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twin </a:t>
            </a:r>
            <a:r>
              <a:rPr lang="en-US" sz="1800" dirty="0">
                <a:latin typeface="Arial" panose="020B0604020202020204" pitchFamily="34" charset="0"/>
                <a:cs typeface="Arial" panose="020B0604020202020204" pitchFamily="34" charset="0"/>
              </a:rPr>
              <a:t>births.</a:t>
            </a:r>
          </a:p>
          <a:p>
            <a:pPr>
              <a:spcBef>
                <a:spcPts val="0"/>
              </a:spcBef>
              <a:spcAft>
                <a:spcPts val="600"/>
              </a:spcAft>
            </a:pPr>
            <a:r>
              <a:rPr lang="en-US" sz="1800" dirty="0">
                <a:latin typeface="Arial" panose="020B0604020202020204" pitchFamily="34" charset="0"/>
                <a:cs typeface="Arial" panose="020B0604020202020204" pitchFamily="34" charset="0"/>
              </a:rPr>
              <a:t>Risk </a:t>
            </a:r>
            <a:r>
              <a:rPr lang="en-US" sz="1800" dirty="0">
                <a:latin typeface="Arial" panose="020B0604020202020204" pitchFamily="34" charset="0"/>
                <a:cs typeface="Arial" panose="020B0604020202020204" pitchFamily="34" charset="0"/>
              </a:rPr>
              <a:t>of stillbirth in </a:t>
            </a:r>
            <a:r>
              <a:rPr lang="en-US" sz="1800" b="1" dirty="0">
                <a:latin typeface="Arial" panose="020B0604020202020204" pitchFamily="34" charset="0"/>
                <a:cs typeface="Arial" panose="020B0604020202020204" pitchFamily="34" charset="0"/>
              </a:rPr>
              <a:t>MCDA</a:t>
            </a:r>
            <a:r>
              <a:rPr lang="en-US" sz="1800" dirty="0">
                <a:latin typeface="Arial" panose="020B0604020202020204" pitchFamily="34" charset="0"/>
                <a:cs typeface="Arial" panose="020B0604020202020204" pitchFamily="34" charset="0"/>
              </a:rPr>
              <a:t> was </a:t>
            </a:r>
            <a:r>
              <a:rPr lang="en-US" sz="1800" b="1" i="1" dirty="0">
                <a:solidFill>
                  <a:srgbClr val="FF0000"/>
                </a:solidFill>
                <a:latin typeface="Arial" panose="020B0604020202020204" pitchFamily="34" charset="0"/>
                <a:cs typeface="Arial" panose="020B0604020202020204" pitchFamily="34" charset="0"/>
              </a:rPr>
              <a:t>2.3/1000</a:t>
            </a:r>
            <a:r>
              <a:rPr lang="en-US" sz="1800" dirty="0">
                <a:latin typeface="Arial" panose="020B0604020202020204" pitchFamily="34" charset="0"/>
                <a:cs typeface="Arial" panose="020B0604020202020204" pitchFamily="34" charset="0"/>
              </a:rPr>
              <a:t> fetuses at risk at </a:t>
            </a:r>
            <a:r>
              <a:rPr lang="en-US" sz="1800" b="1" i="1" dirty="0">
                <a:solidFill>
                  <a:srgbClr val="FF0000"/>
                </a:solidFill>
                <a:latin typeface="Arial" panose="020B0604020202020204" pitchFamily="34" charset="0"/>
                <a:cs typeface="Arial" panose="020B0604020202020204" pitchFamily="34" charset="0"/>
              </a:rPr>
              <a:t>37</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a:t>
            </a:r>
            <a:r>
              <a:rPr lang="en-US" sz="1800" b="1" i="1" dirty="0">
                <a:solidFill>
                  <a:srgbClr val="FF0000"/>
                </a:solidFill>
                <a:latin typeface="Arial" panose="020B0604020202020204" pitchFamily="34" charset="0"/>
                <a:cs typeface="Arial" panose="020B0604020202020204" pitchFamily="34" charset="0"/>
              </a:rPr>
              <a:t>17.4/1000</a:t>
            </a:r>
            <a:r>
              <a:rPr lang="en-US" sz="1800" dirty="0">
                <a:latin typeface="Arial" panose="020B0604020202020204" pitchFamily="34" charset="0"/>
                <a:cs typeface="Arial" panose="020B0604020202020204" pitchFamily="34" charset="0"/>
              </a:rPr>
              <a:t> fetuses at risk at </a:t>
            </a:r>
            <a:r>
              <a:rPr lang="en-US" sz="1800" b="1" i="1" dirty="0">
                <a:solidFill>
                  <a:srgbClr val="FF0000"/>
                </a:solidFill>
                <a:latin typeface="Arial" panose="020B0604020202020204" pitchFamily="34" charset="0"/>
                <a:cs typeface="Arial" panose="020B0604020202020204" pitchFamily="34" charset="0"/>
              </a:rPr>
              <a:t>38</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weeks of </a:t>
            </a:r>
            <a:r>
              <a:rPr lang="en-US" sz="1800" dirty="0">
                <a:latin typeface="Arial" panose="020B0604020202020204" pitchFamily="34" charset="0"/>
                <a:cs typeface="Arial" panose="020B0604020202020204" pitchFamily="34" charset="0"/>
              </a:rPr>
              <a:t>gestation.</a:t>
            </a:r>
          </a:p>
          <a:p>
            <a:pPr>
              <a:spcBef>
                <a:spcPts val="0"/>
              </a:spcBef>
              <a:spcAft>
                <a:spcPts val="600"/>
              </a:spcAft>
            </a:pPr>
            <a:r>
              <a:rPr lang="en-US" sz="1800" dirty="0">
                <a:latin typeface="Arial" panose="020B0604020202020204" pitchFamily="34" charset="0"/>
                <a:cs typeface="Arial" panose="020B0604020202020204" pitchFamily="34" charset="0"/>
              </a:rPr>
              <a:t>Balancing the risks of stillbirth with </a:t>
            </a:r>
            <a:r>
              <a:rPr lang="en-US" sz="1800" dirty="0">
                <a:latin typeface="Arial" panose="020B0604020202020204" pitchFamily="34" charset="0"/>
                <a:cs typeface="Arial" panose="020B0604020202020204" pitchFamily="34" charset="0"/>
              </a:rPr>
              <a:t>neonatal </a:t>
            </a:r>
            <a:r>
              <a:rPr lang="en-US" sz="1800" dirty="0">
                <a:latin typeface="Arial" panose="020B0604020202020204" pitchFamily="34" charset="0"/>
                <a:cs typeface="Arial" panose="020B0604020202020204" pitchFamily="34" charset="0"/>
              </a:rPr>
              <a:t>death suggests that </a:t>
            </a:r>
            <a:r>
              <a:rPr lang="en-US" sz="1800" u="sng" dirty="0">
                <a:latin typeface="Arial" panose="020B0604020202020204" pitchFamily="34" charset="0"/>
                <a:cs typeface="Arial" panose="020B0604020202020204" pitchFamily="34" charset="0"/>
              </a:rPr>
              <a:t>delivery could be justiﬁed</a:t>
            </a:r>
            <a:r>
              <a:rPr lang="en-US" sz="1800" dirty="0">
                <a:latin typeface="Arial" panose="020B0604020202020204" pitchFamily="34" charset="0"/>
                <a:cs typeface="Arial" panose="020B0604020202020204" pitchFamily="34" charset="0"/>
              </a:rPr>
              <a:t> in </a:t>
            </a:r>
            <a:r>
              <a:rPr lang="en-US" sz="1800" dirty="0">
                <a:latin typeface="Arial" panose="020B0604020202020204" pitchFamily="34" charset="0"/>
                <a:cs typeface="Arial" panose="020B0604020202020204" pitchFamily="34" charset="0"/>
              </a:rPr>
              <a:t>the </a:t>
            </a:r>
            <a:r>
              <a:rPr lang="en-US" sz="1800" b="1" i="1" dirty="0">
                <a:solidFill>
                  <a:srgbClr val="FF0000"/>
                </a:solidFill>
                <a:latin typeface="Arial" panose="020B0604020202020204" pitchFamily="34" charset="0"/>
                <a:cs typeface="Arial" panose="020B0604020202020204" pitchFamily="34" charset="0"/>
              </a:rPr>
              <a:t>36th</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week </a:t>
            </a:r>
            <a:r>
              <a:rPr lang="en-US" sz="1800" dirty="0">
                <a:latin typeface="Arial" panose="020B0604020202020204" pitchFamily="34" charset="0"/>
                <a:cs typeface="Arial" panose="020B0604020202020204" pitchFamily="34" charset="0"/>
              </a:rPr>
              <a:t>for </a:t>
            </a:r>
            <a:r>
              <a:rPr lang="en-US" sz="1800" b="1" dirty="0">
                <a:latin typeface="Arial" panose="020B0604020202020204" pitchFamily="34" charset="0"/>
                <a:cs typeface="Arial" panose="020B0604020202020204" pitchFamily="34" charset="0"/>
              </a:rPr>
              <a:t>MCDA</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in the </a:t>
            </a:r>
            <a:r>
              <a:rPr lang="en-US" sz="1800" b="1" i="1" dirty="0">
                <a:solidFill>
                  <a:srgbClr val="FF0000"/>
                </a:solidFill>
                <a:latin typeface="Arial" panose="020B0604020202020204" pitchFamily="34" charset="0"/>
                <a:cs typeface="Arial" panose="020B0604020202020204" pitchFamily="34" charset="0"/>
              </a:rPr>
              <a:t>37th</a:t>
            </a:r>
            <a:r>
              <a:rPr lang="en-US" sz="1800"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week </a:t>
            </a:r>
            <a:r>
              <a:rPr lang="en-US" sz="1800" dirty="0">
                <a:latin typeface="Arial" panose="020B0604020202020204" pitchFamily="34" charset="0"/>
                <a:cs typeface="Arial" panose="020B0604020202020204" pitchFamily="34" charset="0"/>
              </a:rPr>
              <a:t>for </a:t>
            </a:r>
            <a:r>
              <a:rPr lang="en-US" sz="1800" b="1" dirty="0">
                <a:latin typeface="Arial" panose="020B0604020202020204" pitchFamily="34" charset="0"/>
                <a:cs typeface="Arial" panose="020B0604020202020204" pitchFamily="34" charset="0"/>
              </a:rPr>
              <a:t>DCDA</a:t>
            </a:r>
            <a:r>
              <a:rPr lang="en-US" sz="1800" dirty="0">
                <a:latin typeface="Arial" panose="020B0604020202020204" pitchFamily="34" charset="0"/>
                <a:cs typeface="Arial" panose="020B0604020202020204" pitchFamily="34" charset="0"/>
              </a:rPr>
              <a:t> twins.</a:t>
            </a:r>
            <a:endParaRPr lang="en-US" sz="1800" dirty="0">
              <a:latin typeface="Arial" panose="020B0604020202020204" pitchFamily="34" charset="0"/>
              <a:cs typeface="Arial" panose="020B0604020202020204" pitchFamily="34" charset="0"/>
            </a:endParaRPr>
          </a:p>
        </p:txBody>
      </p:sp>
      <p:sp>
        <p:nvSpPr>
          <p:cNvPr id="4" name="Прямоугольник 3"/>
          <p:cNvSpPr/>
          <p:nvPr/>
        </p:nvSpPr>
        <p:spPr>
          <a:xfrm>
            <a:off x="664025" y="6183969"/>
            <a:ext cx="7820527" cy="674031"/>
          </a:xfrm>
          <a:prstGeom prst="rect">
            <a:avLst/>
          </a:prstGeom>
        </p:spPr>
        <p:txBody>
          <a:bodyPr wrap="square">
            <a:spAutoFit/>
          </a:bodyPr>
          <a:lstStyle/>
          <a:p>
            <a:pPr algn="r">
              <a:lnSpc>
                <a:spcPct val="90000"/>
              </a:lnSpc>
            </a:pPr>
            <a:r>
              <a:rPr lang="en-US" sz="1400" i="1" dirty="0">
                <a:latin typeface="Arial" panose="020B0604020202020204" pitchFamily="34" charset="0"/>
                <a:cs typeface="Arial" panose="020B0604020202020204" pitchFamily="34" charset="0"/>
              </a:rPr>
              <a:t>Wood S, Tang S, Ross S, </a:t>
            </a:r>
            <a:r>
              <a:rPr lang="en-US" sz="1400" i="1" dirty="0" err="1">
                <a:latin typeface="Arial" panose="020B0604020202020204" pitchFamily="34" charset="0"/>
                <a:cs typeface="Arial" panose="020B0604020202020204" pitchFamily="34" charset="0"/>
              </a:rPr>
              <a:t>Sauve</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a:t>
            </a:r>
          </a:p>
          <a:p>
            <a:pPr algn="r">
              <a:lnSpc>
                <a:spcPct val="90000"/>
              </a:lnSpc>
            </a:pPr>
            <a:r>
              <a:rPr lang="en-US" sz="1400" i="1" dirty="0">
                <a:latin typeface="Arial" panose="020B0604020202020204" pitchFamily="34" charset="0"/>
                <a:cs typeface="Arial" panose="020B0604020202020204" pitchFamily="34" charset="0"/>
              </a:rPr>
              <a:t>Stillbirth </a:t>
            </a:r>
            <a:r>
              <a:rPr lang="en-US" sz="1400" i="1" dirty="0">
                <a:latin typeface="Arial" panose="020B0604020202020204" pitchFamily="34" charset="0"/>
                <a:cs typeface="Arial" panose="020B0604020202020204" pitchFamily="34" charset="0"/>
              </a:rPr>
              <a:t>in twins, exploring the optimal gestational age for delivery: a retrospective cohort </a:t>
            </a:r>
            <a:r>
              <a:rPr lang="en-US" sz="1400" i="1" dirty="0">
                <a:latin typeface="Arial" panose="020B0604020202020204" pitchFamily="34" charset="0"/>
                <a:cs typeface="Arial" panose="020B0604020202020204" pitchFamily="34" charset="0"/>
              </a:rPr>
              <a:t>study.</a:t>
            </a:r>
          </a:p>
          <a:p>
            <a:pPr algn="r">
              <a:lnSpc>
                <a:spcPct val="90000"/>
              </a:lnSpc>
            </a:pPr>
            <a:r>
              <a:rPr lang="en-US" sz="1400" i="1" dirty="0">
                <a:latin typeface="Arial" panose="020B0604020202020204" pitchFamily="34" charset="0"/>
                <a:cs typeface="Arial" panose="020B0604020202020204" pitchFamily="34" charset="0"/>
              </a:rPr>
              <a:t>BJOG </a:t>
            </a:r>
            <a:r>
              <a:rPr lang="en-US" sz="1400" i="1" dirty="0">
                <a:latin typeface="Arial" panose="020B0604020202020204" pitchFamily="34" charset="0"/>
                <a:cs typeface="Arial" panose="020B0604020202020204" pitchFamily="34" charset="0"/>
              </a:rPr>
              <a:t>2014; 121:1284–1293.</a:t>
            </a:r>
          </a:p>
        </p:txBody>
      </p:sp>
      <p:pic>
        <p:nvPicPr>
          <p:cNvPr id="6" name="Рисунок 5"/>
          <p:cNvPicPr>
            <a:picLocks noChangeAspect="1"/>
          </p:cNvPicPr>
          <p:nvPr/>
        </p:nvPicPr>
        <p:blipFill>
          <a:blip r:embed="rId4"/>
          <a:stretch>
            <a:fillRect/>
          </a:stretch>
        </p:blipFill>
        <p:spPr>
          <a:xfrm>
            <a:off x="6234039" y="-1"/>
            <a:ext cx="2909961" cy="834189"/>
          </a:xfrm>
          <a:prstGeom prst="rect">
            <a:avLst/>
          </a:prstGeom>
        </p:spPr>
      </p:pic>
      <p:sp>
        <p:nvSpPr>
          <p:cNvPr id="8" name="Прямоугольник 7"/>
          <p:cNvSpPr/>
          <p:nvPr/>
        </p:nvSpPr>
        <p:spPr>
          <a:xfrm>
            <a:off x="340843" y="1390437"/>
            <a:ext cx="5182268" cy="346249"/>
          </a:xfrm>
          <a:prstGeom prst="rect">
            <a:avLst/>
          </a:prstGeom>
        </p:spPr>
        <p:txBody>
          <a:bodyPr wrap="square">
            <a:spAutoFit/>
          </a:bodyPr>
          <a:lstStyle/>
          <a:p>
            <a:r>
              <a:rPr lang="en-US" sz="1650" b="1" i="1" dirty="0">
                <a:solidFill>
                  <a:srgbClr val="FF0000"/>
                </a:solidFill>
                <a:latin typeface="Arial" panose="020B0604020202020204" pitchFamily="34" charset="0"/>
                <a:cs typeface="Arial" panose="020B0604020202020204" pitchFamily="34" charset="0"/>
              </a:rPr>
              <a:t>236</a:t>
            </a:r>
            <a:r>
              <a:rPr lang="en-US" sz="1650" dirty="0">
                <a:solidFill>
                  <a:srgbClr val="FF0000"/>
                </a:solidFill>
                <a:latin typeface="Arial" panose="020B0604020202020204" pitchFamily="34" charset="0"/>
                <a:cs typeface="Arial" panose="020B0604020202020204" pitchFamily="34" charset="0"/>
              </a:rPr>
              <a:t> </a:t>
            </a:r>
            <a:r>
              <a:rPr lang="en-US" sz="1650" dirty="0">
                <a:solidFill>
                  <a:srgbClr val="FF0000"/>
                </a:solidFill>
                <a:latin typeface="Arial" panose="020B0604020202020204" pitchFamily="34" charset="0"/>
                <a:cs typeface="Arial" panose="020B0604020202020204" pitchFamily="34" charset="0"/>
              </a:rPr>
              <a:t>antepartum, </a:t>
            </a:r>
            <a:r>
              <a:rPr lang="en-US" sz="1650" b="1" i="1" dirty="0">
                <a:solidFill>
                  <a:srgbClr val="FF0000"/>
                </a:solidFill>
                <a:latin typeface="Arial" panose="020B0604020202020204" pitchFamily="34" charset="0"/>
                <a:cs typeface="Arial" panose="020B0604020202020204" pitchFamily="34" charset="0"/>
              </a:rPr>
              <a:t>26</a:t>
            </a:r>
            <a:r>
              <a:rPr lang="en-US" sz="1650" dirty="0">
                <a:solidFill>
                  <a:srgbClr val="FF0000"/>
                </a:solidFill>
                <a:latin typeface="Arial" panose="020B0604020202020204" pitchFamily="34" charset="0"/>
                <a:cs typeface="Arial" panose="020B0604020202020204" pitchFamily="34" charset="0"/>
              </a:rPr>
              <a:t> </a:t>
            </a:r>
            <a:r>
              <a:rPr lang="en-US" sz="1650" dirty="0">
                <a:solidFill>
                  <a:srgbClr val="FF0000"/>
                </a:solidFill>
                <a:latin typeface="Arial" panose="020B0604020202020204" pitchFamily="34" charset="0"/>
                <a:cs typeface="Arial" panose="020B0604020202020204" pitchFamily="34" charset="0"/>
              </a:rPr>
              <a:t>intrapartum, </a:t>
            </a:r>
            <a:r>
              <a:rPr lang="en-US" sz="1650" b="1" i="1" dirty="0">
                <a:solidFill>
                  <a:srgbClr val="FF0000"/>
                </a:solidFill>
                <a:latin typeface="Arial" panose="020B0604020202020204" pitchFamily="34" charset="0"/>
                <a:cs typeface="Arial" panose="020B0604020202020204" pitchFamily="34" charset="0"/>
              </a:rPr>
              <a:t>244</a:t>
            </a:r>
            <a:r>
              <a:rPr lang="en-US" sz="1650" dirty="0">
                <a:solidFill>
                  <a:srgbClr val="FF0000"/>
                </a:solidFill>
                <a:latin typeface="Arial" panose="020B0604020202020204" pitchFamily="34" charset="0"/>
                <a:cs typeface="Arial" panose="020B0604020202020204" pitchFamily="34" charset="0"/>
              </a:rPr>
              <a:t> neonatal deaths</a:t>
            </a:r>
            <a:endParaRPr lang="ru-RU" sz="1650" dirty="0">
              <a:solidFill>
                <a:srgbClr val="FF0000"/>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5"/>
          <a:stretch>
            <a:fillRect/>
          </a:stretch>
        </p:blipFill>
        <p:spPr>
          <a:xfrm rot="19543689">
            <a:off x="5468416" y="168090"/>
            <a:ext cx="824034" cy="736371"/>
          </a:xfrm>
          <a:prstGeom prst="rect">
            <a:avLst/>
          </a:prstGeom>
          <a:noFill/>
        </p:spPr>
      </p:pic>
    </p:spTree>
    <p:extLst>
      <p:ext uri="{BB962C8B-B14F-4D97-AF65-F5344CB8AC3E}">
        <p14:creationId xmlns:p14="http://schemas.microsoft.com/office/powerpoint/2010/main" val="10785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6007938"/>
            <a:ext cx="2670629" cy="850062"/>
          </a:xfrm>
          <a:prstGeom prst="rect">
            <a:avLst/>
          </a:prstGeom>
        </p:spPr>
      </p:pic>
      <p:sp>
        <p:nvSpPr>
          <p:cNvPr id="3" name="Объект 2"/>
          <p:cNvSpPr>
            <a:spLocks noGrp="1"/>
          </p:cNvSpPr>
          <p:nvPr>
            <p:ph idx="1"/>
          </p:nvPr>
        </p:nvSpPr>
        <p:spPr>
          <a:xfrm>
            <a:off x="203201" y="743641"/>
            <a:ext cx="8763002" cy="5264297"/>
          </a:xfrm>
        </p:spPr>
        <p:txBody>
          <a:bodyPr>
            <a:noAutofit/>
          </a:bodyPr>
          <a:lstStyle/>
          <a:p>
            <a:pPr>
              <a:spcBef>
                <a:spcPts val="0"/>
              </a:spcBef>
              <a:spcAft>
                <a:spcPts val="600"/>
              </a:spcAft>
            </a:pPr>
            <a:r>
              <a:rPr lang="en-US" sz="2200" dirty="0">
                <a:latin typeface="Arial" panose="020B0604020202020204" pitchFamily="34" charset="0"/>
                <a:cs typeface="Arial" panose="020B0604020202020204" pitchFamily="34" charset="0"/>
              </a:rPr>
              <a:t>The </a:t>
            </a:r>
            <a:r>
              <a:rPr lang="en-US" sz="2200" i="1" dirty="0">
                <a:solidFill>
                  <a:srgbClr val="FF0000"/>
                </a:solidFill>
                <a:latin typeface="Arial" panose="020B0604020202020204" pitchFamily="34" charset="0"/>
                <a:cs typeface="Arial" panose="020B0604020202020204" pitchFamily="34" charset="0"/>
              </a:rPr>
              <a:t>optimal timing of birth for women with an otherwise uncomplicated twin pregnancy at term is uncertain </a:t>
            </a:r>
            <a:r>
              <a:rPr lang="en-US" sz="2200" dirty="0">
                <a:latin typeface="Arial" panose="020B0604020202020204" pitchFamily="34" charset="0"/>
                <a:cs typeface="Arial" panose="020B0604020202020204" pitchFamily="34" charset="0"/>
              </a:rPr>
              <a:t>for both – elective delivery at </a:t>
            </a:r>
            <a:r>
              <a:rPr lang="en-US" sz="2200" b="1" i="1" dirty="0">
                <a:solidFill>
                  <a:srgbClr val="FF0000"/>
                </a:solidFill>
                <a:latin typeface="Arial" panose="020B0604020202020204" pitchFamily="34" charset="0"/>
                <a:cs typeface="Arial" panose="020B0604020202020204" pitchFamily="34" charset="0"/>
              </a:rPr>
              <a:t>37</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as well as expectant management.</a:t>
            </a:r>
          </a:p>
          <a:p>
            <a:pPr>
              <a:spcBef>
                <a:spcPts val="0"/>
              </a:spcBef>
              <a:spcAft>
                <a:spcPts val="600"/>
              </a:spcAft>
            </a:pPr>
            <a:r>
              <a:rPr lang="en-US" sz="2200" dirty="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gestation-speciﬁc rise in stillbirth rate seen in singletons at </a:t>
            </a:r>
            <a:r>
              <a:rPr lang="en-US" sz="2200" b="1" i="1" dirty="0">
                <a:solidFill>
                  <a:srgbClr val="FF0000"/>
                </a:solidFill>
                <a:latin typeface="Arial" panose="020B0604020202020204" pitchFamily="34" charset="0"/>
                <a:cs typeface="Arial" panose="020B0604020202020204" pitchFamily="34" charset="0"/>
              </a:rPr>
              <a:t>40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and beyond occurs in twins from </a:t>
            </a:r>
            <a:r>
              <a:rPr lang="en-US" sz="2200" b="1" i="1" dirty="0">
                <a:solidFill>
                  <a:srgbClr val="FF0000"/>
                </a:solidFill>
                <a:latin typeface="Arial" panose="020B0604020202020204" pitchFamily="34" charset="0"/>
                <a:cs typeface="Arial" panose="020B0604020202020204" pitchFamily="34" charset="0"/>
              </a:rPr>
              <a:t>36</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gestation and onwards (</a:t>
            </a:r>
            <a:r>
              <a:rPr lang="en-US" sz="2200" dirty="0" err="1">
                <a:latin typeface="Arial" panose="020B0604020202020204" pitchFamily="34" charset="0"/>
                <a:cs typeface="Arial" panose="020B0604020202020204" pitchFamily="34" charset="0"/>
              </a:rPr>
              <a:t>Cincotta</a:t>
            </a:r>
            <a:r>
              <a:rPr lang="en-US" sz="2200" dirty="0">
                <a:latin typeface="Arial" panose="020B0604020202020204" pitchFamily="34" charset="0"/>
                <a:cs typeface="Arial" panose="020B0604020202020204" pitchFamily="34" charset="0"/>
              </a:rPr>
              <a:t> 2001).</a:t>
            </a:r>
          </a:p>
          <a:p>
            <a:pPr>
              <a:spcBef>
                <a:spcPts val="0"/>
              </a:spcBef>
              <a:spcAft>
                <a:spcPts val="600"/>
              </a:spcAft>
            </a:pPr>
            <a:r>
              <a:rPr lang="en-US" sz="2200" dirty="0">
                <a:latin typeface="Arial" panose="020B0604020202020204" pitchFamily="34" charset="0"/>
                <a:cs typeface="Arial" panose="020B0604020202020204" pitchFamily="34" charset="0"/>
              </a:rPr>
              <a:t>The risk </a:t>
            </a:r>
            <a:r>
              <a:rPr lang="en-US" sz="2200" dirty="0">
                <a:latin typeface="Arial" panose="020B0604020202020204" pitchFamily="34" charset="0"/>
                <a:cs typeface="Arial" panose="020B0604020202020204" pitchFamily="34" charset="0"/>
              </a:rPr>
              <a:t>of both mortality and morbidity for </a:t>
            </a:r>
            <a:r>
              <a:rPr lang="en-US" sz="2200" b="1" dirty="0">
                <a:solidFill>
                  <a:srgbClr val="FF0000"/>
                </a:solidFill>
                <a:latin typeface="Arial" panose="020B0604020202020204" pitchFamily="34" charset="0"/>
                <a:cs typeface="Arial" panose="020B0604020202020204" pitchFamily="34" charset="0"/>
              </a:rPr>
              <a:t>MCDA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 infants is greater than for </a:t>
            </a:r>
            <a:r>
              <a:rPr lang="en-US" sz="2200" dirty="0" err="1">
                <a:latin typeface="Arial" panose="020B0604020202020204" pitchFamily="34" charset="0"/>
                <a:cs typeface="Arial" panose="020B0604020202020204" pitchFamily="34" charset="0"/>
              </a:rPr>
              <a:t>dichorionic</a:t>
            </a:r>
            <a:r>
              <a:rPr lang="en-US" sz="2200" dirty="0">
                <a:latin typeface="Arial" panose="020B0604020202020204" pitchFamily="34" charset="0"/>
                <a:cs typeface="Arial" panose="020B0604020202020204" pitchFamily="34" charset="0"/>
              </a:rPr>
              <a:t> twins, at all gestational ages (Hack 2008; Smith 2010</a:t>
            </a:r>
            <a:r>
              <a:rPr lang="en-US" sz="2200" dirty="0">
                <a:latin typeface="Arial" panose="020B0604020202020204" pitchFamily="34" charset="0"/>
                <a:cs typeface="Arial" panose="020B0604020202020204" pitchFamily="34" charset="0"/>
              </a:rPr>
              <a:t>).</a:t>
            </a:r>
          </a:p>
          <a:p>
            <a:pPr>
              <a:spcBef>
                <a:spcPts val="0"/>
              </a:spcBef>
              <a:spcAft>
                <a:spcPts val="600"/>
              </a:spcAft>
            </a:pPr>
            <a:r>
              <a:rPr lang="en-US" sz="2200" dirty="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current </a:t>
            </a:r>
            <a:r>
              <a:rPr lang="en-US" sz="2200" u="sng" dirty="0">
                <a:latin typeface="Arial" panose="020B0604020202020204" pitchFamily="34" charset="0"/>
                <a:cs typeface="Arial" panose="020B0604020202020204" pitchFamily="34" charset="0"/>
              </a:rPr>
              <a:t>NICE recommendations</a:t>
            </a:r>
            <a:r>
              <a:rPr lang="en-US" sz="2200" dirty="0">
                <a:latin typeface="Arial" panose="020B0604020202020204" pitchFamily="34" charset="0"/>
                <a:cs typeface="Arial" panose="020B0604020202020204" pitchFamily="34" charset="0"/>
              </a:rPr>
              <a:t> advocate birth for women with a </a:t>
            </a:r>
            <a:r>
              <a:rPr lang="en-US" sz="2200" b="1" dirty="0">
                <a:solidFill>
                  <a:srgbClr val="FF0000"/>
                </a:solidFill>
                <a:latin typeface="Arial" panose="020B0604020202020204" pitchFamily="34" charset="0"/>
                <a:cs typeface="Arial" panose="020B0604020202020204" pitchFamily="34" charset="0"/>
              </a:rPr>
              <a:t>MC twin </a:t>
            </a:r>
            <a:r>
              <a:rPr lang="en-US" sz="2200" dirty="0">
                <a:latin typeface="Arial" panose="020B0604020202020204" pitchFamily="34" charset="0"/>
                <a:cs typeface="Arial" panose="020B0604020202020204" pitchFamily="34" charset="0"/>
              </a:rPr>
              <a:t>pregnancy at </a:t>
            </a:r>
            <a:r>
              <a:rPr lang="en-US" sz="2200" b="1" i="1" dirty="0">
                <a:solidFill>
                  <a:srgbClr val="FF0000"/>
                </a:solidFill>
                <a:latin typeface="Arial" panose="020B0604020202020204" pitchFamily="34" charset="0"/>
                <a:cs typeface="Arial" panose="020B0604020202020204" pitchFamily="34" charset="0"/>
              </a:rPr>
              <a:t>36+0 </a:t>
            </a:r>
            <a:r>
              <a:rPr lang="en-US" sz="2200" b="1" i="1" dirty="0">
                <a:solidFill>
                  <a:srgbClr val="FF0000"/>
                </a:solidFill>
                <a:latin typeface="Arial" panose="020B0604020202020204" pitchFamily="34" charset="0"/>
                <a:cs typeface="Arial" panose="020B0604020202020204" pitchFamily="34" charset="0"/>
              </a:rPr>
              <a:t>weeks’ </a:t>
            </a:r>
            <a:r>
              <a:rPr lang="en-US" sz="2200" dirty="0">
                <a:latin typeface="Arial" panose="020B0604020202020204" pitchFamily="34" charset="0"/>
                <a:cs typeface="Arial" panose="020B0604020202020204" pitchFamily="34" charset="0"/>
              </a:rPr>
              <a:t>gestation, and for women with a </a:t>
            </a:r>
            <a:r>
              <a:rPr lang="en-US" sz="2200" b="1" dirty="0">
                <a:solidFill>
                  <a:srgbClr val="FF0000"/>
                </a:solidFill>
                <a:latin typeface="Arial" panose="020B0604020202020204" pitchFamily="34" charset="0"/>
                <a:cs typeface="Arial" panose="020B0604020202020204" pitchFamily="34" charset="0"/>
              </a:rPr>
              <a:t>DC twin </a:t>
            </a:r>
            <a:r>
              <a:rPr lang="en-US" sz="2200" dirty="0">
                <a:latin typeface="Arial" panose="020B0604020202020204" pitchFamily="34" charset="0"/>
                <a:cs typeface="Arial" panose="020B0604020202020204" pitchFamily="34" charset="0"/>
              </a:rPr>
              <a:t>pregnancy at </a:t>
            </a:r>
            <a:r>
              <a:rPr lang="en-US" sz="2200" b="1" i="1" dirty="0">
                <a:solidFill>
                  <a:srgbClr val="FF0000"/>
                </a:solidFill>
                <a:latin typeface="Arial" panose="020B0604020202020204" pitchFamily="34" charset="0"/>
                <a:cs typeface="Arial" panose="020B0604020202020204" pitchFamily="34" charset="0"/>
              </a:rPr>
              <a:t>37+0 </a:t>
            </a:r>
            <a:r>
              <a:rPr lang="en-US" sz="2200" b="1" i="1" dirty="0">
                <a:solidFill>
                  <a:srgbClr val="FF0000"/>
                </a:solidFill>
                <a:latin typeface="Arial" panose="020B0604020202020204" pitchFamily="34" charset="0"/>
                <a:cs typeface="Arial" panose="020B0604020202020204" pitchFamily="34" charset="0"/>
              </a:rPr>
              <a:t>weeks’ </a:t>
            </a:r>
            <a:r>
              <a:rPr lang="en-US" sz="2200" dirty="0">
                <a:latin typeface="Arial" panose="020B0604020202020204" pitchFamily="34" charset="0"/>
                <a:cs typeface="Arial" panose="020B0604020202020204" pitchFamily="34" charset="0"/>
              </a:rPr>
              <a:t>gestation (NICE 2011</a:t>
            </a:r>
            <a:r>
              <a:rPr lang="en-US"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Elective birth at </a:t>
            </a:r>
            <a:r>
              <a:rPr lang="en-US" sz="2200" b="1" i="1" dirty="0">
                <a:solidFill>
                  <a:srgbClr val="FF0000"/>
                </a:solidFill>
                <a:latin typeface="Arial" panose="020B0604020202020204" pitchFamily="34" charset="0"/>
                <a:cs typeface="Arial" panose="020B0604020202020204" pitchFamily="34" charset="0"/>
              </a:rPr>
              <a:t>37 weeks’ </a:t>
            </a:r>
            <a:r>
              <a:rPr lang="en-US" sz="2200" i="1" dirty="0">
                <a:solidFill>
                  <a:srgbClr val="FF0000"/>
                </a:solidFill>
                <a:latin typeface="Arial" panose="020B0604020202020204" pitchFamily="34" charset="0"/>
                <a:cs typeface="Arial" panose="020B0604020202020204" pitchFamily="34" charset="0"/>
              </a:rPr>
              <a:t>gestation</a:t>
            </a:r>
            <a:r>
              <a:rPr lang="en-US" sz="2200" dirty="0">
                <a:latin typeface="Arial" panose="020B0604020202020204" pitchFamily="34" charset="0"/>
                <a:cs typeface="Arial" panose="020B0604020202020204" pitchFamily="34" charset="0"/>
              </a:rPr>
              <a:t> compared with ongoing expectant management for women with uncomplicated twin pregnancies </a:t>
            </a:r>
            <a:r>
              <a:rPr lang="en-US" sz="2200" i="1" dirty="0">
                <a:solidFill>
                  <a:srgbClr val="FF0000"/>
                </a:solidFill>
                <a:latin typeface="Arial" panose="020B0604020202020204" pitchFamily="34" charset="0"/>
                <a:cs typeface="Arial" panose="020B0604020202020204" pitchFamily="34" charset="0"/>
              </a:rPr>
              <a:t>does not appear be associated with an increased risk of harms</a:t>
            </a:r>
            <a:r>
              <a:rPr lang="en-US" sz="2200" i="1" dirty="0">
                <a:solidFill>
                  <a:srgbClr val="FF0000"/>
                </a:solidFill>
                <a:latin typeface="Arial" panose="020B0604020202020204" pitchFamily="34" charset="0"/>
                <a:cs typeface="Arial" panose="020B0604020202020204" pitchFamily="34" charset="0"/>
              </a:rPr>
              <a:t>.</a:t>
            </a:r>
            <a:endParaRPr lang="en-US" sz="2200" i="1"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2180770" y="6183969"/>
            <a:ext cx="6963230" cy="674031"/>
          </a:xfrm>
          <a:prstGeom prst="rect">
            <a:avLst/>
          </a:prstGeom>
          <a:solidFill>
            <a:schemeClr val="bg1"/>
          </a:solidFill>
        </p:spPr>
        <p:txBody>
          <a:bodyPr wrap="square">
            <a:spAutoFit/>
          </a:bodyPr>
          <a:lstStyle/>
          <a:p>
            <a:pPr algn="r">
              <a:lnSpc>
                <a:spcPct val="90000"/>
              </a:lnSpc>
            </a:pPr>
            <a:r>
              <a:rPr lang="en-US" sz="1400" i="1" dirty="0">
                <a:latin typeface="Arial" panose="020B0604020202020204" pitchFamily="34" charset="0"/>
                <a:cs typeface="Arial" panose="020B0604020202020204" pitchFamily="34" charset="0"/>
              </a:rPr>
              <a:t>Dodd JM, </a:t>
            </a:r>
            <a:r>
              <a:rPr lang="en-US" sz="1400" i="1" dirty="0" err="1">
                <a:latin typeface="Arial" panose="020B0604020202020204" pitchFamily="34" charset="0"/>
                <a:cs typeface="Arial" panose="020B0604020202020204" pitchFamily="34" charset="0"/>
              </a:rPr>
              <a:t>Deussen</a:t>
            </a:r>
            <a:r>
              <a:rPr lang="en-US" sz="1400" i="1" dirty="0">
                <a:latin typeface="Arial" panose="020B0604020202020204" pitchFamily="34" charset="0"/>
                <a:cs typeface="Arial" panose="020B0604020202020204" pitchFamily="34" charset="0"/>
              </a:rPr>
              <a:t> AR, </a:t>
            </a:r>
            <a:r>
              <a:rPr lang="en-US" sz="1400" i="1" dirty="0" err="1">
                <a:latin typeface="Arial" panose="020B0604020202020204" pitchFamily="34" charset="0"/>
                <a:cs typeface="Arial" panose="020B0604020202020204" pitchFamily="34" charset="0"/>
              </a:rPr>
              <a:t>Grivell</a:t>
            </a:r>
            <a:r>
              <a:rPr lang="en-US" sz="1400" i="1" dirty="0">
                <a:latin typeface="Arial" panose="020B0604020202020204" pitchFamily="34" charset="0"/>
                <a:cs typeface="Arial" panose="020B0604020202020204" pitchFamily="34" charset="0"/>
              </a:rPr>
              <a:t> RM, Crowther CA.</a:t>
            </a:r>
          </a:p>
          <a:p>
            <a:pPr algn="r">
              <a:lnSpc>
                <a:spcPct val="90000"/>
              </a:lnSpc>
            </a:pPr>
            <a:r>
              <a:rPr lang="en-US" sz="1400" i="1" dirty="0">
                <a:latin typeface="Arial" panose="020B0604020202020204" pitchFamily="34" charset="0"/>
                <a:cs typeface="Arial" panose="020B0604020202020204" pitchFamily="34" charset="0"/>
              </a:rPr>
              <a:t>Elective birth at 37 weeks’ gestation for women with an uncomplicated twin pregnancy.</a:t>
            </a:r>
          </a:p>
          <a:p>
            <a:pPr algn="r">
              <a:lnSpc>
                <a:spcPct val="90000"/>
              </a:lnSpc>
            </a:pPr>
            <a:r>
              <a:rPr lang="en-US" sz="1400" i="1" dirty="0">
                <a:latin typeface="Arial" panose="020B0604020202020204" pitchFamily="34" charset="0"/>
                <a:cs typeface="Arial" panose="020B0604020202020204" pitchFamily="34" charset="0"/>
              </a:rPr>
              <a:t>Cochrane Database of Systematic Reviews 2014, Issue 2</a:t>
            </a:r>
            <a:endParaRPr lang="ru-RU" sz="1400" i="1" dirty="0">
              <a:latin typeface="Arial" panose="020B0604020202020204" pitchFamily="34" charset="0"/>
              <a:cs typeface="Arial" panose="020B0604020202020204" pitchFamily="34" charset="0"/>
            </a:endParaRPr>
          </a:p>
        </p:txBody>
      </p:sp>
      <p:sp>
        <p:nvSpPr>
          <p:cNvPr id="8" name="Заголовок 1"/>
          <p:cNvSpPr>
            <a:spLocks noGrp="1"/>
          </p:cNvSpPr>
          <p:nvPr>
            <p:ph type="title"/>
          </p:nvPr>
        </p:nvSpPr>
        <p:spPr>
          <a:xfrm>
            <a:off x="541129" y="138985"/>
            <a:ext cx="7543800" cy="428625"/>
          </a:xfrm>
        </p:spPr>
        <p:txBody>
          <a:bodyPr>
            <a:noAutofit/>
          </a:bodyPr>
          <a:lstStyle/>
          <a:p>
            <a:r>
              <a:rPr lang="en-US" sz="3200" dirty="0"/>
              <a:t>TIME OF DELIVERY</a:t>
            </a:r>
            <a:endParaRPr lang="ru-RU" sz="3200" dirty="0"/>
          </a:p>
        </p:txBody>
      </p:sp>
      <p:pic>
        <p:nvPicPr>
          <p:cNvPr id="9" name="Рисунок 8"/>
          <p:cNvPicPr>
            <a:picLocks noChangeAspect="1"/>
          </p:cNvPicPr>
          <p:nvPr/>
        </p:nvPicPr>
        <p:blipFill>
          <a:blip r:embed="rId4"/>
          <a:stretch>
            <a:fillRect/>
          </a:stretch>
        </p:blipFill>
        <p:spPr>
          <a:xfrm rot="19543689">
            <a:off x="8248604" y="116539"/>
            <a:ext cx="824308" cy="736616"/>
          </a:xfrm>
          <a:prstGeom prst="rect">
            <a:avLst/>
          </a:prstGeom>
          <a:noFill/>
        </p:spPr>
      </p:pic>
    </p:spTree>
    <p:extLst>
      <p:ext uri="{BB962C8B-B14F-4D97-AF65-F5344CB8AC3E}">
        <p14:creationId xmlns:p14="http://schemas.microsoft.com/office/powerpoint/2010/main" val="235001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6034551"/>
            <a:ext cx="2679700" cy="823449"/>
          </a:xfrm>
          <a:prstGeom prst="rect">
            <a:avLst/>
          </a:prstGeom>
        </p:spPr>
      </p:pic>
      <p:sp>
        <p:nvSpPr>
          <p:cNvPr id="2" name="Заголовок 1"/>
          <p:cNvSpPr>
            <a:spLocks noGrp="1"/>
          </p:cNvSpPr>
          <p:nvPr>
            <p:ph type="title"/>
          </p:nvPr>
        </p:nvSpPr>
        <p:spPr>
          <a:xfrm>
            <a:off x="541129" y="138985"/>
            <a:ext cx="7543800" cy="428625"/>
          </a:xfrm>
        </p:spPr>
        <p:txBody>
          <a:bodyPr>
            <a:noAutofit/>
          </a:bodyPr>
          <a:lstStyle/>
          <a:p>
            <a:r>
              <a:rPr lang="en-US" sz="3200" dirty="0"/>
              <a:t>TIME OF DELIVERY</a:t>
            </a:r>
            <a:endParaRPr lang="ru-RU" sz="3200" dirty="0"/>
          </a:p>
        </p:txBody>
      </p:sp>
      <p:sp>
        <p:nvSpPr>
          <p:cNvPr id="3" name="Объект 2"/>
          <p:cNvSpPr>
            <a:spLocks noGrp="1"/>
          </p:cNvSpPr>
          <p:nvPr>
            <p:ph idx="1"/>
          </p:nvPr>
        </p:nvSpPr>
        <p:spPr>
          <a:xfrm>
            <a:off x="232229" y="715031"/>
            <a:ext cx="8650514" cy="5317523"/>
          </a:xfrm>
        </p:spPr>
        <p:txBody>
          <a:bodyPr>
            <a:noAutofit/>
          </a:bodyPr>
          <a:lstStyle/>
          <a:p>
            <a:pPr>
              <a:spcBef>
                <a:spcPts val="0"/>
              </a:spcBef>
              <a:spcAft>
                <a:spcPts val="600"/>
              </a:spcAft>
            </a:pPr>
            <a:r>
              <a:rPr lang="en-US" sz="2200" b="1" dirty="0" err="1">
                <a:solidFill>
                  <a:srgbClr val="FF0000"/>
                </a:solidFill>
                <a:latin typeface="Arial" panose="020B0604020202020204" pitchFamily="34" charset="0"/>
                <a:cs typeface="Arial" panose="020B0604020202020204" pitchFamily="34" charset="0"/>
              </a:rPr>
              <a:t>Monoamniotic</a:t>
            </a:r>
            <a:r>
              <a:rPr lang="en-US" sz="2200" b="1" dirty="0">
                <a:solidFill>
                  <a:srgbClr val="FF0000"/>
                </a:solidFill>
                <a:latin typeface="Arial" panose="020B0604020202020204" pitchFamily="34" charset="0"/>
                <a:cs typeface="Arial" panose="020B0604020202020204" pitchFamily="34" charset="0"/>
              </a:rPr>
              <a:t> twin </a:t>
            </a:r>
            <a:r>
              <a:rPr lang="en-US" sz="2200" dirty="0">
                <a:latin typeface="Arial" panose="020B0604020202020204" pitchFamily="34" charset="0"/>
                <a:cs typeface="Arial" panose="020B0604020202020204" pitchFamily="34" charset="0"/>
              </a:rPr>
              <a:t>pregnancies have higher risks than other types of twin pregnancy and these increased risks include the death of both or one of the twins.</a:t>
            </a:r>
          </a:p>
          <a:p>
            <a:pPr>
              <a:spcBef>
                <a:spcPts val="0"/>
              </a:spcBef>
              <a:spcAft>
                <a:spcPts val="600"/>
              </a:spcAft>
            </a:pPr>
            <a:r>
              <a:rPr lang="en-US" sz="2200" dirty="0">
                <a:latin typeface="Arial" panose="020B0604020202020204" pitchFamily="34" charset="0"/>
                <a:cs typeface="Arial" panose="020B0604020202020204" pitchFamily="34" charset="0"/>
              </a:rPr>
              <a:t>The optimal timing for the delivery of </a:t>
            </a:r>
            <a:r>
              <a:rPr lang="en-US" sz="2200" dirty="0" err="1">
                <a:latin typeface="Arial" panose="020B0604020202020204" pitchFamily="34" charset="0"/>
                <a:cs typeface="Arial" panose="020B0604020202020204" pitchFamily="34" charset="0"/>
              </a:rPr>
              <a:t>monoamniotic</a:t>
            </a:r>
            <a:r>
              <a:rPr lang="en-US" sz="2200" dirty="0">
                <a:latin typeface="Arial" panose="020B0604020202020204" pitchFamily="34" charset="0"/>
                <a:cs typeface="Arial" panose="020B0604020202020204" pitchFamily="34" charset="0"/>
              </a:rPr>
              <a:t> twins is not </a:t>
            </a:r>
            <a:r>
              <a:rPr lang="en-US" sz="2200" dirty="0" smtClean="0">
                <a:latin typeface="Arial" panose="020B0604020202020204" pitchFamily="34" charset="0"/>
                <a:cs typeface="Arial" panose="020B0604020202020204" pitchFamily="34" charset="0"/>
              </a:rPr>
              <a:t>known.</a:t>
            </a:r>
            <a:endParaRPr lang="en-US" sz="2200" dirty="0">
              <a:latin typeface="Arial" panose="020B0604020202020204" pitchFamily="34" charset="0"/>
              <a:cs typeface="Arial" panose="020B0604020202020204" pitchFamily="34" charset="0"/>
            </a:endParaRPr>
          </a:p>
          <a:p>
            <a:pPr>
              <a:spcBef>
                <a:spcPts val="0"/>
              </a:spcBef>
              <a:spcAft>
                <a:spcPts val="600"/>
              </a:spcAf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largest published series of </a:t>
            </a:r>
            <a:r>
              <a:rPr lang="en-US" sz="2200" b="1" dirty="0">
                <a:solidFill>
                  <a:srgbClr val="FF0000"/>
                </a:solidFill>
                <a:latin typeface="Arial" panose="020B0604020202020204" pitchFamily="34" charset="0"/>
                <a:cs typeface="Arial" panose="020B0604020202020204" pitchFamily="34" charset="0"/>
              </a:rPr>
              <a:t>MA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twins </a:t>
            </a:r>
            <a:r>
              <a:rPr lang="en-US" sz="2200" u="sng" dirty="0">
                <a:latin typeface="Arial" panose="020B0604020202020204" pitchFamily="34" charset="0"/>
                <a:cs typeface="Arial" panose="020B0604020202020204" pitchFamily="34" charset="0"/>
              </a:rPr>
              <a:t>recommends </a:t>
            </a:r>
            <a:r>
              <a:rPr lang="en-US" sz="2200" u="sng" dirty="0">
                <a:latin typeface="Arial" panose="020B0604020202020204" pitchFamily="34" charset="0"/>
                <a:cs typeface="Arial" panose="020B0604020202020204" pitchFamily="34" charset="0"/>
              </a:rPr>
              <a:t>delivery </a:t>
            </a:r>
            <a:r>
              <a:rPr lang="en-US" sz="2200" b="1" i="1" dirty="0">
                <a:solidFill>
                  <a:srgbClr val="FF0000"/>
                </a:solidFill>
                <a:latin typeface="Arial" panose="020B0604020202020204" pitchFamily="34" charset="0"/>
                <a:cs typeface="Arial" panose="020B0604020202020204" pitchFamily="34" charset="0"/>
              </a:rPr>
              <a:t>at 33 weeks’ </a:t>
            </a:r>
            <a:r>
              <a:rPr lang="en-US" sz="2200" u="sng" dirty="0">
                <a:latin typeface="Arial" panose="020B0604020202020204" pitchFamily="34" charset="0"/>
                <a:cs typeface="Arial" panose="020B0604020202020204" pitchFamily="34" charset="0"/>
              </a:rPr>
              <a:t>gestation</a:t>
            </a:r>
            <a:r>
              <a:rPr lang="en-US" sz="2200" dirty="0">
                <a:latin typeface="Arial" panose="020B0604020202020204" pitchFamily="34" charset="0"/>
                <a:cs typeface="Arial" panose="020B0604020202020204" pitchFamily="34" charset="0"/>
              </a:rPr>
              <a:t> (Van </a:t>
            </a:r>
            <a:r>
              <a:rPr lang="en-US" sz="2200" dirty="0" err="1">
                <a:latin typeface="Arial" panose="020B0604020202020204" pitchFamily="34" charset="0"/>
                <a:cs typeface="Arial" panose="020B0604020202020204" pitchFamily="34" charset="0"/>
              </a:rPr>
              <a:t>Mieghem</a:t>
            </a:r>
            <a:r>
              <a:rPr lang="en-US" sz="2200" dirty="0">
                <a:latin typeface="Arial" panose="020B0604020202020204" pitchFamily="34" charset="0"/>
                <a:cs typeface="Arial" panose="020B0604020202020204" pitchFamily="34" charset="0"/>
              </a:rPr>
              <a:t> 2014</a:t>
            </a:r>
            <a:r>
              <a:rPr lang="en-US" sz="2200" dirty="0">
                <a:latin typeface="Arial" panose="020B0604020202020204" pitchFamily="34" charset="0"/>
                <a:cs typeface="Arial" panose="020B0604020202020204" pitchFamily="34" charset="0"/>
              </a:rPr>
              <a:t>).</a:t>
            </a:r>
          </a:p>
          <a:p>
            <a:pPr>
              <a:spcBef>
                <a:spcPts val="0"/>
              </a:spcBef>
              <a:spcAft>
                <a:spcPts val="600"/>
              </a:spcAft>
            </a:pPr>
            <a:r>
              <a:rPr lang="en-US" sz="2200" dirty="0" smtClean="0">
                <a:latin typeface="Arial" panose="020B0604020202020204" pitchFamily="34" charset="0"/>
                <a:cs typeface="Arial" panose="020B0604020202020204" pitchFamily="34" charset="0"/>
              </a:rPr>
              <a:t>Published </a:t>
            </a:r>
            <a:r>
              <a:rPr lang="en-US" sz="2200" dirty="0">
                <a:latin typeface="Arial" panose="020B0604020202020204" pitchFamily="34" charset="0"/>
                <a:cs typeface="Arial" panose="020B0604020202020204" pitchFamily="34" charset="0"/>
              </a:rPr>
              <a:t>case series, and a survey of maternal fetal medicine specialists in the USA, </a:t>
            </a:r>
            <a:r>
              <a:rPr lang="en-US" sz="2200" u="sng" dirty="0">
                <a:latin typeface="Arial" panose="020B0604020202020204" pitchFamily="34" charset="0"/>
                <a:cs typeface="Arial" panose="020B0604020202020204" pitchFamily="34" charset="0"/>
              </a:rPr>
              <a:t>suggest delivery should take place</a:t>
            </a:r>
            <a:r>
              <a:rPr lang="en-US" sz="2200" dirty="0">
                <a:latin typeface="Arial" panose="020B0604020202020204" pitchFamily="34" charset="0"/>
                <a:cs typeface="Arial" panose="020B0604020202020204" pitchFamily="34" charset="0"/>
              </a:rPr>
              <a:t> </a:t>
            </a:r>
            <a:r>
              <a:rPr lang="en-US" sz="2200" b="1" i="1" dirty="0">
                <a:solidFill>
                  <a:srgbClr val="FF0000"/>
                </a:solidFill>
                <a:latin typeface="Arial" panose="020B0604020202020204" pitchFamily="34" charset="0"/>
                <a:cs typeface="Arial" panose="020B0604020202020204" pitchFamily="34" charset="0"/>
              </a:rPr>
              <a:t>between 32 and 34 weeks’ </a:t>
            </a:r>
            <a:r>
              <a:rPr lang="en-US" sz="2200" u="sng" dirty="0">
                <a:latin typeface="Arial" panose="020B0604020202020204" pitchFamily="34" charset="0"/>
                <a:cs typeface="Arial" panose="020B0604020202020204" pitchFamily="34" charset="0"/>
              </a:rPr>
              <a:t>gestation</a:t>
            </a:r>
            <a:r>
              <a:rPr lang="en-US" sz="2200" dirty="0">
                <a:latin typeface="Arial" panose="020B0604020202020204" pitchFamily="34" charset="0"/>
                <a:cs typeface="Arial" panose="020B0604020202020204" pitchFamily="34" charset="0"/>
              </a:rPr>
              <a:t> (De Falco 2006; Desai 2012; Dickinson 2005; Ezra 2005; Roque 2003).</a:t>
            </a:r>
          </a:p>
          <a:p>
            <a:pPr>
              <a:spcBef>
                <a:spcPts val="0"/>
              </a:spcBef>
              <a:spcAft>
                <a:spcPts val="600"/>
              </a:spcAft>
            </a:pPr>
            <a:r>
              <a:rPr lang="en-US" sz="2200" i="1" dirty="0">
                <a:solidFill>
                  <a:srgbClr val="FF0000"/>
                </a:solidFill>
                <a:latin typeface="Arial" panose="020B0604020202020204" pitchFamily="34" charset="0"/>
                <a:cs typeface="Arial" panose="020B0604020202020204" pitchFamily="34" charset="0"/>
              </a:rPr>
              <a:t>There </a:t>
            </a:r>
            <a:r>
              <a:rPr lang="en-US" sz="2200" i="1" dirty="0">
                <a:solidFill>
                  <a:srgbClr val="FF0000"/>
                </a:solidFill>
                <a:latin typeface="Arial" panose="020B0604020202020204" pitchFamily="34" charset="0"/>
                <a:cs typeface="Arial" panose="020B0604020202020204" pitchFamily="34" charset="0"/>
              </a:rPr>
              <a:t>is insufﬁcient good quality randomized controlled trial evidence </a:t>
            </a:r>
            <a:r>
              <a:rPr lang="en-US" sz="2200" i="1" dirty="0">
                <a:solidFill>
                  <a:srgbClr val="FF0000"/>
                </a:solidFill>
                <a:latin typeface="Arial" panose="020B0604020202020204" pitchFamily="34" charset="0"/>
                <a:cs typeface="Arial" panose="020B0604020202020204" pitchFamily="34" charset="0"/>
              </a:rPr>
              <a:t>to </a:t>
            </a:r>
            <a:r>
              <a:rPr lang="en-US" sz="2200" i="1" dirty="0">
                <a:solidFill>
                  <a:srgbClr val="FF0000"/>
                </a:solidFill>
                <a:latin typeface="Arial" panose="020B0604020202020204" pitchFamily="34" charset="0"/>
                <a:cs typeface="Arial" panose="020B0604020202020204" pitchFamily="34" charset="0"/>
              </a:rPr>
              <a:t>guide decision making as to whether routine early delivery in </a:t>
            </a:r>
            <a:r>
              <a:rPr lang="en-US" sz="2200" i="1" dirty="0" err="1">
                <a:solidFill>
                  <a:srgbClr val="FF0000"/>
                </a:solidFill>
                <a:latin typeface="Arial" panose="020B0604020202020204" pitchFamily="34" charset="0"/>
                <a:cs typeface="Arial" panose="020B0604020202020204" pitchFamily="34" charset="0"/>
              </a:rPr>
              <a:t>monoamniotic</a:t>
            </a:r>
            <a:r>
              <a:rPr lang="en-US" sz="2200" i="1" dirty="0">
                <a:solidFill>
                  <a:srgbClr val="FF0000"/>
                </a:solidFill>
                <a:latin typeface="Arial" panose="020B0604020202020204" pitchFamily="34" charset="0"/>
                <a:cs typeface="Arial" panose="020B0604020202020204" pitchFamily="34" charset="0"/>
              </a:rPr>
              <a:t> twin pregnancies improves fetal, neonatal or maternal outcomes compared with ’expectant management</a:t>
            </a:r>
            <a:r>
              <a:rPr lang="en-US" sz="2200" i="1" dirty="0">
                <a:solidFill>
                  <a:srgbClr val="FF0000"/>
                </a:solidFill>
                <a:latin typeface="Arial" panose="020B0604020202020204" pitchFamily="34" charset="0"/>
                <a:cs typeface="Arial" panose="020B0604020202020204" pitchFamily="34" charset="0"/>
              </a:rPr>
              <a:t>’.</a:t>
            </a:r>
            <a:endParaRPr lang="en-US" sz="2200" dirty="0">
              <a:solidFill>
                <a:srgbClr val="FF0000"/>
              </a:solidFill>
              <a:latin typeface="Arial" panose="020B0604020202020204" pitchFamily="34" charset="0"/>
              <a:cs typeface="Arial" panose="020B0604020202020204" pitchFamily="34" charset="0"/>
            </a:endParaRPr>
          </a:p>
        </p:txBody>
      </p:sp>
      <p:sp>
        <p:nvSpPr>
          <p:cNvPr id="5" name="Прямоугольник 4"/>
          <p:cNvSpPr/>
          <p:nvPr/>
        </p:nvSpPr>
        <p:spPr>
          <a:xfrm>
            <a:off x="2423886" y="6181972"/>
            <a:ext cx="6618514" cy="674031"/>
          </a:xfrm>
          <a:prstGeom prst="rect">
            <a:avLst/>
          </a:prstGeom>
          <a:solidFill>
            <a:schemeClr val="bg1"/>
          </a:solidFill>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Shub</a:t>
            </a:r>
            <a:r>
              <a:rPr lang="en-US" sz="1400" i="1" dirty="0">
                <a:latin typeface="Arial" panose="020B0604020202020204" pitchFamily="34" charset="0"/>
                <a:cs typeface="Arial" panose="020B0604020202020204" pitchFamily="34" charset="0"/>
              </a:rPr>
              <a:t> A, Walker SP.</a:t>
            </a:r>
          </a:p>
          <a:p>
            <a:pPr algn="r">
              <a:lnSpc>
                <a:spcPct val="90000"/>
              </a:lnSpc>
            </a:pPr>
            <a:r>
              <a:rPr lang="en-US" sz="1400" i="1" dirty="0">
                <a:latin typeface="Arial" panose="020B0604020202020204" pitchFamily="34" charset="0"/>
                <a:cs typeface="Arial" panose="020B0604020202020204" pitchFamily="34" charset="0"/>
              </a:rPr>
              <a:t>Planned early delivery versus expectant management for </a:t>
            </a:r>
            <a:r>
              <a:rPr lang="en-US" sz="1400" i="1" dirty="0" err="1">
                <a:latin typeface="Arial" panose="020B0604020202020204" pitchFamily="34" charset="0"/>
                <a:cs typeface="Arial" panose="020B0604020202020204" pitchFamily="34" charset="0"/>
              </a:rPr>
              <a:t>monoamniotic</a:t>
            </a:r>
            <a:r>
              <a:rPr lang="en-US" sz="1400" i="1" dirty="0">
                <a:latin typeface="Arial" panose="020B0604020202020204" pitchFamily="34" charset="0"/>
                <a:cs typeface="Arial" panose="020B0604020202020204" pitchFamily="34" charset="0"/>
              </a:rPr>
              <a:t> twins.</a:t>
            </a:r>
          </a:p>
          <a:p>
            <a:pPr algn="r">
              <a:lnSpc>
                <a:spcPct val="90000"/>
              </a:lnSpc>
            </a:pPr>
            <a:r>
              <a:rPr lang="en-US" sz="1400" i="1" dirty="0">
                <a:latin typeface="Arial" panose="020B0604020202020204" pitchFamily="34" charset="0"/>
                <a:cs typeface="Arial" panose="020B0604020202020204" pitchFamily="34" charset="0"/>
              </a:rPr>
              <a:t>Cochrane Database of Systematic Reviews 2015, Issue 4</a:t>
            </a:r>
            <a:endParaRPr lang="ru-RU" sz="1400" i="1"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4"/>
          <a:stretch>
            <a:fillRect/>
          </a:stretch>
        </p:blipFill>
        <p:spPr>
          <a:xfrm rot="19543689">
            <a:off x="8248604" y="116539"/>
            <a:ext cx="824308" cy="736616"/>
          </a:xfrm>
          <a:prstGeom prst="rect">
            <a:avLst/>
          </a:prstGeom>
          <a:noFill/>
        </p:spPr>
      </p:pic>
    </p:spTree>
    <p:extLst>
      <p:ext uri="{BB962C8B-B14F-4D97-AF65-F5344CB8AC3E}">
        <p14:creationId xmlns:p14="http://schemas.microsoft.com/office/powerpoint/2010/main" val="1230173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rot="19543689">
            <a:off x="8275329" y="151989"/>
            <a:ext cx="895511" cy="800244"/>
          </a:xfrm>
          <a:prstGeom prst="rect">
            <a:avLst/>
          </a:prstGeom>
          <a:noFill/>
        </p:spPr>
      </p:pic>
      <p:pic>
        <p:nvPicPr>
          <p:cNvPr id="6" name="Рисунок 5"/>
          <p:cNvPicPr>
            <a:picLocks noChangeAspect="1"/>
          </p:cNvPicPr>
          <p:nvPr/>
        </p:nvPicPr>
        <p:blipFill>
          <a:blip r:embed="rId4"/>
          <a:stretch>
            <a:fillRect/>
          </a:stretch>
        </p:blipFill>
        <p:spPr>
          <a:xfrm>
            <a:off x="188687" y="1219200"/>
            <a:ext cx="4428762" cy="4964769"/>
          </a:xfrm>
          <a:prstGeom prst="rect">
            <a:avLst/>
          </a:prstGeom>
        </p:spPr>
      </p:pic>
      <p:sp>
        <p:nvSpPr>
          <p:cNvPr id="2" name="Заголовок 1"/>
          <p:cNvSpPr>
            <a:spLocks noGrp="1"/>
          </p:cNvSpPr>
          <p:nvPr>
            <p:ph type="title"/>
          </p:nvPr>
        </p:nvSpPr>
        <p:spPr>
          <a:xfrm>
            <a:off x="377371" y="175502"/>
            <a:ext cx="8490857" cy="753220"/>
          </a:xfrm>
        </p:spPr>
        <p:txBody>
          <a:bodyPr>
            <a:noAutofit/>
          </a:bodyPr>
          <a:lstStyle/>
          <a:p>
            <a:r>
              <a:rPr lang="en-US" sz="3200" dirty="0"/>
              <a:t>Cord Knotting in </a:t>
            </a:r>
            <a:r>
              <a:rPr lang="en-US" sz="3200" dirty="0" err="1"/>
              <a:t>Monoamniotic</a:t>
            </a:r>
            <a:r>
              <a:rPr lang="en-US" sz="3200" dirty="0"/>
              <a:t> </a:t>
            </a:r>
            <a:r>
              <a:rPr lang="en-US" sz="3200" dirty="0"/>
              <a:t>Twins</a:t>
            </a:r>
          </a:p>
        </p:txBody>
      </p:sp>
      <p:sp>
        <p:nvSpPr>
          <p:cNvPr id="5" name="Прямоугольник 4"/>
          <p:cNvSpPr/>
          <p:nvPr/>
        </p:nvSpPr>
        <p:spPr>
          <a:xfrm>
            <a:off x="650877" y="6183969"/>
            <a:ext cx="7908926" cy="674031"/>
          </a:xfrm>
          <a:prstGeom prst="rect">
            <a:avLst/>
          </a:prstGeom>
        </p:spPr>
        <p:txBody>
          <a:bodyPr wrap="square">
            <a:spAutoFit/>
          </a:bodyPr>
          <a:lstStyle/>
          <a:p>
            <a:pPr algn="r">
              <a:lnSpc>
                <a:spcPct val="90000"/>
              </a:lnSpc>
            </a:pPr>
            <a:r>
              <a:rPr lang="en-US" sz="1400" i="1" dirty="0">
                <a:latin typeface="Arial" panose="020B0604020202020204" pitchFamily="34" charset="0"/>
                <a:cs typeface="Arial" panose="020B0604020202020204" pitchFamily="34" charset="0"/>
              </a:rPr>
              <a:t>Aaron B. Deutsch</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Evan Miller</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William N. </a:t>
            </a:r>
            <a:r>
              <a:rPr lang="en-US" sz="1400" i="1" dirty="0" err="1">
                <a:latin typeface="Arial" panose="020B0604020202020204" pitchFamily="34" charset="0"/>
                <a:cs typeface="Arial" panose="020B0604020202020204" pitchFamily="34" charset="0"/>
              </a:rPr>
              <a:t>Spellacy</a:t>
            </a:r>
            <a:r>
              <a:rPr lang="en-US" sz="1400" i="1"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Rhonda </a:t>
            </a:r>
            <a:r>
              <a:rPr lang="en-US" sz="1400" i="1" dirty="0">
                <a:latin typeface="Arial" panose="020B0604020202020204" pitchFamily="34" charset="0"/>
                <a:cs typeface="Arial" panose="020B0604020202020204" pitchFamily="34" charset="0"/>
              </a:rPr>
              <a:t>Mabry</a:t>
            </a:r>
          </a:p>
          <a:p>
            <a:pPr algn="r">
              <a:lnSpc>
                <a:spcPct val="90000"/>
              </a:lnSpc>
            </a:pPr>
            <a:r>
              <a:rPr lang="en-US" sz="1400" i="1" dirty="0">
                <a:latin typeface="Arial" panose="020B0604020202020204" pitchFamily="34" charset="0"/>
                <a:cs typeface="Arial" panose="020B0604020202020204" pitchFamily="34" charset="0"/>
              </a:rPr>
              <a:t>Ultrasound to Identify Cord Knotting in </a:t>
            </a:r>
            <a:r>
              <a:rPr lang="en-US" sz="1400" i="1" dirty="0" err="1">
                <a:latin typeface="Arial" panose="020B0604020202020204" pitchFamily="34" charset="0"/>
                <a:cs typeface="Arial" panose="020B0604020202020204" pitchFamily="34" charset="0"/>
              </a:rPr>
              <a:t>Monoamniotic</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Monochorionic</a:t>
            </a:r>
            <a:r>
              <a:rPr lang="en-US" sz="1400" i="1" dirty="0">
                <a:latin typeface="Arial" panose="020B0604020202020204" pitchFamily="34" charset="0"/>
                <a:cs typeface="Arial" panose="020B0604020202020204" pitchFamily="34" charset="0"/>
              </a:rPr>
              <a:t> Twins</a:t>
            </a:r>
          </a:p>
          <a:p>
            <a:pPr algn="r">
              <a:lnSpc>
                <a:spcPct val="90000"/>
              </a:lnSpc>
            </a:pPr>
            <a:r>
              <a:rPr lang="en-US" sz="1400" i="1" dirty="0">
                <a:latin typeface="Arial" panose="020B0604020202020204" pitchFamily="34" charset="0"/>
                <a:cs typeface="Arial" panose="020B0604020202020204" pitchFamily="34" charset="0"/>
              </a:rPr>
              <a:t>Twin Research and Human Genetics, February </a:t>
            </a:r>
            <a:r>
              <a:rPr lang="en-US" sz="1400" i="1" dirty="0">
                <a:latin typeface="Arial" panose="020B0604020202020204" pitchFamily="34" charset="0"/>
                <a:cs typeface="Arial" panose="020B0604020202020204" pitchFamily="34" charset="0"/>
              </a:rPr>
              <a:t>2007, Volume 10,  </a:t>
            </a:r>
            <a:r>
              <a:rPr lang="en-US" sz="1400" i="1" dirty="0">
                <a:latin typeface="Arial" panose="020B0604020202020204" pitchFamily="34" charset="0"/>
                <a:cs typeface="Arial" panose="020B0604020202020204" pitchFamily="34" charset="0"/>
              </a:rPr>
              <a:t>Number </a:t>
            </a:r>
            <a:r>
              <a:rPr lang="en-US" sz="1400" i="1" dirty="0">
                <a:latin typeface="Arial" panose="020B0604020202020204" pitchFamily="34" charset="0"/>
                <a:cs typeface="Arial" panose="020B0604020202020204" pitchFamily="34" charset="0"/>
              </a:rPr>
              <a:t>1,  </a:t>
            </a:r>
            <a:r>
              <a:rPr lang="en-US" sz="1400" i="1" dirty="0">
                <a:latin typeface="Arial" panose="020B0604020202020204" pitchFamily="34" charset="0"/>
                <a:cs typeface="Arial" panose="020B0604020202020204" pitchFamily="34" charset="0"/>
              </a:rPr>
              <a:t>pp. 216–218</a:t>
            </a:r>
          </a:p>
        </p:txBody>
      </p:sp>
      <p:pic>
        <p:nvPicPr>
          <p:cNvPr id="7" name="Рисунок 6"/>
          <p:cNvPicPr>
            <a:picLocks noChangeAspect="1"/>
          </p:cNvPicPr>
          <p:nvPr/>
        </p:nvPicPr>
        <p:blipFill>
          <a:blip r:embed="rId5"/>
          <a:stretch>
            <a:fillRect/>
          </a:stretch>
        </p:blipFill>
        <p:spPr>
          <a:xfrm>
            <a:off x="4593716" y="1190644"/>
            <a:ext cx="4297788" cy="4924994"/>
          </a:xfrm>
          <a:prstGeom prst="rect">
            <a:avLst/>
          </a:prstGeom>
        </p:spPr>
      </p:pic>
    </p:spTree>
    <p:extLst>
      <p:ext uri="{BB962C8B-B14F-4D97-AF65-F5344CB8AC3E}">
        <p14:creationId xmlns:p14="http://schemas.microsoft.com/office/powerpoint/2010/main" val="287889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0570" y="172940"/>
            <a:ext cx="7420429" cy="428625"/>
          </a:xfrm>
        </p:spPr>
        <p:txBody>
          <a:bodyPr>
            <a:noAutofit/>
          </a:bodyPr>
          <a:lstStyle/>
          <a:p>
            <a:r>
              <a:rPr lang="en-US" sz="3200" dirty="0"/>
              <a:t>TIME OF DELIVERY</a:t>
            </a:r>
            <a:endParaRPr lang="ru-RU" sz="3200" dirty="0"/>
          </a:p>
        </p:txBody>
      </p:sp>
      <p:sp>
        <p:nvSpPr>
          <p:cNvPr id="7" name="Объект 2"/>
          <p:cNvSpPr>
            <a:spLocks noGrp="1"/>
          </p:cNvSpPr>
          <p:nvPr>
            <p:ph idx="1"/>
          </p:nvPr>
        </p:nvSpPr>
        <p:spPr>
          <a:xfrm>
            <a:off x="362857" y="826550"/>
            <a:ext cx="8331200" cy="5137411"/>
          </a:xfrm>
          <a:noFill/>
        </p:spPr>
        <p:txBody>
          <a:bodyPr>
            <a:normAutofit/>
          </a:bodyPr>
          <a:lstStyle/>
          <a:p>
            <a:pPr>
              <a:lnSpc>
                <a:spcPct val="100000"/>
              </a:lnSpc>
              <a:spcBef>
                <a:spcPts val="0"/>
              </a:spcBef>
              <a:spcAft>
                <a:spcPts val="900"/>
              </a:spcAft>
            </a:pPr>
            <a:r>
              <a:rPr lang="en-US" sz="2200" b="1" dirty="0">
                <a:solidFill>
                  <a:srgbClr val="FF0000"/>
                </a:solidFill>
                <a:latin typeface="Arial" panose="020B0604020202020204" pitchFamily="34" charset="0"/>
                <a:cs typeface="Arial" panose="020B0604020202020204" pitchFamily="34" charset="0"/>
              </a:rPr>
              <a:t>MCMA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twins have a high risk of fetal death and should be delivered by caesarean section between </a:t>
            </a:r>
            <a:r>
              <a:rPr lang="en-US" sz="2200" b="1" i="1" dirty="0">
                <a:solidFill>
                  <a:srgbClr val="FF0000"/>
                </a:solidFill>
                <a:latin typeface="Arial" panose="020B0604020202020204" pitchFamily="34" charset="0"/>
                <a:cs typeface="Arial" panose="020B0604020202020204" pitchFamily="34" charset="0"/>
              </a:rPr>
              <a:t>32+0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b="1" i="1" dirty="0">
                <a:solidFill>
                  <a:srgbClr val="FF0000"/>
                </a:solidFill>
                <a:latin typeface="Arial" panose="020B0604020202020204" pitchFamily="34" charset="0"/>
                <a:cs typeface="Arial" panose="020B0604020202020204" pitchFamily="34" charset="0"/>
              </a:rPr>
              <a:t>34+0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[New 2016] </a:t>
            </a:r>
            <a:r>
              <a:rPr lang="en-US" sz="2200" dirty="0">
                <a:solidFill>
                  <a:srgbClr val="FF0000"/>
                </a:solidFill>
                <a:latin typeface="Arial" panose="020B0604020202020204" pitchFamily="34" charset="0"/>
                <a:cs typeface="Arial" panose="020B0604020202020204" pitchFamily="34" charset="0"/>
              </a:rPr>
              <a:t>D</a:t>
            </a:r>
          </a:p>
          <a:p>
            <a:pPr>
              <a:lnSpc>
                <a:spcPct val="100000"/>
              </a:lnSpc>
              <a:spcBef>
                <a:spcPts val="0"/>
              </a:spcBef>
              <a:spcAft>
                <a:spcPts val="900"/>
              </a:spcAft>
            </a:pPr>
            <a:r>
              <a:rPr lang="en-US" sz="2200" dirty="0">
                <a:latin typeface="Arial" panose="020B0604020202020204" pitchFamily="34" charset="0"/>
                <a:cs typeface="Arial" panose="020B0604020202020204" pitchFamily="34" charset="0"/>
              </a:rPr>
              <a:t>Prophylactic maternal steroids should be given if possible prior to delivery. </a:t>
            </a:r>
          </a:p>
          <a:p>
            <a:pPr>
              <a:lnSpc>
                <a:spcPct val="100000"/>
              </a:lnSpc>
              <a:spcBef>
                <a:spcPts val="0"/>
              </a:spcBef>
              <a:spcAft>
                <a:spcPts val="900"/>
              </a:spcAft>
            </a:pPr>
            <a:r>
              <a:rPr lang="en-US" sz="2200" b="1" dirty="0">
                <a:solidFill>
                  <a:srgbClr val="FF0000"/>
                </a:solidFill>
                <a:latin typeface="Arial" panose="020B0604020202020204" pitchFamily="34" charset="0"/>
                <a:cs typeface="Arial" panose="020B0604020202020204" pitchFamily="34" charset="0"/>
              </a:rPr>
              <a:t>MCMA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twins almost always have umbilical cord entanglement when </a:t>
            </a:r>
            <a:r>
              <a:rPr lang="en-US" sz="2200" dirty="0" err="1">
                <a:latin typeface="Arial" panose="020B0604020202020204" pitchFamily="34" charset="0"/>
                <a:cs typeface="Arial" panose="020B0604020202020204" pitchFamily="34" charset="0"/>
              </a:rPr>
              <a:t>visualised</a:t>
            </a:r>
            <a:r>
              <a:rPr lang="en-US" sz="2200" dirty="0">
                <a:latin typeface="Arial" panose="020B0604020202020204" pitchFamily="34" charset="0"/>
                <a:cs typeface="Arial" panose="020B0604020202020204" pitchFamily="34" charset="0"/>
              </a:rPr>
              <a:t> using </a:t>
            </a:r>
            <a:r>
              <a:rPr lang="en-US" sz="2200" dirty="0" err="1">
                <a:latin typeface="Arial" panose="020B0604020202020204" pitchFamily="34" charset="0"/>
                <a:cs typeface="Arial" panose="020B0604020202020204" pitchFamily="34" charset="0"/>
              </a:rPr>
              <a:t>colour</a:t>
            </a:r>
            <a:r>
              <a:rPr lang="en-US" sz="2200" dirty="0">
                <a:latin typeface="Arial" panose="020B0604020202020204" pitchFamily="34" charset="0"/>
                <a:cs typeface="Arial" panose="020B0604020202020204" pitchFamily="34" charset="0"/>
              </a:rPr>
              <a:t> ﬂow Doppler. Such a ﬁnding has not consistently been demonstrated to contribute to overall morbidity and mortality. [New 2016] </a:t>
            </a:r>
            <a:r>
              <a:rPr lang="en-US" sz="2200" dirty="0">
                <a:solidFill>
                  <a:srgbClr val="FF0000"/>
                </a:solidFill>
                <a:latin typeface="Arial" panose="020B0604020202020204" pitchFamily="34" charset="0"/>
                <a:cs typeface="Arial" panose="020B0604020202020204" pitchFamily="34" charset="0"/>
              </a:rPr>
              <a:t>D</a:t>
            </a:r>
          </a:p>
          <a:p>
            <a:pPr>
              <a:lnSpc>
                <a:spcPct val="100000"/>
              </a:lnSpc>
              <a:spcBef>
                <a:spcPts val="0"/>
              </a:spcBef>
              <a:spcAft>
                <a:spcPts val="900"/>
              </a:spcAft>
            </a:pPr>
            <a:r>
              <a:rPr lang="en-US" sz="2200" dirty="0">
                <a:latin typeface="Arial" panose="020B0604020202020204" pitchFamily="34" charset="0"/>
                <a:cs typeface="Arial" panose="020B0604020202020204" pitchFamily="34" charset="0"/>
              </a:rPr>
              <a:t>Women </a:t>
            </a:r>
            <a:r>
              <a:rPr lang="en-US" sz="2200" dirty="0">
                <a:latin typeface="Arial" panose="020B0604020202020204" pitchFamily="34" charset="0"/>
                <a:cs typeface="Arial" panose="020B0604020202020204" pitchFamily="34" charset="0"/>
              </a:rPr>
              <a:t>with otherwise uncomplicated </a:t>
            </a:r>
            <a:r>
              <a:rPr lang="en-US" sz="2200" b="1" dirty="0">
                <a:solidFill>
                  <a:srgbClr val="FF0000"/>
                </a:solidFill>
                <a:latin typeface="Arial" panose="020B0604020202020204" pitchFamily="34" charset="0"/>
                <a:cs typeface="Arial" panose="020B0604020202020204" pitchFamily="34" charset="0"/>
              </a:rPr>
              <a:t>MCDA</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pregnancies </a:t>
            </a:r>
            <a:r>
              <a:rPr lang="en-US" sz="2200" dirty="0">
                <a:latin typeface="Arial" panose="020B0604020202020204" pitchFamily="34" charset="0"/>
                <a:cs typeface="Arial" panose="020B0604020202020204" pitchFamily="34" charset="0"/>
              </a:rPr>
              <a:t>(</a:t>
            </a:r>
            <a:r>
              <a:rPr lang="en-US" sz="2200" i="1" dirty="0">
                <a:solidFill>
                  <a:srgbClr val="FF0000"/>
                </a:solidFill>
                <a:latin typeface="Arial" panose="020B0604020202020204" pitchFamily="34" charset="0"/>
                <a:cs typeface="Arial" panose="020B0604020202020204" pitchFamily="34" charset="0"/>
              </a:rPr>
              <a:t>without TTTS, </a:t>
            </a:r>
            <a:r>
              <a:rPr lang="en-US" sz="2200" i="1" dirty="0" err="1">
                <a:solidFill>
                  <a:srgbClr val="FF0000"/>
                </a:solidFill>
                <a:latin typeface="Arial" panose="020B0604020202020204" pitchFamily="34" charset="0"/>
                <a:cs typeface="Arial" panose="020B0604020202020204" pitchFamily="34" charset="0"/>
              </a:rPr>
              <a:t>sGR</a:t>
            </a:r>
            <a:r>
              <a:rPr lang="en-US" sz="2200" i="1" dirty="0">
                <a:solidFill>
                  <a:srgbClr val="FF0000"/>
                </a:solidFill>
                <a:latin typeface="Arial" panose="020B0604020202020204" pitchFamily="34" charset="0"/>
                <a:cs typeface="Arial" panose="020B0604020202020204" pitchFamily="34" charset="0"/>
              </a:rPr>
              <a:t> or TAPS</a:t>
            </a:r>
            <a:r>
              <a:rPr lang="en-US" sz="2200" dirty="0">
                <a:latin typeface="Arial" panose="020B0604020202020204" pitchFamily="34" charset="0"/>
                <a:cs typeface="Arial" panose="020B0604020202020204" pitchFamily="34" charset="0"/>
              </a:rPr>
              <a:t>) should </a:t>
            </a:r>
            <a:r>
              <a:rPr lang="en-US" sz="2200" dirty="0">
                <a:latin typeface="Arial" panose="020B0604020202020204" pitchFamily="34" charset="0"/>
                <a:cs typeface="Arial" panose="020B0604020202020204" pitchFamily="34" charset="0"/>
              </a:rPr>
              <a:t>have timing of birth discussed and be offered elective delivery from </a:t>
            </a:r>
            <a:r>
              <a:rPr lang="en-US" sz="2200" b="1" i="1" dirty="0">
                <a:solidFill>
                  <a:srgbClr val="FF0000"/>
                </a:solidFill>
                <a:latin typeface="Arial" panose="020B0604020202020204" pitchFamily="34" charset="0"/>
                <a:cs typeface="Arial" panose="020B0604020202020204" pitchFamily="34" charset="0"/>
              </a:rPr>
              <a:t>36+0</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weeks with the administration of antenatal steroids, </a:t>
            </a:r>
            <a:r>
              <a:rPr lang="en-US" sz="2200" dirty="0">
                <a:solidFill>
                  <a:srgbClr val="FF0000"/>
                </a:solidFill>
                <a:latin typeface="Arial" panose="020B0604020202020204" pitchFamily="34" charset="0"/>
                <a:cs typeface="Arial" panose="020B0604020202020204" pitchFamily="34" charset="0"/>
              </a:rPr>
              <a:t>unless there is an indication to deliver earlier.</a:t>
            </a:r>
            <a:r>
              <a:rPr lang="en-US" sz="2200" dirty="0">
                <a:latin typeface="Arial" panose="020B0604020202020204" pitchFamily="34" charset="0"/>
                <a:cs typeface="Arial" panose="020B0604020202020204" pitchFamily="34" charset="0"/>
              </a:rPr>
              <a:t> [New 2016] </a:t>
            </a:r>
            <a:r>
              <a:rPr lang="en-US" sz="2200" dirty="0">
                <a:solidFill>
                  <a:srgbClr val="FF0000"/>
                </a:solidFill>
                <a:latin typeface="Arial" panose="020B0604020202020204" pitchFamily="34" charset="0"/>
                <a:cs typeface="Arial" panose="020B0604020202020204" pitchFamily="34" charset="0"/>
              </a:rPr>
              <a:t>C</a:t>
            </a:r>
            <a:endParaRPr lang="en-US" sz="2200" dirty="0">
              <a:solidFill>
                <a:srgbClr val="FF000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3"/>
          <a:stretch>
            <a:fillRect/>
          </a:stretch>
        </p:blipFill>
        <p:spPr>
          <a:xfrm>
            <a:off x="0" y="6037297"/>
            <a:ext cx="1498599" cy="820703"/>
          </a:xfrm>
          <a:prstGeom prst="rect">
            <a:avLst/>
          </a:prstGeom>
        </p:spPr>
      </p:pic>
      <p:pic>
        <p:nvPicPr>
          <p:cNvPr id="6" name="Рисунок 5"/>
          <p:cNvPicPr>
            <a:picLocks noChangeAspect="1"/>
          </p:cNvPicPr>
          <p:nvPr/>
        </p:nvPicPr>
        <p:blipFill>
          <a:blip r:embed="rId4"/>
          <a:stretch>
            <a:fillRect/>
          </a:stretch>
        </p:blipFill>
        <p:spPr>
          <a:xfrm rot="19543689">
            <a:off x="8137447" y="201443"/>
            <a:ext cx="895511" cy="800244"/>
          </a:xfrm>
          <a:prstGeom prst="rect">
            <a:avLst/>
          </a:prstGeom>
          <a:noFill/>
        </p:spPr>
      </p:pic>
      <p:sp>
        <p:nvSpPr>
          <p:cNvPr id="8" name="Прямоугольник 7"/>
          <p:cNvSpPr/>
          <p:nvPr/>
        </p:nvSpPr>
        <p:spPr>
          <a:xfrm>
            <a:off x="1384298" y="6183969"/>
            <a:ext cx="7164615" cy="674031"/>
          </a:xfrm>
          <a:prstGeom prst="rect">
            <a:avLst/>
          </a:prstGeom>
        </p:spPr>
        <p:txBody>
          <a:bodyPr wrap="square">
            <a:spAutoFit/>
          </a:bodyPr>
          <a:lstStyle/>
          <a:p>
            <a:pPr algn="r">
              <a:lnSpc>
                <a:spcPct val="90000"/>
              </a:lnSpc>
            </a:pPr>
            <a:r>
              <a:rPr lang="en-US" sz="1400" i="1" dirty="0" err="1">
                <a:latin typeface="Arial" panose="020B0604020202020204" pitchFamily="34" charset="0"/>
                <a:cs typeface="Arial" panose="020B0604020202020204" pitchFamily="34" charset="0"/>
              </a:rPr>
              <a:t>Kilby</a:t>
            </a:r>
            <a:r>
              <a:rPr lang="en-US" sz="1400" i="1" dirty="0">
                <a:latin typeface="Arial" panose="020B0604020202020204" pitchFamily="34" charset="0"/>
                <a:cs typeface="Arial" panose="020B0604020202020204" pitchFamily="34" charset="0"/>
              </a:rPr>
              <a:t> MD, Bricker L on behalf of the Royal College of Obstetricians and </a:t>
            </a:r>
            <a:r>
              <a:rPr lang="en-US" sz="1400" i="1" dirty="0" err="1">
                <a:latin typeface="Arial" panose="020B0604020202020204" pitchFamily="34" charset="0"/>
                <a:cs typeface="Arial" panose="020B0604020202020204" pitchFamily="34" charset="0"/>
              </a:rPr>
              <a:t>Gynaecologists</a:t>
            </a:r>
            <a:r>
              <a:rPr lang="en-US" sz="1400" i="1" dirty="0">
                <a:latin typeface="Arial" panose="020B0604020202020204" pitchFamily="34" charset="0"/>
                <a:cs typeface="Arial" panose="020B0604020202020204" pitchFamily="34" charset="0"/>
              </a:rPr>
              <a:t>.</a:t>
            </a:r>
          </a:p>
          <a:p>
            <a:pPr algn="r">
              <a:lnSpc>
                <a:spcPct val="90000"/>
              </a:lnSpc>
            </a:pPr>
            <a:r>
              <a:rPr lang="en-US" sz="1400" i="1" dirty="0">
                <a:latin typeface="Arial" panose="020B0604020202020204" pitchFamily="34" charset="0"/>
                <a:cs typeface="Arial" panose="020B0604020202020204" pitchFamily="34" charset="0"/>
              </a:rPr>
              <a:t>Management of </a:t>
            </a:r>
            <a:r>
              <a:rPr lang="en-US" sz="1400" i="1" dirty="0" err="1">
                <a:latin typeface="Arial" panose="020B0604020202020204" pitchFamily="34" charset="0"/>
                <a:cs typeface="Arial" panose="020B0604020202020204" pitchFamily="34" charset="0"/>
              </a:rPr>
              <a:t>monochorionic</a:t>
            </a:r>
            <a:r>
              <a:rPr lang="en-US" sz="1400" i="1" dirty="0">
                <a:latin typeface="Arial" panose="020B0604020202020204" pitchFamily="34" charset="0"/>
                <a:cs typeface="Arial" panose="020B0604020202020204" pitchFamily="34" charset="0"/>
              </a:rPr>
              <a:t> twin pregnancy.</a:t>
            </a:r>
          </a:p>
          <a:p>
            <a:pPr algn="r">
              <a:lnSpc>
                <a:spcPct val="90000"/>
              </a:lnSpc>
            </a:pPr>
            <a:r>
              <a:rPr lang="en-US" sz="1400" i="1" dirty="0">
                <a:latin typeface="Arial" panose="020B0604020202020204" pitchFamily="34" charset="0"/>
                <a:cs typeface="Arial" panose="020B0604020202020204" pitchFamily="34" charset="0"/>
              </a:rPr>
              <a:t>BJOG 2016; 124:e1–e45</a:t>
            </a:r>
            <a:endParaRPr lang="ru-RU" sz="1400" dirty="0"/>
          </a:p>
        </p:txBody>
      </p:sp>
    </p:spTree>
    <p:extLst>
      <p:ext uri="{BB962C8B-B14F-4D97-AF65-F5344CB8AC3E}">
        <p14:creationId xmlns:p14="http://schemas.microsoft.com/office/powerpoint/2010/main" val="35865797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TM03090434[[fn=Дерево]]</Template>
  <TotalTime>59615</TotalTime>
  <Words>12412</Words>
  <Application>Microsoft Office PowerPoint</Application>
  <PresentationFormat>Экран (4:3)</PresentationFormat>
  <Paragraphs>508</Paragraphs>
  <Slides>34</Slides>
  <Notes>32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Arial</vt:lpstr>
      <vt:lpstr>Calibri</vt:lpstr>
      <vt:lpstr>Cambria</vt:lpstr>
      <vt:lpstr>Rockwell</vt:lpstr>
      <vt:lpstr>Rockwell Condensed</vt:lpstr>
      <vt:lpstr>Wingdings</vt:lpstr>
      <vt:lpstr>Дерево</vt:lpstr>
      <vt:lpstr>INTRAPARTUM MANAGEMENT OF TWIN PREGNANCY</vt:lpstr>
      <vt:lpstr>HISTORICAL VIEW</vt:lpstr>
      <vt:lpstr>CURRENT TRENDS of twins birth</vt:lpstr>
      <vt:lpstr>QUESTIONS AROSE</vt:lpstr>
      <vt:lpstr>TIME OF DELIVERY</vt:lpstr>
      <vt:lpstr>TIME OF DELIVERY</vt:lpstr>
      <vt:lpstr>TIME OF DELIVERY</vt:lpstr>
      <vt:lpstr>Cord Knotting in Monoamniotic Twins</vt:lpstr>
      <vt:lpstr>TIME OF DELIVERY</vt:lpstr>
      <vt:lpstr>TIME OF DELIVERY</vt:lpstr>
      <vt:lpstr>TIME OF DELIVERY</vt:lpstr>
      <vt:lpstr>TIME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MODE OF DELIVERY</vt:lpstr>
      <vt:lpstr>NEONATAL RESULTS</vt:lpstr>
      <vt:lpstr>NEONATAL RESULTS</vt:lpstr>
      <vt:lpstr>OBSTETRICAL TACTIC</vt:lpstr>
      <vt:lpstr>OBSTETRICAL TACTIC</vt:lpstr>
      <vt:lpstr>CONCLUSIONS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INTRAPARTUM MANAGEMENT OF TWIN PREGNANCY</dc:title>
  <dc:creator>Andrii</dc:creator>
  <cp:lastModifiedBy>Andrii</cp:lastModifiedBy>
  <cp:revision>566</cp:revision>
  <dcterms:created xsi:type="dcterms:W3CDTF">2017-03-28T09:10:26Z</dcterms:created>
  <dcterms:modified xsi:type="dcterms:W3CDTF">2017-05-09T18:35:18Z</dcterms:modified>
</cp:coreProperties>
</file>