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84" r:id="rId3"/>
    <p:sldId id="257" r:id="rId4"/>
    <p:sldId id="289" r:id="rId5"/>
    <p:sldId id="286" r:id="rId6"/>
    <p:sldId id="281" r:id="rId7"/>
    <p:sldId id="287" r:id="rId8"/>
    <p:sldId id="263" r:id="rId9"/>
    <p:sldId id="292" r:id="rId10"/>
    <p:sldId id="326" r:id="rId11"/>
    <p:sldId id="296" r:id="rId12"/>
    <p:sldId id="293" r:id="rId13"/>
    <p:sldId id="291" r:id="rId14"/>
    <p:sldId id="303" r:id="rId15"/>
    <p:sldId id="304" r:id="rId16"/>
    <p:sldId id="306" r:id="rId17"/>
    <p:sldId id="307" r:id="rId18"/>
    <p:sldId id="302" r:id="rId19"/>
    <p:sldId id="294" r:id="rId20"/>
    <p:sldId id="328" r:id="rId21"/>
    <p:sldId id="305" r:id="rId22"/>
    <p:sldId id="317" r:id="rId23"/>
    <p:sldId id="322" r:id="rId24"/>
    <p:sldId id="321" r:id="rId25"/>
    <p:sldId id="329" r:id="rId26"/>
    <p:sldId id="278" r:id="rId27"/>
    <p:sldId id="324" r:id="rId28"/>
    <p:sldId id="290" r:id="rId29"/>
    <p:sldId id="265" r:id="rId30"/>
    <p:sldId id="334" r:id="rId31"/>
    <p:sldId id="336" r:id="rId32"/>
    <p:sldId id="335" r:id="rId33"/>
    <p:sldId id="338" r:id="rId34"/>
    <p:sldId id="331" r:id="rId35"/>
    <p:sldId id="332" r:id="rId36"/>
    <p:sldId id="339" r:id="rId37"/>
    <p:sldId id="340" r:id="rId38"/>
  </p:sldIdLst>
  <p:sldSz cx="12192000" cy="6858000"/>
  <p:notesSz cx="6877050" cy="965676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84832" autoAdjust="0"/>
  </p:normalViewPr>
  <p:slideViewPr>
    <p:cSldViewPr snapToGrid="0">
      <p:cViewPr varScale="1">
        <p:scale>
          <a:sx n="48" d="100"/>
          <a:sy n="48" d="100"/>
        </p:scale>
        <p:origin x="4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c:style val="2"/>
  <c:chart>
    <c:autoTitleDeleted val="1"/>
    <c:view3D>
      <c:rotX val="28"/>
      <c:rotY val="0"/>
      <c:rAngAx val="0"/>
    </c:view3D>
    <c:floor>
      <c:thickness val="0"/>
      <c:spPr>
        <a:noFill/>
        <a:ln>
          <a:noFill/>
        </a:ln>
      </c:spPr>
    </c:floor>
    <c:sideWall>
      <c:thickness val="0"/>
      <c:spPr>
        <a:noFill/>
        <a:ln>
          <a:noFill/>
        </a:ln>
      </c:spPr>
    </c:sideWall>
    <c:backWall>
      <c:thickness val="0"/>
      <c:spPr>
        <a:noFill/>
        <a:ln>
          <a:noFill/>
        </a:ln>
      </c:spPr>
    </c:backWall>
    <c:plotArea>
      <c:layout/>
      <c:pie3DChart>
        <c:varyColors val="1"/>
        <c:ser>
          <c:idx val="0"/>
          <c:order val="0"/>
          <c:tx>
            <c:v>Purpose of visit (%)</c:v>
          </c:tx>
          <c:dPt>
            <c:idx val="0"/>
            <c:bubble3D val="0"/>
            <c:spPr>
              <a:solidFill>
                <a:srgbClr val="5B9BD5"/>
              </a:solidFill>
              <a:ln w="25402">
                <a:solidFill>
                  <a:srgbClr val="FFFFFF"/>
                </a:solidFill>
                <a:prstDash val="solid"/>
              </a:ln>
            </c:spPr>
          </c:dPt>
          <c:dPt>
            <c:idx val="1"/>
            <c:bubble3D val="0"/>
            <c:spPr>
              <a:solidFill>
                <a:srgbClr val="ED7D31"/>
              </a:solidFill>
              <a:ln w="25402">
                <a:solidFill>
                  <a:srgbClr val="FFFFFF"/>
                </a:solidFill>
                <a:prstDash val="solid"/>
              </a:ln>
            </c:spPr>
          </c:dPt>
          <c:dPt>
            <c:idx val="2"/>
            <c:bubble3D val="0"/>
            <c:spPr>
              <a:solidFill>
                <a:srgbClr val="A5A5A5"/>
              </a:solidFill>
              <a:ln w="25402">
                <a:solidFill>
                  <a:srgbClr val="FFFFFF"/>
                </a:solidFill>
                <a:prstDash val="solid"/>
              </a:ln>
            </c:spPr>
          </c:dPt>
          <c:dPt>
            <c:idx val="3"/>
            <c:bubble3D val="0"/>
            <c:spPr>
              <a:solidFill>
                <a:srgbClr val="FFC000"/>
              </a:solidFill>
              <a:ln w="25402">
                <a:solidFill>
                  <a:srgbClr val="FFFFFF"/>
                </a:solidFill>
                <a:prstDash val="solid"/>
              </a:ln>
            </c:spPr>
          </c:dPt>
          <c:dPt>
            <c:idx val="4"/>
            <c:bubble3D val="0"/>
            <c:spPr>
              <a:solidFill>
                <a:srgbClr val="4472C4"/>
              </a:solidFill>
              <a:ln w="25402">
                <a:solidFill>
                  <a:srgbClr val="FFFFFF"/>
                </a:solidFill>
                <a:prstDash val="solid"/>
              </a:ln>
            </c:spPr>
          </c:dPt>
          <c:dPt>
            <c:idx val="5"/>
            <c:bubble3D val="0"/>
            <c:spPr>
              <a:solidFill>
                <a:srgbClr val="70AD47"/>
              </a:solidFill>
              <a:ln w="25402">
                <a:solidFill>
                  <a:srgbClr val="FFFFFF"/>
                </a:solidFill>
                <a:prstDash val="solid"/>
              </a:ln>
            </c:spPr>
          </c:dPt>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pl-PL" sz="2800" b="0" i="0" u="none" strike="noStrike" kern="1200" baseline="0">
                    <a:solidFill>
                      <a:srgbClr val="404040"/>
                    </a:solidFill>
                    <a:latin typeface="Calibri"/>
                  </a:defRPr>
                </a:pPr>
                <a:endParaRPr lang="pl-PL"/>
              </a:p>
            </c:txPr>
            <c:showLegendKey val="0"/>
            <c:showVal val="0"/>
            <c:showCatName val="0"/>
            <c:showSerName val="0"/>
            <c:showPercent val="1"/>
            <c:showBubbleSize val="0"/>
            <c:separator>; </c:separator>
            <c:showLeaderLines val="1"/>
            <c:extLst>
              <c:ext xmlns:c15="http://schemas.microsoft.com/office/drawing/2012/chart" uri="{CE6537A1-D6FC-4f65-9D91-7224C49458BB}">
                <c15:spPr xmlns:c15="http://schemas.microsoft.com/office/drawing/2012/chart">
                  <a:prstGeom prst="rect">
                    <a:avLst/>
                  </a:prstGeom>
                </c15:spPr>
                <c15:layout/>
              </c:ext>
            </c:extLst>
          </c:dLbls>
          <c:cat>
            <c:strLit>
              <c:ptCount val="6"/>
              <c:pt idx="0">
                <c:v>pain (pelvic/abdominal/lumbar)</c:v>
              </c:pt>
              <c:pt idx="1">
                <c:v>abnormal vaginal bleeding</c:v>
              </c:pt>
              <c:pt idx="2">
                <c:v>bleeding+pain</c:v>
              </c:pt>
              <c:pt idx="3">
                <c:v>nausea/vomiting</c:v>
              </c:pt>
              <c:pt idx="4">
                <c:v>urinary complaints</c:v>
              </c:pt>
              <c:pt idx="5">
                <c:v>other</c:v>
              </c:pt>
            </c:strLit>
          </c:cat>
          <c:val>
            <c:numLit>
              <c:formatCode>General</c:formatCode>
              <c:ptCount val="6"/>
              <c:pt idx="0">
                <c:v>48</c:v>
              </c:pt>
              <c:pt idx="1">
                <c:v>31</c:v>
              </c:pt>
              <c:pt idx="2">
                <c:v>9</c:v>
              </c:pt>
              <c:pt idx="3">
                <c:v>5</c:v>
              </c:pt>
              <c:pt idx="4">
                <c:v>2</c:v>
              </c:pt>
              <c:pt idx="5">
                <c:v>5</c:v>
              </c:pt>
            </c:numLit>
          </c:val>
        </c:ser>
        <c:dLbls>
          <c:showLegendKey val="0"/>
          <c:showVal val="0"/>
          <c:showCatName val="0"/>
          <c:showSerName val="0"/>
          <c:showPercent val="0"/>
          <c:showBubbleSize val="0"/>
          <c:showLeaderLines val="1"/>
        </c:dLbls>
      </c:pie3DChart>
      <c:spPr>
        <a:noFill/>
        <a:ln>
          <a:noFill/>
        </a:ln>
      </c:spPr>
    </c:plotArea>
    <c:legend>
      <c:legendPos val="l"/>
      <c:layout>
        <c:manualLayout>
          <c:xMode val="edge"/>
          <c:yMode val="edge"/>
          <c:x val="8.2597802790049715E-3"/>
          <c:y val="4.954322091114146E-2"/>
          <c:w val="0.38175121866987843"/>
          <c:h val="0.90091331842383882"/>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lang="pl-PL" sz="2000" b="0" i="0" u="none" strike="noStrike" kern="1200" baseline="0">
              <a:solidFill>
                <a:srgbClr val="595959"/>
              </a:solidFill>
              <a:latin typeface="Calibri"/>
            </a:defRPr>
          </a:pPr>
          <a:endParaRPr lang="pl-PL"/>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pl-PL" sz="1197" b="0" i="0" u="none" strike="noStrike" kern="1200" baseline="0">
          <a:solidFill>
            <a:srgbClr val="000000"/>
          </a:solidFill>
          <a:latin typeface="Calibri"/>
        </a:defRPr>
      </a:pPr>
      <a:endParaRPr lang="pl-PL"/>
    </a:p>
  </c:txPr>
  <c:externalData r:id="rId1">
    <c:autoUpdate val="0"/>
  </c:externalData>
</c:chartSpace>
</file>

<file path=ppt/diagrams/_rels/data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5C48D-70E8-41E9-8284-EFDD46388028}"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pl-PL"/>
        </a:p>
      </dgm:t>
    </dgm:pt>
    <dgm:pt modelId="{6AABB3AF-EC20-4247-8FDB-5DBCFCB94CD5}">
      <dgm:prSet phldrT="[Tekst]"/>
      <dgm:spPr/>
      <dgm:t>
        <a:bodyPr/>
        <a:lstStyle/>
        <a:p>
          <a:r>
            <a:rPr lang="pl-PL" dirty="0" smtClean="0"/>
            <a:t>A</a:t>
          </a:r>
          <a:endParaRPr lang="pl-PL" dirty="0"/>
        </a:p>
      </dgm:t>
    </dgm:pt>
    <dgm:pt modelId="{4A06F246-9223-462F-81CB-FA2D4E727469}" type="parTrans" cxnId="{B51347B7-AD3D-4A7B-ACC3-9BBFD60967D1}">
      <dgm:prSet/>
      <dgm:spPr/>
      <dgm:t>
        <a:bodyPr/>
        <a:lstStyle/>
        <a:p>
          <a:endParaRPr lang="pl-PL"/>
        </a:p>
      </dgm:t>
    </dgm:pt>
    <dgm:pt modelId="{66B0532B-AD62-45B0-B31C-B396953B6864}" type="sibTrans" cxnId="{B51347B7-AD3D-4A7B-ACC3-9BBFD60967D1}">
      <dgm:prSet/>
      <dgm:spPr/>
      <dgm:t>
        <a:bodyPr/>
        <a:lstStyle/>
        <a:p>
          <a:endParaRPr lang="pl-PL"/>
        </a:p>
      </dgm:t>
    </dgm:pt>
    <dgm:pt modelId="{4AA5BB5C-7B8F-4764-97F2-4023BFAED699}">
      <dgm:prSet phldrT="[Tekst]"/>
      <dgm:spPr/>
      <dgm:t>
        <a:bodyPr/>
        <a:lstStyle/>
        <a:p>
          <a:r>
            <a:rPr lang="pl-PL" dirty="0" err="1" smtClean="0"/>
            <a:t>Initial</a:t>
          </a:r>
          <a:r>
            <a:rPr lang="pl-PL" dirty="0" smtClean="0"/>
            <a:t> </a:t>
          </a:r>
          <a:r>
            <a:rPr lang="pl-PL" dirty="0" err="1" smtClean="0"/>
            <a:t>assessment</a:t>
          </a:r>
          <a:r>
            <a:rPr lang="pl-PL" dirty="0" smtClean="0"/>
            <a:t> of the </a:t>
          </a:r>
          <a:r>
            <a:rPr lang="pl-PL" dirty="0" err="1" smtClean="0"/>
            <a:t>patient</a:t>
          </a:r>
          <a:endParaRPr lang="pl-PL" dirty="0"/>
        </a:p>
      </dgm:t>
    </dgm:pt>
    <dgm:pt modelId="{5BA01F45-041D-49BB-B908-086F1C926BB2}" type="parTrans" cxnId="{A65716B4-2FFA-46E6-A3FE-89A053A154F8}">
      <dgm:prSet/>
      <dgm:spPr/>
      <dgm:t>
        <a:bodyPr/>
        <a:lstStyle/>
        <a:p>
          <a:endParaRPr lang="pl-PL"/>
        </a:p>
      </dgm:t>
    </dgm:pt>
    <dgm:pt modelId="{1942F3EA-E465-4296-805A-0E292222ECB0}" type="sibTrans" cxnId="{A65716B4-2FFA-46E6-A3FE-89A053A154F8}">
      <dgm:prSet/>
      <dgm:spPr/>
      <dgm:t>
        <a:bodyPr/>
        <a:lstStyle/>
        <a:p>
          <a:endParaRPr lang="pl-PL"/>
        </a:p>
      </dgm:t>
    </dgm:pt>
    <dgm:pt modelId="{E609AE33-0375-43BA-86C8-9BC97A822034}">
      <dgm:prSet phldrT="[Tekst]"/>
      <dgm:spPr/>
      <dgm:t>
        <a:bodyPr/>
        <a:lstStyle/>
        <a:p>
          <a:r>
            <a:rPr lang="pl-PL" dirty="0" err="1" smtClean="0"/>
            <a:t>Vital</a:t>
          </a:r>
          <a:r>
            <a:rPr lang="pl-PL" dirty="0" smtClean="0"/>
            <a:t> </a:t>
          </a:r>
          <a:r>
            <a:rPr lang="pl-PL" dirty="0" err="1" smtClean="0"/>
            <a:t>signs</a:t>
          </a:r>
          <a:endParaRPr lang="pl-PL" dirty="0"/>
        </a:p>
      </dgm:t>
    </dgm:pt>
    <dgm:pt modelId="{15802973-722E-44E7-A057-424F94E8615C}" type="parTrans" cxnId="{3B28F0D0-9E55-473D-937D-94D0B8BFE226}">
      <dgm:prSet/>
      <dgm:spPr/>
      <dgm:t>
        <a:bodyPr/>
        <a:lstStyle/>
        <a:p>
          <a:endParaRPr lang="pl-PL"/>
        </a:p>
      </dgm:t>
    </dgm:pt>
    <dgm:pt modelId="{B838F8B1-BD96-4BC0-81C1-44802668DA4E}" type="sibTrans" cxnId="{3B28F0D0-9E55-473D-937D-94D0B8BFE226}">
      <dgm:prSet/>
      <dgm:spPr/>
      <dgm:t>
        <a:bodyPr/>
        <a:lstStyle/>
        <a:p>
          <a:endParaRPr lang="pl-PL"/>
        </a:p>
      </dgm:t>
    </dgm:pt>
    <dgm:pt modelId="{A42F1B5D-47E9-4F00-ACAD-95D09C31872C}">
      <dgm:prSet phldrT="[Tekst]"/>
      <dgm:spPr/>
      <dgm:t>
        <a:bodyPr/>
        <a:lstStyle/>
        <a:p>
          <a:r>
            <a:rPr lang="pl-PL" dirty="0" smtClean="0"/>
            <a:t>B</a:t>
          </a:r>
          <a:endParaRPr lang="pl-PL" dirty="0"/>
        </a:p>
      </dgm:t>
    </dgm:pt>
    <dgm:pt modelId="{24F7DF75-A1ED-43ED-8211-D7F3F2B33C31}" type="parTrans" cxnId="{1C9ECE38-5739-4841-AF9C-776CBE804FFB}">
      <dgm:prSet/>
      <dgm:spPr/>
      <dgm:t>
        <a:bodyPr/>
        <a:lstStyle/>
        <a:p>
          <a:endParaRPr lang="pl-PL"/>
        </a:p>
      </dgm:t>
    </dgm:pt>
    <dgm:pt modelId="{E73DFEBD-63A0-490C-B17D-CF2B33FDB226}" type="sibTrans" cxnId="{1C9ECE38-5739-4841-AF9C-776CBE804FFB}">
      <dgm:prSet/>
      <dgm:spPr/>
      <dgm:t>
        <a:bodyPr/>
        <a:lstStyle/>
        <a:p>
          <a:endParaRPr lang="pl-PL"/>
        </a:p>
      </dgm:t>
    </dgm:pt>
    <dgm:pt modelId="{4E2AFD28-F8E4-468A-B866-88E11691F67F}">
      <dgm:prSet phldrT="[Tekst]"/>
      <dgm:spPr/>
      <dgm:t>
        <a:bodyPr/>
        <a:lstStyle/>
        <a:p>
          <a:r>
            <a:rPr lang="pl-PL" dirty="0" err="1" smtClean="0"/>
            <a:t>Identify</a:t>
          </a:r>
          <a:r>
            <a:rPr lang="pl-PL" dirty="0" smtClean="0"/>
            <a:t> life-</a:t>
          </a:r>
          <a:r>
            <a:rPr lang="pl-PL" dirty="0" err="1" smtClean="0"/>
            <a:t>threatening</a:t>
          </a:r>
          <a:r>
            <a:rPr lang="pl-PL" dirty="0" smtClean="0"/>
            <a:t> </a:t>
          </a:r>
          <a:r>
            <a:rPr lang="pl-PL" dirty="0" err="1" smtClean="0"/>
            <a:t>conditions</a:t>
          </a:r>
          <a:r>
            <a:rPr lang="pl-PL" dirty="0" smtClean="0"/>
            <a:t> </a:t>
          </a:r>
          <a:r>
            <a:rPr lang="pl-PL" dirty="0" err="1" smtClean="0"/>
            <a:t>requiring</a:t>
          </a:r>
          <a:r>
            <a:rPr lang="pl-PL" dirty="0" smtClean="0"/>
            <a:t> </a:t>
          </a:r>
          <a:r>
            <a:rPr lang="pl-PL" dirty="0" err="1" smtClean="0"/>
            <a:t>emergent</a:t>
          </a:r>
          <a:r>
            <a:rPr lang="pl-PL" dirty="0" smtClean="0"/>
            <a:t> </a:t>
          </a:r>
          <a:r>
            <a:rPr lang="en-US" dirty="0" smtClean="0"/>
            <a:t>management</a:t>
          </a:r>
          <a:endParaRPr lang="pl-PL" dirty="0"/>
        </a:p>
      </dgm:t>
    </dgm:pt>
    <dgm:pt modelId="{39D76F17-C24A-492F-9696-B7FB9D58084B}" type="parTrans" cxnId="{1FDA05D3-AEA4-4DD1-8350-1D5CEBC8C8D8}">
      <dgm:prSet/>
      <dgm:spPr/>
      <dgm:t>
        <a:bodyPr/>
        <a:lstStyle/>
        <a:p>
          <a:endParaRPr lang="pl-PL"/>
        </a:p>
      </dgm:t>
    </dgm:pt>
    <dgm:pt modelId="{9D296094-4524-4A2A-9F16-B27081D833D9}" type="sibTrans" cxnId="{1FDA05D3-AEA4-4DD1-8350-1D5CEBC8C8D8}">
      <dgm:prSet/>
      <dgm:spPr/>
      <dgm:t>
        <a:bodyPr/>
        <a:lstStyle/>
        <a:p>
          <a:endParaRPr lang="pl-PL"/>
        </a:p>
      </dgm:t>
    </dgm:pt>
    <dgm:pt modelId="{BE8FA4CD-FD01-41C3-8F9F-E8BD6366D316}">
      <dgm:prSet phldrT="[Tekst]"/>
      <dgm:spPr/>
      <dgm:t>
        <a:bodyPr/>
        <a:lstStyle/>
        <a:p>
          <a:r>
            <a:rPr lang="pl-PL" dirty="0" smtClean="0"/>
            <a:t>C</a:t>
          </a:r>
          <a:endParaRPr lang="pl-PL" dirty="0"/>
        </a:p>
      </dgm:t>
    </dgm:pt>
    <dgm:pt modelId="{1BE2C616-9E4B-457B-BB86-5039BF9842C8}" type="parTrans" cxnId="{BDB047A6-4CC9-4BD0-A376-15B11CCE42A3}">
      <dgm:prSet/>
      <dgm:spPr/>
      <dgm:t>
        <a:bodyPr/>
        <a:lstStyle/>
        <a:p>
          <a:endParaRPr lang="pl-PL"/>
        </a:p>
      </dgm:t>
    </dgm:pt>
    <dgm:pt modelId="{1AFC78A7-4935-4882-9CAA-A32DA520312A}" type="sibTrans" cxnId="{BDB047A6-4CC9-4BD0-A376-15B11CCE42A3}">
      <dgm:prSet/>
      <dgm:spPr/>
      <dgm:t>
        <a:bodyPr/>
        <a:lstStyle/>
        <a:p>
          <a:endParaRPr lang="pl-PL"/>
        </a:p>
      </dgm:t>
    </dgm:pt>
    <dgm:pt modelId="{E2772A39-B6BE-46CD-B2E6-6CF8B63F88CB}">
      <dgm:prSet phldrT="[Tekst]"/>
      <dgm:spPr/>
      <dgm:t>
        <a:bodyPr/>
        <a:lstStyle/>
        <a:p>
          <a:r>
            <a:rPr lang="pl-PL" dirty="0" err="1" smtClean="0"/>
            <a:t>Detailed</a:t>
          </a:r>
          <a:r>
            <a:rPr lang="pl-PL" dirty="0" smtClean="0"/>
            <a:t> </a:t>
          </a:r>
          <a:r>
            <a:rPr lang="pl-PL" dirty="0" err="1" smtClean="0"/>
            <a:t>diagnosis</a:t>
          </a:r>
          <a:r>
            <a:rPr lang="pl-PL" dirty="0" smtClean="0"/>
            <a:t>:</a:t>
          </a:r>
          <a:endParaRPr lang="pl-PL" dirty="0"/>
        </a:p>
      </dgm:t>
    </dgm:pt>
    <dgm:pt modelId="{BBD36E01-4E84-4BE6-83B9-FE9D6F267906}" type="parTrans" cxnId="{98DC9D08-E309-474D-8669-E6CF061D6854}">
      <dgm:prSet/>
      <dgm:spPr/>
      <dgm:t>
        <a:bodyPr/>
        <a:lstStyle/>
        <a:p>
          <a:endParaRPr lang="pl-PL"/>
        </a:p>
      </dgm:t>
    </dgm:pt>
    <dgm:pt modelId="{D7E465DA-7048-497F-BFF3-B24F7FE3FDBA}" type="sibTrans" cxnId="{98DC9D08-E309-474D-8669-E6CF061D6854}">
      <dgm:prSet/>
      <dgm:spPr/>
      <dgm:t>
        <a:bodyPr/>
        <a:lstStyle/>
        <a:p>
          <a:endParaRPr lang="pl-PL"/>
        </a:p>
      </dgm:t>
    </dgm:pt>
    <dgm:pt modelId="{DE1043F3-DA6D-4B6C-B7D0-80E3D12D9A1D}">
      <dgm:prSet phldrT="[Tekst]"/>
      <dgm:spPr/>
      <dgm:t>
        <a:bodyPr/>
        <a:lstStyle/>
        <a:p>
          <a:r>
            <a:rPr lang="pl-PL" dirty="0" smtClean="0"/>
            <a:t>in- </a:t>
          </a:r>
          <a:r>
            <a:rPr lang="pl-PL" dirty="0" err="1" smtClean="0"/>
            <a:t>or</a:t>
          </a:r>
          <a:r>
            <a:rPr lang="pl-PL" dirty="0" smtClean="0"/>
            <a:t> </a:t>
          </a:r>
          <a:r>
            <a:rPr lang="pl-PL" dirty="0" err="1" smtClean="0"/>
            <a:t>outpatient</a:t>
          </a:r>
          <a:r>
            <a:rPr lang="pl-PL" dirty="0" smtClean="0"/>
            <a:t> </a:t>
          </a:r>
          <a:r>
            <a:rPr lang="pl-PL" dirty="0" err="1" smtClean="0"/>
            <a:t>treatment</a:t>
          </a:r>
          <a:r>
            <a:rPr lang="pl-PL" dirty="0" smtClean="0"/>
            <a:t>?</a:t>
          </a:r>
          <a:endParaRPr lang="pl-PL" dirty="0"/>
        </a:p>
      </dgm:t>
    </dgm:pt>
    <dgm:pt modelId="{1DAF3B68-D768-457E-A61A-29F52C869E7B}" type="parTrans" cxnId="{13ADF5EF-4C1A-499D-A214-D5A4316DE80F}">
      <dgm:prSet/>
      <dgm:spPr/>
      <dgm:t>
        <a:bodyPr/>
        <a:lstStyle/>
        <a:p>
          <a:endParaRPr lang="pl-PL"/>
        </a:p>
      </dgm:t>
    </dgm:pt>
    <dgm:pt modelId="{8420ADBA-D593-4CAB-A224-436AC509A371}" type="sibTrans" cxnId="{13ADF5EF-4C1A-499D-A214-D5A4316DE80F}">
      <dgm:prSet/>
      <dgm:spPr/>
      <dgm:t>
        <a:bodyPr/>
        <a:lstStyle/>
        <a:p>
          <a:endParaRPr lang="pl-PL"/>
        </a:p>
      </dgm:t>
    </dgm:pt>
    <dgm:pt modelId="{0CD1F6F2-A8D8-4C86-9819-5BA6D6D7C6CC}" type="pres">
      <dgm:prSet presAssocID="{C485C48D-70E8-41E9-8284-EFDD46388028}" presName="linearFlow" presStyleCnt="0">
        <dgm:presLayoutVars>
          <dgm:dir/>
          <dgm:animLvl val="lvl"/>
          <dgm:resizeHandles val="exact"/>
        </dgm:presLayoutVars>
      </dgm:prSet>
      <dgm:spPr/>
      <dgm:t>
        <a:bodyPr/>
        <a:lstStyle/>
        <a:p>
          <a:endParaRPr lang="pl-PL"/>
        </a:p>
      </dgm:t>
    </dgm:pt>
    <dgm:pt modelId="{54FE18E2-F389-441E-9AFA-891F4C1B5CC1}" type="pres">
      <dgm:prSet presAssocID="{6AABB3AF-EC20-4247-8FDB-5DBCFCB94CD5}" presName="composite" presStyleCnt="0"/>
      <dgm:spPr/>
    </dgm:pt>
    <dgm:pt modelId="{FC8C857B-9DD7-4AF3-8DD5-199E321B1B2C}" type="pres">
      <dgm:prSet presAssocID="{6AABB3AF-EC20-4247-8FDB-5DBCFCB94CD5}" presName="parentText" presStyleLbl="alignNode1" presStyleIdx="0" presStyleCnt="3">
        <dgm:presLayoutVars>
          <dgm:chMax val="1"/>
          <dgm:bulletEnabled val="1"/>
        </dgm:presLayoutVars>
      </dgm:prSet>
      <dgm:spPr/>
      <dgm:t>
        <a:bodyPr/>
        <a:lstStyle/>
        <a:p>
          <a:endParaRPr lang="pl-PL"/>
        </a:p>
      </dgm:t>
    </dgm:pt>
    <dgm:pt modelId="{F20AC997-0847-4606-9518-C72913E04BEA}" type="pres">
      <dgm:prSet presAssocID="{6AABB3AF-EC20-4247-8FDB-5DBCFCB94CD5}" presName="descendantText" presStyleLbl="alignAcc1" presStyleIdx="0" presStyleCnt="3">
        <dgm:presLayoutVars>
          <dgm:bulletEnabled val="1"/>
        </dgm:presLayoutVars>
      </dgm:prSet>
      <dgm:spPr/>
      <dgm:t>
        <a:bodyPr/>
        <a:lstStyle/>
        <a:p>
          <a:endParaRPr lang="pl-PL"/>
        </a:p>
      </dgm:t>
    </dgm:pt>
    <dgm:pt modelId="{185205FC-9539-495B-8FAB-2D97DCFBD5E3}" type="pres">
      <dgm:prSet presAssocID="{66B0532B-AD62-45B0-B31C-B396953B6864}" presName="sp" presStyleCnt="0"/>
      <dgm:spPr/>
    </dgm:pt>
    <dgm:pt modelId="{369B65A9-522B-43D4-9630-0B579DA8BACF}" type="pres">
      <dgm:prSet presAssocID="{A42F1B5D-47E9-4F00-ACAD-95D09C31872C}" presName="composite" presStyleCnt="0"/>
      <dgm:spPr/>
    </dgm:pt>
    <dgm:pt modelId="{CD12D5FB-EEAE-4C93-8584-C879E124FCDD}" type="pres">
      <dgm:prSet presAssocID="{A42F1B5D-47E9-4F00-ACAD-95D09C31872C}" presName="parentText" presStyleLbl="alignNode1" presStyleIdx="1" presStyleCnt="3">
        <dgm:presLayoutVars>
          <dgm:chMax val="1"/>
          <dgm:bulletEnabled val="1"/>
        </dgm:presLayoutVars>
      </dgm:prSet>
      <dgm:spPr/>
      <dgm:t>
        <a:bodyPr/>
        <a:lstStyle/>
        <a:p>
          <a:endParaRPr lang="pl-PL"/>
        </a:p>
      </dgm:t>
    </dgm:pt>
    <dgm:pt modelId="{0DC36EAA-32A9-4840-8E5A-9AB19EB1EEB2}" type="pres">
      <dgm:prSet presAssocID="{A42F1B5D-47E9-4F00-ACAD-95D09C31872C}" presName="descendantText" presStyleLbl="alignAcc1" presStyleIdx="1" presStyleCnt="3">
        <dgm:presLayoutVars>
          <dgm:bulletEnabled val="1"/>
        </dgm:presLayoutVars>
      </dgm:prSet>
      <dgm:spPr/>
      <dgm:t>
        <a:bodyPr/>
        <a:lstStyle/>
        <a:p>
          <a:endParaRPr lang="pl-PL"/>
        </a:p>
      </dgm:t>
    </dgm:pt>
    <dgm:pt modelId="{CEB52766-C14E-46FD-96D4-B42A1C8A1A7E}" type="pres">
      <dgm:prSet presAssocID="{E73DFEBD-63A0-490C-B17D-CF2B33FDB226}" presName="sp" presStyleCnt="0"/>
      <dgm:spPr/>
    </dgm:pt>
    <dgm:pt modelId="{29A40BB7-E78A-40F0-827C-7E3A3CECEB14}" type="pres">
      <dgm:prSet presAssocID="{BE8FA4CD-FD01-41C3-8F9F-E8BD6366D316}" presName="composite" presStyleCnt="0"/>
      <dgm:spPr/>
    </dgm:pt>
    <dgm:pt modelId="{B3774FA6-3EC8-40B8-BEEC-BC11E52E0A5B}" type="pres">
      <dgm:prSet presAssocID="{BE8FA4CD-FD01-41C3-8F9F-E8BD6366D316}" presName="parentText" presStyleLbl="alignNode1" presStyleIdx="2" presStyleCnt="3">
        <dgm:presLayoutVars>
          <dgm:chMax val="1"/>
          <dgm:bulletEnabled val="1"/>
        </dgm:presLayoutVars>
      </dgm:prSet>
      <dgm:spPr/>
      <dgm:t>
        <a:bodyPr/>
        <a:lstStyle/>
        <a:p>
          <a:endParaRPr lang="pl-PL"/>
        </a:p>
      </dgm:t>
    </dgm:pt>
    <dgm:pt modelId="{D9F5A3E7-8E22-42F3-8E32-9D1039AEB9CA}" type="pres">
      <dgm:prSet presAssocID="{BE8FA4CD-FD01-41C3-8F9F-E8BD6366D316}" presName="descendantText" presStyleLbl="alignAcc1" presStyleIdx="2" presStyleCnt="3">
        <dgm:presLayoutVars>
          <dgm:bulletEnabled val="1"/>
        </dgm:presLayoutVars>
      </dgm:prSet>
      <dgm:spPr/>
      <dgm:t>
        <a:bodyPr/>
        <a:lstStyle/>
        <a:p>
          <a:endParaRPr lang="pl-PL"/>
        </a:p>
      </dgm:t>
    </dgm:pt>
  </dgm:ptLst>
  <dgm:cxnLst>
    <dgm:cxn modelId="{2EB28D6F-2870-4D16-8697-3833129B6986}" type="presOf" srcId="{E2772A39-B6BE-46CD-B2E6-6CF8B63F88CB}" destId="{D9F5A3E7-8E22-42F3-8E32-9D1039AEB9CA}" srcOrd="0" destOrd="0" presId="urn:microsoft.com/office/officeart/2005/8/layout/chevron2"/>
    <dgm:cxn modelId="{7B767B9D-C540-445E-BBFB-F9FE6B24D282}" type="presOf" srcId="{6AABB3AF-EC20-4247-8FDB-5DBCFCB94CD5}" destId="{FC8C857B-9DD7-4AF3-8DD5-199E321B1B2C}" srcOrd="0" destOrd="0" presId="urn:microsoft.com/office/officeart/2005/8/layout/chevron2"/>
    <dgm:cxn modelId="{B51347B7-AD3D-4A7B-ACC3-9BBFD60967D1}" srcId="{C485C48D-70E8-41E9-8284-EFDD46388028}" destId="{6AABB3AF-EC20-4247-8FDB-5DBCFCB94CD5}" srcOrd="0" destOrd="0" parTransId="{4A06F246-9223-462F-81CB-FA2D4E727469}" sibTransId="{66B0532B-AD62-45B0-B31C-B396953B6864}"/>
    <dgm:cxn modelId="{98DC9D08-E309-474D-8669-E6CF061D6854}" srcId="{BE8FA4CD-FD01-41C3-8F9F-E8BD6366D316}" destId="{E2772A39-B6BE-46CD-B2E6-6CF8B63F88CB}" srcOrd="0" destOrd="0" parTransId="{BBD36E01-4E84-4BE6-83B9-FE9D6F267906}" sibTransId="{D7E465DA-7048-497F-BFF3-B24F7FE3FDBA}"/>
    <dgm:cxn modelId="{1FDA05D3-AEA4-4DD1-8350-1D5CEBC8C8D8}" srcId="{A42F1B5D-47E9-4F00-ACAD-95D09C31872C}" destId="{4E2AFD28-F8E4-468A-B866-88E11691F67F}" srcOrd="0" destOrd="0" parTransId="{39D76F17-C24A-492F-9696-B7FB9D58084B}" sibTransId="{9D296094-4524-4A2A-9F16-B27081D833D9}"/>
    <dgm:cxn modelId="{1C9ECE38-5739-4841-AF9C-776CBE804FFB}" srcId="{C485C48D-70E8-41E9-8284-EFDD46388028}" destId="{A42F1B5D-47E9-4F00-ACAD-95D09C31872C}" srcOrd="1" destOrd="0" parTransId="{24F7DF75-A1ED-43ED-8211-D7F3F2B33C31}" sibTransId="{E73DFEBD-63A0-490C-B17D-CF2B33FDB226}"/>
    <dgm:cxn modelId="{A65716B4-2FFA-46E6-A3FE-89A053A154F8}" srcId="{6AABB3AF-EC20-4247-8FDB-5DBCFCB94CD5}" destId="{4AA5BB5C-7B8F-4764-97F2-4023BFAED699}" srcOrd="0" destOrd="0" parTransId="{5BA01F45-041D-49BB-B908-086F1C926BB2}" sibTransId="{1942F3EA-E465-4296-805A-0E292222ECB0}"/>
    <dgm:cxn modelId="{3B28F0D0-9E55-473D-937D-94D0B8BFE226}" srcId="{6AABB3AF-EC20-4247-8FDB-5DBCFCB94CD5}" destId="{E609AE33-0375-43BA-86C8-9BC97A822034}" srcOrd="1" destOrd="0" parTransId="{15802973-722E-44E7-A057-424F94E8615C}" sibTransId="{B838F8B1-BD96-4BC0-81C1-44802668DA4E}"/>
    <dgm:cxn modelId="{72319912-FF4F-4C41-AB9E-DB1E3F0EA60C}" type="presOf" srcId="{C485C48D-70E8-41E9-8284-EFDD46388028}" destId="{0CD1F6F2-A8D8-4C86-9819-5BA6D6D7C6CC}" srcOrd="0" destOrd="0" presId="urn:microsoft.com/office/officeart/2005/8/layout/chevron2"/>
    <dgm:cxn modelId="{BEB30D29-2AA9-43E9-B38F-A8C11FCDCF82}" type="presOf" srcId="{E609AE33-0375-43BA-86C8-9BC97A822034}" destId="{F20AC997-0847-4606-9518-C72913E04BEA}" srcOrd="0" destOrd="1" presId="urn:microsoft.com/office/officeart/2005/8/layout/chevron2"/>
    <dgm:cxn modelId="{333E8011-3C15-4BD9-AE98-7A7539739BF6}" type="presOf" srcId="{4AA5BB5C-7B8F-4764-97F2-4023BFAED699}" destId="{F20AC997-0847-4606-9518-C72913E04BEA}" srcOrd="0" destOrd="0" presId="urn:microsoft.com/office/officeart/2005/8/layout/chevron2"/>
    <dgm:cxn modelId="{13ADF5EF-4C1A-499D-A214-D5A4316DE80F}" srcId="{BE8FA4CD-FD01-41C3-8F9F-E8BD6366D316}" destId="{DE1043F3-DA6D-4B6C-B7D0-80E3D12D9A1D}" srcOrd="1" destOrd="0" parTransId="{1DAF3B68-D768-457E-A61A-29F52C869E7B}" sibTransId="{8420ADBA-D593-4CAB-A224-436AC509A371}"/>
    <dgm:cxn modelId="{BDB047A6-4CC9-4BD0-A376-15B11CCE42A3}" srcId="{C485C48D-70E8-41E9-8284-EFDD46388028}" destId="{BE8FA4CD-FD01-41C3-8F9F-E8BD6366D316}" srcOrd="2" destOrd="0" parTransId="{1BE2C616-9E4B-457B-BB86-5039BF9842C8}" sibTransId="{1AFC78A7-4935-4882-9CAA-A32DA520312A}"/>
    <dgm:cxn modelId="{6011E6F7-8547-4D84-AA54-27879CA01646}" type="presOf" srcId="{BE8FA4CD-FD01-41C3-8F9F-E8BD6366D316}" destId="{B3774FA6-3EC8-40B8-BEEC-BC11E52E0A5B}" srcOrd="0" destOrd="0" presId="urn:microsoft.com/office/officeart/2005/8/layout/chevron2"/>
    <dgm:cxn modelId="{B1912A35-7080-40C3-AB55-454B9B672DF6}" type="presOf" srcId="{DE1043F3-DA6D-4B6C-B7D0-80E3D12D9A1D}" destId="{D9F5A3E7-8E22-42F3-8E32-9D1039AEB9CA}" srcOrd="0" destOrd="1" presId="urn:microsoft.com/office/officeart/2005/8/layout/chevron2"/>
    <dgm:cxn modelId="{7671C43D-D833-4416-A80E-C06EC7F8379E}" type="presOf" srcId="{4E2AFD28-F8E4-468A-B866-88E11691F67F}" destId="{0DC36EAA-32A9-4840-8E5A-9AB19EB1EEB2}" srcOrd="0" destOrd="0" presId="urn:microsoft.com/office/officeart/2005/8/layout/chevron2"/>
    <dgm:cxn modelId="{48814B22-D754-4073-A259-E27E92CB8165}" type="presOf" srcId="{A42F1B5D-47E9-4F00-ACAD-95D09C31872C}" destId="{CD12D5FB-EEAE-4C93-8584-C879E124FCDD}" srcOrd="0" destOrd="0" presId="urn:microsoft.com/office/officeart/2005/8/layout/chevron2"/>
    <dgm:cxn modelId="{B507CB8D-DF67-45D6-B11D-BAF24E7FF3E7}" type="presParOf" srcId="{0CD1F6F2-A8D8-4C86-9819-5BA6D6D7C6CC}" destId="{54FE18E2-F389-441E-9AFA-891F4C1B5CC1}" srcOrd="0" destOrd="0" presId="urn:microsoft.com/office/officeart/2005/8/layout/chevron2"/>
    <dgm:cxn modelId="{8EC26A6B-1815-444B-9FEE-E3C84B85E1EF}" type="presParOf" srcId="{54FE18E2-F389-441E-9AFA-891F4C1B5CC1}" destId="{FC8C857B-9DD7-4AF3-8DD5-199E321B1B2C}" srcOrd="0" destOrd="0" presId="urn:microsoft.com/office/officeart/2005/8/layout/chevron2"/>
    <dgm:cxn modelId="{72565CE0-0A69-4923-9FF7-F41EF3B4B90C}" type="presParOf" srcId="{54FE18E2-F389-441E-9AFA-891F4C1B5CC1}" destId="{F20AC997-0847-4606-9518-C72913E04BEA}" srcOrd="1" destOrd="0" presId="urn:microsoft.com/office/officeart/2005/8/layout/chevron2"/>
    <dgm:cxn modelId="{BEF89A00-031F-48B1-B92F-FCD41C2F2600}" type="presParOf" srcId="{0CD1F6F2-A8D8-4C86-9819-5BA6D6D7C6CC}" destId="{185205FC-9539-495B-8FAB-2D97DCFBD5E3}" srcOrd="1" destOrd="0" presId="urn:microsoft.com/office/officeart/2005/8/layout/chevron2"/>
    <dgm:cxn modelId="{38BE7992-153A-4148-BA19-29ECC0B0006E}" type="presParOf" srcId="{0CD1F6F2-A8D8-4C86-9819-5BA6D6D7C6CC}" destId="{369B65A9-522B-43D4-9630-0B579DA8BACF}" srcOrd="2" destOrd="0" presId="urn:microsoft.com/office/officeart/2005/8/layout/chevron2"/>
    <dgm:cxn modelId="{0B21E444-E3D1-4ECF-B5DD-D533B7ECDA2D}" type="presParOf" srcId="{369B65A9-522B-43D4-9630-0B579DA8BACF}" destId="{CD12D5FB-EEAE-4C93-8584-C879E124FCDD}" srcOrd="0" destOrd="0" presId="urn:microsoft.com/office/officeart/2005/8/layout/chevron2"/>
    <dgm:cxn modelId="{4A260A6A-DEDD-48FF-9B24-AF2FF8E1EE36}" type="presParOf" srcId="{369B65A9-522B-43D4-9630-0B579DA8BACF}" destId="{0DC36EAA-32A9-4840-8E5A-9AB19EB1EEB2}" srcOrd="1" destOrd="0" presId="urn:microsoft.com/office/officeart/2005/8/layout/chevron2"/>
    <dgm:cxn modelId="{4FE6057C-9B59-444D-97AE-B54E03090881}" type="presParOf" srcId="{0CD1F6F2-A8D8-4C86-9819-5BA6D6D7C6CC}" destId="{CEB52766-C14E-46FD-96D4-B42A1C8A1A7E}" srcOrd="3" destOrd="0" presId="urn:microsoft.com/office/officeart/2005/8/layout/chevron2"/>
    <dgm:cxn modelId="{F6DB27D0-1218-41E1-B60E-43AE24B1530A}" type="presParOf" srcId="{0CD1F6F2-A8D8-4C86-9819-5BA6D6D7C6CC}" destId="{29A40BB7-E78A-40F0-827C-7E3A3CECEB14}" srcOrd="4" destOrd="0" presId="urn:microsoft.com/office/officeart/2005/8/layout/chevron2"/>
    <dgm:cxn modelId="{A31C854F-A8C7-4E0D-8DE3-1BAFAC3145A8}" type="presParOf" srcId="{29A40BB7-E78A-40F0-827C-7E3A3CECEB14}" destId="{B3774FA6-3EC8-40B8-BEEC-BC11E52E0A5B}" srcOrd="0" destOrd="0" presId="urn:microsoft.com/office/officeart/2005/8/layout/chevron2"/>
    <dgm:cxn modelId="{EA0B0621-0DBA-480D-B2C6-77DE6232629B}" type="presParOf" srcId="{29A40BB7-E78A-40F0-827C-7E3A3CECEB14}" destId="{D9F5A3E7-8E22-42F3-8E32-9D1039AEB9C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4F5182-0715-4986-990D-83798F94291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pl-PL"/>
        </a:p>
      </dgm:t>
    </dgm:pt>
    <dgm:pt modelId="{3DBB5548-CC1D-41B9-BD17-A4A8661C192C}">
      <dgm:prSet phldrT="[Tekst]"/>
      <dgm:spPr/>
      <dgm:t>
        <a:bodyPr/>
        <a:lstStyle/>
        <a:p>
          <a:r>
            <a:rPr lang="pl-PL" dirty="0" err="1" smtClean="0"/>
            <a:t>Miscarriage</a:t>
          </a:r>
          <a:endParaRPr lang="pl-PL" dirty="0"/>
        </a:p>
      </dgm:t>
    </dgm:pt>
    <dgm:pt modelId="{1F57BFD7-8B4E-4834-856E-117E94C0C4C4}" type="parTrans" cxnId="{E5DF87AE-D16A-4FF1-900F-026D62EA1593}">
      <dgm:prSet/>
      <dgm:spPr/>
      <dgm:t>
        <a:bodyPr/>
        <a:lstStyle/>
        <a:p>
          <a:endParaRPr lang="pl-PL"/>
        </a:p>
      </dgm:t>
    </dgm:pt>
    <dgm:pt modelId="{4371B90A-72F2-4C74-8786-A947F4DFB8E5}" type="sibTrans" cxnId="{E5DF87AE-D16A-4FF1-900F-026D62EA1593}">
      <dgm:prSet/>
      <dgm:spPr/>
      <dgm:t>
        <a:bodyPr/>
        <a:lstStyle/>
        <a:p>
          <a:endParaRPr lang="pl-PL"/>
        </a:p>
      </dgm:t>
    </dgm:pt>
    <dgm:pt modelId="{B6A360F9-AC84-4FA2-96CA-88A19B5CAA0C}">
      <dgm:prSet phldrT="[Tekst]"/>
      <dgm:spPr/>
      <dgm:t>
        <a:bodyPr/>
        <a:lstStyle/>
        <a:p>
          <a:r>
            <a:rPr lang="pl-PL" dirty="0" smtClean="0"/>
            <a:t>8-20% of </a:t>
          </a:r>
          <a:r>
            <a:rPr lang="pl-PL" dirty="0" err="1" smtClean="0"/>
            <a:t>pregnancies</a:t>
          </a:r>
          <a:r>
            <a:rPr lang="pl-PL" dirty="0" smtClean="0"/>
            <a:t> (1:12-1:5)</a:t>
          </a:r>
          <a:endParaRPr lang="pl-PL" dirty="0"/>
        </a:p>
      </dgm:t>
    </dgm:pt>
    <dgm:pt modelId="{18042C07-F669-427C-84F3-2CCE50A96378}" type="parTrans" cxnId="{04FF8893-2583-4D07-9592-2F66D4E2E7A5}">
      <dgm:prSet/>
      <dgm:spPr/>
      <dgm:t>
        <a:bodyPr/>
        <a:lstStyle/>
        <a:p>
          <a:endParaRPr lang="pl-PL"/>
        </a:p>
      </dgm:t>
    </dgm:pt>
    <dgm:pt modelId="{99CD5272-001F-4502-9485-4E149D2B0C86}" type="sibTrans" cxnId="{04FF8893-2583-4D07-9592-2F66D4E2E7A5}">
      <dgm:prSet/>
      <dgm:spPr/>
      <dgm:t>
        <a:bodyPr/>
        <a:lstStyle/>
        <a:p>
          <a:endParaRPr lang="pl-PL"/>
        </a:p>
      </dgm:t>
    </dgm:pt>
    <dgm:pt modelId="{5CAD3708-6CA1-4923-B5FC-234068943C20}">
      <dgm:prSet phldrT="[Tekst]"/>
      <dgm:spPr/>
      <dgm:t>
        <a:bodyPr/>
        <a:lstStyle/>
        <a:p>
          <a:r>
            <a:rPr lang="pl-PL" dirty="0" err="1" smtClean="0"/>
            <a:t>Ectopic</a:t>
          </a:r>
          <a:r>
            <a:rPr lang="pl-PL" dirty="0" smtClean="0"/>
            <a:t> </a:t>
          </a:r>
          <a:r>
            <a:rPr lang="pl-PL" dirty="0" err="1" smtClean="0"/>
            <a:t>pregnancy</a:t>
          </a:r>
          <a:endParaRPr lang="pl-PL" dirty="0"/>
        </a:p>
      </dgm:t>
    </dgm:pt>
    <dgm:pt modelId="{442B42E1-5BEA-45C6-B67C-331C6859AB42}" type="parTrans" cxnId="{0A8EA412-3289-45FB-8B4E-9D388BB52E94}">
      <dgm:prSet/>
      <dgm:spPr/>
      <dgm:t>
        <a:bodyPr/>
        <a:lstStyle/>
        <a:p>
          <a:endParaRPr lang="pl-PL"/>
        </a:p>
      </dgm:t>
    </dgm:pt>
    <dgm:pt modelId="{5A1CB4F0-F297-4A97-AD77-D7F9C627D467}" type="sibTrans" cxnId="{0A8EA412-3289-45FB-8B4E-9D388BB52E94}">
      <dgm:prSet/>
      <dgm:spPr/>
      <dgm:t>
        <a:bodyPr/>
        <a:lstStyle/>
        <a:p>
          <a:endParaRPr lang="pl-PL"/>
        </a:p>
      </dgm:t>
    </dgm:pt>
    <dgm:pt modelId="{FD07D1B3-7E79-4FB5-9D09-3CEF93DC4058}">
      <dgm:prSet phldrT="[Tekst]"/>
      <dgm:spPr/>
      <dgm:t>
        <a:bodyPr/>
        <a:lstStyle/>
        <a:p>
          <a:r>
            <a:rPr lang="pl-PL" dirty="0" smtClean="0"/>
            <a:t>0.4-1.7</a:t>
          </a:r>
          <a:r>
            <a:rPr lang="pl-PL" dirty="0" smtClean="0"/>
            <a:t>% of </a:t>
          </a:r>
          <a:r>
            <a:rPr lang="pl-PL" dirty="0" err="1" smtClean="0"/>
            <a:t>pregnancies</a:t>
          </a:r>
          <a:r>
            <a:rPr lang="pl-PL" dirty="0" smtClean="0"/>
            <a:t> (1:60-1:250)</a:t>
          </a:r>
          <a:endParaRPr lang="pl-PL" dirty="0"/>
        </a:p>
      </dgm:t>
    </dgm:pt>
    <dgm:pt modelId="{29EE81BB-7F78-4A10-BBF2-7395D40E0137}" type="parTrans" cxnId="{19A97F60-D0EC-4803-8191-8EEFA470B2A6}">
      <dgm:prSet/>
      <dgm:spPr/>
      <dgm:t>
        <a:bodyPr/>
        <a:lstStyle/>
        <a:p>
          <a:endParaRPr lang="pl-PL"/>
        </a:p>
      </dgm:t>
    </dgm:pt>
    <dgm:pt modelId="{C88AC77A-0243-480C-A54C-7F79A47306C9}" type="sibTrans" cxnId="{19A97F60-D0EC-4803-8191-8EEFA470B2A6}">
      <dgm:prSet/>
      <dgm:spPr/>
      <dgm:t>
        <a:bodyPr/>
        <a:lstStyle/>
        <a:p>
          <a:endParaRPr lang="pl-PL"/>
        </a:p>
      </dgm:t>
    </dgm:pt>
    <dgm:pt modelId="{81EFD65F-35DC-4991-A6E9-C05D182C0184}">
      <dgm:prSet phldrT="[Tekst]"/>
      <dgm:spPr/>
      <dgm:t>
        <a:bodyPr/>
        <a:lstStyle/>
        <a:p>
          <a:r>
            <a:rPr lang="pl-PL" dirty="0" err="1" smtClean="0"/>
            <a:t>Ovarian</a:t>
          </a:r>
          <a:r>
            <a:rPr lang="pl-PL" dirty="0" smtClean="0"/>
            <a:t> tumor </a:t>
          </a:r>
          <a:r>
            <a:rPr lang="pl-PL" dirty="0" err="1" smtClean="0"/>
            <a:t>producing</a:t>
          </a:r>
          <a:r>
            <a:rPr lang="pl-PL" dirty="0" smtClean="0"/>
            <a:t> </a:t>
          </a:r>
          <a:r>
            <a:rPr lang="pl-PL" dirty="0" err="1" smtClean="0"/>
            <a:t>hCG</a:t>
          </a:r>
          <a:endParaRPr lang="pl-PL" dirty="0"/>
        </a:p>
      </dgm:t>
    </dgm:pt>
    <dgm:pt modelId="{7BC2F820-E32B-41FB-AC33-4FCD3D4A1C2B}" type="parTrans" cxnId="{CF273A0F-CF6B-4D3D-A160-4C5916ED42B5}">
      <dgm:prSet/>
      <dgm:spPr/>
      <dgm:t>
        <a:bodyPr/>
        <a:lstStyle/>
        <a:p>
          <a:endParaRPr lang="pl-PL"/>
        </a:p>
      </dgm:t>
    </dgm:pt>
    <dgm:pt modelId="{C645AB57-89CD-413D-81BE-07FB72D49F25}" type="sibTrans" cxnId="{CF273A0F-CF6B-4D3D-A160-4C5916ED42B5}">
      <dgm:prSet/>
      <dgm:spPr/>
      <dgm:t>
        <a:bodyPr/>
        <a:lstStyle/>
        <a:p>
          <a:endParaRPr lang="pl-PL"/>
        </a:p>
      </dgm:t>
    </dgm:pt>
    <dgm:pt modelId="{5E67EA89-5FB6-4C58-9071-CF8F11E85BF9}">
      <dgm:prSet phldrT="[Tekst]"/>
      <dgm:spPr/>
      <dgm:t>
        <a:bodyPr/>
        <a:lstStyle/>
        <a:p>
          <a:r>
            <a:rPr lang="pl-PL" dirty="0" smtClean="0"/>
            <a:t>0.2</a:t>
          </a:r>
          <a:r>
            <a:rPr lang="pl-PL" dirty="0" smtClean="0"/>
            <a:t>% of </a:t>
          </a:r>
          <a:r>
            <a:rPr lang="pl-PL" dirty="0" err="1" smtClean="0"/>
            <a:t>ovarian</a:t>
          </a:r>
          <a:r>
            <a:rPr lang="pl-PL" dirty="0" smtClean="0"/>
            <a:t> </a:t>
          </a:r>
          <a:r>
            <a:rPr lang="pl-PL" dirty="0" err="1" smtClean="0"/>
            <a:t>tumors</a:t>
          </a:r>
          <a:r>
            <a:rPr lang="pl-PL" dirty="0" smtClean="0"/>
            <a:t> (1:500)</a:t>
          </a:r>
          <a:endParaRPr lang="pl-PL" dirty="0"/>
        </a:p>
      </dgm:t>
    </dgm:pt>
    <dgm:pt modelId="{74C3C025-0707-46BC-BC14-FDE88A9D9C67}" type="parTrans" cxnId="{DA7D1638-C76C-4233-93E6-9C7C4E8ABC79}">
      <dgm:prSet/>
      <dgm:spPr/>
      <dgm:t>
        <a:bodyPr/>
        <a:lstStyle/>
        <a:p>
          <a:endParaRPr lang="pl-PL"/>
        </a:p>
      </dgm:t>
    </dgm:pt>
    <dgm:pt modelId="{755B67A3-B350-460A-BAD9-198BA129CF24}" type="sibTrans" cxnId="{DA7D1638-C76C-4233-93E6-9C7C4E8ABC79}">
      <dgm:prSet/>
      <dgm:spPr/>
      <dgm:t>
        <a:bodyPr/>
        <a:lstStyle/>
        <a:p>
          <a:endParaRPr lang="pl-PL"/>
        </a:p>
      </dgm:t>
    </dgm:pt>
    <dgm:pt modelId="{87161CEE-8DEB-4AF6-AB87-2BE664CBDE35}">
      <dgm:prSet phldrT="[Tekst]"/>
      <dgm:spPr/>
      <dgm:t>
        <a:bodyPr/>
        <a:lstStyle/>
        <a:p>
          <a:r>
            <a:rPr lang="pl-PL" dirty="0" err="1" smtClean="0"/>
            <a:t>Ov</a:t>
          </a:r>
          <a:r>
            <a:rPr lang="pl-PL" dirty="0" smtClean="0"/>
            <a:t> Tu </a:t>
          </a:r>
          <a:r>
            <a:rPr lang="pl-PL" dirty="0" err="1" smtClean="0"/>
            <a:t>during</a:t>
          </a:r>
          <a:r>
            <a:rPr lang="pl-PL" dirty="0" smtClean="0"/>
            <a:t> </a:t>
          </a:r>
          <a:r>
            <a:rPr lang="pl-PL" dirty="0" err="1" smtClean="0"/>
            <a:t>pregnancy</a:t>
          </a:r>
          <a:r>
            <a:rPr lang="pl-PL" dirty="0" smtClean="0"/>
            <a:t>: 1-2% -&gt; 1:50000 </a:t>
          </a:r>
          <a:endParaRPr lang="pl-PL" dirty="0"/>
        </a:p>
      </dgm:t>
    </dgm:pt>
    <dgm:pt modelId="{2705B10F-12AC-4600-A54E-3FD3EEC2610D}" type="parTrans" cxnId="{A1CF0F7C-631D-46A5-81EB-D4D9CCB4E9EB}">
      <dgm:prSet/>
      <dgm:spPr/>
      <dgm:t>
        <a:bodyPr/>
        <a:lstStyle/>
        <a:p>
          <a:endParaRPr lang="pl-PL"/>
        </a:p>
      </dgm:t>
    </dgm:pt>
    <dgm:pt modelId="{0E5036D2-4F2C-4FE7-97E7-A0FD0B4169EA}" type="sibTrans" cxnId="{A1CF0F7C-631D-46A5-81EB-D4D9CCB4E9EB}">
      <dgm:prSet/>
      <dgm:spPr/>
      <dgm:t>
        <a:bodyPr/>
        <a:lstStyle/>
        <a:p>
          <a:endParaRPr lang="pl-PL"/>
        </a:p>
      </dgm:t>
    </dgm:pt>
    <dgm:pt modelId="{4B236802-FBB3-4C14-BA92-6DA0DBF6E4C0}">
      <dgm:prSet phldrT="[Tekst]"/>
      <dgm:spPr/>
      <dgm:t>
        <a:bodyPr/>
        <a:lstStyle/>
        <a:p>
          <a:r>
            <a:rPr lang="en-US" dirty="0" smtClean="0"/>
            <a:t>80</a:t>
          </a:r>
          <a:r>
            <a:rPr lang="pl-PL" dirty="0" smtClean="0"/>
            <a:t>% </a:t>
          </a:r>
          <a:r>
            <a:rPr lang="en-US" dirty="0" smtClean="0"/>
            <a:t>occur in the first 12 weeks</a:t>
          </a:r>
          <a:endParaRPr lang="pl-PL" dirty="0"/>
        </a:p>
      </dgm:t>
    </dgm:pt>
    <dgm:pt modelId="{B2590CFF-3AD5-4731-BB3C-9C194BB6F35A}" type="parTrans" cxnId="{4C948CB8-BD56-4D91-B117-579A03450393}">
      <dgm:prSet/>
      <dgm:spPr/>
      <dgm:t>
        <a:bodyPr/>
        <a:lstStyle/>
        <a:p>
          <a:endParaRPr lang="pl-PL"/>
        </a:p>
      </dgm:t>
    </dgm:pt>
    <dgm:pt modelId="{9FB01110-79E1-4C6C-B89B-0B7DD72806D6}" type="sibTrans" cxnId="{4C948CB8-BD56-4D91-B117-579A03450393}">
      <dgm:prSet/>
      <dgm:spPr/>
      <dgm:t>
        <a:bodyPr/>
        <a:lstStyle/>
        <a:p>
          <a:endParaRPr lang="pl-PL"/>
        </a:p>
      </dgm:t>
    </dgm:pt>
    <dgm:pt modelId="{FBA450AC-4DE4-44E1-A9E2-040112691140}" type="pres">
      <dgm:prSet presAssocID="{144F5182-0715-4986-990D-83798F942917}" presName="Name0" presStyleCnt="0">
        <dgm:presLayoutVars>
          <dgm:dir/>
          <dgm:animLvl val="lvl"/>
          <dgm:resizeHandles val="exact"/>
        </dgm:presLayoutVars>
      </dgm:prSet>
      <dgm:spPr/>
      <dgm:t>
        <a:bodyPr/>
        <a:lstStyle/>
        <a:p>
          <a:endParaRPr lang="pl-PL"/>
        </a:p>
      </dgm:t>
    </dgm:pt>
    <dgm:pt modelId="{19691259-4414-4978-8884-9FD72F30DF7D}" type="pres">
      <dgm:prSet presAssocID="{3DBB5548-CC1D-41B9-BD17-A4A8661C192C}" presName="linNode" presStyleCnt="0"/>
      <dgm:spPr/>
    </dgm:pt>
    <dgm:pt modelId="{219B7307-FAFE-4C3C-ADAC-31584AF02988}" type="pres">
      <dgm:prSet presAssocID="{3DBB5548-CC1D-41B9-BD17-A4A8661C192C}" presName="parentText" presStyleLbl="node1" presStyleIdx="0" presStyleCnt="3">
        <dgm:presLayoutVars>
          <dgm:chMax val="1"/>
          <dgm:bulletEnabled val="1"/>
        </dgm:presLayoutVars>
      </dgm:prSet>
      <dgm:spPr/>
      <dgm:t>
        <a:bodyPr/>
        <a:lstStyle/>
        <a:p>
          <a:endParaRPr lang="pl-PL"/>
        </a:p>
      </dgm:t>
    </dgm:pt>
    <dgm:pt modelId="{978D88F9-15BC-46F6-903C-7A09C8D397B7}" type="pres">
      <dgm:prSet presAssocID="{3DBB5548-CC1D-41B9-BD17-A4A8661C192C}" presName="descendantText" presStyleLbl="alignAccFollowNode1" presStyleIdx="0" presStyleCnt="3">
        <dgm:presLayoutVars>
          <dgm:bulletEnabled val="1"/>
        </dgm:presLayoutVars>
      </dgm:prSet>
      <dgm:spPr/>
      <dgm:t>
        <a:bodyPr/>
        <a:lstStyle/>
        <a:p>
          <a:endParaRPr lang="pl-PL"/>
        </a:p>
      </dgm:t>
    </dgm:pt>
    <dgm:pt modelId="{0DC3305D-7477-484F-80F8-AA59807570E3}" type="pres">
      <dgm:prSet presAssocID="{4371B90A-72F2-4C74-8786-A947F4DFB8E5}" presName="sp" presStyleCnt="0"/>
      <dgm:spPr/>
    </dgm:pt>
    <dgm:pt modelId="{6D406534-1EEA-4555-904E-FCF711D3CFD2}" type="pres">
      <dgm:prSet presAssocID="{5CAD3708-6CA1-4923-B5FC-234068943C20}" presName="linNode" presStyleCnt="0"/>
      <dgm:spPr/>
    </dgm:pt>
    <dgm:pt modelId="{8CF6148E-0672-42AB-A140-6B74232518AF}" type="pres">
      <dgm:prSet presAssocID="{5CAD3708-6CA1-4923-B5FC-234068943C20}" presName="parentText" presStyleLbl="node1" presStyleIdx="1" presStyleCnt="3">
        <dgm:presLayoutVars>
          <dgm:chMax val="1"/>
          <dgm:bulletEnabled val="1"/>
        </dgm:presLayoutVars>
      </dgm:prSet>
      <dgm:spPr/>
      <dgm:t>
        <a:bodyPr/>
        <a:lstStyle/>
        <a:p>
          <a:endParaRPr lang="pl-PL"/>
        </a:p>
      </dgm:t>
    </dgm:pt>
    <dgm:pt modelId="{100FD5AB-A768-4F72-A88B-A6B97B3C744C}" type="pres">
      <dgm:prSet presAssocID="{5CAD3708-6CA1-4923-B5FC-234068943C20}" presName="descendantText" presStyleLbl="alignAccFollowNode1" presStyleIdx="1" presStyleCnt="3">
        <dgm:presLayoutVars>
          <dgm:bulletEnabled val="1"/>
        </dgm:presLayoutVars>
      </dgm:prSet>
      <dgm:spPr/>
      <dgm:t>
        <a:bodyPr/>
        <a:lstStyle/>
        <a:p>
          <a:endParaRPr lang="pl-PL"/>
        </a:p>
      </dgm:t>
    </dgm:pt>
    <dgm:pt modelId="{FCC91BFA-B23C-45D8-83D7-B6FDF51782EB}" type="pres">
      <dgm:prSet presAssocID="{5A1CB4F0-F297-4A97-AD77-D7F9C627D467}" presName="sp" presStyleCnt="0"/>
      <dgm:spPr/>
    </dgm:pt>
    <dgm:pt modelId="{66DB0622-43AB-4F53-A5FE-B300395597A7}" type="pres">
      <dgm:prSet presAssocID="{81EFD65F-35DC-4991-A6E9-C05D182C0184}" presName="linNode" presStyleCnt="0"/>
      <dgm:spPr/>
    </dgm:pt>
    <dgm:pt modelId="{715E1AD4-D035-4BCD-8FBF-66B0305F72C0}" type="pres">
      <dgm:prSet presAssocID="{81EFD65F-35DC-4991-A6E9-C05D182C0184}" presName="parentText" presStyleLbl="node1" presStyleIdx="2" presStyleCnt="3">
        <dgm:presLayoutVars>
          <dgm:chMax val="1"/>
          <dgm:bulletEnabled val="1"/>
        </dgm:presLayoutVars>
      </dgm:prSet>
      <dgm:spPr/>
      <dgm:t>
        <a:bodyPr/>
        <a:lstStyle/>
        <a:p>
          <a:endParaRPr lang="pl-PL"/>
        </a:p>
      </dgm:t>
    </dgm:pt>
    <dgm:pt modelId="{6590D17D-ADFE-4419-AF52-C398E3897E06}" type="pres">
      <dgm:prSet presAssocID="{81EFD65F-35DC-4991-A6E9-C05D182C0184}" presName="descendantText" presStyleLbl="alignAccFollowNode1" presStyleIdx="2" presStyleCnt="3">
        <dgm:presLayoutVars>
          <dgm:bulletEnabled val="1"/>
        </dgm:presLayoutVars>
      </dgm:prSet>
      <dgm:spPr/>
      <dgm:t>
        <a:bodyPr/>
        <a:lstStyle/>
        <a:p>
          <a:endParaRPr lang="pl-PL"/>
        </a:p>
      </dgm:t>
    </dgm:pt>
  </dgm:ptLst>
  <dgm:cxnLst>
    <dgm:cxn modelId="{2953D477-F66F-4560-A552-A1B241F068D0}" type="presOf" srcId="{81EFD65F-35DC-4991-A6E9-C05D182C0184}" destId="{715E1AD4-D035-4BCD-8FBF-66B0305F72C0}" srcOrd="0" destOrd="0" presId="urn:microsoft.com/office/officeart/2005/8/layout/vList5"/>
    <dgm:cxn modelId="{04FF8893-2583-4D07-9592-2F66D4E2E7A5}" srcId="{3DBB5548-CC1D-41B9-BD17-A4A8661C192C}" destId="{B6A360F9-AC84-4FA2-96CA-88A19B5CAA0C}" srcOrd="0" destOrd="0" parTransId="{18042C07-F669-427C-84F3-2CCE50A96378}" sibTransId="{99CD5272-001F-4502-9485-4E149D2B0C86}"/>
    <dgm:cxn modelId="{0A8EA412-3289-45FB-8B4E-9D388BB52E94}" srcId="{144F5182-0715-4986-990D-83798F942917}" destId="{5CAD3708-6CA1-4923-B5FC-234068943C20}" srcOrd="1" destOrd="0" parTransId="{442B42E1-5BEA-45C6-B67C-331C6859AB42}" sibTransId="{5A1CB4F0-F297-4A97-AD77-D7F9C627D467}"/>
    <dgm:cxn modelId="{DA7D1638-C76C-4233-93E6-9C7C4E8ABC79}" srcId="{81EFD65F-35DC-4991-A6E9-C05D182C0184}" destId="{5E67EA89-5FB6-4C58-9071-CF8F11E85BF9}" srcOrd="0" destOrd="0" parTransId="{74C3C025-0707-46BC-BC14-FDE88A9D9C67}" sibTransId="{755B67A3-B350-460A-BAD9-198BA129CF24}"/>
    <dgm:cxn modelId="{22B3B366-D6E7-459E-91AE-A1713E39FD96}" type="presOf" srcId="{B6A360F9-AC84-4FA2-96CA-88A19B5CAA0C}" destId="{978D88F9-15BC-46F6-903C-7A09C8D397B7}" srcOrd="0" destOrd="0" presId="urn:microsoft.com/office/officeart/2005/8/layout/vList5"/>
    <dgm:cxn modelId="{4C948CB8-BD56-4D91-B117-579A03450393}" srcId="{3DBB5548-CC1D-41B9-BD17-A4A8661C192C}" destId="{4B236802-FBB3-4C14-BA92-6DA0DBF6E4C0}" srcOrd="1" destOrd="0" parTransId="{B2590CFF-3AD5-4731-BB3C-9C194BB6F35A}" sibTransId="{9FB01110-79E1-4C6C-B89B-0B7DD72806D6}"/>
    <dgm:cxn modelId="{19A97F60-D0EC-4803-8191-8EEFA470B2A6}" srcId="{5CAD3708-6CA1-4923-B5FC-234068943C20}" destId="{FD07D1B3-7E79-4FB5-9D09-3CEF93DC4058}" srcOrd="0" destOrd="0" parTransId="{29EE81BB-7F78-4A10-BBF2-7395D40E0137}" sibTransId="{C88AC77A-0243-480C-A54C-7F79A47306C9}"/>
    <dgm:cxn modelId="{A1CF0F7C-631D-46A5-81EB-D4D9CCB4E9EB}" srcId="{81EFD65F-35DC-4991-A6E9-C05D182C0184}" destId="{87161CEE-8DEB-4AF6-AB87-2BE664CBDE35}" srcOrd="1" destOrd="0" parTransId="{2705B10F-12AC-4600-A54E-3FD3EEC2610D}" sibTransId="{0E5036D2-4F2C-4FE7-97E7-A0FD0B4169EA}"/>
    <dgm:cxn modelId="{CED05BA2-0BD1-4141-8189-E08572B05B69}" type="presOf" srcId="{4B236802-FBB3-4C14-BA92-6DA0DBF6E4C0}" destId="{978D88F9-15BC-46F6-903C-7A09C8D397B7}" srcOrd="0" destOrd="1" presId="urn:microsoft.com/office/officeart/2005/8/layout/vList5"/>
    <dgm:cxn modelId="{18E248BF-6451-49AE-844E-57009957B70C}" type="presOf" srcId="{5E67EA89-5FB6-4C58-9071-CF8F11E85BF9}" destId="{6590D17D-ADFE-4419-AF52-C398E3897E06}" srcOrd="0" destOrd="0" presId="urn:microsoft.com/office/officeart/2005/8/layout/vList5"/>
    <dgm:cxn modelId="{9CC65A6A-6377-4892-B825-74E9DAC086AB}" type="presOf" srcId="{144F5182-0715-4986-990D-83798F942917}" destId="{FBA450AC-4DE4-44E1-A9E2-040112691140}" srcOrd="0" destOrd="0" presId="urn:microsoft.com/office/officeart/2005/8/layout/vList5"/>
    <dgm:cxn modelId="{42A3DF8C-FD8E-47F3-B6A4-E6CDED0746FB}" type="presOf" srcId="{FD07D1B3-7E79-4FB5-9D09-3CEF93DC4058}" destId="{100FD5AB-A768-4F72-A88B-A6B97B3C744C}" srcOrd="0" destOrd="0" presId="urn:microsoft.com/office/officeart/2005/8/layout/vList5"/>
    <dgm:cxn modelId="{CF273A0F-CF6B-4D3D-A160-4C5916ED42B5}" srcId="{144F5182-0715-4986-990D-83798F942917}" destId="{81EFD65F-35DC-4991-A6E9-C05D182C0184}" srcOrd="2" destOrd="0" parTransId="{7BC2F820-E32B-41FB-AC33-4FCD3D4A1C2B}" sibTransId="{C645AB57-89CD-413D-81BE-07FB72D49F25}"/>
    <dgm:cxn modelId="{4E2A7E8C-EC83-4DBC-B936-578ED3872D0F}" type="presOf" srcId="{3DBB5548-CC1D-41B9-BD17-A4A8661C192C}" destId="{219B7307-FAFE-4C3C-ADAC-31584AF02988}" srcOrd="0" destOrd="0" presId="urn:microsoft.com/office/officeart/2005/8/layout/vList5"/>
    <dgm:cxn modelId="{4E6935D7-8415-45CD-A2C1-96DB5F96DC28}" type="presOf" srcId="{5CAD3708-6CA1-4923-B5FC-234068943C20}" destId="{8CF6148E-0672-42AB-A140-6B74232518AF}" srcOrd="0" destOrd="0" presId="urn:microsoft.com/office/officeart/2005/8/layout/vList5"/>
    <dgm:cxn modelId="{E5DF87AE-D16A-4FF1-900F-026D62EA1593}" srcId="{144F5182-0715-4986-990D-83798F942917}" destId="{3DBB5548-CC1D-41B9-BD17-A4A8661C192C}" srcOrd="0" destOrd="0" parTransId="{1F57BFD7-8B4E-4834-856E-117E94C0C4C4}" sibTransId="{4371B90A-72F2-4C74-8786-A947F4DFB8E5}"/>
    <dgm:cxn modelId="{4D24AD56-0475-4F95-83BD-62D1A5153494}" type="presOf" srcId="{87161CEE-8DEB-4AF6-AB87-2BE664CBDE35}" destId="{6590D17D-ADFE-4419-AF52-C398E3897E06}" srcOrd="0" destOrd="1" presId="urn:microsoft.com/office/officeart/2005/8/layout/vList5"/>
    <dgm:cxn modelId="{B8D2F4D1-D256-429C-A83C-59E635FBF814}" type="presParOf" srcId="{FBA450AC-4DE4-44E1-A9E2-040112691140}" destId="{19691259-4414-4978-8884-9FD72F30DF7D}" srcOrd="0" destOrd="0" presId="urn:microsoft.com/office/officeart/2005/8/layout/vList5"/>
    <dgm:cxn modelId="{E91B4C8E-CC89-4B41-9FBC-414A8FD4A7C9}" type="presParOf" srcId="{19691259-4414-4978-8884-9FD72F30DF7D}" destId="{219B7307-FAFE-4C3C-ADAC-31584AF02988}" srcOrd="0" destOrd="0" presId="urn:microsoft.com/office/officeart/2005/8/layout/vList5"/>
    <dgm:cxn modelId="{A8195E78-D101-427C-BFD7-B8C93BC54694}" type="presParOf" srcId="{19691259-4414-4978-8884-9FD72F30DF7D}" destId="{978D88F9-15BC-46F6-903C-7A09C8D397B7}" srcOrd="1" destOrd="0" presId="urn:microsoft.com/office/officeart/2005/8/layout/vList5"/>
    <dgm:cxn modelId="{4BD423B5-E423-4C0F-8472-2EF61C6AA5C0}" type="presParOf" srcId="{FBA450AC-4DE4-44E1-A9E2-040112691140}" destId="{0DC3305D-7477-484F-80F8-AA59807570E3}" srcOrd="1" destOrd="0" presId="urn:microsoft.com/office/officeart/2005/8/layout/vList5"/>
    <dgm:cxn modelId="{684B2C61-DB1E-4D24-B77E-E96B2FCB6593}" type="presParOf" srcId="{FBA450AC-4DE4-44E1-A9E2-040112691140}" destId="{6D406534-1EEA-4555-904E-FCF711D3CFD2}" srcOrd="2" destOrd="0" presId="urn:microsoft.com/office/officeart/2005/8/layout/vList5"/>
    <dgm:cxn modelId="{1460417E-87A9-47B9-A15B-319D6E56B446}" type="presParOf" srcId="{6D406534-1EEA-4555-904E-FCF711D3CFD2}" destId="{8CF6148E-0672-42AB-A140-6B74232518AF}" srcOrd="0" destOrd="0" presId="urn:microsoft.com/office/officeart/2005/8/layout/vList5"/>
    <dgm:cxn modelId="{8BBEC57E-46D3-4026-8D99-A86227EA2298}" type="presParOf" srcId="{6D406534-1EEA-4555-904E-FCF711D3CFD2}" destId="{100FD5AB-A768-4F72-A88B-A6B97B3C744C}" srcOrd="1" destOrd="0" presId="urn:microsoft.com/office/officeart/2005/8/layout/vList5"/>
    <dgm:cxn modelId="{591C1C97-8D88-4431-954B-BF73012BA02F}" type="presParOf" srcId="{FBA450AC-4DE4-44E1-A9E2-040112691140}" destId="{FCC91BFA-B23C-45D8-83D7-B6FDF51782EB}" srcOrd="3" destOrd="0" presId="urn:microsoft.com/office/officeart/2005/8/layout/vList5"/>
    <dgm:cxn modelId="{4DC57067-F5C8-4BED-9D43-9AA531AF9623}" type="presParOf" srcId="{FBA450AC-4DE4-44E1-A9E2-040112691140}" destId="{66DB0622-43AB-4F53-A5FE-B300395597A7}" srcOrd="4" destOrd="0" presId="urn:microsoft.com/office/officeart/2005/8/layout/vList5"/>
    <dgm:cxn modelId="{2F7E1F27-2A97-4C68-9B36-803ED3B80F33}" type="presParOf" srcId="{66DB0622-43AB-4F53-A5FE-B300395597A7}" destId="{715E1AD4-D035-4BCD-8FBF-66B0305F72C0}" srcOrd="0" destOrd="0" presId="urn:microsoft.com/office/officeart/2005/8/layout/vList5"/>
    <dgm:cxn modelId="{E3B25B23-667C-40DC-A7F7-4AD5469940CE}" type="presParOf" srcId="{66DB0622-43AB-4F53-A5FE-B300395597A7}" destId="{6590D17D-ADFE-4419-AF52-C398E3897E0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A4396-ABAF-4F0E-95F1-F9CD3903DEDB}"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pl-PL"/>
        </a:p>
      </dgm:t>
    </dgm:pt>
    <dgm:pt modelId="{5F388309-39A6-4210-99E1-2E1F294C34E5}">
      <dgm:prSet phldrT="[Tekst]"/>
      <dgm:spPr/>
      <dgm:t>
        <a:bodyPr/>
        <a:lstStyle/>
        <a:p>
          <a:r>
            <a:rPr lang="pl-PL" dirty="0" smtClean="0"/>
            <a:t>SYMPTOMS</a:t>
          </a:r>
          <a:endParaRPr lang="pl-PL" dirty="0"/>
        </a:p>
      </dgm:t>
    </dgm:pt>
    <dgm:pt modelId="{227AAED0-1732-4CF6-A650-AC9FA303A21D}" type="parTrans" cxnId="{364184AF-6892-44DE-93E8-F16D62CBF716}">
      <dgm:prSet/>
      <dgm:spPr/>
      <dgm:t>
        <a:bodyPr/>
        <a:lstStyle/>
        <a:p>
          <a:endParaRPr lang="pl-PL"/>
        </a:p>
      </dgm:t>
    </dgm:pt>
    <dgm:pt modelId="{B8307D16-6A61-42F4-883C-9ABC311A656B}" type="sibTrans" cxnId="{364184AF-6892-44DE-93E8-F16D62CBF716}">
      <dgm:prSet/>
      <dgm:spPr/>
      <dgm:t>
        <a:bodyPr/>
        <a:lstStyle/>
        <a:p>
          <a:endParaRPr lang="pl-PL"/>
        </a:p>
      </dgm:t>
    </dgm:pt>
    <dgm:pt modelId="{6656E3C0-A141-4733-9F08-B2861DCA71AE}">
      <dgm:prSet phldrT="[Tekst]"/>
      <dgm:spPr/>
      <dgm:t>
        <a:bodyPr/>
        <a:lstStyle/>
        <a:p>
          <a:r>
            <a:rPr lang="pl-PL" dirty="0" err="1" smtClean="0"/>
            <a:t>Pelvic</a:t>
          </a:r>
          <a:r>
            <a:rPr lang="pl-PL" dirty="0" smtClean="0"/>
            <a:t> </a:t>
          </a:r>
          <a:r>
            <a:rPr lang="pl-PL" dirty="0" err="1" smtClean="0"/>
            <a:t>pain</a:t>
          </a:r>
          <a:r>
            <a:rPr lang="pl-PL" dirty="0" smtClean="0"/>
            <a:t> (90%) </a:t>
          </a:r>
          <a:r>
            <a:rPr lang="en-US" dirty="0" smtClean="0"/>
            <a:t>of sudden onset (59</a:t>
          </a:r>
          <a:r>
            <a:rPr lang="pl-PL" dirty="0" smtClean="0"/>
            <a:t>%)</a:t>
          </a:r>
          <a:r>
            <a:rPr lang="en-US" dirty="0" smtClean="0"/>
            <a:t> </a:t>
          </a:r>
          <a:r>
            <a:rPr lang="pl-PL" dirty="0" smtClean="0"/>
            <a:t>s</a:t>
          </a:r>
          <a:r>
            <a:rPr lang="en-US" dirty="0" smtClean="0"/>
            <a:t>harp, stabbing, colicky, or crampy, and may radiate to the flank, back, or groin. </a:t>
          </a:r>
          <a:endParaRPr lang="pl-PL" dirty="0"/>
        </a:p>
      </dgm:t>
    </dgm:pt>
    <dgm:pt modelId="{C47D8626-BDFC-4528-9921-1C7605F7E6FE}" type="parTrans" cxnId="{C6219B1C-2DD3-4E9D-9F4F-80DE91D0414B}">
      <dgm:prSet/>
      <dgm:spPr/>
      <dgm:t>
        <a:bodyPr/>
        <a:lstStyle/>
        <a:p>
          <a:endParaRPr lang="pl-PL"/>
        </a:p>
      </dgm:t>
    </dgm:pt>
    <dgm:pt modelId="{BBE2D065-883B-4B2D-9CAB-CB476E293F49}" type="sibTrans" cxnId="{C6219B1C-2DD3-4E9D-9F4F-80DE91D0414B}">
      <dgm:prSet/>
      <dgm:spPr/>
      <dgm:t>
        <a:bodyPr/>
        <a:lstStyle/>
        <a:p>
          <a:endParaRPr lang="pl-PL"/>
        </a:p>
      </dgm:t>
    </dgm:pt>
    <dgm:pt modelId="{5BB85F25-C578-4608-8EEB-2FA480B83DB5}">
      <dgm:prSet phldrT="[Tekst]"/>
      <dgm:spPr/>
      <dgm:t>
        <a:bodyPr/>
        <a:lstStyle/>
        <a:p>
          <a:r>
            <a:rPr lang="pl-PL" dirty="0" smtClean="0"/>
            <a:t>USG</a:t>
          </a:r>
          <a:endParaRPr lang="pl-PL" dirty="0"/>
        </a:p>
      </dgm:t>
    </dgm:pt>
    <dgm:pt modelId="{AB6B85B2-2E92-4402-96A1-CB1486861662}" type="parTrans" cxnId="{BCBCE741-5EB3-4605-91CC-AF4781D38060}">
      <dgm:prSet/>
      <dgm:spPr/>
      <dgm:t>
        <a:bodyPr/>
        <a:lstStyle/>
        <a:p>
          <a:endParaRPr lang="pl-PL"/>
        </a:p>
      </dgm:t>
    </dgm:pt>
    <dgm:pt modelId="{31A72285-A90C-4507-BDB4-B5569E41A6C1}" type="sibTrans" cxnId="{BCBCE741-5EB3-4605-91CC-AF4781D38060}">
      <dgm:prSet/>
      <dgm:spPr/>
      <dgm:t>
        <a:bodyPr/>
        <a:lstStyle/>
        <a:p>
          <a:endParaRPr lang="pl-PL"/>
        </a:p>
      </dgm:t>
    </dgm:pt>
    <dgm:pt modelId="{49836F9B-ABC7-4943-8A11-8F04BF9313E0}">
      <dgm:prSet phldrT="[Tekst]"/>
      <dgm:spPr/>
      <dgm:t>
        <a:bodyPr/>
        <a:lstStyle/>
        <a:p>
          <a:r>
            <a:rPr lang="en-US" dirty="0" smtClean="0"/>
            <a:t>ovary rounded and enlarged compared with the contralateral ovary</a:t>
          </a:r>
          <a:endParaRPr lang="pl-PL" dirty="0"/>
        </a:p>
      </dgm:t>
    </dgm:pt>
    <dgm:pt modelId="{A5600091-C07D-4B82-9BF8-4B531924F138}" type="parTrans" cxnId="{D046A698-E871-4146-9D49-8355A8706594}">
      <dgm:prSet/>
      <dgm:spPr/>
      <dgm:t>
        <a:bodyPr/>
        <a:lstStyle/>
        <a:p>
          <a:endParaRPr lang="pl-PL"/>
        </a:p>
      </dgm:t>
    </dgm:pt>
    <dgm:pt modelId="{B5823525-99A5-43CF-89D8-F71C95B935E6}" type="sibTrans" cxnId="{D046A698-E871-4146-9D49-8355A8706594}">
      <dgm:prSet/>
      <dgm:spPr/>
      <dgm:t>
        <a:bodyPr/>
        <a:lstStyle/>
        <a:p>
          <a:endParaRPr lang="pl-PL"/>
        </a:p>
      </dgm:t>
    </dgm:pt>
    <dgm:pt modelId="{2105250D-6D4C-4DCB-BC12-BB1DDECA3348}">
      <dgm:prSet/>
      <dgm:spPr/>
      <dgm:t>
        <a:bodyPr/>
        <a:lstStyle/>
        <a:p>
          <a:r>
            <a:rPr lang="pl-PL" dirty="0" err="1" smtClean="0"/>
            <a:t>Adnexal</a:t>
          </a:r>
          <a:r>
            <a:rPr lang="pl-PL" dirty="0" smtClean="0"/>
            <a:t> mass (86-95%)</a:t>
          </a:r>
          <a:r>
            <a:rPr lang="en-US" dirty="0" smtClean="0"/>
            <a:t> </a:t>
          </a:r>
          <a:endParaRPr lang="pl-PL" dirty="0"/>
        </a:p>
      </dgm:t>
    </dgm:pt>
    <dgm:pt modelId="{E43359D3-7E4D-499B-91C1-59B7A7414331}" type="parTrans" cxnId="{B6ADA349-F4F8-43EB-A3D6-999F2829DE3C}">
      <dgm:prSet/>
      <dgm:spPr/>
      <dgm:t>
        <a:bodyPr/>
        <a:lstStyle/>
        <a:p>
          <a:endParaRPr lang="pl-PL"/>
        </a:p>
      </dgm:t>
    </dgm:pt>
    <dgm:pt modelId="{E607EF43-A419-4444-84FA-E53B3505751D}" type="sibTrans" cxnId="{B6ADA349-F4F8-43EB-A3D6-999F2829DE3C}">
      <dgm:prSet/>
      <dgm:spPr/>
      <dgm:t>
        <a:bodyPr/>
        <a:lstStyle/>
        <a:p>
          <a:endParaRPr lang="pl-PL"/>
        </a:p>
      </dgm:t>
    </dgm:pt>
    <dgm:pt modelId="{0A76DEF1-0A18-4BD4-A9EB-DA88FFA3D0BF}">
      <dgm:prSet/>
      <dgm:spPr/>
      <dgm:t>
        <a:bodyPr/>
        <a:lstStyle/>
        <a:p>
          <a:r>
            <a:rPr lang="pl-PL" dirty="0" err="1" smtClean="0"/>
            <a:t>Nausea</a:t>
          </a:r>
          <a:r>
            <a:rPr lang="pl-PL" dirty="0" smtClean="0"/>
            <a:t> and </a:t>
          </a:r>
          <a:r>
            <a:rPr lang="pl-PL" dirty="0" err="1" smtClean="0"/>
            <a:t>vomiting</a:t>
          </a:r>
          <a:r>
            <a:rPr lang="pl-PL" dirty="0" smtClean="0"/>
            <a:t> (47-70%)</a:t>
          </a:r>
          <a:endParaRPr lang="pl-PL" dirty="0"/>
        </a:p>
      </dgm:t>
    </dgm:pt>
    <dgm:pt modelId="{DD47FEA0-BA76-43DA-A5F0-22D071B9A8B3}" type="parTrans" cxnId="{1DFF1CDF-6368-4E9D-B736-E218941737F2}">
      <dgm:prSet/>
      <dgm:spPr/>
      <dgm:t>
        <a:bodyPr/>
        <a:lstStyle/>
        <a:p>
          <a:endParaRPr lang="pl-PL"/>
        </a:p>
      </dgm:t>
    </dgm:pt>
    <dgm:pt modelId="{ECAB4951-0545-4A2B-B8E8-A4C4F90F6113}" type="sibTrans" cxnId="{1DFF1CDF-6368-4E9D-B736-E218941737F2}">
      <dgm:prSet/>
      <dgm:spPr/>
      <dgm:t>
        <a:bodyPr/>
        <a:lstStyle/>
        <a:p>
          <a:endParaRPr lang="pl-PL"/>
        </a:p>
      </dgm:t>
    </dgm:pt>
    <dgm:pt modelId="{49D8BFFC-DF70-42D0-923F-A0677844BEAA}">
      <dgm:prSet/>
      <dgm:spPr/>
      <dgm:t>
        <a:bodyPr/>
        <a:lstStyle/>
        <a:p>
          <a:r>
            <a:rPr lang="pl-PL" dirty="0" smtClean="0"/>
            <a:t>Fever (2-20%)</a:t>
          </a:r>
          <a:endParaRPr lang="pl-PL" dirty="0"/>
        </a:p>
      </dgm:t>
    </dgm:pt>
    <dgm:pt modelId="{9E2EDAD1-B817-4556-B97D-A16CBD25479E}" type="parTrans" cxnId="{6E9A2743-F374-4BC1-A01C-4052D58C236B}">
      <dgm:prSet/>
      <dgm:spPr/>
      <dgm:t>
        <a:bodyPr/>
        <a:lstStyle/>
        <a:p>
          <a:endParaRPr lang="pl-PL"/>
        </a:p>
      </dgm:t>
    </dgm:pt>
    <dgm:pt modelId="{A43F98EF-8AA6-4DB9-ADA7-5C2DA6B9A5EA}" type="sibTrans" cxnId="{6E9A2743-F374-4BC1-A01C-4052D58C236B}">
      <dgm:prSet/>
      <dgm:spPr/>
      <dgm:t>
        <a:bodyPr/>
        <a:lstStyle/>
        <a:p>
          <a:endParaRPr lang="pl-PL"/>
        </a:p>
      </dgm:t>
    </dgm:pt>
    <dgm:pt modelId="{57319B0F-E9C1-47E5-9E48-13904C25B7AE}">
      <dgm:prSet/>
      <dgm:spPr/>
      <dgm:t>
        <a:bodyPr/>
        <a:lstStyle/>
        <a:p>
          <a:r>
            <a:rPr lang="pl-PL" dirty="0" err="1" smtClean="0"/>
            <a:t>Abnormal</a:t>
          </a:r>
          <a:r>
            <a:rPr lang="pl-PL" dirty="0" smtClean="0"/>
            <a:t> </a:t>
          </a:r>
          <a:r>
            <a:rPr lang="pl-PL" dirty="0" err="1" smtClean="0"/>
            <a:t>genital</a:t>
          </a:r>
          <a:r>
            <a:rPr lang="pl-PL" dirty="0" smtClean="0"/>
            <a:t> </a:t>
          </a:r>
          <a:r>
            <a:rPr lang="pl-PL" dirty="0" err="1" smtClean="0"/>
            <a:t>tract</a:t>
          </a:r>
          <a:r>
            <a:rPr lang="pl-PL" dirty="0" smtClean="0"/>
            <a:t> </a:t>
          </a:r>
          <a:r>
            <a:rPr lang="pl-PL" dirty="0" err="1" smtClean="0"/>
            <a:t>bleeding</a:t>
          </a:r>
          <a:r>
            <a:rPr lang="pl-PL" dirty="0" smtClean="0"/>
            <a:t> (4%)</a:t>
          </a:r>
        </a:p>
      </dgm:t>
    </dgm:pt>
    <dgm:pt modelId="{53E72B10-9A8F-4714-A48E-2D2B4DF48ECB}" type="parTrans" cxnId="{C91441B3-71D7-465A-8FA1-9EF515A2DBDE}">
      <dgm:prSet/>
      <dgm:spPr/>
      <dgm:t>
        <a:bodyPr/>
        <a:lstStyle/>
        <a:p>
          <a:endParaRPr lang="pl-PL"/>
        </a:p>
      </dgm:t>
    </dgm:pt>
    <dgm:pt modelId="{073A71F7-974E-4238-BACD-CA801C23E39C}" type="sibTrans" cxnId="{C91441B3-71D7-465A-8FA1-9EF515A2DBDE}">
      <dgm:prSet/>
      <dgm:spPr/>
      <dgm:t>
        <a:bodyPr/>
        <a:lstStyle/>
        <a:p>
          <a:endParaRPr lang="pl-PL"/>
        </a:p>
      </dgm:t>
    </dgm:pt>
    <dgm:pt modelId="{1DB88EE9-AD10-4993-826C-F33452B536AA}">
      <dgm:prSet phldrT="[Tekst]"/>
      <dgm:spPr/>
      <dgm:t>
        <a:bodyPr/>
        <a:lstStyle/>
        <a:p>
          <a:r>
            <a:rPr lang="en-US" dirty="0" smtClean="0"/>
            <a:t>Decreased or absent Doppler flow within the ovary</a:t>
          </a:r>
          <a:endParaRPr lang="pl-PL" dirty="0"/>
        </a:p>
      </dgm:t>
    </dgm:pt>
    <dgm:pt modelId="{C9B17F25-5C8B-4134-BBDB-8B69FEB01D57}" type="parTrans" cxnId="{27E1CFF4-FD5B-45BA-B489-4392BA3739DA}">
      <dgm:prSet/>
      <dgm:spPr/>
      <dgm:t>
        <a:bodyPr/>
        <a:lstStyle/>
        <a:p>
          <a:endParaRPr lang="pl-PL"/>
        </a:p>
      </dgm:t>
    </dgm:pt>
    <dgm:pt modelId="{C6CB8B54-AB48-4A13-B541-798A3B91A01E}" type="sibTrans" cxnId="{27E1CFF4-FD5B-45BA-B489-4392BA3739DA}">
      <dgm:prSet/>
      <dgm:spPr/>
      <dgm:t>
        <a:bodyPr/>
        <a:lstStyle/>
        <a:p>
          <a:endParaRPr lang="pl-PL"/>
        </a:p>
      </dgm:t>
    </dgm:pt>
    <dgm:pt modelId="{3AB51126-4BC5-4C2A-9E1E-DAE781442F73}">
      <dgm:prSet phldrT="[Tekst]"/>
      <dgm:spPr/>
      <dgm:t>
        <a:bodyPr/>
        <a:lstStyle/>
        <a:p>
          <a:r>
            <a:rPr lang="en-US" dirty="0" smtClean="0"/>
            <a:t>Multiple small peripheral follicles (“string of pearls”) </a:t>
          </a:r>
          <a:endParaRPr lang="pl-PL" dirty="0"/>
        </a:p>
      </dgm:t>
    </dgm:pt>
    <dgm:pt modelId="{A2EEA08E-49CD-40AB-AD1E-906D7819E460}" type="parTrans" cxnId="{AA81CB7A-B8EA-4F74-862A-8BE3D2895748}">
      <dgm:prSet/>
      <dgm:spPr/>
      <dgm:t>
        <a:bodyPr/>
        <a:lstStyle/>
        <a:p>
          <a:endParaRPr lang="pl-PL"/>
        </a:p>
      </dgm:t>
    </dgm:pt>
    <dgm:pt modelId="{2CD21691-14B3-4EDD-9F41-743CF264851D}" type="sibTrans" cxnId="{AA81CB7A-B8EA-4F74-862A-8BE3D2895748}">
      <dgm:prSet/>
      <dgm:spPr/>
      <dgm:t>
        <a:bodyPr/>
        <a:lstStyle/>
        <a:p>
          <a:endParaRPr lang="pl-PL"/>
        </a:p>
      </dgm:t>
    </dgm:pt>
    <dgm:pt modelId="{8609AB7A-CD16-41EC-8C29-114BAC256A1E}">
      <dgm:prSet phldrT="[Tekst]"/>
      <dgm:spPr/>
      <dgm:t>
        <a:bodyPr/>
        <a:lstStyle/>
        <a:p>
          <a:r>
            <a:rPr lang="en-US" dirty="0" smtClean="0"/>
            <a:t>reported sensitivity of ultrasound for the diagnosis of ovarian torsion</a:t>
          </a:r>
          <a:r>
            <a:rPr lang="pl-PL" dirty="0" smtClean="0"/>
            <a:t>: </a:t>
          </a:r>
          <a:r>
            <a:rPr lang="en-US" dirty="0" smtClean="0"/>
            <a:t>46</a:t>
          </a:r>
          <a:r>
            <a:rPr lang="pl-PL" dirty="0" smtClean="0"/>
            <a:t>-</a:t>
          </a:r>
          <a:r>
            <a:rPr lang="en-US" dirty="0" smtClean="0"/>
            <a:t>75</a:t>
          </a:r>
          <a:r>
            <a:rPr lang="pl-PL" dirty="0" smtClean="0"/>
            <a:t>%</a:t>
          </a:r>
          <a:endParaRPr lang="pl-PL" dirty="0"/>
        </a:p>
      </dgm:t>
    </dgm:pt>
    <dgm:pt modelId="{EFC34614-4CE1-4E0F-8BE1-C2D76F04B745}" type="parTrans" cxnId="{37C1E0F1-4F2E-461E-8594-F994F3571767}">
      <dgm:prSet/>
      <dgm:spPr/>
      <dgm:t>
        <a:bodyPr/>
        <a:lstStyle/>
        <a:p>
          <a:endParaRPr lang="pl-PL"/>
        </a:p>
      </dgm:t>
    </dgm:pt>
    <dgm:pt modelId="{6628F271-F540-4DA0-B6F6-310F2F5C468E}" type="sibTrans" cxnId="{37C1E0F1-4F2E-461E-8594-F994F3571767}">
      <dgm:prSet/>
      <dgm:spPr/>
      <dgm:t>
        <a:bodyPr/>
        <a:lstStyle/>
        <a:p>
          <a:endParaRPr lang="pl-PL"/>
        </a:p>
      </dgm:t>
    </dgm:pt>
    <dgm:pt modelId="{6B345C01-F76C-4DF6-8840-D03B4A249E53}" type="pres">
      <dgm:prSet presAssocID="{432A4396-ABAF-4F0E-95F1-F9CD3903DEDB}" presName="linearFlow" presStyleCnt="0">
        <dgm:presLayoutVars>
          <dgm:dir/>
          <dgm:animLvl val="lvl"/>
          <dgm:resizeHandles/>
        </dgm:presLayoutVars>
      </dgm:prSet>
      <dgm:spPr/>
      <dgm:t>
        <a:bodyPr/>
        <a:lstStyle/>
        <a:p>
          <a:endParaRPr lang="pl-PL"/>
        </a:p>
      </dgm:t>
    </dgm:pt>
    <dgm:pt modelId="{37ED2F81-3FD1-441D-B836-B3C43128CEE7}" type="pres">
      <dgm:prSet presAssocID="{5F388309-39A6-4210-99E1-2E1F294C34E5}" presName="compositeNode" presStyleCnt="0">
        <dgm:presLayoutVars>
          <dgm:bulletEnabled val="1"/>
        </dgm:presLayoutVars>
      </dgm:prSet>
      <dgm:spPr/>
    </dgm:pt>
    <dgm:pt modelId="{8F67201F-471D-4841-A558-FC5A21E463AF}" type="pres">
      <dgm:prSet presAssocID="{5F388309-39A6-4210-99E1-2E1F294C34E5}" presName="image" presStyleLbl="fgImgPlace1" presStyleIdx="0" presStyleCnt="2"/>
      <dgm:spPr>
        <a:blipFill rotWithShape="1">
          <a:blip xmlns:r="http://schemas.openxmlformats.org/officeDocument/2006/relationships" r:embed="rId1"/>
          <a:stretch>
            <a:fillRect/>
          </a:stretch>
        </a:blipFill>
      </dgm:spPr>
    </dgm:pt>
    <dgm:pt modelId="{84853088-FD4E-46A5-8099-4067B0D26AFB}" type="pres">
      <dgm:prSet presAssocID="{5F388309-39A6-4210-99E1-2E1F294C34E5}" presName="childNode" presStyleLbl="node1" presStyleIdx="0" presStyleCnt="2" custScaleX="159240">
        <dgm:presLayoutVars>
          <dgm:bulletEnabled val="1"/>
        </dgm:presLayoutVars>
      </dgm:prSet>
      <dgm:spPr/>
      <dgm:t>
        <a:bodyPr/>
        <a:lstStyle/>
        <a:p>
          <a:endParaRPr lang="pl-PL"/>
        </a:p>
      </dgm:t>
    </dgm:pt>
    <dgm:pt modelId="{F08C0353-BD98-4479-83B2-72BC14A8E088}" type="pres">
      <dgm:prSet presAssocID="{5F388309-39A6-4210-99E1-2E1F294C34E5}" presName="parentNode" presStyleLbl="revTx" presStyleIdx="0" presStyleCnt="2">
        <dgm:presLayoutVars>
          <dgm:chMax val="0"/>
          <dgm:bulletEnabled val="1"/>
        </dgm:presLayoutVars>
      </dgm:prSet>
      <dgm:spPr/>
      <dgm:t>
        <a:bodyPr/>
        <a:lstStyle/>
        <a:p>
          <a:endParaRPr lang="pl-PL"/>
        </a:p>
      </dgm:t>
    </dgm:pt>
    <dgm:pt modelId="{B823208B-72ED-41F9-8E8D-A7FD93EF57C9}" type="pres">
      <dgm:prSet presAssocID="{B8307D16-6A61-42F4-883C-9ABC311A656B}" presName="sibTrans" presStyleCnt="0"/>
      <dgm:spPr/>
    </dgm:pt>
    <dgm:pt modelId="{653AE94D-D794-4BD2-809E-FA412134FFF2}" type="pres">
      <dgm:prSet presAssocID="{5BB85F25-C578-4608-8EEB-2FA480B83DB5}" presName="compositeNode" presStyleCnt="0">
        <dgm:presLayoutVars>
          <dgm:bulletEnabled val="1"/>
        </dgm:presLayoutVars>
      </dgm:prSet>
      <dgm:spPr/>
    </dgm:pt>
    <dgm:pt modelId="{BF39F7D0-1C3E-410C-ADFA-213F9CB13D5E}" type="pres">
      <dgm:prSet presAssocID="{5BB85F25-C578-4608-8EEB-2FA480B83DB5}" presName="image" presStyleLbl="fgImgPlace1" presStyleIdx="1" presStyleCnt="2"/>
      <dgm:spPr>
        <a:blipFill rotWithShape="1">
          <a:blip xmlns:r="http://schemas.openxmlformats.org/officeDocument/2006/relationships" r:embed="rId2"/>
          <a:stretch>
            <a:fillRect/>
          </a:stretch>
        </a:blipFill>
      </dgm:spPr>
    </dgm:pt>
    <dgm:pt modelId="{17941B9E-9AE0-46AE-81DC-86D1F7B61754}" type="pres">
      <dgm:prSet presAssocID="{5BB85F25-C578-4608-8EEB-2FA480B83DB5}" presName="childNode" presStyleLbl="node1" presStyleIdx="1" presStyleCnt="2" custScaleX="155951">
        <dgm:presLayoutVars>
          <dgm:bulletEnabled val="1"/>
        </dgm:presLayoutVars>
      </dgm:prSet>
      <dgm:spPr/>
      <dgm:t>
        <a:bodyPr/>
        <a:lstStyle/>
        <a:p>
          <a:endParaRPr lang="pl-PL"/>
        </a:p>
      </dgm:t>
    </dgm:pt>
    <dgm:pt modelId="{1BD21C14-37E5-4E20-9847-9A640A187D22}" type="pres">
      <dgm:prSet presAssocID="{5BB85F25-C578-4608-8EEB-2FA480B83DB5}" presName="parentNode" presStyleLbl="revTx" presStyleIdx="1" presStyleCnt="2">
        <dgm:presLayoutVars>
          <dgm:chMax val="0"/>
          <dgm:bulletEnabled val="1"/>
        </dgm:presLayoutVars>
      </dgm:prSet>
      <dgm:spPr/>
      <dgm:t>
        <a:bodyPr/>
        <a:lstStyle/>
        <a:p>
          <a:endParaRPr lang="pl-PL"/>
        </a:p>
      </dgm:t>
    </dgm:pt>
  </dgm:ptLst>
  <dgm:cxnLst>
    <dgm:cxn modelId="{6F7DC9BC-2213-4475-BFBD-0E7D318CBAFC}" type="presOf" srcId="{49836F9B-ABC7-4943-8A11-8F04BF9313E0}" destId="{17941B9E-9AE0-46AE-81DC-86D1F7B61754}" srcOrd="0" destOrd="0" presId="urn:microsoft.com/office/officeart/2005/8/layout/hList2"/>
    <dgm:cxn modelId="{7167A22F-858A-4E42-8536-74DFAAA06B4D}" type="presOf" srcId="{49D8BFFC-DF70-42D0-923F-A0677844BEAA}" destId="{84853088-FD4E-46A5-8099-4067B0D26AFB}" srcOrd="0" destOrd="3" presId="urn:microsoft.com/office/officeart/2005/8/layout/hList2"/>
    <dgm:cxn modelId="{72C0EA66-F232-438C-98D0-AB71263C3179}" type="presOf" srcId="{8609AB7A-CD16-41EC-8C29-114BAC256A1E}" destId="{17941B9E-9AE0-46AE-81DC-86D1F7B61754}" srcOrd="0" destOrd="3" presId="urn:microsoft.com/office/officeart/2005/8/layout/hList2"/>
    <dgm:cxn modelId="{90F6EA54-C17F-49DC-9330-151F66077446}" type="presOf" srcId="{5F388309-39A6-4210-99E1-2E1F294C34E5}" destId="{F08C0353-BD98-4479-83B2-72BC14A8E088}" srcOrd="0" destOrd="0" presId="urn:microsoft.com/office/officeart/2005/8/layout/hList2"/>
    <dgm:cxn modelId="{1DFF1CDF-6368-4E9D-B736-E218941737F2}" srcId="{5F388309-39A6-4210-99E1-2E1F294C34E5}" destId="{0A76DEF1-0A18-4BD4-A9EB-DA88FFA3D0BF}" srcOrd="2" destOrd="0" parTransId="{DD47FEA0-BA76-43DA-A5F0-22D071B9A8B3}" sibTransId="{ECAB4951-0545-4A2B-B8E8-A4C4F90F6113}"/>
    <dgm:cxn modelId="{975058AC-C4F4-4CA5-8BAF-B598E0702527}" type="presOf" srcId="{5BB85F25-C578-4608-8EEB-2FA480B83DB5}" destId="{1BD21C14-37E5-4E20-9847-9A640A187D22}" srcOrd="0" destOrd="0" presId="urn:microsoft.com/office/officeart/2005/8/layout/hList2"/>
    <dgm:cxn modelId="{BCBCE741-5EB3-4605-91CC-AF4781D38060}" srcId="{432A4396-ABAF-4F0E-95F1-F9CD3903DEDB}" destId="{5BB85F25-C578-4608-8EEB-2FA480B83DB5}" srcOrd="1" destOrd="0" parTransId="{AB6B85B2-2E92-4402-96A1-CB1486861662}" sibTransId="{31A72285-A90C-4507-BDB4-B5569E41A6C1}"/>
    <dgm:cxn modelId="{A709B2CF-9001-43B2-9379-938825A45E8A}" type="presOf" srcId="{6656E3C0-A141-4733-9F08-B2861DCA71AE}" destId="{84853088-FD4E-46A5-8099-4067B0D26AFB}" srcOrd="0" destOrd="0" presId="urn:microsoft.com/office/officeart/2005/8/layout/hList2"/>
    <dgm:cxn modelId="{8ECA0BEB-5547-4232-81C9-971765903EB2}" type="presOf" srcId="{2105250D-6D4C-4DCB-BC12-BB1DDECA3348}" destId="{84853088-FD4E-46A5-8099-4067B0D26AFB}" srcOrd="0" destOrd="1" presId="urn:microsoft.com/office/officeart/2005/8/layout/hList2"/>
    <dgm:cxn modelId="{B6ADA349-F4F8-43EB-A3D6-999F2829DE3C}" srcId="{5F388309-39A6-4210-99E1-2E1F294C34E5}" destId="{2105250D-6D4C-4DCB-BC12-BB1DDECA3348}" srcOrd="1" destOrd="0" parTransId="{E43359D3-7E4D-499B-91C1-59B7A7414331}" sibTransId="{E607EF43-A419-4444-84FA-E53B3505751D}"/>
    <dgm:cxn modelId="{BEDA7452-151C-46A0-912E-9375CC66BC54}" type="presOf" srcId="{3AB51126-4BC5-4C2A-9E1E-DAE781442F73}" destId="{17941B9E-9AE0-46AE-81DC-86D1F7B61754}" srcOrd="0" destOrd="1" presId="urn:microsoft.com/office/officeart/2005/8/layout/hList2"/>
    <dgm:cxn modelId="{A7C9ECD1-9F21-42E5-B73C-0DCEE34D494A}" type="presOf" srcId="{0A76DEF1-0A18-4BD4-A9EB-DA88FFA3D0BF}" destId="{84853088-FD4E-46A5-8099-4067B0D26AFB}" srcOrd="0" destOrd="2" presId="urn:microsoft.com/office/officeart/2005/8/layout/hList2"/>
    <dgm:cxn modelId="{C91441B3-71D7-465A-8FA1-9EF515A2DBDE}" srcId="{5F388309-39A6-4210-99E1-2E1F294C34E5}" destId="{57319B0F-E9C1-47E5-9E48-13904C25B7AE}" srcOrd="4" destOrd="0" parTransId="{53E72B10-9A8F-4714-A48E-2D2B4DF48ECB}" sibTransId="{073A71F7-974E-4238-BACD-CA801C23E39C}"/>
    <dgm:cxn modelId="{6E9A2743-F374-4BC1-A01C-4052D58C236B}" srcId="{5F388309-39A6-4210-99E1-2E1F294C34E5}" destId="{49D8BFFC-DF70-42D0-923F-A0677844BEAA}" srcOrd="3" destOrd="0" parTransId="{9E2EDAD1-B817-4556-B97D-A16CBD25479E}" sibTransId="{A43F98EF-8AA6-4DB9-ADA7-5C2DA6B9A5EA}"/>
    <dgm:cxn modelId="{D046A698-E871-4146-9D49-8355A8706594}" srcId="{5BB85F25-C578-4608-8EEB-2FA480B83DB5}" destId="{49836F9B-ABC7-4943-8A11-8F04BF9313E0}" srcOrd="0" destOrd="0" parTransId="{A5600091-C07D-4B82-9BF8-4B531924F138}" sibTransId="{B5823525-99A5-43CF-89D8-F71C95B935E6}"/>
    <dgm:cxn modelId="{C6219B1C-2DD3-4E9D-9F4F-80DE91D0414B}" srcId="{5F388309-39A6-4210-99E1-2E1F294C34E5}" destId="{6656E3C0-A141-4733-9F08-B2861DCA71AE}" srcOrd="0" destOrd="0" parTransId="{C47D8626-BDFC-4528-9921-1C7605F7E6FE}" sibTransId="{BBE2D065-883B-4B2D-9CAB-CB476E293F49}"/>
    <dgm:cxn modelId="{27E1CFF4-FD5B-45BA-B489-4392BA3739DA}" srcId="{5BB85F25-C578-4608-8EEB-2FA480B83DB5}" destId="{1DB88EE9-AD10-4993-826C-F33452B536AA}" srcOrd="2" destOrd="0" parTransId="{C9B17F25-5C8B-4134-BBDB-8B69FEB01D57}" sibTransId="{C6CB8B54-AB48-4A13-B541-798A3B91A01E}"/>
    <dgm:cxn modelId="{4F00963D-8FB0-4430-9AB3-61779FEC4442}" type="presOf" srcId="{1DB88EE9-AD10-4993-826C-F33452B536AA}" destId="{17941B9E-9AE0-46AE-81DC-86D1F7B61754}" srcOrd="0" destOrd="2" presId="urn:microsoft.com/office/officeart/2005/8/layout/hList2"/>
    <dgm:cxn modelId="{0B598A7E-DF85-4A44-92C4-B95050621368}" type="presOf" srcId="{57319B0F-E9C1-47E5-9E48-13904C25B7AE}" destId="{84853088-FD4E-46A5-8099-4067B0D26AFB}" srcOrd="0" destOrd="4" presId="urn:microsoft.com/office/officeart/2005/8/layout/hList2"/>
    <dgm:cxn modelId="{AA81CB7A-B8EA-4F74-862A-8BE3D2895748}" srcId="{5BB85F25-C578-4608-8EEB-2FA480B83DB5}" destId="{3AB51126-4BC5-4C2A-9E1E-DAE781442F73}" srcOrd="1" destOrd="0" parTransId="{A2EEA08E-49CD-40AB-AD1E-906D7819E460}" sibTransId="{2CD21691-14B3-4EDD-9F41-743CF264851D}"/>
    <dgm:cxn modelId="{37C1E0F1-4F2E-461E-8594-F994F3571767}" srcId="{5BB85F25-C578-4608-8EEB-2FA480B83DB5}" destId="{8609AB7A-CD16-41EC-8C29-114BAC256A1E}" srcOrd="3" destOrd="0" parTransId="{EFC34614-4CE1-4E0F-8BE1-C2D76F04B745}" sibTransId="{6628F271-F540-4DA0-B6F6-310F2F5C468E}"/>
    <dgm:cxn modelId="{364184AF-6892-44DE-93E8-F16D62CBF716}" srcId="{432A4396-ABAF-4F0E-95F1-F9CD3903DEDB}" destId="{5F388309-39A6-4210-99E1-2E1F294C34E5}" srcOrd="0" destOrd="0" parTransId="{227AAED0-1732-4CF6-A650-AC9FA303A21D}" sibTransId="{B8307D16-6A61-42F4-883C-9ABC311A656B}"/>
    <dgm:cxn modelId="{C10CE6E9-762C-4947-AF57-D38B4586B18F}" type="presOf" srcId="{432A4396-ABAF-4F0E-95F1-F9CD3903DEDB}" destId="{6B345C01-F76C-4DF6-8840-D03B4A249E53}" srcOrd="0" destOrd="0" presId="urn:microsoft.com/office/officeart/2005/8/layout/hList2"/>
    <dgm:cxn modelId="{0E261795-FE57-480E-83CA-78ECBA2EAD30}" type="presParOf" srcId="{6B345C01-F76C-4DF6-8840-D03B4A249E53}" destId="{37ED2F81-3FD1-441D-B836-B3C43128CEE7}" srcOrd="0" destOrd="0" presId="urn:microsoft.com/office/officeart/2005/8/layout/hList2"/>
    <dgm:cxn modelId="{14218947-8B47-41FD-A2F7-786610F7C402}" type="presParOf" srcId="{37ED2F81-3FD1-441D-B836-B3C43128CEE7}" destId="{8F67201F-471D-4841-A558-FC5A21E463AF}" srcOrd="0" destOrd="0" presId="urn:microsoft.com/office/officeart/2005/8/layout/hList2"/>
    <dgm:cxn modelId="{D91EE142-6971-4F54-8604-C10BD858166E}" type="presParOf" srcId="{37ED2F81-3FD1-441D-B836-B3C43128CEE7}" destId="{84853088-FD4E-46A5-8099-4067B0D26AFB}" srcOrd="1" destOrd="0" presId="urn:microsoft.com/office/officeart/2005/8/layout/hList2"/>
    <dgm:cxn modelId="{4EEF1171-5411-4AFF-A35D-C7DD415F9339}" type="presParOf" srcId="{37ED2F81-3FD1-441D-B836-B3C43128CEE7}" destId="{F08C0353-BD98-4479-83B2-72BC14A8E088}" srcOrd="2" destOrd="0" presId="urn:microsoft.com/office/officeart/2005/8/layout/hList2"/>
    <dgm:cxn modelId="{23E8F3EF-B613-4CEC-9213-94BEC4FF22FB}" type="presParOf" srcId="{6B345C01-F76C-4DF6-8840-D03B4A249E53}" destId="{B823208B-72ED-41F9-8E8D-A7FD93EF57C9}" srcOrd="1" destOrd="0" presId="urn:microsoft.com/office/officeart/2005/8/layout/hList2"/>
    <dgm:cxn modelId="{564B431C-BF71-4796-A03C-3B84AEE1DC45}" type="presParOf" srcId="{6B345C01-F76C-4DF6-8840-D03B4A249E53}" destId="{653AE94D-D794-4BD2-809E-FA412134FFF2}" srcOrd="2" destOrd="0" presId="urn:microsoft.com/office/officeart/2005/8/layout/hList2"/>
    <dgm:cxn modelId="{BB029639-7947-449E-B836-3508977933E8}" type="presParOf" srcId="{653AE94D-D794-4BD2-809E-FA412134FFF2}" destId="{BF39F7D0-1C3E-410C-ADFA-213F9CB13D5E}" srcOrd="0" destOrd="0" presId="urn:microsoft.com/office/officeart/2005/8/layout/hList2"/>
    <dgm:cxn modelId="{4B1B1EBD-97F7-494E-88E0-162B54D8C07C}" type="presParOf" srcId="{653AE94D-D794-4BD2-809E-FA412134FFF2}" destId="{17941B9E-9AE0-46AE-81DC-86D1F7B61754}" srcOrd="1" destOrd="0" presId="urn:microsoft.com/office/officeart/2005/8/layout/hList2"/>
    <dgm:cxn modelId="{00DC285A-F846-41FC-A17A-E3710E8CB9BD}" type="presParOf" srcId="{653AE94D-D794-4BD2-809E-FA412134FFF2}" destId="{1BD21C14-37E5-4E20-9847-9A640A187D22}"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50F1EA-6193-4F5C-907C-EE9BAD71E26E}"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pl-PL"/>
        </a:p>
      </dgm:t>
    </dgm:pt>
    <dgm:pt modelId="{4E4D45A5-D119-49EA-BFDE-F6F8736EF9E6}">
      <dgm:prSet phldrT="[Tekst]"/>
      <dgm:spPr/>
      <dgm:t>
        <a:bodyPr/>
        <a:lstStyle/>
        <a:p>
          <a:r>
            <a:rPr lang="en-US" dirty="0" smtClean="0"/>
            <a:t>ovaries with </a:t>
          </a:r>
          <a:r>
            <a:rPr lang="pl-PL" dirty="0" err="1" smtClean="0"/>
            <a:t>bluish</a:t>
          </a:r>
          <a:r>
            <a:rPr lang="en-US" dirty="0" smtClean="0"/>
            <a:t> appearance have been thought to be nonviable</a:t>
          </a:r>
          <a:endParaRPr lang="pl-PL" dirty="0"/>
        </a:p>
      </dgm:t>
    </dgm:pt>
    <dgm:pt modelId="{8E5849CB-7908-4114-B6F1-A486DB776D50}" type="parTrans" cxnId="{620267FB-78EA-4B15-BAA3-E27300E6BFCC}">
      <dgm:prSet/>
      <dgm:spPr/>
      <dgm:t>
        <a:bodyPr/>
        <a:lstStyle/>
        <a:p>
          <a:endParaRPr lang="pl-PL"/>
        </a:p>
      </dgm:t>
    </dgm:pt>
    <dgm:pt modelId="{311F143D-8678-4EDF-B16C-4F3E032CD2B9}" type="sibTrans" cxnId="{620267FB-78EA-4B15-BAA3-E27300E6BFCC}">
      <dgm:prSet/>
      <dgm:spPr/>
      <dgm:t>
        <a:bodyPr/>
        <a:lstStyle/>
        <a:p>
          <a:endParaRPr lang="pl-PL"/>
        </a:p>
      </dgm:t>
    </dgm:pt>
    <dgm:pt modelId="{4FB3D49A-8BD8-4700-B61F-565F223EEC81}">
      <dgm:prSet phldrT="[Tekst]"/>
      <dgm:spPr/>
      <dgm:t>
        <a:bodyPr/>
        <a:lstStyle/>
        <a:p>
          <a:r>
            <a:rPr lang="en-US" dirty="0" smtClean="0"/>
            <a:t>multiple studies have found that </a:t>
          </a:r>
          <a:r>
            <a:rPr lang="en-US" dirty="0" err="1" smtClean="0"/>
            <a:t>ovar</a:t>
          </a:r>
          <a:r>
            <a:rPr lang="pl-PL" dirty="0" err="1" smtClean="0"/>
            <a:t>ies</a:t>
          </a:r>
          <a:r>
            <a:rPr lang="pl-PL" dirty="0" smtClean="0"/>
            <a:t> </a:t>
          </a:r>
          <a:r>
            <a:rPr lang="en-US" dirty="0" smtClean="0"/>
            <a:t>that </a:t>
          </a:r>
          <a:r>
            <a:rPr lang="pl-PL" dirty="0" err="1" smtClean="0"/>
            <a:t>were</a:t>
          </a:r>
          <a:r>
            <a:rPr lang="en-US" dirty="0" smtClean="0"/>
            <a:t> blue</a:t>
          </a:r>
          <a:r>
            <a:rPr lang="pl-PL" dirty="0" smtClean="0"/>
            <a:t>/</a:t>
          </a:r>
          <a:r>
            <a:rPr lang="en-US" dirty="0" smtClean="0"/>
            <a:t>black</a:t>
          </a:r>
          <a:r>
            <a:rPr lang="pl-PL" dirty="0" smtClean="0"/>
            <a:t> </a:t>
          </a:r>
          <a:r>
            <a:rPr lang="en-US" dirty="0" smtClean="0"/>
            <a:t>retain</a:t>
          </a:r>
          <a:r>
            <a:rPr lang="pl-PL" dirty="0" err="1" smtClean="0"/>
            <a:t>ed</a:t>
          </a:r>
          <a:r>
            <a:rPr lang="en-US" dirty="0" smtClean="0"/>
            <a:t> function</a:t>
          </a:r>
          <a:r>
            <a:rPr lang="pl-PL" dirty="0" smtClean="0"/>
            <a:t> – </a:t>
          </a:r>
          <a:r>
            <a:rPr lang="en-US" dirty="0" smtClean="0"/>
            <a:t>follicular development after </a:t>
          </a:r>
          <a:r>
            <a:rPr lang="en-US" dirty="0" err="1" smtClean="0"/>
            <a:t>detorsion</a:t>
          </a:r>
          <a:r>
            <a:rPr lang="en-US" dirty="0" smtClean="0"/>
            <a:t> was </a:t>
          </a:r>
          <a:r>
            <a:rPr lang="pl-PL" dirty="0" smtClean="0"/>
            <a:t>&gt;</a:t>
          </a:r>
          <a:r>
            <a:rPr lang="en-US" dirty="0" smtClean="0"/>
            <a:t>80</a:t>
          </a:r>
          <a:r>
            <a:rPr lang="pl-PL" dirty="0" smtClean="0"/>
            <a:t>%</a:t>
          </a:r>
          <a:r>
            <a:rPr lang="en-US" dirty="0" smtClean="0"/>
            <a:t> </a:t>
          </a:r>
          <a:endParaRPr lang="pl-PL" dirty="0"/>
        </a:p>
      </dgm:t>
    </dgm:pt>
    <dgm:pt modelId="{755C415F-DFAD-4459-95A9-F78E32E4E07C}" type="parTrans" cxnId="{0C095E80-54D3-47C0-A254-EE762E9D3BE9}">
      <dgm:prSet/>
      <dgm:spPr/>
      <dgm:t>
        <a:bodyPr/>
        <a:lstStyle/>
        <a:p>
          <a:endParaRPr lang="pl-PL"/>
        </a:p>
      </dgm:t>
    </dgm:pt>
    <dgm:pt modelId="{25CA62DB-338F-4938-BA0E-F4AD3F0F1C17}" type="sibTrans" cxnId="{0C095E80-54D3-47C0-A254-EE762E9D3BE9}">
      <dgm:prSet/>
      <dgm:spPr/>
      <dgm:t>
        <a:bodyPr/>
        <a:lstStyle/>
        <a:p>
          <a:endParaRPr lang="pl-PL"/>
        </a:p>
      </dgm:t>
    </dgm:pt>
    <dgm:pt modelId="{D456E272-4A72-4DF0-959B-3F305242C99B}" type="pres">
      <dgm:prSet presAssocID="{5C50F1EA-6193-4F5C-907C-EE9BAD71E26E}" presName="compositeShape" presStyleCnt="0">
        <dgm:presLayoutVars>
          <dgm:chMax val="2"/>
          <dgm:dir/>
          <dgm:resizeHandles val="exact"/>
        </dgm:presLayoutVars>
      </dgm:prSet>
      <dgm:spPr/>
      <dgm:t>
        <a:bodyPr/>
        <a:lstStyle/>
        <a:p>
          <a:endParaRPr lang="pl-PL"/>
        </a:p>
      </dgm:t>
    </dgm:pt>
    <dgm:pt modelId="{FA041E7C-608F-4849-8308-AFBFB90D597F}" type="pres">
      <dgm:prSet presAssocID="{5C50F1EA-6193-4F5C-907C-EE9BAD71E26E}" presName="divider" presStyleLbl="fgShp" presStyleIdx="0" presStyleCnt="1"/>
      <dgm:spPr/>
    </dgm:pt>
    <dgm:pt modelId="{A3421C37-18EF-4814-9E86-1FAA9E2B562A}" type="pres">
      <dgm:prSet presAssocID="{4E4D45A5-D119-49EA-BFDE-F6F8736EF9E6}" presName="downArrow" presStyleLbl="node1" presStyleIdx="0" presStyleCnt="2"/>
      <dgm:spPr/>
    </dgm:pt>
    <dgm:pt modelId="{FFBC8E0B-D294-4A07-8F08-59FBAA4AE518}" type="pres">
      <dgm:prSet presAssocID="{4E4D45A5-D119-49EA-BFDE-F6F8736EF9E6}" presName="downArrowText" presStyleLbl="revTx" presStyleIdx="0" presStyleCnt="2" custScaleX="149255">
        <dgm:presLayoutVars>
          <dgm:bulletEnabled val="1"/>
        </dgm:presLayoutVars>
      </dgm:prSet>
      <dgm:spPr/>
      <dgm:t>
        <a:bodyPr/>
        <a:lstStyle/>
        <a:p>
          <a:endParaRPr lang="pl-PL"/>
        </a:p>
      </dgm:t>
    </dgm:pt>
    <dgm:pt modelId="{D43FD507-D785-4187-A74E-21F282720B89}" type="pres">
      <dgm:prSet presAssocID="{4FB3D49A-8BD8-4700-B61F-565F223EEC81}" presName="upArrow" presStyleLbl="node1" presStyleIdx="1" presStyleCnt="2"/>
      <dgm:spPr/>
    </dgm:pt>
    <dgm:pt modelId="{95DFB9DD-7AE6-41D9-AE9A-BDBDE9011CE6}" type="pres">
      <dgm:prSet presAssocID="{4FB3D49A-8BD8-4700-B61F-565F223EEC81}" presName="upArrowText" presStyleLbl="revTx" presStyleIdx="1" presStyleCnt="2" custScaleX="174253">
        <dgm:presLayoutVars>
          <dgm:bulletEnabled val="1"/>
        </dgm:presLayoutVars>
      </dgm:prSet>
      <dgm:spPr/>
      <dgm:t>
        <a:bodyPr/>
        <a:lstStyle/>
        <a:p>
          <a:endParaRPr lang="pl-PL"/>
        </a:p>
      </dgm:t>
    </dgm:pt>
  </dgm:ptLst>
  <dgm:cxnLst>
    <dgm:cxn modelId="{EDC80BDF-F677-4B9E-962C-2F877BB54E49}" type="presOf" srcId="{5C50F1EA-6193-4F5C-907C-EE9BAD71E26E}" destId="{D456E272-4A72-4DF0-959B-3F305242C99B}" srcOrd="0" destOrd="0" presId="urn:microsoft.com/office/officeart/2005/8/layout/arrow3"/>
    <dgm:cxn modelId="{620267FB-78EA-4B15-BAA3-E27300E6BFCC}" srcId="{5C50F1EA-6193-4F5C-907C-EE9BAD71E26E}" destId="{4E4D45A5-D119-49EA-BFDE-F6F8736EF9E6}" srcOrd="0" destOrd="0" parTransId="{8E5849CB-7908-4114-B6F1-A486DB776D50}" sibTransId="{311F143D-8678-4EDF-B16C-4F3E032CD2B9}"/>
    <dgm:cxn modelId="{0C095E80-54D3-47C0-A254-EE762E9D3BE9}" srcId="{5C50F1EA-6193-4F5C-907C-EE9BAD71E26E}" destId="{4FB3D49A-8BD8-4700-B61F-565F223EEC81}" srcOrd="1" destOrd="0" parTransId="{755C415F-DFAD-4459-95A9-F78E32E4E07C}" sibTransId="{25CA62DB-338F-4938-BA0E-F4AD3F0F1C17}"/>
    <dgm:cxn modelId="{5AB676B0-0941-441F-B147-D277B4770CF1}" type="presOf" srcId="{4FB3D49A-8BD8-4700-B61F-565F223EEC81}" destId="{95DFB9DD-7AE6-41D9-AE9A-BDBDE9011CE6}" srcOrd="0" destOrd="0" presId="urn:microsoft.com/office/officeart/2005/8/layout/arrow3"/>
    <dgm:cxn modelId="{4C4E3F5F-833B-4EE2-8525-A89E54CAC13A}" type="presOf" srcId="{4E4D45A5-D119-49EA-BFDE-F6F8736EF9E6}" destId="{FFBC8E0B-D294-4A07-8F08-59FBAA4AE518}" srcOrd="0" destOrd="0" presId="urn:microsoft.com/office/officeart/2005/8/layout/arrow3"/>
    <dgm:cxn modelId="{D662DB09-B0B8-4055-8E4C-989F21577ADC}" type="presParOf" srcId="{D456E272-4A72-4DF0-959B-3F305242C99B}" destId="{FA041E7C-608F-4849-8308-AFBFB90D597F}" srcOrd="0" destOrd="0" presId="urn:microsoft.com/office/officeart/2005/8/layout/arrow3"/>
    <dgm:cxn modelId="{37BADDC5-66D8-4009-92B7-63D2DBE5DA3F}" type="presParOf" srcId="{D456E272-4A72-4DF0-959B-3F305242C99B}" destId="{A3421C37-18EF-4814-9E86-1FAA9E2B562A}" srcOrd="1" destOrd="0" presId="urn:microsoft.com/office/officeart/2005/8/layout/arrow3"/>
    <dgm:cxn modelId="{6A5B16D5-3E5E-48DB-88C6-557EF2612CD2}" type="presParOf" srcId="{D456E272-4A72-4DF0-959B-3F305242C99B}" destId="{FFBC8E0B-D294-4A07-8F08-59FBAA4AE518}" srcOrd="2" destOrd="0" presId="urn:microsoft.com/office/officeart/2005/8/layout/arrow3"/>
    <dgm:cxn modelId="{304E5B45-1D4B-4B51-80D8-D3718F5678D8}" type="presParOf" srcId="{D456E272-4A72-4DF0-959B-3F305242C99B}" destId="{D43FD507-D785-4187-A74E-21F282720B89}" srcOrd="3" destOrd="0" presId="urn:microsoft.com/office/officeart/2005/8/layout/arrow3"/>
    <dgm:cxn modelId="{6F19B401-A58B-46C8-B34D-BCBB04B3200B}" type="presParOf" srcId="{D456E272-4A72-4DF0-959B-3F305242C99B}" destId="{95DFB9DD-7AE6-41D9-AE9A-BDBDE9011CE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1B07BE-904A-4466-AF2E-C5347B8385F9}" type="doc">
      <dgm:prSet loTypeId="urn:microsoft.com/office/officeart/2005/8/layout/arrow5" loCatId="relationship" qsTypeId="urn:microsoft.com/office/officeart/2005/8/quickstyle/simple1" qsCatId="simple" csTypeId="urn:microsoft.com/office/officeart/2005/8/colors/colorful5" csCatId="colorful" phldr="1"/>
      <dgm:spPr/>
      <dgm:t>
        <a:bodyPr/>
        <a:lstStyle/>
        <a:p>
          <a:endParaRPr lang="pl-PL"/>
        </a:p>
      </dgm:t>
    </dgm:pt>
    <dgm:pt modelId="{CF616897-AF9E-487E-8D4A-EF5F22F1DD1F}">
      <dgm:prSet phldrT="[Tekst]"/>
      <dgm:spPr/>
      <dgm:t>
        <a:bodyPr/>
        <a:lstStyle/>
        <a:p>
          <a:r>
            <a:rPr lang="en-US" b="1" dirty="0" smtClean="0"/>
            <a:t>broad-spectrum antibiotics </a:t>
          </a:r>
          <a:r>
            <a:rPr lang="en-US" dirty="0" smtClean="0"/>
            <a:t>which cover </a:t>
          </a:r>
          <a:r>
            <a:rPr lang="pl-PL" dirty="0" smtClean="0"/>
            <a:t/>
          </a:r>
          <a:br>
            <a:rPr lang="pl-PL" dirty="0" smtClean="0"/>
          </a:br>
          <a:r>
            <a:rPr lang="en-US" i="1" dirty="0" smtClean="0"/>
            <a:t>Chlamydia </a:t>
          </a:r>
          <a:r>
            <a:rPr lang="pl-PL" i="1" dirty="0" smtClean="0"/>
            <a:t>t</a:t>
          </a:r>
          <a:r>
            <a:rPr lang="en-US" i="1" dirty="0" err="1" smtClean="0"/>
            <a:t>rachomatis</a:t>
          </a:r>
          <a:r>
            <a:rPr lang="en-US" dirty="0" smtClean="0"/>
            <a:t>, </a:t>
          </a:r>
          <a:r>
            <a:rPr lang="pl-PL" dirty="0" smtClean="0"/>
            <a:t/>
          </a:r>
          <a:br>
            <a:rPr lang="pl-PL" dirty="0" smtClean="0"/>
          </a:br>
          <a:r>
            <a:rPr lang="en-US" i="1" dirty="0" smtClean="0"/>
            <a:t>Neisseria </a:t>
          </a:r>
          <a:r>
            <a:rPr lang="en-US" i="1" dirty="0" smtClean="0"/>
            <a:t>gonorrhoeae</a:t>
          </a:r>
          <a:r>
            <a:rPr lang="en-US" dirty="0" smtClean="0"/>
            <a:t> </a:t>
          </a:r>
          <a:r>
            <a:rPr lang="pl-PL" dirty="0" smtClean="0"/>
            <a:t/>
          </a:r>
          <a:br>
            <a:rPr lang="pl-PL" dirty="0" smtClean="0"/>
          </a:br>
          <a:r>
            <a:rPr lang="en-US" dirty="0" smtClean="0"/>
            <a:t>and anaerobic bacteria</a:t>
          </a:r>
          <a:endParaRPr lang="pl-PL" dirty="0"/>
        </a:p>
      </dgm:t>
    </dgm:pt>
    <dgm:pt modelId="{F206FD0A-F5FB-4A94-8D2D-C2A29EE800E0}" type="parTrans" cxnId="{110DDF18-74A8-40CF-BDED-E23460B28A8E}">
      <dgm:prSet/>
      <dgm:spPr/>
      <dgm:t>
        <a:bodyPr/>
        <a:lstStyle/>
        <a:p>
          <a:endParaRPr lang="pl-PL"/>
        </a:p>
      </dgm:t>
    </dgm:pt>
    <dgm:pt modelId="{63C702BE-317C-4D5F-B180-81826E91BCEC}" type="sibTrans" cxnId="{110DDF18-74A8-40CF-BDED-E23460B28A8E}">
      <dgm:prSet/>
      <dgm:spPr/>
      <dgm:t>
        <a:bodyPr/>
        <a:lstStyle/>
        <a:p>
          <a:endParaRPr lang="pl-PL"/>
        </a:p>
      </dgm:t>
    </dgm:pt>
    <dgm:pt modelId="{19C2EEF9-6D4A-41E0-A966-6A9F58440839}">
      <dgm:prSet phldrT="[Tekst]" custT="1"/>
      <dgm:spPr/>
      <dgm:t>
        <a:bodyPr/>
        <a:lstStyle/>
        <a:p>
          <a:pPr>
            <a:lnSpc>
              <a:spcPct val="100000"/>
            </a:lnSpc>
            <a:spcAft>
              <a:spcPts val="0"/>
            </a:spcAft>
          </a:pPr>
          <a:r>
            <a:rPr lang="pl-PL" sz="2400" b="0" cap="none" baseline="0" dirty="0" err="1" smtClean="0"/>
            <a:t>Nitroimidazole</a:t>
          </a:r>
          <a:r>
            <a:rPr lang="pl-PL" sz="2400" b="0" cap="none" baseline="0" dirty="0" smtClean="0"/>
            <a:t> </a:t>
          </a:r>
        </a:p>
        <a:p>
          <a:pPr>
            <a:lnSpc>
              <a:spcPct val="100000"/>
            </a:lnSpc>
            <a:spcAft>
              <a:spcPts val="0"/>
            </a:spcAft>
          </a:pPr>
          <a:r>
            <a:rPr lang="pl-PL" sz="2400" b="0" cap="none" baseline="0" dirty="0" err="1" smtClean="0"/>
            <a:t>Azithromycin</a:t>
          </a:r>
          <a:endParaRPr lang="pl-PL" sz="2400" b="0" cap="none" baseline="0" dirty="0" smtClean="0"/>
        </a:p>
        <a:p>
          <a:pPr>
            <a:lnSpc>
              <a:spcPct val="100000"/>
            </a:lnSpc>
            <a:spcAft>
              <a:spcPts val="0"/>
            </a:spcAft>
          </a:pPr>
          <a:r>
            <a:rPr lang="pl-PL" sz="2400" b="0" cap="none" baseline="0" dirty="0" err="1" smtClean="0"/>
            <a:t>Doxycycline</a:t>
          </a:r>
          <a:endParaRPr lang="pl-PL" sz="2400" b="0" cap="none" baseline="0" dirty="0" smtClean="0"/>
        </a:p>
        <a:p>
          <a:pPr>
            <a:lnSpc>
              <a:spcPct val="100000"/>
            </a:lnSpc>
            <a:spcAft>
              <a:spcPts val="0"/>
            </a:spcAft>
          </a:pPr>
          <a:r>
            <a:rPr lang="fr-FR" sz="2400" b="0" cap="none" baseline="0" dirty="0" smtClean="0"/>
            <a:t>Clindamycin</a:t>
          </a:r>
          <a:r>
            <a:rPr lang="pl-PL" sz="2400" b="0" cap="none" baseline="0" dirty="0" smtClean="0"/>
            <a:t>+</a:t>
          </a:r>
          <a:r>
            <a:rPr lang="fr-FR" sz="2400" b="0" cap="none" baseline="0" dirty="0" smtClean="0"/>
            <a:t>aminoglycoside</a:t>
          </a:r>
          <a:endParaRPr lang="pl-PL" sz="2400" b="0" cap="none" baseline="0" dirty="0" smtClean="0"/>
        </a:p>
        <a:p>
          <a:pPr>
            <a:lnSpc>
              <a:spcPct val="100000"/>
            </a:lnSpc>
            <a:spcAft>
              <a:spcPts val="0"/>
            </a:spcAft>
          </a:pPr>
          <a:r>
            <a:rPr lang="pl-PL" sz="2400" b="0" cap="none" baseline="0" dirty="0" err="1" smtClean="0"/>
            <a:t>Quinolone</a:t>
          </a:r>
          <a:r>
            <a:rPr lang="pl-PL" sz="2400" b="0" cap="none" baseline="0" dirty="0" smtClean="0"/>
            <a:t> </a:t>
          </a:r>
        </a:p>
        <a:p>
          <a:pPr>
            <a:lnSpc>
              <a:spcPct val="100000"/>
            </a:lnSpc>
            <a:spcAft>
              <a:spcPts val="0"/>
            </a:spcAft>
          </a:pPr>
          <a:r>
            <a:rPr lang="pl-PL" sz="2400" b="0" cap="none" baseline="0" dirty="0" err="1" smtClean="0"/>
            <a:t>Cephalosporin</a:t>
          </a:r>
          <a:endParaRPr lang="pl-PL" sz="2400" b="0" cap="none" baseline="0" dirty="0"/>
        </a:p>
      </dgm:t>
    </dgm:pt>
    <dgm:pt modelId="{94D11551-411B-43D4-BE02-F4AC6FE4AA20}" type="parTrans" cxnId="{AE903D41-5382-4698-B7D5-DF0D392EE602}">
      <dgm:prSet/>
      <dgm:spPr/>
      <dgm:t>
        <a:bodyPr/>
        <a:lstStyle/>
        <a:p>
          <a:endParaRPr lang="pl-PL"/>
        </a:p>
      </dgm:t>
    </dgm:pt>
    <dgm:pt modelId="{AB519DF5-606A-481D-89D9-896A5C036E00}" type="sibTrans" cxnId="{AE903D41-5382-4698-B7D5-DF0D392EE602}">
      <dgm:prSet/>
      <dgm:spPr/>
      <dgm:t>
        <a:bodyPr/>
        <a:lstStyle/>
        <a:p>
          <a:endParaRPr lang="pl-PL"/>
        </a:p>
      </dgm:t>
    </dgm:pt>
    <dgm:pt modelId="{A1B7BAC5-F7E7-4681-B84F-206A1D19F9A1}" type="pres">
      <dgm:prSet presAssocID="{281B07BE-904A-4466-AF2E-C5347B8385F9}" presName="diagram" presStyleCnt="0">
        <dgm:presLayoutVars>
          <dgm:dir/>
          <dgm:resizeHandles val="exact"/>
        </dgm:presLayoutVars>
      </dgm:prSet>
      <dgm:spPr/>
      <dgm:t>
        <a:bodyPr/>
        <a:lstStyle/>
        <a:p>
          <a:endParaRPr lang="pl-PL"/>
        </a:p>
      </dgm:t>
    </dgm:pt>
    <dgm:pt modelId="{CA035768-37EE-47EC-A400-8ACA6AFA3328}" type="pres">
      <dgm:prSet presAssocID="{CF616897-AF9E-487E-8D4A-EF5F22F1DD1F}" presName="arrow" presStyleLbl="node1" presStyleIdx="0" presStyleCnt="2" custScaleY="102738">
        <dgm:presLayoutVars>
          <dgm:bulletEnabled val="1"/>
        </dgm:presLayoutVars>
      </dgm:prSet>
      <dgm:spPr/>
      <dgm:t>
        <a:bodyPr/>
        <a:lstStyle/>
        <a:p>
          <a:endParaRPr lang="pl-PL"/>
        </a:p>
      </dgm:t>
    </dgm:pt>
    <dgm:pt modelId="{27871286-9507-44A9-8F3E-3EFD2950EC53}" type="pres">
      <dgm:prSet presAssocID="{19C2EEF9-6D4A-41E0-A966-6A9F58440839}" presName="arrow" presStyleLbl="node1" presStyleIdx="1" presStyleCnt="2" custScaleY="102738">
        <dgm:presLayoutVars>
          <dgm:bulletEnabled val="1"/>
        </dgm:presLayoutVars>
      </dgm:prSet>
      <dgm:spPr/>
      <dgm:t>
        <a:bodyPr/>
        <a:lstStyle/>
        <a:p>
          <a:endParaRPr lang="pl-PL"/>
        </a:p>
      </dgm:t>
    </dgm:pt>
  </dgm:ptLst>
  <dgm:cxnLst>
    <dgm:cxn modelId="{110DDF18-74A8-40CF-BDED-E23460B28A8E}" srcId="{281B07BE-904A-4466-AF2E-C5347B8385F9}" destId="{CF616897-AF9E-487E-8D4A-EF5F22F1DD1F}" srcOrd="0" destOrd="0" parTransId="{F206FD0A-F5FB-4A94-8D2D-C2A29EE800E0}" sibTransId="{63C702BE-317C-4D5F-B180-81826E91BCEC}"/>
    <dgm:cxn modelId="{A28A8D0D-E1EB-40E1-896B-9F3A3179BD9B}" type="presOf" srcId="{281B07BE-904A-4466-AF2E-C5347B8385F9}" destId="{A1B7BAC5-F7E7-4681-B84F-206A1D19F9A1}" srcOrd="0" destOrd="0" presId="urn:microsoft.com/office/officeart/2005/8/layout/arrow5"/>
    <dgm:cxn modelId="{AE903D41-5382-4698-B7D5-DF0D392EE602}" srcId="{281B07BE-904A-4466-AF2E-C5347B8385F9}" destId="{19C2EEF9-6D4A-41E0-A966-6A9F58440839}" srcOrd="1" destOrd="0" parTransId="{94D11551-411B-43D4-BE02-F4AC6FE4AA20}" sibTransId="{AB519DF5-606A-481D-89D9-896A5C036E00}"/>
    <dgm:cxn modelId="{D983FA95-CC73-4788-9C0B-31FAA6D61A6E}" type="presOf" srcId="{19C2EEF9-6D4A-41E0-A966-6A9F58440839}" destId="{27871286-9507-44A9-8F3E-3EFD2950EC53}" srcOrd="0" destOrd="0" presId="urn:microsoft.com/office/officeart/2005/8/layout/arrow5"/>
    <dgm:cxn modelId="{F60B6796-A593-41B2-ADB8-AF8E238E124B}" type="presOf" srcId="{CF616897-AF9E-487E-8D4A-EF5F22F1DD1F}" destId="{CA035768-37EE-47EC-A400-8ACA6AFA3328}" srcOrd="0" destOrd="0" presId="urn:microsoft.com/office/officeart/2005/8/layout/arrow5"/>
    <dgm:cxn modelId="{EEAA1F5D-07B3-46F2-A036-1CE7D362A7A8}" type="presParOf" srcId="{A1B7BAC5-F7E7-4681-B84F-206A1D19F9A1}" destId="{CA035768-37EE-47EC-A400-8ACA6AFA3328}" srcOrd="0" destOrd="0" presId="urn:microsoft.com/office/officeart/2005/8/layout/arrow5"/>
    <dgm:cxn modelId="{D9E740FB-74A7-4232-9BDF-4D5150ED7E0E}" type="presParOf" srcId="{A1B7BAC5-F7E7-4681-B84F-206A1D19F9A1}" destId="{27871286-9507-44A9-8F3E-3EFD2950EC53}"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9FCE9E-33E5-4CE1-BC19-0C6C129E961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pl-PL"/>
        </a:p>
      </dgm:t>
    </dgm:pt>
    <dgm:pt modelId="{E5BE8626-A9DC-4A7E-99FF-E4C7C9F7A794}">
      <dgm:prSet phldrT="[Tekst]"/>
      <dgm:spPr/>
      <dgm:t>
        <a:bodyPr/>
        <a:lstStyle/>
        <a:p>
          <a:r>
            <a:rPr lang="pl-PL" dirty="0" err="1" smtClean="0"/>
            <a:t>Pregnancy</a:t>
          </a:r>
          <a:r>
            <a:rPr lang="pl-PL" dirty="0" smtClean="0"/>
            <a:t>?</a:t>
          </a:r>
          <a:endParaRPr lang="pl-PL" dirty="0"/>
        </a:p>
      </dgm:t>
    </dgm:pt>
    <dgm:pt modelId="{021416D1-C201-4323-B256-48B384CC57B0}" type="parTrans" cxnId="{58CEEEB4-D3A3-4B8D-A5F5-250838CCF513}">
      <dgm:prSet/>
      <dgm:spPr/>
      <dgm:t>
        <a:bodyPr/>
        <a:lstStyle/>
        <a:p>
          <a:endParaRPr lang="pl-PL"/>
        </a:p>
      </dgm:t>
    </dgm:pt>
    <dgm:pt modelId="{1B8B07EE-068B-4B47-9E79-17A2456B6249}" type="sibTrans" cxnId="{58CEEEB4-D3A3-4B8D-A5F5-250838CCF513}">
      <dgm:prSet/>
      <dgm:spPr/>
      <dgm:t>
        <a:bodyPr/>
        <a:lstStyle/>
        <a:p>
          <a:endParaRPr lang="pl-PL"/>
        </a:p>
      </dgm:t>
    </dgm:pt>
    <dgm:pt modelId="{D30DFF1F-CA56-4FEA-9A48-1667674EFF83}">
      <dgm:prSet phldrT="[Tekst]"/>
      <dgm:spPr/>
      <dgm:t>
        <a:bodyPr/>
        <a:lstStyle/>
        <a:p>
          <a:r>
            <a:rPr lang="pl-PL" dirty="0" smtClean="0"/>
            <a:t>Trauma?</a:t>
          </a:r>
          <a:endParaRPr lang="pl-PL" dirty="0"/>
        </a:p>
      </dgm:t>
    </dgm:pt>
    <dgm:pt modelId="{53651B50-BB4B-4F92-9000-A666C1AEC86F}" type="parTrans" cxnId="{EFCBCEB8-79DC-40B7-A2DE-D230900D72C8}">
      <dgm:prSet/>
      <dgm:spPr/>
      <dgm:t>
        <a:bodyPr/>
        <a:lstStyle/>
        <a:p>
          <a:endParaRPr lang="pl-PL"/>
        </a:p>
      </dgm:t>
    </dgm:pt>
    <dgm:pt modelId="{E6324339-1A6A-4CBC-B292-86F94624876C}" type="sibTrans" cxnId="{EFCBCEB8-79DC-40B7-A2DE-D230900D72C8}">
      <dgm:prSet/>
      <dgm:spPr/>
      <dgm:t>
        <a:bodyPr/>
        <a:lstStyle/>
        <a:p>
          <a:endParaRPr lang="pl-PL"/>
        </a:p>
      </dgm:t>
    </dgm:pt>
    <dgm:pt modelId="{2438E0BC-ECCA-4B8A-806B-49D50363DE2B}">
      <dgm:prSet phldrT="[Tekst]"/>
      <dgm:spPr/>
      <dgm:t>
        <a:bodyPr/>
        <a:lstStyle/>
        <a:p>
          <a:r>
            <a:rPr lang="pl-PL" dirty="0" err="1" smtClean="0"/>
            <a:t>Cancer</a:t>
          </a:r>
          <a:r>
            <a:rPr lang="pl-PL" dirty="0" smtClean="0"/>
            <a:t>?</a:t>
          </a:r>
          <a:endParaRPr lang="pl-PL" dirty="0"/>
        </a:p>
      </dgm:t>
    </dgm:pt>
    <dgm:pt modelId="{B6A77012-370A-45C0-B153-DEED90A160F5}" type="parTrans" cxnId="{0C9C2196-426C-408A-8596-64DA527329C9}">
      <dgm:prSet/>
      <dgm:spPr/>
      <dgm:t>
        <a:bodyPr/>
        <a:lstStyle/>
        <a:p>
          <a:endParaRPr lang="pl-PL"/>
        </a:p>
      </dgm:t>
    </dgm:pt>
    <dgm:pt modelId="{12DD3343-B0AD-4E1D-A366-BE9734502249}" type="sibTrans" cxnId="{0C9C2196-426C-408A-8596-64DA527329C9}">
      <dgm:prSet/>
      <dgm:spPr/>
      <dgm:t>
        <a:bodyPr/>
        <a:lstStyle/>
        <a:p>
          <a:endParaRPr lang="pl-PL"/>
        </a:p>
      </dgm:t>
    </dgm:pt>
    <dgm:pt modelId="{5794D444-0B09-492E-89D9-29218C75CBB4}" type="pres">
      <dgm:prSet presAssocID="{589FCE9E-33E5-4CE1-BC19-0C6C129E9612}" presName="linear" presStyleCnt="0">
        <dgm:presLayoutVars>
          <dgm:dir/>
          <dgm:animLvl val="lvl"/>
          <dgm:resizeHandles val="exact"/>
        </dgm:presLayoutVars>
      </dgm:prSet>
      <dgm:spPr/>
      <dgm:t>
        <a:bodyPr/>
        <a:lstStyle/>
        <a:p>
          <a:endParaRPr lang="pl-PL"/>
        </a:p>
      </dgm:t>
    </dgm:pt>
    <dgm:pt modelId="{8E661799-CC3E-483F-BE20-610386A595D9}" type="pres">
      <dgm:prSet presAssocID="{E5BE8626-A9DC-4A7E-99FF-E4C7C9F7A794}" presName="parentLin" presStyleCnt="0"/>
      <dgm:spPr/>
    </dgm:pt>
    <dgm:pt modelId="{95323BEA-586A-41F7-98CF-C52BD5B8AFCC}" type="pres">
      <dgm:prSet presAssocID="{E5BE8626-A9DC-4A7E-99FF-E4C7C9F7A794}" presName="parentLeftMargin" presStyleLbl="node1" presStyleIdx="0" presStyleCnt="3"/>
      <dgm:spPr/>
      <dgm:t>
        <a:bodyPr/>
        <a:lstStyle/>
        <a:p>
          <a:endParaRPr lang="pl-PL"/>
        </a:p>
      </dgm:t>
    </dgm:pt>
    <dgm:pt modelId="{C6BE4C83-689D-4A11-AA40-5C77F8CEC6EE}" type="pres">
      <dgm:prSet presAssocID="{E5BE8626-A9DC-4A7E-99FF-E4C7C9F7A794}" presName="parentText" presStyleLbl="node1" presStyleIdx="0" presStyleCnt="3">
        <dgm:presLayoutVars>
          <dgm:chMax val="0"/>
          <dgm:bulletEnabled val="1"/>
        </dgm:presLayoutVars>
      </dgm:prSet>
      <dgm:spPr/>
      <dgm:t>
        <a:bodyPr/>
        <a:lstStyle/>
        <a:p>
          <a:endParaRPr lang="pl-PL"/>
        </a:p>
      </dgm:t>
    </dgm:pt>
    <dgm:pt modelId="{4115A52A-1623-4755-B4D2-9879BCF3519F}" type="pres">
      <dgm:prSet presAssocID="{E5BE8626-A9DC-4A7E-99FF-E4C7C9F7A794}" presName="negativeSpace" presStyleCnt="0"/>
      <dgm:spPr/>
    </dgm:pt>
    <dgm:pt modelId="{CBB2538B-7FE1-4040-AA2D-C1B8B78A4A8D}" type="pres">
      <dgm:prSet presAssocID="{E5BE8626-A9DC-4A7E-99FF-E4C7C9F7A794}" presName="childText" presStyleLbl="conFgAcc1" presStyleIdx="0" presStyleCnt="3">
        <dgm:presLayoutVars>
          <dgm:bulletEnabled val="1"/>
        </dgm:presLayoutVars>
      </dgm:prSet>
      <dgm:spPr/>
    </dgm:pt>
    <dgm:pt modelId="{09C17CAF-E411-4FFB-8BF1-DC9D9F6C16F1}" type="pres">
      <dgm:prSet presAssocID="{1B8B07EE-068B-4B47-9E79-17A2456B6249}" presName="spaceBetweenRectangles" presStyleCnt="0"/>
      <dgm:spPr/>
    </dgm:pt>
    <dgm:pt modelId="{B2AE5A74-65B2-464E-A16B-1F07F864F076}" type="pres">
      <dgm:prSet presAssocID="{D30DFF1F-CA56-4FEA-9A48-1667674EFF83}" presName="parentLin" presStyleCnt="0"/>
      <dgm:spPr/>
    </dgm:pt>
    <dgm:pt modelId="{C04C7260-F72C-49D6-B205-103B5859930B}" type="pres">
      <dgm:prSet presAssocID="{D30DFF1F-CA56-4FEA-9A48-1667674EFF83}" presName="parentLeftMargin" presStyleLbl="node1" presStyleIdx="0" presStyleCnt="3"/>
      <dgm:spPr/>
      <dgm:t>
        <a:bodyPr/>
        <a:lstStyle/>
        <a:p>
          <a:endParaRPr lang="pl-PL"/>
        </a:p>
      </dgm:t>
    </dgm:pt>
    <dgm:pt modelId="{EEBC4FD1-6EE2-4ABE-AED0-A7D781F37406}" type="pres">
      <dgm:prSet presAssocID="{D30DFF1F-CA56-4FEA-9A48-1667674EFF83}" presName="parentText" presStyleLbl="node1" presStyleIdx="1" presStyleCnt="3">
        <dgm:presLayoutVars>
          <dgm:chMax val="0"/>
          <dgm:bulletEnabled val="1"/>
        </dgm:presLayoutVars>
      </dgm:prSet>
      <dgm:spPr/>
      <dgm:t>
        <a:bodyPr/>
        <a:lstStyle/>
        <a:p>
          <a:endParaRPr lang="pl-PL"/>
        </a:p>
      </dgm:t>
    </dgm:pt>
    <dgm:pt modelId="{8167A444-3580-46E6-A6C4-D95EDE910E51}" type="pres">
      <dgm:prSet presAssocID="{D30DFF1F-CA56-4FEA-9A48-1667674EFF83}" presName="negativeSpace" presStyleCnt="0"/>
      <dgm:spPr/>
    </dgm:pt>
    <dgm:pt modelId="{20E2B3D3-2797-4947-8671-84B1DBB7AD67}" type="pres">
      <dgm:prSet presAssocID="{D30DFF1F-CA56-4FEA-9A48-1667674EFF83}" presName="childText" presStyleLbl="conFgAcc1" presStyleIdx="1" presStyleCnt="3">
        <dgm:presLayoutVars>
          <dgm:bulletEnabled val="1"/>
        </dgm:presLayoutVars>
      </dgm:prSet>
      <dgm:spPr/>
    </dgm:pt>
    <dgm:pt modelId="{11FD1FC3-ADFC-4A83-A6AC-2B10099CE8F3}" type="pres">
      <dgm:prSet presAssocID="{E6324339-1A6A-4CBC-B292-86F94624876C}" presName="spaceBetweenRectangles" presStyleCnt="0"/>
      <dgm:spPr/>
    </dgm:pt>
    <dgm:pt modelId="{DA7E67CD-F23A-430E-BBFE-0D1C94993F83}" type="pres">
      <dgm:prSet presAssocID="{2438E0BC-ECCA-4B8A-806B-49D50363DE2B}" presName="parentLin" presStyleCnt="0"/>
      <dgm:spPr/>
    </dgm:pt>
    <dgm:pt modelId="{250BFD0B-69F0-4063-B902-3BAB7E3585FA}" type="pres">
      <dgm:prSet presAssocID="{2438E0BC-ECCA-4B8A-806B-49D50363DE2B}" presName="parentLeftMargin" presStyleLbl="node1" presStyleIdx="1" presStyleCnt="3"/>
      <dgm:spPr/>
      <dgm:t>
        <a:bodyPr/>
        <a:lstStyle/>
        <a:p>
          <a:endParaRPr lang="pl-PL"/>
        </a:p>
      </dgm:t>
    </dgm:pt>
    <dgm:pt modelId="{12E2DB3C-07C0-4CFD-85F3-E0BE76807568}" type="pres">
      <dgm:prSet presAssocID="{2438E0BC-ECCA-4B8A-806B-49D50363DE2B}" presName="parentText" presStyleLbl="node1" presStyleIdx="2" presStyleCnt="3">
        <dgm:presLayoutVars>
          <dgm:chMax val="0"/>
          <dgm:bulletEnabled val="1"/>
        </dgm:presLayoutVars>
      </dgm:prSet>
      <dgm:spPr/>
      <dgm:t>
        <a:bodyPr/>
        <a:lstStyle/>
        <a:p>
          <a:endParaRPr lang="pl-PL"/>
        </a:p>
      </dgm:t>
    </dgm:pt>
    <dgm:pt modelId="{DEBE9C1D-97F6-4558-9626-82D4A1AC167F}" type="pres">
      <dgm:prSet presAssocID="{2438E0BC-ECCA-4B8A-806B-49D50363DE2B}" presName="negativeSpace" presStyleCnt="0"/>
      <dgm:spPr/>
    </dgm:pt>
    <dgm:pt modelId="{D8801CBA-DA5A-4962-A99D-0BC248D734C8}" type="pres">
      <dgm:prSet presAssocID="{2438E0BC-ECCA-4B8A-806B-49D50363DE2B}" presName="childText" presStyleLbl="conFgAcc1" presStyleIdx="2" presStyleCnt="3">
        <dgm:presLayoutVars>
          <dgm:bulletEnabled val="1"/>
        </dgm:presLayoutVars>
      </dgm:prSet>
      <dgm:spPr/>
    </dgm:pt>
  </dgm:ptLst>
  <dgm:cxnLst>
    <dgm:cxn modelId="{1FAEC8A8-9F11-4DF8-9FC4-DCDDB0F42268}" type="presOf" srcId="{2438E0BC-ECCA-4B8A-806B-49D50363DE2B}" destId="{250BFD0B-69F0-4063-B902-3BAB7E3585FA}" srcOrd="0" destOrd="0" presId="urn:microsoft.com/office/officeart/2005/8/layout/list1"/>
    <dgm:cxn modelId="{EFCBCEB8-79DC-40B7-A2DE-D230900D72C8}" srcId="{589FCE9E-33E5-4CE1-BC19-0C6C129E9612}" destId="{D30DFF1F-CA56-4FEA-9A48-1667674EFF83}" srcOrd="1" destOrd="0" parTransId="{53651B50-BB4B-4F92-9000-A666C1AEC86F}" sibTransId="{E6324339-1A6A-4CBC-B292-86F94624876C}"/>
    <dgm:cxn modelId="{70113450-A43E-4A14-AD62-7C6D32ACA4C3}" type="presOf" srcId="{D30DFF1F-CA56-4FEA-9A48-1667674EFF83}" destId="{C04C7260-F72C-49D6-B205-103B5859930B}" srcOrd="0" destOrd="0" presId="urn:microsoft.com/office/officeart/2005/8/layout/list1"/>
    <dgm:cxn modelId="{0C9C2196-426C-408A-8596-64DA527329C9}" srcId="{589FCE9E-33E5-4CE1-BC19-0C6C129E9612}" destId="{2438E0BC-ECCA-4B8A-806B-49D50363DE2B}" srcOrd="2" destOrd="0" parTransId="{B6A77012-370A-45C0-B153-DEED90A160F5}" sibTransId="{12DD3343-B0AD-4E1D-A366-BE9734502249}"/>
    <dgm:cxn modelId="{E919AB0F-5BBD-46EA-B5B1-65DAD575FDAB}" type="presOf" srcId="{589FCE9E-33E5-4CE1-BC19-0C6C129E9612}" destId="{5794D444-0B09-492E-89D9-29218C75CBB4}" srcOrd="0" destOrd="0" presId="urn:microsoft.com/office/officeart/2005/8/layout/list1"/>
    <dgm:cxn modelId="{EDA2AC43-701A-43BF-9BC7-B4663BF97DFC}" type="presOf" srcId="{E5BE8626-A9DC-4A7E-99FF-E4C7C9F7A794}" destId="{95323BEA-586A-41F7-98CF-C52BD5B8AFCC}" srcOrd="0" destOrd="0" presId="urn:microsoft.com/office/officeart/2005/8/layout/list1"/>
    <dgm:cxn modelId="{873A3902-7E08-4C07-8643-B5C6F99558F4}" type="presOf" srcId="{2438E0BC-ECCA-4B8A-806B-49D50363DE2B}" destId="{12E2DB3C-07C0-4CFD-85F3-E0BE76807568}" srcOrd="1" destOrd="0" presId="urn:microsoft.com/office/officeart/2005/8/layout/list1"/>
    <dgm:cxn modelId="{A5470052-88DE-4948-A962-7B0C6C4CF2B4}" type="presOf" srcId="{E5BE8626-A9DC-4A7E-99FF-E4C7C9F7A794}" destId="{C6BE4C83-689D-4A11-AA40-5C77F8CEC6EE}" srcOrd="1" destOrd="0" presId="urn:microsoft.com/office/officeart/2005/8/layout/list1"/>
    <dgm:cxn modelId="{58CEEEB4-D3A3-4B8D-A5F5-250838CCF513}" srcId="{589FCE9E-33E5-4CE1-BC19-0C6C129E9612}" destId="{E5BE8626-A9DC-4A7E-99FF-E4C7C9F7A794}" srcOrd="0" destOrd="0" parTransId="{021416D1-C201-4323-B256-48B384CC57B0}" sibTransId="{1B8B07EE-068B-4B47-9E79-17A2456B6249}"/>
    <dgm:cxn modelId="{4B5E8841-B386-4FDF-86E4-534E3953BC3F}" type="presOf" srcId="{D30DFF1F-CA56-4FEA-9A48-1667674EFF83}" destId="{EEBC4FD1-6EE2-4ABE-AED0-A7D781F37406}" srcOrd="1" destOrd="0" presId="urn:microsoft.com/office/officeart/2005/8/layout/list1"/>
    <dgm:cxn modelId="{E257AEF2-9428-448A-A2D6-80C3938F0418}" type="presParOf" srcId="{5794D444-0B09-492E-89D9-29218C75CBB4}" destId="{8E661799-CC3E-483F-BE20-610386A595D9}" srcOrd="0" destOrd="0" presId="urn:microsoft.com/office/officeart/2005/8/layout/list1"/>
    <dgm:cxn modelId="{C86C3BC0-CDB7-44C3-A09A-1A0D1F2C3F7B}" type="presParOf" srcId="{8E661799-CC3E-483F-BE20-610386A595D9}" destId="{95323BEA-586A-41F7-98CF-C52BD5B8AFCC}" srcOrd="0" destOrd="0" presId="urn:microsoft.com/office/officeart/2005/8/layout/list1"/>
    <dgm:cxn modelId="{B4F77681-BC55-4D72-801F-E6C4D007DF81}" type="presParOf" srcId="{8E661799-CC3E-483F-BE20-610386A595D9}" destId="{C6BE4C83-689D-4A11-AA40-5C77F8CEC6EE}" srcOrd="1" destOrd="0" presId="urn:microsoft.com/office/officeart/2005/8/layout/list1"/>
    <dgm:cxn modelId="{4A05BAA1-A9DD-46F9-B704-C4A262E347E2}" type="presParOf" srcId="{5794D444-0B09-492E-89D9-29218C75CBB4}" destId="{4115A52A-1623-4755-B4D2-9879BCF3519F}" srcOrd="1" destOrd="0" presId="urn:microsoft.com/office/officeart/2005/8/layout/list1"/>
    <dgm:cxn modelId="{CAC1E68A-7A48-44BA-AB8A-52452FFBFAEC}" type="presParOf" srcId="{5794D444-0B09-492E-89D9-29218C75CBB4}" destId="{CBB2538B-7FE1-4040-AA2D-C1B8B78A4A8D}" srcOrd="2" destOrd="0" presId="urn:microsoft.com/office/officeart/2005/8/layout/list1"/>
    <dgm:cxn modelId="{0097A800-1A24-47B3-B059-89EF9A892DCC}" type="presParOf" srcId="{5794D444-0B09-492E-89D9-29218C75CBB4}" destId="{09C17CAF-E411-4FFB-8BF1-DC9D9F6C16F1}" srcOrd="3" destOrd="0" presId="urn:microsoft.com/office/officeart/2005/8/layout/list1"/>
    <dgm:cxn modelId="{8F14E8E2-F35C-4A3C-AAC3-ACB0DD7BEE9A}" type="presParOf" srcId="{5794D444-0B09-492E-89D9-29218C75CBB4}" destId="{B2AE5A74-65B2-464E-A16B-1F07F864F076}" srcOrd="4" destOrd="0" presId="urn:microsoft.com/office/officeart/2005/8/layout/list1"/>
    <dgm:cxn modelId="{6B407C88-A012-487A-A641-5F36AA86C8AC}" type="presParOf" srcId="{B2AE5A74-65B2-464E-A16B-1F07F864F076}" destId="{C04C7260-F72C-49D6-B205-103B5859930B}" srcOrd="0" destOrd="0" presId="urn:microsoft.com/office/officeart/2005/8/layout/list1"/>
    <dgm:cxn modelId="{3C50DC4A-FF1D-40FE-A00A-16692C8B9FC9}" type="presParOf" srcId="{B2AE5A74-65B2-464E-A16B-1F07F864F076}" destId="{EEBC4FD1-6EE2-4ABE-AED0-A7D781F37406}" srcOrd="1" destOrd="0" presId="urn:microsoft.com/office/officeart/2005/8/layout/list1"/>
    <dgm:cxn modelId="{7DD7E2FA-B2DC-439C-9EC7-BF8E51E19033}" type="presParOf" srcId="{5794D444-0B09-492E-89D9-29218C75CBB4}" destId="{8167A444-3580-46E6-A6C4-D95EDE910E51}" srcOrd="5" destOrd="0" presId="urn:microsoft.com/office/officeart/2005/8/layout/list1"/>
    <dgm:cxn modelId="{A63C861C-DA8C-4027-B05F-66E2D79E766D}" type="presParOf" srcId="{5794D444-0B09-492E-89D9-29218C75CBB4}" destId="{20E2B3D3-2797-4947-8671-84B1DBB7AD67}" srcOrd="6" destOrd="0" presId="urn:microsoft.com/office/officeart/2005/8/layout/list1"/>
    <dgm:cxn modelId="{06C9EC07-087F-4204-B645-963C1090A977}" type="presParOf" srcId="{5794D444-0B09-492E-89D9-29218C75CBB4}" destId="{11FD1FC3-ADFC-4A83-A6AC-2B10099CE8F3}" srcOrd="7" destOrd="0" presId="urn:microsoft.com/office/officeart/2005/8/layout/list1"/>
    <dgm:cxn modelId="{8299642B-FAD4-4D5E-A7F6-10926C5FAFD8}" type="presParOf" srcId="{5794D444-0B09-492E-89D9-29218C75CBB4}" destId="{DA7E67CD-F23A-430E-BBFE-0D1C94993F83}" srcOrd="8" destOrd="0" presId="urn:microsoft.com/office/officeart/2005/8/layout/list1"/>
    <dgm:cxn modelId="{AC2A871E-6178-484F-BBEC-A1831D8EF967}" type="presParOf" srcId="{DA7E67CD-F23A-430E-BBFE-0D1C94993F83}" destId="{250BFD0B-69F0-4063-B902-3BAB7E3585FA}" srcOrd="0" destOrd="0" presId="urn:microsoft.com/office/officeart/2005/8/layout/list1"/>
    <dgm:cxn modelId="{F1DA7A8F-6F24-4161-A7F5-DF27E025EE8D}" type="presParOf" srcId="{DA7E67CD-F23A-430E-BBFE-0D1C94993F83}" destId="{12E2DB3C-07C0-4CFD-85F3-E0BE76807568}" srcOrd="1" destOrd="0" presId="urn:microsoft.com/office/officeart/2005/8/layout/list1"/>
    <dgm:cxn modelId="{BB59A9A0-F10B-4A7C-880D-4FB1544DF1BD}" type="presParOf" srcId="{5794D444-0B09-492E-89D9-29218C75CBB4}" destId="{DEBE9C1D-97F6-4558-9626-82D4A1AC167F}" srcOrd="9" destOrd="0" presId="urn:microsoft.com/office/officeart/2005/8/layout/list1"/>
    <dgm:cxn modelId="{66D4FF66-ACC6-4A0B-BC9F-6F20E47224A0}" type="presParOf" srcId="{5794D444-0B09-492E-89D9-29218C75CBB4}" destId="{D8801CBA-DA5A-4962-A99D-0BC248D734C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AA3E3C-E8F3-43E3-921D-C79CB004708E}"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pl-PL"/>
        </a:p>
      </dgm:t>
    </dgm:pt>
    <dgm:pt modelId="{FEC97910-A2BE-41BD-8414-655AA963AA20}">
      <dgm:prSet phldrT="[Tekst]"/>
      <dgm:spPr/>
      <dgm:t>
        <a:bodyPr/>
        <a:lstStyle/>
        <a:p>
          <a:r>
            <a:rPr lang="pl-PL" dirty="0" err="1" smtClean="0"/>
            <a:t>sensation</a:t>
          </a:r>
          <a:r>
            <a:rPr lang="pl-PL" dirty="0" smtClean="0"/>
            <a:t> from </a:t>
          </a:r>
          <a:r>
            <a:rPr lang="pl-PL" b="1" dirty="0" err="1" smtClean="0"/>
            <a:t>serosal</a:t>
          </a:r>
          <a:r>
            <a:rPr lang="pl-PL" b="1" dirty="0" smtClean="0"/>
            <a:t> </a:t>
          </a:r>
          <a:r>
            <a:rPr lang="pl-PL" b="1" dirty="0" err="1" smtClean="0"/>
            <a:t>surfaces</a:t>
          </a:r>
          <a:endParaRPr lang="pl-PL" dirty="0"/>
        </a:p>
      </dgm:t>
    </dgm:pt>
    <dgm:pt modelId="{FFDB512A-8AE3-429F-8574-8E89044049C7}" type="parTrans" cxnId="{F26CD9B3-E971-4288-93A0-B279C9ABE473}">
      <dgm:prSet/>
      <dgm:spPr/>
      <dgm:t>
        <a:bodyPr/>
        <a:lstStyle/>
        <a:p>
          <a:endParaRPr lang="pl-PL"/>
        </a:p>
      </dgm:t>
    </dgm:pt>
    <dgm:pt modelId="{A8B63C78-0C00-4C7B-B9B1-F823EFB9BF4A}" type="sibTrans" cxnId="{F26CD9B3-E971-4288-93A0-B279C9ABE473}">
      <dgm:prSet/>
      <dgm:spPr/>
      <dgm:t>
        <a:bodyPr/>
        <a:lstStyle/>
        <a:p>
          <a:endParaRPr lang="pl-PL"/>
        </a:p>
      </dgm:t>
    </dgm:pt>
    <dgm:pt modelId="{504A1FFE-60DD-4E96-B6BF-EB987E3E4737}">
      <dgm:prSet phldrT="[Tekst]"/>
      <dgm:spPr>
        <a:solidFill>
          <a:schemeClr val="accent2">
            <a:lumMod val="40000"/>
            <a:lumOff val="60000"/>
          </a:schemeClr>
        </a:solidFill>
      </dgm:spPr>
      <dgm:t>
        <a:bodyPr/>
        <a:lstStyle/>
        <a:p>
          <a:r>
            <a:rPr lang="pl-PL" dirty="0" smtClean="0"/>
            <a:t>SOMATIC</a:t>
          </a:r>
          <a:endParaRPr lang="pl-PL" dirty="0"/>
        </a:p>
      </dgm:t>
    </dgm:pt>
    <dgm:pt modelId="{F7553AA0-42D9-4075-A46C-C62F7AB4A3B6}" type="parTrans" cxnId="{72A56BC5-FB3E-4B9D-8008-A5F60E40DD25}">
      <dgm:prSet/>
      <dgm:spPr/>
      <dgm:t>
        <a:bodyPr/>
        <a:lstStyle/>
        <a:p>
          <a:endParaRPr lang="pl-PL"/>
        </a:p>
      </dgm:t>
    </dgm:pt>
    <dgm:pt modelId="{AE449A82-556E-4BBC-BD2D-2C40529007CE}" type="sibTrans" cxnId="{72A56BC5-FB3E-4B9D-8008-A5F60E40DD25}">
      <dgm:prSet/>
      <dgm:spPr/>
      <dgm:t>
        <a:bodyPr/>
        <a:lstStyle/>
        <a:p>
          <a:endParaRPr lang="pl-PL"/>
        </a:p>
      </dgm:t>
    </dgm:pt>
    <dgm:pt modelId="{E62A235A-BD3E-4C29-9B16-50D06C61248F}">
      <dgm:prSet phldrT="[Tekst]" custT="1"/>
      <dgm:spPr/>
      <dgm:t>
        <a:bodyPr/>
        <a:lstStyle/>
        <a:p>
          <a:r>
            <a:rPr lang="pl-PL" sz="1900" dirty="0" err="1" smtClean="0"/>
            <a:t>sensation</a:t>
          </a:r>
          <a:r>
            <a:rPr lang="pl-PL" sz="1900" dirty="0" smtClean="0"/>
            <a:t> from </a:t>
          </a:r>
          <a:r>
            <a:rPr lang="en-US" sz="1900" b="1" dirty="0" smtClean="0"/>
            <a:t>parietal</a:t>
          </a:r>
          <a:r>
            <a:rPr lang="pl-PL" sz="1900" b="1" dirty="0" smtClean="0"/>
            <a:t> </a:t>
          </a:r>
          <a:r>
            <a:rPr lang="en-US" sz="1900" b="1" dirty="0" smtClean="0"/>
            <a:t>peritoneum</a:t>
          </a:r>
          <a:r>
            <a:rPr lang="pl-PL" sz="1900" b="1" dirty="0" smtClean="0"/>
            <a:t>, </a:t>
          </a:r>
          <a:r>
            <a:rPr lang="en-US" sz="1900" dirty="0" smtClean="0"/>
            <a:t>muscles, fascia, subcutaneous tissue, skeletal system</a:t>
          </a:r>
          <a:endParaRPr lang="pl-PL" sz="1900" dirty="0"/>
        </a:p>
      </dgm:t>
    </dgm:pt>
    <dgm:pt modelId="{E18CB90C-B3AA-4DC7-9E51-345AD1BCB47F}" type="parTrans" cxnId="{F9EE1212-C73D-44C4-9D89-316957E0E2F8}">
      <dgm:prSet/>
      <dgm:spPr/>
      <dgm:t>
        <a:bodyPr/>
        <a:lstStyle/>
        <a:p>
          <a:endParaRPr lang="pl-PL"/>
        </a:p>
      </dgm:t>
    </dgm:pt>
    <dgm:pt modelId="{1DFF6147-A2B7-4C89-975F-3803FBE6DBDA}" type="sibTrans" cxnId="{F9EE1212-C73D-44C4-9D89-316957E0E2F8}">
      <dgm:prSet/>
      <dgm:spPr/>
      <dgm:t>
        <a:bodyPr/>
        <a:lstStyle/>
        <a:p>
          <a:endParaRPr lang="pl-PL"/>
        </a:p>
      </dgm:t>
    </dgm:pt>
    <dgm:pt modelId="{72CB043D-A9AF-4B80-91EF-DA4153663041}">
      <dgm:prSet phldrT="[Tekst]" custT="1"/>
      <dgm:spPr/>
      <dgm:t>
        <a:bodyPr/>
        <a:lstStyle/>
        <a:p>
          <a:r>
            <a:rPr lang="pl-PL" sz="1900" dirty="0" err="1" smtClean="0"/>
            <a:t>constant</a:t>
          </a:r>
          <a:r>
            <a:rPr lang="pl-PL" sz="1900" dirty="0" smtClean="0"/>
            <a:t>, </a:t>
          </a:r>
          <a:r>
            <a:rPr lang="en-US" sz="1900" dirty="0" smtClean="0"/>
            <a:t>well</a:t>
          </a:r>
          <a:r>
            <a:rPr lang="pl-PL" sz="1900" dirty="0" smtClean="0"/>
            <a:t> </a:t>
          </a:r>
          <a:r>
            <a:rPr lang="en-US" sz="1900" dirty="0" smtClean="0"/>
            <a:t>localized</a:t>
          </a:r>
          <a:r>
            <a:rPr lang="pl-PL" sz="1900" dirty="0" smtClean="0"/>
            <a:t>, </a:t>
          </a:r>
          <a:r>
            <a:rPr lang="en-US" sz="1900" dirty="0" smtClean="0"/>
            <a:t>located directly over the inflamed are</a:t>
          </a:r>
          <a:r>
            <a:rPr lang="pl-PL" sz="1900" dirty="0" smtClean="0"/>
            <a:t>a -&gt; </a:t>
          </a:r>
          <a:r>
            <a:rPr lang="pl-PL" sz="1900" dirty="0" err="1" smtClean="0"/>
            <a:t>increased</a:t>
          </a:r>
          <a:r>
            <a:rPr lang="pl-PL" sz="1900" dirty="0" smtClean="0"/>
            <a:t> by </a:t>
          </a:r>
          <a:r>
            <a:rPr lang="en-US" sz="1900" dirty="0" smtClean="0"/>
            <a:t>palpation</a:t>
          </a:r>
          <a:r>
            <a:rPr lang="pl-PL" sz="1900" dirty="0" smtClean="0"/>
            <a:t>/</a:t>
          </a:r>
          <a:r>
            <a:rPr lang="en-US" sz="1900" dirty="0" smtClean="0"/>
            <a:t>movement</a:t>
          </a:r>
          <a:endParaRPr lang="pl-PL" sz="1900" dirty="0"/>
        </a:p>
      </dgm:t>
    </dgm:pt>
    <dgm:pt modelId="{BE14B5F8-2855-44E8-9846-99FCE20A2B93}" type="parTrans" cxnId="{54E60B16-3F8C-4096-B7FF-6633F4CEF1F5}">
      <dgm:prSet/>
      <dgm:spPr/>
      <dgm:t>
        <a:bodyPr/>
        <a:lstStyle/>
        <a:p>
          <a:endParaRPr lang="pl-PL"/>
        </a:p>
      </dgm:t>
    </dgm:pt>
    <dgm:pt modelId="{1BFFA0DE-C720-4094-99EF-96ACC6EC2C14}" type="sibTrans" cxnId="{54E60B16-3F8C-4096-B7FF-6633F4CEF1F5}">
      <dgm:prSet/>
      <dgm:spPr/>
      <dgm:t>
        <a:bodyPr/>
        <a:lstStyle/>
        <a:p>
          <a:endParaRPr lang="pl-PL"/>
        </a:p>
      </dgm:t>
    </dgm:pt>
    <dgm:pt modelId="{EBD6C25C-A015-445C-B8A2-0969092977E2}">
      <dgm:prSet phldrT="[Tekst]"/>
      <dgm:spPr>
        <a:solidFill>
          <a:schemeClr val="accent2">
            <a:lumMod val="40000"/>
            <a:lumOff val="60000"/>
          </a:schemeClr>
        </a:solidFill>
      </dgm:spPr>
      <dgm:t>
        <a:bodyPr/>
        <a:lstStyle/>
        <a:p>
          <a:r>
            <a:rPr lang="pl-PL" dirty="0" smtClean="0"/>
            <a:t>NEUROGENIC</a:t>
          </a:r>
          <a:endParaRPr lang="pl-PL" dirty="0"/>
        </a:p>
      </dgm:t>
    </dgm:pt>
    <dgm:pt modelId="{50CAEDD8-D61A-44C5-AF1B-420877D23358}" type="parTrans" cxnId="{8A09B668-B271-43B1-B5D4-5E09ECEF4E16}">
      <dgm:prSet/>
      <dgm:spPr/>
      <dgm:t>
        <a:bodyPr/>
        <a:lstStyle/>
        <a:p>
          <a:endParaRPr lang="pl-PL"/>
        </a:p>
      </dgm:t>
    </dgm:pt>
    <dgm:pt modelId="{9EFCBA13-59A2-4F3C-B0E6-7D9376445C07}" type="sibTrans" cxnId="{8A09B668-B271-43B1-B5D4-5E09ECEF4E16}">
      <dgm:prSet/>
      <dgm:spPr/>
      <dgm:t>
        <a:bodyPr/>
        <a:lstStyle/>
        <a:p>
          <a:endParaRPr lang="pl-PL"/>
        </a:p>
      </dgm:t>
    </dgm:pt>
    <dgm:pt modelId="{9EC9598E-6485-41E4-9684-6AE14F8DC257}">
      <dgm:prSet phldrT="[Tekst]"/>
      <dgm:spPr/>
      <dgm:t>
        <a:bodyPr/>
        <a:lstStyle/>
        <a:p>
          <a:r>
            <a:rPr lang="pl-PL" dirty="0" err="1" smtClean="0"/>
            <a:t>injury</a:t>
          </a:r>
          <a:r>
            <a:rPr lang="pl-PL" dirty="0" smtClean="0"/>
            <a:t> to sensory </a:t>
          </a:r>
          <a:r>
            <a:rPr lang="pl-PL" dirty="0" err="1" smtClean="0"/>
            <a:t>nerves</a:t>
          </a:r>
          <a:r>
            <a:rPr lang="pl-PL" dirty="0" smtClean="0"/>
            <a:t> </a:t>
          </a:r>
          <a:endParaRPr lang="pl-PL" dirty="0"/>
        </a:p>
      </dgm:t>
    </dgm:pt>
    <dgm:pt modelId="{A0995392-9F34-4910-8EC6-BF4043E36044}" type="parTrans" cxnId="{F099DD74-00D3-458E-B31B-9DB793DDE26A}">
      <dgm:prSet/>
      <dgm:spPr/>
      <dgm:t>
        <a:bodyPr/>
        <a:lstStyle/>
        <a:p>
          <a:endParaRPr lang="pl-PL"/>
        </a:p>
      </dgm:t>
    </dgm:pt>
    <dgm:pt modelId="{3B8E51EE-84CB-4B3E-9F2A-B95D36E8051B}" type="sibTrans" cxnId="{F099DD74-00D3-458E-B31B-9DB793DDE26A}">
      <dgm:prSet/>
      <dgm:spPr/>
      <dgm:t>
        <a:bodyPr/>
        <a:lstStyle/>
        <a:p>
          <a:endParaRPr lang="pl-PL"/>
        </a:p>
      </dgm:t>
    </dgm:pt>
    <dgm:pt modelId="{4E96A9C9-9320-4038-A424-B5F66911291D}">
      <dgm:prSet phldrT="[Tekst]"/>
      <dgm:spPr/>
      <dgm:t>
        <a:bodyPr/>
        <a:lstStyle/>
        <a:p>
          <a:r>
            <a:rPr lang="pl-PL" dirty="0" err="1" smtClean="0"/>
            <a:t>Examples</a:t>
          </a:r>
          <a:r>
            <a:rPr lang="pl-PL" dirty="0" smtClean="0"/>
            <a:t>: </a:t>
          </a:r>
          <a:r>
            <a:rPr lang="en-US" dirty="0" smtClean="0"/>
            <a:t>herpes zoster, </a:t>
          </a:r>
          <a:r>
            <a:rPr lang="pl-PL" dirty="0" smtClean="0"/>
            <a:t>a</a:t>
          </a:r>
          <a:r>
            <a:rPr lang="en-US" dirty="0" err="1" smtClean="0"/>
            <a:t>rthritis</a:t>
          </a:r>
          <a:r>
            <a:rPr lang="en-US" dirty="0" smtClean="0"/>
            <a:t>, herniated nucleus pulposus, diabetes, multiple</a:t>
          </a:r>
          <a:r>
            <a:rPr lang="pl-PL" dirty="0" smtClean="0"/>
            <a:t> </a:t>
          </a:r>
          <a:r>
            <a:rPr lang="pl-PL" dirty="0" err="1" smtClean="0"/>
            <a:t>sclerosis</a:t>
          </a:r>
          <a:r>
            <a:rPr lang="pl-PL" dirty="0" smtClean="0"/>
            <a:t>, </a:t>
          </a:r>
          <a:r>
            <a:rPr lang="pl-PL" dirty="0" err="1" smtClean="0"/>
            <a:t>syphilis</a:t>
          </a:r>
          <a:endParaRPr lang="pl-PL" dirty="0"/>
        </a:p>
      </dgm:t>
    </dgm:pt>
    <dgm:pt modelId="{364E8916-AC36-4884-BB51-CA559F5CCBC8}" type="parTrans" cxnId="{30C62C94-0CE8-47E0-B28F-9C7031D72F86}">
      <dgm:prSet/>
      <dgm:spPr/>
      <dgm:t>
        <a:bodyPr/>
        <a:lstStyle/>
        <a:p>
          <a:endParaRPr lang="pl-PL"/>
        </a:p>
      </dgm:t>
    </dgm:pt>
    <dgm:pt modelId="{61FAEDC5-48C0-4715-BEA4-8EF20BD8D716}" type="sibTrans" cxnId="{30C62C94-0CE8-47E0-B28F-9C7031D72F86}">
      <dgm:prSet/>
      <dgm:spPr/>
      <dgm:t>
        <a:bodyPr/>
        <a:lstStyle/>
        <a:p>
          <a:endParaRPr lang="pl-PL"/>
        </a:p>
      </dgm:t>
    </dgm:pt>
    <dgm:pt modelId="{11450CDF-30D3-4122-926D-39E5865250C6}">
      <dgm:prSet phldrT="[Tekst]"/>
      <dgm:spPr/>
      <dgm:t>
        <a:bodyPr/>
        <a:lstStyle/>
        <a:p>
          <a:r>
            <a:rPr lang="pl-PL" dirty="0" err="1" smtClean="0"/>
            <a:t>Deep</a:t>
          </a:r>
          <a:r>
            <a:rPr lang="pl-PL" dirty="0" smtClean="0"/>
            <a:t>, </a:t>
          </a:r>
          <a:r>
            <a:rPr lang="pl-PL" dirty="0" err="1" smtClean="0"/>
            <a:t>dull</a:t>
          </a:r>
          <a:r>
            <a:rPr lang="pl-PL" dirty="0" smtClean="0"/>
            <a:t>, </a:t>
          </a:r>
          <a:r>
            <a:rPr lang="pl-PL" dirty="0" err="1" smtClean="0"/>
            <a:t>vague</a:t>
          </a:r>
          <a:r>
            <a:rPr lang="pl-PL" dirty="0" smtClean="0"/>
            <a:t>, </a:t>
          </a:r>
          <a:r>
            <a:rPr lang="pl-PL" dirty="0" err="1" smtClean="0"/>
            <a:t>poorly-defined</a:t>
          </a:r>
          <a:r>
            <a:rPr lang="pl-PL" dirty="0" smtClean="0"/>
            <a:t> +/- </a:t>
          </a:r>
          <a:r>
            <a:rPr lang="pl-PL" dirty="0" err="1" smtClean="0"/>
            <a:t>malaise</a:t>
          </a:r>
          <a:r>
            <a:rPr lang="pl-PL" dirty="0" smtClean="0"/>
            <a:t>, </a:t>
          </a:r>
          <a:r>
            <a:rPr lang="pl-PL" dirty="0" err="1" smtClean="0"/>
            <a:t>sweating</a:t>
          </a:r>
          <a:r>
            <a:rPr lang="pl-PL" dirty="0" smtClean="0"/>
            <a:t>, </a:t>
          </a:r>
          <a:r>
            <a:rPr lang="pl-PL" dirty="0" err="1" smtClean="0"/>
            <a:t>nausea</a:t>
          </a:r>
          <a:r>
            <a:rPr lang="pl-PL" dirty="0" smtClean="0"/>
            <a:t>, </a:t>
          </a:r>
          <a:r>
            <a:rPr lang="pl-PL" dirty="0" err="1" smtClean="0"/>
            <a:t>diarhhea</a:t>
          </a:r>
          <a:r>
            <a:rPr lang="pl-PL" dirty="0" smtClean="0"/>
            <a:t>, </a:t>
          </a:r>
          <a:r>
            <a:rPr lang="pl-PL" dirty="0" err="1" smtClean="0"/>
            <a:t>fever</a:t>
          </a:r>
          <a:endParaRPr lang="pl-PL" dirty="0"/>
        </a:p>
      </dgm:t>
    </dgm:pt>
    <dgm:pt modelId="{F3E68C43-D8C2-419D-9F09-9596A915D6CE}" type="parTrans" cxnId="{8789EA09-AEF0-49FA-BA0A-18C5F5062391}">
      <dgm:prSet/>
      <dgm:spPr/>
      <dgm:t>
        <a:bodyPr/>
        <a:lstStyle/>
        <a:p>
          <a:endParaRPr lang="pl-PL"/>
        </a:p>
      </dgm:t>
    </dgm:pt>
    <dgm:pt modelId="{C16C8D05-DF30-42F2-BAE9-4A6A21115F25}" type="sibTrans" cxnId="{8789EA09-AEF0-49FA-BA0A-18C5F5062391}">
      <dgm:prSet/>
      <dgm:spPr/>
      <dgm:t>
        <a:bodyPr/>
        <a:lstStyle/>
        <a:p>
          <a:endParaRPr lang="pl-PL"/>
        </a:p>
      </dgm:t>
    </dgm:pt>
    <dgm:pt modelId="{623ABB82-8E42-44A7-AD4D-8E0F5AC96ACB}">
      <dgm:prSet phldrT="[Tekst]"/>
      <dgm:spPr/>
      <dgm:t>
        <a:bodyPr/>
        <a:lstStyle/>
        <a:p>
          <a:r>
            <a:rPr lang="pl-PL" dirty="0" err="1" smtClean="0"/>
            <a:t>Distension</a:t>
          </a:r>
          <a:r>
            <a:rPr lang="pl-PL" dirty="0" smtClean="0"/>
            <a:t> of organ, </a:t>
          </a:r>
          <a:r>
            <a:rPr lang="pl-PL" dirty="0" err="1" smtClean="0"/>
            <a:t>spasm</a:t>
          </a:r>
          <a:r>
            <a:rPr lang="pl-PL" dirty="0" smtClean="0"/>
            <a:t>, </a:t>
          </a:r>
          <a:r>
            <a:rPr lang="pl-PL" dirty="0" err="1" smtClean="0"/>
            <a:t>infection</a:t>
          </a:r>
          <a:r>
            <a:rPr lang="pl-PL" dirty="0" smtClean="0"/>
            <a:t>, </a:t>
          </a:r>
          <a:r>
            <a:rPr lang="pl-PL" dirty="0" err="1" smtClean="0"/>
            <a:t>ischaemia</a:t>
          </a:r>
          <a:endParaRPr lang="pl-PL" dirty="0"/>
        </a:p>
      </dgm:t>
    </dgm:pt>
    <dgm:pt modelId="{BFBC87D2-2B6B-4E1B-8CE4-4CFCEF2CE867}" type="parTrans" cxnId="{44AE116E-864E-4227-8A53-33264382EC4D}">
      <dgm:prSet/>
      <dgm:spPr/>
      <dgm:t>
        <a:bodyPr/>
        <a:lstStyle/>
        <a:p>
          <a:endParaRPr lang="pl-PL"/>
        </a:p>
      </dgm:t>
    </dgm:pt>
    <dgm:pt modelId="{1E3E24FF-FE43-47C2-8B07-E25FF678BB14}" type="sibTrans" cxnId="{44AE116E-864E-4227-8A53-33264382EC4D}">
      <dgm:prSet/>
      <dgm:spPr/>
      <dgm:t>
        <a:bodyPr/>
        <a:lstStyle/>
        <a:p>
          <a:endParaRPr lang="pl-PL"/>
        </a:p>
      </dgm:t>
    </dgm:pt>
    <dgm:pt modelId="{9D731DF8-7B71-4FD4-84D3-FF5F60AFFEAD}">
      <dgm:prSet phldrT="[Tekst]"/>
      <dgm:spPr/>
      <dgm:t>
        <a:bodyPr/>
        <a:lstStyle/>
        <a:p>
          <a:r>
            <a:rPr lang="pl-PL" dirty="0" err="1" smtClean="0"/>
            <a:t>Examples</a:t>
          </a:r>
          <a:r>
            <a:rPr lang="pl-PL" dirty="0" smtClean="0"/>
            <a:t>: </a:t>
          </a:r>
          <a:r>
            <a:rPr lang="pl-PL" dirty="0" err="1" smtClean="0"/>
            <a:t>ureter</a:t>
          </a:r>
          <a:r>
            <a:rPr lang="pl-PL" dirty="0" smtClean="0"/>
            <a:t> </a:t>
          </a:r>
          <a:r>
            <a:rPr lang="pl-PL" dirty="0" err="1" smtClean="0"/>
            <a:t>calculi</a:t>
          </a:r>
          <a:r>
            <a:rPr lang="pl-PL" dirty="0" smtClean="0"/>
            <a:t>, </a:t>
          </a:r>
          <a:r>
            <a:rPr lang="pl-PL" dirty="0" err="1" smtClean="0"/>
            <a:t>ovarian</a:t>
          </a:r>
          <a:r>
            <a:rPr lang="pl-PL" dirty="0" smtClean="0"/>
            <a:t> </a:t>
          </a:r>
          <a:r>
            <a:rPr lang="pl-PL" dirty="0" err="1" smtClean="0"/>
            <a:t>heamorrhagic</a:t>
          </a:r>
          <a:r>
            <a:rPr lang="pl-PL" dirty="0" smtClean="0"/>
            <a:t> cyst, </a:t>
          </a:r>
          <a:r>
            <a:rPr lang="pl-PL" dirty="0" err="1" smtClean="0"/>
            <a:t>ovulation</a:t>
          </a:r>
          <a:r>
            <a:rPr lang="pl-PL" dirty="0" smtClean="0"/>
            <a:t>, </a:t>
          </a:r>
          <a:r>
            <a:rPr lang="pl-PL" dirty="0" err="1" smtClean="0"/>
            <a:t>ischaemia</a:t>
          </a:r>
          <a:r>
            <a:rPr lang="pl-PL" dirty="0" smtClean="0"/>
            <a:t> of </a:t>
          </a:r>
          <a:r>
            <a:rPr lang="pl-PL" dirty="0" err="1" smtClean="0"/>
            <a:t>leiomyoma</a:t>
          </a:r>
          <a:r>
            <a:rPr lang="pl-PL" dirty="0" smtClean="0"/>
            <a:t>, </a:t>
          </a:r>
          <a:r>
            <a:rPr lang="pl-PL" dirty="0" err="1" smtClean="0"/>
            <a:t>appendicitis</a:t>
          </a:r>
          <a:endParaRPr lang="pl-PL" dirty="0"/>
        </a:p>
      </dgm:t>
    </dgm:pt>
    <dgm:pt modelId="{6948B406-6424-4475-A7E6-D32E98FCFA30}" type="parTrans" cxnId="{96A1F8D7-CEBA-4771-8F04-D4084FA6E9A8}">
      <dgm:prSet/>
      <dgm:spPr/>
      <dgm:t>
        <a:bodyPr/>
        <a:lstStyle/>
        <a:p>
          <a:endParaRPr lang="pl-PL"/>
        </a:p>
      </dgm:t>
    </dgm:pt>
    <dgm:pt modelId="{65A473EC-2FB8-42FC-812A-CA9046AD219E}" type="sibTrans" cxnId="{96A1F8D7-CEBA-4771-8F04-D4084FA6E9A8}">
      <dgm:prSet/>
      <dgm:spPr/>
      <dgm:t>
        <a:bodyPr/>
        <a:lstStyle/>
        <a:p>
          <a:endParaRPr lang="pl-PL"/>
        </a:p>
      </dgm:t>
    </dgm:pt>
    <dgm:pt modelId="{7181DDF8-788B-4F11-A55F-64E043E20113}">
      <dgm:prSet phldrT="[Tekst]"/>
      <dgm:spPr>
        <a:solidFill>
          <a:schemeClr val="accent2">
            <a:lumMod val="40000"/>
            <a:lumOff val="60000"/>
          </a:schemeClr>
        </a:solidFill>
      </dgm:spPr>
      <dgm:t>
        <a:bodyPr/>
        <a:lstStyle/>
        <a:p>
          <a:r>
            <a:rPr lang="pl-PL" dirty="0" smtClean="0"/>
            <a:t>VISCERAL</a:t>
          </a:r>
          <a:endParaRPr lang="pl-PL" dirty="0"/>
        </a:p>
      </dgm:t>
    </dgm:pt>
    <dgm:pt modelId="{AA17A2F0-68DF-4EAB-A26F-44C905D02D89}" type="sibTrans" cxnId="{3F67D93D-DF06-4459-A768-F2633132FC7E}">
      <dgm:prSet/>
      <dgm:spPr/>
      <dgm:t>
        <a:bodyPr/>
        <a:lstStyle/>
        <a:p>
          <a:endParaRPr lang="pl-PL"/>
        </a:p>
      </dgm:t>
    </dgm:pt>
    <dgm:pt modelId="{823592EE-2922-4666-A254-7C3E715E4294}" type="parTrans" cxnId="{3F67D93D-DF06-4459-A768-F2633132FC7E}">
      <dgm:prSet/>
      <dgm:spPr/>
      <dgm:t>
        <a:bodyPr/>
        <a:lstStyle/>
        <a:p>
          <a:endParaRPr lang="pl-PL"/>
        </a:p>
      </dgm:t>
    </dgm:pt>
    <dgm:pt modelId="{4472D558-3189-4B49-A5C4-1048AF703538}">
      <dgm:prSet phldrT="[Tekst]" custT="1"/>
      <dgm:spPr/>
      <dgm:t>
        <a:bodyPr/>
        <a:lstStyle/>
        <a:p>
          <a:r>
            <a:rPr lang="pl-PL" sz="1900" dirty="0" err="1" smtClean="0"/>
            <a:t>Examples</a:t>
          </a:r>
          <a:r>
            <a:rPr lang="pl-PL" sz="1900" dirty="0" smtClean="0"/>
            <a:t>: </a:t>
          </a:r>
          <a:r>
            <a:rPr lang="en-US" sz="1900" dirty="0" smtClean="0"/>
            <a:t>intraperitoneal bleeding, necrosis of an intraabdominal structure, inflammation due to infection</a:t>
          </a:r>
          <a:endParaRPr lang="pl-PL" sz="1900" dirty="0"/>
        </a:p>
      </dgm:t>
    </dgm:pt>
    <dgm:pt modelId="{5C6412AC-817B-43F3-80A6-55B64A2E4D20}" type="parTrans" cxnId="{CCD4297D-C8CA-4FCA-A8CF-1FD9A522D856}">
      <dgm:prSet/>
      <dgm:spPr/>
      <dgm:t>
        <a:bodyPr/>
        <a:lstStyle/>
        <a:p>
          <a:endParaRPr lang="pl-PL"/>
        </a:p>
      </dgm:t>
    </dgm:pt>
    <dgm:pt modelId="{2A6B8F36-91BE-46E8-B043-8833ECA35B7D}" type="sibTrans" cxnId="{CCD4297D-C8CA-4FCA-A8CF-1FD9A522D856}">
      <dgm:prSet/>
      <dgm:spPr/>
      <dgm:t>
        <a:bodyPr/>
        <a:lstStyle/>
        <a:p>
          <a:endParaRPr lang="pl-PL"/>
        </a:p>
      </dgm:t>
    </dgm:pt>
    <dgm:pt modelId="{D4204026-33AD-4749-B904-CFC4F96D1ACF}" type="pres">
      <dgm:prSet presAssocID="{36AA3E3C-E8F3-43E3-921D-C79CB004708E}" presName="linearFlow" presStyleCnt="0">
        <dgm:presLayoutVars>
          <dgm:dir/>
          <dgm:animLvl val="lvl"/>
          <dgm:resizeHandles/>
        </dgm:presLayoutVars>
      </dgm:prSet>
      <dgm:spPr/>
      <dgm:t>
        <a:bodyPr/>
        <a:lstStyle/>
        <a:p>
          <a:endParaRPr lang="pl-PL"/>
        </a:p>
      </dgm:t>
    </dgm:pt>
    <dgm:pt modelId="{0C016E80-6121-4E9C-9131-B3184B66DFC6}" type="pres">
      <dgm:prSet presAssocID="{7181DDF8-788B-4F11-A55F-64E043E20113}" presName="compositeNode" presStyleCnt="0">
        <dgm:presLayoutVars>
          <dgm:bulletEnabled val="1"/>
        </dgm:presLayoutVars>
      </dgm:prSet>
      <dgm:spPr/>
    </dgm:pt>
    <dgm:pt modelId="{9B249D25-0CBF-4AF6-82F2-635C09F4B442}" type="pres">
      <dgm:prSet presAssocID="{7181DDF8-788B-4F11-A55F-64E043E20113}" presName="image" presStyleLbl="fgImgPlace1" presStyleIdx="0" presStyleCnt="3"/>
      <dgm:spPr/>
    </dgm:pt>
    <dgm:pt modelId="{E5BABD2B-A8C1-4FFB-B445-DD13B522FEBD}" type="pres">
      <dgm:prSet presAssocID="{7181DDF8-788B-4F11-A55F-64E043E20113}" presName="childNode" presStyleLbl="node1" presStyleIdx="0" presStyleCnt="3" custScaleX="143107" custScaleY="100749">
        <dgm:presLayoutVars>
          <dgm:bulletEnabled val="1"/>
        </dgm:presLayoutVars>
      </dgm:prSet>
      <dgm:spPr/>
      <dgm:t>
        <a:bodyPr/>
        <a:lstStyle/>
        <a:p>
          <a:endParaRPr lang="pl-PL"/>
        </a:p>
      </dgm:t>
    </dgm:pt>
    <dgm:pt modelId="{1918C0C8-65C3-48D3-A168-6474625E9A29}" type="pres">
      <dgm:prSet presAssocID="{7181DDF8-788B-4F11-A55F-64E043E20113}" presName="parentNode" presStyleLbl="revTx" presStyleIdx="0" presStyleCnt="3">
        <dgm:presLayoutVars>
          <dgm:chMax val="0"/>
          <dgm:bulletEnabled val="1"/>
        </dgm:presLayoutVars>
      </dgm:prSet>
      <dgm:spPr/>
      <dgm:t>
        <a:bodyPr/>
        <a:lstStyle/>
        <a:p>
          <a:endParaRPr lang="pl-PL"/>
        </a:p>
      </dgm:t>
    </dgm:pt>
    <dgm:pt modelId="{8689F2D6-F537-47A6-A666-8EFB7EEE742F}" type="pres">
      <dgm:prSet presAssocID="{AA17A2F0-68DF-4EAB-A26F-44C905D02D89}" presName="sibTrans" presStyleCnt="0"/>
      <dgm:spPr/>
    </dgm:pt>
    <dgm:pt modelId="{ECB23B10-E536-4653-B8FD-AACCE713EED9}" type="pres">
      <dgm:prSet presAssocID="{504A1FFE-60DD-4E96-B6BF-EB987E3E4737}" presName="compositeNode" presStyleCnt="0">
        <dgm:presLayoutVars>
          <dgm:bulletEnabled val="1"/>
        </dgm:presLayoutVars>
      </dgm:prSet>
      <dgm:spPr/>
    </dgm:pt>
    <dgm:pt modelId="{C7511B42-70FC-4B66-B577-8F4CE26BF393}" type="pres">
      <dgm:prSet presAssocID="{504A1FFE-60DD-4E96-B6BF-EB987E3E4737}" presName="image" presStyleLbl="fgImgPlace1" presStyleIdx="1" presStyleCnt="3"/>
      <dgm:spPr/>
    </dgm:pt>
    <dgm:pt modelId="{B1463FF5-F4B2-4B28-8E6C-BCF5814C2555}" type="pres">
      <dgm:prSet presAssocID="{504A1FFE-60DD-4E96-B6BF-EB987E3E4737}" presName="childNode" presStyleLbl="node1" presStyleIdx="1" presStyleCnt="3" custScaleX="141989">
        <dgm:presLayoutVars>
          <dgm:bulletEnabled val="1"/>
        </dgm:presLayoutVars>
      </dgm:prSet>
      <dgm:spPr/>
      <dgm:t>
        <a:bodyPr/>
        <a:lstStyle/>
        <a:p>
          <a:endParaRPr lang="pl-PL"/>
        </a:p>
      </dgm:t>
    </dgm:pt>
    <dgm:pt modelId="{B3C5B651-FBE3-4F0A-88C9-716DB73E9C7F}" type="pres">
      <dgm:prSet presAssocID="{504A1FFE-60DD-4E96-B6BF-EB987E3E4737}" presName="parentNode" presStyleLbl="revTx" presStyleIdx="1" presStyleCnt="3">
        <dgm:presLayoutVars>
          <dgm:chMax val="0"/>
          <dgm:bulletEnabled val="1"/>
        </dgm:presLayoutVars>
      </dgm:prSet>
      <dgm:spPr/>
      <dgm:t>
        <a:bodyPr/>
        <a:lstStyle/>
        <a:p>
          <a:endParaRPr lang="pl-PL"/>
        </a:p>
      </dgm:t>
    </dgm:pt>
    <dgm:pt modelId="{56E50CD3-2054-48CE-BB2B-EC1B452F8D35}" type="pres">
      <dgm:prSet presAssocID="{AE449A82-556E-4BBC-BD2D-2C40529007CE}" presName="sibTrans" presStyleCnt="0"/>
      <dgm:spPr/>
    </dgm:pt>
    <dgm:pt modelId="{7EF24C8F-5E21-4608-8425-BB4E8F36609A}" type="pres">
      <dgm:prSet presAssocID="{EBD6C25C-A015-445C-B8A2-0969092977E2}" presName="compositeNode" presStyleCnt="0">
        <dgm:presLayoutVars>
          <dgm:bulletEnabled val="1"/>
        </dgm:presLayoutVars>
      </dgm:prSet>
      <dgm:spPr/>
    </dgm:pt>
    <dgm:pt modelId="{097594F0-3261-4FD7-8C9A-47AE0A5A64E6}" type="pres">
      <dgm:prSet presAssocID="{EBD6C25C-A015-445C-B8A2-0969092977E2}" presName="image" presStyleLbl="fgImgPlace1" presStyleIdx="2" presStyleCnt="3"/>
      <dgm:spPr/>
    </dgm:pt>
    <dgm:pt modelId="{5B6B9F89-A7F3-4E75-9695-F78AB8B019CF}" type="pres">
      <dgm:prSet presAssocID="{EBD6C25C-A015-445C-B8A2-0969092977E2}" presName="childNode" presStyleLbl="node1" presStyleIdx="2" presStyleCnt="3" custScaleX="141397">
        <dgm:presLayoutVars>
          <dgm:bulletEnabled val="1"/>
        </dgm:presLayoutVars>
      </dgm:prSet>
      <dgm:spPr/>
      <dgm:t>
        <a:bodyPr/>
        <a:lstStyle/>
        <a:p>
          <a:endParaRPr lang="pl-PL"/>
        </a:p>
      </dgm:t>
    </dgm:pt>
    <dgm:pt modelId="{472CB75F-6AA7-4624-9AD4-55B7C8B64463}" type="pres">
      <dgm:prSet presAssocID="{EBD6C25C-A015-445C-B8A2-0969092977E2}" presName="parentNode" presStyleLbl="revTx" presStyleIdx="2" presStyleCnt="3">
        <dgm:presLayoutVars>
          <dgm:chMax val="0"/>
          <dgm:bulletEnabled val="1"/>
        </dgm:presLayoutVars>
      </dgm:prSet>
      <dgm:spPr/>
      <dgm:t>
        <a:bodyPr/>
        <a:lstStyle/>
        <a:p>
          <a:endParaRPr lang="pl-PL"/>
        </a:p>
      </dgm:t>
    </dgm:pt>
  </dgm:ptLst>
  <dgm:cxnLst>
    <dgm:cxn modelId="{F099DD74-00D3-458E-B31B-9DB793DDE26A}" srcId="{EBD6C25C-A015-445C-B8A2-0969092977E2}" destId="{9EC9598E-6485-41E4-9684-6AE14F8DC257}" srcOrd="0" destOrd="0" parTransId="{A0995392-9F34-4910-8EC6-BF4043E36044}" sibTransId="{3B8E51EE-84CB-4B3E-9F2A-B95D36E8051B}"/>
    <dgm:cxn modelId="{F26CD9B3-E971-4288-93A0-B279C9ABE473}" srcId="{7181DDF8-788B-4F11-A55F-64E043E20113}" destId="{FEC97910-A2BE-41BD-8414-655AA963AA20}" srcOrd="0" destOrd="0" parTransId="{FFDB512A-8AE3-429F-8574-8E89044049C7}" sibTransId="{A8B63C78-0C00-4C7B-B9B1-F823EFB9BF4A}"/>
    <dgm:cxn modelId="{8A09B668-B271-43B1-B5D4-5E09ECEF4E16}" srcId="{36AA3E3C-E8F3-43E3-921D-C79CB004708E}" destId="{EBD6C25C-A015-445C-B8A2-0969092977E2}" srcOrd="2" destOrd="0" parTransId="{50CAEDD8-D61A-44C5-AF1B-420877D23358}" sibTransId="{9EFCBA13-59A2-4F3C-B0E6-7D9376445C07}"/>
    <dgm:cxn modelId="{3F67D93D-DF06-4459-A768-F2633132FC7E}" srcId="{36AA3E3C-E8F3-43E3-921D-C79CB004708E}" destId="{7181DDF8-788B-4F11-A55F-64E043E20113}" srcOrd="0" destOrd="0" parTransId="{823592EE-2922-4666-A254-7C3E715E4294}" sibTransId="{AA17A2F0-68DF-4EAB-A26F-44C905D02D89}"/>
    <dgm:cxn modelId="{063BCE95-2C31-4027-9ECC-EC018C578904}" type="presOf" srcId="{9EC9598E-6485-41E4-9684-6AE14F8DC257}" destId="{5B6B9F89-A7F3-4E75-9695-F78AB8B019CF}" srcOrd="0" destOrd="0" presId="urn:microsoft.com/office/officeart/2005/8/layout/hList2"/>
    <dgm:cxn modelId="{BDC7501C-7C1A-4D5B-BB40-8358D805B296}" type="presOf" srcId="{72CB043D-A9AF-4B80-91EF-DA4153663041}" destId="{B1463FF5-F4B2-4B28-8E6C-BCF5814C2555}" srcOrd="0" destOrd="1" presId="urn:microsoft.com/office/officeart/2005/8/layout/hList2"/>
    <dgm:cxn modelId="{44AE116E-864E-4227-8A53-33264382EC4D}" srcId="{7181DDF8-788B-4F11-A55F-64E043E20113}" destId="{623ABB82-8E42-44A7-AD4D-8E0F5AC96ACB}" srcOrd="2" destOrd="0" parTransId="{BFBC87D2-2B6B-4E1B-8CE4-4CFCEF2CE867}" sibTransId="{1E3E24FF-FE43-47C2-8B07-E25FF678BB14}"/>
    <dgm:cxn modelId="{35393C1D-688F-4867-B649-0A00E6758659}" type="presOf" srcId="{9D731DF8-7B71-4FD4-84D3-FF5F60AFFEAD}" destId="{E5BABD2B-A8C1-4FFB-B445-DD13B522FEBD}" srcOrd="0" destOrd="3" presId="urn:microsoft.com/office/officeart/2005/8/layout/hList2"/>
    <dgm:cxn modelId="{722A3E98-0DA4-4C39-B3E1-FF8F782E6EB1}" type="presOf" srcId="{FEC97910-A2BE-41BD-8414-655AA963AA20}" destId="{E5BABD2B-A8C1-4FFB-B445-DD13B522FEBD}" srcOrd="0" destOrd="0" presId="urn:microsoft.com/office/officeart/2005/8/layout/hList2"/>
    <dgm:cxn modelId="{7F3DEDE6-BC4D-4C41-B617-E01D23E922C1}" type="presOf" srcId="{623ABB82-8E42-44A7-AD4D-8E0F5AC96ACB}" destId="{E5BABD2B-A8C1-4FFB-B445-DD13B522FEBD}" srcOrd="0" destOrd="2" presId="urn:microsoft.com/office/officeart/2005/8/layout/hList2"/>
    <dgm:cxn modelId="{F9EE1212-C73D-44C4-9D89-316957E0E2F8}" srcId="{504A1FFE-60DD-4E96-B6BF-EB987E3E4737}" destId="{E62A235A-BD3E-4C29-9B16-50D06C61248F}" srcOrd="0" destOrd="0" parTransId="{E18CB90C-B3AA-4DC7-9E51-345AD1BCB47F}" sibTransId="{1DFF6147-A2B7-4C89-975F-3803FBE6DBDA}"/>
    <dgm:cxn modelId="{22C3BB3C-148A-46AD-B842-8E15374A7301}" type="presOf" srcId="{4472D558-3189-4B49-A5C4-1048AF703538}" destId="{B1463FF5-F4B2-4B28-8E6C-BCF5814C2555}" srcOrd="0" destOrd="2" presId="urn:microsoft.com/office/officeart/2005/8/layout/hList2"/>
    <dgm:cxn modelId="{96A1F8D7-CEBA-4771-8F04-D4084FA6E9A8}" srcId="{7181DDF8-788B-4F11-A55F-64E043E20113}" destId="{9D731DF8-7B71-4FD4-84D3-FF5F60AFFEAD}" srcOrd="3" destOrd="0" parTransId="{6948B406-6424-4475-A7E6-D32E98FCFA30}" sibTransId="{65A473EC-2FB8-42FC-812A-CA9046AD219E}"/>
    <dgm:cxn modelId="{8BC54BC4-0B2D-4F7B-A4DE-1ECF187DE21E}" type="presOf" srcId="{7181DDF8-788B-4F11-A55F-64E043E20113}" destId="{1918C0C8-65C3-48D3-A168-6474625E9A29}" srcOrd="0" destOrd="0" presId="urn:microsoft.com/office/officeart/2005/8/layout/hList2"/>
    <dgm:cxn modelId="{06892823-EC93-4F71-9E41-A12DF194C487}" type="presOf" srcId="{EBD6C25C-A015-445C-B8A2-0969092977E2}" destId="{472CB75F-6AA7-4624-9AD4-55B7C8B64463}" srcOrd="0" destOrd="0" presId="urn:microsoft.com/office/officeart/2005/8/layout/hList2"/>
    <dgm:cxn modelId="{C07EF078-635F-423B-AFB3-850DA199A4E3}" type="presOf" srcId="{11450CDF-30D3-4122-926D-39E5865250C6}" destId="{E5BABD2B-A8C1-4FFB-B445-DD13B522FEBD}" srcOrd="0" destOrd="1" presId="urn:microsoft.com/office/officeart/2005/8/layout/hList2"/>
    <dgm:cxn modelId="{49E56DAB-8FF3-40F0-97A4-43F79040A874}" type="presOf" srcId="{504A1FFE-60DD-4E96-B6BF-EB987E3E4737}" destId="{B3C5B651-FBE3-4F0A-88C9-716DB73E9C7F}" srcOrd="0" destOrd="0" presId="urn:microsoft.com/office/officeart/2005/8/layout/hList2"/>
    <dgm:cxn modelId="{5A7700E5-0ED5-4C10-B56F-8F76DE5EF7FA}" type="presOf" srcId="{4E96A9C9-9320-4038-A424-B5F66911291D}" destId="{5B6B9F89-A7F3-4E75-9695-F78AB8B019CF}" srcOrd="0" destOrd="1" presId="urn:microsoft.com/office/officeart/2005/8/layout/hList2"/>
    <dgm:cxn modelId="{15B3EA24-0B69-403A-851D-BA61C6B341D2}" type="presOf" srcId="{E62A235A-BD3E-4C29-9B16-50D06C61248F}" destId="{B1463FF5-F4B2-4B28-8E6C-BCF5814C2555}" srcOrd="0" destOrd="0" presId="urn:microsoft.com/office/officeart/2005/8/layout/hList2"/>
    <dgm:cxn modelId="{72A56BC5-FB3E-4B9D-8008-A5F60E40DD25}" srcId="{36AA3E3C-E8F3-43E3-921D-C79CB004708E}" destId="{504A1FFE-60DD-4E96-B6BF-EB987E3E4737}" srcOrd="1" destOrd="0" parTransId="{F7553AA0-42D9-4075-A46C-C62F7AB4A3B6}" sibTransId="{AE449A82-556E-4BBC-BD2D-2C40529007CE}"/>
    <dgm:cxn modelId="{54E60B16-3F8C-4096-B7FF-6633F4CEF1F5}" srcId="{504A1FFE-60DD-4E96-B6BF-EB987E3E4737}" destId="{72CB043D-A9AF-4B80-91EF-DA4153663041}" srcOrd="1" destOrd="0" parTransId="{BE14B5F8-2855-44E8-9846-99FCE20A2B93}" sibTransId="{1BFFA0DE-C720-4094-99EF-96ACC6EC2C14}"/>
    <dgm:cxn modelId="{CCD4297D-C8CA-4FCA-A8CF-1FD9A522D856}" srcId="{504A1FFE-60DD-4E96-B6BF-EB987E3E4737}" destId="{4472D558-3189-4B49-A5C4-1048AF703538}" srcOrd="2" destOrd="0" parTransId="{5C6412AC-817B-43F3-80A6-55B64A2E4D20}" sibTransId="{2A6B8F36-91BE-46E8-B043-8833ECA35B7D}"/>
    <dgm:cxn modelId="{E4BA61E9-1B70-4F3C-A57D-05C3E1882CEA}" type="presOf" srcId="{36AA3E3C-E8F3-43E3-921D-C79CB004708E}" destId="{D4204026-33AD-4749-B904-CFC4F96D1ACF}" srcOrd="0" destOrd="0" presId="urn:microsoft.com/office/officeart/2005/8/layout/hList2"/>
    <dgm:cxn modelId="{30C62C94-0CE8-47E0-B28F-9C7031D72F86}" srcId="{EBD6C25C-A015-445C-B8A2-0969092977E2}" destId="{4E96A9C9-9320-4038-A424-B5F66911291D}" srcOrd="1" destOrd="0" parTransId="{364E8916-AC36-4884-BB51-CA559F5CCBC8}" sibTransId="{61FAEDC5-48C0-4715-BEA4-8EF20BD8D716}"/>
    <dgm:cxn modelId="{8789EA09-AEF0-49FA-BA0A-18C5F5062391}" srcId="{7181DDF8-788B-4F11-A55F-64E043E20113}" destId="{11450CDF-30D3-4122-926D-39E5865250C6}" srcOrd="1" destOrd="0" parTransId="{F3E68C43-D8C2-419D-9F09-9596A915D6CE}" sibTransId="{C16C8D05-DF30-42F2-BAE9-4A6A21115F25}"/>
    <dgm:cxn modelId="{8C1A3B07-D3EA-4099-B6EE-84BE02896979}" type="presParOf" srcId="{D4204026-33AD-4749-B904-CFC4F96D1ACF}" destId="{0C016E80-6121-4E9C-9131-B3184B66DFC6}" srcOrd="0" destOrd="0" presId="urn:microsoft.com/office/officeart/2005/8/layout/hList2"/>
    <dgm:cxn modelId="{C388F8E6-90D6-42D1-8379-4E54007C598A}" type="presParOf" srcId="{0C016E80-6121-4E9C-9131-B3184B66DFC6}" destId="{9B249D25-0CBF-4AF6-82F2-635C09F4B442}" srcOrd="0" destOrd="0" presId="urn:microsoft.com/office/officeart/2005/8/layout/hList2"/>
    <dgm:cxn modelId="{99B614F1-B639-4680-B1FC-58D26C187093}" type="presParOf" srcId="{0C016E80-6121-4E9C-9131-B3184B66DFC6}" destId="{E5BABD2B-A8C1-4FFB-B445-DD13B522FEBD}" srcOrd="1" destOrd="0" presId="urn:microsoft.com/office/officeart/2005/8/layout/hList2"/>
    <dgm:cxn modelId="{0969E8D9-E826-4FCE-BE34-EE50BF2B4C8E}" type="presParOf" srcId="{0C016E80-6121-4E9C-9131-B3184B66DFC6}" destId="{1918C0C8-65C3-48D3-A168-6474625E9A29}" srcOrd="2" destOrd="0" presId="urn:microsoft.com/office/officeart/2005/8/layout/hList2"/>
    <dgm:cxn modelId="{C3BCA385-B7A9-42EC-A919-B6A778DDEBAF}" type="presParOf" srcId="{D4204026-33AD-4749-B904-CFC4F96D1ACF}" destId="{8689F2D6-F537-47A6-A666-8EFB7EEE742F}" srcOrd="1" destOrd="0" presId="urn:microsoft.com/office/officeart/2005/8/layout/hList2"/>
    <dgm:cxn modelId="{137DBEE4-7F65-43BD-9A90-52F3727CD271}" type="presParOf" srcId="{D4204026-33AD-4749-B904-CFC4F96D1ACF}" destId="{ECB23B10-E536-4653-B8FD-AACCE713EED9}" srcOrd="2" destOrd="0" presId="urn:microsoft.com/office/officeart/2005/8/layout/hList2"/>
    <dgm:cxn modelId="{5741A5AF-6473-4733-BD50-53BD7F1264DB}" type="presParOf" srcId="{ECB23B10-E536-4653-B8FD-AACCE713EED9}" destId="{C7511B42-70FC-4B66-B577-8F4CE26BF393}" srcOrd="0" destOrd="0" presId="urn:microsoft.com/office/officeart/2005/8/layout/hList2"/>
    <dgm:cxn modelId="{8AF0D450-3CB3-468A-BC6D-A2BF67F81483}" type="presParOf" srcId="{ECB23B10-E536-4653-B8FD-AACCE713EED9}" destId="{B1463FF5-F4B2-4B28-8E6C-BCF5814C2555}" srcOrd="1" destOrd="0" presId="urn:microsoft.com/office/officeart/2005/8/layout/hList2"/>
    <dgm:cxn modelId="{FDC8E80B-8971-4DF4-AD39-E61D9DA1CF0F}" type="presParOf" srcId="{ECB23B10-E536-4653-B8FD-AACCE713EED9}" destId="{B3C5B651-FBE3-4F0A-88C9-716DB73E9C7F}" srcOrd="2" destOrd="0" presId="urn:microsoft.com/office/officeart/2005/8/layout/hList2"/>
    <dgm:cxn modelId="{10B68A93-28B3-4E1D-96FA-813DB1832ADE}" type="presParOf" srcId="{D4204026-33AD-4749-B904-CFC4F96D1ACF}" destId="{56E50CD3-2054-48CE-BB2B-EC1B452F8D35}" srcOrd="3" destOrd="0" presId="urn:microsoft.com/office/officeart/2005/8/layout/hList2"/>
    <dgm:cxn modelId="{303471C1-7330-4F53-90AB-535FA178C7C5}" type="presParOf" srcId="{D4204026-33AD-4749-B904-CFC4F96D1ACF}" destId="{7EF24C8F-5E21-4608-8425-BB4E8F36609A}" srcOrd="4" destOrd="0" presId="urn:microsoft.com/office/officeart/2005/8/layout/hList2"/>
    <dgm:cxn modelId="{9BA5DED6-E07F-4E11-AB0B-A8C6E002C9CB}" type="presParOf" srcId="{7EF24C8F-5E21-4608-8425-BB4E8F36609A}" destId="{097594F0-3261-4FD7-8C9A-47AE0A5A64E6}" srcOrd="0" destOrd="0" presId="urn:microsoft.com/office/officeart/2005/8/layout/hList2"/>
    <dgm:cxn modelId="{08CAEEC6-AB5D-4C05-823A-708A0CE09383}" type="presParOf" srcId="{7EF24C8F-5E21-4608-8425-BB4E8F36609A}" destId="{5B6B9F89-A7F3-4E75-9695-F78AB8B019CF}" srcOrd="1" destOrd="0" presId="urn:microsoft.com/office/officeart/2005/8/layout/hList2"/>
    <dgm:cxn modelId="{54F2DA14-8ACB-4D83-9D05-B006F48DB05A}" type="presParOf" srcId="{7EF24C8F-5E21-4608-8425-BB4E8F36609A}" destId="{472CB75F-6AA7-4624-9AD4-55B7C8B64463}" srcOrd="2" destOrd="0" presId="urn:microsoft.com/office/officeart/2005/8/layout/hList2"/>
  </dgm:cxnLst>
  <dgm:bg>
    <a:solidFill>
      <a:schemeClr val="tx2">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C857B-9DD7-4AF3-8DD5-199E321B1B2C}">
      <dsp:nvSpPr>
        <dsp:cNvPr id="0" name=""/>
        <dsp:cNvSpPr/>
      </dsp:nvSpPr>
      <dsp:spPr>
        <a:xfrm rot="5400000">
          <a:off x="-196886" y="197401"/>
          <a:ext cx="1312577" cy="91880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smtClean="0"/>
            <a:t>A</a:t>
          </a:r>
          <a:endParaRPr lang="pl-PL" sz="2500" kern="1200" dirty="0"/>
        </a:p>
      </dsp:txBody>
      <dsp:txXfrm rot="-5400000">
        <a:off x="1" y="459916"/>
        <a:ext cx="918804" cy="393773"/>
      </dsp:txXfrm>
    </dsp:sp>
    <dsp:sp modelId="{F20AC997-0847-4606-9518-C72913E04BEA}">
      <dsp:nvSpPr>
        <dsp:cNvPr id="0" name=""/>
        <dsp:cNvSpPr/>
      </dsp:nvSpPr>
      <dsp:spPr>
        <a:xfrm rot="5400000">
          <a:off x="3663426" y="-2744107"/>
          <a:ext cx="853175" cy="6342420"/>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l-PL" sz="2400" kern="1200" dirty="0" err="1" smtClean="0"/>
            <a:t>Initial</a:t>
          </a:r>
          <a:r>
            <a:rPr lang="pl-PL" sz="2400" kern="1200" dirty="0" smtClean="0"/>
            <a:t> </a:t>
          </a:r>
          <a:r>
            <a:rPr lang="pl-PL" sz="2400" kern="1200" dirty="0" err="1" smtClean="0"/>
            <a:t>assessment</a:t>
          </a:r>
          <a:r>
            <a:rPr lang="pl-PL" sz="2400" kern="1200" dirty="0" smtClean="0"/>
            <a:t> of the </a:t>
          </a:r>
          <a:r>
            <a:rPr lang="pl-PL" sz="2400" kern="1200" dirty="0" err="1" smtClean="0"/>
            <a:t>patient</a:t>
          </a:r>
          <a:endParaRPr lang="pl-PL" sz="2400" kern="1200" dirty="0"/>
        </a:p>
        <a:p>
          <a:pPr marL="228600" lvl="1" indent="-228600" algn="l" defTabSz="1066800">
            <a:lnSpc>
              <a:spcPct val="90000"/>
            </a:lnSpc>
            <a:spcBef>
              <a:spcPct val="0"/>
            </a:spcBef>
            <a:spcAft>
              <a:spcPct val="15000"/>
            </a:spcAft>
            <a:buChar char="••"/>
          </a:pPr>
          <a:r>
            <a:rPr lang="pl-PL" sz="2400" kern="1200" dirty="0" err="1" smtClean="0"/>
            <a:t>Vital</a:t>
          </a:r>
          <a:r>
            <a:rPr lang="pl-PL" sz="2400" kern="1200" dirty="0" smtClean="0"/>
            <a:t> </a:t>
          </a:r>
          <a:r>
            <a:rPr lang="pl-PL" sz="2400" kern="1200" dirty="0" err="1" smtClean="0"/>
            <a:t>signs</a:t>
          </a:r>
          <a:endParaRPr lang="pl-PL" sz="2400" kern="1200" dirty="0"/>
        </a:p>
      </dsp:txBody>
      <dsp:txXfrm rot="-5400000">
        <a:off x="918804" y="42164"/>
        <a:ext cx="6300771" cy="769877"/>
      </dsp:txXfrm>
    </dsp:sp>
    <dsp:sp modelId="{CD12D5FB-EEAE-4C93-8584-C879E124FCDD}">
      <dsp:nvSpPr>
        <dsp:cNvPr id="0" name=""/>
        <dsp:cNvSpPr/>
      </dsp:nvSpPr>
      <dsp:spPr>
        <a:xfrm rot="5400000">
          <a:off x="-196886" y="1311453"/>
          <a:ext cx="1312577" cy="918804"/>
        </a:xfrm>
        <a:prstGeom prst="chevron">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smtClean="0"/>
            <a:t>B</a:t>
          </a:r>
          <a:endParaRPr lang="pl-PL" sz="2500" kern="1200" dirty="0"/>
        </a:p>
      </dsp:txBody>
      <dsp:txXfrm rot="-5400000">
        <a:off x="1" y="1573968"/>
        <a:ext cx="918804" cy="393773"/>
      </dsp:txXfrm>
    </dsp:sp>
    <dsp:sp modelId="{0DC36EAA-32A9-4840-8E5A-9AB19EB1EEB2}">
      <dsp:nvSpPr>
        <dsp:cNvPr id="0" name=""/>
        <dsp:cNvSpPr/>
      </dsp:nvSpPr>
      <dsp:spPr>
        <a:xfrm rot="5400000">
          <a:off x="3663426" y="-1630055"/>
          <a:ext cx="853175" cy="6342420"/>
        </a:xfrm>
        <a:prstGeom prst="round2Same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l-PL" sz="2400" kern="1200" dirty="0" err="1" smtClean="0"/>
            <a:t>Identify</a:t>
          </a:r>
          <a:r>
            <a:rPr lang="pl-PL" sz="2400" kern="1200" dirty="0" smtClean="0"/>
            <a:t> life-</a:t>
          </a:r>
          <a:r>
            <a:rPr lang="pl-PL" sz="2400" kern="1200" dirty="0" err="1" smtClean="0"/>
            <a:t>threatening</a:t>
          </a:r>
          <a:r>
            <a:rPr lang="pl-PL" sz="2400" kern="1200" dirty="0" smtClean="0"/>
            <a:t> </a:t>
          </a:r>
          <a:r>
            <a:rPr lang="pl-PL" sz="2400" kern="1200" dirty="0" err="1" smtClean="0"/>
            <a:t>conditions</a:t>
          </a:r>
          <a:r>
            <a:rPr lang="pl-PL" sz="2400" kern="1200" dirty="0" smtClean="0"/>
            <a:t> </a:t>
          </a:r>
          <a:r>
            <a:rPr lang="pl-PL" sz="2400" kern="1200" dirty="0" err="1" smtClean="0"/>
            <a:t>requiring</a:t>
          </a:r>
          <a:r>
            <a:rPr lang="pl-PL" sz="2400" kern="1200" dirty="0" smtClean="0"/>
            <a:t> </a:t>
          </a:r>
          <a:r>
            <a:rPr lang="pl-PL" sz="2400" kern="1200" dirty="0" err="1" smtClean="0"/>
            <a:t>emergent</a:t>
          </a:r>
          <a:r>
            <a:rPr lang="pl-PL" sz="2400" kern="1200" dirty="0" smtClean="0"/>
            <a:t> </a:t>
          </a:r>
          <a:r>
            <a:rPr lang="en-US" sz="2400" kern="1200" dirty="0" smtClean="0"/>
            <a:t>management</a:t>
          </a:r>
          <a:endParaRPr lang="pl-PL" sz="2400" kern="1200" dirty="0"/>
        </a:p>
      </dsp:txBody>
      <dsp:txXfrm rot="-5400000">
        <a:off x="918804" y="1156216"/>
        <a:ext cx="6300771" cy="769877"/>
      </dsp:txXfrm>
    </dsp:sp>
    <dsp:sp modelId="{B3774FA6-3EC8-40B8-BEEC-BC11E52E0A5B}">
      <dsp:nvSpPr>
        <dsp:cNvPr id="0" name=""/>
        <dsp:cNvSpPr/>
      </dsp:nvSpPr>
      <dsp:spPr>
        <a:xfrm rot="5400000">
          <a:off x="-196886" y="2425505"/>
          <a:ext cx="1312577" cy="918804"/>
        </a:xfrm>
        <a:prstGeom prst="chevron">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smtClean="0"/>
            <a:t>C</a:t>
          </a:r>
          <a:endParaRPr lang="pl-PL" sz="2500" kern="1200" dirty="0"/>
        </a:p>
      </dsp:txBody>
      <dsp:txXfrm rot="-5400000">
        <a:off x="1" y="2688020"/>
        <a:ext cx="918804" cy="393773"/>
      </dsp:txXfrm>
    </dsp:sp>
    <dsp:sp modelId="{D9F5A3E7-8E22-42F3-8E32-9D1039AEB9CA}">
      <dsp:nvSpPr>
        <dsp:cNvPr id="0" name=""/>
        <dsp:cNvSpPr/>
      </dsp:nvSpPr>
      <dsp:spPr>
        <a:xfrm rot="5400000">
          <a:off x="3663426" y="-516003"/>
          <a:ext cx="853175" cy="6342420"/>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l-PL" sz="2400" kern="1200" dirty="0" err="1" smtClean="0"/>
            <a:t>Detailed</a:t>
          </a:r>
          <a:r>
            <a:rPr lang="pl-PL" sz="2400" kern="1200" dirty="0" smtClean="0"/>
            <a:t> </a:t>
          </a:r>
          <a:r>
            <a:rPr lang="pl-PL" sz="2400" kern="1200" dirty="0" err="1" smtClean="0"/>
            <a:t>diagnosis</a:t>
          </a:r>
          <a:r>
            <a:rPr lang="pl-PL" sz="2400" kern="1200" dirty="0" smtClean="0"/>
            <a:t>:</a:t>
          </a:r>
          <a:endParaRPr lang="pl-PL" sz="2400" kern="1200" dirty="0"/>
        </a:p>
        <a:p>
          <a:pPr marL="228600" lvl="1" indent="-228600" algn="l" defTabSz="1066800">
            <a:lnSpc>
              <a:spcPct val="90000"/>
            </a:lnSpc>
            <a:spcBef>
              <a:spcPct val="0"/>
            </a:spcBef>
            <a:spcAft>
              <a:spcPct val="15000"/>
            </a:spcAft>
            <a:buChar char="••"/>
          </a:pPr>
          <a:r>
            <a:rPr lang="pl-PL" sz="2400" kern="1200" dirty="0" smtClean="0"/>
            <a:t>in- </a:t>
          </a:r>
          <a:r>
            <a:rPr lang="pl-PL" sz="2400" kern="1200" dirty="0" err="1" smtClean="0"/>
            <a:t>or</a:t>
          </a:r>
          <a:r>
            <a:rPr lang="pl-PL" sz="2400" kern="1200" dirty="0" smtClean="0"/>
            <a:t> </a:t>
          </a:r>
          <a:r>
            <a:rPr lang="pl-PL" sz="2400" kern="1200" dirty="0" err="1" smtClean="0"/>
            <a:t>outpatient</a:t>
          </a:r>
          <a:r>
            <a:rPr lang="pl-PL" sz="2400" kern="1200" dirty="0" smtClean="0"/>
            <a:t> </a:t>
          </a:r>
          <a:r>
            <a:rPr lang="pl-PL" sz="2400" kern="1200" dirty="0" err="1" smtClean="0"/>
            <a:t>treatment</a:t>
          </a:r>
          <a:r>
            <a:rPr lang="pl-PL" sz="2400" kern="1200" dirty="0" smtClean="0"/>
            <a:t>?</a:t>
          </a:r>
          <a:endParaRPr lang="pl-PL" sz="2400" kern="1200" dirty="0"/>
        </a:p>
      </dsp:txBody>
      <dsp:txXfrm rot="-5400000">
        <a:off x="918804" y="2270268"/>
        <a:ext cx="6300771" cy="769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D88F9-15BC-46F6-903C-7A09C8D397B7}">
      <dsp:nvSpPr>
        <dsp:cNvPr id="0" name=""/>
        <dsp:cNvSpPr/>
      </dsp:nvSpPr>
      <dsp:spPr>
        <a:xfrm rot="5400000">
          <a:off x="4844683" y="-1831221"/>
          <a:ext cx="1145631" cy="5098823"/>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smtClean="0"/>
            <a:t>8-20% of </a:t>
          </a:r>
          <a:r>
            <a:rPr lang="pl-PL" sz="2100" kern="1200" dirty="0" err="1" smtClean="0"/>
            <a:t>pregnancies</a:t>
          </a:r>
          <a:r>
            <a:rPr lang="pl-PL" sz="2100" kern="1200" dirty="0" smtClean="0"/>
            <a:t> (1:12-1:5)</a:t>
          </a:r>
          <a:endParaRPr lang="pl-PL" sz="2100" kern="1200" dirty="0"/>
        </a:p>
        <a:p>
          <a:pPr marL="228600" lvl="1" indent="-228600" algn="l" defTabSz="933450">
            <a:lnSpc>
              <a:spcPct val="90000"/>
            </a:lnSpc>
            <a:spcBef>
              <a:spcPct val="0"/>
            </a:spcBef>
            <a:spcAft>
              <a:spcPct val="15000"/>
            </a:spcAft>
            <a:buChar char="••"/>
          </a:pPr>
          <a:r>
            <a:rPr lang="en-US" sz="2100" kern="1200" dirty="0" smtClean="0"/>
            <a:t>80</a:t>
          </a:r>
          <a:r>
            <a:rPr lang="pl-PL" sz="2100" kern="1200" dirty="0" smtClean="0"/>
            <a:t>% </a:t>
          </a:r>
          <a:r>
            <a:rPr lang="en-US" sz="2100" kern="1200" dirty="0" smtClean="0"/>
            <a:t>occur in the first 12 weeks</a:t>
          </a:r>
          <a:endParaRPr lang="pl-PL" sz="2100" kern="1200" dirty="0"/>
        </a:p>
      </dsp:txBody>
      <dsp:txXfrm rot="-5400000">
        <a:off x="2868088" y="201299"/>
        <a:ext cx="5042898" cy="1033781"/>
      </dsp:txXfrm>
    </dsp:sp>
    <dsp:sp modelId="{219B7307-FAFE-4C3C-ADAC-31584AF02988}">
      <dsp:nvSpPr>
        <dsp:cNvPr id="0" name=""/>
        <dsp:cNvSpPr/>
      </dsp:nvSpPr>
      <dsp:spPr>
        <a:xfrm>
          <a:off x="0" y="2169"/>
          <a:ext cx="2868087" cy="14320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pl-PL" sz="3200" kern="1200" dirty="0" err="1" smtClean="0"/>
            <a:t>Miscarriage</a:t>
          </a:r>
          <a:endParaRPr lang="pl-PL" sz="3200" kern="1200" dirty="0"/>
        </a:p>
      </dsp:txBody>
      <dsp:txXfrm>
        <a:off x="69906" y="72075"/>
        <a:ext cx="2728275" cy="1292227"/>
      </dsp:txXfrm>
    </dsp:sp>
    <dsp:sp modelId="{100FD5AB-A768-4F72-A88B-A6B97B3C744C}">
      <dsp:nvSpPr>
        <dsp:cNvPr id="0" name=""/>
        <dsp:cNvSpPr/>
      </dsp:nvSpPr>
      <dsp:spPr>
        <a:xfrm rot="5400000">
          <a:off x="4844683" y="-327580"/>
          <a:ext cx="1145631" cy="5098823"/>
        </a:xfrm>
        <a:prstGeom prst="round2Same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smtClean="0"/>
            <a:t>0.4-1.7</a:t>
          </a:r>
          <a:r>
            <a:rPr lang="pl-PL" sz="2100" kern="1200" dirty="0" smtClean="0"/>
            <a:t>% of </a:t>
          </a:r>
          <a:r>
            <a:rPr lang="pl-PL" sz="2100" kern="1200" dirty="0" err="1" smtClean="0"/>
            <a:t>pregnancies</a:t>
          </a:r>
          <a:r>
            <a:rPr lang="pl-PL" sz="2100" kern="1200" dirty="0" smtClean="0"/>
            <a:t> (1:60-1:250)</a:t>
          </a:r>
          <a:endParaRPr lang="pl-PL" sz="2100" kern="1200" dirty="0"/>
        </a:p>
      </dsp:txBody>
      <dsp:txXfrm rot="-5400000">
        <a:off x="2868088" y="1704940"/>
        <a:ext cx="5042898" cy="1033781"/>
      </dsp:txXfrm>
    </dsp:sp>
    <dsp:sp modelId="{8CF6148E-0672-42AB-A140-6B74232518AF}">
      <dsp:nvSpPr>
        <dsp:cNvPr id="0" name=""/>
        <dsp:cNvSpPr/>
      </dsp:nvSpPr>
      <dsp:spPr>
        <a:xfrm>
          <a:off x="0" y="1505811"/>
          <a:ext cx="2868087" cy="143203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pl-PL" sz="3200" kern="1200" dirty="0" err="1" smtClean="0"/>
            <a:t>Ectopic</a:t>
          </a:r>
          <a:r>
            <a:rPr lang="pl-PL" sz="3200" kern="1200" dirty="0" smtClean="0"/>
            <a:t> </a:t>
          </a:r>
          <a:r>
            <a:rPr lang="pl-PL" sz="3200" kern="1200" dirty="0" err="1" smtClean="0"/>
            <a:t>pregnancy</a:t>
          </a:r>
          <a:endParaRPr lang="pl-PL" sz="3200" kern="1200" dirty="0"/>
        </a:p>
      </dsp:txBody>
      <dsp:txXfrm>
        <a:off x="69906" y="1575717"/>
        <a:ext cx="2728275" cy="1292227"/>
      </dsp:txXfrm>
    </dsp:sp>
    <dsp:sp modelId="{6590D17D-ADFE-4419-AF52-C398E3897E06}">
      <dsp:nvSpPr>
        <dsp:cNvPr id="0" name=""/>
        <dsp:cNvSpPr/>
      </dsp:nvSpPr>
      <dsp:spPr>
        <a:xfrm rot="5400000">
          <a:off x="4844683" y="1176061"/>
          <a:ext cx="1145631" cy="5098823"/>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smtClean="0"/>
            <a:t>0.2</a:t>
          </a:r>
          <a:r>
            <a:rPr lang="pl-PL" sz="2100" kern="1200" dirty="0" smtClean="0"/>
            <a:t>% of </a:t>
          </a:r>
          <a:r>
            <a:rPr lang="pl-PL" sz="2100" kern="1200" dirty="0" err="1" smtClean="0"/>
            <a:t>ovarian</a:t>
          </a:r>
          <a:r>
            <a:rPr lang="pl-PL" sz="2100" kern="1200" dirty="0" smtClean="0"/>
            <a:t> </a:t>
          </a:r>
          <a:r>
            <a:rPr lang="pl-PL" sz="2100" kern="1200" dirty="0" err="1" smtClean="0"/>
            <a:t>tumors</a:t>
          </a:r>
          <a:r>
            <a:rPr lang="pl-PL" sz="2100" kern="1200" dirty="0" smtClean="0"/>
            <a:t> (1:500)</a:t>
          </a:r>
          <a:endParaRPr lang="pl-PL" sz="2100" kern="1200" dirty="0"/>
        </a:p>
        <a:p>
          <a:pPr marL="228600" lvl="1" indent="-228600" algn="l" defTabSz="933450">
            <a:lnSpc>
              <a:spcPct val="90000"/>
            </a:lnSpc>
            <a:spcBef>
              <a:spcPct val="0"/>
            </a:spcBef>
            <a:spcAft>
              <a:spcPct val="15000"/>
            </a:spcAft>
            <a:buChar char="••"/>
          </a:pPr>
          <a:r>
            <a:rPr lang="pl-PL" sz="2100" kern="1200" dirty="0" err="1" smtClean="0"/>
            <a:t>Ov</a:t>
          </a:r>
          <a:r>
            <a:rPr lang="pl-PL" sz="2100" kern="1200" dirty="0" smtClean="0"/>
            <a:t> Tu </a:t>
          </a:r>
          <a:r>
            <a:rPr lang="pl-PL" sz="2100" kern="1200" dirty="0" err="1" smtClean="0"/>
            <a:t>during</a:t>
          </a:r>
          <a:r>
            <a:rPr lang="pl-PL" sz="2100" kern="1200" dirty="0" smtClean="0"/>
            <a:t> </a:t>
          </a:r>
          <a:r>
            <a:rPr lang="pl-PL" sz="2100" kern="1200" dirty="0" err="1" smtClean="0"/>
            <a:t>pregnancy</a:t>
          </a:r>
          <a:r>
            <a:rPr lang="pl-PL" sz="2100" kern="1200" dirty="0" smtClean="0"/>
            <a:t>: 1-2% -&gt; 1:50000 </a:t>
          </a:r>
          <a:endParaRPr lang="pl-PL" sz="2100" kern="1200" dirty="0"/>
        </a:p>
      </dsp:txBody>
      <dsp:txXfrm rot="-5400000">
        <a:off x="2868088" y="3208582"/>
        <a:ext cx="5042898" cy="1033781"/>
      </dsp:txXfrm>
    </dsp:sp>
    <dsp:sp modelId="{715E1AD4-D035-4BCD-8FBF-66B0305F72C0}">
      <dsp:nvSpPr>
        <dsp:cNvPr id="0" name=""/>
        <dsp:cNvSpPr/>
      </dsp:nvSpPr>
      <dsp:spPr>
        <a:xfrm>
          <a:off x="0" y="3009453"/>
          <a:ext cx="2868087" cy="143203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pl-PL" sz="3200" kern="1200" dirty="0" err="1" smtClean="0"/>
            <a:t>Ovarian</a:t>
          </a:r>
          <a:r>
            <a:rPr lang="pl-PL" sz="3200" kern="1200" dirty="0" smtClean="0"/>
            <a:t> tumor </a:t>
          </a:r>
          <a:r>
            <a:rPr lang="pl-PL" sz="3200" kern="1200" dirty="0" err="1" smtClean="0"/>
            <a:t>producing</a:t>
          </a:r>
          <a:r>
            <a:rPr lang="pl-PL" sz="3200" kern="1200" dirty="0" smtClean="0"/>
            <a:t> </a:t>
          </a:r>
          <a:r>
            <a:rPr lang="pl-PL" sz="3200" kern="1200" dirty="0" err="1" smtClean="0"/>
            <a:t>hCG</a:t>
          </a:r>
          <a:endParaRPr lang="pl-PL" sz="3200" kern="1200" dirty="0"/>
        </a:p>
      </dsp:txBody>
      <dsp:txXfrm>
        <a:off x="69906" y="3079359"/>
        <a:ext cx="2728275" cy="1292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C0353-BD98-4479-83B2-72BC14A8E088}">
      <dsp:nvSpPr>
        <dsp:cNvPr id="0" name=""/>
        <dsp:cNvSpPr/>
      </dsp:nvSpPr>
      <dsp:spPr>
        <a:xfrm rot="16200000">
          <a:off x="-896219" y="2659840"/>
          <a:ext cx="4003302" cy="58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6053" bIns="0" numCol="1" spcCol="1270" anchor="t" anchorCtr="0">
          <a:noAutofit/>
        </a:bodyPr>
        <a:lstStyle/>
        <a:p>
          <a:pPr lvl="0" algn="r" defTabSz="1822450">
            <a:lnSpc>
              <a:spcPct val="90000"/>
            </a:lnSpc>
            <a:spcBef>
              <a:spcPct val="0"/>
            </a:spcBef>
            <a:spcAft>
              <a:spcPct val="35000"/>
            </a:spcAft>
          </a:pPr>
          <a:r>
            <a:rPr lang="pl-PL" sz="4100" kern="1200" dirty="0" smtClean="0"/>
            <a:t>SYMPTOMS</a:t>
          </a:r>
          <a:endParaRPr lang="pl-PL" sz="4100" kern="1200" dirty="0"/>
        </a:p>
      </dsp:txBody>
      <dsp:txXfrm>
        <a:off x="-896219" y="2659840"/>
        <a:ext cx="4003302" cy="585131"/>
      </dsp:txXfrm>
    </dsp:sp>
    <dsp:sp modelId="{84853088-FD4E-46A5-8099-4067B0D26AFB}">
      <dsp:nvSpPr>
        <dsp:cNvPr id="0" name=""/>
        <dsp:cNvSpPr/>
      </dsp:nvSpPr>
      <dsp:spPr>
        <a:xfrm>
          <a:off x="534699" y="950755"/>
          <a:ext cx="4641169" cy="40033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516053" rIns="192024" bIns="192024" numCol="1" spcCol="1270" anchor="t" anchorCtr="0">
          <a:noAutofit/>
        </a:bodyPr>
        <a:lstStyle/>
        <a:p>
          <a:pPr marL="228600" lvl="1" indent="-228600" algn="l" defTabSz="933450">
            <a:lnSpc>
              <a:spcPct val="90000"/>
            </a:lnSpc>
            <a:spcBef>
              <a:spcPct val="0"/>
            </a:spcBef>
            <a:spcAft>
              <a:spcPct val="15000"/>
            </a:spcAft>
            <a:buChar char="••"/>
          </a:pPr>
          <a:r>
            <a:rPr lang="pl-PL" sz="2100" kern="1200" dirty="0" err="1" smtClean="0"/>
            <a:t>Pelvic</a:t>
          </a:r>
          <a:r>
            <a:rPr lang="pl-PL" sz="2100" kern="1200" dirty="0" smtClean="0"/>
            <a:t> </a:t>
          </a:r>
          <a:r>
            <a:rPr lang="pl-PL" sz="2100" kern="1200" dirty="0" err="1" smtClean="0"/>
            <a:t>pain</a:t>
          </a:r>
          <a:r>
            <a:rPr lang="pl-PL" sz="2100" kern="1200" dirty="0" smtClean="0"/>
            <a:t> (90%) </a:t>
          </a:r>
          <a:r>
            <a:rPr lang="en-US" sz="2100" kern="1200" dirty="0" smtClean="0"/>
            <a:t>of sudden onset (59</a:t>
          </a:r>
          <a:r>
            <a:rPr lang="pl-PL" sz="2100" kern="1200" dirty="0" smtClean="0"/>
            <a:t>%)</a:t>
          </a:r>
          <a:r>
            <a:rPr lang="en-US" sz="2100" kern="1200" dirty="0" smtClean="0"/>
            <a:t> </a:t>
          </a:r>
          <a:r>
            <a:rPr lang="pl-PL" sz="2100" kern="1200" dirty="0" smtClean="0"/>
            <a:t>s</a:t>
          </a:r>
          <a:r>
            <a:rPr lang="en-US" sz="2100" kern="1200" dirty="0" smtClean="0"/>
            <a:t>harp, stabbing, colicky, or crampy, and may radiate to the flank, back, or groin. </a:t>
          </a:r>
          <a:endParaRPr lang="pl-PL" sz="2100" kern="1200" dirty="0"/>
        </a:p>
        <a:p>
          <a:pPr marL="228600" lvl="1" indent="-228600" algn="l" defTabSz="933450">
            <a:lnSpc>
              <a:spcPct val="90000"/>
            </a:lnSpc>
            <a:spcBef>
              <a:spcPct val="0"/>
            </a:spcBef>
            <a:spcAft>
              <a:spcPct val="15000"/>
            </a:spcAft>
            <a:buChar char="••"/>
          </a:pPr>
          <a:r>
            <a:rPr lang="pl-PL" sz="2100" kern="1200" dirty="0" err="1" smtClean="0"/>
            <a:t>Adnexal</a:t>
          </a:r>
          <a:r>
            <a:rPr lang="pl-PL" sz="2100" kern="1200" dirty="0" smtClean="0"/>
            <a:t> mass (86-95%)</a:t>
          </a:r>
          <a:r>
            <a:rPr lang="en-US" sz="2100" kern="1200" dirty="0" smtClean="0"/>
            <a:t> </a:t>
          </a:r>
          <a:endParaRPr lang="pl-PL" sz="2100" kern="1200" dirty="0"/>
        </a:p>
        <a:p>
          <a:pPr marL="228600" lvl="1" indent="-228600" algn="l" defTabSz="933450">
            <a:lnSpc>
              <a:spcPct val="90000"/>
            </a:lnSpc>
            <a:spcBef>
              <a:spcPct val="0"/>
            </a:spcBef>
            <a:spcAft>
              <a:spcPct val="15000"/>
            </a:spcAft>
            <a:buChar char="••"/>
          </a:pPr>
          <a:r>
            <a:rPr lang="pl-PL" sz="2100" kern="1200" dirty="0" err="1" smtClean="0"/>
            <a:t>Nausea</a:t>
          </a:r>
          <a:r>
            <a:rPr lang="pl-PL" sz="2100" kern="1200" dirty="0" smtClean="0"/>
            <a:t> and </a:t>
          </a:r>
          <a:r>
            <a:rPr lang="pl-PL" sz="2100" kern="1200" dirty="0" err="1" smtClean="0"/>
            <a:t>vomiting</a:t>
          </a:r>
          <a:r>
            <a:rPr lang="pl-PL" sz="2100" kern="1200" dirty="0" smtClean="0"/>
            <a:t> (47-70%)</a:t>
          </a:r>
          <a:endParaRPr lang="pl-PL" sz="2100" kern="1200" dirty="0"/>
        </a:p>
        <a:p>
          <a:pPr marL="228600" lvl="1" indent="-228600" algn="l" defTabSz="933450">
            <a:lnSpc>
              <a:spcPct val="90000"/>
            </a:lnSpc>
            <a:spcBef>
              <a:spcPct val="0"/>
            </a:spcBef>
            <a:spcAft>
              <a:spcPct val="15000"/>
            </a:spcAft>
            <a:buChar char="••"/>
          </a:pPr>
          <a:r>
            <a:rPr lang="pl-PL" sz="2100" kern="1200" dirty="0" smtClean="0"/>
            <a:t>Fever (2-20%)</a:t>
          </a:r>
          <a:endParaRPr lang="pl-PL" sz="2100" kern="1200" dirty="0"/>
        </a:p>
        <a:p>
          <a:pPr marL="228600" lvl="1" indent="-228600" algn="l" defTabSz="933450">
            <a:lnSpc>
              <a:spcPct val="90000"/>
            </a:lnSpc>
            <a:spcBef>
              <a:spcPct val="0"/>
            </a:spcBef>
            <a:spcAft>
              <a:spcPct val="15000"/>
            </a:spcAft>
            <a:buChar char="••"/>
          </a:pPr>
          <a:r>
            <a:rPr lang="pl-PL" sz="2100" kern="1200" dirty="0" err="1" smtClean="0"/>
            <a:t>Abnormal</a:t>
          </a:r>
          <a:r>
            <a:rPr lang="pl-PL" sz="2100" kern="1200" dirty="0" smtClean="0"/>
            <a:t> </a:t>
          </a:r>
          <a:r>
            <a:rPr lang="pl-PL" sz="2100" kern="1200" dirty="0" err="1" smtClean="0"/>
            <a:t>genital</a:t>
          </a:r>
          <a:r>
            <a:rPr lang="pl-PL" sz="2100" kern="1200" dirty="0" smtClean="0"/>
            <a:t> </a:t>
          </a:r>
          <a:r>
            <a:rPr lang="pl-PL" sz="2100" kern="1200" dirty="0" err="1" smtClean="0"/>
            <a:t>tract</a:t>
          </a:r>
          <a:r>
            <a:rPr lang="pl-PL" sz="2100" kern="1200" dirty="0" smtClean="0"/>
            <a:t> </a:t>
          </a:r>
          <a:r>
            <a:rPr lang="pl-PL" sz="2100" kern="1200" dirty="0" err="1" smtClean="0"/>
            <a:t>bleeding</a:t>
          </a:r>
          <a:r>
            <a:rPr lang="pl-PL" sz="2100" kern="1200" dirty="0" smtClean="0"/>
            <a:t> (4%)</a:t>
          </a:r>
        </a:p>
      </dsp:txBody>
      <dsp:txXfrm>
        <a:off x="534699" y="950755"/>
        <a:ext cx="4641169" cy="4003302"/>
      </dsp:txXfrm>
    </dsp:sp>
    <dsp:sp modelId="{8F67201F-471D-4841-A558-FC5A21E463AF}">
      <dsp:nvSpPr>
        <dsp:cNvPr id="0" name=""/>
        <dsp:cNvSpPr/>
      </dsp:nvSpPr>
      <dsp:spPr>
        <a:xfrm>
          <a:off x="812865" y="178381"/>
          <a:ext cx="1170262" cy="117026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D21C14-37E5-4E20-9847-9A640A187D22}">
      <dsp:nvSpPr>
        <dsp:cNvPr id="0" name=""/>
        <dsp:cNvSpPr/>
      </dsp:nvSpPr>
      <dsp:spPr>
        <a:xfrm rot="16200000">
          <a:off x="4462255" y="2659840"/>
          <a:ext cx="4003302" cy="58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6053" bIns="0" numCol="1" spcCol="1270" anchor="t" anchorCtr="0">
          <a:noAutofit/>
        </a:bodyPr>
        <a:lstStyle/>
        <a:p>
          <a:pPr lvl="0" algn="r" defTabSz="1822450">
            <a:lnSpc>
              <a:spcPct val="90000"/>
            </a:lnSpc>
            <a:spcBef>
              <a:spcPct val="0"/>
            </a:spcBef>
            <a:spcAft>
              <a:spcPct val="35000"/>
            </a:spcAft>
          </a:pPr>
          <a:r>
            <a:rPr lang="pl-PL" sz="4100" kern="1200" dirty="0" smtClean="0"/>
            <a:t>USG</a:t>
          </a:r>
          <a:endParaRPr lang="pl-PL" sz="4100" kern="1200" dirty="0"/>
        </a:p>
      </dsp:txBody>
      <dsp:txXfrm>
        <a:off x="4462255" y="2659840"/>
        <a:ext cx="4003302" cy="585131"/>
      </dsp:txXfrm>
    </dsp:sp>
    <dsp:sp modelId="{17941B9E-9AE0-46AE-81DC-86D1F7B61754}">
      <dsp:nvSpPr>
        <dsp:cNvPr id="0" name=""/>
        <dsp:cNvSpPr/>
      </dsp:nvSpPr>
      <dsp:spPr>
        <a:xfrm>
          <a:off x="5941104" y="950755"/>
          <a:ext cx="4545309" cy="400330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516053" rIns="192024" bIns="192024"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ovary rounded and enlarged compared with the contralateral ovary</a:t>
          </a:r>
          <a:endParaRPr lang="pl-PL" sz="2100" kern="1200" dirty="0"/>
        </a:p>
        <a:p>
          <a:pPr marL="228600" lvl="1" indent="-228600" algn="l" defTabSz="933450">
            <a:lnSpc>
              <a:spcPct val="90000"/>
            </a:lnSpc>
            <a:spcBef>
              <a:spcPct val="0"/>
            </a:spcBef>
            <a:spcAft>
              <a:spcPct val="15000"/>
            </a:spcAft>
            <a:buChar char="••"/>
          </a:pPr>
          <a:r>
            <a:rPr lang="en-US" sz="2100" kern="1200" dirty="0" smtClean="0"/>
            <a:t>Multiple small peripheral follicles (“string of pearls”) </a:t>
          </a:r>
          <a:endParaRPr lang="pl-PL" sz="2100" kern="1200" dirty="0"/>
        </a:p>
        <a:p>
          <a:pPr marL="228600" lvl="1" indent="-228600" algn="l" defTabSz="933450">
            <a:lnSpc>
              <a:spcPct val="90000"/>
            </a:lnSpc>
            <a:spcBef>
              <a:spcPct val="0"/>
            </a:spcBef>
            <a:spcAft>
              <a:spcPct val="15000"/>
            </a:spcAft>
            <a:buChar char="••"/>
          </a:pPr>
          <a:r>
            <a:rPr lang="en-US" sz="2100" kern="1200" dirty="0" smtClean="0"/>
            <a:t>Decreased or absent Doppler flow within the ovary</a:t>
          </a:r>
          <a:endParaRPr lang="pl-PL" sz="2100" kern="1200" dirty="0"/>
        </a:p>
        <a:p>
          <a:pPr marL="228600" lvl="1" indent="-228600" algn="l" defTabSz="933450">
            <a:lnSpc>
              <a:spcPct val="90000"/>
            </a:lnSpc>
            <a:spcBef>
              <a:spcPct val="0"/>
            </a:spcBef>
            <a:spcAft>
              <a:spcPct val="15000"/>
            </a:spcAft>
            <a:buChar char="••"/>
          </a:pPr>
          <a:r>
            <a:rPr lang="en-US" sz="2100" kern="1200" dirty="0" smtClean="0"/>
            <a:t>reported sensitivity of ultrasound for the diagnosis of ovarian torsion</a:t>
          </a:r>
          <a:r>
            <a:rPr lang="pl-PL" sz="2100" kern="1200" dirty="0" smtClean="0"/>
            <a:t>: </a:t>
          </a:r>
          <a:r>
            <a:rPr lang="en-US" sz="2100" kern="1200" dirty="0" smtClean="0"/>
            <a:t>46</a:t>
          </a:r>
          <a:r>
            <a:rPr lang="pl-PL" sz="2100" kern="1200" dirty="0" smtClean="0"/>
            <a:t>-</a:t>
          </a:r>
          <a:r>
            <a:rPr lang="en-US" sz="2100" kern="1200" dirty="0" smtClean="0"/>
            <a:t>75</a:t>
          </a:r>
          <a:r>
            <a:rPr lang="pl-PL" sz="2100" kern="1200" dirty="0" smtClean="0"/>
            <a:t>%</a:t>
          </a:r>
          <a:endParaRPr lang="pl-PL" sz="2100" kern="1200" dirty="0"/>
        </a:p>
      </dsp:txBody>
      <dsp:txXfrm>
        <a:off x="5941104" y="950755"/>
        <a:ext cx="4545309" cy="4003302"/>
      </dsp:txXfrm>
    </dsp:sp>
    <dsp:sp modelId="{BF39F7D0-1C3E-410C-ADFA-213F9CB13D5E}">
      <dsp:nvSpPr>
        <dsp:cNvPr id="0" name=""/>
        <dsp:cNvSpPr/>
      </dsp:nvSpPr>
      <dsp:spPr>
        <a:xfrm>
          <a:off x="6171340" y="178381"/>
          <a:ext cx="1170262" cy="1170262"/>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41E7C-608F-4849-8308-AFBFB90D597F}">
      <dsp:nvSpPr>
        <dsp:cNvPr id="0" name=""/>
        <dsp:cNvSpPr/>
      </dsp:nvSpPr>
      <dsp:spPr>
        <a:xfrm rot="21300000">
          <a:off x="515297" y="1675741"/>
          <a:ext cx="9622675" cy="841874"/>
        </a:xfrm>
        <a:prstGeom prst="mathMinus">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421C37-18EF-4814-9E86-1FAA9E2B562A}">
      <dsp:nvSpPr>
        <dsp:cNvPr id="0" name=""/>
        <dsp:cNvSpPr/>
      </dsp:nvSpPr>
      <dsp:spPr>
        <a:xfrm>
          <a:off x="1278392" y="209667"/>
          <a:ext cx="3195981" cy="1677342"/>
        </a:xfrm>
        <a:prstGeom prst="down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C8E0B-D294-4A07-8F08-59FBAA4AE518}">
      <dsp:nvSpPr>
        <dsp:cNvPr id="0" name=""/>
        <dsp:cNvSpPr/>
      </dsp:nvSpPr>
      <dsp:spPr>
        <a:xfrm>
          <a:off x="4806670" y="0"/>
          <a:ext cx="5088172" cy="176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ovaries with </a:t>
          </a:r>
          <a:r>
            <a:rPr lang="pl-PL" sz="2500" kern="1200" dirty="0" err="1" smtClean="0"/>
            <a:t>bluish</a:t>
          </a:r>
          <a:r>
            <a:rPr lang="en-US" sz="2500" kern="1200" dirty="0" smtClean="0"/>
            <a:t> appearance have been thought to be nonviable</a:t>
          </a:r>
          <a:endParaRPr lang="pl-PL" sz="2500" kern="1200" dirty="0"/>
        </a:p>
      </dsp:txBody>
      <dsp:txXfrm>
        <a:off x="4806670" y="0"/>
        <a:ext cx="5088172" cy="1761209"/>
      </dsp:txXfrm>
    </dsp:sp>
    <dsp:sp modelId="{D43FD507-D785-4187-A74E-21F282720B89}">
      <dsp:nvSpPr>
        <dsp:cNvPr id="0" name=""/>
        <dsp:cNvSpPr/>
      </dsp:nvSpPr>
      <dsp:spPr>
        <a:xfrm>
          <a:off x="6178896" y="2306346"/>
          <a:ext cx="3195981" cy="1677342"/>
        </a:xfrm>
        <a:prstGeom prst="upArrow">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FB9DD-7AE6-41D9-AE9A-BDBDE9011CE6}">
      <dsp:nvSpPr>
        <dsp:cNvPr id="0" name=""/>
        <dsp:cNvSpPr/>
      </dsp:nvSpPr>
      <dsp:spPr>
        <a:xfrm>
          <a:off x="332330" y="2432147"/>
          <a:ext cx="5940365" cy="176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multiple studies have found that </a:t>
          </a:r>
          <a:r>
            <a:rPr lang="en-US" sz="2500" kern="1200" dirty="0" err="1" smtClean="0"/>
            <a:t>ovar</a:t>
          </a:r>
          <a:r>
            <a:rPr lang="pl-PL" sz="2500" kern="1200" dirty="0" err="1" smtClean="0"/>
            <a:t>ies</a:t>
          </a:r>
          <a:r>
            <a:rPr lang="pl-PL" sz="2500" kern="1200" dirty="0" smtClean="0"/>
            <a:t> </a:t>
          </a:r>
          <a:r>
            <a:rPr lang="en-US" sz="2500" kern="1200" dirty="0" smtClean="0"/>
            <a:t>that </a:t>
          </a:r>
          <a:r>
            <a:rPr lang="pl-PL" sz="2500" kern="1200" dirty="0" err="1" smtClean="0"/>
            <a:t>were</a:t>
          </a:r>
          <a:r>
            <a:rPr lang="en-US" sz="2500" kern="1200" dirty="0" smtClean="0"/>
            <a:t> blue</a:t>
          </a:r>
          <a:r>
            <a:rPr lang="pl-PL" sz="2500" kern="1200" dirty="0" smtClean="0"/>
            <a:t>/</a:t>
          </a:r>
          <a:r>
            <a:rPr lang="en-US" sz="2500" kern="1200" dirty="0" smtClean="0"/>
            <a:t>black</a:t>
          </a:r>
          <a:r>
            <a:rPr lang="pl-PL" sz="2500" kern="1200" dirty="0" smtClean="0"/>
            <a:t> </a:t>
          </a:r>
          <a:r>
            <a:rPr lang="en-US" sz="2500" kern="1200" dirty="0" smtClean="0"/>
            <a:t>retain</a:t>
          </a:r>
          <a:r>
            <a:rPr lang="pl-PL" sz="2500" kern="1200" dirty="0" err="1" smtClean="0"/>
            <a:t>ed</a:t>
          </a:r>
          <a:r>
            <a:rPr lang="en-US" sz="2500" kern="1200" dirty="0" smtClean="0"/>
            <a:t> function</a:t>
          </a:r>
          <a:r>
            <a:rPr lang="pl-PL" sz="2500" kern="1200" dirty="0" smtClean="0"/>
            <a:t> – </a:t>
          </a:r>
          <a:r>
            <a:rPr lang="en-US" sz="2500" kern="1200" dirty="0" smtClean="0"/>
            <a:t>follicular development after </a:t>
          </a:r>
          <a:r>
            <a:rPr lang="en-US" sz="2500" kern="1200" dirty="0" err="1" smtClean="0"/>
            <a:t>detorsion</a:t>
          </a:r>
          <a:r>
            <a:rPr lang="en-US" sz="2500" kern="1200" dirty="0" smtClean="0"/>
            <a:t> was </a:t>
          </a:r>
          <a:r>
            <a:rPr lang="pl-PL" sz="2500" kern="1200" dirty="0" smtClean="0"/>
            <a:t>&gt;</a:t>
          </a:r>
          <a:r>
            <a:rPr lang="en-US" sz="2500" kern="1200" dirty="0" smtClean="0"/>
            <a:t>80</a:t>
          </a:r>
          <a:r>
            <a:rPr lang="pl-PL" sz="2500" kern="1200" dirty="0" smtClean="0"/>
            <a:t>%</a:t>
          </a:r>
          <a:r>
            <a:rPr lang="en-US" sz="2500" kern="1200" dirty="0" smtClean="0"/>
            <a:t> </a:t>
          </a:r>
          <a:endParaRPr lang="pl-PL" sz="2500" kern="1200" dirty="0"/>
        </a:p>
      </dsp:txBody>
      <dsp:txXfrm>
        <a:off x="332330" y="2432147"/>
        <a:ext cx="5940365" cy="1761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35768-37EE-47EC-A400-8ACA6AFA3328}">
      <dsp:nvSpPr>
        <dsp:cNvPr id="0" name=""/>
        <dsp:cNvSpPr/>
      </dsp:nvSpPr>
      <dsp:spPr>
        <a:xfrm rot="16200000">
          <a:off x="1572" y="11"/>
          <a:ext cx="4676686" cy="4804733"/>
        </a:xfrm>
        <a:prstGeom prst="down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t>broad-spectrum antibiotics </a:t>
          </a:r>
          <a:r>
            <a:rPr lang="en-US" sz="2700" kern="1200" dirty="0" smtClean="0"/>
            <a:t>which cover </a:t>
          </a:r>
          <a:r>
            <a:rPr lang="pl-PL" sz="2700" kern="1200" dirty="0" smtClean="0"/>
            <a:t/>
          </a:r>
          <a:br>
            <a:rPr lang="pl-PL" sz="2700" kern="1200" dirty="0" smtClean="0"/>
          </a:br>
          <a:r>
            <a:rPr lang="en-US" sz="2700" i="1" kern="1200" dirty="0" smtClean="0"/>
            <a:t>Chlamydia </a:t>
          </a:r>
          <a:r>
            <a:rPr lang="pl-PL" sz="2700" i="1" kern="1200" dirty="0" smtClean="0"/>
            <a:t>t</a:t>
          </a:r>
          <a:r>
            <a:rPr lang="en-US" sz="2700" i="1" kern="1200" dirty="0" err="1" smtClean="0"/>
            <a:t>rachomatis</a:t>
          </a:r>
          <a:r>
            <a:rPr lang="en-US" sz="2700" kern="1200" dirty="0" smtClean="0"/>
            <a:t>, </a:t>
          </a:r>
          <a:r>
            <a:rPr lang="pl-PL" sz="2700" kern="1200" dirty="0" smtClean="0"/>
            <a:t/>
          </a:r>
          <a:br>
            <a:rPr lang="pl-PL" sz="2700" kern="1200" dirty="0" smtClean="0"/>
          </a:br>
          <a:r>
            <a:rPr lang="en-US" sz="2700" i="1" kern="1200" dirty="0" smtClean="0"/>
            <a:t>Neisseria </a:t>
          </a:r>
          <a:r>
            <a:rPr lang="en-US" sz="2700" i="1" kern="1200" dirty="0" smtClean="0"/>
            <a:t>gonorrhoeae</a:t>
          </a:r>
          <a:r>
            <a:rPr lang="en-US" sz="2700" kern="1200" dirty="0" smtClean="0"/>
            <a:t> </a:t>
          </a:r>
          <a:r>
            <a:rPr lang="pl-PL" sz="2700" kern="1200" dirty="0" smtClean="0"/>
            <a:t/>
          </a:r>
          <a:br>
            <a:rPr lang="pl-PL" sz="2700" kern="1200" dirty="0" smtClean="0"/>
          </a:br>
          <a:r>
            <a:rPr lang="en-US" sz="2700" kern="1200" dirty="0" smtClean="0"/>
            <a:t>and anaerobic bacteria</a:t>
          </a:r>
          <a:endParaRPr lang="pl-PL" sz="2700" kern="1200" dirty="0"/>
        </a:p>
      </dsp:txBody>
      <dsp:txXfrm rot="5400000">
        <a:off x="-62451" y="1233205"/>
        <a:ext cx="3986313" cy="2338343"/>
      </dsp:txXfrm>
    </dsp:sp>
    <dsp:sp modelId="{27871286-9507-44A9-8F3E-3EFD2950EC53}">
      <dsp:nvSpPr>
        <dsp:cNvPr id="0" name=""/>
        <dsp:cNvSpPr/>
      </dsp:nvSpPr>
      <dsp:spPr>
        <a:xfrm rot="5400000">
          <a:off x="6119772" y="11"/>
          <a:ext cx="4676686" cy="4804733"/>
        </a:xfrm>
        <a:prstGeom prst="downArrow">
          <a:avLst>
            <a:gd name="adj1" fmla="val 50000"/>
            <a:gd name="adj2" fmla="val 35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ts val="0"/>
            </a:spcAft>
          </a:pPr>
          <a:r>
            <a:rPr lang="pl-PL" sz="2400" b="0" kern="1200" cap="none" baseline="0" dirty="0" err="1" smtClean="0"/>
            <a:t>Nitroimidazole</a:t>
          </a:r>
          <a:r>
            <a:rPr lang="pl-PL" sz="2400" b="0" kern="1200" cap="none" baseline="0" dirty="0" smtClean="0"/>
            <a:t> </a:t>
          </a:r>
        </a:p>
        <a:p>
          <a:pPr lvl="0" algn="ctr" defTabSz="1066800">
            <a:lnSpc>
              <a:spcPct val="100000"/>
            </a:lnSpc>
            <a:spcBef>
              <a:spcPct val="0"/>
            </a:spcBef>
            <a:spcAft>
              <a:spcPts val="0"/>
            </a:spcAft>
          </a:pPr>
          <a:r>
            <a:rPr lang="pl-PL" sz="2400" b="0" kern="1200" cap="none" baseline="0" dirty="0" err="1" smtClean="0"/>
            <a:t>Azithromycin</a:t>
          </a:r>
          <a:endParaRPr lang="pl-PL" sz="2400" b="0" kern="1200" cap="none" baseline="0" dirty="0" smtClean="0"/>
        </a:p>
        <a:p>
          <a:pPr lvl="0" algn="ctr" defTabSz="1066800">
            <a:lnSpc>
              <a:spcPct val="100000"/>
            </a:lnSpc>
            <a:spcBef>
              <a:spcPct val="0"/>
            </a:spcBef>
            <a:spcAft>
              <a:spcPts val="0"/>
            </a:spcAft>
          </a:pPr>
          <a:r>
            <a:rPr lang="pl-PL" sz="2400" b="0" kern="1200" cap="none" baseline="0" dirty="0" err="1" smtClean="0"/>
            <a:t>Doxycycline</a:t>
          </a:r>
          <a:endParaRPr lang="pl-PL" sz="2400" b="0" kern="1200" cap="none" baseline="0" dirty="0" smtClean="0"/>
        </a:p>
        <a:p>
          <a:pPr lvl="0" algn="ctr" defTabSz="1066800">
            <a:lnSpc>
              <a:spcPct val="100000"/>
            </a:lnSpc>
            <a:spcBef>
              <a:spcPct val="0"/>
            </a:spcBef>
            <a:spcAft>
              <a:spcPts val="0"/>
            </a:spcAft>
          </a:pPr>
          <a:r>
            <a:rPr lang="fr-FR" sz="2400" b="0" kern="1200" cap="none" baseline="0" dirty="0" smtClean="0"/>
            <a:t>Clindamycin</a:t>
          </a:r>
          <a:r>
            <a:rPr lang="pl-PL" sz="2400" b="0" kern="1200" cap="none" baseline="0" dirty="0" smtClean="0"/>
            <a:t>+</a:t>
          </a:r>
          <a:r>
            <a:rPr lang="fr-FR" sz="2400" b="0" kern="1200" cap="none" baseline="0" dirty="0" smtClean="0"/>
            <a:t>aminoglycoside</a:t>
          </a:r>
          <a:endParaRPr lang="pl-PL" sz="2400" b="0" kern="1200" cap="none" baseline="0" dirty="0" smtClean="0"/>
        </a:p>
        <a:p>
          <a:pPr lvl="0" algn="ctr" defTabSz="1066800">
            <a:lnSpc>
              <a:spcPct val="100000"/>
            </a:lnSpc>
            <a:spcBef>
              <a:spcPct val="0"/>
            </a:spcBef>
            <a:spcAft>
              <a:spcPts val="0"/>
            </a:spcAft>
          </a:pPr>
          <a:r>
            <a:rPr lang="pl-PL" sz="2400" b="0" kern="1200" cap="none" baseline="0" dirty="0" err="1" smtClean="0"/>
            <a:t>Quinolone</a:t>
          </a:r>
          <a:r>
            <a:rPr lang="pl-PL" sz="2400" b="0" kern="1200" cap="none" baseline="0" dirty="0" smtClean="0"/>
            <a:t> </a:t>
          </a:r>
        </a:p>
        <a:p>
          <a:pPr lvl="0" algn="ctr" defTabSz="1066800">
            <a:lnSpc>
              <a:spcPct val="100000"/>
            </a:lnSpc>
            <a:spcBef>
              <a:spcPct val="0"/>
            </a:spcBef>
            <a:spcAft>
              <a:spcPts val="0"/>
            </a:spcAft>
          </a:pPr>
          <a:r>
            <a:rPr lang="pl-PL" sz="2400" b="0" kern="1200" cap="none" baseline="0" dirty="0" err="1" smtClean="0"/>
            <a:t>Cephalosporin</a:t>
          </a:r>
          <a:endParaRPr lang="pl-PL" sz="2400" b="0" kern="1200" cap="none" baseline="0" dirty="0"/>
        </a:p>
      </dsp:txBody>
      <dsp:txXfrm rot="-5400000">
        <a:off x="6874169" y="1233207"/>
        <a:ext cx="3986313" cy="23383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2538B-7FE1-4040-AA2D-C1B8B78A4A8D}">
      <dsp:nvSpPr>
        <dsp:cNvPr id="0" name=""/>
        <dsp:cNvSpPr/>
      </dsp:nvSpPr>
      <dsp:spPr>
        <a:xfrm>
          <a:off x="0" y="405195"/>
          <a:ext cx="9906000" cy="680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BE4C83-689D-4A11-AA40-5C77F8CEC6EE}">
      <dsp:nvSpPr>
        <dsp:cNvPr id="0" name=""/>
        <dsp:cNvSpPr/>
      </dsp:nvSpPr>
      <dsp:spPr>
        <a:xfrm>
          <a:off x="495300" y="6675"/>
          <a:ext cx="6934200" cy="797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lvl="0" algn="l" defTabSz="1200150">
            <a:lnSpc>
              <a:spcPct val="90000"/>
            </a:lnSpc>
            <a:spcBef>
              <a:spcPct val="0"/>
            </a:spcBef>
            <a:spcAft>
              <a:spcPct val="35000"/>
            </a:spcAft>
          </a:pPr>
          <a:r>
            <a:rPr lang="pl-PL" sz="2700" kern="1200" dirty="0" err="1" smtClean="0"/>
            <a:t>Pregnancy</a:t>
          </a:r>
          <a:r>
            <a:rPr lang="pl-PL" sz="2700" kern="1200" dirty="0" smtClean="0"/>
            <a:t>?</a:t>
          </a:r>
          <a:endParaRPr lang="pl-PL" sz="2700" kern="1200" dirty="0"/>
        </a:p>
      </dsp:txBody>
      <dsp:txXfrm>
        <a:off x="534208" y="45583"/>
        <a:ext cx="6856384" cy="719224"/>
      </dsp:txXfrm>
    </dsp:sp>
    <dsp:sp modelId="{20E2B3D3-2797-4947-8671-84B1DBB7AD67}">
      <dsp:nvSpPr>
        <dsp:cNvPr id="0" name=""/>
        <dsp:cNvSpPr/>
      </dsp:nvSpPr>
      <dsp:spPr>
        <a:xfrm>
          <a:off x="0" y="1629915"/>
          <a:ext cx="9906000" cy="6804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BC4FD1-6EE2-4ABE-AED0-A7D781F37406}">
      <dsp:nvSpPr>
        <dsp:cNvPr id="0" name=""/>
        <dsp:cNvSpPr/>
      </dsp:nvSpPr>
      <dsp:spPr>
        <a:xfrm>
          <a:off x="495300" y="1231395"/>
          <a:ext cx="6934200" cy="79704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lvl="0" algn="l" defTabSz="1200150">
            <a:lnSpc>
              <a:spcPct val="90000"/>
            </a:lnSpc>
            <a:spcBef>
              <a:spcPct val="0"/>
            </a:spcBef>
            <a:spcAft>
              <a:spcPct val="35000"/>
            </a:spcAft>
          </a:pPr>
          <a:r>
            <a:rPr lang="pl-PL" sz="2700" kern="1200" dirty="0" smtClean="0"/>
            <a:t>Trauma?</a:t>
          </a:r>
          <a:endParaRPr lang="pl-PL" sz="2700" kern="1200" dirty="0"/>
        </a:p>
      </dsp:txBody>
      <dsp:txXfrm>
        <a:off x="534208" y="1270303"/>
        <a:ext cx="6856384" cy="719224"/>
      </dsp:txXfrm>
    </dsp:sp>
    <dsp:sp modelId="{D8801CBA-DA5A-4962-A99D-0BC248D734C8}">
      <dsp:nvSpPr>
        <dsp:cNvPr id="0" name=""/>
        <dsp:cNvSpPr/>
      </dsp:nvSpPr>
      <dsp:spPr>
        <a:xfrm>
          <a:off x="0" y="2854636"/>
          <a:ext cx="9906000" cy="6804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E2DB3C-07C0-4CFD-85F3-E0BE76807568}">
      <dsp:nvSpPr>
        <dsp:cNvPr id="0" name=""/>
        <dsp:cNvSpPr/>
      </dsp:nvSpPr>
      <dsp:spPr>
        <a:xfrm>
          <a:off x="495300" y="2456115"/>
          <a:ext cx="6934200" cy="7970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lvl="0" algn="l" defTabSz="1200150">
            <a:lnSpc>
              <a:spcPct val="90000"/>
            </a:lnSpc>
            <a:spcBef>
              <a:spcPct val="0"/>
            </a:spcBef>
            <a:spcAft>
              <a:spcPct val="35000"/>
            </a:spcAft>
          </a:pPr>
          <a:r>
            <a:rPr lang="pl-PL" sz="2700" kern="1200" dirty="0" err="1" smtClean="0"/>
            <a:t>Cancer</a:t>
          </a:r>
          <a:r>
            <a:rPr lang="pl-PL" sz="2700" kern="1200" dirty="0" smtClean="0"/>
            <a:t>?</a:t>
          </a:r>
          <a:endParaRPr lang="pl-PL" sz="2700" kern="1200" dirty="0"/>
        </a:p>
      </dsp:txBody>
      <dsp:txXfrm>
        <a:off x="534208" y="2495023"/>
        <a:ext cx="6856384" cy="7192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8C0C8-65C3-48D3-A168-6474625E9A29}">
      <dsp:nvSpPr>
        <dsp:cNvPr id="0" name=""/>
        <dsp:cNvSpPr/>
      </dsp:nvSpPr>
      <dsp:spPr>
        <a:xfrm rot="16200000">
          <a:off x="-1800589" y="3142776"/>
          <a:ext cx="4817444" cy="398071"/>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351077" bIns="0" numCol="1" spcCol="1270" anchor="t" anchorCtr="0">
          <a:noAutofit/>
        </a:bodyPr>
        <a:lstStyle/>
        <a:p>
          <a:pPr lvl="0" algn="r" defTabSz="1244600">
            <a:lnSpc>
              <a:spcPct val="90000"/>
            </a:lnSpc>
            <a:spcBef>
              <a:spcPct val="0"/>
            </a:spcBef>
            <a:spcAft>
              <a:spcPct val="35000"/>
            </a:spcAft>
          </a:pPr>
          <a:r>
            <a:rPr lang="pl-PL" sz="2800" kern="1200" dirty="0" smtClean="0"/>
            <a:t>VISCERAL</a:t>
          </a:r>
          <a:endParaRPr lang="pl-PL" sz="2800" kern="1200" dirty="0"/>
        </a:p>
      </dsp:txBody>
      <dsp:txXfrm>
        <a:off x="-1800589" y="3142776"/>
        <a:ext cx="4817444" cy="398071"/>
      </dsp:txXfrm>
    </dsp:sp>
    <dsp:sp modelId="{E5BABD2B-A8C1-4FFB-B445-DD13B522FEBD}">
      <dsp:nvSpPr>
        <dsp:cNvPr id="0" name=""/>
        <dsp:cNvSpPr/>
      </dsp:nvSpPr>
      <dsp:spPr>
        <a:xfrm>
          <a:off x="379801" y="915048"/>
          <a:ext cx="2837554" cy="48535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51077" rIns="170688" bIns="170688" numCol="1" spcCol="1270" anchor="t" anchorCtr="0">
          <a:noAutofit/>
        </a:bodyPr>
        <a:lstStyle/>
        <a:p>
          <a:pPr marL="171450" lvl="1" indent="-171450" algn="l" defTabSz="844550">
            <a:lnSpc>
              <a:spcPct val="90000"/>
            </a:lnSpc>
            <a:spcBef>
              <a:spcPct val="0"/>
            </a:spcBef>
            <a:spcAft>
              <a:spcPct val="15000"/>
            </a:spcAft>
            <a:buChar char="••"/>
          </a:pPr>
          <a:r>
            <a:rPr lang="pl-PL" sz="1900" kern="1200" dirty="0" err="1" smtClean="0"/>
            <a:t>sensation</a:t>
          </a:r>
          <a:r>
            <a:rPr lang="pl-PL" sz="1900" kern="1200" dirty="0" smtClean="0"/>
            <a:t> from </a:t>
          </a:r>
          <a:r>
            <a:rPr lang="pl-PL" sz="1900" b="1" kern="1200" dirty="0" err="1" smtClean="0"/>
            <a:t>serosal</a:t>
          </a:r>
          <a:r>
            <a:rPr lang="pl-PL" sz="1900" b="1" kern="1200" dirty="0" smtClean="0"/>
            <a:t> </a:t>
          </a:r>
          <a:r>
            <a:rPr lang="pl-PL" sz="1900" b="1" kern="1200" dirty="0" err="1" smtClean="0"/>
            <a:t>surfaces</a:t>
          </a:r>
          <a:endParaRPr lang="pl-PL" sz="1900" kern="1200" dirty="0"/>
        </a:p>
        <a:p>
          <a:pPr marL="171450" lvl="1" indent="-171450" algn="l" defTabSz="844550">
            <a:lnSpc>
              <a:spcPct val="90000"/>
            </a:lnSpc>
            <a:spcBef>
              <a:spcPct val="0"/>
            </a:spcBef>
            <a:spcAft>
              <a:spcPct val="15000"/>
            </a:spcAft>
            <a:buChar char="••"/>
          </a:pPr>
          <a:r>
            <a:rPr lang="pl-PL" sz="1900" kern="1200" dirty="0" err="1" smtClean="0"/>
            <a:t>Deep</a:t>
          </a:r>
          <a:r>
            <a:rPr lang="pl-PL" sz="1900" kern="1200" dirty="0" smtClean="0"/>
            <a:t>, </a:t>
          </a:r>
          <a:r>
            <a:rPr lang="pl-PL" sz="1900" kern="1200" dirty="0" err="1" smtClean="0"/>
            <a:t>dull</a:t>
          </a:r>
          <a:r>
            <a:rPr lang="pl-PL" sz="1900" kern="1200" dirty="0" smtClean="0"/>
            <a:t>, </a:t>
          </a:r>
          <a:r>
            <a:rPr lang="pl-PL" sz="1900" kern="1200" dirty="0" err="1" smtClean="0"/>
            <a:t>vague</a:t>
          </a:r>
          <a:r>
            <a:rPr lang="pl-PL" sz="1900" kern="1200" dirty="0" smtClean="0"/>
            <a:t>, </a:t>
          </a:r>
          <a:r>
            <a:rPr lang="pl-PL" sz="1900" kern="1200" dirty="0" err="1" smtClean="0"/>
            <a:t>poorly-defined</a:t>
          </a:r>
          <a:r>
            <a:rPr lang="pl-PL" sz="1900" kern="1200" dirty="0" smtClean="0"/>
            <a:t> +/- </a:t>
          </a:r>
          <a:r>
            <a:rPr lang="pl-PL" sz="1900" kern="1200" dirty="0" err="1" smtClean="0"/>
            <a:t>malaise</a:t>
          </a:r>
          <a:r>
            <a:rPr lang="pl-PL" sz="1900" kern="1200" dirty="0" smtClean="0"/>
            <a:t>, </a:t>
          </a:r>
          <a:r>
            <a:rPr lang="pl-PL" sz="1900" kern="1200" dirty="0" err="1" smtClean="0"/>
            <a:t>sweating</a:t>
          </a:r>
          <a:r>
            <a:rPr lang="pl-PL" sz="1900" kern="1200" dirty="0" smtClean="0"/>
            <a:t>, </a:t>
          </a:r>
          <a:r>
            <a:rPr lang="pl-PL" sz="1900" kern="1200" dirty="0" err="1" smtClean="0"/>
            <a:t>nausea</a:t>
          </a:r>
          <a:r>
            <a:rPr lang="pl-PL" sz="1900" kern="1200" dirty="0" smtClean="0"/>
            <a:t>, </a:t>
          </a:r>
          <a:r>
            <a:rPr lang="pl-PL" sz="1900" kern="1200" dirty="0" err="1" smtClean="0"/>
            <a:t>diarhhea</a:t>
          </a:r>
          <a:r>
            <a:rPr lang="pl-PL" sz="1900" kern="1200" dirty="0" smtClean="0"/>
            <a:t>, </a:t>
          </a:r>
          <a:r>
            <a:rPr lang="pl-PL" sz="1900" kern="1200" dirty="0" err="1" smtClean="0"/>
            <a:t>fever</a:t>
          </a:r>
          <a:endParaRPr lang="pl-PL" sz="1900" kern="1200" dirty="0"/>
        </a:p>
        <a:p>
          <a:pPr marL="171450" lvl="1" indent="-171450" algn="l" defTabSz="844550">
            <a:lnSpc>
              <a:spcPct val="90000"/>
            </a:lnSpc>
            <a:spcBef>
              <a:spcPct val="0"/>
            </a:spcBef>
            <a:spcAft>
              <a:spcPct val="15000"/>
            </a:spcAft>
            <a:buChar char="••"/>
          </a:pPr>
          <a:r>
            <a:rPr lang="pl-PL" sz="1900" kern="1200" dirty="0" err="1" smtClean="0"/>
            <a:t>Distension</a:t>
          </a:r>
          <a:r>
            <a:rPr lang="pl-PL" sz="1900" kern="1200" dirty="0" smtClean="0"/>
            <a:t> of organ, </a:t>
          </a:r>
          <a:r>
            <a:rPr lang="pl-PL" sz="1900" kern="1200" dirty="0" err="1" smtClean="0"/>
            <a:t>spasm</a:t>
          </a:r>
          <a:r>
            <a:rPr lang="pl-PL" sz="1900" kern="1200" dirty="0" smtClean="0"/>
            <a:t>, </a:t>
          </a:r>
          <a:r>
            <a:rPr lang="pl-PL" sz="1900" kern="1200" dirty="0" err="1" smtClean="0"/>
            <a:t>infection</a:t>
          </a:r>
          <a:r>
            <a:rPr lang="pl-PL" sz="1900" kern="1200" dirty="0" smtClean="0"/>
            <a:t>, </a:t>
          </a:r>
          <a:r>
            <a:rPr lang="pl-PL" sz="1900" kern="1200" dirty="0" err="1" smtClean="0"/>
            <a:t>ischaemia</a:t>
          </a:r>
          <a:endParaRPr lang="pl-PL" sz="1900" kern="1200" dirty="0"/>
        </a:p>
        <a:p>
          <a:pPr marL="171450" lvl="1" indent="-171450" algn="l" defTabSz="844550">
            <a:lnSpc>
              <a:spcPct val="90000"/>
            </a:lnSpc>
            <a:spcBef>
              <a:spcPct val="0"/>
            </a:spcBef>
            <a:spcAft>
              <a:spcPct val="15000"/>
            </a:spcAft>
            <a:buChar char="••"/>
          </a:pPr>
          <a:r>
            <a:rPr lang="pl-PL" sz="1900" kern="1200" dirty="0" err="1" smtClean="0"/>
            <a:t>Examples</a:t>
          </a:r>
          <a:r>
            <a:rPr lang="pl-PL" sz="1900" kern="1200" dirty="0" smtClean="0"/>
            <a:t>: </a:t>
          </a:r>
          <a:r>
            <a:rPr lang="pl-PL" sz="1900" kern="1200" dirty="0" err="1" smtClean="0"/>
            <a:t>ureter</a:t>
          </a:r>
          <a:r>
            <a:rPr lang="pl-PL" sz="1900" kern="1200" dirty="0" smtClean="0"/>
            <a:t> </a:t>
          </a:r>
          <a:r>
            <a:rPr lang="pl-PL" sz="1900" kern="1200" dirty="0" err="1" smtClean="0"/>
            <a:t>calculi</a:t>
          </a:r>
          <a:r>
            <a:rPr lang="pl-PL" sz="1900" kern="1200" dirty="0" smtClean="0"/>
            <a:t>, </a:t>
          </a:r>
          <a:r>
            <a:rPr lang="pl-PL" sz="1900" kern="1200" dirty="0" err="1" smtClean="0"/>
            <a:t>ovarian</a:t>
          </a:r>
          <a:r>
            <a:rPr lang="pl-PL" sz="1900" kern="1200" dirty="0" smtClean="0"/>
            <a:t> </a:t>
          </a:r>
          <a:r>
            <a:rPr lang="pl-PL" sz="1900" kern="1200" dirty="0" err="1" smtClean="0"/>
            <a:t>heamorrhagic</a:t>
          </a:r>
          <a:r>
            <a:rPr lang="pl-PL" sz="1900" kern="1200" dirty="0" smtClean="0"/>
            <a:t> cyst, </a:t>
          </a:r>
          <a:r>
            <a:rPr lang="pl-PL" sz="1900" kern="1200" dirty="0" err="1" smtClean="0"/>
            <a:t>ovulation</a:t>
          </a:r>
          <a:r>
            <a:rPr lang="pl-PL" sz="1900" kern="1200" dirty="0" smtClean="0"/>
            <a:t>, </a:t>
          </a:r>
          <a:r>
            <a:rPr lang="pl-PL" sz="1900" kern="1200" dirty="0" err="1" smtClean="0"/>
            <a:t>ischaemia</a:t>
          </a:r>
          <a:r>
            <a:rPr lang="pl-PL" sz="1900" kern="1200" dirty="0" smtClean="0"/>
            <a:t> of </a:t>
          </a:r>
          <a:r>
            <a:rPr lang="pl-PL" sz="1900" kern="1200" dirty="0" err="1" smtClean="0"/>
            <a:t>leiomyoma</a:t>
          </a:r>
          <a:r>
            <a:rPr lang="pl-PL" sz="1900" kern="1200" dirty="0" smtClean="0"/>
            <a:t>, </a:t>
          </a:r>
          <a:r>
            <a:rPr lang="pl-PL" sz="1900" kern="1200" dirty="0" err="1" smtClean="0"/>
            <a:t>appendicitis</a:t>
          </a:r>
          <a:endParaRPr lang="pl-PL" sz="1900" kern="1200" dirty="0"/>
        </a:p>
      </dsp:txBody>
      <dsp:txXfrm>
        <a:off x="379801" y="915048"/>
        <a:ext cx="2837554" cy="4853527"/>
      </dsp:txXfrm>
    </dsp:sp>
    <dsp:sp modelId="{9B249D25-0CBF-4AF6-82F2-635C09F4B442}">
      <dsp:nvSpPr>
        <dsp:cNvPr id="0" name=""/>
        <dsp:cNvSpPr/>
      </dsp:nvSpPr>
      <dsp:spPr>
        <a:xfrm>
          <a:off x="409096" y="407635"/>
          <a:ext cx="796143" cy="796143"/>
        </a:xfrm>
        <a:prstGeom prst="rect">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5B651-FBE3-4F0A-88C9-716DB73E9C7F}">
      <dsp:nvSpPr>
        <dsp:cNvPr id="0" name=""/>
        <dsp:cNvSpPr/>
      </dsp:nvSpPr>
      <dsp:spPr>
        <a:xfrm rot="16200000">
          <a:off x="1534004" y="3142776"/>
          <a:ext cx="4817444" cy="398071"/>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351077" bIns="0" numCol="1" spcCol="1270" anchor="t" anchorCtr="0">
          <a:noAutofit/>
        </a:bodyPr>
        <a:lstStyle/>
        <a:p>
          <a:pPr lvl="0" algn="r" defTabSz="1244600">
            <a:lnSpc>
              <a:spcPct val="90000"/>
            </a:lnSpc>
            <a:spcBef>
              <a:spcPct val="0"/>
            </a:spcBef>
            <a:spcAft>
              <a:spcPct val="35000"/>
            </a:spcAft>
          </a:pPr>
          <a:r>
            <a:rPr lang="pl-PL" sz="2800" kern="1200" dirty="0" smtClean="0"/>
            <a:t>SOMATIC</a:t>
          </a:r>
          <a:endParaRPr lang="pl-PL" sz="2800" kern="1200" dirty="0"/>
        </a:p>
      </dsp:txBody>
      <dsp:txXfrm>
        <a:off x="1534004" y="3142776"/>
        <a:ext cx="4817444" cy="398071"/>
      </dsp:txXfrm>
    </dsp:sp>
    <dsp:sp modelId="{B1463FF5-F4B2-4B28-8E6C-BCF5814C2555}">
      <dsp:nvSpPr>
        <dsp:cNvPr id="0" name=""/>
        <dsp:cNvSpPr/>
      </dsp:nvSpPr>
      <dsp:spPr>
        <a:xfrm>
          <a:off x="3725479" y="933089"/>
          <a:ext cx="2815386" cy="4817444"/>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51077" rIns="135128" bIns="135128" numCol="1" spcCol="1270" anchor="t" anchorCtr="0">
          <a:noAutofit/>
        </a:bodyPr>
        <a:lstStyle/>
        <a:p>
          <a:pPr marL="171450" lvl="1" indent="-171450" algn="l" defTabSz="844550">
            <a:lnSpc>
              <a:spcPct val="90000"/>
            </a:lnSpc>
            <a:spcBef>
              <a:spcPct val="0"/>
            </a:spcBef>
            <a:spcAft>
              <a:spcPct val="15000"/>
            </a:spcAft>
            <a:buChar char="••"/>
          </a:pPr>
          <a:r>
            <a:rPr lang="pl-PL" sz="1900" kern="1200" dirty="0" err="1" smtClean="0"/>
            <a:t>sensation</a:t>
          </a:r>
          <a:r>
            <a:rPr lang="pl-PL" sz="1900" kern="1200" dirty="0" smtClean="0"/>
            <a:t> from </a:t>
          </a:r>
          <a:r>
            <a:rPr lang="en-US" sz="1900" b="1" kern="1200" dirty="0" smtClean="0"/>
            <a:t>parietal</a:t>
          </a:r>
          <a:r>
            <a:rPr lang="pl-PL" sz="1900" b="1" kern="1200" dirty="0" smtClean="0"/>
            <a:t> </a:t>
          </a:r>
          <a:r>
            <a:rPr lang="en-US" sz="1900" b="1" kern="1200" dirty="0" smtClean="0"/>
            <a:t>peritoneum</a:t>
          </a:r>
          <a:r>
            <a:rPr lang="pl-PL" sz="1900" b="1" kern="1200" dirty="0" smtClean="0"/>
            <a:t>, </a:t>
          </a:r>
          <a:r>
            <a:rPr lang="en-US" sz="1900" kern="1200" dirty="0" smtClean="0"/>
            <a:t>muscles, fascia, subcutaneous tissue, skeletal system</a:t>
          </a:r>
          <a:endParaRPr lang="pl-PL" sz="1900" kern="1200" dirty="0"/>
        </a:p>
        <a:p>
          <a:pPr marL="171450" lvl="1" indent="-171450" algn="l" defTabSz="844550">
            <a:lnSpc>
              <a:spcPct val="90000"/>
            </a:lnSpc>
            <a:spcBef>
              <a:spcPct val="0"/>
            </a:spcBef>
            <a:spcAft>
              <a:spcPct val="15000"/>
            </a:spcAft>
            <a:buChar char="••"/>
          </a:pPr>
          <a:r>
            <a:rPr lang="pl-PL" sz="1900" kern="1200" dirty="0" err="1" smtClean="0"/>
            <a:t>constant</a:t>
          </a:r>
          <a:r>
            <a:rPr lang="pl-PL" sz="1900" kern="1200" dirty="0" smtClean="0"/>
            <a:t>, </a:t>
          </a:r>
          <a:r>
            <a:rPr lang="en-US" sz="1900" kern="1200" dirty="0" smtClean="0"/>
            <a:t>well</a:t>
          </a:r>
          <a:r>
            <a:rPr lang="pl-PL" sz="1900" kern="1200" dirty="0" smtClean="0"/>
            <a:t> </a:t>
          </a:r>
          <a:r>
            <a:rPr lang="en-US" sz="1900" kern="1200" dirty="0" smtClean="0"/>
            <a:t>localized</a:t>
          </a:r>
          <a:r>
            <a:rPr lang="pl-PL" sz="1900" kern="1200" dirty="0" smtClean="0"/>
            <a:t>, </a:t>
          </a:r>
          <a:r>
            <a:rPr lang="en-US" sz="1900" kern="1200" dirty="0" smtClean="0"/>
            <a:t>located directly over the inflamed are</a:t>
          </a:r>
          <a:r>
            <a:rPr lang="pl-PL" sz="1900" kern="1200" dirty="0" smtClean="0"/>
            <a:t>a -&gt; </a:t>
          </a:r>
          <a:r>
            <a:rPr lang="pl-PL" sz="1900" kern="1200" dirty="0" err="1" smtClean="0"/>
            <a:t>increased</a:t>
          </a:r>
          <a:r>
            <a:rPr lang="pl-PL" sz="1900" kern="1200" dirty="0" smtClean="0"/>
            <a:t> by </a:t>
          </a:r>
          <a:r>
            <a:rPr lang="en-US" sz="1900" kern="1200" dirty="0" smtClean="0"/>
            <a:t>palpation</a:t>
          </a:r>
          <a:r>
            <a:rPr lang="pl-PL" sz="1900" kern="1200" dirty="0" smtClean="0"/>
            <a:t>/</a:t>
          </a:r>
          <a:r>
            <a:rPr lang="en-US" sz="1900" kern="1200" dirty="0" smtClean="0"/>
            <a:t>movement</a:t>
          </a:r>
          <a:endParaRPr lang="pl-PL" sz="1900" kern="1200" dirty="0"/>
        </a:p>
        <a:p>
          <a:pPr marL="171450" lvl="1" indent="-171450" algn="l" defTabSz="844550">
            <a:lnSpc>
              <a:spcPct val="90000"/>
            </a:lnSpc>
            <a:spcBef>
              <a:spcPct val="0"/>
            </a:spcBef>
            <a:spcAft>
              <a:spcPct val="15000"/>
            </a:spcAft>
            <a:buChar char="••"/>
          </a:pPr>
          <a:r>
            <a:rPr lang="pl-PL" sz="1900" kern="1200" dirty="0" err="1" smtClean="0"/>
            <a:t>Examples</a:t>
          </a:r>
          <a:r>
            <a:rPr lang="pl-PL" sz="1900" kern="1200" dirty="0" smtClean="0"/>
            <a:t>: </a:t>
          </a:r>
          <a:r>
            <a:rPr lang="en-US" sz="1900" kern="1200" dirty="0" smtClean="0"/>
            <a:t>intraperitoneal bleeding, necrosis of an intraabdominal structure, inflammation due to infection</a:t>
          </a:r>
          <a:endParaRPr lang="pl-PL" sz="1900" kern="1200" dirty="0"/>
        </a:p>
      </dsp:txBody>
      <dsp:txXfrm>
        <a:off x="3725479" y="933089"/>
        <a:ext cx="2815386" cy="4817444"/>
      </dsp:txXfrm>
    </dsp:sp>
    <dsp:sp modelId="{C7511B42-70FC-4B66-B577-8F4CE26BF393}">
      <dsp:nvSpPr>
        <dsp:cNvPr id="0" name=""/>
        <dsp:cNvSpPr/>
      </dsp:nvSpPr>
      <dsp:spPr>
        <a:xfrm>
          <a:off x="3743691" y="407635"/>
          <a:ext cx="796143" cy="796143"/>
        </a:xfrm>
        <a:prstGeom prst="rect">
          <a:avLst/>
        </a:prstGeom>
        <a:solidFill>
          <a:schemeClr val="accent5">
            <a:tint val="50000"/>
            <a:hueOff val="-3694485"/>
            <a:satOff val="-6499"/>
            <a:lumOff val="-8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CB75F-6AA7-4624-9AD4-55B7C8B64463}">
      <dsp:nvSpPr>
        <dsp:cNvPr id="0" name=""/>
        <dsp:cNvSpPr/>
      </dsp:nvSpPr>
      <dsp:spPr>
        <a:xfrm rot="16200000">
          <a:off x="4851646" y="3142776"/>
          <a:ext cx="4817444" cy="398071"/>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351077" bIns="0" numCol="1" spcCol="1270" anchor="t" anchorCtr="0">
          <a:noAutofit/>
        </a:bodyPr>
        <a:lstStyle/>
        <a:p>
          <a:pPr lvl="0" algn="r" defTabSz="1244600">
            <a:lnSpc>
              <a:spcPct val="90000"/>
            </a:lnSpc>
            <a:spcBef>
              <a:spcPct val="0"/>
            </a:spcBef>
            <a:spcAft>
              <a:spcPct val="35000"/>
            </a:spcAft>
          </a:pPr>
          <a:r>
            <a:rPr lang="pl-PL" sz="2800" kern="1200" dirty="0" smtClean="0"/>
            <a:t>NEUROGENIC</a:t>
          </a:r>
          <a:endParaRPr lang="pl-PL" sz="2800" kern="1200" dirty="0"/>
        </a:p>
      </dsp:txBody>
      <dsp:txXfrm>
        <a:off x="4851646" y="3142776"/>
        <a:ext cx="4817444" cy="398071"/>
      </dsp:txXfrm>
    </dsp:sp>
    <dsp:sp modelId="{5B6B9F89-A7F3-4E75-9695-F78AB8B019CF}">
      <dsp:nvSpPr>
        <dsp:cNvPr id="0" name=""/>
        <dsp:cNvSpPr/>
      </dsp:nvSpPr>
      <dsp:spPr>
        <a:xfrm>
          <a:off x="7048990" y="933089"/>
          <a:ext cx="2803647" cy="4817444"/>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51077" rIns="170688" bIns="170688" numCol="1" spcCol="1270" anchor="t" anchorCtr="0">
          <a:noAutofit/>
        </a:bodyPr>
        <a:lstStyle/>
        <a:p>
          <a:pPr marL="171450" lvl="1" indent="-171450" algn="l" defTabSz="844550">
            <a:lnSpc>
              <a:spcPct val="90000"/>
            </a:lnSpc>
            <a:spcBef>
              <a:spcPct val="0"/>
            </a:spcBef>
            <a:spcAft>
              <a:spcPct val="15000"/>
            </a:spcAft>
            <a:buChar char="••"/>
          </a:pPr>
          <a:r>
            <a:rPr lang="pl-PL" sz="1900" kern="1200" dirty="0" err="1" smtClean="0"/>
            <a:t>injury</a:t>
          </a:r>
          <a:r>
            <a:rPr lang="pl-PL" sz="1900" kern="1200" dirty="0" smtClean="0"/>
            <a:t> to sensory </a:t>
          </a:r>
          <a:r>
            <a:rPr lang="pl-PL" sz="1900" kern="1200" dirty="0" err="1" smtClean="0"/>
            <a:t>nerves</a:t>
          </a:r>
          <a:r>
            <a:rPr lang="pl-PL" sz="1900" kern="1200" dirty="0" smtClean="0"/>
            <a:t> </a:t>
          </a:r>
          <a:endParaRPr lang="pl-PL" sz="1900" kern="1200" dirty="0"/>
        </a:p>
        <a:p>
          <a:pPr marL="171450" lvl="1" indent="-171450" algn="l" defTabSz="844550">
            <a:lnSpc>
              <a:spcPct val="90000"/>
            </a:lnSpc>
            <a:spcBef>
              <a:spcPct val="0"/>
            </a:spcBef>
            <a:spcAft>
              <a:spcPct val="15000"/>
            </a:spcAft>
            <a:buChar char="••"/>
          </a:pPr>
          <a:r>
            <a:rPr lang="pl-PL" sz="1900" kern="1200" dirty="0" err="1" smtClean="0"/>
            <a:t>Examples</a:t>
          </a:r>
          <a:r>
            <a:rPr lang="pl-PL" sz="1900" kern="1200" dirty="0" smtClean="0"/>
            <a:t>: </a:t>
          </a:r>
          <a:r>
            <a:rPr lang="en-US" sz="1900" kern="1200" dirty="0" smtClean="0"/>
            <a:t>herpes zoster, </a:t>
          </a:r>
          <a:r>
            <a:rPr lang="pl-PL" sz="1900" kern="1200" dirty="0" smtClean="0"/>
            <a:t>a</a:t>
          </a:r>
          <a:r>
            <a:rPr lang="en-US" sz="1900" kern="1200" dirty="0" err="1" smtClean="0"/>
            <a:t>rthritis</a:t>
          </a:r>
          <a:r>
            <a:rPr lang="en-US" sz="1900" kern="1200" dirty="0" smtClean="0"/>
            <a:t>, herniated nucleus pulposus, diabetes, multiple</a:t>
          </a:r>
          <a:r>
            <a:rPr lang="pl-PL" sz="1900" kern="1200" dirty="0" smtClean="0"/>
            <a:t> </a:t>
          </a:r>
          <a:r>
            <a:rPr lang="pl-PL" sz="1900" kern="1200" dirty="0" err="1" smtClean="0"/>
            <a:t>sclerosis</a:t>
          </a:r>
          <a:r>
            <a:rPr lang="pl-PL" sz="1900" kern="1200" dirty="0" smtClean="0"/>
            <a:t>, </a:t>
          </a:r>
          <a:r>
            <a:rPr lang="pl-PL" sz="1900" kern="1200" dirty="0" err="1" smtClean="0"/>
            <a:t>syphilis</a:t>
          </a:r>
          <a:endParaRPr lang="pl-PL" sz="1900" kern="1200" dirty="0"/>
        </a:p>
      </dsp:txBody>
      <dsp:txXfrm>
        <a:off x="7048990" y="933089"/>
        <a:ext cx="2803647" cy="4817444"/>
      </dsp:txXfrm>
    </dsp:sp>
    <dsp:sp modelId="{097594F0-3261-4FD7-8C9A-47AE0A5A64E6}">
      <dsp:nvSpPr>
        <dsp:cNvPr id="0" name=""/>
        <dsp:cNvSpPr/>
      </dsp:nvSpPr>
      <dsp:spPr>
        <a:xfrm>
          <a:off x="7061332" y="407635"/>
          <a:ext cx="796143" cy="796143"/>
        </a:xfrm>
        <a:prstGeom prst="rect">
          <a:avLst/>
        </a:prstGeom>
        <a:solidFill>
          <a:schemeClr val="accent5">
            <a:tint val="50000"/>
            <a:hueOff val="-7388970"/>
            <a:satOff val="-12997"/>
            <a:lumOff val="-1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1" y="2"/>
            <a:ext cx="2980055" cy="484518"/>
          </a:xfrm>
          <a:prstGeom prst="rect">
            <a:avLst/>
          </a:prstGeom>
          <a:noFill/>
          <a:ln>
            <a:noFill/>
          </a:ln>
        </p:spPr>
        <p:txBody>
          <a:bodyPr vert="horz" wrap="square" lIns="94476" tIns="47238" rIns="94476" bIns="47238" anchor="t" anchorCtr="0" compatLnSpc="1">
            <a:noAutofit/>
          </a:bodyPr>
          <a:lstStyle/>
          <a:p>
            <a:pPr defTabSz="944758">
              <a:defRPr sz="1800" b="0" i="0" u="none" strike="noStrike" kern="0" cap="none" spc="0" baseline="0">
                <a:solidFill>
                  <a:srgbClr val="000000"/>
                </a:solidFill>
                <a:uFillTx/>
              </a:defRPr>
            </a:pPr>
            <a:endParaRPr lang="pl-PL" sz="1200">
              <a:solidFill>
                <a:srgbClr val="000000"/>
              </a:solidFill>
              <a:latin typeface="Calibri"/>
            </a:endParaRPr>
          </a:p>
        </p:txBody>
      </p:sp>
      <p:sp>
        <p:nvSpPr>
          <p:cNvPr id="3" name="Symbol zastępczy daty 2"/>
          <p:cNvSpPr txBox="1">
            <a:spLocks noGrp="1"/>
          </p:cNvSpPr>
          <p:nvPr>
            <p:ph type="dt" sz="quarter" idx="1"/>
          </p:nvPr>
        </p:nvSpPr>
        <p:spPr>
          <a:xfrm>
            <a:off x="3895400" y="2"/>
            <a:ext cx="2980055" cy="484518"/>
          </a:xfrm>
          <a:prstGeom prst="rect">
            <a:avLst/>
          </a:prstGeom>
          <a:noFill/>
          <a:ln>
            <a:noFill/>
          </a:ln>
        </p:spPr>
        <p:txBody>
          <a:bodyPr vert="horz" wrap="square" lIns="94476" tIns="47238" rIns="94476" bIns="47238" anchor="t" anchorCtr="0" compatLnSpc="1">
            <a:noAutofit/>
          </a:bodyPr>
          <a:lstStyle/>
          <a:p>
            <a:pPr algn="r" defTabSz="944758">
              <a:defRPr sz="1800" b="0" i="0" u="none" strike="noStrike" kern="0" cap="none" spc="0" baseline="0">
                <a:solidFill>
                  <a:srgbClr val="000000"/>
                </a:solidFill>
                <a:uFillTx/>
              </a:defRPr>
            </a:pPr>
            <a:fld id="{A3D1DD23-9CD5-4AAE-8E62-7D88A43E260B}" type="datetime1">
              <a:rPr lang="pl-PL" sz="1200">
                <a:solidFill>
                  <a:srgbClr val="000000"/>
                </a:solidFill>
                <a:latin typeface="Calibri"/>
              </a:rPr>
              <a:pPr algn="r" defTabSz="944758">
                <a:defRPr sz="1800" b="0" i="0" u="none" strike="noStrike" kern="0" cap="none" spc="0" baseline="0">
                  <a:solidFill>
                    <a:srgbClr val="000000"/>
                  </a:solidFill>
                  <a:uFillTx/>
                </a:defRPr>
              </a:pPr>
              <a:t>20.05.2017</a:t>
            </a:fld>
            <a:endParaRPr lang="pl-PL" sz="1200">
              <a:solidFill>
                <a:srgbClr val="000000"/>
              </a:solidFill>
              <a:latin typeface="Calibri"/>
            </a:endParaRPr>
          </a:p>
        </p:txBody>
      </p:sp>
      <p:sp>
        <p:nvSpPr>
          <p:cNvPr id="4" name="Symbol zastępczy stopki 3"/>
          <p:cNvSpPr txBox="1">
            <a:spLocks noGrp="1"/>
          </p:cNvSpPr>
          <p:nvPr>
            <p:ph type="ftr" sz="quarter" idx="2"/>
          </p:nvPr>
        </p:nvSpPr>
        <p:spPr>
          <a:xfrm>
            <a:off x="1" y="9172244"/>
            <a:ext cx="2980055" cy="484518"/>
          </a:xfrm>
          <a:prstGeom prst="rect">
            <a:avLst/>
          </a:prstGeom>
          <a:noFill/>
          <a:ln>
            <a:noFill/>
          </a:ln>
        </p:spPr>
        <p:txBody>
          <a:bodyPr vert="horz" wrap="square" lIns="94476" tIns="47238" rIns="94476" bIns="47238" anchor="b" anchorCtr="0" compatLnSpc="1">
            <a:noAutofit/>
          </a:bodyPr>
          <a:lstStyle/>
          <a:p>
            <a:pPr defTabSz="944758">
              <a:defRPr sz="1800" b="0" i="0" u="none" strike="noStrike" kern="0" cap="none" spc="0" baseline="0">
                <a:solidFill>
                  <a:srgbClr val="000000"/>
                </a:solidFill>
                <a:uFillTx/>
              </a:defRPr>
            </a:pPr>
            <a:endParaRPr lang="pl-PL" sz="1200">
              <a:solidFill>
                <a:srgbClr val="000000"/>
              </a:solidFill>
              <a:latin typeface="Calibri"/>
            </a:endParaRPr>
          </a:p>
        </p:txBody>
      </p:sp>
      <p:sp>
        <p:nvSpPr>
          <p:cNvPr id="5" name="Symbol zastępczy numeru slajdu 4"/>
          <p:cNvSpPr txBox="1">
            <a:spLocks noGrp="1"/>
          </p:cNvSpPr>
          <p:nvPr>
            <p:ph type="sldNum" sz="quarter" idx="3"/>
          </p:nvPr>
        </p:nvSpPr>
        <p:spPr>
          <a:xfrm>
            <a:off x="3895400" y="9172244"/>
            <a:ext cx="2980055" cy="484518"/>
          </a:xfrm>
          <a:prstGeom prst="rect">
            <a:avLst/>
          </a:prstGeom>
          <a:noFill/>
          <a:ln>
            <a:noFill/>
          </a:ln>
        </p:spPr>
        <p:txBody>
          <a:bodyPr vert="horz" wrap="square" lIns="94476" tIns="47238" rIns="94476" bIns="47238" anchor="b" anchorCtr="0" compatLnSpc="1">
            <a:noAutofit/>
          </a:bodyPr>
          <a:lstStyle/>
          <a:p>
            <a:pPr algn="r" defTabSz="944758">
              <a:defRPr sz="1800" b="0" i="0" u="none" strike="noStrike" kern="0" cap="none" spc="0" baseline="0">
                <a:solidFill>
                  <a:srgbClr val="000000"/>
                </a:solidFill>
                <a:uFillTx/>
              </a:defRPr>
            </a:pPr>
            <a:fld id="{DA6CE353-5219-4953-8320-2980357D96EF}" type="slidenum">
              <a:pPr algn="r" defTabSz="944758">
                <a:defRPr sz="1800" b="0" i="0" u="none" strike="noStrike" kern="0" cap="none" spc="0" baseline="0">
                  <a:solidFill>
                    <a:srgbClr val="000000"/>
                  </a:solidFill>
                  <a:uFillTx/>
                </a:defRPr>
              </a:pPr>
              <a:t>‹#›</a:t>
            </a:fld>
            <a:endParaRPr lang="pl-PL" sz="1200">
              <a:solidFill>
                <a:srgbClr val="000000"/>
              </a:solidFill>
              <a:latin typeface="Calibri"/>
            </a:endParaRPr>
          </a:p>
        </p:txBody>
      </p:sp>
    </p:spTree>
    <p:extLst>
      <p:ext uri="{BB962C8B-B14F-4D97-AF65-F5344CB8AC3E}">
        <p14:creationId xmlns:p14="http://schemas.microsoft.com/office/powerpoint/2010/main" val="13541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1" y="2"/>
            <a:ext cx="2980055" cy="484518"/>
          </a:xfrm>
          <a:prstGeom prst="rect">
            <a:avLst/>
          </a:prstGeom>
          <a:noFill/>
          <a:ln>
            <a:noFill/>
          </a:ln>
        </p:spPr>
        <p:txBody>
          <a:bodyPr vert="horz" wrap="square" lIns="94476" tIns="47238" rIns="94476" bIns="47238" anchor="t" anchorCtr="0" compatLnSpc="1">
            <a:noAutofit/>
          </a:bodyPr>
          <a:lstStyle>
            <a:lvl1pPr marL="0" marR="0" lvl="0" indent="0" algn="l" defTabSz="944758"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1pPr>
          </a:lstStyle>
          <a:p>
            <a:pPr lvl="0"/>
            <a:endParaRPr lang="pl-PL"/>
          </a:p>
        </p:txBody>
      </p:sp>
      <p:sp>
        <p:nvSpPr>
          <p:cNvPr id="3" name="Symbol zastępczy daty 2"/>
          <p:cNvSpPr txBox="1">
            <a:spLocks noGrp="1"/>
          </p:cNvSpPr>
          <p:nvPr>
            <p:ph type="dt" idx="1"/>
          </p:nvPr>
        </p:nvSpPr>
        <p:spPr>
          <a:xfrm>
            <a:off x="3895400" y="2"/>
            <a:ext cx="2980055" cy="484518"/>
          </a:xfrm>
          <a:prstGeom prst="rect">
            <a:avLst/>
          </a:prstGeom>
          <a:noFill/>
          <a:ln>
            <a:noFill/>
          </a:ln>
        </p:spPr>
        <p:txBody>
          <a:bodyPr vert="horz" wrap="square" lIns="94476" tIns="47238" rIns="94476" bIns="47238" anchor="t" anchorCtr="0" compatLnSpc="1">
            <a:noAutofit/>
          </a:bodyPr>
          <a:lstStyle>
            <a:lvl1pPr marL="0" marR="0" lvl="0" indent="0" algn="r" defTabSz="944758"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1pPr>
          </a:lstStyle>
          <a:p>
            <a:pPr lvl="0"/>
            <a:fld id="{EA5EF2E9-6803-4A2E-AF2C-6A55D538DC71}" type="datetime1">
              <a:rPr lang="pl-PL"/>
              <a:pPr lvl="0"/>
              <a:t>20.05.2017</a:t>
            </a:fld>
            <a:endParaRPr lang="pl-PL"/>
          </a:p>
        </p:txBody>
      </p:sp>
      <p:sp>
        <p:nvSpPr>
          <p:cNvPr id="4" name="Symbol zastępczy obrazu slajdu 3"/>
          <p:cNvSpPr>
            <a:spLocks noGrp="1" noRot="1" noChangeAspect="1"/>
          </p:cNvSpPr>
          <p:nvPr>
            <p:ph type="sldImg" idx="2"/>
          </p:nvPr>
        </p:nvSpPr>
        <p:spPr>
          <a:xfrm>
            <a:off x="542925" y="1206500"/>
            <a:ext cx="5791200" cy="3259138"/>
          </a:xfrm>
          <a:prstGeom prst="rect">
            <a:avLst/>
          </a:prstGeom>
          <a:noFill/>
          <a:ln w="12701">
            <a:solidFill>
              <a:srgbClr val="000000"/>
            </a:solidFill>
            <a:prstDash val="solid"/>
          </a:ln>
        </p:spPr>
      </p:sp>
      <p:sp>
        <p:nvSpPr>
          <p:cNvPr id="5" name="Symbol zastępczy notatek 4"/>
          <p:cNvSpPr txBox="1">
            <a:spLocks noGrp="1"/>
          </p:cNvSpPr>
          <p:nvPr>
            <p:ph type="body" sz="quarter" idx="3"/>
          </p:nvPr>
        </p:nvSpPr>
        <p:spPr>
          <a:xfrm>
            <a:off x="687705" y="4647317"/>
            <a:ext cx="5501640" cy="3802350"/>
          </a:xfrm>
          <a:prstGeom prst="rect">
            <a:avLst/>
          </a:prstGeom>
          <a:noFill/>
          <a:ln>
            <a:noFill/>
          </a:ln>
        </p:spPr>
        <p:txBody>
          <a:bodyPr vert="horz" wrap="square" lIns="94476" tIns="47238" rIns="94476" bIns="47238" anchor="t" anchorCtr="0" compatLnSpc="1">
            <a:no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txBox="1">
            <a:spLocks noGrp="1"/>
          </p:cNvSpPr>
          <p:nvPr>
            <p:ph type="ftr" sz="quarter" idx="4"/>
          </p:nvPr>
        </p:nvSpPr>
        <p:spPr>
          <a:xfrm>
            <a:off x="1" y="9172244"/>
            <a:ext cx="2980055" cy="484518"/>
          </a:xfrm>
          <a:prstGeom prst="rect">
            <a:avLst/>
          </a:prstGeom>
          <a:noFill/>
          <a:ln>
            <a:noFill/>
          </a:ln>
        </p:spPr>
        <p:txBody>
          <a:bodyPr vert="horz" wrap="square" lIns="94476" tIns="47238" rIns="94476" bIns="47238" anchor="b" anchorCtr="0" compatLnSpc="1">
            <a:noAutofit/>
          </a:bodyPr>
          <a:lstStyle>
            <a:lvl1pPr marL="0" marR="0" lvl="0" indent="0" algn="l" defTabSz="944758"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1pPr>
          </a:lstStyle>
          <a:p>
            <a:pPr lvl="0"/>
            <a:endParaRPr lang="pl-PL"/>
          </a:p>
        </p:txBody>
      </p:sp>
      <p:sp>
        <p:nvSpPr>
          <p:cNvPr id="7" name="Symbol zastępczy numeru slajdu 6"/>
          <p:cNvSpPr txBox="1">
            <a:spLocks noGrp="1"/>
          </p:cNvSpPr>
          <p:nvPr>
            <p:ph type="sldNum" sz="quarter" idx="5"/>
          </p:nvPr>
        </p:nvSpPr>
        <p:spPr>
          <a:xfrm>
            <a:off x="3895400" y="9172244"/>
            <a:ext cx="2980055" cy="484518"/>
          </a:xfrm>
          <a:prstGeom prst="rect">
            <a:avLst/>
          </a:prstGeom>
          <a:noFill/>
          <a:ln>
            <a:noFill/>
          </a:ln>
        </p:spPr>
        <p:txBody>
          <a:bodyPr vert="horz" wrap="square" lIns="94476" tIns="47238" rIns="94476" bIns="47238" anchor="b" anchorCtr="0" compatLnSpc="1">
            <a:noAutofit/>
          </a:bodyPr>
          <a:lstStyle>
            <a:lvl1pPr marL="0" marR="0" lvl="0" indent="0" algn="r" defTabSz="944758"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1pPr>
          </a:lstStyle>
          <a:p>
            <a:pPr lvl="0"/>
            <a:fld id="{CB746FB3-75C3-4196-8377-2697E6B00B90}" type="slidenum">
              <a:t>‹#›</a:t>
            </a:fld>
            <a:endParaRPr lang="pl-PL"/>
          </a:p>
        </p:txBody>
      </p:sp>
    </p:spTree>
    <p:extLst>
      <p:ext uri="{BB962C8B-B14F-4D97-AF65-F5344CB8AC3E}">
        <p14:creationId xmlns:p14="http://schemas.microsoft.com/office/powerpoint/2010/main" val="78917614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pl-P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han.ump.edu.pl/contents/ovarian-and-fallopian-tube-torsion/abstract/37" TargetMode="External"/><Relationship Id="rId3" Type="http://schemas.openxmlformats.org/officeDocument/2006/relationships/hyperlink" Target="http://han.ump.edu.pl/contents/ovarian-and-fallopian-tube-torsion/abstract/22" TargetMode="External"/><Relationship Id="rId7" Type="http://schemas.openxmlformats.org/officeDocument/2006/relationships/hyperlink" Target="http://han.ump.edu.pl/contents/ovarian-and-fallopian-tube-torsion/abstract/24"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han.ump.edu.pl/contents/ovarian-and-fallopian-tube-torsion/abstract/37,38" TargetMode="External"/><Relationship Id="rId11" Type="http://schemas.openxmlformats.org/officeDocument/2006/relationships/hyperlink" Target="http://han.ump.edu.pl/contents/ovarian-and-fallopian-tube-torsion/abstract/43" TargetMode="External"/><Relationship Id="rId5" Type="http://schemas.openxmlformats.org/officeDocument/2006/relationships/hyperlink" Target="http://han.ump.edu.pl/contents/ovarian-and-fallopian-tube-torsion/abstract/36" TargetMode="External"/><Relationship Id="rId10" Type="http://schemas.openxmlformats.org/officeDocument/2006/relationships/hyperlink" Target="http://han.ump.edu.pl/contents/ovarian-and-fallopian-tube-torsion/abstract/42" TargetMode="External"/><Relationship Id="rId4" Type="http://schemas.openxmlformats.org/officeDocument/2006/relationships/hyperlink" Target="http://han.ump.edu.pl/contents/ovarian-and-fallopian-tube-torsion/abstract/23" TargetMode="External"/><Relationship Id="rId9" Type="http://schemas.openxmlformats.org/officeDocument/2006/relationships/hyperlink" Target="http://han.ump.edu.pl/contents/ovarian-and-fallopian-tube-torsion/abstract/39,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han.ump.edu.pl/contents/ovarian-and-fallopian-tube-torsion/abstract/61,70"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han.ump.edu.pl/contents/ovarian-and-fallopian-tube-torsion/abstract/7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han.ump.edu.pl/contents/ovarian-and-fallopian-tube-torsion/abstract/92,93" TargetMode="External"/><Relationship Id="rId3" Type="http://schemas.openxmlformats.org/officeDocument/2006/relationships/hyperlink" Target="http://han.ump.edu.pl/contents/ovarian-and-fallopian-tube-torsion/abstract/81,83-90" TargetMode="External"/><Relationship Id="rId7" Type="http://schemas.openxmlformats.org/officeDocument/2006/relationships/hyperlink" Target="http://han.ump.edu.pl/contents/image?imageKey=OBGYN/52835~OBGYN/65607~OBGYN/78492&amp;topicKey=OBGYN/3305&amp;rank=1~63&amp;source=see_link&amp;search=ovarian+torsio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han.ump.edu.pl/contents/ovarian-and-fallopian-tube-torsion/abstract/91" TargetMode="External"/><Relationship Id="rId5" Type="http://schemas.openxmlformats.org/officeDocument/2006/relationships/hyperlink" Target="http://han.ump.edu.pl/contents/ovarian-and-fallopian-tube-torsion/abstract/86" TargetMode="External"/><Relationship Id="rId10" Type="http://schemas.openxmlformats.org/officeDocument/2006/relationships/hyperlink" Target="http://han.ump.edu.pl/contents/ovarian-and-fallopian-tube-torsion/abstract/101" TargetMode="External"/><Relationship Id="rId4" Type="http://schemas.openxmlformats.org/officeDocument/2006/relationships/hyperlink" Target="http://han.ump.edu.pl/contents/ovarian-and-fallopian-tube-torsion/abstract/75,86,89,90" TargetMode="External"/><Relationship Id="rId9" Type="http://schemas.openxmlformats.org/officeDocument/2006/relationships/hyperlink" Target="http://han.ump.edu.pl/contents/ovarian-and-fallopian-tube-torsion/abstract/9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han.ump.edu.pl/contents/ovarian-and-fallopian-tube-torsion/abstract/6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e-ultrasonography.org/journal/view.php?number=79#f12-usg-15003"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han.ump.edu.pl/contents/image?imageKey=OBGYN/104186&amp;topicKey=OBGYN/6713&amp;rank=1~150&amp;source=see_link&amp;search=maternal+mortality+and+morbidity"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han.ump.edu.pl/contents/overview-of-maternal-mortality-and-morbidity/abstract/84,85" TargetMode="External"/><Relationship Id="rId5" Type="http://schemas.openxmlformats.org/officeDocument/2006/relationships/hyperlink" Target="http://han.ump.edu.pl/contents/overview-of-maternal-mortality-and-morbidity/abstract/83" TargetMode="External"/><Relationship Id="rId4" Type="http://schemas.openxmlformats.org/officeDocument/2006/relationships/hyperlink" Target="http://han.ump.edu.pl/contents/image?imageKey=OBGYN/108663&amp;topicKey=OBGYN/6713&amp;rank=1~150&amp;source=see_link&amp;search=maternal+mortality+and+morbidit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1</a:t>
            </a:fld>
            <a:endParaRPr lang="pl-PL"/>
          </a:p>
        </p:txBody>
      </p:sp>
    </p:spTree>
    <p:extLst>
      <p:ext uri="{BB962C8B-B14F-4D97-AF65-F5344CB8AC3E}">
        <p14:creationId xmlns:p14="http://schemas.microsoft.com/office/powerpoint/2010/main" val="1218023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r>
              <a:rPr lang="pl-PL" dirty="0" err="1"/>
              <a:t>Unsafe</a:t>
            </a:r>
            <a:r>
              <a:rPr lang="pl-PL" dirty="0"/>
              <a:t> </a:t>
            </a:r>
            <a:r>
              <a:rPr lang="pl-PL" dirty="0" err="1"/>
              <a:t>abortion</a:t>
            </a:r>
            <a:r>
              <a:rPr lang="pl-PL" dirty="0"/>
              <a:t> </a:t>
            </a:r>
            <a:r>
              <a:rPr lang="pl-PL" dirty="0" err="1"/>
              <a:t>generally</a:t>
            </a:r>
            <a:r>
              <a:rPr lang="pl-PL" dirty="0"/>
              <a:t> </a:t>
            </a:r>
            <a:r>
              <a:rPr lang="en-US" dirty="0"/>
              <a:t>refers to termination of unwanted pregnancy either by persons lacking the necessary skills or</a:t>
            </a:r>
          </a:p>
          <a:p>
            <a:r>
              <a:rPr lang="en-US" dirty="0"/>
              <a:t>it being performed in an environment lacking the minimal medical standards, or both</a:t>
            </a:r>
            <a:endParaRPr lang="pl-PL" dirty="0"/>
          </a:p>
          <a:p>
            <a:pPr defTabSz="944758">
              <a:defRPr/>
            </a:pPr>
            <a:r>
              <a:rPr lang="pl-PL" dirty="0" smtClean="0"/>
              <a:t>T</a:t>
            </a:r>
            <a:r>
              <a:rPr lang="en-US" dirty="0" err="1" smtClean="0"/>
              <a:t>reatment</a:t>
            </a:r>
            <a:r>
              <a:rPr lang="en-US" dirty="0" smtClean="0"/>
              <a:t> </a:t>
            </a:r>
            <a:r>
              <a:rPr lang="pl-PL" dirty="0" smtClean="0"/>
              <a:t>: </a:t>
            </a:r>
            <a:r>
              <a:rPr lang="en-US" dirty="0" smtClean="0"/>
              <a:t>early curettage to remove infected and devitalized tissue even in the face of continued fetal heart tones. Important secondary treatments are the administration of fluids and antibiotics.</a:t>
            </a:r>
            <a:endParaRPr lang="pl-PL" dirty="0" smtClean="0"/>
          </a:p>
          <a:p>
            <a:pPr defTabSz="944758">
              <a:defRPr/>
            </a:pPr>
            <a:r>
              <a:rPr lang="pl-PL" dirty="0" err="1" smtClean="0">
                <a:effectLst/>
              </a:rPr>
              <a:t>Treatment</a:t>
            </a:r>
            <a:r>
              <a:rPr lang="pl-PL" dirty="0" smtClean="0">
                <a:effectLst/>
              </a:rPr>
              <a:t> </a:t>
            </a:r>
            <a:r>
              <a:rPr lang="pl-PL" dirty="0" err="1" smtClean="0">
                <a:effectLst/>
              </a:rPr>
              <a:t>is</a:t>
            </a:r>
            <a:r>
              <a:rPr lang="pl-PL" dirty="0" smtClean="0">
                <a:effectLst/>
              </a:rPr>
              <a:t> </a:t>
            </a:r>
            <a:r>
              <a:rPr lang="pl-PL" dirty="0" err="1" smtClean="0">
                <a:effectLst/>
              </a:rPr>
              <a:t>intensive</a:t>
            </a:r>
            <a:r>
              <a:rPr lang="pl-PL" dirty="0" smtClean="0">
                <a:effectLst/>
              </a:rPr>
              <a:t> </a:t>
            </a:r>
            <a:r>
              <a:rPr lang="pl-PL" dirty="0" err="1" smtClean="0">
                <a:effectLst/>
              </a:rPr>
              <a:t>antibiotic</a:t>
            </a:r>
            <a:r>
              <a:rPr lang="pl-PL" dirty="0" smtClean="0">
                <a:effectLst/>
              </a:rPr>
              <a:t> </a:t>
            </a:r>
            <a:r>
              <a:rPr lang="pl-PL" dirty="0" err="1" smtClean="0">
                <a:effectLst/>
              </a:rPr>
              <a:t>therapy</a:t>
            </a:r>
            <a:r>
              <a:rPr lang="pl-PL" dirty="0" smtClean="0">
                <a:effectLst/>
              </a:rPr>
              <a:t> plus </a:t>
            </a:r>
            <a:r>
              <a:rPr lang="pl-PL" dirty="0" err="1" smtClean="0">
                <a:effectLst/>
              </a:rPr>
              <a:t>uterine</a:t>
            </a:r>
            <a:r>
              <a:rPr lang="pl-PL" dirty="0" smtClean="0">
                <a:effectLst/>
              </a:rPr>
              <a:t> </a:t>
            </a:r>
            <a:r>
              <a:rPr lang="pl-PL" dirty="0" err="1" smtClean="0">
                <a:effectLst/>
              </a:rPr>
              <a:t>evacuation</a:t>
            </a:r>
            <a:r>
              <a:rPr lang="pl-PL" dirty="0" smtClean="0">
                <a:effectLst/>
              </a:rPr>
              <a:t> as </a:t>
            </a:r>
            <a:r>
              <a:rPr lang="pl-PL" dirty="0" err="1" smtClean="0">
                <a:effectLst/>
              </a:rPr>
              <a:t>soon</a:t>
            </a:r>
            <a:r>
              <a:rPr lang="pl-PL" dirty="0" smtClean="0">
                <a:effectLst/>
              </a:rPr>
              <a:t> as </a:t>
            </a:r>
            <a:r>
              <a:rPr lang="pl-PL" dirty="0" err="1" smtClean="0">
                <a:effectLst/>
              </a:rPr>
              <a:t>possible</a:t>
            </a:r>
            <a:r>
              <a:rPr lang="pl-PL" dirty="0" smtClean="0">
                <a:effectLst/>
              </a:rPr>
              <a:t>. A </a:t>
            </a:r>
            <a:r>
              <a:rPr lang="pl-PL" dirty="0" err="1" smtClean="0">
                <a:effectLst/>
              </a:rPr>
              <a:t>typical</a:t>
            </a:r>
            <a:r>
              <a:rPr lang="pl-PL" dirty="0" smtClean="0">
                <a:effectLst/>
              </a:rPr>
              <a:t> </a:t>
            </a:r>
            <a:r>
              <a:rPr lang="pl-PL" dirty="0" err="1" smtClean="0">
                <a:effectLst/>
              </a:rPr>
              <a:t>antibiotic</a:t>
            </a:r>
            <a:r>
              <a:rPr lang="pl-PL" dirty="0" smtClean="0">
                <a:effectLst/>
              </a:rPr>
              <a:t> </a:t>
            </a:r>
            <a:r>
              <a:rPr lang="pl-PL" dirty="0" err="1" smtClean="0">
                <a:effectLst/>
              </a:rPr>
              <a:t>regimen</a:t>
            </a:r>
            <a:r>
              <a:rPr lang="pl-PL" dirty="0" smtClean="0">
                <a:effectLst/>
              </a:rPr>
              <a:t> </a:t>
            </a:r>
            <a:r>
              <a:rPr lang="pl-PL" dirty="0" err="1" smtClean="0">
                <a:effectLst/>
              </a:rPr>
              <a:t>includes</a:t>
            </a:r>
            <a:r>
              <a:rPr lang="pl-PL" dirty="0" smtClean="0">
                <a:effectLst/>
              </a:rPr>
              <a:t> </a:t>
            </a:r>
            <a:r>
              <a:rPr lang="pl-PL" dirty="0" err="1" smtClean="0">
                <a:effectLst/>
              </a:rPr>
              <a:t>clindamycin</a:t>
            </a:r>
            <a:r>
              <a:rPr lang="pl-PL" dirty="0" smtClean="0">
                <a:effectLst/>
              </a:rPr>
              <a:t> 900 mg IV q 8 h plus </a:t>
            </a:r>
            <a:r>
              <a:rPr lang="pl-PL" dirty="0" err="1" smtClean="0">
                <a:effectLst/>
              </a:rPr>
              <a:t>gentamicin</a:t>
            </a:r>
            <a:r>
              <a:rPr lang="pl-PL" dirty="0" smtClean="0">
                <a:effectLst/>
              </a:rPr>
              <a:t> 5 mg/kg IV </a:t>
            </a:r>
            <a:r>
              <a:rPr lang="pl-PL" dirty="0" err="1" smtClean="0">
                <a:effectLst/>
              </a:rPr>
              <a:t>once</a:t>
            </a:r>
            <a:r>
              <a:rPr lang="pl-PL" dirty="0" smtClean="0">
                <a:effectLst/>
              </a:rPr>
              <a:t>/</a:t>
            </a:r>
            <a:r>
              <a:rPr lang="pl-PL" dirty="0" err="1" smtClean="0">
                <a:effectLst/>
              </a:rPr>
              <a:t>day</a:t>
            </a:r>
            <a:r>
              <a:rPr lang="pl-PL" dirty="0" smtClean="0">
                <a:effectLst/>
              </a:rPr>
              <a:t>, with </a:t>
            </a:r>
            <a:r>
              <a:rPr lang="pl-PL" dirty="0" err="1" smtClean="0">
                <a:effectLst/>
              </a:rPr>
              <a:t>or</a:t>
            </a:r>
            <a:r>
              <a:rPr lang="pl-PL" dirty="0" smtClean="0">
                <a:effectLst/>
              </a:rPr>
              <a:t> </a:t>
            </a:r>
            <a:r>
              <a:rPr lang="pl-PL" dirty="0" err="1" smtClean="0">
                <a:effectLst/>
              </a:rPr>
              <a:t>without</a:t>
            </a:r>
            <a:r>
              <a:rPr lang="pl-PL" dirty="0" smtClean="0">
                <a:effectLst/>
              </a:rPr>
              <a:t> </a:t>
            </a:r>
            <a:r>
              <a:rPr lang="pl-PL" dirty="0" err="1" smtClean="0">
                <a:effectLst/>
              </a:rPr>
              <a:t>ampicillin</a:t>
            </a:r>
            <a:r>
              <a:rPr lang="pl-PL" dirty="0" smtClean="0">
                <a:effectLst/>
              </a:rPr>
              <a:t> 2 g IV q 4 h. </a:t>
            </a:r>
            <a:r>
              <a:rPr lang="pl-PL" dirty="0" err="1" smtClean="0">
                <a:effectLst/>
              </a:rPr>
              <a:t>Alternatively</a:t>
            </a:r>
            <a:r>
              <a:rPr lang="pl-PL" dirty="0" smtClean="0">
                <a:effectLst/>
              </a:rPr>
              <a:t>, a </a:t>
            </a:r>
            <a:r>
              <a:rPr lang="pl-PL" dirty="0" err="1" smtClean="0">
                <a:effectLst/>
              </a:rPr>
              <a:t>combination</a:t>
            </a:r>
            <a:r>
              <a:rPr lang="pl-PL" dirty="0" smtClean="0">
                <a:effectLst/>
              </a:rPr>
              <a:t> of </a:t>
            </a:r>
            <a:r>
              <a:rPr lang="pl-PL" dirty="0" err="1" smtClean="0">
                <a:effectLst/>
              </a:rPr>
              <a:t>ampicillin</a:t>
            </a:r>
            <a:r>
              <a:rPr lang="pl-PL" dirty="0" smtClean="0">
                <a:effectLst/>
              </a:rPr>
              <a:t>, </a:t>
            </a:r>
            <a:r>
              <a:rPr lang="pl-PL" dirty="0" err="1" smtClean="0">
                <a:effectLst/>
              </a:rPr>
              <a:t>gentamicin</a:t>
            </a:r>
            <a:r>
              <a:rPr lang="pl-PL" dirty="0" smtClean="0">
                <a:effectLst/>
              </a:rPr>
              <a:t>, and </a:t>
            </a:r>
            <a:r>
              <a:rPr lang="pl-PL" dirty="0" err="1" smtClean="0">
                <a:effectLst/>
              </a:rPr>
              <a:t>metronidazole</a:t>
            </a:r>
            <a:r>
              <a:rPr lang="pl-PL" dirty="0" smtClean="0">
                <a:effectLst/>
              </a:rPr>
              <a:t> 500 mg IV q 8 h </a:t>
            </a:r>
            <a:r>
              <a:rPr lang="pl-PL" dirty="0" err="1" smtClean="0">
                <a:effectLst/>
              </a:rPr>
              <a:t>can</a:t>
            </a:r>
            <a:r>
              <a:rPr lang="pl-PL" dirty="0" smtClean="0">
                <a:effectLst/>
              </a:rPr>
              <a:t> be </a:t>
            </a:r>
            <a:r>
              <a:rPr lang="pl-PL" dirty="0" err="1" smtClean="0">
                <a:effectLst/>
              </a:rPr>
              <a:t>used</a:t>
            </a:r>
            <a:r>
              <a:rPr lang="pl-PL" dirty="0" smtClean="0">
                <a:effectLst/>
              </a:rPr>
              <a:t>.</a:t>
            </a:r>
          </a:p>
          <a:p>
            <a:pPr defTabSz="944758">
              <a:defRPr/>
            </a:pPr>
            <a:r>
              <a:rPr lang="pl-PL" i="1" dirty="0" smtClean="0"/>
              <a:t/>
            </a:r>
            <a:br>
              <a:rPr lang="pl-PL" i="1" dirty="0" smtClean="0"/>
            </a:br>
            <a:endParaRPr lang="pl-PL"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10</a:t>
            </a:fld>
            <a:endParaRPr lang="pl-PL"/>
          </a:p>
        </p:txBody>
      </p:sp>
    </p:spTree>
    <p:extLst>
      <p:ext uri="{BB962C8B-B14F-4D97-AF65-F5344CB8AC3E}">
        <p14:creationId xmlns:p14="http://schemas.microsoft.com/office/powerpoint/2010/main" val="3673291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11</a:t>
            </a:fld>
            <a:endParaRPr lang="pl-PL"/>
          </a:p>
        </p:txBody>
      </p:sp>
    </p:spTree>
    <p:extLst>
      <p:ext uri="{BB962C8B-B14F-4D97-AF65-F5344CB8AC3E}">
        <p14:creationId xmlns:p14="http://schemas.microsoft.com/office/powerpoint/2010/main" val="3388712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pPr defTabSz="944758">
              <a:defRPr/>
            </a:pPr>
            <a:r>
              <a:rPr lang="pl-PL" dirty="0" err="1" smtClean="0"/>
              <a:t>large</a:t>
            </a:r>
            <a:r>
              <a:rPr lang="pl-PL" dirty="0" smtClean="0"/>
              <a:t> solid </a:t>
            </a:r>
            <a:r>
              <a:rPr lang="pl-PL" dirty="0" err="1" smtClean="0"/>
              <a:t>tumors</a:t>
            </a:r>
            <a:r>
              <a:rPr lang="pl-PL" dirty="0" smtClean="0"/>
              <a:t> </a:t>
            </a:r>
            <a:r>
              <a:rPr lang="pl-PL" dirty="0" err="1" smtClean="0"/>
              <a:t>that</a:t>
            </a:r>
            <a:r>
              <a:rPr lang="pl-PL" dirty="0" smtClean="0"/>
              <a:t> </a:t>
            </a:r>
            <a:r>
              <a:rPr lang="pl-PL" dirty="0" err="1" smtClean="0"/>
              <a:t>are</a:t>
            </a:r>
            <a:r>
              <a:rPr lang="pl-PL" dirty="0" smtClean="0"/>
              <a:t> </a:t>
            </a:r>
            <a:r>
              <a:rPr lang="pl-PL" dirty="0" err="1" smtClean="0"/>
              <a:t>more</a:t>
            </a:r>
            <a:r>
              <a:rPr lang="pl-PL" dirty="0" smtClean="0"/>
              <a:t> </a:t>
            </a:r>
            <a:r>
              <a:rPr lang="pl-PL" dirty="0" err="1" smtClean="0"/>
              <a:t>common</a:t>
            </a:r>
            <a:r>
              <a:rPr lang="pl-PL" dirty="0" smtClean="0"/>
              <a:t> in </a:t>
            </a:r>
            <a:r>
              <a:rPr lang="pl-PL" dirty="0" err="1" smtClean="0"/>
              <a:t>younger</a:t>
            </a:r>
            <a:r>
              <a:rPr lang="pl-PL" dirty="0" smtClean="0"/>
              <a:t> </a:t>
            </a:r>
            <a:r>
              <a:rPr lang="pl-PL" dirty="0" err="1" smtClean="0"/>
              <a:t>women</a:t>
            </a:r>
            <a:r>
              <a:rPr lang="pl-PL" dirty="0" smtClean="0"/>
              <a:t>. </a:t>
            </a:r>
            <a:r>
              <a:rPr lang="pl-PL" dirty="0" err="1" smtClean="0"/>
              <a:t>dysgerminoma</a:t>
            </a:r>
            <a:r>
              <a:rPr lang="pl-PL" dirty="0" smtClean="0"/>
              <a:t> </a:t>
            </a:r>
            <a:r>
              <a:rPr lang="pl-PL" dirty="0" err="1" smtClean="0"/>
              <a:t>appear</a:t>
            </a:r>
            <a:r>
              <a:rPr lang="pl-PL" dirty="0" smtClean="0"/>
              <a:t> as </a:t>
            </a:r>
            <a:r>
              <a:rPr lang="pl-PL" dirty="0" err="1" smtClean="0"/>
              <a:t>large</a:t>
            </a:r>
            <a:r>
              <a:rPr lang="pl-PL" dirty="0" smtClean="0"/>
              <a:t> </a:t>
            </a:r>
            <a:r>
              <a:rPr lang="pl-PL" dirty="0" err="1" smtClean="0"/>
              <a:t>lobulated</a:t>
            </a:r>
            <a:r>
              <a:rPr lang="pl-PL" dirty="0" smtClean="0"/>
              <a:t> solid tumor with prominent </a:t>
            </a:r>
            <a:r>
              <a:rPr lang="pl-PL" dirty="0" err="1" smtClean="0"/>
              <a:t>fibrovascular</a:t>
            </a:r>
            <a:r>
              <a:rPr lang="pl-PL" dirty="0" smtClean="0"/>
              <a:t> </a:t>
            </a:r>
            <a:r>
              <a:rPr lang="pl-PL" dirty="0" err="1" smtClean="0"/>
              <a:t>core</a:t>
            </a:r>
            <a:r>
              <a:rPr lang="pl-PL" dirty="0" smtClean="0"/>
              <a:t> and </a:t>
            </a:r>
            <a:r>
              <a:rPr lang="pl-PL" dirty="0" err="1" smtClean="0"/>
              <a:t>minimal</a:t>
            </a:r>
            <a:r>
              <a:rPr lang="pl-PL" dirty="0" smtClean="0"/>
              <a:t> </a:t>
            </a:r>
            <a:r>
              <a:rPr lang="pl-PL" dirty="0" err="1" smtClean="0"/>
              <a:t>necrosis</a:t>
            </a:r>
            <a:endParaRPr lang="pl-PL"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12</a:t>
            </a:fld>
            <a:endParaRPr lang="pl-PL"/>
          </a:p>
        </p:txBody>
      </p:sp>
    </p:spTree>
    <p:extLst>
      <p:ext uri="{BB962C8B-B14F-4D97-AF65-F5344CB8AC3E}">
        <p14:creationId xmlns:p14="http://schemas.microsoft.com/office/powerpoint/2010/main" val="3486759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r>
              <a:rPr lang="en-US" dirty="0"/>
              <a:t>Ovarian torsion refers to the complete or partial rotation of the ovary on its ligamentous supports, often resulting in impedance of its blood supply</a:t>
            </a:r>
            <a:endParaRPr lang="pl-PL" dirty="0"/>
          </a:p>
          <a:p>
            <a:r>
              <a:rPr lang="en-US" dirty="0"/>
              <a:t>When ovarian torsion occurs, the ovary typically rotates around both the </a:t>
            </a:r>
            <a:r>
              <a:rPr lang="en-US" dirty="0" err="1"/>
              <a:t>infundibulopelvic</a:t>
            </a:r>
            <a:r>
              <a:rPr lang="en-US" dirty="0"/>
              <a:t> ligament and the utero-ovarian ligament. The fallopian tube often twists along with the ovary; when this occurs, it is referred to as adnexal torsion</a:t>
            </a:r>
            <a:endParaRPr lang="pl-PL" dirty="0"/>
          </a:p>
          <a:p>
            <a:r>
              <a:rPr lang="en-US" dirty="0"/>
              <a:t>As the size of the mass increases, the risk of torsion increases, until the mass becomes large enough to be fixed in place in the pelvis</a:t>
            </a:r>
            <a:endParaRPr lang="pl-PL" dirty="0"/>
          </a:p>
          <a:p>
            <a:r>
              <a:rPr lang="en-US" dirty="0"/>
              <a:t> There are some data regarding the rate of torsion among patients presenting for gynecologic care to an acute care setting. In a classic report of a 10-year review of patients at a women's hospital, ovarian torsion accounted for 2.7 percent of emergency surgeries [</a:t>
            </a:r>
            <a:r>
              <a:rPr lang="en-US" u="sng" dirty="0">
                <a:hlinkClick r:id="rId3"/>
              </a:rPr>
              <a:t>22</a:t>
            </a:r>
            <a:r>
              <a:rPr lang="en-US" dirty="0"/>
              <a:t>]. Torsion was the fifth most common surgical emergency, preceded by (in descending order) ectopic pregnancy, corpus luteum rupture with hemorrhage, pelvic inflammatory disease, and appendicitis. In a 10-year review of surgically treated adnexal masses, torsion accounted for 15 percent of cases [</a:t>
            </a:r>
            <a:r>
              <a:rPr lang="en-US" u="sng" dirty="0">
                <a:hlinkClick r:id="rId4"/>
              </a:rPr>
              <a:t>23</a:t>
            </a:r>
            <a:r>
              <a:rPr lang="en-US" dirty="0"/>
              <a:t>].</a:t>
            </a:r>
            <a:endParaRPr lang="pl-PL" dirty="0"/>
          </a:p>
          <a:p>
            <a:r>
              <a:rPr lang="en-US" b="1" dirty="0"/>
              <a:t>Normal ovaries</a:t>
            </a:r>
            <a:r>
              <a:rPr lang="en-US" dirty="0"/>
              <a:t> — It is important to note that torsion may occur in the presence of normal ovaries, particularly in the pediatric population [</a:t>
            </a:r>
            <a:r>
              <a:rPr lang="en-US" u="sng" dirty="0">
                <a:hlinkClick r:id="rId5"/>
              </a:rPr>
              <a:t>36</a:t>
            </a:r>
            <a:r>
              <a:rPr lang="en-US" dirty="0"/>
              <a:t>]. In children under the age of 15 years, normal ovaries have been demonstrated in over 50 percent of patients with ovarian torsion [</a:t>
            </a:r>
            <a:r>
              <a:rPr lang="en-US" u="sng" dirty="0">
                <a:hlinkClick r:id="rId6"/>
              </a:rPr>
              <a:t>37,38</a:t>
            </a:r>
            <a:r>
              <a:rPr lang="en-US" dirty="0"/>
              <a:t>]. As an example, one large series of patients with adnexal torsion reported that 23 of 103 patients (22 percent) had no identifiable adnexal lesion [</a:t>
            </a:r>
            <a:r>
              <a:rPr lang="en-US" u="sng" dirty="0">
                <a:hlinkClick r:id="rId7"/>
              </a:rPr>
              <a:t>24</a:t>
            </a:r>
            <a:r>
              <a:rPr lang="en-US" dirty="0"/>
              <a:t>]. In another study, 12 of 22 patients under the age of 15 years with adnexal torsion had normal ovaries visualized at laparoscopy [</a:t>
            </a:r>
            <a:r>
              <a:rPr lang="en-US" u="sng" dirty="0">
                <a:hlinkClick r:id="rId8"/>
              </a:rPr>
              <a:t>37</a:t>
            </a:r>
            <a:r>
              <a:rPr lang="en-US" dirty="0"/>
              <a:t>]. Asynchronous bilateral torsion of normal ovaries has also been reported [</a:t>
            </a:r>
            <a:r>
              <a:rPr lang="en-US" u="sng" dirty="0">
                <a:hlinkClick r:id="rId9"/>
              </a:rPr>
              <a:t>39,40</a:t>
            </a:r>
            <a:r>
              <a:rPr lang="en-US" dirty="0"/>
              <a:t>].</a:t>
            </a:r>
            <a:endParaRPr lang="pl-PL" dirty="0"/>
          </a:p>
          <a:p>
            <a:r>
              <a:rPr lang="en-US" dirty="0"/>
              <a:t>The incidence of torsion during pregnancy is uncertain; one five-year retrospective study reported 7 cases out of 4274 deliveries (0.2 percent) [</a:t>
            </a:r>
            <a:r>
              <a:rPr lang="en-US" u="sng" dirty="0">
                <a:hlinkClick r:id="rId10"/>
              </a:rPr>
              <a:t>42</a:t>
            </a:r>
            <a:r>
              <a:rPr lang="en-US" dirty="0"/>
              <a:t>]. In a series of 174 pregnant women with a persistent adnexal mass ≥4 cm, the incidence of torsion was 15 percent [</a:t>
            </a:r>
            <a:r>
              <a:rPr lang="en-US" u="sng" dirty="0">
                <a:hlinkClick r:id="rId11"/>
              </a:rPr>
              <a:t>43</a:t>
            </a:r>
            <a:r>
              <a:rPr lang="en-US" dirty="0"/>
              <a:t>]. Torsion was most likely between 10 and 17 weeks of gestation, but occurred through term and the postpartum period. Ovarian masses 6 to 8 cm in diameter were more likely to undergo torsion than larger masses, although torsion occurred in women with masses that were 10 to 20 cm.</a:t>
            </a:r>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err="1" smtClean="0"/>
              <a:t>During</a:t>
            </a:r>
            <a:r>
              <a:rPr lang="pl-PL" dirty="0" smtClean="0"/>
              <a:t> </a:t>
            </a:r>
            <a:r>
              <a:rPr lang="en-US" dirty="0" smtClean="0"/>
              <a:t>pregnancy</a:t>
            </a:r>
            <a:r>
              <a:rPr lang="pl-PL" dirty="0" smtClean="0"/>
              <a:t>:</a:t>
            </a:r>
            <a:r>
              <a:rPr lang="en-US" dirty="0" smtClean="0"/>
              <a:t> 7</a:t>
            </a:r>
            <a:r>
              <a:rPr lang="pl-PL" dirty="0" smtClean="0"/>
              <a:t>/</a:t>
            </a:r>
            <a:r>
              <a:rPr lang="en-US" dirty="0" smtClean="0"/>
              <a:t>4274 deliveries </a:t>
            </a:r>
            <a:r>
              <a:rPr lang="en-US" b="1" dirty="0" smtClean="0"/>
              <a:t>(0.2</a:t>
            </a:r>
            <a:r>
              <a:rPr lang="pl-PL" b="1" dirty="0" smtClean="0"/>
              <a:t>%</a:t>
            </a:r>
            <a:r>
              <a:rPr lang="en-US" b="1" dirty="0" smtClean="0"/>
              <a:t>)</a:t>
            </a:r>
            <a:endParaRPr lang="pl-PL" b="1"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13</a:t>
            </a:fld>
            <a:endParaRPr lang="pl-PL"/>
          </a:p>
        </p:txBody>
      </p:sp>
    </p:spTree>
    <p:extLst>
      <p:ext uri="{BB962C8B-B14F-4D97-AF65-F5344CB8AC3E}">
        <p14:creationId xmlns:p14="http://schemas.microsoft.com/office/powerpoint/2010/main" val="3326581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pPr defTabSz="944758"/>
            <a:r>
              <a:rPr lang="pl-PL" dirty="0" smtClean="0"/>
              <a:t>1. </a:t>
            </a:r>
            <a:r>
              <a:rPr lang="pl-PL" dirty="0" err="1" smtClean="0"/>
              <a:t>Examination</a:t>
            </a:r>
            <a:r>
              <a:rPr lang="pl-PL" dirty="0" smtClean="0"/>
              <a:t>: </a:t>
            </a:r>
            <a:r>
              <a:rPr lang="en-US" dirty="0" smtClean="0"/>
              <a:t>Peritoneal signs are present in a small number of patients, and should raise concern for adnexal necrosis.</a:t>
            </a:r>
            <a:endParaRPr lang="pl-PL" dirty="0" smtClean="0"/>
          </a:p>
          <a:p>
            <a:pPr defTabSz="944758"/>
            <a:r>
              <a:rPr lang="pl-PL" dirty="0" smtClean="0"/>
              <a:t>2. USG - </a:t>
            </a:r>
            <a:r>
              <a:rPr lang="en-US" dirty="0" smtClean="0"/>
              <a:t>Multiple small peripheral follicles (“string of pearls”) – This is thought to be due to displacement by edema. This feature is also seen in polycystic ovarian syndrome, although in polycystic ovaries, the stroma is echogenic centrally, the ovary does not appear edematous, and the patient does not have acute pain</a:t>
            </a:r>
            <a:endParaRPr lang="pl-PL" dirty="0" smtClean="0"/>
          </a:p>
          <a:p>
            <a:pPr defTabSz="944758"/>
            <a:r>
              <a:rPr lang="pl-PL" dirty="0" smtClean="0"/>
              <a:t>3. </a:t>
            </a:r>
            <a:r>
              <a:rPr lang="en-US" dirty="0" smtClean="0"/>
              <a:t>Decreased or absent Doppler flow within the ovary</a:t>
            </a:r>
            <a:r>
              <a:rPr lang="pl-PL" dirty="0" smtClean="0"/>
              <a:t>. </a:t>
            </a:r>
            <a:r>
              <a:rPr lang="en-US" dirty="0" smtClean="0"/>
              <a:t>Since the ovary has a dual blood supply, flow can be present even in the presence of torsion. Arterial flow in systole without flow in diastole is evidence for outflow obstruction. Venous flow in the setting of torsion is associated with ovarian viability. </a:t>
            </a:r>
            <a:endParaRPr lang="pl-PL" dirty="0" smtClean="0"/>
          </a:p>
          <a:p>
            <a:r>
              <a:rPr lang="pl-PL" dirty="0" smtClean="0"/>
              <a:t>4. </a:t>
            </a:r>
            <a:r>
              <a:rPr lang="en-US" dirty="0" smtClean="0"/>
              <a:t>The reported sensitivity of ultrasound for the diagnosis of ovarian torsion ranges from 46 to 75 percent [</a:t>
            </a:r>
            <a:r>
              <a:rPr lang="en-US" u="sng" dirty="0" smtClean="0">
                <a:hlinkClick r:id="rId3"/>
              </a:rPr>
              <a:t>61,70</a:t>
            </a:r>
            <a:r>
              <a:rPr lang="en-US" dirty="0" smtClean="0"/>
              <a:t>]. </a:t>
            </a:r>
            <a:r>
              <a:rPr lang="pl-PL" dirty="0" smtClean="0"/>
              <a:t> </a:t>
            </a:r>
            <a:r>
              <a:rPr lang="en-US" dirty="0" smtClean="0"/>
              <a:t>abnormal ovarian location (sensitivity: 90 percent and specificity: 68 percent); free fluid around ovary or in posterior cul-de-sac (89 and 54 percent); ovarian cyst/mass (83 and 70 percent); and abnormal ovarian blood flow (80 and 54 percent) [</a:t>
            </a:r>
            <a:r>
              <a:rPr lang="en-US" u="sng" dirty="0" smtClean="0">
                <a:hlinkClick r:id="rId4"/>
              </a:rPr>
              <a:t>70</a:t>
            </a:r>
            <a:r>
              <a:rPr lang="en-US" dirty="0" smtClean="0"/>
              <a:t>]. </a:t>
            </a:r>
            <a:endParaRPr lang="pl-PL" dirty="0" smtClean="0"/>
          </a:p>
          <a:p>
            <a:r>
              <a:rPr lang="pl-PL" dirty="0" smtClean="0"/>
              <a:t>5. In a </a:t>
            </a:r>
            <a:r>
              <a:rPr lang="pl-PL" dirty="0" err="1" smtClean="0"/>
              <a:t>woman</a:t>
            </a:r>
            <a:r>
              <a:rPr lang="pl-PL" dirty="0" smtClean="0"/>
              <a:t> with </a:t>
            </a:r>
            <a:r>
              <a:rPr lang="pl-PL" dirty="0" err="1" smtClean="0"/>
              <a:t>acute</a:t>
            </a:r>
            <a:r>
              <a:rPr lang="pl-PL" dirty="0" smtClean="0"/>
              <a:t> </a:t>
            </a:r>
            <a:r>
              <a:rPr lang="pl-PL" dirty="0" err="1" smtClean="0"/>
              <a:t>pelvic</a:t>
            </a:r>
            <a:r>
              <a:rPr lang="pl-PL" dirty="0" smtClean="0"/>
              <a:t> </a:t>
            </a:r>
            <a:r>
              <a:rPr lang="pl-PL" dirty="0" err="1" smtClean="0"/>
              <a:t>pain</a:t>
            </a:r>
            <a:r>
              <a:rPr lang="pl-PL" dirty="0" smtClean="0"/>
              <a:t> and </a:t>
            </a:r>
            <a:r>
              <a:rPr lang="pl-PL" dirty="0" err="1" smtClean="0"/>
              <a:t>an</a:t>
            </a:r>
            <a:r>
              <a:rPr lang="pl-PL" dirty="0" smtClean="0"/>
              <a:t> </a:t>
            </a:r>
            <a:r>
              <a:rPr lang="pl-PL" dirty="0" err="1" smtClean="0"/>
              <a:t>adnexal</a:t>
            </a:r>
            <a:r>
              <a:rPr lang="pl-PL" dirty="0" smtClean="0"/>
              <a:t> mass, </a:t>
            </a:r>
            <a:r>
              <a:rPr lang="pl-PL" dirty="0" err="1" smtClean="0"/>
              <a:t>ectopic</a:t>
            </a:r>
            <a:r>
              <a:rPr lang="pl-PL" dirty="0" smtClean="0"/>
              <a:t> </a:t>
            </a:r>
            <a:r>
              <a:rPr lang="pl-PL" dirty="0" err="1" smtClean="0"/>
              <a:t>pregnancy</a:t>
            </a:r>
            <a:r>
              <a:rPr lang="pl-PL" dirty="0" smtClean="0"/>
              <a:t>, a </a:t>
            </a:r>
            <a:r>
              <a:rPr lang="pl-PL" dirty="0" err="1" smtClean="0"/>
              <a:t>ruptured</a:t>
            </a:r>
            <a:r>
              <a:rPr lang="pl-PL" dirty="0" smtClean="0"/>
              <a:t> </a:t>
            </a:r>
            <a:r>
              <a:rPr lang="pl-PL" dirty="0" err="1" smtClean="0"/>
              <a:t>ovarian</a:t>
            </a:r>
            <a:r>
              <a:rPr lang="pl-PL" dirty="0" smtClean="0"/>
              <a:t> cyst, and </a:t>
            </a:r>
            <a:r>
              <a:rPr lang="pl-PL" dirty="0" err="1" smtClean="0"/>
              <a:t>tuboovarian</a:t>
            </a:r>
            <a:r>
              <a:rPr lang="pl-PL" dirty="0" smtClean="0"/>
              <a:t> </a:t>
            </a:r>
            <a:r>
              <a:rPr lang="pl-PL" dirty="0" err="1" smtClean="0"/>
              <a:t>abscess</a:t>
            </a:r>
            <a:r>
              <a:rPr lang="pl-PL" dirty="0" smtClean="0"/>
              <a:t> </a:t>
            </a:r>
            <a:r>
              <a:rPr lang="pl-PL" dirty="0" err="1" smtClean="0"/>
              <a:t>should</a:t>
            </a:r>
            <a:r>
              <a:rPr lang="pl-PL" dirty="0" smtClean="0"/>
              <a:t> be </a:t>
            </a:r>
            <a:r>
              <a:rPr lang="pl-PL" dirty="0" err="1" smtClean="0"/>
              <a:t>excluded</a:t>
            </a:r>
            <a:r>
              <a:rPr lang="pl-PL" dirty="0" smtClean="0"/>
              <a:t>. A </a:t>
            </a:r>
            <a:r>
              <a:rPr lang="pl-PL" dirty="0" err="1" smtClean="0"/>
              <a:t>negative</a:t>
            </a:r>
            <a:r>
              <a:rPr lang="pl-PL" dirty="0" smtClean="0"/>
              <a:t> serum </a:t>
            </a:r>
            <a:r>
              <a:rPr lang="pl-PL" dirty="0" err="1" smtClean="0"/>
              <a:t>human</a:t>
            </a:r>
            <a:r>
              <a:rPr lang="pl-PL" dirty="0" smtClean="0"/>
              <a:t> </a:t>
            </a:r>
            <a:r>
              <a:rPr lang="pl-PL" dirty="0" err="1" smtClean="0"/>
              <a:t>chorionic</a:t>
            </a:r>
            <a:r>
              <a:rPr lang="pl-PL" dirty="0" smtClean="0"/>
              <a:t> gonadotropin </a:t>
            </a:r>
            <a:r>
              <a:rPr lang="pl-PL" dirty="0" err="1" smtClean="0"/>
              <a:t>excludes</a:t>
            </a:r>
            <a:r>
              <a:rPr lang="pl-PL" dirty="0" smtClean="0"/>
              <a:t> </a:t>
            </a:r>
            <a:r>
              <a:rPr lang="pl-PL" dirty="0" err="1" smtClean="0"/>
              <a:t>ectopic</a:t>
            </a:r>
            <a:r>
              <a:rPr lang="pl-PL" dirty="0" smtClean="0"/>
              <a:t> </a:t>
            </a:r>
            <a:r>
              <a:rPr lang="pl-PL" dirty="0" err="1" smtClean="0"/>
              <a:t>pregnancy</a:t>
            </a:r>
            <a:r>
              <a:rPr lang="pl-PL" dirty="0" smtClean="0"/>
              <a:t>. </a:t>
            </a:r>
            <a:r>
              <a:rPr lang="pl-PL" dirty="0" err="1" smtClean="0"/>
              <a:t>Appendicitis</a:t>
            </a:r>
            <a:endParaRPr lang="pl-PL" dirty="0" smtClean="0"/>
          </a:p>
          <a:p>
            <a:pPr defTabSz="944758"/>
            <a:endParaRPr lang="pl-PL"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14</a:t>
            </a:fld>
            <a:endParaRPr lang="pl-PL"/>
          </a:p>
        </p:txBody>
      </p:sp>
    </p:spTree>
    <p:extLst>
      <p:ext uri="{BB962C8B-B14F-4D97-AF65-F5344CB8AC3E}">
        <p14:creationId xmlns:p14="http://schemas.microsoft.com/office/powerpoint/2010/main" val="3511777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15</a:t>
            </a:fld>
            <a:endParaRPr lang="pl-PL"/>
          </a:p>
        </p:txBody>
      </p:sp>
    </p:spTree>
    <p:extLst>
      <p:ext uri="{BB962C8B-B14F-4D97-AF65-F5344CB8AC3E}">
        <p14:creationId xmlns:p14="http://schemas.microsoft.com/office/powerpoint/2010/main" val="696818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r>
              <a:rPr lang="en-US" dirty="0" smtClean="0"/>
              <a:t>Traditionally, ovaries with this appearance have been thought to be nonviable, but multiple studies have found that many women (even those with an ovary that is blue or black) retain ovarian function following </a:t>
            </a:r>
            <a:r>
              <a:rPr lang="en-US" dirty="0" err="1" smtClean="0"/>
              <a:t>detorsion</a:t>
            </a:r>
            <a:r>
              <a:rPr lang="en-US" dirty="0" smtClean="0"/>
              <a:t> [</a:t>
            </a:r>
            <a:r>
              <a:rPr lang="en-US" u="sng" dirty="0" smtClean="0">
                <a:hlinkClick r:id="rId3"/>
              </a:rPr>
              <a:t>81,83-90</a:t>
            </a:r>
            <a:r>
              <a:rPr lang="en-US" dirty="0" smtClean="0"/>
              <a:t>]. In studies with ultrasound follow-up, the rate of follicular development after </a:t>
            </a:r>
            <a:r>
              <a:rPr lang="en-US" dirty="0" err="1" smtClean="0"/>
              <a:t>detorsion</a:t>
            </a:r>
            <a:r>
              <a:rPr lang="en-US" dirty="0" smtClean="0"/>
              <a:t> was 80 percent or higher [</a:t>
            </a:r>
            <a:r>
              <a:rPr lang="en-US" u="sng" dirty="0" smtClean="0">
                <a:hlinkClick r:id="rId4"/>
              </a:rPr>
              <a:t>75,86,89,90</a:t>
            </a:r>
            <a:r>
              <a:rPr lang="en-US" dirty="0" smtClean="0"/>
              <a:t>]. As an example, in a study of 40 women with ovarian torsion who had a “bluish-black” appearance of the ovary at surgery and underwent </a:t>
            </a:r>
            <a:r>
              <a:rPr lang="en-US" dirty="0" err="1" smtClean="0"/>
              <a:t>detorsion</a:t>
            </a:r>
            <a:r>
              <a:rPr lang="en-US" dirty="0" smtClean="0"/>
              <a:t>, normal follicular development was demonstrated on ultrasound in 35 of 37 patients who were followed after surgery [</a:t>
            </a:r>
            <a:r>
              <a:rPr lang="en-US" u="sng" dirty="0" smtClean="0">
                <a:hlinkClick r:id="rId5"/>
              </a:rPr>
              <a:t>86</a:t>
            </a:r>
            <a:r>
              <a:rPr lang="en-US" dirty="0" smtClean="0"/>
              <a:t>]. A possible explanation of the viability of ovarian tissue, based upon rat data, is that total arterial occlusion may not be present in the </a:t>
            </a:r>
            <a:r>
              <a:rPr lang="en-US" dirty="0" err="1" smtClean="0"/>
              <a:t>torsed</a:t>
            </a:r>
            <a:r>
              <a:rPr lang="en-US" dirty="0" smtClean="0"/>
              <a:t> ovary despite venous and lymphatic congestion [</a:t>
            </a:r>
            <a:r>
              <a:rPr lang="en-US" u="sng" dirty="0" smtClean="0">
                <a:hlinkClick r:id="rId6"/>
              </a:rPr>
              <a:t>91</a:t>
            </a:r>
            <a:r>
              <a:rPr lang="en-US" dirty="0" smtClean="0"/>
              <a:t>].</a:t>
            </a:r>
            <a:endParaRPr lang="pl-PL" dirty="0" smtClean="0"/>
          </a:p>
          <a:p>
            <a:r>
              <a:rPr lang="en-US" dirty="0" smtClean="0"/>
              <a:t>Other approaches have been proposed to assess whether ovarian perfusion is present, but these are investigational. One technique is ovarian </a:t>
            </a:r>
            <a:r>
              <a:rPr lang="en-US" dirty="0" err="1" smtClean="0"/>
              <a:t>bivalving</a:t>
            </a:r>
            <a:r>
              <a:rPr lang="en-US" dirty="0" smtClean="0"/>
              <a:t>, in which the ovary is untwisted and the ovarian cortex incised. In our practice, we make the incision with a laparoscopic instrument with an electrosurgical “L-hook” needle tip attachment. This method allows visualization of whether blood flow is present at the incision. In addition, there is a potential therapeutic effect by relieving the increased pressure exerted by the lymphatic and venous congestion (</a:t>
            </a:r>
            <a:r>
              <a:rPr lang="en-US" u="sng" dirty="0" smtClean="0">
                <a:hlinkClick r:id="rId7"/>
              </a:rPr>
              <a:t>picture 2A-C</a:t>
            </a:r>
            <a:r>
              <a:rPr lang="en-US" dirty="0" smtClean="0"/>
              <a:t>) [</a:t>
            </a:r>
            <a:r>
              <a:rPr lang="en-US" u="sng" dirty="0" smtClean="0">
                <a:hlinkClick r:id="rId8"/>
              </a:rPr>
              <a:t>92,93</a:t>
            </a:r>
            <a:r>
              <a:rPr lang="en-US" dirty="0" smtClean="0"/>
              <a:t>]. This approach was reported in one series of five patients who underwent </a:t>
            </a:r>
            <a:r>
              <a:rPr lang="en-US" dirty="0" err="1" smtClean="0"/>
              <a:t>bivalving</a:t>
            </a:r>
            <a:r>
              <a:rPr lang="en-US" dirty="0" smtClean="0"/>
              <a:t>, four of whom had normal postoperative follicular development documented by ultrasound [</a:t>
            </a:r>
            <a:r>
              <a:rPr lang="en-US" u="sng" dirty="0" smtClean="0">
                <a:hlinkClick r:id="rId9"/>
              </a:rPr>
              <a:t>92</a:t>
            </a:r>
            <a:r>
              <a:rPr lang="en-US" dirty="0" smtClean="0"/>
              <a:t>].</a:t>
            </a:r>
            <a:endParaRPr lang="pl-PL" dirty="0" smtClean="0"/>
          </a:p>
          <a:p>
            <a:endParaRPr lang="pl-PL" dirty="0" smtClean="0"/>
          </a:p>
          <a:p>
            <a:endParaRPr lang="pl-PL" dirty="0" smtClean="0"/>
          </a:p>
          <a:p>
            <a:pPr defTabSz="944758"/>
            <a:r>
              <a:rPr lang="en-US" b="1" dirty="0" smtClean="0"/>
              <a:t>Fetuses and neonates</a:t>
            </a:r>
            <a:r>
              <a:rPr lang="en-US" dirty="0" smtClean="0"/>
              <a:t> — Ovarian masses in a fetus are occasionally detected on prenatal ultrasound and are followed with serial sonography. In-utero ovarian torsion may occur, in which case, the ovary may undergo necrosis and develop into a calcified persistent mass or resorb. Prenatal puncture of ovarian cysts thought to be at risk for torsion has been described, but is investigational [</a:t>
            </a:r>
            <a:r>
              <a:rPr lang="en-US" u="sng" dirty="0" smtClean="0">
                <a:hlinkClick r:id="rId10"/>
              </a:rPr>
              <a:t>101</a:t>
            </a:r>
            <a:r>
              <a:rPr lang="en-US" dirty="0" smtClean="0"/>
              <a:t>]. Consultation with a maternal-fetal medicine specialist is advised.</a:t>
            </a:r>
            <a:endParaRPr lang="pl-PL"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16</a:t>
            </a:fld>
            <a:endParaRPr lang="pl-PL"/>
          </a:p>
        </p:txBody>
      </p:sp>
    </p:spTree>
    <p:extLst>
      <p:ext uri="{BB962C8B-B14F-4D97-AF65-F5344CB8AC3E}">
        <p14:creationId xmlns:p14="http://schemas.microsoft.com/office/powerpoint/2010/main" val="35380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r>
              <a:rPr lang="pl-PL" dirty="0" err="1" smtClean="0"/>
              <a:t>Oophoropexy</a:t>
            </a:r>
            <a:r>
              <a:rPr lang="pl-PL" dirty="0" smtClean="0"/>
              <a:t> - </a:t>
            </a:r>
            <a:r>
              <a:rPr lang="en-US" dirty="0"/>
              <a:t>The procedure can be performed laparoscopically and we typically shorten the utero-ovarian ligament or, if the ovary is greatly enlarged without a discrete mass, then it can be sutured to the uterosacral ligament (</a:t>
            </a:r>
            <a:endParaRPr lang="pl-PL" dirty="0"/>
          </a:p>
          <a:p>
            <a:pPr defTabSz="944758"/>
            <a:r>
              <a:rPr lang="pl-PL" dirty="0" smtClean="0"/>
              <a:t>– </a:t>
            </a:r>
            <a:r>
              <a:rPr lang="pl-PL" dirty="0" err="1" smtClean="0"/>
              <a:t>Unilateral</a:t>
            </a:r>
            <a:r>
              <a:rPr lang="pl-PL" dirty="0" smtClean="0"/>
              <a:t> </a:t>
            </a:r>
            <a:r>
              <a:rPr lang="pl-PL" dirty="0" err="1" smtClean="0"/>
              <a:t>or</a:t>
            </a:r>
            <a:r>
              <a:rPr lang="pl-PL" dirty="0" smtClean="0"/>
              <a:t> </a:t>
            </a:r>
            <a:r>
              <a:rPr lang="pl-PL" dirty="0" err="1" smtClean="0"/>
              <a:t>bilateral</a:t>
            </a:r>
            <a:r>
              <a:rPr lang="pl-PL" dirty="0" smtClean="0"/>
              <a:t> </a:t>
            </a:r>
            <a:r>
              <a:rPr lang="pl-PL" dirty="0" err="1" smtClean="0"/>
              <a:t>oophoropexy</a:t>
            </a:r>
            <a:r>
              <a:rPr lang="pl-PL" dirty="0" smtClean="0"/>
              <a:t> </a:t>
            </a:r>
            <a:r>
              <a:rPr lang="pl-PL" dirty="0" err="1" smtClean="0"/>
              <a:t>following</a:t>
            </a:r>
            <a:r>
              <a:rPr lang="pl-PL" dirty="0" smtClean="0"/>
              <a:t> </a:t>
            </a:r>
            <a:r>
              <a:rPr lang="pl-PL" dirty="0" err="1" smtClean="0"/>
              <a:t>ovarian</a:t>
            </a:r>
            <a:r>
              <a:rPr lang="pl-PL" dirty="0" smtClean="0"/>
              <a:t> </a:t>
            </a:r>
            <a:r>
              <a:rPr lang="pl-PL" dirty="0" err="1" smtClean="0"/>
              <a:t>detorsion</a:t>
            </a:r>
            <a:r>
              <a:rPr lang="pl-PL" dirty="0" smtClean="0"/>
              <a:t> (</a:t>
            </a:r>
            <a:r>
              <a:rPr lang="en-US" dirty="0" smtClean="0"/>
              <a:t>no high quality data regarding the efficacy</a:t>
            </a:r>
            <a:r>
              <a:rPr lang="pl-PL" dirty="0" smtClean="0"/>
              <a:t>)</a:t>
            </a:r>
          </a:p>
          <a:p>
            <a:pPr defTabSz="944758"/>
            <a:r>
              <a:rPr lang="en-US" dirty="0" err="1" smtClean="0"/>
              <a:t>tive</a:t>
            </a:r>
            <a:r>
              <a:rPr lang="en-US" dirty="0" smtClean="0"/>
              <a:t> in reducing the recurrence rate.47 There are case reports in the literature of fixing the de-</a:t>
            </a:r>
            <a:r>
              <a:rPr lang="en-US" dirty="0" err="1" smtClean="0"/>
              <a:t>torted</a:t>
            </a:r>
            <a:r>
              <a:rPr lang="en-US" dirty="0" smtClean="0"/>
              <a:t> ovary, or contralateral ovary, to the back of the uterus, or shortening of the utero-ovarian ligament. These reports are mainly in children and adolescents, however, long-term outcomes in these cases are unclear.43 </a:t>
            </a:r>
            <a:endParaRPr lang="pl-PL"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17</a:t>
            </a:fld>
            <a:endParaRPr lang="pl-PL"/>
          </a:p>
        </p:txBody>
      </p:sp>
    </p:spTree>
    <p:extLst>
      <p:ext uri="{BB962C8B-B14F-4D97-AF65-F5344CB8AC3E}">
        <p14:creationId xmlns:p14="http://schemas.microsoft.com/office/powerpoint/2010/main" val="4233134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18</a:t>
            </a:fld>
            <a:endParaRPr lang="pl-PL"/>
          </a:p>
        </p:txBody>
      </p:sp>
    </p:spTree>
    <p:extLst>
      <p:ext uri="{BB962C8B-B14F-4D97-AF65-F5344CB8AC3E}">
        <p14:creationId xmlns:p14="http://schemas.microsoft.com/office/powerpoint/2010/main" val="2473023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pPr defTabSz="944758"/>
            <a:r>
              <a:rPr lang="en-US" dirty="0" smtClean="0"/>
              <a:t>Ovarian </a:t>
            </a:r>
            <a:r>
              <a:rPr lang="en-US" dirty="0" err="1" smtClean="0"/>
              <a:t>hyperstimulation</a:t>
            </a:r>
            <a:r>
              <a:rPr lang="en-US" dirty="0" smtClean="0"/>
              <a:t> syndrome (OHSS) occurs when the ovaries are </a:t>
            </a:r>
            <a:r>
              <a:rPr lang="en-US" dirty="0" err="1" smtClean="0"/>
              <a:t>hyperstimulated</a:t>
            </a:r>
            <a:r>
              <a:rPr lang="en-US" dirty="0" smtClean="0"/>
              <a:t> and enlarged due to fertility treatments (or rarely, mutations in the follicle-stimulating hormone [FSH] receptor), resulting in the shift of serum from the intravascular space to the third space, mainly to the abdominal cavity. In its severe form, OHSS is a life-threatening condition because it can cause venous or arterial thromboembolic events, including stroke and loss of perfusion of an extremity.</a:t>
            </a:r>
            <a:r>
              <a:rPr lang="pl-PL" dirty="0" smtClean="0"/>
              <a:t> </a:t>
            </a:r>
            <a:r>
              <a:rPr lang="en-US" dirty="0" smtClean="0"/>
              <a:t>OHSS is the most serious complication of controlled ovarian </a:t>
            </a:r>
            <a:r>
              <a:rPr lang="en-US" dirty="0" err="1" smtClean="0"/>
              <a:t>hyperstimulation</a:t>
            </a:r>
            <a:r>
              <a:rPr lang="en-US" dirty="0" smtClean="0"/>
              <a:t> (COH) for assisted reproduction technologies (ART). It is a broad spectrum of signs and symptoms that include abdominal distention and discomfort, enlarged ovaries, ascites, and other complications of enhanced vascular permeability</a:t>
            </a:r>
            <a:endParaRPr lang="pl-PL" dirty="0" smtClean="0"/>
          </a:p>
          <a:p>
            <a:endParaRPr lang="pl-PL" dirty="0" smtClean="0"/>
          </a:p>
          <a:p>
            <a:pPr defTabSz="944758"/>
            <a:r>
              <a:rPr lang="en-US" dirty="0" smtClean="0"/>
              <a:t>Increased vascular permeability leads to loss of fluid into the third space, manifesting as ascites or, less commonly, pleural and pericardial effusions.</a:t>
            </a:r>
            <a:r>
              <a:rPr lang="pl-PL" dirty="0" smtClean="0"/>
              <a:t> </a:t>
            </a:r>
            <a:r>
              <a:rPr lang="en-US" dirty="0" smtClean="0"/>
              <a:t>Women with severe OHSS demonstrate </a:t>
            </a:r>
            <a:r>
              <a:rPr lang="en-US" dirty="0" err="1" smtClean="0"/>
              <a:t>hypovolaemia</a:t>
            </a:r>
            <a:r>
              <a:rPr lang="en-US" dirty="0" smtClean="0"/>
              <a:t>, with a typical loss of 20% of their calculated blood volume in the acute phase of OHSS. 5</a:t>
            </a:r>
            <a:endParaRPr lang="pl-PL"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19</a:t>
            </a:fld>
            <a:endParaRPr lang="pl-PL"/>
          </a:p>
        </p:txBody>
      </p:sp>
    </p:spTree>
    <p:extLst>
      <p:ext uri="{BB962C8B-B14F-4D97-AF65-F5344CB8AC3E}">
        <p14:creationId xmlns:p14="http://schemas.microsoft.com/office/powerpoint/2010/main" val="398598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txBox="1">
            <a:spLocks noGrp="1"/>
          </p:cNvSpPr>
          <p:nvPr>
            <p:ph type="body" sz="quarter" idx="1"/>
          </p:nvPr>
        </p:nvSpPr>
        <p:spPr/>
        <p:txBody>
          <a:bodyPr/>
          <a:lstStyle/>
          <a:p>
            <a:pPr lvl="0"/>
            <a:r>
              <a:rPr lang="en-US"/>
              <a:t>95%) came from their own initiative</a:t>
            </a:r>
            <a:r>
              <a:rPr lang="pl-PL"/>
              <a:t>;</a:t>
            </a:r>
            <a:endParaRPr lang="en-US"/>
          </a:p>
          <a:p>
            <a:pPr lvl="0"/>
            <a:r>
              <a:rPr lang="en-US"/>
              <a:t>The mean age of the patients was of 31±11years a</a:t>
            </a:r>
          </a:p>
          <a:p>
            <a:pPr lvl="0"/>
            <a:r>
              <a:rPr lang="en-US"/>
              <a:t>181 (88%) abdominal/pelvic or lumbar pain and or metrorragia. </a:t>
            </a:r>
            <a:endParaRPr lang="pl-PL"/>
          </a:p>
          <a:p>
            <a:pPr lvl="0"/>
            <a:endParaRPr lang="pl-PL"/>
          </a:p>
          <a:p>
            <a:pPr lvl="0"/>
            <a:r>
              <a:rPr lang="en-US"/>
              <a:t>Most of the patients consulted for minor obstetrical or gynecological pathologies without relation with the function of Emergency department. Ectopic pregnancy remains a rare event. Better information of the users on the significance of the urgency is desirable. </a:t>
            </a:r>
            <a:endParaRPr lang="pl-PL"/>
          </a:p>
          <a:p>
            <a:pPr lvl="0"/>
            <a:r>
              <a:rPr lang="en-US"/>
              <a:t>For 94 patients (46%), the diagnosis was an asymptomatic intra-uterine pregnancy in 41 cases or associated with minor symptoms.</a:t>
            </a:r>
          </a:p>
          <a:p>
            <a:pPr lvl="0"/>
            <a:r>
              <a:rPr lang="en-US"/>
              <a:t> 21 patients (8.9%) consulted for menstruation with or without dysmenorrhea, </a:t>
            </a:r>
          </a:p>
          <a:p>
            <a:pPr lvl="0"/>
            <a:r>
              <a:rPr lang="en-US"/>
              <a:t>17 (8,3%) had a miscarriage, </a:t>
            </a:r>
          </a:p>
          <a:p>
            <a:pPr lvl="0"/>
            <a:r>
              <a:rPr lang="en-US"/>
              <a:t>14 (7%) a genital infection, </a:t>
            </a:r>
          </a:p>
          <a:p>
            <a:pPr lvl="0"/>
            <a:r>
              <a:rPr lang="en-US"/>
              <a:t>11 (5%) an ovarian pathology </a:t>
            </a:r>
          </a:p>
          <a:p>
            <a:pPr lvl="0"/>
            <a:r>
              <a:rPr lang="en-US"/>
              <a:t>8 (4%) an ectopic pregnancy or its follow-up. </a:t>
            </a:r>
          </a:p>
          <a:p>
            <a:pPr lvl="0"/>
            <a:r>
              <a:rPr lang="en-US"/>
              <a:t>7 axillary lymphocele or a breast tumor </a:t>
            </a:r>
          </a:p>
          <a:p>
            <a:pPr lvl="0"/>
            <a:r>
              <a:rPr lang="en-US"/>
              <a:t>4 symptomatic myomas.</a:t>
            </a:r>
          </a:p>
          <a:p>
            <a:pPr lvl="0"/>
            <a:r>
              <a:rPr lang="en-US"/>
              <a:t>6 non-gynecological pathologies. </a:t>
            </a:r>
          </a:p>
          <a:p>
            <a:pPr lvl="0"/>
            <a:r>
              <a:rPr lang="en-US"/>
              <a:t>23  (11%) no organic cause was found. </a:t>
            </a:r>
          </a:p>
          <a:p>
            <a:pPr lvl="0"/>
            <a:endParaRPr lang="en-US"/>
          </a:p>
          <a:p>
            <a:pPr lvl="0"/>
            <a:r>
              <a:rPr lang="en-US"/>
              <a:t>Only 24 patients (12%) were hospitalized and </a:t>
            </a:r>
          </a:p>
          <a:p>
            <a:pPr lvl="0"/>
            <a:r>
              <a:rPr lang="en-US"/>
              <a:t>9 (4.5%) operated.</a:t>
            </a:r>
          </a:p>
          <a:p>
            <a:pPr lvl="0"/>
            <a:endParaRPr lang="pl-PL"/>
          </a:p>
          <a:p>
            <a:pPr lvl="0"/>
            <a:endParaRPr lang="pl-PL"/>
          </a:p>
        </p:txBody>
      </p:sp>
      <p:sp>
        <p:nvSpPr>
          <p:cNvPr id="4" name="Symbol zastępczy numeru slajdu 3"/>
          <p:cNvSpPr txBox="1"/>
          <p:nvPr/>
        </p:nvSpPr>
        <p:spPr>
          <a:xfrm>
            <a:off x="3895400" y="9172244"/>
            <a:ext cx="2980055" cy="484518"/>
          </a:xfrm>
          <a:prstGeom prst="rect">
            <a:avLst/>
          </a:prstGeom>
          <a:noFill/>
          <a:ln cap="flat">
            <a:noFill/>
          </a:ln>
        </p:spPr>
        <p:txBody>
          <a:bodyPr vert="horz" wrap="square" lIns="94476" tIns="47238" rIns="94476" bIns="47238" anchor="b" anchorCtr="0" compatLnSpc="1">
            <a:noAutofit/>
          </a:bodyPr>
          <a:lstStyle/>
          <a:p>
            <a:pPr algn="r" defTabSz="944758">
              <a:defRPr sz="1800" b="0" i="0" u="none" strike="noStrike" kern="0" cap="none" spc="0" baseline="0">
                <a:solidFill>
                  <a:srgbClr val="000000"/>
                </a:solidFill>
                <a:uFillTx/>
              </a:defRPr>
            </a:pPr>
            <a:fld id="{AFFADA50-0A12-4D7F-8903-0B81478C0B62}" type="slidenum">
              <a:pPr algn="r" defTabSz="944758">
                <a:defRPr sz="1800" b="0" i="0" u="none" strike="noStrike" kern="0" cap="none" spc="0" baseline="0">
                  <a:solidFill>
                    <a:srgbClr val="000000"/>
                  </a:solidFill>
                  <a:uFillTx/>
                </a:defRPr>
              </a:pPr>
              <a:t>2</a:t>
            </a:fld>
            <a:endParaRPr lang="pl-PL" sz="1200">
              <a:solidFill>
                <a:srgbClr val="000000"/>
              </a:solidFill>
              <a:latin typeface="Calibri"/>
            </a:endParaRPr>
          </a:p>
        </p:txBody>
      </p:sp>
    </p:spTree>
    <p:extLst>
      <p:ext uri="{BB962C8B-B14F-4D97-AF65-F5344CB8AC3E}">
        <p14:creationId xmlns:p14="http://schemas.microsoft.com/office/powerpoint/2010/main" val="803422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pPr defTabSz="944758"/>
            <a:r>
              <a:rPr lang="en-US" dirty="0" smtClean="0"/>
              <a:t>cystic enlargement </a:t>
            </a:r>
            <a:r>
              <a:rPr lang="pl-PL" dirty="0" smtClean="0"/>
              <a:t>of the </a:t>
            </a:r>
            <a:r>
              <a:rPr lang="pl-PL" dirty="0" err="1" smtClean="0"/>
              <a:t>ovaries</a:t>
            </a:r>
            <a:r>
              <a:rPr lang="pl-PL" dirty="0" smtClean="0"/>
              <a:t> </a:t>
            </a:r>
            <a:r>
              <a:rPr lang="en-US" dirty="0" smtClean="0"/>
              <a:t>with ascites or pleural and pericardial effusion</a:t>
            </a:r>
            <a:endParaRPr lang="pl-PL" dirty="0" smtClean="0"/>
          </a:p>
          <a:p>
            <a:pPr defTabSz="944758"/>
            <a:r>
              <a:rPr lang="en-US" dirty="0" smtClean="0"/>
              <a:t>Rarely, OHSS may be associated with life-threatening complications, including renal failure, acute respiratory distress syndrome (ARDS), </a:t>
            </a:r>
            <a:r>
              <a:rPr lang="en-US" dirty="0" err="1" smtClean="0"/>
              <a:t>haemorrhage</a:t>
            </a:r>
            <a:r>
              <a:rPr lang="en-US" dirty="0" smtClean="0"/>
              <a:t> from ovarian rupture, and thromboembolism</a:t>
            </a:r>
            <a:r>
              <a:rPr lang="pl-PL" dirty="0" smtClean="0"/>
              <a:t>.</a:t>
            </a:r>
          </a:p>
          <a:p>
            <a:pPr defTabSz="944758"/>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20</a:t>
            </a:fld>
            <a:endParaRPr lang="pl-PL"/>
          </a:p>
        </p:txBody>
      </p:sp>
    </p:spTree>
    <p:extLst>
      <p:ext uri="{BB962C8B-B14F-4D97-AF65-F5344CB8AC3E}">
        <p14:creationId xmlns:p14="http://schemas.microsoft.com/office/powerpoint/2010/main" val="103075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r>
              <a:rPr lang="en-US" dirty="0" smtClean="0"/>
              <a:t>The symptoms of OHSS are not specific </a:t>
            </a:r>
            <a:endParaRPr lang="pl-PL" dirty="0" smtClean="0"/>
          </a:p>
          <a:p>
            <a:r>
              <a:rPr lang="en-US" dirty="0" smtClean="0"/>
              <a:t>combination of elevated </a:t>
            </a:r>
            <a:r>
              <a:rPr lang="en-US" dirty="0" err="1" smtClean="0"/>
              <a:t>haematocrit</a:t>
            </a:r>
            <a:r>
              <a:rPr lang="en-US" dirty="0" smtClean="0"/>
              <a:t> and reduced serum osmolality and sodium is indicative of OHSS</a:t>
            </a:r>
            <a:endParaRPr lang="pl-PL" dirty="0" smtClean="0"/>
          </a:p>
          <a:p>
            <a:pPr defTabSz="944758">
              <a:defRPr/>
            </a:pPr>
            <a:r>
              <a:rPr lang="en-US" dirty="0" smtClean="0"/>
              <a:t>Important differential diagnoses include pelvic infection, pelvic abscess, appendicitis, ovarian torsion or cyst rupture, bowel perforation and ectopic pregnancy. OHSS should not, therefore, be the ‘default diagnosis’ for women presenting with abdominal pain during fertility treatment</a:t>
            </a:r>
            <a:endParaRPr lang="pl-PL" dirty="0" smtClean="0"/>
          </a:p>
          <a:p>
            <a:pPr defTabSz="944758"/>
            <a:r>
              <a:rPr lang="en-US" dirty="0" smtClean="0"/>
              <a:t>Women with severe OHSS are at increased risk of thromboembolism</a:t>
            </a:r>
            <a:r>
              <a:rPr lang="pl-PL" dirty="0" smtClean="0"/>
              <a:t> </a:t>
            </a:r>
            <a:r>
              <a:rPr lang="en-US" dirty="0" smtClean="0"/>
              <a:t>.Although there are no trials on this subject,</a:t>
            </a:r>
            <a:r>
              <a:rPr lang="pl-PL" dirty="0" smtClean="0"/>
              <a:t> </a:t>
            </a:r>
            <a:r>
              <a:rPr lang="en-US" dirty="0" err="1" smtClean="0"/>
              <a:t>thromboprophylaxis</a:t>
            </a:r>
            <a:r>
              <a:rPr lang="en-US" dirty="0" smtClean="0"/>
              <a:t> should be provided for these women in view of the serious nature of this complication</a:t>
            </a:r>
            <a:endParaRPr lang="pl-PL" dirty="0" smtClean="0"/>
          </a:p>
          <a:p>
            <a:pPr defTabSz="944758"/>
            <a:r>
              <a:rPr lang="en-US" dirty="0" smtClean="0"/>
              <a:t>management of established ovarian </a:t>
            </a:r>
            <a:r>
              <a:rPr lang="en-US" dirty="0" err="1" smtClean="0"/>
              <a:t>hyperstimulation</a:t>
            </a:r>
            <a:r>
              <a:rPr lang="en-US" dirty="0" smtClean="0"/>
              <a:t> syndrome (OHSS) should be conservative and directed at symptoms; many women can be managed as outpatients. However, women with severe or critical OHSS require hospitalization </a:t>
            </a:r>
            <a:endParaRPr lang="pl-PL" dirty="0" smtClean="0"/>
          </a:p>
          <a:p>
            <a:r>
              <a:rPr lang="en-US" dirty="0" smtClean="0"/>
              <a:t>Hospital admission should be considered for women who: ● are unable to achieve satisfactory pain control ● are unable to maintain adequate fluid intake due to nausea ● show signs of worsening OHSS despite outpatient intervention ● are unable to attend for regular outpatient follow-up ● have critical OHSS</a:t>
            </a:r>
            <a:endParaRPr lang="pl-PL" dirty="0" smtClean="0"/>
          </a:p>
          <a:p>
            <a:endParaRPr lang="pl-PL" dirty="0" smtClean="0"/>
          </a:p>
          <a:p>
            <a:pPr defTabSz="944758"/>
            <a:r>
              <a:rPr lang="en-US" dirty="0" smtClean="0"/>
              <a:t>Indications for paracentesis include the following: ● severe abdominal distension and abdominal pain secondary to ascites ● shortness of breath and respiratory compromise secondary to ascites and increased intra-abdominal pressure ● oliguria despite adequate volume replacement, secondary to increased abdominal pressure causing reduced renal perfusion.</a:t>
            </a:r>
            <a:r>
              <a:rPr lang="pl-PL" baseline="0" dirty="0" smtClean="0"/>
              <a:t> </a:t>
            </a:r>
            <a:r>
              <a:rPr lang="en-US" dirty="0" smtClean="0"/>
              <a:t>Paracentesis should be carried out under ultrasound guidance and can be performed abdominally or vaginally.</a:t>
            </a:r>
            <a:r>
              <a:rPr lang="pl-PL" dirty="0" smtClean="0"/>
              <a:t> </a:t>
            </a:r>
            <a:r>
              <a:rPr lang="en-US" dirty="0" smtClean="0"/>
              <a:t>Paracentesis should be carried out under ultrasound guidance to avoid trauma to the enlarged, vascular ovaries. Removal of more than 4 liters of fluid is not recommended.</a:t>
            </a:r>
            <a:endParaRPr lang="pl-PL" dirty="0" smtClean="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21</a:t>
            </a:fld>
            <a:endParaRPr lang="pl-PL"/>
          </a:p>
        </p:txBody>
      </p:sp>
    </p:spTree>
    <p:extLst>
      <p:ext uri="{BB962C8B-B14F-4D97-AF65-F5344CB8AC3E}">
        <p14:creationId xmlns:p14="http://schemas.microsoft.com/office/powerpoint/2010/main" val="2432126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r>
              <a:rPr lang="en-US" dirty="0" smtClean="0"/>
              <a:t>Although it does not usually</a:t>
            </a:r>
            <a:r>
              <a:rPr lang="pl-PL" dirty="0" smtClean="0"/>
              <a:t> </a:t>
            </a:r>
            <a:r>
              <a:rPr lang="en-US" dirty="0" smtClean="0"/>
              <a:t>constitute an emergency in the sense that immediate treatment is life-saving, urgent treatment</a:t>
            </a:r>
            <a:r>
              <a:rPr lang="pl-PL" dirty="0" smtClean="0"/>
              <a:t> </a:t>
            </a:r>
            <a:r>
              <a:rPr lang="en-US" dirty="0" smtClean="0"/>
              <a:t>is required to minimize the effect of the disease on subsequent fertility and reduces the risk of</a:t>
            </a:r>
            <a:r>
              <a:rPr lang="pl-PL" dirty="0" smtClean="0"/>
              <a:t> </a:t>
            </a:r>
            <a:r>
              <a:rPr lang="en-US" dirty="0" smtClean="0"/>
              <a:t>sequelae, including tubal factor infertility, ectopic pregnancy, and chronic pelvic pain. This applies to both mild and</a:t>
            </a:r>
            <a:r>
              <a:rPr lang="pl-PL" dirty="0" smtClean="0"/>
              <a:t> </a:t>
            </a:r>
            <a:r>
              <a:rPr lang="pl-PL" dirty="0" err="1" smtClean="0"/>
              <a:t>severe</a:t>
            </a:r>
            <a:r>
              <a:rPr lang="pl-PL" dirty="0" smtClean="0"/>
              <a:t> </a:t>
            </a:r>
            <a:r>
              <a:rPr lang="pl-PL" dirty="0" err="1" smtClean="0"/>
              <a:t>disease</a:t>
            </a:r>
            <a:r>
              <a:rPr lang="pl-PL" dirty="0" smtClean="0"/>
              <a:t>.</a:t>
            </a:r>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22</a:t>
            </a:fld>
            <a:endParaRPr lang="pl-PL"/>
          </a:p>
        </p:txBody>
      </p:sp>
    </p:spTree>
    <p:extLst>
      <p:ext uri="{BB962C8B-B14F-4D97-AF65-F5344CB8AC3E}">
        <p14:creationId xmlns:p14="http://schemas.microsoft.com/office/powerpoint/2010/main" val="2946165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pPr defTabSz="944758"/>
            <a:r>
              <a:rPr lang="en-US" dirty="0" smtClean="0"/>
              <a:t>In 15-30% of suspected cases, there is no laparoscopic evidence of disease</a:t>
            </a:r>
            <a:endParaRPr lang="pl-PL" dirty="0" smtClean="0"/>
          </a:p>
          <a:p>
            <a:pPr defTabSz="944758"/>
            <a:r>
              <a:rPr lang="pl-PL" dirty="0" err="1" smtClean="0"/>
              <a:t>Although</a:t>
            </a:r>
            <a:r>
              <a:rPr lang="pl-PL" dirty="0" smtClean="0"/>
              <a:t> </a:t>
            </a:r>
            <a:r>
              <a:rPr lang="pl-PL" dirty="0" err="1"/>
              <a:t>cervical</a:t>
            </a:r>
            <a:r>
              <a:rPr lang="pl-PL" dirty="0"/>
              <a:t> </a:t>
            </a:r>
            <a:r>
              <a:rPr lang="pl-PL" dirty="0" err="1"/>
              <a:t>motion</a:t>
            </a:r>
            <a:r>
              <a:rPr lang="pl-PL" dirty="0"/>
              <a:t> </a:t>
            </a:r>
            <a:r>
              <a:rPr lang="en-US" dirty="0"/>
              <a:t>tenderness is a sensitive sign of pelvic inflammatory disease, it is not as specific for pelvic inflammatory</a:t>
            </a:r>
            <a:r>
              <a:rPr lang="pl-PL" dirty="0"/>
              <a:t> </a:t>
            </a:r>
            <a:r>
              <a:rPr lang="en-US" dirty="0"/>
              <a:t>disease as is generally thought. </a:t>
            </a:r>
            <a:r>
              <a:rPr lang="en-US" b="1" dirty="0"/>
              <a:t>Cervical motion tenderness occurs in about one</a:t>
            </a:r>
            <a:r>
              <a:rPr lang="pl-PL" b="1" dirty="0"/>
              <a:t> </a:t>
            </a:r>
            <a:r>
              <a:rPr lang="en-US" b="1" dirty="0"/>
              <a:t>half</a:t>
            </a:r>
            <a:r>
              <a:rPr lang="pl-PL" b="1" dirty="0"/>
              <a:t> of </a:t>
            </a:r>
            <a:r>
              <a:rPr lang="pl-PL" b="1" dirty="0" err="1"/>
              <a:t>women</a:t>
            </a:r>
            <a:r>
              <a:rPr lang="pl-PL" b="1" dirty="0"/>
              <a:t> with </a:t>
            </a:r>
            <a:r>
              <a:rPr lang="pl-PL" b="1" dirty="0" err="1"/>
              <a:t>ectopic</a:t>
            </a:r>
            <a:r>
              <a:rPr lang="pl-PL" b="1" dirty="0"/>
              <a:t> </a:t>
            </a:r>
            <a:r>
              <a:rPr lang="pl-PL" b="1" dirty="0" err="1"/>
              <a:t>pregnancy</a:t>
            </a:r>
            <a:r>
              <a:rPr lang="pl-PL" b="1" dirty="0"/>
              <a:t> and </a:t>
            </a:r>
            <a:r>
              <a:rPr lang="pl-PL" b="1" dirty="0" err="1"/>
              <a:t>about</a:t>
            </a:r>
            <a:r>
              <a:rPr lang="pl-PL" b="1" dirty="0"/>
              <a:t> one </a:t>
            </a:r>
            <a:r>
              <a:rPr lang="pl-PL" b="1" dirty="0" err="1"/>
              <a:t>fourth</a:t>
            </a:r>
            <a:r>
              <a:rPr lang="pl-PL" b="1" dirty="0"/>
              <a:t> </a:t>
            </a:r>
            <a:r>
              <a:rPr lang="en-US" b="1" dirty="0"/>
              <a:t>of those with acute appendicitis </a:t>
            </a:r>
            <a:r>
              <a:rPr lang="en-US" dirty="0"/>
              <a:t>[7].</a:t>
            </a:r>
            <a:r>
              <a:rPr lang="pl-PL" dirty="0"/>
              <a:t> </a:t>
            </a:r>
            <a:r>
              <a:rPr lang="pl-PL" sz="1100" dirty="0" err="1"/>
              <a:t>Quan</a:t>
            </a:r>
            <a:r>
              <a:rPr lang="pl-PL" sz="1100" dirty="0"/>
              <a:t> M. </a:t>
            </a:r>
            <a:r>
              <a:rPr lang="pl-PL" sz="1100" dirty="0" err="1"/>
              <a:t>Diagnosis</a:t>
            </a:r>
            <a:r>
              <a:rPr lang="pl-PL" sz="1100" dirty="0"/>
              <a:t> of </a:t>
            </a:r>
            <a:r>
              <a:rPr lang="pl-PL" sz="1100" dirty="0" err="1"/>
              <a:t>acute</a:t>
            </a:r>
            <a:r>
              <a:rPr lang="pl-PL" sz="1100" dirty="0"/>
              <a:t> </a:t>
            </a:r>
            <a:r>
              <a:rPr lang="pl-PL" sz="1100" dirty="0" err="1"/>
              <a:t>pelvic</a:t>
            </a:r>
            <a:r>
              <a:rPr lang="pl-PL" sz="1100" dirty="0"/>
              <a:t> </a:t>
            </a:r>
            <a:r>
              <a:rPr lang="pl-PL" sz="1100" dirty="0" err="1"/>
              <a:t>pain</a:t>
            </a:r>
            <a:r>
              <a:rPr lang="pl-PL" sz="1100" dirty="0"/>
              <a:t>. J Fam </a:t>
            </a:r>
            <a:r>
              <a:rPr lang="pl-PL" sz="1100" dirty="0" err="1"/>
              <a:t>Pract</a:t>
            </a:r>
            <a:r>
              <a:rPr lang="pl-PL" sz="1100" dirty="0"/>
              <a:t> 1992; 35:422.</a:t>
            </a:r>
            <a:endParaRPr lang="pl-PL" dirty="0"/>
          </a:p>
          <a:p>
            <a:pPr defTabSz="944758"/>
            <a:endParaRPr lang="pl-PL" dirty="0"/>
          </a:p>
          <a:p>
            <a:pPr defTabSz="944758"/>
            <a:r>
              <a:rPr lang="en-US" dirty="0"/>
              <a:t>Diagnosis provided by an evaluated method was compared with a standard diagnosis (by surgical findings, histopathology, and microbiology)</a:t>
            </a:r>
            <a:endParaRPr lang="pl-PL" dirty="0"/>
          </a:p>
          <a:p>
            <a:pPr defTabSz="944758"/>
            <a:r>
              <a:rPr lang="en-US" dirty="0" smtClean="0"/>
              <a:t>Clinical criteria represent the best diagnostic method for discriminating PID. Laparoscopy showed the best specificity and is thus useful in those cases having an atypical clinical course for discarding abdominal pain when caused by another factor. The other diagnostic methods might have limited use.</a:t>
            </a:r>
            <a:endParaRPr lang="pl-PL"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23</a:t>
            </a:fld>
            <a:endParaRPr lang="pl-PL"/>
          </a:p>
        </p:txBody>
      </p:sp>
    </p:spTree>
    <p:extLst>
      <p:ext uri="{BB962C8B-B14F-4D97-AF65-F5344CB8AC3E}">
        <p14:creationId xmlns:p14="http://schemas.microsoft.com/office/powerpoint/2010/main" val="946553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24</a:t>
            </a:fld>
            <a:endParaRPr lang="pl-PL"/>
          </a:p>
        </p:txBody>
      </p:sp>
    </p:spTree>
    <p:extLst>
      <p:ext uri="{BB962C8B-B14F-4D97-AF65-F5344CB8AC3E}">
        <p14:creationId xmlns:p14="http://schemas.microsoft.com/office/powerpoint/2010/main" val="2424497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25</a:t>
            </a:fld>
            <a:endParaRPr lang="pl-PL"/>
          </a:p>
        </p:txBody>
      </p:sp>
    </p:spTree>
    <p:extLst>
      <p:ext uri="{BB962C8B-B14F-4D97-AF65-F5344CB8AC3E}">
        <p14:creationId xmlns:p14="http://schemas.microsoft.com/office/powerpoint/2010/main" val="85283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pPr lvl="0">
              <a:lnSpc>
                <a:spcPct val="100000"/>
              </a:lnSpc>
            </a:pPr>
            <a:r>
              <a:rPr lang="en-US" dirty="0"/>
              <a:t>Thermal bowel injury</a:t>
            </a:r>
            <a:r>
              <a:rPr lang="pl-PL" dirty="0"/>
              <a:t> </a:t>
            </a:r>
            <a:r>
              <a:rPr lang="en-US" dirty="0"/>
              <a:t>0.5-3.2</a:t>
            </a:r>
            <a:r>
              <a:rPr lang="pl-PL" dirty="0"/>
              <a:t>/</a:t>
            </a:r>
            <a:r>
              <a:rPr lang="en-US" dirty="0"/>
              <a:t>1000 cases</a:t>
            </a:r>
            <a:endParaRPr lang="pl-PL" dirty="0"/>
          </a:p>
          <a:p>
            <a:pPr lvl="0">
              <a:lnSpc>
                <a:spcPct val="100000"/>
              </a:lnSpc>
            </a:pPr>
            <a:r>
              <a:rPr lang="en-US" dirty="0"/>
              <a:t>symptoms may not develop for days or weeks</a:t>
            </a:r>
            <a:r>
              <a:rPr lang="pl-PL" dirty="0"/>
              <a:t>: </a:t>
            </a:r>
            <a:r>
              <a:rPr lang="en-US" dirty="0"/>
              <a:t>bilateral lower quadrant pain, tenderness, fever, leukocytosis, and peritonitis. </a:t>
            </a:r>
            <a:endParaRPr lang="pl-PL" dirty="0"/>
          </a:p>
          <a:p>
            <a:pPr lvl="0">
              <a:lnSpc>
                <a:spcPct val="100000"/>
              </a:lnSpc>
            </a:pPr>
            <a:r>
              <a:rPr lang="en-US" dirty="0"/>
              <a:t>Ileus or free gas under the diaphragm may be noted on a plain abdominal radiograph.</a:t>
            </a:r>
          </a:p>
          <a:p>
            <a:pPr lvl="0">
              <a:lnSpc>
                <a:spcPct val="100000"/>
              </a:lnSpc>
            </a:pPr>
            <a:r>
              <a:rPr lang="en-US" dirty="0"/>
              <a:t>Peritonitis may occur as a consequence of undetected bowel perforations. </a:t>
            </a:r>
            <a:endParaRPr lang="pl-PL" dirty="0"/>
          </a:p>
          <a:p>
            <a:pPr lvl="0">
              <a:lnSpc>
                <a:spcPct val="100000"/>
              </a:lnSpc>
            </a:pPr>
            <a:r>
              <a:rPr lang="en-US" dirty="0"/>
              <a:t>Other complications include abscess, </a:t>
            </a:r>
            <a:r>
              <a:rPr lang="en-US" dirty="0" err="1"/>
              <a:t>enterocutaneous</a:t>
            </a:r>
            <a:r>
              <a:rPr lang="en-US" dirty="0"/>
              <a:t> fistula, and septic shock.</a:t>
            </a:r>
          </a:p>
          <a:p>
            <a:pPr lvl="0">
              <a:lnSpc>
                <a:spcPct val="100000"/>
              </a:lnSpc>
            </a:pPr>
            <a:r>
              <a:rPr lang="en-US" dirty="0"/>
              <a:t>Thermal injury to the bladder or ureter may manifest up to 14 days postoperatively with abdominal or flank pain, fever, and peritonitis. Findings from an </a:t>
            </a:r>
            <a:r>
              <a:rPr lang="en-US" dirty="0" err="1"/>
              <a:t>intervenous</a:t>
            </a:r>
            <a:r>
              <a:rPr lang="en-US" dirty="0"/>
              <a:t> pyelogram demonstrate extravasation of urine or urinoma. Patients with mechanical obstruction may present in 1 week with a similar clinical picture.</a:t>
            </a:r>
          </a:p>
          <a:p>
            <a:pPr lvl="0">
              <a:lnSpc>
                <a:spcPct val="100000"/>
              </a:lnSpc>
            </a:pPr>
            <a:r>
              <a:rPr lang="en-US" dirty="0"/>
              <a:t>Incisional </a:t>
            </a:r>
            <a:r>
              <a:rPr lang="en-US" dirty="0" err="1"/>
              <a:t>herniae</a:t>
            </a:r>
            <a:r>
              <a:rPr lang="en-US" dirty="0"/>
              <a:t> rarely become incarcerated. Patients present with abdominal pain and signs of bowel obstruction or perforation.</a:t>
            </a:r>
          </a:p>
          <a:p>
            <a:pPr lvl="0">
              <a:lnSpc>
                <a:spcPct val="100000"/>
              </a:lnSpc>
            </a:pPr>
            <a:r>
              <a:rPr lang="en-US" dirty="0"/>
              <a:t>Hysteroscopy can result in uterine perforation especially in elderly women, which may involve the bowel. Such a possibility should be kept in mind when evaluating a patient.</a:t>
            </a:r>
          </a:p>
          <a:p>
            <a:pPr lvl="0">
              <a:lnSpc>
                <a:spcPct val="100000"/>
              </a:lnSpc>
            </a:pPr>
            <a:endParaRPr lang="pl-PL" dirty="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26</a:t>
            </a:fld>
            <a:endParaRPr lang="pl-PL"/>
          </a:p>
        </p:txBody>
      </p:sp>
    </p:spTree>
    <p:extLst>
      <p:ext uri="{BB962C8B-B14F-4D97-AF65-F5344CB8AC3E}">
        <p14:creationId xmlns:p14="http://schemas.microsoft.com/office/powerpoint/2010/main" val="3399744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r>
              <a:rPr lang="en-US" dirty="0"/>
              <a:t>Patients with massive vaginal bleeding require resuscitation which includes securing of</a:t>
            </a:r>
          </a:p>
          <a:p>
            <a:r>
              <a:rPr lang="en-US" dirty="0"/>
              <a:t>intravenous access with a wide bore cannula, obtaining blood samples for a complete blood</a:t>
            </a:r>
          </a:p>
          <a:p>
            <a:r>
              <a:rPr lang="en-US" dirty="0"/>
              <a:t>count and infusing of crystalloids. Possible causes of the vaginal bleeding should be ruled out.</a:t>
            </a:r>
          </a:p>
          <a:p>
            <a:r>
              <a:rPr lang="en-US" dirty="0"/>
              <a:t>There is the need to correct </a:t>
            </a:r>
            <a:r>
              <a:rPr lang="en-US" dirty="0" err="1"/>
              <a:t>anaemia</a:t>
            </a:r>
            <a:r>
              <a:rPr lang="en-US" dirty="0"/>
              <a:t> with </a:t>
            </a:r>
            <a:r>
              <a:rPr lang="en-US" dirty="0" err="1"/>
              <a:t>haematinics</a:t>
            </a:r>
            <a:r>
              <a:rPr lang="en-US" dirty="0"/>
              <a:t> and even blood transfusion.</a:t>
            </a:r>
          </a:p>
          <a:p>
            <a:r>
              <a:rPr lang="en-US" dirty="0"/>
              <a:t>Control of bleeding may be achieved by use of </a:t>
            </a:r>
            <a:r>
              <a:rPr lang="en-US" dirty="0" err="1"/>
              <a:t>haemostatic</a:t>
            </a:r>
            <a:r>
              <a:rPr lang="en-US" dirty="0"/>
              <a:t> drugs like tranexamic acid (an</a:t>
            </a:r>
          </a:p>
          <a:p>
            <a:r>
              <a:rPr lang="en-US" dirty="0" err="1"/>
              <a:t>antifibrinolytic</a:t>
            </a:r>
            <a:r>
              <a:rPr lang="en-US" dirty="0"/>
              <a:t> agent) and </a:t>
            </a:r>
            <a:r>
              <a:rPr lang="en-US" dirty="0" err="1"/>
              <a:t>ethamsylate</a:t>
            </a:r>
            <a:r>
              <a:rPr lang="en-US" dirty="0"/>
              <a:t>, or by hormonals like medroxyprogesterone, prior to</a:t>
            </a:r>
          </a:p>
          <a:p>
            <a:r>
              <a:rPr lang="en-US" dirty="0"/>
              <a:t>definitive treatment of the cause. </a:t>
            </a:r>
            <a:r>
              <a:rPr lang="en-US" dirty="0" err="1"/>
              <a:t>Mirena</a:t>
            </a:r>
            <a:r>
              <a:rPr lang="en-US" dirty="0"/>
              <a:t>, a </a:t>
            </a:r>
            <a:r>
              <a:rPr lang="en-US" dirty="0" err="1"/>
              <a:t>levonorgestrel</a:t>
            </a:r>
            <a:r>
              <a:rPr lang="en-US" dirty="0"/>
              <a:t>-impregnated intrauterine system,</a:t>
            </a:r>
          </a:p>
          <a:p>
            <a:r>
              <a:rPr lang="en-US" dirty="0"/>
              <a:t>and endometrial ablation techniques like the </a:t>
            </a:r>
            <a:r>
              <a:rPr lang="en-US" dirty="0" err="1"/>
              <a:t>NovaSure</a:t>
            </a:r>
            <a:r>
              <a:rPr lang="en-US" dirty="0"/>
              <a:t> system may also be employed [42] for</a:t>
            </a:r>
          </a:p>
          <a:p>
            <a:r>
              <a:rPr lang="pl-PL" dirty="0" err="1"/>
              <a:t>control</a:t>
            </a:r>
            <a:r>
              <a:rPr lang="pl-PL" dirty="0"/>
              <a:t> of </a:t>
            </a:r>
            <a:r>
              <a:rPr lang="pl-PL" dirty="0" err="1"/>
              <a:t>bleeding</a:t>
            </a:r>
            <a:r>
              <a:rPr lang="pl-PL" dirty="0"/>
              <a:t>.</a:t>
            </a:r>
          </a:p>
          <a:p>
            <a:r>
              <a:rPr lang="en-US" dirty="0"/>
              <a:t>The definitive treatment is dependent on the cause and emergency dilatation and curettage</a:t>
            </a:r>
          </a:p>
          <a:p>
            <a:r>
              <a:rPr lang="en-US" dirty="0"/>
              <a:t>(D&amp;C), myomectomy, and even a hysterectomy (Fig. 4) are possibilities. For those emanating</a:t>
            </a:r>
          </a:p>
          <a:p>
            <a:r>
              <a:rPr lang="en-US" dirty="0"/>
              <a:t>from </a:t>
            </a:r>
            <a:r>
              <a:rPr lang="en-US" dirty="0" err="1"/>
              <a:t>gynaecological</a:t>
            </a:r>
            <a:r>
              <a:rPr lang="en-US" dirty="0"/>
              <a:t> cancers referral to oncology units with expertise in their management is</a:t>
            </a:r>
          </a:p>
          <a:p>
            <a:r>
              <a:rPr lang="pl-PL" dirty="0" err="1"/>
              <a:t>required</a:t>
            </a:r>
            <a:r>
              <a:rPr lang="pl-PL" dirty="0"/>
              <a:t>.</a:t>
            </a:r>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27</a:t>
            </a:fld>
            <a:endParaRPr lang="pl-PL"/>
          </a:p>
        </p:txBody>
      </p:sp>
    </p:spTree>
    <p:extLst>
      <p:ext uri="{BB962C8B-B14F-4D97-AF65-F5344CB8AC3E}">
        <p14:creationId xmlns:p14="http://schemas.microsoft.com/office/powerpoint/2010/main" val="1163442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28</a:t>
            </a:fld>
            <a:endParaRPr lang="pl-PL"/>
          </a:p>
        </p:txBody>
      </p:sp>
    </p:spTree>
    <p:extLst>
      <p:ext uri="{BB962C8B-B14F-4D97-AF65-F5344CB8AC3E}">
        <p14:creationId xmlns:p14="http://schemas.microsoft.com/office/powerpoint/2010/main" val="1119127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29</a:t>
            </a:fld>
            <a:endParaRPr lang="pl-PL"/>
          </a:p>
        </p:txBody>
      </p:sp>
    </p:spTree>
    <p:extLst>
      <p:ext uri="{BB962C8B-B14F-4D97-AF65-F5344CB8AC3E}">
        <p14:creationId xmlns:p14="http://schemas.microsoft.com/office/powerpoint/2010/main" val="306719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3</a:t>
            </a:fld>
            <a:endParaRPr lang="pl-PL"/>
          </a:p>
        </p:txBody>
      </p:sp>
    </p:spTree>
    <p:extLst>
      <p:ext uri="{BB962C8B-B14F-4D97-AF65-F5344CB8AC3E}">
        <p14:creationId xmlns:p14="http://schemas.microsoft.com/office/powerpoint/2010/main" val="742888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txBox="1">
            <a:spLocks noGrp="1"/>
          </p:cNvSpPr>
          <p:nvPr>
            <p:ph type="body" sz="quarter" idx="1"/>
          </p:nvPr>
        </p:nvSpPr>
        <p:spPr/>
        <p:txBody>
          <a:bodyPr/>
          <a:lstStyle/>
          <a:p>
            <a:pPr lvl="0"/>
            <a:r>
              <a:rPr lang="pl-PL" b="1" u="sng"/>
              <a:t>Early Warning Systems </a:t>
            </a:r>
            <a:r>
              <a:rPr lang="pl-PL"/>
              <a:t>– many emergencies are preceded by a period of instability during which timely intervention may help avoid a disaster;  these include events – reffered to as „triggers” which are not emergencies themselves but indicate a deterioration in the patient’s conditio that is alarming (e.g. new-onset tachycardia). Recognition of these events should be incorporated into protocols, such as MEWS and MEOWS (developed in the UK). By designing criteria that define an emergency, it becomes clear when to call for help.</a:t>
            </a:r>
          </a:p>
          <a:p>
            <a:pPr lvl="0"/>
            <a:r>
              <a:rPr lang="pl-PL" b="1" u="sng"/>
              <a:t>Rapid Response Teams </a:t>
            </a:r>
            <a:r>
              <a:rPr lang="pl-PL"/>
              <a:t>– When the bedside personel recognizes a such a „trigger” they should immediately notify the Rapid Response Team which may comprise a diverse range of stakeholders.  Activation of the RRT directly, e.g. by a nurse omitting the attending physician, was proved to be associated with improved survival of hospitalized patients and decreased admissions to Intensive Care Units.</a:t>
            </a:r>
          </a:p>
          <a:p>
            <a:pPr lvl="0"/>
            <a:r>
              <a:rPr lang="pl-PL" b="1" u="sng"/>
              <a:t>Protocols</a:t>
            </a:r>
            <a:r>
              <a:rPr lang="pl-PL"/>
              <a:t> – The roles of each member of a team have to be defined. Also, communication protocols should be designed to allow the staff to exchange information in a clear and concise manner. Lack of teamwork and suboptimal communication have been cited as the leading cause of death</a:t>
            </a:r>
          </a:p>
          <a:p>
            <a:pPr lvl="0"/>
            <a:r>
              <a:rPr lang="pl-PL" b="1" u="sng"/>
              <a:t>Ongoing training and drills </a:t>
            </a:r>
            <a:r>
              <a:rPr lang="pl-PL" b="1"/>
              <a:t>– </a:t>
            </a:r>
            <a:r>
              <a:rPr lang="pl-PL"/>
              <a:t>In order to ensure good implementation of the protocols, simulation training is crucial. It ensured that in case of emergency the team members are able to cooperate&amp;communicate efficiently and helps to identify and correct common clinical errors.</a:t>
            </a:r>
          </a:p>
          <a:p>
            <a:pPr lvl="0"/>
            <a:endParaRPr lang="pl-PL"/>
          </a:p>
          <a:p>
            <a:pPr lvl="0"/>
            <a:endParaRPr lang="pl-PL"/>
          </a:p>
        </p:txBody>
      </p:sp>
      <p:sp>
        <p:nvSpPr>
          <p:cNvPr id="4" name="Symbol zastępczy numeru slajdu 3"/>
          <p:cNvSpPr txBox="1"/>
          <p:nvPr/>
        </p:nvSpPr>
        <p:spPr>
          <a:xfrm>
            <a:off x="3895400" y="9172244"/>
            <a:ext cx="2980055" cy="484518"/>
          </a:xfrm>
          <a:prstGeom prst="rect">
            <a:avLst/>
          </a:prstGeom>
          <a:noFill/>
          <a:ln cap="flat">
            <a:noFill/>
          </a:ln>
        </p:spPr>
        <p:txBody>
          <a:bodyPr vert="horz" wrap="square" lIns="94476" tIns="47238" rIns="94476" bIns="47238" anchor="b" anchorCtr="0" compatLnSpc="1">
            <a:noAutofit/>
          </a:bodyPr>
          <a:lstStyle/>
          <a:p>
            <a:pPr algn="r" defTabSz="944758">
              <a:defRPr sz="1800" b="0" i="0" u="none" strike="noStrike" kern="0" cap="none" spc="0" baseline="0">
                <a:solidFill>
                  <a:srgbClr val="000000"/>
                </a:solidFill>
                <a:uFillTx/>
              </a:defRPr>
            </a:pPr>
            <a:fld id="{C6C41177-5802-4655-97D0-A62792DB3EEA}" type="slidenum">
              <a:pPr algn="r" defTabSz="944758">
                <a:defRPr sz="1800" b="0" i="0" u="none" strike="noStrike" kern="0" cap="none" spc="0" baseline="0">
                  <a:solidFill>
                    <a:srgbClr val="000000"/>
                  </a:solidFill>
                  <a:uFillTx/>
                </a:defRPr>
              </a:pPr>
              <a:t>30</a:t>
            </a:fld>
            <a:endParaRPr lang="pl-PL" sz="1200">
              <a:solidFill>
                <a:srgbClr val="000000"/>
              </a:solidFill>
              <a:latin typeface="Calibri"/>
            </a:endParaRPr>
          </a:p>
        </p:txBody>
      </p:sp>
    </p:spTree>
    <p:extLst>
      <p:ext uri="{BB962C8B-B14F-4D97-AF65-F5344CB8AC3E}">
        <p14:creationId xmlns:p14="http://schemas.microsoft.com/office/powerpoint/2010/main" val="633270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pPr lvl="0">
              <a:lnSpc>
                <a:spcPct val="100000"/>
              </a:lnSpc>
            </a:pPr>
            <a:r>
              <a:rPr lang="pl-PL" sz="1800" dirty="0"/>
              <a:t>VISCERAL – </a:t>
            </a:r>
            <a:r>
              <a:rPr lang="pl-PL" sz="1800" dirty="0" err="1"/>
              <a:t>sensation</a:t>
            </a:r>
            <a:r>
              <a:rPr lang="pl-PL" sz="1800" dirty="0"/>
              <a:t> from </a:t>
            </a:r>
            <a:r>
              <a:rPr lang="pl-PL" sz="1800" b="1" dirty="0" err="1"/>
              <a:t>serosal</a:t>
            </a:r>
            <a:r>
              <a:rPr lang="pl-PL" sz="1800" b="1" dirty="0"/>
              <a:t> </a:t>
            </a:r>
            <a:r>
              <a:rPr lang="pl-PL" sz="1800" b="1" dirty="0" err="1"/>
              <a:t>surfaces</a:t>
            </a:r>
            <a:r>
              <a:rPr lang="pl-PL" sz="1800" b="1" dirty="0"/>
              <a:t> </a:t>
            </a:r>
            <a:r>
              <a:rPr lang="pl-PL" sz="1800" dirty="0"/>
              <a:t>(</a:t>
            </a:r>
            <a:r>
              <a:rPr lang="pl-PL" sz="1800" dirty="0" err="1"/>
              <a:t>e.g</a:t>
            </a:r>
            <a:r>
              <a:rPr lang="pl-PL" sz="1800" dirty="0"/>
              <a:t>. </a:t>
            </a:r>
            <a:r>
              <a:rPr lang="pl-PL" sz="1800" dirty="0" err="1"/>
              <a:t>bladder</a:t>
            </a:r>
            <a:r>
              <a:rPr lang="pl-PL" sz="1800" dirty="0"/>
              <a:t>, </a:t>
            </a:r>
            <a:r>
              <a:rPr lang="pl-PL" sz="1800" dirty="0" err="1"/>
              <a:t>fallopian</a:t>
            </a:r>
            <a:r>
              <a:rPr lang="pl-PL" sz="1800" dirty="0"/>
              <a:t> </a:t>
            </a:r>
            <a:r>
              <a:rPr lang="pl-PL" sz="1800" dirty="0" err="1"/>
              <a:t>tubes</a:t>
            </a:r>
            <a:r>
              <a:rPr lang="pl-PL" sz="1800" dirty="0"/>
              <a:t>, </a:t>
            </a:r>
            <a:r>
              <a:rPr lang="pl-PL" sz="1800" dirty="0" err="1"/>
              <a:t>uterus</a:t>
            </a:r>
            <a:r>
              <a:rPr lang="pl-PL" sz="1800" dirty="0"/>
              <a:t>, colon)</a:t>
            </a:r>
          </a:p>
          <a:p>
            <a:pPr lvl="1">
              <a:lnSpc>
                <a:spcPct val="100000"/>
              </a:lnSpc>
            </a:pPr>
            <a:r>
              <a:rPr lang="pl-PL" sz="1300" dirty="0" err="1"/>
              <a:t>Distension</a:t>
            </a:r>
            <a:r>
              <a:rPr lang="pl-PL" sz="1300" dirty="0"/>
              <a:t> of organ, </a:t>
            </a:r>
            <a:r>
              <a:rPr lang="pl-PL" sz="1300" dirty="0" err="1"/>
              <a:t>spasm</a:t>
            </a:r>
            <a:r>
              <a:rPr lang="pl-PL" sz="1300" dirty="0"/>
              <a:t>, </a:t>
            </a:r>
            <a:r>
              <a:rPr lang="pl-PL" sz="1300" dirty="0" err="1"/>
              <a:t>infection</a:t>
            </a:r>
            <a:r>
              <a:rPr lang="pl-PL" sz="1300" dirty="0"/>
              <a:t>, </a:t>
            </a:r>
            <a:r>
              <a:rPr lang="pl-PL" sz="1300" dirty="0" err="1"/>
              <a:t>ischaemia</a:t>
            </a:r>
            <a:endParaRPr lang="pl-PL" sz="1300" dirty="0"/>
          </a:p>
          <a:p>
            <a:pPr lvl="1">
              <a:lnSpc>
                <a:spcPct val="100000"/>
              </a:lnSpc>
            </a:pPr>
            <a:r>
              <a:rPr lang="pl-PL" sz="1300" dirty="0" err="1"/>
              <a:t>Exmaples</a:t>
            </a:r>
            <a:r>
              <a:rPr lang="pl-PL" sz="1300" dirty="0"/>
              <a:t>: </a:t>
            </a:r>
            <a:r>
              <a:rPr lang="pl-PL" sz="1300" dirty="0" err="1"/>
              <a:t>ureter</a:t>
            </a:r>
            <a:r>
              <a:rPr lang="pl-PL" sz="1300" dirty="0"/>
              <a:t> </a:t>
            </a:r>
            <a:r>
              <a:rPr lang="pl-PL" sz="1300" dirty="0" err="1"/>
              <a:t>calculi</a:t>
            </a:r>
            <a:r>
              <a:rPr lang="pl-PL" sz="1300" dirty="0"/>
              <a:t>, </a:t>
            </a:r>
            <a:r>
              <a:rPr lang="pl-PL" sz="1300" dirty="0" err="1"/>
              <a:t>ovarian</a:t>
            </a:r>
            <a:r>
              <a:rPr lang="pl-PL" sz="1300" dirty="0"/>
              <a:t> </a:t>
            </a:r>
            <a:r>
              <a:rPr lang="pl-PL" sz="1300" dirty="0" err="1"/>
              <a:t>heamorrhagic</a:t>
            </a:r>
            <a:r>
              <a:rPr lang="pl-PL" sz="1300" dirty="0"/>
              <a:t> cyst, </a:t>
            </a:r>
            <a:r>
              <a:rPr lang="pl-PL" sz="1300" dirty="0" err="1"/>
              <a:t>ovulation</a:t>
            </a:r>
            <a:r>
              <a:rPr lang="pl-PL" sz="1300" dirty="0"/>
              <a:t>, </a:t>
            </a:r>
            <a:r>
              <a:rPr lang="pl-PL" sz="1300" dirty="0" err="1"/>
              <a:t>ischaemia</a:t>
            </a:r>
            <a:r>
              <a:rPr lang="pl-PL" sz="1300" dirty="0"/>
              <a:t> of </a:t>
            </a:r>
            <a:r>
              <a:rPr lang="pl-PL" sz="1300" dirty="0" err="1"/>
              <a:t>leiomyoma</a:t>
            </a:r>
            <a:r>
              <a:rPr lang="pl-PL" sz="1300" dirty="0"/>
              <a:t>, </a:t>
            </a:r>
            <a:r>
              <a:rPr lang="pl-PL" sz="1300" dirty="0" err="1"/>
              <a:t>appendicitis</a:t>
            </a:r>
            <a:endParaRPr lang="pl-PL" sz="1300" dirty="0"/>
          </a:p>
          <a:p>
            <a:pPr lvl="1">
              <a:lnSpc>
                <a:spcPct val="100000"/>
              </a:lnSpc>
            </a:pPr>
            <a:r>
              <a:rPr lang="pl-PL" sz="1300" dirty="0" err="1"/>
              <a:t>Deep</a:t>
            </a:r>
            <a:r>
              <a:rPr lang="pl-PL" sz="1300" dirty="0"/>
              <a:t>, </a:t>
            </a:r>
            <a:r>
              <a:rPr lang="pl-PL" sz="1300" dirty="0" err="1"/>
              <a:t>dull</a:t>
            </a:r>
            <a:r>
              <a:rPr lang="pl-PL" sz="1300" dirty="0"/>
              <a:t>, </a:t>
            </a:r>
            <a:r>
              <a:rPr lang="pl-PL" sz="1300" dirty="0" err="1"/>
              <a:t>vague</a:t>
            </a:r>
            <a:r>
              <a:rPr lang="pl-PL" sz="1300" dirty="0"/>
              <a:t>, </a:t>
            </a:r>
            <a:r>
              <a:rPr lang="pl-PL" sz="1300" dirty="0" err="1"/>
              <a:t>poorly-defined</a:t>
            </a:r>
            <a:r>
              <a:rPr lang="pl-PL" sz="1300" dirty="0"/>
              <a:t> +/- </a:t>
            </a:r>
            <a:r>
              <a:rPr lang="pl-PL" sz="1300" dirty="0" err="1"/>
              <a:t>malaise</a:t>
            </a:r>
            <a:r>
              <a:rPr lang="pl-PL" sz="1300" dirty="0"/>
              <a:t>, </a:t>
            </a:r>
            <a:r>
              <a:rPr lang="pl-PL" sz="1300" dirty="0" err="1"/>
              <a:t>sweating</a:t>
            </a:r>
            <a:r>
              <a:rPr lang="pl-PL" sz="1300" dirty="0"/>
              <a:t>, </a:t>
            </a:r>
            <a:r>
              <a:rPr lang="pl-PL" sz="1300" dirty="0" err="1"/>
              <a:t>nausea</a:t>
            </a:r>
            <a:r>
              <a:rPr lang="pl-PL" sz="1300" dirty="0"/>
              <a:t>, </a:t>
            </a:r>
            <a:r>
              <a:rPr lang="pl-PL" sz="1300" dirty="0" err="1"/>
              <a:t>diarhhea</a:t>
            </a:r>
            <a:r>
              <a:rPr lang="pl-PL" sz="1300" dirty="0"/>
              <a:t>, </a:t>
            </a:r>
            <a:r>
              <a:rPr lang="pl-PL" sz="1300" dirty="0" err="1"/>
              <a:t>fever</a:t>
            </a:r>
            <a:endParaRPr lang="pl-PL" sz="1300" dirty="0"/>
          </a:p>
          <a:p>
            <a:pPr lvl="1">
              <a:lnSpc>
                <a:spcPct val="100000"/>
              </a:lnSpc>
            </a:pPr>
            <a:r>
              <a:rPr lang="en-US" sz="1400" dirty="0"/>
              <a:t>The uterus, cervix, and adnexa share the same visceral innervation as the lower ileum, sigmoid colon, and rectum.</a:t>
            </a:r>
            <a:endParaRPr lang="pl-PL" sz="1300" dirty="0"/>
          </a:p>
          <a:p>
            <a:r>
              <a:rPr lang="pl-PL" sz="1800" dirty="0"/>
              <a:t>SOMATIC – </a:t>
            </a:r>
            <a:r>
              <a:rPr lang="en-US" sz="1900" dirty="0"/>
              <a:t>sources</a:t>
            </a:r>
            <a:r>
              <a:rPr lang="pl-PL" sz="1900" dirty="0"/>
              <a:t>: </a:t>
            </a:r>
            <a:r>
              <a:rPr lang="en-US" sz="1900" dirty="0"/>
              <a:t>muscles, fascia, </a:t>
            </a:r>
            <a:r>
              <a:rPr lang="en-US" sz="1900" b="1" dirty="0"/>
              <a:t>parietal</a:t>
            </a:r>
            <a:r>
              <a:rPr lang="pl-PL" sz="1900" b="1" dirty="0"/>
              <a:t> </a:t>
            </a:r>
            <a:r>
              <a:rPr lang="en-US" sz="1900" b="1" dirty="0"/>
              <a:t>peritoneum</a:t>
            </a:r>
            <a:r>
              <a:rPr lang="en-US" sz="1900" dirty="0"/>
              <a:t>, subcutaneous tissue, skeletal system</a:t>
            </a:r>
            <a:endParaRPr lang="pl-PL" sz="1900" dirty="0"/>
          </a:p>
          <a:p>
            <a:pPr lvl="1"/>
            <a:r>
              <a:rPr lang="pl-PL" sz="1400" dirty="0" err="1"/>
              <a:t>hernia</a:t>
            </a:r>
            <a:r>
              <a:rPr lang="pl-PL" sz="1400" dirty="0"/>
              <a:t>, </a:t>
            </a:r>
            <a:r>
              <a:rPr lang="pl-PL" sz="1400" dirty="0" err="1"/>
              <a:t>hematoma</a:t>
            </a:r>
            <a:r>
              <a:rPr lang="pl-PL" sz="1400" dirty="0"/>
              <a:t>, </a:t>
            </a:r>
            <a:r>
              <a:rPr lang="pl-PL" sz="1400" dirty="0" err="1"/>
              <a:t>muscle</a:t>
            </a:r>
            <a:r>
              <a:rPr lang="pl-PL" sz="1400" dirty="0"/>
              <a:t> </a:t>
            </a:r>
            <a:r>
              <a:rPr lang="pl-PL" sz="1400" dirty="0" err="1"/>
              <a:t>strain</a:t>
            </a:r>
            <a:r>
              <a:rPr lang="pl-PL" sz="1400" dirty="0"/>
              <a:t>, </a:t>
            </a:r>
            <a:r>
              <a:rPr lang="pl-PL" sz="1400" dirty="0" err="1"/>
              <a:t>muscle</a:t>
            </a:r>
            <a:r>
              <a:rPr lang="pl-PL" sz="1400" dirty="0"/>
              <a:t> </a:t>
            </a:r>
            <a:r>
              <a:rPr lang="pl-PL" sz="1400" dirty="0" err="1"/>
              <a:t>injury</a:t>
            </a:r>
            <a:r>
              <a:rPr lang="pl-PL" sz="1400" dirty="0"/>
              <a:t>, </a:t>
            </a:r>
            <a:r>
              <a:rPr lang="pl-PL" sz="1400" dirty="0" err="1"/>
              <a:t>myositis</a:t>
            </a:r>
            <a:r>
              <a:rPr lang="pl-PL" sz="1400" dirty="0"/>
              <a:t>, </a:t>
            </a:r>
            <a:r>
              <a:rPr lang="pl-PL" sz="1400" dirty="0" err="1"/>
              <a:t>inflammation</a:t>
            </a:r>
            <a:r>
              <a:rPr lang="pl-PL" sz="1400" dirty="0"/>
              <a:t>, trauma, </a:t>
            </a:r>
            <a:r>
              <a:rPr lang="en-US" sz="1400" dirty="0"/>
              <a:t>inflammation of the parietal peritoneum</a:t>
            </a:r>
            <a:endParaRPr lang="pl-PL" sz="1400" dirty="0"/>
          </a:p>
          <a:p>
            <a:pPr lvl="1"/>
            <a:r>
              <a:rPr lang="en-US" sz="1400" dirty="0"/>
              <a:t>pain is located directly over the inflamed are</a:t>
            </a:r>
            <a:r>
              <a:rPr lang="pl-PL" sz="1400" dirty="0"/>
              <a:t>a</a:t>
            </a:r>
          </a:p>
          <a:p>
            <a:pPr lvl="1"/>
            <a:r>
              <a:rPr lang="pl-PL" sz="1400" dirty="0" err="1"/>
              <a:t>increased</a:t>
            </a:r>
            <a:r>
              <a:rPr lang="pl-PL" sz="1400" dirty="0"/>
              <a:t> by </a:t>
            </a:r>
            <a:r>
              <a:rPr lang="en-US" sz="1400" dirty="0"/>
              <a:t>palpation</a:t>
            </a:r>
            <a:r>
              <a:rPr lang="pl-PL" sz="1400" dirty="0"/>
              <a:t>/</a:t>
            </a:r>
            <a:r>
              <a:rPr lang="en-US" sz="1400" dirty="0"/>
              <a:t>movement</a:t>
            </a:r>
            <a:r>
              <a:rPr lang="pl-PL" sz="1400" dirty="0"/>
              <a:t> -&gt;</a:t>
            </a:r>
            <a:r>
              <a:rPr lang="en-US" sz="1400" b="1" u="sng" dirty="0"/>
              <a:t>the patient</a:t>
            </a:r>
            <a:r>
              <a:rPr lang="pl-PL" sz="1400" b="1" u="sng" dirty="0"/>
              <a:t> </a:t>
            </a:r>
            <a:r>
              <a:rPr lang="en-US" sz="1400" b="1" u="sng" dirty="0"/>
              <a:t>with peritonitis lies quietly in bed, preferring to avoid any movement or motion</a:t>
            </a:r>
            <a:endParaRPr lang="pl-PL" sz="1400" b="1" u="sng" dirty="0"/>
          </a:p>
          <a:p>
            <a:pPr lvl="1"/>
            <a:r>
              <a:rPr lang="pl-PL" sz="1400" dirty="0" err="1"/>
              <a:t>Constant</a:t>
            </a:r>
            <a:r>
              <a:rPr lang="pl-PL" sz="1400" dirty="0"/>
              <a:t>, </a:t>
            </a:r>
            <a:r>
              <a:rPr lang="en-US" sz="1400" dirty="0"/>
              <a:t>well</a:t>
            </a:r>
            <a:r>
              <a:rPr lang="pl-PL" sz="1400" dirty="0"/>
              <a:t> </a:t>
            </a:r>
            <a:r>
              <a:rPr lang="en-US" sz="1400" dirty="0"/>
              <a:t>localized</a:t>
            </a:r>
            <a:r>
              <a:rPr lang="pl-PL" sz="1400" dirty="0"/>
              <a:t>; </a:t>
            </a:r>
          </a:p>
          <a:p>
            <a:pPr lvl="1"/>
            <a:r>
              <a:rPr lang="en-US" sz="1400" b="1" u="sng" dirty="0"/>
              <a:t>abdominal tenderness, involuntary guarding, rebound tenderness</a:t>
            </a:r>
            <a:endParaRPr lang="pl-PL" sz="1400" b="1" u="sng" dirty="0"/>
          </a:p>
          <a:p>
            <a:pPr lvl="1"/>
            <a:r>
              <a:rPr lang="pl-PL" sz="1400" dirty="0" err="1"/>
              <a:t>Examples</a:t>
            </a:r>
            <a:r>
              <a:rPr lang="pl-PL" sz="1400" dirty="0"/>
              <a:t>: </a:t>
            </a:r>
            <a:r>
              <a:rPr lang="en-US" sz="1400" dirty="0"/>
              <a:t>intraperitoneal bleeding, necrosis of an intraabdominal structure, inflammation due to infection</a:t>
            </a:r>
            <a:endParaRPr lang="pl-PL" sz="1800" dirty="0"/>
          </a:p>
          <a:p>
            <a:r>
              <a:rPr lang="pl-PL" sz="1800" dirty="0"/>
              <a:t>NEUROGENIC – </a:t>
            </a:r>
            <a:r>
              <a:rPr lang="pl-PL" sz="1900" dirty="0" err="1"/>
              <a:t>injury</a:t>
            </a:r>
            <a:r>
              <a:rPr lang="pl-PL" sz="1900" dirty="0"/>
              <a:t> to sensory </a:t>
            </a:r>
            <a:r>
              <a:rPr lang="pl-PL" sz="1900" dirty="0" err="1"/>
              <a:t>nerves</a:t>
            </a:r>
            <a:r>
              <a:rPr lang="pl-PL" sz="1900" dirty="0"/>
              <a:t> (</a:t>
            </a:r>
            <a:r>
              <a:rPr lang="en-US" sz="1900" dirty="0"/>
              <a:t>herpes zoster, </a:t>
            </a:r>
            <a:r>
              <a:rPr lang="pl-PL" sz="1900" dirty="0"/>
              <a:t>a</a:t>
            </a:r>
            <a:r>
              <a:rPr lang="en-US" sz="1900" dirty="0" err="1"/>
              <a:t>rthritis</a:t>
            </a:r>
            <a:r>
              <a:rPr lang="en-US" sz="1900" dirty="0"/>
              <a:t>, tumors, herniated nucleus pulposus, diabetes, multiple</a:t>
            </a:r>
            <a:r>
              <a:rPr lang="pl-PL" sz="1900" dirty="0"/>
              <a:t> </a:t>
            </a:r>
            <a:r>
              <a:rPr lang="pl-PL" sz="1900" dirty="0" err="1"/>
              <a:t>sclerosis</a:t>
            </a:r>
            <a:r>
              <a:rPr lang="pl-PL" sz="1900" dirty="0"/>
              <a:t>, </a:t>
            </a:r>
            <a:r>
              <a:rPr lang="pl-PL" sz="1900" dirty="0" err="1"/>
              <a:t>syphilis</a:t>
            </a:r>
            <a:r>
              <a:rPr lang="pl-PL" sz="1900" dirty="0"/>
              <a:t>)</a:t>
            </a:r>
            <a:endParaRPr lang="pl-PL" sz="1800" dirty="0"/>
          </a:p>
          <a:p>
            <a:pPr lvl="0"/>
            <a:endParaRPr lang="pl-PL" dirty="0" smtClean="0"/>
          </a:p>
          <a:p>
            <a:pPr lvl="0"/>
            <a:endParaRPr lang="pl-PL" dirty="0" smtClean="0"/>
          </a:p>
          <a:p>
            <a:pPr lvl="0"/>
            <a:r>
              <a:rPr lang="en-US" dirty="0" smtClean="0"/>
              <a:t>Signals travel via the sympathetic nerves to spinal cord segments T10 through L1. Because of this shared pathway, distinguishing between pain of gynecologic and gastrointestinal origin is often difficult.</a:t>
            </a:r>
            <a:r>
              <a:rPr lang="en-US" baseline="30000" dirty="0" smtClean="0"/>
              <a:t> [1]</a:t>
            </a:r>
            <a:endParaRPr lang="pl-PL" baseline="30000" dirty="0" smtClean="0"/>
          </a:p>
          <a:p>
            <a:pPr lvl="0"/>
            <a:r>
              <a:rPr lang="pl-PL" dirty="0" smtClean="0"/>
              <a:t>Jones HW, Jones GS. </a:t>
            </a:r>
            <a:r>
              <a:rPr lang="pl-PL" dirty="0" err="1" smtClean="0"/>
              <a:t>Pelvic</a:t>
            </a:r>
            <a:r>
              <a:rPr lang="pl-PL" dirty="0" smtClean="0"/>
              <a:t> </a:t>
            </a:r>
            <a:r>
              <a:rPr lang="pl-PL" dirty="0" err="1" smtClean="0"/>
              <a:t>pain</a:t>
            </a:r>
            <a:r>
              <a:rPr lang="pl-PL" dirty="0" smtClean="0"/>
              <a:t> and </a:t>
            </a:r>
            <a:r>
              <a:rPr lang="pl-PL" dirty="0" err="1" smtClean="0"/>
              <a:t>dysmenorrhea</a:t>
            </a:r>
            <a:r>
              <a:rPr lang="pl-PL" dirty="0" smtClean="0"/>
              <a:t>. Berek JS, </a:t>
            </a:r>
            <a:r>
              <a:rPr lang="pl-PL" dirty="0" err="1" smtClean="0"/>
              <a:t>Adashi</a:t>
            </a:r>
            <a:r>
              <a:rPr lang="pl-PL" dirty="0" smtClean="0"/>
              <a:t> EY, </a:t>
            </a:r>
            <a:r>
              <a:rPr lang="pl-PL" dirty="0" err="1" smtClean="0"/>
              <a:t>Hillard</a:t>
            </a:r>
            <a:r>
              <a:rPr lang="pl-PL" dirty="0" smtClean="0"/>
              <a:t> PA, </a:t>
            </a:r>
            <a:r>
              <a:rPr lang="pl-PL" dirty="0" err="1" smtClean="0"/>
              <a:t>eds</a:t>
            </a:r>
            <a:r>
              <a:rPr lang="pl-PL" dirty="0" smtClean="0"/>
              <a:t>. </a:t>
            </a:r>
            <a:r>
              <a:rPr lang="pl-PL" i="1" dirty="0" err="1" smtClean="0"/>
              <a:t>Novak's</a:t>
            </a:r>
            <a:r>
              <a:rPr lang="pl-PL" i="1" dirty="0" smtClean="0"/>
              <a:t> </a:t>
            </a:r>
            <a:r>
              <a:rPr lang="pl-PL" i="1" dirty="0" err="1" smtClean="0"/>
              <a:t>Textbook</a:t>
            </a:r>
            <a:r>
              <a:rPr lang="pl-PL" i="1" dirty="0" smtClean="0"/>
              <a:t> of </a:t>
            </a:r>
            <a:r>
              <a:rPr lang="pl-PL" i="1" dirty="0" err="1" smtClean="0"/>
              <a:t>Gynecology</a:t>
            </a:r>
            <a:r>
              <a:rPr lang="pl-PL" dirty="0" smtClean="0"/>
              <a:t>. 12th ed. Baltimore, Md: Williams &amp; Wilkins; 1996: 399-428.</a:t>
            </a:r>
          </a:p>
          <a:p>
            <a:pPr lvl="0"/>
            <a:endParaRPr lang="pl-PL" dirty="0" smtClean="0"/>
          </a:p>
          <a:p>
            <a:r>
              <a:rPr lang="pl-PL" dirty="0" err="1" smtClean="0"/>
              <a:t>Visceral</a:t>
            </a:r>
            <a:r>
              <a:rPr lang="pl-PL" dirty="0" smtClean="0"/>
              <a:t> </a:t>
            </a:r>
            <a:r>
              <a:rPr lang="pl-PL" dirty="0" err="1" smtClean="0"/>
              <a:t>pain</a:t>
            </a:r>
            <a:r>
              <a:rPr lang="pl-PL" dirty="0" smtClean="0"/>
              <a:t> - </a:t>
            </a:r>
            <a:r>
              <a:rPr lang="en-US" dirty="0"/>
              <a:t>The localization of visceral pain can be difficult because the viscera are innervated by a low concentration of</a:t>
            </a:r>
          </a:p>
          <a:p>
            <a:r>
              <a:rPr lang="en-US" dirty="0"/>
              <a:t>nociceptive nerve endings. Furthermore, significant overlap of pathways within the same spinal segments of</a:t>
            </a:r>
          </a:p>
          <a:p>
            <a:r>
              <a:rPr lang="en-US" dirty="0"/>
              <a:t>pelvic and abdominal viscera and within visceral and somatic structures causes </a:t>
            </a:r>
            <a:r>
              <a:rPr lang="en-US" dirty="0" err="1"/>
              <a:t>viscerosomatic</a:t>
            </a:r>
            <a:r>
              <a:rPr lang="en-US" dirty="0"/>
              <a:t> convergence</a:t>
            </a:r>
          </a:p>
          <a:p>
            <a:r>
              <a:rPr lang="en-US" dirty="0"/>
              <a:t>resulting in referred pain (</a:t>
            </a:r>
            <a:r>
              <a:rPr lang="en-US" dirty="0" err="1"/>
              <a:t>ie</a:t>
            </a:r>
            <a:r>
              <a:rPr lang="en-US" dirty="0"/>
              <a:t>, pain felt at a distant location from the diseased organ) </a:t>
            </a:r>
            <a:endParaRPr lang="pl-PL" dirty="0"/>
          </a:p>
          <a:p>
            <a:endParaRPr lang="pl-PL" dirty="0"/>
          </a:p>
          <a:p>
            <a:r>
              <a:rPr lang="pl-PL" dirty="0"/>
              <a:t>SOMATIC - </a:t>
            </a:r>
            <a:r>
              <a:rPr lang="en-US" dirty="0"/>
              <a:t>The intensity of pain and inflammation</a:t>
            </a:r>
            <a:r>
              <a:rPr lang="pl-PL" dirty="0"/>
              <a:t> </a:t>
            </a:r>
            <a:r>
              <a:rPr lang="en-US" dirty="0"/>
              <a:t>varies depending on the inciting material, as well as the duration of peritoneal exposure. As an example,</a:t>
            </a:r>
          </a:p>
          <a:p>
            <a:r>
              <a:rPr lang="en-US" dirty="0"/>
              <a:t>intraperitoneal blood and urine may go undetected if exposure to the peritoneum has not been sudden and</a:t>
            </a:r>
          </a:p>
          <a:p>
            <a:r>
              <a:rPr lang="en-US" dirty="0"/>
              <a:t>massive. With bacterial infection, such as in pelvic inflammatory disease, pain is usually of gradual onset with</a:t>
            </a:r>
          </a:p>
          <a:p>
            <a:r>
              <a:rPr lang="en-US" dirty="0"/>
              <a:t>initially low intensity, until there is sufficient bacterial multiplication to cause the production and release of</a:t>
            </a:r>
          </a:p>
          <a:p>
            <a:r>
              <a:rPr lang="pl-PL" dirty="0" err="1"/>
              <a:t>inflammatory</a:t>
            </a:r>
            <a:r>
              <a:rPr lang="pl-PL" dirty="0"/>
              <a:t>, </a:t>
            </a:r>
            <a:r>
              <a:rPr lang="pl-PL" dirty="0" err="1"/>
              <a:t>irritating</a:t>
            </a:r>
            <a:r>
              <a:rPr lang="pl-PL" dirty="0"/>
              <a:t> </a:t>
            </a:r>
            <a:r>
              <a:rPr lang="pl-PL" dirty="0" err="1"/>
              <a:t>substances</a:t>
            </a:r>
            <a:r>
              <a:rPr lang="pl-PL" dirty="0"/>
              <a:t>.</a:t>
            </a:r>
            <a:endParaRPr lang="pl-PL" dirty="0" smtClean="0"/>
          </a:p>
          <a:p>
            <a:pPr lvl="0"/>
            <a:endParaRPr lang="pl-PL" baseline="30000" dirty="0" smtClean="0"/>
          </a:p>
          <a:p>
            <a:pPr lvl="0"/>
            <a:endParaRPr lang="pl-PL"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31</a:t>
            </a:fld>
            <a:endParaRPr lang="pl-PL"/>
          </a:p>
        </p:txBody>
      </p:sp>
    </p:spTree>
    <p:extLst>
      <p:ext uri="{BB962C8B-B14F-4D97-AF65-F5344CB8AC3E}">
        <p14:creationId xmlns:p14="http://schemas.microsoft.com/office/powerpoint/2010/main" val="2028936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32</a:t>
            </a:fld>
            <a:endParaRPr lang="pl-PL"/>
          </a:p>
        </p:txBody>
      </p:sp>
    </p:spTree>
    <p:extLst>
      <p:ext uri="{BB962C8B-B14F-4D97-AF65-F5344CB8AC3E}">
        <p14:creationId xmlns:p14="http://schemas.microsoft.com/office/powerpoint/2010/main" val="706274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44758"/>
            <a:r>
              <a:rPr lang="en-US" dirty="0" smtClean="0"/>
              <a:t>Rupture of an ovarian cyst is often accompanied by sonographic evidence of </a:t>
            </a:r>
            <a:r>
              <a:rPr lang="en-US" dirty="0" err="1" smtClean="0"/>
              <a:t>hematoperitoneum</a:t>
            </a:r>
            <a:r>
              <a:rPr lang="en-US" dirty="0" smtClean="0"/>
              <a:t> or free fluid in the pelvis; free fluid may also be seen with torsion [</a:t>
            </a:r>
            <a:r>
              <a:rPr lang="en-US" u="sng" dirty="0" smtClean="0">
                <a:hlinkClick r:id="rId3"/>
              </a:rPr>
              <a:t>61</a:t>
            </a:r>
            <a:r>
              <a:rPr lang="en-US" dirty="0" smtClean="0"/>
              <a:t>]. In addition, the classic history of cyst rupture is the sudden onset of pelvic pain at </a:t>
            </a:r>
            <a:r>
              <a:rPr lang="en-US" dirty="0" err="1" smtClean="0"/>
              <a:t>midcycle</a:t>
            </a:r>
            <a:r>
              <a:rPr lang="en-US" dirty="0" smtClean="0"/>
              <a:t>, often following sexual intercourse. Symptom patterns and ultrasound findings vary for both conditions, and may appear similar. When the patient has pain with associated fluid, the distinction between a ruptured cyst and torsion may be difficult. I</a:t>
            </a:r>
            <a:endParaRPr lang="pl-PL"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33</a:t>
            </a:fld>
            <a:endParaRPr lang="pl-PL"/>
          </a:p>
        </p:txBody>
      </p:sp>
    </p:spTree>
    <p:extLst>
      <p:ext uri="{BB962C8B-B14F-4D97-AF65-F5344CB8AC3E}">
        <p14:creationId xmlns:p14="http://schemas.microsoft.com/office/powerpoint/2010/main" val="268254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34</a:t>
            </a:fld>
            <a:endParaRPr lang="pl-PL"/>
          </a:p>
        </p:txBody>
      </p:sp>
    </p:spTree>
    <p:extLst>
      <p:ext uri="{BB962C8B-B14F-4D97-AF65-F5344CB8AC3E}">
        <p14:creationId xmlns:p14="http://schemas.microsoft.com/office/powerpoint/2010/main" val="242116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pPr defTabSz="944758"/>
            <a:r>
              <a:rPr lang="en-US" dirty="0" smtClean="0"/>
              <a:t>As the disease progresses, the walls and septa can be changed to be thicker with more increased vascularity. Therefore, one should keep in mind that the above type of cyst may be confused with ovarian malignancies (</a:t>
            </a:r>
            <a:r>
              <a:rPr lang="en-US" dirty="0" smtClean="0">
                <a:hlinkClick r:id="rId3"/>
              </a:rPr>
              <a:t>Fig. 12</a:t>
            </a:r>
            <a:r>
              <a:rPr lang="en-US" dirty="0" smtClean="0"/>
              <a:t>). Transvaginal ultrasonography shows a thick walled </a:t>
            </a:r>
            <a:r>
              <a:rPr lang="en-US" dirty="0" err="1" smtClean="0"/>
              <a:t>multilocular</a:t>
            </a:r>
            <a:r>
              <a:rPr lang="en-US" dirty="0" smtClean="0"/>
              <a:t> cystic mass with internal echogenic debris. Regular thickening of the outer wall and the septum of the cystic mass should be noted (arrows).</a:t>
            </a:r>
            <a:endParaRPr lang="pl-PL"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35</a:t>
            </a:fld>
            <a:endParaRPr lang="pl-PL"/>
          </a:p>
        </p:txBody>
      </p:sp>
    </p:spTree>
    <p:extLst>
      <p:ext uri="{BB962C8B-B14F-4D97-AF65-F5344CB8AC3E}">
        <p14:creationId xmlns:p14="http://schemas.microsoft.com/office/powerpoint/2010/main" val="3247094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r>
              <a:rPr lang="pl-PL" dirty="0" err="1"/>
              <a:t>Unsafe</a:t>
            </a:r>
            <a:r>
              <a:rPr lang="pl-PL" dirty="0"/>
              <a:t> </a:t>
            </a:r>
            <a:r>
              <a:rPr lang="pl-PL" dirty="0" err="1"/>
              <a:t>abortion</a:t>
            </a:r>
            <a:r>
              <a:rPr lang="pl-PL" dirty="0"/>
              <a:t> </a:t>
            </a:r>
            <a:r>
              <a:rPr lang="pl-PL" dirty="0" err="1"/>
              <a:t>generally</a:t>
            </a:r>
            <a:r>
              <a:rPr lang="pl-PL" dirty="0"/>
              <a:t> </a:t>
            </a:r>
            <a:r>
              <a:rPr lang="en-US" dirty="0"/>
              <a:t>refers to termination of unwanted pregnancy either by persons lacking the necessary skills or</a:t>
            </a:r>
          </a:p>
          <a:p>
            <a:r>
              <a:rPr lang="en-US" dirty="0"/>
              <a:t>it being performed in an environment lacking the minimal medical standards, or both</a:t>
            </a:r>
            <a:endParaRPr lang="pl-PL" dirty="0"/>
          </a:p>
          <a:p>
            <a:pPr defTabSz="944758">
              <a:defRPr/>
            </a:pPr>
            <a:r>
              <a:rPr lang="pl-PL" dirty="0" smtClean="0"/>
              <a:t>T</a:t>
            </a:r>
            <a:r>
              <a:rPr lang="en-US" dirty="0" err="1" smtClean="0"/>
              <a:t>reatment</a:t>
            </a:r>
            <a:r>
              <a:rPr lang="en-US" dirty="0" smtClean="0"/>
              <a:t> </a:t>
            </a:r>
            <a:r>
              <a:rPr lang="pl-PL" dirty="0" smtClean="0"/>
              <a:t>: </a:t>
            </a:r>
            <a:r>
              <a:rPr lang="en-US" dirty="0" smtClean="0"/>
              <a:t>early curettage to remove infected and devitalized tissue even in the face of continued fetal heart tones. Important secondary treatments are the administration of fluids and antibiotics.</a:t>
            </a:r>
            <a:endParaRPr lang="pl-PL" dirty="0" smtClean="0"/>
          </a:p>
          <a:p>
            <a:pPr defTabSz="944758">
              <a:defRPr/>
            </a:pPr>
            <a:r>
              <a:rPr lang="pl-PL" dirty="0" err="1" smtClean="0">
                <a:effectLst/>
              </a:rPr>
              <a:t>Treatment</a:t>
            </a:r>
            <a:r>
              <a:rPr lang="pl-PL" dirty="0" smtClean="0">
                <a:effectLst/>
              </a:rPr>
              <a:t> </a:t>
            </a:r>
            <a:r>
              <a:rPr lang="pl-PL" dirty="0" err="1" smtClean="0">
                <a:effectLst/>
              </a:rPr>
              <a:t>is</a:t>
            </a:r>
            <a:r>
              <a:rPr lang="pl-PL" dirty="0" smtClean="0">
                <a:effectLst/>
              </a:rPr>
              <a:t> </a:t>
            </a:r>
            <a:r>
              <a:rPr lang="pl-PL" dirty="0" err="1" smtClean="0">
                <a:effectLst/>
              </a:rPr>
              <a:t>intensive</a:t>
            </a:r>
            <a:r>
              <a:rPr lang="pl-PL" dirty="0" smtClean="0">
                <a:effectLst/>
              </a:rPr>
              <a:t> </a:t>
            </a:r>
            <a:r>
              <a:rPr lang="pl-PL" dirty="0" err="1" smtClean="0">
                <a:effectLst/>
              </a:rPr>
              <a:t>antibiotic</a:t>
            </a:r>
            <a:r>
              <a:rPr lang="pl-PL" dirty="0" smtClean="0">
                <a:effectLst/>
              </a:rPr>
              <a:t> </a:t>
            </a:r>
            <a:r>
              <a:rPr lang="pl-PL" dirty="0" err="1" smtClean="0">
                <a:effectLst/>
              </a:rPr>
              <a:t>therapy</a:t>
            </a:r>
            <a:r>
              <a:rPr lang="pl-PL" dirty="0" smtClean="0">
                <a:effectLst/>
              </a:rPr>
              <a:t> plus </a:t>
            </a:r>
            <a:r>
              <a:rPr lang="pl-PL" dirty="0" err="1" smtClean="0">
                <a:effectLst/>
              </a:rPr>
              <a:t>uterine</a:t>
            </a:r>
            <a:r>
              <a:rPr lang="pl-PL" dirty="0" smtClean="0">
                <a:effectLst/>
              </a:rPr>
              <a:t> </a:t>
            </a:r>
            <a:r>
              <a:rPr lang="pl-PL" dirty="0" err="1" smtClean="0">
                <a:effectLst/>
              </a:rPr>
              <a:t>evacuation</a:t>
            </a:r>
            <a:r>
              <a:rPr lang="pl-PL" dirty="0" smtClean="0">
                <a:effectLst/>
              </a:rPr>
              <a:t> as </a:t>
            </a:r>
            <a:r>
              <a:rPr lang="pl-PL" dirty="0" err="1" smtClean="0">
                <a:effectLst/>
              </a:rPr>
              <a:t>soon</a:t>
            </a:r>
            <a:r>
              <a:rPr lang="pl-PL" dirty="0" smtClean="0">
                <a:effectLst/>
              </a:rPr>
              <a:t> as </a:t>
            </a:r>
            <a:r>
              <a:rPr lang="pl-PL" dirty="0" err="1" smtClean="0">
                <a:effectLst/>
              </a:rPr>
              <a:t>possible</a:t>
            </a:r>
            <a:r>
              <a:rPr lang="pl-PL" dirty="0" smtClean="0">
                <a:effectLst/>
              </a:rPr>
              <a:t>. A </a:t>
            </a:r>
            <a:r>
              <a:rPr lang="pl-PL" dirty="0" err="1" smtClean="0">
                <a:effectLst/>
              </a:rPr>
              <a:t>typical</a:t>
            </a:r>
            <a:r>
              <a:rPr lang="pl-PL" dirty="0" smtClean="0">
                <a:effectLst/>
              </a:rPr>
              <a:t> </a:t>
            </a:r>
            <a:r>
              <a:rPr lang="pl-PL" dirty="0" err="1" smtClean="0">
                <a:effectLst/>
              </a:rPr>
              <a:t>antibiotic</a:t>
            </a:r>
            <a:r>
              <a:rPr lang="pl-PL" dirty="0" smtClean="0">
                <a:effectLst/>
              </a:rPr>
              <a:t> </a:t>
            </a:r>
            <a:r>
              <a:rPr lang="pl-PL" dirty="0" err="1" smtClean="0">
                <a:effectLst/>
              </a:rPr>
              <a:t>regimen</a:t>
            </a:r>
            <a:r>
              <a:rPr lang="pl-PL" dirty="0" smtClean="0">
                <a:effectLst/>
              </a:rPr>
              <a:t> </a:t>
            </a:r>
            <a:r>
              <a:rPr lang="pl-PL" dirty="0" err="1" smtClean="0">
                <a:effectLst/>
              </a:rPr>
              <a:t>includes</a:t>
            </a:r>
            <a:r>
              <a:rPr lang="pl-PL" dirty="0" smtClean="0">
                <a:effectLst/>
              </a:rPr>
              <a:t> </a:t>
            </a:r>
            <a:r>
              <a:rPr lang="pl-PL" dirty="0" err="1" smtClean="0">
                <a:effectLst/>
              </a:rPr>
              <a:t>clindamycin</a:t>
            </a:r>
            <a:r>
              <a:rPr lang="pl-PL" dirty="0" smtClean="0">
                <a:effectLst/>
              </a:rPr>
              <a:t> 900 mg IV q 8 h plus </a:t>
            </a:r>
            <a:r>
              <a:rPr lang="pl-PL" dirty="0" err="1" smtClean="0">
                <a:effectLst/>
              </a:rPr>
              <a:t>gentamicin</a:t>
            </a:r>
            <a:r>
              <a:rPr lang="pl-PL" dirty="0" smtClean="0">
                <a:effectLst/>
              </a:rPr>
              <a:t> 5 mg/kg IV </a:t>
            </a:r>
            <a:r>
              <a:rPr lang="pl-PL" dirty="0" err="1" smtClean="0">
                <a:effectLst/>
              </a:rPr>
              <a:t>once</a:t>
            </a:r>
            <a:r>
              <a:rPr lang="pl-PL" dirty="0" smtClean="0">
                <a:effectLst/>
              </a:rPr>
              <a:t>/</a:t>
            </a:r>
            <a:r>
              <a:rPr lang="pl-PL" dirty="0" err="1" smtClean="0">
                <a:effectLst/>
              </a:rPr>
              <a:t>day</a:t>
            </a:r>
            <a:r>
              <a:rPr lang="pl-PL" dirty="0" smtClean="0">
                <a:effectLst/>
              </a:rPr>
              <a:t>, with </a:t>
            </a:r>
            <a:r>
              <a:rPr lang="pl-PL" dirty="0" err="1" smtClean="0">
                <a:effectLst/>
              </a:rPr>
              <a:t>or</a:t>
            </a:r>
            <a:r>
              <a:rPr lang="pl-PL" dirty="0" smtClean="0">
                <a:effectLst/>
              </a:rPr>
              <a:t> </a:t>
            </a:r>
            <a:r>
              <a:rPr lang="pl-PL" dirty="0" err="1" smtClean="0">
                <a:effectLst/>
              </a:rPr>
              <a:t>without</a:t>
            </a:r>
            <a:r>
              <a:rPr lang="pl-PL" dirty="0" smtClean="0">
                <a:effectLst/>
              </a:rPr>
              <a:t> </a:t>
            </a:r>
            <a:r>
              <a:rPr lang="pl-PL" dirty="0" err="1" smtClean="0">
                <a:effectLst/>
              </a:rPr>
              <a:t>ampicillin</a:t>
            </a:r>
            <a:r>
              <a:rPr lang="pl-PL" dirty="0" smtClean="0">
                <a:effectLst/>
              </a:rPr>
              <a:t> 2 g IV q 4 h. </a:t>
            </a:r>
            <a:r>
              <a:rPr lang="pl-PL" dirty="0" err="1" smtClean="0">
                <a:effectLst/>
              </a:rPr>
              <a:t>Alternatively</a:t>
            </a:r>
            <a:r>
              <a:rPr lang="pl-PL" dirty="0" smtClean="0">
                <a:effectLst/>
              </a:rPr>
              <a:t>, a </a:t>
            </a:r>
            <a:r>
              <a:rPr lang="pl-PL" dirty="0" err="1" smtClean="0">
                <a:effectLst/>
              </a:rPr>
              <a:t>combination</a:t>
            </a:r>
            <a:r>
              <a:rPr lang="pl-PL" dirty="0" smtClean="0">
                <a:effectLst/>
              </a:rPr>
              <a:t> of </a:t>
            </a:r>
            <a:r>
              <a:rPr lang="pl-PL" dirty="0" err="1" smtClean="0">
                <a:effectLst/>
              </a:rPr>
              <a:t>ampicillin</a:t>
            </a:r>
            <a:r>
              <a:rPr lang="pl-PL" dirty="0" smtClean="0">
                <a:effectLst/>
              </a:rPr>
              <a:t>, </a:t>
            </a:r>
            <a:r>
              <a:rPr lang="pl-PL" dirty="0" err="1" smtClean="0">
                <a:effectLst/>
              </a:rPr>
              <a:t>gentamicin</a:t>
            </a:r>
            <a:r>
              <a:rPr lang="pl-PL" dirty="0" smtClean="0">
                <a:effectLst/>
              </a:rPr>
              <a:t>, and </a:t>
            </a:r>
            <a:r>
              <a:rPr lang="pl-PL" dirty="0" err="1" smtClean="0">
                <a:effectLst/>
              </a:rPr>
              <a:t>metronidazole</a:t>
            </a:r>
            <a:r>
              <a:rPr lang="pl-PL" dirty="0" smtClean="0">
                <a:effectLst/>
              </a:rPr>
              <a:t> 500 mg IV q 8 h </a:t>
            </a:r>
            <a:r>
              <a:rPr lang="pl-PL" dirty="0" err="1" smtClean="0">
                <a:effectLst/>
              </a:rPr>
              <a:t>can</a:t>
            </a:r>
            <a:r>
              <a:rPr lang="pl-PL" dirty="0" smtClean="0">
                <a:effectLst/>
              </a:rPr>
              <a:t> be </a:t>
            </a:r>
            <a:r>
              <a:rPr lang="pl-PL" dirty="0" err="1" smtClean="0">
                <a:effectLst/>
              </a:rPr>
              <a:t>used</a:t>
            </a:r>
            <a:r>
              <a:rPr lang="pl-PL" dirty="0" smtClean="0">
                <a:effectLst/>
              </a:rPr>
              <a:t>.</a:t>
            </a:r>
          </a:p>
          <a:p>
            <a:pPr defTabSz="944758">
              <a:defRPr/>
            </a:pPr>
            <a:r>
              <a:rPr lang="pl-PL" i="1" dirty="0" smtClean="0"/>
              <a:t/>
            </a:r>
            <a:br>
              <a:rPr lang="pl-PL" i="1" dirty="0" smtClean="0"/>
            </a:br>
            <a:endParaRPr lang="pl-PL"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36</a:t>
            </a:fld>
            <a:endParaRPr lang="pl-PL"/>
          </a:p>
        </p:txBody>
      </p:sp>
    </p:spTree>
    <p:extLst>
      <p:ext uri="{BB962C8B-B14F-4D97-AF65-F5344CB8AC3E}">
        <p14:creationId xmlns:p14="http://schemas.microsoft.com/office/powerpoint/2010/main" val="578355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pPr defTabSz="944758">
              <a:defRPr/>
            </a:pPr>
            <a:r>
              <a:rPr lang="en-US" dirty="0" smtClean="0"/>
              <a:t>Estimates by the WHO give</a:t>
            </a:r>
            <a:r>
              <a:rPr lang="pl-PL" dirty="0" smtClean="0"/>
              <a:t> </a:t>
            </a:r>
            <a:r>
              <a:rPr lang="en-US" dirty="0" smtClean="0"/>
              <a:t>a global annual total of 42 million induced abortions with 20 million being unsafe</a:t>
            </a:r>
            <a:endParaRPr lang="pl-PL" dirty="0" smtClean="0"/>
          </a:p>
          <a:p>
            <a:pPr defTabSz="944758">
              <a:defRPr/>
            </a:pPr>
            <a:r>
              <a:rPr lang="en-US" dirty="0"/>
              <a:t>It is estimated that 21 to 22 million unsafe abortions occur worldwide, and 98 percent of these abortions occur in the developing world </a:t>
            </a:r>
            <a:endParaRPr lang="pl-PL"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37</a:t>
            </a:fld>
            <a:endParaRPr lang="pl-PL"/>
          </a:p>
        </p:txBody>
      </p:sp>
    </p:spTree>
    <p:extLst>
      <p:ext uri="{BB962C8B-B14F-4D97-AF65-F5344CB8AC3E}">
        <p14:creationId xmlns:p14="http://schemas.microsoft.com/office/powerpoint/2010/main" val="255968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txBox="1">
            <a:spLocks noGrp="1"/>
          </p:cNvSpPr>
          <p:nvPr>
            <p:ph type="body" sz="quarter" idx="1"/>
          </p:nvPr>
        </p:nvSpPr>
        <p:spPr/>
        <p:txBody>
          <a:bodyPr/>
          <a:lstStyle/>
          <a:p>
            <a:pPr lvl="0"/>
            <a:r>
              <a:rPr lang="en-US" dirty="0"/>
              <a:t>used for the early detection of clinical deterioration and potential need for higher level of care</a:t>
            </a:r>
            <a:endParaRPr lang="pl-PL" dirty="0"/>
          </a:p>
          <a:p>
            <a:pPr lvl="0"/>
            <a:r>
              <a:rPr lang="en-US" dirty="0"/>
              <a:t>threshold </a:t>
            </a:r>
            <a:r>
              <a:rPr lang="pl-PL" dirty="0" err="1"/>
              <a:t>score</a:t>
            </a:r>
            <a:r>
              <a:rPr lang="pl-PL" dirty="0"/>
              <a:t> </a:t>
            </a:r>
            <a:r>
              <a:rPr lang="en-US" dirty="0"/>
              <a:t>of 5 or more has been shown to be associated with a higher likelihood of admission to an intensive care unit or </a:t>
            </a:r>
            <a:r>
              <a:rPr lang="en-US" dirty="0" smtClean="0"/>
              <a:t>death</a:t>
            </a:r>
            <a:endParaRPr lang="pl-PL" dirty="0" smtClean="0"/>
          </a:p>
          <a:p>
            <a:pPr lvl="0"/>
            <a:endParaRPr lang="pl-PL" dirty="0" smtClean="0"/>
          </a:p>
          <a:p>
            <a:pPr lvl="0"/>
            <a:r>
              <a:rPr lang="pl-PL" b="1" dirty="0" err="1"/>
              <a:t>Early</a:t>
            </a:r>
            <a:r>
              <a:rPr lang="pl-PL" b="1" dirty="0"/>
              <a:t> </a:t>
            </a:r>
            <a:r>
              <a:rPr lang="pl-PL" b="1" dirty="0" err="1"/>
              <a:t>warning</a:t>
            </a:r>
            <a:r>
              <a:rPr lang="pl-PL" b="1" dirty="0"/>
              <a:t> system - </a:t>
            </a:r>
            <a:r>
              <a:rPr lang="en-US" dirty="0"/>
              <a:t>Early warning criteria, as well as differential diagnoses for each, have been developed to speed identification and treatment, and thereby lessen the impact of, maternal morbidities (</a:t>
            </a:r>
            <a:r>
              <a:rPr lang="en-US" u="sng" dirty="0">
                <a:hlinkClick r:id="rId3"/>
              </a:rPr>
              <a:t>table 2</a:t>
            </a:r>
            <a:r>
              <a:rPr lang="en-US" dirty="0"/>
              <a:t> and </a:t>
            </a:r>
            <a:r>
              <a:rPr lang="en-US" u="sng" dirty="0">
                <a:hlinkClick r:id="rId4"/>
              </a:rPr>
              <a:t>table 3</a:t>
            </a:r>
            <a:r>
              <a:rPr lang="en-US" dirty="0"/>
              <a:t>) [</a:t>
            </a:r>
            <a:r>
              <a:rPr lang="en-US" u="sng" dirty="0">
                <a:hlinkClick r:id="rId5"/>
              </a:rPr>
              <a:t>83</a:t>
            </a:r>
            <a:r>
              <a:rPr lang="en-US" dirty="0"/>
              <a:t>]. These criteria are designed to trigger a response by an appropriately trained care team. The success of such a trigger-based system requires education and training for all clinical staff so they can identify the triggers, clearly identified clinical responders who react to such triggers, and a system for communication among the care teams. The purpose of an early warning system is to facilitate early diagnosis and treatment. These criteria do not identify every maternal complication nor are they designed to replace clinical judgment. In a prospective observational study of over 1000 deliveries, a maternal early warning charting system had positive and negative predictive values of 53.8 and 96.9 percent, respectively, for the identification of maternal morbidity [</a:t>
            </a:r>
            <a:r>
              <a:rPr lang="en-US" u="sng" dirty="0">
                <a:hlinkClick r:id="rId6"/>
              </a:rPr>
              <a:t>84,85</a:t>
            </a:r>
            <a:r>
              <a:rPr lang="en-US" dirty="0"/>
              <a:t>]</a:t>
            </a:r>
            <a:endParaRPr lang="pl-PL" dirty="0"/>
          </a:p>
          <a:p>
            <a:pPr lvl="0"/>
            <a:endParaRPr lang="pl-PL" dirty="0"/>
          </a:p>
        </p:txBody>
      </p:sp>
      <p:sp>
        <p:nvSpPr>
          <p:cNvPr id="4" name="Symbol zastępczy numeru slajdu 3"/>
          <p:cNvSpPr txBox="1"/>
          <p:nvPr/>
        </p:nvSpPr>
        <p:spPr>
          <a:xfrm>
            <a:off x="3895400" y="9172244"/>
            <a:ext cx="2980055" cy="484518"/>
          </a:xfrm>
          <a:prstGeom prst="rect">
            <a:avLst/>
          </a:prstGeom>
          <a:noFill/>
          <a:ln cap="flat">
            <a:noFill/>
          </a:ln>
        </p:spPr>
        <p:txBody>
          <a:bodyPr vert="horz" wrap="square" lIns="94476" tIns="47238" rIns="94476" bIns="47238" anchor="b" anchorCtr="0" compatLnSpc="1">
            <a:noAutofit/>
          </a:bodyPr>
          <a:lstStyle/>
          <a:p>
            <a:pPr algn="r" defTabSz="944758">
              <a:defRPr sz="1800" b="0" i="0" u="none" strike="noStrike" kern="0" cap="none" spc="0" baseline="0">
                <a:solidFill>
                  <a:srgbClr val="000000"/>
                </a:solidFill>
                <a:uFillTx/>
              </a:defRPr>
            </a:pPr>
            <a:fld id="{E0707333-ACF1-454C-84C6-55DF3FBDC79C}" type="slidenum">
              <a:pPr algn="r" defTabSz="944758">
                <a:defRPr sz="1800" b="0" i="0" u="none" strike="noStrike" kern="0" cap="none" spc="0" baseline="0">
                  <a:solidFill>
                    <a:srgbClr val="000000"/>
                  </a:solidFill>
                  <a:uFillTx/>
                </a:defRPr>
              </a:pPr>
              <a:t>4</a:t>
            </a:fld>
            <a:endParaRPr lang="pl-PL" sz="1200">
              <a:solidFill>
                <a:srgbClr val="000000"/>
              </a:solidFill>
              <a:latin typeface="Calibri"/>
            </a:endParaRPr>
          </a:p>
        </p:txBody>
      </p:sp>
    </p:spTree>
    <p:extLst>
      <p:ext uri="{BB962C8B-B14F-4D97-AF65-F5344CB8AC3E}">
        <p14:creationId xmlns:p14="http://schemas.microsoft.com/office/powerpoint/2010/main" val="242617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5</a:t>
            </a:fld>
            <a:endParaRPr lang="pl-PL"/>
          </a:p>
        </p:txBody>
      </p:sp>
    </p:spTree>
    <p:extLst>
      <p:ext uri="{BB962C8B-B14F-4D97-AF65-F5344CB8AC3E}">
        <p14:creationId xmlns:p14="http://schemas.microsoft.com/office/powerpoint/2010/main" val="391404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pPr defTabSz="944758">
              <a:defRPr/>
            </a:pPr>
            <a:r>
              <a:rPr lang="en-US" dirty="0"/>
              <a:t>The uterus, cervix, and adnexa share the same visceral innervation as the lower ileum, sigmoid colon, and rectum.</a:t>
            </a:r>
            <a:endParaRPr lang="pl-PL" dirty="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6</a:t>
            </a:fld>
            <a:endParaRPr lang="pl-PL"/>
          </a:p>
        </p:txBody>
      </p:sp>
    </p:spTree>
    <p:extLst>
      <p:ext uri="{BB962C8B-B14F-4D97-AF65-F5344CB8AC3E}">
        <p14:creationId xmlns:p14="http://schemas.microsoft.com/office/powerpoint/2010/main" val="90818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r>
              <a:rPr lang="en-US" dirty="0"/>
              <a:t>A pregnancy test should be obtained in all women of reproductive age presenting with acute pelvic pain.</a:t>
            </a:r>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7</a:t>
            </a:fld>
            <a:endParaRPr lang="pl-PL"/>
          </a:p>
        </p:txBody>
      </p:sp>
    </p:spTree>
    <p:extLst>
      <p:ext uri="{BB962C8B-B14F-4D97-AF65-F5344CB8AC3E}">
        <p14:creationId xmlns:p14="http://schemas.microsoft.com/office/powerpoint/2010/main" val="2001165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r>
              <a:rPr lang="en-US" dirty="0"/>
              <a:t>But the actual rate of miscarriage is even higher since many women have very early miscarriages without ever realizing that they are pregnant. One study that followed women's hormone levels every day to detect very early pregnancy found a total miscarriage rate of 31 percent</a:t>
            </a:r>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8</a:t>
            </a:fld>
            <a:endParaRPr lang="pl-PL"/>
          </a:p>
        </p:txBody>
      </p:sp>
    </p:spTree>
    <p:extLst>
      <p:ext uri="{BB962C8B-B14F-4D97-AF65-F5344CB8AC3E}">
        <p14:creationId xmlns:p14="http://schemas.microsoft.com/office/powerpoint/2010/main" val="2404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542925" y="1206500"/>
            <a:ext cx="5791200" cy="3259138"/>
          </a:xfrm>
        </p:spPr>
      </p:sp>
      <p:sp>
        <p:nvSpPr>
          <p:cNvPr id="3" name="Symbol zastępczy notatek 2"/>
          <p:cNvSpPr>
            <a:spLocks noGrp="1"/>
          </p:cNvSpPr>
          <p:nvPr>
            <p:ph type="body" idx="1"/>
          </p:nvPr>
        </p:nvSpPr>
        <p:spPr/>
        <p:txBody>
          <a:bodyPr/>
          <a:lstStyle/>
          <a:p>
            <a:r>
              <a:rPr lang="pl-PL" dirty="0" err="1"/>
              <a:t>Unsafe</a:t>
            </a:r>
            <a:r>
              <a:rPr lang="pl-PL" dirty="0"/>
              <a:t> </a:t>
            </a:r>
            <a:r>
              <a:rPr lang="pl-PL" dirty="0" err="1"/>
              <a:t>abortion</a:t>
            </a:r>
            <a:r>
              <a:rPr lang="pl-PL" dirty="0"/>
              <a:t> </a:t>
            </a:r>
            <a:r>
              <a:rPr lang="pl-PL" dirty="0" err="1"/>
              <a:t>generally</a:t>
            </a:r>
            <a:r>
              <a:rPr lang="pl-PL" dirty="0"/>
              <a:t> </a:t>
            </a:r>
            <a:r>
              <a:rPr lang="en-US" dirty="0"/>
              <a:t>refers to termination of unwanted pregnancy either by persons lacking the necessary skills or</a:t>
            </a:r>
          </a:p>
          <a:p>
            <a:r>
              <a:rPr lang="en-US" dirty="0"/>
              <a:t>it being performed in an environment lacking the minimal medical standards, or both</a:t>
            </a:r>
            <a:endParaRPr lang="pl-PL" dirty="0"/>
          </a:p>
          <a:p>
            <a:pPr defTabSz="944758">
              <a:defRPr/>
            </a:pPr>
            <a:r>
              <a:rPr lang="pl-PL" dirty="0" smtClean="0"/>
              <a:t>T</a:t>
            </a:r>
            <a:r>
              <a:rPr lang="en-US" dirty="0" err="1" smtClean="0"/>
              <a:t>reatment</a:t>
            </a:r>
            <a:r>
              <a:rPr lang="en-US" dirty="0" smtClean="0"/>
              <a:t> </a:t>
            </a:r>
            <a:r>
              <a:rPr lang="pl-PL" dirty="0" smtClean="0"/>
              <a:t>: </a:t>
            </a:r>
            <a:r>
              <a:rPr lang="en-US" dirty="0" smtClean="0"/>
              <a:t>early curettage to remove infected and devitalized tissue even in the face of continued fetal heart tones. Important secondary treatments are the administration of fluids and antibiotics.</a:t>
            </a:r>
            <a:endParaRPr lang="pl-PL" dirty="0" smtClean="0"/>
          </a:p>
          <a:p>
            <a:pPr defTabSz="944758">
              <a:defRPr/>
            </a:pPr>
            <a:r>
              <a:rPr lang="pl-PL" dirty="0" err="1" smtClean="0">
                <a:effectLst/>
              </a:rPr>
              <a:t>Treatment</a:t>
            </a:r>
            <a:r>
              <a:rPr lang="pl-PL" dirty="0" smtClean="0">
                <a:effectLst/>
              </a:rPr>
              <a:t> </a:t>
            </a:r>
            <a:r>
              <a:rPr lang="pl-PL" dirty="0" err="1" smtClean="0">
                <a:effectLst/>
              </a:rPr>
              <a:t>is</a:t>
            </a:r>
            <a:r>
              <a:rPr lang="pl-PL" dirty="0" smtClean="0">
                <a:effectLst/>
              </a:rPr>
              <a:t> </a:t>
            </a:r>
            <a:r>
              <a:rPr lang="pl-PL" dirty="0" err="1" smtClean="0">
                <a:effectLst/>
              </a:rPr>
              <a:t>intensive</a:t>
            </a:r>
            <a:r>
              <a:rPr lang="pl-PL" dirty="0" smtClean="0">
                <a:effectLst/>
              </a:rPr>
              <a:t> </a:t>
            </a:r>
            <a:r>
              <a:rPr lang="pl-PL" dirty="0" err="1" smtClean="0">
                <a:effectLst/>
              </a:rPr>
              <a:t>antibiotic</a:t>
            </a:r>
            <a:r>
              <a:rPr lang="pl-PL" dirty="0" smtClean="0">
                <a:effectLst/>
              </a:rPr>
              <a:t> </a:t>
            </a:r>
            <a:r>
              <a:rPr lang="pl-PL" dirty="0" err="1" smtClean="0">
                <a:effectLst/>
              </a:rPr>
              <a:t>therapy</a:t>
            </a:r>
            <a:r>
              <a:rPr lang="pl-PL" dirty="0" smtClean="0">
                <a:effectLst/>
              </a:rPr>
              <a:t> plus </a:t>
            </a:r>
            <a:r>
              <a:rPr lang="pl-PL" dirty="0" err="1" smtClean="0">
                <a:effectLst/>
              </a:rPr>
              <a:t>uterine</a:t>
            </a:r>
            <a:r>
              <a:rPr lang="pl-PL" dirty="0" smtClean="0">
                <a:effectLst/>
              </a:rPr>
              <a:t> </a:t>
            </a:r>
            <a:r>
              <a:rPr lang="pl-PL" dirty="0" err="1" smtClean="0">
                <a:effectLst/>
              </a:rPr>
              <a:t>evacuation</a:t>
            </a:r>
            <a:r>
              <a:rPr lang="pl-PL" dirty="0" smtClean="0">
                <a:effectLst/>
              </a:rPr>
              <a:t> as </a:t>
            </a:r>
            <a:r>
              <a:rPr lang="pl-PL" dirty="0" err="1" smtClean="0">
                <a:effectLst/>
              </a:rPr>
              <a:t>soon</a:t>
            </a:r>
            <a:r>
              <a:rPr lang="pl-PL" dirty="0" smtClean="0">
                <a:effectLst/>
              </a:rPr>
              <a:t> as </a:t>
            </a:r>
            <a:r>
              <a:rPr lang="pl-PL" dirty="0" err="1" smtClean="0">
                <a:effectLst/>
              </a:rPr>
              <a:t>possible</a:t>
            </a:r>
            <a:r>
              <a:rPr lang="pl-PL" dirty="0" smtClean="0">
                <a:effectLst/>
              </a:rPr>
              <a:t>. A </a:t>
            </a:r>
            <a:r>
              <a:rPr lang="pl-PL" dirty="0" err="1" smtClean="0">
                <a:effectLst/>
              </a:rPr>
              <a:t>typical</a:t>
            </a:r>
            <a:r>
              <a:rPr lang="pl-PL" dirty="0" smtClean="0">
                <a:effectLst/>
              </a:rPr>
              <a:t> </a:t>
            </a:r>
            <a:r>
              <a:rPr lang="pl-PL" dirty="0" err="1" smtClean="0">
                <a:effectLst/>
              </a:rPr>
              <a:t>antibiotic</a:t>
            </a:r>
            <a:r>
              <a:rPr lang="pl-PL" dirty="0" smtClean="0">
                <a:effectLst/>
              </a:rPr>
              <a:t> </a:t>
            </a:r>
            <a:r>
              <a:rPr lang="pl-PL" dirty="0" err="1" smtClean="0">
                <a:effectLst/>
              </a:rPr>
              <a:t>regimen</a:t>
            </a:r>
            <a:r>
              <a:rPr lang="pl-PL" dirty="0" smtClean="0">
                <a:effectLst/>
              </a:rPr>
              <a:t> </a:t>
            </a:r>
            <a:r>
              <a:rPr lang="pl-PL" dirty="0" err="1" smtClean="0">
                <a:effectLst/>
              </a:rPr>
              <a:t>includes</a:t>
            </a:r>
            <a:r>
              <a:rPr lang="pl-PL" dirty="0" smtClean="0">
                <a:effectLst/>
              </a:rPr>
              <a:t> </a:t>
            </a:r>
            <a:r>
              <a:rPr lang="pl-PL" dirty="0" err="1" smtClean="0">
                <a:effectLst/>
              </a:rPr>
              <a:t>clindamycin</a:t>
            </a:r>
            <a:r>
              <a:rPr lang="pl-PL" dirty="0" smtClean="0">
                <a:effectLst/>
              </a:rPr>
              <a:t> 900 mg IV q 8 h plus </a:t>
            </a:r>
            <a:r>
              <a:rPr lang="pl-PL" dirty="0" err="1" smtClean="0">
                <a:effectLst/>
              </a:rPr>
              <a:t>gentamicin</a:t>
            </a:r>
            <a:r>
              <a:rPr lang="pl-PL" dirty="0" smtClean="0">
                <a:effectLst/>
              </a:rPr>
              <a:t> 5 mg/kg IV </a:t>
            </a:r>
            <a:r>
              <a:rPr lang="pl-PL" dirty="0" err="1" smtClean="0">
                <a:effectLst/>
              </a:rPr>
              <a:t>once</a:t>
            </a:r>
            <a:r>
              <a:rPr lang="pl-PL" dirty="0" smtClean="0">
                <a:effectLst/>
              </a:rPr>
              <a:t>/</a:t>
            </a:r>
            <a:r>
              <a:rPr lang="pl-PL" dirty="0" err="1" smtClean="0">
                <a:effectLst/>
              </a:rPr>
              <a:t>day</a:t>
            </a:r>
            <a:r>
              <a:rPr lang="pl-PL" dirty="0" smtClean="0">
                <a:effectLst/>
              </a:rPr>
              <a:t>, with </a:t>
            </a:r>
            <a:r>
              <a:rPr lang="pl-PL" dirty="0" err="1" smtClean="0">
                <a:effectLst/>
              </a:rPr>
              <a:t>or</a:t>
            </a:r>
            <a:r>
              <a:rPr lang="pl-PL" dirty="0" smtClean="0">
                <a:effectLst/>
              </a:rPr>
              <a:t> </a:t>
            </a:r>
            <a:r>
              <a:rPr lang="pl-PL" dirty="0" err="1" smtClean="0">
                <a:effectLst/>
              </a:rPr>
              <a:t>without</a:t>
            </a:r>
            <a:r>
              <a:rPr lang="pl-PL" dirty="0" smtClean="0">
                <a:effectLst/>
              </a:rPr>
              <a:t> </a:t>
            </a:r>
            <a:r>
              <a:rPr lang="pl-PL" dirty="0" err="1" smtClean="0">
                <a:effectLst/>
              </a:rPr>
              <a:t>ampicillin</a:t>
            </a:r>
            <a:r>
              <a:rPr lang="pl-PL" dirty="0" smtClean="0">
                <a:effectLst/>
              </a:rPr>
              <a:t> 2 g IV q 4 h. </a:t>
            </a:r>
            <a:r>
              <a:rPr lang="pl-PL" dirty="0" err="1" smtClean="0">
                <a:effectLst/>
              </a:rPr>
              <a:t>Alternatively</a:t>
            </a:r>
            <a:r>
              <a:rPr lang="pl-PL" dirty="0" smtClean="0">
                <a:effectLst/>
              </a:rPr>
              <a:t>, a </a:t>
            </a:r>
            <a:r>
              <a:rPr lang="pl-PL" dirty="0" err="1" smtClean="0">
                <a:effectLst/>
              </a:rPr>
              <a:t>combination</a:t>
            </a:r>
            <a:r>
              <a:rPr lang="pl-PL" dirty="0" smtClean="0">
                <a:effectLst/>
              </a:rPr>
              <a:t> of </a:t>
            </a:r>
            <a:r>
              <a:rPr lang="pl-PL" dirty="0" err="1" smtClean="0">
                <a:effectLst/>
              </a:rPr>
              <a:t>ampicillin</a:t>
            </a:r>
            <a:r>
              <a:rPr lang="pl-PL" dirty="0" smtClean="0">
                <a:effectLst/>
              </a:rPr>
              <a:t>, </a:t>
            </a:r>
            <a:r>
              <a:rPr lang="pl-PL" dirty="0" err="1" smtClean="0">
                <a:effectLst/>
              </a:rPr>
              <a:t>gentamicin</a:t>
            </a:r>
            <a:r>
              <a:rPr lang="pl-PL" dirty="0" smtClean="0">
                <a:effectLst/>
              </a:rPr>
              <a:t>, and </a:t>
            </a:r>
            <a:r>
              <a:rPr lang="pl-PL" dirty="0" err="1" smtClean="0">
                <a:effectLst/>
              </a:rPr>
              <a:t>metronidazole</a:t>
            </a:r>
            <a:r>
              <a:rPr lang="pl-PL" dirty="0" smtClean="0">
                <a:effectLst/>
              </a:rPr>
              <a:t> 500 mg IV q 8 h </a:t>
            </a:r>
            <a:r>
              <a:rPr lang="pl-PL" dirty="0" err="1" smtClean="0">
                <a:effectLst/>
              </a:rPr>
              <a:t>can</a:t>
            </a:r>
            <a:r>
              <a:rPr lang="pl-PL" dirty="0" smtClean="0">
                <a:effectLst/>
              </a:rPr>
              <a:t> be </a:t>
            </a:r>
            <a:r>
              <a:rPr lang="pl-PL" dirty="0" err="1" smtClean="0">
                <a:effectLst/>
              </a:rPr>
              <a:t>used</a:t>
            </a:r>
            <a:r>
              <a:rPr lang="pl-PL" dirty="0" smtClean="0">
                <a:effectLst/>
              </a:rPr>
              <a:t>.</a:t>
            </a:r>
          </a:p>
          <a:p>
            <a:pPr defTabSz="944758">
              <a:defRPr/>
            </a:pPr>
            <a:r>
              <a:rPr lang="pl-PL" i="1" dirty="0" smtClean="0"/>
              <a:t/>
            </a:r>
            <a:br>
              <a:rPr lang="pl-PL" i="1" dirty="0" smtClean="0"/>
            </a:br>
            <a:endParaRPr lang="pl-PL" dirty="0" smtClean="0"/>
          </a:p>
          <a:p>
            <a:endParaRPr lang="pl-PL" dirty="0"/>
          </a:p>
        </p:txBody>
      </p:sp>
      <p:sp>
        <p:nvSpPr>
          <p:cNvPr id="4" name="Symbol zastępczy numeru slajdu 3"/>
          <p:cNvSpPr>
            <a:spLocks noGrp="1"/>
          </p:cNvSpPr>
          <p:nvPr>
            <p:ph type="sldNum" sz="quarter" idx="10"/>
          </p:nvPr>
        </p:nvSpPr>
        <p:spPr/>
        <p:txBody>
          <a:bodyPr/>
          <a:lstStyle/>
          <a:p>
            <a:pPr lvl="0"/>
            <a:fld id="{CB746FB3-75C3-4196-8377-2697E6B00B90}" type="slidenum">
              <a:rPr lang="pl-PL" smtClean="0"/>
              <a:t>9</a:t>
            </a:fld>
            <a:endParaRPr lang="pl-PL"/>
          </a:p>
        </p:txBody>
      </p:sp>
    </p:spTree>
    <p:extLst>
      <p:ext uri="{BB962C8B-B14F-4D97-AF65-F5344CB8AC3E}">
        <p14:creationId xmlns:p14="http://schemas.microsoft.com/office/powerpoint/2010/main" val="214180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2">
            <a:alphaModFix amt="30000"/>
          </a:blip>
          <a:srcRect/>
          <a:stretch>
            <a:fillRect/>
          </a:stretch>
        </p:blipFill>
        <p:spPr>
          <a:xfrm>
            <a:off x="0" y="0"/>
            <a:ext cx="12192006" cy="6858000"/>
          </a:xfrm>
          <a:prstGeom prst="rect">
            <a:avLst/>
          </a:prstGeom>
          <a:noFill/>
          <a:ln cap="flat">
            <a:noFill/>
          </a:ln>
        </p:spPr>
      </p:pic>
      <p:grpSp>
        <p:nvGrpSpPr>
          <p:cNvPr id="3" name="Group 10"/>
          <p:cNvGrpSpPr/>
          <p:nvPr/>
        </p:nvGrpSpPr>
        <p:grpSpPr>
          <a:xfrm>
            <a:off x="0" y="0"/>
            <a:ext cx="2305056" cy="6857999"/>
            <a:chOff x="0" y="0"/>
            <a:chExt cx="2305056" cy="6857999"/>
          </a:xfrm>
        </p:grpSpPr>
        <p:sp>
          <p:nvSpPr>
            <p:cNvPr id="4" name="Rectangle 5"/>
            <p:cNvSpPr/>
            <p:nvPr/>
          </p:nvSpPr>
          <p:spPr>
            <a:xfrm>
              <a:off x="1209678" y="4764"/>
              <a:ext cx="23810" cy="2181228"/>
            </a:xfrm>
            <a:prstGeom prst="rect">
              <a:avLst/>
            </a:pr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5" name="Freeform 6"/>
            <p:cNvSpPr/>
            <p:nvPr/>
          </p:nvSpPr>
          <p:spPr>
            <a:xfrm>
              <a:off x="1128717" y="2176464"/>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6" name="Freeform 7"/>
            <p:cNvSpPr/>
            <p:nvPr/>
          </p:nvSpPr>
          <p:spPr>
            <a:xfrm>
              <a:off x="1123953" y="4021138"/>
              <a:ext cx="190496" cy="188915"/>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7" name="Rectangle 8"/>
            <p:cNvSpPr/>
            <p:nvPr/>
          </p:nvSpPr>
          <p:spPr>
            <a:xfrm>
              <a:off x="414342" y="9528"/>
              <a:ext cx="28575" cy="4481510"/>
            </a:xfrm>
            <a:prstGeom prst="rect">
              <a:avLst/>
            </a:pr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8" name="Freeform 9"/>
            <p:cNvSpPr/>
            <p:nvPr/>
          </p:nvSpPr>
          <p:spPr>
            <a:xfrm>
              <a:off x="333371" y="4481510"/>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9" name="Freeform 10"/>
            <p:cNvSpPr/>
            <p:nvPr/>
          </p:nvSpPr>
          <p:spPr>
            <a:xfrm>
              <a:off x="190496" y="9528"/>
              <a:ext cx="152403" cy="908054"/>
            </a:xfrm>
            <a:custGeom>
              <a:avLst/>
              <a:gdLst>
                <a:gd name="f0" fmla="val w"/>
                <a:gd name="f1" fmla="val h"/>
                <a:gd name="f2" fmla="val 0"/>
                <a:gd name="f3" fmla="val 96"/>
                <a:gd name="f4" fmla="val 572"/>
                <a:gd name="f5" fmla="val 15"/>
                <a:gd name="f6" fmla="val 566"/>
                <a:gd name="f7" fmla="val 81"/>
                <a:gd name="f8" fmla="val 380"/>
                <a:gd name="f9" fmla="val 383"/>
                <a:gd name="f10" fmla="*/ f0 1 96"/>
                <a:gd name="f11" fmla="*/ f1 1 572"/>
                <a:gd name="f12" fmla="+- f4 0 f2"/>
                <a:gd name="f13" fmla="+- f3 0 f2"/>
                <a:gd name="f14" fmla="*/ f13 1 96"/>
                <a:gd name="f15" fmla="*/ f12 1 572"/>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6" h="572">
                  <a:moveTo>
                    <a:pt x="f5" y="f4"/>
                  </a:moveTo>
                  <a:lnTo>
                    <a:pt x="f2" y="f6"/>
                  </a:lnTo>
                  <a:lnTo>
                    <a:pt x="f7" y="f8"/>
                  </a:lnTo>
                  <a:lnTo>
                    <a:pt x="f7" y="f2"/>
                  </a:lnTo>
                  <a:lnTo>
                    <a:pt x="f3" y="f2"/>
                  </a:lnTo>
                  <a:lnTo>
                    <a:pt x="f3" y="f9"/>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0" name="Freeform 11"/>
            <p:cNvSpPr/>
            <p:nvPr/>
          </p:nvSpPr>
          <p:spPr>
            <a:xfrm>
              <a:off x="1290639" y="14292"/>
              <a:ext cx="376239" cy="1801816"/>
            </a:xfrm>
            <a:custGeom>
              <a:avLst/>
              <a:gdLst>
                <a:gd name="f0" fmla="val w"/>
                <a:gd name="f1" fmla="val h"/>
                <a:gd name="f2" fmla="val 0"/>
                <a:gd name="f3" fmla="val 237"/>
                <a:gd name="f4" fmla="val 1135"/>
                <a:gd name="f5" fmla="val 222"/>
                <a:gd name="f6" fmla="val 620"/>
                <a:gd name="f7" fmla="val 18"/>
                <a:gd name="f8" fmla="val 617"/>
                <a:gd name="f9" fmla="val 1129"/>
                <a:gd name="f10" fmla="*/ f0 1 237"/>
                <a:gd name="f11" fmla="*/ f1 1 1135"/>
                <a:gd name="f12" fmla="+- f4 0 f2"/>
                <a:gd name="f13" fmla="+- f3 0 f2"/>
                <a:gd name="f14" fmla="*/ f13 1 237"/>
                <a:gd name="f15" fmla="*/ f12 1 1135"/>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37" h="1135">
                  <a:moveTo>
                    <a:pt x="f5" y="f4"/>
                  </a:moveTo>
                  <a:lnTo>
                    <a:pt x="f2" y="f6"/>
                  </a:lnTo>
                  <a:lnTo>
                    <a:pt x="f2" y="f2"/>
                  </a:lnTo>
                  <a:lnTo>
                    <a:pt x="f7" y="f2"/>
                  </a:lnTo>
                  <a:lnTo>
                    <a:pt x="f7" y="f8"/>
                  </a:lnTo>
                  <a:lnTo>
                    <a:pt x="f3" y="f9"/>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1" name="Freeform 12"/>
            <p:cNvSpPr/>
            <p:nvPr/>
          </p:nvSpPr>
          <p:spPr>
            <a:xfrm>
              <a:off x="1600200" y="1801816"/>
              <a:ext cx="190496" cy="188915"/>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2" name="Freeform 13"/>
            <p:cNvSpPr/>
            <p:nvPr/>
          </p:nvSpPr>
          <p:spPr>
            <a:xfrm>
              <a:off x="1381128" y="9528"/>
              <a:ext cx="371475" cy="1425577"/>
            </a:xfrm>
            <a:custGeom>
              <a:avLst/>
              <a:gdLst>
                <a:gd name="f0" fmla="val w"/>
                <a:gd name="f1" fmla="val h"/>
                <a:gd name="f2" fmla="val 0"/>
                <a:gd name="f3" fmla="val 234"/>
                <a:gd name="f4" fmla="val 898"/>
                <a:gd name="f5" fmla="val 219"/>
                <a:gd name="f6" fmla="val 383"/>
                <a:gd name="f7" fmla="val 15"/>
                <a:gd name="f8" fmla="val 380"/>
                <a:gd name="f9" fmla="val 892"/>
                <a:gd name="f10" fmla="*/ f0 1 234"/>
                <a:gd name="f11" fmla="*/ f1 1 898"/>
                <a:gd name="f12" fmla="+- f4 0 f2"/>
                <a:gd name="f13" fmla="+- f3 0 f2"/>
                <a:gd name="f14" fmla="*/ f13 1 234"/>
                <a:gd name="f15" fmla="*/ f12 1 898"/>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34" h="898">
                  <a:moveTo>
                    <a:pt x="f5" y="f4"/>
                  </a:moveTo>
                  <a:lnTo>
                    <a:pt x="f2" y="f6"/>
                  </a:lnTo>
                  <a:lnTo>
                    <a:pt x="f2" y="f2"/>
                  </a:lnTo>
                  <a:lnTo>
                    <a:pt x="f7" y="f2"/>
                  </a:lnTo>
                  <a:lnTo>
                    <a:pt x="f7" y="f8"/>
                  </a:lnTo>
                  <a:lnTo>
                    <a:pt x="f3" y="f9"/>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3" name="Freeform 14"/>
            <p:cNvSpPr/>
            <p:nvPr/>
          </p:nvSpPr>
          <p:spPr>
            <a:xfrm>
              <a:off x="1643067" y="0"/>
              <a:ext cx="152403" cy="912808"/>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 f4 0 f2"/>
                <a:gd name="f13" fmla="+- f3 0 f2"/>
                <a:gd name="f14" fmla="*/ f13 1 96"/>
                <a:gd name="f15" fmla="*/ f12 1 575"/>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6" h="575">
                  <a:moveTo>
                    <a:pt x="f3" y="f4"/>
                  </a:moveTo>
                  <a:lnTo>
                    <a:pt x="f5" y="f4"/>
                  </a:lnTo>
                  <a:lnTo>
                    <a:pt x="f5" y="f6"/>
                  </a:lnTo>
                  <a:lnTo>
                    <a:pt x="f2" y="f7"/>
                  </a:lnTo>
                  <a:lnTo>
                    <a:pt x="f8" y="f2"/>
                  </a:lnTo>
                  <a:lnTo>
                    <a:pt x="f3" y="f9"/>
                  </a:lnTo>
                  <a:lnTo>
                    <a:pt x="f3"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4" name="Freeform 15"/>
            <p:cNvSpPr/>
            <p:nvPr/>
          </p:nvSpPr>
          <p:spPr>
            <a:xfrm>
              <a:off x="1685925" y="1420813"/>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5" name="Freeform 16"/>
            <p:cNvSpPr/>
            <p:nvPr/>
          </p:nvSpPr>
          <p:spPr>
            <a:xfrm>
              <a:off x="1685925" y="903290"/>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6" name="Freeform 17"/>
            <p:cNvSpPr/>
            <p:nvPr/>
          </p:nvSpPr>
          <p:spPr>
            <a:xfrm>
              <a:off x="1743075" y="4764"/>
              <a:ext cx="419096" cy="522286"/>
            </a:xfrm>
            <a:custGeom>
              <a:avLst/>
              <a:gdLst>
                <a:gd name="f0" fmla="val w"/>
                <a:gd name="f1" fmla="val h"/>
                <a:gd name="f2" fmla="val 0"/>
                <a:gd name="f3" fmla="val 264"/>
                <a:gd name="f4" fmla="val 329"/>
                <a:gd name="f5" fmla="val 252"/>
                <a:gd name="f6" fmla="val 45"/>
                <a:gd name="f7" fmla="val 120"/>
                <a:gd name="f8" fmla="val 6"/>
                <a:gd name="f9" fmla="val 15"/>
                <a:gd name="f10" fmla="val 60"/>
                <a:gd name="f11" fmla="val 111"/>
                <a:gd name="f12" fmla="val 317"/>
                <a:gd name="f13" fmla="*/ f0 1 264"/>
                <a:gd name="f14" fmla="*/ f1 1 329"/>
                <a:gd name="f15" fmla="+- f4 0 f2"/>
                <a:gd name="f16" fmla="+- f3 0 f2"/>
                <a:gd name="f17" fmla="*/ f16 1 264"/>
                <a:gd name="f18" fmla="*/ f15 1 329"/>
                <a:gd name="f19" fmla="*/ 0 1 f17"/>
                <a:gd name="f20" fmla="*/ f3 1 f17"/>
                <a:gd name="f21" fmla="*/ 0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64" h="329">
                  <a:moveTo>
                    <a:pt x="f5" y="f4"/>
                  </a:moveTo>
                  <a:lnTo>
                    <a:pt x="f6" y="f7"/>
                  </a:lnTo>
                  <a:lnTo>
                    <a:pt x="f2" y="f8"/>
                  </a:lnTo>
                  <a:lnTo>
                    <a:pt x="f9" y="f2"/>
                  </a:lnTo>
                  <a:lnTo>
                    <a:pt x="f10" y="f11"/>
                  </a:lnTo>
                  <a:lnTo>
                    <a:pt x="f3" y="f12"/>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7" name="Freeform 18"/>
            <p:cNvSpPr/>
            <p:nvPr/>
          </p:nvSpPr>
          <p:spPr>
            <a:xfrm>
              <a:off x="2119314" y="488947"/>
              <a:ext cx="161921" cy="147639"/>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 f4 0 f2"/>
                <a:gd name="f30" fmla="+- f3 0 f2"/>
                <a:gd name="f31" fmla="*/ f30 1 34"/>
                <a:gd name="f32" fmla="*/ f29 1 31"/>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8" name="Freeform 19"/>
            <p:cNvSpPr/>
            <p:nvPr/>
          </p:nvSpPr>
          <p:spPr>
            <a:xfrm>
              <a:off x="952503" y="4764"/>
              <a:ext cx="152403" cy="908054"/>
            </a:xfrm>
            <a:custGeom>
              <a:avLst/>
              <a:gdLst>
                <a:gd name="f0" fmla="val w"/>
                <a:gd name="f1" fmla="val h"/>
                <a:gd name="f2" fmla="val 0"/>
                <a:gd name="f3" fmla="val 96"/>
                <a:gd name="f4" fmla="val 572"/>
                <a:gd name="f5" fmla="val 15"/>
                <a:gd name="f6" fmla="val 189"/>
                <a:gd name="f7" fmla="val 81"/>
                <a:gd name="f8" fmla="val 6"/>
                <a:gd name="f9" fmla="val 192"/>
                <a:gd name="f10" fmla="*/ f0 1 96"/>
                <a:gd name="f11" fmla="*/ f1 1 572"/>
                <a:gd name="f12" fmla="+- f4 0 f2"/>
                <a:gd name="f13" fmla="+- f3 0 f2"/>
                <a:gd name="f14" fmla="*/ f13 1 96"/>
                <a:gd name="f15" fmla="*/ f12 1 572"/>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6" h="572">
                  <a:moveTo>
                    <a:pt x="f5" y="f4"/>
                  </a:moveTo>
                  <a:lnTo>
                    <a:pt x="f2" y="f4"/>
                  </a:lnTo>
                  <a:lnTo>
                    <a:pt x="f2" y="f6"/>
                  </a:lnTo>
                  <a:lnTo>
                    <a:pt x="f7" y="f2"/>
                  </a:lnTo>
                  <a:lnTo>
                    <a:pt x="f3" y="f8"/>
                  </a:lnTo>
                  <a:lnTo>
                    <a:pt x="f5" y="f9"/>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9" name="Freeform 20"/>
            <p:cNvSpPr/>
            <p:nvPr/>
          </p:nvSpPr>
          <p:spPr>
            <a:xfrm>
              <a:off x="866778" y="903290"/>
              <a:ext cx="190496" cy="190496"/>
            </a:xfrm>
            <a:custGeom>
              <a:avLst/>
              <a:gdLst>
                <a:gd name="f0" fmla="val w"/>
                <a:gd name="f1" fmla="val h"/>
                <a:gd name="f2" fmla="val 0"/>
                <a:gd name="f3" fmla="val 40"/>
                <a:gd name="f4" fmla="val 20"/>
                <a:gd name="f5" fmla="val 9"/>
                <a:gd name="f6" fmla="val 31"/>
                <a:gd name="f7" fmla="val 4"/>
                <a:gd name="f8" fmla="val 11"/>
                <a:gd name="f9" fmla="val 12"/>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0" name="Freeform 21"/>
            <p:cNvSpPr/>
            <p:nvPr/>
          </p:nvSpPr>
          <p:spPr>
            <a:xfrm>
              <a:off x="890589" y="1554159"/>
              <a:ext cx="190496" cy="190496"/>
            </a:xfrm>
            <a:custGeom>
              <a:avLst/>
              <a:gdLst>
                <a:gd name="f0" fmla="val w"/>
                <a:gd name="f1" fmla="val h"/>
                <a:gd name="f2" fmla="val 0"/>
                <a:gd name="f3" fmla="val 40"/>
                <a:gd name="f4" fmla="val 20"/>
                <a:gd name="f5" fmla="val 9"/>
                <a:gd name="f6" fmla="val 31"/>
                <a:gd name="f7" fmla="val 4"/>
                <a:gd name="f8" fmla="val 11"/>
                <a:gd name="f9" fmla="val 28"/>
                <a:gd name="f10" fmla="val 36"/>
                <a:gd name="f11" fmla="val 29"/>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1" name="Freeform 22"/>
            <p:cNvSpPr/>
            <p:nvPr/>
          </p:nvSpPr>
          <p:spPr>
            <a:xfrm>
              <a:off x="738185" y="5622929"/>
              <a:ext cx="338135" cy="1216023"/>
            </a:xfrm>
            <a:custGeom>
              <a:avLst/>
              <a:gdLst>
                <a:gd name="f0" fmla="val w"/>
                <a:gd name="f1" fmla="val h"/>
                <a:gd name="f2" fmla="val 0"/>
                <a:gd name="f3" fmla="val 213"/>
                <a:gd name="f4" fmla="val 766"/>
                <a:gd name="f5" fmla="val 195"/>
                <a:gd name="f6" fmla="val 464"/>
                <a:gd name="f7" fmla="val 6"/>
                <a:gd name="f8" fmla="val 12"/>
                <a:gd name="f9" fmla="val 461"/>
                <a:gd name="f10" fmla="*/ f0 1 213"/>
                <a:gd name="f11" fmla="*/ f1 1 766"/>
                <a:gd name="f12" fmla="+- f4 0 f2"/>
                <a:gd name="f13" fmla="+- f3 0 f2"/>
                <a:gd name="f14" fmla="*/ f13 1 213"/>
                <a:gd name="f15" fmla="*/ f12 1 766"/>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13" h="766">
                  <a:moveTo>
                    <a:pt x="f3" y="f4"/>
                  </a:moveTo>
                  <a:lnTo>
                    <a:pt x="f5" y="f4"/>
                  </a:lnTo>
                  <a:lnTo>
                    <a:pt x="f5" y="f6"/>
                  </a:lnTo>
                  <a:lnTo>
                    <a:pt x="f2" y="f7"/>
                  </a:lnTo>
                  <a:lnTo>
                    <a:pt x="f8" y="f2"/>
                  </a:lnTo>
                  <a:lnTo>
                    <a:pt x="f3" y="f9"/>
                  </a:lnTo>
                  <a:lnTo>
                    <a:pt x="f3"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2" name="Freeform 23"/>
            <p:cNvSpPr/>
            <p:nvPr/>
          </p:nvSpPr>
          <p:spPr>
            <a:xfrm>
              <a:off x="647696" y="5480054"/>
              <a:ext cx="157167" cy="157167"/>
            </a:xfrm>
            <a:custGeom>
              <a:avLst/>
              <a:gdLst>
                <a:gd name="f0" fmla="val w"/>
                <a:gd name="f1" fmla="val h"/>
                <a:gd name="f2" fmla="val 0"/>
                <a:gd name="f3" fmla="val 33"/>
                <a:gd name="f4" fmla="val 17"/>
                <a:gd name="f5" fmla="val 8"/>
                <a:gd name="f6" fmla="val 26"/>
                <a:gd name="f7" fmla="val 4"/>
                <a:gd name="f8" fmla="val 10"/>
                <a:gd name="f9" fmla="val 24"/>
                <a:gd name="f10" fmla="val 29"/>
                <a:gd name="f11" fmla="val 23"/>
                <a:gd name="f12" fmla="*/ f0 1 33"/>
                <a:gd name="f13" fmla="*/ f1 1 33"/>
                <a:gd name="f14" fmla="+- f3 0 f2"/>
                <a:gd name="f15" fmla="*/ f14 1 33"/>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33" h="33">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3" name="Freeform 24"/>
            <p:cNvSpPr/>
            <p:nvPr/>
          </p:nvSpPr>
          <p:spPr>
            <a:xfrm>
              <a:off x="66678" y="903290"/>
              <a:ext cx="190496" cy="190496"/>
            </a:xfrm>
            <a:custGeom>
              <a:avLst/>
              <a:gdLst>
                <a:gd name="f0" fmla="val w"/>
                <a:gd name="f1" fmla="val h"/>
                <a:gd name="f2" fmla="val 0"/>
                <a:gd name="f3" fmla="val 40"/>
                <a:gd name="f4" fmla="val 20"/>
                <a:gd name="f5" fmla="val 9"/>
                <a:gd name="f6" fmla="val 31"/>
                <a:gd name="f7" fmla="val 32"/>
                <a:gd name="f8" fmla="val 4"/>
                <a:gd name="f9" fmla="val 12"/>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7" y="f2"/>
                    <a:pt x="f3" y="f5"/>
                    <a:pt x="f3" y="f4"/>
                  </a:cubicBezTo>
                  <a:cubicBezTo>
                    <a:pt x="f3" y="f6"/>
                    <a:pt x="f7" y="f3"/>
                    <a:pt x="f4" y="f3"/>
                  </a:cubicBezTo>
                  <a:close/>
                  <a:moveTo>
                    <a:pt x="f4" y="f8"/>
                  </a:moveTo>
                  <a:cubicBezTo>
                    <a:pt x="f9" y="f8"/>
                    <a:pt x="f8" y="f9"/>
                    <a:pt x="f8" y="f4"/>
                  </a:cubicBezTo>
                  <a:cubicBezTo>
                    <a:pt x="f8" y="f10"/>
                    <a:pt x="f9" y="f11"/>
                    <a:pt x="f4" y="f11"/>
                  </a:cubicBezTo>
                  <a:cubicBezTo>
                    <a:pt x="f10" y="f11"/>
                    <a:pt x="f11" y="f10"/>
                    <a:pt x="f11" y="f4"/>
                  </a:cubicBezTo>
                  <a:cubicBezTo>
                    <a:pt x="f11" y="f9"/>
                    <a:pt x="f10" y="f8"/>
                    <a:pt x="f4" y="f8"/>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4" name="Freeform 25"/>
            <p:cNvSpPr/>
            <p:nvPr/>
          </p:nvSpPr>
          <p:spPr>
            <a:xfrm>
              <a:off x="0" y="3897309"/>
              <a:ext cx="133346" cy="266703"/>
            </a:xfrm>
            <a:custGeom>
              <a:avLst/>
              <a:gdLst>
                <a:gd name="f0" fmla="val w"/>
                <a:gd name="f1" fmla="val h"/>
                <a:gd name="f2" fmla="val 0"/>
                <a:gd name="f3" fmla="val 84"/>
                <a:gd name="f4" fmla="val 168"/>
                <a:gd name="f5" fmla="val 69"/>
                <a:gd name="f6" fmla="val 6"/>
                <a:gd name="f7" fmla="val 12"/>
                <a:gd name="f8" fmla="val 162"/>
                <a:gd name="f9" fmla="*/ f0 1 84"/>
                <a:gd name="f10" fmla="*/ f1 1 168"/>
                <a:gd name="f11" fmla="+- f4 0 f2"/>
                <a:gd name="f12" fmla="+- f3 0 f2"/>
                <a:gd name="f13" fmla="*/ f12 1 84"/>
                <a:gd name="f14" fmla="*/ f11 1 168"/>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84" h="168">
                  <a:moveTo>
                    <a:pt x="f5" y="f4"/>
                  </a:moveTo>
                  <a:lnTo>
                    <a:pt x="f2" y="f6"/>
                  </a:lnTo>
                  <a:lnTo>
                    <a:pt x="f7" y="f2"/>
                  </a:lnTo>
                  <a:lnTo>
                    <a:pt x="f3" y="f8"/>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5" name="Freeform 26"/>
            <p:cNvSpPr/>
            <p:nvPr/>
          </p:nvSpPr>
          <p:spPr>
            <a:xfrm>
              <a:off x="66678" y="4149720"/>
              <a:ext cx="190496" cy="188915"/>
            </a:xfrm>
            <a:custGeom>
              <a:avLst/>
              <a:gdLst>
                <a:gd name="f0" fmla="val w"/>
                <a:gd name="f1" fmla="val h"/>
                <a:gd name="f2" fmla="val 0"/>
                <a:gd name="f3" fmla="val 40"/>
                <a:gd name="f4" fmla="val 20"/>
                <a:gd name="f5" fmla="val 9"/>
                <a:gd name="f6" fmla="val 31"/>
                <a:gd name="f7" fmla="val 4"/>
                <a:gd name="f8" fmla="val 11"/>
                <a:gd name="f9" fmla="val 28"/>
                <a:gd name="f10" fmla="val 36"/>
                <a:gd name="f11" fmla="val 29"/>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6" name="Freeform 27"/>
            <p:cNvSpPr/>
            <p:nvPr/>
          </p:nvSpPr>
          <p:spPr>
            <a:xfrm>
              <a:off x="0" y="1644648"/>
              <a:ext cx="133346" cy="269876"/>
            </a:xfrm>
            <a:custGeom>
              <a:avLst/>
              <a:gdLst>
                <a:gd name="f0" fmla="val w"/>
                <a:gd name="f1" fmla="val h"/>
                <a:gd name="f2" fmla="val 0"/>
                <a:gd name="f3" fmla="val 84"/>
                <a:gd name="f4" fmla="val 170"/>
                <a:gd name="f5" fmla="val 12"/>
                <a:gd name="f6" fmla="val 164"/>
                <a:gd name="f7" fmla="val 69"/>
                <a:gd name="f8" fmla="val 6"/>
                <a:gd name="f9" fmla="*/ f0 1 84"/>
                <a:gd name="f10" fmla="*/ f1 1 170"/>
                <a:gd name="f11" fmla="+- f4 0 f2"/>
                <a:gd name="f12" fmla="+- f3 0 f2"/>
                <a:gd name="f13" fmla="*/ f12 1 84"/>
                <a:gd name="f14" fmla="*/ f11 1 170"/>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84" h="170">
                  <a:moveTo>
                    <a:pt x="f5" y="f4"/>
                  </a:moveTo>
                  <a:lnTo>
                    <a:pt x="f2" y="f6"/>
                  </a:lnTo>
                  <a:lnTo>
                    <a:pt x="f7" y="f2"/>
                  </a:lnTo>
                  <a:lnTo>
                    <a:pt x="f3" y="f8"/>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7" name="Freeform 28"/>
            <p:cNvSpPr/>
            <p:nvPr/>
          </p:nvSpPr>
          <p:spPr>
            <a:xfrm>
              <a:off x="66678" y="1468434"/>
              <a:ext cx="190496" cy="190496"/>
            </a:xfrm>
            <a:custGeom>
              <a:avLst/>
              <a:gdLst>
                <a:gd name="f0" fmla="val w"/>
                <a:gd name="f1" fmla="val h"/>
                <a:gd name="f2" fmla="val 0"/>
                <a:gd name="f3" fmla="val 40"/>
                <a:gd name="f4" fmla="val 20"/>
                <a:gd name="f5" fmla="val 9"/>
                <a:gd name="f6" fmla="val 31"/>
                <a:gd name="f7" fmla="val 4"/>
                <a:gd name="f8" fmla="val 11"/>
                <a:gd name="f9" fmla="val 28"/>
                <a:gd name="f10" fmla="val 36"/>
                <a:gd name="f11" fmla="val 29"/>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8" name="Freeform 29"/>
            <p:cNvSpPr/>
            <p:nvPr/>
          </p:nvSpPr>
          <p:spPr>
            <a:xfrm>
              <a:off x="695328" y="4764"/>
              <a:ext cx="309560" cy="1558923"/>
            </a:xfrm>
            <a:custGeom>
              <a:avLst/>
              <a:gdLst>
                <a:gd name="f0" fmla="val w"/>
                <a:gd name="f1" fmla="val h"/>
                <a:gd name="f2" fmla="val 0"/>
                <a:gd name="f3" fmla="val 195"/>
                <a:gd name="f4" fmla="val 982"/>
                <a:gd name="f5" fmla="val 177"/>
                <a:gd name="f6" fmla="val 805"/>
                <a:gd name="f7" fmla="val 629"/>
                <a:gd name="f8" fmla="val 18"/>
                <a:gd name="f9" fmla="val 623"/>
                <a:gd name="f10" fmla="val 796"/>
                <a:gd name="f11" fmla="*/ f0 1 195"/>
                <a:gd name="f12" fmla="*/ f1 1 982"/>
                <a:gd name="f13" fmla="+- f4 0 f2"/>
                <a:gd name="f14" fmla="+- f3 0 f2"/>
                <a:gd name="f15" fmla="*/ f14 1 195"/>
                <a:gd name="f16" fmla="*/ f13 1 982"/>
                <a:gd name="f17" fmla="*/ 0 1 f15"/>
                <a:gd name="f18" fmla="*/ f3 1 f15"/>
                <a:gd name="f19" fmla="*/ 0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95" h="982">
                  <a:moveTo>
                    <a:pt x="f3" y="f4"/>
                  </a:moveTo>
                  <a:lnTo>
                    <a:pt x="f5" y="f4"/>
                  </a:lnTo>
                  <a:lnTo>
                    <a:pt x="f5" y="f6"/>
                  </a:lnTo>
                  <a:lnTo>
                    <a:pt x="f2" y="f7"/>
                  </a:lnTo>
                  <a:lnTo>
                    <a:pt x="f2" y="f2"/>
                  </a:lnTo>
                  <a:lnTo>
                    <a:pt x="f8" y="f2"/>
                  </a:lnTo>
                  <a:lnTo>
                    <a:pt x="f8" y="f9"/>
                  </a:lnTo>
                  <a:lnTo>
                    <a:pt x="f3" y="f10"/>
                  </a:lnTo>
                  <a:lnTo>
                    <a:pt x="f3"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9" name="Freeform 30"/>
            <p:cNvSpPr/>
            <p:nvPr/>
          </p:nvSpPr>
          <p:spPr>
            <a:xfrm>
              <a:off x="57150" y="4881560"/>
              <a:ext cx="190496" cy="188915"/>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0" name="Freeform 31"/>
            <p:cNvSpPr/>
            <p:nvPr/>
          </p:nvSpPr>
          <p:spPr>
            <a:xfrm>
              <a:off x="138110" y="5060947"/>
              <a:ext cx="304796" cy="1777995"/>
            </a:xfrm>
            <a:custGeom>
              <a:avLst/>
              <a:gdLst>
                <a:gd name="f0" fmla="val 360"/>
                <a:gd name="f1" fmla="val w"/>
                <a:gd name="f2" fmla="val h"/>
                <a:gd name="f3" fmla="val 0"/>
                <a:gd name="f4" fmla="val 192"/>
                <a:gd name="f5" fmla="val 1120"/>
                <a:gd name="f6" fmla="val 177"/>
                <a:gd name="f7" fmla="val 183"/>
                <a:gd name="f8" fmla="val 15"/>
                <a:gd name="f9" fmla="val 354"/>
                <a:gd name="f10" fmla="*/ f1 1 192"/>
                <a:gd name="f11" fmla="*/ f2 1 1120"/>
                <a:gd name="f12" fmla="+- f5 0 f3"/>
                <a:gd name="f13" fmla="+- f4 0 f3"/>
                <a:gd name="f14" fmla="*/ f13 1 192"/>
                <a:gd name="f15" fmla="*/ f12 1 1120"/>
                <a:gd name="f16" fmla="*/ 0 1 f14"/>
                <a:gd name="f17" fmla="*/ f4 1 f14"/>
                <a:gd name="f18" fmla="*/ 0 1 f15"/>
                <a:gd name="f19" fmla="*/ f5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192" h="1120">
                  <a:moveTo>
                    <a:pt x="f4" y="f5"/>
                  </a:moveTo>
                  <a:lnTo>
                    <a:pt x="f6" y="f5"/>
                  </a:lnTo>
                  <a:lnTo>
                    <a:pt x="f6" y="f0"/>
                  </a:lnTo>
                  <a:lnTo>
                    <a:pt x="f3" y="f7"/>
                  </a:lnTo>
                  <a:lnTo>
                    <a:pt x="f3" y="f3"/>
                  </a:lnTo>
                  <a:lnTo>
                    <a:pt x="f8" y="f3"/>
                  </a:lnTo>
                  <a:lnTo>
                    <a:pt x="f8" y="f6"/>
                  </a:lnTo>
                  <a:lnTo>
                    <a:pt x="f4" y="f9"/>
                  </a:lnTo>
                  <a:lnTo>
                    <a:pt x="f4" y="f5"/>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1" name="Freeform 32"/>
            <p:cNvSpPr/>
            <p:nvPr/>
          </p:nvSpPr>
          <p:spPr>
            <a:xfrm>
              <a:off x="561971" y="6430966"/>
              <a:ext cx="190496" cy="188915"/>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2" name="Rectangle 33"/>
            <p:cNvSpPr/>
            <p:nvPr/>
          </p:nvSpPr>
          <p:spPr>
            <a:xfrm>
              <a:off x="642942" y="6610353"/>
              <a:ext cx="23810" cy="242892"/>
            </a:xfrm>
            <a:prstGeom prst="rect">
              <a:avLst/>
            </a:pr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3" name="Freeform 34"/>
            <p:cNvSpPr/>
            <p:nvPr/>
          </p:nvSpPr>
          <p:spPr>
            <a:xfrm>
              <a:off x="76196" y="6430966"/>
              <a:ext cx="190496" cy="188915"/>
            </a:xfrm>
            <a:custGeom>
              <a:avLst/>
              <a:gdLst>
                <a:gd name="f0" fmla="val w"/>
                <a:gd name="f1" fmla="val h"/>
                <a:gd name="f2" fmla="val 0"/>
                <a:gd name="f3" fmla="val 40"/>
                <a:gd name="f4" fmla="val 20"/>
                <a:gd name="f5" fmla="val 9"/>
                <a:gd name="f6" fmla="val 31"/>
                <a:gd name="f7" fmla="val 32"/>
                <a:gd name="f8" fmla="val 4"/>
                <a:gd name="f9" fmla="val 12"/>
                <a:gd name="f10" fmla="val 11"/>
                <a:gd name="f11" fmla="val 29"/>
                <a:gd name="f12" fmla="val 36"/>
                <a:gd name="f13" fmla="*/ f0 1 40"/>
                <a:gd name="f14" fmla="*/ f1 1 40"/>
                <a:gd name="f15" fmla="+- f3 0 f2"/>
                <a:gd name="f16" fmla="*/ f15 1 40"/>
                <a:gd name="f17" fmla="*/ 0 1 f16"/>
                <a:gd name="f18" fmla="*/ f3 1 f16"/>
                <a:gd name="f19" fmla="*/ f17 f13 1"/>
                <a:gd name="f20" fmla="*/ f18 f13 1"/>
                <a:gd name="f21" fmla="*/ f18 f14 1"/>
                <a:gd name="f22" fmla="*/ f17 f14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7" y="f2"/>
                    <a:pt x="f3" y="f5"/>
                    <a:pt x="f3" y="f4"/>
                  </a:cubicBezTo>
                  <a:cubicBezTo>
                    <a:pt x="f3" y="f6"/>
                    <a:pt x="f7" y="f3"/>
                    <a:pt x="f4" y="f3"/>
                  </a:cubicBezTo>
                  <a:close/>
                  <a:moveTo>
                    <a:pt x="f4" y="f8"/>
                  </a:moveTo>
                  <a:cubicBezTo>
                    <a:pt x="f9" y="f8"/>
                    <a:pt x="f8" y="f10"/>
                    <a:pt x="f8" y="f4"/>
                  </a:cubicBezTo>
                  <a:cubicBezTo>
                    <a:pt x="f8" y="f11"/>
                    <a:pt x="f9" y="f12"/>
                    <a:pt x="f4" y="f12"/>
                  </a:cubicBezTo>
                  <a:cubicBezTo>
                    <a:pt x="f11" y="f12"/>
                    <a:pt x="f12" y="f11"/>
                    <a:pt x="f12" y="f4"/>
                  </a:cubicBezTo>
                  <a:cubicBezTo>
                    <a:pt x="f12" y="f10"/>
                    <a:pt x="f11" y="f8"/>
                    <a:pt x="f4" y="f8"/>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4" name="Freeform 35"/>
            <p:cNvSpPr/>
            <p:nvPr/>
          </p:nvSpPr>
          <p:spPr>
            <a:xfrm>
              <a:off x="0" y="5978520"/>
              <a:ext cx="190496" cy="461964"/>
            </a:xfrm>
            <a:custGeom>
              <a:avLst/>
              <a:gdLst>
                <a:gd name="f0" fmla="val w"/>
                <a:gd name="f1" fmla="val h"/>
                <a:gd name="f2" fmla="val 0"/>
                <a:gd name="f3" fmla="val 120"/>
                <a:gd name="f4" fmla="val 291"/>
                <a:gd name="f5" fmla="val 105"/>
                <a:gd name="f6" fmla="val 114"/>
                <a:gd name="f7" fmla="val 9"/>
                <a:gd name="f8" fmla="val 12"/>
                <a:gd name="f9" fmla="val 108"/>
                <a:gd name="f10" fmla="*/ f0 1 120"/>
                <a:gd name="f11" fmla="*/ f1 1 291"/>
                <a:gd name="f12" fmla="+- f4 0 f2"/>
                <a:gd name="f13" fmla="+- f3 0 f2"/>
                <a:gd name="f14" fmla="*/ f13 1 120"/>
                <a:gd name="f15" fmla="*/ f12 1 291"/>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120" h="291">
                  <a:moveTo>
                    <a:pt x="f3" y="f4"/>
                  </a:moveTo>
                  <a:lnTo>
                    <a:pt x="f5" y="f4"/>
                  </a:lnTo>
                  <a:lnTo>
                    <a:pt x="f5" y="f6"/>
                  </a:lnTo>
                  <a:lnTo>
                    <a:pt x="f2" y="f7"/>
                  </a:lnTo>
                  <a:lnTo>
                    <a:pt x="f8" y="f2"/>
                  </a:lnTo>
                  <a:lnTo>
                    <a:pt x="f3" y="f9"/>
                  </a:lnTo>
                  <a:lnTo>
                    <a:pt x="f3"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5" name="Freeform 36"/>
            <p:cNvSpPr/>
            <p:nvPr/>
          </p:nvSpPr>
          <p:spPr>
            <a:xfrm>
              <a:off x="1014417" y="1801816"/>
              <a:ext cx="214317" cy="755651"/>
            </a:xfrm>
            <a:custGeom>
              <a:avLst/>
              <a:gdLst>
                <a:gd name="f0" fmla="val w"/>
                <a:gd name="f1" fmla="val h"/>
                <a:gd name="f2" fmla="val 0"/>
                <a:gd name="f3" fmla="val 135"/>
                <a:gd name="f4" fmla="val 476"/>
                <a:gd name="f5" fmla="val 12"/>
                <a:gd name="f6" fmla="val 128"/>
                <a:gd name="f7" fmla="val 126"/>
                <a:gd name="f8" fmla="val 9"/>
                <a:gd name="f9" fmla="val 131"/>
                <a:gd name="f10" fmla="*/ f0 1 135"/>
                <a:gd name="f11" fmla="*/ f1 1 476"/>
                <a:gd name="f12" fmla="+- f4 0 f2"/>
                <a:gd name="f13" fmla="+- f3 0 f2"/>
                <a:gd name="f14" fmla="*/ f13 1 135"/>
                <a:gd name="f15" fmla="*/ f12 1 476"/>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135" h="476">
                  <a:moveTo>
                    <a:pt x="f5" y="f4"/>
                  </a:moveTo>
                  <a:lnTo>
                    <a:pt x="f2" y="f4"/>
                  </a:lnTo>
                  <a:lnTo>
                    <a:pt x="f2" y="f6"/>
                  </a:lnTo>
                  <a:lnTo>
                    <a:pt x="f7" y="f2"/>
                  </a:lnTo>
                  <a:lnTo>
                    <a:pt x="f3" y="f8"/>
                  </a:lnTo>
                  <a:lnTo>
                    <a:pt x="f5" y="f9"/>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6" name="Freeform 37"/>
            <p:cNvSpPr/>
            <p:nvPr/>
          </p:nvSpPr>
          <p:spPr>
            <a:xfrm>
              <a:off x="938210" y="2547939"/>
              <a:ext cx="166685" cy="160340"/>
            </a:xfrm>
            <a:custGeom>
              <a:avLst/>
              <a:gdLst>
                <a:gd name="f0" fmla="val w"/>
                <a:gd name="f1" fmla="val h"/>
                <a:gd name="f2" fmla="val 0"/>
                <a:gd name="f3" fmla="val 35"/>
                <a:gd name="f4" fmla="val 34"/>
                <a:gd name="f5" fmla="val 18"/>
                <a:gd name="f6" fmla="val 8"/>
                <a:gd name="f7" fmla="val 26"/>
                <a:gd name="f8" fmla="val 17"/>
                <a:gd name="f9" fmla="val 7"/>
                <a:gd name="f10" fmla="val 27"/>
                <a:gd name="f11" fmla="val 4"/>
                <a:gd name="f12" fmla="val 10"/>
                <a:gd name="f13" fmla="val 24"/>
                <a:gd name="f14" fmla="val 30"/>
                <a:gd name="f15" fmla="val 25"/>
                <a:gd name="f16" fmla="val 31"/>
                <a:gd name="f17" fmla="*/ f0 1 35"/>
                <a:gd name="f18" fmla="*/ f1 1 34"/>
                <a:gd name="f19" fmla="+- f4 0 f2"/>
                <a:gd name="f20" fmla="+- f3 0 f2"/>
                <a:gd name="f21" fmla="*/ f20 1 35"/>
                <a:gd name="f22" fmla="*/ f19 1 34"/>
                <a:gd name="f23" fmla="*/ 0 1 f21"/>
                <a:gd name="f24" fmla="*/ f3 1 f21"/>
                <a:gd name="f25" fmla="*/ 0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5" h="34">
                  <a:moveTo>
                    <a:pt x="f5" y="f4"/>
                  </a:moveTo>
                  <a:cubicBezTo>
                    <a:pt x="f6" y="f4"/>
                    <a:pt x="f2" y="f7"/>
                    <a:pt x="f2" y="f8"/>
                  </a:cubicBezTo>
                  <a:cubicBezTo>
                    <a:pt x="f2" y="f9"/>
                    <a:pt x="f6" y="f2"/>
                    <a:pt x="f5" y="f2"/>
                  </a:cubicBezTo>
                  <a:cubicBezTo>
                    <a:pt x="f10" y="f2"/>
                    <a:pt x="f3" y="f9"/>
                    <a:pt x="f3" y="f8"/>
                  </a:cubicBezTo>
                  <a:cubicBezTo>
                    <a:pt x="f3" y="f7"/>
                    <a:pt x="f10" y="f4"/>
                    <a:pt x="f5" y="f4"/>
                  </a:cubicBezTo>
                  <a:close/>
                  <a:moveTo>
                    <a:pt x="f5" y="f11"/>
                  </a:moveTo>
                  <a:cubicBezTo>
                    <a:pt x="f12" y="f11"/>
                    <a:pt x="f11" y="f12"/>
                    <a:pt x="f11" y="f8"/>
                  </a:cubicBezTo>
                  <a:cubicBezTo>
                    <a:pt x="f11" y="f13"/>
                    <a:pt x="f12" y="f14"/>
                    <a:pt x="f5" y="f14"/>
                  </a:cubicBezTo>
                  <a:cubicBezTo>
                    <a:pt x="f15" y="f14"/>
                    <a:pt x="f16" y="f13"/>
                    <a:pt x="f16" y="f8"/>
                  </a:cubicBezTo>
                  <a:cubicBezTo>
                    <a:pt x="f16" y="f12"/>
                    <a:pt x="f15" y="f11"/>
                    <a:pt x="f5" y="f11"/>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7" name="Freeform 38"/>
            <p:cNvSpPr/>
            <p:nvPr/>
          </p:nvSpPr>
          <p:spPr>
            <a:xfrm>
              <a:off x="595310" y="4764"/>
              <a:ext cx="638178" cy="4025902"/>
            </a:xfrm>
            <a:custGeom>
              <a:avLst/>
              <a:gdLst>
                <a:gd name="f0" fmla="val w"/>
                <a:gd name="f1" fmla="val h"/>
                <a:gd name="f2" fmla="val 0"/>
                <a:gd name="f3" fmla="val 402"/>
                <a:gd name="f4" fmla="val 2536"/>
                <a:gd name="f5" fmla="val 387"/>
                <a:gd name="f6" fmla="val 2311"/>
                <a:gd name="f7" fmla="val 1925"/>
                <a:gd name="f8" fmla="val 15"/>
                <a:gd name="f9" fmla="val 1916"/>
                <a:gd name="f10" fmla="val 2302"/>
                <a:gd name="f11" fmla="*/ f0 1 402"/>
                <a:gd name="f12" fmla="*/ f1 1 2536"/>
                <a:gd name="f13" fmla="+- f4 0 f2"/>
                <a:gd name="f14" fmla="+- f3 0 f2"/>
                <a:gd name="f15" fmla="*/ f14 1 402"/>
                <a:gd name="f16" fmla="*/ f13 1 2536"/>
                <a:gd name="f17" fmla="*/ 0 1 f15"/>
                <a:gd name="f18" fmla="*/ f3 1 f15"/>
                <a:gd name="f19" fmla="*/ 0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402" h="2536">
                  <a:moveTo>
                    <a:pt x="f3" y="f4"/>
                  </a:moveTo>
                  <a:lnTo>
                    <a:pt x="f5" y="f4"/>
                  </a:lnTo>
                  <a:lnTo>
                    <a:pt x="f5" y="f6"/>
                  </a:lnTo>
                  <a:lnTo>
                    <a:pt x="f2" y="f7"/>
                  </a:lnTo>
                  <a:lnTo>
                    <a:pt x="f2" y="f2"/>
                  </a:lnTo>
                  <a:lnTo>
                    <a:pt x="f8" y="f2"/>
                  </a:lnTo>
                  <a:lnTo>
                    <a:pt x="f8" y="f9"/>
                  </a:lnTo>
                  <a:lnTo>
                    <a:pt x="f3" y="f10"/>
                  </a:lnTo>
                  <a:lnTo>
                    <a:pt x="f3"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8" name="Freeform 39"/>
            <p:cNvSpPr/>
            <p:nvPr/>
          </p:nvSpPr>
          <p:spPr>
            <a:xfrm>
              <a:off x="1223960" y="1382709"/>
              <a:ext cx="142875" cy="476246"/>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 f4 0 f2"/>
                <a:gd name="f12" fmla="+- f3 0 f2"/>
                <a:gd name="f13" fmla="*/ f12 1 90"/>
                <a:gd name="f14" fmla="*/ f11 1 300"/>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90" h="300">
                  <a:moveTo>
                    <a:pt x="f3" y="f4"/>
                  </a:moveTo>
                  <a:lnTo>
                    <a:pt x="f5" y="f4"/>
                  </a:lnTo>
                  <a:lnTo>
                    <a:pt x="f5" y="f6"/>
                  </a:lnTo>
                  <a:lnTo>
                    <a:pt x="f2" y="f7"/>
                  </a:lnTo>
                  <a:lnTo>
                    <a:pt x="f7" y="f2"/>
                  </a:lnTo>
                  <a:lnTo>
                    <a:pt x="f3" y="f8"/>
                  </a:lnTo>
                  <a:lnTo>
                    <a:pt x="f3"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9" name="Freeform 40"/>
            <p:cNvSpPr/>
            <p:nvPr/>
          </p:nvSpPr>
          <p:spPr>
            <a:xfrm>
              <a:off x="1300167" y="1849438"/>
              <a:ext cx="109535" cy="107954"/>
            </a:xfrm>
            <a:custGeom>
              <a:avLst/>
              <a:gdLst>
                <a:gd name="f0" fmla="val w"/>
                <a:gd name="f1" fmla="val h"/>
                <a:gd name="f2" fmla="val 0"/>
                <a:gd name="f3" fmla="val 23"/>
                <a:gd name="f4" fmla="val 12"/>
                <a:gd name="f5" fmla="val 5"/>
                <a:gd name="f6" fmla="val 18"/>
                <a:gd name="f7" fmla="val 4"/>
                <a:gd name="f8" fmla="val 8"/>
                <a:gd name="f9" fmla="val 16"/>
                <a:gd name="f10" fmla="val 19"/>
                <a:gd name="f11" fmla="*/ f0 1 23"/>
                <a:gd name="f12" fmla="*/ f1 1 23"/>
                <a:gd name="f13" fmla="+- f3 0 f2"/>
                <a:gd name="f14" fmla="*/ f13 1 23"/>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23" h="23">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40" name="Freeform 41"/>
            <p:cNvSpPr/>
            <p:nvPr/>
          </p:nvSpPr>
          <p:spPr>
            <a:xfrm>
              <a:off x="280985" y="3417890"/>
              <a:ext cx="142875" cy="474665"/>
            </a:xfrm>
            <a:custGeom>
              <a:avLst/>
              <a:gdLst>
                <a:gd name="f0" fmla="val w"/>
                <a:gd name="f1" fmla="val h"/>
                <a:gd name="f2" fmla="val 0"/>
                <a:gd name="f3" fmla="val 90"/>
                <a:gd name="f4" fmla="val 299"/>
                <a:gd name="f5" fmla="val 12"/>
                <a:gd name="f6" fmla="val 80"/>
                <a:gd name="f7" fmla="val 81"/>
                <a:gd name="f8" fmla="val 8"/>
                <a:gd name="f9" fmla="val 83"/>
                <a:gd name="f10" fmla="*/ f0 1 90"/>
                <a:gd name="f11" fmla="*/ f1 1 299"/>
                <a:gd name="f12" fmla="+- f4 0 f2"/>
                <a:gd name="f13" fmla="+- f3 0 f2"/>
                <a:gd name="f14" fmla="*/ f13 1 90"/>
                <a:gd name="f15" fmla="*/ f12 1 299"/>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0" h="299">
                  <a:moveTo>
                    <a:pt x="f5" y="f4"/>
                  </a:moveTo>
                  <a:lnTo>
                    <a:pt x="f2" y="f4"/>
                  </a:lnTo>
                  <a:lnTo>
                    <a:pt x="f2" y="f6"/>
                  </a:lnTo>
                  <a:lnTo>
                    <a:pt x="f7" y="f2"/>
                  </a:lnTo>
                  <a:lnTo>
                    <a:pt x="f3" y="f8"/>
                  </a:lnTo>
                  <a:lnTo>
                    <a:pt x="f5" y="f9"/>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41" name="Freeform 42"/>
            <p:cNvSpPr/>
            <p:nvPr/>
          </p:nvSpPr>
          <p:spPr>
            <a:xfrm>
              <a:off x="238128" y="3883027"/>
              <a:ext cx="109535" cy="109535"/>
            </a:xfrm>
            <a:custGeom>
              <a:avLst/>
              <a:gdLst>
                <a:gd name="f0" fmla="val w"/>
                <a:gd name="f1" fmla="val h"/>
                <a:gd name="f2" fmla="val 0"/>
                <a:gd name="f3" fmla="val 23"/>
                <a:gd name="f4" fmla="val 11"/>
                <a:gd name="f5" fmla="val 5"/>
                <a:gd name="f6" fmla="val 18"/>
                <a:gd name="f7" fmla="val 12"/>
                <a:gd name="f8" fmla="val 17"/>
                <a:gd name="f9" fmla="val 4"/>
                <a:gd name="f10" fmla="val 7"/>
                <a:gd name="f11" fmla="val 8"/>
                <a:gd name="f12" fmla="val 16"/>
                <a:gd name="f13" fmla="val 19"/>
                <a:gd name="f14" fmla="val 15"/>
                <a:gd name="f15" fmla="*/ f0 1 23"/>
                <a:gd name="f16" fmla="*/ f1 1 23"/>
                <a:gd name="f17" fmla="+- f3 0 f2"/>
                <a:gd name="f18" fmla="*/ f17 1 23"/>
                <a:gd name="f19" fmla="*/ 0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23" h="23">
                  <a:moveTo>
                    <a:pt x="f4" y="f3"/>
                  </a:moveTo>
                  <a:cubicBezTo>
                    <a:pt x="f5" y="f3"/>
                    <a:pt x="f2" y="f6"/>
                    <a:pt x="f2" y="f7"/>
                  </a:cubicBezTo>
                  <a:cubicBezTo>
                    <a:pt x="f2" y="f5"/>
                    <a:pt x="f5" y="f2"/>
                    <a:pt x="f4" y="f2"/>
                  </a:cubicBezTo>
                  <a:cubicBezTo>
                    <a:pt x="f8" y="f2"/>
                    <a:pt x="f3" y="f5"/>
                    <a:pt x="f3" y="f7"/>
                  </a:cubicBezTo>
                  <a:cubicBezTo>
                    <a:pt x="f3" y="f6"/>
                    <a:pt x="f8" y="f3"/>
                    <a:pt x="f4" y="f3"/>
                  </a:cubicBezTo>
                  <a:close/>
                  <a:moveTo>
                    <a:pt x="f4" y="f9"/>
                  </a:moveTo>
                  <a:cubicBezTo>
                    <a:pt x="f10" y="f9"/>
                    <a:pt x="f9" y="f11"/>
                    <a:pt x="f9" y="f7"/>
                  </a:cubicBezTo>
                  <a:cubicBezTo>
                    <a:pt x="f9" y="f12"/>
                    <a:pt x="f10" y="f13"/>
                    <a:pt x="f4" y="f13"/>
                  </a:cubicBezTo>
                  <a:cubicBezTo>
                    <a:pt x="f14" y="f13"/>
                    <a:pt x="f13" y="f12"/>
                    <a:pt x="f13" y="f7"/>
                  </a:cubicBezTo>
                  <a:cubicBezTo>
                    <a:pt x="f13" y="f11"/>
                    <a:pt x="f14" y="f9"/>
                    <a:pt x="f4" y="f9"/>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42" name="Freeform 43"/>
            <p:cNvSpPr/>
            <p:nvPr/>
          </p:nvSpPr>
          <p:spPr>
            <a:xfrm>
              <a:off x="4764" y="2166935"/>
              <a:ext cx="114300" cy="452435"/>
            </a:xfrm>
            <a:custGeom>
              <a:avLst/>
              <a:gdLst>
                <a:gd name="f0" fmla="val w"/>
                <a:gd name="f1" fmla="val h"/>
                <a:gd name="f2" fmla="val 0"/>
                <a:gd name="f3" fmla="val 72"/>
                <a:gd name="f4" fmla="val 285"/>
                <a:gd name="f5" fmla="val 6"/>
                <a:gd name="f6" fmla="val 276"/>
                <a:gd name="f7" fmla="val 60"/>
                <a:gd name="f8" fmla="val 216"/>
                <a:gd name="f9" fmla="val 222"/>
                <a:gd name="f10" fmla="*/ f0 1 72"/>
                <a:gd name="f11" fmla="*/ f1 1 285"/>
                <a:gd name="f12" fmla="+- f4 0 f2"/>
                <a:gd name="f13" fmla="+- f3 0 f2"/>
                <a:gd name="f14" fmla="*/ f13 1 72"/>
                <a:gd name="f15" fmla="*/ f12 1 285"/>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72" h="285">
                  <a:moveTo>
                    <a:pt x="f5" y="f4"/>
                  </a:moveTo>
                  <a:lnTo>
                    <a:pt x="f2" y="f6"/>
                  </a:lnTo>
                  <a:lnTo>
                    <a:pt x="f7" y="f8"/>
                  </a:lnTo>
                  <a:lnTo>
                    <a:pt x="f7" y="f2"/>
                  </a:lnTo>
                  <a:lnTo>
                    <a:pt x="f3" y="f2"/>
                  </a:lnTo>
                  <a:lnTo>
                    <a:pt x="f3" y="f9"/>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43" name="Freeform 44"/>
            <p:cNvSpPr/>
            <p:nvPr/>
          </p:nvSpPr>
          <p:spPr>
            <a:xfrm>
              <a:off x="52385" y="2066928"/>
              <a:ext cx="109535" cy="109535"/>
            </a:xfrm>
            <a:custGeom>
              <a:avLst/>
              <a:gdLst>
                <a:gd name="f0" fmla="val w"/>
                <a:gd name="f1" fmla="val h"/>
                <a:gd name="f2" fmla="val 0"/>
                <a:gd name="f3" fmla="val 23"/>
                <a:gd name="f4" fmla="val 12"/>
                <a:gd name="f5" fmla="val 5"/>
                <a:gd name="f6" fmla="val 18"/>
                <a:gd name="f7" fmla="val 4"/>
                <a:gd name="f8" fmla="val 8"/>
                <a:gd name="f9" fmla="val 16"/>
                <a:gd name="f10" fmla="val 19"/>
                <a:gd name="f11" fmla="*/ f0 1 23"/>
                <a:gd name="f12" fmla="*/ f1 1 23"/>
                <a:gd name="f13" fmla="+- f3 0 f2"/>
                <a:gd name="f14" fmla="*/ f13 1 23"/>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23" h="23">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44" name="Rectangle 45"/>
            <p:cNvSpPr/>
            <p:nvPr/>
          </p:nvSpPr>
          <p:spPr>
            <a:xfrm>
              <a:off x="1228725" y="4662489"/>
              <a:ext cx="23810" cy="2181228"/>
            </a:xfrm>
            <a:prstGeom prst="rect">
              <a:avLst/>
            </a:pr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45" name="Freeform 46"/>
            <p:cNvSpPr/>
            <p:nvPr/>
          </p:nvSpPr>
          <p:spPr>
            <a:xfrm>
              <a:off x="1319214" y="5041901"/>
              <a:ext cx="371475" cy="1801816"/>
            </a:xfrm>
            <a:custGeom>
              <a:avLst/>
              <a:gdLst>
                <a:gd name="f0" fmla="val w"/>
                <a:gd name="f1" fmla="val h"/>
                <a:gd name="f2" fmla="val 0"/>
                <a:gd name="f3" fmla="val 234"/>
                <a:gd name="f4" fmla="val 1135"/>
                <a:gd name="f5" fmla="val 15"/>
                <a:gd name="f6" fmla="val 515"/>
                <a:gd name="f7" fmla="val 512"/>
                <a:gd name="f8" fmla="val 219"/>
                <a:gd name="f9" fmla="val 6"/>
                <a:gd name="f10" fmla="val 518"/>
                <a:gd name="f11" fmla="*/ f0 1 234"/>
                <a:gd name="f12" fmla="*/ f1 1 1135"/>
                <a:gd name="f13" fmla="+- f4 0 f2"/>
                <a:gd name="f14" fmla="+- f3 0 f2"/>
                <a:gd name="f15" fmla="*/ f14 1 234"/>
                <a:gd name="f16" fmla="*/ f13 1 1135"/>
                <a:gd name="f17" fmla="*/ 0 1 f15"/>
                <a:gd name="f18" fmla="*/ f3 1 f15"/>
                <a:gd name="f19" fmla="*/ 0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34" h="1135">
                  <a:moveTo>
                    <a:pt x="f5" y="f4"/>
                  </a:moveTo>
                  <a:lnTo>
                    <a:pt x="f2" y="f4"/>
                  </a:lnTo>
                  <a:lnTo>
                    <a:pt x="f2" y="f6"/>
                  </a:lnTo>
                  <a:lnTo>
                    <a:pt x="f2" y="f7"/>
                  </a:lnTo>
                  <a:lnTo>
                    <a:pt x="f8" y="f2"/>
                  </a:lnTo>
                  <a:lnTo>
                    <a:pt x="f3" y="f9"/>
                  </a:lnTo>
                  <a:lnTo>
                    <a:pt x="f5" y="f10"/>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46" name="Freeform 47"/>
            <p:cNvSpPr/>
            <p:nvPr/>
          </p:nvSpPr>
          <p:spPr>
            <a:xfrm>
              <a:off x="1147764" y="4481510"/>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47" name="Freeform 48"/>
            <p:cNvSpPr/>
            <p:nvPr/>
          </p:nvSpPr>
          <p:spPr>
            <a:xfrm>
              <a:off x="819146" y="3983034"/>
              <a:ext cx="347664" cy="2860672"/>
            </a:xfrm>
            <a:custGeom>
              <a:avLst/>
              <a:gdLst>
                <a:gd name="f0" fmla="val w"/>
                <a:gd name="f1" fmla="val h"/>
                <a:gd name="f2" fmla="val 0"/>
                <a:gd name="f3" fmla="val 219"/>
                <a:gd name="f4" fmla="val 1802"/>
                <a:gd name="f5" fmla="val 201"/>
                <a:gd name="f6" fmla="val 1185"/>
                <a:gd name="f7" fmla="val 3"/>
                <a:gd name="f8" fmla="val 15"/>
                <a:gd name="f9" fmla="*/ f0 1 219"/>
                <a:gd name="f10" fmla="*/ f1 1 1802"/>
                <a:gd name="f11" fmla="+- f4 0 f2"/>
                <a:gd name="f12" fmla="+- f3 0 f2"/>
                <a:gd name="f13" fmla="*/ f12 1 219"/>
                <a:gd name="f14" fmla="*/ f11 1 1802"/>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19" h="1802">
                  <a:moveTo>
                    <a:pt x="f3" y="f4"/>
                  </a:moveTo>
                  <a:lnTo>
                    <a:pt x="f5" y="f4"/>
                  </a:lnTo>
                  <a:lnTo>
                    <a:pt x="f5" y="f6"/>
                  </a:lnTo>
                  <a:lnTo>
                    <a:pt x="f2" y="f7"/>
                  </a:lnTo>
                  <a:lnTo>
                    <a:pt x="f8" y="f2"/>
                  </a:lnTo>
                  <a:lnTo>
                    <a:pt x="f3" y="f6"/>
                  </a:lnTo>
                  <a:lnTo>
                    <a:pt x="f3"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48" name="Freeform 49"/>
            <p:cNvSpPr/>
            <p:nvPr/>
          </p:nvSpPr>
          <p:spPr>
            <a:xfrm>
              <a:off x="728667" y="3806820"/>
              <a:ext cx="190496" cy="190496"/>
            </a:xfrm>
            <a:custGeom>
              <a:avLst/>
              <a:gdLst>
                <a:gd name="f0" fmla="val w"/>
                <a:gd name="f1" fmla="val h"/>
                <a:gd name="f2" fmla="val 0"/>
                <a:gd name="f3" fmla="val 40"/>
                <a:gd name="f4" fmla="val 20"/>
                <a:gd name="f5" fmla="val 9"/>
                <a:gd name="f6" fmla="val 31"/>
                <a:gd name="f7" fmla="val 4"/>
                <a:gd name="f8" fmla="val 11"/>
                <a:gd name="f9" fmla="val 28"/>
                <a:gd name="f10" fmla="val 36"/>
                <a:gd name="f11" fmla="val 29"/>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49" name="Freeform 50"/>
            <p:cNvSpPr/>
            <p:nvPr/>
          </p:nvSpPr>
          <p:spPr>
            <a:xfrm>
              <a:off x="1624010" y="4867278"/>
              <a:ext cx="190496" cy="188915"/>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50" name="Freeform 51"/>
            <p:cNvSpPr/>
            <p:nvPr/>
          </p:nvSpPr>
          <p:spPr>
            <a:xfrm>
              <a:off x="1404939" y="5422904"/>
              <a:ext cx="371475" cy="1425577"/>
            </a:xfrm>
            <a:custGeom>
              <a:avLst/>
              <a:gdLst>
                <a:gd name="f0" fmla="val w"/>
                <a:gd name="f1" fmla="val h"/>
                <a:gd name="f2" fmla="val 0"/>
                <a:gd name="f3" fmla="val 234"/>
                <a:gd name="f4" fmla="val 898"/>
                <a:gd name="f5" fmla="val 18"/>
                <a:gd name="f6" fmla="val 515"/>
                <a:gd name="f7" fmla="val 512"/>
                <a:gd name="f8" fmla="val 222"/>
                <a:gd name="f9" fmla="val 6"/>
                <a:gd name="f10" fmla="val 518"/>
                <a:gd name="f11" fmla="*/ f0 1 234"/>
                <a:gd name="f12" fmla="*/ f1 1 898"/>
                <a:gd name="f13" fmla="+- f4 0 f2"/>
                <a:gd name="f14" fmla="+- f3 0 f2"/>
                <a:gd name="f15" fmla="*/ f14 1 234"/>
                <a:gd name="f16" fmla="*/ f13 1 898"/>
                <a:gd name="f17" fmla="*/ 0 1 f15"/>
                <a:gd name="f18" fmla="*/ f3 1 f15"/>
                <a:gd name="f19" fmla="*/ 0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34" h="898">
                  <a:moveTo>
                    <a:pt x="f5" y="f4"/>
                  </a:moveTo>
                  <a:lnTo>
                    <a:pt x="f2" y="f4"/>
                  </a:lnTo>
                  <a:lnTo>
                    <a:pt x="f2" y="f6"/>
                  </a:lnTo>
                  <a:lnTo>
                    <a:pt x="f2" y="f7"/>
                  </a:lnTo>
                  <a:lnTo>
                    <a:pt x="f8" y="f2"/>
                  </a:lnTo>
                  <a:lnTo>
                    <a:pt x="f3" y="f9"/>
                  </a:lnTo>
                  <a:lnTo>
                    <a:pt x="f5" y="f10"/>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51" name="Freeform 52"/>
            <p:cNvSpPr/>
            <p:nvPr/>
          </p:nvSpPr>
          <p:spPr>
            <a:xfrm>
              <a:off x="1666878" y="5945191"/>
              <a:ext cx="152403" cy="912808"/>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 f4 0 f2"/>
                <a:gd name="f13" fmla="+- f3 0 f2"/>
                <a:gd name="f14" fmla="*/ f13 1 96"/>
                <a:gd name="f15" fmla="*/ f12 1 575"/>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6" h="575">
                  <a:moveTo>
                    <a:pt x="f5" y="f4"/>
                  </a:moveTo>
                  <a:lnTo>
                    <a:pt x="f2" y="f6"/>
                  </a:lnTo>
                  <a:lnTo>
                    <a:pt x="f7" y="f8"/>
                  </a:lnTo>
                  <a:lnTo>
                    <a:pt x="f7" y="f2"/>
                  </a:lnTo>
                  <a:lnTo>
                    <a:pt x="f3" y="f2"/>
                  </a:lnTo>
                  <a:lnTo>
                    <a:pt x="f3" y="f9"/>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52" name="Freeform 53"/>
            <p:cNvSpPr/>
            <p:nvPr/>
          </p:nvSpPr>
          <p:spPr>
            <a:xfrm>
              <a:off x="1709735" y="5246690"/>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53" name="Freeform 54"/>
            <p:cNvSpPr/>
            <p:nvPr/>
          </p:nvSpPr>
          <p:spPr>
            <a:xfrm>
              <a:off x="1709735" y="5764213"/>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54" name="Freeform 55"/>
            <p:cNvSpPr/>
            <p:nvPr/>
          </p:nvSpPr>
          <p:spPr>
            <a:xfrm>
              <a:off x="1766885" y="6330948"/>
              <a:ext cx="419096" cy="527051"/>
            </a:xfrm>
            <a:custGeom>
              <a:avLst/>
              <a:gdLst>
                <a:gd name="f0" fmla="val w"/>
                <a:gd name="f1" fmla="val h"/>
                <a:gd name="f2" fmla="val 0"/>
                <a:gd name="f3" fmla="val 264"/>
                <a:gd name="f4" fmla="val 332"/>
                <a:gd name="f5" fmla="val 12"/>
                <a:gd name="f6" fmla="val 326"/>
                <a:gd name="f7" fmla="val 45"/>
                <a:gd name="f8" fmla="val 206"/>
                <a:gd name="f9" fmla="val 255"/>
                <a:gd name="f10" fmla="val 60"/>
                <a:gd name="f11" fmla="val 215"/>
                <a:gd name="f12" fmla="*/ f0 1 264"/>
                <a:gd name="f13" fmla="*/ f1 1 332"/>
                <a:gd name="f14" fmla="+- f4 0 f2"/>
                <a:gd name="f15" fmla="+- f3 0 f2"/>
                <a:gd name="f16" fmla="*/ f15 1 264"/>
                <a:gd name="f17" fmla="*/ f14 1 332"/>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64" h="332">
                  <a:moveTo>
                    <a:pt x="f5" y="f4"/>
                  </a:moveTo>
                  <a:lnTo>
                    <a:pt x="f2" y="f6"/>
                  </a:lnTo>
                  <a:lnTo>
                    <a:pt x="f7" y="f8"/>
                  </a:lnTo>
                  <a:lnTo>
                    <a:pt x="f9" y="f2"/>
                  </a:lnTo>
                  <a:lnTo>
                    <a:pt x="f3" y="f5"/>
                  </a:lnTo>
                  <a:lnTo>
                    <a:pt x="f10" y="f11"/>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55" name="Freeform 56"/>
            <p:cNvSpPr/>
            <p:nvPr/>
          </p:nvSpPr>
          <p:spPr>
            <a:xfrm>
              <a:off x="2147889" y="6221413"/>
              <a:ext cx="157167" cy="147639"/>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 f4 0 f2"/>
                <a:gd name="f30" fmla="+- f3 0 f2"/>
                <a:gd name="f31" fmla="*/ f30 1 33"/>
                <a:gd name="f32" fmla="*/ f29 1 31"/>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56" name="Freeform 57"/>
            <p:cNvSpPr/>
            <p:nvPr/>
          </p:nvSpPr>
          <p:spPr>
            <a:xfrm>
              <a:off x="504821" y="9528"/>
              <a:ext cx="233364" cy="5103815"/>
            </a:xfrm>
            <a:custGeom>
              <a:avLst/>
              <a:gdLst>
                <a:gd name="f0" fmla="val w"/>
                <a:gd name="f1" fmla="val h"/>
                <a:gd name="f2" fmla="val 0"/>
                <a:gd name="f3" fmla="val 147"/>
                <a:gd name="f4" fmla="val 3215"/>
                <a:gd name="f5" fmla="val 132"/>
                <a:gd name="f6" fmla="val 129"/>
                <a:gd name="f7" fmla="val 2754"/>
                <a:gd name="f8" fmla="val 1901"/>
                <a:gd name="f9" fmla="val 15"/>
                <a:gd name="f10" fmla="val 1898"/>
                <a:gd name="f11" fmla="val 144"/>
                <a:gd name="f12" fmla="*/ f0 1 147"/>
                <a:gd name="f13" fmla="*/ f1 1 3215"/>
                <a:gd name="f14" fmla="+- f4 0 f2"/>
                <a:gd name="f15" fmla="+- f3 0 f2"/>
                <a:gd name="f16" fmla="*/ f15 1 147"/>
                <a:gd name="f17" fmla="*/ f14 1 3215"/>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47" h="3215">
                  <a:moveTo>
                    <a:pt x="f5" y="f4"/>
                  </a:moveTo>
                  <a:lnTo>
                    <a:pt x="f6" y="f7"/>
                  </a:lnTo>
                  <a:lnTo>
                    <a:pt x="f2" y="f8"/>
                  </a:lnTo>
                  <a:lnTo>
                    <a:pt x="f2" y="f2"/>
                  </a:lnTo>
                  <a:lnTo>
                    <a:pt x="f9" y="f2"/>
                  </a:lnTo>
                  <a:lnTo>
                    <a:pt x="f9" y="f10"/>
                  </a:lnTo>
                  <a:lnTo>
                    <a:pt x="f11" y="f7"/>
                  </a:lnTo>
                  <a:lnTo>
                    <a:pt x="f3" y="f4"/>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57" name="Freeform 58"/>
            <p:cNvSpPr/>
            <p:nvPr/>
          </p:nvSpPr>
          <p:spPr>
            <a:xfrm>
              <a:off x="633414" y="5103815"/>
              <a:ext cx="185742" cy="185742"/>
            </a:xfrm>
            <a:custGeom>
              <a:avLst/>
              <a:gdLst>
                <a:gd name="f0" fmla="val w"/>
                <a:gd name="f1" fmla="val h"/>
                <a:gd name="f2" fmla="val 0"/>
                <a:gd name="f3" fmla="val 39"/>
                <a:gd name="f4" fmla="val 20"/>
                <a:gd name="f5" fmla="val 9"/>
                <a:gd name="f6" fmla="val 30"/>
                <a:gd name="f7" fmla="val 19"/>
                <a:gd name="f8" fmla="val 4"/>
                <a:gd name="f9" fmla="val 11"/>
                <a:gd name="f10" fmla="val 28"/>
                <a:gd name="f11" fmla="val 35"/>
                <a:gd name="f12" fmla="*/ f0 1 39"/>
                <a:gd name="f13" fmla="*/ f1 1 39"/>
                <a:gd name="f14" fmla="+- f3 0 f2"/>
                <a:gd name="f15" fmla="*/ f14 1 39"/>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39" h="39">
                  <a:moveTo>
                    <a:pt x="f4" y="f3"/>
                  </a:moveTo>
                  <a:cubicBezTo>
                    <a:pt x="f5" y="f3"/>
                    <a:pt x="f2" y="f6"/>
                    <a:pt x="f2" y="f7"/>
                  </a:cubicBezTo>
                  <a:cubicBezTo>
                    <a:pt x="f2" y="f5"/>
                    <a:pt x="f5" y="f2"/>
                    <a:pt x="f4" y="f2"/>
                  </a:cubicBezTo>
                  <a:cubicBezTo>
                    <a:pt x="f6" y="f2"/>
                    <a:pt x="f3" y="f5"/>
                    <a:pt x="f3" y="f7"/>
                  </a:cubicBezTo>
                  <a:cubicBezTo>
                    <a:pt x="f3" y="f6"/>
                    <a:pt x="f6" y="f3"/>
                    <a:pt x="f4" y="f3"/>
                  </a:cubicBezTo>
                  <a:close/>
                  <a:moveTo>
                    <a:pt x="f4" y="f8"/>
                  </a:moveTo>
                  <a:cubicBezTo>
                    <a:pt x="f9" y="f8"/>
                    <a:pt x="f8" y="f9"/>
                    <a:pt x="f8" y="f7"/>
                  </a:cubicBezTo>
                  <a:cubicBezTo>
                    <a:pt x="f8" y="f10"/>
                    <a:pt x="f9" y="f11"/>
                    <a:pt x="f4" y="f11"/>
                  </a:cubicBezTo>
                  <a:cubicBezTo>
                    <a:pt x="f10" y="f11"/>
                    <a:pt x="f11" y="f10"/>
                    <a:pt x="f11" y="f7"/>
                  </a:cubicBezTo>
                  <a:cubicBezTo>
                    <a:pt x="f11" y="f9"/>
                    <a:pt x="f10" y="f8"/>
                    <a:pt x="f4" y="f8"/>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grpSp>
      <p:sp>
        <p:nvSpPr>
          <p:cNvPr id="58" name="Title 1"/>
          <p:cNvSpPr txBox="1">
            <a:spLocks noGrp="1"/>
          </p:cNvSpPr>
          <p:nvPr>
            <p:ph type="ctrTitle"/>
          </p:nvPr>
        </p:nvSpPr>
        <p:spPr>
          <a:xfrm>
            <a:off x="1876421" y="1122361"/>
            <a:ext cx="8791571" cy="2387598"/>
          </a:xfrm>
        </p:spPr>
        <p:txBody>
          <a:bodyPr anchor="b"/>
          <a:lstStyle>
            <a:lvl1pPr>
              <a:defRPr lang="pl-PL" sz="4800"/>
            </a:lvl1pPr>
          </a:lstStyle>
          <a:p>
            <a:pPr lvl="0"/>
            <a:r>
              <a:rPr lang="pl-PL"/>
              <a:t>Kliknij, aby edytować styl</a:t>
            </a:r>
            <a:endParaRPr lang="en-US"/>
          </a:p>
        </p:txBody>
      </p:sp>
      <p:sp>
        <p:nvSpPr>
          <p:cNvPr id="59" name="Subtitle 2"/>
          <p:cNvSpPr txBox="1">
            <a:spLocks noGrp="1"/>
          </p:cNvSpPr>
          <p:nvPr>
            <p:ph type="subTitle" idx="1"/>
          </p:nvPr>
        </p:nvSpPr>
        <p:spPr>
          <a:xfrm>
            <a:off x="1876421" y="3602041"/>
            <a:ext cx="8791571" cy="1655758"/>
          </a:xfrm>
        </p:spPr>
        <p:txBody>
          <a:bodyPr/>
          <a:lstStyle>
            <a:lvl1pPr marL="0" indent="0">
              <a:buNone/>
              <a:defRPr sz="2000" cap="all">
                <a:solidFill>
                  <a:srgbClr val="E7E6E6"/>
                </a:solidFill>
              </a:defRPr>
            </a:lvl1pPr>
          </a:lstStyle>
          <a:p>
            <a:pPr lvl="0"/>
            <a:r>
              <a:rPr lang="pl-PL"/>
              <a:t>Kliknij, aby edytować styl wzorca podtytułu</a:t>
            </a:r>
            <a:endParaRPr lang="en-US"/>
          </a:p>
        </p:txBody>
      </p:sp>
      <p:sp>
        <p:nvSpPr>
          <p:cNvPr id="60" name="Date Placeholder 3"/>
          <p:cNvSpPr txBox="1">
            <a:spLocks noGrp="1"/>
          </p:cNvSpPr>
          <p:nvPr>
            <p:ph type="dt" sz="half" idx="7"/>
          </p:nvPr>
        </p:nvSpPr>
        <p:spPr>
          <a:xfrm>
            <a:off x="7077510" y="5410203"/>
            <a:ext cx="2743200" cy="365129"/>
          </a:xfrm>
        </p:spPr>
        <p:txBody>
          <a:bodyPr/>
          <a:lstStyle>
            <a:lvl1pPr>
              <a:defRPr/>
            </a:lvl1pPr>
          </a:lstStyle>
          <a:p>
            <a:pPr lvl="0"/>
            <a:fld id="{28EE6005-9E32-42F8-8947-6D5C39C48BAE}" type="datetime1">
              <a:rPr lang="en-US"/>
              <a:pPr lvl="0"/>
              <a:t>5/20/2017</a:t>
            </a:fld>
            <a:endParaRPr lang="en-US"/>
          </a:p>
        </p:txBody>
      </p:sp>
      <p:sp>
        <p:nvSpPr>
          <p:cNvPr id="61" name="Footer Placeholder 4"/>
          <p:cNvSpPr txBox="1">
            <a:spLocks noGrp="1"/>
          </p:cNvSpPr>
          <p:nvPr>
            <p:ph type="ftr" sz="quarter" idx="9"/>
          </p:nvPr>
        </p:nvSpPr>
        <p:spPr>
          <a:xfrm>
            <a:off x="1876421" y="5410203"/>
            <a:ext cx="5124882" cy="365129"/>
          </a:xfrm>
        </p:spPr>
        <p:txBody>
          <a:bodyPr/>
          <a:lstStyle>
            <a:lvl1pPr>
              <a:defRPr/>
            </a:lvl1pPr>
          </a:lstStyle>
          <a:p>
            <a:pPr lvl="0"/>
            <a:endParaRPr lang="en-US"/>
          </a:p>
        </p:txBody>
      </p:sp>
      <p:sp>
        <p:nvSpPr>
          <p:cNvPr id="62" name="Slide Number Placeholder 5"/>
          <p:cNvSpPr txBox="1">
            <a:spLocks noGrp="1"/>
          </p:cNvSpPr>
          <p:nvPr>
            <p:ph type="sldNum" sz="quarter" idx="8"/>
          </p:nvPr>
        </p:nvSpPr>
        <p:spPr>
          <a:xfrm>
            <a:off x="9896907" y="5410203"/>
            <a:ext cx="771086" cy="365129"/>
          </a:xfrm>
        </p:spPr>
        <p:txBody>
          <a:bodyPr/>
          <a:lstStyle>
            <a:lvl1pPr>
              <a:defRPr/>
            </a:lvl1pPr>
          </a:lstStyle>
          <a:p>
            <a:pPr lvl="0"/>
            <a:fld id="{0EE19832-A8EE-42F9-AAB9-35F0A094703B}" type="slidenum">
              <a:t>‹#›</a:t>
            </a:fld>
            <a:endParaRPr lang="en-US"/>
          </a:p>
        </p:txBody>
      </p:sp>
    </p:spTree>
    <p:extLst>
      <p:ext uri="{BB962C8B-B14F-4D97-AF65-F5344CB8AC3E}">
        <p14:creationId xmlns:p14="http://schemas.microsoft.com/office/powerpoint/2010/main" val="3039601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4304666"/>
            <a:ext cx="9912352" cy="819357"/>
          </a:xfrm>
        </p:spPr>
        <p:txBody>
          <a:bodyPr anchor="b"/>
          <a:lstStyle>
            <a:lvl1pPr>
              <a:defRPr lang="pl-PL" sz="3200"/>
            </a:lvl1pPr>
          </a:lstStyle>
          <a:p>
            <a:pPr lvl="0"/>
            <a:r>
              <a:rPr lang="pl-PL"/>
              <a:t>Kliknij, aby edytować styl</a:t>
            </a:r>
            <a:endParaRPr lang="en-US"/>
          </a:p>
        </p:txBody>
      </p:sp>
      <p:sp>
        <p:nvSpPr>
          <p:cNvPr id="3" name="Picture Placeholder 2"/>
          <p:cNvSpPr txBox="1">
            <a:spLocks noGrp="1"/>
          </p:cNvSpPr>
          <p:nvPr>
            <p:ph type="pic" idx="4294967295"/>
          </p:nvPr>
        </p:nvSpPr>
        <p:spPr>
          <a:xfrm>
            <a:off x="1141408" y="606430"/>
            <a:ext cx="9912352" cy="3299776"/>
          </a:xfrm>
          <a:ln w="19046" cap="sq">
            <a:solidFill>
              <a:srgbClr val="F1F0F0">
                <a:alpha val="60000"/>
              </a:srgbClr>
            </a:solidFill>
            <a:prstDash val="solid"/>
            <a:miter/>
          </a:ln>
          <a:effectLst>
            <a:outerShdw dist="38103" dir="5400000" algn="tl">
              <a:srgbClr val="000000">
                <a:alpha val="40000"/>
              </a:srgbClr>
            </a:outerShdw>
          </a:effectLst>
        </p:spPr>
        <p:txBody>
          <a:bodyPr/>
          <a:lstStyle>
            <a:lvl1pPr marL="0" indent="0">
              <a:buNone/>
              <a:defRPr sz="3200"/>
            </a:lvl1pPr>
          </a:lstStyle>
          <a:p>
            <a:pPr lvl="0"/>
            <a:r>
              <a:rPr lang="pl-PL"/>
              <a:t>Kliknij ikonę, aby dodać obraz</a:t>
            </a:r>
            <a:endParaRPr lang="en-US"/>
          </a:p>
        </p:txBody>
      </p:sp>
      <p:sp>
        <p:nvSpPr>
          <p:cNvPr id="4" name="Text Placeholder 3"/>
          <p:cNvSpPr txBox="1">
            <a:spLocks noGrp="1"/>
          </p:cNvSpPr>
          <p:nvPr>
            <p:ph type="body" idx="4294967295"/>
          </p:nvPr>
        </p:nvSpPr>
        <p:spPr>
          <a:xfrm>
            <a:off x="1141363" y="5124023"/>
            <a:ext cx="9910861" cy="682471"/>
          </a:xfrm>
        </p:spPr>
        <p:txBody>
          <a:bodyPr/>
          <a:lstStyle>
            <a:lvl1pPr marL="0" indent="0">
              <a:buNone/>
              <a:defRPr sz="1600"/>
            </a:lvl1pPr>
          </a:lstStyle>
          <a:p>
            <a:pPr lvl="0"/>
            <a:r>
              <a:rPr lang="pl-PL"/>
              <a:t>Kliknij, aby edytować style wzorca tekstu</a:t>
            </a:r>
          </a:p>
        </p:txBody>
      </p:sp>
      <p:sp>
        <p:nvSpPr>
          <p:cNvPr id="5" name="Date Placeholder 4"/>
          <p:cNvSpPr txBox="1">
            <a:spLocks noGrp="1"/>
          </p:cNvSpPr>
          <p:nvPr>
            <p:ph type="dt" sz="half" idx="7"/>
          </p:nvPr>
        </p:nvSpPr>
        <p:spPr/>
        <p:txBody>
          <a:bodyPr/>
          <a:lstStyle>
            <a:lvl1pPr>
              <a:defRPr/>
            </a:lvl1pPr>
          </a:lstStyle>
          <a:p>
            <a:pPr lvl="0"/>
            <a:fld id="{48157446-6585-4558-9F41-7654085073C7}" type="datetime1">
              <a:rPr lang="en-US"/>
              <a:pPr lvl="0"/>
              <a:t>5/20/2017</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00067746-8980-4A53-A3EF-DED63EBC6023}" type="slidenum">
              <a:t>‹#›</a:t>
            </a:fld>
            <a:endParaRPr lang="en-US"/>
          </a:p>
        </p:txBody>
      </p:sp>
    </p:spTree>
    <p:extLst>
      <p:ext uri="{BB962C8B-B14F-4D97-AF65-F5344CB8AC3E}">
        <p14:creationId xmlns:p14="http://schemas.microsoft.com/office/powerpoint/2010/main" val="236607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54" y="609603"/>
            <a:ext cx="9905951" cy="3429000"/>
          </a:xfrm>
        </p:spPr>
        <p:txBody>
          <a:bodyPr/>
          <a:lstStyle>
            <a:lvl1pPr>
              <a:defRPr lang="pl-PL"/>
            </a:lvl1pPr>
          </a:lstStyle>
          <a:p>
            <a:pPr lvl="0"/>
            <a:r>
              <a:rPr lang="pl-PL"/>
              <a:t>Kliknij, aby edytować styl</a:t>
            </a:r>
            <a:endParaRPr lang="en-US"/>
          </a:p>
        </p:txBody>
      </p:sp>
      <p:sp>
        <p:nvSpPr>
          <p:cNvPr id="3" name="Text Placeholder 3"/>
          <p:cNvSpPr txBox="1">
            <a:spLocks noGrp="1"/>
          </p:cNvSpPr>
          <p:nvPr>
            <p:ph type="body" idx="4294967295"/>
          </p:nvPr>
        </p:nvSpPr>
        <p:spPr>
          <a:xfrm>
            <a:off x="1141408" y="4419596"/>
            <a:ext cx="9904460" cy="1371600"/>
          </a:xfrm>
        </p:spPr>
        <p:txBody>
          <a:bodyPr anchor="ctr"/>
          <a:lstStyle>
            <a:lvl1pPr marL="0" indent="0">
              <a:buNone/>
              <a:defRPr sz="1800"/>
            </a:lvl1pPr>
          </a:lstStyle>
          <a:p>
            <a:pPr lvl="0"/>
            <a:r>
              <a:rPr lang="pl-PL"/>
              <a:t>Kliknij, aby edytować style wzorca tekstu</a:t>
            </a:r>
          </a:p>
        </p:txBody>
      </p:sp>
      <p:sp>
        <p:nvSpPr>
          <p:cNvPr id="4" name="Date Placeholder 4"/>
          <p:cNvSpPr txBox="1">
            <a:spLocks noGrp="1"/>
          </p:cNvSpPr>
          <p:nvPr>
            <p:ph type="dt" sz="half" idx="7"/>
          </p:nvPr>
        </p:nvSpPr>
        <p:spPr/>
        <p:txBody>
          <a:bodyPr/>
          <a:lstStyle>
            <a:lvl1pPr>
              <a:defRPr/>
            </a:lvl1pPr>
          </a:lstStyle>
          <a:p>
            <a:pPr lvl="0"/>
            <a:fld id="{61FD8A2E-7116-40B5-B692-E3F756DDC7C6}" type="datetime1">
              <a:rPr lang="en-US"/>
              <a:pPr lvl="0"/>
              <a:t>5/20/2017</a:t>
            </a:fld>
            <a:endParaRPr lang="en-US"/>
          </a:p>
        </p:txBody>
      </p:sp>
      <p:sp>
        <p:nvSpPr>
          <p:cNvPr id="5" name="Footer Placeholder 5"/>
          <p:cNvSpPr txBox="1">
            <a:spLocks noGrp="1"/>
          </p:cNvSpPr>
          <p:nvPr>
            <p:ph type="ftr" sz="quarter" idx="9"/>
          </p:nvPr>
        </p:nvSpPr>
        <p:spPr/>
        <p:txBody>
          <a:bodyPr/>
          <a:lstStyle>
            <a:lvl1pPr>
              <a:defRPr/>
            </a:lvl1pPr>
          </a:lstStyle>
          <a:p>
            <a:pPr lvl="0"/>
            <a:endParaRPr lang="en-US"/>
          </a:p>
        </p:txBody>
      </p:sp>
      <p:sp>
        <p:nvSpPr>
          <p:cNvPr id="6" name="Slide Number Placeholder 6"/>
          <p:cNvSpPr txBox="1">
            <a:spLocks noGrp="1"/>
          </p:cNvSpPr>
          <p:nvPr>
            <p:ph type="sldNum" sz="quarter" idx="8"/>
          </p:nvPr>
        </p:nvSpPr>
        <p:spPr/>
        <p:txBody>
          <a:bodyPr/>
          <a:lstStyle>
            <a:lvl1pPr>
              <a:defRPr/>
            </a:lvl1pPr>
          </a:lstStyle>
          <a:p>
            <a:pPr lvl="0"/>
            <a:fld id="{22581311-91D9-44FA-8BBF-F37013BCE1BE}" type="slidenum">
              <a:t>‹#›</a:t>
            </a:fld>
            <a:endParaRPr lang="en-US"/>
          </a:p>
        </p:txBody>
      </p:sp>
    </p:spTree>
    <p:extLst>
      <p:ext uri="{BB962C8B-B14F-4D97-AF65-F5344CB8AC3E}">
        <p14:creationId xmlns:p14="http://schemas.microsoft.com/office/powerpoint/2010/main" val="874626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txBox="1">
            <a:spLocks noGrp="1"/>
          </p:cNvSpPr>
          <p:nvPr>
            <p:ph type="title"/>
          </p:nvPr>
        </p:nvSpPr>
        <p:spPr>
          <a:xfrm>
            <a:off x="1446215" y="609603"/>
            <a:ext cx="9302748" cy="2748430"/>
          </a:xfrm>
        </p:spPr>
        <p:txBody>
          <a:bodyPr/>
          <a:lstStyle>
            <a:lvl1pPr>
              <a:defRPr lang="pl-PL"/>
            </a:lvl1pPr>
          </a:lstStyle>
          <a:p>
            <a:pPr lvl="0"/>
            <a:r>
              <a:rPr lang="pl-PL"/>
              <a:t>Kliknij, aby edytować styl</a:t>
            </a:r>
            <a:endParaRPr lang="en-US"/>
          </a:p>
        </p:txBody>
      </p:sp>
      <p:sp>
        <p:nvSpPr>
          <p:cNvPr id="3" name="Text Placeholder 3"/>
          <p:cNvSpPr txBox="1">
            <a:spLocks noGrp="1"/>
          </p:cNvSpPr>
          <p:nvPr>
            <p:ph type="body" idx="4294967295"/>
          </p:nvPr>
        </p:nvSpPr>
        <p:spPr>
          <a:xfrm>
            <a:off x="1720644" y="3365558"/>
            <a:ext cx="8752298" cy="548969"/>
          </a:xfrm>
        </p:spPr>
        <p:txBody>
          <a:bodyPr/>
          <a:lstStyle>
            <a:lvl1pPr marL="0" indent="0">
              <a:buNone/>
              <a:defRPr sz="1400"/>
            </a:lvl1pPr>
          </a:lstStyle>
          <a:p>
            <a:pPr lvl="0"/>
            <a:r>
              <a:rPr lang="pl-PL"/>
              <a:t>Kliknij, aby edytować style wzorca tekstu</a:t>
            </a:r>
          </a:p>
        </p:txBody>
      </p:sp>
      <p:sp>
        <p:nvSpPr>
          <p:cNvPr id="4" name="Text Placeholder 3"/>
          <p:cNvSpPr txBox="1">
            <a:spLocks noGrp="1"/>
          </p:cNvSpPr>
          <p:nvPr>
            <p:ph type="body" idx="4294967295"/>
          </p:nvPr>
        </p:nvSpPr>
        <p:spPr>
          <a:xfrm>
            <a:off x="1141408" y="4309914"/>
            <a:ext cx="9906006" cy="1489493"/>
          </a:xfrm>
        </p:spPr>
        <p:txBody>
          <a:bodyPr anchor="ctr"/>
          <a:lstStyle>
            <a:lvl1pPr marL="0" indent="0">
              <a:buNone/>
              <a:defRPr sz="1800"/>
            </a:lvl1pPr>
          </a:lstStyle>
          <a:p>
            <a:pPr lvl="0"/>
            <a:r>
              <a:rPr lang="pl-PL"/>
              <a:t>Kliknij, aby edytować style wzorca tekstu</a:t>
            </a:r>
          </a:p>
        </p:txBody>
      </p:sp>
      <p:sp>
        <p:nvSpPr>
          <p:cNvPr id="5" name="Date Placeholder 4"/>
          <p:cNvSpPr txBox="1">
            <a:spLocks noGrp="1"/>
          </p:cNvSpPr>
          <p:nvPr>
            <p:ph type="dt" sz="half" idx="7"/>
          </p:nvPr>
        </p:nvSpPr>
        <p:spPr/>
        <p:txBody>
          <a:bodyPr/>
          <a:lstStyle>
            <a:lvl1pPr>
              <a:defRPr/>
            </a:lvl1pPr>
          </a:lstStyle>
          <a:p>
            <a:pPr lvl="0"/>
            <a:fld id="{957F170D-CCA8-40DD-9D99-D05869F524E9}" type="datetime1">
              <a:rPr lang="en-US"/>
              <a:pPr lvl="0"/>
              <a:t>5/20/2017</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31BB20FE-3BF6-4574-B040-A3F46644A83F}" type="slidenum">
              <a:t>‹#›</a:t>
            </a:fld>
            <a:endParaRPr lang="en-US"/>
          </a:p>
        </p:txBody>
      </p:sp>
      <p:sp>
        <p:nvSpPr>
          <p:cNvPr id="8" name="TextBox 59"/>
          <p:cNvSpPr txBox="1"/>
          <p:nvPr/>
        </p:nvSpPr>
        <p:spPr>
          <a:xfrm>
            <a:off x="903509" y="73239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Light"/>
                <a:cs typeface="Trebuchet MS"/>
              </a:rPr>
              <a:t>“</a:t>
            </a:r>
          </a:p>
        </p:txBody>
      </p:sp>
      <p:sp>
        <p:nvSpPr>
          <p:cNvPr id="9" name="TextBox 60"/>
          <p:cNvSpPr txBox="1"/>
          <p:nvPr/>
        </p:nvSpPr>
        <p:spPr>
          <a:xfrm>
            <a:off x="10537371" y="2764971"/>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bri Light"/>
                <a:cs typeface="Trebuchet MS"/>
              </a:rPr>
              <a:t>”</a:t>
            </a:r>
          </a:p>
        </p:txBody>
      </p:sp>
    </p:spTree>
    <p:extLst>
      <p:ext uri="{BB962C8B-B14F-4D97-AF65-F5344CB8AC3E}">
        <p14:creationId xmlns:p14="http://schemas.microsoft.com/office/powerpoint/2010/main" val="1909015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2134045"/>
            <a:ext cx="9905996" cy="2511838"/>
          </a:xfrm>
        </p:spPr>
        <p:txBody>
          <a:bodyPr anchor="b"/>
          <a:lstStyle>
            <a:lvl1pPr>
              <a:defRPr lang="pl-PL"/>
            </a:lvl1pPr>
          </a:lstStyle>
          <a:p>
            <a:pPr lvl="0"/>
            <a:r>
              <a:rPr lang="pl-PL"/>
              <a:t>Kliknij, aby edytować styl</a:t>
            </a:r>
            <a:endParaRPr lang="en-US"/>
          </a:p>
        </p:txBody>
      </p:sp>
      <p:sp>
        <p:nvSpPr>
          <p:cNvPr id="3" name="Text Placeholder 3"/>
          <p:cNvSpPr txBox="1">
            <a:spLocks noGrp="1"/>
          </p:cNvSpPr>
          <p:nvPr>
            <p:ph type="body" idx="4294967295"/>
          </p:nvPr>
        </p:nvSpPr>
        <p:spPr>
          <a:xfrm>
            <a:off x="1141363" y="4657651"/>
            <a:ext cx="9904506" cy="1140640"/>
          </a:xfrm>
        </p:spPr>
        <p:txBody>
          <a:bodyPr/>
          <a:lstStyle>
            <a:lvl1pPr marL="0" indent="0">
              <a:buNone/>
              <a:defRPr sz="1800"/>
            </a:lvl1pPr>
          </a:lstStyle>
          <a:p>
            <a:pPr lvl="0"/>
            <a:r>
              <a:rPr lang="pl-PL"/>
              <a:t>Kliknij, aby edytować style wzorca tekstu</a:t>
            </a:r>
          </a:p>
        </p:txBody>
      </p:sp>
      <p:sp>
        <p:nvSpPr>
          <p:cNvPr id="4" name="Date Placeholder 4"/>
          <p:cNvSpPr txBox="1">
            <a:spLocks noGrp="1"/>
          </p:cNvSpPr>
          <p:nvPr>
            <p:ph type="dt" sz="half" idx="7"/>
          </p:nvPr>
        </p:nvSpPr>
        <p:spPr/>
        <p:txBody>
          <a:bodyPr/>
          <a:lstStyle>
            <a:lvl1pPr>
              <a:defRPr/>
            </a:lvl1pPr>
          </a:lstStyle>
          <a:p>
            <a:pPr lvl="0"/>
            <a:fld id="{A7CC6EFE-B1D5-4683-B05B-04A356C77C98}" type="datetime1">
              <a:rPr lang="en-US"/>
              <a:pPr lvl="0"/>
              <a:t>5/20/2017</a:t>
            </a:fld>
            <a:endParaRPr lang="en-US"/>
          </a:p>
        </p:txBody>
      </p:sp>
      <p:sp>
        <p:nvSpPr>
          <p:cNvPr id="5" name="Footer Placeholder 5"/>
          <p:cNvSpPr txBox="1">
            <a:spLocks noGrp="1"/>
          </p:cNvSpPr>
          <p:nvPr>
            <p:ph type="ftr" sz="quarter" idx="9"/>
          </p:nvPr>
        </p:nvSpPr>
        <p:spPr/>
        <p:txBody>
          <a:bodyPr/>
          <a:lstStyle>
            <a:lvl1pPr>
              <a:defRPr/>
            </a:lvl1pPr>
          </a:lstStyle>
          <a:p>
            <a:pPr lvl="0"/>
            <a:endParaRPr lang="en-US"/>
          </a:p>
        </p:txBody>
      </p:sp>
      <p:sp>
        <p:nvSpPr>
          <p:cNvPr id="6" name="Slide Number Placeholder 6"/>
          <p:cNvSpPr txBox="1">
            <a:spLocks noGrp="1"/>
          </p:cNvSpPr>
          <p:nvPr>
            <p:ph type="sldNum" sz="quarter" idx="8"/>
          </p:nvPr>
        </p:nvSpPr>
        <p:spPr/>
        <p:txBody>
          <a:bodyPr/>
          <a:lstStyle>
            <a:lvl1pPr>
              <a:defRPr/>
            </a:lvl1pPr>
          </a:lstStyle>
          <a:p>
            <a:pPr lvl="0"/>
            <a:fld id="{51D4A97B-F067-4523-BFF4-BAE9100CD486}" type="slidenum">
              <a:t>‹#›</a:t>
            </a:fld>
            <a:endParaRPr lang="en-US"/>
          </a:p>
        </p:txBody>
      </p:sp>
    </p:spTree>
    <p:extLst>
      <p:ext uri="{BB962C8B-B14F-4D97-AF65-F5344CB8AC3E}">
        <p14:creationId xmlns:p14="http://schemas.microsoft.com/office/powerpoint/2010/main" val="289275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09603"/>
            <a:ext cx="9905996" cy="1904996"/>
          </a:xfrm>
        </p:spPr>
        <p:txBody>
          <a:bodyPr/>
          <a:lstStyle>
            <a:lvl1pPr>
              <a:defRPr lang="pl-PL"/>
            </a:lvl1pPr>
          </a:lstStyle>
          <a:p>
            <a:pPr lvl="0"/>
            <a:r>
              <a:rPr lang="pl-PL"/>
              <a:t>Kliknij, aby edytować styl</a:t>
            </a:r>
            <a:endParaRPr lang="en-US"/>
          </a:p>
        </p:txBody>
      </p:sp>
      <p:sp>
        <p:nvSpPr>
          <p:cNvPr id="3" name="Text Placeholder 2"/>
          <p:cNvSpPr txBox="1">
            <a:spLocks noGrp="1"/>
          </p:cNvSpPr>
          <p:nvPr>
            <p:ph type="body" idx="4294967295"/>
          </p:nvPr>
        </p:nvSpPr>
        <p:spPr>
          <a:xfrm>
            <a:off x="1141408" y="2674464"/>
            <a:ext cx="3196897" cy="685800"/>
          </a:xfrm>
        </p:spPr>
        <p:txBody>
          <a:bodyPr anchor="b">
            <a:noAutofit/>
          </a:bodyPr>
          <a:lstStyle>
            <a:lvl1pPr marL="0" indent="0">
              <a:lnSpc>
                <a:spcPct val="90000"/>
              </a:lnSpc>
              <a:buNone/>
              <a:defRPr cap="all">
                <a:solidFill>
                  <a:srgbClr val="FFFFFF"/>
                </a:solidFill>
              </a:defRPr>
            </a:lvl1pPr>
          </a:lstStyle>
          <a:p>
            <a:pPr lvl="0"/>
            <a:r>
              <a:rPr lang="pl-PL"/>
              <a:t>Kliknij, aby edytować style wzorca tekstu</a:t>
            </a:r>
          </a:p>
        </p:txBody>
      </p:sp>
      <p:sp>
        <p:nvSpPr>
          <p:cNvPr id="4" name="Text Placeholder 3"/>
          <p:cNvSpPr txBox="1">
            <a:spLocks noGrp="1"/>
          </p:cNvSpPr>
          <p:nvPr>
            <p:ph type="body" idx="4294967295"/>
          </p:nvPr>
        </p:nvSpPr>
        <p:spPr>
          <a:xfrm>
            <a:off x="1127921" y="3360264"/>
            <a:ext cx="3208739" cy="2430932"/>
          </a:xfrm>
        </p:spPr>
        <p:txBody>
          <a:bodyPr/>
          <a:lstStyle>
            <a:lvl1pPr marL="0" indent="0">
              <a:buNone/>
              <a:defRPr sz="1400"/>
            </a:lvl1pPr>
          </a:lstStyle>
          <a:p>
            <a:pPr lvl="0"/>
            <a:r>
              <a:rPr lang="pl-PL"/>
              <a:t>Kliknij, aby edytować style wzorca tekstu</a:t>
            </a:r>
          </a:p>
        </p:txBody>
      </p:sp>
      <p:sp>
        <p:nvSpPr>
          <p:cNvPr id="5" name="Text Placeholder 4"/>
          <p:cNvSpPr txBox="1">
            <a:spLocks noGrp="1"/>
          </p:cNvSpPr>
          <p:nvPr>
            <p:ph type="body" idx="4294967295"/>
          </p:nvPr>
        </p:nvSpPr>
        <p:spPr>
          <a:xfrm>
            <a:off x="4514767" y="2677637"/>
            <a:ext cx="3184388" cy="685800"/>
          </a:xfrm>
        </p:spPr>
        <p:txBody>
          <a:bodyPr anchor="b">
            <a:noAutofit/>
          </a:bodyPr>
          <a:lstStyle>
            <a:lvl1pPr marL="0" indent="0">
              <a:lnSpc>
                <a:spcPct val="90000"/>
              </a:lnSpc>
              <a:buNone/>
              <a:defRPr cap="all">
                <a:solidFill>
                  <a:srgbClr val="FFFFFF"/>
                </a:solidFill>
              </a:defRPr>
            </a:lvl1pPr>
          </a:lstStyle>
          <a:p>
            <a:pPr lvl="0"/>
            <a:r>
              <a:rPr lang="pl-PL"/>
              <a:t>Kliknij, aby edytować style wzorca tekstu</a:t>
            </a:r>
          </a:p>
        </p:txBody>
      </p:sp>
      <p:sp>
        <p:nvSpPr>
          <p:cNvPr id="6" name="Text Placeholder 3"/>
          <p:cNvSpPr txBox="1">
            <a:spLocks noGrp="1"/>
          </p:cNvSpPr>
          <p:nvPr>
            <p:ph type="body" idx="4294967295"/>
          </p:nvPr>
        </p:nvSpPr>
        <p:spPr>
          <a:xfrm>
            <a:off x="4504215" y="3363437"/>
            <a:ext cx="3195827" cy="2430932"/>
          </a:xfrm>
        </p:spPr>
        <p:txBody>
          <a:bodyPr/>
          <a:lstStyle>
            <a:lvl1pPr marL="0" indent="0">
              <a:buNone/>
              <a:defRPr sz="1400"/>
            </a:lvl1pPr>
          </a:lstStyle>
          <a:p>
            <a:pPr lvl="0"/>
            <a:r>
              <a:rPr lang="pl-PL"/>
              <a:t>Kliknij, aby edytować style wzorca tekstu</a:t>
            </a:r>
          </a:p>
        </p:txBody>
      </p:sp>
      <p:sp>
        <p:nvSpPr>
          <p:cNvPr id="7" name="Text Placeholder 4"/>
          <p:cNvSpPr txBox="1">
            <a:spLocks noGrp="1"/>
          </p:cNvSpPr>
          <p:nvPr>
            <p:ph type="body" idx="4294967295"/>
          </p:nvPr>
        </p:nvSpPr>
        <p:spPr>
          <a:xfrm>
            <a:off x="7852437" y="2674464"/>
            <a:ext cx="3194968" cy="685800"/>
          </a:xfrm>
        </p:spPr>
        <p:txBody>
          <a:bodyPr anchor="b">
            <a:noAutofit/>
          </a:bodyPr>
          <a:lstStyle>
            <a:lvl1pPr marL="0" indent="0">
              <a:lnSpc>
                <a:spcPct val="90000"/>
              </a:lnSpc>
              <a:buNone/>
              <a:defRPr cap="all">
                <a:solidFill>
                  <a:srgbClr val="FFFFFF"/>
                </a:solidFill>
              </a:defRPr>
            </a:lvl1pPr>
          </a:lstStyle>
          <a:p>
            <a:pPr lvl="0"/>
            <a:r>
              <a:rPr lang="pl-PL"/>
              <a:t>Kliknij, aby edytować style wzorca tekstu</a:t>
            </a:r>
          </a:p>
        </p:txBody>
      </p:sp>
      <p:sp>
        <p:nvSpPr>
          <p:cNvPr id="8" name="Text Placeholder 3"/>
          <p:cNvSpPr txBox="1">
            <a:spLocks noGrp="1"/>
          </p:cNvSpPr>
          <p:nvPr>
            <p:ph type="body" idx="4294967295"/>
          </p:nvPr>
        </p:nvSpPr>
        <p:spPr>
          <a:xfrm>
            <a:off x="7852437" y="3360264"/>
            <a:ext cx="3194968" cy="2430932"/>
          </a:xfrm>
        </p:spPr>
        <p:txBody>
          <a:bodyPr/>
          <a:lstStyle>
            <a:lvl1pPr marL="0" indent="0">
              <a:buNone/>
              <a:defRPr sz="1400"/>
            </a:lvl1pPr>
          </a:lstStyle>
          <a:p>
            <a:pPr lvl="0"/>
            <a:r>
              <a:rPr lang="pl-PL"/>
              <a:t>Kliknij, aby edytować style wzorca tekstu</a:t>
            </a:r>
          </a:p>
        </p:txBody>
      </p:sp>
      <p:sp>
        <p:nvSpPr>
          <p:cNvPr id="9" name="Date Placeholder 2"/>
          <p:cNvSpPr txBox="1">
            <a:spLocks noGrp="1"/>
          </p:cNvSpPr>
          <p:nvPr>
            <p:ph type="dt" sz="half" idx="7"/>
          </p:nvPr>
        </p:nvSpPr>
        <p:spPr/>
        <p:txBody>
          <a:bodyPr/>
          <a:lstStyle>
            <a:lvl1pPr>
              <a:defRPr/>
            </a:lvl1pPr>
          </a:lstStyle>
          <a:p>
            <a:pPr lvl="0"/>
            <a:fld id="{69C41E40-63A3-4B11-8BD0-017C8E5C81E3}" type="datetime1">
              <a:rPr lang="en-US"/>
              <a:pPr lvl="0"/>
              <a:t>5/20/2017</a:t>
            </a:fld>
            <a:endParaRPr lang="en-US"/>
          </a:p>
        </p:txBody>
      </p:sp>
      <p:sp>
        <p:nvSpPr>
          <p:cNvPr id="10" name="Footer Placeholder 3"/>
          <p:cNvSpPr txBox="1">
            <a:spLocks noGrp="1"/>
          </p:cNvSpPr>
          <p:nvPr>
            <p:ph type="ftr" sz="quarter" idx="9"/>
          </p:nvPr>
        </p:nvSpPr>
        <p:spPr/>
        <p:txBody>
          <a:bodyPr/>
          <a:lstStyle>
            <a:lvl1pPr>
              <a:defRPr/>
            </a:lvl1pPr>
          </a:lstStyle>
          <a:p>
            <a:pPr lvl="0"/>
            <a:endParaRPr lang="en-US"/>
          </a:p>
        </p:txBody>
      </p:sp>
      <p:sp>
        <p:nvSpPr>
          <p:cNvPr id="11" name="Slide Number Placeholder 4"/>
          <p:cNvSpPr txBox="1">
            <a:spLocks noGrp="1"/>
          </p:cNvSpPr>
          <p:nvPr>
            <p:ph type="sldNum" sz="quarter" idx="8"/>
          </p:nvPr>
        </p:nvSpPr>
        <p:spPr/>
        <p:txBody>
          <a:bodyPr/>
          <a:lstStyle>
            <a:lvl1pPr>
              <a:defRPr/>
            </a:lvl1pPr>
          </a:lstStyle>
          <a:p>
            <a:pPr lvl="0"/>
            <a:fld id="{ADAA2EB3-31D9-4F79-B8CB-DD91830A43EA}" type="slidenum">
              <a:t>‹#›</a:t>
            </a:fld>
            <a:endParaRPr lang="en-US"/>
          </a:p>
        </p:txBody>
      </p:sp>
    </p:spTree>
    <p:extLst>
      <p:ext uri="{BB962C8B-B14F-4D97-AF65-F5344CB8AC3E}">
        <p14:creationId xmlns:p14="http://schemas.microsoft.com/office/powerpoint/2010/main" val="1907085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09603"/>
            <a:ext cx="9905996" cy="1904996"/>
          </a:xfrm>
        </p:spPr>
        <p:txBody>
          <a:bodyPr/>
          <a:lstStyle>
            <a:lvl1pPr>
              <a:defRPr lang="pl-PL"/>
            </a:lvl1pPr>
          </a:lstStyle>
          <a:p>
            <a:pPr lvl="0"/>
            <a:r>
              <a:rPr lang="pl-PL"/>
              <a:t>Kliknij, aby edytować styl</a:t>
            </a:r>
            <a:endParaRPr lang="en-US"/>
          </a:p>
        </p:txBody>
      </p:sp>
      <p:sp>
        <p:nvSpPr>
          <p:cNvPr id="3" name="Text Placeholder 2"/>
          <p:cNvSpPr txBox="1">
            <a:spLocks noGrp="1"/>
          </p:cNvSpPr>
          <p:nvPr>
            <p:ph type="body" idx="4294967295"/>
          </p:nvPr>
        </p:nvSpPr>
        <p:spPr>
          <a:xfrm>
            <a:off x="1141408" y="4404591"/>
            <a:ext cx="3195242" cy="576264"/>
          </a:xfrm>
        </p:spPr>
        <p:txBody>
          <a:bodyPr anchor="b">
            <a:noAutofit/>
          </a:bodyPr>
          <a:lstStyle>
            <a:lvl1pPr marL="0" indent="0">
              <a:lnSpc>
                <a:spcPct val="90000"/>
              </a:lnSpc>
              <a:buNone/>
              <a:defRPr sz="2000" cap="all">
                <a:solidFill>
                  <a:srgbClr val="FFFFFF"/>
                </a:solidFill>
              </a:defRPr>
            </a:lvl1pPr>
          </a:lstStyle>
          <a:p>
            <a:pPr lvl="0"/>
            <a:r>
              <a:rPr lang="pl-PL"/>
              <a:t>Kliknij, aby edytować style wzorca tekstu</a:t>
            </a:r>
          </a:p>
        </p:txBody>
      </p:sp>
      <p:sp>
        <p:nvSpPr>
          <p:cNvPr id="4" name="Picture Placeholder 2"/>
          <p:cNvSpPr txBox="1">
            <a:spLocks noGrp="1"/>
          </p:cNvSpPr>
          <p:nvPr>
            <p:ph type="pic" idx="4294967295"/>
          </p:nvPr>
        </p:nvSpPr>
        <p:spPr>
          <a:xfrm>
            <a:off x="1141408" y="2666993"/>
            <a:ext cx="3195242" cy="1524003"/>
          </a:xfrm>
          <a:ln w="19046" cap="sq">
            <a:solidFill>
              <a:srgbClr val="F1F0F0">
                <a:alpha val="60000"/>
              </a:srgbClr>
            </a:solidFill>
            <a:prstDash val="solid"/>
            <a:miter/>
          </a:ln>
          <a:effectLst>
            <a:outerShdw dist="38103" dir="5400000" algn="tl">
              <a:srgbClr val="000000">
                <a:alpha val="40000"/>
              </a:srgbClr>
            </a:outerShdw>
          </a:effectLst>
        </p:spPr>
        <p:txBody>
          <a:bodyPr/>
          <a:lstStyle>
            <a:lvl1pPr marL="0" indent="0">
              <a:buNone/>
              <a:defRPr sz="2000"/>
            </a:lvl1pPr>
          </a:lstStyle>
          <a:p>
            <a:pPr lvl="0"/>
            <a:r>
              <a:rPr lang="pl-PL"/>
              <a:t>Kliknij ikonę, aby dodać obraz</a:t>
            </a:r>
            <a:endParaRPr lang="en-US"/>
          </a:p>
        </p:txBody>
      </p:sp>
      <p:sp>
        <p:nvSpPr>
          <p:cNvPr id="5" name="Text Placeholder 3"/>
          <p:cNvSpPr txBox="1">
            <a:spLocks noGrp="1"/>
          </p:cNvSpPr>
          <p:nvPr>
            <p:ph type="body" idx="4294967295"/>
          </p:nvPr>
        </p:nvSpPr>
        <p:spPr>
          <a:xfrm>
            <a:off x="1141408" y="4980855"/>
            <a:ext cx="3195242" cy="817839"/>
          </a:xfrm>
        </p:spPr>
        <p:txBody>
          <a:bodyPr/>
          <a:lstStyle>
            <a:lvl1pPr marL="0" indent="0">
              <a:buNone/>
              <a:defRPr sz="1400"/>
            </a:lvl1pPr>
          </a:lstStyle>
          <a:p>
            <a:pPr lvl="0"/>
            <a:r>
              <a:rPr lang="pl-PL"/>
              <a:t>Kliknij, aby edytować style wzorca tekstu</a:t>
            </a:r>
          </a:p>
        </p:txBody>
      </p:sp>
      <p:sp>
        <p:nvSpPr>
          <p:cNvPr id="6" name="Text Placeholder 4"/>
          <p:cNvSpPr txBox="1">
            <a:spLocks noGrp="1"/>
          </p:cNvSpPr>
          <p:nvPr>
            <p:ph type="body" idx="4294967295"/>
          </p:nvPr>
        </p:nvSpPr>
        <p:spPr>
          <a:xfrm>
            <a:off x="4489054" y="4404591"/>
            <a:ext cx="3200400" cy="576264"/>
          </a:xfrm>
        </p:spPr>
        <p:txBody>
          <a:bodyPr anchor="b">
            <a:noAutofit/>
          </a:bodyPr>
          <a:lstStyle>
            <a:lvl1pPr marL="0" indent="0">
              <a:lnSpc>
                <a:spcPct val="90000"/>
              </a:lnSpc>
              <a:buNone/>
              <a:defRPr sz="2000" cap="all">
                <a:solidFill>
                  <a:srgbClr val="FFFFFF"/>
                </a:solidFill>
              </a:defRPr>
            </a:lvl1pPr>
          </a:lstStyle>
          <a:p>
            <a:pPr lvl="0"/>
            <a:r>
              <a:rPr lang="pl-PL"/>
              <a:t>Kliknij, aby edytować style wzorca tekstu</a:t>
            </a:r>
          </a:p>
        </p:txBody>
      </p:sp>
      <p:sp>
        <p:nvSpPr>
          <p:cNvPr id="7" name="Picture Placeholder 2"/>
          <p:cNvSpPr txBox="1">
            <a:spLocks noGrp="1"/>
          </p:cNvSpPr>
          <p:nvPr>
            <p:ph type="pic" idx="4294967295"/>
          </p:nvPr>
        </p:nvSpPr>
        <p:spPr>
          <a:xfrm>
            <a:off x="4489054" y="2666993"/>
            <a:ext cx="3198936" cy="1524003"/>
          </a:xfrm>
          <a:ln w="19046" cap="sq">
            <a:solidFill>
              <a:srgbClr val="F1F0F0">
                <a:alpha val="60000"/>
              </a:srgbClr>
            </a:solidFill>
            <a:prstDash val="solid"/>
            <a:miter/>
          </a:ln>
          <a:effectLst>
            <a:outerShdw dist="38103" dir="5400000" algn="tl">
              <a:srgbClr val="000000">
                <a:alpha val="40000"/>
              </a:srgbClr>
            </a:outerShdw>
          </a:effectLst>
        </p:spPr>
        <p:txBody>
          <a:bodyPr/>
          <a:lstStyle>
            <a:lvl1pPr marL="0" indent="0">
              <a:buNone/>
              <a:defRPr sz="2000"/>
            </a:lvl1pPr>
          </a:lstStyle>
          <a:p>
            <a:pPr lvl="0"/>
            <a:r>
              <a:rPr lang="pl-PL"/>
              <a:t>Kliknij ikonę, aby dodać obraz</a:t>
            </a:r>
            <a:endParaRPr lang="en-US"/>
          </a:p>
        </p:txBody>
      </p:sp>
      <p:sp>
        <p:nvSpPr>
          <p:cNvPr id="8" name="Text Placeholder 3"/>
          <p:cNvSpPr txBox="1">
            <a:spLocks noGrp="1"/>
          </p:cNvSpPr>
          <p:nvPr>
            <p:ph type="body" idx="4294967295"/>
          </p:nvPr>
        </p:nvSpPr>
        <p:spPr>
          <a:xfrm>
            <a:off x="4487591" y="4980855"/>
            <a:ext cx="3200400" cy="810341"/>
          </a:xfrm>
        </p:spPr>
        <p:txBody>
          <a:bodyPr/>
          <a:lstStyle>
            <a:lvl1pPr marL="0" indent="0">
              <a:buNone/>
              <a:defRPr sz="1400"/>
            </a:lvl1pPr>
          </a:lstStyle>
          <a:p>
            <a:pPr lvl="0"/>
            <a:r>
              <a:rPr lang="pl-PL"/>
              <a:t>Kliknij, aby edytować style wzorca tekstu</a:t>
            </a:r>
          </a:p>
        </p:txBody>
      </p:sp>
      <p:sp>
        <p:nvSpPr>
          <p:cNvPr id="9" name="Text Placeholder 4"/>
          <p:cNvSpPr txBox="1">
            <a:spLocks noGrp="1"/>
          </p:cNvSpPr>
          <p:nvPr>
            <p:ph type="body" idx="4294967295"/>
          </p:nvPr>
        </p:nvSpPr>
        <p:spPr>
          <a:xfrm>
            <a:off x="7852565" y="4404591"/>
            <a:ext cx="3190743" cy="576264"/>
          </a:xfrm>
        </p:spPr>
        <p:txBody>
          <a:bodyPr anchor="b">
            <a:noAutofit/>
          </a:bodyPr>
          <a:lstStyle>
            <a:lvl1pPr marL="0" indent="0">
              <a:lnSpc>
                <a:spcPct val="90000"/>
              </a:lnSpc>
              <a:buNone/>
              <a:defRPr sz="2000" cap="all">
                <a:solidFill>
                  <a:srgbClr val="FFFFFF"/>
                </a:solidFill>
              </a:defRPr>
            </a:lvl1pPr>
          </a:lstStyle>
          <a:p>
            <a:pPr lvl="0"/>
            <a:r>
              <a:rPr lang="pl-PL"/>
              <a:t>Kliknij, aby edytować style wzorca tekstu</a:t>
            </a:r>
          </a:p>
        </p:txBody>
      </p:sp>
      <p:sp>
        <p:nvSpPr>
          <p:cNvPr id="10" name="Picture Placeholder 2"/>
          <p:cNvSpPr txBox="1">
            <a:spLocks noGrp="1"/>
          </p:cNvSpPr>
          <p:nvPr>
            <p:ph type="pic" idx="4294967295"/>
          </p:nvPr>
        </p:nvSpPr>
        <p:spPr>
          <a:xfrm>
            <a:off x="7852437" y="2666993"/>
            <a:ext cx="3194968" cy="1524003"/>
          </a:xfrm>
          <a:ln w="19046" cap="sq">
            <a:solidFill>
              <a:srgbClr val="F1F0F0">
                <a:alpha val="60000"/>
              </a:srgbClr>
            </a:solidFill>
            <a:prstDash val="solid"/>
            <a:miter/>
          </a:ln>
          <a:effectLst>
            <a:outerShdw dist="38103" dir="5400000" algn="tl">
              <a:srgbClr val="000000">
                <a:alpha val="40000"/>
              </a:srgbClr>
            </a:outerShdw>
          </a:effectLst>
        </p:spPr>
        <p:txBody>
          <a:bodyPr/>
          <a:lstStyle>
            <a:lvl1pPr marL="0" indent="0">
              <a:buNone/>
              <a:defRPr sz="2000"/>
            </a:lvl1pPr>
          </a:lstStyle>
          <a:p>
            <a:pPr lvl="0"/>
            <a:r>
              <a:rPr lang="pl-PL"/>
              <a:t>Kliknij ikonę, aby dodać obraz</a:t>
            </a:r>
            <a:endParaRPr lang="en-US"/>
          </a:p>
        </p:txBody>
      </p:sp>
      <p:sp>
        <p:nvSpPr>
          <p:cNvPr id="11" name="Text Placeholder 3"/>
          <p:cNvSpPr txBox="1">
            <a:spLocks noGrp="1"/>
          </p:cNvSpPr>
          <p:nvPr>
            <p:ph type="body" idx="4294967295"/>
          </p:nvPr>
        </p:nvSpPr>
        <p:spPr>
          <a:xfrm>
            <a:off x="7852437" y="4980855"/>
            <a:ext cx="3194968" cy="810341"/>
          </a:xfrm>
        </p:spPr>
        <p:txBody>
          <a:bodyPr/>
          <a:lstStyle>
            <a:lvl1pPr marL="0" indent="0">
              <a:buNone/>
              <a:defRPr sz="1400"/>
            </a:lvl1pPr>
          </a:lstStyle>
          <a:p>
            <a:pPr lvl="0"/>
            <a:r>
              <a:rPr lang="pl-PL"/>
              <a:t>Kliknij, aby edytować style wzorca tekstu</a:t>
            </a:r>
          </a:p>
        </p:txBody>
      </p:sp>
      <p:sp>
        <p:nvSpPr>
          <p:cNvPr id="12" name="Date Placeholder 2"/>
          <p:cNvSpPr txBox="1">
            <a:spLocks noGrp="1"/>
          </p:cNvSpPr>
          <p:nvPr>
            <p:ph type="dt" sz="half" idx="7"/>
          </p:nvPr>
        </p:nvSpPr>
        <p:spPr/>
        <p:txBody>
          <a:bodyPr/>
          <a:lstStyle>
            <a:lvl1pPr>
              <a:defRPr/>
            </a:lvl1pPr>
          </a:lstStyle>
          <a:p>
            <a:pPr lvl="0"/>
            <a:fld id="{EE09C256-7A6D-41AB-A83A-46F20FD4722A}" type="datetime1">
              <a:rPr lang="en-US"/>
              <a:pPr lvl="0"/>
              <a:t>5/20/2017</a:t>
            </a:fld>
            <a:endParaRPr lang="en-US"/>
          </a:p>
        </p:txBody>
      </p:sp>
      <p:sp>
        <p:nvSpPr>
          <p:cNvPr id="13" name="Footer Placeholder 3"/>
          <p:cNvSpPr txBox="1">
            <a:spLocks noGrp="1"/>
          </p:cNvSpPr>
          <p:nvPr>
            <p:ph type="ftr" sz="quarter" idx="9"/>
          </p:nvPr>
        </p:nvSpPr>
        <p:spPr/>
        <p:txBody>
          <a:bodyPr/>
          <a:lstStyle>
            <a:lvl1pPr>
              <a:defRPr/>
            </a:lvl1pPr>
          </a:lstStyle>
          <a:p>
            <a:pPr lvl="0"/>
            <a:endParaRPr lang="en-US"/>
          </a:p>
        </p:txBody>
      </p:sp>
      <p:sp>
        <p:nvSpPr>
          <p:cNvPr id="14" name="Slide Number Placeholder 4"/>
          <p:cNvSpPr txBox="1">
            <a:spLocks noGrp="1"/>
          </p:cNvSpPr>
          <p:nvPr>
            <p:ph type="sldNum" sz="quarter" idx="8"/>
          </p:nvPr>
        </p:nvSpPr>
        <p:spPr/>
        <p:txBody>
          <a:bodyPr/>
          <a:lstStyle>
            <a:lvl1pPr>
              <a:defRPr/>
            </a:lvl1pPr>
          </a:lstStyle>
          <a:p>
            <a:pPr lvl="0"/>
            <a:fld id="{EE1B0969-CFEC-4812-A495-B0097A6EF6AE}" type="slidenum">
              <a:t>‹#›</a:t>
            </a:fld>
            <a:endParaRPr lang="en-US"/>
          </a:p>
        </p:txBody>
      </p:sp>
    </p:spTree>
    <p:extLst>
      <p:ext uri="{BB962C8B-B14F-4D97-AF65-F5344CB8AC3E}">
        <p14:creationId xmlns:p14="http://schemas.microsoft.com/office/powerpoint/2010/main" val="119396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pl-PL"/>
            </a:lvl1pPr>
          </a:lstStyle>
          <a:p>
            <a:pPr lvl="0"/>
            <a:r>
              <a:rPr lang="pl-PL"/>
              <a:t>Kliknij, aby edytować styl</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txBox="1">
            <a:spLocks noGrp="1"/>
          </p:cNvSpPr>
          <p:nvPr>
            <p:ph type="dt" sz="half" idx="7"/>
          </p:nvPr>
        </p:nvSpPr>
        <p:spPr/>
        <p:txBody>
          <a:bodyPr/>
          <a:lstStyle>
            <a:lvl1pPr>
              <a:defRPr/>
            </a:lvl1pPr>
          </a:lstStyle>
          <a:p>
            <a:pPr lvl="0"/>
            <a:fld id="{8739ADDA-5407-4428-9C9C-58C543CDB316}" type="datetime1">
              <a:rPr lang="en-US"/>
              <a:pPr lvl="0"/>
              <a:t>5/20/2017</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A306A5B0-C036-4A78-96A6-A351E9FA9D05}" type="slidenum">
              <a:t>‹#›</a:t>
            </a:fld>
            <a:endParaRPr lang="en-US"/>
          </a:p>
        </p:txBody>
      </p:sp>
    </p:spTree>
    <p:extLst>
      <p:ext uri="{BB962C8B-B14F-4D97-AF65-F5344CB8AC3E}">
        <p14:creationId xmlns:p14="http://schemas.microsoft.com/office/powerpoint/2010/main" val="39281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9042401" y="609603"/>
            <a:ext cx="2005014" cy="5181603"/>
          </a:xfrm>
        </p:spPr>
        <p:txBody>
          <a:bodyPr vert="eaVert"/>
          <a:lstStyle>
            <a:lvl1pPr>
              <a:defRPr lang="pl-PL"/>
            </a:lvl1pPr>
          </a:lstStyle>
          <a:p>
            <a:pPr lvl="0"/>
            <a:r>
              <a:rPr lang="pl-PL"/>
              <a:t>Kliknij, aby edytować styl</a:t>
            </a:r>
            <a:endParaRPr lang="en-US"/>
          </a:p>
        </p:txBody>
      </p:sp>
      <p:sp>
        <p:nvSpPr>
          <p:cNvPr id="3" name="Vertical Text Placeholder 2"/>
          <p:cNvSpPr txBox="1">
            <a:spLocks noGrp="1"/>
          </p:cNvSpPr>
          <p:nvPr>
            <p:ph type="body" orient="vert" idx="1"/>
          </p:nvPr>
        </p:nvSpPr>
        <p:spPr>
          <a:xfrm>
            <a:off x="1141408" y="609603"/>
            <a:ext cx="7748589" cy="5181603"/>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txBox="1">
            <a:spLocks noGrp="1"/>
          </p:cNvSpPr>
          <p:nvPr>
            <p:ph type="dt" sz="half" idx="7"/>
          </p:nvPr>
        </p:nvSpPr>
        <p:spPr/>
        <p:txBody>
          <a:bodyPr/>
          <a:lstStyle>
            <a:lvl1pPr>
              <a:defRPr/>
            </a:lvl1pPr>
          </a:lstStyle>
          <a:p>
            <a:pPr lvl="0"/>
            <a:fld id="{D3FAB20C-B8E9-4FC3-99C6-CA29C065CC66}" type="datetime1">
              <a:rPr lang="en-US"/>
              <a:pPr lvl="0"/>
              <a:t>5/20/2017</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B1DC7EB-1B0B-433D-A745-974F8B457B59}" type="slidenum">
              <a:t>‹#›</a:t>
            </a:fld>
            <a:endParaRPr lang="en-US"/>
          </a:p>
        </p:txBody>
      </p:sp>
    </p:spTree>
    <p:extLst>
      <p:ext uri="{BB962C8B-B14F-4D97-AF65-F5344CB8AC3E}">
        <p14:creationId xmlns:p14="http://schemas.microsoft.com/office/powerpoint/2010/main" val="285047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pl-PL"/>
            </a:lvl1pPr>
          </a:lstStyle>
          <a:p>
            <a:pPr lvl="0"/>
            <a:r>
              <a:rPr lang="pl-PL"/>
              <a:t>Kliknij, aby edytować styl</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txBox="1">
            <a:spLocks noGrp="1"/>
          </p:cNvSpPr>
          <p:nvPr>
            <p:ph type="dt" sz="half" idx="7"/>
          </p:nvPr>
        </p:nvSpPr>
        <p:spPr/>
        <p:txBody>
          <a:bodyPr/>
          <a:lstStyle>
            <a:lvl1pPr>
              <a:defRPr/>
            </a:lvl1pPr>
          </a:lstStyle>
          <a:p>
            <a:pPr lvl="0"/>
            <a:fld id="{06A9C078-590C-4A58-8685-40545A0FC630}" type="datetime1">
              <a:rPr lang="en-US"/>
              <a:pPr lvl="0"/>
              <a:t>5/20/2017</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5481EE32-AEFE-419D-8665-2929FDDB8FCE}" type="slidenum">
              <a:t>‹#›</a:t>
            </a:fld>
            <a:endParaRPr lang="en-US"/>
          </a:p>
        </p:txBody>
      </p:sp>
    </p:spTree>
    <p:extLst>
      <p:ext uri="{BB962C8B-B14F-4D97-AF65-F5344CB8AC3E}">
        <p14:creationId xmlns:p14="http://schemas.microsoft.com/office/powerpoint/2010/main" val="203512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1419221"/>
            <a:ext cx="9905996" cy="2852735"/>
          </a:xfrm>
        </p:spPr>
        <p:txBody>
          <a:bodyPr anchor="b"/>
          <a:lstStyle>
            <a:lvl1pPr>
              <a:defRPr lang="pl-PL"/>
            </a:lvl1pPr>
          </a:lstStyle>
          <a:p>
            <a:pPr lvl="0"/>
            <a:r>
              <a:rPr lang="pl-PL"/>
              <a:t>Kliknij, aby edytować styl</a:t>
            </a:r>
            <a:endParaRPr lang="en-US"/>
          </a:p>
        </p:txBody>
      </p:sp>
      <p:sp>
        <p:nvSpPr>
          <p:cNvPr id="3" name="Text Placeholder 2"/>
          <p:cNvSpPr txBox="1">
            <a:spLocks noGrp="1"/>
          </p:cNvSpPr>
          <p:nvPr>
            <p:ph type="body" idx="1"/>
          </p:nvPr>
        </p:nvSpPr>
        <p:spPr>
          <a:xfrm>
            <a:off x="1141408" y="4424360"/>
            <a:ext cx="9905996" cy="1374772"/>
          </a:xfrm>
        </p:spPr>
        <p:txBody>
          <a:bodyPr/>
          <a:lstStyle>
            <a:lvl1pPr marL="0" indent="0">
              <a:buNone/>
              <a:defRPr sz="1800" cap="all">
                <a:solidFill>
                  <a:srgbClr val="FFFFFF"/>
                </a:solidFill>
              </a:defRPr>
            </a:lvl1pPr>
          </a:lstStyle>
          <a:p>
            <a:pPr lvl="0"/>
            <a:r>
              <a:rPr lang="pl-PL"/>
              <a:t>Kliknij, aby edytować style wzorca tekstu</a:t>
            </a:r>
          </a:p>
        </p:txBody>
      </p:sp>
      <p:sp>
        <p:nvSpPr>
          <p:cNvPr id="4" name="Date Placeholder 3"/>
          <p:cNvSpPr txBox="1">
            <a:spLocks noGrp="1"/>
          </p:cNvSpPr>
          <p:nvPr>
            <p:ph type="dt" sz="half" idx="7"/>
          </p:nvPr>
        </p:nvSpPr>
        <p:spPr/>
        <p:txBody>
          <a:bodyPr/>
          <a:lstStyle>
            <a:lvl1pPr>
              <a:defRPr/>
            </a:lvl1pPr>
          </a:lstStyle>
          <a:p>
            <a:pPr lvl="0"/>
            <a:fld id="{90690D12-CBAB-4A4B-8C1A-A2A02A2D5D5E}" type="datetime1">
              <a:rPr lang="en-US"/>
              <a:pPr lvl="0"/>
              <a:t>5/20/2017</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C63DD965-C875-4000-9EAC-7C040408F011}" type="slidenum">
              <a:t>‹#›</a:t>
            </a:fld>
            <a:endParaRPr lang="en-US"/>
          </a:p>
        </p:txBody>
      </p:sp>
    </p:spTree>
    <p:extLst>
      <p:ext uri="{BB962C8B-B14F-4D97-AF65-F5344CB8AC3E}">
        <p14:creationId xmlns:p14="http://schemas.microsoft.com/office/powerpoint/2010/main" val="178483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pl-PL"/>
            </a:lvl1pPr>
          </a:lstStyle>
          <a:p>
            <a:pPr lvl="0"/>
            <a:r>
              <a:rPr lang="pl-PL"/>
              <a:t>Kliknij, aby edytować styl</a:t>
            </a:r>
            <a:endParaRPr lang="en-US"/>
          </a:p>
        </p:txBody>
      </p:sp>
      <p:sp>
        <p:nvSpPr>
          <p:cNvPr id="3" name="Content Placeholder 2"/>
          <p:cNvSpPr txBox="1">
            <a:spLocks noGrp="1"/>
          </p:cNvSpPr>
          <p:nvPr>
            <p:ph idx="1"/>
          </p:nvPr>
        </p:nvSpPr>
        <p:spPr>
          <a:xfrm>
            <a:off x="1141408" y="2249488"/>
            <a:ext cx="4878388" cy="3541718"/>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p:cNvSpPr txBox="1">
            <a:spLocks noGrp="1"/>
          </p:cNvSpPr>
          <p:nvPr>
            <p:ph idx="2"/>
          </p:nvPr>
        </p:nvSpPr>
        <p:spPr>
          <a:xfrm>
            <a:off x="6172200" y="2249488"/>
            <a:ext cx="4875215" cy="3541718"/>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txBox="1">
            <a:spLocks noGrp="1"/>
          </p:cNvSpPr>
          <p:nvPr>
            <p:ph type="dt" sz="half" idx="7"/>
          </p:nvPr>
        </p:nvSpPr>
        <p:spPr/>
        <p:txBody>
          <a:bodyPr/>
          <a:lstStyle>
            <a:lvl1pPr>
              <a:defRPr/>
            </a:lvl1pPr>
          </a:lstStyle>
          <a:p>
            <a:pPr lvl="0"/>
            <a:fld id="{921A1885-9A2C-4B97-89CF-28FBD29046E0}" type="datetime1">
              <a:rPr lang="en-US"/>
              <a:pPr lvl="0"/>
              <a:t>5/20/2017</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0E24B901-3AE9-4A56-AC06-111A45F3505C}" type="slidenum">
              <a:t>‹#›</a:t>
            </a:fld>
            <a:endParaRPr lang="en-US"/>
          </a:p>
        </p:txBody>
      </p:sp>
    </p:spTree>
    <p:extLst>
      <p:ext uri="{BB962C8B-B14F-4D97-AF65-F5344CB8AC3E}">
        <p14:creationId xmlns:p14="http://schemas.microsoft.com/office/powerpoint/2010/main" val="341826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19121"/>
            <a:ext cx="9905996" cy="1477963"/>
          </a:xfrm>
        </p:spPr>
        <p:txBody>
          <a:bodyPr/>
          <a:lstStyle>
            <a:lvl1pPr>
              <a:defRPr lang="pl-PL"/>
            </a:lvl1pPr>
          </a:lstStyle>
          <a:p>
            <a:pPr lvl="0"/>
            <a:r>
              <a:rPr lang="pl-PL"/>
              <a:t>Kliknij, aby edytować styl</a:t>
            </a:r>
            <a:endParaRPr lang="en-US"/>
          </a:p>
        </p:txBody>
      </p:sp>
      <p:sp>
        <p:nvSpPr>
          <p:cNvPr id="3" name="Text Placeholder 2"/>
          <p:cNvSpPr txBox="1">
            <a:spLocks noGrp="1"/>
          </p:cNvSpPr>
          <p:nvPr>
            <p:ph type="body" idx="1"/>
          </p:nvPr>
        </p:nvSpPr>
        <p:spPr>
          <a:xfrm>
            <a:off x="1370018" y="2249488"/>
            <a:ext cx="4649778" cy="823910"/>
          </a:xfrm>
        </p:spPr>
        <p:txBody>
          <a:bodyPr anchor="b"/>
          <a:lstStyle>
            <a:lvl1pPr marL="0" indent="0">
              <a:lnSpc>
                <a:spcPct val="90000"/>
              </a:lnSpc>
              <a:buNone/>
              <a:defRPr cap="all">
                <a:solidFill>
                  <a:srgbClr val="FFFFFF"/>
                </a:solidFill>
              </a:defRPr>
            </a:lvl1pPr>
          </a:lstStyle>
          <a:p>
            <a:pPr lvl="0"/>
            <a:r>
              <a:rPr lang="pl-PL"/>
              <a:t>Kliknij, aby edytować style wzorca tekstu</a:t>
            </a:r>
          </a:p>
        </p:txBody>
      </p:sp>
      <p:sp>
        <p:nvSpPr>
          <p:cNvPr id="4" name="Content Placeholder 3"/>
          <p:cNvSpPr txBox="1">
            <a:spLocks noGrp="1"/>
          </p:cNvSpPr>
          <p:nvPr>
            <p:ph idx="2"/>
          </p:nvPr>
        </p:nvSpPr>
        <p:spPr>
          <a:xfrm>
            <a:off x="1141408" y="3073398"/>
            <a:ext cx="4878388" cy="2717797"/>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p:cNvSpPr txBox="1">
            <a:spLocks noGrp="1"/>
          </p:cNvSpPr>
          <p:nvPr>
            <p:ph type="body" idx="3"/>
          </p:nvPr>
        </p:nvSpPr>
        <p:spPr>
          <a:xfrm>
            <a:off x="6400809" y="2249488"/>
            <a:ext cx="4646605" cy="823910"/>
          </a:xfrm>
        </p:spPr>
        <p:txBody>
          <a:bodyPr anchor="b"/>
          <a:lstStyle>
            <a:lvl1pPr marL="0" indent="0">
              <a:lnSpc>
                <a:spcPct val="90000"/>
              </a:lnSpc>
              <a:buNone/>
              <a:defRPr cap="all">
                <a:solidFill>
                  <a:srgbClr val="FFFFFF"/>
                </a:solidFill>
              </a:defRPr>
            </a:lvl1pPr>
          </a:lstStyle>
          <a:p>
            <a:pPr lvl="0"/>
            <a:r>
              <a:rPr lang="pl-PL"/>
              <a:t>Kliknij, aby edytować style wzorca tekstu</a:t>
            </a:r>
          </a:p>
        </p:txBody>
      </p:sp>
      <p:sp>
        <p:nvSpPr>
          <p:cNvPr id="6" name="Content Placeholder 5"/>
          <p:cNvSpPr txBox="1">
            <a:spLocks noGrp="1"/>
          </p:cNvSpPr>
          <p:nvPr>
            <p:ph idx="4"/>
          </p:nvPr>
        </p:nvSpPr>
        <p:spPr>
          <a:xfrm>
            <a:off x="6172200" y="3073398"/>
            <a:ext cx="4875205" cy="2717797"/>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txBox="1">
            <a:spLocks noGrp="1"/>
          </p:cNvSpPr>
          <p:nvPr>
            <p:ph type="dt" sz="half" idx="7"/>
          </p:nvPr>
        </p:nvSpPr>
        <p:spPr/>
        <p:txBody>
          <a:bodyPr/>
          <a:lstStyle>
            <a:lvl1pPr>
              <a:defRPr/>
            </a:lvl1pPr>
          </a:lstStyle>
          <a:p>
            <a:pPr lvl="0"/>
            <a:fld id="{5FD2448D-762A-4DD3-A203-393B0A2053E1}" type="datetime1">
              <a:rPr lang="en-US"/>
              <a:pPr lvl="0"/>
              <a:t>5/20/2017</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68385AED-66E0-4B3D-908B-AAEBAED1EC97}" type="slidenum">
              <a:t>‹#›</a:t>
            </a:fld>
            <a:endParaRPr lang="en-US"/>
          </a:p>
        </p:txBody>
      </p:sp>
    </p:spTree>
    <p:extLst>
      <p:ext uri="{BB962C8B-B14F-4D97-AF65-F5344CB8AC3E}">
        <p14:creationId xmlns:p14="http://schemas.microsoft.com/office/powerpoint/2010/main" val="94835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pl-PL"/>
            </a:lvl1pPr>
          </a:lstStyle>
          <a:p>
            <a:pPr lvl="0"/>
            <a:r>
              <a:rPr lang="pl-PL"/>
              <a:t>Kliknij, aby edytować styl</a:t>
            </a:r>
            <a:endParaRPr lang="en-US"/>
          </a:p>
        </p:txBody>
      </p:sp>
      <p:sp>
        <p:nvSpPr>
          <p:cNvPr id="3" name="Date Placeholder 2"/>
          <p:cNvSpPr txBox="1">
            <a:spLocks noGrp="1"/>
          </p:cNvSpPr>
          <p:nvPr>
            <p:ph type="dt" sz="half" idx="7"/>
          </p:nvPr>
        </p:nvSpPr>
        <p:spPr/>
        <p:txBody>
          <a:bodyPr/>
          <a:lstStyle>
            <a:lvl1pPr>
              <a:defRPr/>
            </a:lvl1pPr>
          </a:lstStyle>
          <a:p>
            <a:pPr lvl="0"/>
            <a:fld id="{60BEC475-E35C-41FA-A6A3-39839ECF8454}" type="datetime1">
              <a:rPr lang="en-US"/>
              <a:pPr lvl="0"/>
              <a:t>5/20/2017</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071716E4-D1D9-4362-A146-59A8EDE32362}" type="slidenum">
              <a:t>‹#›</a:t>
            </a:fld>
            <a:endParaRPr lang="en-US"/>
          </a:p>
        </p:txBody>
      </p:sp>
    </p:spTree>
    <p:extLst>
      <p:ext uri="{BB962C8B-B14F-4D97-AF65-F5344CB8AC3E}">
        <p14:creationId xmlns:p14="http://schemas.microsoft.com/office/powerpoint/2010/main" val="1079103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0B8BC320-B6AA-4DFD-82A0-94B098AE8741}" type="datetime1">
              <a:rPr lang="en-US"/>
              <a:pPr lvl="0"/>
              <a:t>5/20/2017</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96606C30-6BFF-4AF6-BD80-8E1D75611A71}" type="slidenum">
              <a:t>‹#›</a:t>
            </a:fld>
            <a:endParaRPr lang="en-US"/>
          </a:p>
        </p:txBody>
      </p:sp>
    </p:spTree>
    <p:extLst>
      <p:ext uri="{BB962C8B-B14F-4D97-AF65-F5344CB8AC3E}">
        <p14:creationId xmlns:p14="http://schemas.microsoft.com/office/powerpoint/2010/main" val="801911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txBox="1">
            <a:spLocks noGrp="1"/>
          </p:cNvSpPr>
          <p:nvPr>
            <p:ph type="title"/>
          </p:nvPr>
        </p:nvSpPr>
        <p:spPr>
          <a:xfrm>
            <a:off x="1146703" y="609603"/>
            <a:ext cx="3856033" cy="1639884"/>
          </a:xfrm>
        </p:spPr>
        <p:txBody>
          <a:bodyPr anchor="b"/>
          <a:lstStyle>
            <a:lvl1pPr>
              <a:defRPr lang="pl-PL" sz="3200"/>
            </a:lvl1pPr>
          </a:lstStyle>
          <a:p>
            <a:pPr lvl="0"/>
            <a:r>
              <a:rPr lang="pl-PL"/>
              <a:t>Kliknij, aby edytować styl</a:t>
            </a:r>
            <a:endParaRPr lang="en-US"/>
          </a:p>
        </p:txBody>
      </p:sp>
      <p:sp>
        <p:nvSpPr>
          <p:cNvPr id="3" name="Content Placeholder 2"/>
          <p:cNvSpPr txBox="1">
            <a:spLocks noGrp="1"/>
          </p:cNvSpPr>
          <p:nvPr>
            <p:ph idx="1"/>
          </p:nvPr>
        </p:nvSpPr>
        <p:spPr>
          <a:xfrm>
            <a:off x="5156201" y="592668"/>
            <a:ext cx="5891204" cy="5198537"/>
          </a:xfrm>
        </p:spPr>
        <p:txBody>
          <a:bodyPr anchor="ct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p:cNvSpPr txBox="1">
            <a:spLocks noGrp="1"/>
          </p:cNvSpPr>
          <p:nvPr>
            <p:ph type="body" idx="2"/>
          </p:nvPr>
        </p:nvSpPr>
        <p:spPr>
          <a:xfrm>
            <a:off x="1146703" y="2249488"/>
            <a:ext cx="3856033" cy="3541718"/>
          </a:xfrm>
        </p:spPr>
        <p:txBody>
          <a:bodyPr/>
          <a:lstStyle>
            <a:lvl1pPr marL="0" indent="0">
              <a:buNone/>
              <a:defRPr sz="1600"/>
            </a:lvl1pPr>
          </a:lstStyle>
          <a:p>
            <a:pPr lvl="0"/>
            <a:r>
              <a:rPr lang="pl-PL"/>
              <a:t>Kliknij, aby edytować style wzorca tekstu</a:t>
            </a:r>
          </a:p>
        </p:txBody>
      </p:sp>
      <p:sp>
        <p:nvSpPr>
          <p:cNvPr id="5" name="Date Placeholder 4"/>
          <p:cNvSpPr txBox="1">
            <a:spLocks noGrp="1"/>
          </p:cNvSpPr>
          <p:nvPr>
            <p:ph type="dt" sz="half" idx="7"/>
          </p:nvPr>
        </p:nvSpPr>
        <p:spPr/>
        <p:txBody>
          <a:bodyPr/>
          <a:lstStyle>
            <a:lvl1pPr>
              <a:defRPr/>
            </a:lvl1pPr>
          </a:lstStyle>
          <a:p>
            <a:pPr lvl="0"/>
            <a:fld id="{826BD06B-EB5C-48D6-ABF9-15A7B914F9F9}" type="datetime1">
              <a:rPr lang="en-US"/>
              <a:pPr lvl="0"/>
              <a:t>5/20/2017</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6D4679A9-8F5D-487A-B9F3-6306AEF34A63}" type="slidenum">
              <a:t>‹#›</a:t>
            </a:fld>
            <a:endParaRPr lang="en-US"/>
          </a:p>
        </p:txBody>
      </p:sp>
    </p:spTree>
    <p:extLst>
      <p:ext uri="{BB962C8B-B14F-4D97-AF65-F5344CB8AC3E}">
        <p14:creationId xmlns:p14="http://schemas.microsoft.com/office/powerpoint/2010/main" val="1974389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09603"/>
            <a:ext cx="5934510" cy="1639884"/>
          </a:xfrm>
        </p:spPr>
        <p:txBody>
          <a:bodyPr anchor="b"/>
          <a:lstStyle>
            <a:lvl1pPr>
              <a:defRPr lang="pl-PL" sz="3200"/>
            </a:lvl1pPr>
          </a:lstStyle>
          <a:p>
            <a:pPr lvl="0"/>
            <a:r>
              <a:rPr lang="pl-PL"/>
              <a:t>Kliknij, aby edytować styl</a:t>
            </a:r>
            <a:endParaRPr lang="en-US"/>
          </a:p>
        </p:txBody>
      </p:sp>
      <p:sp>
        <p:nvSpPr>
          <p:cNvPr id="3" name="Picture Placeholder 2"/>
          <p:cNvSpPr txBox="1">
            <a:spLocks noGrp="1"/>
          </p:cNvSpPr>
          <p:nvPr>
            <p:ph type="pic" idx="1"/>
          </p:nvPr>
        </p:nvSpPr>
        <p:spPr>
          <a:xfrm>
            <a:off x="7380716" y="609603"/>
            <a:ext cx="3666689" cy="5181603"/>
          </a:xfrm>
          <a:ln w="19046" cap="sq">
            <a:solidFill>
              <a:srgbClr val="F1F0F0">
                <a:alpha val="60000"/>
              </a:srgbClr>
            </a:solidFill>
            <a:prstDash val="solid"/>
            <a:miter/>
          </a:ln>
          <a:effectLst>
            <a:outerShdw dist="38103" dir="5400000" algn="tl">
              <a:srgbClr val="000000">
                <a:alpha val="40000"/>
              </a:srgbClr>
            </a:outerShdw>
          </a:effectLst>
        </p:spPr>
        <p:txBody>
          <a:bodyPr/>
          <a:lstStyle>
            <a:lvl1pPr marL="0" indent="0">
              <a:buNone/>
              <a:defRPr sz="3200"/>
            </a:lvl1pPr>
          </a:lstStyle>
          <a:p>
            <a:pPr lvl="0"/>
            <a:r>
              <a:rPr lang="pl-PL"/>
              <a:t>Kliknij ikonę, aby dodać obraz</a:t>
            </a:r>
            <a:endParaRPr lang="en-US"/>
          </a:p>
        </p:txBody>
      </p:sp>
      <p:sp>
        <p:nvSpPr>
          <p:cNvPr id="4" name="Text Placeholder 3"/>
          <p:cNvSpPr txBox="1">
            <a:spLocks noGrp="1"/>
          </p:cNvSpPr>
          <p:nvPr>
            <p:ph type="body" idx="2"/>
          </p:nvPr>
        </p:nvSpPr>
        <p:spPr>
          <a:xfrm>
            <a:off x="1141408" y="2249488"/>
            <a:ext cx="5934510" cy="3541718"/>
          </a:xfrm>
        </p:spPr>
        <p:txBody>
          <a:bodyPr/>
          <a:lstStyle>
            <a:lvl1pPr marL="0" indent="0">
              <a:buNone/>
              <a:defRPr sz="1600"/>
            </a:lvl1pPr>
          </a:lstStyle>
          <a:p>
            <a:pPr lvl="0"/>
            <a:r>
              <a:rPr lang="pl-PL"/>
              <a:t>Kliknij, aby edytować style wzorca tekstu</a:t>
            </a:r>
          </a:p>
        </p:txBody>
      </p:sp>
      <p:sp>
        <p:nvSpPr>
          <p:cNvPr id="5" name="Date Placeholder 4"/>
          <p:cNvSpPr txBox="1">
            <a:spLocks noGrp="1"/>
          </p:cNvSpPr>
          <p:nvPr>
            <p:ph type="dt" sz="half" idx="7"/>
          </p:nvPr>
        </p:nvSpPr>
        <p:spPr/>
        <p:txBody>
          <a:bodyPr/>
          <a:lstStyle>
            <a:lvl1pPr>
              <a:defRPr/>
            </a:lvl1pPr>
          </a:lstStyle>
          <a:p>
            <a:pPr lvl="0"/>
            <a:fld id="{C10FD6AE-4D34-469E-A429-013427C0703F}" type="datetime1">
              <a:rPr lang="en-US"/>
              <a:pPr lvl="0"/>
              <a:t>5/20/2017</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D04FA15C-88A7-4C71-8ED0-AF4587C92730}" type="slidenum">
              <a:t>‹#›</a:t>
            </a:fld>
            <a:endParaRPr lang="en-US"/>
          </a:p>
        </p:txBody>
      </p:sp>
    </p:spTree>
    <p:extLst>
      <p:ext uri="{BB962C8B-B14F-4D97-AF65-F5344CB8AC3E}">
        <p14:creationId xmlns:p14="http://schemas.microsoft.com/office/powerpoint/2010/main" val="185139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mt="33000"/>
          </a:blip>
          <a:stretch>
            <a:fillRect/>
          </a:stretch>
        </a:blip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20">
            <a:alphaModFix amt="30000"/>
          </a:blip>
          <a:srcRect/>
          <a:stretch>
            <a:fillRect/>
          </a:stretch>
        </p:blipFill>
        <p:spPr>
          <a:xfrm>
            <a:off x="2527621" y="-252410"/>
            <a:ext cx="12192006" cy="6858000"/>
          </a:xfrm>
          <a:prstGeom prst="rect">
            <a:avLst/>
          </a:prstGeom>
          <a:noFill/>
          <a:ln cap="flat">
            <a:noFill/>
          </a:ln>
        </p:spPr>
      </p:pic>
      <p:grpSp>
        <p:nvGrpSpPr>
          <p:cNvPr id="3" name="Group 7"/>
          <p:cNvGrpSpPr/>
          <p:nvPr/>
        </p:nvGrpSpPr>
        <p:grpSpPr>
          <a:xfrm>
            <a:off x="-14292" y="0"/>
            <a:ext cx="12053884" cy="6857999"/>
            <a:chOff x="-14292" y="0"/>
            <a:chExt cx="12053884" cy="6857999"/>
          </a:xfrm>
        </p:grpSpPr>
        <p:grpSp>
          <p:nvGrpSpPr>
            <p:cNvPr id="4" name="Group 8"/>
            <p:cNvGrpSpPr/>
            <p:nvPr/>
          </p:nvGrpSpPr>
          <p:grpSpPr>
            <a:xfrm>
              <a:off x="-14292" y="0"/>
              <a:ext cx="1220797" cy="6857999"/>
              <a:chOff x="-14292" y="0"/>
              <a:chExt cx="1220797" cy="6857999"/>
            </a:xfrm>
          </p:grpSpPr>
          <p:sp>
            <p:nvSpPr>
              <p:cNvPr id="5" name="Rectangle 5"/>
              <p:cNvSpPr/>
              <p:nvPr/>
            </p:nvSpPr>
            <p:spPr>
              <a:xfrm>
                <a:off x="114300" y="4764"/>
                <a:ext cx="23810" cy="2181228"/>
              </a:xfrm>
              <a:prstGeom prst="rect">
                <a:avLst/>
              </a:pr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6" name="Freeform 6"/>
              <p:cNvSpPr/>
              <p:nvPr/>
            </p:nvSpPr>
            <p:spPr>
              <a:xfrm>
                <a:off x="33339" y="2176464"/>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7" name="Freeform 7"/>
              <p:cNvSpPr/>
              <p:nvPr/>
            </p:nvSpPr>
            <p:spPr>
              <a:xfrm>
                <a:off x="28575" y="4021138"/>
                <a:ext cx="190496" cy="188915"/>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8" name="Freeform 8"/>
              <p:cNvSpPr/>
              <p:nvPr/>
            </p:nvSpPr>
            <p:spPr>
              <a:xfrm>
                <a:off x="200025" y="4764"/>
                <a:ext cx="369883" cy="1811334"/>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 f4 0 f2"/>
                  <a:gd name="f13" fmla="+- f3 0 f2"/>
                  <a:gd name="f14" fmla="*/ f13 1 233"/>
                  <a:gd name="f15" fmla="*/ f12 1 1141"/>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33" h="1141">
                    <a:moveTo>
                      <a:pt x="f5" y="f4"/>
                    </a:moveTo>
                    <a:lnTo>
                      <a:pt x="f2" y="f6"/>
                    </a:lnTo>
                    <a:lnTo>
                      <a:pt x="f2" y="f2"/>
                    </a:lnTo>
                    <a:lnTo>
                      <a:pt x="f7" y="f2"/>
                    </a:lnTo>
                    <a:lnTo>
                      <a:pt x="f7" y="f8"/>
                    </a:lnTo>
                    <a:lnTo>
                      <a:pt x="f3" y="f9"/>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9" name="Freeform 9"/>
              <p:cNvSpPr/>
              <p:nvPr/>
            </p:nvSpPr>
            <p:spPr>
              <a:xfrm>
                <a:off x="503240" y="1801816"/>
                <a:ext cx="190496" cy="188915"/>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 f3 0 f2"/>
                  <a:gd name="f17" fmla="*/ f16 1 40"/>
                  <a:gd name="f18" fmla="*/ 0 1 f17"/>
                  <a:gd name="f19" fmla="*/ f3 1 f17"/>
                  <a:gd name="f20" fmla="*/ f18 f14 1"/>
                  <a:gd name="f21" fmla="*/ f19 f14 1"/>
                  <a:gd name="f22" fmla="*/ f19 f15 1"/>
                  <a:gd name="f23" fmla="*/ f18 f15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0" name="Freeform 10"/>
              <p:cNvSpPr/>
              <p:nvPr/>
            </p:nvSpPr>
            <p:spPr>
              <a:xfrm>
                <a:off x="285750" y="4764"/>
                <a:ext cx="369883" cy="1430341"/>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 f4 0 f2"/>
                  <a:gd name="f13" fmla="+- f3 0 f2"/>
                  <a:gd name="f14" fmla="*/ f13 1 233"/>
                  <a:gd name="f15" fmla="*/ f12 1 901"/>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33" h="901">
                    <a:moveTo>
                      <a:pt x="f5" y="f4"/>
                    </a:moveTo>
                    <a:lnTo>
                      <a:pt x="f2" y="f6"/>
                    </a:lnTo>
                    <a:lnTo>
                      <a:pt x="f2" y="f2"/>
                    </a:lnTo>
                    <a:lnTo>
                      <a:pt x="f7" y="f2"/>
                    </a:lnTo>
                    <a:lnTo>
                      <a:pt x="f7" y="f8"/>
                    </a:lnTo>
                    <a:lnTo>
                      <a:pt x="f3" y="f9"/>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1" name="Freeform 11"/>
              <p:cNvSpPr/>
              <p:nvPr/>
            </p:nvSpPr>
            <p:spPr>
              <a:xfrm>
                <a:off x="546097" y="0"/>
                <a:ext cx="152403" cy="912808"/>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 f4 0 f2"/>
                  <a:gd name="f13" fmla="+- f3 0 f2"/>
                  <a:gd name="f14" fmla="*/ f13 1 96"/>
                  <a:gd name="f15" fmla="*/ f12 1 575"/>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6" h="575">
                    <a:moveTo>
                      <a:pt x="f3" y="f4"/>
                    </a:moveTo>
                    <a:lnTo>
                      <a:pt x="f5" y="f4"/>
                    </a:lnTo>
                    <a:lnTo>
                      <a:pt x="f5" y="f6"/>
                    </a:lnTo>
                    <a:lnTo>
                      <a:pt x="f2" y="f7"/>
                    </a:lnTo>
                    <a:lnTo>
                      <a:pt x="f8" y="f2"/>
                    </a:lnTo>
                    <a:lnTo>
                      <a:pt x="f3" y="f9"/>
                    </a:lnTo>
                    <a:lnTo>
                      <a:pt x="f3"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2" name="Freeform 12"/>
              <p:cNvSpPr/>
              <p:nvPr/>
            </p:nvSpPr>
            <p:spPr>
              <a:xfrm>
                <a:off x="588965" y="1420813"/>
                <a:ext cx="190496" cy="190496"/>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 f3 0 f2"/>
                  <a:gd name="f16" fmla="*/ f15 1 40"/>
                  <a:gd name="f17" fmla="*/ 0 1 f16"/>
                  <a:gd name="f18" fmla="*/ f3 1 f16"/>
                  <a:gd name="f19" fmla="*/ f17 f13 1"/>
                  <a:gd name="f20" fmla="*/ f18 f13 1"/>
                  <a:gd name="f21" fmla="*/ f18 f14 1"/>
                  <a:gd name="f22" fmla="*/ f17 f14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3" name="Freeform 13"/>
              <p:cNvSpPr/>
              <p:nvPr/>
            </p:nvSpPr>
            <p:spPr>
              <a:xfrm>
                <a:off x="588965" y="903290"/>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4" name="Freeform 14"/>
              <p:cNvSpPr/>
              <p:nvPr/>
            </p:nvSpPr>
            <p:spPr>
              <a:xfrm>
                <a:off x="641351" y="0"/>
                <a:ext cx="422279" cy="527051"/>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 f4 0 f2"/>
                  <a:gd name="f16" fmla="+- f3 0 f2"/>
                  <a:gd name="f17" fmla="*/ f16 1 266"/>
                  <a:gd name="f18" fmla="*/ f15 1 332"/>
                  <a:gd name="f19" fmla="*/ 0 1 f17"/>
                  <a:gd name="f20" fmla="*/ f3 1 f17"/>
                  <a:gd name="f21" fmla="*/ 0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66" h="332">
                    <a:moveTo>
                      <a:pt x="f5" y="f4"/>
                    </a:moveTo>
                    <a:lnTo>
                      <a:pt x="f6" y="f7"/>
                    </a:lnTo>
                    <a:lnTo>
                      <a:pt x="f2" y="f8"/>
                    </a:lnTo>
                    <a:lnTo>
                      <a:pt x="f9" y="f2"/>
                    </a:lnTo>
                    <a:lnTo>
                      <a:pt x="f10" y="f11"/>
                    </a:lnTo>
                    <a:lnTo>
                      <a:pt x="f3" y="f12"/>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5" name="Freeform 15"/>
              <p:cNvSpPr/>
              <p:nvPr/>
            </p:nvSpPr>
            <p:spPr>
              <a:xfrm>
                <a:off x="1020763" y="488947"/>
                <a:ext cx="161921" cy="147639"/>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 f4 0 f2"/>
                  <a:gd name="f30" fmla="+- f3 0 f2"/>
                  <a:gd name="f31" fmla="*/ f30 1 34"/>
                  <a:gd name="f32" fmla="*/ f29 1 31"/>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6" name="Line 16"/>
              <p:cNvSpPr/>
              <p:nvPr/>
            </p:nvSpPr>
            <p:spPr>
              <a:xfrm>
                <a:off x="-4764" y="9528"/>
                <a:ext cx="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8"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7" name="Freeform 17"/>
              <p:cNvSpPr/>
              <p:nvPr/>
            </p:nvSpPr>
            <p:spPr>
              <a:xfrm>
                <a:off x="9528" y="1801816"/>
                <a:ext cx="123828" cy="127001"/>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 f4 0 f2"/>
                  <a:gd name="f12" fmla="+- f3 0 f2"/>
                  <a:gd name="f13" fmla="*/ f12 1 78"/>
                  <a:gd name="f14" fmla="*/ f11 1 80"/>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78" h="80">
                    <a:moveTo>
                      <a:pt x="f5" y="f4"/>
                    </a:moveTo>
                    <a:lnTo>
                      <a:pt x="f2" y="f6"/>
                    </a:lnTo>
                    <a:lnTo>
                      <a:pt x="f7" y="f2"/>
                    </a:lnTo>
                    <a:lnTo>
                      <a:pt x="f3" y="f8"/>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8" name="Freeform 18"/>
              <p:cNvSpPr/>
              <p:nvPr/>
            </p:nvSpPr>
            <p:spPr>
              <a:xfrm>
                <a:off x="-9528" y="3549645"/>
                <a:ext cx="147639" cy="481010"/>
              </a:xfrm>
              <a:custGeom>
                <a:avLst/>
                <a:gdLst>
                  <a:gd name="f0" fmla="val w"/>
                  <a:gd name="f1" fmla="val h"/>
                  <a:gd name="f2" fmla="val 0"/>
                  <a:gd name="f3" fmla="val 93"/>
                  <a:gd name="f4" fmla="val 303"/>
                  <a:gd name="f5" fmla="val 78"/>
                  <a:gd name="f6" fmla="val 12"/>
                  <a:gd name="f7" fmla="val 69"/>
                  <a:gd name="f8" fmla="*/ f0 1 93"/>
                  <a:gd name="f9" fmla="*/ f1 1 303"/>
                  <a:gd name="f10" fmla="+- f4 0 f2"/>
                  <a:gd name="f11" fmla="+- f3 0 f2"/>
                  <a:gd name="f12" fmla="*/ f11 1 93"/>
                  <a:gd name="f13" fmla="*/ f10 1 303"/>
                  <a:gd name="f14" fmla="*/ 0 1 f12"/>
                  <a:gd name="f15" fmla="*/ f3 1 f12"/>
                  <a:gd name="f16" fmla="*/ 0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93" h="303">
                    <a:moveTo>
                      <a:pt x="f3" y="f4"/>
                    </a:moveTo>
                    <a:lnTo>
                      <a:pt x="f5" y="f4"/>
                    </a:lnTo>
                    <a:lnTo>
                      <a:pt x="f5" y="f5"/>
                    </a:lnTo>
                    <a:lnTo>
                      <a:pt x="f2" y="f6"/>
                    </a:lnTo>
                    <a:lnTo>
                      <a:pt x="f6" y="f2"/>
                    </a:lnTo>
                    <a:lnTo>
                      <a:pt x="f3" y="f7"/>
                    </a:lnTo>
                    <a:lnTo>
                      <a:pt x="f3"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19" name="Freeform 19"/>
              <p:cNvSpPr/>
              <p:nvPr/>
            </p:nvSpPr>
            <p:spPr>
              <a:xfrm>
                <a:off x="128582" y="1382709"/>
                <a:ext cx="142875" cy="476246"/>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 f4 0 f2"/>
                  <a:gd name="f12" fmla="+- f3 0 f2"/>
                  <a:gd name="f13" fmla="*/ f12 1 90"/>
                  <a:gd name="f14" fmla="*/ f11 1 300"/>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90" h="300">
                    <a:moveTo>
                      <a:pt x="f3" y="f4"/>
                    </a:moveTo>
                    <a:lnTo>
                      <a:pt x="f5" y="f4"/>
                    </a:lnTo>
                    <a:lnTo>
                      <a:pt x="f5" y="f6"/>
                    </a:lnTo>
                    <a:lnTo>
                      <a:pt x="f2" y="f7"/>
                    </a:lnTo>
                    <a:lnTo>
                      <a:pt x="f7" y="f2"/>
                    </a:lnTo>
                    <a:lnTo>
                      <a:pt x="f3" y="f8"/>
                    </a:lnTo>
                    <a:lnTo>
                      <a:pt x="f3"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0" name="Freeform 20"/>
              <p:cNvSpPr/>
              <p:nvPr/>
            </p:nvSpPr>
            <p:spPr>
              <a:xfrm>
                <a:off x="204789" y="1849438"/>
                <a:ext cx="114300" cy="107954"/>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 f4 0 f2"/>
                  <a:gd name="f17" fmla="+- f3 0 f2"/>
                  <a:gd name="f18" fmla="*/ f17 1 24"/>
                  <a:gd name="f19" fmla="*/ f16 1 23"/>
                  <a:gd name="f20" fmla="*/ 0 1 f18"/>
                  <a:gd name="f21" fmla="*/ f3 1 f18"/>
                  <a:gd name="f22" fmla="*/ 0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1" name="Rectangle 21"/>
              <p:cNvSpPr/>
              <p:nvPr/>
            </p:nvSpPr>
            <p:spPr>
              <a:xfrm>
                <a:off x="133346" y="4662489"/>
                <a:ext cx="23810" cy="2181228"/>
              </a:xfrm>
              <a:prstGeom prst="rect">
                <a:avLst/>
              </a:pr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2" name="Freeform 22"/>
              <p:cNvSpPr/>
              <p:nvPr/>
            </p:nvSpPr>
            <p:spPr>
              <a:xfrm>
                <a:off x="223835" y="5041901"/>
                <a:ext cx="369883" cy="1801816"/>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 f4 0 f2"/>
                  <a:gd name="f14" fmla="+- f3 0 f2"/>
                  <a:gd name="f15" fmla="*/ f14 1 233"/>
                  <a:gd name="f16" fmla="*/ f13 1 1135"/>
                  <a:gd name="f17" fmla="*/ 0 1 f15"/>
                  <a:gd name="f18" fmla="*/ f3 1 f15"/>
                  <a:gd name="f19" fmla="*/ 0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3" name="Freeform 23"/>
              <p:cNvSpPr/>
              <p:nvPr/>
            </p:nvSpPr>
            <p:spPr>
              <a:xfrm>
                <a:off x="52385" y="4481510"/>
                <a:ext cx="190496"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4" name="Freeform 24"/>
              <p:cNvSpPr/>
              <p:nvPr/>
            </p:nvSpPr>
            <p:spPr>
              <a:xfrm>
                <a:off x="-14292" y="5627683"/>
                <a:ext cx="85725" cy="1216023"/>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 f4 0 f2"/>
                  <a:gd name="f13" fmla="+- f3 0 f2"/>
                  <a:gd name="f14" fmla="*/ f13 1 54"/>
                  <a:gd name="f15" fmla="*/ f12 1 766"/>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54" h="766">
                    <a:moveTo>
                      <a:pt x="f3" y="f4"/>
                    </a:moveTo>
                    <a:lnTo>
                      <a:pt x="f5" y="f4"/>
                    </a:lnTo>
                    <a:lnTo>
                      <a:pt x="f5" y="f6"/>
                    </a:lnTo>
                    <a:lnTo>
                      <a:pt x="f2" y="f7"/>
                    </a:lnTo>
                    <a:lnTo>
                      <a:pt x="f8" y="f2"/>
                    </a:lnTo>
                    <a:lnTo>
                      <a:pt x="f3" y="f9"/>
                    </a:lnTo>
                    <a:lnTo>
                      <a:pt x="f3"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5" name="Freeform 25"/>
              <p:cNvSpPr/>
              <p:nvPr/>
            </p:nvSpPr>
            <p:spPr>
              <a:xfrm>
                <a:off x="527051" y="4867278"/>
                <a:ext cx="190496" cy="188915"/>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6" name="Freeform 26"/>
              <p:cNvSpPr/>
              <p:nvPr/>
            </p:nvSpPr>
            <p:spPr>
              <a:xfrm>
                <a:off x="309560" y="5422904"/>
                <a:ext cx="374647" cy="1425577"/>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 f4 0 f2"/>
                  <a:gd name="f15" fmla="+- f3 0 f2"/>
                  <a:gd name="f16" fmla="*/ f15 1 236"/>
                  <a:gd name="f17" fmla="*/ f14 1 898"/>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7" name="Freeform 27"/>
              <p:cNvSpPr/>
              <p:nvPr/>
            </p:nvSpPr>
            <p:spPr>
              <a:xfrm>
                <a:off x="569908" y="5945191"/>
                <a:ext cx="152403" cy="912808"/>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 f4 0 f2"/>
                  <a:gd name="f13" fmla="+- f3 0 f2"/>
                  <a:gd name="f14" fmla="*/ f13 1 96"/>
                  <a:gd name="f15" fmla="*/ f12 1 575"/>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96" h="575">
                    <a:moveTo>
                      <a:pt x="f5" y="f4"/>
                    </a:moveTo>
                    <a:lnTo>
                      <a:pt x="f2" y="f6"/>
                    </a:lnTo>
                    <a:lnTo>
                      <a:pt x="f7" y="f8"/>
                    </a:lnTo>
                    <a:lnTo>
                      <a:pt x="f7" y="f2"/>
                    </a:lnTo>
                    <a:lnTo>
                      <a:pt x="f3" y="f2"/>
                    </a:lnTo>
                    <a:lnTo>
                      <a:pt x="f3" y="f9"/>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8" name="Freeform 28"/>
              <p:cNvSpPr/>
              <p:nvPr/>
            </p:nvSpPr>
            <p:spPr>
              <a:xfrm>
                <a:off x="612776" y="5246690"/>
                <a:ext cx="190496" cy="190496"/>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29" name="Freeform 29"/>
              <p:cNvSpPr/>
              <p:nvPr/>
            </p:nvSpPr>
            <p:spPr>
              <a:xfrm>
                <a:off x="612776" y="5764213"/>
                <a:ext cx="190496" cy="190496"/>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0" name="Freeform 30"/>
              <p:cNvSpPr/>
              <p:nvPr/>
            </p:nvSpPr>
            <p:spPr>
              <a:xfrm>
                <a:off x="669926" y="6330948"/>
                <a:ext cx="417515" cy="517522"/>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 f4 0 f2"/>
                  <a:gd name="f17" fmla="+- f3 0 f2"/>
                  <a:gd name="f18" fmla="*/ f17 1 263"/>
                  <a:gd name="f19" fmla="*/ f16 1 326"/>
                  <a:gd name="f20" fmla="*/ 0 1 f18"/>
                  <a:gd name="f21" fmla="*/ f3 1 f18"/>
                  <a:gd name="f22" fmla="*/ 0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1" name="Freeform 31"/>
              <p:cNvSpPr/>
              <p:nvPr/>
            </p:nvSpPr>
            <p:spPr>
              <a:xfrm>
                <a:off x="1049338" y="6221413"/>
                <a:ext cx="157167" cy="147639"/>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 f4 0 f2"/>
                  <a:gd name="f30" fmla="+- f3 0 f2"/>
                  <a:gd name="f31" fmla="*/ f30 1 33"/>
                  <a:gd name="f32" fmla="*/ f29 1 31"/>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E7E6E6"/>
                  </a:gs>
                  <a:gs pos="100000">
                    <a:srgbClr val="8497B0"/>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grpSp>
        <p:grpSp>
          <p:nvGrpSpPr>
            <p:cNvPr id="32" name="Group 9"/>
            <p:cNvGrpSpPr/>
            <p:nvPr/>
          </p:nvGrpSpPr>
          <p:grpSpPr>
            <a:xfrm>
              <a:off x="11364913" y="0"/>
              <a:ext cx="674679" cy="6848481"/>
              <a:chOff x="11364913" y="0"/>
              <a:chExt cx="674679" cy="6848481"/>
            </a:xfrm>
          </p:grpSpPr>
          <p:sp>
            <p:nvSpPr>
              <p:cNvPr id="33" name="Freeform 32"/>
              <p:cNvSpPr/>
              <p:nvPr/>
            </p:nvSpPr>
            <p:spPr>
              <a:xfrm>
                <a:off x="11483977" y="0"/>
                <a:ext cx="417515" cy="512758"/>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 f4 0 f2"/>
                  <a:gd name="f16" fmla="+- f3 0 f2"/>
                  <a:gd name="f17" fmla="*/ f16 1 263"/>
                  <a:gd name="f18" fmla="*/ f15 1 323"/>
                  <a:gd name="f19" fmla="*/ 0 1 f17"/>
                  <a:gd name="f20" fmla="*/ f3 1 f17"/>
                  <a:gd name="f21" fmla="*/ 0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E7E6E6">
                      <a:alpha val="80000"/>
                    </a:srgbClr>
                  </a:gs>
                  <a:gs pos="100000">
                    <a:srgbClr val="8497B0">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4" name="Freeform 33"/>
              <p:cNvSpPr/>
              <p:nvPr/>
            </p:nvSpPr>
            <p:spPr>
              <a:xfrm>
                <a:off x="11364913" y="474665"/>
                <a:ext cx="157167" cy="152403"/>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 f4 0 f2"/>
                  <a:gd name="f30" fmla="+- f3 0 f2"/>
                  <a:gd name="f31" fmla="*/ f30 1 33"/>
                  <a:gd name="f32" fmla="*/ f29 1 32"/>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E7E6E6">
                      <a:alpha val="80000"/>
                    </a:srgbClr>
                  </a:gs>
                  <a:gs pos="100000">
                    <a:srgbClr val="8497B0">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5" name="Freeform 34"/>
              <p:cNvSpPr/>
              <p:nvPr/>
            </p:nvSpPr>
            <p:spPr>
              <a:xfrm>
                <a:off x="11631616" y="1539877"/>
                <a:ext cx="188915" cy="190496"/>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E7E6E6">
                      <a:alpha val="80000"/>
                    </a:srgbClr>
                  </a:gs>
                  <a:gs pos="100000">
                    <a:srgbClr val="8497B0">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6" name="Freeform 35"/>
              <p:cNvSpPr/>
              <p:nvPr/>
            </p:nvSpPr>
            <p:spPr>
              <a:xfrm>
                <a:off x="11531598" y="5694361"/>
                <a:ext cx="298451" cy="1154109"/>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 f4 0 f2"/>
                  <a:gd name="f13" fmla="+- f3 0 f2"/>
                  <a:gd name="f14" fmla="*/ f13 1 188"/>
                  <a:gd name="f15" fmla="*/ f12 1 727"/>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E7E6E6">
                      <a:alpha val="80000"/>
                    </a:srgbClr>
                  </a:gs>
                  <a:gs pos="100000">
                    <a:srgbClr val="8497B0">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7" name="Freeform 36"/>
              <p:cNvSpPr/>
              <p:nvPr/>
            </p:nvSpPr>
            <p:spPr>
              <a:xfrm>
                <a:off x="11772900" y="5551486"/>
                <a:ext cx="157167" cy="155576"/>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 f3 0 f2"/>
                  <a:gd name="f18" fmla="*/ f17 1 33"/>
                  <a:gd name="f19" fmla="*/ 0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E7E6E6">
                      <a:alpha val="80000"/>
                    </a:srgbClr>
                  </a:gs>
                  <a:gs pos="100000">
                    <a:srgbClr val="8497B0">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8" name="Freeform 37"/>
              <p:cNvSpPr/>
              <p:nvPr/>
            </p:nvSpPr>
            <p:spPr>
              <a:xfrm>
                <a:off x="11710985" y="4764"/>
                <a:ext cx="304796" cy="1544641"/>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 f4 0 f2"/>
                  <a:gd name="f14" fmla="+- f3 0 f2"/>
                  <a:gd name="f15" fmla="*/ f14 1 192"/>
                  <a:gd name="f16" fmla="*/ f13 1 973"/>
                  <a:gd name="f17" fmla="*/ 0 1 f15"/>
                  <a:gd name="f18" fmla="*/ f3 1 f15"/>
                  <a:gd name="f19" fmla="*/ 0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E7E6E6">
                      <a:alpha val="80000"/>
                    </a:srgbClr>
                  </a:gs>
                  <a:gs pos="100000">
                    <a:srgbClr val="8497B0">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39" name="Freeform 38"/>
              <p:cNvSpPr/>
              <p:nvPr/>
            </p:nvSpPr>
            <p:spPr>
              <a:xfrm>
                <a:off x="11636370" y="4867278"/>
                <a:ext cx="188915" cy="188915"/>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 f3 0 f2"/>
                  <a:gd name="f14" fmla="*/ f13 1 40"/>
                  <a:gd name="f15" fmla="*/ 0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E7E6E6">
                      <a:alpha val="80000"/>
                    </a:srgbClr>
                  </a:gs>
                  <a:gs pos="100000">
                    <a:srgbClr val="8497B0">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40" name="Freeform 39"/>
              <p:cNvSpPr/>
              <p:nvPr/>
            </p:nvSpPr>
            <p:spPr>
              <a:xfrm>
                <a:off x="11441109" y="5046665"/>
                <a:ext cx="307979" cy="1801816"/>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 f5 0 f3"/>
                  <a:gd name="f14" fmla="+- f4 0 f3"/>
                  <a:gd name="f15" fmla="*/ f14 1 194"/>
                  <a:gd name="f16" fmla="*/ f13 1 1135"/>
                  <a:gd name="f17" fmla="*/ 0 1 f15"/>
                  <a:gd name="f18" fmla="*/ f4 1 f15"/>
                  <a:gd name="f19" fmla="*/ 0 1 f16"/>
                  <a:gd name="f20" fmla="*/ f5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E7E6E6">
                      <a:alpha val="80000"/>
                    </a:srgbClr>
                  </a:gs>
                  <a:gs pos="100000">
                    <a:srgbClr val="8497B0">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41" name="Freeform 40"/>
              <p:cNvSpPr/>
              <p:nvPr/>
            </p:nvSpPr>
            <p:spPr>
              <a:xfrm>
                <a:off x="11849096" y="6416673"/>
                <a:ext cx="190496" cy="188915"/>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 f3 0 f2"/>
                  <a:gd name="f15" fmla="*/ f14 1 40"/>
                  <a:gd name="f16" fmla="*/ 0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E7E6E6">
                      <a:alpha val="80000"/>
                    </a:srgbClr>
                  </a:gs>
                  <a:gs pos="100000">
                    <a:srgbClr val="8497B0">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42" name="Rectangle 41"/>
              <p:cNvSpPr/>
              <p:nvPr/>
            </p:nvSpPr>
            <p:spPr>
              <a:xfrm>
                <a:off x="11939585" y="6596060"/>
                <a:ext cx="23810" cy="252410"/>
              </a:xfrm>
              <a:prstGeom prst="rect">
                <a:avLst/>
              </a:prstGeom>
              <a:gradFill>
                <a:gsLst>
                  <a:gs pos="0">
                    <a:srgbClr val="E7E6E6">
                      <a:alpha val="80000"/>
                    </a:srgbClr>
                  </a:gs>
                  <a:gs pos="100000">
                    <a:srgbClr val="8497B0">
                      <a:alpha val="60000"/>
                    </a:srgbClr>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grpSp>
      </p:grpSp>
      <p:sp>
        <p:nvSpPr>
          <p:cNvPr id="43" name="Title Placeholder 1"/>
          <p:cNvSpPr txBox="1">
            <a:spLocks noGrp="1"/>
          </p:cNvSpPr>
          <p:nvPr>
            <p:ph type="title"/>
          </p:nvPr>
        </p:nvSpPr>
        <p:spPr>
          <a:xfrm>
            <a:off x="1141408" y="618518"/>
            <a:ext cx="9905996" cy="1478566"/>
          </a:xfrm>
          <a:prstGeom prst="rect">
            <a:avLst/>
          </a:prstGeom>
          <a:noFill/>
          <a:ln>
            <a:noFill/>
          </a:ln>
        </p:spPr>
        <p:txBody>
          <a:bodyPr vert="horz" wrap="square" lIns="91440" tIns="45720" rIns="91440" bIns="45720" anchor="ctr" anchorCtr="0" compatLnSpc="1">
            <a:normAutofit/>
          </a:bodyPr>
          <a:lstStyle/>
          <a:p>
            <a:pPr lvl="0"/>
            <a:endParaRPr lang="en-US"/>
          </a:p>
        </p:txBody>
      </p:sp>
      <p:sp>
        <p:nvSpPr>
          <p:cNvPr id="44" name="Text Placeholder 2"/>
          <p:cNvSpPr txBox="1">
            <a:spLocks noGrp="1"/>
          </p:cNvSpPr>
          <p:nvPr>
            <p:ph type="body" idx="1"/>
          </p:nvPr>
        </p:nvSpPr>
        <p:spPr>
          <a:xfrm>
            <a:off x="1141408" y="2249488"/>
            <a:ext cx="9905996" cy="3541718"/>
          </a:xfrm>
          <a:prstGeom prst="rect">
            <a:avLst/>
          </a:prstGeom>
          <a:noFill/>
          <a:ln>
            <a:noFill/>
          </a:ln>
        </p:spPr>
        <p:txBody>
          <a:bodyPr vert="horz" wrap="square" lIns="91440" tIns="45720" rIns="91440" bIns="45720" anchor="t" anchorCtr="0" compatLnSpc="1">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5" name="Date Placeholder 3"/>
          <p:cNvSpPr txBox="1">
            <a:spLocks noGrp="1"/>
          </p:cNvSpPr>
          <p:nvPr>
            <p:ph type="dt" sz="half" idx="2"/>
          </p:nvPr>
        </p:nvSpPr>
        <p:spPr>
          <a:xfrm>
            <a:off x="7456922" y="5883277"/>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50" b="0" i="0" u="none" strike="noStrike" kern="1200" cap="none" spc="0" baseline="0">
                <a:solidFill>
                  <a:srgbClr val="000000"/>
                </a:solidFill>
                <a:uFillTx/>
                <a:latin typeface="Calibri"/>
              </a:defRPr>
            </a:lvl1pPr>
          </a:lstStyle>
          <a:p>
            <a:pPr lvl="0"/>
            <a:fld id="{96430AA4-D3F4-4189-B1B1-70B5DE4F5A1C}" type="datetime1">
              <a:rPr lang="en-US"/>
              <a:pPr lvl="0"/>
              <a:t>5/20/2017</a:t>
            </a:fld>
            <a:endParaRPr lang="en-US"/>
          </a:p>
        </p:txBody>
      </p:sp>
      <p:sp>
        <p:nvSpPr>
          <p:cNvPr id="46" name="Footer Placeholder 4"/>
          <p:cNvSpPr txBox="1">
            <a:spLocks noGrp="1"/>
          </p:cNvSpPr>
          <p:nvPr>
            <p:ph type="ftr" sz="quarter" idx="3"/>
          </p:nvPr>
        </p:nvSpPr>
        <p:spPr>
          <a:xfrm>
            <a:off x="1141408" y="5883277"/>
            <a:ext cx="6239307"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50" b="0" i="0" u="none" strike="noStrike" kern="1200" cap="all" spc="0" baseline="0">
                <a:solidFill>
                  <a:srgbClr val="000000"/>
                </a:solidFill>
                <a:uFillTx/>
                <a:latin typeface="Calibri"/>
              </a:defRPr>
            </a:lvl1pPr>
          </a:lstStyle>
          <a:p>
            <a:pPr lvl="0"/>
            <a:endParaRPr lang="en-US"/>
          </a:p>
        </p:txBody>
      </p:sp>
      <p:sp>
        <p:nvSpPr>
          <p:cNvPr id="47" name="Slide Number Placeholder 5"/>
          <p:cNvSpPr txBox="1">
            <a:spLocks noGrp="1"/>
          </p:cNvSpPr>
          <p:nvPr>
            <p:ph type="sldNum" sz="quarter" idx="4"/>
          </p:nvPr>
        </p:nvSpPr>
        <p:spPr>
          <a:xfrm>
            <a:off x="10276319" y="5883277"/>
            <a:ext cx="771086"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50" b="0" i="0" u="none" strike="noStrike" kern="1200" cap="none" spc="0" baseline="0">
                <a:solidFill>
                  <a:srgbClr val="000000"/>
                </a:solidFill>
                <a:uFillTx/>
                <a:latin typeface="Calibri"/>
              </a:defRPr>
            </a:lvl1pPr>
          </a:lstStyle>
          <a:p>
            <a:pPr lvl="0"/>
            <a:fld id="{CB5A3C5C-D774-47A6-AD21-2C84E9EB1EBA}"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3600" b="0" i="0" u="none" strike="noStrike" kern="1200" cap="all" spc="0" baseline="0">
          <a:solidFill>
            <a:srgbClr val="000000"/>
          </a:solidFill>
          <a:uFillTx/>
          <a:latin typeface="Calibri Light"/>
        </a:defRPr>
      </a:lvl1pPr>
    </p:titleStyle>
    <p:bodyStyle>
      <a:lvl1pPr marL="228600" marR="0" lvl="0" indent="-228600" algn="l" defTabSz="914400" rtl="0" fontAlgn="auto" hangingPunct="1">
        <a:lnSpc>
          <a:spcPct val="120000"/>
        </a:lnSpc>
        <a:spcBef>
          <a:spcPts val="1000"/>
        </a:spcBef>
        <a:spcAft>
          <a:spcPts val="0"/>
        </a:spcAft>
        <a:buSzPct val="125000"/>
        <a:buFont typeface="Arial" pitchFamily="34"/>
        <a:buChar char="•"/>
        <a:tabLst/>
        <a:defRPr lang="pl-PL" sz="2400" b="0" i="0" u="none" strike="noStrike" kern="1200" cap="none" spc="0" baseline="0">
          <a:solidFill>
            <a:srgbClr val="000000"/>
          </a:solidFill>
          <a:uFillTx/>
          <a:latin typeface="Calibri"/>
        </a:defRPr>
      </a:lvl1pPr>
      <a:lvl2pPr marL="685800" marR="0" lvl="1" indent="-228600" algn="l" defTabSz="914400" rtl="0" fontAlgn="auto" hangingPunct="1">
        <a:lnSpc>
          <a:spcPct val="120000"/>
        </a:lnSpc>
        <a:spcBef>
          <a:spcPts val="500"/>
        </a:spcBef>
        <a:spcAft>
          <a:spcPts val="0"/>
        </a:spcAft>
        <a:buSzPct val="125000"/>
        <a:buFont typeface="Arial" pitchFamily="34"/>
        <a:buChar char="•"/>
        <a:tabLst/>
        <a:defRPr lang="pl-PL" sz="2000" b="0" i="0" u="none" strike="noStrike" kern="1200" cap="none" spc="0" baseline="0">
          <a:solidFill>
            <a:srgbClr val="000000"/>
          </a:solidFill>
          <a:uFillTx/>
          <a:latin typeface="Calibri"/>
        </a:defRPr>
      </a:lvl2pPr>
      <a:lvl3pPr marL="1143000" marR="0" lvl="2" indent="-228600" algn="l" defTabSz="914400" rtl="0" fontAlgn="auto" hangingPunct="1">
        <a:lnSpc>
          <a:spcPct val="120000"/>
        </a:lnSpc>
        <a:spcBef>
          <a:spcPts val="500"/>
        </a:spcBef>
        <a:spcAft>
          <a:spcPts val="0"/>
        </a:spcAft>
        <a:buSzPct val="125000"/>
        <a:buFont typeface="Arial" pitchFamily="34"/>
        <a:buChar char="•"/>
        <a:tabLst/>
        <a:defRPr lang="pl-PL" sz="1800" b="0" i="0" u="none" strike="noStrike" kern="1200" cap="none" spc="0" baseline="0">
          <a:solidFill>
            <a:srgbClr val="000000"/>
          </a:solidFill>
          <a:uFillTx/>
          <a:latin typeface="Calibri"/>
        </a:defRPr>
      </a:lvl3pPr>
      <a:lvl4pPr marL="1600200" marR="0" lvl="3" indent="-228600" algn="l" defTabSz="914400" rtl="0" fontAlgn="auto" hangingPunct="1">
        <a:lnSpc>
          <a:spcPct val="120000"/>
        </a:lnSpc>
        <a:spcBef>
          <a:spcPts val="500"/>
        </a:spcBef>
        <a:spcAft>
          <a:spcPts val="0"/>
        </a:spcAft>
        <a:buSzPct val="125000"/>
        <a:buFont typeface="Arial" pitchFamily="34"/>
        <a:buChar char="•"/>
        <a:tabLst/>
        <a:defRPr lang="pl-PL" sz="1600" b="0" i="0" u="none" strike="noStrike" kern="1200" cap="none" spc="0" baseline="0">
          <a:solidFill>
            <a:srgbClr val="000000"/>
          </a:solidFill>
          <a:uFillTx/>
          <a:latin typeface="Calibri"/>
        </a:defRPr>
      </a:lvl4pPr>
      <a:lvl5pPr marL="2057400" marR="0" lvl="4" indent="-228600" algn="l" defTabSz="914400" rtl="0" fontAlgn="auto" hangingPunct="1">
        <a:lnSpc>
          <a:spcPct val="120000"/>
        </a:lnSpc>
        <a:spcBef>
          <a:spcPts val="500"/>
        </a:spcBef>
        <a:spcAft>
          <a:spcPts val="0"/>
        </a:spcAft>
        <a:buSzPct val="125000"/>
        <a:buFont typeface="Arial" pitchFamily="34"/>
        <a:buChar char="•"/>
        <a:tabLst/>
        <a:defRPr lang="pl-PL" sz="16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1.png"/><Relationship Id="rId4" Type="http://schemas.openxmlformats.org/officeDocument/2006/relationships/diagramLayout" Target="../diagrams/layout6.xml"/><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3"/>
          <a:stretch>
            <a:fillRect/>
          </a:stretch>
        </a:blipFill>
        <a:effectLst/>
      </p:bgPr>
    </p:bg>
    <p:spTree>
      <p:nvGrpSpPr>
        <p:cNvPr id="1" name=""/>
        <p:cNvGrpSpPr/>
        <p:nvPr/>
      </p:nvGrpSpPr>
      <p:grpSpPr>
        <a:xfrm>
          <a:off x="0" y="0"/>
          <a:ext cx="0" cy="0"/>
          <a:chOff x="0" y="0"/>
          <a:chExt cx="0" cy="0"/>
        </a:xfrm>
      </p:grpSpPr>
      <p:sp>
        <p:nvSpPr>
          <p:cNvPr id="2" name="Tytuł 1"/>
          <p:cNvSpPr txBox="1">
            <a:spLocks noGrp="1"/>
          </p:cNvSpPr>
          <p:nvPr>
            <p:ph type="ctrTitle"/>
          </p:nvPr>
        </p:nvSpPr>
        <p:spPr/>
        <p:txBody>
          <a:bodyPr anchorCtr="1"/>
          <a:lstStyle/>
          <a:p>
            <a:pPr lvl="0" algn="ctr"/>
            <a:r>
              <a:rPr lang="en-US" sz="5400" dirty="0"/>
              <a:t>General approach to </a:t>
            </a:r>
            <a:r>
              <a:rPr lang="en-US" sz="5400" dirty="0" smtClean="0"/>
              <a:t>gynecological </a:t>
            </a:r>
            <a:r>
              <a:rPr lang="en-US" sz="5400" dirty="0"/>
              <a:t>emergencies</a:t>
            </a:r>
            <a:endParaRPr lang="pl-PL" sz="5400" dirty="0"/>
          </a:p>
        </p:txBody>
      </p:sp>
      <p:sp>
        <p:nvSpPr>
          <p:cNvPr id="3" name="Podtytuł 2"/>
          <p:cNvSpPr txBox="1">
            <a:spLocks noGrp="1"/>
          </p:cNvSpPr>
          <p:nvPr>
            <p:ph type="subTitle" idx="1"/>
          </p:nvPr>
        </p:nvSpPr>
        <p:spPr/>
        <p:txBody>
          <a:bodyPr/>
          <a:lstStyle/>
          <a:p>
            <a:pPr lvl="0" algn="r"/>
            <a:r>
              <a:rPr lang="pl-PL" sz="2800"/>
              <a:t>Agnieszka Horała, MD</a:t>
            </a:r>
          </a:p>
          <a:p>
            <a:pPr lvl="0" algn="r"/>
            <a:r>
              <a:rPr lang="pl-PL"/>
              <a:t>ENTOG Executive Member</a:t>
            </a:r>
          </a:p>
          <a:p>
            <a:pPr lvl="0" algn="r"/>
            <a:r>
              <a:rPr lang="pl-PL"/>
              <a:t>Poznan University of Medical Sciences</a:t>
            </a:r>
          </a:p>
        </p:txBody>
      </p:sp>
      <p:pic>
        <p:nvPicPr>
          <p:cNvPr id="4" name="Picture 2" descr="Znalezione obrazy dla zapytania emergency"/>
          <p:cNvPicPr>
            <a:picLocks noChangeAspect="1"/>
          </p:cNvPicPr>
          <p:nvPr/>
        </p:nvPicPr>
        <p:blipFill>
          <a:blip r:embed="rId4"/>
          <a:srcRect/>
          <a:stretch>
            <a:fillRect/>
          </a:stretch>
        </p:blipFill>
        <p:spPr>
          <a:xfrm>
            <a:off x="872191" y="2820110"/>
            <a:ext cx="2448360" cy="32644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t>Abortion</a:t>
            </a:r>
            <a:r>
              <a:rPr lang="pl-PL" b="1" dirty="0" smtClean="0"/>
              <a:t>: </a:t>
            </a:r>
            <a:r>
              <a:rPr lang="pl-PL" b="1" dirty="0" err="1" smtClean="0"/>
              <a:t>Mortality</a:t>
            </a:r>
            <a:r>
              <a:rPr lang="pl-PL" b="1" dirty="0" smtClean="0"/>
              <a:t/>
            </a:r>
            <a:br>
              <a:rPr lang="pl-PL" b="1" dirty="0" smtClean="0"/>
            </a:br>
            <a:endParaRPr lang="pl-PL" b="1" dirty="0"/>
          </a:p>
        </p:txBody>
      </p:sp>
      <p:graphicFrame>
        <p:nvGraphicFramePr>
          <p:cNvPr id="9" name="Symbol zastępczy zawartości 8"/>
          <p:cNvGraphicFramePr>
            <a:graphicFrameLocks noGrp="1"/>
          </p:cNvGraphicFramePr>
          <p:nvPr>
            <p:ph idx="2"/>
            <p:extLst>
              <p:ext uri="{D42A27DB-BD31-4B8C-83A1-F6EECF244321}">
                <p14:modId xmlns:p14="http://schemas.microsoft.com/office/powerpoint/2010/main" val="3781319927"/>
              </p:ext>
            </p:extLst>
          </p:nvPr>
        </p:nvGraphicFramePr>
        <p:xfrm>
          <a:off x="1399813" y="1732547"/>
          <a:ext cx="8963388" cy="4572000"/>
        </p:xfrm>
        <a:graphic>
          <a:graphicData uri="http://schemas.openxmlformats.org/drawingml/2006/table">
            <a:tbl>
              <a:tblPr firstRow="1" bandRow="1">
                <a:tableStyleId>{5C22544A-7EE6-4342-B048-85BDC9FD1C3A}</a:tableStyleId>
              </a:tblPr>
              <a:tblGrid>
                <a:gridCol w="2987796"/>
                <a:gridCol w="2987796"/>
                <a:gridCol w="2987796"/>
              </a:tblGrid>
              <a:tr h="790518">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sz="2400" dirty="0" smtClean="0"/>
                        <a:t>USA: </a:t>
                      </a:r>
                      <a:r>
                        <a:rPr lang="en-US" sz="2400" dirty="0" smtClean="0"/>
                        <a:t>1998–2010</a:t>
                      </a:r>
                      <a:r>
                        <a:rPr lang="pl-PL" sz="2400" dirty="0" smtClean="0"/>
                        <a:t>, </a:t>
                      </a:r>
                      <a:r>
                        <a:rPr lang="en-US" sz="2400" dirty="0" smtClean="0"/>
                        <a:t>16.1 million abortion</a:t>
                      </a:r>
                      <a:endParaRPr lang="pl-PL" sz="2400"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sz="2400" dirty="0" err="1" smtClean="0"/>
                        <a:t>Overall</a:t>
                      </a:r>
                      <a:r>
                        <a:rPr lang="pl-PL" sz="2400" dirty="0" smtClean="0"/>
                        <a:t> </a:t>
                      </a:r>
                      <a:r>
                        <a:rPr lang="en-US" sz="2400" dirty="0" smtClean="0"/>
                        <a:t>mortality rate</a:t>
                      </a:r>
                      <a:r>
                        <a:rPr lang="pl-PL" sz="2400" dirty="0" smtClean="0"/>
                        <a:t>:</a:t>
                      </a:r>
                      <a:r>
                        <a:rPr lang="en-US" sz="2400" dirty="0" smtClean="0"/>
                        <a:t> 0.7 deaths per 100,000 </a:t>
                      </a:r>
                      <a:r>
                        <a:rPr lang="pl-PL" sz="2400" dirty="0" err="1" smtClean="0"/>
                        <a:t>abortions</a:t>
                      </a:r>
                      <a:endParaRPr lang="pl-PL" sz="2400" dirty="0" smtClean="0"/>
                    </a:p>
                  </a:txBody>
                  <a:tcPr/>
                </a:tc>
                <a:tc hMerge="1">
                  <a:txBody>
                    <a:bodyPr/>
                    <a:lstStyle/>
                    <a:p>
                      <a:endParaRPr lang="pl-PL" dirty="0"/>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pl-PL" sz="1800" dirty="0" smtClean="0"/>
                    </a:p>
                  </a:txBody>
                  <a:tcPr/>
                </a:tc>
              </a:tr>
              <a:tr h="415820">
                <a:tc>
                  <a:txBody>
                    <a:bodyPr/>
                    <a:lstStyle/>
                    <a:p>
                      <a:pPr algn="ctr"/>
                      <a:r>
                        <a:rPr lang="pl-PL" sz="2400" b="1" dirty="0" err="1" smtClean="0"/>
                        <a:t>weeks</a:t>
                      </a:r>
                      <a:r>
                        <a:rPr lang="pl-PL" sz="2400" b="1" dirty="0" smtClean="0"/>
                        <a:t> of </a:t>
                      </a:r>
                      <a:r>
                        <a:rPr lang="pl-PL" sz="2400" b="1" dirty="0" err="1" smtClean="0"/>
                        <a:t>gestation</a:t>
                      </a:r>
                      <a:endParaRPr lang="pl-PL" sz="2400" b="1" dirty="0"/>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b="1" dirty="0" err="1" smtClean="0"/>
                        <a:t>Mortality</a:t>
                      </a:r>
                      <a:r>
                        <a:rPr lang="pl-PL" sz="2400" b="1" dirty="0" smtClean="0"/>
                        <a:t> </a:t>
                      </a:r>
                      <a:r>
                        <a:rPr lang="en-US" sz="2400" b="1" dirty="0" smtClean="0"/>
                        <a:t>per 100,000 </a:t>
                      </a:r>
                      <a:endParaRPr lang="pl-PL" sz="2400" b="1" dirty="0" smtClean="0"/>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b="1" dirty="0" err="1" smtClean="0"/>
                        <a:t>Main</a:t>
                      </a:r>
                      <a:r>
                        <a:rPr lang="pl-PL" sz="2400" b="1" dirty="0" smtClean="0"/>
                        <a:t> </a:t>
                      </a:r>
                      <a:r>
                        <a:rPr lang="pl-PL" sz="2400" b="1" dirty="0" err="1" smtClean="0"/>
                        <a:t>causes</a:t>
                      </a:r>
                      <a:endParaRPr lang="pl-PL" sz="2400" b="1" dirty="0" smtClean="0"/>
                    </a:p>
                  </a:txBody>
                  <a:tcPr>
                    <a:solidFill>
                      <a:schemeClr val="accent4">
                        <a:lumMod val="40000"/>
                        <a:lumOff val="60000"/>
                      </a:schemeClr>
                    </a:solidFill>
                  </a:tcPr>
                </a:tc>
              </a:tr>
              <a:tr h="415820">
                <a:tc>
                  <a:txBody>
                    <a:bodyPr/>
                    <a:lstStyle/>
                    <a:p>
                      <a:pPr algn="r"/>
                      <a:r>
                        <a:rPr lang="pl-PL" sz="2400" b="1" dirty="0" smtClean="0">
                          <a:solidFill>
                            <a:schemeClr val="accent2">
                              <a:lumMod val="75000"/>
                            </a:schemeClr>
                          </a:solidFill>
                        </a:rPr>
                        <a:t>&lt;8 </a:t>
                      </a:r>
                      <a:endParaRPr lang="pl-PL" sz="2400" b="1" dirty="0">
                        <a:solidFill>
                          <a:schemeClr val="accent2">
                            <a:lumMod val="75000"/>
                          </a:schemeClr>
                        </a:solidFill>
                      </a:endParaRPr>
                    </a:p>
                  </a:txBody>
                  <a:tcPr>
                    <a:solidFill>
                      <a:schemeClr val="accent1">
                        <a:lumMod val="20000"/>
                        <a:lumOff val="80000"/>
                      </a:schemeClr>
                    </a:solidFill>
                  </a:tcPr>
                </a:tc>
                <a:tc>
                  <a:txBody>
                    <a:bodyPr/>
                    <a:lstStyle/>
                    <a:p>
                      <a:r>
                        <a:rPr lang="en-US" sz="2400" b="1" dirty="0" smtClean="0">
                          <a:solidFill>
                            <a:schemeClr val="accent2">
                              <a:lumMod val="75000"/>
                            </a:schemeClr>
                          </a:solidFill>
                        </a:rPr>
                        <a:t>0.3 </a:t>
                      </a:r>
                      <a:endParaRPr lang="pl-PL" sz="2400" b="1" dirty="0">
                        <a:solidFill>
                          <a:schemeClr val="accent2">
                            <a:lumMod val="75000"/>
                          </a:schemeClr>
                        </a:solidFill>
                      </a:endParaRPr>
                    </a:p>
                  </a:txBody>
                  <a:tcPr>
                    <a:solidFill>
                      <a:schemeClr val="accent1">
                        <a:lumMod val="20000"/>
                        <a:lumOff val="80000"/>
                      </a:schemeClr>
                    </a:solidFill>
                  </a:tcPr>
                </a:tc>
                <a:tc rowSpan="2">
                  <a:txBody>
                    <a:bodyPr/>
                    <a:lstStyle/>
                    <a:p>
                      <a:r>
                        <a:rPr lang="en-US" sz="2400" dirty="0" smtClean="0"/>
                        <a:t>anesthesia complications and infection</a:t>
                      </a:r>
                      <a:endParaRPr lang="pl-PL" sz="2400" dirty="0"/>
                    </a:p>
                  </a:txBody>
                  <a:tcPr/>
                </a:tc>
              </a:tr>
              <a:tr h="5941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2400" dirty="0" smtClean="0"/>
                        <a:t>9-13</a:t>
                      </a:r>
                    </a:p>
                  </a:txBody>
                  <a:tcPr>
                    <a:solidFill>
                      <a:schemeClr val="accent1">
                        <a:lumMod val="20000"/>
                        <a:lumOff val="80000"/>
                      </a:schemeClr>
                    </a:solidFill>
                  </a:tcPr>
                </a:tc>
                <a:tc>
                  <a:txBody>
                    <a:bodyPr/>
                    <a:lstStyle/>
                    <a:p>
                      <a:r>
                        <a:rPr lang="pl-PL" sz="2400" dirty="0" smtClean="0"/>
                        <a:t>0.5</a:t>
                      </a:r>
                      <a:endParaRPr lang="pl-PL" sz="2400" dirty="0"/>
                    </a:p>
                  </a:txBody>
                  <a:tcPr>
                    <a:solidFill>
                      <a:schemeClr val="accent1">
                        <a:lumMod val="20000"/>
                        <a:lumOff val="80000"/>
                      </a:schemeClr>
                    </a:solidFill>
                  </a:tcPr>
                </a:tc>
                <a:tc vMerge="1">
                  <a:txBody>
                    <a:bodyPr/>
                    <a:lstStyle/>
                    <a:p>
                      <a:endParaRPr lang="pl-PL" dirty="0"/>
                    </a:p>
                  </a:txBody>
                  <a:tcPr/>
                </a:tc>
              </a:tr>
              <a:tr h="415820">
                <a:tc>
                  <a:txBody>
                    <a:bodyPr/>
                    <a:lstStyle/>
                    <a:p>
                      <a:pPr algn="r"/>
                      <a:r>
                        <a:rPr lang="pl-PL" sz="2400" dirty="0" smtClean="0"/>
                        <a:t>14-17</a:t>
                      </a:r>
                      <a:endParaRPr lang="pl-PL" sz="2400" dirty="0"/>
                    </a:p>
                  </a:txBody>
                  <a:tcPr>
                    <a:solidFill>
                      <a:schemeClr val="accent1">
                        <a:lumMod val="40000"/>
                        <a:lumOff val="60000"/>
                      </a:schemeClr>
                    </a:solidFill>
                  </a:tcPr>
                </a:tc>
                <a:tc>
                  <a:txBody>
                    <a:bodyPr/>
                    <a:lstStyle/>
                    <a:p>
                      <a:r>
                        <a:rPr lang="pl-PL" sz="2400" dirty="0" smtClean="0"/>
                        <a:t>2.5</a:t>
                      </a:r>
                      <a:endParaRPr lang="pl-PL" sz="2400" dirty="0"/>
                    </a:p>
                  </a:txBody>
                  <a:tcPr>
                    <a:solidFill>
                      <a:schemeClr val="accent1">
                        <a:lumMod val="40000"/>
                        <a:lumOff val="60000"/>
                      </a:schemeClr>
                    </a:solidFill>
                  </a:tcPr>
                </a:tc>
                <a:tc rowSpan="2">
                  <a:txBody>
                    <a:bodyPr/>
                    <a:lstStyle/>
                    <a:p>
                      <a:r>
                        <a:rPr lang="en-US" sz="2400" dirty="0" smtClean="0"/>
                        <a:t>infection and hemorrhage</a:t>
                      </a:r>
                      <a:endParaRPr lang="pl-PL" sz="2400" dirty="0"/>
                    </a:p>
                  </a:txBody>
                  <a:tcPr>
                    <a:solidFill>
                      <a:schemeClr val="accent1">
                        <a:lumMod val="40000"/>
                        <a:lumOff val="60000"/>
                      </a:schemeClr>
                    </a:solidFill>
                  </a:tcPr>
                </a:tc>
              </a:tr>
              <a:tr h="415820">
                <a:tc>
                  <a:txBody>
                    <a:bodyPr/>
                    <a:lstStyle/>
                    <a:p>
                      <a:pPr algn="r"/>
                      <a:r>
                        <a:rPr lang="pl-PL" sz="2400" b="1" dirty="0" smtClean="0">
                          <a:solidFill>
                            <a:schemeClr val="accent2">
                              <a:lumMod val="75000"/>
                            </a:schemeClr>
                          </a:solidFill>
                        </a:rPr>
                        <a:t>&gt;18</a:t>
                      </a:r>
                      <a:endParaRPr lang="pl-PL" sz="2400" b="1" dirty="0">
                        <a:solidFill>
                          <a:schemeClr val="accent2">
                            <a:lumMod val="75000"/>
                          </a:schemeClr>
                        </a:solidFill>
                      </a:endParaRPr>
                    </a:p>
                  </a:txBody>
                  <a:tcPr>
                    <a:solidFill>
                      <a:schemeClr val="accent1">
                        <a:lumMod val="40000"/>
                        <a:lumOff val="60000"/>
                      </a:schemeClr>
                    </a:solidFill>
                  </a:tcPr>
                </a:tc>
                <a:tc>
                  <a:txBody>
                    <a:bodyPr/>
                    <a:lstStyle/>
                    <a:p>
                      <a:r>
                        <a:rPr lang="pl-PL" sz="2400" b="1" dirty="0" smtClean="0">
                          <a:solidFill>
                            <a:schemeClr val="accent2">
                              <a:lumMod val="75000"/>
                            </a:schemeClr>
                          </a:solidFill>
                        </a:rPr>
                        <a:t>6.7</a:t>
                      </a:r>
                      <a:endParaRPr lang="pl-PL" sz="2400" b="1" dirty="0">
                        <a:solidFill>
                          <a:schemeClr val="accent2">
                            <a:lumMod val="75000"/>
                          </a:schemeClr>
                        </a:solidFill>
                      </a:endParaRPr>
                    </a:p>
                  </a:txBody>
                  <a:tcPr>
                    <a:solidFill>
                      <a:schemeClr val="accent1">
                        <a:lumMod val="40000"/>
                        <a:lumOff val="60000"/>
                      </a:schemeClr>
                    </a:solidFill>
                  </a:tcPr>
                </a:tc>
                <a:tc vMerge="1">
                  <a:txBody>
                    <a:bodyPr/>
                    <a:lstStyle/>
                    <a:p>
                      <a:endParaRPr lang="pl-PL" dirty="0"/>
                    </a:p>
                  </a:txBody>
                  <a:tcPr/>
                </a:tc>
              </a:tr>
              <a:tr h="999470">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400" b="1" dirty="0" smtClean="0">
                          <a:solidFill>
                            <a:schemeClr val="bg1"/>
                          </a:solidFill>
                        </a:rPr>
                        <a:t>20 of the 108 cases, the abortion was performed as a result of a severe medical condition where continuation of the pregnancy threatened the woman’s life</a:t>
                      </a:r>
                      <a:endParaRPr lang="pl-PL" sz="2400" b="1" dirty="0" smtClean="0">
                        <a:solidFill>
                          <a:schemeClr val="bg1"/>
                        </a:solidFill>
                      </a:endParaRPr>
                    </a:p>
                  </a:txBody>
                  <a:tcPr>
                    <a:solidFill>
                      <a:schemeClr val="accent1"/>
                    </a:solidFill>
                  </a:tcPr>
                </a:tc>
                <a:tc hMerge="1">
                  <a:txBody>
                    <a:bodyPr/>
                    <a:lstStyle/>
                    <a:p>
                      <a:endParaRPr lang="pl-PL" dirty="0"/>
                    </a:p>
                  </a:txBody>
                  <a:tcPr/>
                </a:tc>
                <a:tc hMerge="1">
                  <a:txBody>
                    <a:bodyPr/>
                    <a:lstStyle/>
                    <a:p>
                      <a:endParaRPr lang="pl-PL" dirty="0"/>
                    </a:p>
                  </a:txBody>
                  <a:tcPr/>
                </a:tc>
              </a:tr>
            </a:tbl>
          </a:graphicData>
        </a:graphic>
      </p:graphicFrame>
      <p:sp>
        <p:nvSpPr>
          <p:cNvPr id="8" name="pole tekstowe 7"/>
          <p:cNvSpPr txBox="1"/>
          <p:nvPr/>
        </p:nvSpPr>
        <p:spPr>
          <a:xfrm>
            <a:off x="437286" y="6320589"/>
            <a:ext cx="11256580" cy="307777"/>
          </a:xfrm>
          <a:prstGeom prst="rect">
            <a:avLst/>
          </a:prstGeom>
          <a:noFill/>
        </p:spPr>
        <p:txBody>
          <a:bodyPr wrap="square" rtlCol="0">
            <a:spAutoFit/>
          </a:bodyPr>
          <a:lstStyle/>
          <a:p>
            <a:pPr algn="ctr"/>
            <a:r>
              <a:rPr lang="en-US" sz="1400" dirty="0" smtClean="0"/>
              <a:t>Zane S et al. Abortion-Related Mortality in the United States 1998–2010. </a:t>
            </a:r>
            <a:r>
              <a:rPr lang="en-US" sz="1400" dirty="0" err="1" smtClean="0"/>
              <a:t>Obstet</a:t>
            </a:r>
            <a:r>
              <a:rPr lang="en-US" sz="1400" dirty="0" smtClean="0"/>
              <a:t> Gynecol. 201</a:t>
            </a:r>
            <a:r>
              <a:rPr lang="pl-PL" sz="1400" dirty="0" smtClean="0"/>
              <a:t>5</a:t>
            </a:r>
            <a:endParaRPr lang="pl-PL" sz="1400" dirty="0"/>
          </a:p>
        </p:txBody>
      </p:sp>
    </p:spTree>
    <p:extLst>
      <p:ext uri="{BB962C8B-B14F-4D97-AF65-F5344CB8AC3E}">
        <p14:creationId xmlns:p14="http://schemas.microsoft.com/office/powerpoint/2010/main" val="357954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63035" y="346841"/>
            <a:ext cx="5108376" cy="1478566"/>
          </a:xfrm>
        </p:spPr>
        <p:txBody>
          <a:bodyPr/>
          <a:lstStyle/>
          <a:p>
            <a:r>
              <a:rPr lang="pl-PL" b="1" dirty="0" err="1" smtClean="0"/>
              <a:t>Septic</a:t>
            </a:r>
            <a:r>
              <a:rPr lang="pl-PL" b="1" dirty="0" smtClean="0"/>
              <a:t>/</a:t>
            </a:r>
            <a:r>
              <a:rPr lang="pl-PL" b="1" dirty="0" err="1" smtClean="0"/>
              <a:t>unsafe</a:t>
            </a:r>
            <a:r>
              <a:rPr lang="pl-PL" b="1" dirty="0" smtClean="0"/>
              <a:t> </a:t>
            </a:r>
            <a:r>
              <a:rPr lang="pl-PL" b="1" dirty="0" err="1" smtClean="0"/>
              <a:t>Abortion</a:t>
            </a:r>
            <a:endParaRPr lang="pl-PL" b="1" dirty="0"/>
          </a:p>
        </p:txBody>
      </p:sp>
      <p:pic>
        <p:nvPicPr>
          <p:cNvPr id="5" name="Picture 2" descr="Znalezione obrazy dla zapytania perforation of the uteru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70490" y="1825407"/>
            <a:ext cx="4140507" cy="3755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ymbol zastępczy zawartości 3"/>
          <p:cNvSpPr>
            <a:spLocks noGrp="1"/>
          </p:cNvSpPr>
          <p:nvPr>
            <p:ph idx="2"/>
          </p:nvPr>
        </p:nvSpPr>
        <p:spPr>
          <a:xfrm>
            <a:off x="6172200" y="346841"/>
            <a:ext cx="5793828" cy="6243145"/>
          </a:xfrm>
        </p:spPr>
        <p:txBody>
          <a:bodyPr>
            <a:normAutofit fontScale="92500" lnSpcReduction="20000"/>
          </a:bodyPr>
          <a:lstStyle/>
          <a:p>
            <a:r>
              <a:rPr lang="en-US" b="1" dirty="0" smtClean="0"/>
              <a:t>Symptoms</a:t>
            </a:r>
            <a:r>
              <a:rPr lang="pl-PL" b="1" dirty="0" smtClean="0"/>
              <a:t>:</a:t>
            </a:r>
            <a:r>
              <a:rPr lang="en-US" dirty="0" smtClean="0"/>
              <a:t> 24 </a:t>
            </a:r>
            <a:r>
              <a:rPr lang="en-US" dirty="0"/>
              <a:t>to 48 h after </a:t>
            </a:r>
            <a:r>
              <a:rPr lang="en-US" dirty="0" smtClean="0"/>
              <a:t>abortion</a:t>
            </a:r>
            <a:r>
              <a:rPr lang="pl-PL" dirty="0" smtClean="0"/>
              <a:t>,</a:t>
            </a:r>
            <a:r>
              <a:rPr lang="en-US" dirty="0" smtClean="0"/>
              <a:t> </a:t>
            </a:r>
            <a:r>
              <a:rPr lang="en-US" dirty="0"/>
              <a:t>similar to </a:t>
            </a:r>
            <a:r>
              <a:rPr lang="en-US" dirty="0" smtClean="0"/>
              <a:t>pelvic </a:t>
            </a:r>
            <a:r>
              <a:rPr lang="en-US" dirty="0"/>
              <a:t>inflammatory disease (</a:t>
            </a:r>
            <a:r>
              <a:rPr lang="en-US" dirty="0" smtClean="0"/>
              <a:t>e</a:t>
            </a:r>
            <a:r>
              <a:rPr lang="pl-PL" dirty="0" smtClean="0"/>
              <a:t>.</a:t>
            </a:r>
            <a:r>
              <a:rPr lang="en-US" dirty="0" smtClean="0"/>
              <a:t>g</a:t>
            </a:r>
            <a:r>
              <a:rPr lang="pl-PL" dirty="0" smtClean="0"/>
              <a:t>.</a:t>
            </a:r>
            <a:r>
              <a:rPr lang="en-US" dirty="0" smtClean="0"/>
              <a:t> </a:t>
            </a:r>
            <a:r>
              <a:rPr lang="en-US" dirty="0"/>
              <a:t>chills, fever, vaginal discharge, often </a:t>
            </a:r>
            <a:r>
              <a:rPr lang="en-US" dirty="0" smtClean="0"/>
              <a:t>peritonitis</a:t>
            </a:r>
            <a:r>
              <a:rPr lang="pl-PL" dirty="0" smtClean="0"/>
              <a:t> </a:t>
            </a:r>
            <a:r>
              <a:rPr lang="en-US" dirty="0" smtClean="0"/>
              <a:t>and vaginal discharge, which may be thick and may have a foul odor)</a:t>
            </a:r>
            <a:r>
              <a:rPr lang="en-US" dirty="0"/>
              <a:t>  </a:t>
            </a:r>
            <a:endParaRPr lang="pl-PL" dirty="0" smtClean="0"/>
          </a:p>
          <a:p>
            <a:r>
              <a:rPr lang="en-US" b="1" dirty="0" smtClean="0"/>
              <a:t>Perforation </a:t>
            </a:r>
            <a:r>
              <a:rPr lang="en-US" b="1" dirty="0"/>
              <a:t>of the </a:t>
            </a:r>
            <a:r>
              <a:rPr lang="en-US" b="1" dirty="0" smtClean="0"/>
              <a:t>uterus</a:t>
            </a:r>
            <a:endParaRPr lang="pl-PL" b="1" dirty="0" smtClean="0"/>
          </a:p>
          <a:p>
            <a:r>
              <a:rPr lang="en-US" b="1" dirty="0"/>
              <a:t>Septic shock </a:t>
            </a:r>
            <a:r>
              <a:rPr lang="pl-PL" dirty="0" smtClean="0"/>
              <a:t>-</a:t>
            </a:r>
            <a:r>
              <a:rPr lang="en-US" dirty="0" smtClean="0"/>
              <a:t> </a:t>
            </a:r>
            <a:r>
              <a:rPr lang="en-US" dirty="0"/>
              <a:t>hypothermia, hypotension, oliguria, </a:t>
            </a:r>
            <a:r>
              <a:rPr lang="en-US" dirty="0" smtClean="0"/>
              <a:t> </a:t>
            </a:r>
            <a:r>
              <a:rPr lang="en-US" dirty="0"/>
              <a:t>respiratory </a:t>
            </a:r>
            <a:r>
              <a:rPr lang="en-US" dirty="0" smtClean="0"/>
              <a:t>distress</a:t>
            </a:r>
            <a:r>
              <a:rPr lang="pl-PL" dirty="0" smtClean="0"/>
              <a:t> (MEWS!)</a:t>
            </a:r>
          </a:p>
          <a:p>
            <a:r>
              <a:rPr lang="pl-PL" b="1" dirty="0" smtClean="0"/>
              <a:t>Lab: </a:t>
            </a:r>
            <a:r>
              <a:rPr lang="en-US" dirty="0" smtClean="0"/>
              <a:t>aerobic </a:t>
            </a:r>
            <a:r>
              <a:rPr lang="en-US" dirty="0"/>
              <a:t>and anaerobic cultures of </a:t>
            </a:r>
            <a:r>
              <a:rPr lang="en-US" dirty="0" smtClean="0"/>
              <a:t>blood</a:t>
            </a:r>
            <a:r>
              <a:rPr lang="pl-PL" dirty="0" smtClean="0"/>
              <a:t>,</a:t>
            </a:r>
            <a:r>
              <a:rPr lang="en-US" dirty="0" smtClean="0"/>
              <a:t> CBC, </a:t>
            </a:r>
            <a:r>
              <a:rPr lang="en-US" dirty="0"/>
              <a:t>liver function tests, electrolyte levels, glucose, BUN, </a:t>
            </a:r>
            <a:r>
              <a:rPr lang="en-US" dirty="0" smtClean="0"/>
              <a:t>creatinine</a:t>
            </a:r>
            <a:endParaRPr lang="pl-PL" dirty="0" smtClean="0"/>
          </a:p>
          <a:p>
            <a:r>
              <a:rPr lang="pl-PL" dirty="0" smtClean="0"/>
              <a:t>T</a:t>
            </a:r>
            <a:r>
              <a:rPr lang="en-US" dirty="0" err="1" smtClean="0"/>
              <a:t>reatment</a:t>
            </a:r>
            <a:r>
              <a:rPr lang="en-US" dirty="0" smtClean="0"/>
              <a:t> </a:t>
            </a:r>
            <a:r>
              <a:rPr lang="pl-PL" dirty="0" smtClean="0"/>
              <a:t>: </a:t>
            </a:r>
            <a:r>
              <a:rPr lang="en-US" b="1" dirty="0" smtClean="0"/>
              <a:t>early </a:t>
            </a:r>
            <a:r>
              <a:rPr lang="en-US" b="1" dirty="0"/>
              <a:t>curettage </a:t>
            </a:r>
            <a:r>
              <a:rPr lang="pl-PL" b="1" dirty="0" smtClean="0"/>
              <a:t>+ </a:t>
            </a:r>
            <a:r>
              <a:rPr lang="en-US" b="1" dirty="0" smtClean="0"/>
              <a:t>fluids </a:t>
            </a:r>
            <a:r>
              <a:rPr lang="pl-PL" b="1" dirty="0" smtClean="0"/>
              <a:t>+</a:t>
            </a:r>
            <a:r>
              <a:rPr lang="en-US" b="1" dirty="0" smtClean="0"/>
              <a:t> antibiotics</a:t>
            </a:r>
            <a:r>
              <a:rPr lang="pl-PL" b="1" dirty="0" smtClean="0"/>
              <a:t> </a:t>
            </a:r>
            <a:r>
              <a:rPr lang="pl-PL" dirty="0" smtClean="0"/>
              <a:t>(</a:t>
            </a:r>
            <a:r>
              <a:rPr lang="pl-PL" dirty="0" err="1" smtClean="0"/>
              <a:t>clindamycin</a:t>
            </a:r>
            <a:r>
              <a:rPr lang="pl-PL" dirty="0"/>
              <a:t> </a:t>
            </a:r>
            <a:r>
              <a:rPr lang="pl-PL" dirty="0" smtClean="0"/>
              <a:t>+ </a:t>
            </a:r>
            <a:r>
              <a:rPr lang="pl-PL" dirty="0" err="1" smtClean="0"/>
              <a:t>gentamycin</a:t>
            </a:r>
            <a:r>
              <a:rPr lang="pl-PL" dirty="0"/>
              <a:t> +</a:t>
            </a:r>
            <a:r>
              <a:rPr lang="pl-PL" dirty="0" smtClean="0"/>
              <a:t> </a:t>
            </a:r>
            <a:r>
              <a:rPr lang="pl-PL" dirty="0" err="1" smtClean="0"/>
              <a:t>ampicillin</a:t>
            </a:r>
            <a:r>
              <a:rPr lang="pl-PL" dirty="0" smtClean="0"/>
              <a:t>/</a:t>
            </a:r>
            <a:r>
              <a:rPr lang="pl-PL" dirty="0" err="1" smtClean="0"/>
              <a:t>metronidazole</a:t>
            </a:r>
            <a:r>
              <a:rPr lang="pl-PL" dirty="0" smtClean="0"/>
              <a:t>) 14d</a:t>
            </a:r>
          </a:p>
          <a:p>
            <a:r>
              <a:rPr lang="en-US" b="1" dirty="0"/>
              <a:t>Case fatality – </a:t>
            </a:r>
            <a:r>
              <a:rPr lang="en-US" b="1" dirty="0" smtClean="0"/>
              <a:t>3.3</a:t>
            </a:r>
            <a:r>
              <a:rPr lang="pl-PL" b="1" dirty="0" smtClean="0"/>
              <a:t>% (</a:t>
            </a:r>
            <a:r>
              <a:rPr lang="en-US" b="1" dirty="0" smtClean="0"/>
              <a:t>0</a:t>
            </a:r>
            <a:r>
              <a:rPr lang="pl-PL" b="1" dirty="0" smtClean="0"/>
              <a:t>-</a:t>
            </a:r>
            <a:r>
              <a:rPr lang="en-US" b="1" dirty="0" smtClean="0"/>
              <a:t>22</a:t>
            </a:r>
            <a:r>
              <a:rPr lang="pl-PL" b="1" dirty="0" smtClean="0"/>
              <a:t>%</a:t>
            </a:r>
            <a:r>
              <a:rPr lang="en-US" b="1" dirty="0" smtClean="0"/>
              <a:t>)</a:t>
            </a:r>
            <a:r>
              <a:rPr lang="pl-PL" i="1" dirty="0"/>
              <a:t/>
            </a:r>
            <a:br>
              <a:rPr lang="pl-PL" i="1" dirty="0"/>
            </a:br>
            <a:endParaRPr lang="pl-PL" dirty="0"/>
          </a:p>
        </p:txBody>
      </p:sp>
      <p:sp>
        <p:nvSpPr>
          <p:cNvPr id="9" name="pole tekstowe 8"/>
          <p:cNvSpPr txBox="1"/>
          <p:nvPr/>
        </p:nvSpPr>
        <p:spPr>
          <a:xfrm>
            <a:off x="310397" y="6098846"/>
            <a:ext cx="9601200" cy="584775"/>
          </a:xfrm>
          <a:prstGeom prst="rect">
            <a:avLst/>
          </a:prstGeom>
          <a:noFill/>
        </p:spPr>
        <p:txBody>
          <a:bodyPr wrap="square" rtlCol="0">
            <a:spAutoFit/>
          </a:bodyPr>
          <a:lstStyle/>
          <a:p>
            <a:pPr fontAlgn="base"/>
            <a:r>
              <a:rPr lang="en-US" sz="1600" dirty="0" smtClean="0"/>
              <a:t>Eschenbach DA. Treating spontaneous and induced septic abortions. </a:t>
            </a:r>
            <a:r>
              <a:rPr lang="en-US" sz="1600" dirty="0" err="1" smtClean="0"/>
              <a:t>Obstet</a:t>
            </a:r>
            <a:r>
              <a:rPr lang="en-US" sz="1600" dirty="0" smtClean="0"/>
              <a:t> Gynecol. 2015</a:t>
            </a:r>
          </a:p>
          <a:p>
            <a:pPr fontAlgn="base"/>
            <a:r>
              <a:rPr lang="pl-PL" sz="1600" dirty="0" err="1" smtClean="0"/>
              <a:t>Contemporary</a:t>
            </a:r>
            <a:r>
              <a:rPr lang="pl-PL" sz="1600" dirty="0" smtClean="0"/>
              <a:t> </a:t>
            </a:r>
            <a:r>
              <a:rPr lang="pl-PL" sz="1600" dirty="0" err="1" smtClean="0"/>
              <a:t>Gynecologic</a:t>
            </a:r>
            <a:r>
              <a:rPr lang="pl-PL" sz="1600" dirty="0" smtClean="0"/>
              <a:t> </a:t>
            </a:r>
            <a:r>
              <a:rPr lang="pl-PL" sz="1600" dirty="0" err="1" smtClean="0"/>
              <a:t>Practice</a:t>
            </a:r>
            <a:r>
              <a:rPr lang="pl-PL" sz="1600" dirty="0" smtClean="0"/>
              <a:t> - </a:t>
            </a:r>
            <a:r>
              <a:rPr lang="en-US" sz="1600" dirty="0" smtClean="0"/>
              <a:t>Overview of </a:t>
            </a:r>
            <a:r>
              <a:rPr lang="en-US" sz="1600" dirty="0" err="1" smtClean="0"/>
              <a:t>Gynaecological</a:t>
            </a:r>
            <a:r>
              <a:rPr lang="en-US" sz="1600" dirty="0" smtClean="0"/>
              <a:t> Emergencies</a:t>
            </a:r>
            <a:r>
              <a:rPr lang="pl-PL" sz="1600" dirty="0" smtClean="0"/>
              <a:t> - D.S.</a:t>
            </a:r>
            <a:r>
              <a:rPr lang="en-US" sz="1600" i="1" dirty="0" smtClean="0"/>
              <a:t> </a:t>
            </a:r>
            <a:r>
              <a:rPr lang="en-US" sz="1600" dirty="0" err="1" smtClean="0"/>
              <a:t>Abam</a:t>
            </a:r>
            <a:r>
              <a:rPr lang="en-US" sz="1600" dirty="0" smtClean="0"/>
              <a:t> </a:t>
            </a:r>
            <a:endParaRPr lang="en-US" sz="1600" dirty="0"/>
          </a:p>
        </p:txBody>
      </p:sp>
    </p:spTree>
    <p:extLst>
      <p:ext uri="{BB962C8B-B14F-4D97-AF65-F5344CB8AC3E}">
        <p14:creationId xmlns:p14="http://schemas.microsoft.com/office/powerpoint/2010/main" val="74014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b="1" dirty="0" smtClean="0"/>
              <a:t>Adnexal</a:t>
            </a:r>
            <a:r>
              <a:rPr lang="pl-PL" b="1" dirty="0" smtClean="0"/>
              <a:t> mass + beta HCG = </a:t>
            </a:r>
            <a:r>
              <a:rPr lang="en-US" b="1" dirty="0" smtClean="0"/>
              <a:t>germ cell tumor</a:t>
            </a:r>
            <a:r>
              <a:rPr lang="pl-PL" dirty="0" smtClean="0"/>
              <a:t/>
            </a:r>
            <a:br>
              <a:rPr lang="pl-PL" dirty="0" smtClean="0"/>
            </a:br>
            <a:endParaRPr lang="pl-PL" dirty="0"/>
          </a:p>
        </p:txBody>
      </p:sp>
      <p:sp>
        <p:nvSpPr>
          <p:cNvPr id="6" name="pole tekstowe 5"/>
          <p:cNvSpPr txBox="1"/>
          <p:nvPr/>
        </p:nvSpPr>
        <p:spPr>
          <a:xfrm>
            <a:off x="414337" y="6235470"/>
            <a:ext cx="10901363" cy="369332"/>
          </a:xfrm>
          <a:prstGeom prst="rect">
            <a:avLst/>
          </a:prstGeom>
          <a:noFill/>
        </p:spPr>
        <p:txBody>
          <a:bodyPr wrap="square" rtlCol="0">
            <a:spAutoFit/>
          </a:bodyPr>
          <a:lstStyle/>
          <a:p>
            <a:pPr algn="r"/>
            <a:r>
              <a:rPr lang="en-US" dirty="0" smtClean="0"/>
              <a:t>Jung S. Ultrasonography of ovarian masses using a pattern recognition approach. Ultrasonography 2015</a:t>
            </a:r>
            <a:endParaRPr lang="pl-PL" dirty="0"/>
          </a:p>
        </p:txBody>
      </p:sp>
      <p:sp>
        <p:nvSpPr>
          <p:cNvPr id="8" name="Prostokąt zaokrąglony 7"/>
          <p:cNvSpPr/>
          <p:nvPr/>
        </p:nvSpPr>
        <p:spPr>
          <a:xfrm>
            <a:off x="737937" y="1844842"/>
            <a:ext cx="5823284" cy="1973179"/>
          </a:xfrm>
          <a:prstGeom prst="roundRect">
            <a:avLst/>
          </a:prstGeom>
          <a:solidFill>
            <a:schemeClr val="accent1">
              <a:lumMod val="20000"/>
              <a:lumOff val="80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826168" y="2210363"/>
            <a:ext cx="5542548" cy="1354217"/>
          </a:xfrm>
          <a:prstGeom prst="rect">
            <a:avLst/>
          </a:prstGeom>
          <a:noFill/>
        </p:spPr>
        <p:txBody>
          <a:bodyPr wrap="square" rtlCol="0">
            <a:spAutoFit/>
          </a:bodyPr>
          <a:lstStyle/>
          <a:p>
            <a:pPr algn="ctr"/>
            <a:r>
              <a:rPr lang="en-US" sz="2800" dirty="0" smtClean="0"/>
              <a:t>Malignant</a:t>
            </a:r>
            <a:r>
              <a:rPr lang="pl-PL" sz="2800" dirty="0" smtClean="0"/>
              <a:t> </a:t>
            </a:r>
            <a:r>
              <a:rPr lang="en-US" sz="2800" dirty="0" smtClean="0"/>
              <a:t>germ</a:t>
            </a:r>
            <a:r>
              <a:rPr lang="pl-PL" sz="2800" dirty="0" smtClean="0"/>
              <a:t> </a:t>
            </a:r>
            <a:r>
              <a:rPr lang="pl-PL" sz="2800" dirty="0" err="1" smtClean="0"/>
              <a:t>cell</a:t>
            </a:r>
            <a:r>
              <a:rPr lang="pl-PL" sz="2800" dirty="0" smtClean="0"/>
              <a:t> </a:t>
            </a:r>
            <a:r>
              <a:rPr lang="pl-PL" sz="2800" dirty="0" err="1" smtClean="0"/>
              <a:t>tumors</a:t>
            </a:r>
            <a:r>
              <a:rPr lang="pl-PL" sz="2800" dirty="0" smtClean="0"/>
              <a:t> </a:t>
            </a:r>
            <a:r>
              <a:rPr lang="pl-PL" sz="2800" dirty="0" err="1" smtClean="0"/>
              <a:t>constitute</a:t>
            </a:r>
            <a:r>
              <a:rPr lang="pl-PL" sz="2800" dirty="0" smtClean="0"/>
              <a:t> </a:t>
            </a:r>
            <a:r>
              <a:rPr lang="pl-PL" sz="3600" dirty="0" smtClean="0">
                <a:solidFill>
                  <a:schemeClr val="accent2">
                    <a:lumMod val="75000"/>
                  </a:schemeClr>
                </a:solidFill>
              </a:rPr>
              <a:t>5%</a:t>
            </a:r>
            <a:r>
              <a:rPr lang="pl-PL" sz="2800" dirty="0" smtClean="0"/>
              <a:t> of </a:t>
            </a:r>
            <a:r>
              <a:rPr lang="pl-PL" sz="2800" dirty="0" err="1" smtClean="0"/>
              <a:t>all</a:t>
            </a:r>
            <a:r>
              <a:rPr lang="pl-PL" sz="2800" dirty="0" smtClean="0"/>
              <a:t> </a:t>
            </a:r>
            <a:r>
              <a:rPr lang="pl-PL" sz="2800" dirty="0" err="1" smtClean="0"/>
              <a:t>malignant</a:t>
            </a:r>
            <a:r>
              <a:rPr lang="pl-PL" sz="2800" dirty="0" smtClean="0"/>
              <a:t> </a:t>
            </a:r>
            <a:r>
              <a:rPr lang="pl-PL" sz="2800" dirty="0" err="1" smtClean="0"/>
              <a:t>OvTu</a:t>
            </a:r>
            <a:endParaRPr lang="pl-PL" sz="2800" dirty="0" smtClean="0"/>
          </a:p>
          <a:p>
            <a:endParaRPr lang="pl-PL" dirty="0"/>
          </a:p>
        </p:txBody>
      </p:sp>
      <p:grpSp>
        <p:nvGrpSpPr>
          <p:cNvPr id="12" name="Grupa 11"/>
          <p:cNvGrpSpPr/>
          <p:nvPr/>
        </p:nvGrpSpPr>
        <p:grpSpPr>
          <a:xfrm>
            <a:off x="826168" y="2210362"/>
            <a:ext cx="7042603" cy="3276037"/>
            <a:chOff x="826168" y="2210362"/>
            <a:chExt cx="7042603" cy="3276037"/>
          </a:xfrm>
        </p:grpSpPr>
        <p:sp>
          <p:nvSpPr>
            <p:cNvPr id="11" name="Prostokąt zaokrąglony 10"/>
            <p:cNvSpPr/>
            <p:nvPr/>
          </p:nvSpPr>
          <p:spPr>
            <a:xfrm>
              <a:off x="826168" y="2210362"/>
              <a:ext cx="7042603" cy="3276037"/>
            </a:xfrm>
            <a:prstGeom prst="roundRect">
              <a:avLst/>
            </a:prstGeom>
            <a:solidFill>
              <a:schemeClr val="accent1">
                <a:lumMod val="20000"/>
                <a:lumOff val="80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1141408" y="2534653"/>
              <a:ext cx="6398381" cy="2668423"/>
            </a:xfrm>
            <a:prstGeom prst="rect">
              <a:avLst/>
            </a:prstGeom>
            <a:noFill/>
          </p:spPr>
          <p:txBody>
            <a:bodyPr wrap="square" rtlCol="0">
              <a:spAutoFit/>
            </a:bodyPr>
            <a:lstStyle/>
            <a:p>
              <a:pPr lvl="0">
                <a:lnSpc>
                  <a:spcPct val="80000"/>
                </a:lnSpc>
                <a:spcAft>
                  <a:spcPts val="600"/>
                </a:spcAft>
              </a:pPr>
              <a:r>
                <a:rPr lang="en-US" sz="2800" b="1" dirty="0" smtClean="0">
                  <a:solidFill>
                    <a:schemeClr val="accent2">
                      <a:lumMod val="75000"/>
                    </a:schemeClr>
                  </a:solidFill>
                </a:rPr>
                <a:t>Embryonal carcinoma</a:t>
              </a:r>
              <a:r>
                <a:rPr lang="pl-PL" sz="2800" b="1" dirty="0" smtClean="0">
                  <a:solidFill>
                    <a:schemeClr val="accent2">
                      <a:lumMod val="75000"/>
                    </a:schemeClr>
                  </a:solidFill>
                </a:rPr>
                <a:t> </a:t>
              </a:r>
            </a:p>
            <a:p>
              <a:pPr marL="742950" lvl="1" indent="-285750">
                <a:lnSpc>
                  <a:spcPct val="80000"/>
                </a:lnSpc>
                <a:buFont typeface="Wingdings" panose="05000000000000000000" pitchFamily="2" charset="2"/>
                <a:buChar char="ü"/>
              </a:pPr>
              <a:r>
                <a:rPr lang="en-US" sz="2800" dirty="0" smtClean="0"/>
                <a:t>4 </a:t>
              </a:r>
              <a:r>
                <a:rPr lang="pl-PL" sz="2800" dirty="0" smtClean="0"/>
                <a:t>% of </a:t>
              </a:r>
              <a:r>
                <a:rPr lang="pl-PL" sz="2800" dirty="0" err="1" smtClean="0"/>
                <a:t>malignant</a:t>
              </a:r>
              <a:r>
                <a:rPr lang="pl-PL" sz="2800" dirty="0" smtClean="0"/>
                <a:t> </a:t>
              </a:r>
              <a:r>
                <a:rPr lang="en-US" sz="2800" dirty="0" smtClean="0"/>
                <a:t>OGCTs</a:t>
              </a:r>
              <a:endParaRPr lang="pl-PL" sz="2800" dirty="0" smtClean="0"/>
            </a:p>
            <a:p>
              <a:pPr marL="742950" lvl="1" indent="-285750">
                <a:lnSpc>
                  <a:spcPct val="80000"/>
                </a:lnSpc>
                <a:buFont typeface="Wingdings" panose="05000000000000000000" pitchFamily="2" charset="2"/>
                <a:buChar char="ü"/>
              </a:pPr>
              <a:r>
                <a:rPr lang="en-US" sz="2800" dirty="0" smtClean="0"/>
                <a:t>one of the most aggressive </a:t>
              </a:r>
              <a:r>
                <a:rPr lang="pl-PL" sz="2800" dirty="0" err="1" smtClean="0"/>
                <a:t>OvTu</a:t>
              </a:r>
              <a:endParaRPr lang="pl-PL" sz="2800" dirty="0" smtClean="0"/>
            </a:p>
            <a:p>
              <a:pPr marL="742950" lvl="1" indent="-285750">
                <a:lnSpc>
                  <a:spcPct val="80000"/>
                </a:lnSpc>
                <a:buFont typeface="Wingdings" panose="05000000000000000000" pitchFamily="2" charset="2"/>
                <a:buChar char="ü"/>
              </a:pPr>
              <a:r>
                <a:rPr lang="en-US" sz="2800" dirty="0" smtClean="0"/>
                <a:t>average age at diagnosis</a:t>
              </a:r>
              <a:r>
                <a:rPr lang="pl-PL" sz="2800" dirty="0" smtClean="0"/>
                <a:t>:</a:t>
              </a:r>
              <a:r>
                <a:rPr lang="en-US" sz="2800" dirty="0" smtClean="0"/>
                <a:t> 15 years</a:t>
              </a:r>
              <a:endParaRPr lang="pl-PL" sz="2800" dirty="0" smtClean="0"/>
            </a:p>
            <a:p>
              <a:pPr marL="742950" lvl="1" indent="-285750">
                <a:lnSpc>
                  <a:spcPct val="80000"/>
                </a:lnSpc>
                <a:buFont typeface="Wingdings" panose="05000000000000000000" pitchFamily="2" charset="2"/>
                <a:buChar char="ü"/>
              </a:pPr>
              <a:r>
                <a:rPr lang="pl-PL" sz="2800" dirty="0" smtClean="0"/>
                <a:t>m</a:t>
              </a:r>
              <a:r>
                <a:rPr lang="en-US" sz="2800" dirty="0" err="1" smtClean="0"/>
                <a:t>ost</a:t>
              </a:r>
              <a:r>
                <a:rPr lang="en-US" sz="2800" dirty="0" smtClean="0"/>
                <a:t> of these neoplasms produce </a:t>
              </a:r>
              <a:r>
                <a:rPr lang="en-US" sz="2800" dirty="0" err="1" smtClean="0"/>
                <a:t>hCG</a:t>
              </a:r>
              <a:r>
                <a:rPr lang="en-US" sz="2800" dirty="0" smtClean="0"/>
                <a:t>, some also AFP</a:t>
              </a:r>
              <a:endParaRPr lang="pl-PL" sz="2800" dirty="0" smtClean="0"/>
            </a:p>
            <a:p>
              <a:endParaRPr lang="pl-PL" sz="2800" dirty="0"/>
            </a:p>
          </p:txBody>
        </p:sp>
      </p:grpSp>
      <p:grpSp>
        <p:nvGrpSpPr>
          <p:cNvPr id="14" name="Grupa 13"/>
          <p:cNvGrpSpPr/>
          <p:nvPr/>
        </p:nvGrpSpPr>
        <p:grpSpPr>
          <a:xfrm>
            <a:off x="914399" y="2534653"/>
            <a:ext cx="7135996" cy="3276037"/>
            <a:chOff x="826168" y="2210362"/>
            <a:chExt cx="7135996" cy="3276037"/>
          </a:xfrm>
        </p:grpSpPr>
        <p:sp>
          <p:nvSpPr>
            <p:cNvPr id="15" name="Prostokąt zaokrąglony 14"/>
            <p:cNvSpPr/>
            <p:nvPr/>
          </p:nvSpPr>
          <p:spPr>
            <a:xfrm>
              <a:off x="826168" y="2210362"/>
              <a:ext cx="7042603" cy="3276037"/>
            </a:xfrm>
            <a:prstGeom prst="roundRect">
              <a:avLst/>
            </a:prstGeom>
            <a:solidFill>
              <a:schemeClr val="accent1">
                <a:lumMod val="20000"/>
                <a:lumOff val="80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p:cNvSpPr txBox="1"/>
            <p:nvPr/>
          </p:nvSpPr>
          <p:spPr>
            <a:xfrm>
              <a:off x="1058339" y="2535080"/>
              <a:ext cx="6903825" cy="2508379"/>
            </a:xfrm>
            <a:prstGeom prst="rect">
              <a:avLst/>
            </a:prstGeom>
            <a:noFill/>
          </p:spPr>
          <p:txBody>
            <a:bodyPr wrap="square" rtlCol="0">
              <a:spAutoFit/>
            </a:bodyPr>
            <a:lstStyle/>
            <a:p>
              <a:pPr>
                <a:lnSpc>
                  <a:spcPct val="80000"/>
                </a:lnSpc>
                <a:spcAft>
                  <a:spcPts val="600"/>
                </a:spcAft>
              </a:pPr>
              <a:r>
                <a:rPr lang="pl-PL" sz="2800" b="1" dirty="0" err="1" smtClean="0">
                  <a:solidFill>
                    <a:schemeClr val="accent2">
                      <a:lumMod val="75000"/>
                    </a:schemeClr>
                  </a:solidFill>
                </a:rPr>
                <a:t>Dysgerminoma</a:t>
              </a:r>
              <a:endParaRPr lang="pl-PL" sz="2800" b="1" dirty="0" smtClean="0">
                <a:solidFill>
                  <a:schemeClr val="accent2">
                    <a:lumMod val="75000"/>
                  </a:schemeClr>
                </a:solidFill>
              </a:endParaRPr>
            </a:p>
            <a:p>
              <a:pPr marL="914400" lvl="1" indent="-457200">
                <a:lnSpc>
                  <a:spcPct val="80000"/>
                </a:lnSpc>
                <a:buFont typeface="Wingdings" panose="05000000000000000000" pitchFamily="2" charset="2"/>
                <a:buChar char="ü"/>
              </a:pPr>
              <a:r>
                <a:rPr lang="pl-PL" sz="2800" dirty="0" smtClean="0"/>
                <a:t>2% of </a:t>
              </a:r>
              <a:r>
                <a:rPr lang="pl-PL" sz="2800" dirty="0" err="1" smtClean="0"/>
                <a:t>ovarian</a:t>
              </a:r>
              <a:r>
                <a:rPr lang="pl-PL" sz="2800" dirty="0" smtClean="0"/>
                <a:t> </a:t>
              </a:r>
              <a:r>
                <a:rPr lang="pl-PL" sz="2800" dirty="0" err="1" smtClean="0"/>
                <a:t>tumors</a:t>
              </a:r>
              <a:endParaRPr lang="pl-PL" sz="2800" dirty="0" smtClean="0"/>
            </a:p>
            <a:p>
              <a:pPr marL="914400" lvl="1" indent="-457200">
                <a:lnSpc>
                  <a:spcPct val="80000"/>
                </a:lnSpc>
                <a:buFont typeface="Wingdings" panose="05000000000000000000" pitchFamily="2" charset="2"/>
                <a:buChar char="ü"/>
              </a:pPr>
              <a:r>
                <a:rPr lang="en-US" sz="2800" dirty="0" smtClean="0"/>
                <a:t>80</a:t>
              </a:r>
              <a:r>
                <a:rPr lang="pl-PL" sz="2800" dirty="0" smtClean="0"/>
                <a:t>% in </a:t>
              </a:r>
              <a:r>
                <a:rPr lang="en-US" sz="2800" dirty="0" smtClean="0"/>
                <a:t>women </a:t>
              </a:r>
              <a:r>
                <a:rPr lang="pl-PL" sz="2800" dirty="0" smtClean="0"/>
                <a:t>&lt;</a:t>
              </a:r>
              <a:r>
                <a:rPr lang="en-US" sz="2800" dirty="0" smtClean="0"/>
                <a:t>30</a:t>
              </a:r>
              <a:r>
                <a:rPr lang="pl-PL" sz="2800" dirty="0" smtClean="0"/>
                <a:t>y</a:t>
              </a:r>
            </a:p>
            <a:p>
              <a:pPr marL="914400" lvl="1" indent="-457200">
                <a:lnSpc>
                  <a:spcPct val="80000"/>
                </a:lnSpc>
                <a:buFont typeface="Wingdings" panose="05000000000000000000" pitchFamily="2" charset="2"/>
                <a:buChar char="ü"/>
              </a:pPr>
              <a:r>
                <a:rPr lang="en-US" sz="2800" dirty="0" smtClean="0"/>
                <a:t>20</a:t>
              </a:r>
              <a:r>
                <a:rPr lang="pl-PL" sz="2800" dirty="0" smtClean="0"/>
                <a:t>% </a:t>
              </a:r>
              <a:r>
                <a:rPr lang="en-US" sz="2800" dirty="0" smtClean="0"/>
                <a:t>are diagnosed during pregnancy</a:t>
              </a:r>
              <a:r>
                <a:rPr lang="pl-PL" sz="2800" dirty="0" smtClean="0"/>
                <a:t> (!)</a:t>
              </a:r>
            </a:p>
            <a:p>
              <a:pPr marL="914400" lvl="1" indent="-457200">
                <a:lnSpc>
                  <a:spcPct val="80000"/>
                </a:lnSpc>
                <a:buFont typeface="Wingdings" panose="05000000000000000000" pitchFamily="2" charset="2"/>
                <a:buChar char="ü"/>
              </a:pPr>
              <a:r>
                <a:rPr lang="en-US" sz="2800" dirty="0" smtClean="0"/>
                <a:t>3</a:t>
              </a:r>
              <a:r>
                <a:rPr lang="pl-PL" sz="2800" dirty="0" smtClean="0"/>
                <a:t>-</a:t>
              </a:r>
              <a:r>
                <a:rPr lang="en-US" sz="2800" dirty="0" smtClean="0"/>
                <a:t>5</a:t>
              </a:r>
              <a:r>
                <a:rPr lang="pl-PL" sz="2800" dirty="0" smtClean="0"/>
                <a:t>% </a:t>
              </a:r>
              <a:r>
                <a:rPr lang="pl-PL" sz="2800" dirty="0" err="1" smtClean="0"/>
                <a:t>produ</a:t>
              </a:r>
              <a:r>
                <a:rPr lang="en-US" sz="2800" dirty="0" err="1" smtClean="0"/>
                <a:t>ce</a:t>
              </a:r>
              <a:r>
                <a:rPr lang="en-US" sz="2800" dirty="0" smtClean="0"/>
                <a:t> </a:t>
              </a:r>
              <a:r>
                <a:rPr lang="en-US" sz="2800" dirty="0" err="1" smtClean="0"/>
                <a:t>hCG</a:t>
              </a:r>
              <a:endParaRPr lang="pl-PL" sz="2800" dirty="0" smtClean="0"/>
            </a:p>
            <a:p>
              <a:endParaRPr lang="pl-PL" sz="4000" dirty="0"/>
            </a:p>
          </p:txBody>
        </p:sp>
      </p:grpSp>
      <p:grpSp>
        <p:nvGrpSpPr>
          <p:cNvPr id="17" name="Grupa 16"/>
          <p:cNvGrpSpPr/>
          <p:nvPr/>
        </p:nvGrpSpPr>
        <p:grpSpPr>
          <a:xfrm>
            <a:off x="1022683" y="2876514"/>
            <a:ext cx="7042603" cy="3328190"/>
            <a:chOff x="826168" y="2210362"/>
            <a:chExt cx="7042603" cy="3328190"/>
          </a:xfrm>
        </p:grpSpPr>
        <p:sp>
          <p:nvSpPr>
            <p:cNvPr id="18" name="Prostokąt zaokrąglony 17"/>
            <p:cNvSpPr/>
            <p:nvPr/>
          </p:nvSpPr>
          <p:spPr>
            <a:xfrm>
              <a:off x="826168" y="2210362"/>
              <a:ext cx="7042603" cy="3276037"/>
            </a:xfrm>
            <a:prstGeom prst="roundRect">
              <a:avLst/>
            </a:prstGeom>
            <a:solidFill>
              <a:schemeClr val="accent1">
                <a:lumMod val="20000"/>
                <a:lumOff val="80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p:cNvSpPr txBox="1"/>
            <p:nvPr/>
          </p:nvSpPr>
          <p:spPr>
            <a:xfrm>
              <a:off x="964945" y="2534653"/>
              <a:ext cx="6903825" cy="3003899"/>
            </a:xfrm>
            <a:prstGeom prst="rect">
              <a:avLst/>
            </a:prstGeom>
            <a:noFill/>
          </p:spPr>
          <p:txBody>
            <a:bodyPr wrap="square" rtlCol="0">
              <a:spAutoFit/>
            </a:bodyPr>
            <a:lstStyle/>
            <a:p>
              <a:pPr lvl="0">
                <a:lnSpc>
                  <a:spcPct val="80000"/>
                </a:lnSpc>
                <a:spcAft>
                  <a:spcPts val="600"/>
                </a:spcAft>
              </a:pPr>
              <a:r>
                <a:rPr lang="pl-PL" sz="2800" b="1" dirty="0" smtClean="0">
                  <a:solidFill>
                    <a:schemeClr val="accent2">
                      <a:lumMod val="75000"/>
                    </a:schemeClr>
                  </a:solidFill>
                </a:rPr>
                <a:t>Mixed </a:t>
              </a:r>
              <a:r>
                <a:rPr lang="pl-PL" sz="2800" b="1" dirty="0" err="1" smtClean="0">
                  <a:solidFill>
                    <a:schemeClr val="accent2">
                      <a:lumMod val="75000"/>
                    </a:schemeClr>
                  </a:solidFill>
                </a:rPr>
                <a:t>germ</a:t>
              </a:r>
              <a:r>
                <a:rPr lang="pl-PL" sz="2800" b="1" dirty="0" smtClean="0">
                  <a:solidFill>
                    <a:schemeClr val="accent2">
                      <a:lumMod val="75000"/>
                    </a:schemeClr>
                  </a:solidFill>
                </a:rPr>
                <a:t> </a:t>
              </a:r>
              <a:r>
                <a:rPr lang="pl-PL" sz="2800" b="1" dirty="0" err="1" smtClean="0">
                  <a:solidFill>
                    <a:schemeClr val="accent2">
                      <a:lumMod val="75000"/>
                    </a:schemeClr>
                  </a:solidFill>
                </a:rPr>
                <a:t>cell</a:t>
              </a:r>
              <a:r>
                <a:rPr lang="pl-PL" sz="2800" b="1" dirty="0" smtClean="0">
                  <a:solidFill>
                    <a:schemeClr val="accent2">
                      <a:lumMod val="75000"/>
                    </a:schemeClr>
                  </a:solidFill>
                </a:rPr>
                <a:t> </a:t>
              </a:r>
              <a:r>
                <a:rPr lang="pl-PL" sz="2800" b="1" dirty="0" err="1" smtClean="0">
                  <a:solidFill>
                    <a:schemeClr val="accent2">
                      <a:lumMod val="75000"/>
                    </a:schemeClr>
                  </a:solidFill>
                </a:rPr>
                <a:t>tumors</a:t>
              </a:r>
              <a:endParaRPr lang="pl-PL" sz="2800" b="1" dirty="0" smtClean="0">
                <a:solidFill>
                  <a:schemeClr val="accent2">
                    <a:lumMod val="75000"/>
                  </a:schemeClr>
                </a:solidFill>
              </a:endParaRPr>
            </a:p>
            <a:p>
              <a:pPr marL="914400" lvl="1" indent="-457200">
                <a:lnSpc>
                  <a:spcPct val="80000"/>
                </a:lnSpc>
                <a:buFont typeface="Wingdings" panose="05000000000000000000" pitchFamily="2" charset="2"/>
                <a:buChar char="ü"/>
              </a:pPr>
              <a:r>
                <a:rPr lang="en-US" sz="2800" dirty="0" smtClean="0"/>
                <a:t>5.3</a:t>
              </a:r>
              <a:r>
                <a:rPr lang="pl-PL" sz="2800" dirty="0" smtClean="0"/>
                <a:t>%</a:t>
              </a:r>
              <a:r>
                <a:rPr lang="en-US" sz="2800" dirty="0" smtClean="0"/>
                <a:t> of malignant OGCTs</a:t>
              </a:r>
              <a:endParaRPr lang="pl-PL" sz="2800" dirty="0" smtClean="0"/>
            </a:p>
            <a:p>
              <a:pPr lvl="1">
                <a:lnSpc>
                  <a:spcPct val="80000"/>
                </a:lnSpc>
              </a:pPr>
              <a:endParaRPr lang="pl-PL" sz="2800" dirty="0"/>
            </a:p>
            <a:p>
              <a:pPr>
                <a:lnSpc>
                  <a:spcPct val="80000"/>
                </a:lnSpc>
                <a:spcAft>
                  <a:spcPts val="600"/>
                </a:spcAft>
              </a:pPr>
              <a:r>
                <a:rPr lang="pl-PL" sz="2800" b="1" dirty="0" err="1" smtClean="0">
                  <a:solidFill>
                    <a:schemeClr val="accent2">
                      <a:lumMod val="75000"/>
                    </a:schemeClr>
                  </a:solidFill>
                </a:rPr>
                <a:t>Other</a:t>
              </a:r>
              <a:r>
                <a:rPr lang="pl-PL" sz="2800" b="1" dirty="0" smtClean="0">
                  <a:solidFill>
                    <a:schemeClr val="accent2">
                      <a:lumMod val="75000"/>
                    </a:schemeClr>
                  </a:solidFill>
                </a:rPr>
                <a:t> </a:t>
              </a:r>
              <a:r>
                <a:rPr lang="pl-PL" sz="2800" b="1" dirty="0" err="1" smtClean="0">
                  <a:solidFill>
                    <a:schemeClr val="accent2">
                      <a:lumMod val="75000"/>
                    </a:schemeClr>
                  </a:solidFill>
                </a:rPr>
                <a:t>markers</a:t>
              </a:r>
              <a:r>
                <a:rPr lang="pl-PL" sz="2800" b="1" dirty="0" smtClean="0">
                  <a:solidFill>
                    <a:schemeClr val="accent2">
                      <a:lumMod val="75000"/>
                    </a:schemeClr>
                  </a:solidFill>
                </a:rPr>
                <a:t>:</a:t>
              </a:r>
              <a:r>
                <a:rPr lang="fr-FR" sz="2800" dirty="0" smtClean="0"/>
                <a:t> </a:t>
              </a:r>
              <a:endParaRPr lang="pl-PL" sz="2800" dirty="0" smtClean="0"/>
            </a:p>
            <a:p>
              <a:pPr marL="914400" lvl="1" indent="-457200">
                <a:lnSpc>
                  <a:spcPct val="80000"/>
                </a:lnSpc>
                <a:buFont typeface="Wingdings" panose="05000000000000000000" pitchFamily="2" charset="2"/>
                <a:buChar char="ü"/>
              </a:pPr>
              <a:r>
                <a:rPr lang="fr-FR" sz="2800" dirty="0" smtClean="0"/>
                <a:t>lactate dehydrogenase (LDH)</a:t>
              </a:r>
              <a:endParaRPr lang="pl-PL" sz="2800" dirty="0" smtClean="0"/>
            </a:p>
            <a:p>
              <a:pPr marL="914400" lvl="1" indent="-457200">
                <a:lnSpc>
                  <a:spcPct val="80000"/>
                </a:lnSpc>
                <a:buFont typeface="Wingdings" panose="05000000000000000000" pitchFamily="2" charset="2"/>
                <a:buChar char="ü"/>
              </a:pPr>
              <a:r>
                <a:rPr lang="fr-FR" sz="2800" dirty="0" smtClean="0"/>
                <a:t>alpha fetoprotein (AFP)</a:t>
              </a:r>
              <a:endParaRPr lang="pl-PL" sz="2800" dirty="0" smtClean="0"/>
            </a:p>
            <a:p>
              <a:pPr lvl="1">
                <a:lnSpc>
                  <a:spcPct val="80000"/>
                </a:lnSpc>
              </a:pPr>
              <a:endParaRPr lang="pl-PL" sz="2800" dirty="0"/>
            </a:p>
            <a:p>
              <a:pPr lvl="1">
                <a:lnSpc>
                  <a:spcPct val="80000"/>
                </a:lnSpc>
              </a:pPr>
              <a:endParaRPr lang="pl-PL" sz="2800" dirty="0" smtClean="0"/>
            </a:p>
          </p:txBody>
        </p:sp>
      </p:grpSp>
      <p:pic>
        <p:nvPicPr>
          <p:cNvPr id="2050" name="Picture 2" descr="https://www.e-ultrasonography.org/upload/thumbnails/usg-15003-f19.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65018" y="1656243"/>
            <a:ext cx="5913391" cy="4537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0" name="Grupa 19"/>
          <p:cNvGrpSpPr/>
          <p:nvPr/>
        </p:nvGrpSpPr>
        <p:grpSpPr>
          <a:xfrm>
            <a:off x="1175084" y="3028914"/>
            <a:ext cx="4839290" cy="3168898"/>
            <a:chOff x="826168" y="2210362"/>
            <a:chExt cx="7063953" cy="3276037"/>
          </a:xfrm>
        </p:grpSpPr>
        <p:sp>
          <p:nvSpPr>
            <p:cNvPr id="21" name="Prostokąt zaokrąglony 20"/>
            <p:cNvSpPr/>
            <p:nvPr/>
          </p:nvSpPr>
          <p:spPr>
            <a:xfrm>
              <a:off x="826168" y="2210362"/>
              <a:ext cx="7042603" cy="3276037"/>
            </a:xfrm>
            <a:prstGeom prst="roundRect">
              <a:avLst/>
            </a:prstGeom>
            <a:solidFill>
              <a:schemeClr val="accent1">
                <a:lumMod val="20000"/>
                <a:lumOff val="80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986297" y="3080871"/>
              <a:ext cx="6903824" cy="1520912"/>
            </a:xfrm>
            <a:prstGeom prst="rect">
              <a:avLst/>
            </a:prstGeom>
            <a:noFill/>
          </p:spPr>
          <p:txBody>
            <a:bodyPr wrap="square" rtlCol="0">
              <a:spAutoFit/>
            </a:bodyPr>
            <a:lstStyle/>
            <a:p>
              <a:pPr marL="914400" lvl="1" indent="-457200">
                <a:lnSpc>
                  <a:spcPct val="80000"/>
                </a:lnSpc>
                <a:buFont typeface="Wingdings" panose="05000000000000000000" pitchFamily="2" charset="2"/>
                <a:buChar char="ü"/>
              </a:pPr>
              <a:r>
                <a:rPr lang="pl-PL" sz="2800" dirty="0" smtClean="0"/>
                <a:t>solid </a:t>
              </a:r>
              <a:r>
                <a:rPr lang="pl-PL" sz="2800" dirty="0" err="1" smtClean="0"/>
                <a:t>tumors</a:t>
              </a:r>
              <a:endParaRPr lang="pl-PL" sz="2800" dirty="0" smtClean="0"/>
            </a:p>
            <a:p>
              <a:pPr marL="914400" lvl="1" indent="-457200">
                <a:lnSpc>
                  <a:spcPct val="80000"/>
                </a:lnSpc>
                <a:buFont typeface="Wingdings" panose="05000000000000000000" pitchFamily="2" charset="2"/>
                <a:buChar char="ü"/>
              </a:pPr>
              <a:r>
                <a:rPr lang="pl-PL" sz="2800" dirty="0" err="1" smtClean="0"/>
                <a:t>large</a:t>
              </a:r>
              <a:r>
                <a:rPr lang="pl-PL" sz="2800" dirty="0" smtClean="0"/>
                <a:t> </a:t>
              </a:r>
              <a:r>
                <a:rPr lang="pl-PL" sz="2800" dirty="0" err="1" smtClean="0"/>
                <a:t>lobulated</a:t>
              </a:r>
              <a:r>
                <a:rPr lang="pl-PL" sz="2800" dirty="0" smtClean="0"/>
                <a:t> </a:t>
              </a:r>
            </a:p>
            <a:p>
              <a:pPr marL="914400" lvl="1" indent="-457200">
                <a:lnSpc>
                  <a:spcPct val="80000"/>
                </a:lnSpc>
                <a:buFont typeface="Wingdings" panose="05000000000000000000" pitchFamily="2" charset="2"/>
                <a:buChar char="ü"/>
              </a:pPr>
              <a:r>
                <a:rPr lang="pl-PL" sz="2800" dirty="0" err="1" smtClean="0"/>
                <a:t>vascular</a:t>
              </a:r>
              <a:r>
                <a:rPr lang="pl-PL" sz="2800" dirty="0" smtClean="0"/>
                <a:t>  </a:t>
              </a:r>
              <a:endParaRPr lang="pl-PL" sz="2800" dirty="0"/>
            </a:p>
            <a:p>
              <a:pPr lvl="1">
                <a:lnSpc>
                  <a:spcPct val="80000"/>
                </a:lnSpc>
              </a:pPr>
              <a:endParaRPr lang="pl-PL" sz="2800" dirty="0" smtClean="0"/>
            </a:p>
          </p:txBody>
        </p:sp>
      </p:grpSp>
    </p:spTree>
    <p:extLst>
      <p:ext uri="{BB962C8B-B14F-4D97-AF65-F5344CB8AC3E}">
        <p14:creationId xmlns:p14="http://schemas.microsoft.com/office/powerpoint/2010/main" val="4138027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7341" y="286425"/>
            <a:ext cx="10793077" cy="1099923"/>
          </a:xfrm>
        </p:spPr>
        <p:txBody>
          <a:bodyPr>
            <a:normAutofit/>
          </a:bodyPr>
          <a:lstStyle/>
          <a:p>
            <a:r>
              <a:rPr lang="pl-PL" b="1" dirty="0" err="1" smtClean="0"/>
              <a:t>Ovarian</a:t>
            </a:r>
            <a:r>
              <a:rPr lang="pl-PL" b="1" dirty="0" smtClean="0"/>
              <a:t>/</a:t>
            </a:r>
            <a:r>
              <a:rPr lang="pl-PL" b="1" dirty="0" err="1" smtClean="0"/>
              <a:t>Tube</a:t>
            </a:r>
            <a:r>
              <a:rPr lang="pl-PL" b="1" dirty="0" smtClean="0"/>
              <a:t>/</a:t>
            </a:r>
            <a:r>
              <a:rPr lang="pl-PL" b="1" dirty="0" err="1" smtClean="0"/>
              <a:t>Adnexal</a:t>
            </a:r>
            <a:r>
              <a:rPr lang="pl-PL" b="1" dirty="0" smtClean="0"/>
              <a:t> </a:t>
            </a:r>
            <a:r>
              <a:rPr lang="pl-PL" b="1" dirty="0" err="1" smtClean="0"/>
              <a:t>Torsion</a:t>
            </a:r>
            <a:endParaRPr lang="pl-PL" b="1" dirty="0"/>
          </a:p>
        </p:txBody>
      </p:sp>
      <p:pic>
        <p:nvPicPr>
          <p:cNvPr id="5" name="Symbol zastępczy zawartości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710" t="23218" r="25048" b="13044"/>
          <a:stretch/>
        </p:blipFill>
        <p:spPr>
          <a:xfrm>
            <a:off x="911391" y="1474186"/>
            <a:ext cx="3328358" cy="4408450"/>
          </a:xfrm>
          <a:prstGeom prst="rect">
            <a:avLst/>
          </a:prstGeom>
          <a:ln>
            <a:noFill/>
          </a:ln>
          <a:effectLst>
            <a:softEdge rad="112500"/>
          </a:effectLst>
        </p:spPr>
      </p:pic>
      <p:sp>
        <p:nvSpPr>
          <p:cNvPr id="4" name="Symbol zastępczy zawartości 3"/>
          <p:cNvSpPr>
            <a:spLocks noGrp="1"/>
          </p:cNvSpPr>
          <p:nvPr>
            <p:ph idx="2"/>
          </p:nvPr>
        </p:nvSpPr>
        <p:spPr>
          <a:xfrm>
            <a:off x="4682360" y="1386348"/>
            <a:ext cx="6365056" cy="4896465"/>
          </a:xfrm>
        </p:spPr>
        <p:txBody>
          <a:bodyPr>
            <a:normAutofit fontScale="92500" lnSpcReduction="10000"/>
          </a:bodyPr>
          <a:lstStyle/>
          <a:p>
            <a:pPr>
              <a:lnSpc>
                <a:spcPct val="80000"/>
              </a:lnSpc>
            </a:pPr>
            <a:r>
              <a:rPr lang="pl-PL" dirty="0"/>
              <a:t>5</a:t>
            </a:r>
            <a:r>
              <a:rPr lang="en-US" dirty="0" err="1"/>
              <a:t>th</a:t>
            </a:r>
            <a:r>
              <a:rPr lang="en-US" dirty="0"/>
              <a:t> most common surgical emergency</a:t>
            </a:r>
            <a:r>
              <a:rPr lang="pl-PL" dirty="0"/>
              <a:t>:</a:t>
            </a:r>
          </a:p>
          <a:p>
            <a:pPr marL="914400" lvl="1" indent="-457200">
              <a:lnSpc>
                <a:spcPct val="80000"/>
              </a:lnSpc>
              <a:buSzPct val="100000"/>
              <a:buFont typeface="+mj-lt"/>
              <a:buAutoNum type="arabicPeriod"/>
            </a:pPr>
            <a:r>
              <a:rPr lang="en-US" dirty="0"/>
              <a:t>ectopic pregnancy</a:t>
            </a:r>
            <a:endParaRPr lang="pl-PL" dirty="0"/>
          </a:p>
          <a:p>
            <a:pPr marL="914400" lvl="1" indent="-457200">
              <a:lnSpc>
                <a:spcPct val="80000"/>
              </a:lnSpc>
              <a:buSzPct val="100000"/>
              <a:buFont typeface="+mj-lt"/>
              <a:buAutoNum type="arabicPeriod"/>
            </a:pPr>
            <a:r>
              <a:rPr lang="en-US" dirty="0"/>
              <a:t>corpus luteum rupture with hemorrhage</a:t>
            </a:r>
            <a:endParaRPr lang="pl-PL" dirty="0"/>
          </a:p>
          <a:p>
            <a:pPr marL="914400" lvl="1" indent="-457200">
              <a:lnSpc>
                <a:spcPct val="80000"/>
              </a:lnSpc>
              <a:buSzPct val="100000"/>
              <a:buFont typeface="+mj-lt"/>
              <a:buAutoNum type="arabicPeriod"/>
            </a:pPr>
            <a:r>
              <a:rPr lang="en-US" dirty="0"/>
              <a:t>pelvic inflammatory disease</a:t>
            </a:r>
            <a:endParaRPr lang="pl-PL" dirty="0"/>
          </a:p>
          <a:p>
            <a:pPr marL="914400" lvl="1" indent="-457200">
              <a:lnSpc>
                <a:spcPct val="80000"/>
              </a:lnSpc>
              <a:buSzPct val="100000"/>
              <a:buFont typeface="+mj-lt"/>
              <a:buAutoNum type="arabicPeriod"/>
            </a:pPr>
            <a:r>
              <a:rPr lang="en-US" dirty="0"/>
              <a:t>appendicitis</a:t>
            </a:r>
            <a:endParaRPr lang="pl-PL" dirty="0"/>
          </a:p>
          <a:p>
            <a:pPr lvl="0">
              <a:lnSpc>
                <a:spcPct val="80000"/>
              </a:lnSpc>
            </a:pPr>
            <a:r>
              <a:rPr lang="en-US" sz="3000" b="1" dirty="0" smtClean="0">
                <a:solidFill>
                  <a:schemeClr val="accent2">
                    <a:lumMod val="75000"/>
                  </a:schemeClr>
                </a:solidFill>
              </a:rPr>
              <a:t>ovarian </a:t>
            </a:r>
            <a:r>
              <a:rPr lang="pl-PL" sz="3000" b="1" dirty="0" smtClean="0">
                <a:solidFill>
                  <a:schemeClr val="accent2">
                    <a:lumMod val="75000"/>
                  </a:schemeClr>
                </a:solidFill>
              </a:rPr>
              <a:t>mass</a:t>
            </a:r>
            <a:r>
              <a:rPr lang="en-US" sz="3000" b="1" dirty="0" smtClean="0">
                <a:solidFill>
                  <a:schemeClr val="accent2">
                    <a:lumMod val="75000"/>
                  </a:schemeClr>
                </a:solidFill>
              </a:rPr>
              <a:t> predispose</a:t>
            </a:r>
            <a:r>
              <a:rPr lang="pl-PL" sz="3000" b="1" dirty="0" smtClean="0">
                <a:solidFill>
                  <a:schemeClr val="accent2">
                    <a:lumMod val="75000"/>
                  </a:schemeClr>
                </a:solidFill>
              </a:rPr>
              <a:t>s</a:t>
            </a:r>
            <a:r>
              <a:rPr lang="en-US" sz="3000" b="1" dirty="0" smtClean="0">
                <a:solidFill>
                  <a:schemeClr val="accent2">
                    <a:lumMod val="75000"/>
                  </a:schemeClr>
                </a:solidFill>
              </a:rPr>
              <a:t> </a:t>
            </a:r>
            <a:r>
              <a:rPr lang="en-US" sz="3000" b="1" dirty="0">
                <a:solidFill>
                  <a:schemeClr val="accent2">
                    <a:lumMod val="75000"/>
                  </a:schemeClr>
                </a:solidFill>
              </a:rPr>
              <a:t>to ovarian </a:t>
            </a:r>
            <a:r>
              <a:rPr lang="en-US" sz="3000" b="1" dirty="0" err="1" smtClean="0">
                <a:solidFill>
                  <a:schemeClr val="accent2">
                    <a:lumMod val="75000"/>
                  </a:schemeClr>
                </a:solidFill>
              </a:rPr>
              <a:t>torsio</a:t>
            </a:r>
            <a:r>
              <a:rPr lang="pl-PL" sz="3000" b="1" dirty="0" smtClean="0">
                <a:solidFill>
                  <a:schemeClr val="accent2">
                    <a:lumMod val="75000"/>
                  </a:schemeClr>
                </a:solidFill>
              </a:rPr>
              <a:t>n, </a:t>
            </a:r>
            <a:r>
              <a:rPr lang="pl-PL" sz="3000" b="1" dirty="0" err="1" smtClean="0">
                <a:solidFill>
                  <a:schemeClr val="accent2">
                    <a:lumMod val="75000"/>
                  </a:schemeClr>
                </a:solidFill>
              </a:rPr>
              <a:t>esp</a:t>
            </a:r>
            <a:r>
              <a:rPr lang="pl-PL" sz="3000" b="1" dirty="0" smtClean="0">
                <a:solidFill>
                  <a:schemeClr val="accent2">
                    <a:lumMod val="75000"/>
                  </a:schemeClr>
                </a:solidFill>
              </a:rPr>
              <a:t>. &gt;</a:t>
            </a:r>
            <a:r>
              <a:rPr lang="en-US" sz="3000" b="1" dirty="0" smtClean="0">
                <a:solidFill>
                  <a:schemeClr val="accent2">
                    <a:lumMod val="75000"/>
                  </a:schemeClr>
                </a:solidFill>
              </a:rPr>
              <a:t>5cm</a:t>
            </a:r>
            <a:endParaRPr lang="pl-PL" sz="3000" b="1" dirty="0" smtClean="0">
              <a:solidFill>
                <a:schemeClr val="accent2">
                  <a:lumMod val="75000"/>
                </a:schemeClr>
              </a:solidFill>
            </a:endParaRPr>
          </a:p>
          <a:p>
            <a:pPr>
              <a:lnSpc>
                <a:spcPct val="80000"/>
              </a:lnSpc>
            </a:pPr>
            <a:r>
              <a:rPr lang="en-US" dirty="0" smtClean="0"/>
              <a:t>may </a:t>
            </a:r>
            <a:r>
              <a:rPr lang="en-US" dirty="0"/>
              <a:t>occur </a:t>
            </a:r>
            <a:r>
              <a:rPr lang="pl-PL" dirty="0" smtClean="0"/>
              <a:t>in </a:t>
            </a:r>
            <a:r>
              <a:rPr lang="en-US" dirty="0" smtClean="0"/>
              <a:t>normal </a:t>
            </a:r>
            <a:r>
              <a:rPr lang="en-US" dirty="0"/>
              <a:t>ovaries, particularly in the pediatric </a:t>
            </a:r>
            <a:r>
              <a:rPr lang="en-US" dirty="0" smtClean="0"/>
              <a:t>population</a:t>
            </a:r>
            <a:endParaRPr lang="pl-PL" dirty="0" smtClean="0"/>
          </a:p>
          <a:p>
            <a:pPr lvl="0">
              <a:lnSpc>
                <a:spcPct val="80000"/>
              </a:lnSpc>
            </a:pPr>
            <a:r>
              <a:rPr lang="en-US" dirty="0" smtClean="0"/>
              <a:t>right </a:t>
            </a:r>
            <a:r>
              <a:rPr lang="en-US" dirty="0"/>
              <a:t>ovary </a:t>
            </a:r>
            <a:r>
              <a:rPr lang="pl-PL" dirty="0" err="1" smtClean="0"/>
              <a:t>is</a:t>
            </a:r>
            <a:r>
              <a:rPr lang="pl-PL" dirty="0" smtClean="0"/>
              <a:t> </a:t>
            </a:r>
            <a:r>
              <a:rPr lang="en-US" dirty="0" smtClean="0"/>
              <a:t>more </a:t>
            </a:r>
            <a:r>
              <a:rPr lang="en-US" dirty="0"/>
              <a:t>likely </a:t>
            </a:r>
            <a:r>
              <a:rPr lang="en-US" dirty="0" smtClean="0"/>
              <a:t>to</a:t>
            </a:r>
            <a:r>
              <a:rPr lang="pl-PL" dirty="0"/>
              <a:t> </a:t>
            </a:r>
            <a:r>
              <a:rPr lang="pl-PL" dirty="0" err="1" smtClean="0"/>
              <a:t>torse</a:t>
            </a:r>
            <a:r>
              <a:rPr lang="pl-PL" dirty="0" smtClean="0"/>
              <a:t> (</a:t>
            </a:r>
            <a:r>
              <a:rPr lang="pl-PL" dirty="0" err="1" smtClean="0"/>
              <a:t>right</a:t>
            </a:r>
            <a:r>
              <a:rPr lang="pl-PL" dirty="0" smtClean="0"/>
              <a:t> u</a:t>
            </a:r>
            <a:r>
              <a:rPr lang="en-US" dirty="0" err="1" smtClean="0"/>
              <a:t>tero</a:t>
            </a:r>
            <a:r>
              <a:rPr lang="en-US" dirty="0" smtClean="0"/>
              <a:t>-ovarian </a:t>
            </a:r>
            <a:r>
              <a:rPr lang="en-US" dirty="0"/>
              <a:t>ligament is </a:t>
            </a:r>
            <a:r>
              <a:rPr lang="en-US" dirty="0" smtClean="0"/>
              <a:t>longer</a:t>
            </a:r>
            <a:r>
              <a:rPr lang="pl-PL" dirty="0" smtClean="0"/>
              <a:t> + </a:t>
            </a:r>
            <a:r>
              <a:rPr lang="en-US" dirty="0" smtClean="0"/>
              <a:t>sigmoid colon</a:t>
            </a:r>
            <a:r>
              <a:rPr lang="pl-PL" dirty="0" smtClean="0"/>
              <a:t>)</a:t>
            </a:r>
          </a:p>
          <a:p>
            <a:pPr>
              <a:lnSpc>
                <a:spcPct val="80000"/>
              </a:lnSpc>
            </a:pPr>
            <a:r>
              <a:rPr lang="en-US" dirty="0" smtClean="0"/>
              <a:t>Incidence</a:t>
            </a:r>
            <a:r>
              <a:rPr lang="pl-PL" dirty="0" smtClean="0"/>
              <a:t>: </a:t>
            </a:r>
            <a:r>
              <a:rPr lang="en-US" dirty="0" smtClean="0"/>
              <a:t>unknown</a:t>
            </a:r>
            <a:endParaRPr lang="pl-PL" dirty="0" smtClean="0"/>
          </a:p>
          <a:p>
            <a:pPr lvl="1">
              <a:lnSpc>
                <a:spcPct val="80000"/>
              </a:lnSpc>
            </a:pPr>
            <a:r>
              <a:rPr lang="en-US" dirty="0" smtClean="0"/>
              <a:t>2.7%</a:t>
            </a:r>
            <a:r>
              <a:rPr lang="pl-PL" dirty="0" smtClean="0"/>
              <a:t>-</a:t>
            </a:r>
            <a:r>
              <a:rPr lang="en-US" dirty="0" smtClean="0"/>
              <a:t>7.4%</a:t>
            </a:r>
            <a:r>
              <a:rPr lang="pl-PL" dirty="0" smtClean="0"/>
              <a:t> </a:t>
            </a:r>
            <a:r>
              <a:rPr lang="en-US" dirty="0" smtClean="0"/>
              <a:t>of </a:t>
            </a:r>
            <a:r>
              <a:rPr lang="en-US" dirty="0"/>
              <a:t>all </a:t>
            </a:r>
            <a:r>
              <a:rPr lang="en-US" dirty="0" err="1"/>
              <a:t>gynaecological</a:t>
            </a:r>
            <a:r>
              <a:rPr lang="en-US" dirty="0"/>
              <a:t> </a:t>
            </a:r>
            <a:r>
              <a:rPr lang="en-US" dirty="0" smtClean="0"/>
              <a:t>emergencies</a:t>
            </a:r>
            <a:endParaRPr lang="pl-PL" dirty="0" smtClean="0"/>
          </a:p>
          <a:p>
            <a:pPr lvl="1">
              <a:lnSpc>
                <a:spcPct val="80000"/>
              </a:lnSpc>
            </a:pPr>
            <a:r>
              <a:rPr lang="en-US" dirty="0" smtClean="0"/>
              <a:t>174 </a:t>
            </a:r>
            <a:r>
              <a:rPr lang="en-US" dirty="0"/>
              <a:t>pregnant women with a persistent adnexal mass ≥4 </a:t>
            </a:r>
            <a:r>
              <a:rPr lang="en-US" dirty="0" smtClean="0"/>
              <a:t>cm</a:t>
            </a:r>
            <a:r>
              <a:rPr lang="pl-PL" dirty="0" smtClean="0"/>
              <a:t>:</a:t>
            </a:r>
            <a:r>
              <a:rPr lang="en-US" dirty="0" smtClean="0"/>
              <a:t> </a:t>
            </a:r>
            <a:r>
              <a:rPr lang="en-US" b="1" dirty="0" smtClean="0"/>
              <a:t>15</a:t>
            </a:r>
            <a:r>
              <a:rPr lang="pl-PL" b="1" dirty="0" smtClean="0"/>
              <a:t>%</a:t>
            </a:r>
            <a:endParaRPr lang="pl-PL" b="1" dirty="0"/>
          </a:p>
          <a:p>
            <a:pPr lvl="1">
              <a:lnSpc>
                <a:spcPct val="80000"/>
              </a:lnSpc>
            </a:pPr>
            <a:r>
              <a:rPr lang="pl-PL" dirty="0" smtClean="0"/>
              <a:t>OHSS - </a:t>
            </a:r>
            <a:r>
              <a:rPr lang="en-US" dirty="0" smtClean="0"/>
              <a:t> </a:t>
            </a:r>
            <a:r>
              <a:rPr lang="pl-PL" b="1" dirty="0" smtClean="0"/>
              <a:t>8</a:t>
            </a:r>
            <a:r>
              <a:rPr lang="pl-PL" b="1" dirty="0" smtClean="0"/>
              <a:t>%</a:t>
            </a:r>
            <a:endParaRPr lang="pl-PL" b="1" dirty="0"/>
          </a:p>
        </p:txBody>
      </p:sp>
      <p:sp>
        <p:nvSpPr>
          <p:cNvPr id="6" name="pole tekstowe 5"/>
          <p:cNvSpPr txBox="1"/>
          <p:nvPr/>
        </p:nvSpPr>
        <p:spPr>
          <a:xfrm>
            <a:off x="878049" y="6190318"/>
            <a:ext cx="11191659" cy="523220"/>
          </a:xfrm>
          <a:prstGeom prst="rect">
            <a:avLst/>
          </a:prstGeom>
          <a:noFill/>
        </p:spPr>
        <p:txBody>
          <a:bodyPr wrap="square" rtlCol="0">
            <a:spAutoFit/>
          </a:bodyPr>
          <a:lstStyle/>
          <a:p>
            <a:pPr algn="ctr"/>
            <a:r>
              <a:rPr lang="en-US" sz="1400" dirty="0" err="1" smtClean="0"/>
              <a:t>Bouguizane</a:t>
            </a:r>
            <a:r>
              <a:rPr lang="en-US" sz="1400" dirty="0" smtClean="0"/>
              <a:t> S et al. Adnexal torsion: a report of 135 cases. J </a:t>
            </a:r>
            <a:r>
              <a:rPr lang="en-US" sz="1400" dirty="0" err="1" smtClean="0"/>
              <a:t>Gynecol</a:t>
            </a:r>
            <a:r>
              <a:rPr lang="en-US" sz="1400" dirty="0" smtClean="0"/>
              <a:t> </a:t>
            </a:r>
            <a:r>
              <a:rPr lang="en-US" sz="1400" dirty="0" err="1" smtClean="0"/>
              <a:t>Obstet</a:t>
            </a:r>
            <a:r>
              <a:rPr lang="en-US" sz="1400" dirty="0" smtClean="0"/>
              <a:t> </a:t>
            </a:r>
            <a:r>
              <a:rPr lang="en-US" sz="1400" dirty="0" err="1" smtClean="0"/>
              <a:t>Biol</a:t>
            </a:r>
            <a:r>
              <a:rPr lang="en-US" sz="1400" dirty="0" smtClean="0"/>
              <a:t> </a:t>
            </a:r>
            <a:r>
              <a:rPr lang="en-US" sz="1400" dirty="0" err="1" smtClean="0"/>
              <a:t>Reprod</a:t>
            </a:r>
            <a:r>
              <a:rPr lang="en-US" sz="1400" dirty="0" smtClean="0"/>
              <a:t> (Paris) 2003</a:t>
            </a:r>
            <a:endParaRPr lang="pl-PL" sz="1400" dirty="0" smtClean="0"/>
          </a:p>
          <a:p>
            <a:pPr algn="ctr"/>
            <a:r>
              <a:rPr lang="en-US" sz="1400" dirty="0" err="1"/>
              <a:t>Damigos</a:t>
            </a:r>
            <a:r>
              <a:rPr lang="en-US" sz="1400" dirty="0"/>
              <a:t> E. An update on the diagnosis and management of </a:t>
            </a:r>
            <a:r>
              <a:rPr lang="en-US" sz="1400" dirty="0" smtClean="0"/>
              <a:t>ovarian </a:t>
            </a:r>
            <a:r>
              <a:rPr lang="en-US" sz="1400" dirty="0"/>
              <a:t>torsion. The </a:t>
            </a:r>
            <a:r>
              <a:rPr lang="en-US" sz="1400" dirty="0" err="1"/>
              <a:t>Obstetrician&amp;Gynecologist</a:t>
            </a:r>
            <a:r>
              <a:rPr lang="en-US" sz="1400" dirty="0"/>
              <a:t> 2012.</a:t>
            </a:r>
            <a:endParaRPr lang="pl-PL" sz="1400" dirty="0"/>
          </a:p>
        </p:txBody>
      </p:sp>
    </p:spTree>
    <p:extLst>
      <p:ext uri="{BB962C8B-B14F-4D97-AF65-F5344CB8AC3E}">
        <p14:creationId xmlns:p14="http://schemas.microsoft.com/office/powerpoint/2010/main" val="4253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1141417" y="530028"/>
            <a:ext cx="9905996" cy="664592"/>
          </a:xfrm>
        </p:spPr>
        <p:txBody>
          <a:bodyPr/>
          <a:lstStyle/>
          <a:p>
            <a:r>
              <a:rPr lang="pl-PL" b="1" dirty="0" err="1" smtClean="0"/>
              <a:t>Ovarian</a:t>
            </a:r>
            <a:r>
              <a:rPr lang="pl-PL" b="1" dirty="0" smtClean="0"/>
              <a:t> </a:t>
            </a:r>
            <a:r>
              <a:rPr lang="pl-PL" b="1" dirty="0" err="1"/>
              <a:t>torsion</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631419556"/>
              </p:ext>
            </p:extLst>
          </p:nvPr>
        </p:nvGraphicFramePr>
        <p:xfrm>
          <a:off x="471948" y="1312606"/>
          <a:ext cx="11021114" cy="5132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ole tekstowe 7"/>
          <p:cNvSpPr txBox="1"/>
          <p:nvPr/>
        </p:nvSpPr>
        <p:spPr>
          <a:xfrm>
            <a:off x="2695903" y="1734207"/>
            <a:ext cx="2727434" cy="523220"/>
          </a:xfrm>
          <a:prstGeom prst="rect">
            <a:avLst/>
          </a:prstGeom>
          <a:noFill/>
        </p:spPr>
        <p:txBody>
          <a:bodyPr wrap="square" rtlCol="0">
            <a:spAutoFit/>
          </a:bodyPr>
          <a:lstStyle/>
          <a:p>
            <a:r>
              <a:rPr lang="pl-PL" sz="2800" dirty="0" smtClean="0"/>
              <a:t>SYMPTOMS</a:t>
            </a:r>
            <a:endParaRPr lang="pl-PL" dirty="0"/>
          </a:p>
        </p:txBody>
      </p:sp>
      <p:sp>
        <p:nvSpPr>
          <p:cNvPr id="9" name="pole tekstowe 8"/>
          <p:cNvSpPr txBox="1"/>
          <p:nvPr/>
        </p:nvSpPr>
        <p:spPr>
          <a:xfrm>
            <a:off x="8019392" y="1734207"/>
            <a:ext cx="2727434" cy="523220"/>
          </a:xfrm>
          <a:prstGeom prst="rect">
            <a:avLst/>
          </a:prstGeom>
          <a:noFill/>
        </p:spPr>
        <p:txBody>
          <a:bodyPr wrap="square" rtlCol="0">
            <a:spAutoFit/>
          </a:bodyPr>
          <a:lstStyle/>
          <a:p>
            <a:r>
              <a:rPr lang="pl-PL" sz="2800" dirty="0" smtClean="0"/>
              <a:t>USG</a:t>
            </a:r>
            <a:endParaRPr lang="pl-PL" dirty="0"/>
          </a:p>
        </p:txBody>
      </p:sp>
    </p:spTree>
    <p:extLst>
      <p:ext uri="{BB962C8B-B14F-4D97-AF65-F5344CB8AC3E}">
        <p14:creationId xmlns:p14="http://schemas.microsoft.com/office/powerpoint/2010/main" val="350102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08" y="303207"/>
            <a:ext cx="9905996" cy="958034"/>
          </a:xfrm>
        </p:spPr>
        <p:txBody>
          <a:bodyPr/>
          <a:lstStyle/>
          <a:p>
            <a:r>
              <a:rPr lang="pl-PL" b="1" dirty="0" err="1"/>
              <a:t>Ovarian</a:t>
            </a:r>
            <a:r>
              <a:rPr lang="pl-PL" b="1" dirty="0"/>
              <a:t> </a:t>
            </a:r>
            <a:r>
              <a:rPr lang="pl-PL" b="1" dirty="0" err="1"/>
              <a:t>torsion</a:t>
            </a:r>
            <a:endParaRPr lang="pl-PL" dirty="0"/>
          </a:p>
        </p:txBody>
      </p:sp>
      <p:pic>
        <p:nvPicPr>
          <p:cNvPr id="7" name="Symbol zastępczy zawartości 6"/>
          <p:cNvPicPr>
            <a:picLocks noGrp="1" noChangeAspect="1"/>
          </p:cNvPicPr>
          <p:nvPr>
            <p:ph idx="1"/>
          </p:nvPr>
        </p:nvPicPr>
        <p:blipFill rotWithShape="1">
          <a:blip r:embed="rId3">
            <a:extLst>
              <a:ext uri="{28A0092B-C50C-407E-A947-70E740481C1C}">
                <a14:useLocalDpi xmlns:a14="http://schemas.microsoft.com/office/drawing/2010/main" val="0"/>
              </a:ext>
            </a:extLst>
          </a:blip>
          <a:srcRect b="50449"/>
          <a:stretch/>
        </p:blipFill>
        <p:spPr bwMode="auto">
          <a:xfrm>
            <a:off x="1170597" y="1261241"/>
            <a:ext cx="9847616" cy="3610033"/>
          </a:xfrm>
          <a:prstGeom prst="rect">
            <a:avLst/>
          </a:prstGeom>
          <a:noFill/>
          <a:extLst>
            <a:ext uri="{909E8E84-426E-40DD-AFC4-6F175D3DCCD1}">
              <a14:hiddenFill xmlns:a14="http://schemas.microsoft.com/office/drawing/2010/main">
                <a:solidFill>
                  <a:srgbClr val="FFFFFF"/>
                </a:solidFill>
              </a14:hiddenFill>
            </a:ext>
          </a:extLst>
        </p:spPr>
      </p:pic>
      <p:sp>
        <p:nvSpPr>
          <p:cNvPr id="8" name="Symbol zastępczy zawartości 4"/>
          <p:cNvSpPr txBox="1">
            <a:spLocks/>
          </p:cNvSpPr>
          <p:nvPr/>
        </p:nvSpPr>
        <p:spPr>
          <a:xfrm>
            <a:off x="250653" y="4871274"/>
            <a:ext cx="11687503" cy="1229711"/>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120000"/>
              </a:lnSpc>
              <a:spcBef>
                <a:spcPts val="1000"/>
              </a:spcBef>
              <a:spcAft>
                <a:spcPts val="0"/>
              </a:spcAft>
              <a:buSzPct val="125000"/>
              <a:buFont typeface="Arial" pitchFamily="34"/>
              <a:buChar char="•"/>
              <a:tabLst/>
              <a:defRPr lang="pl-PL" sz="2400" b="0" i="0" u="none" strike="noStrike" kern="1200" cap="none" spc="0" baseline="0">
                <a:solidFill>
                  <a:srgbClr val="000000"/>
                </a:solidFill>
                <a:uFillTx/>
                <a:latin typeface="Calibri"/>
              </a:defRPr>
            </a:lvl1pPr>
            <a:lvl2pPr marL="685800" marR="0" lvl="1" indent="-228600" algn="l" defTabSz="914400" rtl="0" fontAlgn="auto" hangingPunct="1">
              <a:lnSpc>
                <a:spcPct val="120000"/>
              </a:lnSpc>
              <a:spcBef>
                <a:spcPts val="500"/>
              </a:spcBef>
              <a:spcAft>
                <a:spcPts val="0"/>
              </a:spcAft>
              <a:buSzPct val="125000"/>
              <a:buFont typeface="Arial" pitchFamily="34"/>
              <a:buChar char="•"/>
              <a:tabLst/>
              <a:defRPr lang="pl-PL" sz="2000" b="0" i="0" u="none" strike="noStrike" kern="1200" cap="none" spc="0" baseline="0">
                <a:solidFill>
                  <a:srgbClr val="000000"/>
                </a:solidFill>
                <a:uFillTx/>
                <a:latin typeface="Calibri"/>
              </a:defRPr>
            </a:lvl2pPr>
            <a:lvl3pPr marL="1143000" marR="0" lvl="2" indent="-228600" algn="l" defTabSz="914400" rtl="0" fontAlgn="auto" hangingPunct="1">
              <a:lnSpc>
                <a:spcPct val="120000"/>
              </a:lnSpc>
              <a:spcBef>
                <a:spcPts val="500"/>
              </a:spcBef>
              <a:spcAft>
                <a:spcPts val="0"/>
              </a:spcAft>
              <a:buSzPct val="125000"/>
              <a:buFont typeface="Arial" pitchFamily="34"/>
              <a:buChar char="•"/>
              <a:tabLst/>
              <a:defRPr lang="pl-PL" sz="1800" b="0" i="0" u="none" strike="noStrike" kern="1200" cap="none" spc="0" baseline="0">
                <a:solidFill>
                  <a:srgbClr val="000000"/>
                </a:solidFill>
                <a:uFillTx/>
                <a:latin typeface="Calibri"/>
              </a:defRPr>
            </a:lvl3pPr>
            <a:lvl4pPr marL="1600200" marR="0" lvl="3" indent="-228600" algn="l" defTabSz="914400" rtl="0" fontAlgn="auto" hangingPunct="1">
              <a:lnSpc>
                <a:spcPct val="120000"/>
              </a:lnSpc>
              <a:spcBef>
                <a:spcPts val="500"/>
              </a:spcBef>
              <a:spcAft>
                <a:spcPts val="0"/>
              </a:spcAft>
              <a:buSzPct val="125000"/>
              <a:buFont typeface="Arial" pitchFamily="34"/>
              <a:buChar char="•"/>
              <a:tabLst/>
              <a:defRPr lang="pl-PL" sz="1600" b="0" i="0" u="none" strike="noStrike" kern="1200" cap="none" spc="0" baseline="0">
                <a:solidFill>
                  <a:srgbClr val="000000"/>
                </a:solidFill>
                <a:uFillTx/>
                <a:latin typeface="Calibri"/>
              </a:defRPr>
            </a:lvl4pPr>
            <a:lvl5pPr marL="2057400" marR="0" lvl="4" indent="-228600" algn="l" defTabSz="914400" rtl="0" fontAlgn="auto" hangingPunct="1">
              <a:lnSpc>
                <a:spcPct val="120000"/>
              </a:lnSpc>
              <a:spcBef>
                <a:spcPts val="500"/>
              </a:spcBef>
              <a:spcAft>
                <a:spcPts val="0"/>
              </a:spcAft>
              <a:buSzPct val="125000"/>
              <a:buFont typeface="Arial" pitchFamily="34"/>
              <a:buChar char="•"/>
              <a:tabLst/>
              <a:defRPr lang="pl-PL" sz="16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1800" dirty="0"/>
              <a:t>32-year-old with </a:t>
            </a:r>
            <a:r>
              <a:rPr lang="pl-PL" sz="1800" dirty="0" err="1"/>
              <a:t>right</a:t>
            </a:r>
            <a:r>
              <a:rPr lang="pl-PL" sz="1800" dirty="0"/>
              <a:t> </a:t>
            </a:r>
            <a:r>
              <a:rPr lang="pl-PL" sz="1800" dirty="0" err="1"/>
              <a:t>lower</a:t>
            </a:r>
            <a:r>
              <a:rPr lang="pl-PL" sz="1800" dirty="0"/>
              <a:t> </a:t>
            </a:r>
            <a:r>
              <a:rPr lang="pl-PL" sz="1800" dirty="0" err="1"/>
              <a:t>quandrant</a:t>
            </a:r>
            <a:r>
              <a:rPr lang="pl-PL" sz="1800" dirty="0"/>
              <a:t> </a:t>
            </a:r>
            <a:r>
              <a:rPr lang="pl-PL" sz="1800" dirty="0" err="1"/>
              <a:t>pain</a:t>
            </a:r>
            <a:r>
              <a:rPr lang="pl-PL" sz="1800" dirty="0"/>
              <a:t> and </a:t>
            </a:r>
            <a:r>
              <a:rPr lang="pl-PL" sz="1800" dirty="0" err="1"/>
              <a:t>right</a:t>
            </a:r>
            <a:r>
              <a:rPr lang="pl-PL" sz="1800" dirty="0"/>
              <a:t> </a:t>
            </a:r>
            <a:r>
              <a:rPr lang="pl-PL" sz="1800" dirty="0" err="1"/>
              <a:t>ovarian</a:t>
            </a:r>
            <a:r>
              <a:rPr lang="pl-PL" sz="1800" dirty="0"/>
              <a:t> </a:t>
            </a:r>
            <a:r>
              <a:rPr lang="pl-PL" sz="1800" dirty="0" err="1"/>
              <a:t>torsion</a:t>
            </a:r>
            <a:r>
              <a:rPr lang="pl-PL" sz="1800" dirty="0"/>
              <a:t>.</a:t>
            </a:r>
            <a:r>
              <a:rPr lang="pl-PL" sz="1800" dirty="0" smtClean="0"/>
              <a:t/>
            </a:r>
            <a:br>
              <a:rPr lang="pl-PL" sz="1800" dirty="0" smtClean="0"/>
            </a:br>
            <a:r>
              <a:rPr lang="pl-PL" sz="1800" dirty="0"/>
              <a:t>(A) </a:t>
            </a:r>
            <a:r>
              <a:rPr lang="pl-PL" sz="1800" dirty="0" err="1"/>
              <a:t>Transvaginal</a:t>
            </a:r>
            <a:r>
              <a:rPr lang="pl-PL" sz="1800" dirty="0"/>
              <a:t> </a:t>
            </a:r>
            <a:r>
              <a:rPr lang="pl-PL" sz="1800" dirty="0" err="1"/>
              <a:t>color</a:t>
            </a:r>
            <a:r>
              <a:rPr lang="pl-PL" sz="1800" dirty="0"/>
              <a:t> Doppler </a:t>
            </a:r>
            <a:r>
              <a:rPr lang="pl-PL" sz="1800" dirty="0" err="1"/>
              <a:t>ultrasound</a:t>
            </a:r>
            <a:r>
              <a:rPr lang="pl-PL" sz="1800" dirty="0"/>
              <a:t> </a:t>
            </a:r>
            <a:r>
              <a:rPr lang="pl-PL" sz="1800" dirty="0" err="1"/>
              <a:t>shows</a:t>
            </a:r>
            <a:r>
              <a:rPr lang="pl-PL" sz="1800" dirty="0"/>
              <a:t> </a:t>
            </a:r>
            <a:r>
              <a:rPr lang="pl-PL" sz="1800" dirty="0" err="1"/>
              <a:t>an</a:t>
            </a:r>
            <a:r>
              <a:rPr lang="pl-PL" sz="1800" dirty="0"/>
              <a:t> </a:t>
            </a:r>
            <a:r>
              <a:rPr lang="pl-PL" sz="1800" dirty="0" err="1"/>
              <a:t>enlarged</a:t>
            </a:r>
            <a:r>
              <a:rPr lang="pl-PL" sz="1800" dirty="0"/>
              <a:t> </a:t>
            </a:r>
            <a:r>
              <a:rPr lang="pl-PL" sz="1800" dirty="0" err="1"/>
              <a:t>edematous</a:t>
            </a:r>
            <a:r>
              <a:rPr lang="pl-PL" sz="1800" dirty="0"/>
              <a:t> </a:t>
            </a:r>
            <a:r>
              <a:rPr lang="pl-PL" sz="1800" dirty="0" err="1"/>
              <a:t>appearing</a:t>
            </a:r>
            <a:r>
              <a:rPr lang="pl-PL" sz="1800" dirty="0"/>
              <a:t> </a:t>
            </a:r>
            <a:r>
              <a:rPr lang="pl-PL" sz="1800" dirty="0" err="1"/>
              <a:t>right</a:t>
            </a:r>
            <a:r>
              <a:rPr lang="pl-PL" sz="1800" dirty="0"/>
              <a:t> </a:t>
            </a:r>
            <a:r>
              <a:rPr lang="pl-PL" sz="1800" dirty="0" err="1"/>
              <a:t>ovary</a:t>
            </a:r>
            <a:r>
              <a:rPr lang="pl-PL" sz="1800" dirty="0"/>
              <a:t> </a:t>
            </a:r>
            <a:r>
              <a:rPr lang="pl-PL" sz="1800" dirty="0" err="1"/>
              <a:t>without</a:t>
            </a:r>
            <a:r>
              <a:rPr lang="pl-PL" sz="1800" dirty="0"/>
              <a:t> </a:t>
            </a:r>
            <a:r>
              <a:rPr lang="pl-PL" sz="1800" dirty="0" err="1"/>
              <a:t>demonstrable</a:t>
            </a:r>
            <a:r>
              <a:rPr lang="pl-PL" sz="1800" dirty="0"/>
              <a:t> </a:t>
            </a:r>
            <a:r>
              <a:rPr lang="pl-PL" sz="1800" dirty="0" err="1"/>
              <a:t>flow</a:t>
            </a:r>
            <a:r>
              <a:rPr lang="pl-PL" sz="1800" dirty="0" smtClean="0"/>
              <a:t>. (</a:t>
            </a:r>
            <a:r>
              <a:rPr lang="pl-PL" sz="1800" dirty="0"/>
              <a:t>B) </a:t>
            </a:r>
            <a:r>
              <a:rPr lang="pl-PL" sz="1800" dirty="0" err="1"/>
              <a:t>Transvaginal</a:t>
            </a:r>
            <a:r>
              <a:rPr lang="pl-PL" sz="1800" dirty="0"/>
              <a:t> </a:t>
            </a:r>
            <a:r>
              <a:rPr lang="pl-PL" sz="1800" dirty="0" err="1"/>
              <a:t>color</a:t>
            </a:r>
            <a:r>
              <a:rPr lang="pl-PL" sz="1800" dirty="0"/>
              <a:t> Doppler </a:t>
            </a:r>
            <a:r>
              <a:rPr lang="pl-PL" sz="1800" dirty="0" err="1"/>
              <a:t>ultrasound</a:t>
            </a:r>
            <a:r>
              <a:rPr lang="pl-PL" sz="1800" dirty="0"/>
              <a:t> of the </a:t>
            </a:r>
            <a:r>
              <a:rPr lang="pl-PL" sz="1800" dirty="0" err="1"/>
              <a:t>left</a:t>
            </a:r>
            <a:r>
              <a:rPr lang="pl-PL" sz="1800" dirty="0"/>
              <a:t> </a:t>
            </a:r>
            <a:r>
              <a:rPr lang="pl-PL" sz="1800" dirty="0" err="1"/>
              <a:t>ovary</a:t>
            </a:r>
            <a:r>
              <a:rPr lang="pl-PL" sz="1800" dirty="0"/>
              <a:t> </a:t>
            </a:r>
            <a:r>
              <a:rPr lang="pl-PL" sz="1800" dirty="0" err="1"/>
              <a:t>shows</a:t>
            </a:r>
            <a:r>
              <a:rPr lang="pl-PL" sz="1800" dirty="0"/>
              <a:t> a </a:t>
            </a:r>
            <a:r>
              <a:rPr lang="pl-PL" sz="1800" dirty="0" err="1"/>
              <a:t>normal</a:t>
            </a:r>
            <a:r>
              <a:rPr lang="pl-PL" sz="1800" dirty="0"/>
              <a:t> </a:t>
            </a:r>
            <a:r>
              <a:rPr lang="pl-PL" sz="1800" dirty="0" err="1"/>
              <a:t>sized</a:t>
            </a:r>
            <a:r>
              <a:rPr lang="pl-PL" sz="1800" dirty="0"/>
              <a:t> </a:t>
            </a:r>
            <a:r>
              <a:rPr lang="pl-PL" sz="1800" dirty="0" err="1"/>
              <a:t>ovary</a:t>
            </a:r>
            <a:r>
              <a:rPr lang="pl-PL" sz="1800" dirty="0"/>
              <a:t> with </a:t>
            </a:r>
            <a:r>
              <a:rPr lang="pl-PL" sz="1800" dirty="0" err="1"/>
              <a:t>normal</a:t>
            </a:r>
            <a:r>
              <a:rPr lang="pl-PL" sz="1800" dirty="0"/>
              <a:t> </a:t>
            </a:r>
            <a:r>
              <a:rPr lang="pl-PL" sz="1800" dirty="0" err="1"/>
              <a:t>flow</a:t>
            </a:r>
            <a:r>
              <a:rPr lang="pl-PL" sz="1800" dirty="0"/>
              <a:t>.</a:t>
            </a:r>
            <a:endParaRPr lang="en-US" sz="1800" dirty="0"/>
          </a:p>
        </p:txBody>
      </p:sp>
      <p:sp>
        <p:nvSpPr>
          <p:cNvPr id="5" name="pole tekstowe 4"/>
          <p:cNvSpPr txBox="1"/>
          <p:nvPr/>
        </p:nvSpPr>
        <p:spPr>
          <a:xfrm>
            <a:off x="1156138" y="6354304"/>
            <a:ext cx="10273862" cy="307777"/>
          </a:xfrm>
          <a:prstGeom prst="rect">
            <a:avLst/>
          </a:prstGeom>
          <a:noFill/>
        </p:spPr>
        <p:txBody>
          <a:bodyPr wrap="square" rtlCol="0">
            <a:spAutoFit/>
          </a:bodyPr>
          <a:lstStyle/>
          <a:p>
            <a:r>
              <a:rPr lang="pl-PL" sz="1400" dirty="0" err="1" smtClean="0"/>
              <a:t>Carolyn</a:t>
            </a:r>
            <a:r>
              <a:rPr lang="pl-PL" sz="1400" dirty="0" smtClean="0"/>
              <a:t> S et al. </a:t>
            </a:r>
            <a:r>
              <a:rPr lang="pl-PL" sz="1400" dirty="0" err="1" smtClean="0"/>
              <a:t>Ultrasonography</a:t>
            </a:r>
            <a:r>
              <a:rPr lang="pl-PL" sz="1400" dirty="0" smtClean="0"/>
              <a:t> of </a:t>
            </a:r>
            <a:r>
              <a:rPr lang="pl-PL" sz="1400" dirty="0" err="1" smtClean="0"/>
              <a:t>adnexal</a:t>
            </a:r>
            <a:r>
              <a:rPr lang="pl-PL" sz="1400" dirty="0" smtClean="0"/>
              <a:t> </a:t>
            </a:r>
            <a:r>
              <a:rPr lang="pl-PL" sz="1400" dirty="0" err="1" smtClean="0"/>
              <a:t>causes</a:t>
            </a:r>
            <a:r>
              <a:rPr lang="pl-PL" sz="1400" dirty="0" smtClean="0"/>
              <a:t> of </a:t>
            </a:r>
            <a:r>
              <a:rPr lang="pl-PL" sz="1400" dirty="0" err="1" smtClean="0"/>
              <a:t>acute</a:t>
            </a:r>
            <a:r>
              <a:rPr lang="pl-PL" sz="1400" dirty="0" smtClean="0"/>
              <a:t> </a:t>
            </a:r>
            <a:r>
              <a:rPr lang="pl-PL" sz="1400" dirty="0" err="1" smtClean="0"/>
              <a:t>pelvic</a:t>
            </a:r>
            <a:r>
              <a:rPr lang="pl-PL" sz="1400" dirty="0" smtClean="0"/>
              <a:t> </a:t>
            </a:r>
            <a:r>
              <a:rPr lang="pl-PL" sz="1400" dirty="0" err="1" smtClean="0"/>
              <a:t>pain</a:t>
            </a:r>
            <a:r>
              <a:rPr lang="pl-PL" sz="1400" dirty="0" smtClean="0"/>
              <a:t> in </a:t>
            </a:r>
            <a:r>
              <a:rPr lang="pl-PL" sz="1400" dirty="0" err="1" smtClean="0"/>
              <a:t>pre-menopausal</a:t>
            </a:r>
            <a:r>
              <a:rPr lang="pl-PL" sz="1400" dirty="0" smtClean="0"/>
              <a:t> non-</a:t>
            </a:r>
            <a:r>
              <a:rPr lang="pl-PL" sz="1400" dirty="0" err="1" smtClean="0"/>
              <a:t>pregnant</a:t>
            </a:r>
            <a:r>
              <a:rPr lang="pl-PL" sz="1400" dirty="0" smtClean="0"/>
              <a:t> </a:t>
            </a:r>
            <a:r>
              <a:rPr lang="pl-PL" sz="1400" dirty="0" err="1" smtClean="0"/>
              <a:t>women</a:t>
            </a:r>
            <a:r>
              <a:rPr lang="pl-PL" sz="1400" dirty="0" smtClean="0"/>
              <a:t>. </a:t>
            </a:r>
            <a:r>
              <a:rPr lang="pl-PL" sz="1400" dirty="0" err="1" smtClean="0"/>
              <a:t>Ultrasonography</a:t>
            </a:r>
            <a:r>
              <a:rPr lang="pl-PL" sz="1400" dirty="0" smtClean="0"/>
              <a:t> 2015</a:t>
            </a:r>
            <a:endParaRPr lang="pl-PL" sz="1400" dirty="0"/>
          </a:p>
        </p:txBody>
      </p:sp>
    </p:spTree>
    <p:extLst>
      <p:ext uri="{BB962C8B-B14F-4D97-AF65-F5344CB8AC3E}">
        <p14:creationId xmlns:p14="http://schemas.microsoft.com/office/powerpoint/2010/main" val="34267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a:t>Ovarian</a:t>
            </a:r>
            <a:r>
              <a:rPr lang="pl-PL" b="1" dirty="0"/>
              <a:t> </a:t>
            </a:r>
            <a:r>
              <a:rPr lang="pl-PL" b="1" dirty="0" err="1" smtClean="0"/>
              <a:t>torsion</a:t>
            </a:r>
            <a:r>
              <a:rPr lang="pl-PL" b="1" dirty="0" smtClean="0"/>
              <a:t> – Management:</a:t>
            </a:r>
            <a:br>
              <a:rPr lang="pl-PL" b="1" dirty="0" smtClean="0"/>
            </a:br>
            <a:r>
              <a:rPr lang="pl-PL" sz="4800" b="1" dirty="0" smtClean="0">
                <a:solidFill>
                  <a:schemeClr val="accent2">
                    <a:lumMod val="75000"/>
                  </a:schemeClr>
                </a:solidFill>
              </a:rPr>
              <a:t>to </a:t>
            </a:r>
            <a:r>
              <a:rPr lang="pl-PL" sz="4800" b="1" dirty="0" err="1" smtClean="0">
                <a:solidFill>
                  <a:schemeClr val="accent2">
                    <a:lumMod val="75000"/>
                  </a:schemeClr>
                </a:solidFill>
              </a:rPr>
              <a:t>save</a:t>
            </a:r>
            <a:r>
              <a:rPr lang="pl-PL" sz="4800" b="1" dirty="0" smtClean="0">
                <a:solidFill>
                  <a:schemeClr val="accent2">
                    <a:lumMod val="75000"/>
                  </a:schemeClr>
                </a:solidFill>
              </a:rPr>
              <a:t> </a:t>
            </a:r>
            <a:r>
              <a:rPr lang="pl-PL" sz="4800" b="1" dirty="0" err="1" smtClean="0">
                <a:solidFill>
                  <a:schemeClr val="accent2">
                    <a:lumMod val="75000"/>
                  </a:schemeClr>
                </a:solidFill>
              </a:rPr>
              <a:t>or</a:t>
            </a:r>
            <a:r>
              <a:rPr lang="pl-PL" sz="4800" b="1" dirty="0" smtClean="0">
                <a:solidFill>
                  <a:schemeClr val="accent2">
                    <a:lumMod val="75000"/>
                  </a:schemeClr>
                </a:solidFill>
              </a:rPr>
              <a:t> not to </a:t>
            </a:r>
            <a:r>
              <a:rPr lang="pl-PL" sz="4800" b="1" dirty="0" err="1" smtClean="0">
                <a:solidFill>
                  <a:schemeClr val="accent2">
                    <a:lumMod val="75000"/>
                  </a:schemeClr>
                </a:solidFill>
              </a:rPr>
              <a:t>save</a:t>
            </a:r>
            <a:r>
              <a:rPr lang="pl-PL" sz="4800" b="1" dirty="0" smtClean="0">
                <a:solidFill>
                  <a:schemeClr val="accent2">
                    <a:lumMod val="75000"/>
                  </a:schemeClr>
                </a:solidFill>
              </a:rPr>
              <a:t>?</a:t>
            </a:r>
            <a:endParaRPr lang="pl-PL" dirty="0">
              <a:solidFill>
                <a:schemeClr val="accent2">
                  <a:lumMod val="75000"/>
                </a:schemeClr>
              </a:solidFill>
            </a:endParaRPr>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4044634692"/>
              </p:ext>
            </p:extLst>
          </p:nvPr>
        </p:nvGraphicFramePr>
        <p:xfrm>
          <a:off x="756745" y="2097083"/>
          <a:ext cx="10653270" cy="4193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Symbol zastępczy zawartości 4"/>
          <p:cNvPicPr>
            <a:picLocks noChangeAspect="1"/>
          </p:cNvPicPr>
          <p:nvPr/>
        </p:nvPicPr>
        <p:blipFill rotWithShape="1">
          <a:blip r:embed="rId8" cstate="print">
            <a:extLst>
              <a:ext uri="{28A0092B-C50C-407E-A947-70E740481C1C}">
                <a14:useLocalDpi xmlns:a14="http://schemas.microsoft.com/office/drawing/2010/main" val="0"/>
              </a:ext>
            </a:extLst>
          </a:blip>
          <a:srcRect l="14710" t="23218" r="25048" b="13044"/>
          <a:stretch/>
        </p:blipFill>
        <p:spPr>
          <a:xfrm>
            <a:off x="5195909" y="3307636"/>
            <a:ext cx="1157595" cy="1246264"/>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pole tekstowe 6"/>
          <p:cNvSpPr txBox="1"/>
          <p:nvPr/>
        </p:nvSpPr>
        <p:spPr>
          <a:xfrm>
            <a:off x="1000341" y="6408333"/>
            <a:ext cx="11191659" cy="307777"/>
          </a:xfrm>
          <a:prstGeom prst="rect">
            <a:avLst/>
          </a:prstGeom>
          <a:noFill/>
        </p:spPr>
        <p:txBody>
          <a:bodyPr wrap="square" rtlCol="0">
            <a:spAutoFit/>
          </a:bodyPr>
          <a:lstStyle/>
          <a:p>
            <a:pPr algn="ctr"/>
            <a:r>
              <a:rPr lang="en-US" sz="1400" dirty="0" err="1" smtClean="0"/>
              <a:t>Damigos</a:t>
            </a:r>
            <a:r>
              <a:rPr lang="en-US" sz="1400" dirty="0" smtClean="0"/>
              <a:t> </a:t>
            </a:r>
            <a:r>
              <a:rPr lang="en-US" sz="1400" dirty="0"/>
              <a:t>E. An update on the diagnosis and management of </a:t>
            </a:r>
            <a:r>
              <a:rPr lang="en-US" sz="1400" dirty="0" smtClean="0"/>
              <a:t>ovarian </a:t>
            </a:r>
            <a:r>
              <a:rPr lang="en-US" sz="1400" dirty="0"/>
              <a:t>torsion. The </a:t>
            </a:r>
            <a:r>
              <a:rPr lang="en-US" sz="1400" dirty="0" err="1"/>
              <a:t>Obstetrician&amp;Gynecologist</a:t>
            </a:r>
            <a:r>
              <a:rPr lang="en-US" sz="1400" dirty="0"/>
              <a:t> 2012.</a:t>
            </a:r>
            <a:endParaRPr lang="pl-PL" sz="1400" dirty="0"/>
          </a:p>
        </p:txBody>
      </p:sp>
    </p:spTree>
    <p:extLst>
      <p:ext uri="{BB962C8B-B14F-4D97-AF65-F5344CB8AC3E}">
        <p14:creationId xmlns:p14="http://schemas.microsoft.com/office/powerpoint/2010/main" val="82999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t>Ovarian</a:t>
            </a:r>
            <a:r>
              <a:rPr lang="pl-PL" b="1" dirty="0"/>
              <a:t> </a:t>
            </a:r>
            <a:r>
              <a:rPr lang="pl-PL" b="1" dirty="0" err="1"/>
              <a:t>torsion</a:t>
            </a:r>
            <a:r>
              <a:rPr lang="pl-PL" b="1" dirty="0"/>
              <a:t> – </a:t>
            </a:r>
            <a:r>
              <a:rPr lang="pl-PL" b="1" dirty="0" err="1" smtClean="0"/>
              <a:t>Prevention</a:t>
            </a:r>
            <a:r>
              <a:rPr lang="pl-PL" b="1" dirty="0" smtClean="0"/>
              <a:t> OF </a:t>
            </a:r>
            <a:r>
              <a:rPr lang="pl-PL" b="1" dirty="0" err="1" smtClean="0"/>
              <a:t>Recurrence</a:t>
            </a:r>
            <a:r>
              <a:rPr lang="pl-PL" b="1" dirty="0"/>
              <a:t/>
            </a:r>
            <a:br>
              <a:rPr lang="pl-PL" b="1" dirty="0"/>
            </a:br>
            <a:endParaRPr lang="pl-PL" dirty="0"/>
          </a:p>
        </p:txBody>
      </p:sp>
      <p:sp>
        <p:nvSpPr>
          <p:cNvPr id="3" name="Symbol zastępczy zawartości 2"/>
          <p:cNvSpPr>
            <a:spLocks noGrp="1"/>
          </p:cNvSpPr>
          <p:nvPr>
            <p:ph idx="1"/>
          </p:nvPr>
        </p:nvSpPr>
        <p:spPr>
          <a:xfrm>
            <a:off x="1141407" y="2097084"/>
            <a:ext cx="5480109" cy="4119781"/>
          </a:xfrm>
        </p:spPr>
        <p:txBody>
          <a:bodyPr>
            <a:normAutofit/>
          </a:bodyPr>
          <a:lstStyle/>
          <a:p>
            <a:r>
              <a:rPr lang="pl-PL" dirty="0" err="1"/>
              <a:t>assessed</a:t>
            </a:r>
            <a:r>
              <a:rPr lang="pl-PL" dirty="0"/>
              <a:t> </a:t>
            </a:r>
            <a:r>
              <a:rPr lang="en-US" dirty="0"/>
              <a:t> </a:t>
            </a:r>
            <a:r>
              <a:rPr lang="en-US" dirty="0" smtClean="0"/>
              <a:t>risk </a:t>
            </a:r>
            <a:r>
              <a:rPr lang="en-US" dirty="0"/>
              <a:t>of </a:t>
            </a:r>
            <a:r>
              <a:rPr lang="en-US" dirty="0" err="1" smtClean="0"/>
              <a:t>recurren</a:t>
            </a:r>
            <a:r>
              <a:rPr lang="pl-PL" dirty="0" smtClean="0"/>
              <a:t>ce: </a:t>
            </a:r>
            <a:r>
              <a:rPr lang="en-US" dirty="0" smtClean="0"/>
              <a:t> 2%</a:t>
            </a:r>
            <a:r>
              <a:rPr lang="pl-PL" dirty="0" smtClean="0"/>
              <a:t>-</a:t>
            </a:r>
            <a:r>
              <a:rPr lang="en-US" dirty="0" smtClean="0"/>
              <a:t>5%</a:t>
            </a:r>
            <a:r>
              <a:rPr lang="pl-PL" dirty="0" smtClean="0"/>
              <a:t>;</a:t>
            </a:r>
            <a:r>
              <a:rPr lang="en-US" dirty="0" smtClean="0"/>
              <a:t> </a:t>
            </a:r>
            <a:r>
              <a:rPr lang="en-US" dirty="0"/>
              <a:t>more common in children </a:t>
            </a:r>
            <a:r>
              <a:rPr lang="pl-PL" dirty="0" smtClean="0"/>
              <a:t>(</a:t>
            </a:r>
            <a:r>
              <a:rPr lang="en-US" dirty="0" smtClean="0"/>
              <a:t>2%</a:t>
            </a:r>
            <a:r>
              <a:rPr lang="pl-PL" dirty="0" smtClean="0"/>
              <a:t>-</a:t>
            </a:r>
            <a:r>
              <a:rPr lang="en-US" dirty="0" smtClean="0"/>
              <a:t>11.4%</a:t>
            </a:r>
            <a:r>
              <a:rPr lang="pl-PL" dirty="0" smtClean="0"/>
              <a:t>)</a:t>
            </a:r>
          </a:p>
          <a:p>
            <a:r>
              <a:rPr lang="en-US" dirty="0" smtClean="0"/>
              <a:t>Suppression </a:t>
            </a:r>
            <a:r>
              <a:rPr lang="en-US" dirty="0"/>
              <a:t>of ovarian cysts – </a:t>
            </a:r>
            <a:r>
              <a:rPr lang="en-US" dirty="0" smtClean="0"/>
              <a:t>high </a:t>
            </a:r>
            <a:r>
              <a:rPr lang="en-US" dirty="0"/>
              <a:t>dose oral </a:t>
            </a:r>
            <a:r>
              <a:rPr lang="en-US" dirty="0" smtClean="0"/>
              <a:t>contraceptives</a:t>
            </a:r>
            <a:endParaRPr lang="pl-PL" dirty="0" smtClean="0"/>
          </a:p>
          <a:p>
            <a:r>
              <a:rPr lang="en-US" dirty="0" smtClean="0"/>
              <a:t>Shortening </a:t>
            </a:r>
            <a:r>
              <a:rPr lang="en-US" dirty="0"/>
              <a:t>of the utero-ovarian </a:t>
            </a:r>
            <a:r>
              <a:rPr lang="en-US" dirty="0" smtClean="0"/>
              <a:t>ligament</a:t>
            </a:r>
            <a:endParaRPr lang="pl-PL" dirty="0" smtClean="0"/>
          </a:p>
          <a:p>
            <a:r>
              <a:rPr lang="pl-PL" dirty="0" err="1" smtClean="0"/>
              <a:t>Oophoropexy</a:t>
            </a:r>
            <a:endParaRPr lang="pl-PL" dirty="0"/>
          </a:p>
        </p:txBody>
      </p:sp>
      <p:pic>
        <p:nvPicPr>
          <p:cNvPr id="2050" name="Picture 2" descr="Znalezione obrazy dla zapytania happy ovary icon"/>
          <p:cNvPicPr>
            <a:picLocks noGrp="1" noChangeAspect="1" noChangeArrowheads="1"/>
          </p:cNvPicPr>
          <p:nvPr>
            <p:ph idx="2"/>
          </p:nvPr>
        </p:nvPicPr>
        <p:blipFill>
          <a:blip r:embed="rId3">
            <a:extLst>
              <a:ext uri="{28A0092B-C50C-407E-A947-70E740481C1C}">
                <a14:useLocalDpi xmlns:a14="http://schemas.microsoft.com/office/drawing/2010/main" val="0"/>
              </a:ext>
            </a:extLst>
          </a:blip>
          <a:srcRect/>
          <a:stretch>
            <a:fillRect/>
          </a:stretch>
        </p:blipFill>
        <p:spPr bwMode="auto">
          <a:xfrm>
            <a:off x="7123104" y="2459230"/>
            <a:ext cx="39243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58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08" y="341581"/>
            <a:ext cx="9905996" cy="816144"/>
          </a:xfrm>
        </p:spPr>
        <p:txBody>
          <a:bodyPr/>
          <a:lstStyle/>
          <a:p>
            <a:pPr algn="ctr"/>
            <a:r>
              <a:rPr lang="pl-PL" dirty="0" err="1" smtClean="0"/>
              <a:t>Abdominal</a:t>
            </a:r>
            <a:r>
              <a:rPr lang="pl-PL" dirty="0" smtClean="0"/>
              <a:t> </a:t>
            </a:r>
            <a:r>
              <a:rPr lang="pl-PL" dirty="0" err="1" smtClean="0"/>
              <a:t>Pain</a:t>
            </a:r>
            <a:r>
              <a:rPr lang="pl-PL" dirty="0" smtClean="0"/>
              <a:t>: </a:t>
            </a:r>
            <a:r>
              <a:rPr lang="pl-PL" dirty="0" err="1" smtClean="0"/>
              <a:t>Hemorrhagic</a:t>
            </a:r>
            <a:r>
              <a:rPr lang="pl-PL" dirty="0" smtClean="0"/>
              <a:t> Cyst</a:t>
            </a:r>
            <a:endParaRPr lang="pl-PL" dirty="0"/>
          </a:p>
        </p:txBody>
      </p:sp>
      <p:sp>
        <p:nvSpPr>
          <p:cNvPr id="4" name="Symbol zastępczy zawartości 3"/>
          <p:cNvSpPr>
            <a:spLocks noGrp="1"/>
          </p:cNvSpPr>
          <p:nvPr>
            <p:ph idx="2"/>
          </p:nvPr>
        </p:nvSpPr>
        <p:spPr>
          <a:xfrm>
            <a:off x="1141408" y="5150864"/>
            <a:ext cx="9906007" cy="1203440"/>
          </a:xfrm>
        </p:spPr>
        <p:txBody>
          <a:bodyPr>
            <a:normAutofit fontScale="92500" lnSpcReduction="10000"/>
          </a:bodyPr>
          <a:lstStyle/>
          <a:p>
            <a:pPr marL="0" indent="0" algn="ctr">
              <a:buNone/>
            </a:pPr>
            <a:r>
              <a:rPr lang="en-US" dirty="0"/>
              <a:t>An image from a 28-year-old female with right pelvic pain </a:t>
            </a:r>
            <a:r>
              <a:rPr lang="pl-PL" dirty="0"/>
              <a:t/>
            </a:r>
            <a:br>
              <a:rPr lang="pl-PL" dirty="0"/>
            </a:br>
            <a:r>
              <a:rPr lang="en-US" b="1" dirty="0" smtClean="0"/>
              <a:t>(</a:t>
            </a:r>
            <a:r>
              <a:rPr lang="en-US" b="1" dirty="0"/>
              <a:t>A) </a:t>
            </a:r>
            <a:r>
              <a:rPr lang="en-US" dirty="0"/>
              <a:t>demonstrates the lace-like pattern of fibrin strands that forms with clot </a:t>
            </a:r>
            <a:r>
              <a:rPr lang="en-US" dirty="0" smtClean="0"/>
              <a:t>hemolysis</a:t>
            </a:r>
            <a:r>
              <a:rPr lang="pl-PL" dirty="0" smtClean="0"/>
              <a:t> </a:t>
            </a:r>
            <a:r>
              <a:rPr lang="pl-PL" b="1" dirty="0" smtClean="0"/>
              <a:t>(</a:t>
            </a:r>
            <a:r>
              <a:rPr lang="en-US" b="1" dirty="0" smtClean="0"/>
              <a:t>B)</a:t>
            </a:r>
            <a:r>
              <a:rPr lang="en-US" dirty="0" smtClean="0"/>
              <a:t> more </a:t>
            </a:r>
            <a:r>
              <a:rPr lang="en-US" dirty="0"/>
              <a:t>peripheral and solid-appearing retracting </a:t>
            </a:r>
            <a:r>
              <a:rPr lang="en-US" dirty="0" smtClean="0"/>
              <a:t>clot</a:t>
            </a:r>
            <a:endParaRPr lang="pl-PL" dirty="0"/>
          </a:p>
        </p:txBody>
      </p:sp>
      <p:pic>
        <p:nvPicPr>
          <p:cNvPr id="10242" name="Picture 2" descr="https://www.e-ultrasonography.org/upload/thumbnails/usg-15013-f5.gif"/>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50449"/>
          <a:stretch/>
        </p:blipFill>
        <p:spPr bwMode="auto">
          <a:xfrm>
            <a:off x="1388050" y="1351373"/>
            <a:ext cx="9412711" cy="3799490"/>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1156138" y="6354304"/>
            <a:ext cx="10273862" cy="307777"/>
          </a:xfrm>
          <a:prstGeom prst="rect">
            <a:avLst/>
          </a:prstGeom>
          <a:noFill/>
        </p:spPr>
        <p:txBody>
          <a:bodyPr wrap="square" rtlCol="0">
            <a:spAutoFit/>
          </a:bodyPr>
          <a:lstStyle/>
          <a:p>
            <a:r>
              <a:rPr lang="pl-PL" sz="1400" dirty="0" err="1" smtClean="0"/>
              <a:t>Carolyn</a:t>
            </a:r>
            <a:r>
              <a:rPr lang="pl-PL" sz="1400" dirty="0" smtClean="0"/>
              <a:t> S et al. </a:t>
            </a:r>
            <a:r>
              <a:rPr lang="pl-PL" sz="1400" dirty="0" err="1" smtClean="0"/>
              <a:t>Ultrasonography</a:t>
            </a:r>
            <a:r>
              <a:rPr lang="pl-PL" sz="1400" dirty="0" smtClean="0"/>
              <a:t> of </a:t>
            </a:r>
            <a:r>
              <a:rPr lang="pl-PL" sz="1400" dirty="0" err="1" smtClean="0"/>
              <a:t>adnexal</a:t>
            </a:r>
            <a:r>
              <a:rPr lang="pl-PL" sz="1400" dirty="0" smtClean="0"/>
              <a:t> </a:t>
            </a:r>
            <a:r>
              <a:rPr lang="pl-PL" sz="1400" dirty="0" err="1" smtClean="0"/>
              <a:t>causes</a:t>
            </a:r>
            <a:r>
              <a:rPr lang="pl-PL" sz="1400" dirty="0" smtClean="0"/>
              <a:t> of </a:t>
            </a:r>
            <a:r>
              <a:rPr lang="pl-PL" sz="1400" dirty="0" err="1" smtClean="0"/>
              <a:t>acute</a:t>
            </a:r>
            <a:r>
              <a:rPr lang="pl-PL" sz="1400" dirty="0" smtClean="0"/>
              <a:t> </a:t>
            </a:r>
            <a:r>
              <a:rPr lang="pl-PL" sz="1400" dirty="0" err="1" smtClean="0"/>
              <a:t>pelvic</a:t>
            </a:r>
            <a:r>
              <a:rPr lang="pl-PL" sz="1400" dirty="0" smtClean="0"/>
              <a:t> </a:t>
            </a:r>
            <a:r>
              <a:rPr lang="pl-PL" sz="1400" dirty="0" err="1" smtClean="0"/>
              <a:t>pain</a:t>
            </a:r>
            <a:r>
              <a:rPr lang="pl-PL" sz="1400" dirty="0" smtClean="0"/>
              <a:t> in </a:t>
            </a:r>
            <a:r>
              <a:rPr lang="pl-PL" sz="1400" dirty="0" err="1" smtClean="0"/>
              <a:t>pre-menopausal</a:t>
            </a:r>
            <a:r>
              <a:rPr lang="pl-PL" sz="1400" dirty="0" smtClean="0"/>
              <a:t> non-</a:t>
            </a:r>
            <a:r>
              <a:rPr lang="pl-PL" sz="1400" dirty="0" err="1" smtClean="0"/>
              <a:t>pregnant</a:t>
            </a:r>
            <a:r>
              <a:rPr lang="pl-PL" sz="1400" dirty="0" smtClean="0"/>
              <a:t> </a:t>
            </a:r>
            <a:r>
              <a:rPr lang="pl-PL" sz="1400" dirty="0" err="1" smtClean="0"/>
              <a:t>women</a:t>
            </a:r>
            <a:r>
              <a:rPr lang="pl-PL" sz="1400" dirty="0" smtClean="0"/>
              <a:t>. </a:t>
            </a:r>
            <a:r>
              <a:rPr lang="pl-PL" sz="1400" dirty="0" err="1" smtClean="0"/>
              <a:t>Ultrasonography</a:t>
            </a:r>
            <a:r>
              <a:rPr lang="pl-PL" sz="1400" dirty="0" smtClean="0"/>
              <a:t> 2015</a:t>
            </a:r>
            <a:endParaRPr lang="pl-PL" sz="1400" dirty="0"/>
          </a:p>
        </p:txBody>
      </p:sp>
      <p:pic>
        <p:nvPicPr>
          <p:cNvPr id="6" name="Picture 4" descr="https://www.e-ultrasonography.org/upload/thumbnails/usg-15013-f6.gif"/>
          <p:cNvPicPr>
            <a:picLocks noChangeAspect="1" noChangeArrowheads="1"/>
          </p:cNvPicPr>
          <p:nvPr/>
        </p:nvPicPr>
        <p:blipFill rotWithShape="1">
          <a:blip r:embed="rId4">
            <a:extLst>
              <a:ext uri="{28A0092B-C50C-407E-A947-70E740481C1C}">
                <a14:useLocalDpi xmlns:a14="http://schemas.microsoft.com/office/drawing/2010/main" val="0"/>
              </a:ext>
            </a:extLst>
          </a:blip>
          <a:srcRect l="50233"/>
          <a:stretch/>
        </p:blipFill>
        <p:spPr bwMode="auto">
          <a:xfrm>
            <a:off x="3737997" y="2783238"/>
            <a:ext cx="4712815" cy="37249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7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t>Abdominal</a:t>
            </a:r>
            <a:r>
              <a:rPr lang="pl-PL" b="1" dirty="0" smtClean="0"/>
              <a:t> </a:t>
            </a:r>
            <a:r>
              <a:rPr lang="pl-PL" b="1" dirty="0" err="1" smtClean="0"/>
              <a:t>Pain</a:t>
            </a:r>
            <a:r>
              <a:rPr lang="pl-PL" b="1" dirty="0" smtClean="0"/>
              <a:t>: </a:t>
            </a:r>
            <a:br>
              <a:rPr lang="pl-PL" b="1" dirty="0" smtClean="0"/>
            </a:br>
            <a:r>
              <a:rPr lang="pl-PL" b="1" dirty="0" err="1" smtClean="0"/>
              <a:t>Ovarian</a:t>
            </a:r>
            <a:r>
              <a:rPr lang="pl-PL" b="1" dirty="0" smtClean="0"/>
              <a:t> </a:t>
            </a:r>
            <a:r>
              <a:rPr lang="pl-PL" b="1" dirty="0" err="1" smtClean="0"/>
              <a:t>Hyperstimulation</a:t>
            </a:r>
            <a:r>
              <a:rPr lang="pl-PL" b="1" dirty="0" smtClean="0"/>
              <a:t> </a:t>
            </a:r>
            <a:r>
              <a:rPr lang="pl-PL" b="1" dirty="0" err="1" smtClean="0"/>
              <a:t>Syndrome</a:t>
            </a:r>
            <a:endParaRPr lang="pl-PL" b="1" dirty="0"/>
          </a:p>
        </p:txBody>
      </p:sp>
      <p:sp>
        <p:nvSpPr>
          <p:cNvPr id="3" name="Symbol zastępczy zawartości 2"/>
          <p:cNvSpPr>
            <a:spLocks noGrp="1"/>
          </p:cNvSpPr>
          <p:nvPr>
            <p:ph idx="1"/>
          </p:nvPr>
        </p:nvSpPr>
        <p:spPr>
          <a:xfrm>
            <a:off x="993780" y="2249488"/>
            <a:ext cx="6100704" cy="4014958"/>
          </a:xfrm>
        </p:spPr>
        <p:txBody>
          <a:bodyPr>
            <a:normAutofit fontScale="85000" lnSpcReduction="10000"/>
          </a:bodyPr>
          <a:lstStyle/>
          <a:p>
            <a:r>
              <a:rPr lang="en-US" dirty="0"/>
              <a:t>fertility </a:t>
            </a:r>
            <a:r>
              <a:rPr lang="en-US" dirty="0" smtClean="0"/>
              <a:t>treatments</a:t>
            </a:r>
            <a:endParaRPr lang="pl-PL" dirty="0" smtClean="0"/>
          </a:p>
          <a:p>
            <a:r>
              <a:rPr lang="en-US" dirty="0" smtClean="0"/>
              <a:t>incidence </a:t>
            </a:r>
            <a:r>
              <a:rPr lang="en-US" dirty="0"/>
              <a:t>of severe </a:t>
            </a:r>
            <a:r>
              <a:rPr lang="en-US" dirty="0" smtClean="0"/>
              <a:t>OHSS</a:t>
            </a:r>
            <a:r>
              <a:rPr lang="pl-PL" dirty="0" smtClean="0"/>
              <a:t> </a:t>
            </a:r>
            <a:r>
              <a:rPr lang="en-US" b="1" dirty="0" smtClean="0"/>
              <a:t>0.2</a:t>
            </a:r>
            <a:r>
              <a:rPr lang="pl-PL" b="1" dirty="0" smtClean="0"/>
              <a:t>-</a:t>
            </a:r>
            <a:r>
              <a:rPr lang="en-US" b="1" dirty="0" smtClean="0"/>
              <a:t>1</a:t>
            </a:r>
            <a:r>
              <a:rPr lang="pl-PL" b="1" dirty="0" smtClean="0"/>
              <a:t>%</a:t>
            </a:r>
            <a:r>
              <a:rPr lang="en-US" dirty="0" smtClean="0"/>
              <a:t> </a:t>
            </a:r>
            <a:r>
              <a:rPr lang="en-US" dirty="0"/>
              <a:t>of all stimulation cycles </a:t>
            </a:r>
            <a:r>
              <a:rPr lang="pl-PL" dirty="0" smtClean="0"/>
              <a:t>(</a:t>
            </a:r>
            <a:r>
              <a:rPr lang="en-US" dirty="0" smtClean="0"/>
              <a:t>WHO</a:t>
            </a:r>
            <a:r>
              <a:rPr lang="pl-PL" dirty="0" smtClean="0"/>
              <a:t>)</a:t>
            </a:r>
          </a:p>
          <a:p>
            <a:r>
              <a:rPr lang="en-US" dirty="0" smtClean="0"/>
              <a:t>Europe</a:t>
            </a:r>
            <a:r>
              <a:rPr lang="pl-PL" dirty="0" smtClean="0"/>
              <a:t>:</a:t>
            </a:r>
            <a:r>
              <a:rPr lang="en-US" dirty="0" smtClean="0"/>
              <a:t> </a:t>
            </a:r>
            <a:r>
              <a:rPr lang="en-US" dirty="0" err="1"/>
              <a:t>hospitalisation</a:t>
            </a:r>
            <a:r>
              <a:rPr lang="en-US" dirty="0"/>
              <a:t> due to OHSS </a:t>
            </a:r>
            <a:r>
              <a:rPr lang="en-US" dirty="0" smtClean="0"/>
              <a:t>0.3</a:t>
            </a:r>
            <a:r>
              <a:rPr lang="en-US" dirty="0"/>
              <a:t>% in </a:t>
            </a:r>
            <a:r>
              <a:rPr lang="en-US" dirty="0" smtClean="0"/>
              <a:t>2010 </a:t>
            </a:r>
            <a:r>
              <a:rPr lang="pl-PL" dirty="0" smtClean="0"/>
              <a:t/>
            </a:r>
            <a:br>
              <a:rPr lang="pl-PL" dirty="0" smtClean="0"/>
            </a:br>
            <a:r>
              <a:rPr lang="en-US" dirty="0" smtClean="0"/>
              <a:t>USA</a:t>
            </a:r>
            <a:r>
              <a:rPr lang="pl-PL" dirty="0" smtClean="0"/>
              <a:t>:</a:t>
            </a:r>
            <a:r>
              <a:rPr lang="en-US" dirty="0" smtClean="0"/>
              <a:t> the </a:t>
            </a:r>
            <a:r>
              <a:rPr lang="en-US" dirty="0"/>
              <a:t>commonest complication of IVF </a:t>
            </a:r>
            <a:r>
              <a:rPr lang="en-US" dirty="0" smtClean="0"/>
              <a:t>treatment</a:t>
            </a:r>
            <a:endParaRPr lang="pl-PL" dirty="0"/>
          </a:p>
          <a:p>
            <a:r>
              <a:rPr lang="en-US" b="1" dirty="0" smtClean="0"/>
              <a:t>Ovulatory </a:t>
            </a:r>
            <a:r>
              <a:rPr lang="en-US" b="1" dirty="0" err="1"/>
              <a:t>hCG</a:t>
            </a:r>
            <a:r>
              <a:rPr lang="en-US" b="1" dirty="0"/>
              <a:t> injection</a:t>
            </a:r>
            <a:r>
              <a:rPr lang="en-US" dirty="0"/>
              <a:t> — </a:t>
            </a:r>
            <a:r>
              <a:rPr lang="pl-PL" dirty="0" err="1" smtClean="0"/>
              <a:t>essential</a:t>
            </a:r>
            <a:endParaRPr lang="pl-PL" dirty="0" smtClean="0"/>
          </a:p>
          <a:p>
            <a:r>
              <a:rPr lang="pl-PL" dirty="0" smtClean="0"/>
              <a:t>PCOS – </a:t>
            </a:r>
            <a:r>
              <a:rPr lang="pl-PL" dirty="0" err="1" smtClean="0"/>
              <a:t>risk</a:t>
            </a:r>
            <a:r>
              <a:rPr lang="pl-PL" dirty="0" smtClean="0"/>
              <a:t> </a:t>
            </a:r>
            <a:r>
              <a:rPr lang="pl-PL" dirty="0" err="1" smtClean="0"/>
              <a:t>factor</a:t>
            </a:r>
            <a:r>
              <a:rPr lang="pl-PL" dirty="0" smtClean="0"/>
              <a:t> </a:t>
            </a:r>
            <a:r>
              <a:rPr lang="pl-PL" dirty="0" smtClean="0"/>
              <a:t>(</a:t>
            </a:r>
            <a:r>
              <a:rPr lang="pl-PL" dirty="0" smtClean="0"/>
              <a:t>RR</a:t>
            </a:r>
            <a:r>
              <a:rPr lang="en-US" dirty="0" smtClean="0"/>
              <a:t> </a:t>
            </a:r>
            <a:r>
              <a:rPr lang="en-US" dirty="0" smtClean="0"/>
              <a:t>6.8</a:t>
            </a:r>
            <a:r>
              <a:rPr lang="pl-PL" dirty="0" smtClean="0"/>
              <a:t>)</a:t>
            </a:r>
          </a:p>
          <a:p>
            <a:r>
              <a:rPr lang="en-US" dirty="0"/>
              <a:t>shift of serum from the intravascular space to the third space</a:t>
            </a:r>
            <a:r>
              <a:rPr lang="pl-PL" dirty="0"/>
              <a:t>, </a:t>
            </a:r>
            <a:r>
              <a:rPr lang="en-US" dirty="0"/>
              <a:t>enhanced vascular </a:t>
            </a:r>
            <a:r>
              <a:rPr lang="en-US" dirty="0" smtClean="0"/>
              <a:t>permeability</a:t>
            </a:r>
            <a:endParaRPr lang="pl-PL" dirty="0"/>
          </a:p>
          <a:p>
            <a:endParaRPr lang="pl-PL" dirty="0" smtClean="0"/>
          </a:p>
        </p:txBody>
      </p:sp>
      <p:pic>
        <p:nvPicPr>
          <p:cNvPr id="9" name="Picture 2" descr="Znalezione obrazy dla zapytania ovarian hyperstimulation syndrome oedema"/>
          <p:cNvPicPr>
            <a:picLocks noGrp="1" noChangeAspect="1" noChangeArrowheads="1"/>
          </p:cNvPicPr>
          <p:nvPr>
            <p:ph idx="2"/>
          </p:nvPr>
        </p:nvPicPr>
        <p:blipFill rotWithShape="1">
          <a:blip r:embed="rId3">
            <a:duotone>
              <a:schemeClr val="accent2">
                <a:shade val="45000"/>
                <a:satMod val="135000"/>
              </a:schemeClr>
              <a:prstClr val="white"/>
            </a:duotone>
            <a:lum contrast="11000"/>
            <a:extLst>
              <a:ext uri="{28A0092B-C50C-407E-A947-70E740481C1C}">
                <a14:useLocalDpi xmlns:a14="http://schemas.microsoft.com/office/drawing/2010/main" val="0"/>
              </a:ext>
            </a:extLst>
          </a:blip>
          <a:srcRect l="15093"/>
          <a:stretch/>
        </p:blipFill>
        <p:spPr bwMode="auto">
          <a:xfrm>
            <a:off x="7394028" y="2249488"/>
            <a:ext cx="4139415" cy="3241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pole tekstowe 9"/>
          <p:cNvSpPr txBox="1"/>
          <p:nvPr/>
        </p:nvSpPr>
        <p:spPr>
          <a:xfrm>
            <a:off x="993780" y="6264446"/>
            <a:ext cx="10539663" cy="369332"/>
          </a:xfrm>
          <a:prstGeom prst="rect">
            <a:avLst/>
          </a:prstGeom>
          <a:noFill/>
        </p:spPr>
        <p:txBody>
          <a:bodyPr wrap="square" rtlCol="0">
            <a:spAutoFit/>
          </a:bodyPr>
          <a:lstStyle/>
          <a:p>
            <a:r>
              <a:rPr lang="pl-PL" dirty="0" smtClean="0"/>
              <a:t>RCOG, </a:t>
            </a:r>
            <a:r>
              <a:rPr lang="pl-PL" dirty="0" smtClean="0"/>
              <a:t>Green-top </a:t>
            </a:r>
            <a:r>
              <a:rPr lang="pl-PL" dirty="0" err="1" smtClean="0"/>
              <a:t>Guideline</a:t>
            </a:r>
            <a:r>
              <a:rPr lang="pl-PL" dirty="0" smtClean="0"/>
              <a:t> No. 5 - </a:t>
            </a:r>
            <a:r>
              <a:rPr lang="en-US" dirty="0" smtClean="0"/>
              <a:t>The Management of Ovarian </a:t>
            </a:r>
            <a:r>
              <a:rPr lang="en-US" dirty="0" err="1" smtClean="0"/>
              <a:t>Hyperstimulation</a:t>
            </a:r>
            <a:r>
              <a:rPr lang="en-US" dirty="0" smtClean="0"/>
              <a:t> Syndrome</a:t>
            </a:r>
            <a:r>
              <a:rPr lang="pl-PL" dirty="0" smtClean="0"/>
              <a:t>, 2016</a:t>
            </a:r>
            <a:endParaRPr lang="pl-PL" dirty="0"/>
          </a:p>
        </p:txBody>
      </p:sp>
    </p:spTree>
    <p:extLst>
      <p:ext uri="{BB962C8B-B14F-4D97-AF65-F5344CB8AC3E}">
        <p14:creationId xmlns:p14="http://schemas.microsoft.com/office/powerpoint/2010/main" val="115646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p>
            <a:pPr lvl="0"/>
            <a:r>
              <a:rPr lang="pl-PL" dirty="0" err="1"/>
              <a:t>Reasons</a:t>
            </a:r>
            <a:r>
              <a:rPr lang="pl-PL" dirty="0"/>
              <a:t> for </a:t>
            </a:r>
            <a:r>
              <a:rPr lang="pl-PL" dirty="0" err="1"/>
              <a:t>Gynecologic</a:t>
            </a:r>
            <a:r>
              <a:rPr lang="pl-PL" dirty="0"/>
              <a:t> </a:t>
            </a:r>
            <a:r>
              <a:rPr lang="pl-PL" dirty="0" err="1"/>
              <a:t>Emergency</a:t>
            </a:r>
            <a:r>
              <a:rPr lang="pl-PL" dirty="0"/>
              <a:t> </a:t>
            </a:r>
            <a:r>
              <a:rPr lang="pl-PL" dirty="0" err="1"/>
              <a:t>Consultation</a:t>
            </a:r>
            <a:endParaRPr lang="pl-PL" dirty="0"/>
          </a:p>
        </p:txBody>
      </p:sp>
      <p:graphicFrame>
        <p:nvGraphicFramePr>
          <p:cNvPr id="3" name="Symbol zastępczy zawartości 16"/>
          <p:cNvGraphicFramePr>
            <a:graphicFrameLocks noGrp="1"/>
          </p:cNvGraphicFramePr>
          <p:nvPr>
            <p:ph idx="1"/>
            <p:extLst>
              <p:ext uri="{D42A27DB-BD31-4B8C-83A1-F6EECF244321}">
                <p14:modId xmlns:p14="http://schemas.microsoft.com/office/powerpoint/2010/main" val="2595724972"/>
              </p:ext>
            </p:extLst>
          </p:nvPr>
        </p:nvGraphicFramePr>
        <p:xfrm>
          <a:off x="2519821" y="1844847"/>
          <a:ext cx="9225427" cy="4170944"/>
        </p:xfrm>
        <a:graphic>
          <a:graphicData uri="http://schemas.openxmlformats.org/drawingml/2006/chart">
            <c:chart xmlns:c="http://schemas.openxmlformats.org/drawingml/2006/chart" xmlns:r="http://schemas.openxmlformats.org/officeDocument/2006/relationships" r:id="rId3"/>
          </a:graphicData>
        </a:graphic>
      </p:graphicFrame>
      <p:sp>
        <p:nvSpPr>
          <p:cNvPr id="4" name="pole tekstowe 7"/>
          <p:cNvSpPr txBox="1"/>
          <p:nvPr/>
        </p:nvSpPr>
        <p:spPr>
          <a:xfrm>
            <a:off x="2021308" y="6015791"/>
            <a:ext cx="9705478"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000000"/>
                </a:solidFill>
                <a:uFillTx/>
                <a:latin typeface="Calibri"/>
              </a:rPr>
              <a:t>J Gynecol Obstet Biol Reprod (Paris). 2012 [Gynecological emergencies: etiology and degree of gravity]. Alouini S, Mesnard L, Coly S, Dolique M, Lemaire B.</a:t>
            </a:r>
          </a:p>
        </p:txBody>
      </p:sp>
      <p:sp>
        <p:nvSpPr>
          <p:cNvPr id="5" name="Prostokąt zaokrąglony 17"/>
          <p:cNvSpPr/>
          <p:nvPr/>
        </p:nvSpPr>
        <p:spPr>
          <a:xfrm>
            <a:off x="2519821" y="2097084"/>
            <a:ext cx="3602013" cy="165350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BE5D6">
              <a:alpha val="25000"/>
            </a:srgbClr>
          </a:solidFill>
          <a:ln w="38103" cap="flat">
            <a:solidFill>
              <a:srgbClr val="C55A1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B8A278"/>
              </a:solidFill>
              <a:uFillTx/>
              <a:latin typeface="Calibri"/>
            </a:endParaRPr>
          </a:p>
        </p:txBody>
      </p:sp>
      <p:sp>
        <p:nvSpPr>
          <p:cNvPr id="6" name="pole tekstowe 18"/>
          <p:cNvSpPr txBox="1"/>
          <p:nvPr/>
        </p:nvSpPr>
        <p:spPr>
          <a:xfrm>
            <a:off x="994611" y="2614863"/>
            <a:ext cx="1251283"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4800" b="1" i="0" u="none" strike="noStrike" kern="1200" cap="none" spc="0" baseline="0">
                <a:solidFill>
                  <a:srgbClr val="C55A11"/>
                </a:solidFill>
                <a:uFillTx/>
                <a:latin typeface="Calibri"/>
              </a:rPr>
              <a:t>88%</a:t>
            </a:r>
            <a:endParaRPr lang="pl-PL" sz="1800" b="1" i="0" u="none" strike="noStrike" kern="1200" cap="none" spc="0" baseline="0">
              <a:solidFill>
                <a:srgbClr val="C55A11"/>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1141413" y="271676"/>
            <a:ext cx="9905996" cy="863441"/>
          </a:xfrm>
        </p:spPr>
        <p:txBody>
          <a:bodyPr/>
          <a:lstStyle/>
          <a:p>
            <a:pPr algn="ctr"/>
            <a:r>
              <a:rPr lang="pl-PL" b="1" dirty="0" err="1"/>
              <a:t>Ovarian</a:t>
            </a:r>
            <a:r>
              <a:rPr lang="pl-PL" b="1" dirty="0"/>
              <a:t> </a:t>
            </a:r>
            <a:r>
              <a:rPr lang="pl-PL" b="1" dirty="0" err="1"/>
              <a:t>Hyperstimulation</a:t>
            </a:r>
            <a:r>
              <a:rPr lang="pl-PL" b="1" dirty="0"/>
              <a:t> </a:t>
            </a:r>
            <a:r>
              <a:rPr lang="pl-PL" b="1" dirty="0" err="1"/>
              <a:t>Syndrome</a:t>
            </a:r>
            <a:endParaRPr lang="pl-PL" dirty="0"/>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2751471673"/>
              </p:ext>
            </p:extLst>
          </p:nvPr>
        </p:nvGraphicFramePr>
        <p:xfrm>
          <a:off x="363645" y="1560786"/>
          <a:ext cx="11461532" cy="4937760"/>
        </p:xfrm>
        <a:graphic>
          <a:graphicData uri="http://schemas.openxmlformats.org/drawingml/2006/table">
            <a:tbl>
              <a:tblPr firstRow="1" bandRow="1">
                <a:tableStyleId>{93296810-A885-4BE3-A3E7-6D5BEEA58F35}</a:tableStyleId>
              </a:tblPr>
              <a:tblGrid>
                <a:gridCol w="2865383"/>
                <a:gridCol w="2865383"/>
                <a:gridCol w="2865383"/>
                <a:gridCol w="2865383"/>
              </a:tblGrid>
              <a:tr h="355765">
                <a:tc>
                  <a:txBody>
                    <a:bodyPr/>
                    <a:lstStyle/>
                    <a:p>
                      <a:pPr algn="ctr"/>
                      <a:r>
                        <a:rPr lang="pl-PL" sz="2400" dirty="0" err="1" smtClean="0"/>
                        <a:t>Mild</a:t>
                      </a:r>
                      <a:r>
                        <a:rPr lang="pl-PL" sz="2400" dirty="0" smtClean="0"/>
                        <a:t> (30%)</a:t>
                      </a:r>
                      <a:endParaRPr lang="pl-PL" sz="2400" dirty="0"/>
                    </a:p>
                  </a:txBody>
                  <a:tcPr/>
                </a:tc>
                <a:tc>
                  <a:txBody>
                    <a:bodyPr/>
                    <a:lstStyle/>
                    <a:p>
                      <a:pPr algn="ctr"/>
                      <a:r>
                        <a:rPr lang="pl-PL" sz="2400" dirty="0" err="1" smtClean="0"/>
                        <a:t>Moderate</a:t>
                      </a:r>
                      <a:endParaRPr lang="pl-PL" sz="2400" dirty="0"/>
                    </a:p>
                  </a:txBody>
                  <a:tcPr/>
                </a:tc>
                <a:tc>
                  <a:txBody>
                    <a:bodyPr/>
                    <a:lstStyle/>
                    <a:p>
                      <a:pPr algn="ctr"/>
                      <a:r>
                        <a:rPr lang="pl-PL" sz="2400" dirty="0" err="1" smtClean="0"/>
                        <a:t>Severe</a:t>
                      </a:r>
                      <a:r>
                        <a:rPr lang="pl-PL" sz="2400" dirty="0" smtClean="0"/>
                        <a:t> </a:t>
                      </a:r>
                      <a:endParaRPr lang="pl-PL" sz="2400" dirty="0"/>
                    </a:p>
                  </a:txBody>
                  <a:tcPr/>
                </a:tc>
                <a:tc>
                  <a:txBody>
                    <a:bodyPr/>
                    <a:lstStyle/>
                    <a:p>
                      <a:pPr algn="ctr"/>
                      <a:r>
                        <a:rPr lang="pl-PL" sz="2400" dirty="0" smtClean="0"/>
                        <a:t>Critical</a:t>
                      </a:r>
                      <a:endParaRPr lang="pl-PL" sz="2400" dirty="0"/>
                    </a:p>
                  </a:txBody>
                  <a:tcPr/>
                </a:tc>
              </a:tr>
              <a:tr h="4358126">
                <a:tc>
                  <a:txBody>
                    <a:bodyPr/>
                    <a:lstStyle/>
                    <a:p>
                      <a:pPr marL="285750" indent="-285750">
                        <a:buFont typeface="Wingdings" panose="05000000000000000000" pitchFamily="2" charset="2"/>
                        <a:buChar char="ü"/>
                      </a:pPr>
                      <a:r>
                        <a:rPr lang="en-US" dirty="0" smtClean="0"/>
                        <a:t>Abdominal bloating </a:t>
                      </a:r>
                      <a:endParaRPr lang="pl-PL" dirty="0" smtClean="0"/>
                    </a:p>
                    <a:p>
                      <a:pPr marL="285750" indent="-285750">
                        <a:buFont typeface="Wingdings" panose="05000000000000000000" pitchFamily="2" charset="2"/>
                        <a:buChar char="ü"/>
                      </a:pPr>
                      <a:r>
                        <a:rPr lang="en-US" dirty="0" smtClean="0"/>
                        <a:t>Mild abdominal pain </a:t>
                      </a:r>
                      <a:endParaRPr lang="pl-PL" dirty="0" smtClean="0"/>
                    </a:p>
                    <a:p>
                      <a:pPr marL="285750" indent="-285750">
                        <a:buFont typeface="Wingdings" panose="05000000000000000000" pitchFamily="2" charset="2"/>
                        <a:buChar char="ü"/>
                      </a:pPr>
                      <a:r>
                        <a:rPr lang="en-US" dirty="0" smtClean="0"/>
                        <a:t>Ovarian size usually &lt; 8 cm</a:t>
                      </a:r>
                      <a:r>
                        <a:rPr lang="pl-PL" dirty="0" smtClean="0"/>
                        <a:t>3</a:t>
                      </a:r>
                    </a:p>
                    <a:p>
                      <a:endParaRPr lang="pl-PL" dirty="0"/>
                    </a:p>
                  </a:txBody>
                  <a:tcPr/>
                </a:tc>
                <a:tc>
                  <a:txBody>
                    <a:bodyPr/>
                    <a:lstStyle/>
                    <a:p>
                      <a:pPr marL="285750" indent="-285750">
                        <a:buFont typeface="Wingdings" panose="05000000000000000000" pitchFamily="2" charset="2"/>
                        <a:buChar char="ü"/>
                      </a:pPr>
                      <a:r>
                        <a:rPr lang="en-US" dirty="0" smtClean="0"/>
                        <a:t>Moderate abdominal pain </a:t>
                      </a:r>
                      <a:endParaRPr lang="pl-PL" dirty="0" smtClean="0"/>
                    </a:p>
                    <a:p>
                      <a:pPr marL="285750" indent="-285750">
                        <a:buFont typeface="Wingdings" panose="05000000000000000000" pitchFamily="2" charset="2"/>
                        <a:buChar char="ü"/>
                      </a:pPr>
                      <a:r>
                        <a:rPr lang="en-US" dirty="0" smtClean="0"/>
                        <a:t>Nausea ± vomiting </a:t>
                      </a:r>
                      <a:endParaRPr lang="pl-PL" dirty="0" smtClean="0"/>
                    </a:p>
                    <a:p>
                      <a:pPr marL="285750" indent="-285750">
                        <a:buFont typeface="Wingdings" panose="05000000000000000000" pitchFamily="2" charset="2"/>
                        <a:buChar char="ü"/>
                      </a:pPr>
                      <a:r>
                        <a:rPr lang="en-US" dirty="0" smtClean="0"/>
                        <a:t>Ultrasound evidence of ascites </a:t>
                      </a:r>
                      <a:endParaRPr lang="pl-PL" dirty="0" smtClean="0"/>
                    </a:p>
                    <a:p>
                      <a:pPr marL="285750" indent="-285750">
                        <a:buFont typeface="Wingdings" panose="05000000000000000000" pitchFamily="2" charset="2"/>
                        <a:buChar char="ü"/>
                      </a:pPr>
                      <a:r>
                        <a:rPr lang="en-US" dirty="0" smtClean="0"/>
                        <a:t>Ovarian size usually 8–12 cm</a:t>
                      </a:r>
                      <a:r>
                        <a:rPr lang="pl-PL" dirty="0" smtClean="0"/>
                        <a:t>3</a:t>
                      </a:r>
                    </a:p>
                    <a:p>
                      <a:endParaRPr lang="pl-PL"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b="1" dirty="0" err="1" smtClean="0"/>
                        <a:t>Clinical</a:t>
                      </a:r>
                      <a:r>
                        <a:rPr lang="pl-PL" b="1" dirty="0" smtClean="0"/>
                        <a:t> </a:t>
                      </a:r>
                      <a:r>
                        <a:rPr lang="pl-PL" b="1" dirty="0" err="1" smtClean="0"/>
                        <a:t>ascites</a:t>
                      </a:r>
                      <a:r>
                        <a:rPr lang="pl-PL" b="1" dirty="0" smtClean="0"/>
                        <a:t> </a:t>
                      </a:r>
                      <a:r>
                        <a:rPr lang="pl-PL" dirty="0" smtClean="0"/>
                        <a:t/>
                      </a:r>
                      <a:br>
                        <a:rPr lang="pl-PL" dirty="0" smtClean="0"/>
                      </a:br>
                      <a:r>
                        <a:rPr lang="pl-PL" dirty="0" smtClean="0"/>
                        <a:t>(± </a:t>
                      </a:r>
                      <a:r>
                        <a:rPr lang="pl-PL" dirty="0" err="1" smtClean="0"/>
                        <a:t>hydrothorax</a:t>
                      </a:r>
                      <a:r>
                        <a:rPr lang="pl-PL" dirty="0" smtClean="0"/>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b="1" dirty="0" smtClean="0"/>
                        <a:t>Oliguria</a:t>
                      </a:r>
                      <a:r>
                        <a:rPr lang="pl-PL" dirty="0" smtClean="0"/>
                        <a:t> (&lt; 300 ml/</a:t>
                      </a:r>
                      <a:r>
                        <a:rPr lang="pl-PL" dirty="0" err="1" smtClean="0"/>
                        <a:t>day</a:t>
                      </a:r>
                      <a:r>
                        <a:rPr lang="pl-PL" dirty="0" smtClean="0"/>
                        <a:t> </a:t>
                      </a:r>
                      <a:r>
                        <a:rPr lang="pl-PL" dirty="0" err="1" smtClean="0"/>
                        <a:t>or</a:t>
                      </a:r>
                      <a:r>
                        <a:rPr lang="pl-PL" dirty="0" smtClean="0"/>
                        <a:t> &lt; 30 ml/</a:t>
                      </a:r>
                      <a:r>
                        <a:rPr lang="pl-PL" dirty="0" err="1" smtClean="0"/>
                        <a:t>hour</a:t>
                      </a:r>
                      <a:r>
                        <a:rPr lang="pl-PL" dirty="0" smtClean="0"/>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b="1" dirty="0" err="1" smtClean="0"/>
                        <a:t>Haematocrit</a:t>
                      </a:r>
                      <a:r>
                        <a:rPr lang="pl-PL" b="1" dirty="0" smtClean="0"/>
                        <a:t> </a:t>
                      </a:r>
                      <a:r>
                        <a:rPr lang="pl-PL" dirty="0" smtClean="0"/>
                        <a:t>&gt;0.45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b="1" dirty="0" err="1" smtClean="0"/>
                        <a:t>Hyponatraemia</a:t>
                      </a:r>
                      <a:r>
                        <a:rPr lang="pl-PL" dirty="0" smtClean="0"/>
                        <a:t> </a:t>
                      </a:r>
                      <a:br>
                        <a:rPr lang="pl-PL" dirty="0" smtClean="0"/>
                      </a:br>
                      <a:r>
                        <a:rPr lang="pl-PL" dirty="0" smtClean="0"/>
                        <a:t>(Na&lt;135 </a:t>
                      </a:r>
                      <a:r>
                        <a:rPr lang="pl-PL" dirty="0" err="1" smtClean="0"/>
                        <a:t>mmol</a:t>
                      </a:r>
                      <a:r>
                        <a:rPr lang="pl-PL" dirty="0" smtClean="0"/>
                        <a:t>/l)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b="1" dirty="0" err="1" smtClean="0"/>
                        <a:t>Hypo-osmolality</a:t>
                      </a:r>
                      <a:r>
                        <a:rPr lang="pl-PL" b="1" dirty="0" smtClean="0"/>
                        <a:t> </a:t>
                      </a:r>
                      <a:r>
                        <a:rPr lang="pl-PL" dirty="0" smtClean="0"/>
                        <a:t>(</a:t>
                      </a:r>
                      <a:r>
                        <a:rPr lang="pl-PL" dirty="0" err="1" smtClean="0"/>
                        <a:t>osmolality</a:t>
                      </a:r>
                      <a:r>
                        <a:rPr lang="pl-PL" dirty="0" smtClean="0"/>
                        <a:t> &lt;282 </a:t>
                      </a:r>
                      <a:r>
                        <a:rPr lang="pl-PL" dirty="0" err="1" smtClean="0"/>
                        <a:t>mOsm</a:t>
                      </a:r>
                      <a:r>
                        <a:rPr lang="pl-PL" dirty="0" smtClean="0"/>
                        <a:t>/kg)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b="1" dirty="0" err="1" smtClean="0"/>
                        <a:t>Hyperkalaemia</a:t>
                      </a:r>
                      <a:r>
                        <a:rPr lang="pl-PL" b="1" dirty="0" smtClean="0"/>
                        <a:t> </a:t>
                      </a:r>
                      <a:r>
                        <a:rPr lang="pl-PL" dirty="0" smtClean="0"/>
                        <a:t/>
                      </a:r>
                      <a:br>
                        <a:rPr lang="pl-PL" dirty="0" smtClean="0"/>
                      </a:br>
                      <a:r>
                        <a:rPr lang="pl-PL" dirty="0" smtClean="0"/>
                        <a:t>(K+&gt; 5 </a:t>
                      </a:r>
                      <a:r>
                        <a:rPr lang="pl-PL" dirty="0" err="1" smtClean="0"/>
                        <a:t>mmol</a:t>
                      </a:r>
                      <a:r>
                        <a:rPr lang="pl-PL" dirty="0" smtClean="0"/>
                        <a:t>/l)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b="1" dirty="0" err="1" smtClean="0"/>
                        <a:t>Hypoproteinaemia</a:t>
                      </a:r>
                      <a:r>
                        <a:rPr lang="pl-PL" b="1" dirty="0" smtClean="0"/>
                        <a:t> </a:t>
                      </a:r>
                      <a:r>
                        <a:rPr lang="pl-PL" dirty="0" smtClean="0"/>
                        <a:t>(serum albumin &lt; 35 g/l)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dirty="0" err="1" smtClean="0"/>
                        <a:t>Ovarian</a:t>
                      </a:r>
                      <a:r>
                        <a:rPr lang="pl-PL" dirty="0" smtClean="0"/>
                        <a:t> </a:t>
                      </a:r>
                      <a:r>
                        <a:rPr lang="pl-PL" dirty="0" err="1" smtClean="0"/>
                        <a:t>size</a:t>
                      </a:r>
                      <a:r>
                        <a:rPr lang="pl-PL" dirty="0" smtClean="0"/>
                        <a:t>  &gt;12 cm3</a:t>
                      </a:r>
                    </a:p>
                    <a:p>
                      <a:endParaRPr lang="pl-PL"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dirty="0" err="1" smtClean="0"/>
                        <a:t>Tense</a:t>
                      </a:r>
                      <a:r>
                        <a:rPr lang="pl-PL" dirty="0" smtClean="0"/>
                        <a:t> </a:t>
                      </a:r>
                      <a:r>
                        <a:rPr lang="pl-PL" dirty="0" err="1" smtClean="0"/>
                        <a:t>ascites</a:t>
                      </a:r>
                      <a:r>
                        <a:rPr lang="pl-PL" dirty="0" smtClean="0"/>
                        <a:t>/</a:t>
                      </a:r>
                      <a:br>
                        <a:rPr lang="pl-PL" dirty="0" smtClean="0"/>
                      </a:br>
                      <a:r>
                        <a:rPr lang="pl-PL" dirty="0" err="1" smtClean="0"/>
                        <a:t>large</a:t>
                      </a:r>
                      <a:r>
                        <a:rPr lang="pl-PL" dirty="0" smtClean="0"/>
                        <a:t> </a:t>
                      </a:r>
                      <a:r>
                        <a:rPr lang="pl-PL" b="1" dirty="0" err="1" smtClean="0"/>
                        <a:t>hydrothorax</a:t>
                      </a:r>
                      <a:r>
                        <a:rPr lang="pl-PL" b="1" dirty="0" smtClean="0"/>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dirty="0" err="1" smtClean="0"/>
                        <a:t>Haematocrit</a:t>
                      </a:r>
                      <a:r>
                        <a:rPr lang="pl-PL" dirty="0" smtClean="0"/>
                        <a:t> &gt;0.55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dirty="0" smtClean="0"/>
                        <a:t>White </a:t>
                      </a:r>
                      <a:r>
                        <a:rPr lang="pl-PL" dirty="0" err="1" smtClean="0"/>
                        <a:t>cell</a:t>
                      </a:r>
                      <a:r>
                        <a:rPr lang="pl-PL" dirty="0" smtClean="0"/>
                        <a:t> </a:t>
                      </a:r>
                      <a:r>
                        <a:rPr lang="pl-PL" dirty="0" err="1" smtClean="0"/>
                        <a:t>count</a:t>
                      </a:r>
                      <a:r>
                        <a:rPr lang="pl-PL" dirty="0" smtClean="0"/>
                        <a:t> &gt;25000/ml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dirty="0" smtClean="0"/>
                        <a:t>Oliguria/anuria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b="1" dirty="0" err="1" smtClean="0"/>
                        <a:t>Thromboembolism</a:t>
                      </a:r>
                      <a:r>
                        <a:rPr lang="pl-PL" b="1" dirty="0" smtClean="0"/>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b="1" dirty="0" err="1" smtClean="0"/>
                        <a:t>Acute</a:t>
                      </a:r>
                      <a:r>
                        <a:rPr lang="pl-PL" b="1" dirty="0" smtClean="0"/>
                        <a:t> respiratory </a:t>
                      </a:r>
                      <a:r>
                        <a:rPr lang="pl-PL" b="1" dirty="0" err="1" smtClean="0"/>
                        <a:t>distress</a:t>
                      </a:r>
                      <a:r>
                        <a:rPr lang="pl-PL" b="1" dirty="0" smtClean="0"/>
                        <a:t> </a:t>
                      </a:r>
                      <a:r>
                        <a:rPr lang="pl-PL" b="1" dirty="0" err="1" smtClean="0"/>
                        <a:t>syndrome</a:t>
                      </a:r>
                      <a:endParaRPr lang="pl-PL" b="1" dirty="0" smtClean="0"/>
                    </a:p>
                    <a:p>
                      <a:endParaRPr lang="pl-PL" dirty="0"/>
                    </a:p>
                  </a:txBody>
                  <a:tcPr/>
                </a:tc>
              </a:tr>
            </a:tbl>
          </a:graphicData>
        </a:graphic>
      </p:graphicFrame>
      <p:sp>
        <p:nvSpPr>
          <p:cNvPr id="12" name="Prostokąt 11"/>
          <p:cNvSpPr/>
          <p:nvPr/>
        </p:nvSpPr>
        <p:spPr>
          <a:xfrm>
            <a:off x="489770" y="5991900"/>
            <a:ext cx="4570962" cy="369332"/>
          </a:xfrm>
          <a:prstGeom prst="rect">
            <a:avLst/>
          </a:prstGeom>
        </p:spPr>
        <p:txBody>
          <a:bodyPr wrap="square">
            <a:spAutoFit/>
          </a:bodyPr>
          <a:lstStyle/>
          <a:p>
            <a:r>
              <a:rPr lang="en-US" dirty="0" smtClean="0"/>
              <a:t>The </a:t>
            </a:r>
            <a:r>
              <a:rPr lang="en-US" dirty="0"/>
              <a:t>14th European IVF-Monitoring report</a:t>
            </a:r>
            <a:endParaRPr lang="pl-PL" dirty="0"/>
          </a:p>
        </p:txBody>
      </p:sp>
      <p:sp>
        <p:nvSpPr>
          <p:cNvPr id="13" name="Prostokąt 12"/>
          <p:cNvSpPr/>
          <p:nvPr/>
        </p:nvSpPr>
        <p:spPr>
          <a:xfrm>
            <a:off x="3231930" y="1277007"/>
            <a:ext cx="5722883" cy="28377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p:cNvSpPr txBox="1"/>
          <p:nvPr/>
        </p:nvSpPr>
        <p:spPr>
          <a:xfrm>
            <a:off x="5194736" y="1367135"/>
            <a:ext cx="1797269" cy="461665"/>
          </a:xfrm>
          <a:prstGeom prst="rect">
            <a:avLst/>
          </a:prstGeom>
          <a:noFill/>
        </p:spPr>
        <p:txBody>
          <a:bodyPr wrap="square" rtlCol="0">
            <a:spAutoFit/>
          </a:bodyPr>
          <a:lstStyle/>
          <a:p>
            <a:r>
              <a:rPr lang="en-US" sz="2400" b="1" dirty="0">
                <a:solidFill>
                  <a:schemeClr val="bg1"/>
                </a:solidFill>
              </a:rPr>
              <a:t>3.1% to 8%</a:t>
            </a:r>
            <a:endParaRPr lang="pl-PL" b="1" dirty="0">
              <a:solidFill>
                <a:schemeClr val="bg1"/>
              </a:solidFill>
            </a:endParaRPr>
          </a:p>
        </p:txBody>
      </p:sp>
    </p:spTree>
    <p:extLst>
      <p:ext uri="{BB962C8B-B14F-4D97-AF65-F5344CB8AC3E}">
        <p14:creationId xmlns:p14="http://schemas.microsoft.com/office/powerpoint/2010/main" val="57466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141419" y="100127"/>
            <a:ext cx="9905996" cy="1478566"/>
          </a:xfrm>
        </p:spPr>
        <p:txBody>
          <a:bodyPr/>
          <a:lstStyle/>
          <a:p>
            <a:r>
              <a:rPr lang="pl-PL" b="1" dirty="0" err="1"/>
              <a:t>Ovarian</a:t>
            </a:r>
            <a:r>
              <a:rPr lang="pl-PL" b="1" dirty="0"/>
              <a:t> </a:t>
            </a:r>
            <a:r>
              <a:rPr lang="pl-PL" b="1" dirty="0" err="1"/>
              <a:t>Hyperstimulation</a:t>
            </a:r>
            <a:r>
              <a:rPr lang="pl-PL" b="1" dirty="0"/>
              <a:t> </a:t>
            </a:r>
            <a:r>
              <a:rPr lang="pl-PL" b="1" dirty="0" err="1"/>
              <a:t>Syndrome</a:t>
            </a:r>
            <a:endParaRPr lang="pl-PL" dirty="0"/>
          </a:p>
        </p:txBody>
      </p:sp>
      <p:pic>
        <p:nvPicPr>
          <p:cNvPr id="5" name="Picture 4" descr="Znalezione obrazy dla zapytania ovarian hyperstimulation syndrom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78806" y="1638249"/>
            <a:ext cx="5026804" cy="3737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ymbol zastępczy zawartości 7"/>
          <p:cNvSpPr>
            <a:spLocks noGrp="1"/>
          </p:cNvSpPr>
          <p:nvPr>
            <p:ph idx="2"/>
          </p:nvPr>
        </p:nvSpPr>
        <p:spPr>
          <a:xfrm>
            <a:off x="6227379" y="1578693"/>
            <a:ext cx="5450928" cy="4858844"/>
          </a:xfrm>
        </p:spPr>
        <p:txBody>
          <a:bodyPr>
            <a:normAutofit fontScale="92500" lnSpcReduction="20000"/>
          </a:bodyPr>
          <a:lstStyle/>
          <a:p>
            <a:r>
              <a:rPr lang="en-US" b="1" dirty="0"/>
              <a:t>DIAGNOSIS</a:t>
            </a:r>
            <a:r>
              <a:rPr lang="en-US" dirty="0"/>
              <a:t> — clinical history</a:t>
            </a:r>
            <a:r>
              <a:rPr lang="pl-PL" dirty="0"/>
              <a:t> of </a:t>
            </a:r>
            <a:r>
              <a:rPr lang="en-US" dirty="0"/>
              <a:t>stimulation followed by administration of human chorionic gonadotropin (</a:t>
            </a:r>
            <a:r>
              <a:rPr lang="en-US" dirty="0" err="1" smtClean="0"/>
              <a:t>hCG</a:t>
            </a:r>
            <a:r>
              <a:rPr lang="en-US" dirty="0" smtClean="0"/>
              <a:t>)</a:t>
            </a:r>
            <a:r>
              <a:rPr lang="pl-PL" dirty="0" smtClean="0"/>
              <a:t> + </a:t>
            </a:r>
            <a:br>
              <a:rPr lang="pl-PL" dirty="0" smtClean="0"/>
            </a:br>
            <a:r>
              <a:rPr lang="en-US" dirty="0" smtClean="0"/>
              <a:t>transvaginal </a:t>
            </a:r>
            <a:r>
              <a:rPr lang="en-US" dirty="0"/>
              <a:t>ultra</a:t>
            </a:r>
            <a:r>
              <a:rPr lang="pl-PL" dirty="0" err="1" smtClean="0"/>
              <a:t>sound</a:t>
            </a:r>
            <a:endParaRPr lang="pl-PL" dirty="0" smtClean="0"/>
          </a:p>
          <a:p>
            <a:r>
              <a:rPr lang="pl-PL" b="1" dirty="0" smtClean="0"/>
              <a:t>TREATMENT</a:t>
            </a:r>
            <a:r>
              <a:rPr lang="pl-PL" dirty="0" smtClean="0"/>
              <a:t> </a:t>
            </a:r>
          </a:p>
          <a:p>
            <a:pPr lvl="1"/>
            <a:r>
              <a:rPr lang="en-US" dirty="0" smtClean="0"/>
              <a:t>Paracetamol</a:t>
            </a:r>
            <a:r>
              <a:rPr lang="pl-PL" dirty="0" smtClean="0"/>
              <a:t>/</a:t>
            </a:r>
            <a:r>
              <a:rPr lang="en-US" dirty="0" smtClean="0"/>
              <a:t>opiates</a:t>
            </a:r>
            <a:r>
              <a:rPr lang="pl-PL" dirty="0" smtClean="0"/>
              <a:t> for p</a:t>
            </a:r>
            <a:r>
              <a:rPr lang="en-US" dirty="0" err="1" smtClean="0"/>
              <a:t>ain</a:t>
            </a:r>
            <a:r>
              <a:rPr lang="en-US" dirty="0" smtClean="0"/>
              <a:t> relief</a:t>
            </a:r>
            <a:r>
              <a:rPr lang="pl-PL" dirty="0"/>
              <a:t/>
            </a:r>
            <a:br>
              <a:rPr lang="pl-PL" dirty="0"/>
            </a:br>
            <a:r>
              <a:rPr lang="en-US" dirty="0" smtClean="0"/>
              <a:t>NSAIDs </a:t>
            </a:r>
            <a:r>
              <a:rPr lang="en-US" dirty="0"/>
              <a:t>should be avoided </a:t>
            </a:r>
            <a:r>
              <a:rPr lang="pl-PL" dirty="0" smtClean="0"/>
              <a:t>(</a:t>
            </a:r>
            <a:r>
              <a:rPr lang="en-US" dirty="0" smtClean="0"/>
              <a:t>compromise</a:t>
            </a:r>
            <a:r>
              <a:rPr lang="pl-PL" dirty="0" smtClean="0"/>
              <a:t> of</a:t>
            </a:r>
            <a:r>
              <a:rPr lang="en-US" dirty="0" smtClean="0"/>
              <a:t> </a:t>
            </a:r>
            <a:r>
              <a:rPr lang="en-US" dirty="0"/>
              <a:t>renal </a:t>
            </a:r>
            <a:r>
              <a:rPr lang="en-US" dirty="0" smtClean="0"/>
              <a:t>function</a:t>
            </a:r>
            <a:r>
              <a:rPr lang="pl-PL" dirty="0" smtClean="0"/>
              <a:t>)</a:t>
            </a:r>
          </a:p>
          <a:p>
            <a:pPr lvl="1"/>
            <a:r>
              <a:rPr lang="pl-PL" dirty="0" err="1" smtClean="0"/>
              <a:t>Paracentesis</a:t>
            </a:r>
            <a:endParaRPr lang="pl-PL" dirty="0" smtClean="0"/>
          </a:p>
          <a:p>
            <a:pPr lvl="1"/>
            <a:r>
              <a:rPr lang="pl-PL" dirty="0" err="1"/>
              <a:t>Consider</a:t>
            </a:r>
            <a:r>
              <a:rPr lang="pl-PL" dirty="0"/>
              <a:t> </a:t>
            </a:r>
            <a:r>
              <a:rPr lang="en-US" dirty="0" err="1"/>
              <a:t>thromboprophylaxis</a:t>
            </a:r>
            <a:r>
              <a:rPr lang="en-US" dirty="0"/>
              <a:t> </a:t>
            </a:r>
            <a:r>
              <a:rPr lang="pl-PL" dirty="0"/>
              <a:t>in </a:t>
            </a:r>
            <a:r>
              <a:rPr lang="pl-PL" dirty="0" err="1"/>
              <a:t>severe</a:t>
            </a:r>
            <a:r>
              <a:rPr lang="pl-PL" dirty="0"/>
              <a:t> </a:t>
            </a:r>
            <a:r>
              <a:rPr lang="pl-PL" dirty="0" smtClean="0"/>
              <a:t>OHSS</a:t>
            </a:r>
            <a:endParaRPr lang="pl-PL" dirty="0" smtClean="0"/>
          </a:p>
          <a:p>
            <a:r>
              <a:rPr lang="pl-PL" dirty="0" err="1" smtClean="0"/>
              <a:t>Estimated</a:t>
            </a:r>
            <a:r>
              <a:rPr lang="pl-PL" dirty="0" smtClean="0"/>
              <a:t> m</a:t>
            </a:r>
            <a:r>
              <a:rPr lang="en-US" dirty="0" err="1" smtClean="0"/>
              <a:t>ortality</a:t>
            </a:r>
            <a:r>
              <a:rPr lang="en-US" dirty="0" smtClean="0"/>
              <a:t> rate</a:t>
            </a:r>
            <a:r>
              <a:rPr lang="pl-PL" dirty="0" smtClean="0"/>
              <a:t>: </a:t>
            </a:r>
            <a:br>
              <a:rPr lang="pl-PL" dirty="0" smtClean="0"/>
            </a:br>
            <a:r>
              <a:rPr lang="en-US" dirty="0" smtClean="0"/>
              <a:t>1/45</a:t>
            </a:r>
            <a:r>
              <a:rPr lang="en-US" dirty="0"/>
              <a:t> </a:t>
            </a:r>
            <a:r>
              <a:rPr lang="en-US" dirty="0" smtClean="0"/>
              <a:t>000</a:t>
            </a:r>
            <a:r>
              <a:rPr lang="pl-PL" dirty="0" smtClean="0"/>
              <a:t>-</a:t>
            </a:r>
            <a:r>
              <a:rPr lang="en-US" dirty="0" smtClean="0"/>
              <a:t> </a:t>
            </a:r>
            <a:r>
              <a:rPr lang="en-US" dirty="0"/>
              <a:t>1/500 </a:t>
            </a:r>
            <a:r>
              <a:rPr lang="en-US" dirty="0" smtClean="0"/>
              <a:t>000</a:t>
            </a:r>
            <a:r>
              <a:rPr lang="pl-PL" dirty="0" smtClean="0"/>
              <a:t>,</a:t>
            </a:r>
            <a:r>
              <a:rPr lang="en-US" dirty="0" smtClean="0"/>
              <a:t> </a:t>
            </a:r>
            <a:r>
              <a:rPr lang="en-US" dirty="0"/>
              <a:t>mostly due to thromboembolic complications</a:t>
            </a:r>
            <a:endParaRPr lang="pl-PL" dirty="0"/>
          </a:p>
          <a:p>
            <a:endParaRPr lang="pl-PL" dirty="0"/>
          </a:p>
          <a:p>
            <a:pPr marL="0" indent="0">
              <a:buNone/>
            </a:pPr>
            <a:endParaRPr lang="pl-PL" dirty="0"/>
          </a:p>
        </p:txBody>
      </p:sp>
      <p:sp>
        <p:nvSpPr>
          <p:cNvPr id="7" name="pole tekstowe 6"/>
          <p:cNvSpPr txBox="1"/>
          <p:nvPr/>
        </p:nvSpPr>
        <p:spPr>
          <a:xfrm>
            <a:off x="504497" y="5791206"/>
            <a:ext cx="5152696" cy="646331"/>
          </a:xfrm>
          <a:prstGeom prst="rect">
            <a:avLst/>
          </a:prstGeom>
          <a:noFill/>
        </p:spPr>
        <p:txBody>
          <a:bodyPr wrap="square" rtlCol="0">
            <a:spAutoFit/>
          </a:bodyPr>
          <a:lstStyle/>
          <a:p>
            <a:pPr algn="r"/>
            <a:r>
              <a:rPr lang="en-US" dirty="0" smtClean="0"/>
              <a:t>Jung S. Ultrasonography of ovarian masses using a pattern recognition approach. Ultrasonography 2015</a:t>
            </a:r>
            <a:endParaRPr lang="pl-PL" dirty="0"/>
          </a:p>
        </p:txBody>
      </p:sp>
    </p:spTree>
    <p:extLst>
      <p:ext uri="{BB962C8B-B14F-4D97-AF65-F5344CB8AC3E}">
        <p14:creationId xmlns:p14="http://schemas.microsoft.com/office/powerpoint/2010/main" val="65712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19193" y="460862"/>
            <a:ext cx="9905996" cy="1478566"/>
          </a:xfrm>
        </p:spPr>
        <p:txBody>
          <a:bodyPr/>
          <a:lstStyle/>
          <a:p>
            <a:r>
              <a:rPr lang="en-US" b="1" dirty="0" smtClean="0"/>
              <a:t>Pelvic Inflammatory Disease</a:t>
            </a:r>
            <a:r>
              <a:rPr lang="pl-PL" b="1" dirty="0" smtClean="0"/>
              <a:t> (PID)</a:t>
            </a:r>
            <a:endParaRPr lang="pl-PL" dirty="0"/>
          </a:p>
        </p:txBody>
      </p:sp>
      <p:sp>
        <p:nvSpPr>
          <p:cNvPr id="3" name="Symbol zastępczy zawartości 2"/>
          <p:cNvSpPr>
            <a:spLocks noGrp="1"/>
          </p:cNvSpPr>
          <p:nvPr>
            <p:ph idx="1"/>
          </p:nvPr>
        </p:nvSpPr>
        <p:spPr>
          <a:xfrm>
            <a:off x="1141408" y="1939429"/>
            <a:ext cx="4878388" cy="4209124"/>
          </a:xfrm>
        </p:spPr>
        <p:txBody>
          <a:bodyPr>
            <a:normAutofit fontScale="85000" lnSpcReduction="20000"/>
          </a:bodyPr>
          <a:lstStyle/>
          <a:p>
            <a:r>
              <a:rPr lang="en-US" dirty="0" smtClean="0"/>
              <a:t>spectrum </a:t>
            </a:r>
            <a:r>
              <a:rPr lang="en-US" dirty="0"/>
              <a:t>of inflammatory disorders of the upper </a:t>
            </a:r>
            <a:r>
              <a:rPr lang="en-US" dirty="0" smtClean="0"/>
              <a:t>female</a:t>
            </a:r>
            <a:r>
              <a:rPr lang="pl-PL" dirty="0" smtClean="0"/>
              <a:t> </a:t>
            </a:r>
            <a:r>
              <a:rPr lang="en-US" dirty="0" smtClean="0"/>
              <a:t>genital tract</a:t>
            </a:r>
            <a:r>
              <a:rPr lang="pl-PL" dirty="0"/>
              <a:t> </a:t>
            </a:r>
            <a:r>
              <a:rPr lang="pl-PL" dirty="0" smtClean="0"/>
              <a:t>(</a:t>
            </a:r>
            <a:r>
              <a:rPr lang="en-US" b="1" dirty="0" smtClean="0"/>
              <a:t>endometritis</a:t>
            </a:r>
            <a:r>
              <a:rPr lang="en-US" b="1" dirty="0"/>
              <a:t>, </a:t>
            </a:r>
            <a:r>
              <a:rPr lang="en-US" b="1" dirty="0" err="1"/>
              <a:t>salpingitis</a:t>
            </a:r>
            <a:r>
              <a:rPr lang="en-US" b="1" dirty="0"/>
              <a:t>, </a:t>
            </a:r>
            <a:r>
              <a:rPr lang="en-US" b="1" dirty="0" err="1"/>
              <a:t>oophoritis</a:t>
            </a:r>
            <a:r>
              <a:rPr lang="en-US" b="1" dirty="0"/>
              <a:t> or </a:t>
            </a:r>
            <a:r>
              <a:rPr lang="en-US" b="1" dirty="0" err="1" smtClean="0"/>
              <a:t>tuboovarian</a:t>
            </a:r>
            <a:r>
              <a:rPr lang="pl-PL" b="1" dirty="0" smtClean="0"/>
              <a:t> </a:t>
            </a:r>
            <a:r>
              <a:rPr lang="en-US" b="1" dirty="0" smtClean="0"/>
              <a:t>abscess </a:t>
            </a:r>
            <a:r>
              <a:rPr lang="en-US" b="1" dirty="0"/>
              <a:t>and pelvic </a:t>
            </a:r>
            <a:r>
              <a:rPr lang="en-US" b="1" dirty="0" smtClean="0"/>
              <a:t>peritonitis</a:t>
            </a:r>
            <a:r>
              <a:rPr lang="pl-PL" dirty="0" smtClean="0"/>
              <a:t>)</a:t>
            </a:r>
          </a:p>
          <a:p>
            <a:r>
              <a:rPr lang="en-US" dirty="0"/>
              <a:t>affects </a:t>
            </a:r>
            <a:r>
              <a:rPr lang="en-US" b="1" dirty="0">
                <a:solidFill>
                  <a:schemeClr val="accent2">
                    <a:lumMod val="75000"/>
                  </a:schemeClr>
                </a:solidFill>
              </a:rPr>
              <a:t>4% to 12% </a:t>
            </a:r>
            <a:r>
              <a:rPr lang="en-US" dirty="0"/>
              <a:t>of young women, </a:t>
            </a:r>
            <a:r>
              <a:rPr lang="en-US" dirty="0" smtClean="0"/>
              <a:t>one </a:t>
            </a:r>
            <a:r>
              <a:rPr lang="en-US" dirty="0"/>
              <a:t>of the most common causes of morbidity in this age </a:t>
            </a:r>
            <a:r>
              <a:rPr lang="en-US" dirty="0" smtClean="0"/>
              <a:t>group</a:t>
            </a:r>
            <a:endParaRPr lang="pl-PL" dirty="0" smtClean="0"/>
          </a:p>
          <a:p>
            <a:r>
              <a:rPr lang="pl-PL" dirty="0" smtClean="0"/>
              <a:t>s</a:t>
            </a:r>
            <a:r>
              <a:rPr lang="en-US" dirty="0" err="1" smtClean="0"/>
              <a:t>exually</a:t>
            </a:r>
            <a:r>
              <a:rPr lang="en-US" dirty="0" smtClean="0"/>
              <a:t> </a:t>
            </a:r>
            <a:r>
              <a:rPr lang="en-US" dirty="0"/>
              <a:t>transmitted organisms, </a:t>
            </a:r>
            <a:r>
              <a:rPr lang="en-US" dirty="0" err="1" smtClean="0"/>
              <a:t>parti</a:t>
            </a:r>
            <a:r>
              <a:rPr lang="pl-PL" dirty="0" smtClean="0"/>
              <a:t>c</a:t>
            </a:r>
            <a:r>
              <a:rPr lang="en-US" dirty="0" err="1" smtClean="0"/>
              <a:t>ularly</a:t>
            </a:r>
            <a:r>
              <a:rPr lang="pl-PL" dirty="0" smtClean="0"/>
              <a:t> </a:t>
            </a:r>
            <a:r>
              <a:rPr lang="en-US" dirty="0" smtClean="0"/>
              <a:t>Neisseria </a:t>
            </a:r>
            <a:r>
              <a:rPr lang="en-US" dirty="0"/>
              <a:t>gonorrhoeae and Chlamydia </a:t>
            </a:r>
            <a:r>
              <a:rPr lang="en-US" dirty="0" smtClean="0"/>
              <a:t>trachomatis</a:t>
            </a:r>
            <a:r>
              <a:rPr lang="pl-PL" dirty="0" smtClean="0"/>
              <a:t> (</a:t>
            </a:r>
            <a:r>
              <a:rPr lang="en-US" dirty="0"/>
              <a:t>30-50% of </a:t>
            </a:r>
            <a:r>
              <a:rPr lang="en-US" dirty="0" smtClean="0"/>
              <a:t>cases</a:t>
            </a:r>
            <a:r>
              <a:rPr lang="pl-PL" dirty="0" smtClean="0"/>
              <a:t>)</a:t>
            </a:r>
            <a:endParaRPr lang="pl-PL" dirty="0"/>
          </a:p>
          <a:p>
            <a:r>
              <a:rPr lang="en-US" dirty="0" smtClean="0"/>
              <a:t>bacterial vaginosis</a:t>
            </a:r>
            <a:r>
              <a:rPr lang="pl-PL" dirty="0" smtClean="0"/>
              <a:t> </a:t>
            </a:r>
            <a:r>
              <a:rPr lang="pl-PL" dirty="0" err="1" smtClean="0"/>
              <a:t>did</a:t>
            </a:r>
            <a:r>
              <a:rPr lang="pl-PL" dirty="0" smtClean="0"/>
              <a:t> not </a:t>
            </a:r>
            <a:r>
              <a:rPr lang="pl-PL" dirty="0" err="1" smtClean="0"/>
              <a:t>icrease</a:t>
            </a:r>
            <a:r>
              <a:rPr lang="pl-PL" dirty="0" smtClean="0"/>
              <a:t> the </a:t>
            </a:r>
            <a:r>
              <a:rPr lang="pl-PL" dirty="0" err="1" smtClean="0"/>
              <a:t>risk</a:t>
            </a:r>
            <a:r>
              <a:rPr lang="pl-PL" dirty="0" smtClean="0"/>
              <a:t> of PID </a:t>
            </a:r>
            <a:r>
              <a:rPr lang="en-US" dirty="0"/>
              <a:t>(n = </a:t>
            </a:r>
            <a:r>
              <a:rPr lang="en-US" dirty="0" smtClean="0"/>
              <a:t>1,179 </a:t>
            </a:r>
            <a:r>
              <a:rPr lang="en-US" dirty="0"/>
              <a:t>from 5 U.S. </a:t>
            </a:r>
            <a:r>
              <a:rPr lang="en-US" dirty="0" smtClean="0"/>
              <a:t>centers</a:t>
            </a:r>
            <a:r>
              <a:rPr lang="pl-PL" dirty="0" smtClean="0"/>
              <a:t>)</a:t>
            </a:r>
            <a:endParaRPr lang="pl-PL" dirty="0"/>
          </a:p>
          <a:p>
            <a:endParaRPr lang="pl-PL" dirty="0"/>
          </a:p>
          <a:p>
            <a:endParaRPr lang="pl-PL" dirty="0" smtClean="0"/>
          </a:p>
        </p:txBody>
      </p:sp>
      <p:pic>
        <p:nvPicPr>
          <p:cNvPr id="5" name="Picture 2" descr="Podobny obraz"/>
          <p:cNvPicPr>
            <a:picLocks noGrp="1" noChangeAspect="1"/>
          </p:cNvPicPr>
          <p:nvPr>
            <p:ph idx="2"/>
          </p:nvPr>
        </p:nvPicPr>
        <p:blipFill>
          <a:blip r:embed="rId3"/>
          <a:srcRect/>
          <a:stretch>
            <a:fillRect/>
          </a:stretch>
        </p:blipFill>
        <p:spPr>
          <a:xfrm>
            <a:off x="6172191" y="2491534"/>
            <a:ext cx="4875213" cy="2742307"/>
          </a:xfrm>
          <a:prstGeom prst="rect">
            <a:avLst/>
          </a:prstGeom>
          <a:ln>
            <a:noFill/>
          </a:ln>
          <a:effectLst>
            <a:softEdge rad="112500"/>
          </a:effectLst>
        </p:spPr>
      </p:pic>
      <p:sp>
        <p:nvSpPr>
          <p:cNvPr id="6" name="Prostokąt 5"/>
          <p:cNvSpPr/>
          <p:nvPr/>
        </p:nvSpPr>
        <p:spPr>
          <a:xfrm>
            <a:off x="5804355" y="5825387"/>
            <a:ext cx="5536276" cy="646331"/>
          </a:xfrm>
          <a:prstGeom prst="rect">
            <a:avLst/>
          </a:prstGeom>
        </p:spPr>
        <p:txBody>
          <a:bodyPr wrap="square">
            <a:spAutoFit/>
          </a:bodyPr>
          <a:lstStyle/>
          <a:p>
            <a:pPr algn="ctr"/>
            <a:r>
              <a:rPr lang="en-US" dirty="0"/>
              <a:t>Ness RB et al. Bacterial vaginosis and risk of pelvic inflammatory disease. </a:t>
            </a:r>
            <a:r>
              <a:rPr lang="en-US" dirty="0" err="1"/>
              <a:t>Obstet</a:t>
            </a:r>
            <a:r>
              <a:rPr lang="en-US" dirty="0"/>
              <a:t> Gynecol. 2004</a:t>
            </a:r>
            <a:endParaRPr lang="pl-PL" dirty="0"/>
          </a:p>
        </p:txBody>
      </p:sp>
    </p:spTree>
    <p:extLst>
      <p:ext uri="{BB962C8B-B14F-4D97-AF65-F5344CB8AC3E}">
        <p14:creationId xmlns:p14="http://schemas.microsoft.com/office/powerpoint/2010/main" val="131455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9" y="0"/>
            <a:ext cx="9905996" cy="1478566"/>
          </a:xfrm>
        </p:spPr>
        <p:txBody>
          <a:bodyPr/>
          <a:lstStyle/>
          <a:p>
            <a:r>
              <a:rPr lang="en-US" b="1" dirty="0"/>
              <a:t>Pelvic Inflammatory Disease</a:t>
            </a:r>
            <a:r>
              <a:rPr lang="pl-PL" b="1" dirty="0"/>
              <a:t> (PID</a:t>
            </a:r>
            <a:r>
              <a:rPr lang="pl-PL" b="1" dirty="0" smtClean="0"/>
              <a:t>) – </a:t>
            </a:r>
            <a:r>
              <a:rPr lang="pl-PL" b="1" dirty="0" err="1" smtClean="0"/>
              <a:t>Diagnosis</a:t>
            </a:r>
            <a:endParaRPr lang="pl-PL"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576" y="1356105"/>
            <a:ext cx="5360956" cy="4324733"/>
          </a:xfrm>
        </p:spPr>
      </p:pic>
      <p:sp>
        <p:nvSpPr>
          <p:cNvPr id="3" name="Symbol zastępczy zawartości 2"/>
          <p:cNvSpPr>
            <a:spLocks noGrp="1"/>
          </p:cNvSpPr>
          <p:nvPr>
            <p:ph idx="2"/>
          </p:nvPr>
        </p:nvSpPr>
        <p:spPr>
          <a:xfrm>
            <a:off x="6172200" y="1957100"/>
            <a:ext cx="4875215" cy="3834106"/>
          </a:xfrm>
        </p:spPr>
        <p:txBody>
          <a:bodyPr>
            <a:normAutofit/>
          </a:bodyPr>
          <a:lstStyle/>
          <a:p>
            <a:r>
              <a:rPr lang="en-US" dirty="0" smtClean="0"/>
              <a:t>Clinical criteria represent the best diagnostic method for discriminating PID</a:t>
            </a:r>
            <a:endParaRPr lang="pl-PL" dirty="0" smtClean="0"/>
          </a:p>
          <a:p>
            <a:r>
              <a:rPr lang="en-US" dirty="0"/>
              <a:t>Cervical motion tenderness occurs in </a:t>
            </a:r>
            <a:r>
              <a:rPr lang="pl-PL" dirty="0" smtClean="0"/>
              <a:t>1/2 </a:t>
            </a:r>
            <a:r>
              <a:rPr lang="pl-PL" dirty="0"/>
              <a:t>of </a:t>
            </a:r>
            <a:r>
              <a:rPr lang="pl-PL" dirty="0" err="1"/>
              <a:t>women</a:t>
            </a:r>
            <a:r>
              <a:rPr lang="pl-PL" dirty="0"/>
              <a:t> with </a:t>
            </a:r>
            <a:r>
              <a:rPr lang="pl-PL" dirty="0" err="1"/>
              <a:t>ectopic</a:t>
            </a:r>
            <a:r>
              <a:rPr lang="pl-PL" dirty="0"/>
              <a:t> </a:t>
            </a:r>
            <a:r>
              <a:rPr lang="pl-PL" dirty="0" err="1"/>
              <a:t>pregnancy</a:t>
            </a:r>
            <a:r>
              <a:rPr lang="pl-PL" dirty="0"/>
              <a:t> and </a:t>
            </a:r>
            <a:r>
              <a:rPr lang="pl-PL" dirty="0" smtClean="0"/>
              <a:t>1/4</a:t>
            </a:r>
            <a:r>
              <a:rPr lang="en-US" dirty="0" smtClean="0"/>
              <a:t> </a:t>
            </a:r>
            <a:r>
              <a:rPr lang="en-US" dirty="0"/>
              <a:t>with acute appendicitis</a:t>
            </a:r>
            <a:r>
              <a:rPr lang="en-US" b="1" dirty="0"/>
              <a:t> </a:t>
            </a:r>
            <a:endParaRPr lang="pl-PL" dirty="0" smtClean="0"/>
          </a:p>
          <a:p>
            <a:endParaRPr lang="pl-PL" dirty="0"/>
          </a:p>
          <a:p>
            <a:endParaRPr lang="pl-PL" dirty="0"/>
          </a:p>
        </p:txBody>
      </p:sp>
      <p:sp>
        <p:nvSpPr>
          <p:cNvPr id="7" name="pole tekstowe 6"/>
          <p:cNvSpPr txBox="1"/>
          <p:nvPr/>
        </p:nvSpPr>
        <p:spPr>
          <a:xfrm>
            <a:off x="675997" y="6159372"/>
            <a:ext cx="11256287" cy="523220"/>
          </a:xfrm>
          <a:prstGeom prst="rect">
            <a:avLst/>
          </a:prstGeom>
          <a:noFill/>
        </p:spPr>
        <p:txBody>
          <a:bodyPr wrap="square" rtlCol="0">
            <a:spAutoFit/>
          </a:bodyPr>
          <a:lstStyle/>
          <a:p>
            <a:pPr algn="ctr"/>
            <a:r>
              <a:rPr lang="pl-PL" sz="1400" dirty="0" err="1" smtClean="0"/>
              <a:t>Gaitán</a:t>
            </a:r>
            <a:r>
              <a:rPr lang="pl-PL" sz="1400" dirty="0" smtClean="0"/>
              <a:t> H et al. </a:t>
            </a:r>
            <a:r>
              <a:rPr lang="pl-PL" sz="1400" dirty="0" err="1" smtClean="0"/>
              <a:t>Accuracy</a:t>
            </a:r>
            <a:r>
              <a:rPr lang="pl-PL" sz="1400" dirty="0" smtClean="0"/>
              <a:t> of five </a:t>
            </a:r>
            <a:r>
              <a:rPr lang="pl-PL" sz="1400" dirty="0" err="1" smtClean="0"/>
              <a:t>different</a:t>
            </a:r>
            <a:r>
              <a:rPr lang="pl-PL" sz="1400" dirty="0" smtClean="0"/>
              <a:t> </a:t>
            </a:r>
            <a:r>
              <a:rPr lang="pl-PL" sz="1400" dirty="0" err="1" smtClean="0"/>
              <a:t>diagnostic</a:t>
            </a:r>
            <a:r>
              <a:rPr lang="pl-PL" sz="1400" dirty="0" smtClean="0"/>
              <a:t> </a:t>
            </a:r>
            <a:r>
              <a:rPr lang="pl-PL" sz="1400" dirty="0" err="1" smtClean="0"/>
              <a:t>techniques</a:t>
            </a:r>
            <a:r>
              <a:rPr lang="pl-PL" sz="1400" dirty="0" smtClean="0"/>
              <a:t> in </a:t>
            </a:r>
            <a:r>
              <a:rPr lang="pl-PL" sz="1400" dirty="0" err="1" smtClean="0"/>
              <a:t>mild</a:t>
            </a:r>
            <a:r>
              <a:rPr lang="pl-PL" sz="1400" dirty="0" smtClean="0"/>
              <a:t>-to-</a:t>
            </a:r>
            <a:r>
              <a:rPr lang="pl-PL" sz="1400" dirty="0" err="1" smtClean="0"/>
              <a:t>moderate</a:t>
            </a:r>
            <a:r>
              <a:rPr lang="pl-PL" sz="1400" dirty="0" smtClean="0"/>
              <a:t> </a:t>
            </a:r>
            <a:r>
              <a:rPr lang="pl-PL" sz="1400" dirty="0" err="1" smtClean="0"/>
              <a:t>pelvic</a:t>
            </a:r>
            <a:r>
              <a:rPr lang="pl-PL" sz="1400" dirty="0" smtClean="0"/>
              <a:t> </a:t>
            </a:r>
            <a:r>
              <a:rPr lang="pl-PL" sz="1400" dirty="0" err="1" smtClean="0"/>
              <a:t>inflammatory</a:t>
            </a:r>
            <a:r>
              <a:rPr lang="pl-PL" sz="1400" dirty="0" smtClean="0"/>
              <a:t> </a:t>
            </a:r>
            <a:r>
              <a:rPr lang="pl-PL" sz="1400" dirty="0" err="1" smtClean="0"/>
              <a:t>disease</a:t>
            </a:r>
            <a:r>
              <a:rPr lang="pl-PL" sz="1400" dirty="0" smtClean="0"/>
              <a:t>. </a:t>
            </a:r>
            <a:r>
              <a:rPr lang="pl-PL" sz="1400" dirty="0" err="1" smtClean="0"/>
              <a:t>Infect</a:t>
            </a:r>
            <a:r>
              <a:rPr lang="pl-PL" sz="1400" dirty="0" smtClean="0"/>
              <a:t> </a:t>
            </a:r>
            <a:r>
              <a:rPr lang="pl-PL" sz="1400" dirty="0" err="1" smtClean="0"/>
              <a:t>Dis</a:t>
            </a:r>
            <a:r>
              <a:rPr lang="pl-PL" sz="1400" dirty="0" smtClean="0"/>
              <a:t> </a:t>
            </a:r>
            <a:r>
              <a:rPr lang="pl-PL" sz="1400" dirty="0" err="1" smtClean="0"/>
              <a:t>Obstet</a:t>
            </a:r>
            <a:r>
              <a:rPr lang="pl-PL" sz="1400" dirty="0" smtClean="0"/>
              <a:t> </a:t>
            </a:r>
            <a:r>
              <a:rPr lang="pl-PL" sz="1400" dirty="0" err="1" smtClean="0"/>
              <a:t>Gynecol</a:t>
            </a:r>
            <a:r>
              <a:rPr lang="pl-PL" sz="1400" dirty="0" smtClean="0"/>
              <a:t>. 2002</a:t>
            </a:r>
          </a:p>
          <a:p>
            <a:pPr algn="ctr"/>
            <a:r>
              <a:rPr lang="pl-PL" sz="1400" dirty="0" err="1"/>
              <a:t>Quan</a:t>
            </a:r>
            <a:r>
              <a:rPr lang="pl-PL" sz="1400" dirty="0"/>
              <a:t> M. </a:t>
            </a:r>
            <a:r>
              <a:rPr lang="pl-PL" sz="1400" dirty="0" err="1"/>
              <a:t>Diagnosis</a:t>
            </a:r>
            <a:r>
              <a:rPr lang="pl-PL" sz="1400" dirty="0"/>
              <a:t> of </a:t>
            </a:r>
            <a:r>
              <a:rPr lang="pl-PL" sz="1400" dirty="0" err="1"/>
              <a:t>acute</a:t>
            </a:r>
            <a:r>
              <a:rPr lang="pl-PL" sz="1400" dirty="0"/>
              <a:t> </a:t>
            </a:r>
            <a:r>
              <a:rPr lang="pl-PL" sz="1400" dirty="0" err="1"/>
              <a:t>pelvic</a:t>
            </a:r>
            <a:r>
              <a:rPr lang="pl-PL" sz="1400" dirty="0"/>
              <a:t> </a:t>
            </a:r>
            <a:r>
              <a:rPr lang="pl-PL" sz="1400" dirty="0" err="1"/>
              <a:t>pain</a:t>
            </a:r>
            <a:r>
              <a:rPr lang="pl-PL" sz="1400" dirty="0"/>
              <a:t>. J Fam </a:t>
            </a:r>
            <a:r>
              <a:rPr lang="pl-PL" sz="1400" dirty="0" err="1"/>
              <a:t>Pract</a:t>
            </a:r>
            <a:r>
              <a:rPr lang="pl-PL" sz="1400" dirty="0"/>
              <a:t> 1992; 35:422.</a:t>
            </a:r>
          </a:p>
        </p:txBody>
      </p:sp>
      <p:sp>
        <p:nvSpPr>
          <p:cNvPr id="8" name="Elipsa 7"/>
          <p:cNvSpPr/>
          <p:nvPr/>
        </p:nvSpPr>
        <p:spPr>
          <a:xfrm>
            <a:off x="3724102" y="3208712"/>
            <a:ext cx="1891003" cy="370920"/>
          </a:xfrm>
          <a:prstGeom prst="ellipse">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Elipsa 8"/>
          <p:cNvSpPr/>
          <p:nvPr/>
        </p:nvSpPr>
        <p:spPr>
          <a:xfrm>
            <a:off x="3743979" y="3473754"/>
            <a:ext cx="1891003" cy="370920"/>
          </a:xfrm>
          <a:prstGeom prst="ellipse">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2133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24782" y="169631"/>
            <a:ext cx="9905996" cy="611766"/>
          </a:xfrm>
        </p:spPr>
        <p:txBody>
          <a:bodyPr/>
          <a:lstStyle/>
          <a:p>
            <a:r>
              <a:rPr lang="en-US" b="1" dirty="0"/>
              <a:t>Pelvic Inflammatory Disease</a:t>
            </a:r>
            <a:r>
              <a:rPr lang="pl-PL" b="1" dirty="0"/>
              <a:t> (PID) – </a:t>
            </a:r>
            <a:r>
              <a:rPr lang="pl-PL" b="1" dirty="0" err="1"/>
              <a:t>Diagnosis</a:t>
            </a:r>
            <a:endParaRPr lang="pl-PL"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649" y="1035327"/>
            <a:ext cx="8983478" cy="5663109"/>
          </a:xfrm>
        </p:spPr>
      </p:pic>
      <p:sp>
        <p:nvSpPr>
          <p:cNvPr id="5" name="Elipsa 4"/>
          <p:cNvSpPr/>
          <p:nvPr/>
        </p:nvSpPr>
        <p:spPr>
          <a:xfrm>
            <a:off x="3607724" y="2643447"/>
            <a:ext cx="5187142" cy="615142"/>
          </a:xfrm>
          <a:prstGeom prst="ellipse">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3607724" y="6334780"/>
            <a:ext cx="8457462" cy="523220"/>
          </a:xfrm>
          <a:prstGeom prst="rect">
            <a:avLst/>
          </a:prstGeom>
          <a:noFill/>
        </p:spPr>
        <p:txBody>
          <a:bodyPr wrap="square" rtlCol="0">
            <a:spAutoFit/>
          </a:bodyPr>
          <a:lstStyle/>
          <a:p>
            <a:pPr algn="r"/>
            <a:r>
              <a:rPr lang="pl-PL" sz="1400" dirty="0" err="1" smtClean="0"/>
              <a:t>Gaitán</a:t>
            </a:r>
            <a:r>
              <a:rPr lang="pl-PL" sz="1400" dirty="0" smtClean="0"/>
              <a:t> H et al. </a:t>
            </a:r>
            <a:r>
              <a:rPr lang="pl-PL" sz="1400" dirty="0" err="1" smtClean="0"/>
              <a:t>Accuracy</a:t>
            </a:r>
            <a:r>
              <a:rPr lang="pl-PL" sz="1400" dirty="0" smtClean="0"/>
              <a:t> of five </a:t>
            </a:r>
            <a:r>
              <a:rPr lang="pl-PL" sz="1400" dirty="0" err="1" smtClean="0"/>
              <a:t>different</a:t>
            </a:r>
            <a:r>
              <a:rPr lang="pl-PL" sz="1400" dirty="0" smtClean="0"/>
              <a:t> </a:t>
            </a:r>
            <a:r>
              <a:rPr lang="pl-PL" sz="1400" dirty="0" err="1" smtClean="0"/>
              <a:t>diagnostic</a:t>
            </a:r>
            <a:r>
              <a:rPr lang="pl-PL" sz="1400" dirty="0" smtClean="0"/>
              <a:t> </a:t>
            </a:r>
            <a:r>
              <a:rPr lang="pl-PL" sz="1400" dirty="0" err="1" smtClean="0"/>
              <a:t>techniques</a:t>
            </a:r>
            <a:r>
              <a:rPr lang="pl-PL" sz="1400" dirty="0" smtClean="0"/>
              <a:t> in </a:t>
            </a:r>
            <a:r>
              <a:rPr lang="pl-PL" sz="1400" dirty="0" err="1" smtClean="0"/>
              <a:t>mild</a:t>
            </a:r>
            <a:r>
              <a:rPr lang="pl-PL" sz="1400" dirty="0" smtClean="0"/>
              <a:t>-to-</a:t>
            </a:r>
            <a:r>
              <a:rPr lang="pl-PL" sz="1400" dirty="0" err="1" smtClean="0"/>
              <a:t>moderate</a:t>
            </a:r>
            <a:r>
              <a:rPr lang="pl-PL" sz="1400" dirty="0" smtClean="0"/>
              <a:t> </a:t>
            </a:r>
            <a:r>
              <a:rPr lang="pl-PL" sz="1400" dirty="0" err="1" smtClean="0"/>
              <a:t>pelvic</a:t>
            </a:r>
            <a:r>
              <a:rPr lang="pl-PL" sz="1400" dirty="0" smtClean="0"/>
              <a:t> </a:t>
            </a:r>
            <a:r>
              <a:rPr lang="pl-PL" sz="1400" dirty="0" err="1" smtClean="0"/>
              <a:t>inflammatory</a:t>
            </a:r>
            <a:r>
              <a:rPr lang="pl-PL" sz="1400" dirty="0" smtClean="0"/>
              <a:t> </a:t>
            </a:r>
            <a:r>
              <a:rPr lang="pl-PL" sz="1400" dirty="0" err="1" smtClean="0"/>
              <a:t>disease</a:t>
            </a:r>
            <a:r>
              <a:rPr lang="pl-PL" sz="1400" dirty="0" smtClean="0"/>
              <a:t>. </a:t>
            </a:r>
            <a:r>
              <a:rPr lang="pl-PL" sz="1400" dirty="0" err="1" smtClean="0"/>
              <a:t>Infect</a:t>
            </a:r>
            <a:r>
              <a:rPr lang="pl-PL" sz="1400" dirty="0" smtClean="0"/>
              <a:t> </a:t>
            </a:r>
            <a:r>
              <a:rPr lang="pl-PL" sz="1400" dirty="0" err="1" smtClean="0"/>
              <a:t>Dis</a:t>
            </a:r>
            <a:r>
              <a:rPr lang="pl-PL" sz="1400" dirty="0" smtClean="0"/>
              <a:t> </a:t>
            </a:r>
            <a:r>
              <a:rPr lang="pl-PL" sz="1400" dirty="0" err="1" smtClean="0"/>
              <a:t>Obstet</a:t>
            </a:r>
            <a:r>
              <a:rPr lang="pl-PL" sz="1400" dirty="0" smtClean="0"/>
              <a:t> </a:t>
            </a:r>
            <a:r>
              <a:rPr lang="pl-PL" sz="1400" dirty="0" err="1" smtClean="0"/>
              <a:t>Gynecol</a:t>
            </a:r>
            <a:r>
              <a:rPr lang="pl-PL" sz="1400" dirty="0" smtClean="0"/>
              <a:t>. 2002</a:t>
            </a:r>
            <a:endParaRPr lang="pl-PL" sz="1400" dirty="0"/>
          </a:p>
        </p:txBody>
      </p:sp>
      <p:sp>
        <p:nvSpPr>
          <p:cNvPr id="8" name="Elipsa 7"/>
          <p:cNvSpPr/>
          <p:nvPr/>
        </p:nvSpPr>
        <p:spPr>
          <a:xfrm>
            <a:off x="3607724" y="3197537"/>
            <a:ext cx="5187142" cy="615142"/>
          </a:xfrm>
          <a:prstGeom prst="ellipse">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Elipsa 8"/>
          <p:cNvSpPr/>
          <p:nvPr/>
        </p:nvSpPr>
        <p:spPr>
          <a:xfrm>
            <a:off x="3607724" y="4990407"/>
            <a:ext cx="5187142" cy="615142"/>
          </a:xfrm>
          <a:prstGeom prst="ellipse">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824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08" y="618518"/>
            <a:ext cx="9905996" cy="1093904"/>
          </a:xfrm>
        </p:spPr>
        <p:txBody>
          <a:bodyPr/>
          <a:lstStyle/>
          <a:p>
            <a:pPr algn="ctr"/>
            <a:r>
              <a:rPr lang="en-US" b="1" dirty="0"/>
              <a:t>Pelvic Inflammatory Disease</a:t>
            </a:r>
            <a:r>
              <a:rPr lang="pl-PL" b="1" dirty="0"/>
              <a:t> - </a:t>
            </a:r>
            <a:r>
              <a:rPr lang="pl-PL" b="1" dirty="0" err="1"/>
              <a:t>Treatment</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768995001"/>
              </p:ext>
            </p:extLst>
          </p:nvPr>
        </p:nvGraphicFramePr>
        <p:xfrm>
          <a:off x="695390" y="1712422"/>
          <a:ext cx="10798031" cy="4804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ole tekstowe 5"/>
          <p:cNvSpPr txBox="1"/>
          <p:nvPr/>
        </p:nvSpPr>
        <p:spPr>
          <a:xfrm>
            <a:off x="4598114" y="1712422"/>
            <a:ext cx="2992582" cy="203132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pl-PL" dirty="0" err="1"/>
              <a:t>Chochrane</a:t>
            </a:r>
            <a:r>
              <a:rPr lang="pl-PL" dirty="0"/>
              <a:t> </a:t>
            </a:r>
            <a:r>
              <a:rPr lang="pl-PL" dirty="0" err="1"/>
              <a:t>Review</a:t>
            </a:r>
            <a:r>
              <a:rPr lang="pl-PL" dirty="0"/>
              <a:t> </a:t>
            </a:r>
            <a:r>
              <a:rPr lang="pl-PL" dirty="0" smtClean="0"/>
              <a:t>of </a:t>
            </a:r>
            <a:br>
              <a:rPr lang="pl-PL" dirty="0" smtClean="0"/>
            </a:br>
            <a:r>
              <a:rPr lang="en-US" dirty="0" smtClean="0"/>
              <a:t>37 </a:t>
            </a:r>
            <a:r>
              <a:rPr lang="en-US" dirty="0"/>
              <a:t>RCTs (6348 women)</a:t>
            </a:r>
            <a:r>
              <a:rPr lang="pl-PL" dirty="0"/>
              <a:t>: </a:t>
            </a:r>
            <a:r>
              <a:rPr lang="pl-PL" dirty="0" smtClean="0"/>
              <a:t/>
            </a:r>
            <a:br>
              <a:rPr lang="pl-PL" dirty="0" smtClean="0"/>
            </a:br>
            <a:r>
              <a:rPr lang="en-US" dirty="0" smtClean="0"/>
              <a:t>no </a:t>
            </a:r>
            <a:r>
              <a:rPr lang="en-US" dirty="0"/>
              <a:t>conclusive evidence that one regimen of antibiotics was safer or more effective than any other</a:t>
            </a:r>
            <a:endParaRPr lang="pl-PL" dirty="0"/>
          </a:p>
          <a:p>
            <a:pPr algn="ctr"/>
            <a:endParaRPr lang="pl-PL" dirty="0"/>
          </a:p>
        </p:txBody>
      </p:sp>
      <p:sp>
        <p:nvSpPr>
          <p:cNvPr id="7" name="pole tekstowe 6"/>
          <p:cNvSpPr txBox="1"/>
          <p:nvPr/>
        </p:nvSpPr>
        <p:spPr>
          <a:xfrm>
            <a:off x="866274" y="6332513"/>
            <a:ext cx="10924673" cy="369332"/>
          </a:xfrm>
          <a:prstGeom prst="rect">
            <a:avLst/>
          </a:prstGeom>
          <a:noFill/>
        </p:spPr>
        <p:txBody>
          <a:bodyPr wrap="square" rtlCol="0">
            <a:spAutoFit/>
          </a:bodyPr>
          <a:lstStyle/>
          <a:p>
            <a:pPr algn="ctr"/>
            <a:r>
              <a:rPr lang="pl-PL" dirty="0" err="1" smtClean="0"/>
              <a:t>Savaris</a:t>
            </a:r>
            <a:r>
              <a:rPr lang="pl-PL" dirty="0" smtClean="0"/>
              <a:t> RF et al. </a:t>
            </a:r>
            <a:r>
              <a:rPr lang="pl-PL" dirty="0" err="1" smtClean="0"/>
              <a:t>Antibiotic</a:t>
            </a:r>
            <a:r>
              <a:rPr lang="pl-PL" dirty="0" smtClean="0"/>
              <a:t> </a:t>
            </a:r>
            <a:r>
              <a:rPr lang="pl-PL" dirty="0" err="1" smtClean="0"/>
              <a:t>therapy</a:t>
            </a:r>
            <a:r>
              <a:rPr lang="pl-PL" dirty="0" smtClean="0"/>
              <a:t> for </a:t>
            </a:r>
            <a:r>
              <a:rPr lang="pl-PL" dirty="0" err="1" smtClean="0"/>
              <a:t>pelvic</a:t>
            </a:r>
            <a:r>
              <a:rPr lang="pl-PL" dirty="0" smtClean="0"/>
              <a:t> </a:t>
            </a:r>
            <a:r>
              <a:rPr lang="pl-PL" dirty="0" err="1" smtClean="0"/>
              <a:t>inflammatory</a:t>
            </a:r>
            <a:r>
              <a:rPr lang="pl-PL" dirty="0" smtClean="0"/>
              <a:t> </a:t>
            </a:r>
            <a:r>
              <a:rPr lang="pl-PL" dirty="0" err="1" smtClean="0"/>
              <a:t>disease</a:t>
            </a:r>
            <a:r>
              <a:rPr lang="pl-PL" dirty="0" smtClean="0"/>
              <a:t>. </a:t>
            </a:r>
            <a:r>
              <a:rPr lang="pl-PL" dirty="0" err="1" smtClean="0"/>
              <a:t>Cochrane</a:t>
            </a:r>
            <a:r>
              <a:rPr lang="pl-PL" dirty="0" smtClean="0"/>
              <a:t> Database </a:t>
            </a:r>
            <a:r>
              <a:rPr lang="pl-PL" dirty="0" err="1" smtClean="0"/>
              <a:t>Syst</a:t>
            </a:r>
            <a:r>
              <a:rPr lang="pl-PL" dirty="0" smtClean="0"/>
              <a:t> </a:t>
            </a:r>
            <a:r>
              <a:rPr lang="pl-PL" dirty="0" err="1" smtClean="0"/>
              <a:t>Rev</a:t>
            </a:r>
            <a:r>
              <a:rPr lang="pl-PL" dirty="0" smtClean="0"/>
              <a:t>. 2017</a:t>
            </a:r>
            <a:endParaRPr lang="pl-PL" dirty="0"/>
          </a:p>
        </p:txBody>
      </p:sp>
    </p:spTree>
    <p:extLst>
      <p:ext uri="{BB962C8B-B14F-4D97-AF65-F5344CB8AC3E}">
        <p14:creationId xmlns:p14="http://schemas.microsoft.com/office/powerpoint/2010/main" val="1397262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p>
            <a:r>
              <a:rPr lang="en-US" b="1" dirty="0"/>
              <a:t>Complications of Gynecologic Surgery</a:t>
            </a:r>
            <a:endParaRPr lang="pl-PL" dirty="0"/>
          </a:p>
        </p:txBody>
      </p:sp>
      <p:sp>
        <p:nvSpPr>
          <p:cNvPr id="3" name="Symbol zastępczy zawartości 2"/>
          <p:cNvSpPr txBox="1">
            <a:spLocks noGrp="1"/>
          </p:cNvSpPr>
          <p:nvPr>
            <p:ph idx="1"/>
          </p:nvPr>
        </p:nvSpPr>
        <p:spPr>
          <a:xfrm>
            <a:off x="764770" y="2249488"/>
            <a:ext cx="5255025" cy="3541718"/>
          </a:xfrm>
        </p:spPr>
        <p:txBody>
          <a:bodyPr>
            <a:noAutofit/>
          </a:bodyPr>
          <a:lstStyle/>
          <a:p>
            <a:pPr lvl="0">
              <a:lnSpc>
                <a:spcPct val="100000"/>
              </a:lnSpc>
            </a:pPr>
            <a:r>
              <a:rPr lang="en-US" sz="2800" dirty="0" smtClean="0"/>
              <a:t>Thermal </a:t>
            </a:r>
            <a:r>
              <a:rPr lang="en-US" sz="2800" dirty="0"/>
              <a:t>bowel </a:t>
            </a:r>
            <a:r>
              <a:rPr lang="en-US" sz="2800" dirty="0" smtClean="0"/>
              <a:t>injury</a:t>
            </a:r>
            <a:endParaRPr lang="pl-PL" sz="2800" dirty="0"/>
          </a:p>
          <a:p>
            <a:pPr lvl="0">
              <a:lnSpc>
                <a:spcPct val="100000"/>
              </a:lnSpc>
            </a:pPr>
            <a:r>
              <a:rPr lang="en-US" sz="2800" dirty="0" smtClean="0"/>
              <a:t>Ileus</a:t>
            </a:r>
            <a:endParaRPr lang="pl-PL" sz="2800" dirty="0" smtClean="0"/>
          </a:p>
          <a:p>
            <a:pPr>
              <a:lnSpc>
                <a:spcPct val="100000"/>
              </a:lnSpc>
            </a:pPr>
            <a:r>
              <a:rPr lang="pl-PL" sz="2800" dirty="0" smtClean="0"/>
              <a:t>B</a:t>
            </a:r>
            <a:r>
              <a:rPr lang="en-US" sz="2800" dirty="0" smtClean="0"/>
              <a:t>ladder </a:t>
            </a:r>
            <a:r>
              <a:rPr lang="en-US" sz="2800" dirty="0"/>
              <a:t>or </a:t>
            </a:r>
            <a:r>
              <a:rPr lang="en-US" sz="2800" dirty="0" smtClean="0"/>
              <a:t>ureter</a:t>
            </a:r>
            <a:r>
              <a:rPr lang="pl-PL" sz="2800" dirty="0" smtClean="0"/>
              <a:t> </a:t>
            </a:r>
            <a:r>
              <a:rPr lang="en-US" sz="2800" dirty="0" smtClean="0"/>
              <a:t>injury</a:t>
            </a:r>
            <a:endParaRPr lang="pl-PL" sz="2800" dirty="0" smtClean="0"/>
          </a:p>
          <a:p>
            <a:pPr lvl="0">
              <a:lnSpc>
                <a:spcPct val="100000"/>
              </a:lnSpc>
            </a:pPr>
            <a:r>
              <a:rPr lang="en-US" sz="2800" dirty="0" smtClean="0"/>
              <a:t>Incarcerated</a:t>
            </a:r>
            <a:r>
              <a:rPr lang="pl-PL" sz="2800" dirty="0" smtClean="0"/>
              <a:t> </a:t>
            </a:r>
            <a:r>
              <a:rPr lang="en-US" sz="2800" dirty="0" err="1" smtClean="0"/>
              <a:t>herniae</a:t>
            </a:r>
            <a:endParaRPr lang="en-US" sz="2800" dirty="0"/>
          </a:p>
          <a:p>
            <a:pPr lvl="0">
              <a:lnSpc>
                <a:spcPct val="100000"/>
              </a:lnSpc>
            </a:pPr>
            <a:r>
              <a:rPr lang="pl-PL" sz="2800" dirty="0"/>
              <a:t>U</a:t>
            </a:r>
            <a:r>
              <a:rPr lang="en-US" sz="2800" dirty="0" err="1" smtClean="0"/>
              <a:t>terine</a:t>
            </a:r>
            <a:r>
              <a:rPr lang="en-US" sz="2800" dirty="0" smtClean="0"/>
              <a:t> </a:t>
            </a:r>
            <a:r>
              <a:rPr lang="en-US" sz="2800" dirty="0"/>
              <a:t>perforation </a:t>
            </a:r>
            <a:r>
              <a:rPr lang="pl-PL" sz="2800" dirty="0" err="1" smtClean="0"/>
              <a:t>after</a:t>
            </a:r>
            <a:r>
              <a:rPr lang="pl-PL" sz="2800" dirty="0" smtClean="0"/>
              <a:t> </a:t>
            </a:r>
            <a:r>
              <a:rPr lang="pl-PL" sz="2800" dirty="0" err="1" smtClean="0"/>
              <a:t>hysteroscopy</a:t>
            </a:r>
            <a:endParaRPr lang="pl-PL" sz="2800" dirty="0" smtClean="0"/>
          </a:p>
          <a:p>
            <a:pPr lvl="0">
              <a:lnSpc>
                <a:spcPct val="100000"/>
              </a:lnSpc>
            </a:pPr>
            <a:endParaRPr lang="pl-PL" sz="2800" dirty="0"/>
          </a:p>
        </p:txBody>
      </p:sp>
      <p:pic>
        <p:nvPicPr>
          <p:cNvPr id="5122" name="Picture 2" descr="Znalezione obrazy dla zapytania surgery"/>
          <p:cNvPicPr>
            <a:picLocks noGrp="1" noChangeAspect="1" noChangeArrowheads="1"/>
          </p:cNvPicPr>
          <p:nvPr>
            <p:ph idx="2"/>
          </p:nvPr>
        </p:nvPicPr>
        <p:blipFill>
          <a:blip r:embed="rId3">
            <a:extLst>
              <a:ext uri="{28A0092B-C50C-407E-A947-70E740481C1C}">
                <a14:useLocalDpi xmlns:a14="http://schemas.microsoft.com/office/drawing/2010/main" val="0"/>
              </a:ext>
            </a:extLst>
          </a:blip>
          <a:srcRect/>
          <a:stretch>
            <a:fillRect/>
          </a:stretch>
        </p:blipFill>
        <p:spPr bwMode="auto">
          <a:xfrm>
            <a:off x="5747230" y="2054101"/>
            <a:ext cx="5499680" cy="37371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t>vaginal</a:t>
            </a:r>
            <a:r>
              <a:rPr lang="pl-PL" b="1" dirty="0" smtClean="0"/>
              <a:t> </a:t>
            </a:r>
            <a:r>
              <a:rPr lang="pl-PL" b="1" dirty="0" err="1" smtClean="0"/>
              <a:t>Bleeding</a:t>
            </a:r>
            <a:endParaRPr lang="pl-PL" b="1"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742459487"/>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2" name="Picture 4" descr="Znalezione obrazy dla zapytania pregnancy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84142" y="2259306"/>
            <a:ext cx="1095102" cy="1095102"/>
          </a:xfrm>
          <a:prstGeom prst="rect">
            <a:avLst/>
          </a:prstGeom>
          <a:noFill/>
        </p:spPr>
      </p:pic>
      <p:pic>
        <p:nvPicPr>
          <p:cNvPr id="12294" name="Picture 6" descr="Znalezione obrazy dla zapytania trauma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84142" y="3499590"/>
            <a:ext cx="1073214" cy="1073214"/>
          </a:xfrm>
          <a:prstGeom prst="rect">
            <a:avLst/>
          </a:prstGeom>
          <a:noFill/>
        </p:spPr>
      </p:pic>
      <p:pic>
        <p:nvPicPr>
          <p:cNvPr id="12298" name="Picture 10" descr="Podobny obraz"/>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84142" y="4780548"/>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57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08" y="618518"/>
            <a:ext cx="9905996" cy="944275"/>
          </a:xfrm>
        </p:spPr>
        <p:txBody>
          <a:bodyPr/>
          <a:lstStyle/>
          <a:p>
            <a:r>
              <a:rPr lang="pl-PL" b="1" dirty="0" smtClean="0"/>
              <a:t>Take-Home Message</a:t>
            </a:r>
            <a:endParaRPr lang="pl-PL" b="1" dirty="0"/>
          </a:p>
        </p:txBody>
      </p:sp>
      <p:sp>
        <p:nvSpPr>
          <p:cNvPr id="3" name="Symbol zastępczy zawartości 2"/>
          <p:cNvSpPr>
            <a:spLocks noGrp="1"/>
          </p:cNvSpPr>
          <p:nvPr>
            <p:ph idx="1"/>
          </p:nvPr>
        </p:nvSpPr>
        <p:spPr>
          <a:xfrm>
            <a:off x="581891" y="1924208"/>
            <a:ext cx="11471563" cy="3197635"/>
          </a:xfrm>
        </p:spPr>
        <p:txBody>
          <a:bodyPr>
            <a:noAutofit/>
          </a:bodyPr>
          <a:lstStyle/>
          <a:p>
            <a:pPr marL="534988" indent="-534988">
              <a:lnSpc>
                <a:spcPts val="3300"/>
              </a:lnSpc>
              <a:spcBef>
                <a:spcPts val="0"/>
              </a:spcBef>
              <a:buFont typeface="Wingdings" panose="05000000000000000000" pitchFamily="2" charset="2"/>
              <a:buChar char="ü"/>
            </a:pP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88%</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of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gynecological</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emergency</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consultation</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are</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due</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to </a:t>
            </a:r>
            <a:r>
              <a:rPr lang="pl-PL" sz="2200" b="1"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pain</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and/</a:t>
            </a:r>
            <a:r>
              <a:rPr lang="pl-PL" sz="2200" b="1"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or</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b="1"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bleeding</a:t>
            </a:r>
            <a:endPar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endParaRPr>
          </a:p>
          <a:p>
            <a:pPr marL="534988" indent="-534988">
              <a:lnSpc>
                <a:spcPts val="3300"/>
              </a:lnSpc>
              <a:spcBef>
                <a:spcPts val="0"/>
              </a:spcBef>
              <a:buFont typeface="Wingdings" panose="05000000000000000000" pitchFamily="2" charset="2"/>
              <a:buChar char="ü"/>
            </a:pP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General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condition</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of the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patients</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has</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to be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assessed</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Early</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Warning</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Scores</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are</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helpful</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t>
            </a:r>
          </a:p>
          <a:p>
            <a:pPr marL="534988" indent="-534988">
              <a:lnSpc>
                <a:spcPts val="3300"/>
              </a:lnSpc>
              <a:spcBef>
                <a:spcPts val="0"/>
              </a:spcBef>
              <a:buFont typeface="Wingdings" panose="05000000000000000000" pitchFamily="2" charset="2"/>
              <a:buChar char="ü"/>
            </a:pPr>
            <a:r>
              <a:rPr lang="pl-PL" sz="2200" b="1"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Ectopic</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b="1"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pregnancy</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b="1"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must</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be </a:t>
            </a:r>
            <a:r>
              <a:rPr lang="pl-PL" sz="2200" b="1"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ruled</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out </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in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reproductive-age</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women</a:t>
            </a:r>
            <a:endPar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endParaRPr>
          </a:p>
          <a:p>
            <a:pPr marL="534988" indent="-534988">
              <a:lnSpc>
                <a:spcPts val="3300"/>
              </a:lnSpc>
              <a:spcBef>
                <a:spcPts val="0"/>
              </a:spcBef>
              <a:buFont typeface="Wingdings" panose="05000000000000000000" pitchFamily="2" charset="2"/>
              <a:buChar char="ü"/>
            </a:pP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O</a:t>
            </a:r>
            <a:r>
              <a:rPr lang="en-US"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varian</a:t>
            </a:r>
            <a:r>
              <a:rPr lang="en-US"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mass, </a:t>
            </a:r>
            <a:r>
              <a:rPr lang="pl-PL" sz="2200" dirty="0" err="1">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especially</a:t>
            </a:r>
            <a:r>
              <a:rPr lang="pl-PL" sz="2200" dirty="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larger</a:t>
            </a:r>
            <a:r>
              <a:rPr lang="pl-PL" sz="2200" dirty="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than</a:t>
            </a:r>
            <a:r>
              <a:rPr lang="pl-PL" sz="2200" dirty="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en-US"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5cm</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t>
            </a:r>
            <a:r>
              <a:rPr lang="en-US"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en-US" sz="2200" dirty="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predispose</a:t>
            </a:r>
            <a:r>
              <a:rPr lang="pl-PL" sz="2200" dirty="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s</a:t>
            </a:r>
            <a:r>
              <a:rPr lang="en-US" sz="2200" dirty="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to </a:t>
            </a:r>
            <a:r>
              <a:rPr lang="en-US"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ovarian </a:t>
            </a:r>
            <a:r>
              <a:rPr lang="en-US" sz="2200" b="1"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torsio</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n</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t>
            </a:r>
            <a:endPar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endParaRPr>
          </a:p>
          <a:p>
            <a:pPr marL="534988" indent="-534988">
              <a:lnSpc>
                <a:spcPts val="3300"/>
              </a:lnSpc>
              <a:spcBef>
                <a:spcPts val="0"/>
              </a:spcBef>
              <a:buFont typeface="Wingdings" panose="05000000000000000000" pitchFamily="2" charset="2"/>
              <a:buChar char="ü"/>
            </a:pPr>
            <a:r>
              <a:rPr lang="pl-PL" sz="2200" b="1"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Detorsion</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of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an</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ovary</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preserves</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its</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function</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in </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&gt;8</a:t>
            </a:r>
            <a:r>
              <a:rPr lang="en-US"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0</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of the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cases</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t>
            </a:r>
            <a:r>
              <a:rPr lang="en-US"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endParaRPr lang="pl-PL" sz="2200" dirty="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endParaRPr>
          </a:p>
          <a:p>
            <a:pPr marL="534988" indent="-534988">
              <a:lnSpc>
                <a:spcPts val="3300"/>
              </a:lnSpc>
              <a:spcBef>
                <a:spcPts val="0"/>
              </a:spcBef>
              <a:buFont typeface="Wingdings" panose="05000000000000000000" pitchFamily="2" charset="2"/>
              <a:buChar char="ü"/>
            </a:pPr>
            <a:r>
              <a:rPr lang="pl-PL" sz="2200" b="1"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Ovarian</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b="1"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Hyperstimulation</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b="1"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Syndrome</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is</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an</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exaggerated</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response</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of the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ovaries</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for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ovulation</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stimulation</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It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may</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lead</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to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potentially</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life-</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threatening</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complications</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History</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of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infertility</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treatment</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t>
            </a:r>
            <a:r>
              <a:rPr lang="en-US"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elevated </a:t>
            </a:r>
            <a:r>
              <a:rPr lang="en-US"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hematocrit</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is</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indicative</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of </a:t>
            </a:r>
            <a:r>
              <a:rPr lang="en-US"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OHSS</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t>
            </a:r>
          </a:p>
          <a:p>
            <a:pPr marL="534988" indent="-534988">
              <a:lnSpc>
                <a:spcPts val="3300"/>
              </a:lnSpc>
              <a:spcBef>
                <a:spcPts val="0"/>
              </a:spcBef>
              <a:buFont typeface="Wingdings" panose="05000000000000000000" pitchFamily="2" charset="2"/>
              <a:buChar char="ü"/>
            </a:pPr>
            <a:r>
              <a:rPr lang="en-US" sz="2200" b="1" dirty="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Clinical criteria represent the best diagnostic method for discriminating </a:t>
            </a:r>
            <a:r>
              <a:rPr lang="en-US"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PID</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Treatment</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with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broad</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-spectrum </a:t>
            </a:r>
            <a:r>
              <a:rPr lang="pl-PL" sz="2200" b="1"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antibiotics</a:t>
            </a:r>
            <a:r>
              <a:rPr lang="pl-PL" sz="2200" b="1"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is</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recommended</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to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avoid</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long</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-term </a:t>
            </a:r>
            <a:r>
              <a:rPr lang="pl-PL" sz="2200" dirty="0" err="1"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consequences</a:t>
            </a:r>
            <a:r>
              <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rPr>
              <a:t>.</a:t>
            </a:r>
            <a:endParaRPr lang="pl-PL" sz="2200" dirty="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endParaRPr>
          </a:p>
          <a:p>
            <a:pPr marL="534988" indent="-534988">
              <a:lnSpc>
                <a:spcPts val="3300"/>
              </a:lnSpc>
              <a:spcBef>
                <a:spcPts val="0"/>
              </a:spcBef>
              <a:buFont typeface="Wingdings" panose="05000000000000000000" pitchFamily="2" charset="2"/>
              <a:buChar char="ü"/>
            </a:pPr>
            <a:endParaRPr lang="pl-PL" sz="2200" dirty="0" smtClean="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endParaRPr>
          </a:p>
          <a:p>
            <a:pPr marL="534988" indent="-534988">
              <a:lnSpc>
                <a:spcPts val="3300"/>
              </a:lnSpc>
              <a:spcBef>
                <a:spcPts val="0"/>
              </a:spcBef>
              <a:buFont typeface="Wingdings" panose="05000000000000000000" pitchFamily="2" charset="2"/>
              <a:buChar char="ü"/>
            </a:pPr>
            <a:endParaRPr lang="pl-PL" sz="2200" dirty="0">
              <a:solidFill>
                <a:schemeClr val="tx1"/>
              </a:solidFill>
              <a:latin typeface="HP Simplified Light" panose="020B0404020204020204" pitchFamily="34" charset="-18"/>
              <a:ea typeface="Arial Unicode MS" panose="020B0604020202020204" pitchFamily="34" charset="-128"/>
              <a:cs typeface="Arial Unicode MS" panose="020B0604020202020204" pitchFamily="34" charset="-128"/>
            </a:endParaRPr>
          </a:p>
        </p:txBody>
      </p:sp>
      <p:pic>
        <p:nvPicPr>
          <p:cNvPr id="4" name="Picture 2" descr="Znalezione obrazy dla zapytania emergency"/>
          <p:cNvPicPr>
            <a:picLocks noChangeAspect="1"/>
          </p:cNvPicPr>
          <p:nvPr/>
        </p:nvPicPr>
        <p:blipFill>
          <a:blip r:embed="rId3"/>
          <a:srcRect/>
          <a:stretch>
            <a:fillRect/>
          </a:stretch>
        </p:blipFill>
        <p:spPr>
          <a:xfrm>
            <a:off x="10091652" y="257103"/>
            <a:ext cx="1658004" cy="1966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34655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Picture 4" descr="Znalezione obrazy dla zapytania emergency keep calm"/>
          <p:cNvPicPr>
            <a:picLocks noGrp="1" noChangeAspect="1"/>
          </p:cNvPicPr>
          <p:nvPr>
            <p:ph idx="1"/>
          </p:nvPr>
        </p:nvPicPr>
        <p:blipFill>
          <a:blip r:embed="rId3"/>
          <a:srcRect/>
          <a:stretch>
            <a:fillRect/>
          </a:stretch>
        </p:blipFill>
        <p:spPr>
          <a:xfrm>
            <a:off x="1251283" y="1134461"/>
            <a:ext cx="2901528" cy="4098990"/>
          </a:xfrm>
          <a:effectLst>
            <a:outerShdw dist="38098" dir="7799737" algn="tl">
              <a:srgbClr val="000000">
                <a:alpha val="40000"/>
              </a:srgbClr>
            </a:outerShdw>
          </a:effectLst>
        </p:spPr>
      </p:pic>
      <p:pic>
        <p:nvPicPr>
          <p:cNvPr id="3" name="Picture 6" descr="Znalezione obrazy dla zapytania emergency keep calm"/>
          <p:cNvPicPr>
            <a:picLocks noChangeAspect="1"/>
          </p:cNvPicPr>
          <p:nvPr/>
        </p:nvPicPr>
        <p:blipFill>
          <a:blip r:embed="rId4"/>
          <a:srcRect r="50458"/>
          <a:stretch>
            <a:fillRect/>
          </a:stretch>
        </p:blipFill>
        <p:spPr>
          <a:xfrm>
            <a:off x="5159250" y="1134461"/>
            <a:ext cx="2897596" cy="4098990"/>
          </a:xfrm>
          <a:prstGeom prst="rect">
            <a:avLst/>
          </a:prstGeom>
          <a:noFill/>
          <a:ln cap="flat">
            <a:noFill/>
          </a:ln>
          <a:effectLst>
            <a:outerShdw dist="38098" dir="7799737" algn="tl">
              <a:srgbClr val="000000">
                <a:alpha val="40000"/>
              </a:srgbClr>
            </a:outerShdw>
          </a:effectLst>
        </p:spPr>
      </p:pic>
      <p:sp>
        <p:nvSpPr>
          <p:cNvPr id="4" name="pole tekstowe 5"/>
          <p:cNvSpPr txBox="1"/>
          <p:nvPr/>
        </p:nvSpPr>
        <p:spPr>
          <a:xfrm>
            <a:off x="1251283" y="5775158"/>
            <a:ext cx="10010275" cy="707882"/>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4000" b="1" i="0" u="none" strike="noStrike" kern="1200" cap="none" spc="0" baseline="0" dirty="0">
                <a:solidFill>
                  <a:srgbClr val="1F4E79"/>
                </a:solidFill>
                <a:effectLst>
                  <a:outerShdw dist="38096" dir="2700000">
                    <a:srgbClr val="000000"/>
                  </a:outerShdw>
                </a:effectLst>
                <a:uFillTx/>
                <a:latin typeface="Eras Light ITC" pitchFamily="34"/>
              </a:rPr>
              <a:t>… and </a:t>
            </a:r>
            <a:r>
              <a:rPr lang="pl-PL" sz="4000" b="1" i="0" u="none" strike="noStrike" kern="1200" cap="none" spc="0" baseline="0" dirty="0" err="1">
                <a:solidFill>
                  <a:srgbClr val="1F4E79"/>
                </a:solidFill>
                <a:effectLst>
                  <a:outerShdw dist="38096" dir="2700000">
                    <a:srgbClr val="000000"/>
                  </a:outerShdw>
                </a:effectLst>
                <a:uFillTx/>
                <a:latin typeface="Eras Light ITC" pitchFamily="34"/>
              </a:rPr>
              <a:t>follow</a:t>
            </a:r>
            <a:r>
              <a:rPr lang="pl-PL" sz="4000" b="1" i="0" u="none" strike="noStrike" kern="1200" cap="none" spc="0" baseline="0" dirty="0">
                <a:solidFill>
                  <a:srgbClr val="1F4E79"/>
                </a:solidFill>
                <a:effectLst>
                  <a:outerShdw dist="38096" dir="2700000">
                    <a:srgbClr val="000000"/>
                  </a:outerShdw>
                </a:effectLst>
                <a:uFillTx/>
                <a:latin typeface="Eras Light ITC" pitchFamily="34"/>
              </a:rPr>
              <a:t> the </a:t>
            </a:r>
            <a:r>
              <a:rPr lang="pl-PL" sz="4000" b="1" i="0" u="none" strike="noStrike" kern="1200" cap="none" spc="0" baseline="0" dirty="0" err="1">
                <a:solidFill>
                  <a:srgbClr val="1F4E79"/>
                </a:solidFill>
                <a:effectLst>
                  <a:outerShdw dist="38096" dir="2700000">
                    <a:srgbClr val="000000"/>
                  </a:outerShdw>
                </a:effectLst>
                <a:uFillTx/>
                <a:latin typeface="Eras Light ITC" pitchFamily="34"/>
              </a:rPr>
              <a:t>emergency</a:t>
            </a:r>
            <a:r>
              <a:rPr lang="pl-PL" sz="4000" b="1" i="0" u="none" strike="noStrike" kern="1200" cap="none" spc="0" baseline="0" dirty="0">
                <a:solidFill>
                  <a:srgbClr val="1F4E79"/>
                </a:solidFill>
                <a:effectLst>
                  <a:outerShdw dist="38096" dir="2700000">
                    <a:srgbClr val="000000"/>
                  </a:outerShdw>
                </a:effectLst>
                <a:uFillTx/>
                <a:latin typeface="Eras Light ITC" pitchFamily="34"/>
              </a:rPr>
              <a:t> plan!</a:t>
            </a:r>
          </a:p>
        </p:txBody>
      </p:sp>
      <p:sp>
        <p:nvSpPr>
          <p:cNvPr id="5" name="Mnożenie 6"/>
          <p:cNvSpPr/>
          <p:nvPr/>
        </p:nvSpPr>
        <p:spPr>
          <a:xfrm>
            <a:off x="1154507" y="1243693"/>
            <a:ext cx="3095079" cy="3769897"/>
          </a:xfrm>
          <a:custGeom>
            <a:avLst/>
            <a:gdLst>
              <a:gd name="f0" fmla="val 10800000"/>
              <a:gd name="f1" fmla="val 5400000"/>
              <a:gd name="f2" fmla="val 180"/>
              <a:gd name="f3" fmla="val w"/>
              <a:gd name="f4" fmla="val h"/>
              <a:gd name="f5" fmla="val ss"/>
              <a:gd name="f6" fmla="val 0"/>
              <a:gd name="f7" fmla="*/ 5419351 1 1725033"/>
              <a:gd name="f8" fmla="*/ 0 0 1"/>
              <a:gd name="f9" fmla="val 23520"/>
              <a:gd name="f10" fmla="+- 0 0 -270"/>
              <a:gd name="f11" fmla="+- 0 0 -360"/>
              <a:gd name="f12" fmla="+- 0 0 -90"/>
              <a:gd name="f13" fmla="+- 0 0 -180"/>
              <a:gd name="f14" fmla="abs f3"/>
              <a:gd name="f15" fmla="abs f4"/>
              <a:gd name="f16" fmla="abs f5"/>
              <a:gd name="f17" fmla="*/ f10 f0 1"/>
              <a:gd name="f18" fmla="*/ f11 f0 1"/>
              <a:gd name="f19" fmla="*/ f12 f0 1"/>
              <a:gd name="f20" fmla="*/ f13 f0 1"/>
              <a:gd name="f21" fmla="?: f14 f3 1"/>
              <a:gd name="f22" fmla="?: f15 f4 1"/>
              <a:gd name="f23" fmla="?: f16 f5 1"/>
              <a:gd name="f24" fmla="*/ f17 1 f2"/>
              <a:gd name="f25" fmla="*/ f18 1 f2"/>
              <a:gd name="f26" fmla="*/ f19 1 f2"/>
              <a:gd name="f27" fmla="*/ f20 1 f2"/>
              <a:gd name="f28" fmla="*/ f21 1 21600"/>
              <a:gd name="f29" fmla="*/ f22 1 21600"/>
              <a:gd name="f30" fmla="*/ 21600 f21 1"/>
              <a:gd name="f31" fmla="*/ 21600 f22 1"/>
              <a:gd name="f32" fmla="+- f24 0 f1"/>
              <a:gd name="f33" fmla="+- f25 0 f1"/>
              <a:gd name="f34" fmla="+- f26 0 f1"/>
              <a:gd name="f35" fmla="+- f27 0 f1"/>
              <a:gd name="f36" fmla="min f29 f28"/>
              <a:gd name="f37" fmla="*/ f30 1 f23"/>
              <a:gd name="f38" fmla="*/ f31 1 f23"/>
              <a:gd name="f39" fmla="val f37"/>
              <a:gd name="f40" fmla="val f38"/>
              <a:gd name="f41" fmla="+- f40 0 f6"/>
              <a:gd name="f42" fmla="+- f39 0 f6"/>
              <a:gd name="f43" fmla="*/ f41 1 2"/>
              <a:gd name="f44" fmla="*/ f42 1 2"/>
              <a:gd name="f45" fmla="min f42 f41"/>
              <a:gd name="f46" fmla="+- 0 0 f42"/>
              <a:gd name="f47" fmla="+- 0 0 f41"/>
              <a:gd name="f48" fmla="*/ f42 f42 1"/>
              <a:gd name="f49" fmla="*/ f41 f41 1"/>
              <a:gd name="f50" fmla="+- f6 f43 0"/>
              <a:gd name="f51" fmla="+- f6 f44 0"/>
              <a:gd name="f52" fmla="*/ f45 f9 1"/>
              <a:gd name="f53" fmla="+- f48 f49 0"/>
              <a:gd name="f54" fmla="+- 0 0 f46"/>
              <a:gd name="f55" fmla="+- 0 0 f47"/>
              <a:gd name="f56" fmla="*/ f52 1 100000"/>
              <a:gd name="f57" fmla="at2 f54 f55"/>
              <a:gd name="f58" fmla="+- f53 f8 0"/>
              <a:gd name="f59" fmla="*/ f51 f36 1"/>
              <a:gd name="f60" fmla="*/ f50 f36 1"/>
              <a:gd name="f61" fmla="+- f57 f1 0"/>
              <a:gd name="f62" fmla="sqrt f58"/>
              <a:gd name="f63" fmla="*/ f61 f7 1"/>
              <a:gd name="f64" fmla="*/ f62 51965 1"/>
              <a:gd name="f65" fmla="*/ f63 1 f0"/>
              <a:gd name="f66" fmla="*/ f64 1 100000"/>
              <a:gd name="f67" fmla="+- 0 0 f65"/>
              <a:gd name="f68" fmla="+- f62 0 f66"/>
              <a:gd name="f69" fmla="val f67"/>
              <a:gd name="f70" fmla="+- 0 0 f69"/>
              <a:gd name="f71" fmla="*/ f70 f0 1"/>
              <a:gd name="f72" fmla="*/ f71 1 f7"/>
              <a:gd name="f73" fmla="+- f72 0 f1"/>
              <a:gd name="f74" fmla="+- f73 f1 0"/>
              <a:gd name="f75" fmla="*/ f74 f7 1"/>
              <a:gd name="f76" fmla="*/ f75 1 f0"/>
              <a:gd name="f77" fmla="+- 0 0 f76"/>
              <a:gd name="f78" fmla="+- 0 0 f77"/>
              <a:gd name="f79" fmla="*/ f78 f0 1"/>
              <a:gd name="f80" fmla="*/ f79 1 f7"/>
              <a:gd name="f81" fmla="+- f80 0 f1"/>
              <a:gd name="f82" fmla="sin 1 f81"/>
              <a:gd name="f83" fmla="cos 1 f81"/>
              <a:gd name="f84" fmla="tan 1 f81"/>
              <a:gd name="f85" fmla="+- 0 0 f82"/>
              <a:gd name="f86" fmla="+- 0 0 f83"/>
              <a:gd name="f87" fmla="*/ 1 1 f84"/>
              <a:gd name="f88" fmla="+- 0 0 f85"/>
              <a:gd name="f89" fmla="+- 0 0 f86"/>
              <a:gd name="f90" fmla="*/ 1 1 f87"/>
              <a:gd name="f91" fmla="val f88"/>
              <a:gd name="f92" fmla="val f89"/>
              <a:gd name="f93" fmla="*/ f92 f68 1"/>
              <a:gd name="f94" fmla="*/ f91 f68 1"/>
              <a:gd name="f95" fmla="*/ f91 f56 1"/>
              <a:gd name="f96" fmla="*/ f92 f56 1"/>
              <a:gd name="f97" fmla="*/ f93 1 2"/>
              <a:gd name="f98" fmla="*/ f94 1 2"/>
              <a:gd name="f99" fmla="*/ f95 1 2"/>
              <a:gd name="f100" fmla="*/ f96 1 2"/>
              <a:gd name="f101" fmla="+- f97 0 f99"/>
              <a:gd name="f102" fmla="+- f98 f100 0"/>
              <a:gd name="f103" fmla="+- f97 f99 0"/>
              <a:gd name="f104" fmla="+- f98 0 f100"/>
              <a:gd name="f105" fmla="+- f39 0 f97"/>
              <a:gd name="f106" fmla="+- f40 0 f98"/>
              <a:gd name="f107" fmla="*/ f97 f36 1"/>
              <a:gd name="f108" fmla="*/ f98 f36 1"/>
              <a:gd name="f109" fmla="+- f51 0 f103"/>
              <a:gd name="f110" fmla="+- f39 0 f103"/>
              <a:gd name="f111" fmla="+- f39 0 f101"/>
              <a:gd name="f112" fmla="+- f50 0 f102"/>
              <a:gd name="f113" fmla="+- f40 0 f102"/>
              <a:gd name="f114" fmla="+- f40 0 f104"/>
              <a:gd name="f115" fmla="*/ f101 f36 1"/>
              <a:gd name="f116" fmla="*/ f104 f36 1"/>
              <a:gd name="f117" fmla="*/ f102 f36 1"/>
              <a:gd name="f118" fmla="*/ f103 f36 1"/>
              <a:gd name="f119" fmla="*/ f105 f36 1"/>
              <a:gd name="f120" fmla="*/ f106 f36 1"/>
              <a:gd name="f121" fmla="*/ f109 f90 1"/>
              <a:gd name="f122" fmla="*/ f112 1 f90"/>
              <a:gd name="f123" fmla="*/ f111 f36 1"/>
              <a:gd name="f124" fmla="*/ f114 f36 1"/>
              <a:gd name="f125" fmla="*/ f110 f36 1"/>
              <a:gd name="f126" fmla="*/ f113 f36 1"/>
              <a:gd name="f127" fmla="+- f121 f104 0"/>
              <a:gd name="f128" fmla="+- f111 0 f122"/>
              <a:gd name="f129" fmla="+- f101 f122 0"/>
              <a:gd name="f130" fmla="+- f40 0 f127"/>
              <a:gd name="f131" fmla="*/ f127 f36 1"/>
              <a:gd name="f132" fmla="*/ f128 f36 1"/>
              <a:gd name="f133" fmla="*/ f129 f36 1"/>
              <a:gd name="f134" fmla="*/ f130 f36 1"/>
            </a:gdLst>
            <a:ahLst/>
            <a:cxnLst>
              <a:cxn ang="3cd4">
                <a:pos x="hc" y="t"/>
              </a:cxn>
              <a:cxn ang="0">
                <a:pos x="r" y="vc"/>
              </a:cxn>
              <a:cxn ang="cd4">
                <a:pos x="hc" y="b"/>
              </a:cxn>
              <a:cxn ang="cd2">
                <a:pos x="l" y="vc"/>
              </a:cxn>
              <a:cxn ang="f32">
                <a:pos x="f107" y="f108"/>
              </a:cxn>
              <a:cxn ang="f33">
                <a:pos x="f119" y="f108"/>
              </a:cxn>
              <a:cxn ang="f34">
                <a:pos x="f119" y="f120"/>
              </a:cxn>
              <a:cxn ang="f35">
                <a:pos x="f107" y="f120"/>
              </a:cxn>
            </a:cxnLst>
            <a:rect l="f115" t="f116" r="f123" b="f124"/>
            <a:pathLst>
              <a:path>
                <a:moveTo>
                  <a:pt x="f115" y="f117"/>
                </a:moveTo>
                <a:lnTo>
                  <a:pt x="f118" y="f116"/>
                </a:lnTo>
                <a:lnTo>
                  <a:pt x="f59" y="f131"/>
                </a:lnTo>
                <a:lnTo>
                  <a:pt x="f125" y="f116"/>
                </a:lnTo>
                <a:lnTo>
                  <a:pt x="f123" y="f117"/>
                </a:lnTo>
                <a:lnTo>
                  <a:pt x="f132" y="f60"/>
                </a:lnTo>
                <a:lnTo>
                  <a:pt x="f123" y="f126"/>
                </a:lnTo>
                <a:lnTo>
                  <a:pt x="f125" y="f124"/>
                </a:lnTo>
                <a:lnTo>
                  <a:pt x="f59" y="f134"/>
                </a:lnTo>
                <a:lnTo>
                  <a:pt x="f118" y="f124"/>
                </a:lnTo>
                <a:lnTo>
                  <a:pt x="f115" y="f126"/>
                </a:lnTo>
                <a:lnTo>
                  <a:pt x="f133" y="f60"/>
                </a:lnTo>
                <a:close/>
              </a:path>
            </a:pathLst>
          </a:custGeom>
          <a:solidFill>
            <a:srgbClr val="FF0000"/>
          </a:solidFill>
          <a:ln w="9528" cap="flat">
            <a:solidFill>
              <a:srgbClr val="181717"/>
            </a:solidFill>
            <a:prstDash val="solid"/>
            <a:miter/>
          </a:ln>
          <a:effectLst>
            <a:outerShdw dist="19046" dir="5400000" algn="tl">
              <a:srgbClr val="000000">
                <a:alpha val="63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pic>
        <p:nvPicPr>
          <p:cNvPr id="1026" name="Picture 2" descr="Znalezione obrazy dla zapytania happy ovary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1130" y="1937376"/>
            <a:ext cx="3244422" cy="2509575"/>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8497614" y="4446951"/>
            <a:ext cx="2763944" cy="707886"/>
          </a:xfrm>
          <a:prstGeom prst="rect">
            <a:avLst/>
          </a:prstGeom>
          <a:noFill/>
        </p:spPr>
        <p:txBody>
          <a:bodyPr wrap="square" rtlCol="0">
            <a:spAutoFit/>
          </a:bodyPr>
          <a:lstStyle/>
          <a:p>
            <a:pPr algn="ctr"/>
            <a:r>
              <a:rPr lang="pl-PL" sz="4000" b="1" dirty="0" err="1" smtClean="0">
                <a:latin typeface="Eras Light ITC" panose="020B0402030504020804" pitchFamily="34" charset="0"/>
              </a:rPr>
              <a:t>Thank</a:t>
            </a:r>
            <a:r>
              <a:rPr lang="pl-PL" sz="4000" b="1" dirty="0" smtClean="0">
                <a:latin typeface="Eras Light ITC" panose="020B0402030504020804" pitchFamily="34" charset="0"/>
              </a:rPr>
              <a:t> </a:t>
            </a:r>
            <a:r>
              <a:rPr lang="pl-PL" sz="4000" b="1" dirty="0" err="1" smtClean="0">
                <a:latin typeface="Eras Light ITC" panose="020B0402030504020804" pitchFamily="34" charset="0"/>
              </a:rPr>
              <a:t>you</a:t>
            </a:r>
            <a:r>
              <a:rPr lang="pl-PL" sz="4000" b="1" dirty="0" smtClean="0">
                <a:latin typeface="Eras Light ITC" panose="020B0402030504020804" pitchFamily="34" charset="0"/>
              </a:rPr>
              <a:t>!</a:t>
            </a:r>
            <a:endParaRPr lang="pl-PL" sz="2400" b="1" dirty="0">
              <a:latin typeface="Eras Light ITC" panose="020B04020305040208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3000"/>
                            </p:stCondLst>
                            <p:childTnLst>
                              <p:par>
                                <p:cTn id="17" presetID="10" presetClass="entr" presetSubtype="0" fill="hold" nodeType="afterEffect">
                                  <p:stCondLst>
                                    <p:cond delay="25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p>
            <a:pPr lvl="0"/>
            <a:r>
              <a:rPr lang="pl-PL" sz="4000" b="1" dirty="0" err="1" smtClean="0"/>
              <a:t>Emergency</a:t>
            </a:r>
            <a:r>
              <a:rPr lang="pl-PL" sz="4000" b="1" dirty="0" smtClean="0"/>
              <a:t>!</a:t>
            </a:r>
            <a:endParaRPr lang="pl-PL" sz="2900" b="1"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848868027"/>
              </p:ext>
            </p:extLst>
          </p:nvPr>
        </p:nvGraphicFramePr>
        <p:xfrm>
          <a:off x="3786188" y="2249488"/>
          <a:ext cx="7261225"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Znalezione obrazy dla zapytania emergency"/>
          <p:cNvPicPr>
            <a:picLocks noChangeAspect="1"/>
          </p:cNvPicPr>
          <p:nvPr/>
        </p:nvPicPr>
        <p:blipFill>
          <a:blip r:embed="rId8"/>
          <a:srcRect/>
          <a:stretch>
            <a:fillRect/>
          </a:stretch>
        </p:blipFill>
        <p:spPr>
          <a:xfrm>
            <a:off x="775939" y="2259309"/>
            <a:ext cx="2448360" cy="326448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a:xfrm>
            <a:off x="1141408" y="211445"/>
            <a:ext cx="9905996" cy="1478566"/>
          </a:xfrm>
        </p:spPr>
        <p:txBody>
          <a:bodyPr/>
          <a:lstStyle/>
          <a:p>
            <a:pPr lvl="0"/>
            <a:r>
              <a:rPr lang="pl-PL"/>
              <a:t>Preparing for Ob&amp;Gyn Emergencies</a:t>
            </a:r>
          </a:p>
        </p:txBody>
      </p:sp>
      <p:sp>
        <p:nvSpPr>
          <p:cNvPr id="3" name="Symbol zastępczy zawartości 4"/>
          <p:cNvSpPr txBox="1">
            <a:spLocks noGrp="1"/>
          </p:cNvSpPr>
          <p:nvPr>
            <p:ph idx="1"/>
          </p:nvPr>
        </p:nvSpPr>
        <p:spPr>
          <a:xfrm>
            <a:off x="1141408" y="2249488"/>
            <a:ext cx="4569576" cy="3541718"/>
          </a:xfrm>
        </p:spPr>
        <p:txBody>
          <a:bodyPr/>
          <a:lstStyle/>
          <a:p>
            <a:pPr lvl="0"/>
            <a:r>
              <a:rPr lang="pl-PL"/>
              <a:t>Early Warning Scores</a:t>
            </a:r>
          </a:p>
          <a:p>
            <a:pPr lvl="0"/>
            <a:r>
              <a:rPr lang="pl-PL"/>
              <a:t>Rapid Response Teams</a:t>
            </a:r>
          </a:p>
          <a:p>
            <a:pPr lvl="0"/>
            <a:r>
              <a:rPr lang="pl-PL"/>
              <a:t>Protocols</a:t>
            </a:r>
          </a:p>
          <a:p>
            <a:pPr lvl="0"/>
            <a:r>
              <a:rPr lang="pl-PL"/>
              <a:t>Ongoing training – emergency drills and simulations</a:t>
            </a:r>
          </a:p>
          <a:p>
            <a:pPr lvl="0"/>
            <a:endParaRPr lang="pl-PL"/>
          </a:p>
          <a:p>
            <a:pPr lvl="0"/>
            <a:endParaRPr lang="pl-PL"/>
          </a:p>
        </p:txBody>
      </p:sp>
      <p:sp>
        <p:nvSpPr>
          <p:cNvPr id="4" name="pole tekstowe 6"/>
          <p:cNvSpPr txBox="1"/>
          <p:nvPr/>
        </p:nvSpPr>
        <p:spPr>
          <a:xfrm>
            <a:off x="1405597" y="5981346"/>
            <a:ext cx="4688805"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000000"/>
                </a:solidFill>
                <a:uFillTx/>
                <a:latin typeface="Calibri"/>
              </a:rPr>
              <a:t>ACOG Committee Opinion no. 590, 2014</a:t>
            </a:r>
          </a:p>
        </p:txBody>
      </p:sp>
      <p:pic>
        <p:nvPicPr>
          <p:cNvPr id="5" name="Obraz 7"/>
          <p:cNvPicPr>
            <a:picLocks noChangeAspect="1"/>
          </p:cNvPicPr>
          <p:nvPr/>
        </p:nvPicPr>
        <p:blipFill>
          <a:blip r:embed="rId3"/>
          <a:stretch>
            <a:fillRect/>
          </a:stretch>
        </p:blipFill>
        <p:spPr>
          <a:xfrm>
            <a:off x="5710985" y="1777246"/>
            <a:ext cx="5981593" cy="4486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87564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H="1">
            <a:off x="128337" y="618518"/>
            <a:ext cx="1013071" cy="5878534"/>
          </a:xfrm>
          <a:solidFill>
            <a:schemeClr val="accent2">
              <a:lumMod val="40000"/>
              <a:lumOff val="60000"/>
            </a:schemeClr>
          </a:solidFill>
        </p:spPr>
        <p:txBody>
          <a:bodyPr vert="vert270"/>
          <a:lstStyle/>
          <a:p>
            <a:pPr algn="ctr"/>
            <a:r>
              <a:rPr lang="pl-PL" b="1" dirty="0" err="1" smtClean="0"/>
              <a:t>Abdominal</a:t>
            </a:r>
            <a:r>
              <a:rPr lang="pl-PL" b="1" dirty="0" smtClean="0"/>
              <a:t> </a:t>
            </a:r>
            <a:r>
              <a:rPr lang="pl-PL" b="1" dirty="0" err="1" smtClean="0"/>
              <a:t>Pain</a:t>
            </a:r>
            <a:endParaRPr lang="pl-PL" dirty="0"/>
          </a:p>
        </p:txBody>
      </p:sp>
      <p:graphicFrame>
        <p:nvGraphicFramePr>
          <p:cNvPr id="7" name="Symbol zastępczy zawartości 6"/>
          <p:cNvGraphicFramePr>
            <a:graphicFrameLocks noGrp="1"/>
          </p:cNvGraphicFramePr>
          <p:nvPr>
            <p:ph idx="1"/>
            <p:extLst/>
          </p:nvPr>
        </p:nvGraphicFramePr>
        <p:xfrm>
          <a:off x="1141413" y="320842"/>
          <a:ext cx="10232440" cy="6176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ytuł 1"/>
          <p:cNvSpPr txBox="1">
            <a:spLocks/>
          </p:cNvSpPr>
          <p:nvPr/>
        </p:nvSpPr>
        <p:spPr>
          <a:xfrm flipH="1">
            <a:off x="1523997" y="618519"/>
            <a:ext cx="2855497" cy="632765"/>
          </a:xfrm>
          <a:prstGeom prst="rect">
            <a:avLst/>
          </a:prstGeom>
          <a:solidFill>
            <a:schemeClr val="accent2">
              <a:lumMod val="40000"/>
              <a:lumOff val="60000"/>
            </a:schemeClr>
          </a:solid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pl-PL" sz="3600" b="0" i="0" u="none" strike="noStrike" kern="1200" cap="all" spc="0" baseline="0">
                <a:solidFill>
                  <a:srgbClr val="000000"/>
                </a:solidFill>
                <a:uFillTx/>
                <a:latin typeface="Calibri Light"/>
              </a:defRPr>
            </a:lvl1pPr>
          </a:lstStyle>
          <a:p>
            <a:r>
              <a:rPr lang="pl-PL" b="1" dirty="0" err="1" smtClean="0"/>
              <a:t>Visceral</a:t>
            </a:r>
            <a:endParaRPr lang="pl-PL" b="1" dirty="0"/>
          </a:p>
        </p:txBody>
      </p:sp>
      <p:sp>
        <p:nvSpPr>
          <p:cNvPr id="9" name="Tytuł 1"/>
          <p:cNvSpPr txBox="1">
            <a:spLocks/>
          </p:cNvSpPr>
          <p:nvPr/>
        </p:nvSpPr>
        <p:spPr>
          <a:xfrm flipH="1">
            <a:off x="4829884" y="618519"/>
            <a:ext cx="2855497" cy="632765"/>
          </a:xfrm>
          <a:prstGeom prst="rect">
            <a:avLst/>
          </a:prstGeom>
          <a:solidFill>
            <a:schemeClr val="accent2">
              <a:lumMod val="40000"/>
              <a:lumOff val="60000"/>
            </a:schemeClr>
          </a:solid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pl-PL" sz="3600" b="0" i="0" u="none" strike="noStrike" kern="1200" cap="all" spc="0" baseline="0">
                <a:solidFill>
                  <a:srgbClr val="000000"/>
                </a:solidFill>
                <a:uFillTx/>
                <a:latin typeface="Calibri Light"/>
              </a:defRPr>
            </a:lvl1pPr>
          </a:lstStyle>
          <a:p>
            <a:r>
              <a:rPr lang="pl-PL" b="1" dirty="0" err="1" smtClean="0"/>
              <a:t>Somatic</a:t>
            </a:r>
            <a:endParaRPr lang="pl-PL" b="1" dirty="0"/>
          </a:p>
        </p:txBody>
      </p:sp>
      <p:sp>
        <p:nvSpPr>
          <p:cNvPr id="10" name="Tytuł 1"/>
          <p:cNvSpPr txBox="1">
            <a:spLocks/>
          </p:cNvSpPr>
          <p:nvPr/>
        </p:nvSpPr>
        <p:spPr>
          <a:xfrm flipH="1">
            <a:off x="8135771" y="618519"/>
            <a:ext cx="2855497" cy="632765"/>
          </a:xfrm>
          <a:prstGeom prst="rect">
            <a:avLst/>
          </a:prstGeom>
          <a:solidFill>
            <a:schemeClr val="accent2">
              <a:lumMod val="40000"/>
              <a:lumOff val="60000"/>
            </a:schemeClr>
          </a:solid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pl-PL" sz="3600" b="0" i="0" u="none" strike="noStrike" kern="1200" cap="all" spc="0" baseline="0">
                <a:solidFill>
                  <a:srgbClr val="000000"/>
                </a:solidFill>
                <a:uFillTx/>
                <a:latin typeface="Calibri Light"/>
              </a:defRPr>
            </a:lvl1pPr>
          </a:lstStyle>
          <a:p>
            <a:r>
              <a:rPr lang="pl-PL" b="1" dirty="0" err="1" smtClean="0"/>
              <a:t>Neurogenic</a:t>
            </a:r>
            <a:endParaRPr lang="pl-PL" b="1" dirty="0"/>
          </a:p>
        </p:txBody>
      </p:sp>
    </p:spTree>
    <p:extLst>
      <p:ext uri="{BB962C8B-B14F-4D97-AF65-F5344CB8AC3E}">
        <p14:creationId xmlns:p14="http://schemas.microsoft.com/office/powerpoint/2010/main" val="120072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35917" y="586987"/>
            <a:ext cx="3952921" cy="1320641"/>
          </a:xfrm>
        </p:spPr>
        <p:txBody>
          <a:bodyPr/>
          <a:lstStyle/>
          <a:p>
            <a:pPr algn="ctr"/>
            <a:r>
              <a:rPr lang="pl-PL" b="1" dirty="0" err="1" smtClean="0"/>
              <a:t>Abdominal</a:t>
            </a:r>
            <a:r>
              <a:rPr lang="pl-PL" b="1" dirty="0" smtClean="0"/>
              <a:t> </a:t>
            </a:r>
            <a:r>
              <a:rPr lang="pl-PL" b="1" dirty="0" err="1" smtClean="0"/>
              <a:t>Pain</a:t>
            </a:r>
            <a:r>
              <a:rPr lang="pl-PL" b="1" dirty="0" smtClean="0"/>
              <a:t> + </a:t>
            </a:r>
            <a:r>
              <a:rPr lang="pl-PL" b="1" dirty="0" err="1" smtClean="0"/>
              <a:t>Adnexal</a:t>
            </a:r>
            <a:r>
              <a:rPr lang="pl-PL" b="1" dirty="0" smtClean="0"/>
              <a:t> Mass</a:t>
            </a:r>
            <a:endParaRPr lang="pl-PL" b="1" dirty="0"/>
          </a:p>
        </p:txBody>
      </p:sp>
      <p:pic>
        <p:nvPicPr>
          <p:cNvPr id="5" name="Symbol zastępczy zawartości 4"/>
          <p:cNvPicPr>
            <a:picLocks noGrp="1" noChangeAspect="1"/>
          </p:cNvPicPr>
          <p:nvPr>
            <p:ph idx="1"/>
          </p:nvPr>
        </p:nvPicPr>
        <p:blipFill rotWithShape="1">
          <a:blip r:embed="rId3" cstate="print">
            <a:lum bright="1000" contrast="2000"/>
            <a:extLst>
              <a:ext uri="{BEBA8EAE-BF5A-486C-A8C5-ECC9F3942E4B}">
                <a14:imgProps xmlns:a14="http://schemas.microsoft.com/office/drawing/2010/main">
                  <a14:imgLayer r:embed="rId4">
                    <a14:imgEffect>
                      <a14:sharpenSoften amount="11000"/>
                    </a14:imgEffect>
                    <a14:imgEffect>
                      <a14:colorTemperature colorTemp="6686"/>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l="19908" t="15751" r="19982" b="11671"/>
          <a:stretch/>
        </p:blipFill>
        <p:spPr>
          <a:xfrm>
            <a:off x="339825" y="756745"/>
            <a:ext cx="6754657" cy="51567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ymbol zastępczy zawartości 3"/>
          <p:cNvSpPr>
            <a:spLocks noGrp="1"/>
          </p:cNvSpPr>
          <p:nvPr>
            <p:ph idx="2"/>
          </p:nvPr>
        </p:nvSpPr>
        <p:spPr>
          <a:xfrm>
            <a:off x="339824" y="6117020"/>
            <a:ext cx="6754657" cy="1093082"/>
          </a:xfrm>
        </p:spPr>
        <p:txBody>
          <a:bodyPr>
            <a:normAutofit/>
          </a:bodyPr>
          <a:lstStyle/>
          <a:p>
            <a:pPr marL="0" indent="0" algn="ctr">
              <a:buNone/>
            </a:pPr>
            <a:r>
              <a:rPr lang="pl-PL" dirty="0" err="1" smtClean="0"/>
              <a:t>Hemorrhagic</a:t>
            </a:r>
            <a:r>
              <a:rPr lang="pl-PL" dirty="0" smtClean="0"/>
              <a:t>, </a:t>
            </a:r>
            <a:r>
              <a:rPr lang="pl-PL" dirty="0" err="1" smtClean="0"/>
              <a:t>necrotic</a:t>
            </a:r>
            <a:r>
              <a:rPr lang="pl-PL" dirty="0" smtClean="0"/>
              <a:t> </a:t>
            </a:r>
            <a:r>
              <a:rPr lang="pl-PL" dirty="0" err="1" smtClean="0"/>
              <a:t>ovarian</a:t>
            </a:r>
            <a:r>
              <a:rPr lang="pl-PL" dirty="0" smtClean="0"/>
              <a:t> tumor</a:t>
            </a:r>
            <a:endParaRPr lang="pl-PL" dirty="0"/>
          </a:p>
        </p:txBody>
      </p:sp>
      <p:sp>
        <p:nvSpPr>
          <p:cNvPr id="7" name="Symbol zastępczy zawartości 3"/>
          <p:cNvSpPr txBox="1">
            <a:spLocks/>
          </p:cNvSpPr>
          <p:nvPr/>
        </p:nvSpPr>
        <p:spPr>
          <a:xfrm>
            <a:off x="7563739" y="2242053"/>
            <a:ext cx="3925099" cy="4001092"/>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120000"/>
              </a:lnSpc>
              <a:spcBef>
                <a:spcPts val="1000"/>
              </a:spcBef>
              <a:spcAft>
                <a:spcPts val="0"/>
              </a:spcAft>
              <a:buSzPct val="125000"/>
              <a:buFont typeface="Arial" pitchFamily="34"/>
              <a:buChar char="•"/>
              <a:tabLst/>
              <a:defRPr lang="pl-PL" sz="2400" b="0" i="0" u="none" strike="noStrike" kern="1200" cap="none" spc="0" baseline="0">
                <a:solidFill>
                  <a:srgbClr val="000000"/>
                </a:solidFill>
                <a:uFillTx/>
                <a:latin typeface="Calibri"/>
              </a:defRPr>
            </a:lvl1pPr>
            <a:lvl2pPr marL="685800" marR="0" lvl="1" indent="-228600" algn="l" defTabSz="914400" rtl="0" fontAlgn="auto" hangingPunct="1">
              <a:lnSpc>
                <a:spcPct val="120000"/>
              </a:lnSpc>
              <a:spcBef>
                <a:spcPts val="500"/>
              </a:spcBef>
              <a:spcAft>
                <a:spcPts val="0"/>
              </a:spcAft>
              <a:buSzPct val="125000"/>
              <a:buFont typeface="Arial" pitchFamily="34"/>
              <a:buChar char="•"/>
              <a:tabLst/>
              <a:defRPr lang="pl-PL" sz="2000" b="0" i="0" u="none" strike="noStrike" kern="1200" cap="none" spc="0" baseline="0">
                <a:solidFill>
                  <a:srgbClr val="000000"/>
                </a:solidFill>
                <a:uFillTx/>
                <a:latin typeface="Calibri"/>
              </a:defRPr>
            </a:lvl2pPr>
            <a:lvl3pPr marL="1143000" marR="0" lvl="2" indent="-228600" algn="l" defTabSz="914400" rtl="0" fontAlgn="auto" hangingPunct="1">
              <a:lnSpc>
                <a:spcPct val="120000"/>
              </a:lnSpc>
              <a:spcBef>
                <a:spcPts val="500"/>
              </a:spcBef>
              <a:spcAft>
                <a:spcPts val="0"/>
              </a:spcAft>
              <a:buSzPct val="125000"/>
              <a:buFont typeface="Arial" pitchFamily="34"/>
              <a:buChar char="•"/>
              <a:tabLst/>
              <a:defRPr lang="pl-PL" sz="1800" b="0" i="0" u="none" strike="noStrike" kern="1200" cap="none" spc="0" baseline="0">
                <a:solidFill>
                  <a:srgbClr val="000000"/>
                </a:solidFill>
                <a:uFillTx/>
                <a:latin typeface="Calibri"/>
              </a:defRPr>
            </a:lvl3pPr>
            <a:lvl4pPr marL="1600200" marR="0" lvl="3" indent="-228600" algn="l" defTabSz="914400" rtl="0" fontAlgn="auto" hangingPunct="1">
              <a:lnSpc>
                <a:spcPct val="120000"/>
              </a:lnSpc>
              <a:spcBef>
                <a:spcPts val="500"/>
              </a:spcBef>
              <a:spcAft>
                <a:spcPts val="0"/>
              </a:spcAft>
              <a:buSzPct val="125000"/>
              <a:buFont typeface="Arial" pitchFamily="34"/>
              <a:buChar char="•"/>
              <a:tabLst/>
              <a:defRPr lang="pl-PL" sz="1600" b="0" i="0" u="none" strike="noStrike" kern="1200" cap="none" spc="0" baseline="0">
                <a:solidFill>
                  <a:srgbClr val="000000"/>
                </a:solidFill>
                <a:uFillTx/>
                <a:latin typeface="Calibri"/>
              </a:defRPr>
            </a:lvl4pPr>
            <a:lvl5pPr marL="2057400" marR="0" lvl="4" indent="-228600" algn="l" defTabSz="914400" rtl="0" fontAlgn="auto" hangingPunct="1">
              <a:lnSpc>
                <a:spcPct val="120000"/>
              </a:lnSpc>
              <a:spcBef>
                <a:spcPts val="500"/>
              </a:spcBef>
              <a:spcAft>
                <a:spcPts val="0"/>
              </a:spcAft>
              <a:buSzPct val="125000"/>
              <a:buFont typeface="Arial" pitchFamily="34"/>
              <a:buChar char="•"/>
              <a:tabLst/>
              <a:defRPr lang="pl-PL" sz="16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0000"/>
              </a:lnSpc>
            </a:pPr>
            <a:r>
              <a:rPr lang="pl-PL" dirty="0" err="1" smtClean="0"/>
              <a:t>Ovarian</a:t>
            </a:r>
            <a:r>
              <a:rPr lang="pl-PL" dirty="0" smtClean="0"/>
              <a:t> </a:t>
            </a:r>
            <a:r>
              <a:rPr lang="pl-PL" dirty="0" err="1" smtClean="0"/>
              <a:t>torsion</a:t>
            </a:r>
            <a:endParaRPr lang="pl-PL" dirty="0" smtClean="0"/>
          </a:p>
          <a:p>
            <a:pPr lvl="0">
              <a:lnSpc>
                <a:spcPct val="80000"/>
              </a:lnSpc>
            </a:pPr>
            <a:r>
              <a:rPr lang="pl-PL" dirty="0" err="1" smtClean="0"/>
              <a:t>Ruptured</a:t>
            </a:r>
            <a:r>
              <a:rPr lang="pl-PL" dirty="0" smtClean="0"/>
              <a:t> </a:t>
            </a:r>
            <a:r>
              <a:rPr lang="pl-PL" dirty="0" err="1" smtClean="0"/>
              <a:t>ovarian</a:t>
            </a:r>
            <a:r>
              <a:rPr lang="pl-PL" dirty="0" smtClean="0"/>
              <a:t> cyst</a:t>
            </a:r>
          </a:p>
          <a:p>
            <a:pPr lvl="0">
              <a:lnSpc>
                <a:spcPct val="80000"/>
              </a:lnSpc>
            </a:pPr>
            <a:r>
              <a:rPr lang="pl-PL" dirty="0" err="1" smtClean="0"/>
              <a:t>Hemorrhagic</a:t>
            </a:r>
            <a:r>
              <a:rPr lang="pl-PL" dirty="0" smtClean="0"/>
              <a:t> </a:t>
            </a:r>
            <a:r>
              <a:rPr lang="pl-PL" dirty="0" err="1" smtClean="0"/>
              <a:t>ovarian</a:t>
            </a:r>
            <a:r>
              <a:rPr lang="pl-PL" dirty="0" smtClean="0"/>
              <a:t> cyst</a:t>
            </a:r>
          </a:p>
          <a:p>
            <a:pPr lvl="0">
              <a:lnSpc>
                <a:spcPct val="80000"/>
              </a:lnSpc>
            </a:pPr>
            <a:r>
              <a:rPr lang="pl-PL" dirty="0" err="1" smtClean="0"/>
              <a:t>Degenerating</a:t>
            </a:r>
            <a:r>
              <a:rPr lang="pl-PL" dirty="0" smtClean="0"/>
              <a:t> </a:t>
            </a:r>
            <a:r>
              <a:rPr lang="pl-PL" dirty="0" err="1" smtClean="0"/>
              <a:t>fibroid</a:t>
            </a:r>
            <a:endParaRPr lang="pl-PL" dirty="0" smtClean="0"/>
          </a:p>
        </p:txBody>
      </p:sp>
    </p:spTree>
    <p:extLst>
      <p:ext uri="{BB962C8B-B14F-4D97-AF65-F5344CB8AC3E}">
        <p14:creationId xmlns:p14="http://schemas.microsoft.com/office/powerpoint/2010/main" val="182008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73457" y="236483"/>
            <a:ext cx="9905996" cy="1004878"/>
          </a:xfrm>
        </p:spPr>
        <p:txBody>
          <a:bodyPr>
            <a:normAutofit fontScale="90000"/>
          </a:bodyPr>
          <a:lstStyle/>
          <a:p>
            <a:pPr algn="ctr"/>
            <a:r>
              <a:rPr lang="pl-PL" dirty="0" err="1" smtClean="0"/>
              <a:t>Abdominal</a:t>
            </a:r>
            <a:r>
              <a:rPr lang="pl-PL" dirty="0" smtClean="0"/>
              <a:t> </a:t>
            </a:r>
            <a:r>
              <a:rPr lang="pl-PL" dirty="0" err="1" smtClean="0"/>
              <a:t>Pain</a:t>
            </a:r>
            <a:r>
              <a:rPr lang="pl-PL" dirty="0" smtClean="0"/>
              <a:t>: </a:t>
            </a:r>
            <a:r>
              <a:rPr lang="pl-PL" dirty="0" err="1" smtClean="0"/>
              <a:t>Adnexal</a:t>
            </a:r>
            <a:r>
              <a:rPr lang="pl-PL" dirty="0" smtClean="0"/>
              <a:t> Mass - </a:t>
            </a:r>
            <a:r>
              <a:rPr lang="pl-PL" dirty="0" err="1" smtClean="0"/>
              <a:t>Hemorrhagic</a:t>
            </a:r>
            <a:r>
              <a:rPr lang="pl-PL" dirty="0" smtClean="0"/>
              <a:t> Cyst</a:t>
            </a:r>
            <a:endParaRPr lang="pl-PL" dirty="0"/>
          </a:p>
        </p:txBody>
      </p:sp>
      <p:sp>
        <p:nvSpPr>
          <p:cNvPr id="5" name="Symbol zastępczy zawartości 4"/>
          <p:cNvSpPr>
            <a:spLocks noGrp="1"/>
          </p:cNvSpPr>
          <p:nvPr>
            <p:ph idx="1"/>
          </p:nvPr>
        </p:nvSpPr>
        <p:spPr>
          <a:xfrm>
            <a:off x="1021592" y="5090120"/>
            <a:ext cx="10542953" cy="1140378"/>
          </a:xfrm>
        </p:spPr>
        <p:txBody>
          <a:bodyPr>
            <a:normAutofit fontScale="70000" lnSpcReduction="20000"/>
          </a:bodyPr>
          <a:lstStyle/>
          <a:p>
            <a:pPr marL="0" indent="0" algn="ctr">
              <a:buNone/>
            </a:pPr>
            <a:r>
              <a:rPr lang="en-US" b="1" dirty="0"/>
              <a:t>A 21-year-old female with acute-onset pelvic </a:t>
            </a:r>
            <a:r>
              <a:rPr lang="en-US" b="1" dirty="0" smtClean="0"/>
              <a:t>pain.</a:t>
            </a:r>
            <a:r>
              <a:rPr lang="pl-PL" b="1" dirty="0" smtClean="0"/>
              <a:t> </a:t>
            </a:r>
            <a:r>
              <a:rPr lang="en-US" dirty="0" smtClean="0"/>
              <a:t>Gray-scale </a:t>
            </a:r>
            <a:r>
              <a:rPr lang="en-US" dirty="0"/>
              <a:t>sonograms show a right ovarian cyst (A) with associated complex free fluid in the pelvis (B). Floating debris in the fluid is consistent with blood products. Follow-up laparoscopy over concern for ectopic pregnancy revealed a ruptured hemorrhagic ovarian cyst.</a:t>
            </a:r>
          </a:p>
          <a:p>
            <a:endParaRPr lang="pl-PL" dirty="0"/>
          </a:p>
        </p:txBody>
      </p:sp>
      <p:pic>
        <p:nvPicPr>
          <p:cNvPr id="9220" name="Picture 4" descr="https://www.e-ultrasonography.org/upload/thumbnails/usg-15013-f6.gif"/>
          <p:cNvPicPr>
            <a:picLocks noGrp="1" noChangeAspect="1" noChangeArrowheads="1"/>
          </p:cNvPicPr>
          <p:nvPr>
            <p:ph idx="2"/>
          </p:nvPr>
        </p:nvPicPr>
        <p:blipFill>
          <a:blip r:embed="rId3">
            <a:extLst>
              <a:ext uri="{28A0092B-C50C-407E-A947-70E740481C1C}">
                <a14:useLocalDpi xmlns:a14="http://schemas.microsoft.com/office/drawing/2010/main" val="0"/>
              </a:ext>
            </a:extLst>
          </a:blip>
          <a:srcRect/>
          <a:stretch>
            <a:fillRect/>
          </a:stretch>
        </p:blipFill>
        <p:spPr bwMode="auto">
          <a:xfrm>
            <a:off x="1391544" y="1241361"/>
            <a:ext cx="9469823" cy="3724954"/>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p:cNvSpPr txBox="1"/>
          <p:nvPr/>
        </p:nvSpPr>
        <p:spPr>
          <a:xfrm>
            <a:off x="1156138" y="6354304"/>
            <a:ext cx="10273862" cy="307777"/>
          </a:xfrm>
          <a:prstGeom prst="rect">
            <a:avLst/>
          </a:prstGeom>
          <a:noFill/>
        </p:spPr>
        <p:txBody>
          <a:bodyPr wrap="square" rtlCol="0">
            <a:spAutoFit/>
          </a:bodyPr>
          <a:lstStyle/>
          <a:p>
            <a:r>
              <a:rPr lang="pl-PL" sz="1400" dirty="0" err="1" smtClean="0"/>
              <a:t>Carolyn</a:t>
            </a:r>
            <a:r>
              <a:rPr lang="pl-PL" sz="1400" dirty="0" smtClean="0"/>
              <a:t> S et al. </a:t>
            </a:r>
            <a:r>
              <a:rPr lang="pl-PL" sz="1400" dirty="0" err="1" smtClean="0"/>
              <a:t>Ultrasonography</a:t>
            </a:r>
            <a:r>
              <a:rPr lang="pl-PL" sz="1400" dirty="0" smtClean="0"/>
              <a:t> of </a:t>
            </a:r>
            <a:r>
              <a:rPr lang="pl-PL" sz="1400" dirty="0" err="1" smtClean="0"/>
              <a:t>adnexal</a:t>
            </a:r>
            <a:r>
              <a:rPr lang="pl-PL" sz="1400" dirty="0" smtClean="0"/>
              <a:t> </a:t>
            </a:r>
            <a:r>
              <a:rPr lang="pl-PL" sz="1400" dirty="0" err="1" smtClean="0"/>
              <a:t>causes</a:t>
            </a:r>
            <a:r>
              <a:rPr lang="pl-PL" sz="1400" dirty="0" smtClean="0"/>
              <a:t> of </a:t>
            </a:r>
            <a:r>
              <a:rPr lang="pl-PL" sz="1400" dirty="0" err="1" smtClean="0"/>
              <a:t>acute</a:t>
            </a:r>
            <a:r>
              <a:rPr lang="pl-PL" sz="1400" dirty="0" smtClean="0"/>
              <a:t> </a:t>
            </a:r>
            <a:r>
              <a:rPr lang="pl-PL" sz="1400" dirty="0" err="1" smtClean="0"/>
              <a:t>pelvic</a:t>
            </a:r>
            <a:r>
              <a:rPr lang="pl-PL" sz="1400" dirty="0" smtClean="0"/>
              <a:t> </a:t>
            </a:r>
            <a:r>
              <a:rPr lang="pl-PL" sz="1400" dirty="0" err="1" smtClean="0"/>
              <a:t>pain</a:t>
            </a:r>
            <a:r>
              <a:rPr lang="pl-PL" sz="1400" dirty="0" smtClean="0"/>
              <a:t> in </a:t>
            </a:r>
            <a:r>
              <a:rPr lang="pl-PL" sz="1400" dirty="0" err="1" smtClean="0"/>
              <a:t>pre-menopausal</a:t>
            </a:r>
            <a:r>
              <a:rPr lang="pl-PL" sz="1400" dirty="0" smtClean="0"/>
              <a:t> non-</a:t>
            </a:r>
            <a:r>
              <a:rPr lang="pl-PL" sz="1400" dirty="0" err="1" smtClean="0"/>
              <a:t>pregnant</a:t>
            </a:r>
            <a:r>
              <a:rPr lang="pl-PL" sz="1400" dirty="0" smtClean="0"/>
              <a:t> </a:t>
            </a:r>
            <a:r>
              <a:rPr lang="pl-PL" sz="1400" dirty="0" err="1" smtClean="0"/>
              <a:t>women</a:t>
            </a:r>
            <a:r>
              <a:rPr lang="pl-PL" sz="1400" dirty="0" smtClean="0"/>
              <a:t>. </a:t>
            </a:r>
            <a:r>
              <a:rPr lang="pl-PL" sz="1400" dirty="0" err="1" smtClean="0"/>
              <a:t>Ultrasonography</a:t>
            </a:r>
            <a:r>
              <a:rPr lang="pl-PL" sz="1400" dirty="0" smtClean="0"/>
              <a:t> 2015</a:t>
            </a:r>
            <a:endParaRPr lang="pl-PL" sz="1400" dirty="0"/>
          </a:p>
        </p:txBody>
      </p:sp>
    </p:spTree>
    <p:extLst>
      <p:ext uri="{BB962C8B-B14F-4D97-AF65-F5344CB8AC3E}">
        <p14:creationId xmlns:p14="http://schemas.microsoft.com/office/powerpoint/2010/main" val="406694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255" y="399011"/>
            <a:ext cx="11759850" cy="5652654"/>
          </a:xfrm>
        </p:spPr>
      </p:pic>
      <p:sp>
        <p:nvSpPr>
          <p:cNvPr id="5" name="pole tekstowe 4"/>
          <p:cNvSpPr txBox="1"/>
          <p:nvPr/>
        </p:nvSpPr>
        <p:spPr>
          <a:xfrm>
            <a:off x="1364163" y="6180877"/>
            <a:ext cx="10700084" cy="369332"/>
          </a:xfrm>
          <a:prstGeom prst="rect">
            <a:avLst/>
          </a:prstGeom>
          <a:noFill/>
        </p:spPr>
        <p:txBody>
          <a:bodyPr wrap="square" rtlCol="0">
            <a:spAutoFit/>
          </a:bodyPr>
          <a:lstStyle/>
          <a:p>
            <a:pPr algn="ctr"/>
            <a:r>
              <a:rPr lang="en-US" dirty="0" smtClean="0"/>
              <a:t>I Simms et al. Diagnosis of pelvic inflammatory disease: time for a rethink. Sex </a:t>
            </a:r>
            <a:r>
              <a:rPr lang="en-US" dirty="0" err="1" smtClean="0"/>
              <a:t>Transm</a:t>
            </a:r>
            <a:r>
              <a:rPr lang="en-US" dirty="0" smtClean="0"/>
              <a:t> Infect. 2003</a:t>
            </a:r>
            <a:endParaRPr lang="pl-PL" dirty="0"/>
          </a:p>
        </p:txBody>
      </p:sp>
      <p:sp>
        <p:nvSpPr>
          <p:cNvPr id="6" name="Elipsa 5"/>
          <p:cNvSpPr/>
          <p:nvPr/>
        </p:nvSpPr>
        <p:spPr>
          <a:xfrm>
            <a:off x="2510443" y="4006734"/>
            <a:ext cx="4089862" cy="349135"/>
          </a:xfrm>
          <a:prstGeom prst="ellipse">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9613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PID: </a:t>
            </a:r>
            <a:r>
              <a:rPr lang="en-US" b="1" dirty="0" err="1" smtClean="0"/>
              <a:t>Tubo</a:t>
            </a:r>
            <a:r>
              <a:rPr lang="en-US" b="1" dirty="0" smtClean="0"/>
              <a:t>-ovarian abscess</a:t>
            </a:r>
            <a:endParaRPr lang="pl-PL" b="1" dirty="0"/>
          </a:p>
        </p:txBody>
      </p:sp>
      <p:sp>
        <p:nvSpPr>
          <p:cNvPr id="4" name="Symbol zastępczy zawartości 3"/>
          <p:cNvSpPr>
            <a:spLocks noGrp="1"/>
          </p:cNvSpPr>
          <p:nvPr>
            <p:ph idx="2"/>
          </p:nvPr>
        </p:nvSpPr>
        <p:spPr>
          <a:xfrm>
            <a:off x="6172200" y="2097084"/>
            <a:ext cx="4875215" cy="3694122"/>
          </a:xfrm>
        </p:spPr>
        <p:txBody>
          <a:bodyPr>
            <a:normAutofit/>
          </a:bodyPr>
          <a:lstStyle/>
          <a:p>
            <a:r>
              <a:rPr lang="en-US" dirty="0"/>
              <a:t>Transvaginal ultrasound scanning may be helpful, and its sensitivity is up to 85</a:t>
            </a:r>
            <a:r>
              <a:rPr lang="en-US" dirty="0" smtClean="0"/>
              <a:t>%.</a:t>
            </a:r>
            <a:endParaRPr lang="pl-PL" dirty="0" smtClean="0"/>
          </a:p>
          <a:p>
            <a:r>
              <a:rPr lang="en-US" dirty="0" smtClean="0"/>
              <a:t>as </a:t>
            </a:r>
            <a:r>
              <a:rPr lang="en-US" dirty="0"/>
              <a:t>complex </a:t>
            </a:r>
            <a:r>
              <a:rPr lang="en-US" dirty="0" err="1"/>
              <a:t>multilocular</a:t>
            </a:r>
            <a:r>
              <a:rPr lang="en-US" dirty="0"/>
              <a:t> cyst with thick walls and thick septa, filled with homogeneously diffuse low echoic </a:t>
            </a:r>
            <a:r>
              <a:rPr lang="en-US" dirty="0" smtClean="0"/>
              <a:t>materials</a:t>
            </a:r>
            <a:endParaRPr lang="pl-PL" dirty="0" smtClean="0"/>
          </a:p>
        </p:txBody>
      </p:sp>
      <p:pic>
        <p:nvPicPr>
          <p:cNvPr id="4098" name="Picture 2" descr="https://www.e-ultrasonography.org/upload/thumbnails/usg-15003-f12.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1767" y="1990508"/>
            <a:ext cx="5388033" cy="3708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414337" y="6235470"/>
            <a:ext cx="10901363" cy="369332"/>
          </a:xfrm>
          <a:prstGeom prst="rect">
            <a:avLst/>
          </a:prstGeom>
          <a:noFill/>
        </p:spPr>
        <p:txBody>
          <a:bodyPr wrap="square" rtlCol="0">
            <a:spAutoFit/>
          </a:bodyPr>
          <a:lstStyle/>
          <a:p>
            <a:pPr algn="r"/>
            <a:r>
              <a:rPr lang="en-US" dirty="0" smtClean="0"/>
              <a:t>Jung S. Ultrasonography of ovarian masses using a pattern recognition approach. Ultrasonography 2015</a:t>
            </a:r>
            <a:endParaRPr lang="pl-PL" dirty="0"/>
          </a:p>
        </p:txBody>
      </p:sp>
    </p:spTree>
    <p:extLst>
      <p:ext uri="{BB962C8B-B14F-4D97-AF65-F5344CB8AC3E}">
        <p14:creationId xmlns:p14="http://schemas.microsoft.com/office/powerpoint/2010/main" val="1908918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0441" y="618518"/>
            <a:ext cx="10427369" cy="1478566"/>
          </a:xfrm>
        </p:spPr>
        <p:txBody>
          <a:bodyPr>
            <a:normAutofit fontScale="90000"/>
          </a:bodyPr>
          <a:lstStyle/>
          <a:p>
            <a:r>
              <a:rPr lang="pl-PL" b="1" dirty="0" err="1" smtClean="0"/>
              <a:t>Abdominal</a:t>
            </a:r>
            <a:r>
              <a:rPr lang="pl-PL" b="1" dirty="0" smtClean="0"/>
              <a:t> </a:t>
            </a:r>
            <a:r>
              <a:rPr lang="pl-PL" b="1" dirty="0" err="1" smtClean="0"/>
              <a:t>Pain</a:t>
            </a:r>
            <a:r>
              <a:rPr lang="pl-PL" b="1" dirty="0" smtClean="0"/>
              <a:t> + beta HCG (+): </a:t>
            </a:r>
            <a:r>
              <a:rPr lang="pl-PL" b="1" dirty="0" err="1" smtClean="0"/>
              <a:t>Miscarriage</a:t>
            </a:r>
            <a:r>
              <a:rPr lang="pl-PL" b="1" dirty="0" smtClean="0"/>
              <a:t>/</a:t>
            </a:r>
            <a:r>
              <a:rPr lang="pl-PL" b="1" dirty="0" err="1" smtClean="0"/>
              <a:t>Abortion</a:t>
            </a:r>
            <a:r>
              <a:rPr lang="pl-PL" b="1" dirty="0" smtClean="0"/>
              <a:t/>
            </a:r>
            <a:br>
              <a:rPr lang="pl-PL" b="1" dirty="0" smtClean="0"/>
            </a:br>
            <a:endParaRPr lang="pl-PL" b="1" dirty="0"/>
          </a:p>
        </p:txBody>
      </p:sp>
      <p:sp>
        <p:nvSpPr>
          <p:cNvPr id="3" name="Symbol zastępczy zawartości 2"/>
          <p:cNvSpPr>
            <a:spLocks noGrp="1"/>
          </p:cNvSpPr>
          <p:nvPr>
            <p:ph idx="1"/>
          </p:nvPr>
        </p:nvSpPr>
        <p:spPr>
          <a:xfrm>
            <a:off x="1716357" y="2036477"/>
            <a:ext cx="3391671" cy="4022472"/>
          </a:xfrm>
        </p:spPr>
        <p:txBody>
          <a:bodyPr>
            <a:normAutofit/>
          </a:bodyPr>
          <a:lstStyle/>
          <a:p>
            <a:r>
              <a:rPr lang="pl-PL" sz="2800" b="1" cap="small" dirty="0" err="1" smtClean="0"/>
              <a:t>Threatened</a:t>
            </a:r>
            <a:endParaRPr lang="pl-PL" sz="2800" b="1" cap="small" dirty="0" smtClean="0"/>
          </a:p>
          <a:p>
            <a:r>
              <a:rPr lang="pl-PL" sz="2800" b="1" cap="small" dirty="0" err="1" smtClean="0"/>
              <a:t>Inevitable</a:t>
            </a:r>
            <a:endParaRPr lang="pl-PL" sz="2800" b="1" cap="small" dirty="0" smtClean="0"/>
          </a:p>
          <a:p>
            <a:r>
              <a:rPr lang="pl-PL" sz="2800" b="1" cap="small" dirty="0" err="1" smtClean="0"/>
              <a:t>Incomplete</a:t>
            </a:r>
            <a:endParaRPr lang="pl-PL" sz="2800" b="1" cap="small" dirty="0" smtClean="0"/>
          </a:p>
          <a:p>
            <a:r>
              <a:rPr lang="pl-PL" sz="2800" b="1" cap="small" dirty="0" smtClean="0"/>
              <a:t>Complete</a:t>
            </a:r>
          </a:p>
          <a:p>
            <a:r>
              <a:rPr lang="pl-PL" sz="2800" b="1" cap="small" dirty="0" err="1" smtClean="0"/>
              <a:t>Septic</a:t>
            </a:r>
            <a:endParaRPr lang="pl-PL" sz="2800" b="1" cap="small" dirty="0" smtClean="0"/>
          </a:p>
          <a:p>
            <a:r>
              <a:rPr lang="pl-PL" sz="2800" b="1" cap="small" dirty="0" smtClean="0"/>
              <a:t>„</a:t>
            </a:r>
            <a:r>
              <a:rPr lang="pl-PL" sz="2800" b="1" cap="small" dirty="0" err="1" smtClean="0"/>
              <a:t>unsafe</a:t>
            </a:r>
            <a:r>
              <a:rPr lang="pl-PL" sz="2800" b="1" cap="small" dirty="0" smtClean="0"/>
              <a:t>”</a:t>
            </a:r>
            <a:endParaRPr lang="pl-PL" sz="2800" cap="small" dirty="0"/>
          </a:p>
        </p:txBody>
      </p:sp>
      <p:sp>
        <p:nvSpPr>
          <p:cNvPr id="6" name="Elipsa 5"/>
          <p:cNvSpPr/>
          <p:nvPr/>
        </p:nvSpPr>
        <p:spPr>
          <a:xfrm>
            <a:off x="1409422" y="4380704"/>
            <a:ext cx="2583978" cy="1489058"/>
          </a:xfrm>
          <a:prstGeom prst="ellipse">
            <a:avLst/>
          </a:prstGeom>
          <a:solidFill>
            <a:srgbClr val="FF0000">
              <a:alpha val="15000"/>
            </a:srgbClr>
          </a:solidFill>
          <a:ln>
            <a:solidFill>
              <a:schemeClr val="accent2">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l-PL"/>
          </a:p>
        </p:txBody>
      </p:sp>
      <p:sp>
        <p:nvSpPr>
          <p:cNvPr id="8" name="pole tekstowe 7"/>
          <p:cNvSpPr txBox="1"/>
          <p:nvPr/>
        </p:nvSpPr>
        <p:spPr>
          <a:xfrm>
            <a:off x="677917" y="6290441"/>
            <a:ext cx="11256580" cy="307777"/>
          </a:xfrm>
          <a:prstGeom prst="rect">
            <a:avLst/>
          </a:prstGeom>
          <a:noFill/>
        </p:spPr>
        <p:txBody>
          <a:bodyPr wrap="square" rtlCol="0">
            <a:spAutoFit/>
          </a:bodyPr>
          <a:lstStyle/>
          <a:p>
            <a:pPr algn="ctr"/>
            <a:r>
              <a:rPr lang="en-US" sz="1400" dirty="0" smtClean="0"/>
              <a:t>Zane S et al. Abortion-Related Mortality in the United States 1998–2010. </a:t>
            </a:r>
            <a:r>
              <a:rPr lang="en-US" sz="1400" dirty="0" err="1" smtClean="0"/>
              <a:t>Obstet</a:t>
            </a:r>
            <a:r>
              <a:rPr lang="en-US" sz="1400" dirty="0" smtClean="0"/>
              <a:t> Gynecol. 201</a:t>
            </a:r>
            <a:r>
              <a:rPr lang="pl-PL" sz="1400" dirty="0" smtClean="0"/>
              <a:t>5</a:t>
            </a:r>
            <a:endParaRPr lang="pl-PL" sz="1400" dirty="0"/>
          </a:p>
        </p:txBody>
      </p:sp>
      <p:pic>
        <p:nvPicPr>
          <p:cNvPr id="5124" name="Picture 4" descr="Znalezione obrazy dla zapytania wykrzykn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43" y="4153949"/>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zawartości 9"/>
          <p:cNvSpPr>
            <a:spLocks noGrp="1"/>
          </p:cNvSpPr>
          <p:nvPr>
            <p:ph idx="2"/>
          </p:nvPr>
        </p:nvSpPr>
        <p:spPr>
          <a:xfrm>
            <a:off x="5640108" y="2276854"/>
            <a:ext cx="4875215" cy="3541718"/>
          </a:xfrm>
        </p:spPr>
        <p:txBody>
          <a:bodyPr/>
          <a:lstStyle/>
          <a:p>
            <a:pPr marL="0" indent="0" algn="ctr">
              <a:buNone/>
            </a:pPr>
            <a:r>
              <a:rPr lang="en-US" dirty="0" smtClean="0">
                <a:solidFill>
                  <a:schemeClr val="tx1"/>
                </a:solidFill>
              </a:rPr>
              <a:t>In the United States, mortality from septic abortion </a:t>
            </a:r>
            <a:r>
              <a:rPr lang="en-US" b="1" dirty="0" smtClean="0">
                <a:solidFill>
                  <a:schemeClr val="tx1"/>
                </a:solidFill>
              </a:rPr>
              <a:t>rapidly declined after legalization of abortion</a:t>
            </a:r>
            <a:r>
              <a:rPr lang="en-US" dirty="0" smtClean="0">
                <a:solidFill>
                  <a:schemeClr val="tx1"/>
                </a:solidFill>
              </a:rPr>
              <a:t>. Death now occurs in less than </a:t>
            </a:r>
            <a:r>
              <a:rPr lang="pl-PL" dirty="0" smtClean="0">
                <a:solidFill>
                  <a:schemeClr val="tx1"/>
                </a:solidFill>
              </a:rPr>
              <a:t>0,6</a:t>
            </a:r>
            <a:r>
              <a:rPr lang="en-US" dirty="0" smtClean="0">
                <a:solidFill>
                  <a:schemeClr val="tx1"/>
                </a:solidFill>
              </a:rPr>
              <a:t> per 100,000 abortions. Figures for most European countries are similar to US rates.</a:t>
            </a:r>
            <a:endParaRPr lang="pl-PL" dirty="0" smtClean="0">
              <a:solidFill>
                <a:schemeClr val="tx1"/>
              </a:solidFill>
            </a:endParaRPr>
          </a:p>
          <a:p>
            <a:endParaRPr lang="pl-PL" dirty="0">
              <a:solidFill>
                <a:schemeClr val="tx1"/>
              </a:solidFill>
            </a:endParaRPr>
          </a:p>
        </p:txBody>
      </p:sp>
    </p:spTree>
    <p:extLst>
      <p:ext uri="{BB962C8B-B14F-4D97-AF65-F5344CB8AC3E}">
        <p14:creationId xmlns:p14="http://schemas.microsoft.com/office/powerpoint/2010/main" val="367471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555622" y="618518"/>
            <a:ext cx="3659192" cy="1538895"/>
          </a:xfrm>
        </p:spPr>
        <p:txBody>
          <a:bodyPr>
            <a:normAutofit fontScale="90000"/>
          </a:bodyPr>
          <a:lstStyle/>
          <a:p>
            <a:pPr algn="ctr"/>
            <a:r>
              <a:rPr lang="pl-PL" b="1" dirty="0" err="1" smtClean="0"/>
              <a:t>Abortion</a:t>
            </a:r>
            <a:r>
              <a:rPr lang="pl-PL" b="1" dirty="0" smtClean="0"/>
              <a:t>: </a:t>
            </a:r>
            <a:r>
              <a:rPr lang="pl-PL" b="1" dirty="0" err="1" smtClean="0"/>
              <a:t>maternal</a:t>
            </a:r>
            <a:r>
              <a:rPr lang="pl-PL" b="1" dirty="0" smtClean="0"/>
              <a:t> </a:t>
            </a:r>
            <a:r>
              <a:rPr lang="pl-PL" b="1" dirty="0" err="1" smtClean="0"/>
              <a:t>mortality</a:t>
            </a:r>
            <a:endParaRPr lang="pl-PL" dirty="0"/>
          </a:p>
        </p:txBody>
      </p:sp>
      <p:pic>
        <p:nvPicPr>
          <p:cNvPr id="13" name="Symbol zastępczy zawartości 12"/>
          <p:cNvPicPr>
            <a:picLocks noGrp="1" noChangeAspect="1"/>
          </p:cNvPicPr>
          <p:nvPr>
            <p:ph idx="1"/>
          </p:nvPr>
        </p:nvPicPr>
        <p:blipFill rotWithShape="1">
          <a:blip r:embed="rId3">
            <a:extLst>
              <a:ext uri="{28A0092B-C50C-407E-A947-70E740481C1C}">
                <a14:useLocalDpi xmlns:a14="http://schemas.microsoft.com/office/drawing/2010/main" val="0"/>
              </a:ext>
            </a:extLst>
          </a:blip>
          <a:srcRect t="17579"/>
          <a:stretch/>
        </p:blipFill>
        <p:spPr>
          <a:xfrm>
            <a:off x="4351070" y="618518"/>
            <a:ext cx="7553861" cy="5996595"/>
          </a:xfrm>
        </p:spPr>
      </p:pic>
      <p:pic>
        <p:nvPicPr>
          <p:cNvPr id="14" name="Symbol zastępczy zawartości 12"/>
          <p:cNvPicPr>
            <a:picLocks noChangeAspect="1"/>
          </p:cNvPicPr>
          <p:nvPr/>
        </p:nvPicPr>
        <p:blipFill rotWithShape="1">
          <a:blip r:embed="rId3">
            <a:extLst>
              <a:ext uri="{28A0092B-C50C-407E-A947-70E740481C1C}">
                <a14:useLocalDpi xmlns:a14="http://schemas.microsoft.com/office/drawing/2010/main" val="0"/>
              </a:ext>
            </a:extLst>
          </a:blip>
          <a:srcRect l="60532" t="995" b="81068"/>
          <a:stretch/>
        </p:blipFill>
        <p:spPr>
          <a:xfrm>
            <a:off x="7258050" y="1128712"/>
            <a:ext cx="2741880" cy="1200150"/>
          </a:xfrm>
          <a:prstGeom prst="rect">
            <a:avLst/>
          </a:prstGeom>
          <a:noFill/>
          <a:ln>
            <a:noFill/>
          </a:ln>
        </p:spPr>
      </p:pic>
      <p:sp>
        <p:nvSpPr>
          <p:cNvPr id="15" name="Elipsa 14"/>
          <p:cNvSpPr/>
          <p:nvPr/>
        </p:nvSpPr>
        <p:spPr>
          <a:xfrm>
            <a:off x="9701213" y="2443163"/>
            <a:ext cx="714375" cy="2943225"/>
          </a:xfrm>
          <a:prstGeom prst="ellipse">
            <a:avLst/>
          </a:prstGeom>
          <a:solidFill>
            <a:schemeClr val="tx2">
              <a:lumMod val="20000"/>
              <a:lumOff val="80000"/>
              <a:alpha val="31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pl-PL"/>
          </a:p>
        </p:txBody>
      </p:sp>
      <p:sp>
        <p:nvSpPr>
          <p:cNvPr id="16" name="Symbol zastępczy zawartości 3"/>
          <p:cNvSpPr txBox="1">
            <a:spLocks/>
          </p:cNvSpPr>
          <p:nvPr/>
        </p:nvSpPr>
        <p:spPr>
          <a:xfrm>
            <a:off x="322920" y="2757488"/>
            <a:ext cx="3891894" cy="3086100"/>
          </a:xfrm>
          <a:prstGeom prst="rect">
            <a:avLst/>
          </a:prstGeom>
        </p:spPr>
        <p:txBody>
          <a:bodyPr>
            <a:normAutofit/>
          </a:bodyPr>
          <a:lstStyle>
            <a:lvl1pPr marL="228600" marR="0" lvl="0" indent="-228600" algn="l" defTabSz="914400" rtl="0" fontAlgn="auto" hangingPunct="1">
              <a:lnSpc>
                <a:spcPct val="120000"/>
              </a:lnSpc>
              <a:spcBef>
                <a:spcPts val="1000"/>
              </a:spcBef>
              <a:spcAft>
                <a:spcPts val="0"/>
              </a:spcAft>
              <a:buSzPct val="125000"/>
              <a:buFont typeface="Arial" pitchFamily="34"/>
              <a:buChar char="•"/>
              <a:tabLst/>
              <a:defRPr lang="pl-PL" sz="2400" b="0" i="0" u="none" strike="noStrike" kern="1200" cap="none" spc="0" baseline="0">
                <a:solidFill>
                  <a:srgbClr val="000000"/>
                </a:solidFill>
                <a:uFillTx/>
                <a:latin typeface="Calibri"/>
              </a:defRPr>
            </a:lvl1pPr>
            <a:lvl2pPr marL="685800" marR="0" lvl="1" indent="-228600" algn="l" defTabSz="914400" rtl="0" fontAlgn="auto" hangingPunct="1">
              <a:lnSpc>
                <a:spcPct val="120000"/>
              </a:lnSpc>
              <a:spcBef>
                <a:spcPts val="500"/>
              </a:spcBef>
              <a:spcAft>
                <a:spcPts val="0"/>
              </a:spcAft>
              <a:buSzPct val="125000"/>
              <a:buFont typeface="Arial" pitchFamily="34"/>
              <a:buChar char="•"/>
              <a:tabLst/>
              <a:defRPr lang="pl-PL" sz="2000" b="0" i="0" u="none" strike="noStrike" kern="1200" cap="none" spc="0" baseline="0">
                <a:solidFill>
                  <a:srgbClr val="000000"/>
                </a:solidFill>
                <a:uFillTx/>
                <a:latin typeface="Calibri"/>
              </a:defRPr>
            </a:lvl2pPr>
            <a:lvl3pPr marL="1143000" marR="0" lvl="2" indent="-228600" algn="l" defTabSz="914400" rtl="0" fontAlgn="auto" hangingPunct="1">
              <a:lnSpc>
                <a:spcPct val="120000"/>
              </a:lnSpc>
              <a:spcBef>
                <a:spcPts val="500"/>
              </a:spcBef>
              <a:spcAft>
                <a:spcPts val="0"/>
              </a:spcAft>
              <a:buSzPct val="125000"/>
              <a:buFont typeface="Arial" pitchFamily="34"/>
              <a:buChar char="•"/>
              <a:tabLst/>
              <a:defRPr lang="pl-PL" sz="1800" b="0" i="0" u="none" strike="noStrike" kern="1200" cap="none" spc="0" baseline="0">
                <a:solidFill>
                  <a:srgbClr val="000000"/>
                </a:solidFill>
                <a:uFillTx/>
                <a:latin typeface="Calibri"/>
              </a:defRPr>
            </a:lvl3pPr>
            <a:lvl4pPr marL="1600200" marR="0" lvl="3" indent="-228600" algn="l" defTabSz="914400" rtl="0" fontAlgn="auto" hangingPunct="1">
              <a:lnSpc>
                <a:spcPct val="120000"/>
              </a:lnSpc>
              <a:spcBef>
                <a:spcPts val="500"/>
              </a:spcBef>
              <a:spcAft>
                <a:spcPts val="0"/>
              </a:spcAft>
              <a:buSzPct val="125000"/>
              <a:buFont typeface="Arial" pitchFamily="34"/>
              <a:buChar char="•"/>
              <a:tabLst/>
              <a:defRPr lang="pl-PL" sz="1600" b="0" i="0" u="none" strike="noStrike" kern="1200" cap="none" spc="0" baseline="0">
                <a:solidFill>
                  <a:srgbClr val="000000"/>
                </a:solidFill>
                <a:uFillTx/>
                <a:latin typeface="Calibri"/>
              </a:defRPr>
            </a:lvl4pPr>
            <a:lvl5pPr marL="2057400" marR="0" lvl="4" indent="-228600" algn="l" defTabSz="914400" rtl="0" fontAlgn="auto" hangingPunct="1">
              <a:lnSpc>
                <a:spcPct val="120000"/>
              </a:lnSpc>
              <a:spcBef>
                <a:spcPts val="500"/>
              </a:spcBef>
              <a:spcAft>
                <a:spcPts val="0"/>
              </a:spcAft>
              <a:buSzPct val="125000"/>
              <a:buFont typeface="Arial" pitchFamily="34"/>
              <a:buChar char="•"/>
              <a:tabLst/>
              <a:defRPr lang="pl-PL" sz="16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Worldwide, abortion accounts for approximately 14% of pregnancy-related deaths, and septic abortion is a major cause of the deaths from abortion. </a:t>
            </a:r>
            <a:endParaRPr lang="pl-PL" dirty="0" smtClean="0"/>
          </a:p>
        </p:txBody>
      </p:sp>
      <p:sp>
        <p:nvSpPr>
          <p:cNvPr id="17" name="pole tekstowe 16"/>
          <p:cNvSpPr txBox="1"/>
          <p:nvPr/>
        </p:nvSpPr>
        <p:spPr>
          <a:xfrm>
            <a:off x="437220" y="5986463"/>
            <a:ext cx="4028150" cy="738664"/>
          </a:xfrm>
          <a:prstGeom prst="rect">
            <a:avLst/>
          </a:prstGeom>
          <a:noFill/>
        </p:spPr>
        <p:txBody>
          <a:bodyPr wrap="square" rtlCol="0">
            <a:spAutoFit/>
          </a:bodyPr>
          <a:lstStyle/>
          <a:p>
            <a:r>
              <a:rPr lang="en-US" sz="1400" i="1" dirty="0"/>
              <a:t>Khan KS, </a:t>
            </a:r>
            <a:r>
              <a:rPr lang="en-US" sz="1400" i="1" dirty="0" err="1"/>
              <a:t>Wojdyla</a:t>
            </a:r>
            <a:r>
              <a:rPr lang="en-US" sz="1400" i="1" dirty="0"/>
              <a:t> D, Say L, </a:t>
            </a:r>
            <a:r>
              <a:rPr lang="en-US" sz="1400" i="1" dirty="0" err="1"/>
              <a:t>Gülmezoglu</a:t>
            </a:r>
            <a:r>
              <a:rPr lang="en-US" sz="1400" i="1" dirty="0"/>
              <a:t> AM, Van Look PF. WHO analysis of causes of maternal death: a systematic review. Lancet 2006; 367:1066.</a:t>
            </a:r>
            <a:endParaRPr lang="pl-PL" sz="1400" dirty="0"/>
          </a:p>
        </p:txBody>
      </p:sp>
    </p:spTree>
    <p:extLst>
      <p:ext uri="{BB962C8B-B14F-4D97-AF65-F5344CB8AC3E}">
        <p14:creationId xmlns:p14="http://schemas.microsoft.com/office/powerpoint/2010/main" val="381537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p:nvPr>
        </p:nvSpPr>
        <p:spPr>
          <a:xfrm>
            <a:off x="803785" y="337166"/>
            <a:ext cx="9905996" cy="1478566"/>
          </a:xfrm>
        </p:spPr>
        <p:txBody>
          <a:bodyPr anchorCtr="1"/>
          <a:lstStyle/>
          <a:p>
            <a:pPr lvl="0" algn="ctr"/>
            <a:r>
              <a:rPr lang="en-US" sz="3200" b="1"/>
              <a:t>Modified Early Warning Score (MEWS) </a:t>
            </a:r>
            <a:r>
              <a:rPr lang="pl-PL" sz="3200" b="1"/>
              <a:t/>
            </a:r>
            <a:br>
              <a:rPr lang="pl-PL" sz="3200" b="1"/>
            </a:br>
            <a:r>
              <a:rPr lang="en-US" sz="3200" b="1"/>
              <a:t>for Clinical Deterioration</a:t>
            </a:r>
            <a:br>
              <a:rPr lang="en-US" sz="3200" b="1"/>
            </a:br>
            <a:endParaRPr lang="pl-PL" sz="3200"/>
          </a:p>
        </p:txBody>
      </p:sp>
      <p:pic>
        <p:nvPicPr>
          <p:cNvPr id="3" name="Symbol zastępczy zawartości 5"/>
          <p:cNvPicPr>
            <a:picLocks noGrp="1" noChangeAspect="1"/>
          </p:cNvPicPr>
          <p:nvPr>
            <p:ph idx="1"/>
          </p:nvPr>
        </p:nvPicPr>
        <p:blipFill>
          <a:blip r:embed="rId3"/>
          <a:stretch>
            <a:fillRect/>
          </a:stretch>
        </p:blipFill>
        <p:spPr>
          <a:xfrm>
            <a:off x="536213" y="1683090"/>
            <a:ext cx="11289063" cy="4525201"/>
          </a:xfrm>
        </p:spPr>
      </p:pic>
      <p:sp>
        <p:nvSpPr>
          <p:cNvPr id="4" name="pole tekstowe 3"/>
          <p:cNvSpPr txBox="1"/>
          <p:nvPr/>
        </p:nvSpPr>
        <p:spPr>
          <a:xfrm>
            <a:off x="536213" y="6350924"/>
            <a:ext cx="11289063" cy="400110"/>
          </a:xfrm>
          <a:prstGeom prst="rect">
            <a:avLst/>
          </a:prstGeom>
          <a:noFill/>
        </p:spPr>
        <p:txBody>
          <a:bodyPr wrap="square" rtlCol="0">
            <a:spAutoFit/>
          </a:bodyPr>
          <a:lstStyle/>
          <a:p>
            <a:pPr algn="ctr"/>
            <a:r>
              <a:rPr lang="pl-PL" sz="2000" b="1" dirty="0" err="1" smtClean="0"/>
              <a:t>Score</a:t>
            </a:r>
            <a:r>
              <a:rPr lang="pl-PL" sz="2000" b="1" dirty="0" smtClean="0"/>
              <a:t> of ≥5</a:t>
            </a:r>
            <a:r>
              <a:rPr lang="pl-PL" sz="2000" dirty="0" smtClean="0"/>
              <a:t>  </a:t>
            </a:r>
            <a:r>
              <a:rPr lang="pl-PL" sz="2000" dirty="0" err="1" smtClean="0"/>
              <a:t>is</a:t>
            </a:r>
            <a:r>
              <a:rPr lang="pl-PL" sz="2000" dirty="0" smtClean="0"/>
              <a:t> </a:t>
            </a:r>
            <a:r>
              <a:rPr lang="pl-PL" sz="2000" dirty="0" err="1" smtClean="0"/>
              <a:t>associated</a:t>
            </a:r>
            <a:r>
              <a:rPr lang="pl-PL" sz="2000" dirty="0" smtClean="0"/>
              <a:t> with </a:t>
            </a:r>
            <a:r>
              <a:rPr lang="en-US" sz="2000" dirty="0"/>
              <a:t>a higher likelihood of admission to an intensive care unit or death</a:t>
            </a:r>
            <a:r>
              <a:rPr lang="pl-PL" sz="2000" dirty="0" smtClean="0"/>
              <a:t> </a:t>
            </a:r>
            <a:endParaRPr lang="pl-PL" sz="2000" dirty="0"/>
          </a:p>
        </p:txBody>
      </p:sp>
    </p:spTree>
    <p:extLst>
      <p:ext uri="{BB962C8B-B14F-4D97-AF65-F5344CB8AC3E}">
        <p14:creationId xmlns:p14="http://schemas.microsoft.com/office/powerpoint/2010/main" val="119448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ytuł 3"/>
          <p:cNvSpPr txBox="1">
            <a:spLocks noGrp="1"/>
          </p:cNvSpPr>
          <p:nvPr>
            <p:ph type="title"/>
          </p:nvPr>
        </p:nvSpPr>
        <p:spPr>
          <a:xfrm>
            <a:off x="2999872" y="0"/>
            <a:ext cx="3019924" cy="2097084"/>
          </a:xfrm>
        </p:spPr>
        <p:txBody>
          <a:bodyPr anchorCtr="1"/>
          <a:lstStyle/>
          <a:p>
            <a:pPr lvl="0" algn="ctr"/>
            <a:r>
              <a:rPr lang="pl-PL"/>
              <a:t>Abdominal Pain</a:t>
            </a:r>
          </a:p>
        </p:txBody>
      </p:sp>
      <p:sp>
        <p:nvSpPr>
          <p:cNvPr id="3" name="Symbol zastępczy zawartości 4"/>
          <p:cNvSpPr txBox="1">
            <a:spLocks noGrp="1"/>
          </p:cNvSpPr>
          <p:nvPr>
            <p:ph idx="1"/>
          </p:nvPr>
        </p:nvSpPr>
        <p:spPr>
          <a:xfrm>
            <a:off x="1141408" y="2249488"/>
            <a:ext cx="4878388" cy="4488195"/>
          </a:xfrm>
        </p:spPr>
        <p:txBody>
          <a:bodyPr>
            <a:normAutofit/>
          </a:bodyPr>
          <a:lstStyle/>
          <a:p>
            <a:pPr lvl="0">
              <a:lnSpc>
                <a:spcPct val="80000"/>
              </a:lnSpc>
            </a:pPr>
            <a:r>
              <a:rPr lang="pl-PL" dirty="0" err="1"/>
              <a:t>Ectopic</a:t>
            </a:r>
            <a:r>
              <a:rPr lang="pl-PL" dirty="0"/>
              <a:t> </a:t>
            </a:r>
            <a:r>
              <a:rPr lang="pl-PL" dirty="0" err="1"/>
              <a:t>pregnancy</a:t>
            </a:r>
            <a:endParaRPr lang="pl-PL" dirty="0"/>
          </a:p>
          <a:p>
            <a:pPr lvl="0">
              <a:lnSpc>
                <a:spcPct val="80000"/>
              </a:lnSpc>
            </a:pPr>
            <a:r>
              <a:rPr lang="pl-PL" dirty="0" err="1"/>
              <a:t>Ovarian</a:t>
            </a:r>
            <a:r>
              <a:rPr lang="pl-PL" dirty="0"/>
              <a:t> </a:t>
            </a:r>
            <a:r>
              <a:rPr lang="pl-PL" dirty="0" err="1"/>
              <a:t>torsion</a:t>
            </a:r>
            <a:endParaRPr lang="pl-PL" dirty="0"/>
          </a:p>
          <a:p>
            <a:pPr lvl="0">
              <a:lnSpc>
                <a:spcPct val="80000"/>
              </a:lnSpc>
            </a:pPr>
            <a:r>
              <a:rPr lang="pl-PL" dirty="0" err="1"/>
              <a:t>Ruptured</a:t>
            </a:r>
            <a:r>
              <a:rPr lang="pl-PL" dirty="0"/>
              <a:t> </a:t>
            </a:r>
            <a:r>
              <a:rPr lang="pl-PL" dirty="0" err="1"/>
              <a:t>ovarian</a:t>
            </a:r>
            <a:r>
              <a:rPr lang="pl-PL" dirty="0"/>
              <a:t> cyst</a:t>
            </a:r>
          </a:p>
          <a:p>
            <a:pPr lvl="0">
              <a:lnSpc>
                <a:spcPct val="80000"/>
              </a:lnSpc>
            </a:pPr>
            <a:r>
              <a:rPr lang="pl-PL" dirty="0" err="1"/>
              <a:t>Degenerating</a:t>
            </a:r>
            <a:r>
              <a:rPr lang="pl-PL" dirty="0"/>
              <a:t> </a:t>
            </a:r>
            <a:r>
              <a:rPr lang="pl-PL" dirty="0" err="1"/>
              <a:t>fibroid</a:t>
            </a:r>
            <a:endParaRPr lang="pl-PL" dirty="0"/>
          </a:p>
          <a:p>
            <a:pPr lvl="0">
              <a:lnSpc>
                <a:spcPct val="80000"/>
              </a:lnSpc>
            </a:pPr>
            <a:r>
              <a:rPr lang="pl-PL" dirty="0" err="1"/>
              <a:t>Pelvic</a:t>
            </a:r>
            <a:r>
              <a:rPr lang="pl-PL" dirty="0"/>
              <a:t> </a:t>
            </a:r>
            <a:r>
              <a:rPr lang="pl-PL" dirty="0" err="1"/>
              <a:t>Inflammatory</a:t>
            </a:r>
            <a:r>
              <a:rPr lang="pl-PL" dirty="0"/>
              <a:t> </a:t>
            </a:r>
            <a:r>
              <a:rPr lang="pl-PL" dirty="0" err="1"/>
              <a:t>Disease</a:t>
            </a:r>
            <a:r>
              <a:rPr lang="pl-PL" dirty="0"/>
              <a:t>/Tubo-</a:t>
            </a:r>
            <a:r>
              <a:rPr lang="pl-PL" dirty="0" err="1"/>
              <a:t>ovarian</a:t>
            </a:r>
            <a:r>
              <a:rPr lang="pl-PL" dirty="0"/>
              <a:t> </a:t>
            </a:r>
            <a:r>
              <a:rPr lang="pl-PL" dirty="0" err="1" smtClean="0"/>
              <a:t>abscess</a:t>
            </a:r>
            <a:r>
              <a:rPr lang="pl-PL" dirty="0" smtClean="0"/>
              <a:t>/</a:t>
            </a:r>
            <a:r>
              <a:rPr lang="pl-PL" dirty="0" err="1" smtClean="0"/>
              <a:t>Endometritis</a:t>
            </a:r>
            <a:endParaRPr lang="pl-PL" dirty="0"/>
          </a:p>
          <a:p>
            <a:pPr lvl="0">
              <a:lnSpc>
                <a:spcPct val="80000"/>
              </a:lnSpc>
            </a:pPr>
            <a:r>
              <a:rPr lang="pl-PL" dirty="0" err="1"/>
              <a:t>Pelvic</a:t>
            </a:r>
            <a:r>
              <a:rPr lang="pl-PL" dirty="0"/>
              <a:t> </a:t>
            </a:r>
            <a:r>
              <a:rPr lang="pl-PL" dirty="0" err="1"/>
              <a:t>endometriosis</a:t>
            </a:r>
            <a:endParaRPr lang="pl-PL" dirty="0"/>
          </a:p>
          <a:p>
            <a:pPr lvl="0">
              <a:lnSpc>
                <a:spcPct val="80000"/>
              </a:lnSpc>
            </a:pPr>
            <a:r>
              <a:rPr lang="pl-PL" dirty="0" err="1"/>
              <a:t>Ovarian</a:t>
            </a:r>
            <a:r>
              <a:rPr lang="pl-PL" dirty="0"/>
              <a:t> </a:t>
            </a:r>
            <a:r>
              <a:rPr lang="pl-PL" dirty="0" err="1"/>
              <a:t>Hyperstmulation</a:t>
            </a:r>
            <a:r>
              <a:rPr lang="pl-PL" dirty="0"/>
              <a:t> </a:t>
            </a:r>
            <a:r>
              <a:rPr lang="pl-PL" dirty="0" err="1"/>
              <a:t>Syndrome</a:t>
            </a:r>
            <a:endParaRPr lang="pl-PL" dirty="0"/>
          </a:p>
          <a:p>
            <a:pPr lvl="0">
              <a:lnSpc>
                <a:spcPct val="80000"/>
              </a:lnSpc>
            </a:pPr>
            <a:endParaRPr lang="pl-PL" dirty="0"/>
          </a:p>
          <a:p>
            <a:pPr lvl="0">
              <a:lnSpc>
                <a:spcPct val="80000"/>
              </a:lnSpc>
            </a:pPr>
            <a:r>
              <a:rPr lang="pl-PL" dirty="0" err="1"/>
              <a:t>Vulvar</a:t>
            </a:r>
            <a:r>
              <a:rPr lang="pl-PL" dirty="0"/>
              <a:t> </a:t>
            </a:r>
            <a:r>
              <a:rPr lang="pl-PL" dirty="0" err="1" smtClean="0"/>
              <a:t>abscess</a:t>
            </a:r>
            <a:endParaRPr lang="pl-PL" dirty="0"/>
          </a:p>
        </p:txBody>
      </p:sp>
      <p:sp>
        <p:nvSpPr>
          <p:cNvPr id="4" name="Symbol zastępczy zawartości 5"/>
          <p:cNvSpPr txBox="1">
            <a:spLocks noGrp="1"/>
          </p:cNvSpPr>
          <p:nvPr>
            <p:ph idx="2"/>
          </p:nvPr>
        </p:nvSpPr>
        <p:spPr>
          <a:xfrm>
            <a:off x="6172200" y="2249488"/>
            <a:ext cx="5611653" cy="2001667"/>
          </a:xfrm>
        </p:spPr>
        <p:txBody>
          <a:bodyPr>
            <a:normAutofit/>
          </a:bodyPr>
          <a:lstStyle/>
          <a:p>
            <a:pPr lvl="0">
              <a:lnSpc>
                <a:spcPct val="100000"/>
              </a:lnSpc>
            </a:pPr>
            <a:r>
              <a:rPr lang="pl-PL" sz="2800" dirty="0" err="1"/>
              <a:t>Miscarriage</a:t>
            </a:r>
            <a:r>
              <a:rPr lang="pl-PL" sz="2800" dirty="0"/>
              <a:t>/</a:t>
            </a:r>
            <a:r>
              <a:rPr lang="pl-PL" sz="2800" dirty="0" err="1"/>
              <a:t>abortion</a:t>
            </a:r>
            <a:endParaRPr lang="pl-PL" sz="2800" dirty="0"/>
          </a:p>
          <a:p>
            <a:pPr lvl="0">
              <a:lnSpc>
                <a:spcPct val="100000"/>
              </a:lnSpc>
            </a:pPr>
            <a:r>
              <a:rPr lang="pl-PL" sz="2800" dirty="0" err="1"/>
              <a:t>Severe</a:t>
            </a:r>
            <a:r>
              <a:rPr lang="pl-PL" sz="2800" dirty="0"/>
              <a:t> </a:t>
            </a:r>
            <a:r>
              <a:rPr lang="pl-PL" sz="2800" dirty="0" err="1"/>
              <a:t>vaginal</a:t>
            </a:r>
            <a:r>
              <a:rPr lang="pl-PL" sz="2800" dirty="0"/>
              <a:t> </a:t>
            </a:r>
            <a:r>
              <a:rPr lang="pl-PL" sz="2800" dirty="0" err="1"/>
              <a:t>bleeding</a:t>
            </a:r>
            <a:endParaRPr lang="pl-PL" sz="2800" dirty="0"/>
          </a:p>
          <a:p>
            <a:pPr lvl="0">
              <a:lnSpc>
                <a:spcPct val="100000"/>
              </a:lnSpc>
            </a:pPr>
            <a:r>
              <a:rPr lang="pl-PL" sz="2800" dirty="0" err="1"/>
              <a:t>Abnormal</a:t>
            </a:r>
            <a:r>
              <a:rPr lang="pl-PL" sz="2800" dirty="0"/>
              <a:t> </a:t>
            </a:r>
            <a:r>
              <a:rPr lang="pl-PL" sz="2800" dirty="0" err="1" smtClean="0"/>
              <a:t>menses</a:t>
            </a:r>
            <a:r>
              <a:rPr lang="pl-PL" sz="2800" dirty="0" smtClean="0"/>
              <a:t>/</a:t>
            </a:r>
            <a:r>
              <a:rPr lang="pl-PL" sz="2800" dirty="0" err="1" smtClean="0"/>
              <a:t>dysmenorrhea</a:t>
            </a:r>
            <a:endParaRPr lang="pl-PL" sz="2800" dirty="0"/>
          </a:p>
          <a:p>
            <a:pPr lvl="0">
              <a:lnSpc>
                <a:spcPct val="100000"/>
              </a:lnSpc>
            </a:pPr>
            <a:endParaRPr lang="pl-PL" sz="2000" dirty="0"/>
          </a:p>
          <a:p>
            <a:pPr lvl="0">
              <a:lnSpc>
                <a:spcPct val="100000"/>
              </a:lnSpc>
            </a:pPr>
            <a:endParaRPr lang="pl-PL" sz="2000" dirty="0"/>
          </a:p>
        </p:txBody>
      </p:sp>
      <p:sp>
        <p:nvSpPr>
          <p:cNvPr id="5" name="Tytuł 3"/>
          <p:cNvSpPr txBox="1"/>
          <p:nvPr/>
        </p:nvSpPr>
        <p:spPr>
          <a:xfrm>
            <a:off x="8957178" y="391518"/>
            <a:ext cx="2242639" cy="1599779"/>
          </a:xfrm>
          <a:prstGeom prst="rect">
            <a:avLst/>
          </a:prstGeom>
          <a:noFill/>
          <a:ln cap="flat">
            <a:noFill/>
          </a:ln>
        </p:spPr>
        <p:txBody>
          <a:bodyPr vert="horz" wrap="square" lIns="91440" tIns="45720" rIns="91440" bIns="45720"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pl-PL" sz="3600" b="0" i="0" u="none" strike="noStrike" kern="1200" cap="all" spc="0" baseline="0">
                <a:solidFill>
                  <a:srgbClr val="000000"/>
                </a:solidFill>
                <a:uFillTx/>
                <a:latin typeface="Calibri Light"/>
              </a:rPr>
              <a:t>Bleeding</a:t>
            </a:r>
          </a:p>
        </p:txBody>
      </p:sp>
      <p:sp>
        <p:nvSpPr>
          <p:cNvPr id="6" name="Symbol zastępczy zawartości 5"/>
          <p:cNvSpPr txBox="1"/>
          <p:nvPr/>
        </p:nvSpPr>
        <p:spPr>
          <a:xfrm>
            <a:off x="8957178" y="4788130"/>
            <a:ext cx="2826675" cy="1405493"/>
          </a:xfrm>
          <a:prstGeom prst="rect">
            <a:avLst/>
          </a:prstGeom>
          <a:noFill/>
          <a:ln cap="flat">
            <a:noFill/>
          </a:ln>
        </p:spPr>
        <p:txBody>
          <a:bodyPr vert="horz" wrap="square" lIns="91440" tIns="45720" rIns="91440" bIns="45720" anchor="t" anchorCtr="0" compatLnSpc="1">
            <a:normAutofit/>
          </a:bodyPr>
          <a:lstStyle/>
          <a:p>
            <a:pPr marL="228600" marR="0" lvl="0" indent="-228600" algn="l" defTabSz="914400" rtl="0" fontAlgn="auto" hangingPunct="1">
              <a:lnSpc>
                <a:spcPct val="110000"/>
              </a:lnSpc>
              <a:spcBef>
                <a:spcPts val="1000"/>
              </a:spcBef>
              <a:spcAft>
                <a:spcPts val="0"/>
              </a:spcAft>
              <a:buSzPct val="125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Calibri"/>
              </a:rPr>
              <a:t>Postoperative </a:t>
            </a:r>
            <a:r>
              <a:rPr lang="en-US" sz="2400" b="0" i="0" u="none" strike="noStrike" kern="1200" cap="none" spc="0" baseline="0" dirty="0">
                <a:solidFill>
                  <a:srgbClr val="000000"/>
                </a:solidFill>
                <a:uFillTx/>
                <a:latin typeface="Calibri"/>
              </a:rPr>
              <a:t>complications</a:t>
            </a:r>
          </a:p>
        </p:txBody>
      </p:sp>
      <p:pic>
        <p:nvPicPr>
          <p:cNvPr id="7" name="Picture 2" descr="Znalezione obrazy dla zapytania abdominal pain"/>
          <p:cNvPicPr>
            <a:picLocks noChangeAspect="1"/>
          </p:cNvPicPr>
          <p:nvPr/>
        </p:nvPicPr>
        <p:blipFill>
          <a:blip r:embed="rId3"/>
          <a:srcRect/>
          <a:stretch>
            <a:fillRect/>
          </a:stretch>
        </p:blipFill>
        <p:spPr>
          <a:xfrm>
            <a:off x="364123" y="336554"/>
            <a:ext cx="2635748" cy="1654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descr="Znalezione obrazy dla zapytania vaginal bleeding"/>
          <p:cNvPicPr>
            <a:picLocks noChangeAspect="1"/>
          </p:cNvPicPr>
          <p:nvPr/>
        </p:nvPicPr>
        <p:blipFill>
          <a:blip r:embed="rId4"/>
          <a:srcRect/>
          <a:stretch>
            <a:fillRect/>
          </a:stretch>
        </p:blipFill>
        <p:spPr>
          <a:xfrm>
            <a:off x="6095993" y="365933"/>
            <a:ext cx="2635748" cy="16509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6" descr="Znalezione obrazy dla zapytania surgery icon"/>
          <p:cNvPicPr>
            <a:picLocks noChangeAspect="1"/>
          </p:cNvPicPr>
          <p:nvPr/>
        </p:nvPicPr>
        <p:blipFill>
          <a:blip r:embed="rId5"/>
          <a:srcRect/>
          <a:stretch>
            <a:fillRect/>
          </a:stretch>
        </p:blipFill>
        <p:spPr>
          <a:xfrm>
            <a:off x="6172200" y="4393801"/>
            <a:ext cx="2342144" cy="1682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pic>
        <p:nvPicPr>
          <p:cNvPr id="13314" name="Picture 2" descr="Znalezione obrazy dla zapytania abdominal pain"/>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6544" y="618518"/>
            <a:ext cx="5646136" cy="3183461"/>
          </a:xfrm>
          <a:prstGeom prst="rect">
            <a:avLst/>
          </a:prstGeom>
          <a:ln>
            <a:noFill/>
          </a:ln>
          <a:effectLst>
            <a:softEdge rad="112500"/>
          </a:effectLst>
        </p:spPr>
      </p:pic>
      <p:sp>
        <p:nvSpPr>
          <p:cNvPr id="2" name="Tytuł 1"/>
          <p:cNvSpPr txBox="1">
            <a:spLocks noGrp="1"/>
          </p:cNvSpPr>
          <p:nvPr>
            <p:ph type="title"/>
          </p:nvPr>
        </p:nvSpPr>
        <p:spPr/>
        <p:txBody>
          <a:bodyPr/>
          <a:lstStyle/>
          <a:p>
            <a:pPr lvl="0"/>
            <a:r>
              <a:rPr lang="pl-PL" b="1" dirty="0" err="1"/>
              <a:t>Differential</a:t>
            </a:r>
            <a:r>
              <a:rPr lang="pl-PL" b="1" dirty="0"/>
              <a:t> </a:t>
            </a:r>
            <a:r>
              <a:rPr lang="pl-PL" b="1" dirty="0" err="1"/>
              <a:t>diagnosis</a:t>
            </a:r>
            <a:endParaRPr lang="pl-PL" b="1" dirty="0"/>
          </a:p>
        </p:txBody>
      </p:sp>
      <p:sp>
        <p:nvSpPr>
          <p:cNvPr id="3" name="Symbol zastępczy zawartości 2"/>
          <p:cNvSpPr txBox="1">
            <a:spLocks noGrp="1"/>
          </p:cNvSpPr>
          <p:nvPr>
            <p:ph idx="1"/>
          </p:nvPr>
        </p:nvSpPr>
        <p:spPr>
          <a:xfrm>
            <a:off x="850232" y="2249488"/>
            <a:ext cx="5169564" cy="4215475"/>
          </a:xfrm>
        </p:spPr>
        <p:txBody>
          <a:bodyPr>
            <a:noAutofit/>
          </a:bodyPr>
          <a:lstStyle/>
          <a:p>
            <a:pPr lvl="0">
              <a:lnSpc>
                <a:spcPct val="100000"/>
              </a:lnSpc>
            </a:pPr>
            <a:r>
              <a:rPr lang="pl-PL" sz="3600" dirty="0" err="1">
                <a:solidFill>
                  <a:schemeClr val="accent1">
                    <a:lumMod val="50000"/>
                  </a:schemeClr>
                </a:solidFill>
                <a:effectLst>
                  <a:outerShdw blurRad="38100" dist="38100" dir="2700000" algn="tl">
                    <a:srgbClr val="000000">
                      <a:alpha val="43137"/>
                    </a:srgbClr>
                  </a:outerShdw>
                </a:effectLst>
              </a:rPr>
              <a:t>Gastrointestinal</a:t>
            </a:r>
            <a:r>
              <a:rPr lang="pl-PL" sz="3600" dirty="0">
                <a:solidFill>
                  <a:schemeClr val="accent1">
                    <a:lumMod val="50000"/>
                  </a:schemeClr>
                </a:solidFill>
                <a:effectLst>
                  <a:outerShdw blurRad="38100" dist="38100" dir="2700000" algn="tl">
                    <a:srgbClr val="000000">
                      <a:alpha val="43137"/>
                    </a:srgbClr>
                  </a:outerShdw>
                </a:effectLst>
              </a:rPr>
              <a:t> </a:t>
            </a:r>
          </a:p>
          <a:p>
            <a:pPr lvl="1">
              <a:lnSpc>
                <a:spcPct val="100000"/>
              </a:lnSpc>
            </a:pPr>
            <a:r>
              <a:rPr lang="pl-PL" sz="2800" dirty="0" err="1"/>
              <a:t>Appendicitis</a:t>
            </a:r>
            <a:r>
              <a:rPr lang="pl-PL" sz="2800" dirty="0"/>
              <a:t> </a:t>
            </a:r>
          </a:p>
          <a:p>
            <a:pPr lvl="1">
              <a:lnSpc>
                <a:spcPct val="100000"/>
              </a:lnSpc>
            </a:pPr>
            <a:r>
              <a:rPr lang="pl-PL" sz="2800" dirty="0" err="1"/>
              <a:t>Bowel</a:t>
            </a:r>
            <a:r>
              <a:rPr lang="pl-PL" sz="2800" dirty="0"/>
              <a:t> </a:t>
            </a:r>
            <a:r>
              <a:rPr lang="pl-PL" sz="2800" dirty="0" err="1"/>
              <a:t>obstruction</a:t>
            </a:r>
            <a:endParaRPr lang="pl-PL" sz="2800" dirty="0"/>
          </a:p>
          <a:p>
            <a:pPr lvl="1">
              <a:lnSpc>
                <a:spcPct val="100000"/>
              </a:lnSpc>
            </a:pPr>
            <a:r>
              <a:rPr lang="pl-PL" sz="2800" dirty="0" err="1"/>
              <a:t>Diverticulitis</a:t>
            </a:r>
            <a:endParaRPr lang="pl-PL" sz="2800" dirty="0"/>
          </a:p>
          <a:p>
            <a:pPr lvl="1">
              <a:lnSpc>
                <a:spcPct val="100000"/>
              </a:lnSpc>
            </a:pPr>
            <a:r>
              <a:rPr lang="pl-PL" sz="2800" dirty="0" err="1"/>
              <a:t>Inflammatory</a:t>
            </a:r>
            <a:r>
              <a:rPr lang="pl-PL" sz="2800" dirty="0"/>
              <a:t> </a:t>
            </a:r>
            <a:r>
              <a:rPr lang="pl-PL" sz="2800" dirty="0" err="1"/>
              <a:t>bowel</a:t>
            </a:r>
            <a:r>
              <a:rPr lang="pl-PL" sz="2800" dirty="0"/>
              <a:t> </a:t>
            </a:r>
            <a:r>
              <a:rPr lang="pl-PL" sz="2800" dirty="0" err="1"/>
              <a:t>disease</a:t>
            </a:r>
            <a:endParaRPr lang="pl-PL" sz="2800" dirty="0"/>
          </a:p>
          <a:p>
            <a:pPr lvl="1">
              <a:lnSpc>
                <a:spcPct val="100000"/>
              </a:lnSpc>
            </a:pPr>
            <a:r>
              <a:rPr lang="pl-PL" sz="2800" dirty="0" err="1"/>
              <a:t>Irritable</a:t>
            </a:r>
            <a:r>
              <a:rPr lang="pl-PL" sz="2800" dirty="0"/>
              <a:t> </a:t>
            </a:r>
            <a:r>
              <a:rPr lang="pl-PL" sz="2800" dirty="0" err="1"/>
              <a:t>bowel</a:t>
            </a:r>
            <a:r>
              <a:rPr lang="pl-PL" sz="2800" dirty="0"/>
              <a:t> </a:t>
            </a:r>
            <a:r>
              <a:rPr lang="pl-PL" sz="2800" dirty="0" err="1" smtClean="0"/>
              <a:t>syndrome</a:t>
            </a:r>
            <a:endParaRPr lang="pl-PL" sz="2800" dirty="0" smtClean="0"/>
          </a:p>
          <a:p>
            <a:pPr lvl="1">
              <a:lnSpc>
                <a:spcPct val="100000"/>
              </a:lnSpc>
            </a:pPr>
            <a:r>
              <a:rPr lang="pl-PL" sz="2800" dirty="0" err="1" smtClean="0"/>
              <a:t>Strangulated</a:t>
            </a:r>
            <a:r>
              <a:rPr lang="pl-PL" sz="2800" dirty="0" smtClean="0"/>
              <a:t> </a:t>
            </a:r>
            <a:r>
              <a:rPr lang="pl-PL" sz="2800" dirty="0" err="1" smtClean="0"/>
              <a:t>or</a:t>
            </a:r>
            <a:r>
              <a:rPr lang="pl-PL" sz="2800" dirty="0" smtClean="0"/>
              <a:t> </a:t>
            </a:r>
            <a:r>
              <a:rPr lang="pl-PL" sz="2800" dirty="0" err="1" smtClean="0"/>
              <a:t>incarcerated</a:t>
            </a:r>
            <a:r>
              <a:rPr lang="pl-PL" sz="2800" dirty="0" smtClean="0"/>
              <a:t> </a:t>
            </a:r>
            <a:r>
              <a:rPr lang="pl-PL" sz="2800" dirty="0" err="1" smtClean="0"/>
              <a:t>hernia</a:t>
            </a:r>
            <a:endParaRPr lang="pl-PL" sz="2800" dirty="0" smtClean="0"/>
          </a:p>
          <a:p>
            <a:pPr marL="457200" lvl="1" indent="0">
              <a:lnSpc>
                <a:spcPct val="100000"/>
              </a:lnSpc>
              <a:buNone/>
            </a:pPr>
            <a:endParaRPr lang="pl-PL" sz="2800" dirty="0"/>
          </a:p>
        </p:txBody>
      </p:sp>
      <p:sp>
        <p:nvSpPr>
          <p:cNvPr id="4" name="Symbol zastępczy zawartości 3"/>
          <p:cNvSpPr txBox="1">
            <a:spLocks noGrp="1"/>
          </p:cNvSpPr>
          <p:nvPr>
            <p:ph idx="2"/>
          </p:nvPr>
        </p:nvSpPr>
        <p:spPr>
          <a:xfrm>
            <a:off x="6172189" y="4235116"/>
            <a:ext cx="4875215" cy="2101510"/>
          </a:xfrm>
        </p:spPr>
        <p:txBody>
          <a:bodyPr>
            <a:normAutofit/>
          </a:bodyPr>
          <a:lstStyle/>
          <a:p>
            <a:pPr lvl="0">
              <a:lnSpc>
                <a:spcPct val="100000"/>
              </a:lnSpc>
            </a:pPr>
            <a:r>
              <a:rPr lang="pl-PL" sz="3200" dirty="0" err="1" smtClean="0">
                <a:solidFill>
                  <a:schemeClr val="accent1">
                    <a:lumMod val="50000"/>
                  </a:schemeClr>
                </a:solidFill>
                <a:effectLst>
                  <a:outerShdw blurRad="38100" dist="38100" dir="2700000" algn="tl">
                    <a:srgbClr val="000000">
                      <a:alpha val="43137"/>
                    </a:srgbClr>
                  </a:outerShdw>
                </a:effectLst>
              </a:rPr>
              <a:t>Miscellaneous</a:t>
            </a:r>
            <a:r>
              <a:rPr lang="pl-PL" sz="3200" dirty="0" smtClean="0">
                <a:solidFill>
                  <a:schemeClr val="accent1">
                    <a:lumMod val="50000"/>
                  </a:schemeClr>
                </a:solidFill>
                <a:effectLst>
                  <a:outerShdw blurRad="38100" dist="38100" dir="2700000" algn="tl">
                    <a:srgbClr val="000000">
                      <a:alpha val="43137"/>
                    </a:srgbClr>
                  </a:outerShdw>
                </a:effectLst>
              </a:rPr>
              <a:t> </a:t>
            </a:r>
            <a:endParaRPr lang="pl-PL" sz="3200" dirty="0">
              <a:solidFill>
                <a:schemeClr val="accent1">
                  <a:lumMod val="50000"/>
                </a:schemeClr>
              </a:solidFill>
              <a:effectLst>
                <a:outerShdw blurRad="38100" dist="38100" dir="2700000" algn="tl">
                  <a:srgbClr val="000000">
                    <a:alpha val="43137"/>
                  </a:srgbClr>
                </a:outerShdw>
              </a:effectLst>
            </a:endParaRPr>
          </a:p>
          <a:p>
            <a:pPr lvl="1">
              <a:lnSpc>
                <a:spcPct val="100000"/>
              </a:lnSpc>
            </a:pPr>
            <a:r>
              <a:rPr lang="pl-PL" sz="2400" dirty="0" err="1" smtClean="0"/>
              <a:t>Urinary</a:t>
            </a:r>
            <a:r>
              <a:rPr lang="pl-PL" sz="2400" dirty="0" smtClean="0"/>
              <a:t> </a:t>
            </a:r>
            <a:r>
              <a:rPr lang="pl-PL" sz="2400" dirty="0" err="1" smtClean="0"/>
              <a:t>tract</a:t>
            </a:r>
            <a:r>
              <a:rPr lang="pl-PL" sz="2400" dirty="0" smtClean="0"/>
              <a:t> </a:t>
            </a:r>
            <a:r>
              <a:rPr lang="pl-PL" sz="2400" dirty="0" err="1" smtClean="0"/>
              <a:t>infection</a:t>
            </a:r>
            <a:r>
              <a:rPr lang="pl-PL" sz="2400" dirty="0" smtClean="0"/>
              <a:t>/</a:t>
            </a:r>
            <a:r>
              <a:rPr lang="pl-PL" sz="2400" dirty="0" err="1" smtClean="0"/>
              <a:t>calculi</a:t>
            </a:r>
            <a:endParaRPr lang="pl-PL" sz="2400" dirty="0" smtClean="0"/>
          </a:p>
          <a:p>
            <a:pPr lvl="1">
              <a:lnSpc>
                <a:spcPct val="100000"/>
              </a:lnSpc>
            </a:pPr>
            <a:r>
              <a:rPr lang="pl-PL" sz="2400" dirty="0" err="1" smtClean="0"/>
              <a:t>Pelvic</a:t>
            </a:r>
            <a:r>
              <a:rPr lang="pl-PL" sz="2400" dirty="0" smtClean="0"/>
              <a:t> </a:t>
            </a:r>
            <a:r>
              <a:rPr lang="pl-PL" sz="2400" dirty="0" err="1"/>
              <a:t>thrombophlebitis</a:t>
            </a:r>
            <a:endParaRPr lang="pl-PL" sz="2400" dirty="0"/>
          </a:p>
          <a:p>
            <a:pPr lvl="1">
              <a:lnSpc>
                <a:spcPct val="100000"/>
              </a:lnSpc>
            </a:pPr>
            <a:r>
              <a:rPr lang="pl-PL" sz="2400" dirty="0" err="1" smtClean="0"/>
              <a:t>Aneurysm</a:t>
            </a:r>
            <a:endParaRPr lang="pl-PL" sz="6000" dirty="0"/>
          </a:p>
        </p:txBody>
      </p:sp>
      <p:grpSp>
        <p:nvGrpSpPr>
          <p:cNvPr id="6" name="Grupa 5"/>
          <p:cNvGrpSpPr/>
          <p:nvPr/>
        </p:nvGrpSpPr>
        <p:grpSpPr>
          <a:xfrm>
            <a:off x="6218499" y="3801978"/>
            <a:ext cx="5240076" cy="2503577"/>
            <a:chOff x="6218499" y="3103567"/>
            <a:chExt cx="5240076" cy="3201989"/>
          </a:xfrm>
        </p:grpSpPr>
        <p:sp>
          <p:nvSpPr>
            <p:cNvPr id="7" name="Prostokąt zaokrąglony 6"/>
            <p:cNvSpPr/>
            <p:nvPr/>
          </p:nvSpPr>
          <p:spPr>
            <a:xfrm>
              <a:off x="6218499" y="3103567"/>
              <a:ext cx="5240076" cy="3201989"/>
            </a:xfrm>
            <a:prstGeom prst="round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a:p>
          </p:txBody>
        </p:sp>
        <p:sp>
          <p:nvSpPr>
            <p:cNvPr id="8" name="pole tekstowe 7"/>
            <p:cNvSpPr txBox="1"/>
            <p:nvPr/>
          </p:nvSpPr>
          <p:spPr>
            <a:xfrm>
              <a:off x="7372351" y="3457971"/>
              <a:ext cx="3843338" cy="1938993"/>
            </a:xfrm>
            <a:prstGeom prst="rect">
              <a:avLst/>
            </a:prstGeom>
            <a:noFill/>
          </p:spPr>
          <p:txBody>
            <a:bodyPr wrap="square" rtlCol="0">
              <a:spAutoFit/>
            </a:bodyPr>
            <a:lstStyle/>
            <a:p>
              <a:pPr lvl="0" algn="ctr">
                <a:defRPr/>
              </a:pPr>
              <a:r>
                <a:rPr lang="en-US" sz="2400" dirty="0"/>
                <a:t>The uterus, cervix, and adnexa share the same visceral innervation as the lower ileum, sigmoid colon, and rectum</a:t>
              </a:r>
              <a:r>
                <a:rPr lang="en-US" sz="2400" dirty="0" smtClean="0"/>
                <a:t>.</a:t>
              </a:r>
              <a:endParaRPr lang="pl-PL" sz="2400" dirty="0"/>
            </a:p>
          </p:txBody>
        </p:sp>
        <p:pic>
          <p:nvPicPr>
            <p:cNvPr id="9" name="Picture 6" descr="Znalezione obrazy dla zapytania bulb id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8717" y="4000500"/>
              <a:ext cx="1003634" cy="117197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nalezione obrazy dla zapytania woman at gynecologist "/>
          <p:cNvPicPr>
            <a:picLocks noChangeAspect="1"/>
          </p:cNvPicPr>
          <p:nvPr/>
        </p:nvPicPr>
        <p:blipFill>
          <a:blip r:embed="rId3"/>
          <a:srcRect/>
          <a:stretch>
            <a:fillRect/>
          </a:stretch>
        </p:blipFill>
        <p:spPr>
          <a:xfrm>
            <a:off x="8398139" y="315120"/>
            <a:ext cx="3506513" cy="2342355"/>
          </a:xfrm>
          <a:prstGeom prst="rect">
            <a:avLst/>
          </a:prstGeom>
          <a:ln>
            <a:noFill/>
          </a:ln>
          <a:effectLst>
            <a:softEdge rad="112500"/>
          </a:effectLst>
        </p:spPr>
      </p:pic>
      <p:sp>
        <p:nvSpPr>
          <p:cNvPr id="2" name="Tytuł 1"/>
          <p:cNvSpPr>
            <a:spLocks noGrp="1"/>
          </p:cNvSpPr>
          <p:nvPr>
            <p:ph type="title"/>
          </p:nvPr>
        </p:nvSpPr>
        <p:spPr/>
        <p:txBody>
          <a:bodyPr/>
          <a:lstStyle/>
          <a:p>
            <a:r>
              <a:rPr lang="pl-PL" b="1" dirty="0" err="1" smtClean="0"/>
              <a:t>Gathering</a:t>
            </a:r>
            <a:r>
              <a:rPr lang="pl-PL" b="1" dirty="0" smtClean="0"/>
              <a:t> </a:t>
            </a:r>
            <a:r>
              <a:rPr lang="pl-PL" b="1" dirty="0" err="1" smtClean="0"/>
              <a:t>information</a:t>
            </a:r>
            <a:endParaRPr lang="pl-PL" b="1" dirty="0"/>
          </a:p>
        </p:txBody>
      </p:sp>
      <p:sp>
        <p:nvSpPr>
          <p:cNvPr id="3" name="Symbol zastępczy zawartości 2"/>
          <p:cNvSpPr>
            <a:spLocks noGrp="1"/>
          </p:cNvSpPr>
          <p:nvPr>
            <p:ph idx="1"/>
          </p:nvPr>
        </p:nvSpPr>
        <p:spPr>
          <a:xfrm>
            <a:off x="610603" y="2144817"/>
            <a:ext cx="10967605" cy="4160739"/>
          </a:xfrm>
        </p:spPr>
        <p:txBody>
          <a:bodyPr>
            <a:noAutofit/>
          </a:bodyPr>
          <a:lstStyle/>
          <a:p>
            <a:r>
              <a:rPr lang="pl-PL" dirty="0" err="1" smtClean="0"/>
              <a:t>Medical</a:t>
            </a:r>
            <a:r>
              <a:rPr lang="pl-PL" dirty="0" smtClean="0"/>
              <a:t> </a:t>
            </a:r>
            <a:r>
              <a:rPr lang="pl-PL" dirty="0" err="1" smtClean="0"/>
              <a:t>history</a:t>
            </a:r>
            <a:r>
              <a:rPr lang="pl-PL" dirty="0" smtClean="0"/>
              <a:t> (l</a:t>
            </a:r>
            <a:r>
              <a:rPr lang="en-US" dirty="0" err="1" smtClean="0"/>
              <a:t>ocation</a:t>
            </a:r>
            <a:r>
              <a:rPr lang="pl-PL" dirty="0" smtClean="0"/>
              <a:t>, </a:t>
            </a:r>
            <a:r>
              <a:rPr lang="pl-PL" dirty="0" err="1" smtClean="0"/>
              <a:t>charater</a:t>
            </a:r>
            <a:r>
              <a:rPr lang="pl-PL" dirty="0" smtClean="0"/>
              <a:t>, o</a:t>
            </a:r>
            <a:r>
              <a:rPr lang="en-US" dirty="0" err="1" smtClean="0"/>
              <a:t>nset</a:t>
            </a:r>
            <a:r>
              <a:rPr lang="en-US" dirty="0" smtClean="0"/>
              <a:t> </a:t>
            </a:r>
            <a:r>
              <a:rPr lang="en-US" dirty="0"/>
              <a:t>and </a:t>
            </a:r>
            <a:r>
              <a:rPr lang="en-US" dirty="0" smtClean="0"/>
              <a:t>duration</a:t>
            </a:r>
            <a:r>
              <a:rPr lang="pl-PL" dirty="0" smtClean="0"/>
              <a:t>, </a:t>
            </a:r>
            <a:r>
              <a:rPr lang="pl-PL" dirty="0" err="1" smtClean="0"/>
              <a:t>surgery</a:t>
            </a:r>
            <a:r>
              <a:rPr lang="pl-PL" dirty="0" smtClean="0"/>
              <a:t>, </a:t>
            </a:r>
            <a:r>
              <a:rPr lang="pl-PL" dirty="0" err="1" smtClean="0"/>
              <a:t>diseases</a:t>
            </a:r>
            <a:r>
              <a:rPr lang="pl-PL" dirty="0" smtClean="0"/>
              <a:t>)</a:t>
            </a:r>
          </a:p>
          <a:p>
            <a:r>
              <a:rPr lang="pl-PL" dirty="0" err="1" smtClean="0"/>
              <a:t>Physical</a:t>
            </a:r>
            <a:r>
              <a:rPr lang="pl-PL" dirty="0" smtClean="0"/>
              <a:t> </a:t>
            </a:r>
            <a:r>
              <a:rPr lang="pl-PL" dirty="0" err="1" smtClean="0"/>
              <a:t>examination</a:t>
            </a:r>
            <a:r>
              <a:rPr lang="pl-PL" dirty="0" smtClean="0"/>
              <a:t> – </a:t>
            </a:r>
          </a:p>
          <a:p>
            <a:pPr lvl="1"/>
            <a:r>
              <a:rPr lang="en-US" dirty="0" smtClean="0"/>
              <a:t>Vital </a:t>
            </a:r>
            <a:r>
              <a:rPr lang="en-US" dirty="0"/>
              <a:t>signs should be obtained </a:t>
            </a:r>
            <a:r>
              <a:rPr lang="en-US" dirty="0" smtClean="0"/>
              <a:t>immediately</a:t>
            </a:r>
            <a:endParaRPr lang="pl-PL" dirty="0" smtClean="0"/>
          </a:p>
          <a:p>
            <a:pPr lvl="1"/>
            <a:r>
              <a:rPr lang="pl-PL" dirty="0" smtClean="0"/>
              <a:t>Abdomen: </a:t>
            </a:r>
            <a:r>
              <a:rPr lang="pl-PL" dirty="0" err="1" smtClean="0"/>
              <a:t>inspection</a:t>
            </a:r>
            <a:r>
              <a:rPr lang="pl-PL" dirty="0" smtClean="0"/>
              <a:t>, </a:t>
            </a:r>
            <a:r>
              <a:rPr lang="pl-PL" dirty="0" err="1" smtClean="0"/>
              <a:t>palpation</a:t>
            </a:r>
            <a:r>
              <a:rPr lang="pl-PL" dirty="0" smtClean="0"/>
              <a:t>, </a:t>
            </a:r>
            <a:r>
              <a:rPr lang="pl-PL" dirty="0" err="1" smtClean="0"/>
              <a:t>auscultation</a:t>
            </a:r>
            <a:r>
              <a:rPr lang="pl-PL" dirty="0" smtClean="0"/>
              <a:t> +/- </a:t>
            </a:r>
            <a:r>
              <a:rPr lang="pl-PL" dirty="0" err="1" smtClean="0"/>
              <a:t>percussion</a:t>
            </a:r>
            <a:endParaRPr lang="pl-PL" dirty="0" smtClean="0"/>
          </a:p>
          <a:p>
            <a:pPr lvl="1"/>
            <a:r>
              <a:rPr lang="pl-PL" dirty="0" err="1"/>
              <a:t>pelvic</a:t>
            </a:r>
            <a:r>
              <a:rPr lang="pl-PL" dirty="0"/>
              <a:t> </a:t>
            </a:r>
            <a:r>
              <a:rPr lang="pl-PL" dirty="0" err="1" smtClean="0"/>
              <a:t>examination</a:t>
            </a:r>
            <a:r>
              <a:rPr lang="pl-PL" dirty="0" smtClean="0"/>
              <a:t> (</a:t>
            </a:r>
            <a:r>
              <a:rPr lang="pl-PL" dirty="0" err="1" smtClean="0"/>
              <a:t>external</a:t>
            </a:r>
            <a:r>
              <a:rPr lang="pl-PL" dirty="0" smtClean="0"/>
              <a:t> genitalia, </a:t>
            </a:r>
            <a:r>
              <a:rPr lang="pl-PL" dirty="0" err="1" smtClean="0"/>
              <a:t>speculum</a:t>
            </a:r>
            <a:r>
              <a:rPr lang="pl-PL" dirty="0" smtClean="0"/>
              <a:t> +/-</a:t>
            </a:r>
            <a:r>
              <a:rPr lang="pl-PL" dirty="0" err="1" smtClean="0"/>
              <a:t>microbiological</a:t>
            </a:r>
            <a:r>
              <a:rPr lang="pl-PL" dirty="0" smtClean="0"/>
              <a:t> </a:t>
            </a:r>
            <a:r>
              <a:rPr lang="pl-PL" dirty="0" err="1" smtClean="0"/>
              <a:t>samples</a:t>
            </a:r>
            <a:r>
              <a:rPr lang="pl-PL" dirty="0" smtClean="0"/>
              <a:t>, </a:t>
            </a:r>
            <a:r>
              <a:rPr lang="pl-PL" dirty="0" err="1" smtClean="0"/>
              <a:t>bimanual</a:t>
            </a:r>
            <a:r>
              <a:rPr lang="pl-PL" dirty="0" smtClean="0"/>
              <a:t> </a:t>
            </a:r>
            <a:r>
              <a:rPr lang="pl-PL" dirty="0" err="1" smtClean="0"/>
              <a:t>examination</a:t>
            </a:r>
            <a:r>
              <a:rPr lang="pl-PL" dirty="0" smtClean="0"/>
              <a:t>)</a:t>
            </a:r>
          </a:p>
          <a:p>
            <a:pPr lvl="1"/>
            <a:r>
              <a:rPr lang="pl-PL" dirty="0" err="1"/>
              <a:t>rectovaginal</a:t>
            </a:r>
            <a:r>
              <a:rPr lang="pl-PL" dirty="0"/>
              <a:t> </a:t>
            </a:r>
            <a:r>
              <a:rPr lang="pl-PL" dirty="0" err="1" smtClean="0"/>
              <a:t>examination</a:t>
            </a:r>
            <a:r>
              <a:rPr lang="pl-PL" dirty="0" smtClean="0"/>
              <a:t> </a:t>
            </a:r>
            <a:r>
              <a:rPr lang="pl-PL" dirty="0" err="1" smtClean="0"/>
              <a:t>if</a:t>
            </a:r>
            <a:r>
              <a:rPr lang="pl-PL" dirty="0" smtClean="0"/>
              <a:t> </a:t>
            </a:r>
            <a:r>
              <a:rPr lang="pl-PL" dirty="0" err="1" smtClean="0"/>
              <a:t>indicated</a:t>
            </a:r>
            <a:endParaRPr lang="pl-PL" dirty="0" smtClean="0"/>
          </a:p>
          <a:p>
            <a:r>
              <a:rPr lang="pl-PL" dirty="0" err="1" smtClean="0"/>
              <a:t>Laboratory</a:t>
            </a:r>
            <a:r>
              <a:rPr lang="pl-PL" dirty="0" smtClean="0"/>
              <a:t> </a:t>
            </a:r>
            <a:r>
              <a:rPr lang="pl-PL" dirty="0" err="1" smtClean="0"/>
              <a:t>tests</a:t>
            </a:r>
            <a:r>
              <a:rPr lang="pl-PL" dirty="0" smtClean="0"/>
              <a:t> (</a:t>
            </a:r>
            <a:r>
              <a:rPr lang="pl-PL" dirty="0"/>
              <a:t>beta </a:t>
            </a:r>
            <a:r>
              <a:rPr lang="pl-PL" dirty="0" err="1" smtClean="0"/>
              <a:t>hCG</a:t>
            </a:r>
            <a:r>
              <a:rPr lang="pl-PL" dirty="0" smtClean="0"/>
              <a:t>, </a:t>
            </a:r>
            <a:r>
              <a:rPr lang="pl-PL" dirty="0" err="1" smtClean="0"/>
              <a:t>complete</a:t>
            </a:r>
            <a:r>
              <a:rPr lang="pl-PL" dirty="0" smtClean="0"/>
              <a:t> </a:t>
            </a:r>
            <a:r>
              <a:rPr lang="pl-PL" dirty="0" err="1"/>
              <a:t>blood</a:t>
            </a:r>
            <a:r>
              <a:rPr lang="pl-PL" dirty="0"/>
              <a:t> </a:t>
            </a:r>
            <a:r>
              <a:rPr lang="pl-PL" dirty="0" err="1" smtClean="0"/>
              <a:t>count</a:t>
            </a:r>
            <a:r>
              <a:rPr lang="pl-PL" dirty="0" smtClean="0"/>
              <a:t>, </a:t>
            </a:r>
            <a:r>
              <a:rPr lang="pl-PL" dirty="0" err="1" smtClean="0"/>
              <a:t>urinalysis</a:t>
            </a:r>
            <a:r>
              <a:rPr lang="pl-PL" dirty="0" smtClean="0"/>
              <a:t>, CRP)</a:t>
            </a:r>
          </a:p>
          <a:p>
            <a:r>
              <a:rPr lang="pl-PL" dirty="0" err="1" smtClean="0"/>
              <a:t>Imaging</a:t>
            </a:r>
            <a:r>
              <a:rPr lang="pl-PL" dirty="0" smtClean="0"/>
              <a:t> (</a:t>
            </a:r>
            <a:r>
              <a:rPr lang="pl-PL" dirty="0" err="1" smtClean="0"/>
              <a:t>ultrasound</a:t>
            </a:r>
            <a:r>
              <a:rPr lang="pl-PL" dirty="0" smtClean="0"/>
              <a:t>)</a:t>
            </a:r>
          </a:p>
        </p:txBody>
      </p:sp>
      <p:sp>
        <p:nvSpPr>
          <p:cNvPr id="6" name="pole tekstowe 5"/>
          <p:cNvSpPr txBox="1"/>
          <p:nvPr/>
        </p:nvSpPr>
        <p:spPr>
          <a:xfrm>
            <a:off x="414338" y="2097084"/>
            <a:ext cx="3314700" cy="417516"/>
          </a:xfrm>
          <a:prstGeom prst="rect">
            <a:avLst/>
          </a:prstGeom>
          <a:noFill/>
        </p:spPr>
        <p:txBody>
          <a:bodyPr wrap="square" rtlCol="0">
            <a:spAutoFit/>
          </a:bodyPr>
          <a:lstStyle/>
          <a:p>
            <a:endParaRPr lang="pl-PL" dirty="0"/>
          </a:p>
        </p:txBody>
      </p:sp>
      <p:grpSp>
        <p:nvGrpSpPr>
          <p:cNvPr id="10" name="Grupa 9"/>
          <p:cNvGrpSpPr/>
          <p:nvPr/>
        </p:nvGrpSpPr>
        <p:grpSpPr>
          <a:xfrm>
            <a:off x="6218499" y="3103567"/>
            <a:ext cx="5240076" cy="3329205"/>
            <a:chOff x="6218499" y="3103567"/>
            <a:chExt cx="5240076" cy="3329205"/>
          </a:xfrm>
        </p:grpSpPr>
        <p:sp>
          <p:nvSpPr>
            <p:cNvPr id="7" name="Prostokąt zaokrąglony 6"/>
            <p:cNvSpPr/>
            <p:nvPr/>
          </p:nvSpPr>
          <p:spPr>
            <a:xfrm>
              <a:off x="6218499" y="3103567"/>
              <a:ext cx="5240076" cy="3201989"/>
            </a:xfrm>
            <a:prstGeom prst="round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l-PL"/>
            </a:p>
          </p:txBody>
        </p:sp>
        <p:sp>
          <p:nvSpPr>
            <p:cNvPr id="8" name="pole tekstowe 7"/>
            <p:cNvSpPr txBox="1"/>
            <p:nvPr/>
          </p:nvSpPr>
          <p:spPr>
            <a:xfrm>
              <a:off x="7372350" y="3324229"/>
              <a:ext cx="3843338" cy="3108543"/>
            </a:xfrm>
            <a:prstGeom prst="rect">
              <a:avLst/>
            </a:prstGeom>
            <a:noFill/>
          </p:spPr>
          <p:txBody>
            <a:bodyPr wrap="square" rtlCol="0">
              <a:spAutoFit/>
            </a:bodyPr>
            <a:lstStyle/>
            <a:p>
              <a:pPr algn="ctr"/>
              <a:r>
                <a:rPr lang="en-US" sz="2400" dirty="0"/>
                <a:t>Doctors who completed ambulatory training in general medicine </a:t>
              </a:r>
              <a:r>
                <a:rPr lang="en-US" sz="2400" dirty="0" smtClean="0"/>
                <a:t>accurately </a:t>
              </a:r>
              <a:r>
                <a:rPr lang="en-US" sz="2400" dirty="0"/>
                <a:t>predicted diagnosis </a:t>
              </a:r>
              <a:r>
                <a:rPr lang="pl-PL" sz="2400" dirty="0" smtClean="0"/>
                <a:t/>
              </a:r>
              <a:br>
                <a:rPr lang="pl-PL" sz="2400" dirty="0" smtClean="0"/>
              </a:br>
              <a:r>
                <a:rPr lang="en-US" sz="2400" dirty="0" smtClean="0"/>
                <a:t>in </a:t>
              </a:r>
              <a:r>
                <a:rPr lang="en-US" sz="2400" b="1" dirty="0">
                  <a:solidFill>
                    <a:schemeClr val="accent2">
                      <a:lumMod val="75000"/>
                    </a:schemeClr>
                  </a:solidFill>
                </a:rPr>
                <a:t>65% of cases </a:t>
              </a:r>
              <a:r>
                <a:rPr lang="en-US" sz="2400" dirty="0"/>
                <a:t>from </a:t>
              </a:r>
              <a:r>
                <a:rPr lang="en-US" sz="2400" dirty="0" smtClean="0"/>
                <a:t>a </a:t>
              </a:r>
              <a:r>
                <a:rPr lang="en-US" sz="2400" dirty="0"/>
                <a:t>simple patient </a:t>
              </a:r>
              <a:r>
                <a:rPr lang="en-US" sz="2400" dirty="0" smtClean="0"/>
                <a:t>questionnaire</a:t>
              </a:r>
              <a:endParaRPr lang="pl-PL" sz="2400" dirty="0"/>
            </a:p>
            <a:p>
              <a:endParaRPr lang="pl-PL" sz="1600" dirty="0" smtClean="0"/>
            </a:p>
            <a:p>
              <a:pPr algn="ctr"/>
              <a:r>
                <a:rPr lang="en-US" dirty="0" smtClean="0"/>
                <a:t>Uehara et al. </a:t>
              </a:r>
              <a:r>
                <a:rPr lang="en-US" dirty="0" err="1" smtClean="0"/>
                <a:t>Int</a:t>
              </a:r>
              <a:r>
                <a:rPr lang="en-US" dirty="0" smtClean="0"/>
                <a:t> J Gen Med. 2014</a:t>
              </a:r>
            </a:p>
            <a:p>
              <a:endParaRPr lang="pl-PL" dirty="0"/>
            </a:p>
          </p:txBody>
        </p:sp>
        <p:pic>
          <p:nvPicPr>
            <p:cNvPr id="1030" name="Picture 6" descr="Znalezione obrazy dla zapytania bulb id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8717" y="4000500"/>
              <a:ext cx="1003634" cy="11719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284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1+ppt_w/2"/>
                                          </p:val>
                                        </p:tav>
                                      </p:tavLst>
                                    </p:anim>
                                    <p:anim calcmode="lin" valueType="num">
                                      <p:cBhvr additive="base">
                                        <p:cTn id="13" dur="500"/>
                                        <p:tgtEl>
                                          <p:spTgt spid="10"/>
                                        </p:tgtEl>
                                        <p:attrNameLst>
                                          <p:attrName>ppt_y</p:attrName>
                                        </p:attrNameLst>
                                      </p:cBhvr>
                                      <p:tavLst>
                                        <p:tav tm="0">
                                          <p:val>
                                            <p:strVal val="ppt_y"/>
                                          </p:val>
                                        </p:tav>
                                        <p:tav tm="100000">
                                          <p:val>
                                            <p:strVal val="ppt_y"/>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ytuł 1"/>
          <p:cNvSpPr txBox="1">
            <a:spLocks noGrp="1"/>
          </p:cNvSpPr>
          <p:nvPr>
            <p:ph type="title"/>
          </p:nvPr>
        </p:nvSpPr>
        <p:spPr>
          <a:xfrm>
            <a:off x="1189534" y="382318"/>
            <a:ext cx="9905996" cy="1478566"/>
          </a:xfrm>
        </p:spPr>
        <p:txBody>
          <a:bodyPr/>
          <a:lstStyle/>
          <a:p>
            <a:pPr lvl="0"/>
            <a:r>
              <a:rPr lang="pl-PL" b="1" dirty="0" err="1" smtClean="0"/>
              <a:t>Abdominal</a:t>
            </a:r>
            <a:r>
              <a:rPr lang="pl-PL" b="1" dirty="0" smtClean="0"/>
              <a:t> </a:t>
            </a:r>
            <a:r>
              <a:rPr lang="pl-PL" b="1" dirty="0" err="1" smtClean="0"/>
              <a:t>Pain</a:t>
            </a:r>
            <a:r>
              <a:rPr lang="pl-PL" b="1" dirty="0" smtClean="0"/>
              <a:t> + beta HCG (+)</a:t>
            </a:r>
            <a:endParaRPr lang="pl-PL" b="1" dirty="0"/>
          </a:p>
        </p:txBody>
      </p:sp>
      <p:pic>
        <p:nvPicPr>
          <p:cNvPr id="7" name="Picture 2" descr="Znalezione obrazy dla zapytania abdominal pain"/>
          <p:cNvPicPr>
            <a:picLocks noGrp="1" noChangeAspect="1"/>
          </p:cNvPicPr>
          <p:nvPr>
            <p:ph idx="1"/>
          </p:nvPr>
        </p:nvPicPr>
        <p:blipFill>
          <a:blip r:embed="rId3"/>
          <a:srcRect/>
          <a:stretch>
            <a:fillRect/>
          </a:stretch>
        </p:blipFill>
        <p:spPr>
          <a:xfrm>
            <a:off x="465222" y="2625723"/>
            <a:ext cx="3112168" cy="2439524"/>
          </a:xfrm>
          <a:prstGeom prst="rect">
            <a:avLst/>
          </a:prstGeom>
          <a:ln>
            <a:noFill/>
          </a:ln>
          <a:effectLst>
            <a:softEdge rad="112500"/>
          </a:effectLst>
        </p:spPr>
      </p:pic>
      <p:graphicFrame>
        <p:nvGraphicFramePr>
          <p:cNvPr id="9" name="Symbol zastępczy zawartości 8"/>
          <p:cNvGraphicFramePr>
            <a:graphicFrameLocks noGrp="1"/>
          </p:cNvGraphicFramePr>
          <p:nvPr>
            <p:ph idx="2"/>
            <p:extLst>
              <p:ext uri="{D42A27DB-BD31-4B8C-83A1-F6EECF244321}">
                <p14:modId xmlns:p14="http://schemas.microsoft.com/office/powerpoint/2010/main" val="3264848467"/>
              </p:ext>
            </p:extLst>
          </p:nvPr>
        </p:nvGraphicFramePr>
        <p:xfrm>
          <a:off x="3577390" y="1860884"/>
          <a:ext cx="7966911" cy="4443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917" y="238458"/>
            <a:ext cx="10972799" cy="1478566"/>
          </a:xfrm>
        </p:spPr>
        <p:txBody>
          <a:bodyPr>
            <a:normAutofit fontScale="90000"/>
          </a:bodyPr>
          <a:lstStyle/>
          <a:p>
            <a:pPr algn="ctr"/>
            <a:r>
              <a:rPr lang="pl-PL" b="1" dirty="0" err="1" smtClean="0"/>
              <a:t>Abdominal</a:t>
            </a:r>
            <a:r>
              <a:rPr lang="pl-PL" b="1" dirty="0" smtClean="0"/>
              <a:t> </a:t>
            </a:r>
            <a:r>
              <a:rPr lang="pl-PL" b="1" dirty="0" err="1" smtClean="0"/>
              <a:t>Pain</a:t>
            </a:r>
            <a:r>
              <a:rPr lang="pl-PL" b="1" dirty="0" smtClean="0"/>
              <a:t> + beta HCG (+): </a:t>
            </a:r>
            <a:r>
              <a:rPr lang="pl-PL" b="1" dirty="0" err="1" smtClean="0"/>
              <a:t>Miscarriage</a:t>
            </a:r>
            <a:r>
              <a:rPr lang="pl-PL" b="1" dirty="0" smtClean="0"/>
              <a:t>/</a:t>
            </a:r>
            <a:r>
              <a:rPr lang="pl-PL" b="1" dirty="0" err="1" smtClean="0"/>
              <a:t>Abortion</a:t>
            </a:r>
            <a:r>
              <a:rPr lang="pl-PL" b="1" dirty="0" smtClean="0"/>
              <a:t/>
            </a:r>
            <a:br>
              <a:rPr lang="pl-PL" b="1" dirty="0" smtClean="0"/>
            </a:br>
            <a:endParaRPr lang="pl-PL" b="1" dirty="0"/>
          </a:p>
        </p:txBody>
      </p:sp>
      <p:sp>
        <p:nvSpPr>
          <p:cNvPr id="3" name="Symbol zastępczy zawartości 2"/>
          <p:cNvSpPr>
            <a:spLocks noGrp="1"/>
          </p:cNvSpPr>
          <p:nvPr>
            <p:ph idx="1"/>
          </p:nvPr>
        </p:nvSpPr>
        <p:spPr>
          <a:xfrm>
            <a:off x="1016504" y="1861138"/>
            <a:ext cx="2103385" cy="2809019"/>
          </a:xfrm>
        </p:spPr>
        <p:txBody>
          <a:bodyPr>
            <a:normAutofit/>
          </a:bodyPr>
          <a:lstStyle/>
          <a:p>
            <a:pPr>
              <a:spcBef>
                <a:spcPts val="0"/>
              </a:spcBef>
            </a:pPr>
            <a:r>
              <a:rPr lang="pl-PL" b="1" cap="small" dirty="0" err="1" smtClean="0"/>
              <a:t>Threatened</a:t>
            </a:r>
            <a:endParaRPr lang="pl-PL" b="1" cap="small" dirty="0" smtClean="0"/>
          </a:p>
          <a:p>
            <a:pPr>
              <a:spcBef>
                <a:spcPts val="0"/>
              </a:spcBef>
            </a:pPr>
            <a:r>
              <a:rPr lang="pl-PL" b="1" cap="small" dirty="0" err="1" smtClean="0"/>
              <a:t>Inevitable</a:t>
            </a:r>
            <a:endParaRPr lang="pl-PL" b="1" cap="small" dirty="0" smtClean="0"/>
          </a:p>
          <a:p>
            <a:pPr>
              <a:spcBef>
                <a:spcPts val="0"/>
              </a:spcBef>
            </a:pPr>
            <a:r>
              <a:rPr lang="pl-PL" b="1" cap="small" dirty="0" err="1" smtClean="0"/>
              <a:t>Incomplete</a:t>
            </a:r>
            <a:endParaRPr lang="pl-PL" b="1" cap="small" dirty="0" smtClean="0"/>
          </a:p>
          <a:p>
            <a:pPr>
              <a:spcBef>
                <a:spcPts val="0"/>
              </a:spcBef>
            </a:pPr>
            <a:r>
              <a:rPr lang="pl-PL" b="1" cap="small" dirty="0" smtClean="0"/>
              <a:t>Complete</a:t>
            </a:r>
          </a:p>
          <a:p>
            <a:pPr>
              <a:spcBef>
                <a:spcPts val="0"/>
              </a:spcBef>
            </a:pPr>
            <a:r>
              <a:rPr lang="pl-PL" b="1" cap="small" dirty="0" err="1" smtClean="0"/>
              <a:t>Septic</a:t>
            </a:r>
            <a:endParaRPr lang="pl-PL" b="1" cap="small" dirty="0" smtClean="0"/>
          </a:p>
          <a:p>
            <a:pPr>
              <a:spcBef>
                <a:spcPts val="0"/>
              </a:spcBef>
            </a:pPr>
            <a:r>
              <a:rPr lang="pl-PL" b="1" cap="small" dirty="0" smtClean="0"/>
              <a:t>„</a:t>
            </a:r>
            <a:r>
              <a:rPr lang="pl-PL" b="1" cap="small" dirty="0" err="1" smtClean="0"/>
              <a:t>unsafe</a:t>
            </a:r>
            <a:r>
              <a:rPr lang="pl-PL" b="1" cap="small" dirty="0" smtClean="0"/>
              <a:t>”</a:t>
            </a:r>
            <a:endParaRPr lang="pl-PL" cap="small" dirty="0"/>
          </a:p>
        </p:txBody>
      </p:sp>
      <p:sp>
        <p:nvSpPr>
          <p:cNvPr id="6" name="Elipsa 5"/>
          <p:cNvSpPr/>
          <p:nvPr/>
        </p:nvSpPr>
        <p:spPr>
          <a:xfrm>
            <a:off x="854713" y="3510788"/>
            <a:ext cx="1932692" cy="1359167"/>
          </a:xfrm>
          <a:prstGeom prst="ellipse">
            <a:avLst/>
          </a:prstGeom>
          <a:solidFill>
            <a:srgbClr val="FF0000">
              <a:alpha val="15000"/>
            </a:srgbClr>
          </a:solidFill>
          <a:ln>
            <a:solidFill>
              <a:schemeClr val="accent2">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l-PL"/>
          </a:p>
        </p:txBody>
      </p:sp>
      <p:pic>
        <p:nvPicPr>
          <p:cNvPr id="5124" name="Picture 4" descr="Znalezione obrazy dla zapytania wykrzykn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78" y="3356274"/>
            <a:ext cx="1475488" cy="1475488"/>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zawartości 9"/>
          <p:cNvSpPr>
            <a:spLocks noGrp="1"/>
          </p:cNvSpPr>
          <p:nvPr>
            <p:ph idx="2"/>
          </p:nvPr>
        </p:nvSpPr>
        <p:spPr>
          <a:xfrm>
            <a:off x="5640108" y="2276854"/>
            <a:ext cx="4875215" cy="3541718"/>
          </a:xfrm>
        </p:spPr>
        <p:txBody>
          <a:bodyPr/>
          <a:lstStyle/>
          <a:p>
            <a:pPr marL="0" indent="0" algn="ctr">
              <a:buNone/>
            </a:pPr>
            <a:r>
              <a:rPr lang="en-US" dirty="0" smtClean="0">
                <a:solidFill>
                  <a:schemeClr val="tx1"/>
                </a:solidFill>
              </a:rPr>
              <a:t>In the United States, mortality from septic abortion </a:t>
            </a:r>
            <a:r>
              <a:rPr lang="en-US" b="1" dirty="0" smtClean="0">
                <a:solidFill>
                  <a:schemeClr val="tx1"/>
                </a:solidFill>
              </a:rPr>
              <a:t>rapidly declined after legalization of abortion</a:t>
            </a:r>
            <a:r>
              <a:rPr lang="en-US" dirty="0" smtClean="0">
                <a:solidFill>
                  <a:schemeClr val="tx1"/>
                </a:solidFill>
              </a:rPr>
              <a:t>. Death now occurs in less than </a:t>
            </a:r>
            <a:r>
              <a:rPr lang="pl-PL" dirty="0" smtClean="0">
                <a:solidFill>
                  <a:schemeClr val="tx1"/>
                </a:solidFill>
              </a:rPr>
              <a:t>0,6</a:t>
            </a:r>
            <a:r>
              <a:rPr lang="en-US" dirty="0" smtClean="0">
                <a:solidFill>
                  <a:schemeClr val="tx1"/>
                </a:solidFill>
              </a:rPr>
              <a:t> per 100,000 abortions. Figures for most European countries are similar to US rates.</a:t>
            </a:r>
            <a:endParaRPr lang="pl-PL" dirty="0" smtClean="0">
              <a:solidFill>
                <a:schemeClr val="tx1"/>
              </a:solidFill>
            </a:endParaRPr>
          </a:p>
          <a:p>
            <a:endParaRPr lang="pl-PL" dirty="0">
              <a:solidFill>
                <a:schemeClr val="tx1"/>
              </a:solidFill>
            </a:endParaRPr>
          </a:p>
        </p:txBody>
      </p:sp>
      <p:pic>
        <p:nvPicPr>
          <p:cNvPr id="9" name="Symbol zastępczy zawartości 12"/>
          <p:cNvPicPr>
            <a:picLocks noChangeAspect="1"/>
          </p:cNvPicPr>
          <p:nvPr/>
        </p:nvPicPr>
        <p:blipFill rotWithShape="1">
          <a:blip r:embed="rId4">
            <a:extLst>
              <a:ext uri="{28A0092B-C50C-407E-A947-70E740481C1C}">
                <a14:useLocalDpi xmlns:a14="http://schemas.microsoft.com/office/drawing/2010/main" val="0"/>
              </a:ext>
            </a:extLst>
          </a:blip>
          <a:srcRect t="17579"/>
          <a:stretch/>
        </p:blipFill>
        <p:spPr>
          <a:xfrm>
            <a:off x="4351071" y="1330036"/>
            <a:ext cx="7553861" cy="5527964"/>
          </a:xfrm>
          <a:prstGeom prst="rect">
            <a:avLst/>
          </a:prstGeom>
          <a:noFill/>
          <a:ln>
            <a:noFill/>
          </a:ln>
        </p:spPr>
      </p:pic>
      <p:sp>
        <p:nvSpPr>
          <p:cNvPr id="11" name="Symbol zastępczy zawartości 3"/>
          <p:cNvSpPr txBox="1">
            <a:spLocks/>
          </p:cNvSpPr>
          <p:nvPr/>
        </p:nvSpPr>
        <p:spPr>
          <a:xfrm>
            <a:off x="148649" y="1861138"/>
            <a:ext cx="3891894" cy="3086100"/>
          </a:xfrm>
          <a:prstGeom prst="rect">
            <a:avLst/>
          </a:prstGeom>
          <a:solidFill>
            <a:schemeClr val="accent1">
              <a:lumMod val="40000"/>
              <a:lumOff val="60000"/>
            </a:schemeClr>
          </a:solidFill>
        </p:spPr>
        <p:txBody>
          <a:bodyPr>
            <a:normAutofit/>
          </a:bodyPr>
          <a:lstStyle>
            <a:lvl1pPr marL="228600" marR="0" lvl="0" indent="-228600" algn="l" defTabSz="914400" rtl="0" fontAlgn="auto" hangingPunct="1">
              <a:lnSpc>
                <a:spcPct val="120000"/>
              </a:lnSpc>
              <a:spcBef>
                <a:spcPts val="1000"/>
              </a:spcBef>
              <a:spcAft>
                <a:spcPts val="0"/>
              </a:spcAft>
              <a:buSzPct val="125000"/>
              <a:buFont typeface="Arial" pitchFamily="34"/>
              <a:buChar char="•"/>
              <a:tabLst/>
              <a:defRPr lang="pl-PL" sz="2400" b="0" i="0" u="none" strike="noStrike" kern="1200" cap="none" spc="0" baseline="0">
                <a:solidFill>
                  <a:srgbClr val="000000"/>
                </a:solidFill>
                <a:uFillTx/>
                <a:latin typeface="Calibri"/>
              </a:defRPr>
            </a:lvl1pPr>
            <a:lvl2pPr marL="685800" marR="0" lvl="1" indent="-228600" algn="l" defTabSz="914400" rtl="0" fontAlgn="auto" hangingPunct="1">
              <a:lnSpc>
                <a:spcPct val="120000"/>
              </a:lnSpc>
              <a:spcBef>
                <a:spcPts val="500"/>
              </a:spcBef>
              <a:spcAft>
                <a:spcPts val="0"/>
              </a:spcAft>
              <a:buSzPct val="125000"/>
              <a:buFont typeface="Arial" pitchFamily="34"/>
              <a:buChar char="•"/>
              <a:tabLst/>
              <a:defRPr lang="pl-PL" sz="2000" b="0" i="0" u="none" strike="noStrike" kern="1200" cap="none" spc="0" baseline="0">
                <a:solidFill>
                  <a:srgbClr val="000000"/>
                </a:solidFill>
                <a:uFillTx/>
                <a:latin typeface="Calibri"/>
              </a:defRPr>
            </a:lvl2pPr>
            <a:lvl3pPr marL="1143000" marR="0" lvl="2" indent="-228600" algn="l" defTabSz="914400" rtl="0" fontAlgn="auto" hangingPunct="1">
              <a:lnSpc>
                <a:spcPct val="120000"/>
              </a:lnSpc>
              <a:spcBef>
                <a:spcPts val="500"/>
              </a:spcBef>
              <a:spcAft>
                <a:spcPts val="0"/>
              </a:spcAft>
              <a:buSzPct val="125000"/>
              <a:buFont typeface="Arial" pitchFamily="34"/>
              <a:buChar char="•"/>
              <a:tabLst/>
              <a:defRPr lang="pl-PL" sz="1800" b="0" i="0" u="none" strike="noStrike" kern="1200" cap="none" spc="0" baseline="0">
                <a:solidFill>
                  <a:srgbClr val="000000"/>
                </a:solidFill>
                <a:uFillTx/>
                <a:latin typeface="Calibri"/>
              </a:defRPr>
            </a:lvl3pPr>
            <a:lvl4pPr marL="1600200" marR="0" lvl="3" indent="-228600" algn="l" defTabSz="914400" rtl="0" fontAlgn="auto" hangingPunct="1">
              <a:lnSpc>
                <a:spcPct val="120000"/>
              </a:lnSpc>
              <a:spcBef>
                <a:spcPts val="500"/>
              </a:spcBef>
              <a:spcAft>
                <a:spcPts val="0"/>
              </a:spcAft>
              <a:buSzPct val="125000"/>
              <a:buFont typeface="Arial" pitchFamily="34"/>
              <a:buChar char="•"/>
              <a:tabLst/>
              <a:defRPr lang="pl-PL" sz="1600" b="0" i="0" u="none" strike="noStrike" kern="1200" cap="none" spc="0" baseline="0">
                <a:solidFill>
                  <a:srgbClr val="000000"/>
                </a:solidFill>
                <a:uFillTx/>
                <a:latin typeface="Calibri"/>
              </a:defRPr>
            </a:lvl4pPr>
            <a:lvl5pPr marL="2057400" marR="0" lvl="4" indent="-228600" algn="l" defTabSz="914400" rtl="0" fontAlgn="auto" hangingPunct="1">
              <a:lnSpc>
                <a:spcPct val="120000"/>
              </a:lnSpc>
              <a:spcBef>
                <a:spcPts val="500"/>
              </a:spcBef>
              <a:spcAft>
                <a:spcPts val="0"/>
              </a:spcAft>
              <a:buSzPct val="125000"/>
              <a:buFont typeface="Arial" pitchFamily="34"/>
              <a:buChar char="•"/>
              <a:tabLst/>
              <a:defRPr lang="pl-PL" sz="16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Worldwide, abortion accounts for approximately 14% of pregnancy-related deaths, and septic abortion is a major cause of the deaths from abortion. </a:t>
            </a:r>
            <a:endParaRPr lang="pl-PL" dirty="0" smtClean="0"/>
          </a:p>
        </p:txBody>
      </p:sp>
      <p:sp>
        <p:nvSpPr>
          <p:cNvPr id="8" name="pole tekstowe 7"/>
          <p:cNvSpPr txBox="1"/>
          <p:nvPr/>
        </p:nvSpPr>
        <p:spPr>
          <a:xfrm>
            <a:off x="56861" y="5617119"/>
            <a:ext cx="4962191" cy="1384995"/>
          </a:xfrm>
          <a:prstGeom prst="rect">
            <a:avLst/>
          </a:prstGeom>
          <a:noFill/>
        </p:spPr>
        <p:txBody>
          <a:bodyPr wrap="square" rtlCol="0">
            <a:spAutoFit/>
          </a:bodyPr>
          <a:lstStyle/>
          <a:p>
            <a:pPr algn="ctr"/>
            <a:r>
              <a:rPr lang="en-US" sz="1400" dirty="0" smtClean="0"/>
              <a:t>Zane S et al. Abortion-Related Mortality in the United States 1998–2010. </a:t>
            </a:r>
            <a:r>
              <a:rPr lang="en-US" sz="1400" dirty="0" err="1" smtClean="0"/>
              <a:t>Obstet</a:t>
            </a:r>
            <a:r>
              <a:rPr lang="en-US" sz="1400" dirty="0" smtClean="0"/>
              <a:t> Gynecol. 201</a:t>
            </a:r>
            <a:r>
              <a:rPr lang="pl-PL" sz="1400" dirty="0" smtClean="0"/>
              <a:t>5. </a:t>
            </a:r>
            <a:endParaRPr lang="pl-PL" sz="1400" dirty="0"/>
          </a:p>
          <a:p>
            <a:pPr algn="ctr"/>
            <a:r>
              <a:rPr lang="en-US" sz="1400" i="1" dirty="0" smtClean="0"/>
              <a:t>Khan </a:t>
            </a:r>
            <a:r>
              <a:rPr lang="en-US" sz="1400" i="1" dirty="0"/>
              <a:t>KS, </a:t>
            </a:r>
            <a:r>
              <a:rPr lang="en-US" sz="1400" i="1" dirty="0" err="1"/>
              <a:t>Wojdyla</a:t>
            </a:r>
            <a:r>
              <a:rPr lang="en-US" sz="1400" i="1" dirty="0"/>
              <a:t> D, Say L, </a:t>
            </a:r>
            <a:r>
              <a:rPr lang="en-US" sz="1400" i="1" dirty="0" err="1"/>
              <a:t>Gülmezoglu</a:t>
            </a:r>
            <a:r>
              <a:rPr lang="en-US" sz="1400" i="1" dirty="0"/>
              <a:t> AM, Van Look PF. WHO analysis of causes of maternal death: a systematic review. Lancet 2006; 367:1066.</a:t>
            </a:r>
            <a:endParaRPr lang="pl-PL" sz="1400" dirty="0"/>
          </a:p>
          <a:p>
            <a:pPr algn="ctr"/>
            <a:endParaRPr lang="pl-PL" sz="1400" dirty="0"/>
          </a:p>
        </p:txBody>
      </p:sp>
      <p:sp>
        <p:nvSpPr>
          <p:cNvPr id="12" name="Elipsa 11"/>
          <p:cNvSpPr/>
          <p:nvPr/>
        </p:nvSpPr>
        <p:spPr>
          <a:xfrm>
            <a:off x="9701213" y="2443163"/>
            <a:ext cx="714375" cy="2943225"/>
          </a:xfrm>
          <a:prstGeom prst="ellipse">
            <a:avLst/>
          </a:prstGeom>
          <a:solidFill>
            <a:schemeClr val="tx2">
              <a:lumMod val="20000"/>
              <a:lumOff val="80000"/>
              <a:alpha val="31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42376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theme/theme1.xml><?xml version="1.0" encoding="utf-8"?>
<a:theme xmlns:a="http://schemas.openxmlformats.org/drawingml/2006/main" name="Obwód">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6142</TotalTime>
  <Words>5137</Words>
  <Application>Microsoft Office PowerPoint</Application>
  <PresentationFormat>Panoramiczny</PresentationFormat>
  <Paragraphs>481</Paragraphs>
  <Slides>37</Slides>
  <Notes>37</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37</vt:i4>
      </vt:variant>
    </vt:vector>
  </HeadingPairs>
  <TitlesOfParts>
    <vt:vector size="46" baseType="lpstr">
      <vt:lpstr>Arial Unicode MS</vt:lpstr>
      <vt:lpstr>Arial</vt:lpstr>
      <vt:lpstr>Calibri</vt:lpstr>
      <vt:lpstr>Calibri Light</vt:lpstr>
      <vt:lpstr>Eras Light ITC</vt:lpstr>
      <vt:lpstr>HP Simplified Light</vt:lpstr>
      <vt:lpstr>Trebuchet MS</vt:lpstr>
      <vt:lpstr>Wingdings</vt:lpstr>
      <vt:lpstr>Obwód</vt:lpstr>
      <vt:lpstr>General approach to gynecological emergencies</vt:lpstr>
      <vt:lpstr>Reasons for Gynecologic Emergency Consultation</vt:lpstr>
      <vt:lpstr>Emergency!</vt:lpstr>
      <vt:lpstr>Modified Early Warning Score (MEWS)  for Clinical Deterioration </vt:lpstr>
      <vt:lpstr>Abdominal Pain</vt:lpstr>
      <vt:lpstr>Differential diagnosis</vt:lpstr>
      <vt:lpstr>Gathering information</vt:lpstr>
      <vt:lpstr>Abdominal Pain + beta HCG (+)</vt:lpstr>
      <vt:lpstr>Abdominal Pain + beta HCG (+): Miscarriage/Abortion </vt:lpstr>
      <vt:lpstr>Abortion: Mortality </vt:lpstr>
      <vt:lpstr>Septic/unsafe Abortion</vt:lpstr>
      <vt:lpstr>Adnexal mass + beta HCG = germ cell tumor </vt:lpstr>
      <vt:lpstr>Ovarian/Tube/Adnexal Torsion</vt:lpstr>
      <vt:lpstr>Ovarian torsion</vt:lpstr>
      <vt:lpstr>Ovarian torsion</vt:lpstr>
      <vt:lpstr>Ovarian torsion – Management: to save or not to save?</vt:lpstr>
      <vt:lpstr>Ovarian torsion – Prevention OF Recurrence </vt:lpstr>
      <vt:lpstr>Abdominal Pain: Hemorrhagic Cyst</vt:lpstr>
      <vt:lpstr>Abdominal Pain:  Ovarian Hyperstimulation Syndrome</vt:lpstr>
      <vt:lpstr>Ovarian Hyperstimulation Syndrome</vt:lpstr>
      <vt:lpstr>Ovarian Hyperstimulation Syndrome</vt:lpstr>
      <vt:lpstr>Pelvic Inflammatory Disease (PID)</vt:lpstr>
      <vt:lpstr>Pelvic Inflammatory Disease (PID) – Diagnosis</vt:lpstr>
      <vt:lpstr>Pelvic Inflammatory Disease (PID) – Diagnosis</vt:lpstr>
      <vt:lpstr>Pelvic Inflammatory Disease - Treatment</vt:lpstr>
      <vt:lpstr>Complications of Gynecologic Surgery</vt:lpstr>
      <vt:lpstr>vaginal Bleeding</vt:lpstr>
      <vt:lpstr>Take-Home Message</vt:lpstr>
      <vt:lpstr>Prezentacja programu PowerPoint</vt:lpstr>
      <vt:lpstr>Preparing for Ob&amp;Gyn Emergencies</vt:lpstr>
      <vt:lpstr>Abdominal Pain</vt:lpstr>
      <vt:lpstr>Abdominal Pain + Adnexal Mass</vt:lpstr>
      <vt:lpstr>Abdominal Pain: Adnexal Mass - Hemorrhagic Cyst</vt:lpstr>
      <vt:lpstr>Prezentacja programu PowerPoint</vt:lpstr>
      <vt:lpstr>PID: Tubo-ovarian abscess</vt:lpstr>
      <vt:lpstr>Abdominal Pain + beta HCG (+): Miscarriage/Abortion </vt:lpstr>
      <vt:lpstr>Abortion: maternal mortality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Lemańska</dc:creator>
  <cp:lastModifiedBy>Agnieszka Lemańska</cp:lastModifiedBy>
  <cp:revision>118</cp:revision>
  <cp:lastPrinted>2017-05-17T21:21:21Z</cp:lastPrinted>
  <dcterms:created xsi:type="dcterms:W3CDTF">2017-05-07T18:37:28Z</dcterms:created>
  <dcterms:modified xsi:type="dcterms:W3CDTF">2017-05-20T21:54:38Z</dcterms:modified>
</cp:coreProperties>
</file>