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sldIdLst>
    <p:sldId id="280" r:id="rId2"/>
    <p:sldId id="344" r:id="rId3"/>
    <p:sldId id="328" r:id="rId4"/>
    <p:sldId id="428" r:id="rId5"/>
    <p:sldId id="429" r:id="rId6"/>
    <p:sldId id="430" r:id="rId7"/>
    <p:sldId id="389" r:id="rId8"/>
    <p:sldId id="390" r:id="rId9"/>
    <p:sldId id="388" r:id="rId10"/>
    <p:sldId id="420" r:id="rId11"/>
    <p:sldId id="381" r:id="rId12"/>
    <p:sldId id="382" r:id="rId13"/>
    <p:sldId id="421" r:id="rId14"/>
    <p:sldId id="422" r:id="rId15"/>
    <p:sldId id="423" r:id="rId16"/>
    <p:sldId id="446" r:id="rId17"/>
    <p:sldId id="426" r:id="rId18"/>
    <p:sldId id="352" r:id="rId19"/>
    <p:sldId id="454" r:id="rId20"/>
    <p:sldId id="455" r:id="rId21"/>
    <p:sldId id="456" r:id="rId22"/>
    <p:sldId id="353" r:id="rId23"/>
    <p:sldId id="354" r:id="rId24"/>
    <p:sldId id="355" r:id="rId25"/>
    <p:sldId id="365" r:id="rId26"/>
    <p:sldId id="366" r:id="rId27"/>
    <p:sldId id="367" r:id="rId28"/>
    <p:sldId id="368" r:id="rId29"/>
    <p:sldId id="369" r:id="rId30"/>
    <p:sldId id="370" r:id="rId31"/>
    <p:sldId id="371" r:id="rId32"/>
    <p:sldId id="372" r:id="rId33"/>
    <p:sldId id="373" r:id="rId34"/>
    <p:sldId id="378" r:id="rId35"/>
    <p:sldId id="383" r:id="rId36"/>
    <p:sldId id="384" r:id="rId37"/>
    <p:sldId id="387" r:id="rId38"/>
    <p:sldId id="395" r:id="rId39"/>
    <p:sldId id="361" r:id="rId40"/>
    <p:sldId id="362" r:id="rId41"/>
    <p:sldId id="357" r:id="rId42"/>
    <p:sldId id="358" r:id="rId43"/>
    <p:sldId id="431" r:id="rId44"/>
    <p:sldId id="363" r:id="rId45"/>
    <p:sldId id="356" r:id="rId46"/>
    <p:sldId id="269" r:id="rId47"/>
    <p:sldId id="275" r:id="rId48"/>
    <p:sldId id="452" r:id="rId49"/>
    <p:sldId id="451" r:id="rId50"/>
    <p:sldId id="453" r:id="rId51"/>
    <p:sldId id="433" r:id="rId52"/>
    <p:sldId id="434" r:id="rId53"/>
    <p:sldId id="435" r:id="rId54"/>
    <p:sldId id="439" r:id="rId55"/>
    <p:sldId id="440" r:id="rId56"/>
    <p:sldId id="441" r:id="rId57"/>
    <p:sldId id="442" r:id="rId58"/>
    <p:sldId id="448" r:id="rId59"/>
    <p:sldId id="449" r:id="rId60"/>
    <p:sldId id="450" r:id="rId61"/>
    <p:sldId id="436" r:id="rId62"/>
    <p:sldId id="437" r:id="rId63"/>
    <p:sldId id="334" r:id="rId64"/>
    <p:sldId id="447" r:id="rId6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33" autoAdjust="0"/>
    <p:restoredTop sz="94576" autoAdjust="0"/>
  </p:normalViewPr>
  <p:slideViewPr>
    <p:cSldViewPr>
      <p:cViewPr varScale="1">
        <p:scale>
          <a:sx n="70" d="100"/>
          <a:sy n="70" d="100"/>
        </p:scale>
        <p:origin x="1326" y="72"/>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_rels/viewProps.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slide" Target="slides/slide7.xml"/><Relationship Id="rId1" Type="http://schemas.openxmlformats.org/officeDocument/2006/relationships/slide" Target="slides/slide4.xml"/><Relationship Id="rId4" Type="http://schemas.openxmlformats.org/officeDocument/2006/relationships/slide" Target="slides/slide2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EC40C1-B9D0-42A5-A999-293CC3E568F4}" type="datetimeFigureOut">
              <a:rPr lang="tr-TR" smtClean="0"/>
              <a:pPr/>
              <a:t>20.05.2017</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C41C6C-7E93-4E69-ADE6-0DEBCA4C0E0E}" type="slidenum">
              <a:rPr lang="tr-TR" smtClean="0"/>
              <a:pPr/>
              <a:t>‹#›</a:t>
            </a:fld>
            <a:endParaRPr lang="tr-TR"/>
          </a:p>
        </p:txBody>
      </p:sp>
    </p:spTree>
    <p:extLst>
      <p:ext uri="{BB962C8B-B14F-4D97-AF65-F5344CB8AC3E}">
        <p14:creationId xmlns:p14="http://schemas.microsoft.com/office/powerpoint/2010/main" val="2593558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E560DD-EECC-49DE-915A-3A236779BA8B}" type="slidenum">
              <a:rPr lang="tr-TR"/>
              <a:pPr/>
              <a:t>54</a:t>
            </a:fld>
            <a:endParaRPr lang="tr-TR"/>
          </a:p>
        </p:txBody>
      </p:sp>
      <p:sp>
        <p:nvSpPr>
          <p:cNvPr id="332802" name="Rectangle 2"/>
          <p:cNvSpPr>
            <a:spLocks noGrp="1" noRot="1" noChangeAspect="1" noChangeArrowheads="1" noTextEdit="1"/>
          </p:cNvSpPr>
          <p:nvPr>
            <p:ph type="sldImg"/>
          </p:nvPr>
        </p:nvSpPr>
        <p:spPr>
          <a:xfrm>
            <a:off x="1185863" y="696913"/>
            <a:ext cx="4546600" cy="3409950"/>
          </a:xfrm>
          <a:ln/>
        </p:spPr>
      </p:sp>
      <p:sp>
        <p:nvSpPr>
          <p:cNvPr id="332803" name="Rectangle 3"/>
          <p:cNvSpPr>
            <a:spLocks noGrp="1" noChangeArrowheads="1"/>
          </p:cNvSpPr>
          <p:nvPr>
            <p:ph type="body" idx="1"/>
          </p:nvPr>
        </p:nvSpPr>
        <p:spPr>
          <a:xfrm>
            <a:off x="882650" y="4338638"/>
            <a:ext cx="5076825" cy="4108450"/>
          </a:xfrm>
        </p:spPr>
        <p:txBody>
          <a:bodyPr/>
          <a:lstStyle/>
          <a:p>
            <a:r>
              <a:rPr lang="en-US"/>
              <a:t>Submucous myomata are classified according to their relative degree of intramural involvement.  This classification scheme is useful for purposes of study, assessing the wisdom of the planned hysteroscopic procedure, and assigning the likely prognosis of the operative procedure.   </a:t>
            </a:r>
          </a:p>
          <a:p>
            <a:r>
              <a:rPr lang="en-US"/>
              <a:t>Concomitant laparoscopy should be considered for the following: deep intramural myomata and all Type II myomata.</a:t>
            </a:r>
          </a:p>
        </p:txBody>
      </p:sp>
    </p:spTree>
    <p:extLst>
      <p:ext uri="{BB962C8B-B14F-4D97-AF65-F5344CB8AC3E}">
        <p14:creationId xmlns:p14="http://schemas.microsoft.com/office/powerpoint/2010/main" val="2698348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49FB2B60-59DE-466A-839A-0A020248EC34}" type="datetimeFigureOut">
              <a:rPr lang="tr-TR" smtClean="0"/>
              <a:pPr/>
              <a:t>20.05.2017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4B615AA-1DE6-406E-A100-D4098A0FBE7C}"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49FB2B60-59DE-466A-839A-0A020248EC34}" type="datetimeFigureOut">
              <a:rPr lang="tr-TR" smtClean="0"/>
              <a:pPr/>
              <a:t>20.05.2017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4B615AA-1DE6-406E-A100-D4098A0FBE7C}"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49FB2B60-59DE-466A-839A-0A020248EC34}" type="datetimeFigureOut">
              <a:rPr lang="tr-TR" smtClean="0"/>
              <a:pPr/>
              <a:t>20.05.2017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4B615AA-1DE6-406E-A100-D4098A0FBE7C}"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49FB2B60-59DE-466A-839A-0A020248EC34}" type="datetimeFigureOut">
              <a:rPr lang="tr-TR" smtClean="0"/>
              <a:pPr/>
              <a:t>20.05.2017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4B615AA-1DE6-406E-A100-D4098A0FBE7C}"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49FB2B60-59DE-466A-839A-0A020248EC34}" type="datetimeFigureOut">
              <a:rPr lang="tr-TR" smtClean="0"/>
              <a:pPr/>
              <a:t>20.05.2017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4B615AA-1DE6-406E-A100-D4098A0FBE7C}"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49FB2B60-59DE-466A-839A-0A020248EC34}" type="datetimeFigureOut">
              <a:rPr lang="tr-TR" smtClean="0"/>
              <a:pPr/>
              <a:t>20.05.2017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C4B615AA-1DE6-406E-A100-D4098A0FBE7C}"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49FB2B60-59DE-466A-839A-0A020248EC34}" type="datetimeFigureOut">
              <a:rPr lang="tr-TR" smtClean="0"/>
              <a:pPr/>
              <a:t>20.05.2017</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C4B615AA-1DE6-406E-A100-D4098A0FBE7C}"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49FB2B60-59DE-466A-839A-0A020248EC34}" type="datetimeFigureOut">
              <a:rPr lang="tr-TR" smtClean="0"/>
              <a:pPr/>
              <a:t>20.05.2017</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C4B615AA-1DE6-406E-A100-D4098A0FBE7C}"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49FB2B60-59DE-466A-839A-0A020248EC34}" type="datetimeFigureOut">
              <a:rPr lang="tr-TR" smtClean="0"/>
              <a:pPr/>
              <a:t>20.05.2017</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C4B615AA-1DE6-406E-A100-D4098A0FBE7C}"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49FB2B60-59DE-466A-839A-0A020248EC34}" type="datetimeFigureOut">
              <a:rPr lang="tr-TR" smtClean="0"/>
              <a:pPr/>
              <a:t>20.05.2017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C4B615AA-1DE6-406E-A100-D4098A0FBE7C}"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49FB2B60-59DE-466A-839A-0A020248EC34}" type="datetimeFigureOut">
              <a:rPr lang="tr-TR" smtClean="0"/>
              <a:pPr/>
              <a:t>20.05.2017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C4B615AA-1DE6-406E-A100-D4098A0FBE7C}"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FB2B60-59DE-466A-839A-0A020248EC34}" type="datetimeFigureOut">
              <a:rPr lang="tr-TR" smtClean="0"/>
              <a:pPr/>
              <a:t>20.05.2017</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B615AA-1DE6-406E-A100-D4098A0FBE7C}"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9.gif"/><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755576" y="1916832"/>
            <a:ext cx="7702624" cy="2619722"/>
          </a:xfrm>
        </p:spPr>
        <p:txBody>
          <a:bodyPr>
            <a:normAutofit/>
          </a:bodyPr>
          <a:lstStyle/>
          <a:p>
            <a:r>
              <a:rPr lang="it-IT" sz="4800" b="1" i="1" dirty="0" smtClean="0"/>
              <a:t>Fertilite </a:t>
            </a:r>
            <a:r>
              <a:rPr lang="tr-TR" sz="4800" b="1" i="1" dirty="0" smtClean="0"/>
              <a:t>t</a:t>
            </a:r>
            <a:r>
              <a:rPr lang="it-IT" sz="4800" b="1" i="1" dirty="0" smtClean="0"/>
              <a:t>etkiklerinde salin infüzyon sonografisi mi histeroskopi mi?</a:t>
            </a:r>
            <a:endParaRPr lang="tr-TR" sz="4800" dirty="0"/>
          </a:p>
        </p:txBody>
      </p:sp>
      <p:sp>
        <p:nvSpPr>
          <p:cNvPr id="3" name="2 Alt Başlık"/>
          <p:cNvSpPr>
            <a:spLocks noGrp="1"/>
          </p:cNvSpPr>
          <p:nvPr>
            <p:ph type="subTitle" idx="1"/>
          </p:nvPr>
        </p:nvSpPr>
        <p:spPr>
          <a:xfrm>
            <a:off x="3923928" y="5229200"/>
            <a:ext cx="4824536" cy="1080120"/>
          </a:xfrm>
        </p:spPr>
        <p:txBody>
          <a:bodyPr>
            <a:normAutofit fontScale="70000" lnSpcReduction="20000"/>
          </a:bodyPr>
          <a:lstStyle/>
          <a:p>
            <a:r>
              <a:rPr lang="tr-TR" dirty="0" smtClean="0"/>
              <a:t>Prof. Dr. Başar Tekin</a:t>
            </a:r>
          </a:p>
          <a:p>
            <a:r>
              <a:rPr lang="tr-TR" dirty="0" smtClean="0"/>
              <a:t>Eskişehir Osmangazi Üniversitesi-Türkiye</a:t>
            </a:r>
            <a:endParaRPr lang="tr-TR" dirty="0"/>
          </a:p>
        </p:txBody>
      </p:sp>
      <p:pic>
        <p:nvPicPr>
          <p:cNvPr id="4" name="Picture 4" descr="bayrak"/>
          <p:cNvPicPr>
            <a:picLocks noChangeAspect="1" noChangeArrowheads="1" noCrop="1"/>
          </p:cNvPicPr>
          <p:nvPr/>
        </p:nvPicPr>
        <p:blipFill>
          <a:blip r:embed="rId2" cstate="print"/>
          <a:srcRect/>
          <a:stretch>
            <a:fillRect/>
          </a:stretch>
        </p:blipFill>
        <p:spPr bwMode="auto">
          <a:xfrm>
            <a:off x="468313" y="549275"/>
            <a:ext cx="1447800" cy="1028700"/>
          </a:xfrm>
          <a:prstGeom prst="rect">
            <a:avLst/>
          </a:prstGeom>
          <a:noFill/>
          <a:ln w="9525">
            <a:noFill/>
            <a:miter lim="800000"/>
            <a:headEnd/>
            <a:tailEnd/>
          </a:ln>
        </p:spPr>
      </p:pic>
      <p:pic>
        <p:nvPicPr>
          <p:cNvPr id="5" name="Picture 4"/>
          <p:cNvPicPr>
            <a:picLocks noChangeArrowheads="1"/>
          </p:cNvPicPr>
          <p:nvPr/>
        </p:nvPicPr>
        <p:blipFill>
          <a:blip r:embed="rId3" cstate="print"/>
          <a:srcRect l="18790" t="16879" r="17010" b="17039"/>
          <a:stretch>
            <a:fillRect/>
          </a:stretch>
        </p:blipFill>
        <p:spPr bwMode="auto">
          <a:xfrm>
            <a:off x="395536" y="5229200"/>
            <a:ext cx="1524000" cy="1219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tr-TR"/>
              <a:t>Ofis Histeroskopide medium</a:t>
            </a:r>
          </a:p>
        </p:txBody>
      </p:sp>
      <p:sp>
        <p:nvSpPr>
          <p:cNvPr id="6147" name="Rectangle 3"/>
          <p:cNvSpPr>
            <a:spLocks noGrp="1" noChangeArrowheads="1"/>
          </p:cNvSpPr>
          <p:nvPr>
            <p:ph type="body" idx="1"/>
          </p:nvPr>
        </p:nvSpPr>
        <p:spPr>
          <a:xfrm>
            <a:off x="609600" y="1988840"/>
            <a:ext cx="8345488" cy="4114800"/>
          </a:xfrm>
        </p:spPr>
        <p:txBody>
          <a:bodyPr/>
          <a:lstStyle/>
          <a:p>
            <a:pPr>
              <a:buFont typeface="Wingdings" pitchFamily="2" charset="2"/>
              <a:buNone/>
            </a:pPr>
            <a:r>
              <a:rPr lang="tr-TR" dirty="0"/>
              <a:t>Tüm </a:t>
            </a:r>
            <a:r>
              <a:rPr lang="tr-TR" dirty="0" err="1"/>
              <a:t>histeroskopi</a:t>
            </a:r>
            <a:r>
              <a:rPr lang="tr-TR" dirty="0"/>
              <a:t> sıvıları kullanılabilir (Teorik)</a:t>
            </a:r>
          </a:p>
          <a:p>
            <a:pPr lvl="1"/>
            <a:r>
              <a:rPr lang="tr-TR" sz="3200" dirty="0"/>
              <a:t>%1.5 </a:t>
            </a:r>
            <a:r>
              <a:rPr lang="tr-TR" sz="3200" dirty="0" err="1"/>
              <a:t>Glisin</a:t>
            </a:r>
            <a:r>
              <a:rPr lang="tr-TR" sz="3200" dirty="0"/>
              <a:t> </a:t>
            </a:r>
            <a:r>
              <a:rPr lang="tr-TR" sz="2400" dirty="0">
                <a:solidFill>
                  <a:schemeClr val="folHlink"/>
                </a:solidFill>
              </a:rPr>
              <a:t>(</a:t>
            </a:r>
            <a:r>
              <a:rPr lang="tr-TR" sz="2400" dirty="0" err="1">
                <a:solidFill>
                  <a:schemeClr val="folHlink"/>
                </a:solidFill>
              </a:rPr>
              <a:t>hemoliz</a:t>
            </a:r>
            <a:r>
              <a:rPr lang="tr-TR" sz="2400" dirty="0">
                <a:solidFill>
                  <a:schemeClr val="folHlink"/>
                </a:solidFill>
              </a:rPr>
              <a:t>, </a:t>
            </a:r>
            <a:r>
              <a:rPr lang="tr-TR" sz="2400" dirty="0" err="1">
                <a:solidFill>
                  <a:schemeClr val="folHlink"/>
                </a:solidFill>
              </a:rPr>
              <a:t>hiponatremi</a:t>
            </a:r>
            <a:r>
              <a:rPr lang="tr-TR" sz="2400" dirty="0">
                <a:solidFill>
                  <a:schemeClr val="folHlink"/>
                </a:solidFill>
              </a:rPr>
              <a:t>, </a:t>
            </a:r>
            <a:r>
              <a:rPr lang="tr-TR" sz="2400" dirty="0" err="1">
                <a:solidFill>
                  <a:schemeClr val="folHlink"/>
                </a:solidFill>
              </a:rPr>
              <a:t>amonyemi</a:t>
            </a:r>
            <a:r>
              <a:rPr lang="tr-TR" sz="2400" dirty="0">
                <a:solidFill>
                  <a:schemeClr val="folHlink"/>
                </a:solidFill>
              </a:rPr>
              <a:t>)</a:t>
            </a:r>
            <a:r>
              <a:rPr lang="tr-TR" sz="3200" dirty="0"/>
              <a:t> </a:t>
            </a:r>
          </a:p>
          <a:p>
            <a:pPr lvl="1"/>
            <a:r>
              <a:rPr lang="tr-TR" sz="3200" dirty="0"/>
              <a:t>%3 </a:t>
            </a:r>
            <a:r>
              <a:rPr lang="tr-TR" sz="3200" dirty="0" err="1"/>
              <a:t>Sorbitol</a:t>
            </a:r>
            <a:r>
              <a:rPr lang="tr-TR" sz="3200" dirty="0"/>
              <a:t> </a:t>
            </a:r>
            <a:r>
              <a:rPr lang="tr-TR" sz="2400" dirty="0">
                <a:solidFill>
                  <a:schemeClr val="folHlink"/>
                </a:solidFill>
              </a:rPr>
              <a:t>(sıvı yüklenmesi, elektrolit, şeker)</a:t>
            </a:r>
            <a:r>
              <a:rPr lang="tr-TR" sz="2400" dirty="0"/>
              <a:t> </a:t>
            </a:r>
          </a:p>
          <a:p>
            <a:pPr lvl="1"/>
            <a:r>
              <a:rPr lang="tr-TR" sz="3200" dirty="0"/>
              <a:t>%5 </a:t>
            </a:r>
            <a:r>
              <a:rPr lang="tr-TR" sz="3200" dirty="0" err="1"/>
              <a:t>Mannitol</a:t>
            </a:r>
            <a:r>
              <a:rPr lang="tr-TR" sz="3200" dirty="0"/>
              <a:t> </a:t>
            </a:r>
            <a:r>
              <a:rPr lang="tr-TR" sz="2400" dirty="0">
                <a:solidFill>
                  <a:schemeClr val="folHlink"/>
                </a:solidFill>
              </a:rPr>
              <a:t>(</a:t>
            </a:r>
            <a:r>
              <a:rPr lang="tr-TR" sz="2400" dirty="0" err="1">
                <a:solidFill>
                  <a:schemeClr val="folHlink"/>
                </a:solidFill>
              </a:rPr>
              <a:t>kristalizasyon</a:t>
            </a:r>
            <a:r>
              <a:rPr lang="tr-TR" sz="2400" dirty="0">
                <a:solidFill>
                  <a:schemeClr val="folHlink"/>
                </a:solidFill>
              </a:rPr>
              <a:t>)</a:t>
            </a:r>
            <a:r>
              <a:rPr lang="tr-TR" sz="3200" dirty="0"/>
              <a:t> </a:t>
            </a:r>
          </a:p>
          <a:p>
            <a:pPr lvl="1"/>
            <a:r>
              <a:rPr lang="tr-TR" sz="3200" dirty="0"/>
              <a:t>%70-32 </a:t>
            </a:r>
            <a:r>
              <a:rPr lang="tr-TR" sz="3200" dirty="0" err="1"/>
              <a:t>dekstran</a:t>
            </a:r>
            <a:r>
              <a:rPr lang="tr-TR" sz="3200" dirty="0"/>
              <a:t> </a:t>
            </a:r>
            <a:r>
              <a:rPr lang="tr-TR" sz="2400" dirty="0">
                <a:solidFill>
                  <a:schemeClr val="folHlink"/>
                </a:solidFill>
              </a:rPr>
              <a:t>(</a:t>
            </a:r>
            <a:r>
              <a:rPr lang="tr-TR" sz="2400" dirty="0" err="1">
                <a:solidFill>
                  <a:schemeClr val="folHlink"/>
                </a:solidFill>
              </a:rPr>
              <a:t>pülmoner</a:t>
            </a:r>
            <a:r>
              <a:rPr lang="tr-TR" sz="2400" dirty="0">
                <a:solidFill>
                  <a:schemeClr val="folHlink"/>
                </a:solidFill>
              </a:rPr>
              <a:t> ödem, tıkanma)</a:t>
            </a:r>
            <a:r>
              <a:rPr lang="tr-TR" sz="2400" dirty="0"/>
              <a:t> </a:t>
            </a:r>
          </a:p>
          <a:p>
            <a:pPr lvl="1"/>
            <a:r>
              <a:rPr lang="tr-TR" sz="3200" dirty="0"/>
              <a:t>%5 Dekstroz </a:t>
            </a:r>
            <a:r>
              <a:rPr lang="tr-TR" sz="2400" dirty="0">
                <a:solidFill>
                  <a:schemeClr val="folHlink"/>
                </a:solidFill>
              </a:rPr>
              <a:t>(</a:t>
            </a:r>
            <a:r>
              <a:rPr lang="tr-TR" sz="2400" dirty="0" err="1">
                <a:solidFill>
                  <a:schemeClr val="folHlink"/>
                </a:solidFill>
              </a:rPr>
              <a:t>karamelizasyon</a:t>
            </a:r>
            <a:r>
              <a:rPr lang="tr-TR" sz="2400" dirty="0">
                <a:solidFill>
                  <a:schemeClr val="folHlink"/>
                </a:solidFill>
              </a:rPr>
              <a:t>)</a:t>
            </a:r>
            <a:endParaRPr lang="tr-TR" sz="3200" dirty="0"/>
          </a:p>
          <a:p>
            <a:pPr lvl="1"/>
            <a:r>
              <a:rPr lang="tr-TR" sz="3200" dirty="0"/>
              <a:t>SF</a:t>
            </a:r>
          </a:p>
          <a:p>
            <a:pPr lvl="1">
              <a:buFont typeface="Wingdings" pitchFamily="2" charset="2"/>
              <a:buNone/>
            </a:pPr>
            <a:endParaRPr lang="tr-TR" sz="2400" dirty="0">
              <a:solidFill>
                <a:schemeClr val="folHlink"/>
              </a:solidFill>
            </a:endParaRPr>
          </a:p>
        </p:txBody>
      </p:sp>
      <p:sp>
        <p:nvSpPr>
          <p:cNvPr id="4" name="3 Oval"/>
          <p:cNvSpPr/>
          <p:nvPr/>
        </p:nvSpPr>
        <p:spPr>
          <a:xfrm>
            <a:off x="1331640" y="5589240"/>
            <a:ext cx="648072"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p:cNvSpPr>
            <a:spLocks noGrp="1" noChangeArrowheads="1"/>
          </p:cNvSpPr>
          <p:nvPr>
            <p:ph type="title"/>
          </p:nvPr>
        </p:nvSpPr>
        <p:spPr>
          <a:noFill/>
        </p:spPr>
        <p:txBody>
          <a:bodyPr/>
          <a:lstStyle/>
          <a:p>
            <a:r>
              <a:rPr lang="tr-TR" sz="3600">
                <a:solidFill>
                  <a:schemeClr val="folHlink"/>
                </a:solidFill>
              </a:rPr>
              <a:t>Histeroskopi komplikasyonları</a:t>
            </a:r>
          </a:p>
        </p:txBody>
      </p:sp>
      <p:sp>
        <p:nvSpPr>
          <p:cNvPr id="13317" name="Rectangle 5"/>
          <p:cNvSpPr>
            <a:spLocks noGrp="1" noChangeArrowheads="1"/>
          </p:cNvSpPr>
          <p:nvPr>
            <p:ph type="body" sz="half" idx="1"/>
          </p:nvPr>
        </p:nvSpPr>
        <p:spPr>
          <a:xfrm>
            <a:off x="611188" y="1412875"/>
            <a:ext cx="7561262" cy="4525963"/>
          </a:xfrm>
        </p:spPr>
        <p:txBody>
          <a:bodyPr/>
          <a:lstStyle/>
          <a:p>
            <a:r>
              <a:rPr lang="tr-TR" sz="2400" dirty="0">
                <a:solidFill>
                  <a:srgbClr val="C00000"/>
                </a:solidFill>
              </a:rPr>
              <a:t>İşleme bağlı</a:t>
            </a:r>
          </a:p>
          <a:p>
            <a:pPr lvl="1"/>
            <a:r>
              <a:rPr lang="tr-TR" dirty="0" err="1"/>
              <a:t>Servikal</a:t>
            </a:r>
            <a:r>
              <a:rPr lang="tr-TR" dirty="0"/>
              <a:t> </a:t>
            </a:r>
            <a:r>
              <a:rPr lang="tr-TR" dirty="0" err="1"/>
              <a:t>laserasyon</a:t>
            </a:r>
            <a:r>
              <a:rPr lang="tr-TR" dirty="0"/>
              <a:t> / Yalancı pasaj oluşumu</a:t>
            </a:r>
          </a:p>
          <a:p>
            <a:pPr lvl="1"/>
            <a:r>
              <a:rPr lang="tr-TR" dirty="0" err="1"/>
              <a:t>Uterin</a:t>
            </a:r>
            <a:r>
              <a:rPr lang="tr-TR" dirty="0"/>
              <a:t> </a:t>
            </a:r>
            <a:r>
              <a:rPr lang="tr-TR" dirty="0" err="1"/>
              <a:t>perforasyon</a:t>
            </a:r>
            <a:endParaRPr lang="tr-TR" dirty="0"/>
          </a:p>
          <a:p>
            <a:pPr lvl="2"/>
            <a:r>
              <a:rPr lang="tr-TR" sz="2400" dirty="0"/>
              <a:t>Damar yaralanması</a:t>
            </a:r>
          </a:p>
          <a:p>
            <a:pPr lvl="2"/>
            <a:r>
              <a:rPr lang="tr-TR" sz="2400" dirty="0"/>
              <a:t>Barsak yaralanması</a:t>
            </a:r>
          </a:p>
          <a:p>
            <a:pPr lvl="2"/>
            <a:r>
              <a:rPr lang="tr-TR" sz="2400" dirty="0"/>
              <a:t>Kanama</a:t>
            </a:r>
          </a:p>
          <a:p>
            <a:pPr lvl="1"/>
            <a:r>
              <a:rPr lang="tr-TR" dirty="0"/>
              <a:t>Kanama</a:t>
            </a:r>
          </a:p>
          <a:p>
            <a:pPr lvl="2"/>
            <a:r>
              <a:rPr lang="tr-TR" sz="2400" dirty="0" err="1"/>
              <a:t>Servikal</a:t>
            </a:r>
            <a:r>
              <a:rPr lang="tr-TR" sz="2400" dirty="0"/>
              <a:t> </a:t>
            </a:r>
            <a:r>
              <a:rPr lang="tr-TR" sz="2400" dirty="0" err="1"/>
              <a:t>laserasyon</a:t>
            </a:r>
            <a:endParaRPr lang="tr-TR" sz="2400" dirty="0"/>
          </a:p>
          <a:p>
            <a:pPr lvl="2"/>
            <a:r>
              <a:rPr lang="tr-TR" sz="2400" dirty="0" err="1"/>
              <a:t>Perforasyon</a:t>
            </a:r>
            <a:endParaRPr lang="tr-TR" sz="2400" dirty="0"/>
          </a:p>
          <a:p>
            <a:pPr lvl="2"/>
            <a:r>
              <a:rPr lang="tr-TR" sz="2400" dirty="0"/>
              <a:t>İşleme ait</a:t>
            </a:r>
          </a:p>
          <a:p>
            <a:pPr>
              <a:buFont typeface="Wingdings" pitchFamily="2" charset="2"/>
              <a:buNone/>
            </a:pPr>
            <a:endParaRPr lang="tr-TR" sz="2400" dirty="0"/>
          </a:p>
          <a:p>
            <a:endParaRPr lang="tr-TR"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ChangeArrowheads="1"/>
          </p:cNvSpPr>
          <p:nvPr/>
        </p:nvSpPr>
        <p:spPr bwMode="auto">
          <a:xfrm>
            <a:off x="395288" y="981075"/>
            <a:ext cx="8424862" cy="4525963"/>
          </a:xfrm>
          <a:prstGeom prst="rect">
            <a:avLst/>
          </a:prstGeom>
          <a:noFill/>
          <a:ln w="9525">
            <a:noFill/>
            <a:miter lim="800000"/>
            <a:headEnd/>
            <a:tailEnd/>
          </a:ln>
          <a:effectLst/>
        </p:spPr>
        <p:txBody>
          <a:bodyPr/>
          <a:lstStyle/>
          <a:p>
            <a:pPr marL="342900" indent="-342900">
              <a:spcBef>
                <a:spcPct val="20000"/>
              </a:spcBef>
              <a:buClr>
                <a:schemeClr val="hlink"/>
              </a:buClr>
              <a:buSzPct val="60000"/>
              <a:buFont typeface="Wingdings" pitchFamily="2" charset="2"/>
              <a:buChar char="n"/>
            </a:pPr>
            <a:r>
              <a:rPr lang="tr-TR" sz="2400" dirty="0" err="1">
                <a:solidFill>
                  <a:srgbClr val="C00000"/>
                </a:solidFill>
              </a:rPr>
              <a:t>Distansiyon</a:t>
            </a:r>
            <a:r>
              <a:rPr lang="tr-TR" sz="2400" dirty="0">
                <a:solidFill>
                  <a:srgbClr val="C00000"/>
                </a:solidFill>
              </a:rPr>
              <a:t> sıvılarına bağlı</a:t>
            </a:r>
          </a:p>
          <a:p>
            <a:pPr marL="742950" lvl="1" indent="-285750">
              <a:spcBef>
                <a:spcPct val="20000"/>
              </a:spcBef>
              <a:buClr>
                <a:schemeClr val="tx1"/>
              </a:buClr>
              <a:buFontTx/>
              <a:buChar char="•"/>
            </a:pPr>
            <a:r>
              <a:rPr lang="tr-TR" sz="2000" dirty="0"/>
              <a:t>Sıvı yüklenmesi </a:t>
            </a:r>
          </a:p>
          <a:p>
            <a:pPr marL="1143000" lvl="2" indent="-228600">
              <a:spcBef>
                <a:spcPct val="20000"/>
              </a:spcBef>
              <a:buClr>
                <a:schemeClr val="accent2"/>
              </a:buClr>
              <a:buSzPct val="60000"/>
              <a:buFont typeface="Wingdings" pitchFamily="2" charset="2"/>
              <a:buChar char="n"/>
            </a:pPr>
            <a:r>
              <a:rPr lang="tr-TR" dirty="0" err="1"/>
              <a:t>Hipoozmolalite</a:t>
            </a:r>
            <a:endParaRPr lang="tr-TR" dirty="0"/>
          </a:p>
          <a:p>
            <a:pPr marL="1143000" lvl="2" indent="-228600">
              <a:spcBef>
                <a:spcPct val="20000"/>
              </a:spcBef>
              <a:buClr>
                <a:schemeClr val="accent2"/>
              </a:buClr>
              <a:buSzPct val="60000"/>
              <a:buFont typeface="Wingdings" pitchFamily="2" charset="2"/>
              <a:buChar char="n"/>
            </a:pPr>
            <a:r>
              <a:rPr lang="tr-TR" dirty="0" err="1"/>
              <a:t>Hiponatremi</a:t>
            </a:r>
            <a:endParaRPr lang="tr-TR" dirty="0"/>
          </a:p>
          <a:p>
            <a:pPr marL="1143000" lvl="2" indent="-228600">
              <a:spcBef>
                <a:spcPct val="20000"/>
              </a:spcBef>
              <a:buClr>
                <a:schemeClr val="accent2"/>
              </a:buClr>
              <a:buSzPct val="60000"/>
              <a:buFont typeface="Wingdings" pitchFamily="2" charset="2"/>
              <a:buChar char="n"/>
            </a:pPr>
            <a:r>
              <a:rPr lang="tr-TR" dirty="0" err="1"/>
              <a:t>Hiperamonemi</a:t>
            </a:r>
            <a:endParaRPr lang="tr-TR" dirty="0"/>
          </a:p>
          <a:p>
            <a:pPr marL="342900" indent="-342900">
              <a:spcBef>
                <a:spcPct val="20000"/>
              </a:spcBef>
              <a:buClr>
                <a:schemeClr val="hlink"/>
              </a:buClr>
              <a:buSzPct val="60000"/>
              <a:buFont typeface="Wingdings" pitchFamily="2" charset="2"/>
              <a:buChar char="n"/>
            </a:pPr>
            <a:r>
              <a:rPr lang="tr-TR" sz="2400" dirty="0">
                <a:solidFill>
                  <a:srgbClr val="C00000"/>
                </a:solidFill>
              </a:rPr>
              <a:t>Gaz komplikasyonları</a:t>
            </a:r>
          </a:p>
          <a:p>
            <a:pPr marL="742950" lvl="1" indent="-285750">
              <a:spcBef>
                <a:spcPct val="20000"/>
              </a:spcBef>
              <a:buClr>
                <a:schemeClr val="tx1"/>
              </a:buClr>
              <a:buFontTx/>
              <a:buChar char="•"/>
            </a:pPr>
            <a:r>
              <a:rPr lang="tr-TR" sz="2000" dirty="0" err="1"/>
              <a:t>Emboli</a:t>
            </a:r>
            <a:endParaRPr lang="tr-TR" sz="2000" dirty="0"/>
          </a:p>
          <a:p>
            <a:pPr marL="342900" indent="-342900">
              <a:spcBef>
                <a:spcPct val="20000"/>
              </a:spcBef>
              <a:buClr>
                <a:schemeClr val="hlink"/>
              </a:buClr>
              <a:buSzPct val="60000"/>
              <a:buFont typeface="Wingdings" pitchFamily="2" charset="2"/>
              <a:buChar char="n"/>
            </a:pPr>
            <a:r>
              <a:rPr lang="tr-TR" sz="2400" dirty="0"/>
              <a:t>Yanıklar</a:t>
            </a:r>
          </a:p>
          <a:p>
            <a:pPr marL="342900" indent="-342900">
              <a:spcBef>
                <a:spcPct val="20000"/>
              </a:spcBef>
              <a:buClr>
                <a:schemeClr val="hlink"/>
              </a:buClr>
              <a:buSzPct val="60000"/>
              <a:buFont typeface="Wingdings" pitchFamily="2" charset="2"/>
              <a:buChar char="n"/>
            </a:pPr>
            <a:r>
              <a:rPr lang="tr-TR" sz="2400" dirty="0"/>
              <a:t>Enfeksiyon</a:t>
            </a:r>
          </a:p>
          <a:p>
            <a:pPr marL="342900" indent="-342900">
              <a:spcBef>
                <a:spcPct val="20000"/>
              </a:spcBef>
              <a:buClr>
                <a:schemeClr val="hlink"/>
              </a:buClr>
              <a:buSzPct val="60000"/>
              <a:buFont typeface="Wingdings" pitchFamily="2" charset="2"/>
              <a:buChar char="n"/>
            </a:pPr>
            <a:r>
              <a:rPr lang="tr-TR" sz="2400" dirty="0"/>
              <a:t>Ölüm</a:t>
            </a:r>
          </a:p>
          <a:p>
            <a:pPr marL="342900" indent="-342900">
              <a:spcBef>
                <a:spcPct val="20000"/>
              </a:spcBef>
              <a:buClr>
                <a:schemeClr val="hlink"/>
              </a:buClr>
              <a:buSzPct val="60000"/>
              <a:buFont typeface="Wingdings" pitchFamily="2" charset="2"/>
              <a:buChar char="n"/>
            </a:pPr>
            <a:r>
              <a:rPr lang="tr-TR" sz="2400" dirty="0">
                <a:solidFill>
                  <a:srgbClr val="C00000"/>
                </a:solidFill>
              </a:rPr>
              <a:t>Geç komplikasyonlar</a:t>
            </a:r>
          </a:p>
          <a:p>
            <a:pPr marL="742950" lvl="1" indent="-285750">
              <a:spcBef>
                <a:spcPct val="20000"/>
              </a:spcBef>
              <a:buClr>
                <a:schemeClr val="tx1"/>
              </a:buClr>
              <a:buFontTx/>
              <a:buChar char="•"/>
            </a:pPr>
            <a:r>
              <a:rPr lang="tr-TR" sz="2000" dirty="0" err="1"/>
              <a:t>İntrauterin</a:t>
            </a:r>
            <a:r>
              <a:rPr lang="tr-TR" sz="2000" dirty="0"/>
              <a:t> </a:t>
            </a:r>
            <a:r>
              <a:rPr lang="tr-TR" sz="2000" dirty="0" err="1"/>
              <a:t>adhezyon</a:t>
            </a:r>
            <a:endParaRPr lang="tr-TR" sz="2000" dirty="0"/>
          </a:p>
          <a:p>
            <a:pPr marL="742950" lvl="1" indent="-285750">
              <a:spcBef>
                <a:spcPct val="20000"/>
              </a:spcBef>
              <a:buClr>
                <a:schemeClr val="tx1"/>
              </a:buClr>
              <a:buFontTx/>
              <a:buChar char="•"/>
            </a:pPr>
            <a:r>
              <a:rPr lang="tr-TR" sz="2000" dirty="0" err="1"/>
              <a:t>Histeroskopik</a:t>
            </a:r>
            <a:r>
              <a:rPr lang="tr-TR" sz="2000" dirty="0"/>
              <a:t> cerrahi sonrası gebelikte komplikasyonlar</a:t>
            </a:r>
          </a:p>
          <a:p>
            <a:pPr marL="742950" lvl="1" indent="-285750">
              <a:spcBef>
                <a:spcPct val="20000"/>
              </a:spcBef>
              <a:buClr>
                <a:schemeClr val="tx1"/>
              </a:buClr>
              <a:buFontTx/>
              <a:buChar char="•"/>
            </a:pPr>
            <a:r>
              <a:rPr lang="tr-TR" sz="2000" dirty="0" err="1"/>
              <a:t>Ablasyon</a:t>
            </a:r>
            <a:r>
              <a:rPr lang="tr-TR" sz="2000" dirty="0"/>
              <a:t> sonrası komplikasyonlar</a:t>
            </a:r>
          </a:p>
        </p:txBody>
      </p:sp>
      <p:sp>
        <p:nvSpPr>
          <p:cNvPr id="15365" name="Rectangle 5"/>
          <p:cNvSpPr>
            <a:spLocks noChangeArrowheads="1"/>
          </p:cNvSpPr>
          <p:nvPr/>
        </p:nvSpPr>
        <p:spPr bwMode="auto">
          <a:xfrm>
            <a:off x="468313" y="0"/>
            <a:ext cx="8229600" cy="1143000"/>
          </a:xfrm>
          <a:prstGeom prst="rect">
            <a:avLst/>
          </a:prstGeom>
          <a:noFill/>
          <a:ln w="9525">
            <a:noFill/>
            <a:miter lim="800000"/>
            <a:headEnd/>
            <a:tailEnd/>
          </a:ln>
          <a:effectLst/>
        </p:spPr>
        <p:txBody>
          <a:bodyPr anchor="ctr"/>
          <a:lstStyle/>
          <a:p>
            <a:pPr algn="ctr"/>
            <a:r>
              <a:rPr lang="tr-TR" sz="3600" dirty="0" err="1">
                <a:solidFill>
                  <a:schemeClr val="folHlink"/>
                </a:solidFill>
                <a:latin typeface="Arial" charset="0"/>
              </a:rPr>
              <a:t>Histeroskopi</a:t>
            </a:r>
            <a:r>
              <a:rPr lang="tr-TR" sz="3600" dirty="0">
                <a:solidFill>
                  <a:schemeClr val="folHlink"/>
                </a:solidFill>
                <a:latin typeface="Arial" charset="0"/>
              </a:rPr>
              <a:t> komplikasyonları</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endParaRPr lang="tr-TR"/>
          </a:p>
        </p:txBody>
      </p:sp>
      <p:pic>
        <p:nvPicPr>
          <p:cNvPr id="35843" name="Picture 2" descr="untitled-41"/>
          <p:cNvPicPr>
            <a:picLocks noChangeAspect="1" noChangeArrowheads="1"/>
          </p:cNvPicPr>
          <p:nvPr/>
        </p:nvPicPr>
        <p:blipFill>
          <a:blip r:embed="rId2" cstate="print"/>
          <a:srcRect/>
          <a:stretch>
            <a:fillRect/>
          </a:stretch>
        </p:blipFill>
        <p:spPr bwMode="auto">
          <a:xfrm>
            <a:off x="0" y="277813"/>
            <a:ext cx="9144000" cy="629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endParaRPr lang="tr-TR"/>
          </a:p>
        </p:txBody>
      </p:sp>
      <p:pic>
        <p:nvPicPr>
          <p:cNvPr id="36867" name="Picture 2" descr="untitled-37"/>
          <p:cNvPicPr>
            <a:picLocks noChangeAspect="1" noChangeArrowheads="1"/>
          </p:cNvPicPr>
          <p:nvPr/>
        </p:nvPicPr>
        <p:blipFill>
          <a:blip r:embed="rId2" cstate="print"/>
          <a:srcRect/>
          <a:stretch>
            <a:fillRect/>
          </a:stretch>
        </p:blipFill>
        <p:spPr bwMode="auto">
          <a:xfrm>
            <a:off x="0" y="277813"/>
            <a:ext cx="9144000" cy="629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endParaRPr lang="tr-TR"/>
          </a:p>
        </p:txBody>
      </p:sp>
      <p:pic>
        <p:nvPicPr>
          <p:cNvPr id="38915" name="Picture 2" descr="05"/>
          <p:cNvPicPr>
            <a:picLocks noChangeAspect="1" noChangeArrowheads="1"/>
          </p:cNvPicPr>
          <p:nvPr/>
        </p:nvPicPr>
        <p:blipFill>
          <a:blip r:embed="rId2" cstate="print"/>
          <a:srcRect/>
          <a:stretch>
            <a:fillRect/>
          </a:stretch>
        </p:blipFill>
        <p:spPr bwMode="auto">
          <a:xfrm>
            <a:off x="1638300" y="468313"/>
            <a:ext cx="5867400" cy="576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OVARY1"/>
          <p:cNvPicPr>
            <a:picLocks noChangeAspect="1" noChangeArrowheads="1"/>
          </p:cNvPicPr>
          <p:nvPr/>
        </p:nvPicPr>
        <p:blipFill>
          <a:blip r:embed="rId2" cstate="print"/>
          <a:srcRect/>
          <a:stretch>
            <a:fillRect/>
          </a:stretch>
        </p:blipFill>
        <p:spPr bwMode="auto">
          <a:xfrm>
            <a:off x="457200" y="384175"/>
            <a:ext cx="8001000" cy="5919788"/>
          </a:xfrm>
          <a:prstGeom prst="rect">
            <a:avLst/>
          </a:prstGeom>
          <a:noFill/>
          <a:ln w="9525">
            <a:noFill/>
            <a:miter lim="800000"/>
            <a:headEnd/>
            <a:tailEnd/>
          </a:ln>
        </p:spPr>
      </p:pic>
      <p:sp>
        <p:nvSpPr>
          <p:cNvPr id="60419" name="Rectangle 3"/>
          <p:cNvSpPr>
            <a:spLocks noGrp="1" noChangeArrowheads="1"/>
          </p:cNvSpPr>
          <p:nvPr>
            <p:ph type="title"/>
          </p:nvPr>
        </p:nvSpPr>
        <p:spPr>
          <a:xfrm>
            <a:off x="3276600" y="4648200"/>
            <a:ext cx="3725863" cy="1462088"/>
          </a:xfrm>
        </p:spPr>
        <p:txBody>
          <a:bodyPr/>
          <a:lstStyle/>
          <a:p>
            <a:pPr eaLnBrk="1" hangingPunct="1"/>
            <a:r>
              <a:rPr lang="tr-TR" altLang="tr-TR" smtClean="0">
                <a:solidFill>
                  <a:schemeClr val="bg1"/>
                </a:solidFill>
              </a:rPr>
              <a:t>MYOM</a:t>
            </a:r>
          </a:p>
        </p:txBody>
      </p:sp>
    </p:spTree>
    <p:extLst>
      <p:ext uri="{BB962C8B-B14F-4D97-AF65-F5344CB8AC3E}">
        <p14:creationId xmlns:p14="http://schemas.microsoft.com/office/powerpoint/2010/main" val="2003907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r>
              <a:rPr lang="tr-TR"/>
              <a:t>Polipler alınmalı mı?</a:t>
            </a:r>
          </a:p>
        </p:txBody>
      </p:sp>
      <p:sp>
        <p:nvSpPr>
          <p:cNvPr id="117763" name="Rectangle 3"/>
          <p:cNvSpPr>
            <a:spLocks noGrp="1" noChangeArrowheads="1"/>
          </p:cNvSpPr>
          <p:nvPr>
            <p:ph type="body" idx="1"/>
          </p:nvPr>
        </p:nvSpPr>
        <p:spPr/>
        <p:txBody>
          <a:bodyPr/>
          <a:lstStyle/>
          <a:p>
            <a:pPr>
              <a:lnSpc>
                <a:spcPct val="80000"/>
              </a:lnSpc>
            </a:pPr>
            <a:r>
              <a:rPr lang="tr-TR" sz="2800" dirty="0"/>
              <a:t>412 olgu </a:t>
            </a:r>
          </a:p>
          <a:p>
            <a:pPr>
              <a:lnSpc>
                <a:spcPct val="80000"/>
              </a:lnSpc>
            </a:pPr>
            <a:r>
              <a:rPr lang="tr-TR" sz="2800" dirty="0"/>
              <a:t>129’u </a:t>
            </a:r>
            <a:r>
              <a:rPr lang="tr-TR" sz="2800" dirty="0" err="1"/>
              <a:t>asemptomatik</a:t>
            </a:r>
            <a:endParaRPr lang="tr-TR" sz="2800" dirty="0"/>
          </a:p>
          <a:p>
            <a:pPr>
              <a:lnSpc>
                <a:spcPct val="80000"/>
              </a:lnSpc>
            </a:pPr>
            <a:r>
              <a:rPr lang="tr-TR" sz="2800" dirty="0" err="1"/>
              <a:t>Malignite</a:t>
            </a:r>
            <a:r>
              <a:rPr lang="tr-TR" sz="2800" dirty="0"/>
              <a:t> ve </a:t>
            </a:r>
            <a:r>
              <a:rPr lang="tr-TR" sz="2800" dirty="0" err="1"/>
              <a:t>atipik</a:t>
            </a:r>
            <a:r>
              <a:rPr lang="tr-TR" sz="2800" dirty="0"/>
              <a:t> </a:t>
            </a:r>
            <a:r>
              <a:rPr lang="tr-TR" sz="2800" dirty="0" err="1"/>
              <a:t>hiperplazi</a:t>
            </a:r>
            <a:endParaRPr lang="tr-TR" sz="2800" dirty="0"/>
          </a:p>
          <a:p>
            <a:pPr lvl="1">
              <a:lnSpc>
                <a:spcPct val="80000"/>
              </a:lnSpc>
            </a:pPr>
            <a:r>
              <a:rPr lang="tr-TR" sz="2400" dirty="0"/>
              <a:t>semptomlularda %3.2</a:t>
            </a:r>
          </a:p>
          <a:p>
            <a:pPr lvl="1">
              <a:lnSpc>
                <a:spcPct val="80000"/>
              </a:lnSpc>
            </a:pPr>
            <a:r>
              <a:rPr lang="tr-TR" sz="2400" dirty="0"/>
              <a:t>Semptomsuzlarda % 3.9</a:t>
            </a:r>
          </a:p>
          <a:p>
            <a:pPr lvl="1">
              <a:lnSpc>
                <a:spcPct val="80000"/>
              </a:lnSpc>
            </a:pPr>
            <a:endParaRPr lang="tr-TR" sz="2400" dirty="0"/>
          </a:p>
          <a:p>
            <a:pPr>
              <a:lnSpc>
                <a:spcPct val="80000"/>
              </a:lnSpc>
              <a:buNone/>
            </a:pPr>
            <a:r>
              <a:rPr lang="tr-TR" sz="2800" dirty="0" smtClean="0"/>
              <a:t>		Sonuç</a:t>
            </a:r>
            <a:r>
              <a:rPr lang="tr-TR" sz="2800" dirty="0"/>
              <a:t>: Poliplerin </a:t>
            </a:r>
            <a:r>
              <a:rPr lang="tr-TR" sz="2800" dirty="0" smtClean="0"/>
              <a:t>hepsinin alınması uygundur</a:t>
            </a:r>
            <a:endParaRPr lang="tr-TR" sz="2800" dirty="0"/>
          </a:p>
          <a:p>
            <a:pPr>
              <a:lnSpc>
                <a:spcPct val="80000"/>
              </a:lnSpc>
            </a:pPr>
            <a:endParaRPr lang="tr-TR" sz="2800" dirty="0"/>
          </a:p>
          <a:p>
            <a:pPr algn="r">
              <a:lnSpc>
                <a:spcPct val="80000"/>
              </a:lnSpc>
              <a:buFont typeface="Wingdings" pitchFamily="2" charset="2"/>
              <a:buNone/>
            </a:pPr>
            <a:r>
              <a:rPr lang="tr-TR" sz="2800" dirty="0"/>
              <a:t/>
            </a:r>
            <a:br>
              <a:rPr lang="tr-TR" sz="2800" dirty="0"/>
            </a:br>
            <a:r>
              <a:rPr lang="tr-TR" sz="1000" dirty="0"/>
              <a:t>M. </a:t>
            </a:r>
            <a:r>
              <a:rPr lang="tr-TR" sz="1000" dirty="0" err="1"/>
              <a:t>Lieng</a:t>
            </a:r>
            <a:r>
              <a:rPr lang="tr-TR" sz="1000" dirty="0"/>
              <a:t>, E. </a:t>
            </a:r>
            <a:r>
              <a:rPr lang="tr-TR" sz="1000" dirty="0" err="1"/>
              <a:t>Qvigstad</a:t>
            </a:r>
            <a:r>
              <a:rPr lang="tr-TR" sz="1000" dirty="0"/>
              <a:t>, L. </a:t>
            </a:r>
            <a:r>
              <a:rPr lang="tr-TR" sz="1000" dirty="0" err="1"/>
              <a:t>Sandvik</a:t>
            </a:r>
            <a:r>
              <a:rPr lang="tr-TR" sz="1000" dirty="0"/>
              <a:t>, H. </a:t>
            </a:r>
            <a:r>
              <a:rPr lang="tr-TR" sz="1000" dirty="0" err="1"/>
              <a:t>Jørgensen</a:t>
            </a:r>
            <a:r>
              <a:rPr lang="tr-TR" sz="1000" dirty="0"/>
              <a:t>, A. </a:t>
            </a:r>
            <a:r>
              <a:rPr lang="tr-TR" sz="1000" dirty="0" err="1"/>
              <a:t>Langebrekke</a:t>
            </a:r>
            <a:r>
              <a:rPr lang="tr-TR" sz="1000" dirty="0"/>
              <a:t>, O. </a:t>
            </a:r>
            <a:r>
              <a:rPr lang="tr-TR" sz="1000" dirty="0" err="1"/>
              <a:t>Istre</a:t>
            </a:r>
            <a:r>
              <a:rPr lang="tr-TR" sz="1000" dirty="0"/>
              <a:t>.</a:t>
            </a:r>
          </a:p>
          <a:p>
            <a:pPr algn="r">
              <a:lnSpc>
                <a:spcPct val="80000"/>
              </a:lnSpc>
              <a:buFont typeface="Wingdings" pitchFamily="2" charset="2"/>
              <a:buNone/>
            </a:pPr>
            <a:r>
              <a:rPr lang="tr-TR" sz="1000" i="1" dirty="0" err="1"/>
              <a:t>Journal</a:t>
            </a:r>
            <a:r>
              <a:rPr lang="tr-TR" sz="1000" i="1" dirty="0"/>
              <a:t> of </a:t>
            </a:r>
            <a:r>
              <a:rPr lang="tr-TR" sz="1000" i="1" dirty="0" err="1"/>
              <a:t>Minimally</a:t>
            </a:r>
            <a:r>
              <a:rPr lang="tr-TR" sz="1000" i="1" dirty="0"/>
              <a:t> </a:t>
            </a:r>
            <a:r>
              <a:rPr lang="tr-TR" sz="1000" i="1" dirty="0" err="1"/>
              <a:t>Invasive</a:t>
            </a:r>
            <a:r>
              <a:rPr lang="tr-TR" sz="1000" i="1" dirty="0"/>
              <a:t> </a:t>
            </a:r>
            <a:r>
              <a:rPr lang="tr-TR" sz="1000" i="1" dirty="0" err="1"/>
              <a:t>Gynecology</a:t>
            </a:r>
            <a:r>
              <a:rPr lang="tr-TR" sz="1000" dirty="0"/>
              <a:t>, </a:t>
            </a:r>
            <a:r>
              <a:rPr lang="tr-TR" sz="1000" dirty="0" err="1"/>
              <a:t>Volume</a:t>
            </a:r>
            <a:r>
              <a:rPr lang="tr-TR" sz="1000" dirty="0"/>
              <a:t> 14, </a:t>
            </a:r>
            <a:r>
              <a:rPr lang="tr-TR" sz="1000" dirty="0" err="1"/>
              <a:t>Issue</a:t>
            </a:r>
            <a:r>
              <a:rPr lang="tr-TR" sz="1000" dirty="0"/>
              <a:t> 2, </a:t>
            </a:r>
            <a:r>
              <a:rPr lang="tr-TR" sz="1000" dirty="0" err="1"/>
              <a:t>Pages</a:t>
            </a:r>
            <a:r>
              <a:rPr lang="tr-TR" sz="1000" dirty="0"/>
              <a:t> 189-194</a:t>
            </a:r>
            <a:r>
              <a:rPr lang="tr-TR" sz="2800" dirty="0"/>
              <a:t/>
            </a:r>
            <a:br>
              <a:rPr lang="tr-TR" sz="2800" dirty="0"/>
            </a:br>
            <a:endParaRPr lang="tr-TR" sz="2800" dirty="0"/>
          </a:p>
        </p:txBody>
      </p:sp>
      <p:sp>
        <p:nvSpPr>
          <p:cNvPr id="4" name="3 Sağ Ok"/>
          <p:cNvSpPr/>
          <p:nvPr/>
        </p:nvSpPr>
        <p:spPr>
          <a:xfrm>
            <a:off x="539552" y="4005064"/>
            <a:ext cx="576064"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endParaRPr lang="tr-TR"/>
          </a:p>
        </p:txBody>
      </p:sp>
      <p:sp>
        <p:nvSpPr>
          <p:cNvPr id="3" name="2 Alt Başlık"/>
          <p:cNvSpPr>
            <a:spLocks noGrp="1"/>
          </p:cNvSpPr>
          <p:nvPr>
            <p:ph type="subTitle" idx="1"/>
          </p:nvPr>
        </p:nvSpPr>
        <p:spPr/>
        <p:txBody>
          <a:bodyPr/>
          <a:lstStyle/>
          <a:p>
            <a:endParaRPr lang="tr-TR"/>
          </a:p>
        </p:txBody>
      </p:sp>
      <p:pic>
        <p:nvPicPr>
          <p:cNvPr id="1026" name="Picture 2"/>
          <p:cNvPicPr>
            <a:picLocks noChangeAspect="1" noChangeArrowheads="1"/>
          </p:cNvPicPr>
          <p:nvPr/>
        </p:nvPicPr>
        <p:blipFill>
          <a:blip r:embed="rId2" cstate="print"/>
          <a:srcRect/>
          <a:stretch>
            <a:fillRect/>
          </a:stretch>
        </p:blipFill>
        <p:spPr bwMode="auto">
          <a:xfrm>
            <a:off x="0" y="-531440"/>
            <a:ext cx="12192000" cy="7620000"/>
          </a:xfrm>
          <a:prstGeom prst="rect">
            <a:avLst/>
          </a:prstGeom>
          <a:noFill/>
          <a:ln w="9525">
            <a:noFill/>
            <a:miter lim="800000"/>
            <a:headEnd/>
            <a:tailEnd/>
          </a:ln>
        </p:spPr>
      </p:pic>
      <p:sp>
        <p:nvSpPr>
          <p:cNvPr id="5" name="4 Dikdörtgen"/>
          <p:cNvSpPr/>
          <p:nvPr/>
        </p:nvSpPr>
        <p:spPr>
          <a:xfrm>
            <a:off x="1547664" y="2060848"/>
            <a:ext cx="5256584" cy="2304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t>HİSTEROSKOPİ YAPILAN ENDOMETRİAL KANSER OLGULARINDA PERİTONEAL YAYILIM OLMAKTADIR (HASTALIK İLERLEYEBİLİR)</a:t>
            </a:r>
            <a:endParaRPr lang="tr-T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16386" name="Picture 2"/>
          <p:cNvPicPr>
            <a:picLocks noChangeAspect="1" noChangeArrowheads="1"/>
          </p:cNvPicPr>
          <p:nvPr/>
        </p:nvPicPr>
        <p:blipFill>
          <a:blip r:embed="rId2" cstate="print"/>
          <a:srcRect/>
          <a:stretch>
            <a:fillRect/>
          </a:stretch>
        </p:blipFill>
        <p:spPr bwMode="auto">
          <a:xfrm>
            <a:off x="0" y="0"/>
            <a:ext cx="12192000" cy="7620000"/>
          </a:xfrm>
          <a:prstGeom prst="rect">
            <a:avLst/>
          </a:prstGeom>
          <a:noFill/>
          <a:ln w="9525">
            <a:noFill/>
            <a:miter lim="800000"/>
            <a:headEnd/>
            <a:tailEnd/>
          </a:ln>
        </p:spPr>
      </p:pic>
      <p:cxnSp>
        <p:nvCxnSpPr>
          <p:cNvPr id="6" name="5 Düz Bağlayıcı"/>
          <p:cNvCxnSpPr/>
          <p:nvPr/>
        </p:nvCxnSpPr>
        <p:spPr>
          <a:xfrm>
            <a:off x="2915816" y="4509120"/>
            <a:ext cx="410445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6 Düz Bağlayıcı"/>
          <p:cNvCxnSpPr/>
          <p:nvPr/>
        </p:nvCxnSpPr>
        <p:spPr>
          <a:xfrm>
            <a:off x="6516216" y="4869160"/>
            <a:ext cx="194421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8 Düz Bağlayıcı"/>
          <p:cNvCxnSpPr/>
          <p:nvPr/>
        </p:nvCxnSpPr>
        <p:spPr>
          <a:xfrm>
            <a:off x="467544" y="4869160"/>
            <a:ext cx="597666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9 Düz Bağlayıcı"/>
          <p:cNvCxnSpPr/>
          <p:nvPr/>
        </p:nvCxnSpPr>
        <p:spPr>
          <a:xfrm>
            <a:off x="2987824" y="5445224"/>
            <a:ext cx="518457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11 Düz Bağlayıcı"/>
          <p:cNvCxnSpPr/>
          <p:nvPr/>
        </p:nvCxnSpPr>
        <p:spPr>
          <a:xfrm>
            <a:off x="2843808" y="5085184"/>
            <a:ext cx="525658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14 Düz Bağlayıcı"/>
          <p:cNvCxnSpPr/>
          <p:nvPr/>
        </p:nvCxnSpPr>
        <p:spPr>
          <a:xfrm>
            <a:off x="467544" y="5589240"/>
            <a:ext cx="187220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Dikdörtgen 3"/>
          <p:cNvSpPr/>
          <p:nvPr/>
        </p:nvSpPr>
        <p:spPr>
          <a:xfrm>
            <a:off x="1403648" y="2420888"/>
            <a:ext cx="6696744" cy="18722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smtClean="0"/>
              <a:t>SIS ile %54,5 </a:t>
            </a:r>
            <a:r>
              <a:rPr lang="tr-TR" sz="2800" dirty="0" err="1" smtClean="0"/>
              <a:t>tübal</a:t>
            </a:r>
            <a:r>
              <a:rPr lang="tr-TR" sz="2800" dirty="0" smtClean="0"/>
              <a:t> pasaj oluşurken, </a:t>
            </a:r>
            <a:r>
              <a:rPr lang="tr-TR" sz="2800" dirty="0" err="1" smtClean="0"/>
              <a:t>peritoneal</a:t>
            </a:r>
            <a:r>
              <a:rPr lang="tr-TR" sz="2800" dirty="0" smtClean="0"/>
              <a:t> sıvıda </a:t>
            </a:r>
            <a:r>
              <a:rPr lang="tr-TR" sz="2800" dirty="0" err="1" smtClean="0"/>
              <a:t>malign</a:t>
            </a:r>
            <a:r>
              <a:rPr lang="tr-TR" sz="2800" dirty="0" smtClean="0"/>
              <a:t> hücre %25 olguda peritona geçmektedir.</a:t>
            </a:r>
          </a:p>
          <a:p>
            <a:r>
              <a:rPr lang="tr-TR" sz="2800" dirty="0" smtClean="0"/>
              <a:t>Sonuç: SIS yayılıma neden olabilir.</a:t>
            </a:r>
            <a:endParaRPr lang="tr-TR"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Konuşma akışı</a:t>
            </a:r>
            <a:endParaRPr lang="tr-TR" dirty="0"/>
          </a:p>
        </p:txBody>
      </p:sp>
      <p:sp>
        <p:nvSpPr>
          <p:cNvPr id="3" name="2 İçerik Yer Tutucusu"/>
          <p:cNvSpPr>
            <a:spLocks noGrp="1"/>
          </p:cNvSpPr>
          <p:nvPr>
            <p:ph idx="1"/>
          </p:nvPr>
        </p:nvSpPr>
        <p:spPr/>
        <p:txBody>
          <a:bodyPr/>
          <a:lstStyle/>
          <a:p>
            <a:r>
              <a:rPr lang="tr-TR" dirty="0" err="1" smtClean="0"/>
              <a:t>İnfertilite</a:t>
            </a:r>
            <a:r>
              <a:rPr lang="tr-TR" dirty="0" smtClean="0"/>
              <a:t> tetkiklerinde görüntüleme</a:t>
            </a:r>
          </a:p>
          <a:p>
            <a:r>
              <a:rPr lang="tr-TR" dirty="0" smtClean="0"/>
              <a:t>Hangi tetkikler yaygın kullanılır</a:t>
            </a:r>
          </a:p>
          <a:p>
            <a:r>
              <a:rPr lang="tr-TR" dirty="0" err="1" smtClean="0"/>
              <a:t>Histeroskopi</a:t>
            </a:r>
            <a:r>
              <a:rPr lang="tr-TR" dirty="0" smtClean="0"/>
              <a:t> nedir, avantaj ve dezavantajları</a:t>
            </a:r>
          </a:p>
          <a:p>
            <a:r>
              <a:rPr lang="tr-TR" dirty="0" smtClean="0"/>
              <a:t>SİS nedir, avantaj ve dezavantajları</a:t>
            </a:r>
          </a:p>
          <a:p>
            <a:r>
              <a:rPr lang="tr-TR" dirty="0" smtClean="0"/>
              <a:t>SİS ve H/S tamamlayıcı mı, alternatif mi?</a:t>
            </a:r>
          </a:p>
          <a:p>
            <a:r>
              <a:rPr lang="tr-TR" dirty="0" smtClean="0"/>
              <a:t>Birinin diğerine üstünlükleri var mı?</a:t>
            </a:r>
          </a:p>
          <a:p>
            <a:r>
              <a:rPr lang="tr-TR" dirty="0" smtClean="0"/>
              <a:t>Sonuç</a:t>
            </a:r>
            <a:endParaRPr lang="tr-T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17410" name="Picture 2"/>
          <p:cNvPicPr>
            <a:picLocks noChangeAspect="1" noChangeArrowheads="1"/>
          </p:cNvPicPr>
          <p:nvPr/>
        </p:nvPicPr>
        <p:blipFill>
          <a:blip r:embed="rId2" cstate="print"/>
          <a:srcRect/>
          <a:stretch>
            <a:fillRect/>
          </a:stretch>
        </p:blipFill>
        <p:spPr bwMode="auto">
          <a:xfrm>
            <a:off x="-36512" y="0"/>
            <a:ext cx="12192000" cy="7620000"/>
          </a:xfrm>
          <a:prstGeom prst="rect">
            <a:avLst/>
          </a:prstGeom>
          <a:noFill/>
          <a:ln w="9525">
            <a:noFill/>
            <a:miter lim="800000"/>
            <a:headEnd/>
            <a:tailEnd/>
          </a:ln>
        </p:spPr>
      </p:pic>
      <p:cxnSp>
        <p:nvCxnSpPr>
          <p:cNvPr id="6" name="5 Düz Bağlayıcı"/>
          <p:cNvCxnSpPr/>
          <p:nvPr/>
        </p:nvCxnSpPr>
        <p:spPr>
          <a:xfrm>
            <a:off x="2915816" y="4365104"/>
            <a:ext cx="547260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6 Düz Bağlayıcı"/>
          <p:cNvCxnSpPr/>
          <p:nvPr/>
        </p:nvCxnSpPr>
        <p:spPr>
          <a:xfrm>
            <a:off x="395536" y="4509120"/>
            <a:ext cx="813690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9 Düz Bağlayıcı"/>
          <p:cNvCxnSpPr/>
          <p:nvPr/>
        </p:nvCxnSpPr>
        <p:spPr>
          <a:xfrm>
            <a:off x="1835696" y="4725144"/>
            <a:ext cx="640871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11 Dikdörtgen"/>
          <p:cNvSpPr/>
          <p:nvPr/>
        </p:nvSpPr>
        <p:spPr>
          <a:xfrm>
            <a:off x="2411760" y="5013176"/>
            <a:ext cx="604867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Dikdörtgen 3"/>
          <p:cNvSpPr/>
          <p:nvPr/>
        </p:nvSpPr>
        <p:spPr>
          <a:xfrm>
            <a:off x="971600" y="2376264"/>
            <a:ext cx="7632848" cy="17728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dirty="0" smtClean="0"/>
              <a:t>120 sadece DC…………%2,5</a:t>
            </a:r>
          </a:p>
          <a:p>
            <a:r>
              <a:rPr lang="tr-TR" sz="2400" dirty="0" smtClean="0"/>
              <a:t>53 DC sonrası SIS ……….%3,8    </a:t>
            </a:r>
            <a:r>
              <a:rPr lang="tr-TR" sz="2400" dirty="0" err="1" smtClean="0"/>
              <a:t>abdominal</a:t>
            </a:r>
            <a:r>
              <a:rPr lang="tr-TR" sz="2400" dirty="0" smtClean="0"/>
              <a:t> metastaz saptanmış (p&gt;0.05)</a:t>
            </a:r>
          </a:p>
          <a:p>
            <a:r>
              <a:rPr lang="tr-TR" sz="2400" dirty="0" smtClean="0"/>
              <a:t>Sonuç: DC yapılmış hastalarda  ek-SIS yayılımı arttırmıyor.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994262" y="-4203847"/>
            <a:ext cx="7128792" cy="10369151"/>
          </a:xfrm>
          <a:prstGeom prst="rect">
            <a:avLst/>
          </a:prstGeom>
          <a:noFill/>
          <a:ln w="9525">
            <a:noFill/>
            <a:miter lim="800000"/>
            <a:headEnd/>
            <a:tailEnd/>
          </a:ln>
        </p:spPr>
      </p:pic>
      <p:sp>
        <p:nvSpPr>
          <p:cNvPr id="5" name="4 Dikdörtgen"/>
          <p:cNvSpPr/>
          <p:nvPr/>
        </p:nvSpPr>
        <p:spPr>
          <a:xfrm>
            <a:off x="840951" y="4221088"/>
            <a:ext cx="7835505" cy="129836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Picture 2"/>
          <p:cNvPicPr>
            <a:picLocks noChangeAspect="1" noChangeArrowheads="1"/>
          </p:cNvPicPr>
          <p:nvPr/>
        </p:nvPicPr>
        <p:blipFill>
          <a:blip r:embed="rId3" cstate="print"/>
          <a:srcRect/>
          <a:stretch>
            <a:fillRect/>
          </a:stretch>
        </p:blipFill>
        <p:spPr bwMode="auto">
          <a:xfrm>
            <a:off x="467544" y="0"/>
            <a:ext cx="8496944" cy="2924944"/>
          </a:xfrm>
          <a:prstGeom prst="rect">
            <a:avLst/>
          </a:prstGeom>
          <a:noFill/>
          <a:ln w="9525">
            <a:noFill/>
            <a:miter lim="800000"/>
            <a:headEnd/>
            <a:tailEnd/>
          </a:ln>
        </p:spPr>
      </p:pic>
      <p:cxnSp>
        <p:nvCxnSpPr>
          <p:cNvPr id="9" name="8 Düz Bağlayıcı"/>
          <p:cNvCxnSpPr/>
          <p:nvPr/>
        </p:nvCxnSpPr>
        <p:spPr>
          <a:xfrm>
            <a:off x="-1116632" y="2996952"/>
            <a:ext cx="914400" cy="914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8789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3074" name="Picture 2"/>
          <p:cNvPicPr>
            <a:picLocks noChangeAspect="1" noChangeArrowheads="1"/>
          </p:cNvPicPr>
          <p:nvPr/>
        </p:nvPicPr>
        <p:blipFill>
          <a:blip r:embed="rId2" cstate="print"/>
          <a:srcRect/>
          <a:stretch>
            <a:fillRect/>
          </a:stretch>
        </p:blipFill>
        <p:spPr bwMode="auto">
          <a:xfrm>
            <a:off x="84856" y="-315416"/>
            <a:ext cx="12192000" cy="7620000"/>
          </a:xfrm>
          <a:prstGeom prst="rect">
            <a:avLst/>
          </a:prstGeom>
          <a:noFill/>
          <a:ln w="9525">
            <a:noFill/>
            <a:miter lim="800000"/>
            <a:headEnd/>
            <a:tailEnd/>
          </a:ln>
        </p:spPr>
      </p:pic>
      <p:sp>
        <p:nvSpPr>
          <p:cNvPr id="5" name="4 Dikdörtgen"/>
          <p:cNvSpPr/>
          <p:nvPr/>
        </p:nvSpPr>
        <p:spPr>
          <a:xfrm>
            <a:off x="971600" y="2780928"/>
            <a:ext cx="5976664" cy="32403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t>VAS KULLANILARAK AĞRI SKORLANDIĞINDA, </a:t>
            </a:r>
          </a:p>
          <a:p>
            <a:pPr algn="ctr"/>
            <a:r>
              <a:rPr lang="tr-TR" sz="2400" dirty="0" smtClean="0"/>
              <a:t>60-100 </a:t>
            </a:r>
            <a:r>
              <a:rPr lang="tr-TR" sz="2400" dirty="0" err="1" smtClean="0"/>
              <a:t>mmHg</a:t>
            </a:r>
            <a:r>
              <a:rPr lang="tr-TR" sz="2400" dirty="0" smtClean="0"/>
              <a:t> IU BASINÇ UYGULANDIĞINDA AĞRI BİRAZ FAZLA OLSA DA, </a:t>
            </a:r>
          </a:p>
          <a:p>
            <a:pPr algn="ctr"/>
            <a:r>
              <a:rPr lang="tr-TR" sz="2400" dirty="0" smtClean="0"/>
              <a:t>GÖRÜNTÜ DAHA İYİ OLMAKTADIR. </a:t>
            </a:r>
          </a:p>
          <a:p>
            <a:pPr algn="ctr"/>
            <a:endParaRPr lang="tr-TR" sz="2400" dirty="0" smtClean="0"/>
          </a:p>
          <a:p>
            <a:pPr algn="ctr"/>
            <a:r>
              <a:rPr lang="tr-TR" sz="2400" dirty="0" smtClean="0"/>
              <a:t>OYSA 450 </a:t>
            </a:r>
            <a:r>
              <a:rPr lang="tr-TR" sz="2400" dirty="0" err="1" smtClean="0"/>
              <a:t>mmHg</a:t>
            </a:r>
            <a:r>
              <a:rPr lang="tr-TR" sz="2400" dirty="0" smtClean="0"/>
              <a:t> ALTINDA OPTİMUM GÖRÜNTÜ SAĞLANAMAMAKTADIR, AĞRI BİRAZ DAHA AZ OLSA DA..</a:t>
            </a:r>
            <a:endParaRPr lang="tr-T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4098" name="Picture 2"/>
          <p:cNvPicPr>
            <a:picLocks noChangeAspect="1" noChangeArrowheads="1"/>
          </p:cNvPicPr>
          <p:nvPr/>
        </p:nvPicPr>
        <p:blipFill>
          <a:blip r:embed="rId2" cstate="print"/>
          <a:srcRect/>
          <a:stretch>
            <a:fillRect/>
          </a:stretch>
        </p:blipFill>
        <p:spPr bwMode="auto">
          <a:xfrm>
            <a:off x="0" y="-878632"/>
            <a:ext cx="12192000" cy="7620000"/>
          </a:xfrm>
          <a:prstGeom prst="rect">
            <a:avLst/>
          </a:prstGeom>
          <a:noFill/>
          <a:ln w="9525">
            <a:noFill/>
            <a:miter lim="800000"/>
            <a:headEnd/>
            <a:tailEnd/>
          </a:ln>
        </p:spPr>
      </p:pic>
      <p:sp>
        <p:nvSpPr>
          <p:cNvPr id="6" name="5 Dikdörtgen"/>
          <p:cNvSpPr/>
          <p:nvPr/>
        </p:nvSpPr>
        <p:spPr>
          <a:xfrm>
            <a:off x="1979712" y="1556792"/>
            <a:ext cx="5688632" cy="23762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t>BÜYÜK, TİP II MYOMEKTOMİ (48-58mm) İÇİN 5-10 DAK ARALIKLI TEKRARLAYAN DİLİMLEMELER İLE TEK SEANSTA İNTRAMURAL PARÇANIN DOĞMASI İLE MYOMEKTOMİ TAMAMLANABİLİR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5122" name="Picture 2"/>
          <p:cNvPicPr>
            <a:picLocks noChangeAspect="1" noChangeArrowheads="1"/>
          </p:cNvPicPr>
          <p:nvPr/>
        </p:nvPicPr>
        <p:blipFill>
          <a:blip r:embed="rId2" cstate="print"/>
          <a:srcRect/>
          <a:stretch>
            <a:fillRect/>
          </a:stretch>
        </p:blipFill>
        <p:spPr bwMode="auto">
          <a:xfrm>
            <a:off x="0" y="0"/>
            <a:ext cx="12192000" cy="7620000"/>
          </a:xfrm>
          <a:prstGeom prst="rect">
            <a:avLst/>
          </a:prstGeom>
          <a:noFill/>
          <a:ln w="9525">
            <a:noFill/>
            <a:miter lim="800000"/>
            <a:headEnd/>
            <a:tailEnd/>
          </a:ln>
        </p:spPr>
      </p:pic>
      <p:sp>
        <p:nvSpPr>
          <p:cNvPr id="5" name="4 Dikdörtgen"/>
          <p:cNvSpPr/>
          <p:nvPr/>
        </p:nvSpPr>
        <p:spPr>
          <a:xfrm>
            <a:off x="1835696" y="3140968"/>
            <a:ext cx="5760640" cy="15841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SEROZAYA YAKIN İRİ MYOMLARDA HİSTEROSKOPİ SIRASINDA GÜVENİRLİĞİ ARTTIRMAK İÇİN ABDOMİNAL ULTRASON KULLANMAK İYİ BİR YÖNTEMDİR. </a:t>
            </a:r>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algn="ctr" eaLnBrk="1" hangingPunct="1"/>
            <a:r>
              <a:rPr lang="tr-TR" altLang="tr-TR" dirty="0" err="1" smtClean="0"/>
              <a:t>Salin</a:t>
            </a:r>
            <a:r>
              <a:rPr lang="tr-TR" altLang="tr-TR" dirty="0" smtClean="0"/>
              <a:t> </a:t>
            </a:r>
            <a:r>
              <a:rPr lang="tr-TR" altLang="tr-TR" dirty="0" err="1" smtClean="0"/>
              <a:t>İnfuzyon</a:t>
            </a:r>
            <a:r>
              <a:rPr lang="tr-TR" altLang="tr-TR" dirty="0" smtClean="0"/>
              <a:t> </a:t>
            </a:r>
            <a:r>
              <a:rPr lang="tr-TR" altLang="tr-TR" dirty="0" err="1" smtClean="0"/>
              <a:t>Sonografisi</a:t>
            </a:r>
            <a:r>
              <a:rPr lang="tr-TR" altLang="tr-TR" dirty="0" smtClean="0"/>
              <a:t> (SIS)</a:t>
            </a:r>
          </a:p>
        </p:txBody>
      </p:sp>
      <p:sp>
        <p:nvSpPr>
          <p:cNvPr id="41987" name="Rectangle 3"/>
          <p:cNvSpPr>
            <a:spLocks noGrp="1" noChangeArrowheads="1"/>
          </p:cNvSpPr>
          <p:nvPr>
            <p:ph type="body" idx="1"/>
          </p:nvPr>
        </p:nvSpPr>
        <p:spPr>
          <a:xfrm>
            <a:off x="838200" y="2362200"/>
            <a:ext cx="7772400" cy="3124200"/>
          </a:xfrm>
        </p:spPr>
        <p:txBody>
          <a:bodyPr/>
          <a:lstStyle/>
          <a:p>
            <a:pPr eaLnBrk="1" hangingPunct="1"/>
            <a:r>
              <a:rPr lang="tr-TR" altLang="tr-TR" dirty="0" err="1" smtClean="0"/>
              <a:t>Uterin</a:t>
            </a:r>
            <a:r>
              <a:rPr lang="tr-TR" altLang="tr-TR" dirty="0" smtClean="0"/>
              <a:t> </a:t>
            </a:r>
            <a:r>
              <a:rPr lang="tr-TR" altLang="tr-TR" dirty="0" err="1" smtClean="0"/>
              <a:t>kavitenin</a:t>
            </a:r>
            <a:r>
              <a:rPr lang="tr-TR" altLang="tr-TR" dirty="0" smtClean="0"/>
              <a:t> patolojilerinden şüphe edilen klinik tablolarda TV-US eşliğinde </a:t>
            </a:r>
            <a:r>
              <a:rPr lang="tr-TR" altLang="tr-TR" dirty="0" err="1" smtClean="0"/>
              <a:t>transservikal</a:t>
            </a:r>
            <a:r>
              <a:rPr lang="tr-TR" altLang="tr-TR" dirty="0" smtClean="0"/>
              <a:t> yolla </a:t>
            </a:r>
            <a:r>
              <a:rPr lang="tr-TR" altLang="tr-TR" dirty="0" err="1" smtClean="0"/>
              <a:t>uterin</a:t>
            </a:r>
            <a:r>
              <a:rPr lang="tr-TR" altLang="tr-TR" dirty="0" smtClean="0"/>
              <a:t> </a:t>
            </a:r>
            <a:r>
              <a:rPr lang="tr-TR" altLang="tr-TR" dirty="0" err="1" smtClean="0"/>
              <a:t>kaviteye</a:t>
            </a:r>
            <a:r>
              <a:rPr lang="tr-TR" altLang="tr-TR" dirty="0" smtClean="0"/>
              <a:t> sıvı (SF) verilerek, </a:t>
            </a:r>
            <a:r>
              <a:rPr lang="tr-TR" altLang="tr-TR" i="1" u="sng" dirty="0" err="1" smtClean="0"/>
              <a:t>uterin</a:t>
            </a:r>
            <a:r>
              <a:rPr lang="tr-TR" altLang="tr-TR" i="1" u="sng" dirty="0" smtClean="0"/>
              <a:t> </a:t>
            </a:r>
            <a:r>
              <a:rPr lang="tr-TR" altLang="tr-TR" i="1" u="sng" dirty="0" err="1" smtClean="0"/>
              <a:t>kavitenin</a:t>
            </a:r>
            <a:r>
              <a:rPr lang="tr-TR" altLang="tr-TR" i="1" u="sng" dirty="0" smtClean="0"/>
              <a:t> ve komşuluğunun </a:t>
            </a:r>
            <a:r>
              <a:rPr lang="tr-TR" altLang="tr-TR" i="1" u="sng" dirty="0" err="1" smtClean="0"/>
              <a:t>indirekt</a:t>
            </a:r>
            <a:r>
              <a:rPr lang="tr-TR" altLang="tr-TR" i="1" u="sng" dirty="0" smtClean="0"/>
              <a:t> </a:t>
            </a:r>
            <a:r>
              <a:rPr lang="tr-TR" altLang="tr-TR" dirty="0" smtClean="0"/>
              <a:t>görülmesidir.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noChangeArrowheads="1"/>
          </p:cNvSpPr>
          <p:nvPr>
            <p:ph type="body" idx="1"/>
          </p:nvPr>
        </p:nvSpPr>
        <p:spPr/>
        <p:txBody>
          <a:bodyPr/>
          <a:lstStyle/>
          <a:p>
            <a:pPr eaLnBrk="1" hangingPunct="1"/>
            <a:r>
              <a:rPr lang="en-US" altLang="tr-TR" smtClean="0"/>
              <a:t>Enstrümanlar:spekulum, antiseptik solüsyon, spanç forseps ve spanç, 8 no Foley kateter, 50ml SF, 50 cc’lik enjektör (tenakulum, servikal dilatasyon için histerometre</a:t>
            </a:r>
            <a:r>
              <a:rPr lang="tr-TR" altLang="tr-TR" smtClean="0"/>
              <a:t> genellikle kullanılmaz</a:t>
            </a:r>
            <a:r>
              <a:rPr lang="en-US" altLang="tr-TR" smtClean="0"/>
              <a:t>)</a:t>
            </a:r>
          </a:p>
        </p:txBody>
      </p:sp>
      <p:sp>
        <p:nvSpPr>
          <p:cNvPr id="43011" name="Rectangle 5"/>
          <p:cNvSpPr>
            <a:spLocks noGrp="1" noChangeArrowheads="1"/>
          </p:cNvSpPr>
          <p:nvPr>
            <p:ph type="title"/>
          </p:nvPr>
        </p:nvSpPr>
        <p:spPr>
          <a:noFill/>
        </p:spPr>
        <p:txBody>
          <a:bodyPr anchor="ctr"/>
          <a:lstStyle/>
          <a:p>
            <a:pPr algn="ctr" eaLnBrk="1" hangingPunct="1"/>
            <a:r>
              <a:rPr lang="tr-TR" altLang="tr-TR" smtClean="0"/>
              <a:t>SİS- </a:t>
            </a:r>
            <a:r>
              <a:rPr lang="en-US" altLang="tr-TR" smtClean="0"/>
              <a:t>UYGULAMA</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body" idx="1"/>
          </p:nvPr>
        </p:nvSpPr>
        <p:spPr/>
        <p:txBody>
          <a:bodyPr/>
          <a:lstStyle/>
          <a:p>
            <a:pPr eaLnBrk="1" hangingPunct="1"/>
            <a:r>
              <a:rPr lang="en-US" altLang="tr-TR" smtClean="0"/>
              <a:t>Spekulum jinekolojik pozisyonda yerleştirilir, serviks povidon ile temizlenir, foley kateter servikal kanaldan geçilerek balonu kavitede 1.5 - 2cc ile şişirilir, spekulum çıkarılarak, vajinal prob yerleştirilir ve Foleyden ılık SF yavaş verilerek </a:t>
            </a:r>
            <a:r>
              <a:rPr lang="tr-TR" altLang="tr-TR" smtClean="0"/>
              <a:t>ultrasonografi</a:t>
            </a:r>
            <a:r>
              <a:rPr lang="en-US" altLang="tr-TR" smtClean="0"/>
              <a:t> başlatılır. </a:t>
            </a:r>
          </a:p>
        </p:txBody>
      </p:sp>
      <p:sp>
        <p:nvSpPr>
          <p:cNvPr id="44035" name="Rectangle 5"/>
          <p:cNvSpPr>
            <a:spLocks noGrp="1" noChangeArrowheads="1"/>
          </p:cNvSpPr>
          <p:nvPr>
            <p:ph type="title"/>
          </p:nvPr>
        </p:nvSpPr>
        <p:spPr>
          <a:noFill/>
        </p:spPr>
        <p:txBody>
          <a:bodyPr anchor="ctr"/>
          <a:lstStyle/>
          <a:p>
            <a:pPr algn="ctr" eaLnBrk="1" hangingPunct="1"/>
            <a:r>
              <a:rPr lang="tr-TR" altLang="tr-TR" smtClean="0"/>
              <a:t>SİS- </a:t>
            </a:r>
            <a:r>
              <a:rPr lang="en-US" altLang="tr-TR" smtClean="0"/>
              <a:t>UYGULAMA</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algn="ctr" eaLnBrk="1" hangingPunct="1"/>
            <a:r>
              <a:rPr lang="tr-TR" altLang="tr-TR" smtClean="0"/>
              <a:t>SİS</a:t>
            </a:r>
          </a:p>
        </p:txBody>
      </p:sp>
      <p:sp>
        <p:nvSpPr>
          <p:cNvPr id="45059" name="Rectangle 3"/>
          <p:cNvSpPr>
            <a:spLocks noGrp="1" noChangeArrowheads="1"/>
          </p:cNvSpPr>
          <p:nvPr>
            <p:ph type="body" sz="half" idx="1"/>
          </p:nvPr>
        </p:nvSpPr>
        <p:spPr>
          <a:xfrm>
            <a:off x="381000" y="2133600"/>
            <a:ext cx="4495800" cy="4114800"/>
          </a:xfrm>
        </p:spPr>
        <p:txBody>
          <a:bodyPr>
            <a:normAutofit fontScale="92500"/>
          </a:bodyPr>
          <a:lstStyle/>
          <a:p>
            <a:pPr eaLnBrk="1" hangingPunct="1">
              <a:buFont typeface="Wingdings" pitchFamily="2" charset="2"/>
              <a:buNone/>
            </a:pPr>
            <a:r>
              <a:rPr lang="tr-TR" altLang="tr-TR" sz="2400" dirty="0" smtClean="0">
                <a:solidFill>
                  <a:srgbClr val="FF0000"/>
                </a:solidFill>
              </a:rPr>
              <a:t>SİS avantajları:</a:t>
            </a:r>
          </a:p>
          <a:p>
            <a:pPr eaLnBrk="1" hangingPunct="1"/>
            <a:r>
              <a:rPr lang="tr-TR" altLang="tr-TR" sz="2400" dirty="0" smtClean="0"/>
              <a:t>Ofis koşullarında</a:t>
            </a:r>
          </a:p>
          <a:p>
            <a:pPr eaLnBrk="1" hangingPunct="1"/>
            <a:r>
              <a:rPr lang="tr-TR" altLang="tr-TR" sz="2400" i="1" dirty="0" smtClean="0">
                <a:solidFill>
                  <a:schemeClr val="tx2">
                    <a:lumMod val="75000"/>
                  </a:schemeClr>
                </a:solidFill>
              </a:rPr>
              <a:t>U/S kullanım avantajlarını kullanır (</a:t>
            </a:r>
            <a:r>
              <a:rPr lang="tr-TR" altLang="tr-TR" sz="2400" i="1" dirty="0" err="1" smtClean="0">
                <a:solidFill>
                  <a:schemeClr val="tx2">
                    <a:lumMod val="75000"/>
                  </a:schemeClr>
                </a:solidFill>
              </a:rPr>
              <a:t>septum</a:t>
            </a:r>
            <a:r>
              <a:rPr lang="tr-TR" altLang="tr-TR" sz="2400" i="1" dirty="0" smtClean="0">
                <a:solidFill>
                  <a:schemeClr val="tx2">
                    <a:lumMod val="75000"/>
                  </a:schemeClr>
                </a:solidFill>
              </a:rPr>
              <a:t>-</a:t>
            </a:r>
            <a:r>
              <a:rPr lang="tr-TR" altLang="tr-TR" sz="2400" i="1" dirty="0" err="1" smtClean="0">
                <a:solidFill>
                  <a:schemeClr val="tx2">
                    <a:lumMod val="75000"/>
                  </a:schemeClr>
                </a:solidFill>
              </a:rPr>
              <a:t>bikornus</a:t>
            </a:r>
            <a:r>
              <a:rPr lang="tr-TR" altLang="tr-TR" sz="2400" i="1" dirty="0" smtClean="0">
                <a:solidFill>
                  <a:schemeClr val="tx2">
                    <a:lumMod val="75000"/>
                  </a:schemeClr>
                </a:solidFill>
              </a:rPr>
              <a:t> farkı !!! )</a:t>
            </a:r>
          </a:p>
          <a:p>
            <a:pPr eaLnBrk="1" hangingPunct="1"/>
            <a:r>
              <a:rPr lang="tr-TR" altLang="tr-TR" sz="2400" i="1" dirty="0" err="1" smtClean="0">
                <a:solidFill>
                  <a:schemeClr val="tx2">
                    <a:lumMod val="75000"/>
                  </a:schemeClr>
                </a:solidFill>
              </a:rPr>
              <a:t>Uterusun</a:t>
            </a:r>
            <a:r>
              <a:rPr lang="tr-TR" altLang="tr-TR" sz="2400" i="1" dirty="0" smtClean="0">
                <a:solidFill>
                  <a:schemeClr val="tx2">
                    <a:lumMod val="75000"/>
                  </a:schemeClr>
                </a:solidFill>
              </a:rPr>
              <a:t> diğer yapılarını da değerlendirebilir</a:t>
            </a:r>
          </a:p>
          <a:p>
            <a:pPr eaLnBrk="1" hangingPunct="1"/>
            <a:r>
              <a:rPr lang="tr-TR" altLang="tr-TR" sz="2400" dirty="0" err="1" smtClean="0"/>
              <a:t>Foley</a:t>
            </a:r>
            <a:r>
              <a:rPr lang="tr-TR" altLang="tr-TR" sz="2400" dirty="0" smtClean="0"/>
              <a:t> sonda ve SF gerekli</a:t>
            </a:r>
          </a:p>
          <a:p>
            <a:pPr eaLnBrk="1" hangingPunct="1"/>
            <a:r>
              <a:rPr lang="tr-TR" altLang="tr-TR" sz="2400" dirty="0" smtClean="0"/>
              <a:t>Anestezi gerektirmez</a:t>
            </a:r>
          </a:p>
          <a:p>
            <a:pPr eaLnBrk="1" hangingPunct="1"/>
            <a:r>
              <a:rPr lang="tr-TR" altLang="tr-TR" sz="2400" dirty="0" smtClean="0"/>
              <a:t>H/S ile aynı derecede tanısal etkin</a:t>
            </a:r>
          </a:p>
          <a:p>
            <a:pPr eaLnBrk="1" hangingPunct="1"/>
            <a:endParaRPr lang="tr-TR" altLang="tr-TR" sz="2400" dirty="0" smtClean="0"/>
          </a:p>
        </p:txBody>
      </p:sp>
      <p:sp>
        <p:nvSpPr>
          <p:cNvPr id="45060" name="Rectangle 4"/>
          <p:cNvSpPr>
            <a:spLocks noGrp="1" noChangeArrowheads="1"/>
          </p:cNvSpPr>
          <p:nvPr>
            <p:ph type="body" sz="half" idx="2"/>
          </p:nvPr>
        </p:nvSpPr>
        <p:spPr>
          <a:xfrm>
            <a:off x="5105400" y="2286000"/>
            <a:ext cx="3810000" cy="4114800"/>
          </a:xfrm>
        </p:spPr>
        <p:txBody>
          <a:bodyPr/>
          <a:lstStyle/>
          <a:p>
            <a:pPr eaLnBrk="1" hangingPunct="1">
              <a:buFont typeface="Wingdings" pitchFamily="2" charset="2"/>
              <a:buNone/>
            </a:pPr>
            <a:r>
              <a:rPr lang="tr-TR" altLang="tr-TR" dirty="0" smtClean="0">
                <a:solidFill>
                  <a:srgbClr val="FF0000"/>
                </a:solidFill>
              </a:rPr>
              <a:t>SİS Dezavantajları:</a:t>
            </a:r>
          </a:p>
          <a:p>
            <a:pPr eaLnBrk="1" hangingPunct="1"/>
            <a:r>
              <a:rPr lang="tr-TR" altLang="tr-TR" i="1" dirty="0" smtClean="0">
                <a:solidFill>
                  <a:schemeClr val="tx2">
                    <a:lumMod val="75000"/>
                  </a:schemeClr>
                </a:solidFill>
              </a:rPr>
              <a:t>Tedavi girişimi yoktur (biyopsi..)</a:t>
            </a:r>
          </a:p>
          <a:p>
            <a:pPr eaLnBrk="1" hangingPunct="1"/>
            <a:r>
              <a:rPr lang="tr-TR" altLang="tr-TR" dirty="0" smtClean="0"/>
              <a:t>Yer kaplayan lezyonun direkt gözlem şansı yok (</a:t>
            </a:r>
            <a:r>
              <a:rPr lang="tr-TR" altLang="tr-TR" dirty="0" err="1" smtClean="0"/>
              <a:t>indirekt</a:t>
            </a:r>
            <a:r>
              <a:rPr lang="tr-TR" altLang="tr-TR" dirty="0" smtClean="0"/>
              <a:t> gözlem)</a:t>
            </a:r>
          </a:p>
          <a:p>
            <a:pPr eaLnBrk="1" hangingPunct="1"/>
            <a:endParaRPr lang="tr-TR" altLang="tr-TR"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algn="ctr" eaLnBrk="1" hangingPunct="1"/>
            <a:r>
              <a:rPr lang="tr-TR" altLang="tr-TR" smtClean="0"/>
              <a:t>HANGİ KATETER</a:t>
            </a:r>
          </a:p>
        </p:txBody>
      </p:sp>
      <p:sp>
        <p:nvSpPr>
          <p:cNvPr id="46083" name="Rectangle 3"/>
          <p:cNvSpPr>
            <a:spLocks noGrp="1" noChangeArrowheads="1"/>
          </p:cNvSpPr>
          <p:nvPr>
            <p:ph type="body" idx="1"/>
          </p:nvPr>
        </p:nvSpPr>
        <p:spPr/>
        <p:txBody>
          <a:bodyPr/>
          <a:lstStyle/>
          <a:p>
            <a:pPr eaLnBrk="1" hangingPunct="1">
              <a:lnSpc>
                <a:spcPct val="90000"/>
              </a:lnSpc>
            </a:pPr>
            <a:r>
              <a:rPr lang="tr-TR" altLang="tr-TR" smtClean="0"/>
              <a:t>Foley (en ucuz, en zor)</a:t>
            </a:r>
          </a:p>
          <a:p>
            <a:pPr eaLnBrk="1" hangingPunct="1">
              <a:lnSpc>
                <a:spcPct val="90000"/>
              </a:lnSpc>
            </a:pPr>
            <a:r>
              <a:rPr lang="tr-TR" altLang="tr-TR" smtClean="0"/>
              <a:t>Hysca Hysterosalpingography Catheter </a:t>
            </a:r>
          </a:p>
          <a:p>
            <a:pPr eaLnBrk="1" hangingPunct="1">
              <a:lnSpc>
                <a:spcPct val="90000"/>
              </a:lnSpc>
            </a:pPr>
            <a:r>
              <a:rPr lang="tr-TR" altLang="tr-TR" smtClean="0"/>
              <a:t>H/S Catheter Set </a:t>
            </a:r>
          </a:p>
          <a:p>
            <a:pPr eaLnBrk="1" hangingPunct="1">
              <a:lnSpc>
                <a:spcPct val="90000"/>
              </a:lnSpc>
            </a:pPr>
            <a:r>
              <a:rPr lang="tr-TR" altLang="tr-TR" smtClean="0"/>
              <a:t>ZUI-2.0 Catheter </a:t>
            </a:r>
          </a:p>
          <a:p>
            <a:pPr eaLnBrk="1" hangingPunct="1">
              <a:lnSpc>
                <a:spcPct val="90000"/>
              </a:lnSpc>
            </a:pPr>
            <a:r>
              <a:rPr lang="tr-TR" altLang="tr-TR" smtClean="0"/>
              <a:t>Goldstein Catheter (en rahat)</a:t>
            </a:r>
          </a:p>
          <a:p>
            <a:pPr eaLnBrk="1" hangingPunct="1">
              <a:lnSpc>
                <a:spcPct val="90000"/>
              </a:lnSpc>
            </a:pPr>
            <a:r>
              <a:rPr lang="tr-TR" altLang="tr-TR" smtClean="0"/>
              <a:t>PBN Balloon Hystero-Salpingography Catheter (en pahalı)</a:t>
            </a:r>
          </a:p>
          <a:p>
            <a:pPr algn="r" eaLnBrk="1" hangingPunct="1">
              <a:lnSpc>
                <a:spcPct val="90000"/>
              </a:lnSpc>
              <a:buFont typeface="Wingdings" pitchFamily="2" charset="2"/>
              <a:buNone/>
            </a:pPr>
            <a:r>
              <a:rPr lang="tr-TR" altLang="tr-TR" sz="2000" smtClean="0"/>
              <a:t>Fertil Steril 2001 Sep;76(3):605-9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tr-TR" altLang="tr-TR" dirty="0" smtClean="0"/>
              <a:t>GÖRÜNTÜLEME YÖNTEMLERİ</a:t>
            </a:r>
          </a:p>
        </p:txBody>
      </p:sp>
      <p:sp>
        <p:nvSpPr>
          <p:cNvPr id="4099" name="Rectangle 3"/>
          <p:cNvSpPr>
            <a:spLocks noGrp="1" noChangeArrowheads="1"/>
          </p:cNvSpPr>
          <p:nvPr>
            <p:ph type="body" sz="half" idx="1"/>
          </p:nvPr>
        </p:nvSpPr>
        <p:spPr>
          <a:xfrm>
            <a:off x="1640160" y="2204864"/>
            <a:ext cx="6172200" cy="3733800"/>
          </a:xfrm>
        </p:spPr>
        <p:txBody>
          <a:bodyPr>
            <a:normAutofit/>
          </a:bodyPr>
          <a:lstStyle/>
          <a:p>
            <a:pPr eaLnBrk="1" hangingPunct="1"/>
            <a:r>
              <a:rPr lang="tr-TR" altLang="tr-TR" sz="3200" dirty="0" err="1" smtClean="0"/>
              <a:t>Histerosalpingografi</a:t>
            </a:r>
            <a:r>
              <a:rPr lang="tr-TR" altLang="tr-TR" sz="3200" dirty="0" smtClean="0"/>
              <a:t> (HSG)</a:t>
            </a:r>
          </a:p>
          <a:p>
            <a:pPr eaLnBrk="1" hangingPunct="1"/>
            <a:r>
              <a:rPr lang="tr-TR" altLang="tr-TR" sz="3200" dirty="0" err="1" smtClean="0"/>
              <a:t>Pelvik</a:t>
            </a:r>
            <a:r>
              <a:rPr lang="tr-TR" altLang="tr-TR" sz="3200" dirty="0" smtClean="0"/>
              <a:t> ultrasonografi (USG)</a:t>
            </a:r>
          </a:p>
          <a:p>
            <a:pPr eaLnBrk="1" hangingPunct="1"/>
            <a:r>
              <a:rPr lang="tr-TR" altLang="tr-TR" sz="3200" dirty="0" err="1" smtClean="0"/>
              <a:t>Histeroskopi</a:t>
            </a:r>
            <a:endParaRPr lang="tr-TR" altLang="tr-TR" sz="3200" dirty="0" smtClean="0"/>
          </a:p>
          <a:p>
            <a:pPr eaLnBrk="1" hangingPunct="1"/>
            <a:r>
              <a:rPr lang="tr-TR" altLang="tr-TR" sz="3200" dirty="0" err="1" smtClean="0"/>
              <a:t>Sonohisterografi</a:t>
            </a:r>
            <a:r>
              <a:rPr lang="tr-TR" altLang="tr-TR" sz="3200" dirty="0" smtClean="0"/>
              <a:t> (SİS) </a:t>
            </a:r>
          </a:p>
          <a:p>
            <a:pPr eaLnBrk="1" hangingPunct="1"/>
            <a:r>
              <a:rPr lang="tr-TR" altLang="tr-TR" sz="3200" dirty="0" smtClean="0"/>
              <a:t>MRI (Tomografi?)</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p:txBody>
          <a:bodyPr/>
          <a:lstStyle/>
          <a:p>
            <a:endParaRPr lang="tr-TR"/>
          </a:p>
        </p:txBody>
      </p:sp>
      <p:pic>
        <p:nvPicPr>
          <p:cNvPr id="5" name="4 Resim" descr="fle_ch38_f003.png"/>
          <p:cNvPicPr>
            <a:picLocks noChangeAspect="1"/>
          </p:cNvPicPr>
          <p:nvPr/>
        </p:nvPicPr>
        <p:blipFill>
          <a:blip r:embed="rId2" cstate="print"/>
          <a:stretch>
            <a:fillRect/>
          </a:stretch>
        </p:blipFill>
        <p:spPr>
          <a:xfrm>
            <a:off x="1043608" y="641623"/>
            <a:ext cx="13457021" cy="5523681"/>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endParaRPr lang="en-US" altLang="tr-TR" smtClean="0"/>
          </a:p>
        </p:txBody>
      </p:sp>
      <p:pic>
        <p:nvPicPr>
          <p:cNvPr id="47107" name="Picture 3" descr="C:\Basar\POLIP2.JPG"/>
          <p:cNvPicPr>
            <a:picLocks noChangeAspect="1" noChangeArrowheads="1"/>
          </p:cNvPicPr>
          <p:nvPr/>
        </p:nvPicPr>
        <p:blipFill>
          <a:blip r:embed="rId2" cstate="print"/>
          <a:srcRect/>
          <a:stretch>
            <a:fillRect/>
          </a:stretch>
        </p:blipFill>
        <p:spPr bwMode="auto">
          <a:xfrm>
            <a:off x="457200" y="609600"/>
            <a:ext cx="8305800" cy="5789613"/>
          </a:xfrm>
          <a:prstGeom prst="rect">
            <a:avLst/>
          </a:prstGeom>
          <a:noFill/>
          <a:ln w="9525">
            <a:noFill/>
            <a:miter lim="800000"/>
            <a:headEnd/>
            <a:tailEnd/>
          </a:ln>
        </p:spPr>
      </p:pic>
      <p:sp>
        <p:nvSpPr>
          <p:cNvPr id="47108" name="Rectangle 4"/>
          <p:cNvSpPr>
            <a:spLocks noChangeArrowheads="1"/>
          </p:cNvSpPr>
          <p:nvPr/>
        </p:nvSpPr>
        <p:spPr bwMode="auto">
          <a:xfrm>
            <a:off x="457200" y="609600"/>
            <a:ext cx="8305800" cy="5791200"/>
          </a:xfrm>
          <a:prstGeom prst="rect">
            <a:avLst/>
          </a:prstGeom>
          <a:noFill/>
          <a:ln w="76200">
            <a:solidFill>
              <a:schemeClr val="accent2"/>
            </a:solidFill>
            <a:miter lim="800000"/>
            <a:headEnd/>
            <a:tailEnd/>
          </a:ln>
        </p:spPr>
        <p:txBody>
          <a:bodyPr wrap="none" anchor="ctr"/>
          <a:lstStyle/>
          <a:p>
            <a:endParaRPr lang="tr-T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endParaRPr lang="en-US" altLang="tr-TR" smtClean="0"/>
          </a:p>
        </p:txBody>
      </p:sp>
      <p:pic>
        <p:nvPicPr>
          <p:cNvPr id="48131" name="Picture 3" descr="C:\Basar\POLIP1.JPG"/>
          <p:cNvPicPr>
            <a:picLocks noChangeAspect="1" noChangeArrowheads="1"/>
          </p:cNvPicPr>
          <p:nvPr/>
        </p:nvPicPr>
        <p:blipFill>
          <a:blip r:embed="rId2" cstate="print"/>
          <a:srcRect/>
          <a:stretch>
            <a:fillRect/>
          </a:stretch>
        </p:blipFill>
        <p:spPr bwMode="auto">
          <a:xfrm>
            <a:off x="381000" y="609600"/>
            <a:ext cx="8382000" cy="5846763"/>
          </a:xfrm>
          <a:prstGeom prst="rect">
            <a:avLst/>
          </a:prstGeom>
          <a:noFill/>
          <a:ln w="9525">
            <a:noFill/>
            <a:miter lim="800000"/>
            <a:headEnd/>
            <a:tailEnd/>
          </a:ln>
        </p:spPr>
      </p:pic>
      <p:sp>
        <p:nvSpPr>
          <p:cNvPr id="48132" name="Rectangle 4"/>
          <p:cNvSpPr>
            <a:spLocks noChangeArrowheads="1"/>
          </p:cNvSpPr>
          <p:nvPr/>
        </p:nvSpPr>
        <p:spPr bwMode="auto">
          <a:xfrm>
            <a:off x="457200" y="609600"/>
            <a:ext cx="8305800" cy="5791200"/>
          </a:xfrm>
          <a:prstGeom prst="rect">
            <a:avLst/>
          </a:prstGeom>
          <a:noFill/>
          <a:ln w="76200">
            <a:solidFill>
              <a:schemeClr val="accent2"/>
            </a:solidFill>
            <a:miter lim="800000"/>
            <a:headEnd/>
            <a:tailEnd/>
          </a:ln>
        </p:spPr>
        <p:txBody>
          <a:bodyPr wrap="none" anchor="ctr"/>
          <a:lstStyle/>
          <a:p>
            <a:endParaRPr lang="tr-T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endParaRPr lang="en-US" altLang="tr-TR" smtClean="0"/>
          </a:p>
        </p:txBody>
      </p:sp>
      <p:pic>
        <p:nvPicPr>
          <p:cNvPr id="49155" name="Picture 3" descr="C:\Basar\POLIP3.JPG"/>
          <p:cNvPicPr>
            <a:picLocks noChangeAspect="1" noChangeArrowheads="1"/>
          </p:cNvPicPr>
          <p:nvPr/>
        </p:nvPicPr>
        <p:blipFill>
          <a:blip r:embed="rId2" cstate="print"/>
          <a:srcRect/>
          <a:stretch>
            <a:fillRect/>
          </a:stretch>
        </p:blipFill>
        <p:spPr bwMode="auto">
          <a:xfrm>
            <a:off x="533400" y="685800"/>
            <a:ext cx="8077200" cy="5656263"/>
          </a:xfrm>
          <a:prstGeom prst="rect">
            <a:avLst/>
          </a:prstGeom>
          <a:noFill/>
          <a:ln w="76200">
            <a:solidFill>
              <a:srgbClr val="000000"/>
            </a:solidFill>
            <a:miter lim="800000"/>
            <a:headEnd/>
            <a:tailEnd/>
          </a:ln>
        </p:spPr>
      </p:pic>
      <p:sp>
        <p:nvSpPr>
          <p:cNvPr id="49156" name="Rectangle 4"/>
          <p:cNvSpPr>
            <a:spLocks noChangeArrowheads="1"/>
          </p:cNvSpPr>
          <p:nvPr/>
        </p:nvSpPr>
        <p:spPr bwMode="auto">
          <a:xfrm>
            <a:off x="457200" y="609600"/>
            <a:ext cx="8229600" cy="5791200"/>
          </a:xfrm>
          <a:prstGeom prst="rect">
            <a:avLst/>
          </a:prstGeom>
          <a:noFill/>
          <a:ln w="76200">
            <a:solidFill>
              <a:schemeClr val="accent2"/>
            </a:solidFill>
            <a:miter lim="800000"/>
            <a:headEnd/>
            <a:tailEnd/>
          </a:ln>
        </p:spPr>
        <p:txBody>
          <a:bodyPr wrap="none" anchor="ctr"/>
          <a:lstStyle/>
          <a:p>
            <a:endParaRPr lang="tr-T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altLang="tr-TR" smtClean="0"/>
              <a:t>NORMAL UTERİN KAVİTE</a:t>
            </a:r>
          </a:p>
        </p:txBody>
      </p:sp>
      <p:pic>
        <p:nvPicPr>
          <p:cNvPr id="54275" name="Picture 3" descr="C:\Basar\N-SHG.JPG"/>
          <p:cNvPicPr>
            <a:picLocks noChangeAspect="1" noChangeArrowheads="1"/>
          </p:cNvPicPr>
          <p:nvPr/>
        </p:nvPicPr>
        <p:blipFill>
          <a:blip r:embed="rId2" cstate="print"/>
          <a:srcRect/>
          <a:stretch>
            <a:fillRect/>
          </a:stretch>
        </p:blipFill>
        <p:spPr bwMode="auto">
          <a:xfrm>
            <a:off x="914400" y="1828800"/>
            <a:ext cx="7010400" cy="4724400"/>
          </a:xfrm>
          <a:prstGeom prst="rect">
            <a:avLst/>
          </a:prstGeom>
          <a:noFill/>
          <a:ln w="9525">
            <a:noFill/>
            <a:miter lim="800000"/>
            <a:headEnd/>
            <a:tailEnd/>
          </a:ln>
        </p:spPr>
      </p:pic>
      <p:sp>
        <p:nvSpPr>
          <p:cNvPr id="54276" name="Rectangle 4"/>
          <p:cNvSpPr>
            <a:spLocks noChangeArrowheads="1"/>
          </p:cNvSpPr>
          <p:nvPr/>
        </p:nvSpPr>
        <p:spPr bwMode="auto">
          <a:xfrm>
            <a:off x="990600" y="1828800"/>
            <a:ext cx="6858000" cy="4724400"/>
          </a:xfrm>
          <a:prstGeom prst="rect">
            <a:avLst/>
          </a:prstGeom>
          <a:noFill/>
          <a:ln w="76200">
            <a:solidFill>
              <a:schemeClr val="accent2"/>
            </a:solidFill>
            <a:miter lim="800000"/>
            <a:headEnd/>
            <a:tailEnd/>
          </a:ln>
        </p:spPr>
        <p:txBody>
          <a:bodyPr wrap="none" anchor="ctr"/>
          <a:lstStyle/>
          <a:p>
            <a:endParaRPr lang="tr-T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fle_ch38_f010.png"/>
          <p:cNvPicPr>
            <a:picLocks noChangeAspect="1"/>
          </p:cNvPicPr>
          <p:nvPr/>
        </p:nvPicPr>
        <p:blipFill>
          <a:blip r:embed="rId2" cstate="print"/>
          <a:stretch>
            <a:fillRect/>
          </a:stretch>
        </p:blipFill>
        <p:spPr>
          <a:xfrm>
            <a:off x="3875041" y="404664"/>
            <a:ext cx="8185791" cy="3247256"/>
          </a:xfrm>
          <a:prstGeom prst="rect">
            <a:avLst/>
          </a:prstGeom>
        </p:spPr>
      </p:pic>
      <p:pic>
        <p:nvPicPr>
          <p:cNvPr id="5" name="4 Resim" descr="fle_ch38_f016.png"/>
          <p:cNvPicPr>
            <a:picLocks noChangeAspect="1"/>
          </p:cNvPicPr>
          <p:nvPr/>
        </p:nvPicPr>
        <p:blipFill>
          <a:blip r:embed="rId3" cstate="print"/>
          <a:stretch>
            <a:fillRect/>
          </a:stretch>
        </p:blipFill>
        <p:spPr>
          <a:xfrm>
            <a:off x="433040" y="3789040"/>
            <a:ext cx="8531448" cy="3384376"/>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sonohyst.jpg"/>
          <p:cNvPicPr>
            <a:picLocks noGrp="1" noChangeAspect="1"/>
          </p:cNvPicPr>
          <p:nvPr>
            <p:ph idx="1"/>
          </p:nvPr>
        </p:nvPicPr>
        <p:blipFill>
          <a:blip r:embed="rId2" cstate="print"/>
          <a:stretch>
            <a:fillRect/>
          </a:stretch>
        </p:blipFill>
        <p:spPr>
          <a:xfrm>
            <a:off x="1331640" y="908720"/>
            <a:ext cx="6404665" cy="4525963"/>
          </a:xfr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descr="sıs2.jpg"/>
          <p:cNvPicPr>
            <a:picLocks noChangeAspect="1"/>
          </p:cNvPicPr>
          <p:nvPr/>
        </p:nvPicPr>
        <p:blipFill>
          <a:blip r:embed="rId2" cstate="print"/>
          <a:stretch>
            <a:fillRect/>
          </a:stretch>
        </p:blipFill>
        <p:spPr>
          <a:xfrm>
            <a:off x="35496" y="-1121288"/>
            <a:ext cx="9073008" cy="12456706"/>
          </a:xfrm>
          <a:prstGeom prst="rect">
            <a:avLst/>
          </a:prstGeom>
        </p:spPr>
      </p:pic>
      <p:sp>
        <p:nvSpPr>
          <p:cNvPr id="3" name="Dikdörtgen 2"/>
          <p:cNvSpPr/>
          <p:nvPr/>
        </p:nvSpPr>
        <p:spPr>
          <a:xfrm flipH="1">
            <a:off x="1259632" y="2708920"/>
            <a:ext cx="6768752"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Adezyon yada </a:t>
            </a:r>
            <a:r>
              <a:rPr lang="tr-TR" dirty="0" err="1" smtClean="0"/>
              <a:t>Septum</a:t>
            </a:r>
            <a:endParaRPr lang="tr-TR"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Untitled-1"/>
          <p:cNvPicPr>
            <a:picLocks noChangeAspect="1" noChangeArrowheads="1"/>
          </p:cNvPicPr>
          <p:nvPr/>
        </p:nvPicPr>
        <p:blipFill>
          <a:blip r:embed="rId2" cstate="print"/>
          <a:srcRect/>
          <a:stretch>
            <a:fillRect/>
          </a:stretch>
        </p:blipFill>
        <p:spPr bwMode="auto">
          <a:xfrm>
            <a:off x="609600" y="9525"/>
            <a:ext cx="5495925" cy="3746500"/>
          </a:xfrm>
          <a:prstGeom prst="rect">
            <a:avLst/>
          </a:prstGeom>
          <a:noFill/>
          <a:ln w="9525">
            <a:noFill/>
            <a:miter lim="800000"/>
            <a:headEnd/>
            <a:tailEnd/>
          </a:ln>
        </p:spPr>
      </p:pic>
      <p:pic>
        <p:nvPicPr>
          <p:cNvPr id="2051" name="Picture 3" descr="Untitled-1"/>
          <p:cNvPicPr>
            <a:picLocks noChangeAspect="1" noChangeArrowheads="1"/>
          </p:cNvPicPr>
          <p:nvPr/>
        </p:nvPicPr>
        <p:blipFill>
          <a:blip r:embed="rId3" cstate="print"/>
          <a:srcRect/>
          <a:stretch>
            <a:fillRect/>
          </a:stretch>
        </p:blipFill>
        <p:spPr bwMode="auto">
          <a:xfrm>
            <a:off x="3124200" y="2960688"/>
            <a:ext cx="5467350" cy="3886200"/>
          </a:xfrm>
          <a:prstGeom prst="rect">
            <a:avLst/>
          </a:prstGeom>
          <a:noFill/>
          <a:ln w="9525">
            <a:noFill/>
            <a:miter lim="800000"/>
            <a:headEnd/>
            <a:tailEnd/>
          </a:ln>
        </p:spPr>
      </p:pic>
      <p:sp>
        <p:nvSpPr>
          <p:cNvPr id="2" name="Dikdörtgen 1"/>
          <p:cNvSpPr/>
          <p:nvPr/>
        </p:nvSpPr>
        <p:spPr>
          <a:xfrm>
            <a:off x="4860032" y="1988840"/>
            <a:ext cx="3672408"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Polip mi?</a:t>
            </a:r>
          </a:p>
          <a:p>
            <a:pPr algn="ctr"/>
            <a:r>
              <a:rPr lang="tr-TR" dirty="0" err="1" smtClean="0"/>
              <a:t>Myom</a:t>
            </a:r>
            <a:r>
              <a:rPr lang="tr-TR" dirty="0" smtClean="0"/>
              <a:t> mu?</a:t>
            </a:r>
          </a:p>
          <a:p>
            <a:pPr algn="ctr"/>
            <a:r>
              <a:rPr lang="tr-TR" dirty="0" err="1" smtClean="0"/>
              <a:t>İntramüral</a:t>
            </a:r>
            <a:r>
              <a:rPr lang="tr-TR" dirty="0" smtClean="0"/>
              <a:t> mi? </a:t>
            </a:r>
          </a:p>
          <a:p>
            <a:pPr algn="ctr"/>
            <a:r>
              <a:rPr lang="tr-TR" dirty="0" err="1" smtClean="0"/>
              <a:t>Submüköz</a:t>
            </a:r>
            <a:r>
              <a:rPr lang="tr-TR" dirty="0" smtClean="0"/>
              <a:t> mü?</a:t>
            </a:r>
            <a:endParaRPr lang="tr-TR"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11266" name="Picture 2"/>
          <p:cNvPicPr>
            <a:picLocks noChangeAspect="1" noChangeArrowheads="1"/>
          </p:cNvPicPr>
          <p:nvPr/>
        </p:nvPicPr>
        <p:blipFill>
          <a:blip r:embed="rId2" cstate="print"/>
          <a:srcRect/>
          <a:stretch>
            <a:fillRect/>
          </a:stretch>
        </p:blipFill>
        <p:spPr bwMode="auto">
          <a:xfrm>
            <a:off x="0" y="0"/>
            <a:ext cx="12192000" cy="7620000"/>
          </a:xfrm>
          <a:prstGeom prst="rect">
            <a:avLst/>
          </a:prstGeom>
          <a:noFill/>
          <a:ln w="9525">
            <a:noFill/>
            <a:miter lim="800000"/>
            <a:headEnd/>
            <a:tailEnd/>
          </a:ln>
        </p:spPr>
      </p:pic>
      <p:sp>
        <p:nvSpPr>
          <p:cNvPr id="5" name="4 Dikdörtgen"/>
          <p:cNvSpPr/>
          <p:nvPr/>
        </p:nvSpPr>
        <p:spPr>
          <a:xfrm>
            <a:off x="1115616" y="2636912"/>
            <a:ext cx="7920880" cy="18722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tr-TR" sz="2800" dirty="0" smtClean="0"/>
          </a:p>
          <a:p>
            <a:r>
              <a:rPr lang="tr-TR" sz="2800" dirty="0" smtClean="0"/>
              <a:t> </a:t>
            </a:r>
            <a:r>
              <a:rPr lang="tr-TR" sz="2800" dirty="0" err="1" smtClean="0"/>
              <a:t>HyCoSy</a:t>
            </a:r>
            <a:r>
              <a:rPr lang="tr-TR" sz="2800" dirty="0" smtClean="0"/>
              <a:t>           </a:t>
            </a:r>
          </a:p>
          <a:p>
            <a:r>
              <a:rPr lang="tr-TR" sz="2800" dirty="0" smtClean="0"/>
              <a:t>   		        		   Duyarlılık 	     Özgünlük</a:t>
            </a:r>
          </a:p>
          <a:p>
            <a:r>
              <a:rPr lang="tr-TR" sz="2800" dirty="0" smtClean="0"/>
              <a:t>		polip 			95%		81%</a:t>
            </a:r>
          </a:p>
          <a:p>
            <a:r>
              <a:rPr lang="tr-TR" sz="2800" dirty="0" smtClean="0"/>
              <a:t>                  </a:t>
            </a:r>
            <a:r>
              <a:rPr lang="tr-TR" sz="2800" dirty="0" err="1" smtClean="0"/>
              <a:t>submüköz</a:t>
            </a:r>
            <a:r>
              <a:rPr lang="tr-TR" sz="2800" dirty="0" smtClean="0"/>
              <a:t> </a:t>
            </a:r>
            <a:r>
              <a:rPr lang="tr-TR" sz="2800" dirty="0" err="1" smtClean="0"/>
              <a:t>myom</a:t>
            </a:r>
            <a:r>
              <a:rPr lang="tr-TR" sz="2800" dirty="0" smtClean="0"/>
              <a:t>	94%		81%</a:t>
            </a:r>
          </a:p>
          <a:p>
            <a:r>
              <a:rPr lang="tr-TR" sz="2800" dirty="0" smtClean="0"/>
              <a:t>  </a:t>
            </a:r>
            <a:endParaRPr lang="tr-TR"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tr-TR"/>
              <a:t>HİSTEROSALPİNGOGRAFİ</a:t>
            </a:r>
          </a:p>
        </p:txBody>
      </p:sp>
      <p:pic>
        <p:nvPicPr>
          <p:cNvPr id="113669" name="Picture 5" descr="3"/>
          <p:cNvPicPr>
            <a:picLocks noChangeAspect="1" noChangeArrowheads="1"/>
          </p:cNvPicPr>
          <p:nvPr/>
        </p:nvPicPr>
        <p:blipFill>
          <a:blip r:embed="rId2" cstate="print"/>
          <a:srcRect/>
          <a:stretch>
            <a:fillRect/>
          </a:stretch>
        </p:blipFill>
        <p:spPr bwMode="auto">
          <a:xfrm>
            <a:off x="1143000" y="1828800"/>
            <a:ext cx="6477000" cy="435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12290" name="Picture 2"/>
          <p:cNvPicPr>
            <a:picLocks noChangeAspect="1" noChangeArrowheads="1"/>
          </p:cNvPicPr>
          <p:nvPr/>
        </p:nvPicPr>
        <p:blipFill>
          <a:blip r:embed="rId2" cstate="print"/>
          <a:srcRect/>
          <a:stretch>
            <a:fillRect/>
          </a:stretch>
        </p:blipFill>
        <p:spPr bwMode="auto">
          <a:xfrm>
            <a:off x="0" y="0"/>
            <a:ext cx="12192000" cy="7620000"/>
          </a:xfrm>
          <a:prstGeom prst="rect">
            <a:avLst/>
          </a:prstGeom>
          <a:noFill/>
          <a:ln w="9525">
            <a:noFill/>
            <a:miter lim="800000"/>
            <a:headEnd/>
            <a:tailEnd/>
          </a:ln>
        </p:spPr>
      </p:pic>
      <p:sp>
        <p:nvSpPr>
          <p:cNvPr id="5" name="4 Dikdörtgen"/>
          <p:cNvSpPr/>
          <p:nvPr/>
        </p:nvSpPr>
        <p:spPr>
          <a:xfrm>
            <a:off x="1475656" y="2636912"/>
            <a:ext cx="5688632" cy="18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err="1" smtClean="0"/>
              <a:t>Endometrial</a:t>
            </a:r>
            <a:r>
              <a:rPr lang="tr-TR" sz="2800" dirty="0" smtClean="0"/>
              <a:t> polip</a:t>
            </a:r>
          </a:p>
          <a:p>
            <a:pPr>
              <a:buFont typeface="Arial" pitchFamily="34" charset="0"/>
              <a:buChar char="•"/>
            </a:pPr>
            <a:r>
              <a:rPr lang="tr-TR" sz="2800" dirty="0" smtClean="0"/>
              <a:t>MR ile %37.5 saptanabilirken</a:t>
            </a:r>
          </a:p>
          <a:p>
            <a:pPr>
              <a:buFont typeface="Arial" pitchFamily="34" charset="0"/>
              <a:buChar char="•"/>
            </a:pPr>
            <a:r>
              <a:rPr lang="tr-TR" sz="2800" dirty="0" smtClean="0"/>
              <a:t>SIS ile %87.5  saptanabilmektedir. </a:t>
            </a:r>
            <a:endParaRPr lang="tr-TR"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V</a:t>
            </a:r>
            <a:endParaRPr lang="tr-TR" dirty="0"/>
          </a:p>
        </p:txBody>
      </p:sp>
      <p:graphicFrame>
        <p:nvGraphicFramePr>
          <p:cNvPr id="7" name="6 İçerik Yer Tutucusu"/>
          <p:cNvGraphicFramePr>
            <a:graphicFrameLocks noGrp="1"/>
          </p:cNvGraphicFramePr>
          <p:nvPr>
            <p:ph idx="1"/>
          </p:nvPr>
        </p:nvGraphicFramePr>
        <p:xfrm>
          <a:off x="457200" y="1600200"/>
          <a:ext cx="8229600" cy="74168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endParaRPr lang="tr-TR" dirty="0"/>
                    </a:p>
                  </a:txBody>
                  <a:tcPr/>
                </a:tc>
                <a:tc>
                  <a:txBody>
                    <a:bodyPr/>
                    <a:lstStyle/>
                    <a:p>
                      <a:endParaRPr lang="tr-TR"/>
                    </a:p>
                  </a:txBody>
                  <a:tcPr/>
                </a:tc>
                <a:tc>
                  <a:txBody>
                    <a:bodyPr/>
                    <a:lstStyle/>
                    <a:p>
                      <a:endParaRPr lang="tr-TR"/>
                    </a:p>
                  </a:txBody>
                  <a:tcPr/>
                </a:tc>
              </a:tr>
              <a:tr h="370840">
                <a:tc>
                  <a:txBody>
                    <a:bodyPr/>
                    <a:lstStyle/>
                    <a:p>
                      <a:endParaRPr lang="tr-TR"/>
                    </a:p>
                  </a:txBody>
                  <a:tcPr/>
                </a:tc>
                <a:tc>
                  <a:txBody>
                    <a:bodyPr/>
                    <a:lstStyle/>
                    <a:p>
                      <a:endParaRPr lang="tr-TR"/>
                    </a:p>
                  </a:txBody>
                  <a:tcPr/>
                </a:tc>
                <a:tc>
                  <a:txBody>
                    <a:bodyPr/>
                    <a:lstStyle/>
                    <a:p>
                      <a:endParaRPr lang="tr-TR"/>
                    </a:p>
                  </a:txBody>
                  <a:tcPr/>
                </a:tc>
              </a:tr>
            </a:tbl>
          </a:graphicData>
        </a:graphic>
      </p:graphicFrame>
      <p:pic>
        <p:nvPicPr>
          <p:cNvPr id="6146" name="Picture 2"/>
          <p:cNvPicPr>
            <a:picLocks noChangeAspect="1" noChangeArrowheads="1"/>
          </p:cNvPicPr>
          <p:nvPr/>
        </p:nvPicPr>
        <p:blipFill>
          <a:blip r:embed="rId2" cstate="print"/>
          <a:srcRect/>
          <a:stretch>
            <a:fillRect/>
          </a:stretch>
        </p:blipFill>
        <p:spPr bwMode="auto">
          <a:xfrm>
            <a:off x="0" y="-99392"/>
            <a:ext cx="12192000" cy="7620000"/>
          </a:xfrm>
          <a:prstGeom prst="rect">
            <a:avLst/>
          </a:prstGeom>
          <a:noFill/>
          <a:ln w="9525">
            <a:noFill/>
            <a:miter lim="800000"/>
            <a:headEnd/>
            <a:tailEnd/>
          </a:ln>
        </p:spPr>
      </p:pic>
      <p:sp>
        <p:nvSpPr>
          <p:cNvPr id="8" name="7 Dikdörtgen"/>
          <p:cNvSpPr/>
          <p:nvPr/>
        </p:nvSpPr>
        <p:spPr>
          <a:xfrm>
            <a:off x="1547664" y="3429000"/>
            <a:ext cx="5544616" cy="2160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smtClean="0"/>
              <a:t>                                   Duyarlılık   Özgünlük   PPV     NPV</a:t>
            </a:r>
          </a:p>
          <a:p>
            <a:r>
              <a:rPr lang="tr-TR" dirty="0" smtClean="0"/>
              <a:t>SIS (</a:t>
            </a:r>
            <a:r>
              <a:rPr lang="tr-TR" dirty="0" err="1" smtClean="0"/>
              <a:t>edinsel</a:t>
            </a:r>
            <a:r>
              <a:rPr lang="tr-TR" dirty="0" smtClean="0"/>
              <a:t> patolojiler)    80              94       20        15</a:t>
            </a:r>
          </a:p>
          <a:p>
            <a:r>
              <a:rPr lang="tr-TR" dirty="0" smtClean="0"/>
              <a:t>SIS (</a:t>
            </a:r>
            <a:r>
              <a:rPr lang="tr-TR" dirty="0" err="1" smtClean="0"/>
              <a:t>Konjenital</a:t>
            </a:r>
            <a:r>
              <a:rPr lang="tr-TR" dirty="0" smtClean="0"/>
              <a:t> patoloji)    85            100       </a:t>
            </a:r>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graphicFrame>
        <p:nvGraphicFramePr>
          <p:cNvPr id="7" name="6 İçerik Yer Tutucusu"/>
          <p:cNvGraphicFramePr>
            <a:graphicFrameLocks noGrp="1"/>
          </p:cNvGraphicFramePr>
          <p:nvPr>
            <p:ph idx="1"/>
          </p:nvPr>
        </p:nvGraphicFramePr>
        <p:xfrm>
          <a:off x="457200" y="1600200"/>
          <a:ext cx="8229600" cy="74168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endParaRPr lang="tr-TR" dirty="0"/>
                    </a:p>
                  </a:txBody>
                  <a:tcPr/>
                </a:tc>
                <a:tc>
                  <a:txBody>
                    <a:bodyPr/>
                    <a:lstStyle/>
                    <a:p>
                      <a:endParaRPr lang="tr-TR"/>
                    </a:p>
                  </a:txBody>
                  <a:tcPr/>
                </a:tc>
                <a:tc>
                  <a:txBody>
                    <a:bodyPr/>
                    <a:lstStyle/>
                    <a:p>
                      <a:endParaRPr lang="tr-TR"/>
                    </a:p>
                  </a:txBody>
                  <a:tcPr/>
                </a:tc>
              </a:tr>
              <a:tr h="370840">
                <a:tc>
                  <a:txBody>
                    <a:bodyPr/>
                    <a:lstStyle/>
                    <a:p>
                      <a:endParaRPr lang="tr-TR"/>
                    </a:p>
                  </a:txBody>
                  <a:tcPr/>
                </a:tc>
                <a:tc>
                  <a:txBody>
                    <a:bodyPr/>
                    <a:lstStyle/>
                    <a:p>
                      <a:endParaRPr lang="tr-TR"/>
                    </a:p>
                  </a:txBody>
                  <a:tcPr/>
                </a:tc>
                <a:tc>
                  <a:txBody>
                    <a:bodyPr/>
                    <a:lstStyle/>
                    <a:p>
                      <a:endParaRPr lang="tr-TR"/>
                    </a:p>
                  </a:txBody>
                  <a:tcPr/>
                </a:tc>
              </a:tr>
            </a:tbl>
          </a:graphicData>
        </a:graphic>
      </p:graphicFrame>
      <p:pic>
        <p:nvPicPr>
          <p:cNvPr id="7170" name="Picture 2"/>
          <p:cNvPicPr>
            <a:picLocks noChangeAspect="1" noChangeArrowheads="1"/>
          </p:cNvPicPr>
          <p:nvPr/>
        </p:nvPicPr>
        <p:blipFill>
          <a:blip r:embed="rId2" cstate="print"/>
          <a:srcRect/>
          <a:stretch>
            <a:fillRect/>
          </a:stretch>
        </p:blipFill>
        <p:spPr bwMode="auto">
          <a:xfrm>
            <a:off x="0" y="0"/>
            <a:ext cx="12192000" cy="7620000"/>
          </a:xfrm>
          <a:prstGeom prst="rect">
            <a:avLst/>
          </a:prstGeom>
          <a:noFill/>
          <a:ln w="9525">
            <a:noFill/>
            <a:miter lim="800000"/>
            <a:headEnd/>
            <a:tailEnd/>
          </a:ln>
        </p:spPr>
      </p:pic>
      <p:sp>
        <p:nvSpPr>
          <p:cNvPr id="6" name="5 Dikdörtgen"/>
          <p:cNvSpPr/>
          <p:nvPr/>
        </p:nvSpPr>
        <p:spPr>
          <a:xfrm>
            <a:off x="1979712" y="3068960"/>
            <a:ext cx="5688632" cy="30243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smtClean="0"/>
              <a:t>		PPV   </a:t>
            </a:r>
          </a:p>
          <a:p>
            <a:r>
              <a:rPr lang="tr-TR" dirty="0" smtClean="0"/>
              <a:t>SIS                   	87     </a:t>
            </a:r>
          </a:p>
          <a:p>
            <a:r>
              <a:rPr lang="tr-TR" dirty="0" smtClean="0"/>
              <a:t>USG                     	75</a:t>
            </a:r>
          </a:p>
          <a:p>
            <a:endParaRPr lang="tr-TR" dirty="0" smtClean="0"/>
          </a:p>
          <a:p>
            <a:r>
              <a:rPr lang="tr-TR" dirty="0" smtClean="0"/>
              <a:t>DOPPLERDE  TEK DAMAR     %92    POLİP</a:t>
            </a:r>
          </a:p>
          <a:p>
            <a:r>
              <a:rPr lang="tr-TR" dirty="0" smtClean="0"/>
              <a:t>                       ÇOK DAMAR    %57   MYOM</a:t>
            </a:r>
          </a:p>
          <a:p>
            <a:endParaRPr lang="tr-TR" dirty="0" smtClean="0"/>
          </a:p>
          <a:p>
            <a:endParaRPr lang="tr-TR" dirty="0" smtClean="0"/>
          </a:p>
          <a:p>
            <a:r>
              <a:rPr lang="tr-TR" dirty="0" smtClean="0"/>
              <a:t>ONCE SIS YAPILMALI GEREKSİZ İŞLEMDEN KAÇINILMALI</a:t>
            </a:r>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839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692696"/>
            <a:ext cx="12192000" cy="76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ikdörtgen 3"/>
          <p:cNvSpPr/>
          <p:nvPr/>
        </p:nvSpPr>
        <p:spPr>
          <a:xfrm>
            <a:off x="2195736" y="3140968"/>
            <a:ext cx="5184576"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smtClean="0"/>
              <a:t>		Duyarlılık    Özgünlük       </a:t>
            </a:r>
          </a:p>
          <a:p>
            <a:r>
              <a:rPr lang="tr-TR" dirty="0" smtClean="0"/>
              <a:t>SIS –polip	   	    93%	        81%          </a:t>
            </a:r>
          </a:p>
          <a:p>
            <a:r>
              <a:rPr lang="tr-TR" dirty="0" smtClean="0"/>
              <a:t>   </a:t>
            </a:r>
            <a:r>
              <a:rPr lang="tr-TR" dirty="0" err="1" smtClean="0"/>
              <a:t>submüköz</a:t>
            </a:r>
            <a:r>
              <a:rPr lang="tr-TR" dirty="0" smtClean="0"/>
              <a:t> </a:t>
            </a:r>
            <a:r>
              <a:rPr lang="tr-TR" dirty="0" err="1" smtClean="0"/>
              <a:t>Myom</a:t>
            </a:r>
            <a:r>
              <a:rPr lang="tr-TR" dirty="0" smtClean="0"/>
              <a:t> 	     94%             81%</a:t>
            </a:r>
            <a:r>
              <a:rPr lang="tr-TR" dirty="0"/>
              <a:t>	</a:t>
            </a:r>
            <a:r>
              <a:rPr lang="tr-TR" dirty="0" smtClean="0"/>
              <a:t> </a:t>
            </a:r>
            <a:endParaRPr lang="tr-TR" dirty="0"/>
          </a:p>
        </p:txBody>
      </p:sp>
    </p:spTree>
    <p:extLst>
      <p:ext uri="{BB962C8B-B14F-4D97-AF65-F5344CB8AC3E}">
        <p14:creationId xmlns:p14="http://schemas.microsoft.com/office/powerpoint/2010/main" val="3971366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13314" name="Picture 2"/>
          <p:cNvPicPr>
            <a:picLocks noChangeAspect="1" noChangeArrowheads="1"/>
          </p:cNvPicPr>
          <p:nvPr/>
        </p:nvPicPr>
        <p:blipFill>
          <a:blip r:embed="rId2" cstate="print"/>
          <a:srcRect/>
          <a:stretch>
            <a:fillRect/>
          </a:stretch>
        </p:blipFill>
        <p:spPr bwMode="auto">
          <a:xfrm>
            <a:off x="0" y="0"/>
            <a:ext cx="12192000" cy="7620000"/>
          </a:xfrm>
          <a:prstGeom prst="rect">
            <a:avLst/>
          </a:prstGeom>
          <a:noFill/>
          <a:ln w="9525">
            <a:noFill/>
            <a:miter lim="800000"/>
            <a:headEnd/>
            <a:tailEnd/>
          </a:ln>
        </p:spPr>
      </p:pic>
      <p:sp>
        <p:nvSpPr>
          <p:cNvPr id="5" name="4 Dikdörtgen"/>
          <p:cNvSpPr/>
          <p:nvPr/>
        </p:nvSpPr>
        <p:spPr>
          <a:xfrm>
            <a:off x="1619672" y="2924944"/>
            <a:ext cx="5832648" cy="15121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dirty="0" smtClean="0"/>
              <a:t>		Duyarlılık	Özgünlük</a:t>
            </a:r>
          </a:p>
          <a:p>
            <a:r>
              <a:rPr lang="tr-TR" sz="2400" dirty="0" smtClean="0"/>
              <a:t>2D		72%		96%</a:t>
            </a:r>
          </a:p>
          <a:p>
            <a:r>
              <a:rPr lang="tr-TR" sz="2400" dirty="0" smtClean="0"/>
              <a:t>3D		83%		99%</a:t>
            </a:r>
            <a:endParaRPr lang="tr-T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10242" name="Picture 2"/>
          <p:cNvPicPr>
            <a:picLocks noChangeAspect="1" noChangeArrowheads="1"/>
          </p:cNvPicPr>
          <p:nvPr/>
        </p:nvPicPr>
        <p:blipFill>
          <a:blip r:embed="rId2" cstate="print"/>
          <a:srcRect/>
          <a:stretch>
            <a:fillRect/>
          </a:stretch>
        </p:blipFill>
        <p:spPr bwMode="auto">
          <a:xfrm>
            <a:off x="0" y="0"/>
            <a:ext cx="12192000" cy="7620000"/>
          </a:xfrm>
          <a:prstGeom prst="rect">
            <a:avLst/>
          </a:prstGeom>
          <a:noFill/>
          <a:ln w="9525">
            <a:noFill/>
            <a:miter lim="800000"/>
            <a:headEnd/>
            <a:tailEnd/>
          </a:ln>
        </p:spPr>
      </p:pic>
      <p:cxnSp>
        <p:nvCxnSpPr>
          <p:cNvPr id="6" name="5 Düz Bağlayıcı"/>
          <p:cNvCxnSpPr/>
          <p:nvPr/>
        </p:nvCxnSpPr>
        <p:spPr>
          <a:xfrm>
            <a:off x="683568" y="5877272"/>
            <a:ext cx="698477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Dikdörtgen 3"/>
          <p:cNvSpPr/>
          <p:nvPr/>
        </p:nvSpPr>
        <p:spPr>
          <a:xfrm>
            <a:off x="2339752" y="3429000"/>
            <a:ext cx="5616624" cy="1368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dirty="0" smtClean="0"/>
              <a:t>Tekrarlayan gebelik kayıplarında SIS ile HS tanı koyma değerleri arasında fark yoktur.</a:t>
            </a:r>
            <a:endParaRPr lang="tr-T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15362" name="Picture 2"/>
          <p:cNvPicPr>
            <a:picLocks noChangeAspect="1" noChangeArrowheads="1"/>
          </p:cNvPicPr>
          <p:nvPr/>
        </p:nvPicPr>
        <p:blipFill>
          <a:blip r:embed="rId2" cstate="print"/>
          <a:srcRect/>
          <a:stretch>
            <a:fillRect/>
          </a:stretch>
        </p:blipFill>
        <p:spPr bwMode="auto">
          <a:xfrm>
            <a:off x="0" y="0"/>
            <a:ext cx="12192000" cy="7620000"/>
          </a:xfrm>
          <a:prstGeom prst="rect">
            <a:avLst/>
          </a:prstGeom>
          <a:noFill/>
          <a:ln w="9525">
            <a:noFill/>
            <a:miter lim="800000"/>
            <a:headEnd/>
            <a:tailEnd/>
          </a:ln>
        </p:spPr>
      </p:pic>
      <p:sp>
        <p:nvSpPr>
          <p:cNvPr id="6" name="5 Dikdörtgen"/>
          <p:cNvSpPr/>
          <p:nvPr/>
        </p:nvSpPr>
        <p:spPr>
          <a:xfrm>
            <a:off x="1475656" y="2780928"/>
            <a:ext cx="6696744" cy="27363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dirty="0" smtClean="0"/>
              <a:t>Polip için SIS:    duyarlılık    99%    PPV %96</a:t>
            </a:r>
          </a:p>
          <a:p>
            <a:r>
              <a:rPr lang="tr-TR" sz="2400" dirty="0" err="1" smtClean="0"/>
              <a:t>Myom</a:t>
            </a:r>
            <a:r>
              <a:rPr lang="tr-TR" sz="2400" dirty="0" smtClean="0"/>
              <a:t> için SIS:  duyarlılık    98%    PPV %96</a:t>
            </a:r>
          </a:p>
          <a:p>
            <a:endParaRPr lang="tr-TR" sz="2400" dirty="0" smtClean="0"/>
          </a:p>
          <a:p>
            <a:r>
              <a:rPr lang="tr-TR" sz="2400" dirty="0" err="1" smtClean="0"/>
              <a:t>Histeroskopta</a:t>
            </a:r>
            <a:r>
              <a:rPr lang="tr-TR" sz="2400" dirty="0" smtClean="0"/>
              <a:t> genel olarak </a:t>
            </a:r>
            <a:r>
              <a:rPr lang="tr-TR" sz="2400" dirty="0" err="1" smtClean="0"/>
              <a:t>uterin</a:t>
            </a:r>
            <a:r>
              <a:rPr lang="tr-TR" sz="2400" dirty="0" smtClean="0"/>
              <a:t> patolojilerde:  </a:t>
            </a:r>
          </a:p>
          <a:p>
            <a:r>
              <a:rPr lang="tr-TR" sz="2400" dirty="0" smtClean="0"/>
              <a:t>	          duyarlılık%98  PPV  %96</a:t>
            </a:r>
          </a:p>
          <a:p>
            <a:r>
              <a:rPr lang="tr-TR" sz="2400" dirty="0" smtClean="0"/>
              <a:t>SIS tanısal konularda </a:t>
            </a:r>
            <a:r>
              <a:rPr lang="tr-TR" sz="2400" dirty="0" err="1" smtClean="0"/>
              <a:t>Histeroskopla</a:t>
            </a:r>
            <a:r>
              <a:rPr lang="tr-TR" sz="2400" dirty="0" smtClean="0"/>
              <a:t> aynı önemde</a:t>
            </a:r>
            <a:endParaRPr lang="tr-T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p:txBody>
          <a:bodyPr/>
          <a:lstStyle/>
          <a:p>
            <a:r>
              <a:rPr lang="tr-TR" dirty="0" smtClean="0"/>
              <a:t>, </a:t>
            </a:r>
            <a:endParaRPr lang="tr-TR" dirty="0"/>
          </a:p>
        </p:txBody>
      </p:sp>
      <p:sp>
        <p:nvSpPr>
          <p:cNvPr id="3" name="2 İçerik Yer Tutucusu"/>
          <p:cNvSpPr>
            <a:spLocks noGrp="1"/>
          </p:cNvSpPr>
          <p:nvPr>
            <p:ph sz="half" idx="2"/>
          </p:nvPr>
        </p:nvSpPr>
        <p:spPr/>
        <p:txBody>
          <a:bodyPr>
            <a:noAutofit/>
          </a:bodyPr>
          <a:lstStyle/>
          <a:p>
            <a:r>
              <a:rPr lang="tr-TR" sz="2000" dirty="0" smtClean="0"/>
              <a:t>63 polipli olguda HS 100%, SIS %95,2 saptamış</a:t>
            </a:r>
          </a:p>
          <a:p>
            <a:r>
              <a:rPr lang="tr-TR" sz="2000" dirty="0" err="1" smtClean="0"/>
              <a:t>Luterek</a:t>
            </a:r>
            <a:r>
              <a:rPr lang="tr-TR" sz="2000" dirty="0" smtClean="0"/>
              <a:t> de aynısını </a:t>
            </a:r>
            <a:r>
              <a:rPr lang="tr-TR" sz="2000" dirty="0" err="1" smtClean="0"/>
              <a:t>myomda</a:t>
            </a:r>
            <a:r>
              <a:rPr lang="tr-TR" sz="2000" dirty="0" smtClean="0"/>
              <a:t> saptamış.</a:t>
            </a:r>
          </a:p>
          <a:p>
            <a:r>
              <a:rPr lang="tr-TR" sz="2000" dirty="0" smtClean="0"/>
              <a:t>Erdem’e göre ise Polip için </a:t>
            </a:r>
            <a:r>
              <a:rPr lang="tr-TR" sz="2000" dirty="0" err="1" smtClean="0"/>
              <a:t>SIS’in</a:t>
            </a:r>
            <a:r>
              <a:rPr lang="tr-TR" sz="2000" dirty="0" smtClean="0"/>
              <a:t> duyarlılığı 100%,  özgünlüğü %91,8 </a:t>
            </a:r>
          </a:p>
          <a:p>
            <a:r>
              <a:rPr lang="tr-TR" sz="2000" dirty="0" smtClean="0"/>
              <a:t>Yazıda, SIS için…</a:t>
            </a:r>
          </a:p>
          <a:p>
            <a:pPr lvl="1"/>
            <a:r>
              <a:rPr lang="tr-TR" sz="1600" dirty="0" smtClean="0"/>
              <a:t> Polipte duyarlılık ve NPV 100%</a:t>
            </a:r>
          </a:p>
          <a:p>
            <a:pPr lvl="1"/>
            <a:r>
              <a:rPr lang="tr-TR" sz="1600" dirty="0" err="1" smtClean="0"/>
              <a:t>Myomda</a:t>
            </a:r>
            <a:r>
              <a:rPr lang="tr-TR" sz="1600" dirty="0" smtClean="0"/>
              <a:t> duyarlılık %99 ve PPV  96 </a:t>
            </a:r>
          </a:p>
          <a:p>
            <a:r>
              <a:rPr lang="tr-TR" sz="2000" dirty="0" smtClean="0"/>
              <a:t>Yazıda, HS patolojiyi tanımada..</a:t>
            </a:r>
          </a:p>
          <a:p>
            <a:pPr>
              <a:buNone/>
            </a:pPr>
            <a:r>
              <a:rPr lang="tr-TR" sz="2000" dirty="0" smtClean="0"/>
              <a:t>Duyarlılık</a:t>
            </a:r>
            <a:r>
              <a:rPr lang="en-US" sz="2000" dirty="0" smtClean="0"/>
              <a:t>, </a:t>
            </a:r>
            <a:r>
              <a:rPr lang="tr-TR" sz="2000" dirty="0" smtClean="0"/>
              <a:t>özgünlük</a:t>
            </a:r>
            <a:r>
              <a:rPr lang="en-US" sz="2000" dirty="0" smtClean="0"/>
              <a:t>, </a:t>
            </a:r>
            <a:r>
              <a:rPr lang="tr-TR" sz="2000" dirty="0" smtClean="0"/>
              <a:t>PPV, </a:t>
            </a:r>
            <a:r>
              <a:rPr lang="en-US" sz="2000" dirty="0" smtClean="0"/>
              <a:t>NPV</a:t>
            </a:r>
            <a:endParaRPr lang="tr-TR" sz="2000" dirty="0" smtClean="0"/>
          </a:p>
          <a:p>
            <a:pPr>
              <a:buNone/>
            </a:pPr>
            <a:r>
              <a:rPr lang="tr-TR" sz="2000" dirty="0" smtClean="0"/>
              <a:t>98%, 83%, 96%, 91%</a:t>
            </a:r>
          </a:p>
          <a:p>
            <a:endParaRPr lang="tr-TR" sz="2000" dirty="0" smtClean="0"/>
          </a:p>
          <a:p>
            <a:endParaRPr lang="tr-TR" sz="1600" dirty="0" smtClean="0"/>
          </a:p>
          <a:p>
            <a:endParaRPr lang="tr-TR" dirty="0"/>
          </a:p>
        </p:txBody>
      </p:sp>
      <p:sp>
        <p:nvSpPr>
          <p:cNvPr id="8" name="7 İçerik Yer Tutucusu"/>
          <p:cNvSpPr>
            <a:spLocks noGrp="1"/>
          </p:cNvSpPr>
          <p:nvPr>
            <p:ph sz="quarter" idx="4"/>
          </p:nvPr>
        </p:nvSpPr>
        <p:spPr/>
        <p:txBody>
          <a:bodyPr>
            <a:normAutofit/>
          </a:bodyPr>
          <a:lstStyle/>
          <a:p>
            <a:pPr>
              <a:buNone/>
            </a:pPr>
            <a:r>
              <a:rPr lang="tr-TR" dirty="0" smtClean="0"/>
              <a:t>SIS patolojiyi tanımada, </a:t>
            </a:r>
            <a:r>
              <a:rPr lang="tr-TR" dirty="0" err="1" smtClean="0"/>
              <a:t>HS’den</a:t>
            </a:r>
            <a:r>
              <a:rPr lang="tr-TR" dirty="0" smtClean="0"/>
              <a:t> daha geçerlidir </a:t>
            </a:r>
          </a:p>
          <a:p>
            <a:pPr>
              <a:buNone/>
            </a:pPr>
            <a:r>
              <a:rPr lang="tr-TR" dirty="0" smtClean="0"/>
              <a:t>Yazıda: </a:t>
            </a:r>
            <a:r>
              <a:rPr lang="tr-TR" dirty="0" err="1" smtClean="0"/>
              <a:t>HS’de</a:t>
            </a:r>
            <a:r>
              <a:rPr lang="tr-TR" dirty="0" smtClean="0"/>
              <a:t> kitle yok ise </a:t>
            </a:r>
            <a:r>
              <a:rPr lang="tr-TR" dirty="0" err="1" smtClean="0"/>
              <a:t>endometrium</a:t>
            </a:r>
            <a:r>
              <a:rPr lang="tr-TR" dirty="0" smtClean="0"/>
              <a:t> </a:t>
            </a:r>
            <a:r>
              <a:rPr lang="tr-TR" dirty="0" err="1" smtClean="0"/>
              <a:t>proliferatif</a:t>
            </a:r>
            <a:r>
              <a:rPr lang="tr-TR" dirty="0" smtClean="0"/>
              <a:t> yada </a:t>
            </a:r>
            <a:r>
              <a:rPr lang="tr-TR" dirty="0" err="1" smtClean="0"/>
              <a:t>hiperplazi</a:t>
            </a:r>
            <a:r>
              <a:rPr lang="tr-TR" dirty="0" smtClean="0"/>
              <a:t> olabiliyor</a:t>
            </a:r>
          </a:p>
          <a:p>
            <a:pPr>
              <a:buNone/>
            </a:pPr>
            <a:r>
              <a:rPr lang="tr-TR" dirty="0" smtClean="0"/>
              <a:t>Bunu da SIS ile tanımak mümkün</a:t>
            </a:r>
          </a:p>
          <a:p>
            <a:pPr>
              <a:buNone/>
            </a:pPr>
            <a:endParaRPr lang="tr-TR" dirty="0" smtClean="0"/>
          </a:p>
          <a:p>
            <a:endParaRPr lang="tr-TR" dirty="0" smtClean="0"/>
          </a:p>
          <a:p>
            <a:endParaRPr lang="tr-TR" dirty="0"/>
          </a:p>
        </p:txBody>
      </p:sp>
      <p:pic>
        <p:nvPicPr>
          <p:cNvPr id="2050" name="Picture 2"/>
          <p:cNvPicPr>
            <a:picLocks noChangeAspect="1" noChangeArrowheads="1"/>
          </p:cNvPicPr>
          <p:nvPr/>
        </p:nvPicPr>
        <p:blipFill>
          <a:blip r:embed="rId2" cstate="print"/>
          <a:srcRect/>
          <a:stretch>
            <a:fillRect/>
          </a:stretch>
        </p:blipFill>
        <p:spPr bwMode="auto">
          <a:xfrm>
            <a:off x="585761" y="-243409"/>
            <a:ext cx="7802663" cy="216024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96553" y="-603448"/>
            <a:ext cx="14286387" cy="8928992"/>
          </a:xfrm>
          <a:prstGeom prst="rect">
            <a:avLst/>
          </a:prstGeom>
          <a:noFill/>
          <a:ln w="9525">
            <a:noFill/>
            <a:miter lim="800000"/>
            <a:headEnd/>
            <a:tailEnd/>
          </a:ln>
        </p:spPr>
      </p:pic>
      <p:sp>
        <p:nvSpPr>
          <p:cNvPr id="11" name="10 Dikdörtgen"/>
          <p:cNvSpPr/>
          <p:nvPr/>
        </p:nvSpPr>
        <p:spPr>
          <a:xfrm>
            <a:off x="827584" y="3573016"/>
            <a:ext cx="7416824" cy="18722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smtClean="0"/>
              <a:t>Kesin tanı kriterleri olmasa da, </a:t>
            </a:r>
            <a:r>
              <a:rPr lang="tr-TR" sz="2800" dirty="0" err="1" smtClean="0"/>
              <a:t>Adenomyosis</a:t>
            </a:r>
            <a:r>
              <a:rPr lang="tr-TR" sz="2800" dirty="0" smtClean="0"/>
              <a:t> </a:t>
            </a:r>
            <a:r>
              <a:rPr lang="tr-TR" sz="2800" dirty="0" err="1" smtClean="0"/>
              <a:t>infertilite</a:t>
            </a:r>
            <a:r>
              <a:rPr lang="tr-TR" sz="2800" dirty="0" smtClean="0"/>
              <a:t> üzerinde etkindir..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bg/>
                                          </p:spTgt>
                                        </p:tgtEl>
                                        <p:attrNameLst>
                                          <p:attrName>style.visibility</p:attrName>
                                        </p:attrNameLst>
                                      </p:cBhvr>
                                      <p:to>
                                        <p:strVal val="visible"/>
                                      </p:to>
                                    </p:set>
                                    <p:animEffect transition="in" filter="fade">
                                      <p:cBhvr>
                                        <p:cTn id="7" dur="2000"/>
                                        <p:tgtEl>
                                          <p:spTgt spid="11">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xEl>
                                              <p:pRg st="0" end="0"/>
                                            </p:txEl>
                                          </p:spTgt>
                                        </p:tgtEl>
                                        <p:attrNameLst>
                                          <p:attrName>style.visibility</p:attrName>
                                        </p:attrNameLst>
                                      </p:cBhvr>
                                      <p:to>
                                        <p:strVal val="visible"/>
                                      </p:to>
                                    </p:set>
                                    <p:animEffect transition="in" filter="fade">
                                      <p:cBhvr>
                                        <p:cTn id="10" dur="2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allAtOnce"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Başlık"/>
          <p:cNvSpPr>
            <a:spLocks noGrp="1"/>
          </p:cNvSpPr>
          <p:nvPr>
            <p:ph type="title"/>
          </p:nvPr>
        </p:nvSpPr>
        <p:spPr/>
        <p:txBody>
          <a:bodyPr/>
          <a:lstStyle/>
          <a:p>
            <a:r>
              <a:rPr lang="tr-TR" dirty="0" err="1" smtClean="0"/>
              <a:t>Adenomyosis</a:t>
            </a:r>
            <a:r>
              <a:rPr lang="tr-TR" dirty="0" smtClean="0"/>
              <a:t> tanı kriterleri</a:t>
            </a:r>
            <a:endParaRPr lang="tr-TR" dirty="0"/>
          </a:p>
        </p:txBody>
      </p:sp>
      <p:sp>
        <p:nvSpPr>
          <p:cNvPr id="8" name="7 İçerik Yer Tutucusu"/>
          <p:cNvSpPr>
            <a:spLocks noGrp="1"/>
          </p:cNvSpPr>
          <p:nvPr>
            <p:ph idx="1"/>
          </p:nvPr>
        </p:nvSpPr>
        <p:spPr/>
        <p:txBody>
          <a:bodyPr>
            <a:normAutofit fontScale="92500" lnSpcReduction="20000"/>
          </a:bodyPr>
          <a:lstStyle/>
          <a:p>
            <a:pPr>
              <a:buNone/>
            </a:pPr>
            <a:r>
              <a:rPr lang="en-US" dirty="0" smtClean="0"/>
              <a:t>1) </a:t>
            </a:r>
            <a:r>
              <a:rPr lang="tr-TR" dirty="0" err="1" smtClean="0"/>
              <a:t>Uterusun</a:t>
            </a:r>
            <a:r>
              <a:rPr lang="tr-TR" dirty="0" smtClean="0"/>
              <a:t> bütün olarak iri olması </a:t>
            </a:r>
            <a:endParaRPr lang="en-US" dirty="0" smtClean="0"/>
          </a:p>
          <a:p>
            <a:pPr>
              <a:buNone/>
            </a:pPr>
            <a:r>
              <a:rPr lang="en-US" dirty="0" smtClean="0"/>
              <a:t>2) </a:t>
            </a:r>
            <a:r>
              <a:rPr lang="tr-TR" dirty="0" err="1" smtClean="0"/>
              <a:t>Endomnetrium</a:t>
            </a:r>
            <a:r>
              <a:rPr lang="tr-TR" dirty="0" smtClean="0"/>
              <a:t> ile </a:t>
            </a:r>
            <a:r>
              <a:rPr lang="tr-TR" dirty="0" err="1" smtClean="0"/>
              <a:t>myometriumun</a:t>
            </a:r>
            <a:r>
              <a:rPr lang="tr-TR" dirty="0" smtClean="0"/>
              <a:t> sınırının kesin olmaması</a:t>
            </a:r>
            <a:endParaRPr lang="en-US" dirty="0" smtClean="0"/>
          </a:p>
          <a:p>
            <a:pPr>
              <a:buNone/>
            </a:pPr>
            <a:r>
              <a:rPr lang="en-US" dirty="0" smtClean="0"/>
              <a:t>3) </a:t>
            </a:r>
            <a:r>
              <a:rPr lang="tr-TR" dirty="0" err="1" smtClean="0"/>
              <a:t>Myometriumun</a:t>
            </a:r>
            <a:r>
              <a:rPr lang="tr-TR" dirty="0" smtClean="0"/>
              <a:t> kalın olması. Özellikle;</a:t>
            </a:r>
            <a:endParaRPr lang="en-US" dirty="0" smtClean="0"/>
          </a:p>
          <a:p>
            <a:pPr>
              <a:buNone/>
            </a:pPr>
            <a:r>
              <a:rPr lang="tr-TR" dirty="0" smtClean="0"/>
              <a:t>      </a:t>
            </a:r>
            <a:r>
              <a:rPr lang="en-US" dirty="0" smtClean="0"/>
              <a:t>a) </a:t>
            </a:r>
            <a:r>
              <a:rPr lang="tr-TR" dirty="0" smtClean="0"/>
              <a:t>Bir tarafın diğer taraftan kalın olması</a:t>
            </a:r>
            <a:endParaRPr lang="en-US" dirty="0" smtClean="0"/>
          </a:p>
          <a:p>
            <a:pPr>
              <a:buNone/>
            </a:pPr>
            <a:r>
              <a:rPr lang="tr-TR" dirty="0" smtClean="0"/>
              <a:t>      </a:t>
            </a:r>
            <a:r>
              <a:rPr lang="en-US" dirty="0" smtClean="0"/>
              <a:t>b) </a:t>
            </a:r>
            <a:r>
              <a:rPr lang="tr-TR" dirty="0" smtClean="0"/>
              <a:t>J</a:t>
            </a:r>
            <a:r>
              <a:rPr lang="en-US" dirty="0" err="1" smtClean="0"/>
              <a:t>unctional</a:t>
            </a:r>
            <a:r>
              <a:rPr lang="en-US" dirty="0" smtClean="0"/>
              <a:t> </a:t>
            </a:r>
            <a:r>
              <a:rPr lang="en-US" dirty="0" err="1" smtClean="0"/>
              <a:t>zon</a:t>
            </a:r>
            <a:r>
              <a:rPr lang="tr-TR" dirty="0" smtClean="0"/>
              <a:t> 10-12 </a:t>
            </a:r>
            <a:r>
              <a:rPr lang="tr-TR" dirty="0" err="1" smtClean="0"/>
              <a:t>mm’den</a:t>
            </a:r>
            <a:r>
              <a:rPr lang="tr-TR" dirty="0" smtClean="0"/>
              <a:t> kalın ve ölçülebilir olması</a:t>
            </a:r>
          </a:p>
          <a:p>
            <a:pPr>
              <a:buNone/>
            </a:pPr>
            <a:r>
              <a:rPr lang="en-US" dirty="0" smtClean="0"/>
              <a:t>4</a:t>
            </a:r>
            <a:r>
              <a:rPr lang="tr-TR" dirty="0" smtClean="0"/>
              <a:t>) </a:t>
            </a:r>
            <a:r>
              <a:rPr lang="tr-TR" dirty="0" err="1" smtClean="0"/>
              <a:t>Myometriumda</a:t>
            </a:r>
            <a:r>
              <a:rPr lang="tr-TR" dirty="0" smtClean="0"/>
              <a:t> </a:t>
            </a:r>
            <a:r>
              <a:rPr lang="tr-TR" dirty="0" err="1" smtClean="0"/>
              <a:t>kistik</a:t>
            </a:r>
            <a:r>
              <a:rPr lang="tr-TR" dirty="0" smtClean="0"/>
              <a:t> yapılar</a:t>
            </a:r>
            <a:endParaRPr lang="en-US" dirty="0" smtClean="0"/>
          </a:p>
          <a:p>
            <a:pPr>
              <a:buNone/>
            </a:pPr>
            <a:r>
              <a:rPr lang="en-US" dirty="0" smtClean="0"/>
              <a:t>5) </a:t>
            </a:r>
            <a:r>
              <a:rPr lang="tr-TR" dirty="0" err="1" smtClean="0"/>
              <a:t>Myometriumda</a:t>
            </a:r>
            <a:r>
              <a:rPr lang="tr-TR" dirty="0" smtClean="0"/>
              <a:t> farklı bir doku </a:t>
            </a:r>
            <a:r>
              <a:rPr lang="tr-TR" dirty="0" err="1" smtClean="0"/>
              <a:t>ekojenitesi</a:t>
            </a:r>
            <a:endParaRPr lang="en-US" dirty="0" smtClean="0"/>
          </a:p>
          <a:p>
            <a:pPr>
              <a:buNone/>
            </a:pPr>
            <a:r>
              <a:rPr lang="en-US" dirty="0" smtClean="0"/>
              <a:t>6</a:t>
            </a:r>
            <a:r>
              <a:rPr lang="tr-TR" dirty="0" smtClean="0"/>
              <a:t>) </a:t>
            </a:r>
            <a:r>
              <a:rPr lang="tr-TR" dirty="0" err="1" smtClean="0"/>
              <a:t>Junctional</a:t>
            </a:r>
            <a:r>
              <a:rPr lang="tr-TR" dirty="0" smtClean="0"/>
              <a:t> </a:t>
            </a:r>
            <a:r>
              <a:rPr lang="tr-TR" dirty="0" err="1" smtClean="0"/>
              <a:t>zonda</a:t>
            </a:r>
            <a:r>
              <a:rPr lang="tr-TR" dirty="0" smtClean="0"/>
              <a:t> kanlanmanın fazla olması</a:t>
            </a:r>
            <a:endParaRPr lang="en-US" dirty="0" smtClean="0"/>
          </a:p>
          <a:p>
            <a:pPr>
              <a:buNone/>
            </a:pPr>
            <a:endParaRPr lang="tr-T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r>
              <a:rPr lang="tr-TR"/>
              <a:t>BİKORNUS - SUBSEPTUS</a:t>
            </a:r>
          </a:p>
        </p:txBody>
      </p:sp>
      <p:pic>
        <p:nvPicPr>
          <p:cNvPr id="114695" name="Picture 7" descr="sHSGseptum"/>
          <p:cNvPicPr>
            <a:picLocks noChangeAspect="1" noChangeArrowheads="1"/>
          </p:cNvPicPr>
          <p:nvPr/>
        </p:nvPicPr>
        <p:blipFill>
          <a:blip r:embed="rId2" cstate="print"/>
          <a:srcRect/>
          <a:stretch>
            <a:fillRect/>
          </a:stretch>
        </p:blipFill>
        <p:spPr bwMode="auto">
          <a:xfrm>
            <a:off x="1828800" y="1445094"/>
            <a:ext cx="5486400" cy="4800600"/>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972616" y="-2700681"/>
            <a:ext cx="16273808" cy="10378153"/>
          </a:xfrm>
          <a:prstGeom prst="rect">
            <a:avLst/>
          </a:prstGeom>
          <a:noFill/>
          <a:ln w="9525">
            <a:noFill/>
            <a:miter lim="800000"/>
            <a:headEnd/>
            <a:tailEnd/>
          </a:ln>
        </p:spPr>
      </p:pic>
      <p:sp>
        <p:nvSpPr>
          <p:cNvPr id="5" name="4 Dikdörtgen"/>
          <p:cNvSpPr/>
          <p:nvPr/>
        </p:nvSpPr>
        <p:spPr>
          <a:xfrm>
            <a:off x="251520" y="3284984"/>
            <a:ext cx="8352928"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smtClean="0"/>
              <a:t>Ultrasonografi MRI ile yaklaşık aynı tanı düzeyinde</a:t>
            </a:r>
            <a:endParaRPr lang="tr-TR" sz="2800" dirty="0"/>
          </a:p>
        </p:txBody>
      </p:sp>
      <p:pic>
        <p:nvPicPr>
          <p:cNvPr id="6" name="5 Resim" descr="ogx-71-557-g006.jpg"/>
          <p:cNvPicPr>
            <a:picLocks noChangeAspect="1"/>
          </p:cNvPicPr>
          <p:nvPr/>
        </p:nvPicPr>
        <p:blipFill>
          <a:blip r:embed="rId3" cstate="print"/>
          <a:stretch>
            <a:fillRect/>
          </a:stretch>
        </p:blipFill>
        <p:spPr>
          <a:xfrm>
            <a:off x="251519" y="3933056"/>
            <a:ext cx="9352995" cy="2924944"/>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t>Histeroskop</a:t>
            </a:r>
            <a:r>
              <a:rPr lang="tr-TR" dirty="0" smtClean="0"/>
              <a:t> ile</a:t>
            </a:r>
            <a:endParaRPr lang="tr-TR" dirty="0"/>
          </a:p>
        </p:txBody>
      </p:sp>
      <p:sp>
        <p:nvSpPr>
          <p:cNvPr id="3" name="İçerik Yer Tutucusu 2"/>
          <p:cNvSpPr>
            <a:spLocks noGrp="1"/>
          </p:cNvSpPr>
          <p:nvPr>
            <p:ph idx="1"/>
          </p:nvPr>
        </p:nvSpPr>
        <p:spPr>
          <a:xfrm>
            <a:off x="457200" y="1340768"/>
            <a:ext cx="8229600" cy="4525963"/>
          </a:xfrm>
        </p:spPr>
        <p:txBody>
          <a:bodyPr>
            <a:noAutofit/>
          </a:bodyPr>
          <a:lstStyle/>
          <a:p>
            <a:r>
              <a:rPr lang="tr-TR" sz="2800" dirty="0" err="1" smtClean="0"/>
              <a:t>Myomların</a:t>
            </a:r>
            <a:r>
              <a:rPr lang="tr-TR" sz="2800" dirty="0" smtClean="0"/>
              <a:t> </a:t>
            </a:r>
            <a:r>
              <a:rPr lang="tr-TR" sz="2800" dirty="0" err="1" smtClean="0"/>
              <a:t>kavite</a:t>
            </a:r>
            <a:r>
              <a:rPr lang="tr-TR" sz="2800" dirty="0" smtClean="0"/>
              <a:t> içindeki kısmının HİSTEROSKOP ile kitle olarak görülmesi ALTIN STANDART</a:t>
            </a:r>
          </a:p>
          <a:p>
            <a:r>
              <a:rPr lang="tr-TR" sz="2800" dirty="0" smtClean="0"/>
              <a:t>Poliplerin </a:t>
            </a:r>
            <a:r>
              <a:rPr lang="tr-TR" sz="2800" dirty="0" err="1" smtClean="0"/>
              <a:t>kavite</a:t>
            </a:r>
            <a:r>
              <a:rPr lang="tr-TR" sz="2800" dirty="0" smtClean="0"/>
              <a:t> içinde HİSTEROSKOP ile görülmesi ALTIN STANDART</a:t>
            </a:r>
          </a:p>
          <a:p>
            <a:r>
              <a:rPr lang="tr-TR" sz="2800" dirty="0" err="1" smtClean="0"/>
              <a:t>Uterin</a:t>
            </a:r>
            <a:r>
              <a:rPr lang="tr-TR" sz="2800" dirty="0" smtClean="0"/>
              <a:t> anomalilerde ve adezyonlarda HİSTEROSKOP daha önemli</a:t>
            </a:r>
          </a:p>
          <a:p>
            <a:r>
              <a:rPr lang="tr-TR" sz="2800" dirty="0" err="1" smtClean="0"/>
              <a:t>Kavite</a:t>
            </a:r>
            <a:r>
              <a:rPr lang="tr-TR" sz="2800" dirty="0" smtClean="0"/>
              <a:t>  dışında-</a:t>
            </a:r>
            <a:r>
              <a:rPr lang="tr-TR" sz="2800" dirty="0" err="1" smtClean="0"/>
              <a:t>myometriumun</a:t>
            </a:r>
            <a:r>
              <a:rPr lang="tr-TR" sz="2800" dirty="0" smtClean="0"/>
              <a:t> içindeki patolojilerde yetersiz;</a:t>
            </a:r>
          </a:p>
          <a:p>
            <a:pPr lvl="1"/>
            <a:r>
              <a:rPr lang="tr-TR" dirty="0" err="1" smtClean="0"/>
              <a:t>Myomlar</a:t>
            </a:r>
            <a:endParaRPr lang="tr-TR" dirty="0" smtClean="0"/>
          </a:p>
          <a:p>
            <a:pPr lvl="1"/>
            <a:r>
              <a:rPr lang="tr-TR" dirty="0" err="1" smtClean="0"/>
              <a:t>Adenomyosis</a:t>
            </a:r>
            <a:endParaRPr lang="tr-TR" dirty="0" smtClean="0"/>
          </a:p>
          <a:p>
            <a:pPr lvl="1"/>
            <a:r>
              <a:rPr lang="tr-TR" dirty="0" smtClean="0"/>
              <a:t>…</a:t>
            </a:r>
          </a:p>
          <a:p>
            <a:endParaRPr lang="tr-TR" sz="2800" dirty="0"/>
          </a:p>
        </p:txBody>
      </p:sp>
    </p:spTree>
    <p:extLst>
      <p:ext uri="{BB962C8B-B14F-4D97-AF65-F5344CB8AC3E}">
        <p14:creationId xmlns:p14="http://schemas.microsoft.com/office/powerpoint/2010/main" val="91714290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t>Histeroskop</a:t>
            </a:r>
            <a:r>
              <a:rPr lang="tr-TR" dirty="0" smtClean="0"/>
              <a:t> ile</a:t>
            </a:r>
            <a:endParaRPr lang="tr-TR" dirty="0"/>
          </a:p>
        </p:txBody>
      </p:sp>
      <p:sp>
        <p:nvSpPr>
          <p:cNvPr id="3" name="İçerik Yer Tutucusu 2"/>
          <p:cNvSpPr>
            <a:spLocks noGrp="1"/>
          </p:cNvSpPr>
          <p:nvPr>
            <p:ph idx="1"/>
          </p:nvPr>
        </p:nvSpPr>
        <p:spPr/>
        <p:txBody>
          <a:bodyPr/>
          <a:lstStyle/>
          <a:p>
            <a:r>
              <a:rPr lang="tr-TR" dirty="0" err="1" smtClean="0"/>
              <a:t>Submüköz</a:t>
            </a:r>
            <a:r>
              <a:rPr lang="tr-TR" dirty="0" smtClean="0"/>
              <a:t> </a:t>
            </a:r>
            <a:r>
              <a:rPr lang="tr-TR" dirty="0" err="1" smtClean="0"/>
              <a:t>Myom</a:t>
            </a:r>
            <a:r>
              <a:rPr lang="tr-TR" dirty="0" smtClean="0"/>
              <a:t> ve Poliplerin </a:t>
            </a:r>
            <a:r>
              <a:rPr lang="tr-TR" dirty="0" err="1" smtClean="0"/>
              <a:t>Histeroskop</a:t>
            </a:r>
            <a:r>
              <a:rPr lang="tr-TR" dirty="0" smtClean="0"/>
              <a:t> ile görüldüğünde tedavisi mümkün</a:t>
            </a:r>
          </a:p>
          <a:p>
            <a:r>
              <a:rPr lang="tr-TR" dirty="0" err="1" smtClean="0"/>
              <a:t>Histeroskop</a:t>
            </a:r>
            <a:r>
              <a:rPr lang="tr-TR" dirty="0" smtClean="0"/>
              <a:t> ile </a:t>
            </a:r>
            <a:r>
              <a:rPr lang="tr-TR" dirty="0" err="1" smtClean="0"/>
              <a:t>septum</a:t>
            </a:r>
            <a:r>
              <a:rPr lang="tr-TR" dirty="0" smtClean="0"/>
              <a:t> gibi anomalilerin görüldüğünde tedavisi riskli (</a:t>
            </a:r>
            <a:r>
              <a:rPr lang="tr-TR" dirty="0" err="1" smtClean="0"/>
              <a:t>Bikornis</a:t>
            </a:r>
            <a:r>
              <a:rPr lang="tr-TR" dirty="0" smtClean="0"/>
              <a:t> olmadığı bilinmeli)</a:t>
            </a:r>
          </a:p>
          <a:p>
            <a:r>
              <a:rPr lang="tr-TR" dirty="0" err="1" smtClean="0"/>
              <a:t>Ashermann</a:t>
            </a:r>
            <a:r>
              <a:rPr lang="tr-TR" dirty="0" smtClean="0"/>
              <a:t> sendromunda </a:t>
            </a:r>
            <a:r>
              <a:rPr lang="tr-TR" dirty="0" err="1" smtClean="0"/>
              <a:t>adezyolisis</a:t>
            </a:r>
            <a:r>
              <a:rPr lang="tr-TR" dirty="0" smtClean="0"/>
              <a:t> </a:t>
            </a:r>
            <a:r>
              <a:rPr lang="tr-TR" dirty="0" err="1" smtClean="0"/>
              <a:t>histeroskop</a:t>
            </a:r>
            <a:r>
              <a:rPr lang="tr-TR" dirty="0" smtClean="0"/>
              <a:t> ile başarılı tedavi edilir</a:t>
            </a:r>
            <a:endParaRPr lang="tr-TR" dirty="0"/>
          </a:p>
        </p:txBody>
      </p:sp>
    </p:spTree>
    <p:extLst>
      <p:ext uri="{BB962C8B-B14F-4D97-AF65-F5344CB8AC3E}">
        <p14:creationId xmlns:p14="http://schemas.microsoft.com/office/powerpoint/2010/main" val="40386709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SIS ile</a:t>
            </a:r>
            <a:endParaRPr lang="tr-TR" dirty="0"/>
          </a:p>
        </p:txBody>
      </p:sp>
      <p:sp>
        <p:nvSpPr>
          <p:cNvPr id="3" name="İçerik Yer Tutucusu 2"/>
          <p:cNvSpPr>
            <a:spLocks noGrp="1"/>
          </p:cNvSpPr>
          <p:nvPr>
            <p:ph idx="1"/>
          </p:nvPr>
        </p:nvSpPr>
        <p:spPr/>
        <p:txBody>
          <a:bodyPr/>
          <a:lstStyle/>
          <a:p>
            <a:r>
              <a:rPr lang="tr-TR" dirty="0" err="1" smtClean="0"/>
              <a:t>Uterus</a:t>
            </a:r>
            <a:r>
              <a:rPr lang="tr-TR" dirty="0" smtClean="0"/>
              <a:t> </a:t>
            </a:r>
            <a:r>
              <a:rPr lang="tr-TR" dirty="0" err="1" smtClean="0"/>
              <a:t>septus</a:t>
            </a:r>
            <a:r>
              <a:rPr lang="tr-TR" dirty="0" smtClean="0"/>
              <a:t> ile </a:t>
            </a:r>
            <a:r>
              <a:rPr lang="tr-TR" dirty="0" err="1" smtClean="0"/>
              <a:t>bikornis</a:t>
            </a:r>
            <a:r>
              <a:rPr lang="tr-TR" dirty="0" smtClean="0"/>
              <a:t> ayrımı ve </a:t>
            </a:r>
            <a:r>
              <a:rPr lang="tr-TR" dirty="0"/>
              <a:t>ö</a:t>
            </a:r>
            <a:r>
              <a:rPr lang="tr-TR" dirty="0" smtClean="0"/>
              <a:t>lçümü yapılabilir</a:t>
            </a:r>
          </a:p>
          <a:p>
            <a:r>
              <a:rPr lang="tr-TR" dirty="0" err="1" smtClean="0"/>
              <a:t>Submüköz</a:t>
            </a:r>
            <a:r>
              <a:rPr lang="tr-TR" dirty="0" smtClean="0"/>
              <a:t> </a:t>
            </a:r>
            <a:r>
              <a:rPr lang="tr-TR" dirty="0" err="1" smtClean="0"/>
              <a:t>myom</a:t>
            </a:r>
            <a:r>
              <a:rPr lang="tr-TR" dirty="0" smtClean="0"/>
              <a:t> sınırları saptanıp ölçülebilir</a:t>
            </a:r>
          </a:p>
          <a:p>
            <a:r>
              <a:rPr lang="tr-TR" dirty="0" err="1" smtClean="0"/>
              <a:t>Myometrium</a:t>
            </a:r>
            <a:r>
              <a:rPr lang="tr-TR" dirty="0" smtClean="0"/>
              <a:t> içinde </a:t>
            </a:r>
            <a:r>
              <a:rPr lang="tr-TR" dirty="0" err="1" smtClean="0"/>
              <a:t>subendometrial</a:t>
            </a:r>
            <a:r>
              <a:rPr lang="tr-TR" dirty="0" smtClean="0"/>
              <a:t> alanda:</a:t>
            </a:r>
          </a:p>
          <a:p>
            <a:pPr lvl="1"/>
            <a:r>
              <a:rPr lang="tr-TR" dirty="0" err="1" smtClean="0"/>
              <a:t>Adenomyosis</a:t>
            </a:r>
            <a:endParaRPr lang="tr-TR" dirty="0" smtClean="0"/>
          </a:p>
          <a:p>
            <a:pPr lvl="1"/>
            <a:r>
              <a:rPr lang="tr-TR" dirty="0" err="1" smtClean="0"/>
              <a:t>Myom</a:t>
            </a:r>
            <a:r>
              <a:rPr lang="tr-TR" dirty="0" smtClean="0"/>
              <a:t> değerlendirilebilir</a:t>
            </a:r>
          </a:p>
          <a:p>
            <a:r>
              <a:rPr lang="tr-TR" dirty="0" err="1" smtClean="0"/>
              <a:t>Endometrial</a:t>
            </a:r>
            <a:r>
              <a:rPr lang="tr-TR" dirty="0" smtClean="0"/>
              <a:t> yapıyı değerlendirmek mümkün</a:t>
            </a:r>
          </a:p>
          <a:p>
            <a:r>
              <a:rPr lang="tr-TR" dirty="0" err="1" smtClean="0"/>
              <a:t>HyCoSy</a:t>
            </a:r>
            <a:r>
              <a:rPr lang="tr-TR" dirty="0" smtClean="0"/>
              <a:t> ile </a:t>
            </a:r>
            <a:r>
              <a:rPr lang="tr-TR" dirty="0" err="1" smtClean="0"/>
              <a:t>tübal</a:t>
            </a:r>
            <a:r>
              <a:rPr lang="tr-TR" dirty="0" smtClean="0"/>
              <a:t> geçirgenlik hakkında bilgi..</a:t>
            </a:r>
            <a:endParaRPr lang="tr-TR" dirty="0"/>
          </a:p>
        </p:txBody>
      </p:sp>
    </p:spTree>
    <p:extLst>
      <p:ext uri="{BB962C8B-B14F-4D97-AF65-F5344CB8AC3E}">
        <p14:creationId xmlns:p14="http://schemas.microsoft.com/office/powerpoint/2010/main" val="16561221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1778" name="Picture 2" descr="brooke"/>
          <p:cNvPicPr>
            <a:picLocks noChangeAspect="1" noChangeArrowheads="1"/>
          </p:cNvPicPr>
          <p:nvPr/>
        </p:nvPicPr>
        <p:blipFill>
          <a:blip r:embed="rId3" cstate="print"/>
          <a:srcRect/>
          <a:stretch>
            <a:fillRect/>
          </a:stretch>
        </p:blipFill>
        <p:spPr bwMode="auto">
          <a:xfrm>
            <a:off x="1963738" y="914400"/>
            <a:ext cx="5283200" cy="3733800"/>
          </a:xfrm>
          <a:prstGeom prst="rect">
            <a:avLst/>
          </a:prstGeom>
          <a:noFill/>
          <a:ln w="19050">
            <a:solidFill>
              <a:srgbClr val="000000"/>
            </a:solidFill>
            <a:miter lim="800000"/>
            <a:headEnd/>
            <a:tailEnd/>
          </a:ln>
        </p:spPr>
      </p:pic>
      <p:sp>
        <p:nvSpPr>
          <p:cNvPr id="331779" name="Text Box 3"/>
          <p:cNvSpPr txBox="1">
            <a:spLocks noChangeArrowheads="1"/>
          </p:cNvSpPr>
          <p:nvPr/>
        </p:nvSpPr>
        <p:spPr bwMode="auto">
          <a:xfrm>
            <a:off x="1619250" y="5084763"/>
            <a:ext cx="5761038" cy="1920875"/>
          </a:xfrm>
          <a:prstGeom prst="rect">
            <a:avLst/>
          </a:prstGeom>
          <a:noFill/>
          <a:ln w="9525">
            <a:noFill/>
            <a:miter lim="800000"/>
            <a:headEnd/>
            <a:tailEnd/>
          </a:ln>
          <a:effectLst/>
        </p:spPr>
        <p:txBody>
          <a:bodyPr>
            <a:spAutoFit/>
          </a:bodyPr>
          <a:lstStyle/>
          <a:p>
            <a:r>
              <a:rPr lang="en-US" sz="2000" b="1">
                <a:latin typeface="Arial" pitchFamily="34" charset="0"/>
              </a:rPr>
              <a:t>T</a:t>
            </a:r>
            <a:r>
              <a:rPr lang="tr-TR" sz="2000" b="1">
                <a:latin typeface="Arial" pitchFamily="34" charset="0"/>
              </a:rPr>
              <a:t>i</a:t>
            </a:r>
            <a:r>
              <a:rPr lang="en-US" sz="2000" b="1">
                <a:latin typeface="Arial" pitchFamily="34" charset="0"/>
              </a:rPr>
              <a:t>p		intramural </a:t>
            </a:r>
            <a:r>
              <a:rPr lang="tr-TR" sz="2000" b="1">
                <a:latin typeface="Arial" pitchFamily="34" charset="0"/>
              </a:rPr>
              <a:t>yayılım</a:t>
            </a:r>
            <a:endParaRPr lang="en-US" sz="2000" b="1">
              <a:latin typeface="Arial" pitchFamily="34" charset="0"/>
            </a:endParaRPr>
          </a:p>
          <a:p>
            <a:endParaRPr lang="en-US" sz="2000" b="1">
              <a:latin typeface="Arial" pitchFamily="34" charset="0"/>
            </a:endParaRPr>
          </a:p>
          <a:p>
            <a:r>
              <a:rPr lang="en-US" sz="2000" b="1">
                <a:latin typeface="Arial" pitchFamily="34" charset="0"/>
              </a:rPr>
              <a:t>   0		</a:t>
            </a:r>
            <a:r>
              <a:rPr lang="tr-TR" sz="2000" b="1">
                <a:latin typeface="Arial" pitchFamily="34" charset="0"/>
              </a:rPr>
              <a:t>yok</a:t>
            </a:r>
            <a:endParaRPr lang="en-US" sz="2000" b="1">
              <a:latin typeface="Arial" pitchFamily="34" charset="0"/>
            </a:endParaRPr>
          </a:p>
          <a:p>
            <a:r>
              <a:rPr lang="en-US" sz="2000" b="1">
                <a:latin typeface="Arial" pitchFamily="34" charset="0"/>
              </a:rPr>
              <a:t>   I		 &lt;50%</a:t>
            </a:r>
          </a:p>
          <a:p>
            <a:r>
              <a:rPr lang="en-US" sz="2000" b="1">
                <a:latin typeface="Arial" pitchFamily="34" charset="0"/>
              </a:rPr>
              <a:t>   II		 &gt;50%</a:t>
            </a:r>
          </a:p>
          <a:p>
            <a:endParaRPr lang="nl-NL" sz="2000" b="1">
              <a:latin typeface="Arial" pitchFamily="34" charset="0"/>
            </a:endParaRPr>
          </a:p>
        </p:txBody>
      </p:sp>
      <p:sp>
        <p:nvSpPr>
          <p:cNvPr id="331780" name="Text Box 4"/>
          <p:cNvSpPr txBox="1">
            <a:spLocks noChangeArrowheads="1"/>
          </p:cNvSpPr>
          <p:nvPr/>
        </p:nvSpPr>
        <p:spPr bwMode="auto">
          <a:xfrm>
            <a:off x="2051050" y="207963"/>
            <a:ext cx="5745163" cy="396875"/>
          </a:xfrm>
          <a:prstGeom prst="rect">
            <a:avLst/>
          </a:prstGeom>
          <a:noFill/>
          <a:ln w="9525">
            <a:noFill/>
            <a:miter lim="800000"/>
            <a:headEnd/>
            <a:tailEnd/>
          </a:ln>
          <a:effectLst/>
        </p:spPr>
        <p:txBody>
          <a:bodyPr>
            <a:spAutoFit/>
          </a:bodyPr>
          <a:lstStyle/>
          <a:p>
            <a:pPr algn="ctr"/>
            <a:r>
              <a:rPr lang="en-US" sz="2000" b="1">
                <a:latin typeface="Arial" pitchFamily="34" charset="0"/>
              </a:rPr>
              <a:t>Submu</a:t>
            </a:r>
            <a:r>
              <a:rPr lang="tr-TR" sz="2000" b="1">
                <a:latin typeface="Arial" pitchFamily="34" charset="0"/>
              </a:rPr>
              <a:t>köz</a:t>
            </a:r>
            <a:r>
              <a:rPr lang="en-US" sz="2000" b="1">
                <a:latin typeface="Arial" pitchFamily="34" charset="0"/>
              </a:rPr>
              <a:t> Myom: </a:t>
            </a:r>
            <a:r>
              <a:rPr lang="tr-TR" sz="2000" b="1">
                <a:latin typeface="Arial" pitchFamily="34" charset="0"/>
              </a:rPr>
              <a:t>sınıflama</a:t>
            </a:r>
            <a:endParaRPr lang="nl-NL" sz="2000" b="1">
              <a:latin typeface="Arial" pitchFamily="34" charset="0"/>
            </a:endParaRPr>
          </a:p>
        </p:txBody>
      </p:sp>
    </p:spTree>
    <p:extLst>
      <p:ext uri="{BB962C8B-B14F-4D97-AF65-F5344CB8AC3E}">
        <p14:creationId xmlns:p14="http://schemas.microsoft.com/office/powerpoint/2010/main" val="280236787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gr1_lrg.jpg"/>
          <p:cNvPicPr>
            <a:picLocks noGrp="1" noChangeAspect="1"/>
          </p:cNvPicPr>
          <p:nvPr>
            <p:ph idx="1"/>
          </p:nvPr>
        </p:nvPicPr>
        <p:blipFill>
          <a:blip r:embed="rId2" cstate="print"/>
          <a:stretch>
            <a:fillRect/>
          </a:stretch>
        </p:blipFill>
        <p:spPr>
          <a:xfrm>
            <a:off x="0" y="1526772"/>
            <a:ext cx="9144000" cy="4612874"/>
          </a:xfrm>
        </p:spPr>
      </p:pic>
    </p:spTree>
    <p:extLst>
      <p:ext uri="{BB962C8B-B14F-4D97-AF65-F5344CB8AC3E}">
        <p14:creationId xmlns:p14="http://schemas.microsoft.com/office/powerpoint/2010/main" val="146697801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44624" y="-531440"/>
            <a:ext cx="10188624" cy="11953328"/>
          </a:xfrm>
        </p:spPr>
      </p:pic>
      <p:sp>
        <p:nvSpPr>
          <p:cNvPr id="6" name="Dikdörtgen 5"/>
          <p:cNvSpPr/>
          <p:nvPr/>
        </p:nvSpPr>
        <p:spPr>
          <a:xfrm>
            <a:off x="2195736" y="2852936"/>
            <a:ext cx="4608512"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err="1" smtClean="0"/>
              <a:t>Kavite</a:t>
            </a:r>
            <a:r>
              <a:rPr lang="tr-TR" sz="2800" dirty="0" smtClean="0"/>
              <a:t> ile ilişkili </a:t>
            </a:r>
            <a:r>
              <a:rPr lang="tr-TR" sz="2800" dirty="0" err="1" smtClean="0"/>
              <a:t>intramüral</a:t>
            </a:r>
            <a:r>
              <a:rPr lang="tr-TR" sz="2800" dirty="0" smtClean="0"/>
              <a:t> </a:t>
            </a:r>
            <a:r>
              <a:rPr lang="tr-TR" sz="2800" dirty="0" err="1" smtClean="0"/>
              <a:t>myom</a:t>
            </a:r>
            <a:endParaRPr lang="tr-TR" sz="2800" dirty="0"/>
          </a:p>
        </p:txBody>
      </p:sp>
    </p:spTree>
    <p:extLst>
      <p:ext uri="{BB962C8B-B14F-4D97-AF65-F5344CB8AC3E}">
        <p14:creationId xmlns:p14="http://schemas.microsoft.com/office/powerpoint/2010/main" val="335060888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p:txBody>
          <a:bodyPr/>
          <a:lstStyle/>
          <a:p>
            <a:endParaRPr lang="tr-T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4544" y="-891987"/>
            <a:ext cx="9433048" cy="11665803"/>
          </a:xfrm>
          <a:prstGeom prst="rect">
            <a:avLst/>
          </a:prstGeom>
        </p:spPr>
      </p:pic>
      <p:sp>
        <p:nvSpPr>
          <p:cNvPr id="6" name="Dikdörtgen 5"/>
          <p:cNvSpPr/>
          <p:nvPr/>
        </p:nvSpPr>
        <p:spPr>
          <a:xfrm>
            <a:off x="179512" y="2420888"/>
            <a:ext cx="7704856" cy="15841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smtClean="0"/>
              <a:t>SİS’TE  MYOMETRİUM VE ENDOMETRİAL YAPININ GÖRÜLMESİ</a:t>
            </a:r>
            <a:endParaRPr lang="tr-TR" sz="2800" dirty="0"/>
          </a:p>
        </p:txBody>
      </p:sp>
    </p:spTree>
    <p:extLst>
      <p:ext uri="{BB962C8B-B14F-4D97-AF65-F5344CB8AC3E}">
        <p14:creationId xmlns:p14="http://schemas.microsoft.com/office/powerpoint/2010/main" val="150064904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5656" y="260648"/>
            <a:ext cx="6336704" cy="1194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882" name="Picture 2"/>
          <p:cNvPicPr>
            <a:picLocks noChangeAspect="1" noChangeArrowheads="1"/>
          </p:cNvPicPr>
          <p:nvPr/>
        </p:nvPicPr>
        <p:blipFill>
          <a:blip r:embed="rId3" cstate="print"/>
          <a:srcRect/>
          <a:stretch>
            <a:fillRect/>
          </a:stretch>
        </p:blipFill>
        <p:spPr bwMode="auto">
          <a:xfrm>
            <a:off x="519113" y="2095500"/>
            <a:ext cx="8105775" cy="2667000"/>
          </a:xfrm>
          <a:prstGeom prst="rect">
            <a:avLst/>
          </a:prstGeom>
          <a:noFill/>
          <a:ln w="9525">
            <a:noFill/>
            <a:miter lim="800000"/>
            <a:headEnd/>
            <a:tailEnd/>
          </a:ln>
        </p:spPr>
      </p:pic>
      <p:sp>
        <p:nvSpPr>
          <p:cNvPr id="4" name="3 Dikdörtgen"/>
          <p:cNvSpPr/>
          <p:nvPr/>
        </p:nvSpPr>
        <p:spPr>
          <a:xfrm>
            <a:off x="1403648" y="5085184"/>
            <a:ext cx="6264696"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smtClean="0"/>
              <a:t>Klinik gebelik oranına;</a:t>
            </a:r>
          </a:p>
          <a:p>
            <a:pPr algn="ctr"/>
            <a:r>
              <a:rPr lang="tr-TR" sz="2800" dirty="0" smtClean="0"/>
              <a:t> </a:t>
            </a:r>
            <a:r>
              <a:rPr lang="tr-TR" sz="2800" dirty="0" err="1" smtClean="0"/>
              <a:t>polipektominin</a:t>
            </a:r>
            <a:r>
              <a:rPr lang="tr-TR" sz="2800" dirty="0" smtClean="0"/>
              <a:t> etkisi..</a:t>
            </a:r>
            <a:endParaRPr lang="tr-TR" sz="2800" dirty="0"/>
          </a:p>
        </p:txBody>
      </p:sp>
    </p:spTree>
    <p:extLst>
      <p:ext uri="{BB962C8B-B14F-4D97-AF65-F5344CB8AC3E}">
        <p14:creationId xmlns:p14="http://schemas.microsoft.com/office/powerpoint/2010/main" val="179583716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
          <p:cNvPicPr>
            <a:picLocks noChangeAspect="1" noChangeArrowheads="1"/>
          </p:cNvPicPr>
          <p:nvPr/>
        </p:nvPicPr>
        <p:blipFill>
          <a:blip r:embed="rId2" cstate="print"/>
          <a:srcRect/>
          <a:stretch>
            <a:fillRect/>
          </a:stretch>
        </p:blipFill>
        <p:spPr bwMode="auto">
          <a:xfrm>
            <a:off x="100013" y="1485900"/>
            <a:ext cx="8943975" cy="3886200"/>
          </a:xfrm>
          <a:prstGeom prst="rect">
            <a:avLst/>
          </a:prstGeom>
          <a:noFill/>
          <a:ln w="9525">
            <a:noFill/>
            <a:miter lim="800000"/>
            <a:headEnd/>
            <a:tailEnd/>
          </a:ln>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5656" y="260648"/>
            <a:ext cx="6336704" cy="1194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Dikdörtgen"/>
          <p:cNvSpPr/>
          <p:nvPr/>
        </p:nvSpPr>
        <p:spPr>
          <a:xfrm>
            <a:off x="1403648" y="5373216"/>
            <a:ext cx="6264696"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smtClean="0"/>
              <a:t>Klinik gebelik oranına;</a:t>
            </a:r>
          </a:p>
          <a:p>
            <a:pPr algn="ctr"/>
            <a:r>
              <a:rPr lang="tr-TR" sz="2800" dirty="0" smtClean="0"/>
              <a:t> </a:t>
            </a:r>
            <a:r>
              <a:rPr lang="tr-TR" sz="2800" dirty="0" err="1" smtClean="0"/>
              <a:t>submuköz</a:t>
            </a:r>
            <a:r>
              <a:rPr lang="tr-TR" sz="2800" dirty="0" smtClean="0"/>
              <a:t> /</a:t>
            </a:r>
            <a:r>
              <a:rPr lang="tr-TR" sz="2800" dirty="0" err="1" smtClean="0"/>
              <a:t>submüköz</a:t>
            </a:r>
            <a:r>
              <a:rPr lang="tr-TR" sz="2800" dirty="0" smtClean="0"/>
              <a:t>+</a:t>
            </a:r>
            <a:r>
              <a:rPr lang="tr-TR" sz="2800" dirty="0" err="1" smtClean="0"/>
              <a:t>intramüral</a:t>
            </a:r>
            <a:r>
              <a:rPr lang="tr-TR" sz="2800" dirty="0" smtClean="0"/>
              <a:t> </a:t>
            </a:r>
            <a:r>
              <a:rPr lang="tr-TR" sz="2800" dirty="0" err="1" smtClean="0"/>
              <a:t>myomektomi</a:t>
            </a:r>
            <a:r>
              <a:rPr lang="tr-TR" sz="2800" dirty="0" smtClean="0"/>
              <a:t> etkisi..</a:t>
            </a:r>
            <a:endParaRPr lang="tr-TR" sz="2800" dirty="0"/>
          </a:p>
        </p:txBody>
      </p:sp>
    </p:spTree>
    <p:extLst>
      <p:ext uri="{BB962C8B-B14F-4D97-AF65-F5344CB8AC3E}">
        <p14:creationId xmlns:p14="http://schemas.microsoft.com/office/powerpoint/2010/main" val="1205596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Pelvik</a:t>
            </a:r>
            <a:r>
              <a:rPr lang="tr-TR" dirty="0" smtClean="0"/>
              <a:t> Ultrasonografi</a:t>
            </a:r>
            <a:endParaRPr lang="tr-TR" dirty="0"/>
          </a:p>
        </p:txBody>
      </p:sp>
      <p:pic>
        <p:nvPicPr>
          <p:cNvPr id="3" name="2 Resim" descr="fle_ch38_f010.png"/>
          <p:cNvPicPr>
            <a:picLocks noChangeAspect="1"/>
          </p:cNvPicPr>
          <p:nvPr/>
        </p:nvPicPr>
        <p:blipFill>
          <a:blip r:embed="rId2" cstate="print"/>
          <a:stretch>
            <a:fillRect/>
          </a:stretch>
        </p:blipFill>
        <p:spPr>
          <a:xfrm>
            <a:off x="254520" y="2348880"/>
            <a:ext cx="8531448" cy="3384376"/>
          </a:xfrm>
          <a:prstGeom prst="rect">
            <a:avLst/>
          </a:prstGeom>
        </p:spPr>
      </p:pic>
      <p:pic>
        <p:nvPicPr>
          <p:cNvPr id="4" name="Picture 3" descr="Untitled-1"/>
          <p:cNvPicPr>
            <a:picLocks noChangeAspect="1" noChangeArrowheads="1"/>
          </p:cNvPicPr>
          <p:nvPr/>
        </p:nvPicPr>
        <p:blipFill>
          <a:blip r:embed="rId3" cstate="print"/>
          <a:srcRect/>
          <a:stretch>
            <a:fillRect/>
          </a:stretch>
        </p:blipFill>
        <p:spPr bwMode="auto">
          <a:xfrm>
            <a:off x="4985320" y="2348880"/>
            <a:ext cx="3979168" cy="28800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2"/>
          <p:cNvPicPr>
            <a:picLocks noChangeAspect="1" noChangeArrowheads="1"/>
          </p:cNvPicPr>
          <p:nvPr/>
        </p:nvPicPr>
        <p:blipFill>
          <a:blip r:embed="rId2" cstate="print"/>
          <a:srcRect/>
          <a:stretch>
            <a:fillRect/>
          </a:stretch>
        </p:blipFill>
        <p:spPr bwMode="auto">
          <a:xfrm>
            <a:off x="280988" y="1485900"/>
            <a:ext cx="8582025" cy="388620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5656" y="260648"/>
            <a:ext cx="6336704" cy="1194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Dikdörtgen"/>
          <p:cNvSpPr/>
          <p:nvPr/>
        </p:nvSpPr>
        <p:spPr>
          <a:xfrm>
            <a:off x="1403648" y="5373216"/>
            <a:ext cx="6264696"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smtClean="0"/>
              <a:t>Gebelik kaybı oranına;</a:t>
            </a:r>
          </a:p>
          <a:p>
            <a:pPr algn="ctr"/>
            <a:r>
              <a:rPr lang="tr-TR" sz="2800" dirty="0" smtClean="0"/>
              <a:t> </a:t>
            </a:r>
            <a:r>
              <a:rPr lang="tr-TR" sz="2800" dirty="0" err="1" smtClean="0"/>
              <a:t>submuköz</a:t>
            </a:r>
            <a:r>
              <a:rPr lang="tr-TR" sz="2800" dirty="0" smtClean="0"/>
              <a:t> /</a:t>
            </a:r>
            <a:r>
              <a:rPr lang="tr-TR" sz="2800" dirty="0" err="1" smtClean="0"/>
              <a:t>submüköz</a:t>
            </a:r>
            <a:r>
              <a:rPr lang="tr-TR" sz="2800" dirty="0" smtClean="0"/>
              <a:t>+</a:t>
            </a:r>
            <a:r>
              <a:rPr lang="tr-TR" sz="2800" dirty="0" err="1" smtClean="0"/>
              <a:t>intramüral</a:t>
            </a:r>
            <a:r>
              <a:rPr lang="tr-TR" sz="2800" dirty="0" smtClean="0"/>
              <a:t> </a:t>
            </a:r>
            <a:r>
              <a:rPr lang="tr-TR" sz="2800" dirty="0" err="1" smtClean="0"/>
              <a:t>myomektomi</a:t>
            </a:r>
            <a:r>
              <a:rPr lang="tr-TR" sz="2800" dirty="0" smtClean="0"/>
              <a:t> etkisi..</a:t>
            </a:r>
            <a:endParaRPr lang="tr-TR" sz="2800" dirty="0"/>
          </a:p>
        </p:txBody>
      </p:sp>
    </p:spTree>
    <p:extLst>
      <p:ext uri="{BB962C8B-B14F-4D97-AF65-F5344CB8AC3E}">
        <p14:creationId xmlns:p14="http://schemas.microsoft.com/office/powerpoint/2010/main" val="2651192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SONUÇ-YORUM</a:t>
            </a:r>
            <a:endParaRPr lang="tr-TR" dirty="0"/>
          </a:p>
        </p:txBody>
      </p:sp>
      <p:sp>
        <p:nvSpPr>
          <p:cNvPr id="3" name="İçerik Yer Tutucusu 2"/>
          <p:cNvSpPr>
            <a:spLocks noGrp="1"/>
          </p:cNvSpPr>
          <p:nvPr>
            <p:ph idx="1"/>
          </p:nvPr>
        </p:nvSpPr>
        <p:spPr/>
        <p:txBody>
          <a:bodyPr>
            <a:normAutofit lnSpcReduction="10000"/>
          </a:bodyPr>
          <a:lstStyle/>
          <a:p>
            <a:r>
              <a:rPr lang="tr-TR" dirty="0" err="1" smtClean="0"/>
              <a:t>İnfertilitede</a:t>
            </a:r>
            <a:r>
              <a:rPr lang="tr-TR" dirty="0" smtClean="0"/>
              <a:t> şüpheli-</a:t>
            </a:r>
            <a:r>
              <a:rPr lang="tr-TR" dirty="0" err="1" smtClean="0"/>
              <a:t>öntanılı</a:t>
            </a:r>
            <a:r>
              <a:rPr lang="tr-TR" dirty="0" smtClean="0"/>
              <a:t> olgularda </a:t>
            </a:r>
            <a:r>
              <a:rPr lang="tr-TR" dirty="0" err="1" smtClean="0"/>
              <a:t>histeroskopi</a:t>
            </a:r>
            <a:r>
              <a:rPr lang="tr-TR" dirty="0" smtClean="0"/>
              <a:t> ile </a:t>
            </a:r>
            <a:r>
              <a:rPr lang="tr-TR" dirty="0" err="1" smtClean="0"/>
              <a:t>kavite</a:t>
            </a:r>
            <a:r>
              <a:rPr lang="tr-TR" dirty="0" smtClean="0"/>
              <a:t> değerlendirilip eş zamanlı tedavi planlanabilir </a:t>
            </a:r>
          </a:p>
          <a:p>
            <a:endParaRPr lang="tr-TR" dirty="0"/>
          </a:p>
          <a:p>
            <a:r>
              <a:rPr lang="tr-TR" dirty="0" smtClean="0"/>
              <a:t>SIS ile değerlendirmek ile </a:t>
            </a:r>
            <a:r>
              <a:rPr lang="tr-TR" dirty="0" err="1" smtClean="0"/>
              <a:t>uterin</a:t>
            </a:r>
            <a:r>
              <a:rPr lang="tr-TR" dirty="0" smtClean="0"/>
              <a:t> </a:t>
            </a:r>
            <a:r>
              <a:rPr lang="tr-TR" dirty="0" err="1" smtClean="0"/>
              <a:t>kavite</a:t>
            </a:r>
            <a:r>
              <a:rPr lang="tr-TR" dirty="0" smtClean="0"/>
              <a:t> hakkında daha fazla bilgi edinilebilir.</a:t>
            </a:r>
          </a:p>
          <a:p>
            <a:r>
              <a:rPr lang="tr-TR" dirty="0" smtClean="0"/>
              <a:t>SIS ile ayrıca </a:t>
            </a:r>
            <a:r>
              <a:rPr lang="tr-TR" dirty="0" err="1" smtClean="0"/>
              <a:t>uterus</a:t>
            </a:r>
            <a:r>
              <a:rPr lang="tr-TR" dirty="0" smtClean="0"/>
              <a:t> içinde ancak </a:t>
            </a:r>
            <a:r>
              <a:rPr lang="tr-TR" dirty="0" err="1" smtClean="0"/>
              <a:t>kavite</a:t>
            </a:r>
            <a:r>
              <a:rPr lang="tr-TR" dirty="0" smtClean="0"/>
              <a:t> komşuluğundaki dokular hakkında bilgi edinilebilir (</a:t>
            </a:r>
            <a:r>
              <a:rPr lang="tr-TR" dirty="0" err="1" smtClean="0"/>
              <a:t>adenomyosis</a:t>
            </a:r>
            <a:r>
              <a:rPr lang="tr-TR" dirty="0" smtClean="0"/>
              <a:t> gibi)</a:t>
            </a:r>
          </a:p>
        </p:txBody>
      </p:sp>
    </p:spTree>
    <p:extLst>
      <p:ext uri="{BB962C8B-B14F-4D97-AF65-F5344CB8AC3E}">
        <p14:creationId xmlns:p14="http://schemas.microsoft.com/office/powerpoint/2010/main" val="151028626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YORUM</a:t>
            </a:r>
            <a:endParaRPr lang="tr-TR" dirty="0"/>
          </a:p>
        </p:txBody>
      </p:sp>
      <p:sp>
        <p:nvSpPr>
          <p:cNvPr id="3" name="İçerik Yer Tutucusu 2"/>
          <p:cNvSpPr>
            <a:spLocks noGrp="1"/>
          </p:cNvSpPr>
          <p:nvPr>
            <p:ph idx="1"/>
          </p:nvPr>
        </p:nvSpPr>
        <p:spPr>
          <a:xfrm>
            <a:off x="179512" y="1196752"/>
            <a:ext cx="8686800" cy="4525963"/>
          </a:xfrm>
        </p:spPr>
        <p:txBody>
          <a:bodyPr>
            <a:noAutofit/>
          </a:bodyPr>
          <a:lstStyle/>
          <a:p>
            <a:r>
              <a:rPr lang="tr-TR" dirty="0" smtClean="0"/>
              <a:t>Pahalı ve bazen anestezi gereken </a:t>
            </a:r>
            <a:r>
              <a:rPr lang="tr-TR" dirty="0" err="1" smtClean="0"/>
              <a:t>Histeroskopi</a:t>
            </a:r>
            <a:r>
              <a:rPr lang="tr-TR" dirty="0" smtClean="0"/>
              <a:t> ile her ne kadar tedavi-girişim şansı varsa da;</a:t>
            </a:r>
          </a:p>
          <a:p>
            <a:endParaRPr lang="tr-TR" dirty="0"/>
          </a:p>
          <a:p>
            <a:r>
              <a:rPr lang="tr-TR" dirty="0" smtClean="0"/>
              <a:t>SIS ile </a:t>
            </a:r>
          </a:p>
          <a:p>
            <a:pPr lvl="1"/>
            <a:r>
              <a:rPr lang="tr-TR" sz="3200" dirty="0" smtClean="0"/>
              <a:t>Daha fazla objektif bilgi elde edinildiği</a:t>
            </a:r>
          </a:p>
          <a:p>
            <a:pPr lvl="1"/>
            <a:r>
              <a:rPr lang="tr-TR" sz="3200" dirty="0" err="1" smtClean="0"/>
              <a:t>Uterus</a:t>
            </a:r>
            <a:r>
              <a:rPr lang="tr-TR" sz="3200" dirty="0" smtClean="0"/>
              <a:t> </a:t>
            </a:r>
            <a:r>
              <a:rPr lang="tr-TR" sz="3200" dirty="0" err="1" smtClean="0"/>
              <a:t>kavitesi</a:t>
            </a:r>
            <a:r>
              <a:rPr lang="tr-TR" sz="3200" dirty="0" smtClean="0"/>
              <a:t> ile komşu olan patolojilerin ilişkisi tanımada yararlı olduğu</a:t>
            </a:r>
          </a:p>
          <a:p>
            <a:pPr lvl="1"/>
            <a:r>
              <a:rPr lang="tr-TR" sz="3200" dirty="0" smtClean="0"/>
              <a:t>Ayaktan uygulamada daha az ağrı uyandırdığı</a:t>
            </a:r>
          </a:p>
          <a:p>
            <a:pPr lvl="1"/>
            <a:r>
              <a:rPr lang="tr-TR" sz="3200" dirty="0" smtClean="0"/>
              <a:t>Ucuz ve her ortamda uygulanabilirliği unutulmamalıdır</a:t>
            </a:r>
            <a:endParaRPr lang="tr-TR" sz="3200" dirty="0"/>
          </a:p>
        </p:txBody>
      </p:sp>
    </p:spTree>
    <p:extLst>
      <p:ext uri="{BB962C8B-B14F-4D97-AF65-F5344CB8AC3E}">
        <p14:creationId xmlns:p14="http://schemas.microsoft.com/office/powerpoint/2010/main" val="217174727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ctrTitle"/>
          </p:nvPr>
        </p:nvSpPr>
        <p:spPr>
          <a:xfrm>
            <a:off x="3779912" y="5013176"/>
            <a:ext cx="4534272" cy="1010543"/>
          </a:xfrm>
        </p:spPr>
        <p:txBody>
          <a:bodyPr>
            <a:normAutofit/>
          </a:bodyPr>
          <a:lstStyle/>
          <a:p>
            <a:r>
              <a:rPr lang="tr-TR" sz="2400" dirty="0" smtClean="0"/>
              <a:t>Prof Dr A. Başar TEKİN</a:t>
            </a:r>
            <a:endParaRPr lang="tr-TR" sz="2400" dirty="0"/>
          </a:p>
        </p:txBody>
      </p:sp>
      <p:sp>
        <p:nvSpPr>
          <p:cNvPr id="6" name="5 Alt Başlık"/>
          <p:cNvSpPr>
            <a:spLocks noGrp="1"/>
          </p:cNvSpPr>
          <p:nvPr>
            <p:ph type="subTitle" idx="1"/>
          </p:nvPr>
        </p:nvSpPr>
        <p:spPr>
          <a:xfrm>
            <a:off x="539552" y="2852936"/>
            <a:ext cx="6400800" cy="1752600"/>
          </a:xfrm>
        </p:spPr>
        <p:txBody>
          <a:bodyPr>
            <a:normAutofit/>
          </a:bodyPr>
          <a:lstStyle/>
          <a:p>
            <a:r>
              <a:rPr lang="tr-TR" sz="5400" dirty="0" smtClean="0"/>
              <a:t>Teşekkürler</a:t>
            </a:r>
            <a:endParaRPr lang="tr-TR" sz="5400" dirty="0"/>
          </a:p>
        </p:txBody>
      </p:sp>
      <p:pic>
        <p:nvPicPr>
          <p:cNvPr id="7" name="6 Resim" descr="bayrak.gif"/>
          <p:cNvPicPr>
            <a:picLocks noChangeAspect="1"/>
          </p:cNvPicPr>
          <p:nvPr/>
        </p:nvPicPr>
        <p:blipFill>
          <a:blip r:embed="rId2" cstate="print"/>
          <a:stretch>
            <a:fillRect/>
          </a:stretch>
        </p:blipFill>
        <p:spPr>
          <a:xfrm>
            <a:off x="5652120" y="548680"/>
            <a:ext cx="2419469" cy="2016224"/>
          </a:xfrm>
          <a:prstGeom prst="rect">
            <a:avLst/>
          </a:prstGeom>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Başlık"/>
          <p:cNvSpPr>
            <a:spLocks noGrp="1"/>
          </p:cNvSpPr>
          <p:nvPr>
            <p:ph type="title"/>
          </p:nvPr>
        </p:nvSpPr>
        <p:spPr/>
        <p:txBody>
          <a:bodyPr/>
          <a:lstStyle/>
          <a:p>
            <a:r>
              <a:rPr lang="tr-TR" dirty="0" smtClean="0"/>
              <a:t>SIS mi</a:t>
            </a:r>
            <a:r>
              <a:rPr lang="tr-TR" smtClean="0"/>
              <a:t>, H/S mi</a:t>
            </a:r>
            <a:endParaRPr lang="tr-TR" dirty="0"/>
          </a:p>
        </p:txBody>
      </p:sp>
      <p:pic>
        <p:nvPicPr>
          <p:cNvPr id="123906" name="Picture 2"/>
          <p:cNvPicPr>
            <a:picLocks noChangeAspect="1" noChangeArrowheads="1"/>
          </p:cNvPicPr>
          <p:nvPr/>
        </p:nvPicPr>
        <p:blipFill>
          <a:blip r:embed="rId2" cstate="print"/>
          <a:srcRect/>
          <a:stretch>
            <a:fillRect/>
          </a:stretch>
        </p:blipFill>
        <p:spPr bwMode="auto">
          <a:xfrm>
            <a:off x="302320" y="2188931"/>
            <a:ext cx="8806184" cy="3616333"/>
          </a:xfrm>
          <a:prstGeom prst="rect">
            <a:avLst/>
          </a:prstGeom>
          <a:noFill/>
          <a:ln w="9525">
            <a:noFill/>
            <a:miter lim="800000"/>
            <a:headEnd/>
            <a:tailEnd/>
          </a:ln>
        </p:spPr>
      </p:pic>
    </p:spTree>
    <p:extLst>
      <p:ext uri="{BB962C8B-B14F-4D97-AF65-F5344CB8AC3E}">
        <p14:creationId xmlns:p14="http://schemas.microsoft.com/office/powerpoint/2010/main" val="3369157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304800"/>
            <a:ext cx="7772400" cy="1143000"/>
          </a:xfrm>
        </p:spPr>
        <p:txBody>
          <a:bodyPr/>
          <a:lstStyle/>
          <a:p>
            <a:pPr algn="ctr" eaLnBrk="1" hangingPunct="1"/>
            <a:r>
              <a:rPr lang="tr-TR" altLang="tr-TR" smtClean="0"/>
              <a:t>HİSTEROSKOPİ</a:t>
            </a:r>
          </a:p>
        </p:txBody>
      </p:sp>
      <p:sp>
        <p:nvSpPr>
          <p:cNvPr id="36867" name="Rectangle 4"/>
          <p:cNvSpPr>
            <a:spLocks noGrp="1" noChangeArrowheads="1"/>
          </p:cNvSpPr>
          <p:nvPr>
            <p:ph type="body" sz="half" idx="2"/>
          </p:nvPr>
        </p:nvSpPr>
        <p:spPr>
          <a:xfrm>
            <a:off x="1600200" y="1752600"/>
            <a:ext cx="6934200" cy="4114800"/>
          </a:xfrm>
        </p:spPr>
        <p:txBody>
          <a:bodyPr/>
          <a:lstStyle/>
          <a:p>
            <a:pPr eaLnBrk="1" hangingPunct="1">
              <a:buFont typeface="Wingdings" pitchFamily="2" charset="2"/>
              <a:buNone/>
            </a:pPr>
            <a:r>
              <a:rPr lang="tr-TR" altLang="tr-TR" sz="3200" smtClean="0">
                <a:solidFill>
                  <a:srgbClr val="FF0000"/>
                </a:solidFill>
              </a:rPr>
              <a:t>Tanısal amaçla</a:t>
            </a:r>
            <a:r>
              <a:rPr lang="tr-TR" altLang="tr-TR" sz="3200" smtClean="0"/>
              <a:t>:</a:t>
            </a:r>
          </a:p>
          <a:p>
            <a:pPr eaLnBrk="1" hangingPunct="1"/>
            <a:r>
              <a:rPr lang="tr-TR" altLang="tr-TR" sz="3200" smtClean="0">
                <a:solidFill>
                  <a:schemeClr val="accent2"/>
                </a:solidFill>
              </a:rPr>
              <a:t>ofis histeroskopi</a:t>
            </a:r>
            <a:r>
              <a:rPr lang="tr-TR" altLang="tr-TR" sz="3200" smtClean="0"/>
              <a:t>: 2-3 mm çaplı optikle, </a:t>
            </a:r>
            <a:r>
              <a:rPr lang="tr-TR" altLang="tr-TR" sz="3200" smtClean="0">
                <a:solidFill>
                  <a:schemeClr val="accent2"/>
                </a:solidFill>
              </a:rPr>
              <a:t>anestezisiz</a:t>
            </a:r>
            <a:r>
              <a:rPr lang="tr-TR" altLang="tr-TR" sz="3200" smtClean="0"/>
              <a:t>, ofis koşullarında (</a:t>
            </a:r>
            <a:r>
              <a:rPr lang="tr-TR" altLang="tr-TR" smtClean="0"/>
              <a:t>küçük operatif işlemler yapılabilir</a:t>
            </a:r>
            <a:r>
              <a:rPr lang="tr-TR" altLang="tr-TR" sz="3200" smtClean="0"/>
              <a:t>)</a:t>
            </a:r>
          </a:p>
          <a:p>
            <a:pPr eaLnBrk="1" hangingPunct="1"/>
            <a:r>
              <a:rPr lang="tr-TR" altLang="tr-TR" sz="3200" smtClean="0">
                <a:solidFill>
                  <a:schemeClr val="accent2"/>
                </a:solidFill>
              </a:rPr>
              <a:t>Tanısal H/S</a:t>
            </a:r>
            <a:r>
              <a:rPr lang="tr-TR" altLang="tr-TR" sz="3200" smtClean="0"/>
              <a:t>: 5-7mm optikle makas, biopsi dışında yalın tanısal</a:t>
            </a:r>
          </a:p>
          <a:p>
            <a:pPr eaLnBrk="1" hangingPunct="1"/>
            <a:r>
              <a:rPr lang="tr-TR" altLang="tr-TR" sz="3200" smtClean="0">
                <a:solidFill>
                  <a:schemeClr val="accent2"/>
                </a:solidFill>
              </a:rPr>
              <a:t>Proliferatif</a:t>
            </a:r>
            <a:r>
              <a:rPr lang="tr-TR" altLang="tr-TR" sz="3200" smtClean="0"/>
              <a:t> fazda yapılmalı</a:t>
            </a:r>
          </a:p>
          <a:p>
            <a:pPr eaLnBrk="1" hangingPunct="1"/>
            <a:endParaRPr lang="tr-TR" altLang="tr-TR"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85800" y="381000"/>
            <a:ext cx="7772400" cy="1143000"/>
          </a:xfrm>
        </p:spPr>
        <p:txBody>
          <a:bodyPr/>
          <a:lstStyle/>
          <a:p>
            <a:pPr algn="ctr" eaLnBrk="1" hangingPunct="1"/>
            <a:r>
              <a:rPr lang="tr-TR" altLang="tr-TR" smtClean="0"/>
              <a:t>OPERATİF HİSTEROSKOPİ</a:t>
            </a:r>
          </a:p>
        </p:txBody>
      </p:sp>
      <p:sp>
        <p:nvSpPr>
          <p:cNvPr id="38915" name="Rectangle 3"/>
          <p:cNvSpPr>
            <a:spLocks noGrp="1" noChangeArrowheads="1"/>
          </p:cNvSpPr>
          <p:nvPr>
            <p:ph type="body" sz="half" idx="1"/>
          </p:nvPr>
        </p:nvSpPr>
        <p:spPr>
          <a:xfrm>
            <a:off x="685800" y="2286000"/>
            <a:ext cx="3810000" cy="4114800"/>
          </a:xfrm>
        </p:spPr>
        <p:txBody>
          <a:bodyPr/>
          <a:lstStyle/>
          <a:p>
            <a:pPr eaLnBrk="1" hangingPunct="1"/>
            <a:r>
              <a:rPr lang="tr-TR" altLang="tr-TR" dirty="0" err="1" smtClean="0"/>
              <a:t>Operatif</a:t>
            </a:r>
            <a:r>
              <a:rPr lang="tr-TR" altLang="tr-TR" dirty="0" smtClean="0"/>
              <a:t> amaçla 5-10 mm çaplı </a:t>
            </a:r>
            <a:r>
              <a:rPr lang="tr-TR" altLang="tr-TR" dirty="0" err="1" smtClean="0"/>
              <a:t>operatif</a:t>
            </a:r>
            <a:r>
              <a:rPr lang="tr-TR" altLang="tr-TR" dirty="0" smtClean="0"/>
              <a:t> </a:t>
            </a:r>
            <a:r>
              <a:rPr lang="tr-TR" altLang="tr-TR" dirty="0" err="1" smtClean="0"/>
              <a:t>ataçmanlılar</a:t>
            </a:r>
            <a:r>
              <a:rPr lang="tr-TR" altLang="tr-TR" dirty="0" smtClean="0"/>
              <a:t> kullanılır.</a:t>
            </a:r>
          </a:p>
          <a:p>
            <a:pPr eaLnBrk="1" hangingPunct="1"/>
            <a:r>
              <a:rPr lang="tr-TR" altLang="tr-TR" dirty="0" err="1" smtClean="0"/>
              <a:t>Laser</a:t>
            </a:r>
            <a:r>
              <a:rPr lang="tr-TR" altLang="tr-TR" dirty="0" smtClean="0"/>
              <a:t>, </a:t>
            </a:r>
            <a:r>
              <a:rPr lang="tr-TR" altLang="tr-TR" dirty="0" err="1" smtClean="0"/>
              <a:t>elektrokoter</a:t>
            </a:r>
            <a:r>
              <a:rPr lang="tr-TR" altLang="tr-TR" dirty="0" smtClean="0"/>
              <a:t>, LEEP ile cerrahi yapılması (</a:t>
            </a:r>
            <a:r>
              <a:rPr lang="tr-TR" altLang="tr-TR" dirty="0" err="1" smtClean="0"/>
              <a:t>uterin</a:t>
            </a:r>
            <a:r>
              <a:rPr lang="tr-TR" altLang="tr-TR" dirty="0" smtClean="0"/>
              <a:t> </a:t>
            </a:r>
            <a:r>
              <a:rPr lang="tr-TR" altLang="tr-TR" dirty="0" err="1" smtClean="0"/>
              <a:t>septum</a:t>
            </a:r>
            <a:r>
              <a:rPr lang="tr-TR" altLang="tr-TR" dirty="0" smtClean="0"/>
              <a:t>, polip, </a:t>
            </a:r>
            <a:r>
              <a:rPr lang="tr-TR" altLang="tr-TR" dirty="0" err="1" smtClean="0"/>
              <a:t>sineşi</a:t>
            </a:r>
            <a:r>
              <a:rPr lang="tr-TR" altLang="tr-TR" dirty="0" smtClean="0"/>
              <a:t>...)</a:t>
            </a:r>
          </a:p>
        </p:txBody>
      </p:sp>
      <p:sp>
        <p:nvSpPr>
          <p:cNvPr id="38916" name="Rectangle 4"/>
          <p:cNvSpPr>
            <a:spLocks noGrp="1" noChangeArrowheads="1"/>
          </p:cNvSpPr>
          <p:nvPr>
            <p:ph type="body" sz="half" idx="2"/>
          </p:nvPr>
        </p:nvSpPr>
        <p:spPr>
          <a:xfrm>
            <a:off x="4648200" y="2209800"/>
            <a:ext cx="4343400" cy="4114800"/>
          </a:xfrm>
        </p:spPr>
        <p:txBody>
          <a:bodyPr>
            <a:normAutofit lnSpcReduction="10000"/>
          </a:bodyPr>
          <a:lstStyle/>
          <a:p>
            <a:pPr eaLnBrk="1" hangingPunct="1"/>
            <a:r>
              <a:rPr lang="tr-TR" altLang="tr-TR" dirty="0" smtClean="0"/>
              <a:t>Elektrikli kullanımlarda mineral içerikli sıvı ortam kullanılmamalıdır (</a:t>
            </a:r>
            <a:r>
              <a:rPr lang="tr-TR" altLang="tr-TR" dirty="0" err="1" smtClean="0"/>
              <a:t>Bipolar</a:t>
            </a:r>
            <a:r>
              <a:rPr lang="tr-TR" altLang="tr-TR" dirty="0" smtClean="0"/>
              <a:t> dışında) </a:t>
            </a:r>
          </a:p>
          <a:p>
            <a:pPr eaLnBrk="1" hangingPunct="1"/>
            <a:r>
              <a:rPr lang="tr-TR" altLang="tr-TR" dirty="0" smtClean="0"/>
              <a:t>Gaz ortam gözlem imkanını ortadan kaldırır, kullanılmaz.</a:t>
            </a:r>
          </a:p>
          <a:p>
            <a:pPr eaLnBrk="1" hangingPunct="1"/>
            <a:r>
              <a:rPr lang="tr-TR" altLang="tr-TR" dirty="0" smtClean="0"/>
              <a:t>Kullanılan sıvı yüksek molekül ağırlıklıdır: yüklenme yapabilir.</a:t>
            </a:r>
          </a:p>
          <a:p>
            <a:pPr eaLnBrk="1" hangingPunct="1"/>
            <a:endParaRPr lang="tr-TR" altLang="tr-TR"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85800" y="381000"/>
            <a:ext cx="7772400" cy="1143000"/>
          </a:xfrm>
        </p:spPr>
        <p:txBody>
          <a:bodyPr/>
          <a:lstStyle/>
          <a:p>
            <a:pPr algn="ctr" eaLnBrk="1" hangingPunct="1"/>
            <a:r>
              <a:rPr lang="tr-TR" altLang="tr-TR" smtClean="0"/>
              <a:t>HİSTEROSKOPİ</a:t>
            </a:r>
          </a:p>
        </p:txBody>
      </p:sp>
      <p:sp>
        <p:nvSpPr>
          <p:cNvPr id="39939" name="Rectangle 3"/>
          <p:cNvSpPr>
            <a:spLocks noGrp="1" noChangeArrowheads="1"/>
          </p:cNvSpPr>
          <p:nvPr>
            <p:ph type="body" sz="half" idx="1"/>
          </p:nvPr>
        </p:nvSpPr>
        <p:spPr>
          <a:xfrm>
            <a:off x="685800" y="2209800"/>
            <a:ext cx="3810000" cy="4114800"/>
          </a:xfrm>
        </p:spPr>
        <p:txBody>
          <a:bodyPr/>
          <a:lstStyle/>
          <a:p>
            <a:pPr eaLnBrk="1" hangingPunct="1">
              <a:buFont typeface="Wingdings" pitchFamily="2" charset="2"/>
              <a:buNone/>
            </a:pPr>
            <a:r>
              <a:rPr lang="tr-TR" altLang="tr-TR" dirty="0" smtClean="0">
                <a:solidFill>
                  <a:srgbClr val="FF0000"/>
                </a:solidFill>
              </a:rPr>
              <a:t>H/S avantajları:</a:t>
            </a:r>
          </a:p>
          <a:p>
            <a:pPr eaLnBrk="1" hangingPunct="1"/>
            <a:r>
              <a:rPr lang="tr-TR" altLang="tr-TR" dirty="0" smtClean="0"/>
              <a:t>Lezyonun </a:t>
            </a:r>
            <a:r>
              <a:rPr lang="tr-TR" altLang="tr-TR" dirty="0" smtClean="0">
                <a:solidFill>
                  <a:schemeClr val="accent2"/>
                </a:solidFill>
              </a:rPr>
              <a:t>direkt gözlem</a:t>
            </a:r>
            <a:r>
              <a:rPr lang="tr-TR" altLang="tr-TR" dirty="0" smtClean="0"/>
              <a:t> şansı</a:t>
            </a:r>
          </a:p>
          <a:p>
            <a:pPr eaLnBrk="1" hangingPunct="1"/>
            <a:r>
              <a:rPr lang="tr-TR" altLang="tr-TR" dirty="0" smtClean="0">
                <a:solidFill>
                  <a:schemeClr val="accent2"/>
                </a:solidFill>
              </a:rPr>
              <a:t>Aynı seansta</a:t>
            </a:r>
            <a:r>
              <a:rPr lang="tr-TR" altLang="tr-TR" dirty="0" smtClean="0"/>
              <a:t> </a:t>
            </a:r>
            <a:r>
              <a:rPr lang="tr-TR" altLang="tr-TR" dirty="0" smtClean="0">
                <a:solidFill>
                  <a:schemeClr val="accent2"/>
                </a:solidFill>
              </a:rPr>
              <a:t>tedavi</a:t>
            </a:r>
            <a:r>
              <a:rPr lang="tr-TR" altLang="tr-TR" dirty="0" smtClean="0"/>
              <a:t> şansı</a:t>
            </a:r>
          </a:p>
        </p:txBody>
      </p:sp>
      <p:sp>
        <p:nvSpPr>
          <p:cNvPr id="39940" name="Rectangle 4"/>
          <p:cNvSpPr>
            <a:spLocks noGrp="1" noChangeArrowheads="1"/>
          </p:cNvSpPr>
          <p:nvPr>
            <p:ph type="body" sz="half" idx="2"/>
          </p:nvPr>
        </p:nvSpPr>
        <p:spPr>
          <a:xfrm>
            <a:off x="4343400" y="1981200"/>
            <a:ext cx="4572000" cy="4114800"/>
          </a:xfrm>
        </p:spPr>
        <p:txBody>
          <a:bodyPr/>
          <a:lstStyle/>
          <a:p>
            <a:pPr eaLnBrk="1" hangingPunct="1">
              <a:buFont typeface="Wingdings" pitchFamily="2" charset="2"/>
              <a:buNone/>
            </a:pPr>
            <a:r>
              <a:rPr lang="tr-TR" altLang="tr-TR" sz="2400" smtClean="0">
                <a:solidFill>
                  <a:srgbClr val="FF0000"/>
                </a:solidFill>
              </a:rPr>
              <a:t>H/S dezavantajları:</a:t>
            </a:r>
          </a:p>
          <a:p>
            <a:pPr eaLnBrk="1" hangingPunct="1"/>
            <a:r>
              <a:rPr lang="tr-TR" altLang="tr-TR" sz="2400" smtClean="0">
                <a:solidFill>
                  <a:schemeClr val="accent2"/>
                </a:solidFill>
              </a:rPr>
              <a:t>Anestezi gerekir</a:t>
            </a:r>
            <a:endParaRPr lang="tr-TR" altLang="tr-TR" sz="2400" smtClean="0"/>
          </a:p>
          <a:p>
            <a:pPr eaLnBrk="1" hangingPunct="1"/>
            <a:r>
              <a:rPr lang="tr-TR" altLang="tr-TR" sz="2400" smtClean="0"/>
              <a:t>Septum-bikornus ayırımı yapılamaz (tedavi sakıncalı)</a:t>
            </a:r>
          </a:p>
          <a:p>
            <a:pPr eaLnBrk="1" hangingPunct="1"/>
            <a:r>
              <a:rPr lang="tr-TR" altLang="tr-TR" sz="2400" smtClean="0">
                <a:solidFill>
                  <a:schemeClr val="accent2"/>
                </a:solidFill>
              </a:rPr>
              <a:t>Pahalı</a:t>
            </a:r>
            <a:r>
              <a:rPr lang="tr-TR" altLang="tr-TR" sz="2400" smtClean="0"/>
              <a:t> ekipman gerekir</a:t>
            </a:r>
          </a:p>
          <a:p>
            <a:pPr eaLnBrk="1" hangingPunct="1"/>
            <a:r>
              <a:rPr lang="tr-TR" altLang="tr-TR" sz="2400" smtClean="0">
                <a:solidFill>
                  <a:schemeClr val="accent2"/>
                </a:solidFill>
              </a:rPr>
              <a:t>Eğitimli</a:t>
            </a:r>
            <a:r>
              <a:rPr lang="tr-TR" altLang="tr-TR" sz="2400" smtClean="0"/>
              <a:t> </a:t>
            </a:r>
            <a:r>
              <a:rPr lang="tr-TR" altLang="tr-TR" sz="2400" smtClean="0">
                <a:solidFill>
                  <a:schemeClr val="accent2"/>
                </a:solidFill>
              </a:rPr>
              <a:t>ekip</a:t>
            </a:r>
            <a:r>
              <a:rPr lang="tr-TR" altLang="tr-TR" sz="2400" smtClean="0"/>
              <a:t> gerekir</a:t>
            </a:r>
          </a:p>
          <a:p>
            <a:pPr eaLnBrk="1" hangingPunct="1"/>
            <a:r>
              <a:rPr lang="tr-TR" altLang="tr-TR" sz="2400" smtClean="0">
                <a:solidFill>
                  <a:schemeClr val="accent2"/>
                </a:solidFill>
              </a:rPr>
              <a:t>Sıvı yüklenme</a:t>
            </a:r>
            <a:r>
              <a:rPr lang="tr-TR" altLang="tr-TR" sz="2400" smtClean="0"/>
              <a:t> şansı vardır </a:t>
            </a:r>
            <a:r>
              <a:rPr lang="tr-TR" altLang="tr-TR" sz="2400" smtClean="0">
                <a:solidFill>
                  <a:schemeClr val="tx2"/>
                </a:solidFill>
              </a:rPr>
              <a:t>(kalp hastaları !!!) süre-basınç-medium önemli</a:t>
            </a:r>
            <a:endParaRPr lang="tr-TR" altLang="tr-TR" sz="240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2662</TotalTime>
  <Words>1254</Words>
  <Application>Microsoft Office PowerPoint</Application>
  <PresentationFormat>On-screen Show (4:3)</PresentationFormat>
  <Paragraphs>245</Paragraphs>
  <Slides>64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64</vt:i4>
      </vt:variant>
    </vt:vector>
  </HeadingPairs>
  <TitlesOfParts>
    <vt:vector size="68" baseType="lpstr">
      <vt:lpstr>Arial</vt:lpstr>
      <vt:lpstr>Calibri</vt:lpstr>
      <vt:lpstr>Wingdings</vt:lpstr>
      <vt:lpstr>Ofis Teması</vt:lpstr>
      <vt:lpstr>Fertilite tetkiklerinde salin infüzyon sonografisi mi histeroskopi mi?</vt:lpstr>
      <vt:lpstr>Konuşma akışı</vt:lpstr>
      <vt:lpstr>GÖRÜNTÜLEME YÖNTEMLERİ</vt:lpstr>
      <vt:lpstr>HİSTEROSALPİNGOGRAFİ</vt:lpstr>
      <vt:lpstr>BİKORNUS - SUBSEPTUS</vt:lpstr>
      <vt:lpstr>Pelvik Ultrasonografi</vt:lpstr>
      <vt:lpstr>HİSTEROSKOPİ</vt:lpstr>
      <vt:lpstr>OPERATİF HİSTEROSKOPİ</vt:lpstr>
      <vt:lpstr>HİSTEROSKOPİ</vt:lpstr>
      <vt:lpstr>Ofis Histeroskopide medium</vt:lpstr>
      <vt:lpstr>Histeroskopi komplikasyonları</vt:lpstr>
      <vt:lpstr>PowerPoint Presentation</vt:lpstr>
      <vt:lpstr>PowerPoint Presentation</vt:lpstr>
      <vt:lpstr>PowerPoint Presentation</vt:lpstr>
      <vt:lpstr>PowerPoint Presentation</vt:lpstr>
      <vt:lpstr>MYOM</vt:lpstr>
      <vt:lpstr>Polipler alınmalı mı?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Salin İnfuzyon Sonografisi (SIS)</vt:lpstr>
      <vt:lpstr>SİS- UYGULAMA</vt:lpstr>
      <vt:lpstr>SİS- UYGULAMA</vt:lpstr>
      <vt:lpstr>SİS</vt:lpstr>
      <vt:lpstr>HANGİ KATETER</vt:lpstr>
      <vt:lpstr>PowerPoint Presentation</vt:lpstr>
      <vt:lpstr>PowerPoint Presentation</vt:lpstr>
      <vt:lpstr>PowerPoint Presentation</vt:lpstr>
      <vt:lpstr>PowerPoint Presentation</vt:lpstr>
      <vt:lpstr>NORMAL UTERİN KAVİTE</vt:lpstr>
      <vt:lpstr>PowerPoint Presentation</vt:lpstr>
      <vt:lpstr>PowerPoint Presentation</vt:lpstr>
      <vt:lpstr>PowerPoint Presentation</vt:lpstr>
      <vt:lpstr>PowerPoint Presentation</vt:lpstr>
      <vt:lpstr>PowerPoint Presentation</vt:lpstr>
      <vt:lpstr>PowerPoint Presentation</vt:lpstr>
      <vt:lpstr>V</vt:lpstr>
      <vt:lpstr>PowerPoint Presentation</vt:lpstr>
      <vt:lpstr>PowerPoint Presentation</vt:lpstr>
      <vt:lpstr>PowerPoint Presentation</vt:lpstr>
      <vt:lpstr>PowerPoint Presentation</vt:lpstr>
      <vt:lpstr>PowerPoint Presentation</vt:lpstr>
      <vt:lpstr>, </vt:lpstr>
      <vt:lpstr>PowerPoint Presentation</vt:lpstr>
      <vt:lpstr>Adenomyosis tanı kriterleri</vt:lpstr>
      <vt:lpstr>PowerPoint Presentation</vt:lpstr>
      <vt:lpstr>Histeroskop ile</vt:lpstr>
      <vt:lpstr>Histeroskop ile</vt:lpstr>
      <vt:lpstr>SIS ile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SONUÇ-YORUM</vt:lpstr>
      <vt:lpstr>YORUM</vt:lpstr>
      <vt:lpstr>Prof Dr A. Başar TEKİN</vt:lpstr>
      <vt:lpstr>SIS mi, H/S mi</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Win7</dc:creator>
  <cp:lastModifiedBy>DNP</cp:lastModifiedBy>
  <cp:revision>110</cp:revision>
  <dcterms:created xsi:type="dcterms:W3CDTF">2017-04-29T10:49:32Z</dcterms:created>
  <dcterms:modified xsi:type="dcterms:W3CDTF">2017-05-20T11:53:59Z</dcterms:modified>
</cp:coreProperties>
</file>