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111" y="1352939"/>
            <a:ext cx="10711542" cy="3209730"/>
          </a:xfrm>
        </p:spPr>
        <p:txBody>
          <a:bodyPr/>
          <a:lstStyle/>
          <a:p>
            <a:pPr algn="ctr"/>
            <a:r>
              <a:rPr lang="en-US" b="1" i="0" dirty="0" err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F0502020204030204" pitchFamily="34" charset="0"/>
              </a:rPr>
              <a:t>Colposcopic</a:t>
            </a:r>
            <a:r>
              <a:rPr lang="en-US" b="1" i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F0502020204030204" pitchFamily="34" charset="0"/>
              </a:rPr>
              <a:t> </a:t>
            </a:r>
            <a:r>
              <a:rPr lang="tr-TR" b="1" i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F0502020204030204" pitchFamily="34" charset="0"/>
              </a:rPr>
              <a:t>B</a:t>
            </a:r>
            <a:r>
              <a:rPr lang="en-US" b="1" i="0" dirty="0" err="1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F0502020204030204" pitchFamily="34" charset="0"/>
              </a:rPr>
              <a:t>iopsy</a:t>
            </a:r>
            <a:r>
              <a:rPr lang="en-US" b="1" i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F0502020204030204" pitchFamily="34" charset="0"/>
              </a:rPr>
              <a:t> </a:t>
            </a:r>
            <a:r>
              <a:rPr lang="tr-TR" b="1" i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F0502020204030204" pitchFamily="34" charset="0"/>
              </a:rPr>
              <a:t>R</a:t>
            </a:r>
            <a:r>
              <a:rPr lang="en-US" b="1" i="0" dirty="0" err="1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F0502020204030204" pitchFamily="34" charset="0"/>
              </a:rPr>
              <a:t>esults</a:t>
            </a:r>
            <a:r>
              <a:rPr lang="en-US" b="1" i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F0502020204030204" pitchFamily="34" charset="0"/>
              </a:rPr>
              <a:t> </a:t>
            </a:r>
            <a:r>
              <a:rPr lang="en-US" b="1" i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F0502020204030204" pitchFamily="34" charset="0"/>
              </a:rPr>
              <a:t>of HPV 16 and 18 patients in Bartın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8674" y="5301968"/>
            <a:ext cx="13093235" cy="931572"/>
          </a:xfrm>
        </p:spPr>
        <p:txBody>
          <a:bodyPr>
            <a:noAutofit/>
          </a:bodyPr>
          <a:lstStyle/>
          <a:p>
            <a:r>
              <a:rPr lang="tr-TR" sz="1400" dirty="0"/>
              <a:t>Op. Dr. Görker sel</a:t>
            </a:r>
          </a:p>
          <a:p>
            <a:r>
              <a:rPr lang="tr-TR" sz="1400" i="1" dirty="0"/>
              <a:t>Bartın </a:t>
            </a:r>
            <a:r>
              <a:rPr lang="tr-TR" sz="1400" i="1" dirty="0" err="1"/>
              <a:t>state</a:t>
            </a:r>
            <a:r>
              <a:rPr lang="tr-TR" sz="1400" i="1" dirty="0"/>
              <a:t> </a:t>
            </a:r>
            <a:r>
              <a:rPr lang="tr-TR" sz="1400" i="1" dirty="0" err="1"/>
              <a:t>hospıtal</a:t>
            </a:r>
            <a:r>
              <a:rPr lang="tr-TR" sz="1400" i="1" dirty="0"/>
              <a:t> </a:t>
            </a:r>
            <a:r>
              <a:rPr lang="tr-TR" sz="1400" i="1" dirty="0" err="1"/>
              <a:t>obstetrıcs</a:t>
            </a:r>
            <a:r>
              <a:rPr lang="tr-TR" sz="1400" i="1" dirty="0"/>
              <a:t> </a:t>
            </a:r>
            <a:r>
              <a:rPr lang="tr-TR" sz="1400" i="1" dirty="0" err="1"/>
              <a:t>and</a:t>
            </a:r>
            <a:r>
              <a:rPr lang="tr-TR" sz="1400" i="1" dirty="0"/>
              <a:t> </a:t>
            </a:r>
            <a:r>
              <a:rPr lang="tr-TR" sz="1400" i="1" dirty="0" err="1"/>
              <a:t>gynaecology</a:t>
            </a:r>
            <a:endParaRPr lang="tr-TR" sz="1400" i="1" dirty="0"/>
          </a:p>
          <a:p>
            <a:r>
              <a:rPr lang="tr-TR" sz="1400" i="1" dirty="0"/>
              <a:t>Tjod </a:t>
            </a:r>
            <a:r>
              <a:rPr lang="tr-TR" sz="1400" i="1" dirty="0" err="1"/>
              <a:t>ebcog</a:t>
            </a:r>
            <a:r>
              <a:rPr lang="tr-TR" sz="1400" i="1" dirty="0"/>
              <a:t> </a:t>
            </a:r>
            <a:r>
              <a:rPr lang="tr-TR" sz="1400" i="1" dirty="0" err="1"/>
              <a:t>congress</a:t>
            </a:r>
            <a:r>
              <a:rPr lang="tr-TR" sz="1400" i="1" dirty="0"/>
              <a:t>, May, 2017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1200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Worldwide, cervical cancer is the second most common and the fifth deadliest cancer in women. </a:t>
            </a:r>
            <a:endParaRPr lang="tr-TR" b="0" i="0" dirty="0">
              <a:solidFill>
                <a:srgbClr val="9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It affects about 16 per 100,000 women per year and kills about 9 per 100,000 per year. </a:t>
            </a:r>
            <a:endParaRPr lang="tr-TR" b="0" i="0" dirty="0">
              <a:solidFill>
                <a:srgbClr val="9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Virtually all cases of cervical cancer are caused by Human papillomavirus (HPV), and just two HPV types, 16 and 18, are responsible for about 70% of all cases.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Co-testing with cytology and HPV testing at 5-year intervals is now the preferred or acceptable strategy for cervical cancer screening for women aged 30-64 years. </a:t>
            </a:r>
            <a:endParaRPr lang="tr-TR" b="0" i="0" dirty="0">
              <a:solidFill>
                <a:srgbClr val="9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HPV testing refers only to testing for high-risk (oncogenic) HPV types. Testing for low-risk (</a:t>
            </a:r>
            <a:r>
              <a:rPr lang="en-US" b="0" i="0" dirty="0" err="1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nononcogenic</a:t>
            </a:r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) HPV types has no role in the evaluation of women with abnormal cervical </a:t>
            </a:r>
            <a:r>
              <a:rPr lang="en-US" b="0" i="0" dirty="0" err="1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cytologic</a:t>
            </a:r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 results. </a:t>
            </a:r>
            <a:endParaRPr lang="tr-TR" b="0" i="0" dirty="0">
              <a:solidFill>
                <a:srgbClr val="9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Women with </a:t>
            </a:r>
            <a:r>
              <a:rPr lang="en-US" b="0" i="0" dirty="0" smtClean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HPV-16</a:t>
            </a:r>
            <a:r>
              <a:rPr lang="tr-TR" b="0" i="0" smtClean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 and HPV-18</a:t>
            </a:r>
            <a:r>
              <a:rPr lang="en-US" b="0" i="0" smtClean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are at particular risk for CIN 3+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7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According to American Society for Colposcopy and Cervical Pathology Consensus (ASCCP) guidelines HPV 16 or 18 testsa are positive, colposcopy is recommended.</a:t>
            </a:r>
            <a:endParaRPr lang="tr-TR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0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1" y="2503714"/>
            <a:ext cx="10317237" cy="3616475"/>
          </a:xfrm>
        </p:spPr>
        <p:txBody>
          <a:bodyPr/>
          <a:lstStyle/>
          <a:p>
            <a:pPr algn="just"/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We collected our data of </a:t>
            </a:r>
            <a:r>
              <a:rPr lang="en-US" b="0" i="0" dirty="0" err="1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colposcopic</a:t>
            </a:r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 biopsy results of HPV 16 and 18 patients admitted to Bartın State Hospital, retrospectively for about 3 years. </a:t>
            </a:r>
            <a:endParaRPr lang="tr-TR" b="0" i="0" dirty="0">
              <a:solidFill>
                <a:srgbClr val="9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n-US" b="0" i="0" dirty="0">
                <a:solidFill>
                  <a:srgbClr val="900000"/>
                </a:solidFill>
                <a:effectLst/>
                <a:latin typeface="Verdana" panose="020B0604030504040204" pitchFamily="34" charset="0"/>
              </a:rPr>
              <a:t>231 patients with HPV 16, 48 patients with HPV 18 admitted to gynecology department. </a:t>
            </a:r>
            <a:endParaRPr lang="tr-TR" b="0" i="0" dirty="0" smtClean="0">
              <a:solidFill>
                <a:srgbClr val="9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tr-TR" dirty="0" smtClean="0">
                <a:solidFill>
                  <a:srgbClr val="900000"/>
                </a:solidFill>
                <a:latin typeface="Verdana" panose="020B0604030504040204" pitchFamily="34" charset="0"/>
              </a:rPr>
              <a:t>Biopsy was performed in 110 patients with HPV 16, 19 patients with HPV 18. </a:t>
            </a:r>
            <a:endParaRPr lang="tr-TR" dirty="0">
              <a:solidFill>
                <a:srgbClr val="900000"/>
              </a:solidFill>
              <a:latin typeface="Verdana" panose="020B0604030504040204" pitchFamily="34" charset="0"/>
            </a:endParaRPr>
          </a:p>
          <a:p>
            <a:pPr algn="just"/>
            <a:endParaRPr lang="tr-TR" b="0" i="0" dirty="0">
              <a:solidFill>
                <a:srgbClr val="9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973668"/>
            <a:ext cx="9322007" cy="706964"/>
          </a:xfrm>
        </p:spPr>
        <p:txBody>
          <a:bodyPr/>
          <a:lstStyle/>
          <a:p>
            <a:r>
              <a:rPr lang="tr-TR" dirty="0" err="1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94360" y="3285914"/>
            <a:ext cx="2670048" cy="1051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tr-TR" dirty="0">
              <a:solidFill>
                <a:srgbClr val="9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196159"/>
              </p:ext>
            </p:extLst>
          </p:nvPr>
        </p:nvGraphicFramePr>
        <p:xfrm>
          <a:off x="2414521" y="3598164"/>
          <a:ext cx="7520132" cy="2986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033"/>
                <a:gridCol w="1880033"/>
                <a:gridCol w="1880033"/>
                <a:gridCol w="1880033"/>
              </a:tblGrid>
              <a:tr h="616050">
                <a:tc>
                  <a:txBody>
                    <a:bodyPr/>
                    <a:lstStyle/>
                    <a:p>
                      <a:r>
                        <a:rPr lang="tr-TR" dirty="0" smtClean="0"/>
                        <a:t>HPV 18 </a:t>
                      </a:r>
                      <a:r>
                        <a:rPr lang="tr-TR" dirty="0" err="1" smtClean="0"/>
                        <a:t>patients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Biopsy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results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Number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patients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Cytology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MEAN AGE</a:t>
                      </a:r>
                      <a:endParaRPr lang="tr-TR" dirty="0"/>
                    </a:p>
                  </a:txBody>
                  <a:tcPr/>
                </a:tc>
              </a:tr>
              <a:tr h="609501">
                <a:tc>
                  <a:txBody>
                    <a:bodyPr/>
                    <a:lstStyle/>
                    <a:p>
                      <a:r>
                        <a:rPr lang="tr-TR" dirty="0" smtClean="0"/>
                        <a:t>Normal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 (89.4%)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LSIL/14</a:t>
                      </a:r>
                      <a:r>
                        <a:rPr lang="tr-TR" baseline="0" dirty="0" smtClean="0"/>
                        <a:t> INF/2 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43.3</a:t>
                      </a:r>
                      <a:endParaRPr lang="tr-TR" dirty="0"/>
                    </a:p>
                  </a:txBody>
                  <a:tcPr/>
                </a:tc>
              </a:tr>
              <a:tr h="353123">
                <a:tc>
                  <a:txBody>
                    <a:bodyPr/>
                    <a:lstStyle/>
                    <a:p>
                      <a:r>
                        <a:rPr lang="tr-TR" dirty="0" smtClean="0"/>
                        <a:t>CIN 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(5.2%)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61</a:t>
                      </a:r>
                      <a:endParaRPr lang="tr-TR" dirty="0"/>
                    </a:p>
                  </a:txBody>
                  <a:tcPr/>
                </a:tc>
              </a:tr>
              <a:tr h="353123">
                <a:tc>
                  <a:txBody>
                    <a:bodyPr/>
                    <a:lstStyle/>
                    <a:p>
                      <a:r>
                        <a:rPr lang="tr-TR" dirty="0" smtClean="0"/>
                        <a:t>CIN 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53123">
                <a:tc>
                  <a:txBody>
                    <a:bodyPr/>
                    <a:lstStyle/>
                    <a:p>
                      <a:r>
                        <a:rPr lang="tr-TR" dirty="0" smtClean="0"/>
                        <a:t>CIN III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(5.2%)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</a:t>
                      </a:r>
                      <a:endParaRPr lang="tr-TR" dirty="0"/>
                    </a:p>
                  </a:txBody>
                  <a:tcPr/>
                </a:tc>
              </a:tr>
              <a:tr h="353123">
                <a:tc>
                  <a:txBody>
                    <a:bodyPr/>
                    <a:lstStyle/>
                    <a:p>
                      <a:r>
                        <a:rPr lang="tr-TR" dirty="0" smtClean="0"/>
                        <a:t>CIS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372403"/>
              </p:ext>
            </p:extLst>
          </p:nvPr>
        </p:nvGraphicFramePr>
        <p:xfrm>
          <a:off x="2414521" y="474980"/>
          <a:ext cx="7520132" cy="29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033"/>
                <a:gridCol w="1880033"/>
                <a:gridCol w="1880033"/>
                <a:gridCol w="1880033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HPV 16 </a:t>
                      </a:r>
                      <a:r>
                        <a:rPr lang="tr-TR" dirty="0" err="1" smtClean="0"/>
                        <a:t>patients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Biopsy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results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Number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patients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Cytology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MEAN AGE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Normal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99 (90.8%)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5 ASCUS/15 LSIL/    26 N/53 INF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43.7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CIN 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(1.8%)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LSIL/N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37, 41; 39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CIN 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(1.8%)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LSIL/ASCUS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33, 40; 36.5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CIN III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 (5.4%)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AGC/4 INF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(0.9%)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LSIL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6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Conclusion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population based prospective multicenter studies are necessary to determine more precise biopsy results of HR HPV patients.</a:t>
            </a:r>
          </a:p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Nonetheless, our results may provide baseline information about the histologic findings of HR HPV positive patients.</a:t>
            </a:r>
            <a:endParaRPr lang="tr-TR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38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9564"/>
            <a:ext cx="12192000" cy="8037564"/>
          </a:xfrm>
        </p:spPr>
      </p:pic>
      <p:sp>
        <p:nvSpPr>
          <p:cNvPr id="5" name="Dikdörtgen 4"/>
          <p:cNvSpPr/>
          <p:nvPr/>
        </p:nvSpPr>
        <p:spPr>
          <a:xfrm>
            <a:off x="827575" y="757302"/>
            <a:ext cx="105368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6000" b="1" i="1" cap="none" spc="0" dirty="0" err="1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tr-TR" sz="6000" b="1" i="1" cap="none" spc="0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6000" b="1" i="1" cap="none" spc="0" dirty="0" err="1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tr-TR" sz="6000" b="1" i="1" cap="none" spc="0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6000" b="1" i="1" cap="none" spc="0" dirty="0" err="1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6000" b="1" i="1" cap="none" spc="0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6000" b="1" i="1" cap="none" spc="0" dirty="0" err="1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tr-TR" sz="6000" b="1" i="1" cap="none" spc="0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6000" b="1" i="1" cap="none" spc="0" dirty="0" err="1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endParaRPr lang="tr-TR" sz="6000" b="1" i="1" cap="none" spc="0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830456" y="6334780"/>
            <a:ext cx="21932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i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Bartın-</a:t>
            </a:r>
            <a:r>
              <a:rPr lang="tr-TR" sz="2400" i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İnkumu</a:t>
            </a:r>
            <a:endParaRPr lang="tr-TR" sz="2400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417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Verdana</vt:lpstr>
      <vt:lpstr>Wingdings</vt:lpstr>
      <vt:lpstr>Wingdings 3</vt:lpstr>
      <vt:lpstr>TF10001029</vt:lpstr>
      <vt:lpstr>Colposcopic Biopsy Results of HPV 16 and 18 patients in Bartın</vt:lpstr>
      <vt:lpstr>Introduction</vt:lpstr>
      <vt:lpstr>PowerPoint Presentation</vt:lpstr>
      <vt:lpstr>PowerPoint Presentation</vt:lpstr>
      <vt:lpstr>Method</vt:lpstr>
      <vt:lpstr>Results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Colposcopic biopsy results of HPV 16 and 18 patients in Bartın</dc:title>
  <dc:creator>Kongre</dc:creator>
  <cp:lastModifiedBy>DNP</cp:lastModifiedBy>
  <cp:revision>14</cp:revision>
  <dcterms:modified xsi:type="dcterms:W3CDTF">2017-05-18T12:54:45Z</dcterms:modified>
</cp:coreProperties>
</file>