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2" r:id="rId2"/>
    <p:sldMasterId id="2147483717" r:id="rId3"/>
    <p:sldMasterId id="2147484241" r:id="rId4"/>
    <p:sldMasterId id="2147484253" r:id="rId5"/>
    <p:sldMasterId id="2147484273" r:id="rId6"/>
    <p:sldMasterId id="2147484285" r:id="rId7"/>
  </p:sldMasterIdLst>
  <p:notesMasterIdLst>
    <p:notesMasterId r:id="rId30"/>
  </p:notesMasterIdLst>
  <p:sldIdLst>
    <p:sldId id="291" r:id="rId8"/>
    <p:sldId id="337" r:id="rId9"/>
    <p:sldId id="295" r:id="rId10"/>
    <p:sldId id="298" r:id="rId11"/>
    <p:sldId id="296" r:id="rId12"/>
    <p:sldId id="331" r:id="rId13"/>
    <p:sldId id="330" r:id="rId14"/>
    <p:sldId id="332" r:id="rId15"/>
    <p:sldId id="303" r:id="rId16"/>
    <p:sldId id="305" r:id="rId17"/>
    <p:sldId id="333" r:id="rId18"/>
    <p:sldId id="334" r:id="rId19"/>
    <p:sldId id="310" r:id="rId20"/>
    <p:sldId id="312" r:id="rId21"/>
    <p:sldId id="321" r:id="rId22"/>
    <p:sldId id="323" r:id="rId23"/>
    <p:sldId id="338" r:id="rId24"/>
    <p:sldId id="335" r:id="rId25"/>
    <p:sldId id="324" r:id="rId26"/>
    <p:sldId id="314" r:id="rId27"/>
    <p:sldId id="319" r:id="rId28"/>
    <p:sldId id="32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59" d="100"/>
          <a:sy n="59" d="100"/>
        </p:scale>
        <p:origin x="-137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91624312856847"/>
          <c:y val="0.213276146312868"/>
          <c:w val="0.548444066931907"/>
          <c:h val="0.755042884152577"/>
        </c:manualLayout>
      </c:layout>
      <c:pie3DChart>
        <c:varyColors val="1"/>
        <c:ser>
          <c:idx val="0"/>
          <c:order val="0"/>
          <c:tx>
            <c:strRef>
              <c:f>Master!$H$30</c:f>
              <c:strCache>
                <c:ptCount val="1"/>
                <c:pt idx="0">
                  <c:v>Sandwell Hospital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CC99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0975137379304446"/>
                  <c:y val="-0.13128330230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64904112066374"/>
                  <c:y val="-0.0188308137771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numFmt formatCode="#,##0.0&quot;%&quot;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 anchor="b" anchorCtr="0"/>
              <a:lstStyle/>
              <a:p>
                <a:pPr>
                  <a:defRPr sz="1200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Master!$F$31:$F$36</c:f>
              <c:strCache>
                <c:ptCount val="6"/>
                <c:pt idx="0">
                  <c:v>No treatment</c:v>
                </c:pt>
                <c:pt idx="1">
                  <c:v>Diagnotic punch</c:v>
                </c:pt>
                <c:pt idx="2">
                  <c:v>Excision</c:v>
                </c:pt>
                <c:pt idx="3">
                  <c:v>Ablation and no biopsy or biopsy not known</c:v>
                </c:pt>
                <c:pt idx="4">
                  <c:v>Ablation and biopsy</c:v>
                </c:pt>
                <c:pt idx="5">
                  <c:v>Other</c:v>
                </c:pt>
              </c:strCache>
            </c:strRef>
          </c:cat>
          <c:val>
            <c:numRef>
              <c:f>Master!$H$31:$H$36</c:f>
              <c:numCache>
                <c:formatCode>0.0</c:formatCode>
                <c:ptCount val="6"/>
                <c:pt idx="0">
                  <c:v>87.94642857142857</c:v>
                </c:pt>
                <c:pt idx="1">
                  <c:v>8.48214285714286</c:v>
                </c:pt>
                <c:pt idx="2">
                  <c:v>3.571428571428571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91624312856847"/>
          <c:y val="0.213276146312868"/>
          <c:w val="0.548444066931907"/>
          <c:h val="0.75504288415257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91624312856847"/>
          <c:y val="0.213276146312868"/>
          <c:w val="0.548444066931907"/>
          <c:h val="0.755042884152577"/>
        </c:manualLayout>
      </c:layout>
      <c:pie3DChart>
        <c:varyColors val="1"/>
        <c:ser>
          <c:idx val="0"/>
          <c:order val="0"/>
          <c:tx>
            <c:strRef>
              <c:f>Master!$H$30</c:f>
              <c:strCache>
                <c:ptCount val="1"/>
                <c:pt idx="0">
                  <c:v>Hospital of St Cross, Rugby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CC99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212138055555556"/>
                  <c:y val="0.1209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48125"/>
                  <c:y val="-0.120405555555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numFmt formatCode="#,##0.0&quot;%&quot;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 anchor="b" anchorCtr="0"/>
              <a:lstStyle/>
              <a:p>
                <a:pPr>
                  <a:defRPr sz="1200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Master!$F$31:$F$36</c:f>
              <c:strCache>
                <c:ptCount val="6"/>
                <c:pt idx="0">
                  <c:v>No treatment</c:v>
                </c:pt>
                <c:pt idx="1">
                  <c:v>Diagnotic punch</c:v>
                </c:pt>
                <c:pt idx="2">
                  <c:v>Excision</c:v>
                </c:pt>
                <c:pt idx="3">
                  <c:v>Ablation and no biopsy or biopsy not known</c:v>
                </c:pt>
                <c:pt idx="4">
                  <c:v>Ablation and biopsy</c:v>
                </c:pt>
                <c:pt idx="5">
                  <c:v>Other</c:v>
                </c:pt>
              </c:strCache>
            </c:strRef>
          </c:cat>
          <c:val>
            <c:numRef>
              <c:f>Master!$H$31:$H$36</c:f>
              <c:numCache>
                <c:formatCode>0.0</c:formatCode>
                <c:ptCount val="6"/>
                <c:pt idx="0">
                  <c:v>48.93617021276596</c:v>
                </c:pt>
                <c:pt idx="1">
                  <c:v>51.06382978723394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91624312856847"/>
          <c:y val="0.213276146312868"/>
          <c:w val="0.548444066931907"/>
          <c:h val="0.755042884152577"/>
        </c:manualLayout>
      </c:layout>
      <c:pie3DChart>
        <c:varyColors val="1"/>
        <c:ser>
          <c:idx val="0"/>
          <c:order val="0"/>
          <c:tx>
            <c:strRef>
              <c:f>Master!$H$30</c:f>
              <c:strCache>
                <c:ptCount val="1"/>
                <c:pt idx="0">
                  <c:v>Alexandra Hospital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CC99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20415542468312"/>
                  <c:y val="0.120962432756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7173606829683"/>
                  <c:y val="-0.208600040999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0.0754878069200261"/>
                  <c:y val="-0.0109892897257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&quot;%&quot;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 anchor="b" anchorCtr="0"/>
              <a:lstStyle/>
              <a:p>
                <a:pPr>
                  <a:defRPr sz="1200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Master!$F$31:$F$36</c:f>
              <c:strCache>
                <c:ptCount val="6"/>
                <c:pt idx="0">
                  <c:v>No treatment</c:v>
                </c:pt>
                <c:pt idx="1">
                  <c:v>Diagnotic punch</c:v>
                </c:pt>
                <c:pt idx="2">
                  <c:v>Excision</c:v>
                </c:pt>
                <c:pt idx="3">
                  <c:v>Ablation and no biopsy or biopsy not known</c:v>
                </c:pt>
                <c:pt idx="4">
                  <c:v>Ablation and biopsy</c:v>
                </c:pt>
                <c:pt idx="5">
                  <c:v>Other</c:v>
                </c:pt>
              </c:strCache>
            </c:strRef>
          </c:cat>
          <c:val>
            <c:numRef>
              <c:f>Master!$H$31:$H$36</c:f>
              <c:numCache>
                <c:formatCode>0.0</c:formatCode>
                <c:ptCount val="6"/>
                <c:pt idx="0">
                  <c:v>14.2857142857143</c:v>
                </c:pt>
                <c:pt idx="1">
                  <c:v>85.32818532818517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0.386100386100386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C2537B-631A-804D-9DD1-7E9E4CA0FAE7}" type="datetimeFigureOut">
              <a:rPr lang="en-US"/>
              <a:pPr>
                <a:defRPr/>
              </a:pPr>
              <a:t>18/05/17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E1543F-19F6-0240-9B8B-FBAA01AAE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0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E62C0-A244-46EA-BB6E-ED01DBFE23C5}" type="slidenum">
              <a:rPr lang="de-DE">
                <a:solidFill>
                  <a:prstClr val="black"/>
                </a:solidFill>
                <a:latin typeface="Calibri"/>
              </a:rPr>
              <a:pPr/>
              <a:t>2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E6B18-3921-4B41-9F32-681F81A359C6}" type="slidenum">
              <a:rPr lang="en-US"/>
              <a:pPr/>
              <a:t>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5DF735-A383-448D-B4C9-9A1E4632A85D}" type="slidenum">
              <a:rPr lang="en-US"/>
              <a:pPr algn="r"/>
              <a:t>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DB880-A6AC-468F-B0A7-869A4ACB2B2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191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2162F-19FF-4C8C-B298-BA8BAB6FA1DB}" type="slidenum">
              <a:rPr lang="en-GB" smtClean="0">
                <a:ea typeface="ＭＳ Ｐゴシック"/>
                <a:cs typeface="ＭＳ Ｐゴシック"/>
              </a:rPr>
              <a:pPr/>
              <a:t>13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A: Majority no treatment (Sandwell)</a:t>
            </a: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B: Mixture of no treatment and punch biopsy (Rugby)</a:t>
            </a: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C: Majority Biopsy (Alexandra)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A8CC-46B7-4EA3-AD6C-F6E09990F73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1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per slide!!!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DA8CC-46B7-4EA3-AD6C-F6E09990F73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5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7EAEF-9FEB-0043-8A42-387CB65FC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5464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ED13F-F7D4-6041-8EE1-B401EE32A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278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6825-E09B-8B45-8697-47935B9E4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0730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D2A2-FD75-EB46-BEFF-B3BE28BAD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700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0190-8885-F641-B957-F64FEDF2D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773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4CA0-9CA5-704B-84B4-AADDAA77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87749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7FAE6-6676-C049-AAE1-DF9C241AD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8509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83F88-6BC4-3042-BD92-B6187EC89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766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6A8C-10DF-E148-9053-23DD7834D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207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50A1-5ABF-0147-9996-284C83896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8431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BC80-E341-314B-8538-9CCC92441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9715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91704-040F-A544-AE8B-C051DD570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7176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117A-4767-A045-80CB-F3DC744C5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814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EFE09-AD1A-A14A-B53B-1DB2BCD11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5008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C914F-9B91-B340-B95D-631F55BE1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5962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fld id="{90A1A59F-FAF7-3B4F-AB7C-3433ACB798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60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fld id="{387A5C00-7846-D349-B3C0-40567617F7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fld id="{45D326AB-A960-244F-92C9-D455FB7E25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90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fld id="{8A4FCE83-9049-9F44-B756-0FAF7114C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62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fld id="{86CF3633-8391-2141-9B66-B574E72BAB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76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fld id="{D7F0B89E-C98A-2646-AD70-DB4548B941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934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fld id="{1751C799-003F-1646-AAE3-7CF6A9914B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0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1BA7-F6FE-614E-B807-6B132858E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96214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fld id="{61D51FCD-E02E-4A42-BCDD-BCE3E4E73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93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fld id="{F3AC28EB-8D46-564F-A1AD-355F8BC160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300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fld id="{01324B52-55F5-7A40-A7DC-D1FB6CB5CE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79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fld id="{02FEA82E-C7FD-2A4A-A6E9-48E4007268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04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" charset="0"/>
                <a:ea typeface="ヒラギノ角ゴ ProN W3" charset="0"/>
              </a:defRPr>
            </a:lvl1pPr>
          </a:lstStyle>
          <a:p>
            <a:pPr>
              <a:defRPr/>
            </a:pPr>
            <a:fld id="{83BD0E20-FE9B-6A40-8F8A-D4F3167B0D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12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957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645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044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716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61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AD19-7A5D-C848-B4ED-182F9A7B2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7444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556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4347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720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648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133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652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628776"/>
            <a:ext cx="9144000" cy="144463"/>
          </a:xfrm>
          <a:prstGeom prst="rect">
            <a:avLst/>
          </a:prstGeom>
          <a:solidFill>
            <a:srgbClr val="00AF99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8000" y="2060849"/>
            <a:ext cx="7633648" cy="2156551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Regional cervical screening </a:t>
            </a:r>
            <a:r>
              <a:rPr lang="en-US" dirty="0" err="1" smtClean="0"/>
              <a:t>programme</a:t>
            </a:r>
            <a:r>
              <a:rPr lang="en-US" dirty="0" smtClean="0"/>
              <a:t> performance and QA Reference Centre update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0" y="6021289"/>
            <a:ext cx="7974440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West Midlands Cervical Screening QA Annual Conference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Susie Andrews, Project Manager, Cervical Screening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04248" y="6543553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Operated by Public Health England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749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\\colhpafil004\Colindale_Data\HQ Group and LARS\Group Data\Design\Branding and logos\PHE logos with strapline\Small without Old French text\PHE small logo for A4.jp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7"/>
          <a:stretch/>
        </p:blipFill>
        <p:spPr bwMode="auto">
          <a:xfrm>
            <a:off x="0" y="0"/>
            <a:ext cx="3674110" cy="14188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0" y="1773239"/>
            <a:ext cx="9144000" cy="50847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53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404664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GB" dirty="0" smtClean="0"/>
              <a:t>Regional QA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40769"/>
            <a:ext cx="8028000" cy="4811688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35049" y="6308726"/>
            <a:ext cx="9144000" cy="549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  <a:latin typeface="Arial"/>
              </a:rPr>
              <a:t>  </a:t>
            </a:r>
            <a:fld id="{2565FA6D-D4C8-4C4C-AC4B-3269734D34D8}" type="slidenum">
              <a:rPr lang="en-US" smtClean="0">
                <a:solidFill>
                  <a:prstClr val="white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Midlands and East colposcopy update    Operated by Public Health England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7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844824"/>
            <a:ext cx="8028000" cy="4320480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F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9144000" cy="549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  <a:latin typeface="Arial"/>
              </a:rPr>
              <a:t>  </a:t>
            </a:r>
            <a:fld id="{F71B5A3E-AB5C-4394-BB97-07D04CB99A29}" type="slidenum">
              <a:rPr lang="en-US" smtClean="0">
                <a:solidFill>
                  <a:prstClr val="white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Midlands and East colposcopy update    Operated by Public Health England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4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28000" cy="648000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1268760"/>
            <a:ext cx="3924000" cy="4887240"/>
          </a:xfrm>
        </p:spPr>
        <p:txBody>
          <a:bodyPr/>
          <a:lstStyle>
            <a:lvl1pPr>
              <a:defRPr sz="1800" baseline="0">
                <a:solidFill>
                  <a:srgbClr val="00AF99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268760"/>
            <a:ext cx="3924000" cy="4887240"/>
          </a:xfrm>
        </p:spPr>
        <p:txBody>
          <a:bodyPr/>
          <a:lstStyle>
            <a:lvl1pPr>
              <a:defRPr sz="1800" baseline="0">
                <a:solidFill>
                  <a:srgbClr val="00AF99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9144000" cy="549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  <a:latin typeface="Arial"/>
              </a:rPr>
              <a:t>  </a:t>
            </a:r>
            <a:fld id="{BAADB3B0-2D09-4AA3-A340-09780B82849B}" type="slidenum">
              <a:rPr lang="en-US" smtClean="0">
                <a:solidFill>
                  <a:prstClr val="white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Midlands and East colposcopy update    Operated by Public Health England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5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F2C1-351B-3B43-8B9F-C080C95C5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4638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28000" cy="1188000"/>
          </a:xfrm>
        </p:spPr>
        <p:txBody>
          <a:bodyPr anchor="t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1844824"/>
            <a:ext cx="3924000" cy="4347176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844824"/>
            <a:ext cx="3924000" cy="4347176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9144000" cy="549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  <a:latin typeface="Arial"/>
              </a:rPr>
              <a:t>  </a:t>
            </a:r>
            <a:fld id="{55FD54BE-53AE-43A8-A8D2-A8E4EFCA2A62}" type="slidenum">
              <a:rPr lang="en-US" smtClean="0">
                <a:solidFill>
                  <a:prstClr val="white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Midlands and East colposcopy update    Operated by Public Health England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8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764704"/>
            <a:ext cx="8028000" cy="5391295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F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9144000" cy="549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  <a:latin typeface="Arial"/>
              </a:rPr>
              <a:t>  </a:t>
            </a:r>
            <a:fld id="{3C92E8B8-980F-4FD9-89A2-235B13F5AFD1}" type="slidenum">
              <a:rPr lang="en-US" smtClean="0">
                <a:solidFill>
                  <a:prstClr val="white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Midlands and East colposcopy update    Operated by Public Health England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0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707-D95C-4416-9A62-D35BA43D3F69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D7A1-C00B-4613-AB3C-C2B3300E20A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488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707-D95C-4416-9A62-D35BA43D3F69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D7A1-C00B-4613-AB3C-C2B3300E20A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414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707-D95C-4416-9A62-D35BA43D3F69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D7A1-C00B-4613-AB3C-C2B3300E20A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2592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707-D95C-4416-9A62-D35BA43D3F69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D7A1-C00B-4613-AB3C-C2B3300E20A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3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707-D95C-4416-9A62-D35BA43D3F69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D7A1-C00B-4613-AB3C-C2B3300E20A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3770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707-D95C-4416-9A62-D35BA43D3F69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D7A1-C00B-4613-AB3C-C2B3300E20A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8607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707-D95C-4416-9A62-D35BA43D3F69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D7A1-C00B-4613-AB3C-C2B3300E20A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142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707-D95C-4416-9A62-D35BA43D3F69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D7A1-C00B-4613-AB3C-C2B3300E20A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88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56EA8-B62F-CE4A-966D-F7618C909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9460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707-D95C-4416-9A62-D35BA43D3F69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D7A1-C00B-4613-AB3C-C2B3300E20A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75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707-D95C-4416-9A62-D35BA43D3F69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D7A1-C00B-4613-AB3C-C2B3300E20A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6157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707-D95C-4416-9A62-D35BA43D3F69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D7A1-C00B-4613-AB3C-C2B3300E20A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242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158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268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330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134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2939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0009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27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18C0-FEB9-9444-AEED-DB2375669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67573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47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82851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73443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486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3B8B-ED87-9D4D-AD72-0CABB2136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2041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2CA63-8DF0-884A-9606-F064CD518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8691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charset="0"/>
              </a:rPr>
              <a:t>Second level</a:t>
            </a:r>
          </a:p>
          <a:p>
            <a:pPr lvl="2"/>
            <a:r>
              <a:rPr lang="en-US">
                <a:sym typeface="Times New Roman" charset="0"/>
              </a:rPr>
              <a:t>Third level</a:t>
            </a:r>
          </a:p>
          <a:p>
            <a:pPr lvl="3"/>
            <a:r>
              <a:rPr lang="en-US">
                <a:sym typeface="Times New Roman" charset="0"/>
              </a:rPr>
              <a:t>Fourth level</a:t>
            </a:r>
          </a:p>
          <a:p>
            <a:pPr lvl="4"/>
            <a:r>
              <a:rPr lang="en-US">
                <a:sym typeface="Times New Roman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78800" y="643890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Times New Roman" charset="0"/>
                <a:sym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3494F4EC-15A3-974B-B45E-21B119C18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  <a:sym typeface="Times New Roman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1pPr>
      <a:lvl2pPr marL="590550" indent="-285750" algn="l" rtl="0" eaLnBrk="0" fontAlgn="base" hangingPunct="0">
        <a:spcBef>
          <a:spcPts val="7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2pPr>
      <a:lvl3pPr marL="990600" indent="-228600" algn="l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3pPr>
      <a:lvl4pPr marL="1447800" indent="-228600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4pPr>
      <a:lvl5pPr marL="1905000" indent="-228600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5pPr>
      <a:lvl6pPr marL="23622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28194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32766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37338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title style</a:t>
            </a:r>
          </a:p>
        </p:txBody>
      </p:sp>
      <p:sp>
        <p:nvSpPr>
          <p:cNvPr id="512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78800" y="643890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Times New Roman" charset="0"/>
                <a:sym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B35302C0-9EFB-454C-94A3-A658A04A2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  <a:sym typeface="Times New Roman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461963" indent="-342900" algn="l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1pPr>
      <a:lvl2pPr marL="862013" indent="-285750" algn="l" rtl="0" eaLnBrk="0" fontAlgn="base" hangingPunct="0">
        <a:spcBef>
          <a:spcPts val="7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2pPr>
      <a:lvl3pPr marL="1262063" indent="-228600" algn="l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3pPr>
      <a:lvl4pPr marL="1719263" indent="-228600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4pPr>
      <a:lvl5pPr marL="2176463" indent="-228600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5pPr>
      <a:lvl6pPr marL="2633663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3090863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3548063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4005263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E597D6D-618D-874A-A558-C0EE8068B5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31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4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4" y="1600201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4" y="6308726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Midlands and East colposcopy update    Operated by Public Health England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  </a:t>
            </a:r>
            <a:fld id="{45F8D313-CCBE-49D6-A3BC-57B1848DFB52}" type="slidenum">
              <a:rPr lang="en-US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 smtClean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 </a:t>
            </a:r>
            <a:endParaRPr lang="en-US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ooter Placeholder 5"/>
          <p:cNvSpPr txBox="1">
            <a:spLocks/>
          </p:cNvSpPr>
          <p:nvPr userDrawn="1"/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 spc="-150">
          <a:solidFill>
            <a:schemeClr val="bg2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F99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A9D707-D95C-4416-9A62-D35BA43D3F69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18/05/17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5DD7A1-C00B-4613-AB3C-C2B3300E20A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59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1AC627-07E8-406A-A106-F04C296FDB3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18/05/17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2F74B5-0A97-4E54-9395-CFDD8F0F222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772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66TIkKDPAhUCLhoKHWuVDU4QjRwIBw&amp;url=http://forumas.amf.lt/index.php?/topic/91-tiesa-drasa/page-7&amp;psig=AFQjCNHH6_65-zULCbzRKW_ghYPIpsaHbQ&amp;ust=1474535868675388" TargetMode="External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728788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latin typeface="Times New Roman Bold" charset="0"/>
                <a:cs typeface="Times New Roman Bold" charset="0"/>
                <a:sym typeface="Times New Roman Bold" charset="0"/>
              </a:rPr>
              <a:t>Cervical cancer screening</a:t>
            </a:r>
            <a:endParaRPr lang="en-US" b="1" dirty="0" smtClean="0"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9936" y="4437112"/>
            <a:ext cx="8034064" cy="129614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dirty="0" smtClean="0"/>
              <a:t>CWE Redman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dirty="0" smtClean="0"/>
              <a:t>President of EFC, EBCOG 2017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dirty="0" smtClean="0"/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6781800" y="2819400"/>
            <a:ext cx="1295400" cy="914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21600 h 21600"/>
              <a:gd name="T10" fmla="*/ 0 w 21600"/>
              <a:gd name="T11" fmla="*/ 0 h 21600"/>
              <a:gd name="T12" fmla="*/ 0 w 21600"/>
              <a:gd name="T1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0000FF"/>
          </a:solidFill>
          <a:ln w="571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295400" y="3276600"/>
            <a:ext cx="548640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781800" y="2819400"/>
            <a:ext cx="1588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3" descr="title-efc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8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Comment about spectrum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20888"/>
            <a:ext cx="7772400" cy="231189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“The most benign </a:t>
            </a:r>
            <a:r>
              <a:rPr lang="en-GB" dirty="0" err="1" smtClean="0"/>
              <a:t>condyloma</a:t>
            </a:r>
            <a:r>
              <a:rPr lang="en-GB" dirty="0" smtClean="0"/>
              <a:t> and most worrisome intraepithelial neoplasia are linked by a spectrum of continuous morphological change”</a:t>
            </a:r>
          </a:p>
        </p:txBody>
      </p:sp>
    </p:spTree>
    <p:extLst>
      <p:ext uri="{BB962C8B-B14F-4D97-AF65-F5344CB8AC3E}">
        <p14:creationId xmlns:p14="http://schemas.microsoft.com/office/powerpoint/2010/main" val="259801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752" y="341164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de-DE" b="1" dirty="0" smtClean="0"/>
              <a:t>How good is colposcopy?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639" y="1733762"/>
            <a:ext cx="7267977" cy="4264937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1" dirty="0" smtClean="0"/>
              <a:t>Screening Colposcopy -  poor </a:t>
            </a:r>
            <a:r>
              <a:rPr lang="en-US" sz="1800" b="1" dirty="0"/>
              <a:t>sensitivity and specificity    </a:t>
            </a:r>
            <a:r>
              <a:rPr lang="en-US" sz="1800" b="1" dirty="0" smtClean="0"/>
              <a:t>Schneider </a:t>
            </a:r>
            <a:r>
              <a:rPr lang="en-US" sz="1800" b="1" dirty="0"/>
              <a:t>A, IJC 2000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 smtClean="0"/>
              <a:t>HPV-Vaccine trials: poor </a:t>
            </a:r>
            <a:r>
              <a:rPr lang="en-US" sz="1800" b="1" dirty="0"/>
              <a:t>sensitivity </a:t>
            </a:r>
            <a:r>
              <a:rPr lang="en-US" sz="1800" b="1" dirty="0" smtClean="0"/>
              <a:t>for </a:t>
            </a:r>
            <a:r>
              <a:rPr lang="en-US" sz="1800" b="1" dirty="0"/>
              <a:t>CIN3+  </a:t>
            </a:r>
            <a:r>
              <a:rPr lang="en-US" sz="1800" b="1" dirty="0" err="1"/>
              <a:t>Stoler</a:t>
            </a:r>
            <a:r>
              <a:rPr lang="en-US" sz="1800" b="1" dirty="0"/>
              <a:t> M, IJC 2011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 smtClean="0"/>
              <a:t>RCT studies: colposcopy as sensitive </a:t>
            </a:r>
            <a:r>
              <a:rPr lang="en-US" sz="1800" b="1" dirty="0"/>
              <a:t>as immediate LEEP </a:t>
            </a:r>
            <a:r>
              <a:rPr lang="en-US" sz="1800" b="1" dirty="0" smtClean="0"/>
              <a:t>TOMBOLA</a:t>
            </a:r>
            <a:r>
              <a:rPr lang="en-US" sz="1800" b="1" dirty="0"/>
              <a:t>, BMJ 2010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 smtClean="0"/>
              <a:t>Sensitivity </a:t>
            </a:r>
            <a:r>
              <a:rPr lang="en-US" sz="1800" b="1" dirty="0"/>
              <a:t>of colposcopy </a:t>
            </a:r>
            <a:r>
              <a:rPr lang="en-US" sz="1800" b="1" dirty="0" smtClean="0"/>
              <a:t>CIN3 29-93</a:t>
            </a:r>
            <a:r>
              <a:rPr lang="en-US" sz="1800" b="1" dirty="0"/>
              <a:t>% in a US </a:t>
            </a:r>
            <a:r>
              <a:rPr lang="en-US" sz="1800" b="1" dirty="0" smtClean="0"/>
              <a:t>trial    Pretorius </a:t>
            </a:r>
            <a:r>
              <a:rPr lang="en-US" sz="1800" b="1" dirty="0"/>
              <a:t>R, JLGTD </a:t>
            </a:r>
            <a:r>
              <a:rPr lang="en-US" sz="1800" b="1" dirty="0" smtClean="0"/>
              <a:t>2011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 smtClean="0"/>
              <a:t>Lacks sensitivity in women with positive HPV tests but normal cytology  Petry KU, GO 2012</a:t>
            </a:r>
            <a:endParaRPr lang="en-US" sz="1800" b="1" dirty="0"/>
          </a:p>
        </p:txBody>
      </p:sp>
      <p:pic>
        <p:nvPicPr>
          <p:cNvPr id="4" name="Picture 2" descr="C:\Users\petry.AMBULANZ\AppData\Local\Microsoft\Windows\Temporary Internet Files\Content.IE5\6Y758E5D\MC9004231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2" y="1747128"/>
            <a:ext cx="553903" cy="5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etry.AMBULANZ\AppData\Local\Microsoft\Windows\Temporary Internet Files\Content.IE5\6Y758E5D\MC9004231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2636126"/>
            <a:ext cx="629754" cy="6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etry.AMBULANZ\AppData\Local\Microsoft\Windows\Temporary Internet Files\Content.IE5\6Y758E5D\MC9004231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2" y="5277197"/>
            <a:ext cx="626511" cy="62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etry.AMBULANZ\AppData\Local\Microsoft\Windows\Temporary Internet Files\Content.IE5\6Y758E5D\MC9004231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3" y="4341311"/>
            <a:ext cx="641251" cy="6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etry.AMBULANZ\AppData\Local\Microsoft\Windows\Temporary Internet Files\Content.IE5\AOVJLNNV\MC9004231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3" y="3535345"/>
            <a:ext cx="651681" cy="6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title-efc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21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How to improve colposcopy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772400" cy="4114800"/>
          </a:xfrm>
        </p:spPr>
        <p:txBody>
          <a:bodyPr/>
          <a:lstStyle/>
          <a:p>
            <a:r>
              <a:rPr lang="en-GB" dirty="0" smtClean="0"/>
              <a:t>Training / certification</a:t>
            </a:r>
          </a:p>
          <a:p>
            <a:endParaRPr lang="en-GB" dirty="0"/>
          </a:p>
          <a:p>
            <a:r>
              <a:rPr lang="en-GB" dirty="0" smtClean="0"/>
              <a:t>Number of biopsies</a:t>
            </a:r>
          </a:p>
          <a:p>
            <a:endParaRPr lang="en-GB" dirty="0"/>
          </a:p>
          <a:p>
            <a:r>
              <a:rPr lang="en-GB" dirty="0" smtClean="0"/>
              <a:t>Adjunctive technologies</a:t>
            </a:r>
            <a:endParaRPr lang="en-GB" dirty="0"/>
          </a:p>
        </p:txBody>
      </p:sp>
      <p:pic>
        <p:nvPicPr>
          <p:cNvPr id="4" name="Picture 3" descr="title-efc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53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12163" cy="868362"/>
          </a:xfrm>
        </p:spPr>
        <p:txBody>
          <a:bodyPr/>
          <a:lstStyle/>
          <a:p>
            <a:pPr eaLnBrk="1" hangingPunct="1"/>
            <a:r>
              <a:rPr lang="en-GB" b="1" dirty="0" err="1" smtClean="0"/>
              <a:t>DySIS</a:t>
            </a:r>
            <a:endParaRPr lang="en-GB" b="1" dirty="0" smtClean="0"/>
          </a:p>
        </p:txBody>
      </p:sp>
      <p:pic>
        <p:nvPicPr>
          <p:cNvPr id="190466" name="Picture 3" descr="Brochure_tech_top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32" t="6406" r="8842" b="13210"/>
          <a:stretch>
            <a:fillRect/>
          </a:stretch>
        </p:blipFill>
        <p:spPr bwMode="auto">
          <a:xfrm>
            <a:off x="539750" y="1700213"/>
            <a:ext cx="4319588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7" name="Picture 5" descr="C:\Users\CB\Documents\PAPER\paper\Review IEEE-IST 2008\MST-IST_IEEE\The submitted package\Figur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060575"/>
            <a:ext cx="25781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8" name="TextBox 2"/>
          <p:cNvSpPr txBox="1">
            <a:spLocks noChangeArrowheads="1"/>
          </p:cNvSpPr>
          <p:nvPr/>
        </p:nvSpPr>
        <p:spPr bwMode="auto">
          <a:xfrm>
            <a:off x="539750" y="5949950"/>
            <a:ext cx="8135938" cy="46166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Greater sensitivity than conventional colposcopy </a:t>
            </a:r>
          </a:p>
        </p:txBody>
      </p:sp>
    </p:spTree>
    <p:extLst>
      <p:ext uri="{BB962C8B-B14F-4D97-AF65-F5344CB8AC3E}">
        <p14:creationId xmlns:p14="http://schemas.microsoft.com/office/powerpoint/2010/main" val="115221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a typeface="ＭＳ Ｐゴシック" charset="0"/>
                <a:cs typeface="ＭＳ Ｐゴシック" charset="0"/>
              </a:rPr>
              <a:t>Zedscan</a:t>
            </a:r>
            <a:endParaRPr lang="en-GB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4578" name="Picture 8" descr="Base_Handset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022600"/>
            <a:ext cx="43434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Handset Render 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060575"/>
            <a:ext cx="38227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08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89888" cy="1143000"/>
          </a:xfrm>
        </p:spPr>
        <p:txBody>
          <a:bodyPr/>
          <a:lstStyle/>
          <a:p>
            <a:pPr algn="l"/>
            <a:r>
              <a:rPr lang="en-GB" sz="4000" b="1" dirty="0" smtClean="0"/>
              <a:t>Electrical Impedance Spectroscopy</a:t>
            </a:r>
          </a:p>
        </p:txBody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800" smtClean="0"/>
              <a:t>Conventional colposcopic sensitivity = 88% (80-94)</a:t>
            </a:r>
          </a:p>
          <a:p>
            <a:pPr>
              <a:buFontTx/>
              <a:buNone/>
            </a:pPr>
            <a:endParaRPr lang="en-GB" sz="2800" smtClean="0"/>
          </a:p>
          <a:p>
            <a:pPr>
              <a:buFontTx/>
              <a:buNone/>
            </a:pPr>
            <a:r>
              <a:rPr lang="en-GB" sz="2800" smtClean="0"/>
              <a:t>Significantly improves colposcopic performance</a:t>
            </a:r>
          </a:p>
          <a:p>
            <a:pPr>
              <a:buFontTx/>
              <a:buNone/>
            </a:pPr>
            <a:r>
              <a:rPr lang="en-GB" sz="2400" smtClean="0"/>
              <a:t>(ROC curve AOC =0.887 cf. 0.82 in Mitchell’s paper)</a:t>
            </a:r>
          </a:p>
          <a:p>
            <a:pPr>
              <a:buFontTx/>
              <a:buNone/>
            </a:pPr>
            <a:endParaRPr lang="en-GB" sz="2800" smtClean="0"/>
          </a:p>
          <a:p>
            <a:pPr>
              <a:buFontTx/>
              <a:buNone/>
            </a:pPr>
            <a:r>
              <a:rPr lang="en-GB" sz="2800" smtClean="0"/>
              <a:t>Performance profile can be adjusted</a:t>
            </a:r>
            <a:endParaRPr lang="en-GB" sz="2400" smtClean="0"/>
          </a:p>
          <a:p>
            <a:pPr>
              <a:buFontTx/>
              <a:buNone/>
            </a:pPr>
            <a:endParaRPr lang="en-GB" sz="2400" smtClean="0"/>
          </a:p>
          <a:p>
            <a:pPr>
              <a:buFontTx/>
              <a:buNone/>
            </a:pPr>
            <a:r>
              <a:rPr lang="en-GB" sz="2400" smtClean="0"/>
              <a:t>			   	   	        		</a:t>
            </a:r>
          </a:p>
        </p:txBody>
      </p:sp>
      <p:sp>
        <p:nvSpPr>
          <p:cNvPr id="196611" name="Text Box 5"/>
          <p:cNvSpPr txBox="1">
            <a:spLocks noChangeArrowheads="1"/>
          </p:cNvSpPr>
          <p:nvPr/>
        </p:nvSpPr>
        <p:spPr bwMode="auto">
          <a:xfrm>
            <a:off x="698628" y="5445224"/>
            <a:ext cx="7705725" cy="4064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Tidy et al Br J Obstet Gynaecol 2013:120;400-11</a:t>
            </a:r>
          </a:p>
        </p:txBody>
      </p:sp>
    </p:spTree>
    <p:extLst>
      <p:ext uri="{BB962C8B-B14F-4D97-AF65-F5344CB8AC3E}">
        <p14:creationId xmlns:p14="http://schemas.microsoft.com/office/powerpoint/2010/main" val="201239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143000"/>
          </a:xfrm>
        </p:spPr>
        <p:txBody>
          <a:bodyPr/>
          <a:lstStyle/>
          <a:p>
            <a:r>
              <a:rPr lang="en-US" b="1" dirty="0" smtClean="0"/>
              <a:t>Managing Capacity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350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436688" y="760413"/>
            <a:ext cx="61912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prstClr val="black"/>
                </a:solidFill>
              </a:rPr>
              <a:t>HPV Primary Screening Pilot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GB" altLang="en-US" sz="1400" b="1">
                <a:solidFill>
                  <a:prstClr val="black"/>
                </a:solidFill>
              </a:rPr>
              <a:t>Colposcopy Management Recommendations Algorithm</a:t>
            </a:r>
          </a:p>
        </p:txBody>
      </p:sp>
      <p:sp>
        <p:nvSpPr>
          <p:cNvPr id="2051" name="Text Box 25"/>
          <p:cNvSpPr txBox="1">
            <a:spLocks noChangeArrowheads="1"/>
          </p:cNvSpPr>
          <p:nvPr/>
        </p:nvSpPr>
        <p:spPr bwMode="auto">
          <a:xfrm>
            <a:off x="482600" y="1214438"/>
            <a:ext cx="16684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8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800" b="1">
                <a:solidFill>
                  <a:prstClr val="black"/>
                </a:solidFill>
              </a:rPr>
              <a:t>DRAFT Version 2.0 Aug 2014</a:t>
            </a:r>
          </a:p>
        </p:txBody>
      </p:sp>
      <p:pic>
        <p:nvPicPr>
          <p:cNvPr id="2052" name="Picture 86" descr="PHE_3268_SML_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0163"/>
            <a:ext cx="12255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8100"/>
            <a:ext cx="2978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0"/>
          <p:cNvSpPr txBox="1">
            <a:spLocks noChangeArrowheads="1"/>
          </p:cNvSpPr>
          <p:nvPr/>
        </p:nvSpPr>
        <p:spPr bwMode="auto">
          <a:xfrm>
            <a:off x="4197350" y="1773238"/>
            <a:ext cx="8032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700" b="1">
              <a:solidFill>
                <a:prstClr val="black"/>
              </a:solidFill>
            </a:endParaRP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3395663" y="1831975"/>
            <a:ext cx="2205037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Colposcopy Examination</a:t>
            </a:r>
          </a:p>
        </p:txBody>
      </p:sp>
      <p:sp>
        <p:nvSpPr>
          <p:cNvPr id="2056" name="Line 26"/>
          <p:cNvSpPr>
            <a:spLocks noChangeShapeType="1"/>
          </p:cNvSpPr>
          <p:nvPr/>
        </p:nvSpPr>
        <p:spPr bwMode="auto">
          <a:xfrm flipV="1">
            <a:off x="2568575" y="2308225"/>
            <a:ext cx="3843338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7" name="Line 27"/>
          <p:cNvSpPr>
            <a:spLocks noChangeShapeType="1"/>
          </p:cNvSpPr>
          <p:nvPr/>
        </p:nvSpPr>
        <p:spPr bwMode="auto">
          <a:xfrm>
            <a:off x="4532313" y="2036763"/>
            <a:ext cx="0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8" name="Line 28"/>
          <p:cNvSpPr>
            <a:spLocks noChangeShapeType="1"/>
          </p:cNvSpPr>
          <p:nvPr/>
        </p:nvSpPr>
        <p:spPr bwMode="auto">
          <a:xfrm flipH="1">
            <a:off x="2555875" y="2308225"/>
            <a:ext cx="1270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9" name="Text Box 64"/>
          <p:cNvSpPr txBox="1">
            <a:spLocks noChangeArrowheads="1"/>
          </p:cNvSpPr>
          <p:nvPr/>
        </p:nvSpPr>
        <p:spPr bwMode="auto">
          <a:xfrm>
            <a:off x="2687638" y="3395663"/>
            <a:ext cx="1236662" cy="319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Index HR-HPV +ve          - cytology ≥high grade 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231900" y="3395663"/>
            <a:ext cx="1036638" cy="414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Index HR-HPV +ve           - cytology ≤low grade</a:t>
            </a:r>
          </a:p>
        </p:txBody>
      </p:sp>
      <p:sp>
        <p:nvSpPr>
          <p:cNvPr id="2061" name="Text Box 6"/>
          <p:cNvSpPr txBox="1">
            <a:spLocks noChangeArrowheads="1"/>
          </p:cNvSpPr>
          <p:nvPr/>
        </p:nvSpPr>
        <p:spPr bwMode="auto">
          <a:xfrm>
            <a:off x="1971675" y="2571750"/>
            <a:ext cx="1270000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Inadequate</a:t>
            </a:r>
          </a:p>
        </p:txBody>
      </p:sp>
      <p:sp>
        <p:nvSpPr>
          <p:cNvPr id="2062" name="Line 32"/>
          <p:cNvSpPr>
            <a:spLocks noChangeShapeType="1"/>
          </p:cNvSpPr>
          <p:nvPr/>
        </p:nvSpPr>
        <p:spPr bwMode="auto">
          <a:xfrm>
            <a:off x="3276600" y="3054350"/>
            <a:ext cx="0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3" name="Line 66"/>
          <p:cNvSpPr>
            <a:spLocks noChangeShapeType="1"/>
          </p:cNvSpPr>
          <p:nvPr/>
        </p:nvSpPr>
        <p:spPr bwMode="auto">
          <a:xfrm>
            <a:off x="1763713" y="3054350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4" name="Line 67"/>
          <p:cNvSpPr>
            <a:spLocks noChangeShapeType="1"/>
          </p:cNvSpPr>
          <p:nvPr/>
        </p:nvSpPr>
        <p:spPr bwMode="auto">
          <a:xfrm>
            <a:off x="1763713" y="3054350"/>
            <a:ext cx="0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5" name="Line 68"/>
          <p:cNvSpPr>
            <a:spLocks noChangeShapeType="1"/>
          </p:cNvSpPr>
          <p:nvPr/>
        </p:nvSpPr>
        <p:spPr bwMode="auto">
          <a:xfrm>
            <a:off x="2571750" y="2784475"/>
            <a:ext cx="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6" name="Text Box 69"/>
          <p:cNvSpPr txBox="1">
            <a:spLocks noChangeArrowheads="1"/>
          </p:cNvSpPr>
          <p:nvPr/>
        </p:nvSpPr>
        <p:spPr bwMode="auto">
          <a:xfrm>
            <a:off x="1231900" y="4184650"/>
            <a:ext cx="1036638" cy="31908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Repeat colposcopy in 12m</a:t>
            </a:r>
            <a:endParaRPr lang="en-GB" altLang="en-US" sz="700" b="1" baseline="30000">
              <a:solidFill>
                <a:prstClr val="black"/>
              </a:solidFill>
            </a:endParaRPr>
          </a:p>
        </p:txBody>
      </p:sp>
      <p:sp>
        <p:nvSpPr>
          <p:cNvPr id="2067" name="Line 71"/>
          <p:cNvSpPr>
            <a:spLocks noChangeShapeType="1"/>
          </p:cNvSpPr>
          <p:nvPr/>
        </p:nvSpPr>
        <p:spPr bwMode="auto">
          <a:xfrm>
            <a:off x="3276600" y="3722688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8" name="Line 72"/>
          <p:cNvSpPr>
            <a:spLocks noChangeShapeType="1"/>
          </p:cNvSpPr>
          <p:nvPr/>
        </p:nvSpPr>
        <p:spPr bwMode="auto">
          <a:xfrm>
            <a:off x="1763713" y="3830638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9" name="Text Box 16"/>
          <p:cNvSpPr txBox="1">
            <a:spLocks noChangeArrowheads="1"/>
          </p:cNvSpPr>
          <p:nvPr/>
        </p:nvSpPr>
        <p:spPr bwMode="auto">
          <a:xfrm>
            <a:off x="1347788" y="4822825"/>
            <a:ext cx="803275" cy="4159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Consider LLETZ – patient choice</a:t>
            </a:r>
          </a:p>
        </p:txBody>
      </p:sp>
      <p:sp>
        <p:nvSpPr>
          <p:cNvPr id="2070" name="Line 41"/>
          <p:cNvSpPr>
            <a:spLocks noChangeShapeType="1"/>
          </p:cNvSpPr>
          <p:nvPr/>
        </p:nvSpPr>
        <p:spPr bwMode="auto">
          <a:xfrm flipH="1">
            <a:off x="1763713" y="4491038"/>
            <a:ext cx="0" cy="33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1" name="Text Box 16"/>
          <p:cNvSpPr txBox="1">
            <a:spLocks noChangeArrowheads="1"/>
          </p:cNvSpPr>
          <p:nvPr/>
        </p:nvSpPr>
        <p:spPr bwMode="auto">
          <a:xfrm>
            <a:off x="2905125" y="4184650"/>
            <a:ext cx="803275" cy="203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LLETZ</a:t>
            </a:r>
          </a:p>
        </p:txBody>
      </p:sp>
      <p:sp>
        <p:nvSpPr>
          <p:cNvPr id="2072" name="Text Box 8"/>
          <p:cNvSpPr txBox="1">
            <a:spLocks noChangeArrowheads="1"/>
          </p:cNvSpPr>
          <p:nvPr/>
        </p:nvSpPr>
        <p:spPr bwMode="auto">
          <a:xfrm>
            <a:off x="5651500" y="2571750"/>
            <a:ext cx="1536700" cy="20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Normal and adequate</a:t>
            </a:r>
          </a:p>
        </p:txBody>
      </p:sp>
      <p:sp>
        <p:nvSpPr>
          <p:cNvPr id="2073" name="Text Box 10"/>
          <p:cNvSpPr txBox="1">
            <a:spLocks noChangeArrowheads="1"/>
          </p:cNvSpPr>
          <p:nvPr/>
        </p:nvSpPr>
        <p:spPr bwMode="auto">
          <a:xfrm>
            <a:off x="5224463" y="3403600"/>
            <a:ext cx="1003300" cy="319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No biopsy or biopsy &lt;CIN1</a:t>
            </a:r>
          </a:p>
        </p:txBody>
      </p:sp>
      <p:sp>
        <p:nvSpPr>
          <p:cNvPr id="2074" name="Text Box 14"/>
          <p:cNvSpPr txBox="1">
            <a:spLocks noChangeArrowheads="1"/>
          </p:cNvSpPr>
          <p:nvPr/>
        </p:nvSpPr>
        <p:spPr bwMode="auto">
          <a:xfrm>
            <a:off x="6767513" y="3403600"/>
            <a:ext cx="900112" cy="319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Abnormal Biopsy CIN1+</a:t>
            </a:r>
          </a:p>
        </p:txBody>
      </p:sp>
      <p:sp>
        <p:nvSpPr>
          <p:cNvPr id="2075" name="Text Box 18"/>
          <p:cNvSpPr txBox="1">
            <a:spLocks noChangeArrowheads="1"/>
          </p:cNvSpPr>
          <p:nvPr/>
        </p:nvSpPr>
        <p:spPr bwMode="auto">
          <a:xfrm>
            <a:off x="4427538" y="4189413"/>
            <a:ext cx="1136650" cy="319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Index HR-HPV+ve/ cytology </a:t>
            </a:r>
            <a:r>
              <a:rPr lang="en-GB" altLang="en-US" sz="700" b="1">
                <a:solidFill>
                  <a:prstClr val="black"/>
                </a:solidFill>
                <a:cs typeface="Arial" pitchFamily="34" charset="0"/>
              </a:rPr>
              <a:t>≤low grade</a:t>
            </a:r>
          </a:p>
        </p:txBody>
      </p:sp>
      <p:sp>
        <p:nvSpPr>
          <p:cNvPr id="2076" name="Text Box 19"/>
          <p:cNvSpPr txBox="1">
            <a:spLocks noChangeArrowheads="1"/>
          </p:cNvSpPr>
          <p:nvPr/>
        </p:nvSpPr>
        <p:spPr bwMode="auto">
          <a:xfrm>
            <a:off x="5883275" y="4189413"/>
            <a:ext cx="1136650" cy="319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Index HR-HPV+ve/ cytology </a:t>
            </a:r>
            <a:r>
              <a:rPr lang="en-GB" altLang="en-US" sz="700" b="1">
                <a:solidFill>
                  <a:prstClr val="black"/>
                </a:solidFill>
                <a:cs typeface="Arial" pitchFamily="34" charset="0"/>
              </a:rPr>
              <a:t>≥high grade</a:t>
            </a:r>
          </a:p>
        </p:txBody>
      </p:sp>
      <p:sp>
        <p:nvSpPr>
          <p:cNvPr id="2077" name="Text Box 20"/>
          <p:cNvSpPr txBox="1">
            <a:spLocks noChangeArrowheads="1"/>
          </p:cNvSpPr>
          <p:nvPr/>
        </p:nvSpPr>
        <p:spPr bwMode="auto">
          <a:xfrm>
            <a:off x="5867400" y="4838700"/>
            <a:ext cx="1136650" cy="319088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Discussion at MDT within 2m</a:t>
            </a:r>
          </a:p>
        </p:txBody>
      </p:sp>
      <p:sp>
        <p:nvSpPr>
          <p:cNvPr id="2078" name="Text Box 21"/>
          <p:cNvSpPr txBox="1">
            <a:spLocks noChangeArrowheads="1"/>
          </p:cNvSpPr>
          <p:nvPr/>
        </p:nvSpPr>
        <p:spPr bwMode="auto">
          <a:xfrm>
            <a:off x="4427538" y="4832350"/>
            <a:ext cx="1136650" cy="2000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>
                <a:solidFill>
                  <a:prstClr val="black"/>
                </a:solidFill>
              </a:rPr>
              <a:t>Discharge to 3y recall</a:t>
            </a:r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>
            <a:off x="6411913" y="2316163"/>
            <a:ext cx="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5716588" y="3054350"/>
            <a:ext cx="1519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6411913" y="2784475"/>
            <a:ext cx="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5708650" y="3054350"/>
            <a:ext cx="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H="1">
            <a:off x="7226300" y="3054350"/>
            <a:ext cx="9525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4" name="Line 41"/>
          <p:cNvSpPr>
            <a:spLocks noChangeShapeType="1"/>
          </p:cNvSpPr>
          <p:nvPr/>
        </p:nvSpPr>
        <p:spPr bwMode="auto">
          <a:xfrm>
            <a:off x="5003800" y="3946525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5" name="Line 42"/>
          <p:cNvSpPr>
            <a:spLocks noChangeShapeType="1"/>
          </p:cNvSpPr>
          <p:nvPr/>
        </p:nvSpPr>
        <p:spPr bwMode="auto">
          <a:xfrm>
            <a:off x="6443663" y="3946525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6" name="Line 53"/>
          <p:cNvSpPr>
            <a:spLocks noChangeShapeType="1"/>
          </p:cNvSpPr>
          <p:nvPr/>
        </p:nvSpPr>
        <p:spPr bwMode="auto">
          <a:xfrm flipV="1">
            <a:off x="5003800" y="3946525"/>
            <a:ext cx="14319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7" name="Line 54"/>
          <p:cNvSpPr>
            <a:spLocks noChangeShapeType="1"/>
          </p:cNvSpPr>
          <p:nvPr/>
        </p:nvSpPr>
        <p:spPr bwMode="auto">
          <a:xfrm>
            <a:off x="5724525" y="3722688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8" name="Line 56"/>
          <p:cNvSpPr>
            <a:spLocks noChangeShapeType="1"/>
          </p:cNvSpPr>
          <p:nvPr/>
        </p:nvSpPr>
        <p:spPr bwMode="auto">
          <a:xfrm>
            <a:off x="6443663" y="4498975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9" name="Line 57"/>
          <p:cNvSpPr>
            <a:spLocks noChangeShapeType="1"/>
          </p:cNvSpPr>
          <p:nvPr/>
        </p:nvSpPr>
        <p:spPr bwMode="auto">
          <a:xfrm>
            <a:off x="5003800" y="4498975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0" name="Line 58"/>
          <p:cNvSpPr>
            <a:spLocks noChangeShapeType="1"/>
          </p:cNvSpPr>
          <p:nvPr/>
        </p:nvSpPr>
        <p:spPr bwMode="auto">
          <a:xfrm>
            <a:off x="7689850" y="3598863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1" name="Text Box 17"/>
          <p:cNvSpPr txBox="1">
            <a:spLocks noChangeArrowheads="1"/>
          </p:cNvSpPr>
          <p:nvPr/>
        </p:nvSpPr>
        <p:spPr bwMode="auto">
          <a:xfrm>
            <a:off x="7958138" y="3406775"/>
            <a:ext cx="935037" cy="63094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700" b="1" dirty="0">
                <a:solidFill>
                  <a:prstClr val="black"/>
                </a:solidFill>
              </a:rPr>
              <a:t>Manage according to ‘abnormal colposcopy examination’ </a:t>
            </a:r>
            <a:endParaRPr lang="en-GB" altLang="en-US" sz="700" b="1" baseline="30000" dirty="0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211960" y="3933056"/>
            <a:ext cx="1584176" cy="1584176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93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th tu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r="8078"/>
          <a:stretch>
            <a:fillRect/>
          </a:stretch>
        </p:blipFill>
        <p:spPr/>
      </p:pic>
      <p:sp>
        <p:nvSpPr>
          <p:cNvPr id="3" name="Trapezoid 2"/>
          <p:cNvSpPr/>
          <p:nvPr/>
        </p:nvSpPr>
        <p:spPr>
          <a:xfrm>
            <a:off x="7164288" y="5373216"/>
            <a:ext cx="720080" cy="648072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6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772400" cy="1143000"/>
          </a:xfrm>
        </p:spPr>
        <p:txBody>
          <a:bodyPr/>
          <a:lstStyle/>
          <a:p>
            <a:r>
              <a:rPr lang="en-US" b="1" dirty="0" smtClean="0"/>
              <a:t>Quality Assurance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64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12" y="188640"/>
            <a:ext cx="6480720" cy="6273800"/>
            <a:chOff x="0" y="80"/>
            <a:chExt cx="3870" cy="4160"/>
          </a:xfrm>
        </p:grpSpPr>
        <p:sp>
          <p:nvSpPr>
            <p:cNvPr id="124931" name="Freeform 3"/>
            <p:cNvSpPr>
              <a:spLocks noEditPoints="1"/>
            </p:cNvSpPr>
            <p:nvPr/>
          </p:nvSpPr>
          <p:spPr bwMode="auto">
            <a:xfrm>
              <a:off x="2720" y="138"/>
              <a:ext cx="1142" cy="2860"/>
            </a:xfrm>
            <a:custGeom>
              <a:avLst/>
              <a:gdLst/>
              <a:ahLst/>
              <a:cxnLst>
                <a:cxn ang="0">
                  <a:pos x="81" y="1445"/>
                </a:cxn>
                <a:cxn ang="0">
                  <a:pos x="143" y="1465"/>
                </a:cxn>
                <a:cxn ang="0">
                  <a:pos x="62" y="1521"/>
                </a:cxn>
                <a:cxn ang="0">
                  <a:pos x="88" y="1474"/>
                </a:cxn>
                <a:cxn ang="0">
                  <a:pos x="359" y="663"/>
                </a:cxn>
                <a:cxn ang="0">
                  <a:pos x="289" y="351"/>
                </a:cxn>
                <a:cxn ang="0">
                  <a:pos x="180" y="185"/>
                </a:cxn>
                <a:cxn ang="0">
                  <a:pos x="303" y="42"/>
                </a:cxn>
                <a:cxn ang="0">
                  <a:pos x="342" y="76"/>
                </a:cxn>
                <a:cxn ang="0">
                  <a:pos x="468" y="89"/>
                </a:cxn>
                <a:cxn ang="0">
                  <a:pos x="703" y="143"/>
                </a:cxn>
                <a:cxn ang="0">
                  <a:pos x="810" y="160"/>
                </a:cxn>
                <a:cxn ang="0">
                  <a:pos x="868" y="248"/>
                </a:cxn>
                <a:cxn ang="0">
                  <a:pos x="798" y="384"/>
                </a:cxn>
                <a:cxn ang="0">
                  <a:pos x="575" y="391"/>
                </a:cxn>
                <a:cxn ang="0">
                  <a:pos x="556" y="450"/>
                </a:cxn>
                <a:cxn ang="0">
                  <a:pos x="627" y="565"/>
                </a:cxn>
                <a:cxn ang="0">
                  <a:pos x="682" y="654"/>
                </a:cxn>
                <a:cxn ang="0">
                  <a:pos x="840" y="669"/>
                </a:cxn>
                <a:cxn ang="0">
                  <a:pos x="810" y="593"/>
                </a:cxn>
                <a:cxn ang="0">
                  <a:pos x="763" y="533"/>
                </a:cxn>
                <a:cxn ang="0">
                  <a:pos x="932" y="531"/>
                </a:cxn>
                <a:cxn ang="0">
                  <a:pos x="913" y="443"/>
                </a:cxn>
                <a:cxn ang="0">
                  <a:pos x="920" y="373"/>
                </a:cxn>
                <a:cxn ang="0">
                  <a:pos x="971" y="275"/>
                </a:cxn>
                <a:cxn ang="0">
                  <a:pos x="1063" y="260"/>
                </a:cxn>
                <a:cxn ang="0">
                  <a:pos x="988" y="165"/>
                </a:cxn>
                <a:cxn ang="0">
                  <a:pos x="967" y="89"/>
                </a:cxn>
                <a:cxn ang="0">
                  <a:pos x="900" y="35"/>
                </a:cxn>
                <a:cxn ang="0">
                  <a:pos x="986" y="0"/>
                </a:cxn>
                <a:cxn ang="0">
                  <a:pos x="1041" y="77"/>
                </a:cxn>
                <a:cxn ang="0">
                  <a:pos x="994" y="150"/>
                </a:cxn>
                <a:cxn ang="0">
                  <a:pos x="1033" y="173"/>
                </a:cxn>
                <a:cxn ang="0">
                  <a:pos x="1056" y="2663"/>
                </a:cxn>
                <a:cxn ang="0">
                  <a:pos x="962" y="2820"/>
                </a:cxn>
                <a:cxn ang="0">
                  <a:pos x="862" y="2828"/>
                </a:cxn>
                <a:cxn ang="0">
                  <a:pos x="821" y="2700"/>
                </a:cxn>
                <a:cxn ang="0">
                  <a:pos x="639" y="2575"/>
                </a:cxn>
                <a:cxn ang="0">
                  <a:pos x="511" y="2643"/>
                </a:cxn>
                <a:cxn ang="0">
                  <a:pos x="385" y="2666"/>
                </a:cxn>
                <a:cxn ang="0">
                  <a:pos x="391" y="2339"/>
                </a:cxn>
                <a:cxn ang="0">
                  <a:pos x="314" y="2201"/>
                </a:cxn>
                <a:cxn ang="0">
                  <a:pos x="308" y="2105"/>
                </a:cxn>
                <a:cxn ang="0">
                  <a:pos x="259" y="1948"/>
                </a:cxn>
                <a:cxn ang="0">
                  <a:pos x="43" y="1955"/>
                </a:cxn>
                <a:cxn ang="0">
                  <a:pos x="0" y="1901"/>
                </a:cxn>
                <a:cxn ang="0">
                  <a:pos x="60" y="1843"/>
                </a:cxn>
                <a:cxn ang="0">
                  <a:pos x="26" y="1695"/>
                </a:cxn>
                <a:cxn ang="0">
                  <a:pos x="98" y="1685"/>
                </a:cxn>
                <a:cxn ang="0">
                  <a:pos x="171" y="1675"/>
                </a:cxn>
                <a:cxn ang="0">
                  <a:pos x="284" y="1688"/>
                </a:cxn>
                <a:cxn ang="0">
                  <a:pos x="442" y="1740"/>
                </a:cxn>
                <a:cxn ang="0">
                  <a:pos x="524" y="1617"/>
                </a:cxn>
                <a:cxn ang="0">
                  <a:pos x="494" y="1519"/>
                </a:cxn>
                <a:cxn ang="0">
                  <a:pos x="387" y="1489"/>
                </a:cxn>
                <a:cxn ang="0">
                  <a:pos x="391" y="1391"/>
                </a:cxn>
                <a:cxn ang="0">
                  <a:pos x="415" y="1330"/>
                </a:cxn>
                <a:cxn ang="0">
                  <a:pos x="526" y="1226"/>
                </a:cxn>
                <a:cxn ang="0">
                  <a:pos x="460" y="1199"/>
                </a:cxn>
                <a:cxn ang="0">
                  <a:pos x="415" y="1170"/>
                </a:cxn>
                <a:cxn ang="0">
                  <a:pos x="513" y="1007"/>
                </a:cxn>
                <a:cxn ang="0">
                  <a:pos x="532" y="882"/>
                </a:cxn>
              </a:cxnLst>
              <a:rect l="0" t="0" r="r" b="b"/>
              <a:pathLst>
                <a:path w="1142" h="2860">
                  <a:moveTo>
                    <a:pt x="87" y="1415"/>
                  </a:moveTo>
                  <a:lnTo>
                    <a:pt x="96" y="1417"/>
                  </a:lnTo>
                  <a:lnTo>
                    <a:pt x="111" y="1420"/>
                  </a:lnTo>
                  <a:lnTo>
                    <a:pt x="118" y="1423"/>
                  </a:lnTo>
                  <a:lnTo>
                    <a:pt x="126" y="1427"/>
                  </a:lnTo>
                  <a:lnTo>
                    <a:pt x="130" y="1430"/>
                  </a:lnTo>
                  <a:lnTo>
                    <a:pt x="132" y="1435"/>
                  </a:lnTo>
                  <a:lnTo>
                    <a:pt x="107" y="1440"/>
                  </a:lnTo>
                  <a:lnTo>
                    <a:pt x="81" y="1445"/>
                  </a:lnTo>
                  <a:lnTo>
                    <a:pt x="75" y="1440"/>
                  </a:lnTo>
                  <a:lnTo>
                    <a:pt x="70" y="1437"/>
                  </a:lnTo>
                  <a:lnTo>
                    <a:pt x="66" y="1432"/>
                  </a:lnTo>
                  <a:lnTo>
                    <a:pt x="66" y="1430"/>
                  </a:lnTo>
                  <a:lnTo>
                    <a:pt x="68" y="1427"/>
                  </a:lnTo>
                  <a:lnTo>
                    <a:pt x="71" y="1423"/>
                  </a:lnTo>
                  <a:lnTo>
                    <a:pt x="77" y="1420"/>
                  </a:lnTo>
                  <a:lnTo>
                    <a:pt x="87" y="1415"/>
                  </a:lnTo>
                  <a:close/>
                  <a:moveTo>
                    <a:pt x="143" y="1465"/>
                  </a:moveTo>
                  <a:lnTo>
                    <a:pt x="128" y="1484"/>
                  </a:lnTo>
                  <a:lnTo>
                    <a:pt x="117" y="1504"/>
                  </a:lnTo>
                  <a:lnTo>
                    <a:pt x="111" y="1513"/>
                  </a:lnTo>
                  <a:lnTo>
                    <a:pt x="103" y="1521"/>
                  </a:lnTo>
                  <a:lnTo>
                    <a:pt x="96" y="1530"/>
                  </a:lnTo>
                  <a:lnTo>
                    <a:pt x="88" y="1535"/>
                  </a:lnTo>
                  <a:lnTo>
                    <a:pt x="79" y="1533"/>
                  </a:lnTo>
                  <a:lnTo>
                    <a:pt x="66" y="1526"/>
                  </a:lnTo>
                  <a:lnTo>
                    <a:pt x="62" y="1521"/>
                  </a:lnTo>
                  <a:lnTo>
                    <a:pt x="58" y="1516"/>
                  </a:lnTo>
                  <a:lnTo>
                    <a:pt x="58" y="1511"/>
                  </a:lnTo>
                  <a:lnTo>
                    <a:pt x="62" y="1506"/>
                  </a:lnTo>
                  <a:lnTo>
                    <a:pt x="62" y="1499"/>
                  </a:lnTo>
                  <a:lnTo>
                    <a:pt x="64" y="1494"/>
                  </a:lnTo>
                  <a:lnTo>
                    <a:pt x="66" y="1489"/>
                  </a:lnTo>
                  <a:lnTo>
                    <a:pt x="70" y="1484"/>
                  </a:lnTo>
                  <a:lnTo>
                    <a:pt x="77" y="1479"/>
                  </a:lnTo>
                  <a:lnTo>
                    <a:pt x="88" y="1474"/>
                  </a:lnTo>
                  <a:lnTo>
                    <a:pt x="115" y="1469"/>
                  </a:lnTo>
                  <a:lnTo>
                    <a:pt x="143" y="1465"/>
                  </a:lnTo>
                  <a:close/>
                  <a:moveTo>
                    <a:pt x="447" y="757"/>
                  </a:moveTo>
                  <a:lnTo>
                    <a:pt x="468" y="730"/>
                  </a:lnTo>
                  <a:lnTo>
                    <a:pt x="404" y="725"/>
                  </a:lnTo>
                  <a:lnTo>
                    <a:pt x="391" y="683"/>
                  </a:lnTo>
                  <a:lnTo>
                    <a:pt x="372" y="673"/>
                  </a:lnTo>
                  <a:lnTo>
                    <a:pt x="364" y="669"/>
                  </a:lnTo>
                  <a:lnTo>
                    <a:pt x="359" y="663"/>
                  </a:lnTo>
                  <a:lnTo>
                    <a:pt x="351" y="644"/>
                  </a:lnTo>
                  <a:lnTo>
                    <a:pt x="376" y="541"/>
                  </a:lnTo>
                  <a:lnTo>
                    <a:pt x="295" y="447"/>
                  </a:lnTo>
                  <a:lnTo>
                    <a:pt x="289" y="433"/>
                  </a:lnTo>
                  <a:lnTo>
                    <a:pt x="286" y="420"/>
                  </a:lnTo>
                  <a:lnTo>
                    <a:pt x="286" y="408"/>
                  </a:lnTo>
                  <a:lnTo>
                    <a:pt x="286" y="396"/>
                  </a:lnTo>
                  <a:lnTo>
                    <a:pt x="287" y="373"/>
                  </a:lnTo>
                  <a:lnTo>
                    <a:pt x="289" y="351"/>
                  </a:lnTo>
                  <a:lnTo>
                    <a:pt x="284" y="342"/>
                  </a:lnTo>
                  <a:lnTo>
                    <a:pt x="278" y="330"/>
                  </a:lnTo>
                  <a:lnTo>
                    <a:pt x="272" y="322"/>
                  </a:lnTo>
                  <a:lnTo>
                    <a:pt x="267" y="315"/>
                  </a:lnTo>
                  <a:lnTo>
                    <a:pt x="257" y="307"/>
                  </a:lnTo>
                  <a:lnTo>
                    <a:pt x="244" y="300"/>
                  </a:lnTo>
                  <a:lnTo>
                    <a:pt x="212" y="288"/>
                  </a:lnTo>
                  <a:lnTo>
                    <a:pt x="205" y="285"/>
                  </a:lnTo>
                  <a:lnTo>
                    <a:pt x="180" y="185"/>
                  </a:lnTo>
                  <a:lnTo>
                    <a:pt x="179" y="153"/>
                  </a:lnTo>
                  <a:lnTo>
                    <a:pt x="214" y="141"/>
                  </a:lnTo>
                  <a:lnTo>
                    <a:pt x="256" y="94"/>
                  </a:lnTo>
                  <a:lnTo>
                    <a:pt x="304" y="64"/>
                  </a:lnTo>
                  <a:lnTo>
                    <a:pt x="306" y="57"/>
                  </a:lnTo>
                  <a:lnTo>
                    <a:pt x="306" y="54"/>
                  </a:lnTo>
                  <a:lnTo>
                    <a:pt x="306" y="49"/>
                  </a:lnTo>
                  <a:lnTo>
                    <a:pt x="304" y="45"/>
                  </a:lnTo>
                  <a:lnTo>
                    <a:pt x="303" y="42"/>
                  </a:lnTo>
                  <a:lnTo>
                    <a:pt x="304" y="39"/>
                  </a:lnTo>
                  <a:lnTo>
                    <a:pt x="306" y="35"/>
                  </a:lnTo>
                  <a:lnTo>
                    <a:pt x="312" y="32"/>
                  </a:lnTo>
                  <a:lnTo>
                    <a:pt x="361" y="60"/>
                  </a:lnTo>
                  <a:lnTo>
                    <a:pt x="368" y="67"/>
                  </a:lnTo>
                  <a:lnTo>
                    <a:pt x="363" y="67"/>
                  </a:lnTo>
                  <a:lnTo>
                    <a:pt x="353" y="69"/>
                  </a:lnTo>
                  <a:lnTo>
                    <a:pt x="348" y="72"/>
                  </a:lnTo>
                  <a:lnTo>
                    <a:pt x="342" y="76"/>
                  </a:lnTo>
                  <a:lnTo>
                    <a:pt x="336" y="81"/>
                  </a:lnTo>
                  <a:lnTo>
                    <a:pt x="333" y="87"/>
                  </a:lnTo>
                  <a:lnTo>
                    <a:pt x="344" y="91"/>
                  </a:lnTo>
                  <a:lnTo>
                    <a:pt x="355" y="94"/>
                  </a:lnTo>
                  <a:lnTo>
                    <a:pt x="368" y="94"/>
                  </a:lnTo>
                  <a:lnTo>
                    <a:pt x="381" y="96"/>
                  </a:lnTo>
                  <a:lnTo>
                    <a:pt x="410" y="94"/>
                  </a:lnTo>
                  <a:lnTo>
                    <a:pt x="440" y="93"/>
                  </a:lnTo>
                  <a:lnTo>
                    <a:pt x="468" y="89"/>
                  </a:lnTo>
                  <a:lnTo>
                    <a:pt x="498" y="86"/>
                  </a:lnTo>
                  <a:lnTo>
                    <a:pt x="526" y="86"/>
                  </a:lnTo>
                  <a:lnTo>
                    <a:pt x="552" y="87"/>
                  </a:lnTo>
                  <a:lnTo>
                    <a:pt x="575" y="94"/>
                  </a:lnTo>
                  <a:lnTo>
                    <a:pt x="599" y="103"/>
                  </a:lnTo>
                  <a:lnTo>
                    <a:pt x="624" y="113"/>
                  </a:lnTo>
                  <a:lnTo>
                    <a:pt x="650" y="125"/>
                  </a:lnTo>
                  <a:lnTo>
                    <a:pt x="676" y="135"/>
                  </a:lnTo>
                  <a:lnTo>
                    <a:pt x="703" y="143"/>
                  </a:lnTo>
                  <a:lnTo>
                    <a:pt x="716" y="147"/>
                  </a:lnTo>
                  <a:lnTo>
                    <a:pt x="729" y="148"/>
                  </a:lnTo>
                  <a:lnTo>
                    <a:pt x="742" y="148"/>
                  </a:lnTo>
                  <a:lnTo>
                    <a:pt x="757" y="148"/>
                  </a:lnTo>
                  <a:lnTo>
                    <a:pt x="766" y="147"/>
                  </a:lnTo>
                  <a:lnTo>
                    <a:pt x="778" y="148"/>
                  </a:lnTo>
                  <a:lnTo>
                    <a:pt x="789" y="152"/>
                  </a:lnTo>
                  <a:lnTo>
                    <a:pt x="798" y="155"/>
                  </a:lnTo>
                  <a:lnTo>
                    <a:pt x="810" y="160"/>
                  </a:lnTo>
                  <a:lnTo>
                    <a:pt x="819" y="167"/>
                  </a:lnTo>
                  <a:lnTo>
                    <a:pt x="827" y="173"/>
                  </a:lnTo>
                  <a:lnTo>
                    <a:pt x="836" y="180"/>
                  </a:lnTo>
                  <a:lnTo>
                    <a:pt x="849" y="197"/>
                  </a:lnTo>
                  <a:lnTo>
                    <a:pt x="860" y="214"/>
                  </a:lnTo>
                  <a:lnTo>
                    <a:pt x="864" y="222"/>
                  </a:lnTo>
                  <a:lnTo>
                    <a:pt x="866" y="231"/>
                  </a:lnTo>
                  <a:lnTo>
                    <a:pt x="868" y="239"/>
                  </a:lnTo>
                  <a:lnTo>
                    <a:pt x="868" y="248"/>
                  </a:lnTo>
                  <a:lnTo>
                    <a:pt x="858" y="307"/>
                  </a:lnTo>
                  <a:lnTo>
                    <a:pt x="857" y="322"/>
                  </a:lnTo>
                  <a:lnTo>
                    <a:pt x="851" y="334"/>
                  </a:lnTo>
                  <a:lnTo>
                    <a:pt x="845" y="346"/>
                  </a:lnTo>
                  <a:lnTo>
                    <a:pt x="838" y="356"/>
                  </a:lnTo>
                  <a:lnTo>
                    <a:pt x="830" y="364"/>
                  </a:lnTo>
                  <a:lnTo>
                    <a:pt x="821" y="373"/>
                  </a:lnTo>
                  <a:lnTo>
                    <a:pt x="810" y="379"/>
                  </a:lnTo>
                  <a:lnTo>
                    <a:pt x="798" y="384"/>
                  </a:lnTo>
                  <a:lnTo>
                    <a:pt x="785" y="389"/>
                  </a:lnTo>
                  <a:lnTo>
                    <a:pt x="772" y="393"/>
                  </a:lnTo>
                  <a:lnTo>
                    <a:pt x="759" y="396"/>
                  </a:lnTo>
                  <a:lnTo>
                    <a:pt x="744" y="398"/>
                  </a:lnTo>
                  <a:lnTo>
                    <a:pt x="712" y="399"/>
                  </a:lnTo>
                  <a:lnTo>
                    <a:pt x="678" y="401"/>
                  </a:lnTo>
                  <a:lnTo>
                    <a:pt x="644" y="398"/>
                  </a:lnTo>
                  <a:lnTo>
                    <a:pt x="609" y="396"/>
                  </a:lnTo>
                  <a:lnTo>
                    <a:pt x="575" y="391"/>
                  </a:lnTo>
                  <a:lnTo>
                    <a:pt x="541" y="388"/>
                  </a:lnTo>
                  <a:lnTo>
                    <a:pt x="477" y="379"/>
                  </a:lnTo>
                  <a:lnTo>
                    <a:pt x="426" y="376"/>
                  </a:lnTo>
                  <a:lnTo>
                    <a:pt x="440" y="389"/>
                  </a:lnTo>
                  <a:lnTo>
                    <a:pt x="455" y="401"/>
                  </a:lnTo>
                  <a:lnTo>
                    <a:pt x="472" y="411"/>
                  </a:lnTo>
                  <a:lnTo>
                    <a:pt x="488" y="420"/>
                  </a:lnTo>
                  <a:lnTo>
                    <a:pt x="522" y="435"/>
                  </a:lnTo>
                  <a:lnTo>
                    <a:pt x="556" y="450"/>
                  </a:lnTo>
                  <a:lnTo>
                    <a:pt x="571" y="457"/>
                  </a:lnTo>
                  <a:lnTo>
                    <a:pt x="584" y="465"/>
                  </a:lnTo>
                  <a:lnTo>
                    <a:pt x="597" y="474"/>
                  </a:lnTo>
                  <a:lnTo>
                    <a:pt x="607" y="484"/>
                  </a:lnTo>
                  <a:lnTo>
                    <a:pt x="614" y="496"/>
                  </a:lnTo>
                  <a:lnTo>
                    <a:pt x="618" y="507"/>
                  </a:lnTo>
                  <a:lnTo>
                    <a:pt x="620" y="523"/>
                  </a:lnTo>
                  <a:lnTo>
                    <a:pt x="618" y="541"/>
                  </a:lnTo>
                  <a:lnTo>
                    <a:pt x="627" y="565"/>
                  </a:lnTo>
                  <a:lnTo>
                    <a:pt x="633" y="590"/>
                  </a:lnTo>
                  <a:lnTo>
                    <a:pt x="637" y="617"/>
                  </a:lnTo>
                  <a:lnTo>
                    <a:pt x="639" y="641"/>
                  </a:lnTo>
                  <a:lnTo>
                    <a:pt x="641" y="646"/>
                  </a:lnTo>
                  <a:lnTo>
                    <a:pt x="644" y="649"/>
                  </a:lnTo>
                  <a:lnTo>
                    <a:pt x="648" y="652"/>
                  </a:lnTo>
                  <a:lnTo>
                    <a:pt x="654" y="654"/>
                  </a:lnTo>
                  <a:lnTo>
                    <a:pt x="667" y="656"/>
                  </a:lnTo>
                  <a:lnTo>
                    <a:pt x="682" y="654"/>
                  </a:lnTo>
                  <a:lnTo>
                    <a:pt x="712" y="649"/>
                  </a:lnTo>
                  <a:lnTo>
                    <a:pt x="731" y="646"/>
                  </a:lnTo>
                  <a:lnTo>
                    <a:pt x="755" y="652"/>
                  </a:lnTo>
                  <a:lnTo>
                    <a:pt x="780" y="663"/>
                  </a:lnTo>
                  <a:lnTo>
                    <a:pt x="791" y="668"/>
                  </a:lnTo>
                  <a:lnTo>
                    <a:pt x="804" y="671"/>
                  </a:lnTo>
                  <a:lnTo>
                    <a:pt x="817" y="673"/>
                  </a:lnTo>
                  <a:lnTo>
                    <a:pt x="834" y="671"/>
                  </a:lnTo>
                  <a:lnTo>
                    <a:pt x="840" y="669"/>
                  </a:lnTo>
                  <a:lnTo>
                    <a:pt x="843" y="666"/>
                  </a:lnTo>
                  <a:lnTo>
                    <a:pt x="847" y="663"/>
                  </a:lnTo>
                  <a:lnTo>
                    <a:pt x="851" y="659"/>
                  </a:lnTo>
                  <a:lnTo>
                    <a:pt x="853" y="647"/>
                  </a:lnTo>
                  <a:lnTo>
                    <a:pt x="855" y="636"/>
                  </a:lnTo>
                  <a:lnTo>
                    <a:pt x="853" y="614"/>
                  </a:lnTo>
                  <a:lnTo>
                    <a:pt x="851" y="595"/>
                  </a:lnTo>
                  <a:lnTo>
                    <a:pt x="828" y="595"/>
                  </a:lnTo>
                  <a:lnTo>
                    <a:pt x="810" y="593"/>
                  </a:lnTo>
                  <a:lnTo>
                    <a:pt x="795" y="592"/>
                  </a:lnTo>
                  <a:lnTo>
                    <a:pt x="781" y="587"/>
                  </a:lnTo>
                  <a:lnTo>
                    <a:pt x="776" y="583"/>
                  </a:lnTo>
                  <a:lnTo>
                    <a:pt x="772" y="580"/>
                  </a:lnTo>
                  <a:lnTo>
                    <a:pt x="768" y="575"/>
                  </a:lnTo>
                  <a:lnTo>
                    <a:pt x="765" y="570"/>
                  </a:lnTo>
                  <a:lnTo>
                    <a:pt x="759" y="556"/>
                  </a:lnTo>
                  <a:lnTo>
                    <a:pt x="755" y="539"/>
                  </a:lnTo>
                  <a:lnTo>
                    <a:pt x="763" y="533"/>
                  </a:lnTo>
                  <a:lnTo>
                    <a:pt x="774" y="529"/>
                  </a:lnTo>
                  <a:lnTo>
                    <a:pt x="785" y="528"/>
                  </a:lnTo>
                  <a:lnTo>
                    <a:pt x="796" y="528"/>
                  </a:lnTo>
                  <a:lnTo>
                    <a:pt x="823" y="529"/>
                  </a:lnTo>
                  <a:lnTo>
                    <a:pt x="851" y="533"/>
                  </a:lnTo>
                  <a:lnTo>
                    <a:pt x="879" y="536"/>
                  </a:lnTo>
                  <a:lnTo>
                    <a:pt x="905" y="536"/>
                  </a:lnTo>
                  <a:lnTo>
                    <a:pt x="919" y="534"/>
                  </a:lnTo>
                  <a:lnTo>
                    <a:pt x="932" y="531"/>
                  </a:lnTo>
                  <a:lnTo>
                    <a:pt x="941" y="526"/>
                  </a:lnTo>
                  <a:lnTo>
                    <a:pt x="952" y="519"/>
                  </a:lnTo>
                  <a:lnTo>
                    <a:pt x="951" y="507"/>
                  </a:lnTo>
                  <a:lnTo>
                    <a:pt x="949" y="497"/>
                  </a:lnTo>
                  <a:lnTo>
                    <a:pt x="947" y="487"/>
                  </a:lnTo>
                  <a:lnTo>
                    <a:pt x="943" y="480"/>
                  </a:lnTo>
                  <a:lnTo>
                    <a:pt x="934" y="465"/>
                  </a:lnTo>
                  <a:lnTo>
                    <a:pt x="922" y="453"/>
                  </a:lnTo>
                  <a:lnTo>
                    <a:pt x="913" y="443"/>
                  </a:lnTo>
                  <a:lnTo>
                    <a:pt x="905" y="432"/>
                  </a:lnTo>
                  <a:lnTo>
                    <a:pt x="904" y="425"/>
                  </a:lnTo>
                  <a:lnTo>
                    <a:pt x="902" y="418"/>
                  </a:lnTo>
                  <a:lnTo>
                    <a:pt x="902" y="410"/>
                  </a:lnTo>
                  <a:lnTo>
                    <a:pt x="904" y="399"/>
                  </a:lnTo>
                  <a:lnTo>
                    <a:pt x="909" y="384"/>
                  </a:lnTo>
                  <a:lnTo>
                    <a:pt x="913" y="376"/>
                  </a:lnTo>
                  <a:lnTo>
                    <a:pt x="917" y="373"/>
                  </a:lnTo>
                  <a:lnTo>
                    <a:pt x="920" y="373"/>
                  </a:lnTo>
                  <a:lnTo>
                    <a:pt x="926" y="371"/>
                  </a:lnTo>
                  <a:lnTo>
                    <a:pt x="930" y="369"/>
                  </a:lnTo>
                  <a:lnTo>
                    <a:pt x="934" y="366"/>
                  </a:lnTo>
                  <a:lnTo>
                    <a:pt x="941" y="356"/>
                  </a:lnTo>
                  <a:lnTo>
                    <a:pt x="951" y="329"/>
                  </a:lnTo>
                  <a:lnTo>
                    <a:pt x="960" y="303"/>
                  </a:lnTo>
                  <a:lnTo>
                    <a:pt x="964" y="292"/>
                  </a:lnTo>
                  <a:lnTo>
                    <a:pt x="967" y="283"/>
                  </a:lnTo>
                  <a:lnTo>
                    <a:pt x="971" y="275"/>
                  </a:lnTo>
                  <a:lnTo>
                    <a:pt x="975" y="271"/>
                  </a:lnTo>
                  <a:lnTo>
                    <a:pt x="999" y="278"/>
                  </a:lnTo>
                  <a:lnTo>
                    <a:pt x="1037" y="288"/>
                  </a:lnTo>
                  <a:lnTo>
                    <a:pt x="1073" y="297"/>
                  </a:lnTo>
                  <a:lnTo>
                    <a:pt x="1097" y="300"/>
                  </a:lnTo>
                  <a:lnTo>
                    <a:pt x="1086" y="292"/>
                  </a:lnTo>
                  <a:lnTo>
                    <a:pt x="1078" y="281"/>
                  </a:lnTo>
                  <a:lnTo>
                    <a:pt x="1071" y="271"/>
                  </a:lnTo>
                  <a:lnTo>
                    <a:pt x="1063" y="260"/>
                  </a:lnTo>
                  <a:lnTo>
                    <a:pt x="1054" y="236"/>
                  </a:lnTo>
                  <a:lnTo>
                    <a:pt x="1043" y="212"/>
                  </a:lnTo>
                  <a:lnTo>
                    <a:pt x="1039" y="202"/>
                  </a:lnTo>
                  <a:lnTo>
                    <a:pt x="1033" y="192"/>
                  </a:lnTo>
                  <a:lnTo>
                    <a:pt x="1026" y="182"/>
                  </a:lnTo>
                  <a:lnTo>
                    <a:pt x="1018" y="175"/>
                  </a:lnTo>
                  <a:lnTo>
                    <a:pt x="1011" y="170"/>
                  </a:lnTo>
                  <a:lnTo>
                    <a:pt x="999" y="167"/>
                  </a:lnTo>
                  <a:lnTo>
                    <a:pt x="988" y="165"/>
                  </a:lnTo>
                  <a:lnTo>
                    <a:pt x="973" y="167"/>
                  </a:lnTo>
                  <a:lnTo>
                    <a:pt x="967" y="163"/>
                  </a:lnTo>
                  <a:lnTo>
                    <a:pt x="964" y="158"/>
                  </a:lnTo>
                  <a:lnTo>
                    <a:pt x="962" y="153"/>
                  </a:lnTo>
                  <a:lnTo>
                    <a:pt x="960" y="148"/>
                  </a:lnTo>
                  <a:lnTo>
                    <a:pt x="960" y="135"/>
                  </a:lnTo>
                  <a:lnTo>
                    <a:pt x="962" y="120"/>
                  </a:lnTo>
                  <a:lnTo>
                    <a:pt x="966" y="104"/>
                  </a:lnTo>
                  <a:lnTo>
                    <a:pt x="967" y="89"/>
                  </a:lnTo>
                  <a:lnTo>
                    <a:pt x="969" y="76"/>
                  </a:lnTo>
                  <a:lnTo>
                    <a:pt x="967" y="66"/>
                  </a:lnTo>
                  <a:lnTo>
                    <a:pt x="966" y="60"/>
                  </a:lnTo>
                  <a:lnTo>
                    <a:pt x="962" y="57"/>
                  </a:lnTo>
                  <a:lnTo>
                    <a:pt x="956" y="52"/>
                  </a:lnTo>
                  <a:lnTo>
                    <a:pt x="951" y="49"/>
                  </a:lnTo>
                  <a:lnTo>
                    <a:pt x="935" y="44"/>
                  </a:lnTo>
                  <a:lnTo>
                    <a:pt x="919" y="40"/>
                  </a:lnTo>
                  <a:lnTo>
                    <a:pt x="900" y="35"/>
                  </a:lnTo>
                  <a:lnTo>
                    <a:pt x="885" y="30"/>
                  </a:lnTo>
                  <a:lnTo>
                    <a:pt x="877" y="27"/>
                  </a:lnTo>
                  <a:lnTo>
                    <a:pt x="872" y="23"/>
                  </a:lnTo>
                  <a:lnTo>
                    <a:pt x="866" y="18"/>
                  </a:lnTo>
                  <a:lnTo>
                    <a:pt x="864" y="13"/>
                  </a:lnTo>
                  <a:lnTo>
                    <a:pt x="907" y="10"/>
                  </a:lnTo>
                  <a:lnTo>
                    <a:pt x="941" y="5"/>
                  </a:lnTo>
                  <a:lnTo>
                    <a:pt x="966" y="1"/>
                  </a:lnTo>
                  <a:lnTo>
                    <a:pt x="986" y="0"/>
                  </a:lnTo>
                  <a:lnTo>
                    <a:pt x="997" y="1"/>
                  </a:lnTo>
                  <a:lnTo>
                    <a:pt x="1007" y="3"/>
                  </a:lnTo>
                  <a:lnTo>
                    <a:pt x="1018" y="5"/>
                  </a:lnTo>
                  <a:lnTo>
                    <a:pt x="1029" y="8"/>
                  </a:lnTo>
                  <a:lnTo>
                    <a:pt x="1059" y="20"/>
                  </a:lnTo>
                  <a:lnTo>
                    <a:pt x="1101" y="37"/>
                  </a:lnTo>
                  <a:lnTo>
                    <a:pt x="1078" y="50"/>
                  </a:lnTo>
                  <a:lnTo>
                    <a:pt x="1052" y="67"/>
                  </a:lnTo>
                  <a:lnTo>
                    <a:pt x="1041" y="77"/>
                  </a:lnTo>
                  <a:lnTo>
                    <a:pt x="1029" y="87"/>
                  </a:lnTo>
                  <a:lnTo>
                    <a:pt x="1020" y="99"/>
                  </a:lnTo>
                  <a:lnTo>
                    <a:pt x="1012" y="111"/>
                  </a:lnTo>
                  <a:lnTo>
                    <a:pt x="1014" y="114"/>
                  </a:lnTo>
                  <a:lnTo>
                    <a:pt x="1014" y="120"/>
                  </a:lnTo>
                  <a:lnTo>
                    <a:pt x="1012" y="125"/>
                  </a:lnTo>
                  <a:lnTo>
                    <a:pt x="1011" y="130"/>
                  </a:lnTo>
                  <a:lnTo>
                    <a:pt x="1003" y="140"/>
                  </a:lnTo>
                  <a:lnTo>
                    <a:pt x="994" y="150"/>
                  </a:lnTo>
                  <a:lnTo>
                    <a:pt x="971" y="172"/>
                  </a:lnTo>
                  <a:lnTo>
                    <a:pt x="952" y="189"/>
                  </a:lnTo>
                  <a:lnTo>
                    <a:pt x="951" y="192"/>
                  </a:lnTo>
                  <a:lnTo>
                    <a:pt x="949" y="194"/>
                  </a:lnTo>
                  <a:lnTo>
                    <a:pt x="949" y="195"/>
                  </a:lnTo>
                  <a:lnTo>
                    <a:pt x="951" y="197"/>
                  </a:lnTo>
                  <a:lnTo>
                    <a:pt x="958" y="197"/>
                  </a:lnTo>
                  <a:lnTo>
                    <a:pt x="973" y="194"/>
                  </a:lnTo>
                  <a:lnTo>
                    <a:pt x="1033" y="173"/>
                  </a:lnTo>
                  <a:lnTo>
                    <a:pt x="1138" y="135"/>
                  </a:lnTo>
                  <a:lnTo>
                    <a:pt x="1142" y="2656"/>
                  </a:lnTo>
                  <a:lnTo>
                    <a:pt x="1136" y="2656"/>
                  </a:lnTo>
                  <a:lnTo>
                    <a:pt x="1120" y="2653"/>
                  </a:lnTo>
                  <a:lnTo>
                    <a:pt x="1108" y="2653"/>
                  </a:lnTo>
                  <a:lnTo>
                    <a:pt x="1097" y="2653"/>
                  </a:lnTo>
                  <a:lnTo>
                    <a:pt x="1084" y="2654"/>
                  </a:lnTo>
                  <a:lnTo>
                    <a:pt x="1069" y="2658"/>
                  </a:lnTo>
                  <a:lnTo>
                    <a:pt x="1056" y="2663"/>
                  </a:lnTo>
                  <a:lnTo>
                    <a:pt x="1043" y="2671"/>
                  </a:lnTo>
                  <a:lnTo>
                    <a:pt x="1029" y="2681"/>
                  </a:lnTo>
                  <a:lnTo>
                    <a:pt x="1016" y="2697"/>
                  </a:lnTo>
                  <a:lnTo>
                    <a:pt x="1007" y="2714"/>
                  </a:lnTo>
                  <a:lnTo>
                    <a:pt x="997" y="2735"/>
                  </a:lnTo>
                  <a:lnTo>
                    <a:pt x="992" y="2761"/>
                  </a:lnTo>
                  <a:lnTo>
                    <a:pt x="990" y="2791"/>
                  </a:lnTo>
                  <a:lnTo>
                    <a:pt x="941" y="2781"/>
                  </a:lnTo>
                  <a:lnTo>
                    <a:pt x="962" y="2820"/>
                  </a:lnTo>
                  <a:lnTo>
                    <a:pt x="932" y="2857"/>
                  </a:lnTo>
                  <a:lnTo>
                    <a:pt x="920" y="2859"/>
                  </a:lnTo>
                  <a:lnTo>
                    <a:pt x="909" y="2860"/>
                  </a:lnTo>
                  <a:lnTo>
                    <a:pt x="898" y="2860"/>
                  </a:lnTo>
                  <a:lnTo>
                    <a:pt x="889" y="2857"/>
                  </a:lnTo>
                  <a:lnTo>
                    <a:pt x="879" y="2853"/>
                  </a:lnTo>
                  <a:lnTo>
                    <a:pt x="872" y="2847"/>
                  </a:lnTo>
                  <a:lnTo>
                    <a:pt x="866" y="2838"/>
                  </a:lnTo>
                  <a:lnTo>
                    <a:pt x="862" y="2828"/>
                  </a:lnTo>
                  <a:lnTo>
                    <a:pt x="855" y="2806"/>
                  </a:lnTo>
                  <a:lnTo>
                    <a:pt x="851" y="2788"/>
                  </a:lnTo>
                  <a:lnTo>
                    <a:pt x="845" y="2762"/>
                  </a:lnTo>
                  <a:lnTo>
                    <a:pt x="842" y="2742"/>
                  </a:lnTo>
                  <a:lnTo>
                    <a:pt x="840" y="2732"/>
                  </a:lnTo>
                  <a:lnTo>
                    <a:pt x="838" y="2724"/>
                  </a:lnTo>
                  <a:lnTo>
                    <a:pt x="836" y="2717"/>
                  </a:lnTo>
                  <a:lnTo>
                    <a:pt x="832" y="2710"/>
                  </a:lnTo>
                  <a:lnTo>
                    <a:pt x="821" y="2700"/>
                  </a:lnTo>
                  <a:lnTo>
                    <a:pt x="806" y="2690"/>
                  </a:lnTo>
                  <a:lnTo>
                    <a:pt x="789" y="2680"/>
                  </a:lnTo>
                  <a:lnTo>
                    <a:pt x="768" y="2666"/>
                  </a:lnTo>
                  <a:lnTo>
                    <a:pt x="740" y="2651"/>
                  </a:lnTo>
                  <a:lnTo>
                    <a:pt x="704" y="2633"/>
                  </a:lnTo>
                  <a:lnTo>
                    <a:pt x="688" y="2619"/>
                  </a:lnTo>
                  <a:lnTo>
                    <a:pt x="669" y="2607"/>
                  </a:lnTo>
                  <a:lnTo>
                    <a:pt x="652" y="2592"/>
                  </a:lnTo>
                  <a:lnTo>
                    <a:pt x="639" y="2575"/>
                  </a:lnTo>
                  <a:lnTo>
                    <a:pt x="616" y="2592"/>
                  </a:lnTo>
                  <a:lnTo>
                    <a:pt x="596" y="2604"/>
                  </a:lnTo>
                  <a:lnTo>
                    <a:pt x="584" y="2611"/>
                  </a:lnTo>
                  <a:lnTo>
                    <a:pt x="573" y="2621"/>
                  </a:lnTo>
                  <a:lnTo>
                    <a:pt x="560" y="2634"/>
                  </a:lnTo>
                  <a:lnTo>
                    <a:pt x="543" y="2651"/>
                  </a:lnTo>
                  <a:lnTo>
                    <a:pt x="530" y="2649"/>
                  </a:lnTo>
                  <a:lnTo>
                    <a:pt x="520" y="2646"/>
                  </a:lnTo>
                  <a:lnTo>
                    <a:pt x="511" y="2643"/>
                  </a:lnTo>
                  <a:lnTo>
                    <a:pt x="505" y="2639"/>
                  </a:lnTo>
                  <a:lnTo>
                    <a:pt x="492" y="2629"/>
                  </a:lnTo>
                  <a:lnTo>
                    <a:pt x="477" y="2619"/>
                  </a:lnTo>
                  <a:lnTo>
                    <a:pt x="457" y="2634"/>
                  </a:lnTo>
                  <a:lnTo>
                    <a:pt x="426" y="2654"/>
                  </a:lnTo>
                  <a:lnTo>
                    <a:pt x="417" y="2658"/>
                  </a:lnTo>
                  <a:lnTo>
                    <a:pt x="406" y="2661"/>
                  </a:lnTo>
                  <a:lnTo>
                    <a:pt x="396" y="2665"/>
                  </a:lnTo>
                  <a:lnTo>
                    <a:pt x="385" y="2666"/>
                  </a:lnTo>
                  <a:lnTo>
                    <a:pt x="374" y="2666"/>
                  </a:lnTo>
                  <a:lnTo>
                    <a:pt x="363" y="2666"/>
                  </a:lnTo>
                  <a:lnTo>
                    <a:pt x="351" y="2663"/>
                  </a:lnTo>
                  <a:lnTo>
                    <a:pt x="340" y="2658"/>
                  </a:lnTo>
                  <a:lnTo>
                    <a:pt x="257" y="2619"/>
                  </a:lnTo>
                  <a:lnTo>
                    <a:pt x="301" y="2516"/>
                  </a:lnTo>
                  <a:lnTo>
                    <a:pt x="301" y="2493"/>
                  </a:lnTo>
                  <a:lnTo>
                    <a:pt x="299" y="2476"/>
                  </a:lnTo>
                  <a:lnTo>
                    <a:pt x="391" y="2339"/>
                  </a:lnTo>
                  <a:lnTo>
                    <a:pt x="383" y="2321"/>
                  </a:lnTo>
                  <a:lnTo>
                    <a:pt x="372" y="2295"/>
                  </a:lnTo>
                  <a:lnTo>
                    <a:pt x="364" y="2282"/>
                  </a:lnTo>
                  <a:lnTo>
                    <a:pt x="357" y="2268"/>
                  </a:lnTo>
                  <a:lnTo>
                    <a:pt x="349" y="2256"/>
                  </a:lnTo>
                  <a:lnTo>
                    <a:pt x="340" y="2248"/>
                  </a:lnTo>
                  <a:lnTo>
                    <a:pt x="308" y="2221"/>
                  </a:lnTo>
                  <a:lnTo>
                    <a:pt x="314" y="2209"/>
                  </a:lnTo>
                  <a:lnTo>
                    <a:pt x="314" y="2201"/>
                  </a:lnTo>
                  <a:lnTo>
                    <a:pt x="310" y="2194"/>
                  </a:lnTo>
                  <a:lnTo>
                    <a:pt x="304" y="2189"/>
                  </a:lnTo>
                  <a:lnTo>
                    <a:pt x="287" y="2181"/>
                  </a:lnTo>
                  <a:lnTo>
                    <a:pt x="271" y="2170"/>
                  </a:lnTo>
                  <a:lnTo>
                    <a:pt x="278" y="2157"/>
                  </a:lnTo>
                  <a:lnTo>
                    <a:pt x="289" y="2143"/>
                  </a:lnTo>
                  <a:lnTo>
                    <a:pt x="301" y="2128"/>
                  </a:lnTo>
                  <a:lnTo>
                    <a:pt x="306" y="2115"/>
                  </a:lnTo>
                  <a:lnTo>
                    <a:pt x="308" y="2105"/>
                  </a:lnTo>
                  <a:lnTo>
                    <a:pt x="308" y="2095"/>
                  </a:lnTo>
                  <a:lnTo>
                    <a:pt x="308" y="2083"/>
                  </a:lnTo>
                  <a:lnTo>
                    <a:pt x="306" y="2069"/>
                  </a:lnTo>
                  <a:lnTo>
                    <a:pt x="301" y="2042"/>
                  </a:lnTo>
                  <a:lnTo>
                    <a:pt x="293" y="2014"/>
                  </a:lnTo>
                  <a:lnTo>
                    <a:pt x="284" y="1987"/>
                  </a:lnTo>
                  <a:lnTo>
                    <a:pt x="272" y="1965"/>
                  </a:lnTo>
                  <a:lnTo>
                    <a:pt x="265" y="1955"/>
                  </a:lnTo>
                  <a:lnTo>
                    <a:pt x="259" y="1948"/>
                  </a:lnTo>
                  <a:lnTo>
                    <a:pt x="254" y="1941"/>
                  </a:lnTo>
                  <a:lnTo>
                    <a:pt x="248" y="1938"/>
                  </a:lnTo>
                  <a:lnTo>
                    <a:pt x="107" y="1976"/>
                  </a:lnTo>
                  <a:lnTo>
                    <a:pt x="96" y="1953"/>
                  </a:lnTo>
                  <a:lnTo>
                    <a:pt x="92" y="1951"/>
                  </a:lnTo>
                  <a:lnTo>
                    <a:pt x="87" y="1949"/>
                  </a:lnTo>
                  <a:lnTo>
                    <a:pt x="77" y="1949"/>
                  </a:lnTo>
                  <a:lnTo>
                    <a:pt x="66" y="1951"/>
                  </a:lnTo>
                  <a:lnTo>
                    <a:pt x="43" y="1955"/>
                  </a:lnTo>
                  <a:lnTo>
                    <a:pt x="21" y="1956"/>
                  </a:lnTo>
                  <a:lnTo>
                    <a:pt x="23" y="1953"/>
                  </a:lnTo>
                  <a:lnTo>
                    <a:pt x="28" y="1943"/>
                  </a:lnTo>
                  <a:lnTo>
                    <a:pt x="36" y="1934"/>
                  </a:lnTo>
                  <a:lnTo>
                    <a:pt x="43" y="1931"/>
                  </a:lnTo>
                  <a:lnTo>
                    <a:pt x="30" y="1924"/>
                  </a:lnTo>
                  <a:lnTo>
                    <a:pt x="19" y="1917"/>
                  </a:lnTo>
                  <a:lnTo>
                    <a:pt x="10" y="1911"/>
                  </a:lnTo>
                  <a:lnTo>
                    <a:pt x="0" y="1901"/>
                  </a:lnTo>
                  <a:lnTo>
                    <a:pt x="23" y="1899"/>
                  </a:lnTo>
                  <a:lnTo>
                    <a:pt x="45" y="1894"/>
                  </a:lnTo>
                  <a:lnTo>
                    <a:pt x="56" y="1890"/>
                  </a:lnTo>
                  <a:lnTo>
                    <a:pt x="66" y="1887"/>
                  </a:lnTo>
                  <a:lnTo>
                    <a:pt x="73" y="1882"/>
                  </a:lnTo>
                  <a:lnTo>
                    <a:pt x="77" y="1877"/>
                  </a:lnTo>
                  <a:lnTo>
                    <a:pt x="70" y="1867"/>
                  </a:lnTo>
                  <a:lnTo>
                    <a:pt x="64" y="1857"/>
                  </a:lnTo>
                  <a:lnTo>
                    <a:pt x="60" y="1843"/>
                  </a:lnTo>
                  <a:lnTo>
                    <a:pt x="56" y="1831"/>
                  </a:lnTo>
                  <a:lnTo>
                    <a:pt x="55" y="1803"/>
                  </a:lnTo>
                  <a:lnTo>
                    <a:pt x="53" y="1779"/>
                  </a:lnTo>
                  <a:lnTo>
                    <a:pt x="45" y="1759"/>
                  </a:lnTo>
                  <a:lnTo>
                    <a:pt x="34" y="1737"/>
                  </a:lnTo>
                  <a:lnTo>
                    <a:pt x="30" y="1725"/>
                  </a:lnTo>
                  <a:lnTo>
                    <a:pt x="26" y="1715"/>
                  </a:lnTo>
                  <a:lnTo>
                    <a:pt x="25" y="1703"/>
                  </a:lnTo>
                  <a:lnTo>
                    <a:pt x="26" y="1695"/>
                  </a:lnTo>
                  <a:lnTo>
                    <a:pt x="30" y="1688"/>
                  </a:lnTo>
                  <a:lnTo>
                    <a:pt x="34" y="1683"/>
                  </a:lnTo>
                  <a:lnTo>
                    <a:pt x="38" y="1680"/>
                  </a:lnTo>
                  <a:lnTo>
                    <a:pt x="43" y="1676"/>
                  </a:lnTo>
                  <a:lnTo>
                    <a:pt x="55" y="1676"/>
                  </a:lnTo>
                  <a:lnTo>
                    <a:pt x="66" y="1680"/>
                  </a:lnTo>
                  <a:lnTo>
                    <a:pt x="79" y="1683"/>
                  </a:lnTo>
                  <a:lnTo>
                    <a:pt x="92" y="1685"/>
                  </a:lnTo>
                  <a:lnTo>
                    <a:pt x="98" y="1685"/>
                  </a:lnTo>
                  <a:lnTo>
                    <a:pt x="105" y="1683"/>
                  </a:lnTo>
                  <a:lnTo>
                    <a:pt x="111" y="1681"/>
                  </a:lnTo>
                  <a:lnTo>
                    <a:pt x="118" y="1676"/>
                  </a:lnTo>
                  <a:lnTo>
                    <a:pt x="122" y="1678"/>
                  </a:lnTo>
                  <a:lnTo>
                    <a:pt x="128" y="1680"/>
                  </a:lnTo>
                  <a:lnTo>
                    <a:pt x="133" y="1680"/>
                  </a:lnTo>
                  <a:lnTo>
                    <a:pt x="141" y="1678"/>
                  </a:lnTo>
                  <a:lnTo>
                    <a:pt x="158" y="1676"/>
                  </a:lnTo>
                  <a:lnTo>
                    <a:pt x="171" y="1675"/>
                  </a:lnTo>
                  <a:lnTo>
                    <a:pt x="179" y="1681"/>
                  </a:lnTo>
                  <a:lnTo>
                    <a:pt x="184" y="1686"/>
                  </a:lnTo>
                  <a:lnTo>
                    <a:pt x="192" y="1690"/>
                  </a:lnTo>
                  <a:lnTo>
                    <a:pt x="201" y="1691"/>
                  </a:lnTo>
                  <a:lnTo>
                    <a:pt x="222" y="1690"/>
                  </a:lnTo>
                  <a:lnTo>
                    <a:pt x="248" y="1685"/>
                  </a:lnTo>
                  <a:lnTo>
                    <a:pt x="259" y="1685"/>
                  </a:lnTo>
                  <a:lnTo>
                    <a:pt x="271" y="1685"/>
                  </a:lnTo>
                  <a:lnTo>
                    <a:pt x="284" y="1688"/>
                  </a:lnTo>
                  <a:lnTo>
                    <a:pt x="297" y="1691"/>
                  </a:lnTo>
                  <a:lnTo>
                    <a:pt x="323" y="1705"/>
                  </a:lnTo>
                  <a:lnTo>
                    <a:pt x="351" y="1718"/>
                  </a:lnTo>
                  <a:lnTo>
                    <a:pt x="380" y="1732"/>
                  </a:lnTo>
                  <a:lnTo>
                    <a:pt x="406" y="1742"/>
                  </a:lnTo>
                  <a:lnTo>
                    <a:pt x="415" y="1745"/>
                  </a:lnTo>
                  <a:lnTo>
                    <a:pt x="426" y="1747"/>
                  </a:lnTo>
                  <a:lnTo>
                    <a:pt x="434" y="1745"/>
                  </a:lnTo>
                  <a:lnTo>
                    <a:pt x="442" y="1740"/>
                  </a:lnTo>
                  <a:lnTo>
                    <a:pt x="455" y="1734"/>
                  </a:lnTo>
                  <a:lnTo>
                    <a:pt x="464" y="1725"/>
                  </a:lnTo>
                  <a:lnTo>
                    <a:pt x="473" y="1717"/>
                  </a:lnTo>
                  <a:lnTo>
                    <a:pt x="481" y="1708"/>
                  </a:lnTo>
                  <a:lnTo>
                    <a:pt x="492" y="1690"/>
                  </a:lnTo>
                  <a:lnTo>
                    <a:pt x="505" y="1673"/>
                  </a:lnTo>
                  <a:lnTo>
                    <a:pt x="513" y="1656"/>
                  </a:lnTo>
                  <a:lnTo>
                    <a:pt x="519" y="1637"/>
                  </a:lnTo>
                  <a:lnTo>
                    <a:pt x="524" y="1617"/>
                  </a:lnTo>
                  <a:lnTo>
                    <a:pt x="528" y="1597"/>
                  </a:lnTo>
                  <a:lnTo>
                    <a:pt x="530" y="1577"/>
                  </a:lnTo>
                  <a:lnTo>
                    <a:pt x="530" y="1558"/>
                  </a:lnTo>
                  <a:lnTo>
                    <a:pt x="528" y="1550"/>
                  </a:lnTo>
                  <a:lnTo>
                    <a:pt x="524" y="1543"/>
                  </a:lnTo>
                  <a:lnTo>
                    <a:pt x="520" y="1538"/>
                  </a:lnTo>
                  <a:lnTo>
                    <a:pt x="517" y="1533"/>
                  </a:lnTo>
                  <a:lnTo>
                    <a:pt x="505" y="1524"/>
                  </a:lnTo>
                  <a:lnTo>
                    <a:pt x="494" y="1519"/>
                  </a:lnTo>
                  <a:lnTo>
                    <a:pt x="483" y="1516"/>
                  </a:lnTo>
                  <a:lnTo>
                    <a:pt x="473" y="1513"/>
                  </a:lnTo>
                  <a:lnTo>
                    <a:pt x="457" y="1509"/>
                  </a:lnTo>
                  <a:lnTo>
                    <a:pt x="440" y="1509"/>
                  </a:lnTo>
                  <a:lnTo>
                    <a:pt x="425" y="1508"/>
                  </a:lnTo>
                  <a:lnTo>
                    <a:pt x="410" y="1503"/>
                  </a:lnTo>
                  <a:lnTo>
                    <a:pt x="402" y="1499"/>
                  </a:lnTo>
                  <a:lnTo>
                    <a:pt x="395" y="1496"/>
                  </a:lnTo>
                  <a:lnTo>
                    <a:pt x="387" y="1489"/>
                  </a:lnTo>
                  <a:lnTo>
                    <a:pt x="378" y="1482"/>
                  </a:lnTo>
                  <a:lnTo>
                    <a:pt x="389" y="1476"/>
                  </a:lnTo>
                  <a:lnTo>
                    <a:pt x="402" y="1464"/>
                  </a:lnTo>
                  <a:lnTo>
                    <a:pt x="417" y="1447"/>
                  </a:lnTo>
                  <a:lnTo>
                    <a:pt x="434" y="1427"/>
                  </a:lnTo>
                  <a:lnTo>
                    <a:pt x="417" y="1415"/>
                  </a:lnTo>
                  <a:lnTo>
                    <a:pt x="406" y="1405"/>
                  </a:lnTo>
                  <a:lnTo>
                    <a:pt x="396" y="1398"/>
                  </a:lnTo>
                  <a:lnTo>
                    <a:pt x="391" y="1391"/>
                  </a:lnTo>
                  <a:lnTo>
                    <a:pt x="391" y="1386"/>
                  </a:lnTo>
                  <a:lnTo>
                    <a:pt x="393" y="1381"/>
                  </a:lnTo>
                  <a:lnTo>
                    <a:pt x="402" y="1371"/>
                  </a:lnTo>
                  <a:lnTo>
                    <a:pt x="410" y="1363"/>
                  </a:lnTo>
                  <a:lnTo>
                    <a:pt x="410" y="1356"/>
                  </a:lnTo>
                  <a:lnTo>
                    <a:pt x="408" y="1349"/>
                  </a:lnTo>
                  <a:lnTo>
                    <a:pt x="410" y="1344"/>
                  </a:lnTo>
                  <a:lnTo>
                    <a:pt x="411" y="1337"/>
                  </a:lnTo>
                  <a:lnTo>
                    <a:pt x="415" y="1330"/>
                  </a:lnTo>
                  <a:lnTo>
                    <a:pt x="423" y="1320"/>
                  </a:lnTo>
                  <a:lnTo>
                    <a:pt x="423" y="1309"/>
                  </a:lnTo>
                  <a:lnTo>
                    <a:pt x="426" y="1298"/>
                  </a:lnTo>
                  <a:lnTo>
                    <a:pt x="434" y="1290"/>
                  </a:lnTo>
                  <a:lnTo>
                    <a:pt x="442" y="1282"/>
                  </a:lnTo>
                  <a:lnTo>
                    <a:pt x="460" y="1265"/>
                  </a:lnTo>
                  <a:lnTo>
                    <a:pt x="483" y="1251"/>
                  </a:lnTo>
                  <a:lnTo>
                    <a:pt x="505" y="1238"/>
                  </a:lnTo>
                  <a:lnTo>
                    <a:pt x="526" y="1226"/>
                  </a:lnTo>
                  <a:lnTo>
                    <a:pt x="534" y="1217"/>
                  </a:lnTo>
                  <a:lnTo>
                    <a:pt x="539" y="1211"/>
                  </a:lnTo>
                  <a:lnTo>
                    <a:pt x="543" y="1204"/>
                  </a:lnTo>
                  <a:lnTo>
                    <a:pt x="545" y="1196"/>
                  </a:lnTo>
                  <a:lnTo>
                    <a:pt x="507" y="1199"/>
                  </a:lnTo>
                  <a:lnTo>
                    <a:pt x="477" y="1204"/>
                  </a:lnTo>
                  <a:lnTo>
                    <a:pt x="472" y="1202"/>
                  </a:lnTo>
                  <a:lnTo>
                    <a:pt x="466" y="1202"/>
                  </a:lnTo>
                  <a:lnTo>
                    <a:pt x="460" y="1199"/>
                  </a:lnTo>
                  <a:lnTo>
                    <a:pt x="457" y="1196"/>
                  </a:lnTo>
                  <a:lnTo>
                    <a:pt x="455" y="1192"/>
                  </a:lnTo>
                  <a:lnTo>
                    <a:pt x="451" y="1185"/>
                  </a:lnTo>
                  <a:lnTo>
                    <a:pt x="451" y="1177"/>
                  </a:lnTo>
                  <a:lnTo>
                    <a:pt x="449" y="1167"/>
                  </a:lnTo>
                  <a:lnTo>
                    <a:pt x="443" y="1169"/>
                  </a:lnTo>
                  <a:lnTo>
                    <a:pt x="434" y="1170"/>
                  </a:lnTo>
                  <a:lnTo>
                    <a:pt x="425" y="1170"/>
                  </a:lnTo>
                  <a:lnTo>
                    <a:pt x="415" y="1170"/>
                  </a:lnTo>
                  <a:lnTo>
                    <a:pt x="396" y="1167"/>
                  </a:lnTo>
                  <a:lnTo>
                    <a:pt x="381" y="1160"/>
                  </a:lnTo>
                  <a:lnTo>
                    <a:pt x="408" y="1137"/>
                  </a:lnTo>
                  <a:lnTo>
                    <a:pt x="440" y="1104"/>
                  </a:lnTo>
                  <a:lnTo>
                    <a:pt x="455" y="1088"/>
                  </a:lnTo>
                  <a:lnTo>
                    <a:pt x="470" y="1067"/>
                  </a:lnTo>
                  <a:lnTo>
                    <a:pt x="485" y="1047"/>
                  </a:lnTo>
                  <a:lnTo>
                    <a:pt x="500" y="1027"/>
                  </a:lnTo>
                  <a:lnTo>
                    <a:pt x="513" y="1007"/>
                  </a:lnTo>
                  <a:lnTo>
                    <a:pt x="524" y="986"/>
                  </a:lnTo>
                  <a:lnTo>
                    <a:pt x="532" y="966"/>
                  </a:lnTo>
                  <a:lnTo>
                    <a:pt x="539" y="946"/>
                  </a:lnTo>
                  <a:lnTo>
                    <a:pt x="543" y="927"/>
                  </a:lnTo>
                  <a:lnTo>
                    <a:pt x="543" y="911"/>
                  </a:lnTo>
                  <a:lnTo>
                    <a:pt x="541" y="904"/>
                  </a:lnTo>
                  <a:lnTo>
                    <a:pt x="539" y="895"/>
                  </a:lnTo>
                  <a:lnTo>
                    <a:pt x="537" y="889"/>
                  </a:lnTo>
                  <a:lnTo>
                    <a:pt x="532" y="882"/>
                  </a:lnTo>
                  <a:lnTo>
                    <a:pt x="517" y="860"/>
                  </a:lnTo>
                  <a:lnTo>
                    <a:pt x="503" y="843"/>
                  </a:lnTo>
                  <a:lnTo>
                    <a:pt x="494" y="838"/>
                  </a:lnTo>
                  <a:lnTo>
                    <a:pt x="483" y="833"/>
                  </a:lnTo>
                  <a:lnTo>
                    <a:pt x="468" y="828"/>
                  </a:lnTo>
                  <a:lnTo>
                    <a:pt x="447" y="823"/>
                  </a:lnTo>
                  <a:lnTo>
                    <a:pt x="453" y="787"/>
                  </a:lnTo>
                  <a:lnTo>
                    <a:pt x="447" y="75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32" name="Freeform 4"/>
            <p:cNvSpPr>
              <a:spLocks/>
            </p:cNvSpPr>
            <p:nvPr/>
          </p:nvSpPr>
          <p:spPr bwMode="auto">
            <a:xfrm>
              <a:off x="2805" y="1546"/>
              <a:ext cx="56" cy="34"/>
            </a:xfrm>
            <a:custGeom>
              <a:avLst/>
              <a:gdLst/>
              <a:ahLst/>
              <a:cxnLst>
                <a:cxn ang="0">
                  <a:pos x="48" y="34"/>
                </a:cxn>
                <a:cxn ang="0">
                  <a:pos x="56" y="27"/>
                </a:cxn>
                <a:cxn ang="0">
                  <a:pos x="52" y="19"/>
                </a:cxn>
                <a:cxn ang="0">
                  <a:pos x="45" y="14"/>
                </a:cxn>
                <a:cxn ang="0">
                  <a:pos x="37" y="9"/>
                </a:cxn>
                <a:cxn ang="0">
                  <a:pos x="28" y="5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3" y="14"/>
                </a:cxn>
                <a:cxn ang="0">
                  <a:pos x="9" y="15"/>
                </a:cxn>
                <a:cxn ang="0">
                  <a:pos x="24" y="19"/>
                </a:cxn>
                <a:cxn ang="0">
                  <a:pos x="30" y="22"/>
                </a:cxn>
                <a:cxn ang="0">
                  <a:pos x="35" y="25"/>
                </a:cxn>
                <a:cxn ang="0">
                  <a:pos x="39" y="27"/>
                </a:cxn>
                <a:cxn ang="0">
                  <a:pos x="39" y="27"/>
                </a:cxn>
                <a:cxn ang="0">
                  <a:pos x="45" y="20"/>
                </a:cxn>
                <a:cxn ang="0">
                  <a:pos x="48" y="34"/>
                </a:cxn>
                <a:cxn ang="0">
                  <a:pos x="56" y="32"/>
                </a:cxn>
                <a:cxn ang="0">
                  <a:pos x="56" y="27"/>
                </a:cxn>
                <a:cxn ang="0">
                  <a:pos x="48" y="34"/>
                </a:cxn>
              </a:cxnLst>
              <a:rect l="0" t="0" r="r" b="b"/>
              <a:pathLst>
                <a:path w="56" h="34">
                  <a:moveTo>
                    <a:pt x="48" y="34"/>
                  </a:moveTo>
                  <a:lnTo>
                    <a:pt x="56" y="27"/>
                  </a:lnTo>
                  <a:lnTo>
                    <a:pt x="52" y="19"/>
                  </a:lnTo>
                  <a:lnTo>
                    <a:pt x="45" y="14"/>
                  </a:lnTo>
                  <a:lnTo>
                    <a:pt x="37" y="9"/>
                  </a:lnTo>
                  <a:lnTo>
                    <a:pt x="28" y="5"/>
                  </a:lnTo>
                  <a:lnTo>
                    <a:pt x="13" y="2"/>
                  </a:lnTo>
                  <a:lnTo>
                    <a:pt x="0" y="0"/>
                  </a:lnTo>
                  <a:lnTo>
                    <a:pt x="3" y="14"/>
                  </a:lnTo>
                  <a:lnTo>
                    <a:pt x="9" y="15"/>
                  </a:lnTo>
                  <a:lnTo>
                    <a:pt x="24" y="19"/>
                  </a:lnTo>
                  <a:lnTo>
                    <a:pt x="30" y="22"/>
                  </a:lnTo>
                  <a:lnTo>
                    <a:pt x="35" y="25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5" y="20"/>
                  </a:lnTo>
                  <a:lnTo>
                    <a:pt x="48" y="34"/>
                  </a:lnTo>
                  <a:lnTo>
                    <a:pt x="56" y="32"/>
                  </a:lnTo>
                  <a:lnTo>
                    <a:pt x="56" y="27"/>
                  </a:lnTo>
                  <a:lnTo>
                    <a:pt x="48" y="3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33" name="Freeform 5"/>
            <p:cNvSpPr>
              <a:spLocks/>
            </p:cNvSpPr>
            <p:nvPr/>
          </p:nvSpPr>
          <p:spPr bwMode="auto">
            <a:xfrm>
              <a:off x="2797" y="1566"/>
              <a:ext cx="56" cy="24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4"/>
                </a:cxn>
                <a:cxn ang="0">
                  <a:pos x="32" y="19"/>
                </a:cxn>
                <a:cxn ang="0">
                  <a:pos x="56" y="14"/>
                </a:cxn>
                <a:cxn ang="0">
                  <a:pos x="53" y="0"/>
                </a:cxn>
                <a:cxn ang="0">
                  <a:pos x="28" y="5"/>
                </a:cxn>
                <a:cxn ang="0">
                  <a:pos x="4" y="10"/>
                </a:cxn>
                <a:cxn ang="0">
                  <a:pos x="10" y="12"/>
                </a:cxn>
                <a:cxn ang="0">
                  <a:pos x="0" y="22"/>
                </a:cxn>
              </a:cxnLst>
              <a:rect l="0" t="0" r="r" b="b"/>
              <a:pathLst>
                <a:path w="56" h="24">
                  <a:moveTo>
                    <a:pt x="0" y="22"/>
                  </a:moveTo>
                  <a:lnTo>
                    <a:pt x="4" y="24"/>
                  </a:lnTo>
                  <a:lnTo>
                    <a:pt x="32" y="19"/>
                  </a:lnTo>
                  <a:lnTo>
                    <a:pt x="56" y="14"/>
                  </a:lnTo>
                  <a:lnTo>
                    <a:pt x="53" y="0"/>
                  </a:lnTo>
                  <a:lnTo>
                    <a:pt x="28" y="5"/>
                  </a:lnTo>
                  <a:lnTo>
                    <a:pt x="4" y="10"/>
                  </a:lnTo>
                  <a:lnTo>
                    <a:pt x="10" y="1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34" name="Freeform 6"/>
            <p:cNvSpPr>
              <a:spLocks/>
            </p:cNvSpPr>
            <p:nvPr/>
          </p:nvSpPr>
          <p:spPr bwMode="auto">
            <a:xfrm>
              <a:off x="2778" y="1546"/>
              <a:ext cx="32" cy="4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0"/>
                </a:cxn>
                <a:cxn ang="0">
                  <a:pos x="15" y="5"/>
                </a:cxn>
                <a:cxn ang="0">
                  <a:pos x="8" y="9"/>
                </a:cxn>
                <a:cxn ang="0">
                  <a:pos x="2" y="14"/>
                </a:cxn>
                <a:cxn ang="0">
                  <a:pos x="0" y="20"/>
                </a:cxn>
                <a:cxn ang="0">
                  <a:pos x="2" y="27"/>
                </a:cxn>
                <a:cxn ang="0">
                  <a:pos x="6" y="32"/>
                </a:cxn>
                <a:cxn ang="0">
                  <a:pos x="12" y="37"/>
                </a:cxn>
                <a:cxn ang="0">
                  <a:pos x="19" y="42"/>
                </a:cxn>
                <a:cxn ang="0">
                  <a:pos x="29" y="32"/>
                </a:cxn>
                <a:cxn ang="0">
                  <a:pos x="21" y="27"/>
                </a:cxn>
                <a:cxn ang="0">
                  <a:pos x="17" y="24"/>
                </a:cxn>
                <a:cxn ang="0">
                  <a:pos x="15" y="22"/>
                </a:cxn>
                <a:cxn ang="0">
                  <a:pos x="15" y="22"/>
                </a:cxn>
                <a:cxn ang="0">
                  <a:pos x="15" y="22"/>
                </a:cxn>
                <a:cxn ang="0">
                  <a:pos x="17" y="20"/>
                </a:cxn>
                <a:cxn ang="0">
                  <a:pos x="23" y="17"/>
                </a:cxn>
                <a:cxn ang="0">
                  <a:pos x="32" y="14"/>
                </a:cxn>
                <a:cxn ang="0">
                  <a:pos x="30" y="14"/>
                </a:cxn>
                <a:cxn ang="0">
                  <a:pos x="27" y="0"/>
                </a:cxn>
              </a:cxnLst>
              <a:rect l="0" t="0" r="r" b="b"/>
              <a:pathLst>
                <a:path w="32" h="42">
                  <a:moveTo>
                    <a:pt x="27" y="0"/>
                  </a:moveTo>
                  <a:lnTo>
                    <a:pt x="25" y="0"/>
                  </a:lnTo>
                  <a:lnTo>
                    <a:pt x="15" y="5"/>
                  </a:lnTo>
                  <a:lnTo>
                    <a:pt x="8" y="9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2"/>
                  </a:lnTo>
                  <a:lnTo>
                    <a:pt x="12" y="37"/>
                  </a:lnTo>
                  <a:lnTo>
                    <a:pt x="19" y="42"/>
                  </a:lnTo>
                  <a:lnTo>
                    <a:pt x="29" y="32"/>
                  </a:lnTo>
                  <a:lnTo>
                    <a:pt x="21" y="27"/>
                  </a:lnTo>
                  <a:lnTo>
                    <a:pt x="17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7" y="20"/>
                  </a:lnTo>
                  <a:lnTo>
                    <a:pt x="23" y="17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35" name="Freeform 7"/>
            <p:cNvSpPr>
              <a:spLocks/>
            </p:cNvSpPr>
            <p:nvPr/>
          </p:nvSpPr>
          <p:spPr bwMode="auto">
            <a:xfrm>
              <a:off x="2805" y="1598"/>
              <a:ext cx="63" cy="81"/>
            </a:xfrm>
            <a:custGeom>
              <a:avLst/>
              <a:gdLst/>
              <a:ahLst/>
              <a:cxnLst>
                <a:cxn ang="0">
                  <a:pos x="3" y="81"/>
                </a:cxn>
                <a:cxn ang="0">
                  <a:pos x="7" y="81"/>
                </a:cxn>
                <a:cxn ang="0">
                  <a:pos x="17" y="75"/>
                </a:cxn>
                <a:cxn ang="0">
                  <a:pos x="26" y="66"/>
                </a:cxn>
                <a:cxn ang="0">
                  <a:pos x="32" y="56"/>
                </a:cxn>
                <a:cxn ang="0">
                  <a:pos x="37" y="48"/>
                </a:cxn>
                <a:cxn ang="0">
                  <a:pos x="48" y="27"/>
                </a:cxn>
                <a:cxn ang="0">
                  <a:pos x="63" y="10"/>
                </a:cxn>
                <a:cxn ang="0">
                  <a:pos x="52" y="0"/>
                </a:cxn>
                <a:cxn ang="0">
                  <a:pos x="35" y="21"/>
                </a:cxn>
                <a:cxn ang="0">
                  <a:pos x="24" y="41"/>
                </a:cxn>
                <a:cxn ang="0">
                  <a:pos x="18" y="49"/>
                </a:cxn>
                <a:cxn ang="0">
                  <a:pos x="13" y="58"/>
                </a:cxn>
                <a:cxn ang="0">
                  <a:pos x="7" y="64"/>
                </a:cxn>
                <a:cxn ang="0">
                  <a:pos x="0" y="70"/>
                </a:cxn>
                <a:cxn ang="0">
                  <a:pos x="3" y="68"/>
                </a:cxn>
                <a:cxn ang="0">
                  <a:pos x="3" y="81"/>
                </a:cxn>
              </a:cxnLst>
              <a:rect l="0" t="0" r="r" b="b"/>
              <a:pathLst>
                <a:path w="63" h="81">
                  <a:moveTo>
                    <a:pt x="3" y="81"/>
                  </a:moveTo>
                  <a:lnTo>
                    <a:pt x="7" y="81"/>
                  </a:lnTo>
                  <a:lnTo>
                    <a:pt x="17" y="75"/>
                  </a:lnTo>
                  <a:lnTo>
                    <a:pt x="26" y="66"/>
                  </a:lnTo>
                  <a:lnTo>
                    <a:pt x="32" y="56"/>
                  </a:lnTo>
                  <a:lnTo>
                    <a:pt x="37" y="48"/>
                  </a:lnTo>
                  <a:lnTo>
                    <a:pt x="48" y="27"/>
                  </a:lnTo>
                  <a:lnTo>
                    <a:pt x="63" y="10"/>
                  </a:lnTo>
                  <a:lnTo>
                    <a:pt x="52" y="0"/>
                  </a:lnTo>
                  <a:lnTo>
                    <a:pt x="35" y="21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8"/>
                  </a:lnTo>
                  <a:lnTo>
                    <a:pt x="7" y="64"/>
                  </a:lnTo>
                  <a:lnTo>
                    <a:pt x="0" y="70"/>
                  </a:lnTo>
                  <a:lnTo>
                    <a:pt x="3" y="68"/>
                  </a:lnTo>
                  <a:lnTo>
                    <a:pt x="3" y="8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36" name="Freeform 8"/>
            <p:cNvSpPr>
              <a:spLocks/>
            </p:cNvSpPr>
            <p:nvPr/>
          </p:nvSpPr>
          <p:spPr bwMode="auto">
            <a:xfrm>
              <a:off x="2771" y="1639"/>
              <a:ext cx="37" cy="40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5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4" y="25"/>
                </a:cxn>
                <a:cxn ang="0">
                  <a:pos x="11" y="30"/>
                </a:cxn>
                <a:cxn ang="0">
                  <a:pos x="24" y="39"/>
                </a:cxn>
                <a:cxn ang="0">
                  <a:pos x="37" y="40"/>
                </a:cxn>
                <a:cxn ang="0">
                  <a:pos x="37" y="27"/>
                </a:cxn>
                <a:cxn ang="0">
                  <a:pos x="32" y="25"/>
                </a:cxn>
                <a:cxn ang="0">
                  <a:pos x="20" y="18"/>
                </a:cxn>
                <a:cxn ang="0">
                  <a:pos x="17" y="17"/>
                </a:cxn>
                <a:cxn ang="0">
                  <a:pos x="15" y="13"/>
                </a:cxn>
                <a:cxn ang="0">
                  <a:pos x="15" y="12"/>
                </a:cxn>
                <a:cxn ang="0">
                  <a:pos x="17" y="10"/>
                </a:cxn>
                <a:cxn ang="0">
                  <a:pos x="19" y="5"/>
                </a:cxn>
                <a:cxn ang="0">
                  <a:pos x="4" y="5"/>
                </a:cxn>
              </a:cxnLst>
              <a:rect l="0" t="0" r="r" b="b"/>
              <a:pathLst>
                <a:path w="37" h="40">
                  <a:moveTo>
                    <a:pt x="4" y="5"/>
                  </a:moveTo>
                  <a:lnTo>
                    <a:pt x="5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4" y="25"/>
                  </a:lnTo>
                  <a:lnTo>
                    <a:pt x="11" y="30"/>
                  </a:lnTo>
                  <a:lnTo>
                    <a:pt x="24" y="39"/>
                  </a:lnTo>
                  <a:lnTo>
                    <a:pt x="37" y="40"/>
                  </a:lnTo>
                  <a:lnTo>
                    <a:pt x="37" y="27"/>
                  </a:lnTo>
                  <a:lnTo>
                    <a:pt x="32" y="25"/>
                  </a:lnTo>
                  <a:lnTo>
                    <a:pt x="20" y="18"/>
                  </a:lnTo>
                  <a:lnTo>
                    <a:pt x="17" y="17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9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37" name="Freeform 9"/>
            <p:cNvSpPr>
              <a:spLocks/>
            </p:cNvSpPr>
            <p:nvPr/>
          </p:nvSpPr>
          <p:spPr bwMode="auto">
            <a:xfrm>
              <a:off x="2775" y="1597"/>
              <a:ext cx="93" cy="47"/>
            </a:xfrm>
            <a:custGeom>
              <a:avLst/>
              <a:gdLst/>
              <a:ahLst/>
              <a:cxnLst>
                <a:cxn ang="0">
                  <a:pos x="93" y="11"/>
                </a:cxn>
                <a:cxn ang="0">
                  <a:pos x="86" y="0"/>
                </a:cxn>
                <a:cxn ang="0">
                  <a:pos x="60" y="3"/>
                </a:cxn>
                <a:cxn ang="0">
                  <a:pos x="32" y="8"/>
                </a:cxn>
                <a:cxn ang="0">
                  <a:pos x="18" y="13"/>
                </a:cxn>
                <a:cxn ang="0">
                  <a:pos x="9" y="20"/>
                </a:cxn>
                <a:cxn ang="0">
                  <a:pos x="3" y="27"/>
                </a:cxn>
                <a:cxn ang="0">
                  <a:pos x="1" y="32"/>
                </a:cxn>
                <a:cxn ang="0">
                  <a:pos x="0" y="38"/>
                </a:cxn>
                <a:cxn ang="0">
                  <a:pos x="0" y="47"/>
                </a:cxn>
                <a:cxn ang="0">
                  <a:pos x="15" y="47"/>
                </a:cxn>
                <a:cxn ang="0">
                  <a:pos x="15" y="42"/>
                </a:cxn>
                <a:cxn ang="0">
                  <a:pos x="16" y="37"/>
                </a:cxn>
                <a:cxn ang="0">
                  <a:pos x="18" y="33"/>
                </a:cxn>
                <a:cxn ang="0">
                  <a:pos x="20" y="30"/>
                </a:cxn>
                <a:cxn ang="0">
                  <a:pos x="28" y="25"/>
                </a:cxn>
                <a:cxn ang="0">
                  <a:pos x="35" y="22"/>
                </a:cxn>
                <a:cxn ang="0">
                  <a:pos x="62" y="18"/>
                </a:cxn>
                <a:cxn ang="0">
                  <a:pos x="90" y="13"/>
                </a:cxn>
                <a:cxn ang="0">
                  <a:pos x="82" y="1"/>
                </a:cxn>
                <a:cxn ang="0">
                  <a:pos x="93" y="11"/>
                </a:cxn>
              </a:cxnLst>
              <a:rect l="0" t="0" r="r" b="b"/>
              <a:pathLst>
                <a:path w="93" h="47">
                  <a:moveTo>
                    <a:pt x="93" y="11"/>
                  </a:moveTo>
                  <a:lnTo>
                    <a:pt x="86" y="0"/>
                  </a:lnTo>
                  <a:lnTo>
                    <a:pt x="60" y="3"/>
                  </a:lnTo>
                  <a:lnTo>
                    <a:pt x="32" y="8"/>
                  </a:lnTo>
                  <a:lnTo>
                    <a:pt x="18" y="13"/>
                  </a:lnTo>
                  <a:lnTo>
                    <a:pt x="9" y="20"/>
                  </a:lnTo>
                  <a:lnTo>
                    <a:pt x="3" y="27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42"/>
                  </a:lnTo>
                  <a:lnTo>
                    <a:pt x="16" y="37"/>
                  </a:lnTo>
                  <a:lnTo>
                    <a:pt x="18" y="33"/>
                  </a:lnTo>
                  <a:lnTo>
                    <a:pt x="20" y="30"/>
                  </a:lnTo>
                  <a:lnTo>
                    <a:pt x="28" y="25"/>
                  </a:lnTo>
                  <a:lnTo>
                    <a:pt x="35" y="22"/>
                  </a:lnTo>
                  <a:lnTo>
                    <a:pt x="62" y="18"/>
                  </a:lnTo>
                  <a:lnTo>
                    <a:pt x="90" y="13"/>
                  </a:lnTo>
                  <a:lnTo>
                    <a:pt x="82" y="1"/>
                  </a:lnTo>
                  <a:lnTo>
                    <a:pt x="9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38" name="Freeform 10"/>
            <p:cNvSpPr>
              <a:spLocks/>
            </p:cNvSpPr>
            <p:nvPr/>
          </p:nvSpPr>
          <p:spPr bwMode="auto">
            <a:xfrm>
              <a:off x="3160" y="861"/>
              <a:ext cx="43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2" y="4"/>
                </a:cxn>
                <a:cxn ang="0">
                  <a:pos x="0" y="29"/>
                </a:cxn>
                <a:cxn ang="0">
                  <a:pos x="13" y="37"/>
                </a:cxn>
                <a:cxn ang="0">
                  <a:pos x="33" y="12"/>
                </a:cxn>
                <a:cxn ang="0">
                  <a:pos x="28" y="0"/>
                </a:cxn>
                <a:cxn ang="0">
                  <a:pos x="33" y="12"/>
                </a:cxn>
                <a:cxn ang="0">
                  <a:pos x="43" y="2"/>
                </a:cxn>
                <a:cxn ang="0">
                  <a:pos x="28" y="0"/>
                </a:cxn>
              </a:cxnLst>
              <a:rect l="0" t="0" r="r" b="b"/>
              <a:pathLst>
                <a:path w="43" h="37">
                  <a:moveTo>
                    <a:pt x="28" y="0"/>
                  </a:moveTo>
                  <a:lnTo>
                    <a:pt x="22" y="4"/>
                  </a:lnTo>
                  <a:lnTo>
                    <a:pt x="0" y="29"/>
                  </a:lnTo>
                  <a:lnTo>
                    <a:pt x="13" y="37"/>
                  </a:lnTo>
                  <a:lnTo>
                    <a:pt x="33" y="12"/>
                  </a:lnTo>
                  <a:lnTo>
                    <a:pt x="28" y="0"/>
                  </a:lnTo>
                  <a:lnTo>
                    <a:pt x="33" y="12"/>
                  </a:lnTo>
                  <a:lnTo>
                    <a:pt x="43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39" name="Freeform 11"/>
            <p:cNvSpPr>
              <a:spLocks/>
            </p:cNvSpPr>
            <p:nvPr/>
          </p:nvSpPr>
          <p:spPr bwMode="auto">
            <a:xfrm>
              <a:off x="3116" y="856"/>
              <a:ext cx="72" cy="2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" y="14"/>
                </a:cxn>
                <a:cxn ang="0">
                  <a:pos x="72" y="21"/>
                </a:cxn>
                <a:cxn ang="0">
                  <a:pos x="72" y="5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" y="14"/>
                </a:cxn>
                <a:cxn ang="0">
                  <a:pos x="8" y="14"/>
                </a:cxn>
                <a:cxn ang="0">
                  <a:pos x="0" y="9"/>
                </a:cxn>
              </a:cxnLst>
              <a:rect l="0" t="0" r="r" b="b"/>
              <a:pathLst>
                <a:path w="72" h="21">
                  <a:moveTo>
                    <a:pt x="0" y="9"/>
                  </a:moveTo>
                  <a:lnTo>
                    <a:pt x="8" y="14"/>
                  </a:lnTo>
                  <a:lnTo>
                    <a:pt x="72" y="21"/>
                  </a:lnTo>
                  <a:lnTo>
                    <a:pt x="72" y="5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14"/>
                  </a:lnTo>
                  <a:lnTo>
                    <a:pt x="8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40" name="Freeform 12"/>
            <p:cNvSpPr>
              <a:spLocks/>
            </p:cNvSpPr>
            <p:nvPr/>
          </p:nvSpPr>
          <p:spPr bwMode="auto">
            <a:xfrm>
              <a:off x="3103" y="814"/>
              <a:ext cx="28" cy="5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9"/>
                </a:cxn>
                <a:cxn ang="0">
                  <a:pos x="13" y="51"/>
                </a:cxn>
                <a:cxn ang="0">
                  <a:pos x="28" y="47"/>
                </a:cxn>
                <a:cxn ang="0">
                  <a:pos x="13" y="5"/>
                </a:cxn>
                <a:cxn ang="0">
                  <a:pos x="12" y="0"/>
                </a:cxn>
              </a:cxnLst>
              <a:rect l="0" t="0" r="r" b="b"/>
              <a:pathLst>
                <a:path w="28" h="51">
                  <a:moveTo>
                    <a:pt x="12" y="0"/>
                  </a:moveTo>
                  <a:lnTo>
                    <a:pt x="0" y="9"/>
                  </a:lnTo>
                  <a:lnTo>
                    <a:pt x="13" y="51"/>
                  </a:lnTo>
                  <a:lnTo>
                    <a:pt x="28" y="47"/>
                  </a:lnTo>
                  <a:lnTo>
                    <a:pt x="13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41" name="Freeform 13"/>
            <p:cNvSpPr>
              <a:spLocks/>
            </p:cNvSpPr>
            <p:nvPr/>
          </p:nvSpPr>
          <p:spPr bwMode="auto">
            <a:xfrm>
              <a:off x="3064" y="779"/>
              <a:ext cx="51" cy="4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5"/>
                </a:cxn>
                <a:cxn ang="0">
                  <a:pos x="9" y="23"/>
                </a:cxn>
                <a:cxn ang="0">
                  <a:pos x="15" y="33"/>
                </a:cxn>
                <a:cxn ang="0">
                  <a:pos x="24" y="38"/>
                </a:cxn>
                <a:cxn ang="0">
                  <a:pos x="41" y="47"/>
                </a:cxn>
                <a:cxn ang="0">
                  <a:pos x="51" y="35"/>
                </a:cxn>
                <a:cxn ang="0">
                  <a:pos x="32" y="27"/>
                </a:cxn>
                <a:cxn ang="0">
                  <a:pos x="26" y="23"/>
                </a:cxn>
                <a:cxn ang="0">
                  <a:pos x="22" y="18"/>
                </a:cxn>
                <a:cxn ang="0">
                  <a:pos x="13" y="0"/>
                </a:cxn>
                <a:cxn ang="0">
                  <a:pos x="15" y="5"/>
                </a:cxn>
                <a:cxn ang="0">
                  <a:pos x="0" y="1"/>
                </a:cxn>
              </a:cxnLst>
              <a:rect l="0" t="0" r="r" b="b"/>
              <a:pathLst>
                <a:path w="51" h="47">
                  <a:moveTo>
                    <a:pt x="0" y="1"/>
                  </a:moveTo>
                  <a:lnTo>
                    <a:pt x="0" y="5"/>
                  </a:lnTo>
                  <a:lnTo>
                    <a:pt x="9" y="23"/>
                  </a:lnTo>
                  <a:lnTo>
                    <a:pt x="15" y="33"/>
                  </a:lnTo>
                  <a:lnTo>
                    <a:pt x="24" y="38"/>
                  </a:lnTo>
                  <a:lnTo>
                    <a:pt x="41" y="47"/>
                  </a:lnTo>
                  <a:lnTo>
                    <a:pt x="51" y="35"/>
                  </a:lnTo>
                  <a:lnTo>
                    <a:pt x="32" y="27"/>
                  </a:lnTo>
                  <a:lnTo>
                    <a:pt x="26" y="23"/>
                  </a:lnTo>
                  <a:lnTo>
                    <a:pt x="22" y="18"/>
                  </a:lnTo>
                  <a:lnTo>
                    <a:pt x="13" y="0"/>
                  </a:lnTo>
                  <a:lnTo>
                    <a:pt x="15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42" name="Freeform 14"/>
            <p:cNvSpPr>
              <a:spLocks/>
            </p:cNvSpPr>
            <p:nvPr/>
          </p:nvSpPr>
          <p:spPr bwMode="auto">
            <a:xfrm>
              <a:off x="3064" y="676"/>
              <a:ext cx="41" cy="10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4" y="1"/>
                </a:cxn>
                <a:cxn ang="0">
                  <a:pos x="0" y="104"/>
                </a:cxn>
                <a:cxn ang="0">
                  <a:pos x="15" y="108"/>
                </a:cxn>
                <a:cxn ang="0">
                  <a:pos x="39" y="5"/>
                </a:cxn>
                <a:cxn ang="0">
                  <a:pos x="37" y="0"/>
                </a:cxn>
                <a:cxn ang="0">
                  <a:pos x="39" y="5"/>
                </a:cxn>
                <a:cxn ang="0">
                  <a:pos x="41" y="1"/>
                </a:cxn>
                <a:cxn ang="0">
                  <a:pos x="37" y="0"/>
                </a:cxn>
              </a:cxnLst>
              <a:rect l="0" t="0" r="r" b="b"/>
              <a:pathLst>
                <a:path w="41" h="108">
                  <a:moveTo>
                    <a:pt x="37" y="0"/>
                  </a:moveTo>
                  <a:lnTo>
                    <a:pt x="24" y="1"/>
                  </a:lnTo>
                  <a:lnTo>
                    <a:pt x="0" y="104"/>
                  </a:lnTo>
                  <a:lnTo>
                    <a:pt x="15" y="108"/>
                  </a:lnTo>
                  <a:lnTo>
                    <a:pt x="39" y="5"/>
                  </a:lnTo>
                  <a:lnTo>
                    <a:pt x="37" y="0"/>
                  </a:lnTo>
                  <a:lnTo>
                    <a:pt x="39" y="5"/>
                  </a:lnTo>
                  <a:lnTo>
                    <a:pt x="41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43" name="Freeform 15"/>
            <p:cNvSpPr>
              <a:spLocks/>
            </p:cNvSpPr>
            <p:nvPr/>
          </p:nvSpPr>
          <p:spPr bwMode="auto">
            <a:xfrm>
              <a:off x="3007" y="580"/>
              <a:ext cx="94" cy="10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8"/>
                </a:cxn>
                <a:cxn ang="0">
                  <a:pos x="83" y="104"/>
                </a:cxn>
                <a:cxn ang="0">
                  <a:pos x="94" y="96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94" h="104">
                  <a:moveTo>
                    <a:pt x="0" y="8"/>
                  </a:moveTo>
                  <a:lnTo>
                    <a:pt x="2" y="8"/>
                  </a:lnTo>
                  <a:lnTo>
                    <a:pt x="83" y="104"/>
                  </a:lnTo>
                  <a:lnTo>
                    <a:pt x="94" y="96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44" name="Freeform 16"/>
            <p:cNvSpPr>
              <a:spLocks/>
            </p:cNvSpPr>
            <p:nvPr/>
          </p:nvSpPr>
          <p:spPr bwMode="auto">
            <a:xfrm>
              <a:off x="2996" y="484"/>
              <a:ext cx="27" cy="104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6" y="5"/>
                </a:cxn>
                <a:cxn ang="0">
                  <a:pos x="4" y="27"/>
                </a:cxn>
                <a:cxn ang="0">
                  <a:pos x="0" y="48"/>
                </a:cxn>
                <a:cxn ang="0">
                  <a:pos x="0" y="62"/>
                </a:cxn>
                <a:cxn ang="0">
                  <a:pos x="2" y="75"/>
                </a:cxn>
                <a:cxn ang="0">
                  <a:pos x="6" y="89"/>
                </a:cxn>
                <a:cxn ang="0">
                  <a:pos x="11" y="104"/>
                </a:cxn>
                <a:cxn ang="0">
                  <a:pos x="27" y="97"/>
                </a:cxn>
                <a:cxn ang="0">
                  <a:pos x="21" y="84"/>
                </a:cxn>
                <a:cxn ang="0">
                  <a:pos x="17" y="72"/>
                </a:cxn>
                <a:cxn ang="0">
                  <a:pos x="17" y="60"/>
                </a:cxn>
                <a:cxn ang="0">
                  <a:pos x="17" y="50"/>
                </a:cxn>
                <a:cxn ang="0">
                  <a:pos x="19" y="28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8" y="10"/>
                </a:cxn>
              </a:cxnLst>
              <a:rect l="0" t="0" r="r" b="b"/>
              <a:pathLst>
                <a:path w="27" h="104">
                  <a:moveTo>
                    <a:pt x="8" y="10"/>
                  </a:moveTo>
                  <a:lnTo>
                    <a:pt x="6" y="5"/>
                  </a:lnTo>
                  <a:lnTo>
                    <a:pt x="4" y="27"/>
                  </a:lnTo>
                  <a:lnTo>
                    <a:pt x="0" y="48"/>
                  </a:lnTo>
                  <a:lnTo>
                    <a:pt x="0" y="62"/>
                  </a:lnTo>
                  <a:lnTo>
                    <a:pt x="2" y="75"/>
                  </a:lnTo>
                  <a:lnTo>
                    <a:pt x="6" y="89"/>
                  </a:lnTo>
                  <a:lnTo>
                    <a:pt x="11" y="104"/>
                  </a:lnTo>
                  <a:lnTo>
                    <a:pt x="27" y="97"/>
                  </a:lnTo>
                  <a:lnTo>
                    <a:pt x="21" y="84"/>
                  </a:lnTo>
                  <a:lnTo>
                    <a:pt x="17" y="72"/>
                  </a:lnTo>
                  <a:lnTo>
                    <a:pt x="17" y="60"/>
                  </a:lnTo>
                  <a:lnTo>
                    <a:pt x="17" y="50"/>
                  </a:lnTo>
                  <a:lnTo>
                    <a:pt x="19" y="28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45" name="Freeform 17"/>
            <p:cNvSpPr>
              <a:spLocks/>
            </p:cNvSpPr>
            <p:nvPr/>
          </p:nvSpPr>
          <p:spPr bwMode="auto">
            <a:xfrm>
              <a:off x="2961" y="431"/>
              <a:ext cx="54" cy="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11" y="20"/>
                </a:cxn>
                <a:cxn ang="0">
                  <a:pos x="20" y="27"/>
                </a:cxn>
                <a:cxn ang="0">
                  <a:pos x="26" y="34"/>
                </a:cxn>
                <a:cxn ang="0">
                  <a:pos x="30" y="41"/>
                </a:cxn>
                <a:cxn ang="0">
                  <a:pos x="35" y="53"/>
                </a:cxn>
                <a:cxn ang="0">
                  <a:pos x="43" y="63"/>
                </a:cxn>
                <a:cxn ang="0">
                  <a:pos x="54" y="53"/>
                </a:cxn>
                <a:cxn ang="0">
                  <a:pos x="50" y="46"/>
                </a:cxn>
                <a:cxn ang="0">
                  <a:pos x="45" y="34"/>
                </a:cxn>
                <a:cxn ang="0">
                  <a:pos x="39" y="26"/>
                </a:cxn>
                <a:cxn ang="0">
                  <a:pos x="31" y="17"/>
                </a:cxn>
                <a:cxn ang="0">
                  <a:pos x="20" y="9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12"/>
                </a:cxn>
              </a:cxnLst>
              <a:rect l="0" t="0" r="r" b="b"/>
              <a:pathLst>
                <a:path w="54" h="63">
                  <a:moveTo>
                    <a:pt x="0" y="12"/>
                  </a:moveTo>
                  <a:lnTo>
                    <a:pt x="0" y="12"/>
                  </a:lnTo>
                  <a:lnTo>
                    <a:pt x="11" y="20"/>
                  </a:lnTo>
                  <a:lnTo>
                    <a:pt x="20" y="27"/>
                  </a:lnTo>
                  <a:lnTo>
                    <a:pt x="26" y="34"/>
                  </a:lnTo>
                  <a:lnTo>
                    <a:pt x="30" y="41"/>
                  </a:lnTo>
                  <a:lnTo>
                    <a:pt x="35" y="53"/>
                  </a:lnTo>
                  <a:lnTo>
                    <a:pt x="43" y="63"/>
                  </a:lnTo>
                  <a:lnTo>
                    <a:pt x="54" y="53"/>
                  </a:lnTo>
                  <a:lnTo>
                    <a:pt x="50" y="46"/>
                  </a:lnTo>
                  <a:lnTo>
                    <a:pt x="45" y="34"/>
                  </a:lnTo>
                  <a:lnTo>
                    <a:pt x="39" y="26"/>
                  </a:lnTo>
                  <a:lnTo>
                    <a:pt x="31" y="17"/>
                  </a:lnTo>
                  <a:lnTo>
                    <a:pt x="20" y="9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46" name="Freeform 18"/>
            <p:cNvSpPr>
              <a:spLocks/>
            </p:cNvSpPr>
            <p:nvPr/>
          </p:nvSpPr>
          <p:spPr bwMode="auto">
            <a:xfrm>
              <a:off x="2917" y="419"/>
              <a:ext cx="51" cy="2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2" y="14"/>
                </a:cxn>
                <a:cxn ang="0">
                  <a:pos x="44" y="24"/>
                </a:cxn>
                <a:cxn ang="0">
                  <a:pos x="51" y="12"/>
                </a:cxn>
                <a:cxn ang="0">
                  <a:pos x="19" y="0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0" y="5"/>
                </a:cxn>
              </a:cxnLst>
              <a:rect l="0" t="0" r="r" b="b"/>
              <a:pathLst>
                <a:path w="51" h="24">
                  <a:moveTo>
                    <a:pt x="0" y="5"/>
                  </a:moveTo>
                  <a:lnTo>
                    <a:pt x="0" y="4"/>
                  </a:lnTo>
                  <a:lnTo>
                    <a:pt x="12" y="14"/>
                  </a:lnTo>
                  <a:lnTo>
                    <a:pt x="44" y="24"/>
                  </a:lnTo>
                  <a:lnTo>
                    <a:pt x="51" y="12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47" name="Freeform 19"/>
            <p:cNvSpPr>
              <a:spLocks/>
            </p:cNvSpPr>
            <p:nvPr/>
          </p:nvSpPr>
          <p:spPr bwMode="auto">
            <a:xfrm>
              <a:off x="2893" y="322"/>
              <a:ext cx="39" cy="10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24" y="102"/>
                </a:cxn>
                <a:cxn ang="0">
                  <a:pos x="39" y="99"/>
                </a:cxn>
                <a:cxn ang="0">
                  <a:pos x="15" y="0"/>
                </a:cxn>
                <a:cxn ang="0">
                  <a:pos x="0" y="1"/>
                </a:cxn>
              </a:cxnLst>
              <a:rect l="0" t="0" r="r" b="b"/>
              <a:pathLst>
                <a:path w="39" h="102">
                  <a:moveTo>
                    <a:pt x="0" y="1"/>
                  </a:moveTo>
                  <a:lnTo>
                    <a:pt x="0" y="3"/>
                  </a:lnTo>
                  <a:lnTo>
                    <a:pt x="24" y="102"/>
                  </a:lnTo>
                  <a:lnTo>
                    <a:pt x="39" y="99"/>
                  </a:lnTo>
                  <a:lnTo>
                    <a:pt x="1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48" name="Freeform 20"/>
            <p:cNvSpPr>
              <a:spLocks/>
            </p:cNvSpPr>
            <p:nvPr/>
          </p:nvSpPr>
          <p:spPr bwMode="auto">
            <a:xfrm>
              <a:off x="2891" y="286"/>
              <a:ext cx="17" cy="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7"/>
                </a:cxn>
                <a:cxn ang="0">
                  <a:pos x="2" y="37"/>
                </a:cxn>
                <a:cxn ang="0">
                  <a:pos x="17" y="37"/>
                </a:cxn>
                <a:cxn ang="0">
                  <a:pos x="15" y="5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0"/>
                </a:cxn>
              </a:cxnLst>
              <a:rect l="0" t="0" r="r" b="b"/>
              <a:pathLst>
                <a:path w="17" h="37">
                  <a:moveTo>
                    <a:pt x="4" y="0"/>
                  </a:moveTo>
                  <a:lnTo>
                    <a:pt x="0" y="7"/>
                  </a:lnTo>
                  <a:lnTo>
                    <a:pt x="2" y="37"/>
                  </a:lnTo>
                  <a:lnTo>
                    <a:pt x="17" y="37"/>
                  </a:lnTo>
                  <a:lnTo>
                    <a:pt x="15" y="5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49" name="Freeform 21"/>
            <p:cNvSpPr>
              <a:spLocks/>
            </p:cNvSpPr>
            <p:nvPr/>
          </p:nvSpPr>
          <p:spPr bwMode="auto">
            <a:xfrm>
              <a:off x="2895" y="273"/>
              <a:ext cx="45" cy="25"/>
            </a:xfrm>
            <a:custGeom>
              <a:avLst/>
              <a:gdLst/>
              <a:ahLst/>
              <a:cxnLst>
                <a:cxn ang="0">
                  <a:pos x="45" y="10"/>
                </a:cxn>
                <a:cxn ang="0">
                  <a:pos x="35" y="0"/>
                </a:cxn>
                <a:cxn ang="0">
                  <a:pos x="0" y="13"/>
                </a:cxn>
                <a:cxn ang="0">
                  <a:pos x="5" y="25"/>
                </a:cxn>
                <a:cxn ang="0">
                  <a:pos x="43" y="12"/>
                </a:cxn>
                <a:cxn ang="0">
                  <a:pos x="45" y="10"/>
                </a:cxn>
              </a:cxnLst>
              <a:rect l="0" t="0" r="r" b="b"/>
              <a:pathLst>
                <a:path w="45" h="25">
                  <a:moveTo>
                    <a:pt x="45" y="10"/>
                  </a:moveTo>
                  <a:lnTo>
                    <a:pt x="35" y="0"/>
                  </a:lnTo>
                  <a:lnTo>
                    <a:pt x="0" y="13"/>
                  </a:lnTo>
                  <a:lnTo>
                    <a:pt x="5" y="25"/>
                  </a:lnTo>
                  <a:lnTo>
                    <a:pt x="43" y="12"/>
                  </a:lnTo>
                  <a:lnTo>
                    <a:pt x="45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50" name="Freeform 22"/>
            <p:cNvSpPr>
              <a:spLocks/>
            </p:cNvSpPr>
            <p:nvPr/>
          </p:nvSpPr>
          <p:spPr bwMode="auto">
            <a:xfrm>
              <a:off x="2929" y="225"/>
              <a:ext cx="52" cy="5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9" y="2"/>
                </a:cxn>
                <a:cxn ang="0">
                  <a:pos x="0" y="49"/>
                </a:cxn>
                <a:cxn ang="0">
                  <a:pos x="11" y="58"/>
                </a:cxn>
                <a:cxn ang="0">
                  <a:pos x="52" y="11"/>
                </a:cxn>
                <a:cxn ang="0">
                  <a:pos x="41" y="0"/>
                </a:cxn>
              </a:cxnLst>
              <a:rect l="0" t="0" r="r" b="b"/>
              <a:pathLst>
                <a:path w="52" h="58">
                  <a:moveTo>
                    <a:pt x="41" y="0"/>
                  </a:moveTo>
                  <a:lnTo>
                    <a:pt x="39" y="2"/>
                  </a:lnTo>
                  <a:lnTo>
                    <a:pt x="0" y="49"/>
                  </a:lnTo>
                  <a:lnTo>
                    <a:pt x="11" y="58"/>
                  </a:lnTo>
                  <a:lnTo>
                    <a:pt x="52" y="1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51" name="Freeform 23"/>
            <p:cNvSpPr>
              <a:spLocks/>
            </p:cNvSpPr>
            <p:nvPr/>
          </p:nvSpPr>
          <p:spPr bwMode="auto">
            <a:xfrm>
              <a:off x="2970" y="195"/>
              <a:ext cx="60" cy="42"/>
            </a:xfrm>
            <a:custGeom>
              <a:avLst/>
              <a:gdLst/>
              <a:ahLst/>
              <a:cxnLst>
                <a:cxn ang="0">
                  <a:pos x="60" y="10"/>
                </a:cxn>
                <a:cxn ang="0">
                  <a:pos x="49" y="0"/>
                </a:cxn>
                <a:cxn ang="0">
                  <a:pos x="0" y="30"/>
                </a:cxn>
                <a:cxn ang="0">
                  <a:pos x="9" y="42"/>
                </a:cxn>
                <a:cxn ang="0">
                  <a:pos x="58" y="12"/>
                </a:cxn>
                <a:cxn ang="0">
                  <a:pos x="60" y="10"/>
                </a:cxn>
              </a:cxnLst>
              <a:rect l="0" t="0" r="r" b="b"/>
              <a:pathLst>
                <a:path w="60" h="42">
                  <a:moveTo>
                    <a:pt x="60" y="10"/>
                  </a:moveTo>
                  <a:lnTo>
                    <a:pt x="49" y="0"/>
                  </a:lnTo>
                  <a:lnTo>
                    <a:pt x="0" y="30"/>
                  </a:lnTo>
                  <a:lnTo>
                    <a:pt x="9" y="42"/>
                  </a:lnTo>
                  <a:lnTo>
                    <a:pt x="58" y="12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52" name="Freeform 24"/>
            <p:cNvSpPr>
              <a:spLocks/>
            </p:cNvSpPr>
            <p:nvPr/>
          </p:nvSpPr>
          <p:spPr bwMode="auto">
            <a:xfrm>
              <a:off x="3015" y="161"/>
              <a:ext cx="21" cy="44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2" y="24"/>
                </a:cxn>
                <a:cxn ang="0">
                  <a:pos x="4" y="27"/>
                </a:cxn>
                <a:cxn ang="0">
                  <a:pos x="4" y="31"/>
                </a:cxn>
                <a:cxn ang="0">
                  <a:pos x="4" y="32"/>
                </a:cxn>
                <a:cxn ang="0">
                  <a:pos x="2" y="36"/>
                </a:cxn>
                <a:cxn ang="0">
                  <a:pos x="15" y="44"/>
                </a:cxn>
                <a:cxn ang="0">
                  <a:pos x="19" y="37"/>
                </a:cxn>
                <a:cxn ang="0">
                  <a:pos x="19" y="29"/>
                </a:cxn>
                <a:cxn ang="0">
                  <a:pos x="19" y="24"/>
                </a:cxn>
                <a:cxn ang="0">
                  <a:pos x="17" y="21"/>
                </a:cxn>
                <a:cxn ang="0">
                  <a:pos x="17" y="17"/>
                </a:cxn>
                <a:cxn ang="0">
                  <a:pos x="15" y="17"/>
                </a:cxn>
                <a:cxn ang="0">
                  <a:pos x="17" y="17"/>
                </a:cxn>
                <a:cxn ang="0">
                  <a:pos x="21" y="14"/>
                </a:cxn>
                <a:cxn ang="0">
                  <a:pos x="11" y="1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21" y="2"/>
                </a:cxn>
              </a:cxnLst>
              <a:rect l="0" t="0" r="r" b="b"/>
              <a:pathLst>
                <a:path w="21" h="44">
                  <a:moveTo>
                    <a:pt x="21" y="2"/>
                  </a:moveTo>
                  <a:lnTo>
                    <a:pt x="13" y="2"/>
                  </a:lnTo>
                  <a:lnTo>
                    <a:pt x="6" y="7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2" y="36"/>
                  </a:lnTo>
                  <a:lnTo>
                    <a:pt x="15" y="44"/>
                  </a:lnTo>
                  <a:lnTo>
                    <a:pt x="19" y="37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17" y="21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11" y="1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53" name="Freeform 25"/>
            <p:cNvSpPr>
              <a:spLocks/>
            </p:cNvSpPr>
            <p:nvPr/>
          </p:nvSpPr>
          <p:spPr bwMode="auto">
            <a:xfrm>
              <a:off x="3026" y="163"/>
              <a:ext cx="70" cy="69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32" y="66"/>
                </a:cxn>
                <a:cxn ang="0">
                  <a:pos x="38" y="59"/>
                </a:cxn>
                <a:cxn ang="0">
                  <a:pos x="42" y="56"/>
                </a:cxn>
                <a:cxn ang="0">
                  <a:pos x="45" y="52"/>
                </a:cxn>
                <a:cxn ang="0">
                  <a:pos x="49" y="51"/>
                </a:cxn>
                <a:cxn ang="0">
                  <a:pos x="58" y="49"/>
                </a:cxn>
                <a:cxn ang="0">
                  <a:pos x="70" y="39"/>
                </a:cxn>
                <a:cxn ang="0">
                  <a:pos x="58" y="29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51" y="41"/>
                </a:cxn>
                <a:cxn ang="0">
                  <a:pos x="55" y="44"/>
                </a:cxn>
                <a:cxn ang="0">
                  <a:pos x="55" y="35"/>
                </a:cxn>
                <a:cxn ang="0">
                  <a:pos x="45" y="37"/>
                </a:cxn>
                <a:cxn ang="0">
                  <a:pos x="38" y="41"/>
                </a:cxn>
                <a:cxn ang="0">
                  <a:pos x="30" y="46"/>
                </a:cxn>
                <a:cxn ang="0">
                  <a:pos x="25" y="51"/>
                </a:cxn>
                <a:cxn ang="0">
                  <a:pos x="19" y="59"/>
                </a:cxn>
                <a:cxn ang="0">
                  <a:pos x="23" y="69"/>
                </a:cxn>
                <a:cxn ang="0">
                  <a:pos x="19" y="59"/>
                </a:cxn>
                <a:cxn ang="0">
                  <a:pos x="15" y="66"/>
                </a:cxn>
                <a:cxn ang="0">
                  <a:pos x="23" y="69"/>
                </a:cxn>
                <a:cxn ang="0">
                  <a:pos x="28" y="56"/>
                </a:cxn>
              </a:cxnLst>
              <a:rect l="0" t="0" r="r" b="b"/>
              <a:pathLst>
                <a:path w="70" h="69">
                  <a:moveTo>
                    <a:pt x="28" y="56"/>
                  </a:moveTo>
                  <a:lnTo>
                    <a:pt x="32" y="66"/>
                  </a:lnTo>
                  <a:lnTo>
                    <a:pt x="38" y="59"/>
                  </a:lnTo>
                  <a:lnTo>
                    <a:pt x="42" y="56"/>
                  </a:lnTo>
                  <a:lnTo>
                    <a:pt x="45" y="52"/>
                  </a:lnTo>
                  <a:lnTo>
                    <a:pt x="49" y="51"/>
                  </a:lnTo>
                  <a:lnTo>
                    <a:pt x="58" y="49"/>
                  </a:lnTo>
                  <a:lnTo>
                    <a:pt x="70" y="39"/>
                  </a:lnTo>
                  <a:lnTo>
                    <a:pt x="58" y="29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51" y="41"/>
                  </a:lnTo>
                  <a:lnTo>
                    <a:pt x="55" y="44"/>
                  </a:lnTo>
                  <a:lnTo>
                    <a:pt x="55" y="35"/>
                  </a:lnTo>
                  <a:lnTo>
                    <a:pt x="45" y="37"/>
                  </a:lnTo>
                  <a:lnTo>
                    <a:pt x="38" y="41"/>
                  </a:lnTo>
                  <a:lnTo>
                    <a:pt x="30" y="46"/>
                  </a:lnTo>
                  <a:lnTo>
                    <a:pt x="25" y="51"/>
                  </a:lnTo>
                  <a:lnTo>
                    <a:pt x="19" y="59"/>
                  </a:lnTo>
                  <a:lnTo>
                    <a:pt x="23" y="69"/>
                  </a:lnTo>
                  <a:lnTo>
                    <a:pt x="19" y="59"/>
                  </a:lnTo>
                  <a:lnTo>
                    <a:pt x="15" y="66"/>
                  </a:lnTo>
                  <a:lnTo>
                    <a:pt x="23" y="69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54" name="Freeform 26"/>
            <p:cNvSpPr>
              <a:spLocks/>
            </p:cNvSpPr>
            <p:nvPr/>
          </p:nvSpPr>
          <p:spPr bwMode="auto">
            <a:xfrm>
              <a:off x="3049" y="217"/>
              <a:ext cx="225" cy="24"/>
            </a:xfrm>
            <a:custGeom>
              <a:avLst/>
              <a:gdLst/>
              <a:ahLst/>
              <a:cxnLst>
                <a:cxn ang="0">
                  <a:pos x="225" y="2"/>
                </a:cxn>
                <a:cxn ang="0">
                  <a:pos x="225" y="2"/>
                </a:cxn>
                <a:cxn ang="0">
                  <a:pos x="197" y="0"/>
                </a:cxn>
                <a:cxn ang="0">
                  <a:pos x="169" y="0"/>
                </a:cxn>
                <a:cxn ang="0">
                  <a:pos x="139" y="3"/>
                </a:cxn>
                <a:cxn ang="0">
                  <a:pos x="109" y="5"/>
                </a:cxn>
                <a:cxn ang="0">
                  <a:pos x="81" y="8"/>
                </a:cxn>
                <a:cxn ang="0">
                  <a:pos x="52" y="10"/>
                </a:cxn>
                <a:cxn ang="0">
                  <a:pos x="39" y="8"/>
                </a:cxn>
                <a:cxn ang="0">
                  <a:pos x="28" y="8"/>
                </a:cxn>
                <a:cxn ang="0">
                  <a:pos x="17" y="5"/>
                </a:cxn>
                <a:cxn ang="0">
                  <a:pos x="5" y="2"/>
                </a:cxn>
                <a:cxn ang="0">
                  <a:pos x="0" y="15"/>
                </a:cxn>
                <a:cxn ang="0">
                  <a:pos x="13" y="19"/>
                </a:cxn>
                <a:cxn ang="0">
                  <a:pos x="26" y="22"/>
                </a:cxn>
                <a:cxn ang="0">
                  <a:pos x="39" y="24"/>
                </a:cxn>
                <a:cxn ang="0">
                  <a:pos x="52" y="24"/>
                </a:cxn>
                <a:cxn ang="0">
                  <a:pos x="82" y="22"/>
                </a:cxn>
                <a:cxn ang="0">
                  <a:pos x="111" y="20"/>
                </a:cxn>
                <a:cxn ang="0">
                  <a:pos x="141" y="17"/>
                </a:cxn>
                <a:cxn ang="0">
                  <a:pos x="169" y="14"/>
                </a:cxn>
                <a:cxn ang="0">
                  <a:pos x="197" y="14"/>
                </a:cxn>
                <a:cxn ang="0">
                  <a:pos x="223" y="15"/>
                </a:cxn>
                <a:cxn ang="0">
                  <a:pos x="223" y="15"/>
                </a:cxn>
                <a:cxn ang="0">
                  <a:pos x="225" y="2"/>
                </a:cxn>
              </a:cxnLst>
              <a:rect l="0" t="0" r="r" b="b"/>
              <a:pathLst>
                <a:path w="225" h="24">
                  <a:moveTo>
                    <a:pt x="225" y="2"/>
                  </a:moveTo>
                  <a:lnTo>
                    <a:pt x="225" y="2"/>
                  </a:lnTo>
                  <a:lnTo>
                    <a:pt x="197" y="0"/>
                  </a:lnTo>
                  <a:lnTo>
                    <a:pt x="169" y="0"/>
                  </a:lnTo>
                  <a:lnTo>
                    <a:pt x="139" y="3"/>
                  </a:lnTo>
                  <a:lnTo>
                    <a:pt x="109" y="5"/>
                  </a:lnTo>
                  <a:lnTo>
                    <a:pt x="81" y="8"/>
                  </a:lnTo>
                  <a:lnTo>
                    <a:pt x="52" y="10"/>
                  </a:lnTo>
                  <a:lnTo>
                    <a:pt x="39" y="8"/>
                  </a:lnTo>
                  <a:lnTo>
                    <a:pt x="28" y="8"/>
                  </a:lnTo>
                  <a:lnTo>
                    <a:pt x="17" y="5"/>
                  </a:lnTo>
                  <a:lnTo>
                    <a:pt x="5" y="2"/>
                  </a:lnTo>
                  <a:lnTo>
                    <a:pt x="0" y="15"/>
                  </a:lnTo>
                  <a:lnTo>
                    <a:pt x="13" y="19"/>
                  </a:lnTo>
                  <a:lnTo>
                    <a:pt x="26" y="22"/>
                  </a:lnTo>
                  <a:lnTo>
                    <a:pt x="39" y="24"/>
                  </a:lnTo>
                  <a:lnTo>
                    <a:pt x="52" y="24"/>
                  </a:lnTo>
                  <a:lnTo>
                    <a:pt x="82" y="22"/>
                  </a:lnTo>
                  <a:lnTo>
                    <a:pt x="111" y="20"/>
                  </a:lnTo>
                  <a:lnTo>
                    <a:pt x="141" y="17"/>
                  </a:lnTo>
                  <a:lnTo>
                    <a:pt x="169" y="14"/>
                  </a:lnTo>
                  <a:lnTo>
                    <a:pt x="197" y="14"/>
                  </a:lnTo>
                  <a:lnTo>
                    <a:pt x="223" y="15"/>
                  </a:lnTo>
                  <a:lnTo>
                    <a:pt x="223" y="15"/>
                  </a:lnTo>
                  <a:lnTo>
                    <a:pt x="225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55" name="Freeform 27"/>
            <p:cNvSpPr>
              <a:spLocks/>
            </p:cNvSpPr>
            <p:nvPr/>
          </p:nvSpPr>
          <p:spPr bwMode="auto">
            <a:xfrm>
              <a:off x="3272" y="219"/>
              <a:ext cx="205" cy="74"/>
            </a:xfrm>
            <a:custGeom>
              <a:avLst/>
              <a:gdLst/>
              <a:ahLst/>
              <a:cxnLst>
                <a:cxn ang="0">
                  <a:pos x="203" y="60"/>
                </a:cxn>
                <a:cxn ang="0">
                  <a:pos x="203" y="60"/>
                </a:cxn>
                <a:cxn ang="0">
                  <a:pos x="190" y="60"/>
                </a:cxn>
                <a:cxn ang="0">
                  <a:pos x="179" y="60"/>
                </a:cxn>
                <a:cxn ang="0">
                  <a:pos x="166" y="59"/>
                </a:cxn>
                <a:cxn ang="0">
                  <a:pos x="152" y="55"/>
                </a:cxn>
                <a:cxn ang="0">
                  <a:pos x="126" y="47"/>
                </a:cxn>
                <a:cxn ang="0">
                  <a:pos x="102" y="37"/>
                </a:cxn>
                <a:cxn ang="0">
                  <a:pos x="75" y="27"/>
                </a:cxn>
                <a:cxn ang="0">
                  <a:pos x="51" y="15"/>
                </a:cxn>
                <a:cxn ang="0">
                  <a:pos x="27" y="6"/>
                </a:cxn>
                <a:cxn ang="0">
                  <a:pos x="2" y="0"/>
                </a:cxn>
                <a:cxn ang="0">
                  <a:pos x="0" y="13"/>
                </a:cxn>
                <a:cxn ang="0">
                  <a:pos x="21" y="18"/>
                </a:cxn>
                <a:cxn ang="0">
                  <a:pos x="44" y="28"/>
                </a:cxn>
                <a:cxn ang="0">
                  <a:pos x="68" y="39"/>
                </a:cxn>
                <a:cxn ang="0">
                  <a:pos x="94" y="50"/>
                </a:cxn>
                <a:cxn ang="0">
                  <a:pos x="121" y="60"/>
                </a:cxn>
                <a:cxn ang="0">
                  <a:pos x="149" y="69"/>
                </a:cxn>
                <a:cxn ang="0">
                  <a:pos x="162" y="72"/>
                </a:cxn>
                <a:cxn ang="0">
                  <a:pos x="177" y="74"/>
                </a:cxn>
                <a:cxn ang="0">
                  <a:pos x="192" y="74"/>
                </a:cxn>
                <a:cxn ang="0">
                  <a:pos x="205" y="74"/>
                </a:cxn>
                <a:cxn ang="0">
                  <a:pos x="205" y="74"/>
                </a:cxn>
                <a:cxn ang="0">
                  <a:pos x="203" y="60"/>
                </a:cxn>
              </a:cxnLst>
              <a:rect l="0" t="0" r="r" b="b"/>
              <a:pathLst>
                <a:path w="205" h="74">
                  <a:moveTo>
                    <a:pt x="203" y="60"/>
                  </a:moveTo>
                  <a:lnTo>
                    <a:pt x="203" y="60"/>
                  </a:lnTo>
                  <a:lnTo>
                    <a:pt x="190" y="60"/>
                  </a:lnTo>
                  <a:lnTo>
                    <a:pt x="179" y="60"/>
                  </a:lnTo>
                  <a:lnTo>
                    <a:pt x="166" y="59"/>
                  </a:lnTo>
                  <a:lnTo>
                    <a:pt x="152" y="55"/>
                  </a:lnTo>
                  <a:lnTo>
                    <a:pt x="126" y="47"/>
                  </a:lnTo>
                  <a:lnTo>
                    <a:pt x="102" y="37"/>
                  </a:lnTo>
                  <a:lnTo>
                    <a:pt x="75" y="27"/>
                  </a:lnTo>
                  <a:lnTo>
                    <a:pt x="51" y="15"/>
                  </a:lnTo>
                  <a:lnTo>
                    <a:pt x="27" y="6"/>
                  </a:lnTo>
                  <a:lnTo>
                    <a:pt x="2" y="0"/>
                  </a:lnTo>
                  <a:lnTo>
                    <a:pt x="0" y="13"/>
                  </a:lnTo>
                  <a:lnTo>
                    <a:pt x="21" y="18"/>
                  </a:lnTo>
                  <a:lnTo>
                    <a:pt x="44" y="28"/>
                  </a:lnTo>
                  <a:lnTo>
                    <a:pt x="68" y="39"/>
                  </a:lnTo>
                  <a:lnTo>
                    <a:pt x="94" y="50"/>
                  </a:lnTo>
                  <a:lnTo>
                    <a:pt x="121" y="60"/>
                  </a:lnTo>
                  <a:lnTo>
                    <a:pt x="149" y="69"/>
                  </a:lnTo>
                  <a:lnTo>
                    <a:pt x="162" y="72"/>
                  </a:lnTo>
                  <a:lnTo>
                    <a:pt x="177" y="74"/>
                  </a:lnTo>
                  <a:lnTo>
                    <a:pt x="192" y="74"/>
                  </a:lnTo>
                  <a:lnTo>
                    <a:pt x="205" y="74"/>
                  </a:lnTo>
                  <a:lnTo>
                    <a:pt x="205" y="74"/>
                  </a:lnTo>
                  <a:lnTo>
                    <a:pt x="203" y="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56" name="Freeform 28"/>
            <p:cNvSpPr>
              <a:spLocks/>
            </p:cNvSpPr>
            <p:nvPr/>
          </p:nvSpPr>
          <p:spPr bwMode="auto">
            <a:xfrm>
              <a:off x="3475" y="278"/>
              <a:ext cx="120" cy="108"/>
            </a:xfrm>
            <a:custGeom>
              <a:avLst/>
              <a:gdLst/>
              <a:ahLst/>
              <a:cxnLst>
                <a:cxn ang="0">
                  <a:pos x="120" y="108"/>
                </a:cxn>
                <a:cxn ang="0">
                  <a:pos x="120" y="108"/>
                </a:cxn>
                <a:cxn ang="0">
                  <a:pos x="120" y="99"/>
                </a:cxn>
                <a:cxn ang="0">
                  <a:pos x="119" y="89"/>
                </a:cxn>
                <a:cxn ang="0">
                  <a:pos x="117" y="81"/>
                </a:cxn>
                <a:cxn ang="0">
                  <a:pos x="113" y="71"/>
                </a:cxn>
                <a:cxn ang="0">
                  <a:pos x="102" y="54"/>
                </a:cxn>
                <a:cxn ang="0">
                  <a:pos x="87" y="35"/>
                </a:cxn>
                <a:cxn ang="0">
                  <a:pos x="77" y="28"/>
                </a:cxn>
                <a:cxn ang="0">
                  <a:pos x="68" y="20"/>
                </a:cxn>
                <a:cxn ang="0">
                  <a:pos x="58" y="13"/>
                </a:cxn>
                <a:cxn ang="0">
                  <a:pos x="47" y="8"/>
                </a:cxn>
                <a:cxn ang="0">
                  <a:pos x="36" y="5"/>
                </a:cxn>
                <a:cxn ang="0">
                  <a:pos x="25" y="1"/>
                </a:cxn>
                <a:cxn ang="0">
                  <a:pos x="13" y="0"/>
                </a:cxn>
                <a:cxn ang="0">
                  <a:pos x="0" y="1"/>
                </a:cxn>
                <a:cxn ang="0">
                  <a:pos x="2" y="15"/>
                </a:cxn>
                <a:cxn ang="0">
                  <a:pos x="11" y="15"/>
                </a:cxn>
                <a:cxn ang="0">
                  <a:pos x="21" y="15"/>
                </a:cxn>
                <a:cxn ang="0">
                  <a:pos x="30" y="18"/>
                </a:cxn>
                <a:cxn ang="0">
                  <a:pos x="40" y="22"/>
                </a:cxn>
                <a:cxn ang="0">
                  <a:pos x="49" y="27"/>
                </a:cxn>
                <a:cxn ang="0">
                  <a:pos x="58" y="32"/>
                </a:cxn>
                <a:cxn ang="0">
                  <a:pos x="68" y="39"/>
                </a:cxn>
                <a:cxn ang="0">
                  <a:pos x="75" y="45"/>
                </a:cxn>
                <a:cxn ang="0">
                  <a:pos x="88" y="60"/>
                </a:cxn>
                <a:cxn ang="0">
                  <a:pos x="98" y="77"/>
                </a:cxn>
                <a:cxn ang="0">
                  <a:pos x="102" y="86"/>
                </a:cxn>
                <a:cxn ang="0">
                  <a:pos x="103" y="93"/>
                </a:cxn>
                <a:cxn ang="0">
                  <a:pos x="105" y="99"/>
                </a:cxn>
                <a:cxn ang="0">
                  <a:pos x="105" y="106"/>
                </a:cxn>
                <a:cxn ang="0">
                  <a:pos x="105" y="106"/>
                </a:cxn>
                <a:cxn ang="0">
                  <a:pos x="120" y="108"/>
                </a:cxn>
              </a:cxnLst>
              <a:rect l="0" t="0" r="r" b="b"/>
              <a:pathLst>
                <a:path w="120" h="108">
                  <a:moveTo>
                    <a:pt x="120" y="108"/>
                  </a:moveTo>
                  <a:lnTo>
                    <a:pt x="120" y="108"/>
                  </a:lnTo>
                  <a:lnTo>
                    <a:pt x="120" y="99"/>
                  </a:lnTo>
                  <a:lnTo>
                    <a:pt x="119" y="89"/>
                  </a:lnTo>
                  <a:lnTo>
                    <a:pt x="117" y="81"/>
                  </a:lnTo>
                  <a:lnTo>
                    <a:pt x="113" y="71"/>
                  </a:lnTo>
                  <a:lnTo>
                    <a:pt x="102" y="54"/>
                  </a:lnTo>
                  <a:lnTo>
                    <a:pt x="87" y="35"/>
                  </a:lnTo>
                  <a:lnTo>
                    <a:pt x="77" y="28"/>
                  </a:lnTo>
                  <a:lnTo>
                    <a:pt x="68" y="20"/>
                  </a:lnTo>
                  <a:lnTo>
                    <a:pt x="58" y="13"/>
                  </a:lnTo>
                  <a:lnTo>
                    <a:pt x="47" y="8"/>
                  </a:lnTo>
                  <a:lnTo>
                    <a:pt x="36" y="5"/>
                  </a:lnTo>
                  <a:lnTo>
                    <a:pt x="25" y="1"/>
                  </a:lnTo>
                  <a:lnTo>
                    <a:pt x="13" y="0"/>
                  </a:lnTo>
                  <a:lnTo>
                    <a:pt x="0" y="1"/>
                  </a:lnTo>
                  <a:lnTo>
                    <a:pt x="2" y="15"/>
                  </a:lnTo>
                  <a:lnTo>
                    <a:pt x="11" y="15"/>
                  </a:lnTo>
                  <a:lnTo>
                    <a:pt x="21" y="15"/>
                  </a:lnTo>
                  <a:lnTo>
                    <a:pt x="30" y="18"/>
                  </a:lnTo>
                  <a:lnTo>
                    <a:pt x="40" y="22"/>
                  </a:lnTo>
                  <a:lnTo>
                    <a:pt x="49" y="27"/>
                  </a:lnTo>
                  <a:lnTo>
                    <a:pt x="58" y="32"/>
                  </a:lnTo>
                  <a:lnTo>
                    <a:pt x="68" y="39"/>
                  </a:lnTo>
                  <a:lnTo>
                    <a:pt x="75" y="45"/>
                  </a:lnTo>
                  <a:lnTo>
                    <a:pt x="88" y="60"/>
                  </a:lnTo>
                  <a:lnTo>
                    <a:pt x="98" y="77"/>
                  </a:lnTo>
                  <a:lnTo>
                    <a:pt x="102" y="86"/>
                  </a:lnTo>
                  <a:lnTo>
                    <a:pt x="103" y="93"/>
                  </a:lnTo>
                  <a:lnTo>
                    <a:pt x="105" y="99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20" y="1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57" name="Freeform 29"/>
            <p:cNvSpPr>
              <a:spLocks/>
            </p:cNvSpPr>
            <p:nvPr/>
          </p:nvSpPr>
          <p:spPr bwMode="auto">
            <a:xfrm>
              <a:off x="3571" y="384"/>
              <a:ext cx="24" cy="62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5" y="62"/>
                </a:cxn>
                <a:cxn ang="0">
                  <a:pos x="24" y="2"/>
                </a:cxn>
                <a:cxn ang="0">
                  <a:pos x="9" y="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24" h="62">
                  <a:moveTo>
                    <a:pt x="0" y="61"/>
                  </a:moveTo>
                  <a:lnTo>
                    <a:pt x="15" y="62"/>
                  </a:lnTo>
                  <a:lnTo>
                    <a:pt x="24" y="2"/>
                  </a:lnTo>
                  <a:lnTo>
                    <a:pt x="9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58" name="Freeform 30"/>
            <p:cNvSpPr>
              <a:spLocks/>
            </p:cNvSpPr>
            <p:nvPr/>
          </p:nvSpPr>
          <p:spPr bwMode="auto">
            <a:xfrm>
              <a:off x="3130" y="445"/>
              <a:ext cx="456" cy="101"/>
            </a:xfrm>
            <a:custGeom>
              <a:avLst/>
              <a:gdLst/>
              <a:ahLst/>
              <a:cxnLst>
                <a:cxn ang="0">
                  <a:pos x="22" y="64"/>
                </a:cxn>
                <a:cxn ang="0">
                  <a:pos x="16" y="76"/>
                </a:cxn>
                <a:cxn ang="0">
                  <a:pos x="67" y="79"/>
                </a:cxn>
                <a:cxn ang="0">
                  <a:pos x="129" y="87"/>
                </a:cxn>
                <a:cxn ang="0">
                  <a:pos x="163" y="91"/>
                </a:cxn>
                <a:cxn ang="0">
                  <a:pos x="199" y="96"/>
                </a:cxn>
                <a:cxn ang="0">
                  <a:pos x="234" y="99"/>
                </a:cxn>
                <a:cxn ang="0">
                  <a:pos x="268" y="101"/>
                </a:cxn>
                <a:cxn ang="0">
                  <a:pos x="302" y="101"/>
                </a:cxn>
                <a:cxn ang="0">
                  <a:pos x="334" y="98"/>
                </a:cxn>
                <a:cxn ang="0">
                  <a:pos x="349" y="96"/>
                </a:cxn>
                <a:cxn ang="0">
                  <a:pos x="364" y="92"/>
                </a:cxn>
                <a:cxn ang="0">
                  <a:pos x="379" y="89"/>
                </a:cxn>
                <a:cxn ang="0">
                  <a:pos x="392" y="84"/>
                </a:cxn>
                <a:cxn ang="0">
                  <a:pos x="403" y="77"/>
                </a:cxn>
                <a:cxn ang="0">
                  <a:pos x="415" y="71"/>
                </a:cxn>
                <a:cxn ang="0">
                  <a:pos x="426" y="62"/>
                </a:cxn>
                <a:cxn ang="0">
                  <a:pos x="435" y="52"/>
                </a:cxn>
                <a:cxn ang="0">
                  <a:pos x="443" y="42"/>
                </a:cxn>
                <a:cxn ang="0">
                  <a:pos x="448" y="30"/>
                </a:cxn>
                <a:cxn ang="0">
                  <a:pos x="454" y="17"/>
                </a:cxn>
                <a:cxn ang="0">
                  <a:pos x="456" y="1"/>
                </a:cxn>
                <a:cxn ang="0">
                  <a:pos x="441" y="0"/>
                </a:cxn>
                <a:cxn ang="0">
                  <a:pos x="439" y="13"/>
                </a:cxn>
                <a:cxn ang="0">
                  <a:pos x="433" y="25"/>
                </a:cxn>
                <a:cxn ang="0">
                  <a:pos x="430" y="35"/>
                </a:cxn>
                <a:cxn ang="0">
                  <a:pos x="422" y="44"/>
                </a:cxn>
                <a:cxn ang="0">
                  <a:pos x="415" y="52"/>
                </a:cxn>
                <a:cxn ang="0">
                  <a:pos x="405" y="59"/>
                </a:cxn>
                <a:cxn ang="0">
                  <a:pos x="396" y="66"/>
                </a:cxn>
                <a:cxn ang="0">
                  <a:pos x="385" y="71"/>
                </a:cxn>
                <a:cxn ang="0">
                  <a:pos x="373" y="76"/>
                </a:cxn>
                <a:cxn ang="0">
                  <a:pos x="360" y="79"/>
                </a:cxn>
                <a:cxn ang="0">
                  <a:pos x="347" y="82"/>
                </a:cxn>
                <a:cxn ang="0">
                  <a:pos x="332" y="84"/>
                </a:cxn>
                <a:cxn ang="0">
                  <a:pos x="302" y="86"/>
                </a:cxn>
                <a:cxn ang="0">
                  <a:pos x="268" y="86"/>
                </a:cxn>
                <a:cxn ang="0">
                  <a:pos x="234" y="84"/>
                </a:cxn>
                <a:cxn ang="0">
                  <a:pos x="201" y="82"/>
                </a:cxn>
                <a:cxn ang="0">
                  <a:pos x="165" y="77"/>
                </a:cxn>
                <a:cxn ang="0">
                  <a:pos x="131" y="74"/>
                </a:cxn>
                <a:cxn ang="0">
                  <a:pos x="69" y="66"/>
                </a:cxn>
                <a:cxn ang="0">
                  <a:pos x="16" y="62"/>
                </a:cxn>
                <a:cxn ang="0">
                  <a:pos x="9" y="74"/>
                </a:cxn>
                <a:cxn ang="0">
                  <a:pos x="16" y="62"/>
                </a:cxn>
                <a:cxn ang="0">
                  <a:pos x="0" y="62"/>
                </a:cxn>
                <a:cxn ang="0">
                  <a:pos x="9" y="74"/>
                </a:cxn>
                <a:cxn ang="0">
                  <a:pos x="22" y="64"/>
                </a:cxn>
              </a:cxnLst>
              <a:rect l="0" t="0" r="r" b="b"/>
              <a:pathLst>
                <a:path w="456" h="101">
                  <a:moveTo>
                    <a:pt x="22" y="64"/>
                  </a:moveTo>
                  <a:lnTo>
                    <a:pt x="16" y="76"/>
                  </a:lnTo>
                  <a:lnTo>
                    <a:pt x="67" y="79"/>
                  </a:lnTo>
                  <a:lnTo>
                    <a:pt x="129" y="87"/>
                  </a:lnTo>
                  <a:lnTo>
                    <a:pt x="163" y="91"/>
                  </a:lnTo>
                  <a:lnTo>
                    <a:pt x="199" y="96"/>
                  </a:lnTo>
                  <a:lnTo>
                    <a:pt x="234" y="99"/>
                  </a:lnTo>
                  <a:lnTo>
                    <a:pt x="268" y="101"/>
                  </a:lnTo>
                  <a:lnTo>
                    <a:pt x="302" y="101"/>
                  </a:lnTo>
                  <a:lnTo>
                    <a:pt x="334" y="98"/>
                  </a:lnTo>
                  <a:lnTo>
                    <a:pt x="349" y="96"/>
                  </a:lnTo>
                  <a:lnTo>
                    <a:pt x="364" y="92"/>
                  </a:lnTo>
                  <a:lnTo>
                    <a:pt x="379" y="89"/>
                  </a:lnTo>
                  <a:lnTo>
                    <a:pt x="392" y="84"/>
                  </a:lnTo>
                  <a:lnTo>
                    <a:pt x="403" y="77"/>
                  </a:lnTo>
                  <a:lnTo>
                    <a:pt x="415" y="71"/>
                  </a:lnTo>
                  <a:lnTo>
                    <a:pt x="426" y="62"/>
                  </a:lnTo>
                  <a:lnTo>
                    <a:pt x="435" y="52"/>
                  </a:lnTo>
                  <a:lnTo>
                    <a:pt x="443" y="42"/>
                  </a:lnTo>
                  <a:lnTo>
                    <a:pt x="448" y="30"/>
                  </a:lnTo>
                  <a:lnTo>
                    <a:pt x="454" y="17"/>
                  </a:lnTo>
                  <a:lnTo>
                    <a:pt x="456" y="1"/>
                  </a:lnTo>
                  <a:lnTo>
                    <a:pt x="441" y="0"/>
                  </a:lnTo>
                  <a:lnTo>
                    <a:pt x="439" y="13"/>
                  </a:lnTo>
                  <a:lnTo>
                    <a:pt x="433" y="25"/>
                  </a:lnTo>
                  <a:lnTo>
                    <a:pt x="430" y="35"/>
                  </a:lnTo>
                  <a:lnTo>
                    <a:pt x="422" y="44"/>
                  </a:lnTo>
                  <a:lnTo>
                    <a:pt x="415" y="52"/>
                  </a:lnTo>
                  <a:lnTo>
                    <a:pt x="405" y="59"/>
                  </a:lnTo>
                  <a:lnTo>
                    <a:pt x="396" y="66"/>
                  </a:lnTo>
                  <a:lnTo>
                    <a:pt x="385" y="71"/>
                  </a:lnTo>
                  <a:lnTo>
                    <a:pt x="373" y="76"/>
                  </a:lnTo>
                  <a:lnTo>
                    <a:pt x="360" y="79"/>
                  </a:lnTo>
                  <a:lnTo>
                    <a:pt x="347" y="82"/>
                  </a:lnTo>
                  <a:lnTo>
                    <a:pt x="332" y="84"/>
                  </a:lnTo>
                  <a:lnTo>
                    <a:pt x="302" y="86"/>
                  </a:lnTo>
                  <a:lnTo>
                    <a:pt x="268" y="86"/>
                  </a:lnTo>
                  <a:lnTo>
                    <a:pt x="234" y="84"/>
                  </a:lnTo>
                  <a:lnTo>
                    <a:pt x="201" y="82"/>
                  </a:lnTo>
                  <a:lnTo>
                    <a:pt x="165" y="77"/>
                  </a:lnTo>
                  <a:lnTo>
                    <a:pt x="131" y="74"/>
                  </a:lnTo>
                  <a:lnTo>
                    <a:pt x="69" y="66"/>
                  </a:lnTo>
                  <a:lnTo>
                    <a:pt x="16" y="62"/>
                  </a:lnTo>
                  <a:lnTo>
                    <a:pt x="9" y="74"/>
                  </a:lnTo>
                  <a:lnTo>
                    <a:pt x="16" y="62"/>
                  </a:lnTo>
                  <a:lnTo>
                    <a:pt x="0" y="62"/>
                  </a:lnTo>
                  <a:lnTo>
                    <a:pt x="9" y="74"/>
                  </a:lnTo>
                  <a:lnTo>
                    <a:pt x="22" y="6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59" name="Freeform 31"/>
            <p:cNvSpPr>
              <a:spLocks/>
            </p:cNvSpPr>
            <p:nvPr/>
          </p:nvSpPr>
          <p:spPr bwMode="auto">
            <a:xfrm>
              <a:off x="3139" y="509"/>
              <a:ext cx="208" cy="172"/>
            </a:xfrm>
            <a:custGeom>
              <a:avLst/>
              <a:gdLst/>
              <a:ahLst/>
              <a:cxnLst>
                <a:cxn ang="0">
                  <a:pos x="207" y="167"/>
                </a:cxn>
                <a:cxn ang="0">
                  <a:pos x="207" y="172"/>
                </a:cxn>
                <a:cxn ang="0">
                  <a:pos x="208" y="152"/>
                </a:cxn>
                <a:cxn ang="0">
                  <a:pos x="207" y="136"/>
                </a:cxn>
                <a:cxn ang="0">
                  <a:pos x="203" y="121"/>
                </a:cxn>
                <a:cxn ang="0">
                  <a:pos x="193" y="108"/>
                </a:cxn>
                <a:cxn ang="0">
                  <a:pos x="182" y="98"/>
                </a:cxn>
                <a:cxn ang="0">
                  <a:pos x="171" y="88"/>
                </a:cxn>
                <a:cxn ang="0">
                  <a:pos x="156" y="79"/>
                </a:cxn>
                <a:cxn ang="0">
                  <a:pos x="141" y="72"/>
                </a:cxn>
                <a:cxn ang="0">
                  <a:pos x="107" y="57"/>
                </a:cxn>
                <a:cxn ang="0">
                  <a:pos x="73" y="42"/>
                </a:cxn>
                <a:cxn ang="0">
                  <a:pos x="56" y="34"/>
                </a:cxn>
                <a:cxn ang="0">
                  <a:pos x="41" y="23"/>
                </a:cxn>
                <a:cxn ang="0">
                  <a:pos x="26" y="13"/>
                </a:cxn>
                <a:cxn ang="0">
                  <a:pos x="13" y="0"/>
                </a:cxn>
                <a:cxn ang="0">
                  <a:pos x="0" y="10"/>
                </a:cxn>
                <a:cxn ang="0">
                  <a:pos x="15" y="23"/>
                </a:cxn>
                <a:cxn ang="0">
                  <a:pos x="32" y="35"/>
                </a:cxn>
                <a:cxn ang="0">
                  <a:pos x="49" y="45"/>
                </a:cxn>
                <a:cxn ang="0">
                  <a:pos x="66" y="55"/>
                </a:cxn>
                <a:cxn ang="0">
                  <a:pos x="100" y="71"/>
                </a:cxn>
                <a:cxn ang="0">
                  <a:pos x="133" y="84"/>
                </a:cxn>
                <a:cxn ang="0">
                  <a:pos x="148" y="93"/>
                </a:cxn>
                <a:cxn ang="0">
                  <a:pos x="161" y="99"/>
                </a:cxn>
                <a:cxn ang="0">
                  <a:pos x="173" y="108"/>
                </a:cxn>
                <a:cxn ang="0">
                  <a:pos x="180" y="116"/>
                </a:cxn>
                <a:cxn ang="0">
                  <a:pos x="188" y="126"/>
                </a:cxn>
                <a:cxn ang="0">
                  <a:pos x="192" y="138"/>
                </a:cxn>
                <a:cxn ang="0">
                  <a:pos x="193" y="152"/>
                </a:cxn>
                <a:cxn ang="0">
                  <a:pos x="192" y="168"/>
                </a:cxn>
                <a:cxn ang="0">
                  <a:pos x="192" y="172"/>
                </a:cxn>
                <a:cxn ang="0">
                  <a:pos x="207" y="167"/>
                </a:cxn>
              </a:cxnLst>
              <a:rect l="0" t="0" r="r" b="b"/>
              <a:pathLst>
                <a:path w="208" h="172">
                  <a:moveTo>
                    <a:pt x="207" y="167"/>
                  </a:moveTo>
                  <a:lnTo>
                    <a:pt x="207" y="172"/>
                  </a:lnTo>
                  <a:lnTo>
                    <a:pt x="208" y="152"/>
                  </a:lnTo>
                  <a:lnTo>
                    <a:pt x="207" y="136"/>
                  </a:lnTo>
                  <a:lnTo>
                    <a:pt x="203" y="121"/>
                  </a:lnTo>
                  <a:lnTo>
                    <a:pt x="193" y="108"/>
                  </a:lnTo>
                  <a:lnTo>
                    <a:pt x="182" y="98"/>
                  </a:lnTo>
                  <a:lnTo>
                    <a:pt x="171" y="88"/>
                  </a:lnTo>
                  <a:lnTo>
                    <a:pt x="156" y="79"/>
                  </a:lnTo>
                  <a:lnTo>
                    <a:pt x="141" y="72"/>
                  </a:lnTo>
                  <a:lnTo>
                    <a:pt x="107" y="57"/>
                  </a:lnTo>
                  <a:lnTo>
                    <a:pt x="73" y="42"/>
                  </a:lnTo>
                  <a:lnTo>
                    <a:pt x="56" y="34"/>
                  </a:lnTo>
                  <a:lnTo>
                    <a:pt x="41" y="23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0"/>
                  </a:lnTo>
                  <a:lnTo>
                    <a:pt x="15" y="23"/>
                  </a:lnTo>
                  <a:lnTo>
                    <a:pt x="32" y="35"/>
                  </a:lnTo>
                  <a:lnTo>
                    <a:pt x="49" y="45"/>
                  </a:lnTo>
                  <a:lnTo>
                    <a:pt x="66" y="55"/>
                  </a:lnTo>
                  <a:lnTo>
                    <a:pt x="100" y="71"/>
                  </a:lnTo>
                  <a:lnTo>
                    <a:pt x="133" y="84"/>
                  </a:lnTo>
                  <a:lnTo>
                    <a:pt x="148" y="93"/>
                  </a:lnTo>
                  <a:lnTo>
                    <a:pt x="161" y="99"/>
                  </a:lnTo>
                  <a:lnTo>
                    <a:pt x="173" y="108"/>
                  </a:lnTo>
                  <a:lnTo>
                    <a:pt x="180" y="116"/>
                  </a:lnTo>
                  <a:lnTo>
                    <a:pt x="188" y="126"/>
                  </a:lnTo>
                  <a:lnTo>
                    <a:pt x="192" y="138"/>
                  </a:lnTo>
                  <a:lnTo>
                    <a:pt x="193" y="152"/>
                  </a:lnTo>
                  <a:lnTo>
                    <a:pt x="192" y="168"/>
                  </a:lnTo>
                  <a:lnTo>
                    <a:pt x="192" y="172"/>
                  </a:lnTo>
                  <a:lnTo>
                    <a:pt x="207" y="16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60" name="Freeform 32"/>
            <p:cNvSpPr>
              <a:spLocks/>
            </p:cNvSpPr>
            <p:nvPr/>
          </p:nvSpPr>
          <p:spPr bwMode="auto">
            <a:xfrm>
              <a:off x="3331" y="676"/>
              <a:ext cx="35" cy="104"/>
            </a:xfrm>
            <a:custGeom>
              <a:avLst/>
              <a:gdLst/>
              <a:ahLst/>
              <a:cxnLst>
                <a:cxn ang="0">
                  <a:pos x="35" y="101"/>
                </a:cxn>
                <a:cxn ang="0">
                  <a:pos x="35" y="103"/>
                </a:cxn>
                <a:cxn ang="0">
                  <a:pos x="33" y="79"/>
                </a:cxn>
                <a:cxn ang="0">
                  <a:pos x="30" y="52"/>
                </a:cxn>
                <a:cxn ang="0">
                  <a:pos x="24" y="25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9" y="28"/>
                </a:cxn>
                <a:cxn ang="0">
                  <a:pos x="15" y="54"/>
                </a:cxn>
                <a:cxn ang="0">
                  <a:pos x="18" y="79"/>
                </a:cxn>
                <a:cxn ang="0">
                  <a:pos x="18" y="103"/>
                </a:cxn>
                <a:cxn ang="0">
                  <a:pos x="20" y="104"/>
                </a:cxn>
                <a:cxn ang="0">
                  <a:pos x="35" y="101"/>
                </a:cxn>
              </a:cxnLst>
              <a:rect l="0" t="0" r="r" b="b"/>
              <a:pathLst>
                <a:path w="35" h="104">
                  <a:moveTo>
                    <a:pt x="35" y="101"/>
                  </a:moveTo>
                  <a:lnTo>
                    <a:pt x="35" y="103"/>
                  </a:lnTo>
                  <a:lnTo>
                    <a:pt x="33" y="79"/>
                  </a:lnTo>
                  <a:lnTo>
                    <a:pt x="30" y="52"/>
                  </a:lnTo>
                  <a:lnTo>
                    <a:pt x="24" y="25"/>
                  </a:lnTo>
                  <a:lnTo>
                    <a:pt x="15" y="0"/>
                  </a:lnTo>
                  <a:lnTo>
                    <a:pt x="0" y="5"/>
                  </a:lnTo>
                  <a:lnTo>
                    <a:pt x="9" y="28"/>
                  </a:lnTo>
                  <a:lnTo>
                    <a:pt x="15" y="54"/>
                  </a:lnTo>
                  <a:lnTo>
                    <a:pt x="18" y="79"/>
                  </a:lnTo>
                  <a:lnTo>
                    <a:pt x="18" y="103"/>
                  </a:lnTo>
                  <a:lnTo>
                    <a:pt x="20" y="104"/>
                  </a:lnTo>
                  <a:lnTo>
                    <a:pt x="35" y="10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61" name="Freeform 33"/>
            <p:cNvSpPr>
              <a:spLocks/>
            </p:cNvSpPr>
            <p:nvPr/>
          </p:nvSpPr>
          <p:spPr bwMode="auto">
            <a:xfrm>
              <a:off x="3351" y="777"/>
              <a:ext cx="102" cy="24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2" y="0"/>
                </a:cxn>
                <a:cxn ang="0">
                  <a:pos x="79" y="3"/>
                </a:cxn>
                <a:cxn ang="0">
                  <a:pos x="49" y="8"/>
                </a:cxn>
                <a:cxn ang="0">
                  <a:pos x="36" y="10"/>
                </a:cxn>
                <a:cxn ang="0">
                  <a:pos x="25" y="8"/>
                </a:cxn>
                <a:cxn ang="0">
                  <a:pos x="21" y="7"/>
                </a:cxn>
                <a:cxn ang="0">
                  <a:pos x="17" y="5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0" y="3"/>
                </a:cxn>
                <a:cxn ang="0">
                  <a:pos x="2" y="10"/>
                </a:cxn>
                <a:cxn ang="0">
                  <a:pos x="8" y="17"/>
                </a:cxn>
                <a:cxn ang="0">
                  <a:pos x="13" y="20"/>
                </a:cxn>
                <a:cxn ang="0">
                  <a:pos x="21" y="22"/>
                </a:cxn>
                <a:cxn ang="0">
                  <a:pos x="36" y="24"/>
                </a:cxn>
                <a:cxn ang="0">
                  <a:pos x="53" y="22"/>
                </a:cxn>
                <a:cxn ang="0">
                  <a:pos x="81" y="17"/>
                </a:cxn>
                <a:cxn ang="0">
                  <a:pos x="100" y="13"/>
                </a:cxn>
                <a:cxn ang="0">
                  <a:pos x="100" y="13"/>
                </a:cxn>
                <a:cxn ang="0">
                  <a:pos x="102" y="0"/>
                </a:cxn>
              </a:cxnLst>
              <a:rect l="0" t="0" r="r" b="b"/>
              <a:pathLst>
                <a:path w="102" h="24">
                  <a:moveTo>
                    <a:pt x="102" y="0"/>
                  </a:moveTo>
                  <a:lnTo>
                    <a:pt x="102" y="0"/>
                  </a:lnTo>
                  <a:lnTo>
                    <a:pt x="79" y="3"/>
                  </a:lnTo>
                  <a:lnTo>
                    <a:pt x="49" y="8"/>
                  </a:lnTo>
                  <a:lnTo>
                    <a:pt x="36" y="10"/>
                  </a:lnTo>
                  <a:lnTo>
                    <a:pt x="25" y="8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3"/>
                  </a:lnTo>
                  <a:lnTo>
                    <a:pt x="2" y="10"/>
                  </a:lnTo>
                  <a:lnTo>
                    <a:pt x="8" y="17"/>
                  </a:lnTo>
                  <a:lnTo>
                    <a:pt x="13" y="20"/>
                  </a:lnTo>
                  <a:lnTo>
                    <a:pt x="21" y="22"/>
                  </a:lnTo>
                  <a:lnTo>
                    <a:pt x="36" y="24"/>
                  </a:lnTo>
                  <a:lnTo>
                    <a:pt x="53" y="22"/>
                  </a:lnTo>
                  <a:lnTo>
                    <a:pt x="81" y="17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62" name="Freeform 34"/>
            <p:cNvSpPr>
              <a:spLocks/>
            </p:cNvSpPr>
            <p:nvPr/>
          </p:nvSpPr>
          <p:spPr bwMode="auto">
            <a:xfrm>
              <a:off x="3451" y="777"/>
              <a:ext cx="105" cy="40"/>
            </a:xfrm>
            <a:custGeom>
              <a:avLst/>
              <a:gdLst/>
              <a:ahLst/>
              <a:cxnLst>
                <a:cxn ang="0">
                  <a:pos x="101" y="25"/>
                </a:cxn>
                <a:cxn ang="0">
                  <a:pos x="101" y="25"/>
                </a:cxn>
                <a:cxn ang="0">
                  <a:pos x="86" y="27"/>
                </a:cxn>
                <a:cxn ang="0">
                  <a:pos x="75" y="25"/>
                </a:cxn>
                <a:cxn ang="0">
                  <a:pos x="62" y="22"/>
                </a:cxn>
                <a:cxn ang="0">
                  <a:pos x="50" y="19"/>
                </a:cxn>
                <a:cxn ang="0">
                  <a:pos x="28" y="7"/>
                </a:cxn>
                <a:cxn ang="0">
                  <a:pos x="2" y="0"/>
                </a:cxn>
                <a:cxn ang="0">
                  <a:pos x="0" y="13"/>
                </a:cxn>
                <a:cxn ang="0">
                  <a:pos x="22" y="20"/>
                </a:cxn>
                <a:cxn ang="0">
                  <a:pos x="45" y="30"/>
                </a:cxn>
                <a:cxn ang="0">
                  <a:pos x="58" y="35"/>
                </a:cxn>
                <a:cxn ang="0">
                  <a:pos x="71" y="39"/>
                </a:cxn>
                <a:cxn ang="0">
                  <a:pos x="86" y="40"/>
                </a:cxn>
                <a:cxn ang="0">
                  <a:pos x="103" y="39"/>
                </a:cxn>
                <a:cxn ang="0">
                  <a:pos x="105" y="39"/>
                </a:cxn>
                <a:cxn ang="0">
                  <a:pos x="101" y="25"/>
                </a:cxn>
              </a:cxnLst>
              <a:rect l="0" t="0" r="r" b="b"/>
              <a:pathLst>
                <a:path w="105" h="40">
                  <a:moveTo>
                    <a:pt x="101" y="25"/>
                  </a:moveTo>
                  <a:lnTo>
                    <a:pt x="101" y="25"/>
                  </a:lnTo>
                  <a:lnTo>
                    <a:pt x="86" y="27"/>
                  </a:lnTo>
                  <a:lnTo>
                    <a:pt x="75" y="25"/>
                  </a:lnTo>
                  <a:lnTo>
                    <a:pt x="62" y="22"/>
                  </a:lnTo>
                  <a:lnTo>
                    <a:pt x="50" y="19"/>
                  </a:lnTo>
                  <a:lnTo>
                    <a:pt x="28" y="7"/>
                  </a:lnTo>
                  <a:lnTo>
                    <a:pt x="2" y="0"/>
                  </a:lnTo>
                  <a:lnTo>
                    <a:pt x="0" y="13"/>
                  </a:lnTo>
                  <a:lnTo>
                    <a:pt x="22" y="20"/>
                  </a:lnTo>
                  <a:lnTo>
                    <a:pt x="45" y="30"/>
                  </a:lnTo>
                  <a:lnTo>
                    <a:pt x="58" y="35"/>
                  </a:lnTo>
                  <a:lnTo>
                    <a:pt x="71" y="39"/>
                  </a:lnTo>
                  <a:lnTo>
                    <a:pt x="86" y="40"/>
                  </a:lnTo>
                  <a:lnTo>
                    <a:pt x="103" y="39"/>
                  </a:lnTo>
                  <a:lnTo>
                    <a:pt x="105" y="39"/>
                  </a:lnTo>
                  <a:lnTo>
                    <a:pt x="101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63" name="Freeform 35"/>
            <p:cNvSpPr>
              <a:spLocks/>
            </p:cNvSpPr>
            <p:nvPr/>
          </p:nvSpPr>
          <p:spPr bwMode="auto">
            <a:xfrm>
              <a:off x="3552" y="726"/>
              <a:ext cx="30" cy="90"/>
            </a:xfrm>
            <a:custGeom>
              <a:avLst/>
              <a:gdLst/>
              <a:ahLst/>
              <a:cxnLst>
                <a:cxn ang="0">
                  <a:pos x="19" y="16"/>
                </a:cxn>
                <a:cxn ang="0">
                  <a:pos x="10" y="7"/>
                </a:cxn>
                <a:cxn ang="0">
                  <a:pos x="13" y="26"/>
                </a:cxn>
                <a:cxn ang="0">
                  <a:pos x="15" y="49"/>
                </a:cxn>
                <a:cxn ang="0">
                  <a:pos x="13" y="59"/>
                </a:cxn>
                <a:cxn ang="0">
                  <a:pos x="11" y="68"/>
                </a:cxn>
                <a:cxn ang="0">
                  <a:pos x="10" y="71"/>
                </a:cxn>
                <a:cxn ang="0">
                  <a:pos x="6" y="73"/>
                </a:cxn>
                <a:cxn ang="0">
                  <a:pos x="4" y="75"/>
                </a:cxn>
                <a:cxn ang="0">
                  <a:pos x="0" y="76"/>
                </a:cxn>
                <a:cxn ang="0">
                  <a:pos x="4" y="90"/>
                </a:cxn>
                <a:cxn ang="0">
                  <a:pos x="10" y="88"/>
                </a:cxn>
                <a:cxn ang="0">
                  <a:pos x="17" y="85"/>
                </a:cxn>
                <a:cxn ang="0">
                  <a:pos x="23" y="80"/>
                </a:cxn>
                <a:cxn ang="0">
                  <a:pos x="26" y="73"/>
                </a:cxn>
                <a:cxn ang="0">
                  <a:pos x="30" y="61"/>
                </a:cxn>
                <a:cxn ang="0">
                  <a:pos x="30" y="48"/>
                </a:cxn>
                <a:cxn ang="0">
                  <a:pos x="28" y="24"/>
                </a:cxn>
                <a:cxn ang="0">
                  <a:pos x="26" y="7"/>
                </a:cxn>
                <a:cxn ang="0">
                  <a:pos x="19" y="0"/>
                </a:cxn>
                <a:cxn ang="0">
                  <a:pos x="26" y="7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9" y="16"/>
                </a:cxn>
              </a:cxnLst>
              <a:rect l="0" t="0" r="r" b="b"/>
              <a:pathLst>
                <a:path w="30" h="90">
                  <a:moveTo>
                    <a:pt x="19" y="16"/>
                  </a:moveTo>
                  <a:lnTo>
                    <a:pt x="10" y="7"/>
                  </a:lnTo>
                  <a:lnTo>
                    <a:pt x="13" y="26"/>
                  </a:lnTo>
                  <a:lnTo>
                    <a:pt x="15" y="49"/>
                  </a:lnTo>
                  <a:lnTo>
                    <a:pt x="13" y="59"/>
                  </a:lnTo>
                  <a:lnTo>
                    <a:pt x="11" y="68"/>
                  </a:lnTo>
                  <a:lnTo>
                    <a:pt x="10" y="71"/>
                  </a:lnTo>
                  <a:lnTo>
                    <a:pt x="6" y="73"/>
                  </a:lnTo>
                  <a:lnTo>
                    <a:pt x="4" y="75"/>
                  </a:lnTo>
                  <a:lnTo>
                    <a:pt x="0" y="76"/>
                  </a:lnTo>
                  <a:lnTo>
                    <a:pt x="4" y="90"/>
                  </a:lnTo>
                  <a:lnTo>
                    <a:pt x="10" y="88"/>
                  </a:lnTo>
                  <a:lnTo>
                    <a:pt x="17" y="85"/>
                  </a:lnTo>
                  <a:lnTo>
                    <a:pt x="23" y="80"/>
                  </a:lnTo>
                  <a:lnTo>
                    <a:pt x="26" y="73"/>
                  </a:lnTo>
                  <a:lnTo>
                    <a:pt x="30" y="61"/>
                  </a:lnTo>
                  <a:lnTo>
                    <a:pt x="30" y="48"/>
                  </a:lnTo>
                  <a:lnTo>
                    <a:pt x="28" y="24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64" name="Freeform 36"/>
            <p:cNvSpPr>
              <a:spLocks/>
            </p:cNvSpPr>
            <p:nvPr/>
          </p:nvSpPr>
          <p:spPr bwMode="auto">
            <a:xfrm>
              <a:off x="3466" y="672"/>
              <a:ext cx="105" cy="7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7"/>
                </a:cxn>
                <a:cxn ang="0">
                  <a:pos x="5" y="24"/>
                </a:cxn>
                <a:cxn ang="0">
                  <a:pos x="11" y="38"/>
                </a:cxn>
                <a:cxn ang="0">
                  <a:pos x="15" y="44"/>
                </a:cxn>
                <a:cxn ang="0">
                  <a:pos x="20" y="49"/>
                </a:cxn>
                <a:cxn ang="0">
                  <a:pos x="26" y="54"/>
                </a:cxn>
                <a:cxn ang="0">
                  <a:pos x="32" y="59"/>
                </a:cxn>
                <a:cxn ang="0">
                  <a:pos x="45" y="65"/>
                </a:cxn>
                <a:cxn ang="0">
                  <a:pos x="62" y="68"/>
                </a:cxn>
                <a:cxn ang="0">
                  <a:pos x="82" y="68"/>
                </a:cxn>
                <a:cxn ang="0">
                  <a:pos x="105" y="70"/>
                </a:cxn>
                <a:cxn ang="0">
                  <a:pos x="105" y="54"/>
                </a:cxn>
                <a:cxn ang="0">
                  <a:pos x="82" y="54"/>
                </a:cxn>
                <a:cxn ang="0">
                  <a:pos x="64" y="53"/>
                </a:cxn>
                <a:cxn ang="0">
                  <a:pos x="50" y="51"/>
                </a:cxn>
                <a:cxn ang="0">
                  <a:pos x="39" y="46"/>
                </a:cxn>
                <a:cxn ang="0">
                  <a:pos x="35" y="44"/>
                </a:cxn>
                <a:cxn ang="0">
                  <a:pos x="32" y="41"/>
                </a:cxn>
                <a:cxn ang="0">
                  <a:pos x="28" y="38"/>
                </a:cxn>
                <a:cxn ang="0">
                  <a:pos x="26" y="32"/>
                </a:cxn>
                <a:cxn ang="0">
                  <a:pos x="20" y="21"/>
                </a:cxn>
                <a:cxn ang="0">
                  <a:pos x="17" y="4"/>
                </a:cxn>
                <a:cxn ang="0">
                  <a:pos x="15" y="1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7"/>
                </a:cxn>
                <a:cxn ang="0">
                  <a:pos x="4" y="0"/>
                </a:cxn>
              </a:cxnLst>
              <a:rect l="0" t="0" r="r" b="b"/>
              <a:pathLst>
                <a:path w="105" h="70">
                  <a:moveTo>
                    <a:pt x="4" y="0"/>
                  </a:moveTo>
                  <a:lnTo>
                    <a:pt x="2" y="7"/>
                  </a:lnTo>
                  <a:lnTo>
                    <a:pt x="5" y="24"/>
                  </a:lnTo>
                  <a:lnTo>
                    <a:pt x="11" y="38"/>
                  </a:lnTo>
                  <a:lnTo>
                    <a:pt x="15" y="44"/>
                  </a:lnTo>
                  <a:lnTo>
                    <a:pt x="20" y="49"/>
                  </a:lnTo>
                  <a:lnTo>
                    <a:pt x="26" y="54"/>
                  </a:lnTo>
                  <a:lnTo>
                    <a:pt x="32" y="59"/>
                  </a:lnTo>
                  <a:lnTo>
                    <a:pt x="45" y="65"/>
                  </a:lnTo>
                  <a:lnTo>
                    <a:pt x="62" y="68"/>
                  </a:lnTo>
                  <a:lnTo>
                    <a:pt x="82" y="68"/>
                  </a:lnTo>
                  <a:lnTo>
                    <a:pt x="105" y="70"/>
                  </a:lnTo>
                  <a:lnTo>
                    <a:pt x="105" y="54"/>
                  </a:lnTo>
                  <a:lnTo>
                    <a:pt x="82" y="54"/>
                  </a:lnTo>
                  <a:lnTo>
                    <a:pt x="64" y="53"/>
                  </a:lnTo>
                  <a:lnTo>
                    <a:pt x="50" y="51"/>
                  </a:lnTo>
                  <a:lnTo>
                    <a:pt x="39" y="46"/>
                  </a:lnTo>
                  <a:lnTo>
                    <a:pt x="35" y="44"/>
                  </a:lnTo>
                  <a:lnTo>
                    <a:pt x="32" y="41"/>
                  </a:lnTo>
                  <a:lnTo>
                    <a:pt x="28" y="38"/>
                  </a:lnTo>
                  <a:lnTo>
                    <a:pt x="26" y="32"/>
                  </a:lnTo>
                  <a:lnTo>
                    <a:pt x="20" y="21"/>
                  </a:lnTo>
                  <a:lnTo>
                    <a:pt x="17" y="4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65" name="Freeform 37"/>
            <p:cNvSpPr>
              <a:spLocks/>
            </p:cNvSpPr>
            <p:nvPr/>
          </p:nvSpPr>
          <p:spPr bwMode="auto">
            <a:xfrm>
              <a:off x="3470" y="652"/>
              <a:ext cx="210" cy="31"/>
            </a:xfrm>
            <a:custGeom>
              <a:avLst/>
              <a:gdLst/>
              <a:ahLst/>
              <a:cxnLst>
                <a:cxn ang="0">
                  <a:pos x="195" y="5"/>
                </a:cxn>
                <a:cxn ang="0">
                  <a:pos x="197" y="0"/>
                </a:cxn>
                <a:cxn ang="0">
                  <a:pos x="187" y="7"/>
                </a:cxn>
                <a:cxn ang="0">
                  <a:pos x="178" y="12"/>
                </a:cxn>
                <a:cxn ang="0">
                  <a:pos x="167" y="14"/>
                </a:cxn>
                <a:cxn ang="0">
                  <a:pos x="155" y="15"/>
                </a:cxn>
                <a:cxn ang="0">
                  <a:pos x="129" y="15"/>
                </a:cxn>
                <a:cxn ang="0">
                  <a:pos x="101" y="12"/>
                </a:cxn>
                <a:cxn ang="0">
                  <a:pos x="73" y="7"/>
                </a:cxn>
                <a:cxn ang="0">
                  <a:pos x="46" y="5"/>
                </a:cxn>
                <a:cxn ang="0">
                  <a:pos x="33" y="7"/>
                </a:cxn>
                <a:cxn ang="0">
                  <a:pos x="20" y="9"/>
                </a:cxn>
                <a:cxn ang="0">
                  <a:pos x="9" y="14"/>
                </a:cxn>
                <a:cxn ang="0">
                  <a:pos x="0" y="20"/>
                </a:cxn>
                <a:cxn ang="0">
                  <a:pos x="11" y="31"/>
                </a:cxn>
                <a:cxn ang="0">
                  <a:pos x="16" y="25"/>
                </a:cxn>
                <a:cxn ang="0">
                  <a:pos x="26" y="22"/>
                </a:cxn>
                <a:cxn ang="0">
                  <a:pos x="35" y="20"/>
                </a:cxn>
                <a:cxn ang="0">
                  <a:pos x="46" y="20"/>
                </a:cxn>
                <a:cxn ang="0">
                  <a:pos x="71" y="22"/>
                </a:cxn>
                <a:cxn ang="0">
                  <a:pos x="99" y="25"/>
                </a:cxn>
                <a:cxn ang="0">
                  <a:pos x="127" y="29"/>
                </a:cxn>
                <a:cxn ang="0">
                  <a:pos x="155" y="29"/>
                </a:cxn>
                <a:cxn ang="0">
                  <a:pos x="170" y="27"/>
                </a:cxn>
                <a:cxn ang="0">
                  <a:pos x="184" y="24"/>
                </a:cxn>
                <a:cxn ang="0">
                  <a:pos x="197" y="19"/>
                </a:cxn>
                <a:cxn ang="0">
                  <a:pos x="208" y="10"/>
                </a:cxn>
                <a:cxn ang="0">
                  <a:pos x="210" y="5"/>
                </a:cxn>
                <a:cxn ang="0">
                  <a:pos x="195" y="5"/>
                </a:cxn>
              </a:cxnLst>
              <a:rect l="0" t="0" r="r" b="b"/>
              <a:pathLst>
                <a:path w="210" h="31">
                  <a:moveTo>
                    <a:pt x="195" y="5"/>
                  </a:moveTo>
                  <a:lnTo>
                    <a:pt x="197" y="0"/>
                  </a:lnTo>
                  <a:lnTo>
                    <a:pt x="187" y="7"/>
                  </a:lnTo>
                  <a:lnTo>
                    <a:pt x="178" y="12"/>
                  </a:lnTo>
                  <a:lnTo>
                    <a:pt x="167" y="14"/>
                  </a:lnTo>
                  <a:lnTo>
                    <a:pt x="155" y="15"/>
                  </a:lnTo>
                  <a:lnTo>
                    <a:pt x="129" y="15"/>
                  </a:lnTo>
                  <a:lnTo>
                    <a:pt x="101" y="12"/>
                  </a:lnTo>
                  <a:lnTo>
                    <a:pt x="73" y="7"/>
                  </a:lnTo>
                  <a:lnTo>
                    <a:pt x="46" y="5"/>
                  </a:lnTo>
                  <a:lnTo>
                    <a:pt x="33" y="7"/>
                  </a:lnTo>
                  <a:lnTo>
                    <a:pt x="20" y="9"/>
                  </a:lnTo>
                  <a:lnTo>
                    <a:pt x="9" y="14"/>
                  </a:lnTo>
                  <a:lnTo>
                    <a:pt x="0" y="20"/>
                  </a:lnTo>
                  <a:lnTo>
                    <a:pt x="11" y="31"/>
                  </a:lnTo>
                  <a:lnTo>
                    <a:pt x="16" y="25"/>
                  </a:lnTo>
                  <a:lnTo>
                    <a:pt x="26" y="22"/>
                  </a:lnTo>
                  <a:lnTo>
                    <a:pt x="35" y="20"/>
                  </a:lnTo>
                  <a:lnTo>
                    <a:pt x="46" y="20"/>
                  </a:lnTo>
                  <a:lnTo>
                    <a:pt x="71" y="22"/>
                  </a:lnTo>
                  <a:lnTo>
                    <a:pt x="99" y="25"/>
                  </a:lnTo>
                  <a:lnTo>
                    <a:pt x="127" y="29"/>
                  </a:lnTo>
                  <a:lnTo>
                    <a:pt x="155" y="29"/>
                  </a:lnTo>
                  <a:lnTo>
                    <a:pt x="170" y="27"/>
                  </a:lnTo>
                  <a:lnTo>
                    <a:pt x="184" y="24"/>
                  </a:lnTo>
                  <a:lnTo>
                    <a:pt x="197" y="19"/>
                  </a:lnTo>
                  <a:lnTo>
                    <a:pt x="208" y="10"/>
                  </a:lnTo>
                  <a:lnTo>
                    <a:pt x="210" y="5"/>
                  </a:lnTo>
                  <a:lnTo>
                    <a:pt x="195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66" name="Freeform 38"/>
            <p:cNvSpPr>
              <a:spLocks/>
            </p:cNvSpPr>
            <p:nvPr/>
          </p:nvSpPr>
          <p:spPr bwMode="auto">
            <a:xfrm>
              <a:off x="3614" y="536"/>
              <a:ext cx="66" cy="12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20"/>
                </a:cxn>
                <a:cxn ang="0">
                  <a:pos x="0" y="28"/>
                </a:cxn>
                <a:cxn ang="0">
                  <a:pos x="4" y="37"/>
                </a:cxn>
                <a:cxn ang="0">
                  <a:pos x="11" y="49"/>
                </a:cxn>
                <a:cxn ang="0">
                  <a:pos x="23" y="61"/>
                </a:cxn>
                <a:cxn ang="0">
                  <a:pos x="32" y="72"/>
                </a:cxn>
                <a:cxn ang="0">
                  <a:pos x="41" y="86"/>
                </a:cxn>
                <a:cxn ang="0">
                  <a:pos x="45" y="93"/>
                </a:cxn>
                <a:cxn ang="0">
                  <a:pos x="47" y="101"/>
                </a:cxn>
                <a:cxn ang="0">
                  <a:pos x="49" y="111"/>
                </a:cxn>
                <a:cxn ang="0">
                  <a:pos x="51" y="121"/>
                </a:cxn>
                <a:cxn ang="0">
                  <a:pos x="66" y="121"/>
                </a:cxn>
                <a:cxn ang="0">
                  <a:pos x="66" y="109"/>
                </a:cxn>
                <a:cxn ang="0">
                  <a:pos x="62" y="98"/>
                </a:cxn>
                <a:cxn ang="0">
                  <a:pos x="60" y="88"/>
                </a:cxn>
                <a:cxn ang="0">
                  <a:pos x="55" y="79"/>
                </a:cxn>
                <a:cxn ang="0">
                  <a:pos x="45" y="64"/>
                </a:cxn>
                <a:cxn ang="0">
                  <a:pos x="34" y="52"/>
                </a:cxn>
                <a:cxn ang="0">
                  <a:pos x="25" y="40"/>
                </a:cxn>
                <a:cxn ang="0">
                  <a:pos x="17" y="30"/>
                </a:cxn>
                <a:cxn ang="0">
                  <a:pos x="17" y="25"/>
                </a:cxn>
                <a:cxn ang="0">
                  <a:pos x="15" y="20"/>
                </a:cxn>
                <a:cxn ang="0">
                  <a:pos x="15" y="12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2" y="0"/>
                </a:cxn>
              </a:cxnLst>
              <a:rect l="0" t="0" r="r" b="b"/>
              <a:pathLst>
                <a:path w="66" h="121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4" y="37"/>
                  </a:lnTo>
                  <a:lnTo>
                    <a:pt x="11" y="49"/>
                  </a:lnTo>
                  <a:lnTo>
                    <a:pt x="23" y="61"/>
                  </a:lnTo>
                  <a:lnTo>
                    <a:pt x="32" y="72"/>
                  </a:lnTo>
                  <a:lnTo>
                    <a:pt x="41" y="86"/>
                  </a:lnTo>
                  <a:lnTo>
                    <a:pt x="45" y="93"/>
                  </a:lnTo>
                  <a:lnTo>
                    <a:pt x="47" y="101"/>
                  </a:lnTo>
                  <a:lnTo>
                    <a:pt x="49" y="111"/>
                  </a:lnTo>
                  <a:lnTo>
                    <a:pt x="51" y="121"/>
                  </a:lnTo>
                  <a:lnTo>
                    <a:pt x="66" y="121"/>
                  </a:lnTo>
                  <a:lnTo>
                    <a:pt x="66" y="109"/>
                  </a:lnTo>
                  <a:lnTo>
                    <a:pt x="62" y="98"/>
                  </a:lnTo>
                  <a:lnTo>
                    <a:pt x="60" y="88"/>
                  </a:lnTo>
                  <a:lnTo>
                    <a:pt x="55" y="79"/>
                  </a:lnTo>
                  <a:lnTo>
                    <a:pt x="45" y="64"/>
                  </a:lnTo>
                  <a:lnTo>
                    <a:pt x="34" y="52"/>
                  </a:lnTo>
                  <a:lnTo>
                    <a:pt x="25" y="40"/>
                  </a:lnTo>
                  <a:lnTo>
                    <a:pt x="17" y="30"/>
                  </a:lnTo>
                  <a:lnTo>
                    <a:pt x="17" y="25"/>
                  </a:lnTo>
                  <a:lnTo>
                    <a:pt x="15" y="20"/>
                  </a:lnTo>
                  <a:lnTo>
                    <a:pt x="15" y="1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67" name="Freeform 39"/>
            <p:cNvSpPr>
              <a:spLocks/>
            </p:cNvSpPr>
            <p:nvPr/>
          </p:nvSpPr>
          <p:spPr bwMode="auto">
            <a:xfrm>
              <a:off x="3616" y="490"/>
              <a:ext cx="51" cy="5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2" y="9"/>
                </a:cxn>
                <a:cxn ang="0">
                  <a:pos x="28" y="12"/>
                </a:cxn>
                <a:cxn ang="0">
                  <a:pos x="26" y="12"/>
                </a:cxn>
                <a:cxn ang="0">
                  <a:pos x="24" y="12"/>
                </a:cxn>
                <a:cxn ang="0">
                  <a:pos x="17" y="15"/>
                </a:cxn>
                <a:cxn ang="0">
                  <a:pos x="11" y="21"/>
                </a:cxn>
                <a:cxn ang="0">
                  <a:pos x="6" y="31"/>
                </a:cxn>
                <a:cxn ang="0">
                  <a:pos x="0" y="46"/>
                </a:cxn>
                <a:cxn ang="0">
                  <a:pos x="15" y="51"/>
                </a:cxn>
                <a:cxn ang="0">
                  <a:pos x="21" y="36"/>
                </a:cxn>
                <a:cxn ang="0">
                  <a:pos x="24" y="29"/>
                </a:cxn>
                <a:cxn ang="0">
                  <a:pos x="26" y="27"/>
                </a:cxn>
                <a:cxn ang="0">
                  <a:pos x="26" y="27"/>
                </a:cxn>
                <a:cxn ang="0">
                  <a:pos x="32" y="26"/>
                </a:cxn>
                <a:cxn ang="0">
                  <a:pos x="38" y="24"/>
                </a:cxn>
                <a:cxn ang="0">
                  <a:pos x="45" y="17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38" y="0"/>
                </a:cxn>
              </a:cxnLst>
              <a:rect l="0" t="0" r="r" b="b"/>
              <a:pathLst>
                <a:path w="51" h="51">
                  <a:moveTo>
                    <a:pt x="38" y="0"/>
                  </a:moveTo>
                  <a:lnTo>
                    <a:pt x="38" y="0"/>
                  </a:lnTo>
                  <a:lnTo>
                    <a:pt x="32" y="9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17" y="15"/>
                  </a:lnTo>
                  <a:lnTo>
                    <a:pt x="11" y="21"/>
                  </a:lnTo>
                  <a:lnTo>
                    <a:pt x="6" y="31"/>
                  </a:lnTo>
                  <a:lnTo>
                    <a:pt x="0" y="46"/>
                  </a:lnTo>
                  <a:lnTo>
                    <a:pt x="15" y="51"/>
                  </a:lnTo>
                  <a:lnTo>
                    <a:pt x="21" y="36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32" y="26"/>
                  </a:lnTo>
                  <a:lnTo>
                    <a:pt x="38" y="24"/>
                  </a:lnTo>
                  <a:lnTo>
                    <a:pt x="45" y="17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68" name="Freeform 40"/>
            <p:cNvSpPr>
              <a:spLocks/>
            </p:cNvSpPr>
            <p:nvPr/>
          </p:nvSpPr>
          <p:spPr bwMode="auto">
            <a:xfrm>
              <a:off x="3654" y="401"/>
              <a:ext cx="47" cy="94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37" y="2"/>
                </a:cxn>
                <a:cxn ang="0">
                  <a:pos x="32" y="8"/>
                </a:cxn>
                <a:cxn ang="0">
                  <a:pos x="26" y="17"/>
                </a:cxn>
                <a:cxn ang="0">
                  <a:pos x="22" y="27"/>
                </a:cxn>
                <a:cxn ang="0">
                  <a:pos x="18" y="37"/>
                </a:cxn>
                <a:cxn ang="0">
                  <a:pos x="9" y="62"/>
                </a:cxn>
                <a:cxn ang="0">
                  <a:pos x="0" y="89"/>
                </a:cxn>
                <a:cxn ang="0">
                  <a:pos x="13" y="94"/>
                </a:cxn>
                <a:cxn ang="0">
                  <a:pos x="24" y="67"/>
                </a:cxn>
                <a:cxn ang="0">
                  <a:pos x="33" y="42"/>
                </a:cxn>
                <a:cxn ang="0">
                  <a:pos x="37" y="30"/>
                </a:cxn>
                <a:cxn ang="0">
                  <a:pos x="41" y="22"/>
                </a:cxn>
                <a:cxn ang="0">
                  <a:pos x="45" y="17"/>
                </a:cxn>
                <a:cxn ang="0">
                  <a:pos x="47" y="13"/>
                </a:cxn>
                <a:cxn ang="0">
                  <a:pos x="39" y="15"/>
                </a:cxn>
                <a:cxn ang="0">
                  <a:pos x="45" y="2"/>
                </a:cxn>
                <a:cxn ang="0">
                  <a:pos x="41" y="0"/>
                </a:cxn>
                <a:cxn ang="0">
                  <a:pos x="37" y="2"/>
                </a:cxn>
                <a:cxn ang="0">
                  <a:pos x="45" y="2"/>
                </a:cxn>
              </a:cxnLst>
              <a:rect l="0" t="0" r="r" b="b"/>
              <a:pathLst>
                <a:path w="47" h="94">
                  <a:moveTo>
                    <a:pt x="45" y="2"/>
                  </a:moveTo>
                  <a:lnTo>
                    <a:pt x="37" y="2"/>
                  </a:lnTo>
                  <a:lnTo>
                    <a:pt x="32" y="8"/>
                  </a:lnTo>
                  <a:lnTo>
                    <a:pt x="26" y="17"/>
                  </a:lnTo>
                  <a:lnTo>
                    <a:pt x="22" y="27"/>
                  </a:lnTo>
                  <a:lnTo>
                    <a:pt x="18" y="37"/>
                  </a:lnTo>
                  <a:lnTo>
                    <a:pt x="9" y="62"/>
                  </a:lnTo>
                  <a:lnTo>
                    <a:pt x="0" y="89"/>
                  </a:lnTo>
                  <a:lnTo>
                    <a:pt x="13" y="94"/>
                  </a:lnTo>
                  <a:lnTo>
                    <a:pt x="24" y="67"/>
                  </a:lnTo>
                  <a:lnTo>
                    <a:pt x="33" y="42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17"/>
                  </a:lnTo>
                  <a:lnTo>
                    <a:pt x="47" y="13"/>
                  </a:lnTo>
                  <a:lnTo>
                    <a:pt x="39" y="15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37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69" name="Freeform 41"/>
            <p:cNvSpPr>
              <a:spLocks/>
            </p:cNvSpPr>
            <p:nvPr/>
          </p:nvSpPr>
          <p:spPr bwMode="auto">
            <a:xfrm>
              <a:off x="3693" y="403"/>
              <a:ext cx="128" cy="42"/>
            </a:xfrm>
            <a:custGeom>
              <a:avLst/>
              <a:gdLst/>
              <a:ahLst/>
              <a:cxnLst>
                <a:cxn ang="0">
                  <a:pos x="118" y="40"/>
                </a:cxn>
                <a:cxn ang="0">
                  <a:pos x="124" y="28"/>
                </a:cxn>
                <a:cxn ang="0">
                  <a:pos x="101" y="25"/>
                </a:cxn>
                <a:cxn ang="0">
                  <a:pos x="66" y="16"/>
                </a:cxn>
                <a:cxn ang="0">
                  <a:pos x="28" y="6"/>
                </a:cxn>
                <a:cxn ang="0">
                  <a:pos x="6" y="0"/>
                </a:cxn>
                <a:cxn ang="0">
                  <a:pos x="0" y="13"/>
                </a:cxn>
                <a:cxn ang="0">
                  <a:pos x="24" y="20"/>
                </a:cxn>
                <a:cxn ang="0">
                  <a:pos x="62" y="30"/>
                </a:cxn>
                <a:cxn ang="0">
                  <a:pos x="98" y="38"/>
                </a:cxn>
                <a:cxn ang="0">
                  <a:pos x="124" y="42"/>
                </a:cxn>
                <a:cxn ang="0">
                  <a:pos x="128" y="28"/>
                </a:cxn>
                <a:cxn ang="0">
                  <a:pos x="118" y="40"/>
                </a:cxn>
              </a:cxnLst>
              <a:rect l="0" t="0" r="r" b="b"/>
              <a:pathLst>
                <a:path w="128" h="42">
                  <a:moveTo>
                    <a:pt x="118" y="40"/>
                  </a:moveTo>
                  <a:lnTo>
                    <a:pt x="124" y="28"/>
                  </a:lnTo>
                  <a:lnTo>
                    <a:pt x="101" y="25"/>
                  </a:lnTo>
                  <a:lnTo>
                    <a:pt x="66" y="16"/>
                  </a:lnTo>
                  <a:lnTo>
                    <a:pt x="28" y="6"/>
                  </a:lnTo>
                  <a:lnTo>
                    <a:pt x="6" y="0"/>
                  </a:lnTo>
                  <a:lnTo>
                    <a:pt x="0" y="13"/>
                  </a:lnTo>
                  <a:lnTo>
                    <a:pt x="24" y="20"/>
                  </a:lnTo>
                  <a:lnTo>
                    <a:pt x="62" y="30"/>
                  </a:lnTo>
                  <a:lnTo>
                    <a:pt x="98" y="38"/>
                  </a:lnTo>
                  <a:lnTo>
                    <a:pt x="124" y="42"/>
                  </a:lnTo>
                  <a:lnTo>
                    <a:pt x="128" y="28"/>
                  </a:lnTo>
                  <a:lnTo>
                    <a:pt x="118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70" name="Freeform 42"/>
            <p:cNvSpPr>
              <a:spLocks/>
            </p:cNvSpPr>
            <p:nvPr/>
          </p:nvSpPr>
          <p:spPr bwMode="auto">
            <a:xfrm>
              <a:off x="3689" y="296"/>
              <a:ext cx="132" cy="14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5"/>
                </a:cxn>
                <a:cxn ang="0">
                  <a:pos x="19" y="14"/>
                </a:cxn>
                <a:cxn ang="0">
                  <a:pos x="28" y="15"/>
                </a:cxn>
                <a:cxn ang="0">
                  <a:pos x="38" y="17"/>
                </a:cxn>
                <a:cxn ang="0">
                  <a:pos x="43" y="22"/>
                </a:cxn>
                <a:cxn ang="0">
                  <a:pos x="51" y="29"/>
                </a:cxn>
                <a:cxn ang="0">
                  <a:pos x="57" y="37"/>
                </a:cxn>
                <a:cxn ang="0">
                  <a:pos x="62" y="46"/>
                </a:cxn>
                <a:cxn ang="0">
                  <a:pos x="66" y="58"/>
                </a:cxn>
                <a:cxn ang="0">
                  <a:pos x="77" y="80"/>
                </a:cxn>
                <a:cxn ang="0">
                  <a:pos x="89" y="105"/>
                </a:cxn>
                <a:cxn ang="0">
                  <a:pos x="94" y="117"/>
                </a:cxn>
                <a:cxn ang="0">
                  <a:pos x="102" y="128"/>
                </a:cxn>
                <a:cxn ang="0">
                  <a:pos x="111" y="139"/>
                </a:cxn>
                <a:cxn ang="0">
                  <a:pos x="122" y="147"/>
                </a:cxn>
                <a:cxn ang="0">
                  <a:pos x="132" y="135"/>
                </a:cxn>
                <a:cxn ang="0">
                  <a:pos x="122" y="128"/>
                </a:cxn>
                <a:cxn ang="0">
                  <a:pos x="115" y="120"/>
                </a:cxn>
                <a:cxn ang="0">
                  <a:pos x="107" y="110"/>
                </a:cxn>
                <a:cxn ang="0">
                  <a:pos x="102" y="98"/>
                </a:cxn>
                <a:cxn ang="0">
                  <a:pos x="90" y="75"/>
                </a:cxn>
                <a:cxn ang="0">
                  <a:pos x="81" y="53"/>
                </a:cxn>
                <a:cxn ang="0">
                  <a:pos x="75" y="41"/>
                </a:cxn>
                <a:cxn ang="0">
                  <a:pos x="70" y="31"/>
                </a:cxn>
                <a:cxn ang="0">
                  <a:pos x="62" y="21"/>
                </a:cxn>
                <a:cxn ang="0">
                  <a:pos x="55" y="12"/>
                </a:cxn>
                <a:cxn ang="0">
                  <a:pos x="43" y="5"/>
                </a:cxn>
                <a:cxn ang="0">
                  <a:pos x="32" y="2"/>
                </a:cxn>
                <a:cxn ang="0">
                  <a:pos x="19" y="0"/>
                </a:cxn>
                <a:cxn ang="0">
                  <a:pos x="2" y="2"/>
                </a:cxn>
                <a:cxn ang="0">
                  <a:pos x="8" y="2"/>
                </a:cxn>
                <a:cxn ang="0">
                  <a:pos x="0" y="15"/>
                </a:cxn>
              </a:cxnLst>
              <a:rect l="0" t="0" r="r" b="b"/>
              <a:pathLst>
                <a:path w="132" h="147">
                  <a:moveTo>
                    <a:pt x="0" y="15"/>
                  </a:moveTo>
                  <a:lnTo>
                    <a:pt x="6" y="15"/>
                  </a:lnTo>
                  <a:lnTo>
                    <a:pt x="19" y="14"/>
                  </a:lnTo>
                  <a:lnTo>
                    <a:pt x="28" y="15"/>
                  </a:lnTo>
                  <a:lnTo>
                    <a:pt x="38" y="17"/>
                  </a:lnTo>
                  <a:lnTo>
                    <a:pt x="43" y="22"/>
                  </a:lnTo>
                  <a:lnTo>
                    <a:pt x="51" y="29"/>
                  </a:lnTo>
                  <a:lnTo>
                    <a:pt x="57" y="37"/>
                  </a:lnTo>
                  <a:lnTo>
                    <a:pt x="62" y="46"/>
                  </a:lnTo>
                  <a:lnTo>
                    <a:pt x="66" y="58"/>
                  </a:lnTo>
                  <a:lnTo>
                    <a:pt x="77" y="80"/>
                  </a:lnTo>
                  <a:lnTo>
                    <a:pt x="89" y="105"/>
                  </a:lnTo>
                  <a:lnTo>
                    <a:pt x="94" y="117"/>
                  </a:lnTo>
                  <a:lnTo>
                    <a:pt x="102" y="128"/>
                  </a:lnTo>
                  <a:lnTo>
                    <a:pt x="111" y="139"/>
                  </a:lnTo>
                  <a:lnTo>
                    <a:pt x="122" y="147"/>
                  </a:lnTo>
                  <a:lnTo>
                    <a:pt x="132" y="135"/>
                  </a:lnTo>
                  <a:lnTo>
                    <a:pt x="122" y="128"/>
                  </a:lnTo>
                  <a:lnTo>
                    <a:pt x="115" y="120"/>
                  </a:lnTo>
                  <a:lnTo>
                    <a:pt x="107" y="110"/>
                  </a:lnTo>
                  <a:lnTo>
                    <a:pt x="102" y="98"/>
                  </a:lnTo>
                  <a:lnTo>
                    <a:pt x="90" y="75"/>
                  </a:lnTo>
                  <a:lnTo>
                    <a:pt x="81" y="53"/>
                  </a:lnTo>
                  <a:lnTo>
                    <a:pt x="75" y="41"/>
                  </a:lnTo>
                  <a:lnTo>
                    <a:pt x="70" y="31"/>
                  </a:lnTo>
                  <a:lnTo>
                    <a:pt x="62" y="21"/>
                  </a:lnTo>
                  <a:lnTo>
                    <a:pt x="55" y="12"/>
                  </a:lnTo>
                  <a:lnTo>
                    <a:pt x="43" y="5"/>
                  </a:lnTo>
                  <a:lnTo>
                    <a:pt x="32" y="2"/>
                  </a:lnTo>
                  <a:lnTo>
                    <a:pt x="19" y="0"/>
                  </a:lnTo>
                  <a:lnTo>
                    <a:pt x="2" y="2"/>
                  </a:lnTo>
                  <a:lnTo>
                    <a:pt x="8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71" name="Freeform 43"/>
            <p:cNvSpPr>
              <a:spLocks/>
            </p:cNvSpPr>
            <p:nvPr/>
          </p:nvSpPr>
          <p:spPr bwMode="auto">
            <a:xfrm>
              <a:off x="3671" y="202"/>
              <a:ext cx="26" cy="109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5"/>
                </a:cxn>
                <a:cxn ang="0">
                  <a:pos x="11" y="12"/>
                </a:cxn>
                <a:cxn ang="0">
                  <a:pos x="9" y="23"/>
                </a:cxn>
                <a:cxn ang="0">
                  <a:pos x="5" y="39"/>
                </a:cxn>
                <a:cxn ang="0">
                  <a:pos x="3" y="54"/>
                </a:cxn>
                <a:cxn ang="0">
                  <a:pos x="0" y="69"/>
                </a:cxn>
                <a:cxn ang="0">
                  <a:pos x="1" y="84"/>
                </a:cxn>
                <a:cxn ang="0">
                  <a:pos x="3" y="93"/>
                </a:cxn>
                <a:cxn ang="0">
                  <a:pos x="7" y="99"/>
                </a:cxn>
                <a:cxn ang="0">
                  <a:pos x="13" y="104"/>
                </a:cxn>
                <a:cxn ang="0">
                  <a:pos x="18" y="109"/>
                </a:cxn>
                <a:cxn ang="0">
                  <a:pos x="26" y="96"/>
                </a:cxn>
                <a:cxn ang="0">
                  <a:pos x="22" y="94"/>
                </a:cxn>
                <a:cxn ang="0">
                  <a:pos x="20" y="91"/>
                </a:cxn>
                <a:cxn ang="0">
                  <a:pos x="18" y="88"/>
                </a:cxn>
                <a:cxn ang="0">
                  <a:pos x="16" y="83"/>
                </a:cxn>
                <a:cxn ang="0">
                  <a:pos x="16" y="71"/>
                </a:cxn>
                <a:cxn ang="0">
                  <a:pos x="18" y="56"/>
                </a:cxn>
                <a:cxn ang="0">
                  <a:pos x="22" y="40"/>
                </a:cxn>
                <a:cxn ang="0">
                  <a:pos x="24" y="27"/>
                </a:cxn>
                <a:cxn ang="0">
                  <a:pos x="26" y="12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9" y="3"/>
                </a:cxn>
              </a:cxnLst>
              <a:rect l="0" t="0" r="r" b="b"/>
              <a:pathLst>
                <a:path w="26" h="109">
                  <a:moveTo>
                    <a:pt x="9" y="3"/>
                  </a:moveTo>
                  <a:lnTo>
                    <a:pt x="9" y="5"/>
                  </a:lnTo>
                  <a:lnTo>
                    <a:pt x="11" y="12"/>
                  </a:lnTo>
                  <a:lnTo>
                    <a:pt x="9" y="23"/>
                  </a:lnTo>
                  <a:lnTo>
                    <a:pt x="5" y="39"/>
                  </a:lnTo>
                  <a:lnTo>
                    <a:pt x="3" y="54"/>
                  </a:lnTo>
                  <a:lnTo>
                    <a:pt x="0" y="69"/>
                  </a:lnTo>
                  <a:lnTo>
                    <a:pt x="1" y="84"/>
                  </a:lnTo>
                  <a:lnTo>
                    <a:pt x="3" y="93"/>
                  </a:lnTo>
                  <a:lnTo>
                    <a:pt x="7" y="99"/>
                  </a:lnTo>
                  <a:lnTo>
                    <a:pt x="13" y="104"/>
                  </a:lnTo>
                  <a:lnTo>
                    <a:pt x="18" y="109"/>
                  </a:lnTo>
                  <a:lnTo>
                    <a:pt x="26" y="96"/>
                  </a:lnTo>
                  <a:lnTo>
                    <a:pt x="22" y="94"/>
                  </a:lnTo>
                  <a:lnTo>
                    <a:pt x="20" y="91"/>
                  </a:lnTo>
                  <a:lnTo>
                    <a:pt x="18" y="88"/>
                  </a:lnTo>
                  <a:lnTo>
                    <a:pt x="16" y="83"/>
                  </a:lnTo>
                  <a:lnTo>
                    <a:pt x="16" y="71"/>
                  </a:lnTo>
                  <a:lnTo>
                    <a:pt x="18" y="56"/>
                  </a:lnTo>
                  <a:lnTo>
                    <a:pt x="22" y="40"/>
                  </a:lnTo>
                  <a:lnTo>
                    <a:pt x="24" y="27"/>
                  </a:lnTo>
                  <a:lnTo>
                    <a:pt x="26" y="1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72" name="Freeform 44"/>
            <p:cNvSpPr>
              <a:spLocks/>
            </p:cNvSpPr>
            <p:nvPr/>
          </p:nvSpPr>
          <p:spPr bwMode="auto">
            <a:xfrm>
              <a:off x="3573" y="145"/>
              <a:ext cx="122" cy="6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" y="10"/>
                </a:cxn>
                <a:cxn ang="0">
                  <a:pos x="7" y="16"/>
                </a:cxn>
                <a:cxn ang="0">
                  <a:pos x="13" y="21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5" y="35"/>
                </a:cxn>
                <a:cxn ang="0">
                  <a:pos x="62" y="40"/>
                </a:cxn>
                <a:cxn ang="0">
                  <a:pos x="79" y="43"/>
                </a:cxn>
                <a:cxn ang="0">
                  <a:pos x="94" y="48"/>
                </a:cxn>
                <a:cxn ang="0">
                  <a:pos x="99" y="52"/>
                </a:cxn>
                <a:cxn ang="0">
                  <a:pos x="103" y="53"/>
                </a:cxn>
                <a:cxn ang="0">
                  <a:pos x="105" y="57"/>
                </a:cxn>
                <a:cxn ang="0">
                  <a:pos x="107" y="60"/>
                </a:cxn>
                <a:cxn ang="0">
                  <a:pos x="122" y="57"/>
                </a:cxn>
                <a:cxn ang="0">
                  <a:pos x="120" y="50"/>
                </a:cxn>
                <a:cxn ang="0">
                  <a:pos x="114" y="45"/>
                </a:cxn>
                <a:cxn ang="0">
                  <a:pos x="109" y="40"/>
                </a:cxn>
                <a:cxn ang="0">
                  <a:pos x="99" y="35"/>
                </a:cxn>
                <a:cxn ang="0">
                  <a:pos x="84" y="30"/>
                </a:cxn>
                <a:cxn ang="0">
                  <a:pos x="67" y="27"/>
                </a:cxn>
                <a:cxn ang="0">
                  <a:pos x="49" y="21"/>
                </a:cxn>
                <a:cxn ang="0">
                  <a:pos x="34" y="16"/>
                </a:cxn>
                <a:cxn ang="0">
                  <a:pos x="28" y="15"/>
                </a:cxn>
                <a:cxn ang="0">
                  <a:pos x="24" y="11"/>
                </a:cxn>
                <a:cxn ang="0">
                  <a:pos x="21" y="8"/>
                </a:cxn>
                <a:cxn ang="0">
                  <a:pos x="19" y="5"/>
                </a:cxn>
                <a:cxn ang="0">
                  <a:pos x="11" y="15"/>
                </a:cxn>
                <a:cxn ang="0">
                  <a:pos x="9" y="0"/>
                </a:cxn>
                <a:cxn ang="0">
                  <a:pos x="0" y="1"/>
                </a:cxn>
                <a:cxn ang="0">
                  <a:pos x="4" y="10"/>
                </a:cxn>
                <a:cxn ang="0">
                  <a:pos x="9" y="0"/>
                </a:cxn>
              </a:cxnLst>
              <a:rect l="0" t="0" r="r" b="b"/>
              <a:pathLst>
                <a:path w="122" h="60">
                  <a:moveTo>
                    <a:pt x="9" y="0"/>
                  </a:moveTo>
                  <a:lnTo>
                    <a:pt x="4" y="10"/>
                  </a:lnTo>
                  <a:lnTo>
                    <a:pt x="7" y="16"/>
                  </a:lnTo>
                  <a:lnTo>
                    <a:pt x="13" y="21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5" y="35"/>
                  </a:lnTo>
                  <a:lnTo>
                    <a:pt x="62" y="40"/>
                  </a:lnTo>
                  <a:lnTo>
                    <a:pt x="79" y="43"/>
                  </a:lnTo>
                  <a:lnTo>
                    <a:pt x="94" y="48"/>
                  </a:lnTo>
                  <a:lnTo>
                    <a:pt x="99" y="52"/>
                  </a:lnTo>
                  <a:lnTo>
                    <a:pt x="103" y="53"/>
                  </a:lnTo>
                  <a:lnTo>
                    <a:pt x="105" y="57"/>
                  </a:lnTo>
                  <a:lnTo>
                    <a:pt x="107" y="60"/>
                  </a:lnTo>
                  <a:lnTo>
                    <a:pt x="122" y="57"/>
                  </a:lnTo>
                  <a:lnTo>
                    <a:pt x="120" y="50"/>
                  </a:lnTo>
                  <a:lnTo>
                    <a:pt x="114" y="45"/>
                  </a:lnTo>
                  <a:lnTo>
                    <a:pt x="109" y="40"/>
                  </a:lnTo>
                  <a:lnTo>
                    <a:pt x="99" y="35"/>
                  </a:lnTo>
                  <a:lnTo>
                    <a:pt x="84" y="30"/>
                  </a:lnTo>
                  <a:lnTo>
                    <a:pt x="67" y="27"/>
                  </a:lnTo>
                  <a:lnTo>
                    <a:pt x="49" y="21"/>
                  </a:lnTo>
                  <a:lnTo>
                    <a:pt x="34" y="16"/>
                  </a:lnTo>
                  <a:lnTo>
                    <a:pt x="28" y="15"/>
                  </a:lnTo>
                  <a:lnTo>
                    <a:pt x="24" y="11"/>
                  </a:lnTo>
                  <a:lnTo>
                    <a:pt x="21" y="8"/>
                  </a:lnTo>
                  <a:lnTo>
                    <a:pt x="19" y="5"/>
                  </a:lnTo>
                  <a:lnTo>
                    <a:pt x="11" y="15"/>
                  </a:lnTo>
                  <a:lnTo>
                    <a:pt x="9" y="0"/>
                  </a:lnTo>
                  <a:lnTo>
                    <a:pt x="0" y="1"/>
                  </a:lnTo>
                  <a:lnTo>
                    <a:pt x="4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73" name="Freeform 45"/>
            <p:cNvSpPr>
              <a:spLocks/>
            </p:cNvSpPr>
            <p:nvPr/>
          </p:nvSpPr>
          <p:spPr bwMode="auto">
            <a:xfrm>
              <a:off x="3582" y="131"/>
              <a:ext cx="254" cy="51"/>
            </a:xfrm>
            <a:custGeom>
              <a:avLst/>
              <a:gdLst/>
              <a:ahLst/>
              <a:cxnLst>
                <a:cxn ang="0">
                  <a:pos x="243" y="49"/>
                </a:cxn>
                <a:cxn ang="0">
                  <a:pos x="243" y="37"/>
                </a:cxn>
                <a:cxn ang="0">
                  <a:pos x="201" y="20"/>
                </a:cxn>
                <a:cxn ang="0">
                  <a:pos x="171" y="8"/>
                </a:cxn>
                <a:cxn ang="0">
                  <a:pos x="158" y="5"/>
                </a:cxn>
                <a:cxn ang="0">
                  <a:pos x="147" y="2"/>
                </a:cxn>
                <a:cxn ang="0">
                  <a:pos x="135" y="2"/>
                </a:cxn>
                <a:cxn ang="0">
                  <a:pos x="124" y="0"/>
                </a:cxn>
                <a:cxn ang="0">
                  <a:pos x="104" y="2"/>
                </a:cxn>
                <a:cxn ang="0">
                  <a:pos x="77" y="5"/>
                </a:cxn>
                <a:cxn ang="0">
                  <a:pos x="45" y="10"/>
                </a:cxn>
                <a:cxn ang="0">
                  <a:pos x="0" y="14"/>
                </a:cxn>
                <a:cxn ang="0">
                  <a:pos x="2" y="29"/>
                </a:cxn>
                <a:cxn ang="0">
                  <a:pos x="47" y="24"/>
                </a:cxn>
                <a:cxn ang="0">
                  <a:pos x="79" y="19"/>
                </a:cxn>
                <a:cxn ang="0">
                  <a:pos x="105" y="15"/>
                </a:cxn>
                <a:cxn ang="0">
                  <a:pos x="124" y="15"/>
                </a:cxn>
                <a:cxn ang="0">
                  <a:pos x="134" y="15"/>
                </a:cxn>
                <a:cxn ang="0">
                  <a:pos x="143" y="17"/>
                </a:cxn>
                <a:cxn ang="0">
                  <a:pos x="154" y="19"/>
                </a:cxn>
                <a:cxn ang="0">
                  <a:pos x="166" y="22"/>
                </a:cxn>
                <a:cxn ang="0">
                  <a:pos x="196" y="34"/>
                </a:cxn>
                <a:cxn ang="0">
                  <a:pos x="235" y="51"/>
                </a:cxn>
                <a:cxn ang="0">
                  <a:pos x="233" y="39"/>
                </a:cxn>
                <a:cxn ang="0">
                  <a:pos x="243" y="49"/>
                </a:cxn>
                <a:cxn ang="0">
                  <a:pos x="254" y="42"/>
                </a:cxn>
                <a:cxn ang="0">
                  <a:pos x="243" y="37"/>
                </a:cxn>
                <a:cxn ang="0">
                  <a:pos x="243" y="49"/>
                </a:cxn>
              </a:cxnLst>
              <a:rect l="0" t="0" r="r" b="b"/>
              <a:pathLst>
                <a:path w="254" h="51">
                  <a:moveTo>
                    <a:pt x="243" y="49"/>
                  </a:moveTo>
                  <a:lnTo>
                    <a:pt x="243" y="37"/>
                  </a:lnTo>
                  <a:lnTo>
                    <a:pt x="201" y="20"/>
                  </a:lnTo>
                  <a:lnTo>
                    <a:pt x="171" y="8"/>
                  </a:lnTo>
                  <a:lnTo>
                    <a:pt x="158" y="5"/>
                  </a:lnTo>
                  <a:lnTo>
                    <a:pt x="147" y="2"/>
                  </a:lnTo>
                  <a:lnTo>
                    <a:pt x="135" y="2"/>
                  </a:lnTo>
                  <a:lnTo>
                    <a:pt x="124" y="0"/>
                  </a:lnTo>
                  <a:lnTo>
                    <a:pt x="104" y="2"/>
                  </a:lnTo>
                  <a:lnTo>
                    <a:pt x="77" y="5"/>
                  </a:lnTo>
                  <a:lnTo>
                    <a:pt x="45" y="1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47" y="24"/>
                  </a:lnTo>
                  <a:lnTo>
                    <a:pt x="79" y="19"/>
                  </a:lnTo>
                  <a:lnTo>
                    <a:pt x="105" y="15"/>
                  </a:lnTo>
                  <a:lnTo>
                    <a:pt x="124" y="15"/>
                  </a:lnTo>
                  <a:lnTo>
                    <a:pt x="134" y="15"/>
                  </a:lnTo>
                  <a:lnTo>
                    <a:pt x="143" y="17"/>
                  </a:lnTo>
                  <a:lnTo>
                    <a:pt x="154" y="19"/>
                  </a:lnTo>
                  <a:lnTo>
                    <a:pt x="166" y="22"/>
                  </a:lnTo>
                  <a:lnTo>
                    <a:pt x="196" y="34"/>
                  </a:lnTo>
                  <a:lnTo>
                    <a:pt x="235" y="51"/>
                  </a:lnTo>
                  <a:lnTo>
                    <a:pt x="233" y="39"/>
                  </a:lnTo>
                  <a:lnTo>
                    <a:pt x="243" y="49"/>
                  </a:lnTo>
                  <a:lnTo>
                    <a:pt x="254" y="42"/>
                  </a:lnTo>
                  <a:lnTo>
                    <a:pt x="243" y="37"/>
                  </a:lnTo>
                  <a:lnTo>
                    <a:pt x="243" y="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74" name="Freeform 46"/>
            <p:cNvSpPr>
              <a:spLocks/>
            </p:cNvSpPr>
            <p:nvPr/>
          </p:nvSpPr>
          <p:spPr bwMode="auto">
            <a:xfrm>
              <a:off x="3723" y="170"/>
              <a:ext cx="102" cy="82"/>
            </a:xfrm>
            <a:custGeom>
              <a:avLst/>
              <a:gdLst/>
              <a:ahLst/>
              <a:cxnLst>
                <a:cxn ang="0">
                  <a:pos x="15" y="74"/>
                </a:cxn>
                <a:cxn ang="0">
                  <a:pos x="15" y="81"/>
                </a:cxn>
                <a:cxn ang="0">
                  <a:pos x="23" y="71"/>
                </a:cxn>
                <a:cxn ang="0">
                  <a:pos x="32" y="61"/>
                </a:cxn>
                <a:cxn ang="0">
                  <a:pos x="43" y="50"/>
                </a:cxn>
                <a:cxn ang="0">
                  <a:pos x="55" y="42"/>
                </a:cxn>
                <a:cxn ang="0">
                  <a:pos x="79" y="23"/>
                </a:cxn>
                <a:cxn ang="0">
                  <a:pos x="102" y="10"/>
                </a:cxn>
                <a:cxn ang="0">
                  <a:pos x="92" y="0"/>
                </a:cxn>
                <a:cxn ang="0">
                  <a:pos x="70" y="13"/>
                </a:cxn>
                <a:cxn ang="0">
                  <a:pos x="45" y="30"/>
                </a:cxn>
                <a:cxn ang="0">
                  <a:pos x="32" y="40"/>
                </a:cxn>
                <a:cxn ang="0">
                  <a:pos x="21" y="52"/>
                </a:cxn>
                <a:cxn ang="0">
                  <a:pos x="9" y="62"/>
                </a:cxn>
                <a:cxn ang="0">
                  <a:pos x="2" y="76"/>
                </a:cxn>
                <a:cxn ang="0">
                  <a:pos x="2" y="82"/>
                </a:cxn>
                <a:cxn ang="0">
                  <a:pos x="2" y="76"/>
                </a:cxn>
                <a:cxn ang="0">
                  <a:pos x="0" y="79"/>
                </a:cxn>
                <a:cxn ang="0">
                  <a:pos x="2" y="82"/>
                </a:cxn>
                <a:cxn ang="0">
                  <a:pos x="15" y="74"/>
                </a:cxn>
              </a:cxnLst>
              <a:rect l="0" t="0" r="r" b="b"/>
              <a:pathLst>
                <a:path w="102" h="82">
                  <a:moveTo>
                    <a:pt x="15" y="74"/>
                  </a:moveTo>
                  <a:lnTo>
                    <a:pt x="15" y="81"/>
                  </a:lnTo>
                  <a:lnTo>
                    <a:pt x="23" y="71"/>
                  </a:lnTo>
                  <a:lnTo>
                    <a:pt x="32" y="61"/>
                  </a:lnTo>
                  <a:lnTo>
                    <a:pt x="43" y="50"/>
                  </a:lnTo>
                  <a:lnTo>
                    <a:pt x="55" y="42"/>
                  </a:lnTo>
                  <a:lnTo>
                    <a:pt x="79" y="23"/>
                  </a:lnTo>
                  <a:lnTo>
                    <a:pt x="102" y="10"/>
                  </a:lnTo>
                  <a:lnTo>
                    <a:pt x="92" y="0"/>
                  </a:lnTo>
                  <a:lnTo>
                    <a:pt x="70" y="13"/>
                  </a:lnTo>
                  <a:lnTo>
                    <a:pt x="45" y="30"/>
                  </a:lnTo>
                  <a:lnTo>
                    <a:pt x="32" y="40"/>
                  </a:lnTo>
                  <a:lnTo>
                    <a:pt x="21" y="52"/>
                  </a:lnTo>
                  <a:lnTo>
                    <a:pt x="9" y="62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2" y="76"/>
                  </a:lnTo>
                  <a:lnTo>
                    <a:pt x="0" y="79"/>
                  </a:lnTo>
                  <a:lnTo>
                    <a:pt x="2" y="82"/>
                  </a:lnTo>
                  <a:lnTo>
                    <a:pt x="15" y="7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75" name="Freeform 47"/>
            <p:cNvSpPr>
              <a:spLocks/>
            </p:cNvSpPr>
            <p:nvPr/>
          </p:nvSpPr>
          <p:spPr bwMode="auto">
            <a:xfrm>
              <a:off x="3661" y="244"/>
              <a:ext cx="205" cy="98"/>
            </a:xfrm>
            <a:custGeom>
              <a:avLst/>
              <a:gdLst/>
              <a:ahLst/>
              <a:cxnLst>
                <a:cxn ang="0">
                  <a:pos x="205" y="29"/>
                </a:cxn>
                <a:cxn ang="0">
                  <a:pos x="195" y="22"/>
                </a:cxn>
                <a:cxn ang="0">
                  <a:pos x="88" y="61"/>
                </a:cxn>
                <a:cxn ang="0">
                  <a:pos x="30" y="81"/>
                </a:cxn>
                <a:cxn ang="0">
                  <a:pos x="15" y="84"/>
                </a:cxn>
                <a:cxn ang="0">
                  <a:pos x="10" y="84"/>
                </a:cxn>
                <a:cxn ang="0">
                  <a:pos x="15" y="88"/>
                </a:cxn>
                <a:cxn ang="0">
                  <a:pos x="15" y="91"/>
                </a:cxn>
                <a:cxn ang="0">
                  <a:pos x="15" y="89"/>
                </a:cxn>
                <a:cxn ang="0">
                  <a:pos x="17" y="88"/>
                </a:cxn>
                <a:cxn ang="0">
                  <a:pos x="36" y="71"/>
                </a:cxn>
                <a:cxn ang="0">
                  <a:pos x="58" y="49"/>
                </a:cxn>
                <a:cxn ang="0">
                  <a:pos x="70" y="37"/>
                </a:cxn>
                <a:cxn ang="0">
                  <a:pos x="77" y="25"/>
                </a:cxn>
                <a:cxn ang="0">
                  <a:pos x="79" y="20"/>
                </a:cxn>
                <a:cxn ang="0">
                  <a:pos x="81" y="14"/>
                </a:cxn>
                <a:cxn ang="0">
                  <a:pos x="81" y="7"/>
                </a:cxn>
                <a:cxn ang="0">
                  <a:pos x="77" y="0"/>
                </a:cxn>
                <a:cxn ang="0">
                  <a:pos x="64" y="8"/>
                </a:cxn>
                <a:cxn ang="0">
                  <a:pos x="66" y="10"/>
                </a:cxn>
                <a:cxn ang="0">
                  <a:pos x="66" y="12"/>
                </a:cxn>
                <a:cxn ang="0">
                  <a:pos x="64" y="15"/>
                </a:cxn>
                <a:cxn ang="0">
                  <a:pos x="64" y="20"/>
                </a:cxn>
                <a:cxn ang="0">
                  <a:pos x="56" y="29"/>
                </a:cxn>
                <a:cxn ang="0">
                  <a:pos x="47" y="41"/>
                </a:cxn>
                <a:cxn ang="0">
                  <a:pos x="25" y="61"/>
                </a:cxn>
                <a:cxn ang="0">
                  <a:pos x="6" y="78"/>
                </a:cxn>
                <a:cxn ang="0">
                  <a:pos x="2" y="83"/>
                </a:cxn>
                <a:cxn ang="0">
                  <a:pos x="0" y="86"/>
                </a:cxn>
                <a:cxn ang="0">
                  <a:pos x="0" y="93"/>
                </a:cxn>
                <a:cxn ang="0">
                  <a:pos x="8" y="98"/>
                </a:cxn>
                <a:cxn ang="0">
                  <a:pos x="17" y="98"/>
                </a:cxn>
                <a:cxn ang="0">
                  <a:pos x="34" y="94"/>
                </a:cxn>
                <a:cxn ang="0">
                  <a:pos x="94" y="74"/>
                </a:cxn>
                <a:cxn ang="0">
                  <a:pos x="201" y="35"/>
                </a:cxn>
                <a:cxn ang="0">
                  <a:pos x="190" y="29"/>
                </a:cxn>
                <a:cxn ang="0">
                  <a:pos x="205" y="29"/>
                </a:cxn>
                <a:cxn ang="0">
                  <a:pos x="205" y="17"/>
                </a:cxn>
                <a:cxn ang="0">
                  <a:pos x="195" y="22"/>
                </a:cxn>
                <a:cxn ang="0">
                  <a:pos x="205" y="29"/>
                </a:cxn>
              </a:cxnLst>
              <a:rect l="0" t="0" r="r" b="b"/>
              <a:pathLst>
                <a:path w="205" h="98">
                  <a:moveTo>
                    <a:pt x="205" y="29"/>
                  </a:moveTo>
                  <a:lnTo>
                    <a:pt x="195" y="22"/>
                  </a:lnTo>
                  <a:lnTo>
                    <a:pt x="88" y="61"/>
                  </a:lnTo>
                  <a:lnTo>
                    <a:pt x="30" y="81"/>
                  </a:lnTo>
                  <a:lnTo>
                    <a:pt x="15" y="84"/>
                  </a:lnTo>
                  <a:lnTo>
                    <a:pt x="10" y="84"/>
                  </a:lnTo>
                  <a:lnTo>
                    <a:pt x="15" y="88"/>
                  </a:lnTo>
                  <a:lnTo>
                    <a:pt x="15" y="91"/>
                  </a:lnTo>
                  <a:lnTo>
                    <a:pt x="15" y="89"/>
                  </a:lnTo>
                  <a:lnTo>
                    <a:pt x="17" y="88"/>
                  </a:lnTo>
                  <a:lnTo>
                    <a:pt x="36" y="71"/>
                  </a:lnTo>
                  <a:lnTo>
                    <a:pt x="58" y="49"/>
                  </a:lnTo>
                  <a:lnTo>
                    <a:pt x="70" y="37"/>
                  </a:lnTo>
                  <a:lnTo>
                    <a:pt x="77" y="25"/>
                  </a:lnTo>
                  <a:lnTo>
                    <a:pt x="79" y="20"/>
                  </a:lnTo>
                  <a:lnTo>
                    <a:pt x="81" y="14"/>
                  </a:lnTo>
                  <a:lnTo>
                    <a:pt x="81" y="7"/>
                  </a:lnTo>
                  <a:lnTo>
                    <a:pt x="77" y="0"/>
                  </a:lnTo>
                  <a:lnTo>
                    <a:pt x="64" y="8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4" y="15"/>
                  </a:lnTo>
                  <a:lnTo>
                    <a:pt x="64" y="20"/>
                  </a:lnTo>
                  <a:lnTo>
                    <a:pt x="56" y="29"/>
                  </a:lnTo>
                  <a:lnTo>
                    <a:pt x="47" y="41"/>
                  </a:lnTo>
                  <a:lnTo>
                    <a:pt x="25" y="61"/>
                  </a:lnTo>
                  <a:lnTo>
                    <a:pt x="6" y="78"/>
                  </a:lnTo>
                  <a:lnTo>
                    <a:pt x="2" y="83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8" y="98"/>
                  </a:lnTo>
                  <a:lnTo>
                    <a:pt x="17" y="98"/>
                  </a:lnTo>
                  <a:lnTo>
                    <a:pt x="34" y="94"/>
                  </a:lnTo>
                  <a:lnTo>
                    <a:pt x="94" y="74"/>
                  </a:lnTo>
                  <a:lnTo>
                    <a:pt x="201" y="35"/>
                  </a:lnTo>
                  <a:lnTo>
                    <a:pt x="190" y="29"/>
                  </a:lnTo>
                  <a:lnTo>
                    <a:pt x="205" y="29"/>
                  </a:lnTo>
                  <a:lnTo>
                    <a:pt x="205" y="17"/>
                  </a:lnTo>
                  <a:lnTo>
                    <a:pt x="195" y="22"/>
                  </a:lnTo>
                  <a:lnTo>
                    <a:pt x="205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76" name="Freeform 48"/>
            <p:cNvSpPr>
              <a:spLocks/>
            </p:cNvSpPr>
            <p:nvPr/>
          </p:nvSpPr>
          <p:spPr bwMode="auto">
            <a:xfrm>
              <a:off x="3851" y="273"/>
              <a:ext cx="19" cy="2521"/>
            </a:xfrm>
            <a:custGeom>
              <a:avLst/>
              <a:gdLst/>
              <a:ahLst/>
              <a:cxnLst>
                <a:cxn ang="0">
                  <a:pos x="4" y="2521"/>
                </a:cxn>
                <a:cxn ang="0">
                  <a:pos x="19" y="2521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4" y="2521"/>
                </a:cxn>
                <a:cxn ang="0">
                  <a:pos x="4" y="2521"/>
                </a:cxn>
              </a:cxnLst>
              <a:rect l="0" t="0" r="r" b="b"/>
              <a:pathLst>
                <a:path w="19" h="2521">
                  <a:moveTo>
                    <a:pt x="4" y="2521"/>
                  </a:moveTo>
                  <a:lnTo>
                    <a:pt x="19" y="252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4" y="2521"/>
                  </a:lnTo>
                  <a:lnTo>
                    <a:pt x="4" y="25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77" name="Freeform 49"/>
            <p:cNvSpPr>
              <a:spLocks/>
            </p:cNvSpPr>
            <p:nvPr/>
          </p:nvSpPr>
          <p:spPr bwMode="auto">
            <a:xfrm>
              <a:off x="3701" y="2784"/>
              <a:ext cx="169" cy="154"/>
            </a:xfrm>
            <a:custGeom>
              <a:avLst/>
              <a:gdLst/>
              <a:ahLst/>
              <a:cxnLst>
                <a:cxn ang="0">
                  <a:pos x="7" y="152"/>
                </a:cxn>
                <a:cxn ang="0">
                  <a:pos x="16" y="145"/>
                </a:cxn>
                <a:cxn ang="0">
                  <a:pos x="18" y="115"/>
                </a:cxn>
                <a:cxn ang="0">
                  <a:pos x="24" y="91"/>
                </a:cxn>
                <a:cxn ang="0">
                  <a:pos x="33" y="71"/>
                </a:cxn>
                <a:cxn ang="0">
                  <a:pos x="43" y="54"/>
                </a:cxn>
                <a:cxn ang="0">
                  <a:pos x="54" y="41"/>
                </a:cxn>
                <a:cxn ang="0">
                  <a:pos x="65" y="30"/>
                </a:cxn>
                <a:cxn ang="0">
                  <a:pos x="78" y="24"/>
                </a:cxn>
                <a:cxn ang="0">
                  <a:pos x="92" y="19"/>
                </a:cxn>
                <a:cxn ang="0">
                  <a:pos x="103" y="15"/>
                </a:cxn>
                <a:cxn ang="0">
                  <a:pos x="116" y="14"/>
                </a:cxn>
                <a:cxn ang="0">
                  <a:pos x="127" y="14"/>
                </a:cxn>
                <a:cxn ang="0">
                  <a:pos x="139" y="14"/>
                </a:cxn>
                <a:cxn ang="0">
                  <a:pos x="154" y="17"/>
                </a:cxn>
                <a:cxn ang="0">
                  <a:pos x="169" y="10"/>
                </a:cxn>
                <a:cxn ang="0">
                  <a:pos x="154" y="10"/>
                </a:cxn>
                <a:cxn ang="0">
                  <a:pos x="157" y="2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14" y="0"/>
                </a:cxn>
                <a:cxn ang="0">
                  <a:pos x="101" y="2"/>
                </a:cxn>
                <a:cxn ang="0">
                  <a:pos x="86" y="5"/>
                </a:cxn>
                <a:cxn ang="0">
                  <a:pos x="71" y="12"/>
                </a:cxn>
                <a:cxn ang="0">
                  <a:pos x="56" y="20"/>
                </a:cxn>
                <a:cxn ang="0">
                  <a:pos x="43" y="32"/>
                </a:cxn>
                <a:cxn ang="0">
                  <a:pos x="30" y="46"/>
                </a:cxn>
                <a:cxn ang="0">
                  <a:pos x="18" y="64"/>
                </a:cxn>
                <a:cxn ang="0">
                  <a:pos x="9" y="86"/>
                </a:cxn>
                <a:cxn ang="0">
                  <a:pos x="3" y="113"/>
                </a:cxn>
                <a:cxn ang="0">
                  <a:pos x="0" y="145"/>
                </a:cxn>
                <a:cxn ang="0">
                  <a:pos x="9" y="138"/>
                </a:cxn>
                <a:cxn ang="0">
                  <a:pos x="7" y="152"/>
                </a:cxn>
                <a:cxn ang="0">
                  <a:pos x="15" y="154"/>
                </a:cxn>
                <a:cxn ang="0">
                  <a:pos x="16" y="145"/>
                </a:cxn>
                <a:cxn ang="0">
                  <a:pos x="7" y="152"/>
                </a:cxn>
              </a:cxnLst>
              <a:rect l="0" t="0" r="r" b="b"/>
              <a:pathLst>
                <a:path w="169" h="154">
                  <a:moveTo>
                    <a:pt x="7" y="152"/>
                  </a:moveTo>
                  <a:lnTo>
                    <a:pt x="16" y="145"/>
                  </a:lnTo>
                  <a:lnTo>
                    <a:pt x="18" y="115"/>
                  </a:lnTo>
                  <a:lnTo>
                    <a:pt x="24" y="91"/>
                  </a:lnTo>
                  <a:lnTo>
                    <a:pt x="33" y="71"/>
                  </a:lnTo>
                  <a:lnTo>
                    <a:pt x="43" y="54"/>
                  </a:lnTo>
                  <a:lnTo>
                    <a:pt x="54" y="41"/>
                  </a:lnTo>
                  <a:lnTo>
                    <a:pt x="65" y="30"/>
                  </a:lnTo>
                  <a:lnTo>
                    <a:pt x="78" y="24"/>
                  </a:lnTo>
                  <a:lnTo>
                    <a:pt x="92" y="19"/>
                  </a:lnTo>
                  <a:lnTo>
                    <a:pt x="103" y="15"/>
                  </a:lnTo>
                  <a:lnTo>
                    <a:pt x="116" y="14"/>
                  </a:lnTo>
                  <a:lnTo>
                    <a:pt x="127" y="14"/>
                  </a:lnTo>
                  <a:lnTo>
                    <a:pt x="139" y="14"/>
                  </a:lnTo>
                  <a:lnTo>
                    <a:pt x="154" y="17"/>
                  </a:lnTo>
                  <a:lnTo>
                    <a:pt x="169" y="10"/>
                  </a:lnTo>
                  <a:lnTo>
                    <a:pt x="154" y="10"/>
                  </a:lnTo>
                  <a:lnTo>
                    <a:pt x="157" y="2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14" y="0"/>
                  </a:lnTo>
                  <a:lnTo>
                    <a:pt x="101" y="2"/>
                  </a:lnTo>
                  <a:lnTo>
                    <a:pt x="86" y="5"/>
                  </a:lnTo>
                  <a:lnTo>
                    <a:pt x="71" y="12"/>
                  </a:lnTo>
                  <a:lnTo>
                    <a:pt x="56" y="20"/>
                  </a:lnTo>
                  <a:lnTo>
                    <a:pt x="43" y="32"/>
                  </a:lnTo>
                  <a:lnTo>
                    <a:pt x="30" y="46"/>
                  </a:lnTo>
                  <a:lnTo>
                    <a:pt x="18" y="64"/>
                  </a:lnTo>
                  <a:lnTo>
                    <a:pt x="9" y="86"/>
                  </a:lnTo>
                  <a:lnTo>
                    <a:pt x="3" y="113"/>
                  </a:lnTo>
                  <a:lnTo>
                    <a:pt x="0" y="145"/>
                  </a:lnTo>
                  <a:lnTo>
                    <a:pt x="9" y="138"/>
                  </a:lnTo>
                  <a:lnTo>
                    <a:pt x="7" y="152"/>
                  </a:lnTo>
                  <a:lnTo>
                    <a:pt x="15" y="154"/>
                  </a:lnTo>
                  <a:lnTo>
                    <a:pt x="16" y="145"/>
                  </a:lnTo>
                  <a:lnTo>
                    <a:pt x="7" y="1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78" name="Freeform 50"/>
            <p:cNvSpPr>
              <a:spLocks/>
            </p:cNvSpPr>
            <p:nvPr/>
          </p:nvSpPr>
          <p:spPr bwMode="auto">
            <a:xfrm>
              <a:off x="3648" y="2909"/>
              <a:ext cx="62" cy="27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1" y="17"/>
                </a:cxn>
                <a:cxn ang="0">
                  <a:pos x="60" y="27"/>
                </a:cxn>
                <a:cxn ang="0">
                  <a:pos x="62" y="13"/>
                </a:cxn>
                <a:cxn ang="0">
                  <a:pos x="15" y="3"/>
                </a:cxn>
                <a:cxn ang="0">
                  <a:pos x="6" y="13"/>
                </a:cxn>
                <a:cxn ang="0">
                  <a:pos x="15" y="3"/>
                </a:cxn>
                <a:cxn ang="0">
                  <a:pos x="0" y="0"/>
                </a:cxn>
                <a:cxn ang="0">
                  <a:pos x="6" y="13"/>
                </a:cxn>
              </a:cxnLst>
              <a:rect l="0" t="0" r="r" b="b"/>
              <a:pathLst>
                <a:path w="62" h="27">
                  <a:moveTo>
                    <a:pt x="6" y="13"/>
                  </a:moveTo>
                  <a:lnTo>
                    <a:pt x="11" y="17"/>
                  </a:lnTo>
                  <a:lnTo>
                    <a:pt x="60" y="27"/>
                  </a:lnTo>
                  <a:lnTo>
                    <a:pt x="62" y="13"/>
                  </a:lnTo>
                  <a:lnTo>
                    <a:pt x="15" y="3"/>
                  </a:lnTo>
                  <a:lnTo>
                    <a:pt x="6" y="13"/>
                  </a:lnTo>
                  <a:lnTo>
                    <a:pt x="15" y="3"/>
                  </a:lnTo>
                  <a:lnTo>
                    <a:pt x="0" y="0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79" name="Freeform 51"/>
            <p:cNvSpPr>
              <a:spLocks/>
            </p:cNvSpPr>
            <p:nvPr/>
          </p:nvSpPr>
          <p:spPr bwMode="auto">
            <a:xfrm>
              <a:off x="3654" y="2916"/>
              <a:ext cx="37" cy="45"/>
            </a:xfrm>
            <a:custGeom>
              <a:avLst/>
              <a:gdLst/>
              <a:ahLst/>
              <a:cxnLst>
                <a:cxn ang="0">
                  <a:pos x="33" y="45"/>
                </a:cxn>
                <a:cxn ang="0">
                  <a:pos x="35" y="38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20" y="45"/>
                </a:cxn>
                <a:cxn ang="0">
                  <a:pos x="33" y="45"/>
                </a:cxn>
                <a:cxn ang="0">
                  <a:pos x="33" y="45"/>
                </a:cxn>
                <a:cxn ang="0">
                  <a:pos x="37" y="42"/>
                </a:cxn>
                <a:cxn ang="0">
                  <a:pos x="35" y="38"/>
                </a:cxn>
                <a:cxn ang="0">
                  <a:pos x="33" y="45"/>
                </a:cxn>
              </a:cxnLst>
              <a:rect l="0" t="0" r="r" b="b"/>
              <a:pathLst>
                <a:path w="37" h="45">
                  <a:moveTo>
                    <a:pt x="33" y="45"/>
                  </a:moveTo>
                  <a:lnTo>
                    <a:pt x="35" y="38"/>
                  </a:lnTo>
                  <a:lnTo>
                    <a:pt x="15" y="0"/>
                  </a:lnTo>
                  <a:lnTo>
                    <a:pt x="0" y="6"/>
                  </a:lnTo>
                  <a:lnTo>
                    <a:pt x="20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7" y="42"/>
                  </a:lnTo>
                  <a:lnTo>
                    <a:pt x="35" y="38"/>
                  </a:lnTo>
                  <a:lnTo>
                    <a:pt x="33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80" name="Freeform 52"/>
            <p:cNvSpPr>
              <a:spLocks/>
            </p:cNvSpPr>
            <p:nvPr/>
          </p:nvSpPr>
          <p:spPr bwMode="auto">
            <a:xfrm>
              <a:off x="3646" y="2954"/>
              <a:ext cx="41" cy="49"/>
            </a:xfrm>
            <a:custGeom>
              <a:avLst/>
              <a:gdLst/>
              <a:ahLst/>
              <a:cxnLst>
                <a:cxn ang="0">
                  <a:pos x="8" y="49"/>
                </a:cxn>
                <a:cxn ang="0">
                  <a:pos x="11" y="46"/>
                </a:cxn>
                <a:cxn ang="0">
                  <a:pos x="41" y="7"/>
                </a:cxn>
                <a:cxn ang="0">
                  <a:pos x="30" y="0"/>
                </a:cxn>
                <a:cxn ang="0">
                  <a:pos x="0" y="37"/>
                </a:cxn>
                <a:cxn ang="0">
                  <a:pos x="8" y="49"/>
                </a:cxn>
              </a:cxnLst>
              <a:rect l="0" t="0" r="r" b="b"/>
              <a:pathLst>
                <a:path w="41" h="49">
                  <a:moveTo>
                    <a:pt x="8" y="49"/>
                  </a:moveTo>
                  <a:lnTo>
                    <a:pt x="11" y="46"/>
                  </a:lnTo>
                  <a:lnTo>
                    <a:pt x="41" y="7"/>
                  </a:lnTo>
                  <a:lnTo>
                    <a:pt x="30" y="0"/>
                  </a:lnTo>
                  <a:lnTo>
                    <a:pt x="0" y="37"/>
                  </a:lnTo>
                  <a:lnTo>
                    <a:pt x="8" y="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81" name="Freeform 53"/>
            <p:cNvSpPr>
              <a:spLocks/>
            </p:cNvSpPr>
            <p:nvPr/>
          </p:nvSpPr>
          <p:spPr bwMode="auto">
            <a:xfrm>
              <a:off x="3607" y="2988"/>
              <a:ext cx="47" cy="1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11" y="17"/>
                </a:cxn>
                <a:cxn ang="0">
                  <a:pos x="22" y="17"/>
                </a:cxn>
                <a:cxn ang="0">
                  <a:pos x="33" y="17"/>
                </a:cxn>
                <a:cxn ang="0">
                  <a:pos x="47" y="15"/>
                </a:cxn>
                <a:cxn ang="0">
                  <a:pos x="43" y="0"/>
                </a:cxn>
                <a:cxn ang="0">
                  <a:pos x="32" y="2"/>
                </a:cxn>
                <a:cxn ang="0">
                  <a:pos x="22" y="3"/>
                </a:cxn>
                <a:cxn ang="0">
                  <a:pos x="13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</a:cxnLst>
              <a:rect l="0" t="0" r="r" b="b"/>
              <a:pathLst>
                <a:path w="47" h="17">
                  <a:moveTo>
                    <a:pt x="0" y="14"/>
                  </a:moveTo>
                  <a:lnTo>
                    <a:pt x="0" y="14"/>
                  </a:lnTo>
                  <a:lnTo>
                    <a:pt x="11" y="17"/>
                  </a:lnTo>
                  <a:lnTo>
                    <a:pt x="22" y="17"/>
                  </a:lnTo>
                  <a:lnTo>
                    <a:pt x="33" y="17"/>
                  </a:lnTo>
                  <a:lnTo>
                    <a:pt x="47" y="15"/>
                  </a:lnTo>
                  <a:lnTo>
                    <a:pt x="43" y="0"/>
                  </a:lnTo>
                  <a:lnTo>
                    <a:pt x="32" y="2"/>
                  </a:lnTo>
                  <a:lnTo>
                    <a:pt x="22" y="3"/>
                  </a:lnTo>
                  <a:lnTo>
                    <a:pt x="13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82" name="Freeform 54"/>
            <p:cNvSpPr>
              <a:spLocks/>
            </p:cNvSpPr>
            <p:nvPr/>
          </p:nvSpPr>
          <p:spPr bwMode="auto">
            <a:xfrm>
              <a:off x="3563" y="2922"/>
              <a:ext cx="47" cy="8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4" y="24"/>
                </a:cxn>
                <a:cxn ang="0">
                  <a:pos x="12" y="46"/>
                </a:cxn>
                <a:cxn ang="0">
                  <a:pos x="17" y="56"/>
                </a:cxn>
                <a:cxn ang="0">
                  <a:pos x="23" y="66"/>
                </a:cxn>
                <a:cxn ang="0">
                  <a:pos x="32" y="75"/>
                </a:cxn>
                <a:cxn ang="0">
                  <a:pos x="44" y="80"/>
                </a:cxn>
                <a:cxn ang="0">
                  <a:pos x="47" y="66"/>
                </a:cxn>
                <a:cxn ang="0">
                  <a:pos x="42" y="64"/>
                </a:cxn>
                <a:cxn ang="0">
                  <a:pos x="36" y="58"/>
                </a:cxn>
                <a:cxn ang="0">
                  <a:pos x="31" y="51"/>
                </a:cxn>
                <a:cxn ang="0">
                  <a:pos x="27" y="41"/>
                </a:cxn>
                <a:cxn ang="0">
                  <a:pos x="21" y="21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5"/>
                </a:cxn>
              </a:cxnLst>
              <a:rect l="0" t="0" r="r" b="b"/>
              <a:pathLst>
                <a:path w="47" h="80">
                  <a:moveTo>
                    <a:pt x="0" y="5"/>
                  </a:moveTo>
                  <a:lnTo>
                    <a:pt x="0" y="5"/>
                  </a:lnTo>
                  <a:lnTo>
                    <a:pt x="4" y="24"/>
                  </a:lnTo>
                  <a:lnTo>
                    <a:pt x="12" y="46"/>
                  </a:lnTo>
                  <a:lnTo>
                    <a:pt x="17" y="56"/>
                  </a:lnTo>
                  <a:lnTo>
                    <a:pt x="23" y="66"/>
                  </a:lnTo>
                  <a:lnTo>
                    <a:pt x="32" y="75"/>
                  </a:lnTo>
                  <a:lnTo>
                    <a:pt x="44" y="80"/>
                  </a:lnTo>
                  <a:lnTo>
                    <a:pt x="47" y="66"/>
                  </a:lnTo>
                  <a:lnTo>
                    <a:pt x="42" y="64"/>
                  </a:lnTo>
                  <a:lnTo>
                    <a:pt x="36" y="58"/>
                  </a:lnTo>
                  <a:lnTo>
                    <a:pt x="31" y="51"/>
                  </a:lnTo>
                  <a:lnTo>
                    <a:pt x="27" y="41"/>
                  </a:lnTo>
                  <a:lnTo>
                    <a:pt x="21" y="2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83" name="Freeform 55"/>
            <p:cNvSpPr>
              <a:spLocks/>
            </p:cNvSpPr>
            <p:nvPr/>
          </p:nvSpPr>
          <p:spPr bwMode="auto">
            <a:xfrm>
              <a:off x="3545" y="2845"/>
              <a:ext cx="33" cy="82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3" y="13"/>
                </a:cxn>
                <a:cxn ang="0">
                  <a:pos x="5" y="18"/>
                </a:cxn>
                <a:cxn ang="0">
                  <a:pos x="7" y="27"/>
                </a:cxn>
                <a:cxn ang="0">
                  <a:pos x="9" y="35"/>
                </a:cxn>
                <a:cxn ang="0">
                  <a:pos x="11" y="57"/>
                </a:cxn>
                <a:cxn ang="0">
                  <a:pos x="18" y="82"/>
                </a:cxn>
                <a:cxn ang="0">
                  <a:pos x="33" y="77"/>
                </a:cxn>
                <a:cxn ang="0">
                  <a:pos x="28" y="55"/>
                </a:cxn>
                <a:cxn ang="0">
                  <a:pos x="24" y="33"/>
                </a:cxn>
                <a:cxn ang="0">
                  <a:pos x="22" y="23"/>
                </a:cxn>
                <a:cxn ang="0">
                  <a:pos x="20" y="15"/>
                </a:cxn>
                <a:cxn ang="0">
                  <a:pos x="18" y="7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2" y="8"/>
                </a:cxn>
              </a:cxnLst>
              <a:rect l="0" t="0" r="r" b="b"/>
              <a:pathLst>
                <a:path w="33" h="82">
                  <a:moveTo>
                    <a:pt x="2" y="8"/>
                  </a:moveTo>
                  <a:lnTo>
                    <a:pt x="0" y="8"/>
                  </a:lnTo>
                  <a:lnTo>
                    <a:pt x="3" y="13"/>
                  </a:lnTo>
                  <a:lnTo>
                    <a:pt x="5" y="18"/>
                  </a:lnTo>
                  <a:lnTo>
                    <a:pt x="7" y="27"/>
                  </a:lnTo>
                  <a:lnTo>
                    <a:pt x="9" y="35"/>
                  </a:lnTo>
                  <a:lnTo>
                    <a:pt x="11" y="57"/>
                  </a:lnTo>
                  <a:lnTo>
                    <a:pt x="18" y="82"/>
                  </a:lnTo>
                  <a:lnTo>
                    <a:pt x="33" y="77"/>
                  </a:lnTo>
                  <a:lnTo>
                    <a:pt x="28" y="55"/>
                  </a:lnTo>
                  <a:lnTo>
                    <a:pt x="24" y="33"/>
                  </a:lnTo>
                  <a:lnTo>
                    <a:pt x="22" y="23"/>
                  </a:lnTo>
                  <a:lnTo>
                    <a:pt x="20" y="15"/>
                  </a:lnTo>
                  <a:lnTo>
                    <a:pt x="18" y="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84" name="Freeform 56"/>
            <p:cNvSpPr>
              <a:spLocks/>
            </p:cNvSpPr>
            <p:nvPr/>
          </p:nvSpPr>
          <p:spPr bwMode="auto">
            <a:xfrm>
              <a:off x="3485" y="2799"/>
              <a:ext cx="73" cy="5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0" y="24"/>
                </a:cxn>
                <a:cxn ang="0">
                  <a:pos x="37" y="34"/>
                </a:cxn>
                <a:cxn ang="0">
                  <a:pos x="50" y="44"/>
                </a:cxn>
                <a:cxn ang="0">
                  <a:pos x="62" y="54"/>
                </a:cxn>
                <a:cxn ang="0">
                  <a:pos x="73" y="46"/>
                </a:cxn>
                <a:cxn ang="0">
                  <a:pos x="62" y="34"/>
                </a:cxn>
                <a:cxn ang="0">
                  <a:pos x="47" y="24"/>
                </a:cxn>
                <a:cxn ang="0">
                  <a:pos x="30" y="1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12"/>
                </a:cxn>
              </a:cxnLst>
              <a:rect l="0" t="0" r="r" b="b"/>
              <a:pathLst>
                <a:path w="73" h="54">
                  <a:moveTo>
                    <a:pt x="0" y="12"/>
                  </a:moveTo>
                  <a:lnTo>
                    <a:pt x="0" y="12"/>
                  </a:lnTo>
                  <a:lnTo>
                    <a:pt x="20" y="24"/>
                  </a:lnTo>
                  <a:lnTo>
                    <a:pt x="37" y="34"/>
                  </a:lnTo>
                  <a:lnTo>
                    <a:pt x="50" y="44"/>
                  </a:lnTo>
                  <a:lnTo>
                    <a:pt x="62" y="54"/>
                  </a:lnTo>
                  <a:lnTo>
                    <a:pt x="73" y="46"/>
                  </a:lnTo>
                  <a:lnTo>
                    <a:pt x="62" y="34"/>
                  </a:lnTo>
                  <a:lnTo>
                    <a:pt x="47" y="24"/>
                  </a:lnTo>
                  <a:lnTo>
                    <a:pt x="30" y="1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85" name="Freeform 57"/>
            <p:cNvSpPr>
              <a:spLocks/>
            </p:cNvSpPr>
            <p:nvPr/>
          </p:nvSpPr>
          <p:spPr bwMode="auto">
            <a:xfrm>
              <a:off x="3353" y="2703"/>
              <a:ext cx="139" cy="10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15"/>
                </a:cxn>
                <a:cxn ang="0">
                  <a:pos x="13" y="32"/>
                </a:cxn>
                <a:cxn ang="0">
                  <a:pos x="30" y="47"/>
                </a:cxn>
                <a:cxn ang="0">
                  <a:pos x="49" y="61"/>
                </a:cxn>
                <a:cxn ang="0">
                  <a:pos x="68" y="73"/>
                </a:cxn>
                <a:cxn ang="0">
                  <a:pos x="103" y="93"/>
                </a:cxn>
                <a:cxn ang="0">
                  <a:pos x="132" y="108"/>
                </a:cxn>
                <a:cxn ang="0">
                  <a:pos x="139" y="96"/>
                </a:cxn>
                <a:cxn ang="0">
                  <a:pos x="111" y="81"/>
                </a:cxn>
                <a:cxn ang="0">
                  <a:pos x="77" y="61"/>
                </a:cxn>
                <a:cxn ang="0">
                  <a:pos x="58" y="49"/>
                </a:cxn>
                <a:cxn ang="0">
                  <a:pos x="41" y="37"/>
                </a:cxn>
                <a:cxn ang="0">
                  <a:pos x="26" y="22"/>
                </a:cxn>
                <a:cxn ang="0">
                  <a:pos x="11" y="7"/>
                </a:cxn>
                <a:cxn ang="0">
                  <a:pos x="0" y="5"/>
                </a:cxn>
                <a:cxn ang="0">
                  <a:pos x="11" y="7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11" y="15"/>
                </a:cxn>
              </a:cxnLst>
              <a:rect l="0" t="0" r="r" b="b"/>
              <a:pathLst>
                <a:path w="139" h="108">
                  <a:moveTo>
                    <a:pt x="11" y="15"/>
                  </a:moveTo>
                  <a:lnTo>
                    <a:pt x="0" y="15"/>
                  </a:lnTo>
                  <a:lnTo>
                    <a:pt x="13" y="32"/>
                  </a:lnTo>
                  <a:lnTo>
                    <a:pt x="30" y="47"/>
                  </a:lnTo>
                  <a:lnTo>
                    <a:pt x="49" y="61"/>
                  </a:lnTo>
                  <a:lnTo>
                    <a:pt x="68" y="73"/>
                  </a:lnTo>
                  <a:lnTo>
                    <a:pt x="103" y="93"/>
                  </a:lnTo>
                  <a:lnTo>
                    <a:pt x="132" y="108"/>
                  </a:lnTo>
                  <a:lnTo>
                    <a:pt x="139" y="96"/>
                  </a:lnTo>
                  <a:lnTo>
                    <a:pt x="111" y="81"/>
                  </a:lnTo>
                  <a:lnTo>
                    <a:pt x="77" y="61"/>
                  </a:lnTo>
                  <a:lnTo>
                    <a:pt x="58" y="49"/>
                  </a:lnTo>
                  <a:lnTo>
                    <a:pt x="41" y="37"/>
                  </a:lnTo>
                  <a:lnTo>
                    <a:pt x="26" y="22"/>
                  </a:lnTo>
                  <a:lnTo>
                    <a:pt x="11" y="7"/>
                  </a:lnTo>
                  <a:lnTo>
                    <a:pt x="0" y="5"/>
                  </a:lnTo>
                  <a:lnTo>
                    <a:pt x="11" y="7"/>
                  </a:lnTo>
                  <a:lnTo>
                    <a:pt x="8" y="0"/>
                  </a:lnTo>
                  <a:lnTo>
                    <a:pt x="0" y="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86" name="Freeform 58"/>
            <p:cNvSpPr>
              <a:spLocks/>
            </p:cNvSpPr>
            <p:nvPr/>
          </p:nvSpPr>
          <p:spPr bwMode="auto">
            <a:xfrm>
              <a:off x="3257" y="2708"/>
              <a:ext cx="107" cy="90"/>
            </a:xfrm>
            <a:custGeom>
              <a:avLst/>
              <a:gdLst/>
              <a:ahLst/>
              <a:cxnLst>
                <a:cxn ang="0">
                  <a:pos x="6" y="88"/>
                </a:cxn>
                <a:cxn ang="0">
                  <a:pos x="13" y="86"/>
                </a:cxn>
                <a:cxn ang="0">
                  <a:pos x="28" y="69"/>
                </a:cxn>
                <a:cxn ang="0">
                  <a:pos x="42" y="56"/>
                </a:cxn>
                <a:cxn ang="0">
                  <a:pos x="51" y="47"/>
                </a:cxn>
                <a:cxn ang="0">
                  <a:pos x="62" y="39"/>
                </a:cxn>
                <a:cxn ang="0">
                  <a:pos x="83" y="27"/>
                </a:cxn>
                <a:cxn ang="0">
                  <a:pos x="107" y="10"/>
                </a:cxn>
                <a:cxn ang="0">
                  <a:pos x="96" y="0"/>
                </a:cxn>
                <a:cxn ang="0">
                  <a:pos x="74" y="15"/>
                </a:cxn>
                <a:cxn ang="0">
                  <a:pos x="53" y="29"/>
                </a:cxn>
                <a:cxn ang="0">
                  <a:pos x="42" y="36"/>
                </a:cxn>
                <a:cxn ang="0">
                  <a:pos x="30" y="46"/>
                </a:cxn>
                <a:cxn ang="0">
                  <a:pos x="15" y="59"/>
                </a:cxn>
                <a:cxn ang="0">
                  <a:pos x="0" y="78"/>
                </a:cxn>
                <a:cxn ang="0">
                  <a:pos x="8" y="74"/>
                </a:cxn>
                <a:cxn ang="0">
                  <a:pos x="6" y="88"/>
                </a:cxn>
                <a:cxn ang="0">
                  <a:pos x="10" y="90"/>
                </a:cxn>
                <a:cxn ang="0">
                  <a:pos x="13" y="86"/>
                </a:cxn>
                <a:cxn ang="0">
                  <a:pos x="6" y="88"/>
                </a:cxn>
              </a:cxnLst>
              <a:rect l="0" t="0" r="r" b="b"/>
              <a:pathLst>
                <a:path w="107" h="90">
                  <a:moveTo>
                    <a:pt x="6" y="88"/>
                  </a:moveTo>
                  <a:lnTo>
                    <a:pt x="13" y="86"/>
                  </a:lnTo>
                  <a:lnTo>
                    <a:pt x="28" y="69"/>
                  </a:lnTo>
                  <a:lnTo>
                    <a:pt x="42" y="56"/>
                  </a:lnTo>
                  <a:lnTo>
                    <a:pt x="51" y="47"/>
                  </a:lnTo>
                  <a:lnTo>
                    <a:pt x="62" y="39"/>
                  </a:lnTo>
                  <a:lnTo>
                    <a:pt x="83" y="27"/>
                  </a:lnTo>
                  <a:lnTo>
                    <a:pt x="107" y="10"/>
                  </a:lnTo>
                  <a:lnTo>
                    <a:pt x="96" y="0"/>
                  </a:lnTo>
                  <a:lnTo>
                    <a:pt x="74" y="15"/>
                  </a:lnTo>
                  <a:lnTo>
                    <a:pt x="53" y="29"/>
                  </a:lnTo>
                  <a:lnTo>
                    <a:pt x="42" y="36"/>
                  </a:lnTo>
                  <a:lnTo>
                    <a:pt x="30" y="46"/>
                  </a:lnTo>
                  <a:lnTo>
                    <a:pt x="15" y="59"/>
                  </a:lnTo>
                  <a:lnTo>
                    <a:pt x="0" y="78"/>
                  </a:lnTo>
                  <a:lnTo>
                    <a:pt x="8" y="74"/>
                  </a:lnTo>
                  <a:lnTo>
                    <a:pt x="6" y="88"/>
                  </a:lnTo>
                  <a:lnTo>
                    <a:pt x="10" y="90"/>
                  </a:lnTo>
                  <a:lnTo>
                    <a:pt x="13" y="86"/>
                  </a:lnTo>
                  <a:lnTo>
                    <a:pt x="6" y="8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87" name="Freeform 59"/>
            <p:cNvSpPr>
              <a:spLocks/>
            </p:cNvSpPr>
            <p:nvPr/>
          </p:nvSpPr>
          <p:spPr bwMode="auto">
            <a:xfrm>
              <a:off x="3192" y="2749"/>
              <a:ext cx="73" cy="47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" y="15"/>
                </a:cxn>
                <a:cxn ang="0">
                  <a:pos x="15" y="25"/>
                </a:cxn>
                <a:cxn ang="0">
                  <a:pos x="28" y="33"/>
                </a:cxn>
                <a:cxn ang="0">
                  <a:pos x="35" y="38"/>
                </a:cxn>
                <a:cxn ang="0">
                  <a:pos x="45" y="42"/>
                </a:cxn>
                <a:cxn ang="0">
                  <a:pos x="58" y="45"/>
                </a:cxn>
                <a:cxn ang="0">
                  <a:pos x="71" y="47"/>
                </a:cxn>
                <a:cxn ang="0">
                  <a:pos x="73" y="33"/>
                </a:cxn>
                <a:cxn ang="0">
                  <a:pos x="60" y="32"/>
                </a:cxn>
                <a:cxn ang="0">
                  <a:pos x="50" y="28"/>
                </a:cxn>
                <a:cxn ang="0">
                  <a:pos x="43" y="27"/>
                </a:cxn>
                <a:cxn ang="0">
                  <a:pos x="37" y="22"/>
                </a:cxn>
                <a:cxn ang="0">
                  <a:pos x="24" y="13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9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9" y="15"/>
                </a:cxn>
              </a:cxnLst>
              <a:rect l="0" t="0" r="r" b="b"/>
              <a:pathLst>
                <a:path w="73" h="47">
                  <a:moveTo>
                    <a:pt x="9" y="15"/>
                  </a:moveTo>
                  <a:lnTo>
                    <a:pt x="1" y="15"/>
                  </a:lnTo>
                  <a:lnTo>
                    <a:pt x="15" y="25"/>
                  </a:lnTo>
                  <a:lnTo>
                    <a:pt x="28" y="33"/>
                  </a:lnTo>
                  <a:lnTo>
                    <a:pt x="35" y="38"/>
                  </a:lnTo>
                  <a:lnTo>
                    <a:pt x="45" y="42"/>
                  </a:lnTo>
                  <a:lnTo>
                    <a:pt x="58" y="45"/>
                  </a:lnTo>
                  <a:lnTo>
                    <a:pt x="71" y="47"/>
                  </a:lnTo>
                  <a:lnTo>
                    <a:pt x="73" y="33"/>
                  </a:lnTo>
                  <a:lnTo>
                    <a:pt x="60" y="32"/>
                  </a:lnTo>
                  <a:lnTo>
                    <a:pt x="50" y="28"/>
                  </a:lnTo>
                  <a:lnTo>
                    <a:pt x="43" y="27"/>
                  </a:lnTo>
                  <a:lnTo>
                    <a:pt x="37" y="22"/>
                  </a:lnTo>
                  <a:lnTo>
                    <a:pt x="24" y="13"/>
                  </a:lnTo>
                  <a:lnTo>
                    <a:pt x="9" y="3"/>
                  </a:lnTo>
                  <a:lnTo>
                    <a:pt x="0" y="3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88" name="Freeform 60"/>
            <p:cNvSpPr>
              <a:spLocks/>
            </p:cNvSpPr>
            <p:nvPr/>
          </p:nvSpPr>
          <p:spPr bwMode="auto">
            <a:xfrm>
              <a:off x="3056" y="2752"/>
              <a:ext cx="145" cy="59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51"/>
                </a:cxn>
                <a:cxn ang="0">
                  <a:pos x="13" y="56"/>
                </a:cxn>
                <a:cxn ang="0">
                  <a:pos x="27" y="59"/>
                </a:cxn>
                <a:cxn ang="0">
                  <a:pos x="38" y="59"/>
                </a:cxn>
                <a:cxn ang="0">
                  <a:pos x="51" y="59"/>
                </a:cxn>
                <a:cxn ang="0">
                  <a:pos x="62" y="57"/>
                </a:cxn>
                <a:cxn ang="0">
                  <a:pos x="74" y="54"/>
                </a:cxn>
                <a:cxn ang="0">
                  <a:pos x="83" y="51"/>
                </a:cxn>
                <a:cxn ang="0">
                  <a:pos x="94" y="46"/>
                </a:cxn>
                <a:cxn ang="0">
                  <a:pos x="126" y="27"/>
                </a:cxn>
                <a:cxn ang="0">
                  <a:pos x="145" y="12"/>
                </a:cxn>
                <a:cxn ang="0">
                  <a:pos x="136" y="0"/>
                </a:cxn>
                <a:cxn ang="0">
                  <a:pos x="117" y="15"/>
                </a:cxn>
                <a:cxn ang="0">
                  <a:pos x="85" y="34"/>
                </a:cxn>
                <a:cxn ang="0">
                  <a:pos x="77" y="39"/>
                </a:cxn>
                <a:cxn ang="0">
                  <a:pos x="68" y="42"/>
                </a:cxn>
                <a:cxn ang="0">
                  <a:pos x="59" y="44"/>
                </a:cxn>
                <a:cxn ang="0">
                  <a:pos x="49" y="46"/>
                </a:cxn>
                <a:cxn ang="0">
                  <a:pos x="38" y="46"/>
                </a:cxn>
                <a:cxn ang="0">
                  <a:pos x="28" y="44"/>
                </a:cxn>
                <a:cxn ang="0">
                  <a:pos x="19" y="42"/>
                </a:cxn>
                <a:cxn ang="0">
                  <a:pos x="8" y="39"/>
                </a:cxn>
                <a:cxn ang="0">
                  <a:pos x="8" y="39"/>
                </a:cxn>
                <a:cxn ang="0">
                  <a:pos x="0" y="51"/>
                </a:cxn>
              </a:cxnLst>
              <a:rect l="0" t="0" r="r" b="b"/>
              <a:pathLst>
                <a:path w="145" h="59">
                  <a:moveTo>
                    <a:pt x="0" y="51"/>
                  </a:moveTo>
                  <a:lnTo>
                    <a:pt x="0" y="51"/>
                  </a:lnTo>
                  <a:lnTo>
                    <a:pt x="13" y="56"/>
                  </a:lnTo>
                  <a:lnTo>
                    <a:pt x="27" y="59"/>
                  </a:lnTo>
                  <a:lnTo>
                    <a:pt x="38" y="59"/>
                  </a:lnTo>
                  <a:lnTo>
                    <a:pt x="51" y="59"/>
                  </a:lnTo>
                  <a:lnTo>
                    <a:pt x="62" y="57"/>
                  </a:lnTo>
                  <a:lnTo>
                    <a:pt x="74" y="54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26" y="27"/>
                  </a:lnTo>
                  <a:lnTo>
                    <a:pt x="145" y="12"/>
                  </a:lnTo>
                  <a:lnTo>
                    <a:pt x="136" y="0"/>
                  </a:lnTo>
                  <a:lnTo>
                    <a:pt x="117" y="15"/>
                  </a:lnTo>
                  <a:lnTo>
                    <a:pt x="85" y="34"/>
                  </a:lnTo>
                  <a:lnTo>
                    <a:pt x="77" y="39"/>
                  </a:lnTo>
                  <a:lnTo>
                    <a:pt x="68" y="42"/>
                  </a:lnTo>
                  <a:lnTo>
                    <a:pt x="59" y="44"/>
                  </a:lnTo>
                  <a:lnTo>
                    <a:pt x="49" y="46"/>
                  </a:lnTo>
                  <a:lnTo>
                    <a:pt x="38" y="46"/>
                  </a:lnTo>
                  <a:lnTo>
                    <a:pt x="28" y="44"/>
                  </a:lnTo>
                  <a:lnTo>
                    <a:pt x="19" y="42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89" name="Freeform 61"/>
            <p:cNvSpPr>
              <a:spLocks/>
            </p:cNvSpPr>
            <p:nvPr/>
          </p:nvSpPr>
          <p:spPr bwMode="auto">
            <a:xfrm>
              <a:off x="2966" y="2752"/>
              <a:ext cx="98" cy="51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8" y="12"/>
                </a:cxn>
                <a:cxn ang="0">
                  <a:pos x="90" y="51"/>
                </a:cxn>
                <a:cxn ang="0">
                  <a:pos x="98" y="39"/>
                </a:cxn>
                <a:cxn ang="0">
                  <a:pos x="15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8"/>
                </a:cxn>
                <a:cxn ang="0">
                  <a:pos x="8" y="12"/>
                </a:cxn>
                <a:cxn ang="0">
                  <a:pos x="4" y="3"/>
                </a:cxn>
              </a:cxnLst>
              <a:rect l="0" t="0" r="r" b="b"/>
              <a:pathLst>
                <a:path w="98" h="51">
                  <a:moveTo>
                    <a:pt x="4" y="3"/>
                  </a:moveTo>
                  <a:lnTo>
                    <a:pt x="8" y="12"/>
                  </a:lnTo>
                  <a:lnTo>
                    <a:pt x="90" y="51"/>
                  </a:lnTo>
                  <a:lnTo>
                    <a:pt x="98" y="39"/>
                  </a:lnTo>
                  <a:lnTo>
                    <a:pt x="15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8"/>
                  </a:lnTo>
                  <a:lnTo>
                    <a:pt x="8" y="1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90" name="Freeform 62"/>
            <p:cNvSpPr>
              <a:spLocks/>
            </p:cNvSpPr>
            <p:nvPr/>
          </p:nvSpPr>
          <p:spPr bwMode="auto">
            <a:xfrm>
              <a:off x="2970" y="2652"/>
              <a:ext cx="60" cy="108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45" y="0"/>
                </a:cxn>
                <a:cxn ang="0">
                  <a:pos x="0" y="103"/>
                </a:cxn>
                <a:cxn ang="0">
                  <a:pos x="13" y="108"/>
                </a:cxn>
                <a:cxn ang="0">
                  <a:pos x="58" y="6"/>
                </a:cxn>
                <a:cxn ang="0">
                  <a:pos x="60" y="2"/>
                </a:cxn>
              </a:cxnLst>
              <a:rect l="0" t="0" r="r" b="b"/>
              <a:pathLst>
                <a:path w="60" h="108">
                  <a:moveTo>
                    <a:pt x="60" y="2"/>
                  </a:moveTo>
                  <a:lnTo>
                    <a:pt x="45" y="0"/>
                  </a:lnTo>
                  <a:lnTo>
                    <a:pt x="0" y="103"/>
                  </a:lnTo>
                  <a:lnTo>
                    <a:pt x="13" y="108"/>
                  </a:lnTo>
                  <a:lnTo>
                    <a:pt x="58" y="6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91" name="Freeform 63"/>
            <p:cNvSpPr>
              <a:spLocks/>
            </p:cNvSpPr>
            <p:nvPr/>
          </p:nvSpPr>
          <p:spPr bwMode="auto">
            <a:xfrm>
              <a:off x="3011" y="2610"/>
              <a:ext cx="19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22"/>
                </a:cxn>
                <a:cxn ang="0">
                  <a:pos x="2" y="44"/>
                </a:cxn>
                <a:cxn ang="0">
                  <a:pos x="19" y="44"/>
                </a:cxn>
                <a:cxn ang="0">
                  <a:pos x="17" y="21"/>
                </a:cxn>
                <a:cxn ang="0">
                  <a:pos x="15" y="4"/>
                </a:cxn>
                <a:cxn ang="0">
                  <a:pos x="13" y="7"/>
                </a:cxn>
                <a:cxn ang="0">
                  <a:pos x="0" y="0"/>
                </a:cxn>
              </a:cxnLst>
              <a:rect l="0" t="0" r="r" b="b"/>
              <a:pathLst>
                <a:path w="19" h="44">
                  <a:moveTo>
                    <a:pt x="0" y="0"/>
                  </a:moveTo>
                  <a:lnTo>
                    <a:pt x="0" y="4"/>
                  </a:lnTo>
                  <a:lnTo>
                    <a:pt x="0" y="22"/>
                  </a:lnTo>
                  <a:lnTo>
                    <a:pt x="2" y="44"/>
                  </a:lnTo>
                  <a:lnTo>
                    <a:pt x="19" y="44"/>
                  </a:lnTo>
                  <a:lnTo>
                    <a:pt x="17" y="21"/>
                  </a:lnTo>
                  <a:lnTo>
                    <a:pt x="15" y="4"/>
                  </a:lnTo>
                  <a:lnTo>
                    <a:pt x="1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92" name="Freeform 64"/>
            <p:cNvSpPr>
              <a:spLocks/>
            </p:cNvSpPr>
            <p:nvPr/>
          </p:nvSpPr>
          <p:spPr bwMode="auto">
            <a:xfrm>
              <a:off x="3011" y="2474"/>
              <a:ext cx="109" cy="14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94" y="0"/>
                </a:cxn>
                <a:cxn ang="0">
                  <a:pos x="0" y="136"/>
                </a:cxn>
                <a:cxn ang="0">
                  <a:pos x="13" y="143"/>
                </a:cxn>
                <a:cxn ang="0">
                  <a:pos x="107" y="6"/>
                </a:cxn>
                <a:cxn ang="0">
                  <a:pos x="107" y="0"/>
                </a:cxn>
                <a:cxn ang="0">
                  <a:pos x="107" y="6"/>
                </a:cxn>
                <a:cxn ang="0">
                  <a:pos x="109" y="3"/>
                </a:cxn>
                <a:cxn ang="0">
                  <a:pos x="107" y="0"/>
                </a:cxn>
              </a:cxnLst>
              <a:rect l="0" t="0" r="r" b="b"/>
              <a:pathLst>
                <a:path w="109" h="143">
                  <a:moveTo>
                    <a:pt x="107" y="0"/>
                  </a:moveTo>
                  <a:lnTo>
                    <a:pt x="94" y="0"/>
                  </a:lnTo>
                  <a:lnTo>
                    <a:pt x="0" y="136"/>
                  </a:lnTo>
                  <a:lnTo>
                    <a:pt x="13" y="143"/>
                  </a:lnTo>
                  <a:lnTo>
                    <a:pt x="107" y="6"/>
                  </a:lnTo>
                  <a:lnTo>
                    <a:pt x="107" y="0"/>
                  </a:lnTo>
                  <a:lnTo>
                    <a:pt x="107" y="6"/>
                  </a:lnTo>
                  <a:lnTo>
                    <a:pt x="109" y="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93" name="Freeform 65"/>
            <p:cNvSpPr>
              <a:spLocks/>
            </p:cNvSpPr>
            <p:nvPr/>
          </p:nvSpPr>
          <p:spPr bwMode="auto">
            <a:xfrm>
              <a:off x="3054" y="2381"/>
              <a:ext cx="64" cy="9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0"/>
                </a:cxn>
                <a:cxn ang="0">
                  <a:pos x="8" y="18"/>
                </a:cxn>
                <a:cxn ang="0">
                  <a:pos x="15" y="29"/>
                </a:cxn>
                <a:cxn ang="0">
                  <a:pos x="23" y="42"/>
                </a:cxn>
                <a:cxn ang="0">
                  <a:pos x="30" y="56"/>
                </a:cxn>
                <a:cxn ang="0">
                  <a:pos x="42" y="81"/>
                </a:cxn>
                <a:cxn ang="0">
                  <a:pos x="51" y="99"/>
                </a:cxn>
                <a:cxn ang="0">
                  <a:pos x="64" y="93"/>
                </a:cxn>
                <a:cxn ang="0">
                  <a:pos x="57" y="76"/>
                </a:cxn>
                <a:cxn ang="0">
                  <a:pos x="44" y="49"/>
                </a:cxn>
                <a:cxn ang="0">
                  <a:pos x="38" y="35"/>
                </a:cxn>
                <a:cxn ang="0">
                  <a:pos x="30" y="22"/>
                </a:cxn>
                <a:cxn ang="0">
                  <a:pos x="21" y="1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" y="10"/>
                </a:cxn>
              </a:cxnLst>
              <a:rect l="0" t="0" r="r" b="b"/>
              <a:pathLst>
                <a:path w="64" h="99">
                  <a:moveTo>
                    <a:pt x="2" y="10"/>
                  </a:moveTo>
                  <a:lnTo>
                    <a:pt x="0" y="10"/>
                  </a:lnTo>
                  <a:lnTo>
                    <a:pt x="8" y="18"/>
                  </a:lnTo>
                  <a:lnTo>
                    <a:pt x="15" y="29"/>
                  </a:lnTo>
                  <a:lnTo>
                    <a:pt x="23" y="42"/>
                  </a:lnTo>
                  <a:lnTo>
                    <a:pt x="30" y="56"/>
                  </a:lnTo>
                  <a:lnTo>
                    <a:pt x="42" y="81"/>
                  </a:lnTo>
                  <a:lnTo>
                    <a:pt x="51" y="99"/>
                  </a:lnTo>
                  <a:lnTo>
                    <a:pt x="64" y="93"/>
                  </a:lnTo>
                  <a:lnTo>
                    <a:pt x="57" y="76"/>
                  </a:lnTo>
                  <a:lnTo>
                    <a:pt x="44" y="49"/>
                  </a:lnTo>
                  <a:lnTo>
                    <a:pt x="38" y="35"/>
                  </a:lnTo>
                  <a:lnTo>
                    <a:pt x="30" y="22"/>
                  </a:lnTo>
                  <a:lnTo>
                    <a:pt x="21" y="1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94" name="Freeform 66"/>
            <p:cNvSpPr>
              <a:spLocks/>
            </p:cNvSpPr>
            <p:nvPr/>
          </p:nvSpPr>
          <p:spPr bwMode="auto">
            <a:xfrm>
              <a:off x="3019" y="2354"/>
              <a:ext cx="47" cy="3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10"/>
                </a:cxn>
                <a:cxn ang="0">
                  <a:pos x="37" y="37"/>
                </a:cxn>
                <a:cxn ang="0">
                  <a:pos x="47" y="27"/>
                </a:cxn>
                <a:cxn ang="0">
                  <a:pos x="15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2" y="2"/>
                </a:cxn>
              </a:cxnLst>
              <a:rect l="0" t="0" r="r" b="b"/>
              <a:pathLst>
                <a:path w="47" h="37">
                  <a:moveTo>
                    <a:pt x="2" y="2"/>
                  </a:moveTo>
                  <a:lnTo>
                    <a:pt x="4" y="10"/>
                  </a:lnTo>
                  <a:lnTo>
                    <a:pt x="37" y="37"/>
                  </a:lnTo>
                  <a:lnTo>
                    <a:pt x="47" y="27"/>
                  </a:lnTo>
                  <a:lnTo>
                    <a:pt x="15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7"/>
                  </a:lnTo>
                  <a:lnTo>
                    <a:pt x="4" y="1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95" name="Freeform 67"/>
            <p:cNvSpPr>
              <a:spLocks/>
            </p:cNvSpPr>
            <p:nvPr/>
          </p:nvSpPr>
          <p:spPr bwMode="auto">
            <a:xfrm>
              <a:off x="2981" y="2303"/>
              <a:ext cx="60" cy="5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10"/>
                </a:cxn>
                <a:cxn ang="0">
                  <a:pos x="23" y="22"/>
                </a:cxn>
                <a:cxn ang="0">
                  <a:pos x="40" y="29"/>
                </a:cxn>
                <a:cxn ang="0">
                  <a:pos x="43" y="32"/>
                </a:cxn>
                <a:cxn ang="0">
                  <a:pos x="45" y="36"/>
                </a:cxn>
                <a:cxn ang="0">
                  <a:pos x="43" y="43"/>
                </a:cxn>
                <a:cxn ang="0">
                  <a:pos x="40" y="53"/>
                </a:cxn>
                <a:cxn ang="0">
                  <a:pos x="55" y="59"/>
                </a:cxn>
                <a:cxn ang="0">
                  <a:pos x="60" y="46"/>
                </a:cxn>
                <a:cxn ang="0">
                  <a:pos x="60" y="34"/>
                </a:cxn>
                <a:cxn ang="0">
                  <a:pos x="55" y="24"/>
                </a:cxn>
                <a:cxn ang="0">
                  <a:pos x="47" y="17"/>
                </a:cxn>
                <a:cxn ang="0">
                  <a:pos x="30" y="10"/>
                </a:cxn>
                <a:cxn ang="0">
                  <a:pos x="15" y="0"/>
                </a:cxn>
                <a:cxn ang="0">
                  <a:pos x="17" y="7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2" y="4"/>
                </a:cxn>
              </a:cxnLst>
              <a:rect l="0" t="0" r="r" b="b"/>
              <a:pathLst>
                <a:path w="60" h="59">
                  <a:moveTo>
                    <a:pt x="2" y="4"/>
                  </a:moveTo>
                  <a:lnTo>
                    <a:pt x="4" y="10"/>
                  </a:lnTo>
                  <a:lnTo>
                    <a:pt x="23" y="22"/>
                  </a:lnTo>
                  <a:lnTo>
                    <a:pt x="40" y="29"/>
                  </a:lnTo>
                  <a:lnTo>
                    <a:pt x="43" y="32"/>
                  </a:lnTo>
                  <a:lnTo>
                    <a:pt x="45" y="36"/>
                  </a:lnTo>
                  <a:lnTo>
                    <a:pt x="43" y="43"/>
                  </a:lnTo>
                  <a:lnTo>
                    <a:pt x="40" y="53"/>
                  </a:lnTo>
                  <a:lnTo>
                    <a:pt x="55" y="59"/>
                  </a:lnTo>
                  <a:lnTo>
                    <a:pt x="60" y="46"/>
                  </a:lnTo>
                  <a:lnTo>
                    <a:pt x="60" y="34"/>
                  </a:lnTo>
                  <a:lnTo>
                    <a:pt x="55" y="24"/>
                  </a:lnTo>
                  <a:lnTo>
                    <a:pt x="47" y="17"/>
                  </a:lnTo>
                  <a:lnTo>
                    <a:pt x="30" y="10"/>
                  </a:lnTo>
                  <a:lnTo>
                    <a:pt x="15" y="0"/>
                  </a:lnTo>
                  <a:lnTo>
                    <a:pt x="17" y="7"/>
                  </a:lnTo>
                  <a:lnTo>
                    <a:pt x="2" y="4"/>
                  </a:lnTo>
                  <a:lnTo>
                    <a:pt x="0" y="7"/>
                  </a:lnTo>
                  <a:lnTo>
                    <a:pt x="4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96" name="Freeform 68"/>
            <p:cNvSpPr>
              <a:spLocks/>
            </p:cNvSpPr>
            <p:nvPr/>
          </p:nvSpPr>
          <p:spPr bwMode="auto">
            <a:xfrm>
              <a:off x="2983" y="2251"/>
              <a:ext cx="51" cy="5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30" y="12"/>
                </a:cxn>
                <a:cxn ang="0">
                  <a:pos x="21" y="25"/>
                </a:cxn>
                <a:cxn ang="0">
                  <a:pos x="9" y="41"/>
                </a:cxn>
                <a:cxn ang="0">
                  <a:pos x="0" y="56"/>
                </a:cxn>
                <a:cxn ang="0">
                  <a:pos x="15" y="59"/>
                </a:cxn>
                <a:cxn ang="0">
                  <a:pos x="23" y="47"/>
                </a:cxn>
                <a:cxn ang="0">
                  <a:pos x="34" y="34"/>
                </a:cxn>
                <a:cxn ang="0">
                  <a:pos x="45" y="19"/>
                </a:cxn>
                <a:cxn ang="0">
                  <a:pos x="51" y="3"/>
                </a:cxn>
                <a:cxn ang="0">
                  <a:pos x="51" y="3"/>
                </a:cxn>
                <a:cxn ang="0">
                  <a:pos x="36" y="0"/>
                </a:cxn>
              </a:cxnLst>
              <a:rect l="0" t="0" r="r" b="b"/>
              <a:pathLst>
                <a:path w="51" h="59">
                  <a:moveTo>
                    <a:pt x="36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1" y="25"/>
                  </a:lnTo>
                  <a:lnTo>
                    <a:pt x="9" y="41"/>
                  </a:lnTo>
                  <a:lnTo>
                    <a:pt x="0" y="56"/>
                  </a:lnTo>
                  <a:lnTo>
                    <a:pt x="15" y="59"/>
                  </a:lnTo>
                  <a:lnTo>
                    <a:pt x="23" y="47"/>
                  </a:lnTo>
                  <a:lnTo>
                    <a:pt x="34" y="34"/>
                  </a:lnTo>
                  <a:lnTo>
                    <a:pt x="45" y="19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97" name="Freeform 69"/>
            <p:cNvSpPr>
              <a:spLocks/>
            </p:cNvSpPr>
            <p:nvPr/>
          </p:nvSpPr>
          <p:spPr bwMode="auto">
            <a:xfrm>
              <a:off x="2964" y="2069"/>
              <a:ext cx="74" cy="185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0" y="13"/>
                </a:cxn>
                <a:cxn ang="0">
                  <a:pos x="4" y="15"/>
                </a:cxn>
                <a:cxn ang="0">
                  <a:pos x="10" y="20"/>
                </a:cxn>
                <a:cxn ang="0">
                  <a:pos x="15" y="29"/>
                </a:cxn>
                <a:cxn ang="0">
                  <a:pos x="21" y="37"/>
                </a:cxn>
                <a:cxn ang="0">
                  <a:pos x="32" y="59"/>
                </a:cxn>
                <a:cxn ang="0">
                  <a:pos x="42" y="84"/>
                </a:cxn>
                <a:cxn ang="0">
                  <a:pos x="49" y="113"/>
                </a:cxn>
                <a:cxn ang="0">
                  <a:pos x="55" y="140"/>
                </a:cxn>
                <a:cxn ang="0">
                  <a:pos x="57" y="152"/>
                </a:cxn>
                <a:cxn ang="0">
                  <a:pos x="57" y="164"/>
                </a:cxn>
                <a:cxn ang="0">
                  <a:pos x="57" y="174"/>
                </a:cxn>
                <a:cxn ang="0">
                  <a:pos x="55" y="182"/>
                </a:cxn>
                <a:cxn ang="0">
                  <a:pos x="70" y="185"/>
                </a:cxn>
                <a:cxn ang="0">
                  <a:pos x="72" y="174"/>
                </a:cxn>
                <a:cxn ang="0">
                  <a:pos x="74" y="164"/>
                </a:cxn>
                <a:cxn ang="0">
                  <a:pos x="72" y="150"/>
                </a:cxn>
                <a:cxn ang="0">
                  <a:pos x="70" y="137"/>
                </a:cxn>
                <a:cxn ang="0">
                  <a:pos x="64" y="110"/>
                </a:cxn>
                <a:cxn ang="0">
                  <a:pos x="57" y="81"/>
                </a:cxn>
                <a:cxn ang="0">
                  <a:pos x="47" y="54"/>
                </a:cxn>
                <a:cxn ang="0">
                  <a:pos x="34" y="30"/>
                </a:cxn>
                <a:cxn ang="0">
                  <a:pos x="28" y="20"/>
                </a:cxn>
                <a:cxn ang="0">
                  <a:pos x="21" y="12"/>
                </a:cxn>
                <a:cxn ang="0">
                  <a:pos x="15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13"/>
                </a:cxn>
              </a:cxnLst>
              <a:rect l="0" t="0" r="r" b="b"/>
              <a:pathLst>
                <a:path w="74" h="185">
                  <a:moveTo>
                    <a:pt x="6" y="13"/>
                  </a:moveTo>
                  <a:lnTo>
                    <a:pt x="0" y="13"/>
                  </a:lnTo>
                  <a:lnTo>
                    <a:pt x="4" y="15"/>
                  </a:lnTo>
                  <a:lnTo>
                    <a:pt x="10" y="20"/>
                  </a:lnTo>
                  <a:lnTo>
                    <a:pt x="15" y="29"/>
                  </a:lnTo>
                  <a:lnTo>
                    <a:pt x="21" y="37"/>
                  </a:lnTo>
                  <a:lnTo>
                    <a:pt x="32" y="59"/>
                  </a:lnTo>
                  <a:lnTo>
                    <a:pt x="42" y="84"/>
                  </a:lnTo>
                  <a:lnTo>
                    <a:pt x="49" y="113"/>
                  </a:lnTo>
                  <a:lnTo>
                    <a:pt x="55" y="140"/>
                  </a:lnTo>
                  <a:lnTo>
                    <a:pt x="57" y="152"/>
                  </a:lnTo>
                  <a:lnTo>
                    <a:pt x="57" y="164"/>
                  </a:lnTo>
                  <a:lnTo>
                    <a:pt x="57" y="174"/>
                  </a:lnTo>
                  <a:lnTo>
                    <a:pt x="55" y="182"/>
                  </a:lnTo>
                  <a:lnTo>
                    <a:pt x="70" y="185"/>
                  </a:lnTo>
                  <a:lnTo>
                    <a:pt x="72" y="174"/>
                  </a:lnTo>
                  <a:lnTo>
                    <a:pt x="74" y="164"/>
                  </a:lnTo>
                  <a:lnTo>
                    <a:pt x="72" y="150"/>
                  </a:lnTo>
                  <a:lnTo>
                    <a:pt x="70" y="137"/>
                  </a:lnTo>
                  <a:lnTo>
                    <a:pt x="64" y="110"/>
                  </a:lnTo>
                  <a:lnTo>
                    <a:pt x="57" y="81"/>
                  </a:lnTo>
                  <a:lnTo>
                    <a:pt x="47" y="54"/>
                  </a:lnTo>
                  <a:lnTo>
                    <a:pt x="34" y="30"/>
                  </a:lnTo>
                  <a:lnTo>
                    <a:pt x="28" y="20"/>
                  </a:lnTo>
                  <a:lnTo>
                    <a:pt x="21" y="12"/>
                  </a:lnTo>
                  <a:lnTo>
                    <a:pt x="15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98" name="Freeform 70"/>
            <p:cNvSpPr>
              <a:spLocks/>
            </p:cNvSpPr>
            <p:nvPr/>
          </p:nvSpPr>
          <p:spPr bwMode="auto">
            <a:xfrm>
              <a:off x="2820" y="2069"/>
              <a:ext cx="150" cy="54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9" y="52"/>
                </a:cxn>
                <a:cxn ang="0">
                  <a:pos x="150" y="13"/>
                </a:cxn>
                <a:cxn ang="0">
                  <a:pos x="144" y="0"/>
                </a:cxn>
                <a:cxn ang="0">
                  <a:pos x="3" y="39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2" y="54"/>
                </a:cxn>
                <a:cxn ang="0">
                  <a:pos x="9" y="52"/>
                </a:cxn>
                <a:cxn ang="0">
                  <a:pos x="0" y="49"/>
                </a:cxn>
              </a:cxnLst>
              <a:rect l="0" t="0" r="r" b="b"/>
              <a:pathLst>
                <a:path w="150" h="54">
                  <a:moveTo>
                    <a:pt x="0" y="49"/>
                  </a:moveTo>
                  <a:lnTo>
                    <a:pt x="9" y="52"/>
                  </a:lnTo>
                  <a:lnTo>
                    <a:pt x="150" y="13"/>
                  </a:lnTo>
                  <a:lnTo>
                    <a:pt x="144" y="0"/>
                  </a:lnTo>
                  <a:lnTo>
                    <a:pt x="3" y="3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54"/>
                  </a:lnTo>
                  <a:lnTo>
                    <a:pt x="9" y="52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99" name="Freeform 71"/>
            <p:cNvSpPr>
              <a:spLocks/>
            </p:cNvSpPr>
            <p:nvPr/>
          </p:nvSpPr>
          <p:spPr bwMode="auto">
            <a:xfrm>
              <a:off x="2808" y="2087"/>
              <a:ext cx="25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12" y="31"/>
                </a:cxn>
                <a:cxn ang="0">
                  <a:pos x="25" y="26"/>
                </a:cxn>
                <a:cxn ang="0">
                  <a:pos x="15" y="0"/>
                </a:cxn>
                <a:cxn ang="0">
                  <a:pos x="14" y="0"/>
                </a:cxn>
              </a:cxnLst>
              <a:rect l="0" t="0" r="r" b="b"/>
              <a:pathLst>
                <a:path w="25" h="31">
                  <a:moveTo>
                    <a:pt x="14" y="0"/>
                  </a:moveTo>
                  <a:lnTo>
                    <a:pt x="0" y="6"/>
                  </a:lnTo>
                  <a:lnTo>
                    <a:pt x="12" y="31"/>
                  </a:lnTo>
                  <a:lnTo>
                    <a:pt x="25" y="26"/>
                  </a:lnTo>
                  <a:lnTo>
                    <a:pt x="1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00" name="Freeform 72"/>
            <p:cNvSpPr>
              <a:spLocks/>
            </p:cNvSpPr>
            <p:nvPr/>
          </p:nvSpPr>
          <p:spPr bwMode="auto">
            <a:xfrm>
              <a:off x="2730" y="2081"/>
              <a:ext cx="92" cy="20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3" y="20"/>
                </a:cxn>
                <a:cxn ang="0">
                  <a:pos x="33" y="18"/>
                </a:cxn>
                <a:cxn ang="0">
                  <a:pos x="58" y="15"/>
                </a:cxn>
                <a:cxn ang="0">
                  <a:pos x="67" y="13"/>
                </a:cxn>
                <a:cxn ang="0">
                  <a:pos x="75" y="13"/>
                </a:cxn>
                <a:cxn ang="0">
                  <a:pos x="80" y="13"/>
                </a:cxn>
                <a:cxn ang="0">
                  <a:pos x="78" y="13"/>
                </a:cxn>
                <a:cxn ang="0">
                  <a:pos x="92" y="6"/>
                </a:cxn>
                <a:cxn ang="0">
                  <a:pos x="84" y="1"/>
                </a:cxn>
                <a:cxn ang="0">
                  <a:pos x="77" y="0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31" y="3"/>
                </a:cxn>
                <a:cxn ang="0">
                  <a:pos x="11" y="6"/>
                </a:cxn>
                <a:cxn ang="0">
                  <a:pos x="18" y="17"/>
                </a:cxn>
                <a:cxn ang="0">
                  <a:pos x="3" y="10"/>
                </a:cxn>
                <a:cxn ang="0">
                  <a:pos x="0" y="20"/>
                </a:cxn>
                <a:cxn ang="0">
                  <a:pos x="13" y="20"/>
                </a:cxn>
                <a:cxn ang="0">
                  <a:pos x="3" y="10"/>
                </a:cxn>
              </a:cxnLst>
              <a:rect l="0" t="0" r="r" b="b"/>
              <a:pathLst>
                <a:path w="92" h="20">
                  <a:moveTo>
                    <a:pt x="3" y="10"/>
                  </a:moveTo>
                  <a:lnTo>
                    <a:pt x="13" y="20"/>
                  </a:lnTo>
                  <a:lnTo>
                    <a:pt x="33" y="18"/>
                  </a:lnTo>
                  <a:lnTo>
                    <a:pt x="58" y="15"/>
                  </a:lnTo>
                  <a:lnTo>
                    <a:pt x="67" y="13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78" y="13"/>
                  </a:lnTo>
                  <a:lnTo>
                    <a:pt x="92" y="6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31" y="3"/>
                  </a:lnTo>
                  <a:lnTo>
                    <a:pt x="11" y="6"/>
                  </a:lnTo>
                  <a:lnTo>
                    <a:pt x="18" y="17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13" y="2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01" name="Freeform 73"/>
            <p:cNvSpPr>
              <a:spLocks/>
            </p:cNvSpPr>
            <p:nvPr/>
          </p:nvSpPr>
          <p:spPr bwMode="auto">
            <a:xfrm>
              <a:off x="2733" y="2060"/>
              <a:ext cx="34" cy="38"/>
            </a:xfrm>
            <a:custGeom>
              <a:avLst/>
              <a:gdLst/>
              <a:ahLst/>
              <a:cxnLst>
                <a:cxn ang="0">
                  <a:pos x="27" y="14"/>
                </a:cxn>
                <a:cxn ang="0">
                  <a:pos x="30" y="0"/>
                </a:cxn>
                <a:cxn ang="0">
                  <a:pos x="17" y="7"/>
                </a:cxn>
                <a:cxn ang="0">
                  <a:pos x="10" y="17"/>
                </a:cxn>
                <a:cxn ang="0">
                  <a:pos x="4" y="27"/>
                </a:cxn>
                <a:cxn ang="0">
                  <a:pos x="0" y="31"/>
                </a:cxn>
                <a:cxn ang="0">
                  <a:pos x="15" y="38"/>
                </a:cxn>
                <a:cxn ang="0">
                  <a:pos x="17" y="34"/>
                </a:cxn>
                <a:cxn ang="0">
                  <a:pos x="23" y="26"/>
                </a:cxn>
                <a:cxn ang="0">
                  <a:pos x="28" y="17"/>
                </a:cxn>
                <a:cxn ang="0">
                  <a:pos x="30" y="16"/>
                </a:cxn>
                <a:cxn ang="0">
                  <a:pos x="34" y="2"/>
                </a:cxn>
                <a:cxn ang="0">
                  <a:pos x="27" y="14"/>
                </a:cxn>
              </a:cxnLst>
              <a:rect l="0" t="0" r="r" b="b"/>
              <a:pathLst>
                <a:path w="34" h="38">
                  <a:moveTo>
                    <a:pt x="27" y="14"/>
                  </a:moveTo>
                  <a:lnTo>
                    <a:pt x="30" y="0"/>
                  </a:lnTo>
                  <a:lnTo>
                    <a:pt x="17" y="7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31"/>
                  </a:lnTo>
                  <a:lnTo>
                    <a:pt x="15" y="38"/>
                  </a:lnTo>
                  <a:lnTo>
                    <a:pt x="17" y="34"/>
                  </a:lnTo>
                  <a:lnTo>
                    <a:pt x="23" y="26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4" y="2"/>
                  </a:lnTo>
                  <a:lnTo>
                    <a:pt x="27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02" name="Freeform 74"/>
            <p:cNvSpPr>
              <a:spLocks/>
            </p:cNvSpPr>
            <p:nvPr/>
          </p:nvSpPr>
          <p:spPr bwMode="auto">
            <a:xfrm>
              <a:off x="2707" y="2030"/>
              <a:ext cx="60" cy="4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2"/>
                </a:cxn>
                <a:cxn ang="0">
                  <a:pos x="17" y="22"/>
                </a:cxn>
                <a:cxn ang="0">
                  <a:pos x="28" y="32"/>
                </a:cxn>
                <a:cxn ang="0">
                  <a:pos x="39" y="39"/>
                </a:cxn>
                <a:cxn ang="0">
                  <a:pos x="53" y="44"/>
                </a:cxn>
                <a:cxn ang="0">
                  <a:pos x="60" y="32"/>
                </a:cxn>
                <a:cxn ang="0">
                  <a:pos x="47" y="27"/>
                </a:cxn>
                <a:cxn ang="0">
                  <a:pos x="36" y="20"/>
                </a:cxn>
                <a:cxn ang="0">
                  <a:pos x="28" y="14"/>
                </a:cxn>
                <a:cxn ang="0">
                  <a:pos x="21" y="5"/>
                </a:cxn>
                <a:cxn ang="0">
                  <a:pos x="13" y="15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7" y="12"/>
                </a:cxn>
                <a:cxn ang="0">
                  <a:pos x="13" y="0"/>
                </a:cxn>
              </a:cxnLst>
              <a:rect l="0" t="0" r="r" b="b"/>
              <a:pathLst>
                <a:path w="60" h="44">
                  <a:moveTo>
                    <a:pt x="13" y="0"/>
                  </a:moveTo>
                  <a:lnTo>
                    <a:pt x="7" y="12"/>
                  </a:lnTo>
                  <a:lnTo>
                    <a:pt x="17" y="22"/>
                  </a:lnTo>
                  <a:lnTo>
                    <a:pt x="28" y="32"/>
                  </a:lnTo>
                  <a:lnTo>
                    <a:pt x="39" y="39"/>
                  </a:lnTo>
                  <a:lnTo>
                    <a:pt x="53" y="44"/>
                  </a:lnTo>
                  <a:lnTo>
                    <a:pt x="60" y="32"/>
                  </a:lnTo>
                  <a:lnTo>
                    <a:pt x="47" y="27"/>
                  </a:lnTo>
                  <a:lnTo>
                    <a:pt x="36" y="20"/>
                  </a:lnTo>
                  <a:lnTo>
                    <a:pt x="28" y="14"/>
                  </a:lnTo>
                  <a:lnTo>
                    <a:pt x="21" y="5"/>
                  </a:lnTo>
                  <a:lnTo>
                    <a:pt x="13" y="15"/>
                  </a:lnTo>
                  <a:lnTo>
                    <a:pt x="13" y="0"/>
                  </a:lnTo>
                  <a:lnTo>
                    <a:pt x="0" y="0"/>
                  </a:lnTo>
                  <a:lnTo>
                    <a:pt x="7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03" name="Freeform 75"/>
            <p:cNvSpPr>
              <a:spLocks/>
            </p:cNvSpPr>
            <p:nvPr/>
          </p:nvSpPr>
          <p:spPr bwMode="auto">
            <a:xfrm>
              <a:off x="2720" y="2010"/>
              <a:ext cx="87" cy="35"/>
            </a:xfrm>
            <a:custGeom>
              <a:avLst/>
              <a:gdLst/>
              <a:ahLst/>
              <a:cxnLst>
                <a:cxn ang="0">
                  <a:pos x="71" y="10"/>
                </a:cxn>
                <a:cxn ang="0">
                  <a:pos x="71" y="2"/>
                </a:cxn>
                <a:cxn ang="0">
                  <a:pos x="68" y="5"/>
                </a:cxn>
                <a:cxn ang="0">
                  <a:pos x="62" y="8"/>
                </a:cxn>
                <a:cxn ang="0">
                  <a:pos x="53" y="12"/>
                </a:cxn>
                <a:cxn ang="0">
                  <a:pos x="43" y="15"/>
                </a:cxn>
                <a:cxn ang="0">
                  <a:pos x="21" y="20"/>
                </a:cxn>
                <a:cxn ang="0">
                  <a:pos x="0" y="20"/>
                </a:cxn>
                <a:cxn ang="0">
                  <a:pos x="0" y="35"/>
                </a:cxn>
                <a:cxn ang="0">
                  <a:pos x="23" y="34"/>
                </a:cxn>
                <a:cxn ang="0">
                  <a:pos x="47" y="29"/>
                </a:cxn>
                <a:cxn ang="0">
                  <a:pos x="58" y="25"/>
                </a:cxn>
                <a:cxn ang="0">
                  <a:pos x="70" y="22"/>
                </a:cxn>
                <a:cxn ang="0">
                  <a:pos x="77" y="15"/>
                </a:cxn>
                <a:cxn ang="0">
                  <a:pos x="85" y="8"/>
                </a:cxn>
                <a:cxn ang="0">
                  <a:pos x="83" y="0"/>
                </a:cxn>
                <a:cxn ang="0">
                  <a:pos x="85" y="8"/>
                </a:cxn>
                <a:cxn ang="0">
                  <a:pos x="87" y="3"/>
                </a:cxn>
                <a:cxn ang="0">
                  <a:pos x="83" y="0"/>
                </a:cxn>
                <a:cxn ang="0">
                  <a:pos x="71" y="10"/>
                </a:cxn>
              </a:cxnLst>
              <a:rect l="0" t="0" r="r" b="b"/>
              <a:pathLst>
                <a:path w="87" h="35">
                  <a:moveTo>
                    <a:pt x="71" y="10"/>
                  </a:moveTo>
                  <a:lnTo>
                    <a:pt x="71" y="2"/>
                  </a:lnTo>
                  <a:lnTo>
                    <a:pt x="68" y="5"/>
                  </a:lnTo>
                  <a:lnTo>
                    <a:pt x="62" y="8"/>
                  </a:lnTo>
                  <a:lnTo>
                    <a:pt x="53" y="12"/>
                  </a:lnTo>
                  <a:lnTo>
                    <a:pt x="43" y="15"/>
                  </a:lnTo>
                  <a:lnTo>
                    <a:pt x="21" y="20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23" y="34"/>
                  </a:lnTo>
                  <a:lnTo>
                    <a:pt x="47" y="29"/>
                  </a:lnTo>
                  <a:lnTo>
                    <a:pt x="58" y="25"/>
                  </a:lnTo>
                  <a:lnTo>
                    <a:pt x="70" y="22"/>
                  </a:lnTo>
                  <a:lnTo>
                    <a:pt x="77" y="15"/>
                  </a:lnTo>
                  <a:lnTo>
                    <a:pt x="85" y="8"/>
                  </a:lnTo>
                  <a:lnTo>
                    <a:pt x="83" y="0"/>
                  </a:lnTo>
                  <a:lnTo>
                    <a:pt x="85" y="8"/>
                  </a:lnTo>
                  <a:lnTo>
                    <a:pt x="87" y="3"/>
                  </a:lnTo>
                  <a:lnTo>
                    <a:pt x="83" y="0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04" name="Freeform 76"/>
            <p:cNvSpPr>
              <a:spLocks/>
            </p:cNvSpPr>
            <p:nvPr/>
          </p:nvSpPr>
          <p:spPr bwMode="auto">
            <a:xfrm>
              <a:off x="2765" y="1915"/>
              <a:ext cx="38" cy="1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7"/>
                </a:cxn>
                <a:cxn ang="0">
                  <a:pos x="4" y="54"/>
                </a:cxn>
                <a:cxn ang="0">
                  <a:pos x="8" y="68"/>
                </a:cxn>
                <a:cxn ang="0">
                  <a:pos x="11" y="81"/>
                </a:cxn>
                <a:cxn ang="0">
                  <a:pos x="17" y="95"/>
                </a:cxn>
                <a:cxn ang="0">
                  <a:pos x="26" y="105"/>
                </a:cxn>
                <a:cxn ang="0">
                  <a:pos x="38" y="95"/>
                </a:cxn>
                <a:cxn ang="0">
                  <a:pos x="30" y="86"/>
                </a:cxn>
                <a:cxn ang="0">
                  <a:pos x="26" y="76"/>
                </a:cxn>
                <a:cxn ang="0">
                  <a:pos x="23" y="66"/>
                </a:cxn>
                <a:cxn ang="0">
                  <a:pos x="19" y="53"/>
                </a:cxn>
                <a:cxn ang="0">
                  <a:pos x="17" y="26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"/>
                </a:cxn>
              </a:cxnLst>
              <a:rect l="0" t="0" r="r" b="b"/>
              <a:pathLst>
                <a:path w="38" h="105">
                  <a:moveTo>
                    <a:pt x="0" y="2"/>
                  </a:moveTo>
                  <a:lnTo>
                    <a:pt x="0" y="2"/>
                  </a:lnTo>
                  <a:lnTo>
                    <a:pt x="2" y="27"/>
                  </a:lnTo>
                  <a:lnTo>
                    <a:pt x="4" y="54"/>
                  </a:lnTo>
                  <a:lnTo>
                    <a:pt x="8" y="68"/>
                  </a:lnTo>
                  <a:lnTo>
                    <a:pt x="11" y="81"/>
                  </a:lnTo>
                  <a:lnTo>
                    <a:pt x="17" y="95"/>
                  </a:lnTo>
                  <a:lnTo>
                    <a:pt x="26" y="105"/>
                  </a:lnTo>
                  <a:lnTo>
                    <a:pt x="38" y="95"/>
                  </a:lnTo>
                  <a:lnTo>
                    <a:pt x="30" y="86"/>
                  </a:lnTo>
                  <a:lnTo>
                    <a:pt x="26" y="76"/>
                  </a:lnTo>
                  <a:lnTo>
                    <a:pt x="23" y="66"/>
                  </a:lnTo>
                  <a:lnTo>
                    <a:pt x="19" y="53"/>
                  </a:lnTo>
                  <a:lnTo>
                    <a:pt x="17" y="26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05" name="Freeform 77"/>
            <p:cNvSpPr>
              <a:spLocks/>
            </p:cNvSpPr>
            <p:nvPr/>
          </p:nvSpPr>
          <p:spPr bwMode="auto">
            <a:xfrm>
              <a:off x="2737" y="1831"/>
              <a:ext cx="43" cy="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2" y="22"/>
                </a:cxn>
                <a:cxn ang="0">
                  <a:pos x="6" y="34"/>
                </a:cxn>
                <a:cxn ang="0">
                  <a:pos x="11" y="47"/>
                </a:cxn>
                <a:cxn ang="0">
                  <a:pos x="21" y="69"/>
                </a:cxn>
                <a:cxn ang="0">
                  <a:pos x="28" y="86"/>
                </a:cxn>
                <a:cxn ang="0">
                  <a:pos x="43" y="84"/>
                </a:cxn>
                <a:cxn ang="0">
                  <a:pos x="36" y="64"/>
                </a:cxn>
                <a:cxn ang="0">
                  <a:pos x="24" y="41"/>
                </a:cxn>
                <a:cxn ang="0">
                  <a:pos x="21" y="30"/>
                </a:cxn>
                <a:cxn ang="0">
                  <a:pos x="17" y="20"/>
                </a:cxn>
                <a:cxn ang="0">
                  <a:pos x="15" y="10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2" y="0"/>
                </a:cxn>
              </a:cxnLst>
              <a:rect l="0" t="0" r="r" b="b"/>
              <a:pathLst>
                <a:path w="43" h="86">
                  <a:moveTo>
                    <a:pt x="2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4"/>
                  </a:lnTo>
                  <a:lnTo>
                    <a:pt x="11" y="47"/>
                  </a:lnTo>
                  <a:lnTo>
                    <a:pt x="21" y="69"/>
                  </a:lnTo>
                  <a:lnTo>
                    <a:pt x="28" y="86"/>
                  </a:lnTo>
                  <a:lnTo>
                    <a:pt x="43" y="84"/>
                  </a:lnTo>
                  <a:lnTo>
                    <a:pt x="36" y="64"/>
                  </a:lnTo>
                  <a:lnTo>
                    <a:pt x="24" y="41"/>
                  </a:lnTo>
                  <a:lnTo>
                    <a:pt x="21" y="30"/>
                  </a:lnTo>
                  <a:lnTo>
                    <a:pt x="17" y="20"/>
                  </a:lnTo>
                  <a:lnTo>
                    <a:pt x="15" y="1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06" name="Freeform 78"/>
            <p:cNvSpPr>
              <a:spLocks/>
            </p:cNvSpPr>
            <p:nvPr/>
          </p:nvSpPr>
          <p:spPr bwMode="auto">
            <a:xfrm>
              <a:off x="2739" y="1804"/>
              <a:ext cx="105" cy="30"/>
            </a:xfrm>
            <a:custGeom>
              <a:avLst/>
              <a:gdLst/>
              <a:ahLst/>
              <a:cxnLst>
                <a:cxn ang="0">
                  <a:pos x="105" y="5"/>
                </a:cxn>
                <a:cxn ang="0">
                  <a:pos x="94" y="5"/>
                </a:cxn>
                <a:cxn ang="0">
                  <a:pos x="88" y="9"/>
                </a:cxn>
                <a:cxn ang="0">
                  <a:pos x="83" y="10"/>
                </a:cxn>
                <a:cxn ang="0">
                  <a:pos x="79" y="12"/>
                </a:cxn>
                <a:cxn ang="0">
                  <a:pos x="73" y="12"/>
                </a:cxn>
                <a:cxn ang="0">
                  <a:pos x="62" y="10"/>
                </a:cxn>
                <a:cxn ang="0">
                  <a:pos x="49" y="7"/>
                </a:cxn>
                <a:cxn ang="0">
                  <a:pos x="36" y="4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9" y="12"/>
                </a:cxn>
                <a:cxn ang="0">
                  <a:pos x="4" y="19"/>
                </a:cxn>
                <a:cxn ang="0">
                  <a:pos x="0" y="27"/>
                </a:cxn>
                <a:cxn ang="0">
                  <a:pos x="15" y="30"/>
                </a:cxn>
                <a:cxn ang="0">
                  <a:pos x="17" y="25"/>
                </a:cxn>
                <a:cxn ang="0">
                  <a:pos x="21" y="20"/>
                </a:cxn>
                <a:cxn ang="0">
                  <a:pos x="22" y="19"/>
                </a:cxn>
                <a:cxn ang="0">
                  <a:pos x="24" y="19"/>
                </a:cxn>
                <a:cxn ang="0">
                  <a:pos x="34" y="17"/>
                </a:cxn>
                <a:cxn ang="0">
                  <a:pos x="45" y="20"/>
                </a:cxn>
                <a:cxn ang="0">
                  <a:pos x="58" y="24"/>
                </a:cxn>
                <a:cxn ang="0">
                  <a:pos x="71" y="25"/>
                </a:cxn>
                <a:cxn ang="0">
                  <a:pos x="81" y="25"/>
                </a:cxn>
                <a:cxn ang="0">
                  <a:pos x="88" y="24"/>
                </a:cxn>
                <a:cxn ang="0">
                  <a:pos x="98" y="20"/>
                </a:cxn>
                <a:cxn ang="0">
                  <a:pos x="105" y="15"/>
                </a:cxn>
                <a:cxn ang="0">
                  <a:pos x="94" y="15"/>
                </a:cxn>
                <a:cxn ang="0">
                  <a:pos x="105" y="5"/>
                </a:cxn>
                <a:cxn ang="0">
                  <a:pos x="99" y="0"/>
                </a:cxn>
                <a:cxn ang="0">
                  <a:pos x="94" y="5"/>
                </a:cxn>
                <a:cxn ang="0">
                  <a:pos x="105" y="5"/>
                </a:cxn>
              </a:cxnLst>
              <a:rect l="0" t="0" r="r" b="b"/>
              <a:pathLst>
                <a:path w="105" h="30">
                  <a:moveTo>
                    <a:pt x="105" y="5"/>
                  </a:moveTo>
                  <a:lnTo>
                    <a:pt x="94" y="5"/>
                  </a:lnTo>
                  <a:lnTo>
                    <a:pt x="88" y="9"/>
                  </a:lnTo>
                  <a:lnTo>
                    <a:pt x="83" y="10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2" y="10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2" y="4"/>
                  </a:lnTo>
                  <a:lnTo>
                    <a:pt x="15" y="7"/>
                  </a:lnTo>
                  <a:lnTo>
                    <a:pt x="9" y="12"/>
                  </a:lnTo>
                  <a:lnTo>
                    <a:pt x="4" y="19"/>
                  </a:lnTo>
                  <a:lnTo>
                    <a:pt x="0" y="27"/>
                  </a:lnTo>
                  <a:lnTo>
                    <a:pt x="15" y="30"/>
                  </a:lnTo>
                  <a:lnTo>
                    <a:pt x="17" y="25"/>
                  </a:lnTo>
                  <a:lnTo>
                    <a:pt x="21" y="20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34" y="17"/>
                  </a:lnTo>
                  <a:lnTo>
                    <a:pt x="45" y="20"/>
                  </a:lnTo>
                  <a:lnTo>
                    <a:pt x="58" y="24"/>
                  </a:lnTo>
                  <a:lnTo>
                    <a:pt x="71" y="25"/>
                  </a:lnTo>
                  <a:lnTo>
                    <a:pt x="81" y="25"/>
                  </a:lnTo>
                  <a:lnTo>
                    <a:pt x="88" y="24"/>
                  </a:lnTo>
                  <a:lnTo>
                    <a:pt x="98" y="20"/>
                  </a:lnTo>
                  <a:lnTo>
                    <a:pt x="105" y="15"/>
                  </a:lnTo>
                  <a:lnTo>
                    <a:pt x="94" y="15"/>
                  </a:lnTo>
                  <a:lnTo>
                    <a:pt x="105" y="5"/>
                  </a:lnTo>
                  <a:lnTo>
                    <a:pt x="99" y="0"/>
                  </a:lnTo>
                  <a:lnTo>
                    <a:pt x="94" y="5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07" name="Freeform 79"/>
            <p:cNvSpPr>
              <a:spLocks/>
            </p:cNvSpPr>
            <p:nvPr/>
          </p:nvSpPr>
          <p:spPr bwMode="auto">
            <a:xfrm>
              <a:off x="2833" y="1806"/>
              <a:ext cx="66" cy="18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58" y="0"/>
                </a:cxn>
                <a:cxn ang="0">
                  <a:pos x="43" y="2"/>
                </a:cxn>
                <a:cxn ang="0">
                  <a:pos x="28" y="3"/>
                </a:cxn>
                <a:cxn ang="0">
                  <a:pos x="20" y="3"/>
                </a:cxn>
                <a:cxn ang="0">
                  <a:pos x="15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0" y="13"/>
                </a:cxn>
                <a:cxn ang="0">
                  <a:pos x="7" y="17"/>
                </a:cxn>
                <a:cxn ang="0">
                  <a:pos x="15" y="18"/>
                </a:cxn>
                <a:cxn ang="0">
                  <a:pos x="22" y="18"/>
                </a:cxn>
                <a:cxn ang="0">
                  <a:pos x="30" y="17"/>
                </a:cxn>
                <a:cxn ang="0">
                  <a:pos x="45" y="15"/>
                </a:cxn>
                <a:cxn ang="0">
                  <a:pos x="58" y="13"/>
                </a:cxn>
                <a:cxn ang="0">
                  <a:pos x="52" y="10"/>
                </a:cxn>
                <a:cxn ang="0">
                  <a:pos x="66" y="3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66" y="3"/>
                </a:cxn>
              </a:cxnLst>
              <a:rect l="0" t="0" r="r" b="b"/>
              <a:pathLst>
                <a:path w="66" h="18">
                  <a:moveTo>
                    <a:pt x="66" y="3"/>
                  </a:moveTo>
                  <a:lnTo>
                    <a:pt x="58" y="0"/>
                  </a:lnTo>
                  <a:lnTo>
                    <a:pt x="43" y="2"/>
                  </a:lnTo>
                  <a:lnTo>
                    <a:pt x="28" y="3"/>
                  </a:lnTo>
                  <a:lnTo>
                    <a:pt x="20" y="3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0" y="13"/>
                  </a:lnTo>
                  <a:lnTo>
                    <a:pt x="7" y="17"/>
                  </a:lnTo>
                  <a:lnTo>
                    <a:pt x="15" y="18"/>
                  </a:lnTo>
                  <a:lnTo>
                    <a:pt x="22" y="18"/>
                  </a:lnTo>
                  <a:lnTo>
                    <a:pt x="30" y="17"/>
                  </a:lnTo>
                  <a:lnTo>
                    <a:pt x="45" y="15"/>
                  </a:lnTo>
                  <a:lnTo>
                    <a:pt x="58" y="13"/>
                  </a:lnTo>
                  <a:lnTo>
                    <a:pt x="52" y="10"/>
                  </a:lnTo>
                  <a:lnTo>
                    <a:pt x="66" y="3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08" name="Freeform 80"/>
            <p:cNvSpPr>
              <a:spLocks/>
            </p:cNvSpPr>
            <p:nvPr/>
          </p:nvSpPr>
          <p:spPr bwMode="auto">
            <a:xfrm>
              <a:off x="2885" y="1809"/>
              <a:ext cx="87" cy="27"/>
            </a:xfrm>
            <a:custGeom>
              <a:avLst/>
              <a:gdLst/>
              <a:ahLst/>
              <a:cxnLst>
                <a:cxn ang="0">
                  <a:pos x="81" y="9"/>
                </a:cxn>
                <a:cxn ang="0">
                  <a:pos x="83" y="7"/>
                </a:cxn>
                <a:cxn ang="0">
                  <a:pos x="55" y="12"/>
                </a:cxn>
                <a:cxn ang="0">
                  <a:pos x="36" y="14"/>
                </a:cxn>
                <a:cxn ang="0">
                  <a:pos x="30" y="12"/>
                </a:cxn>
                <a:cxn ang="0">
                  <a:pos x="25" y="10"/>
                </a:cxn>
                <a:cxn ang="0">
                  <a:pos x="19" y="5"/>
                </a:cxn>
                <a:cxn ang="0">
                  <a:pos x="14" y="0"/>
                </a:cxn>
                <a:cxn ang="0">
                  <a:pos x="0" y="7"/>
                </a:cxn>
                <a:cxn ang="0">
                  <a:pos x="8" y="15"/>
                </a:cxn>
                <a:cxn ang="0">
                  <a:pos x="15" y="22"/>
                </a:cxn>
                <a:cxn ang="0">
                  <a:pos x="25" y="25"/>
                </a:cxn>
                <a:cxn ang="0">
                  <a:pos x="36" y="27"/>
                </a:cxn>
                <a:cxn ang="0">
                  <a:pos x="57" y="25"/>
                </a:cxn>
                <a:cxn ang="0">
                  <a:pos x="85" y="22"/>
                </a:cxn>
                <a:cxn ang="0">
                  <a:pos x="87" y="20"/>
                </a:cxn>
                <a:cxn ang="0">
                  <a:pos x="81" y="9"/>
                </a:cxn>
              </a:cxnLst>
              <a:rect l="0" t="0" r="r" b="b"/>
              <a:pathLst>
                <a:path w="87" h="27">
                  <a:moveTo>
                    <a:pt x="81" y="9"/>
                  </a:moveTo>
                  <a:lnTo>
                    <a:pt x="83" y="7"/>
                  </a:lnTo>
                  <a:lnTo>
                    <a:pt x="55" y="12"/>
                  </a:lnTo>
                  <a:lnTo>
                    <a:pt x="36" y="14"/>
                  </a:lnTo>
                  <a:lnTo>
                    <a:pt x="30" y="12"/>
                  </a:lnTo>
                  <a:lnTo>
                    <a:pt x="25" y="10"/>
                  </a:lnTo>
                  <a:lnTo>
                    <a:pt x="19" y="5"/>
                  </a:lnTo>
                  <a:lnTo>
                    <a:pt x="14" y="0"/>
                  </a:lnTo>
                  <a:lnTo>
                    <a:pt x="0" y="7"/>
                  </a:lnTo>
                  <a:lnTo>
                    <a:pt x="8" y="15"/>
                  </a:lnTo>
                  <a:lnTo>
                    <a:pt x="15" y="22"/>
                  </a:lnTo>
                  <a:lnTo>
                    <a:pt x="25" y="25"/>
                  </a:lnTo>
                  <a:lnTo>
                    <a:pt x="36" y="27"/>
                  </a:lnTo>
                  <a:lnTo>
                    <a:pt x="57" y="25"/>
                  </a:lnTo>
                  <a:lnTo>
                    <a:pt x="85" y="22"/>
                  </a:lnTo>
                  <a:lnTo>
                    <a:pt x="87" y="20"/>
                  </a:lnTo>
                  <a:lnTo>
                    <a:pt x="81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09" name="Freeform 81"/>
            <p:cNvSpPr>
              <a:spLocks/>
            </p:cNvSpPr>
            <p:nvPr/>
          </p:nvSpPr>
          <p:spPr bwMode="auto">
            <a:xfrm>
              <a:off x="2966" y="1814"/>
              <a:ext cx="201" cy="78"/>
            </a:xfrm>
            <a:custGeom>
              <a:avLst/>
              <a:gdLst/>
              <a:ahLst/>
              <a:cxnLst>
                <a:cxn ang="0">
                  <a:pos x="192" y="58"/>
                </a:cxn>
                <a:cxn ang="0">
                  <a:pos x="190" y="59"/>
                </a:cxn>
                <a:cxn ang="0">
                  <a:pos x="186" y="63"/>
                </a:cxn>
                <a:cxn ang="0">
                  <a:pos x="180" y="63"/>
                </a:cxn>
                <a:cxn ang="0">
                  <a:pos x="171" y="63"/>
                </a:cxn>
                <a:cxn ang="0">
                  <a:pos x="162" y="59"/>
                </a:cxn>
                <a:cxn ang="0">
                  <a:pos x="137" y="51"/>
                </a:cxn>
                <a:cxn ang="0">
                  <a:pos x="111" y="37"/>
                </a:cxn>
                <a:cxn ang="0">
                  <a:pos x="81" y="22"/>
                </a:cxn>
                <a:cxn ang="0">
                  <a:pos x="53" y="9"/>
                </a:cxn>
                <a:cxn ang="0">
                  <a:pos x="40" y="5"/>
                </a:cxn>
                <a:cxn ang="0">
                  <a:pos x="26" y="2"/>
                </a:cxn>
                <a:cxn ang="0">
                  <a:pos x="13" y="0"/>
                </a:cxn>
                <a:cxn ang="0">
                  <a:pos x="0" y="4"/>
                </a:cxn>
                <a:cxn ang="0">
                  <a:pos x="6" y="15"/>
                </a:cxn>
                <a:cxn ang="0">
                  <a:pos x="13" y="15"/>
                </a:cxn>
                <a:cxn ang="0">
                  <a:pos x="23" y="15"/>
                </a:cxn>
                <a:cxn ang="0">
                  <a:pos x="34" y="19"/>
                </a:cxn>
                <a:cxn ang="0">
                  <a:pos x="47" y="22"/>
                </a:cxn>
                <a:cxn ang="0">
                  <a:pos x="73" y="34"/>
                </a:cxn>
                <a:cxn ang="0">
                  <a:pos x="102" y="49"/>
                </a:cxn>
                <a:cxn ang="0">
                  <a:pos x="130" y="63"/>
                </a:cxn>
                <a:cxn ang="0">
                  <a:pos x="156" y="73"/>
                </a:cxn>
                <a:cxn ang="0">
                  <a:pos x="169" y="76"/>
                </a:cxn>
                <a:cxn ang="0">
                  <a:pos x="180" y="78"/>
                </a:cxn>
                <a:cxn ang="0">
                  <a:pos x="192" y="76"/>
                </a:cxn>
                <a:cxn ang="0">
                  <a:pos x="201" y="69"/>
                </a:cxn>
                <a:cxn ang="0">
                  <a:pos x="199" y="71"/>
                </a:cxn>
                <a:cxn ang="0">
                  <a:pos x="192" y="58"/>
                </a:cxn>
              </a:cxnLst>
              <a:rect l="0" t="0" r="r" b="b"/>
              <a:pathLst>
                <a:path w="201" h="78">
                  <a:moveTo>
                    <a:pt x="192" y="58"/>
                  </a:moveTo>
                  <a:lnTo>
                    <a:pt x="190" y="59"/>
                  </a:lnTo>
                  <a:lnTo>
                    <a:pt x="186" y="63"/>
                  </a:lnTo>
                  <a:lnTo>
                    <a:pt x="180" y="63"/>
                  </a:lnTo>
                  <a:lnTo>
                    <a:pt x="171" y="63"/>
                  </a:lnTo>
                  <a:lnTo>
                    <a:pt x="162" y="59"/>
                  </a:lnTo>
                  <a:lnTo>
                    <a:pt x="137" y="51"/>
                  </a:lnTo>
                  <a:lnTo>
                    <a:pt x="111" y="37"/>
                  </a:lnTo>
                  <a:lnTo>
                    <a:pt x="81" y="22"/>
                  </a:lnTo>
                  <a:lnTo>
                    <a:pt x="53" y="9"/>
                  </a:lnTo>
                  <a:lnTo>
                    <a:pt x="40" y="5"/>
                  </a:lnTo>
                  <a:lnTo>
                    <a:pt x="26" y="2"/>
                  </a:lnTo>
                  <a:lnTo>
                    <a:pt x="13" y="0"/>
                  </a:lnTo>
                  <a:lnTo>
                    <a:pt x="0" y="4"/>
                  </a:lnTo>
                  <a:lnTo>
                    <a:pt x="6" y="15"/>
                  </a:lnTo>
                  <a:lnTo>
                    <a:pt x="13" y="15"/>
                  </a:lnTo>
                  <a:lnTo>
                    <a:pt x="23" y="15"/>
                  </a:lnTo>
                  <a:lnTo>
                    <a:pt x="34" y="19"/>
                  </a:lnTo>
                  <a:lnTo>
                    <a:pt x="47" y="22"/>
                  </a:lnTo>
                  <a:lnTo>
                    <a:pt x="73" y="34"/>
                  </a:lnTo>
                  <a:lnTo>
                    <a:pt x="102" y="49"/>
                  </a:lnTo>
                  <a:lnTo>
                    <a:pt x="130" y="63"/>
                  </a:lnTo>
                  <a:lnTo>
                    <a:pt x="156" y="73"/>
                  </a:lnTo>
                  <a:lnTo>
                    <a:pt x="169" y="76"/>
                  </a:lnTo>
                  <a:lnTo>
                    <a:pt x="180" y="78"/>
                  </a:lnTo>
                  <a:lnTo>
                    <a:pt x="192" y="76"/>
                  </a:lnTo>
                  <a:lnTo>
                    <a:pt x="201" y="69"/>
                  </a:lnTo>
                  <a:lnTo>
                    <a:pt x="199" y="71"/>
                  </a:lnTo>
                  <a:lnTo>
                    <a:pt x="192" y="5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10" name="Freeform 82"/>
            <p:cNvSpPr>
              <a:spLocks/>
            </p:cNvSpPr>
            <p:nvPr/>
          </p:nvSpPr>
          <p:spPr bwMode="auto">
            <a:xfrm>
              <a:off x="3158" y="1806"/>
              <a:ext cx="75" cy="79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2" y="0"/>
                </a:cxn>
                <a:cxn ang="0">
                  <a:pos x="49" y="17"/>
                </a:cxn>
                <a:cxn ang="0">
                  <a:pos x="35" y="35"/>
                </a:cxn>
                <a:cxn ang="0">
                  <a:pos x="30" y="45"/>
                </a:cxn>
                <a:cxn ang="0">
                  <a:pos x="20" y="52"/>
                </a:cxn>
                <a:cxn ang="0">
                  <a:pos x="11" y="61"/>
                </a:cxn>
                <a:cxn ang="0">
                  <a:pos x="0" y="66"/>
                </a:cxn>
                <a:cxn ang="0">
                  <a:pos x="7" y="79"/>
                </a:cxn>
                <a:cxn ang="0">
                  <a:pos x="20" y="71"/>
                </a:cxn>
                <a:cxn ang="0">
                  <a:pos x="32" y="62"/>
                </a:cxn>
                <a:cxn ang="0">
                  <a:pos x="41" y="54"/>
                </a:cxn>
                <a:cxn ang="0">
                  <a:pos x="49" y="44"/>
                </a:cxn>
                <a:cxn ang="0">
                  <a:pos x="62" y="25"/>
                </a:cxn>
                <a:cxn ang="0">
                  <a:pos x="73" y="10"/>
                </a:cxn>
                <a:cxn ang="0">
                  <a:pos x="75" y="8"/>
                </a:cxn>
                <a:cxn ang="0">
                  <a:pos x="60" y="3"/>
                </a:cxn>
              </a:cxnLst>
              <a:rect l="0" t="0" r="r" b="b"/>
              <a:pathLst>
                <a:path w="75" h="79">
                  <a:moveTo>
                    <a:pt x="60" y="3"/>
                  </a:moveTo>
                  <a:lnTo>
                    <a:pt x="62" y="0"/>
                  </a:lnTo>
                  <a:lnTo>
                    <a:pt x="49" y="17"/>
                  </a:lnTo>
                  <a:lnTo>
                    <a:pt x="35" y="35"/>
                  </a:lnTo>
                  <a:lnTo>
                    <a:pt x="30" y="45"/>
                  </a:lnTo>
                  <a:lnTo>
                    <a:pt x="20" y="52"/>
                  </a:lnTo>
                  <a:lnTo>
                    <a:pt x="11" y="61"/>
                  </a:lnTo>
                  <a:lnTo>
                    <a:pt x="0" y="66"/>
                  </a:lnTo>
                  <a:lnTo>
                    <a:pt x="7" y="79"/>
                  </a:lnTo>
                  <a:lnTo>
                    <a:pt x="20" y="71"/>
                  </a:lnTo>
                  <a:lnTo>
                    <a:pt x="32" y="62"/>
                  </a:lnTo>
                  <a:lnTo>
                    <a:pt x="41" y="54"/>
                  </a:lnTo>
                  <a:lnTo>
                    <a:pt x="49" y="44"/>
                  </a:lnTo>
                  <a:lnTo>
                    <a:pt x="62" y="25"/>
                  </a:lnTo>
                  <a:lnTo>
                    <a:pt x="73" y="10"/>
                  </a:lnTo>
                  <a:lnTo>
                    <a:pt x="75" y="8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11" name="Freeform 83"/>
            <p:cNvSpPr>
              <a:spLocks/>
            </p:cNvSpPr>
            <p:nvPr/>
          </p:nvSpPr>
          <p:spPr bwMode="auto">
            <a:xfrm>
              <a:off x="3218" y="1664"/>
              <a:ext cx="39" cy="150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3" y="12"/>
                </a:cxn>
                <a:cxn ang="0">
                  <a:pos x="17" y="15"/>
                </a:cxn>
                <a:cxn ang="0">
                  <a:pos x="19" y="20"/>
                </a:cxn>
                <a:cxn ang="0">
                  <a:pos x="22" y="27"/>
                </a:cxn>
                <a:cxn ang="0">
                  <a:pos x="24" y="34"/>
                </a:cxn>
                <a:cxn ang="0">
                  <a:pos x="24" y="51"/>
                </a:cxn>
                <a:cxn ang="0">
                  <a:pos x="22" y="69"/>
                </a:cxn>
                <a:cxn ang="0">
                  <a:pos x="19" y="90"/>
                </a:cxn>
                <a:cxn ang="0">
                  <a:pos x="13" y="110"/>
                </a:cxn>
                <a:cxn ang="0">
                  <a:pos x="7" y="128"/>
                </a:cxn>
                <a:cxn ang="0">
                  <a:pos x="0" y="145"/>
                </a:cxn>
                <a:cxn ang="0">
                  <a:pos x="15" y="150"/>
                </a:cxn>
                <a:cxn ang="0">
                  <a:pos x="22" y="133"/>
                </a:cxn>
                <a:cxn ang="0">
                  <a:pos x="28" y="113"/>
                </a:cxn>
                <a:cxn ang="0">
                  <a:pos x="34" y="93"/>
                </a:cxn>
                <a:cxn ang="0">
                  <a:pos x="37" y="71"/>
                </a:cxn>
                <a:cxn ang="0">
                  <a:pos x="39" y="51"/>
                </a:cxn>
                <a:cxn ang="0">
                  <a:pos x="39" y="32"/>
                </a:cxn>
                <a:cxn ang="0">
                  <a:pos x="37" y="22"/>
                </a:cxn>
                <a:cxn ang="0">
                  <a:pos x="34" y="15"/>
                </a:cxn>
                <a:cxn ang="0">
                  <a:pos x="30" y="7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3" y="12"/>
                </a:cxn>
              </a:cxnLst>
              <a:rect l="0" t="0" r="r" b="b"/>
              <a:pathLst>
                <a:path w="39" h="150">
                  <a:moveTo>
                    <a:pt x="13" y="12"/>
                  </a:moveTo>
                  <a:lnTo>
                    <a:pt x="13" y="12"/>
                  </a:lnTo>
                  <a:lnTo>
                    <a:pt x="17" y="15"/>
                  </a:lnTo>
                  <a:lnTo>
                    <a:pt x="19" y="20"/>
                  </a:lnTo>
                  <a:lnTo>
                    <a:pt x="22" y="27"/>
                  </a:lnTo>
                  <a:lnTo>
                    <a:pt x="24" y="34"/>
                  </a:lnTo>
                  <a:lnTo>
                    <a:pt x="24" y="51"/>
                  </a:lnTo>
                  <a:lnTo>
                    <a:pt x="22" y="69"/>
                  </a:lnTo>
                  <a:lnTo>
                    <a:pt x="19" y="90"/>
                  </a:lnTo>
                  <a:lnTo>
                    <a:pt x="13" y="110"/>
                  </a:lnTo>
                  <a:lnTo>
                    <a:pt x="7" y="128"/>
                  </a:lnTo>
                  <a:lnTo>
                    <a:pt x="0" y="145"/>
                  </a:lnTo>
                  <a:lnTo>
                    <a:pt x="15" y="150"/>
                  </a:lnTo>
                  <a:lnTo>
                    <a:pt x="22" y="133"/>
                  </a:lnTo>
                  <a:lnTo>
                    <a:pt x="28" y="113"/>
                  </a:lnTo>
                  <a:lnTo>
                    <a:pt x="34" y="93"/>
                  </a:lnTo>
                  <a:lnTo>
                    <a:pt x="37" y="71"/>
                  </a:lnTo>
                  <a:lnTo>
                    <a:pt x="39" y="51"/>
                  </a:lnTo>
                  <a:lnTo>
                    <a:pt x="39" y="32"/>
                  </a:lnTo>
                  <a:lnTo>
                    <a:pt x="37" y="22"/>
                  </a:lnTo>
                  <a:lnTo>
                    <a:pt x="34" y="15"/>
                  </a:lnTo>
                  <a:lnTo>
                    <a:pt x="30" y="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12" name="Freeform 84"/>
            <p:cNvSpPr>
              <a:spLocks/>
            </p:cNvSpPr>
            <p:nvPr/>
          </p:nvSpPr>
          <p:spPr bwMode="auto">
            <a:xfrm>
              <a:off x="3084" y="1614"/>
              <a:ext cx="156" cy="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10"/>
                </a:cxn>
                <a:cxn ang="0">
                  <a:pos x="17" y="18"/>
                </a:cxn>
                <a:cxn ang="0">
                  <a:pos x="27" y="25"/>
                </a:cxn>
                <a:cxn ang="0">
                  <a:pos x="34" y="30"/>
                </a:cxn>
                <a:cxn ang="0">
                  <a:pos x="44" y="33"/>
                </a:cxn>
                <a:cxn ang="0">
                  <a:pos x="61" y="38"/>
                </a:cxn>
                <a:cxn ang="0">
                  <a:pos x="76" y="40"/>
                </a:cxn>
                <a:cxn ang="0">
                  <a:pos x="91" y="40"/>
                </a:cxn>
                <a:cxn ang="0">
                  <a:pos x="108" y="43"/>
                </a:cxn>
                <a:cxn ang="0">
                  <a:pos x="117" y="47"/>
                </a:cxn>
                <a:cxn ang="0">
                  <a:pos x="126" y="50"/>
                </a:cxn>
                <a:cxn ang="0">
                  <a:pos x="136" y="55"/>
                </a:cxn>
                <a:cxn ang="0">
                  <a:pos x="147" y="62"/>
                </a:cxn>
                <a:cxn ang="0">
                  <a:pos x="156" y="50"/>
                </a:cxn>
                <a:cxn ang="0">
                  <a:pos x="145" y="43"/>
                </a:cxn>
                <a:cxn ang="0">
                  <a:pos x="134" y="37"/>
                </a:cxn>
                <a:cxn ang="0">
                  <a:pos x="123" y="33"/>
                </a:cxn>
                <a:cxn ang="0">
                  <a:pos x="111" y="30"/>
                </a:cxn>
                <a:cxn ang="0">
                  <a:pos x="94" y="27"/>
                </a:cxn>
                <a:cxn ang="0">
                  <a:pos x="78" y="25"/>
                </a:cxn>
                <a:cxn ang="0">
                  <a:pos x="62" y="25"/>
                </a:cxn>
                <a:cxn ang="0">
                  <a:pos x="49" y="20"/>
                </a:cxn>
                <a:cxn ang="0">
                  <a:pos x="42" y="18"/>
                </a:cxn>
                <a:cxn ang="0">
                  <a:pos x="36" y="13"/>
                </a:cxn>
                <a:cxn ang="0">
                  <a:pos x="29" y="8"/>
                </a:cxn>
                <a:cxn ang="0">
                  <a:pos x="19" y="1"/>
                </a:cxn>
                <a:cxn ang="0">
                  <a:pos x="16" y="13"/>
                </a:cxn>
                <a:cxn ang="0">
                  <a:pos x="12" y="0"/>
                </a:cxn>
                <a:cxn ang="0">
                  <a:pos x="0" y="1"/>
                </a:cxn>
                <a:cxn ang="0">
                  <a:pos x="8" y="10"/>
                </a:cxn>
                <a:cxn ang="0">
                  <a:pos x="12" y="0"/>
                </a:cxn>
              </a:cxnLst>
              <a:rect l="0" t="0" r="r" b="b"/>
              <a:pathLst>
                <a:path w="156" h="62">
                  <a:moveTo>
                    <a:pt x="12" y="0"/>
                  </a:moveTo>
                  <a:lnTo>
                    <a:pt x="8" y="10"/>
                  </a:lnTo>
                  <a:lnTo>
                    <a:pt x="17" y="18"/>
                  </a:lnTo>
                  <a:lnTo>
                    <a:pt x="27" y="25"/>
                  </a:lnTo>
                  <a:lnTo>
                    <a:pt x="34" y="30"/>
                  </a:lnTo>
                  <a:lnTo>
                    <a:pt x="44" y="33"/>
                  </a:lnTo>
                  <a:lnTo>
                    <a:pt x="61" y="38"/>
                  </a:lnTo>
                  <a:lnTo>
                    <a:pt x="76" y="40"/>
                  </a:lnTo>
                  <a:lnTo>
                    <a:pt x="91" y="40"/>
                  </a:lnTo>
                  <a:lnTo>
                    <a:pt x="108" y="43"/>
                  </a:lnTo>
                  <a:lnTo>
                    <a:pt x="117" y="47"/>
                  </a:lnTo>
                  <a:lnTo>
                    <a:pt x="126" y="50"/>
                  </a:lnTo>
                  <a:lnTo>
                    <a:pt x="136" y="55"/>
                  </a:lnTo>
                  <a:lnTo>
                    <a:pt x="147" y="62"/>
                  </a:lnTo>
                  <a:lnTo>
                    <a:pt x="156" y="50"/>
                  </a:lnTo>
                  <a:lnTo>
                    <a:pt x="145" y="43"/>
                  </a:lnTo>
                  <a:lnTo>
                    <a:pt x="134" y="37"/>
                  </a:lnTo>
                  <a:lnTo>
                    <a:pt x="123" y="33"/>
                  </a:lnTo>
                  <a:lnTo>
                    <a:pt x="111" y="30"/>
                  </a:lnTo>
                  <a:lnTo>
                    <a:pt x="94" y="27"/>
                  </a:lnTo>
                  <a:lnTo>
                    <a:pt x="78" y="25"/>
                  </a:lnTo>
                  <a:lnTo>
                    <a:pt x="62" y="25"/>
                  </a:lnTo>
                  <a:lnTo>
                    <a:pt x="49" y="20"/>
                  </a:lnTo>
                  <a:lnTo>
                    <a:pt x="42" y="18"/>
                  </a:lnTo>
                  <a:lnTo>
                    <a:pt x="36" y="13"/>
                  </a:lnTo>
                  <a:lnTo>
                    <a:pt x="29" y="8"/>
                  </a:lnTo>
                  <a:lnTo>
                    <a:pt x="19" y="1"/>
                  </a:lnTo>
                  <a:lnTo>
                    <a:pt x="16" y="13"/>
                  </a:lnTo>
                  <a:lnTo>
                    <a:pt x="12" y="0"/>
                  </a:lnTo>
                  <a:lnTo>
                    <a:pt x="0" y="1"/>
                  </a:lnTo>
                  <a:lnTo>
                    <a:pt x="8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13" name="Freeform 85"/>
            <p:cNvSpPr>
              <a:spLocks/>
            </p:cNvSpPr>
            <p:nvPr/>
          </p:nvSpPr>
          <p:spPr bwMode="auto">
            <a:xfrm>
              <a:off x="3096" y="1558"/>
              <a:ext cx="69" cy="69"/>
            </a:xfrm>
            <a:custGeom>
              <a:avLst/>
              <a:gdLst/>
              <a:ahLst/>
              <a:cxnLst>
                <a:cxn ang="0">
                  <a:pos x="54" y="13"/>
                </a:cxn>
                <a:cxn ang="0">
                  <a:pos x="50" y="3"/>
                </a:cxn>
                <a:cxn ang="0">
                  <a:pos x="35" y="23"/>
                </a:cxn>
                <a:cxn ang="0">
                  <a:pos x="20" y="39"/>
                </a:cxn>
                <a:cxn ang="0">
                  <a:pos x="7" y="50"/>
                </a:cxn>
                <a:cxn ang="0">
                  <a:pos x="0" y="56"/>
                </a:cxn>
                <a:cxn ang="0">
                  <a:pos x="4" y="69"/>
                </a:cxn>
                <a:cxn ang="0">
                  <a:pos x="19" y="61"/>
                </a:cxn>
                <a:cxn ang="0">
                  <a:pos x="32" y="49"/>
                </a:cxn>
                <a:cxn ang="0">
                  <a:pos x="47" y="32"/>
                </a:cxn>
                <a:cxn ang="0">
                  <a:pos x="64" y="10"/>
                </a:cxn>
                <a:cxn ang="0">
                  <a:pos x="62" y="0"/>
                </a:cxn>
                <a:cxn ang="0">
                  <a:pos x="64" y="10"/>
                </a:cxn>
                <a:cxn ang="0">
                  <a:pos x="69" y="5"/>
                </a:cxn>
                <a:cxn ang="0">
                  <a:pos x="62" y="0"/>
                </a:cxn>
                <a:cxn ang="0">
                  <a:pos x="54" y="13"/>
                </a:cxn>
              </a:cxnLst>
              <a:rect l="0" t="0" r="r" b="b"/>
              <a:pathLst>
                <a:path w="69" h="69">
                  <a:moveTo>
                    <a:pt x="54" y="13"/>
                  </a:moveTo>
                  <a:lnTo>
                    <a:pt x="50" y="3"/>
                  </a:lnTo>
                  <a:lnTo>
                    <a:pt x="35" y="23"/>
                  </a:lnTo>
                  <a:lnTo>
                    <a:pt x="20" y="39"/>
                  </a:lnTo>
                  <a:lnTo>
                    <a:pt x="7" y="50"/>
                  </a:lnTo>
                  <a:lnTo>
                    <a:pt x="0" y="56"/>
                  </a:lnTo>
                  <a:lnTo>
                    <a:pt x="4" y="69"/>
                  </a:lnTo>
                  <a:lnTo>
                    <a:pt x="19" y="61"/>
                  </a:lnTo>
                  <a:lnTo>
                    <a:pt x="32" y="49"/>
                  </a:lnTo>
                  <a:lnTo>
                    <a:pt x="47" y="32"/>
                  </a:lnTo>
                  <a:lnTo>
                    <a:pt x="64" y="10"/>
                  </a:lnTo>
                  <a:lnTo>
                    <a:pt x="62" y="0"/>
                  </a:lnTo>
                  <a:lnTo>
                    <a:pt x="64" y="10"/>
                  </a:lnTo>
                  <a:lnTo>
                    <a:pt x="69" y="5"/>
                  </a:lnTo>
                  <a:lnTo>
                    <a:pt x="62" y="0"/>
                  </a:lnTo>
                  <a:lnTo>
                    <a:pt x="54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14" name="Freeform 86"/>
            <p:cNvSpPr>
              <a:spLocks/>
            </p:cNvSpPr>
            <p:nvPr/>
          </p:nvSpPr>
          <p:spPr bwMode="auto">
            <a:xfrm>
              <a:off x="3120" y="1536"/>
              <a:ext cx="38" cy="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12"/>
                </a:cxn>
                <a:cxn ang="0">
                  <a:pos x="11" y="22"/>
                </a:cxn>
                <a:cxn ang="0">
                  <a:pos x="30" y="35"/>
                </a:cxn>
                <a:cxn ang="0">
                  <a:pos x="38" y="22"/>
                </a:cxn>
                <a:cxn ang="0">
                  <a:pos x="23" y="12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2" y="12"/>
                </a:cxn>
              </a:cxnLst>
              <a:rect l="0" t="0" r="r" b="b"/>
              <a:pathLst>
                <a:path w="38" h="35">
                  <a:moveTo>
                    <a:pt x="2" y="12"/>
                  </a:moveTo>
                  <a:lnTo>
                    <a:pt x="0" y="12"/>
                  </a:lnTo>
                  <a:lnTo>
                    <a:pt x="11" y="22"/>
                  </a:lnTo>
                  <a:lnTo>
                    <a:pt x="30" y="35"/>
                  </a:lnTo>
                  <a:lnTo>
                    <a:pt x="38" y="22"/>
                  </a:lnTo>
                  <a:lnTo>
                    <a:pt x="23" y="12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15" name="Freeform 87"/>
            <p:cNvSpPr>
              <a:spLocks/>
            </p:cNvSpPr>
            <p:nvPr/>
          </p:nvSpPr>
          <p:spPr bwMode="auto">
            <a:xfrm>
              <a:off x="3103" y="1501"/>
              <a:ext cx="34" cy="4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3" y="5"/>
                </a:cxn>
                <a:cxn ang="0">
                  <a:pos x="4" y="13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19" y="47"/>
                </a:cxn>
                <a:cxn ang="0">
                  <a:pos x="27" y="35"/>
                </a:cxn>
                <a:cxn ang="0">
                  <a:pos x="17" y="30"/>
                </a:cxn>
                <a:cxn ang="0">
                  <a:pos x="15" y="27"/>
                </a:cxn>
                <a:cxn ang="0">
                  <a:pos x="15" y="25"/>
                </a:cxn>
                <a:cxn ang="0">
                  <a:pos x="15" y="21"/>
                </a:cxn>
                <a:cxn ang="0">
                  <a:pos x="25" y="13"/>
                </a:cxn>
                <a:cxn ang="0">
                  <a:pos x="34" y="1"/>
                </a:cxn>
                <a:cxn ang="0">
                  <a:pos x="34" y="1"/>
                </a:cxn>
                <a:cxn ang="0">
                  <a:pos x="17" y="0"/>
                </a:cxn>
              </a:cxnLst>
              <a:rect l="0" t="0" r="r" b="b"/>
              <a:pathLst>
                <a:path w="34" h="47">
                  <a:moveTo>
                    <a:pt x="17" y="0"/>
                  </a:moveTo>
                  <a:lnTo>
                    <a:pt x="17" y="0"/>
                  </a:lnTo>
                  <a:lnTo>
                    <a:pt x="13" y="5"/>
                  </a:lnTo>
                  <a:lnTo>
                    <a:pt x="4" y="13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9" y="47"/>
                  </a:lnTo>
                  <a:lnTo>
                    <a:pt x="27" y="35"/>
                  </a:lnTo>
                  <a:lnTo>
                    <a:pt x="17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1"/>
                  </a:lnTo>
                  <a:lnTo>
                    <a:pt x="25" y="13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16" name="Freeform 88"/>
            <p:cNvSpPr>
              <a:spLocks/>
            </p:cNvSpPr>
            <p:nvPr/>
          </p:nvSpPr>
          <p:spPr bwMode="auto">
            <a:xfrm>
              <a:off x="3120" y="1453"/>
              <a:ext cx="30" cy="49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5" y="0"/>
                </a:cxn>
                <a:cxn ang="0">
                  <a:pos x="8" y="12"/>
                </a:cxn>
                <a:cxn ang="0">
                  <a:pos x="4" y="21"/>
                </a:cxn>
                <a:cxn ang="0">
                  <a:pos x="2" y="27"/>
                </a:cxn>
                <a:cxn ang="0">
                  <a:pos x="0" y="34"/>
                </a:cxn>
                <a:cxn ang="0">
                  <a:pos x="2" y="41"/>
                </a:cxn>
                <a:cxn ang="0">
                  <a:pos x="0" y="48"/>
                </a:cxn>
                <a:cxn ang="0">
                  <a:pos x="17" y="49"/>
                </a:cxn>
                <a:cxn ang="0">
                  <a:pos x="17" y="41"/>
                </a:cxn>
                <a:cxn ang="0">
                  <a:pos x="17" y="34"/>
                </a:cxn>
                <a:cxn ang="0">
                  <a:pos x="17" y="31"/>
                </a:cxn>
                <a:cxn ang="0">
                  <a:pos x="19" y="26"/>
                </a:cxn>
                <a:cxn ang="0">
                  <a:pos x="23" y="19"/>
                </a:cxn>
                <a:cxn ang="0">
                  <a:pos x="28" y="9"/>
                </a:cxn>
                <a:cxn ang="0">
                  <a:pos x="30" y="5"/>
                </a:cxn>
                <a:cxn ang="0">
                  <a:pos x="13" y="5"/>
                </a:cxn>
              </a:cxnLst>
              <a:rect l="0" t="0" r="r" b="b"/>
              <a:pathLst>
                <a:path w="30" h="49">
                  <a:moveTo>
                    <a:pt x="13" y="5"/>
                  </a:moveTo>
                  <a:lnTo>
                    <a:pt x="15" y="0"/>
                  </a:lnTo>
                  <a:lnTo>
                    <a:pt x="8" y="12"/>
                  </a:lnTo>
                  <a:lnTo>
                    <a:pt x="4" y="21"/>
                  </a:lnTo>
                  <a:lnTo>
                    <a:pt x="2" y="27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0" y="48"/>
                  </a:lnTo>
                  <a:lnTo>
                    <a:pt x="17" y="49"/>
                  </a:lnTo>
                  <a:lnTo>
                    <a:pt x="17" y="41"/>
                  </a:lnTo>
                  <a:lnTo>
                    <a:pt x="17" y="34"/>
                  </a:lnTo>
                  <a:lnTo>
                    <a:pt x="17" y="31"/>
                  </a:lnTo>
                  <a:lnTo>
                    <a:pt x="19" y="26"/>
                  </a:lnTo>
                  <a:lnTo>
                    <a:pt x="23" y="19"/>
                  </a:lnTo>
                  <a:lnTo>
                    <a:pt x="28" y="9"/>
                  </a:lnTo>
                  <a:lnTo>
                    <a:pt x="30" y="5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17" name="Freeform 89"/>
            <p:cNvSpPr>
              <a:spLocks/>
            </p:cNvSpPr>
            <p:nvPr/>
          </p:nvSpPr>
          <p:spPr bwMode="auto">
            <a:xfrm>
              <a:off x="3133" y="1327"/>
              <a:ext cx="139" cy="131"/>
            </a:xfrm>
            <a:custGeom>
              <a:avLst/>
              <a:gdLst/>
              <a:ahLst/>
              <a:cxnLst>
                <a:cxn ang="0">
                  <a:pos x="132" y="13"/>
                </a:cxn>
                <a:cxn ang="0">
                  <a:pos x="124" y="7"/>
                </a:cxn>
                <a:cxn ang="0">
                  <a:pos x="122" y="12"/>
                </a:cxn>
                <a:cxn ang="0">
                  <a:pos x="121" y="18"/>
                </a:cxn>
                <a:cxn ang="0">
                  <a:pos x="115" y="25"/>
                </a:cxn>
                <a:cxn ang="0">
                  <a:pos x="107" y="30"/>
                </a:cxn>
                <a:cxn ang="0">
                  <a:pos x="89" y="44"/>
                </a:cxn>
                <a:cxn ang="0">
                  <a:pos x="66" y="57"/>
                </a:cxn>
                <a:cxn ang="0">
                  <a:pos x="44" y="71"/>
                </a:cxn>
                <a:cxn ang="0">
                  <a:pos x="23" y="88"/>
                </a:cxn>
                <a:cxn ang="0">
                  <a:pos x="13" y="96"/>
                </a:cxn>
                <a:cxn ang="0">
                  <a:pos x="8" y="106"/>
                </a:cxn>
                <a:cxn ang="0">
                  <a:pos x="2" y="118"/>
                </a:cxn>
                <a:cxn ang="0">
                  <a:pos x="0" y="131"/>
                </a:cxn>
                <a:cxn ang="0">
                  <a:pos x="17" y="131"/>
                </a:cxn>
                <a:cxn ang="0">
                  <a:pos x="17" y="121"/>
                </a:cxn>
                <a:cxn ang="0">
                  <a:pos x="21" y="113"/>
                </a:cxn>
                <a:cxn ang="0">
                  <a:pos x="27" y="104"/>
                </a:cxn>
                <a:cxn ang="0">
                  <a:pos x="34" y="98"/>
                </a:cxn>
                <a:cxn ang="0">
                  <a:pos x="53" y="82"/>
                </a:cxn>
                <a:cxn ang="0">
                  <a:pos x="75" y="69"/>
                </a:cxn>
                <a:cxn ang="0">
                  <a:pos x="98" y="55"/>
                </a:cxn>
                <a:cxn ang="0">
                  <a:pos x="117" y="42"/>
                </a:cxn>
                <a:cxn ang="0">
                  <a:pos x="126" y="34"/>
                </a:cxn>
                <a:cxn ang="0">
                  <a:pos x="134" y="25"/>
                </a:cxn>
                <a:cxn ang="0">
                  <a:pos x="137" y="17"/>
                </a:cxn>
                <a:cxn ang="0">
                  <a:pos x="139" y="7"/>
                </a:cxn>
                <a:cxn ang="0">
                  <a:pos x="132" y="0"/>
                </a:cxn>
                <a:cxn ang="0">
                  <a:pos x="139" y="7"/>
                </a:cxn>
                <a:cxn ang="0">
                  <a:pos x="139" y="0"/>
                </a:cxn>
                <a:cxn ang="0">
                  <a:pos x="132" y="0"/>
                </a:cxn>
                <a:cxn ang="0">
                  <a:pos x="132" y="13"/>
                </a:cxn>
              </a:cxnLst>
              <a:rect l="0" t="0" r="r" b="b"/>
              <a:pathLst>
                <a:path w="139" h="131">
                  <a:moveTo>
                    <a:pt x="132" y="13"/>
                  </a:moveTo>
                  <a:lnTo>
                    <a:pt x="124" y="7"/>
                  </a:lnTo>
                  <a:lnTo>
                    <a:pt x="122" y="12"/>
                  </a:lnTo>
                  <a:lnTo>
                    <a:pt x="121" y="18"/>
                  </a:lnTo>
                  <a:lnTo>
                    <a:pt x="115" y="25"/>
                  </a:lnTo>
                  <a:lnTo>
                    <a:pt x="107" y="30"/>
                  </a:lnTo>
                  <a:lnTo>
                    <a:pt x="89" y="44"/>
                  </a:lnTo>
                  <a:lnTo>
                    <a:pt x="66" y="57"/>
                  </a:lnTo>
                  <a:lnTo>
                    <a:pt x="44" y="71"/>
                  </a:lnTo>
                  <a:lnTo>
                    <a:pt x="23" y="88"/>
                  </a:lnTo>
                  <a:lnTo>
                    <a:pt x="13" y="96"/>
                  </a:lnTo>
                  <a:lnTo>
                    <a:pt x="8" y="106"/>
                  </a:lnTo>
                  <a:lnTo>
                    <a:pt x="2" y="118"/>
                  </a:lnTo>
                  <a:lnTo>
                    <a:pt x="0" y="131"/>
                  </a:lnTo>
                  <a:lnTo>
                    <a:pt x="17" y="131"/>
                  </a:lnTo>
                  <a:lnTo>
                    <a:pt x="17" y="121"/>
                  </a:lnTo>
                  <a:lnTo>
                    <a:pt x="21" y="113"/>
                  </a:lnTo>
                  <a:lnTo>
                    <a:pt x="27" y="104"/>
                  </a:lnTo>
                  <a:lnTo>
                    <a:pt x="34" y="98"/>
                  </a:lnTo>
                  <a:lnTo>
                    <a:pt x="53" y="82"/>
                  </a:lnTo>
                  <a:lnTo>
                    <a:pt x="75" y="69"/>
                  </a:lnTo>
                  <a:lnTo>
                    <a:pt x="98" y="55"/>
                  </a:lnTo>
                  <a:lnTo>
                    <a:pt x="117" y="42"/>
                  </a:lnTo>
                  <a:lnTo>
                    <a:pt x="126" y="34"/>
                  </a:lnTo>
                  <a:lnTo>
                    <a:pt x="134" y="25"/>
                  </a:lnTo>
                  <a:lnTo>
                    <a:pt x="137" y="17"/>
                  </a:lnTo>
                  <a:lnTo>
                    <a:pt x="139" y="7"/>
                  </a:lnTo>
                  <a:lnTo>
                    <a:pt x="132" y="0"/>
                  </a:lnTo>
                  <a:lnTo>
                    <a:pt x="139" y="7"/>
                  </a:lnTo>
                  <a:lnTo>
                    <a:pt x="139" y="0"/>
                  </a:lnTo>
                  <a:lnTo>
                    <a:pt x="132" y="0"/>
                  </a:lnTo>
                  <a:lnTo>
                    <a:pt x="132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18" name="Freeform 90"/>
            <p:cNvSpPr>
              <a:spLocks/>
            </p:cNvSpPr>
            <p:nvPr/>
          </p:nvSpPr>
          <p:spPr bwMode="auto">
            <a:xfrm>
              <a:off x="3162" y="1293"/>
              <a:ext cx="103" cy="56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0" y="12"/>
                </a:cxn>
                <a:cxn ang="0">
                  <a:pos x="1" y="22"/>
                </a:cxn>
                <a:cxn ang="0">
                  <a:pos x="1" y="32"/>
                </a:cxn>
                <a:cxn ang="0">
                  <a:pos x="5" y="39"/>
                </a:cxn>
                <a:cxn ang="0">
                  <a:pos x="9" y="46"/>
                </a:cxn>
                <a:cxn ang="0">
                  <a:pos x="15" y="51"/>
                </a:cxn>
                <a:cxn ang="0">
                  <a:pos x="22" y="54"/>
                </a:cxn>
                <a:cxn ang="0">
                  <a:pos x="28" y="56"/>
                </a:cxn>
                <a:cxn ang="0">
                  <a:pos x="37" y="56"/>
                </a:cxn>
                <a:cxn ang="0">
                  <a:pos x="65" y="51"/>
                </a:cxn>
                <a:cxn ang="0">
                  <a:pos x="103" y="47"/>
                </a:cxn>
                <a:cxn ang="0">
                  <a:pos x="103" y="34"/>
                </a:cxn>
                <a:cxn ang="0">
                  <a:pos x="63" y="37"/>
                </a:cxn>
                <a:cxn ang="0">
                  <a:pos x="35" y="41"/>
                </a:cxn>
                <a:cxn ang="0">
                  <a:pos x="30" y="41"/>
                </a:cxn>
                <a:cxn ang="0">
                  <a:pos x="26" y="41"/>
                </a:cxn>
                <a:cxn ang="0">
                  <a:pos x="24" y="39"/>
                </a:cxn>
                <a:cxn ang="0">
                  <a:pos x="22" y="37"/>
                </a:cxn>
                <a:cxn ang="0">
                  <a:pos x="20" y="34"/>
                </a:cxn>
                <a:cxn ang="0">
                  <a:pos x="18" y="29"/>
                </a:cxn>
                <a:cxn ang="0">
                  <a:pos x="16" y="20"/>
                </a:cxn>
                <a:cxn ang="0">
                  <a:pos x="15" y="12"/>
                </a:cxn>
                <a:cxn ang="0">
                  <a:pos x="3" y="5"/>
                </a:cxn>
                <a:cxn ang="0">
                  <a:pos x="15" y="12"/>
                </a:cxn>
                <a:cxn ang="0">
                  <a:pos x="15" y="0"/>
                </a:cxn>
                <a:cxn ang="0">
                  <a:pos x="3" y="5"/>
                </a:cxn>
                <a:cxn ang="0">
                  <a:pos x="11" y="19"/>
                </a:cxn>
              </a:cxnLst>
              <a:rect l="0" t="0" r="r" b="b"/>
              <a:pathLst>
                <a:path w="103" h="56">
                  <a:moveTo>
                    <a:pt x="11" y="19"/>
                  </a:moveTo>
                  <a:lnTo>
                    <a:pt x="0" y="12"/>
                  </a:lnTo>
                  <a:lnTo>
                    <a:pt x="1" y="22"/>
                  </a:lnTo>
                  <a:lnTo>
                    <a:pt x="1" y="32"/>
                  </a:lnTo>
                  <a:lnTo>
                    <a:pt x="5" y="39"/>
                  </a:lnTo>
                  <a:lnTo>
                    <a:pt x="9" y="46"/>
                  </a:lnTo>
                  <a:lnTo>
                    <a:pt x="15" y="51"/>
                  </a:lnTo>
                  <a:lnTo>
                    <a:pt x="22" y="54"/>
                  </a:lnTo>
                  <a:lnTo>
                    <a:pt x="28" y="56"/>
                  </a:lnTo>
                  <a:lnTo>
                    <a:pt x="37" y="56"/>
                  </a:lnTo>
                  <a:lnTo>
                    <a:pt x="65" y="51"/>
                  </a:lnTo>
                  <a:lnTo>
                    <a:pt x="103" y="47"/>
                  </a:lnTo>
                  <a:lnTo>
                    <a:pt x="103" y="34"/>
                  </a:lnTo>
                  <a:lnTo>
                    <a:pt x="63" y="37"/>
                  </a:lnTo>
                  <a:lnTo>
                    <a:pt x="35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24" y="39"/>
                  </a:lnTo>
                  <a:lnTo>
                    <a:pt x="22" y="37"/>
                  </a:lnTo>
                  <a:lnTo>
                    <a:pt x="20" y="34"/>
                  </a:lnTo>
                  <a:lnTo>
                    <a:pt x="18" y="29"/>
                  </a:lnTo>
                  <a:lnTo>
                    <a:pt x="16" y="20"/>
                  </a:lnTo>
                  <a:lnTo>
                    <a:pt x="15" y="12"/>
                  </a:lnTo>
                  <a:lnTo>
                    <a:pt x="3" y="5"/>
                  </a:lnTo>
                  <a:lnTo>
                    <a:pt x="15" y="12"/>
                  </a:lnTo>
                  <a:lnTo>
                    <a:pt x="15" y="0"/>
                  </a:lnTo>
                  <a:lnTo>
                    <a:pt x="3" y="5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19" name="Freeform 91"/>
            <p:cNvSpPr>
              <a:spLocks/>
            </p:cNvSpPr>
            <p:nvPr/>
          </p:nvSpPr>
          <p:spPr bwMode="auto">
            <a:xfrm>
              <a:off x="3086" y="1293"/>
              <a:ext cx="87" cy="2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12"/>
                </a:cxn>
                <a:cxn ang="0">
                  <a:pos x="29" y="19"/>
                </a:cxn>
                <a:cxn ang="0">
                  <a:pos x="49" y="22"/>
                </a:cxn>
                <a:cxn ang="0">
                  <a:pos x="59" y="22"/>
                </a:cxn>
                <a:cxn ang="0">
                  <a:pos x="70" y="22"/>
                </a:cxn>
                <a:cxn ang="0">
                  <a:pos x="79" y="20"/>
                </a:cxn>
                <a:cxn ang="0">
                  <a:pos x="87" y="19"/>
                </a:cxn>
                <a:cxn ang="0">
                  <a:pos x="79" y="5"/>
                </a:cxn>
                <a:cxn ang="0">
                  <a:pos x="76" y="7"/>
                </a:cxn>
                <a:cxn ang="0">
                  <a:pos x="68" y="9"/>
                </a:cxn>
                <a:cxn ang="0">
                  <a:pos x="59" y="9"/>
                </a:cxn>
                <a:cxn ang="0">
                  <a:pos x="51" y="9"/>
                </a:cxn>
                <a:cxn ang="0">
                  <a:pos x="32" y="5"/>
                </a:cxn>
                <a:cxn ang="0">
                  <a:pos x="19" y="0"/>
                </a:cxn>
                <a:cxn ang="0">
                  <a:pos x="21" y="12"/>
                </a:cxn>
                <a:cxn ang="0">
                  <a:pos x="10" y="0"/>
                </a:cxn>
                <a:cxn ang="0">
                  <a:pos x="0" y="7"/>
                </a:cxn>
                <a:cxn ang="0">
                  <a:pos x="12" y="12"/>
                </a:cxn>
                <a:cxn ang="0">
                  <a:pos x="10" y="0"/>
                </a:cxn>
              </a:cxnLst>
              <a:rect l="0" t="0" r="r" b="b"/>
              <a:pathLst>
                <a:path w="87" h="22">
                  <a:moveTo>
                    <a:pt x="10" y="0"/>
                  </a:moveTo>
                  <a:lnTo>
                    <a:pt x="12" y="12"/>
                  </a:lnTo>
                  <a:lnTo>
                    <a:pt x="29" y="19"/>
                  </a:lnTo>
                  <a:lnTo>
                    <a:pt x="49" y="22"/>
                  </a:lnTo>
                  <a:lnTo>
                    <a:pt x="59" y="22"/>
                  </a:lnTo>
                  <a:lnTo>
                    <a:pt x="70" y="22"/>
                  </a:lnTo>
                  <a:lnTo>
                    <a:pt x="79" y="20"/>
                  </a:lnTo>
                  <a:lnTo>
                    <a:pt x="87" y="19"/>
                  </a:lnTo>
                  <a:lnTo>
                    <a:pt x="79" y="5"/>
                  </a:lnTo>
                  <a:lnTo>
                    <a:pt x="76" y="7"/>
                  </a:lnTo>
                  <a:lnTo>
                    <a:pt x="68" y="9"/>
                  </a:lnTo>
                  <a:lnTo>
                    <a:pt x="59" y="9"/>
                  </a:lnTo>
                  <a:lnTo>
                    <a:pt x="51" y="9"/>
                  </a:lnTo>
                  <a:lnTo>
                    <a:pt x="32" y="5"/>
                  </a:lnTo>
                  <a:lnTo>
                    <a:pt x="19" y="0"/>
                  </a:lnTo>
                  <a:lnTo>
                    <a:pt x="21" y="12"/>
                  </a:lnTo>
                  <a:lnTo>
                    <a:pt x="10" y="0"/>
                  </a:lnTo>
                  <a:lnTo>
                    <a:pt x="0" y="7"/>
                  </a:lnTo>
                  <a:lnTo>
                    <a:pt x="12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20" name="Freeform 92"/>
            <p:cNvSpPr>
              <a:spLocks/>
            </p:cNvSpPr>
            <p:nvPr/>
          </p:nvSpPr>
          <p:spPr bwMode="auto">
            <a:xfrm>
              <a:off x="3096" y="1016"/>
              <a:ext cx="174" cy="289"/>
            </a:xfrm>
            <a:custGeom>
              <a:avLst/>
              <a:gdLst/>
              <a:ahLst/>
              <a:cxnLst>
                <a:cxn ang="0">
                  <a:pos x="150" y="7"/>
                </a:cxn>
                <a:cxn ang="0">
                  <a:pos x="150" y="7"/>
                </a:cxn>
                <a:cxn ang="0">
                  <a:pos x="154" y="14"/>
                </a:cxn>
                <a:cxn ang="0">
                  <a:pos x="156" y="19"/>
                </a:cxn>
                <a:cxn ang="0">
                  <a:pos x="158" y="26"/>
                </a:cxn>
                <a:cxn ang="0">
                  <a:pos x="159" y="33"/>
                </a:cxn>
                <a:cxn ang="0">
                  <a:pos x="159" y="49"/>
                </a:cxn>
                <a:cxn ang="0">
                  <a:pos x="156" y="66"/>
                </a:cxn>
                <a:cxn ang="0">
                  <a:pos x="148" y="87"/>
                </a:cxn>
                <a:cxn ang="0">
                  <a:pos x="141" y="105"/>
                </a:cxn>
                <a:cxn ang="0">
                  <a:pos x="129" y="125"/>
                </a:cxn>
                <a:cxn ang="0">
                  <a:pos x="116" y="146"/>
                </a:cxn>
                <a:cxn ang="0">
                  <a:pos x="103" y="166"/>
                </a:cxn>
                <a:cxn ang="0">
                  <a:pos x="88" y="186"/>
                </a:cxn>
                <a:cxn ang="0">
                  <a:pos x="73" y="205"/>
                </a:cxn>
                <a:cxn ang="0">
                  <a:pos x="58" y="223"/>
                </a:cxn>
                <a:cxn ang="0">
                  <a:pos x="26" y="253"/>
                </a:cxn>
                <a:cxn ang="0">
                  <a:pos x="0" y="277"/>
                </a:cxn>
                <a:cxn ang="0">
                  <a:pos x="11" y="289"/>
                </a:cxn>
                <a:cxn ang="0">
                  <a:pos x="37" y="264"/>
                </a:cxn>
                <a:cxn ang="0">
                  <a:pos x="69" y="232"/>
                </a:cxn>
                <a:cxn ang="0">
                  <a:pos x="84" y="213"/>
                </a:cxn>
                <a:cxn ang="0">
                  <a:pos x="101" y="194"/>
                </a:cxn>
                <a:cxn ang="0">
                  <a:pos x="116" y="174"/>
                </a:cxn>
                <a:cxn ang="0">
                  <a:pos x="131" y="152"/>
                </a:cxn>
                <a:cxn ang="0">
                  <a:pos x="143" y="132"/>
                </a:cxn>
                <a:cxn ang="0">
                  <a:pos x="154" y="112"/>
                </a:cxn>
                <a:cxn ang="0">
                  <a:pos x="163" y="90"/>
                </a:cxn>
                <a:cxn ang="0">
                  <a:pos x="171" y="70"/>
                </a:cxn>
                <a:cxn ang="0">
                  <a:pos x="174" y="51"/>
                </a:cxn>
                <a:cxn ang="0">
                  <a:pos x="174" y="33"/>
                </a:cxn>
                <a:cxn ang="0">
                  <a:pos x="173" y="24"/>
                </a:cxn>
                <a:cxn ang="0">
                  <a:pos x="171" y="16"/>
                </a:cxn>
                <a:cxn ang="0">
                  <a:pos x="167" y="7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50" y="7"/>
                </a:cxn>
              </a:cxnLst>
              <a:rect l="0" t="0" r="r" b="b"/>
              <a:pathLst>
                <a:path w="174" h="289">
                  <a:moveTo>
                    <a:pt x="150" y="7"/>
                  </a:moveTo>
                  <a:lnTo>
                    <a:pt x="150" y="7"/>
                  </a:lnTo>
                  <a:lnTo>
                    <a:pt x="154" y="14"/>
                  </a:lnTo>
                  <a:lnTo>
                    <a:pt x="156" y="19"/>
                  </a:lnTo>
                  <a:lnTo>
                    <a:pt x="158" y="26"/>
                  </a:lnTo>
                  <a:lnTo>
                    <a:pt x="159" y="33"/>
                  </a:lnTo>
                  <a:lnTo>
                    <a:pt x="159" y="49"/>
                  </a:lnTo>
                  <a:lnTo>
                    <a:pt x="156" y="66"/>
                  </a:lnTo>
                  <a:lnTo>
                    <a:pt x="148" y="87"/>
                  </a:lnTo>
                  <a:lnTo>
                    <a:pt x="141" y="105"/>
                  </a:lnTo>
                  <a:lnTo>
                    <a:pt x="129" y="125"/>
                  </a:lnTo>
                  <a:lnTo>
                    <a:pt x="116" y="146"/>
                  </a:lnTo>
                  <a:lnTo>
                    <a:pt x="103" y="166"/>
                  </a:lnTo>
                  <a:lnTo>
                    <a:pt x="88" y="186"/>
                  </a:lnTo>
                  <a:lnTo>
                    <a:pt x="73" y="205"/>
                  </a:lnTo>
                  <a:lnTo>
                    <a:pt x="58" y="223"/>
                  </a:lnTo>
                  <a:lnTo>
                    <a:pt x="26" y="253"/>
                  </a:lnTo>
                  <a:lnTo>
                    <a:pt x="0" y="277"/>
                  </a:lnTo>
                  <a:lnTo>
                    <a:pt x="11" y="289"/>
                  </a:lnTo>
                  <a:lnTo>
                    <a:pt x="37" y="264"/>
                  </a:lnTo>
                  <a:lnTo>
                    <a:pt x="69" y="232"/>
                  </a:lnTo>
                  <a:lnTo>
                    <a:pt x="84" y="213"/>
                  </a:lnTo>
                  <a:lnTo>
                    <a:pt x="101" y="194"/>
                  </a:lnTo>
                  <a:lnTo>
                    <a:pt x="116" y="174"/>
                  </a:lnTo>
                  <a:lnTo>
                    <a:pt x="131" y="152"/>
                  </a:lnTo>
                  <a:lnTo>
                    <a:pt x="143" y="132"/>
                  </a:lnTo>
                  <a:lnTo>
                    <a:pt x="154" y="112"/>
                  </a:lnTo>
                  <a:lnTo>
                    <a:pt x="163" y="90"/>
                  </a:lnTo>
                  <a:lnTo>
                    <a:pt x="171" y="70"/>
                  </a:lnTo>
                  <a:lnTo>
                    <a:pt x="174" y="51"/>
                  </a:lnTo>
                  <a:lnTo>
                    <a:pt x="174" y="33"/>
                  </a:lnTo>
                  <a:lnTo>
                    <a:pt x="173" y="24"/>
                  </a:lnTo>
                  <a:lnTo>
                    <a:pt x="171" y="16"/>
                  </a:lnTo>
                  <a:lnTo>
                    <a:pt x="167" y="7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21" name="Freeform 93"/>
            <p:cNvSpPr>
              <a:spLocks/>
            </p:cNvSpPr>
            <p:nvPr/>
          </p:nvSpPr>
          <p:spPr bwMode="auto">
            <a:xfrm>
              <a:off x="3158" y="954"/>
              <a:ext cx="101" cy="6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14"/>
                </a:cxn>
                <a:cxn ang="0">
                  <a:pos x="28" y="19"/>
                </a:cxn>
                <a:cxn ang="0">
                  <a:pos x="41" y="22"/>
                </a:cxn>
                <a:cxn ang="0">
                  <a:pos x="52" y="27"/>
                </a:cxn>
                <a:cxn ang="0">
                  <a:pos x="60" y="32"/>
                </a:cxn>
                <a:cxn ang="0">
                  <a:pos x="73" y="47"/>
                </a:cxn>
                <a:cxn ang="0">
                  <a:pos x="88" y="69"/>
                </a:cxn>
                <a:cxn ang="0">
                  <a:pos x="101" y="62"/>
                </a:cxn>
                <a:cxn ang="0">
                  <a:pos x="86" y="39"/>
                </a:cxn>
                <a:cxn ang="0">
                  <a:pos x="71" y="22"/>
                </a:cxn>
                <a:cxn ang="0">
                  <a:pos x="60" y="15"/>
                </a:cxn>
                <a:cxn ang="0">
                  <a:pos x="49" y="10"/>
                </a:cxn>
                <a:cxn ang="0">
                  <a:pos x="32" y="5"/>
                </a:cxn>
                <a:cxn ang="0">
                  <a:pos x="9" y="0"/>
                </a:cxn>
                <a:cxn ang="0">
                  <a:pos x="17" y="9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7" y="14"/>
                </a:cxn>
                <a:cxn ang="0">
                  <a:pos x="0" y="5"/>
                </a:cxn>
              </a:cxnLst>
              <a:rect l="0" t="0" r="r" b="b"/>
              <a:pathLst>
                <a:path w="101" h="69">
                  <a:moveTo>
                    <a:pt x="0" y="5"/>
                  </a:moveTo>
                  <a:lnTo>
                    <a:pt x="7" y="14"/>
                  </a:lnTo>
                  <a:lnTo>
                    <a:pt x="28" y="19"/>
                  </a:lnTo>
                  <a:lnTo>
                    <a:pt x="41" y="22"/>
                  </a:lnTo>
                  <a:lnTo>
                    <a:pt x="52" y="27"/>
                  </a:lnTo>
                  <a:lnTo>
                    <a:pt x="60" y="32"/>
                  </a:lnTo>
                  <a:lnTo>
                    <a:pt x="73" y="47"/>
                  </a:lnTo>
                  <a:lnTo>
                    <a:pt x="88" y="69"/>
                  </a:lnTo>
                  <a:lnTo>
                    <a:pt x="101" y="62"/>
                  </a:lnTo>
                  <a:lnTo>
                    <a:pt x="86" y="39"/>
                  </a:lnTo>
                  <a:lnTo>
                    <a:pt x="71" y="22"/>
                  </a:lnTo>
                  <a:lnTo>
                    <a:pt x="60" y="15"/>
                  </a:lnTo>
                  <a:lnTo>
                    <a:pt x="49" y="10"/>
                  </a:lnTo>
                  <a:lnTo>
                    <a:pt x="32" y="5"/>
                  </a:lnTo>
                  <a:lnTo>
                    <a:pt x="9" y="0"/>
                  </a:lnTo>
                  <a:lnTo>
                    <a:pt x="17" y="9"/>
                  </a:lnTo>
                  <a:lnTo>
                    <a:pt x="0" y="5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22" name="Freeform 94"/>
            <p:cNvSpPr>
              <a:spLocks/>
            </p:cNvSpPr>
            <p:nvPr/>
          </p:nvSpPr>
          <p:spPr bwMode="auto">
            <a:xfrm>
              <a:off x="3158" y="925"/>
              <a:ext cx="22" cy="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0"/>
                </a:cxn>
                <a:cxn ang="0">
                  <a:pos x="0" y="34"/>
                </a:cxn>
                <a:cxn ang="0">
                  <a:pos x="17" y="38"/>
                </a:cxn>
                <a:cxn ang="0">
                  <a:pos x="22" y="2"/>
                </a:cxn>
                <a:cxn ang="0">
                  <a:pos x="22" y="0"/>
                </a:cxn>
              </a:cxnLst>
              <a:rect l="0" t="0" r="r" b="b"/>
              <a:pathLst>
                <a:path w="22" h="38">
                  <a:moveTo>
                    <a:pt x="22" y="0"/>
                  </a:moveTo>
                  <a:lnTo>
                    <a:pt x="7" y="0"/>
                  </a:lnTo>
                  <a:lnTo>
                    <a:pt x="0" y="34"/>
                  </a:lnTo>
                  <a:lnTo>
                    <a:pt x="17" y="38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23" name="Freeform 95"/>
            <p:cNvSpPr>
              <a:spLocks/>
            </p:cNvSpPr>
            <p:nvPr/>
          </p:nvSpPr>
          <p:spPr bwMode="auto">
            <a:xfrm>
              <a:off x="3158" y="890"/>
              <a:ext cx="22" cy="3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7"/>
                </a:cxn>
                <a:cxn ang="0">
                  <a:pos x="7" y="37"/>
                </a:cxn>
                <a:cxn ang="0">
                  <a:pos x="22" y="35"/>
                </a:cxn>
                <a:cxn ang="0">
                  <a:pos x="17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2" y="0"/>
                </a:cxn>
              </a:cxnLst>
              <a:rect l="0" t="0" r="r" b="b"/>
              <a:pathLst>
                <a:path w="22" h="37">
                  <a:moveTo>
                    <a:pt x="2" y="0"/>
                  </a:moveTo>
                  <a:lnTo>
                    <a:pt x="0" y="7"/>
                  </a:lnTo>
                  <a:lnTo>
                    <a:pt x="7" y="37"/>
                  </a:lnTo>
                  <a:lnTo>
                    <a:pt x="22" y="35"/>
                  </a:lnTo>
                  <a:lnTo>
                    <a:pt x="17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24" name="Freeform 96"/>
            <p:cNvSpPr>
              <a:spLocks/>
            </p:cNvSpPr>
            <p:nvPr/>
          </p:nvSpPr>
          <p:spPr bwMode="auto">
            <a:xfrm>
              <a:off x="3535" y="3437"/>
              <a:ext cx="327" cy="543"/>
            </a:xfrm>
            <a:custGeom>
              <a:avLst/>
              <a:gdLst/>
              <a:ahLst/>
              <a:cxnLst>
                <a:cxn ang="0">
                  <a:pos x="278" y="3"/>
                </a:cxn>
                <a:cxn ang="0">
                  <a:pos x="243" y="0"/>
                </a:cxn>
                <a:cxn ang="0">
                  <a:pos x="258" y="23"/>
                </a:cxn>
                <a:cxn ang="0">
                  <a:pos x="282" y="66"/>
                </a:cxn>
                <a:cxn ang="0">
                  <a:pos x="269" y="87"/>
                </a:cxn>
                <a:cxn ang="0">
                  <a:pos x="248" y="103"/>
                </a:cxn>
                <a:cxn ang="0">
                  <a:pos x="211" y="113"/>
                </a:cxn>
                <a:cxn ang="0">
                  <a:pos x="145" y="119"/>
                </a:cxn>
                <a:cxn ang="0">
                  <a:pos x="75" y="125"/>
                </a:cxn>
                <a:cxn ang="0">
                  <a:pos x="38" y="136"/>
                </a:cxn>
                <a:cxn ang="0">
                  <a:pos x="15" y="153"/>
                </a:cxn>
                <a:cxn ang="0">
                  <a:pos x="0" y="179"/>
                </a:cxn>
                <a:cxn ang="0">
                  <a:pos x="6" y="217"/>
                </a:cxn>
                <a:cxn ang="0">
                  <a:pos x="19" y="239"/>
                </a:cxn>
                <a:cxn ang="0">
                  <a:pos x="70" y="234"/>
                </a:cxn>
                <a:cxn ang="0">
                  <a:pos x="77" y="253"/>
                </a:cxn>
                <a:cxn ang="0">
                  <a:pos x="74" y="266"/>
                </a:cxn>
                <a:cxn ang="0">
                  <a:pos x="90" y="302"/>
                </a:cxn>
                <a:cxn ang="0">
                  <a:pos x="111" y="325"/>
                </a:cxn>
                <a:cxn ang="0">
                  <a:pos x="139" y="340"/>
                </a:cxn>
                <a:cxn ang="0">
                  <a:pos x="136" y="346"/>
                </a:cxn>
                <a:cxn ang="0">
                  <a:pos x="98" y="340"/>
                </a:cxn>
                <a:cxn ang="0">
                  <a:pos x="89" y="352"/>
                </a:cxn>
                <a:cxn ang="0">
                  <a:pos x="119" y="376"/>
                </a:cxn>
                <a:cxn ang="0">
                  <a:pos x="130" y="388"/>
                </a:cxn>
                <a:cxn ang="0">
                  <a:pos x="90" y="383"/>
                </a:cxn>
                <a:cxn ang="0">
                  <a:pos x="160" y="403"/>
                </a:cxn>
                <a:cxn ang="0">
                  <a:pos x="158" y="447"/>
                </a:cxn>
                <a:cxn ang="0">
                  <a:pos x="164" y="469"/>
                </a:cxn>
                <a:cxn ang="0">
                  <a:pos x="196" y="474"/>
                </a:cxn>
                <a:cxn ang="0">
                  <a:pos x="177" y="496"/>
                </a:cxn>
                <a:cxn ang="0">
                  <a:pos x="179" y="504"/>
                </a:cxn>
                <a:cxn ang="0">
                  <a:pos x="190" y="507"/>
                </a:cxn>
                <a:cxn ang="0">
                  <a:pos x="209" y="501"/>
                </a:cxn>
                <a:cxn ang="0">
                  <a:pos x="231" y="484"/>
                </a:cxn>
                <a:cxn ang="0">
                  <a:pos x="250" y="480"/>
                </a:cxn>
                <a:cxn ang="0">
                  <a:pos x="276" y="484"/>
                </a:cxn>
                <a:cxn ang="0">
                  <a:pos x="214" y="528"/>
                </a:cxn>
                <a:cxn ang="0">
                  <a:pos x="226" y="539"/>
                </a:cxn>
                <a:cxn ang="0">
                  <a:pos x="243" y="543"/>
                </a:cxn>
                <a:cxn ang="0">
                  <a:pos x="254" y="536"/>
                </a:cxn>
                <a:cxn ang="0">
                  <a:pos x="269" y="524"/>
                </a:cxn>
                <a:cxn ang="0">
                  <a:pos x="278" y="529"/>
                </a:cxn>
                <a:cxn ang="0">
                  <a:pos x="290" y="536"/>
                </a:cxn>
                <a:cxn ang="0">
                  <a:pos x="306" y="526"/>
                </a:cxn>
                <a:cxn ang="0">
                  <a:pos x="323" y="504"/>
                </a:cxn>
              </a:cxnLst>
              <a:rect l="0" t="0" r="r" b="b"/>
              <a:pathLst>
                <a:path w="327" h="543">
                  <a:moveTo>
                    <a:pt x="327" y="10"/>
                  </a:moveTo>
                  <a:lnTo>
                    <a:pt x="305" y="6"/>
                  </a:lnTo>
                  <a:lnTo>
                    <a:pt x="278" y="3"/>
                  </a:lnTo>
                  <a:lnTo>
                    <a:pt x="267" y="1"/>
                  </a:lnTo>
                  <a:lnTo>
                    <a:pt x="254" y="0"/>
                  </a:lnTo>
                  <a:lnTo>
                    <a:pt x="243" y="0"/>
                  </a:lnTo>
                  <a:lnTo>
                    <a:pt x="233" y="3"/>
                  </a:lnTo>
                  <a:lnTo>
                    <a:pt x="241" y="8"/>
                  </a:lnTo>
                  <a:lnTo>
                    <a:pt x="258" y="23"/>
                  </a:lnTo>
                  <a:lnTo>
                    <a:pt x="275" y="39"/>
                  </a:lnTo>
                  <a:lnTo>
                    <a:pt x="282" y="49"/>
                  </a:lnTo>
                  <a:lnTo>
                    <a:pt x="282" y="66"/>
                  </a:lnTo>
                  <a:lnTo>
                    <a:pt x="278" y="74"/>
                  </a:lnTo>
                  <a:lnTo>
                    <a:pt x="275" y="81"/>
                  </a:lnTo>
                  <a:lnTo>
                    <a:pt x="269" y="87"/>
                  </a:lnTo>
                  <a:lnTo>
                    <a:pt x="263" y="94"/>
                  </a:lnTo>
                  <a:lnTo>
                    <a:pt x="256" y="99"/>
                  </a:lnTo>
                  <a:lnTo>
                    <a:pt x="248" y="103"/>
                  </a:lnTo>
                  <a:lnTo>
                    <a:pt x="241" y="106"/>
                  </a:lnTo>
                  <a:lnTo>
                    <a:pt x="231" y="109"/>
                  </a:lnTo>
                  <a:lnTo>
                    <a:pt x="211" y="113"/>
                  </a:lnTo>
                  <a:lnTo>
                    <a:pt x="190" y="116"/>
                  </a:lnTo>
                  <a:lnTo>
                    <a:pt x="167" y="118"/>
                  </a:lnTo>
                  <a:lnTo>
                    <a:pt x="145" y="119"/>
                  </a:lnTo>
                  <a:lnTo>
                    <a:pt x="120" y="119"/>
                  </a:lnTo>
                  <a:lnTo>
                    <a:pt x="98" y="121"/>
                  </a:lnTo>
                  <a:lnTo>
                    <a:pt x="75" y="125"/>
                  </a:lnTo>
                  <a:lnTo>
                    <a:pt x="55" y="130"/>
                  </a:lnTo>
                  <a:lnTo>
                    <a:pt x="45" y="133"/>
                  </a:lnTo>
                  <a:lnTo>
                    <a:pt x="38" y="136"/>
                  </a:lnTo>
                  <a:lnTo>
                    <a:pt x="28" y="141"/>
                  </a:lnTo>
                  <a:lnTo>
                    <a:pt x="21" y="146"/>
                  </a:lnTo>
                  <a:lnTo>
                    <a:pt x="15" y="153"/>
                  </a:lnTo>
                  <a:lnTo>
                    <a:pt x="10" y="162"/>
                  </a:lnTo>
                  <a:lnTo>
                    <a:pt x="4" y="168"/>
                  </a:lnTo>
                  <a:lnTo>
                    <a:pt x="0" y="179"/>
                  </a:lnTo>
                  <a:lnTo>
                    <a:pt x="2" y="192"/>
                  </a:lnTo>
                  <a:lnTo>
                    <a:pt x="4" y="209"/>
                  </a:lnTo>
                  <a:lnTo>
                    <a:pt x="6" y="217"/>
                  </a:lnTo>
                  <a:lnTo>
                    <a:pt x="8" y="226"/>
                  </a:lnTo>
                  <a:lnTo>
                    <a:pt x="13" y="232"/>
                  </a:lnTo>
                  <a:lnTo>
                    <a:pt x="19" y="239"/>
                  </a:lnTo>
                  <a:lnTo>
                    <a:pt x="34" y="234"/>
                  </a:lnTo>
                  <a:lnTo>
                    <a:pt x="53" y="234"/>
                  </a:lnTo>
                  <a:lnTo>
                    <a:pt x="70" y="234"/>
                  </a:lnTo>
                  <a:lnTo>
                    <a:pt x="87" y="239"/>
                  </a:lnTo>
                  <a:lnTo>
                    <a:pt x="83" y="246"/>
                  </a:lnTo>
                  <a:lnTo>
                    <a:pt x="77" y="253"/>
                  </a:lnTo>
                  <a:lnTo>
                    <a:pt x="68" y="259"/>
                  </a:lnTo>
                  <a:lnTo>
                    <a:pt x="60" y="261"/>
                  </a:lnTo>
                  <a:lnTo>
                    <a:pt x="74" y="266"/>
                  </a:lnTo>
                  <a:lnTo>
                    <a:pt x="87" y="270"/>
                  </a:lnTo>
                  <a:lnTo>
                    <a:pt x="87" y="285"/>
                  </a:lnTo>
                  <a:lnTo>
                    <a:pt x="90" y="302"/>
                  </a:lnTo>
                  <a:lnTo>
                    <a:pt x="94" y="310"/>
                  </a:lnTo>
                  <a:lnTo>
                    <a:pt x="102" y="319"/>
                  </a:lnTo>
                  <a:lnTo>
                    <a:pt x="111" y="325"/>
                  </a:lnTo>
                  <a:lnTo>
                    <a:pt x="126" y="329"/>
                  </a:lnTo>
                  <a:lnTo>
                    <a:pt x="132" y="334"/>
                  </a:lnTo>
                  <a:lnTo>
                    <a:pt x="139" y="340"/>
                  </a:lnTo>
                  <a:lnTo>
                    <a:pt x="143" y="344"/>
                  </a:lnTo>
                  <a:lnTo>
                    <a:pt x="141" y="346"/>
                  </a:lnTo>
                  <a:lnTo>
                    <a:pt x="136" y="346"/>
                  </a:lnTo>
                  <a:lnTo>
                    <a:pt x="122" y="344"/>
                  </a:lnTo>
                  <a:lnTo>
                    <a:pt x="109" y="340"/>
                  </a:lnTo>
                  <a:lnTo>
                    <a:pt x="98" y="340"/>
                  </a:lnTo>
                  <a:lnTo>
                    <a:pt x="92" y="342"/>
                  </a:lnTo>
                  <a:lnTo>
                    <a:pt x="89" y="347"/>
                  </a:lnTo>
                  <a:lnTo>
                    <a:pt x="89" y="352"/>
                  </a:lnTo>
                  <a:lnTo>
                    <a:pt x="94" y="359"/>
                  </a:lnTo>
                  <a:lnTo>
                    <a:pt x="104" y="366"/>
                  </a:lnTo>
                  <a:lnTo>
                    <a:pt x="119" y="376"/>
                  </a:lnTo>
                  <a:lnTo>
                    <a:pt x="130" y="383"/>
                  </a:lnTo>
                  <a:lnTo>
                    <a:pt x="134" y="386"/>
                  </a:lnTo>
                  <a:lnTo>
                    <a:pt x="130" y="388"/>
                  </a:lnTo>
                  <a:lnTo>
                    <a:pt x="122" y="386"/>
                  </a:lnTo>
                  <a:lnTo>
                    <a:pt x="102" y="383"/>
                  </a:lnTo>
                  <a:lnTo>
                    <a:pt x="90" y="383"/>
                  </a:lnTo>
                  <a:lnTo>
                    <a:pt x="92" y="391"/>
                  </a:lnTo>
                  <a:lnTo>
                    <a:pt x="96" y="398"/>
                  </a:lnTo>
                  <a:lnTo>
                    <a:pt x="160" y="403"/>
                  </a:lnTo>
                  <a:lnTo>
                    <a:pt x="160" y="416"/>
                  </a:lnTo>
                  <a:lnTo>
                    <a:pt x="158" y="437"/>
                  </a:lnTo>
                  <a:lnTo>
                    <a:pt x="158" y="447"/>
                  </a:lnTo>
                  <a:lnTo>
                    <a:pt x="158" y="455"/>
                  </a:lnTo>
                  <a:lnTo>
                    <a:pt x="160" y="464"/>
                  </a:lnTo>
                  <a:lnTo>
                    <a:pt x="164" y="469"/>
                  </a:lnTo>
                  <a:lnTo>
                    <a:pt x="181" y="472"/>
                  </a:lnTo>
                  <a:lnTo>
                    <a:pt x="197" y="470"/>
                  </a:lnTo>
                  <a:lnTo>
                    <a:pt x="196" y="474"/>
                  </a:lnTo>
                  <a:lnTo>
                    <a:pt x="184" y="482"/>
                  </a:lnTo>
                  <a:lnTo>
                    <a:pt x="181" y="489"/>
                  </a:lnTo>
                  <a:lnTo>
                    <a:pt x="177" y="496"/>
                  </a:lnTo>
                  <a:lnTo>
                    <a:pt x="177" y="499"/>
                  </a:lnTo>
                  <a:lnTo>
                    <a:pt x="177" y="501"/>
                  </a:lnTo>
                  <a:lnTo>
                    <a:pt x="179" y="504"/>
                  </a:lnTo>
                  <a:lnTo>
                    <a:pt x="182" y="506"/>
                  </a:lnTo>
                  <a:lnTo>
                    <a:pt x="186" y="507"/>
                  </a:lnTo>
                  <a:lnTo>
                    <a:pt x="190" y="507"/>
                  </a:lnTo>
                  <a:lnTo>
                    <a:pt x="196" y="506"/>
                  </a:lnTo>
                  <a:lnTo>
                    <a:pt x="199" y="506"/>
                  </a:lnTo>
                  <a:lnTo>
                    <a:pt x="209" y="501"/>
                  </a:lnTo>
                  <a:lnTo>
                    <a:pt x="218" y="494"/>
                  </a:lnTo>
                  <a:lnTo>
                    <a:pt x="226" y="489"/>
                  </a:lnTo>
                  <a:lnTo>
                    <a:pt x="231" y="484"/>
                  </a:lnTo>
                  <a:lnTo>
                    <a:pt x="237" y="480"/>
                  </a:lnTo>
                  <a:lnTo>
                    <a:pt x="239" y="480"/>
                  </a:lnTo>
                  <a:lnTo>
                    <a:pt x="250" y="480"/>
                  </a:lnTo>
                  <a:lnTo>
                    <a:pt x="263" y="482"/>
                  </a:lnTo>
                  <a:lnTo>
                    <a:pt x="271" y="482"/>
                  </a:lnTo>
                  <a:lnTo>
                    <a:pt x="276" y="484"/>
                  </a:lnTo>
                  <a:lnTo>
                    <a:pt x="280" y="485"/>
                  </a:lnTo>
                  <a:lnTo>
                    <a:pt x="282" y="489"/>
                  </a:lnTo>
                  <a:lnTo>
                    <a:pt x="214" y="528"/>
                  </a:lnTo>
                  <a:lnTo>
                    <a:pt x="216" y="531"/>
                  </a:lnTo>
                  <a:lnTo>
                    <a:pt x="220" y="536"/>
                  </a:lnTo>
                  <a:lnTo>
                    <a:pt x="226" y="539"/>
                  </a:lnTo>
                  <a:lnTo>
                    <a:pt x="231" y="539"/>
                  </a:lnTo>
                  <a:lnTo>
                    <a:pt x="237" y="541"/>
                  </a:lnTo>
                  <a:lnTo>
                    <a:pt x="243" y="543"/>
                  </a:lnTo>
                  <a:lnTo>
                    <a:pt x="244" y="543"/>
                  </a:lnTo>
                  <a:lnTo>
                    <a:pt x="248" y="541"/>
                  </a:lnTo>
                  <a:lnTo>
                    <a:pt x="254" y="536"/>
                  </a:lnTo>
                  <a:lnTo>
                    <a:pt x="259" y="531"/>
                  </a:lnTo>
                  <a:lnTo>
                    <a:pt x="265" y="526"/>
                  </a:lnTo>
                  <a:lnTo>
                    <a:pt x="269" y="524"/>
                  </a:lnTo>
                  <a:lnTo>
                    <a:pt x="273" y="524"/>
                  </a:lnTo>
                  <a:lnTo>
                    <a:pt x="275" y="526"/>
                  </a:lnTo>
                  <a:lnTo>
                    <a:pt x="278" y="529"/>
                  </a:lnTo>
                  <a:lnTo>
                    <a:pt x="280" y="533"/>
                  </a:lnTo>
                  <a:lnTo>
                    <a:pt x="284" y="534"/>
                  </a:lnTo>
                  <a:lnTo>
                    <a:pt x="290" y="536"/>
                  </a:lnTo>
                  <a:lnTo>
                    <a:pt x="295" y="534"/>
                  </a:lnTo>
                  <a:lnTo>
                    <a:pt x="301" y="531"/>
                  </a:lnTo>
                  <a:lnTo>
                    <a:pt x="306" y="526"/>
                  </a:lnTo>
                  <a:lnTo>
                    <a:pt x="310" y="519"/>
                  </a:lnTo>
                  <a:lnTo>
                    <a:pt x="320" y="509"/>
                  </a:lnTo>
                  <a:lnTo>
                    <a:pt x="323" y="504"/>
                  </a:lnTo>
                  <a:lnTo>
                    <a:pt x="327" y="1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25" name="Freeform 97"/>
            <p:cNvSpPr>
              <a:spLocks/>
            </p:cNvSpPr>
            <p:nvPr/>
          </p:nvSpPr>
          <p:spPr bwMode="auto">
            <a:xfrm>
              <a:off x="3751" y="3430"/>
              <a:ext cx="111" cy="24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9" y="17"/>
                </a:cxn>
                <a:cxn ang="0">
                  <a:pos x="28" y="15"/>
                </a:cxn>
                <a:cxn ang="0">
                  <a:pos x="38" y="13"/>
                </a:cxn>
                <a:cxn ang="0">
                  <a:pos x="49" y="15"/>
                </a:cxn>
                <a:cxn ang="0">
                  <a:pos x="62" y="17"/>
                </a:cxn>
                <a:cxn ang="0">
                  <a:pos x="87" y="20"/>
                </a:cxn>
                <a:cxn ang="0">
                  <a:pos x="111" y="24"/>
                </a:cxn>
                <a:cxn ang="0">
                  <a:pos x="111" y="10"/>
                </a:cxn>
                <a:cxn ang="0">
                  <a:pos x="89" y="7"/>
                </a:cxn>
                <a:cxn ang="0">
                  <a:pos x="64" y="3"/>
                </a:cxn>
                <a:cxn ang="0">
                  <a:pos x="51" y="2"/>
                </a:cxn>
                <a:cxn ang="0">
                  <a:pos x="38" y="0"/>
                </a:cxn>
                <a:cxn ang="0">
                  <a:pos x="27" y="0"/>
                </a:cxn>
                <a:cxn ang="0">
                  <a:pos x="15" y="3"/>
                </a:cxn>
                <a:cxn ang="0">
                  <a:pos x="12" y="15"/>
                </a:cxn>
                <a:cxn ang="0">
                  <a:pos x="15" y="3"/>
                </a:cxn>
                <a:cxn ang="0">
                  <a:pos x="0" y="7"/>
                </a:cxn>
                <a:cxn ang="0">
                  <a:pos x="12" y="15"/>
                </a:cxn>
                <a:cxn ang="0">
                  <a:pos x="21" y="3"/>
                </a:cxn>
              </a:cxnLst>
              <a:rect l="0" t="0" r="r" b="b"/>
              <a:pathLst>
                <a:path w="111" h="24">
                  <a:moveTo>
                    <a:pt x="21" y="3"/>
                  </a:moveTo>
                  <a:lnTo>
                    <a:pt x="19" y="17"/>
                  </a:lnTo>
                  <a:lnTo>
                    <a:pt x="28" y="15"/>
                  </a:lnTo>
                  <a:lnTo>
                    <a:pt x="38" y="13"/>
                  </a:lnTo>
                  <a:lnTo>
                    <a:pt x="49" y="15"/>
                  </a:lnTo>
                  <a:lnTo>
                    <a:pt x="62" y="17"/>
                  </a:lnTo>
                  <a:lnTo>
                    <a:pt x="87" y="20"/>
                  </a:lnTo>
                  <a:lnTo>
                    <a:pt x="111" y="24"/>
                  </a:lnTo>
                  <a:lnTo>
                    <a:pt x="111" y="10"/>
                  </a:lnTo>
                  <a:lnTo>
                    <a:pt x="89" y="7"/>
                  </a:lnTo>
                  <a:lnTo>
                    <a:pt x="64" y="3"/>
                  </a:lnTo>
                  <a:lnTo>
                    <a:pt x="51" y="2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5" y="3"/>
                  </a:lnTo>
                  <a:lnTo>
                    <a:pt x="12" y="15"/>
                  </a:lnTo>
                  <a:lnTo>
                    <a:pt x="15" y="3"/>
                  </a:lnTo>
                  <a:lnTo>
                    <a:pt x="0" y="7"/>
                  </a:lnTo>
                  <a:lnTo>
                    <a:pt x="12" y="15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26" name="Freeform 98"/>
            <p:cNvSpPr>
              <a:spLocks/>
            </p:cNvSpPr>
            <p:nvPr/>
          </p:nvSpPr>
          <p:spPr bwMode="auto">
            <a:xfrm>
              <a:off x="3763" y="3433"/>
              <a:ext cx="62" cy="53"/>
            </a:xfrm>
            <a:custGeom>
              <a:avLst/>
              <a:gdLst/>
              <a:ahLst/>
              <a:cxnLst>
                <a:cxn ang="0">
                  <a:pos x="62" y="53"/>
                </a:cxn>
                <a:cxn ang="0">
                  <a:pos x="62" y="53"/>
                </a:cxn>
                <a:cxn ang="0">
                  <a:pos x="52" y="39"/>
                </a:cxn>
                <a:cxn ang="0">
                  <a:pos x="35" y="22"/>
                </a:cxn>
                <a:cxn ang="0">
                  <a:pos x="18" y="7"/>
                </a:cxn>
                <a:cxn ang="0">
                  <a:pos x="9" y="0"/>
                </a:cxn>
                <a:cxn ang="0">
                  <a:pos x="0" y="12"/>
                </a:cxn>
                <a:cxn ang="0">
                  <a:pos x="7" y="17"/>
                </a:cxn>
                <a:cxn ang="0">
                  <a:pos x="24" y="32"/>
                </a:cxn>
                <a:cxn ang="0">
                  <a:pos x="39" y="48"/>
                </a:cxn>
                <a:cxn ang="0">
                  <a:pos x="45" y="53"/>
                </a:cxn>
                <a:cxn ang="0">
                  <a:pos x="45" y="53"/>
                </a:cxn>
                <a:cxn ang="0">
                  <a:pos x="62" y="53"/>
                </a:cxn>
              </a:cxnLst>
              <a:rect l="0" t="0" r="r" b="b"/>
              <a:pathLst>
                <a:path w="62" h="53">
                  <a:moveTo>
                    <a:pt x="62" y="53"/>
                  </a:moveTo>
                  <a:lnTo>
                    <a:pt x="62" y="53"/>
                  </a:lnTo>
                  <a:lnTo>
                    <a:pt x="52" y="39"/>
                  </a:lnTo>
                  <a:lnTo>
                    <a:pt x="35" y="22"/>
                  </a:lnTo>
                  <a:lnTo>
                    <a:pt x="18" y="7"/>
                  </a:lnTo>
                  <a:lnTo>
                    <a:pt x="9" y="0"/>
                  </a:lnTo>
                  <a:lnTo>
                    <a:pt x="0" y="12"/>
                  </a:lnTo>
                  <a:lnTo>
                    <a:pt x="7" y="17"/>
                  </a:lnTo>
                  <a:lnTo>
                    <a:pt x="24" y="32"/>
                  </a:lnTo>
                  <a:lnTo>
                    <a:pt x="39" y="48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27" name="Freeform 99"/>
            <p:cNvSpPr>
              <a:spLocks/>
            </p:cNvSpPr>
            <p:nvPr/>
          </p:nvSpPr>
          <p:spPr bwMode="auto">
            <a:xfrm>
              <a:off x="3808" y="3486"/>
              <a:ext cx="17" cy="18"/>
            </a:xfrm>
            <a:custGeom>
              <a:avLst/>
              <a:gdLst/>
              <a:ahLst/>
              <a:cxnLst>
                <a:cxn ang="0">
                  <a:pos x="17" y="18"/>
                </a:cxn>
                <a:cxn ang="0">
                  <a:pos x="17" y="17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17" y="18"/>
                </a:cxn>
              </a:cxnLst>
              <a:rect l="0" t="0" r="r" b="b"/>
              <a:pathLst>
                <a:path w="17" h="18">
                  <a:moveTo>
                    <a:pt x="17" y="18"/>
                  </a:moveTo>
                  <a:lnTo>
                    <a:pt x="17" y="1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28" name="Freeform 100"/>
            <p:cNvSpPr>
              <a:spLocks/>
            </p:cNvSpPr>
            <p:nvPr/>
          </p:nvSpPr>
          <p:spPr bwMode="auto">
            <a:xfrm>
              <a:off x="3528" y="3501"/>
              <a:ext cx="297" cy="116"/>
            </a:xfrm>
            <a:custGeom>
              <a:avLst/>
              <a:gdLst/>
              <a:ahLst/>
              <a:cxnLst>
                <a:cxn ang="0">
                  <a:pos x="17" y="115"/>
                </a:cxn>
                <a:cxn ang="0">
                  <a:pos x="15" y="116"/>
                </a:cxn>
                <a:cxn ang="0">
                  <a:pos x="19" y="108"/>
                </a:cxn>
                <a:cxn ang="0">
                  <a:pos x="22" y="101"/>
                </a:cxn>
                <a:cxn ang="0">
                  <a:pos x="28" y="94"/>
                </a:cxn>
                <a:cxn ang="0">
                  <a:pos x="34" y="88"/>
                </a:cxn>
                <a:cxn ang="0">
                  <a:pos x="41" y="84"/>
                </a:cxn>
                <a:cxn ang="0">
                  <a:pos x="49" y="79"/>
                </a:cxn>
                <a:cxn ang="0">
                  <a:pos x="56" y="76"/>
                </a:cxn>
                <a:cxn ang="0">
                  <a:pos x="66" y="72"/>
                </a:cxn>
                <a:cxn ang="0">
                  <a:pos x="84" y="67"/>
                </a:cxn>
                <a:cxn ang="0">
                  <a:pos x="105" y="66"/>
                </a:cxn>
                <a:cxn ang="0">
                  <a:pos x="127" y="62"/>
                </a:cxn>
                <a:cxn ang="0">
                  <a:pos x="152" y="62"/>
                </a:cxn>
                <a:cxn ang="0">
                  <a:pos x="174" y="61"/>
                </a:cxn>
                <a:cxn ang="0">
                  <a:pos x="197" y="59"/>
                </a:cxn>
                <a:cxn ang="0">
                  <a:pos x="220" y="55"/>
                </a:cxn>
                <a:cxn ang="0">
                  <a:pos x="240" y="52"/>
                </a:cxn>
                <a:cxn ang="0">
                  <a:pos x="250" y="49"/>
                </a:cxn>
                <a:cxn ang="0">
                  <a:pos x="259" y="45"/>
                </a:cxn>
                <a:cxn ang="0">
                  <a:pos x="268" y="40"/>
                </a:cxn>
                <a:cxn ang="0">
                  <a:pos x="276" y="35"/>
                </a:cxn>
                <a:cxn ang="0">
                  <a:pos x="282" y="29"/>
                </a:cxn>
                <a:cxn ang="0">
                  <a:pos x="287" y="20"/>
                </a:cxn>
                <a:cxn ang="0">
                  <a:pos x="293" y="12"/>
                </a:cxn>
                <a:cxn ang="0">
                  <a:pos x="297" y="3"/>
                </a:cxn>
                <a:cxn ang="0">
                  <a:pos x="282" y="0"/>
                </a:cxn>
                <a:cxn ang="0">
                  <a:pos x="278" y="7"/>
                </a:cxn>
                <a:cxn ang="0">
                  <a:pos x="274" y="13"/>
                </a:cxn>
                <a:cxn ang="0">
                  <a:pos x="270" y="20"/>
                </a:cxn>
                <a:cxn ang="0">
                  <a:pos x="265" y="25"/>
                </a:cxn>
                <a:cxn ang="0">
                  <a:pos x="259" y="29"/>
                </a:cxn>
                <a:cxn ang="0">
                  <a:pos x="251" y="32"/>
                </a:cxn>
                <a:cxn ang="0">
                  <a:pos x="244" y="35"/>
                </a:cxn>
                <a:cxn ang="0">
                  <a:pos x="236" y="39"/>
                </a:cxn>
                <a:cxn ang="0">
                  <a:pos x="218" y="42"/>
                </a:cxn>
                <a:cxn ang="0">
                  <a:pos x="197" y="45"/>
                </a:cxn>
                <a:cxn ang="0">
                  <a:pos x="174" y="47"/>
                </a:cxn>
                <a:cxn ang="0">
                  <a:pos x="150" y="47"/>
                </a:cxn>
                <a:cxn ang="0">
                  <a:pos x="127" y="49"/>
                </a:cxn>
                <a:cxn ang="0">
                  <a:pos x="103" y="50"/>
                </a:cxn>
                <a:cxn ang="0">
                  <a:pos x="81" y="54"/>
                </a:cxn>
                <a:cxn ang="0">
                  <a:pos x="60" y="59"/>
                </a:cxn>
                <a:cxn ang="0">
                  <a:pos x="50" y="62"/>
                </a:cxn>
                <a:cxn ang="0">
                  <a:pos x="41" y="67"/>
                </a:cxn>
                <a:cxn ang="0">
                  <a:pos x="32" y="72"/>
                </a:cxn>
                <a:cxn ang="0">
                  <a:pos x="24" y="77"/>
                </a:cxn>
                <a:cxn ang="0">
                  <a:pos x="17" y="86"/>
                </a:cxn>
                <a:cxn ang="0">
                  <a:pos x="9" y="93"/>
                </a:cxn>
                <a:cxn ang="0">
                  <a:pos x="5" y="10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7" y="115"/>
                </a:cxn>
              </a:cxnLst>
              <a:rect l="0" t="0" r="r" b="b"/>
              <a:pathLst>
                <a:path w="297" h="116">
                  <a:moveTo>
                    <a:pt x="17" y="115"/>
                  </a:moveTo>
                  <a:lnTo>
                    <a:pt x="15" y="116"/>
                  </a:lnTo>
                  <a:lnTo>
                    <a:pt x="19" y="108"/>
                  </a:lnTo>
                  <a:lnTo>
                    <a:pt x="22" y="101"/>
                  </a:lnTo>
                  <a:lnTo>
                    <a:pt x="28" y="94"/>
                  </a:lnTo>
                  <a:lnTo>
                    <a:pt x="34" y="88"/>
                  </a:lnTo>
                  <a:lnTo>
                    <a:pt x="41" y="84"/>
                  </a:lnTo>
                  <a:lnTo>
                    <a:pt x="49" y="79"/>
                  </a:lnTo>
                  <a:lnTo>
                    <a:pt x="56" y="76"/>
                  </a:lnTo>
                  <a:lnTo>
                    <a:pt x="66" y="72"/>
                  </a:lnTo>
                  <a:lnTo>
                    <a:pt x="84" y="67"/>
                  </a:lnTo>
                  <a:lnTo>
                    <a:pt x="105" y="66"/>
                  </a:lnTo>
                  <a:lnTo>
                    <a:pt x="127" y="62"/>
                  </a:lnTo>
                  <a:lnTo>
                    <a:pt x="152" y="62"/>
                  </a:lnTo>
                  <a:lnTo>
                    <a:pt x="174" y="61"/>
                  </a:lnTo>
                  <a:lnTo>
                    <a:pt x="197" y="59"/>
                  </a:lnTo>
                  <a:lnTo>
                    <a:pt x="220" y="55"/>
                  </a:lnTo>
                  <a:lnTo>
                    <a:pt x="240" y="52"/>
                  </a:lnTo>
                  <a:lnTo>
                    <a:pt x="250" y="49"/>
                  </a:lnTo>
                  <a:lnTo>
                    <a:pt x="259" y="45"/>
                  </a:lnTo>
                  <a:lnTo>
                    <a:pt x="268" y="40"/>
                  </a:lnTo>
                  <a:lnTo>
                    <a:pt x="276" y="35"/>
                  </a:lnTo>
                  <a:lnTo>
                    <a:pt x="282" y="29"/>
                  </a:lnTo>
                  <a:lnTo>
                    <a:pt x="287" y="20"/>
                  </a:lnTo>
                  <a:lnTo>
                    <a:pt x="293" y="12"/>
                  </a:lnTo>
                  <a:lnTo>
                    <a:pt x="297" y="3"/>
                  </a:lnTo>
                  <a:lnTo>
                    <a:pt x="282" y="0"/>
                  </a:lnTo>
                  <a:lnTo>
                    <a:pt x="278" y="7"/>
                  </a:lnTo>
                  <a:lnTo>
                    <a:pt x="274" y="13"/>
                  </a:lnTo>
                  <a:lnTo>
                    <a:pt x="270" y="20"/>
                  </a:lnTo>
                  <a:lnTo>
                    <a:pt x="265" y="25"/>
                  </a:lnTo>
                  <a:lnTo>
                    <a:pt x="259" y="29"/>
                  </a:lnTo>
                  <a:lnTo>
                    <a:pt x="251" y="32"/>
                  </a:lnTo>
                  <a:lnTo>
                    <a:pt x="244" y="35"/>
                  </a:lnTo>
                  <a:lnTo>
                    <a:pt x="236" y="39"/>
                  </a:lnTo>
                  <a:lnTo>
                    <a:pt x="218" y="42"/>
                  </a:lnTo>
                  <a:lnTo>
                    <a:pt x="197" y="45"/>
                  </a:lnTo>
                  <a:lnTo>
                    <a:pt x="174" y="47"/>
                  </a:lnTo>
                  <a:lnTo>
                    <a:pt x="150" y="47"/>
                  </a:lnTo>
                  <a:lnTo>
                    <a:pt x="127" y="49"/>
                  </a:lnTo>
                  <a:lnTo>
                    <a:pt x="103" y="50"/>
                  </a:lnTo>
                  <a:lnTo>
                    <a:pt x="81" y="54"/>
                  </a:lnTo>
                  <a:lnTo>
                    <a:pt x="60" y="59"/>
                  </a:lnTo>
                  <a:lnTo>
                    <a:pt x="50" y="62"/>
                  </a:lnTo>
                  <a:lnTo>
                    <a:pt x="41" y="67"/>
                  </a:lnTo>
                  <a:lnTo>
                    <a:pt x="32" y="72"/>
                  </a:lnTo>
                  <a:lnTo>
                    <a:pt x="24" y="77"/>
                  </a:lnTo>
                  <a:lnTo>
                    <a:pt x="17" y="86"/>
                  </a:lnTo>
                  <a:lnTo>
                    <a:pt x="9" y="93"/>
                  </a:lnTo>
                  <a:lnTo>
                    <a:pt x="5" y="10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7" y="1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29" name="Freeform 101"/>
            <p:cNvSpPr>
              <a:spLocks/>
            </p:cNvSpPr>
            <p:nvPr/>
          </p:nvSpPr>
          <p:spPr bwMode="auto">
            <a:xfrm>
              <a:off x="3528" y="3616"/>
              <a:ext cx="30" cy="69"/>
            </a:xfrm>
            <a:custGeom>
              <a:avLst/>
              <a:gdLst/>
              <a:ahLst/>
              <a:cxnLst>
                <a:cxn ang="0">
                  <a:pos x="22" y="53"/>
                </a:cxn>
                <a:cxn ang="0">
                  <a:pos x="30" y="55"/>
                </a:cxn>
                <a:cxn ang="0">
                  <a:pos x="26" y="50"/>
                </a:cxn>
                <a:cxn ang="0">
                  <a:pos x="22" y="43"/>
                </a:cxn>
                <a:cxn ang="0">
                  <a:pos x="20" y="37"/>
                </a:cxn>
                <a:cxn ang="0">
                  <a:pos x="19" y="28"/>
                </a:cxn>
                <a:cxn ang="0">
                  <a:pos x="17" y="13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32"/>
                </a:cxn>
                <a:cxn ang="0">
                  <a:pos x="5" y="40"/>
                </a:cxn>
                <a:cxn ang="0">
                  <a:pos x="7" y="48"/>
                </a:cxn>
                <a:cxn ang="0">
                  <a:pos x="13" y="57"/>
                </a:cxn>
                <a:cxn ang="0">
                  <a:pos x="20" y="65"/>
                </a:cxn>
                <a:cxn ang="0">
                  <a:pos x="28" y="65"/>
                </a:cxn>
                <a:cxn ang="0">
                  <a:pos x="20" y="65"/>
                </a:cxn>
                <a:cxn ang="0">
                  <a:pos x="24" y="69"/>
                </a:cxn>
                <a:cxn ang="0">
                  <a:pos x="28" y="65"/>
                </a:cxn>
                <a:cxn ang="0">
                  <a:pos x="22" y="53"/>
                </a:cxn>
              </a:cxnLst>
              <a:rect l="0" t="0" r="r" b="b"/>
              <a:pathLst>
                <a:path w="30" h="69">
                  <a:moveTo>
                    <a:pt x="22" y="53"/>
                  </a:moveTo>
                  <a:lnTo>
                    <a:pt x="30" y="55"/>
                  </a:lnTo>
                  <a:lnTo>
                    <a:pt x="26" y="50"/>
                  </a:lnTo>
                  <a:lnTo>
                    <a:pt x="22" y="43"/>
                  </a:lnTo>
                  <a:lnTo>
                    <a:pt x="20" y="37"/>
                  </a:lnTo>
                  <a:lnTo>
                    <a:pt x="19" y="28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" y="32"/>
                  </a:lnTo>
                  <a:lnTo>
                    <a:pt x="5" y="40"/>
                  </a:lnTo>
                  <a:lnTo>
                    <a:pt x="7" y="48"/>
                  </a:lnTo>
                  <a:lnTo>
                    <a:pt x="13" y="57"/>
                  </a:lnTo>
                  <a:lnTo>
                    <a:pt x="20" y="65"/>
                  </a:lnTo>
                  <a:lnTo>
                    <a:pt x="28" y="65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28" y="65"/>
                  </a:lnTo>
                  <a:lnTo>
                    <a:pt x="22" y="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30" name="Freeform 102"/>
            <p:cNvSpPr>
              <a:spLocks/>
            </p:cNvSpPr>
            <p:nvPr/>
          </p:nvSpPr>
          <p:spPr bwMode="auto">
            <a:xfrm>
              <a:off x="3550" y="3663"/>
              <a:ext cx="79" cy="18"/>
            </a:xfrm>
            <a:custGeom>
              <a:avLst/>
              <a:gdLst/>
              <a:ahLst/>
              <a:cxnLst>
                <a:cxn ang="0">
                  <a:pos x="79" y="13"/>
                </a:cxn>
                <a:cxn ang="0">
                  <a:pos x="74" y="6"/>
                </a:cxn>
                <a:cxn ang="0">
                  <a:pos x="57" y="1"/>
                </a:cxn>
                <a:cxn ang="0">
                  <a:pos x="38" y="0"/>
                </a:cxn>
                <a:cxn ang="0">
                  <a:pos x="17" y="1"/>
                </a:cxn>
                <a:cxn ang="0">
                  <a:pos x="0" y="6"/>
                </a:cxn>
                <a:cxn ang="0">
                  <a:pos x="6" y="18"/>
                </a:cxn>
                <a:cxn ang="0">
                  <a:pos x="19" y="15"/>
                </a:cxn>
                <a:cxn ang="0">
                  <a:pos x="38" y="15"/>
                </a:cxn>
                <a:cxn ang="0">
                  <a:pos x="55" y="15"/>
                </a:cxn>
                <a:cxn ang="0">
                  <a:pos x="68" y="18"/>
                </a:cxn>
                <a:cxn ang="0">
                  <a:pos x="64" y="13"/>
                </a:cxn>
                <a:cxn ang="0">
                  <a:pos x="79" y="13"/>
                </a:cxn>
                <a:cxn ang="0">
                  <a:pos x="79" y="8"/>
                </a:cxn>
                <a:cxn ang="0">
                  <a:pos x="74" y="6"/>
                </a:cxn>
                <a:cxn ang="0">
                  <a:pos x="79" y="13"/>
                </a:cxn>
              </a:cxnLst>
              <a:rect l="0" t="0" r="r" b="b"/>
              <a:pathLst>
                <a:path w="79" h="18">
                  <a:moveTo>
                    <a:pt x="79" y="13"/>
                  </a:moveTo>
                  <a:lnTo>
                    <a:pt x="74" y="6"/>
                  </a:lnTo>
                  <a:lnTo>
                    <a:pt x="57" y="1"/>
                  </a:lnTo>
                  <a:lnTo>
                    <a:pt x="38" y="0"/>
                  </a:lnTo>
                  <a:lnTo>
                    <a:pt x="17" y="1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9" y="15"/>
                  </a:lnTo>
                  <a:lnTo>
                    <a:pt x="38" y="15"/>
                  </a:lnTo>
                  <a:lnTo>
                    <a:pt x="55" y="15"/>
                  </a:lnTo>
                  <a:lnTo>
                    <a:pt x="68" y="18"/>
                  </a:lnTo>
                  <a:lnTo>
                    <a:pt x="64" y="13"/>
                  </a:lnTo>
                  <a:lnTo>
                    <a:pt x="79" y="13"/>
                  </a:lnTo>
                  <a:lnTo>
                    <a:pt x="79" y="8"/>
                  </a:lnTo>
                  <a:lnTo>
                    <a:pt x="74" y="6"/>
                  </a:lnTo>
                  <a:lnTo>
                    <a:pt x="79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31" name="Freeform 103"/>
            <p:cNvSpPr>
              <a:spLocks/>
            </p:cNvSpPr>
            <p:nvPr/>
          </p:nvSpPr>
          <p:spPr bwMode="auto">
            <a:xfrm>
              <a:off x="3595" y="3676"/>
              <a:ext cx="34" cy="2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29"/>
                </a:cxn>
                <a:cxn ang="0">
                  <a:pos x="12" y="26"/>
                </a:cxn>
                <a:cxn ang="0">
                  <a:pos x="23" y="19"/>
                </a:cxn>
                <a:cxn ang="0">
                  <a:pos x="30" y="10"/>
                </a:cxn>
                <a:cxn ang="0">
                  <a:pos x="34" y="0"/>
                </a:cxn>
                <a:cxn ang="0">
                  <a:pos x="19" y="0"/>
                </a:cxn>
                <a:cxn ang="0">
                  <a:pos x="17" y="4"/>
                </a:cxn>
                <a:cxn ang="0">
                  <a:pos x="12" y="9"/>
                </a:cxn>
                <a:cxn ang="0">
                  <a:pos x="4" y="14"/>
                </a:cxn>
                <a:cxn ang="0">
                  <a:pos x="0" y="15"/>
                </a:cxn>
                <a:cxn ang="0">
                  <a:pos x="0" y="29"/>
                </a:cxn>
                <a:cxn ang="0">
                  <a:pos x="0" y="15"/>
                </a:cxn>
              </a:cxnLst>
              <a:rect l="0" t="0" r="r" b="b"/>
              <a:pathLst>
                <a:path w="34" h="29">
                  <a:moveTo>
                    <a:pt x="0" y="15"/>
                  </a:moveTo>
                  <a:lnTo>
                    <a:pt x="0" y="29"/>
                  </a:lnTo>
                  <a:lnTo>
                    <a:pt x="12" y="26"/>
                  </a:lnTo>
                  <a:lnTo>
                    <a:pt x="23" y="19"/>
                  </a:lnTo>
                  <a:lnTo>
                    <a:pt x="30" y="10"/>
                  </a:lnTo>
                  <a:lnTo>
                    <a:pt x="34" y="0"/>
                  </a:lnTo>
                  <a:lnTo>
                    <a:pt x="19" y="0"/>
                  </a:lnTo>
                  <a:lnTo>
                    <a:pt x="17" y="4"/>
                  </a:lnTo>
                  <a:lnTo>
                    <a:pt x="12" y="9"/>
                  </a:lnTo>
                  <a:lnTo>
                    <a:pt x="4" y="14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32" name="Freeform 104"/>
            <p:cNvSpPr>
              <a:spLocks/>
            </p:cNvSpPr>
            <p:nvPr/>
          </p:nvSpPr>
          <p:spPr bwMode="auto">
            <a:xfrm>
              <a:off x="3595" y="3691"/>
              <a:ext cx="34" cy="22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27" y="9"/>
                </a:cxn>
                <a:cxn ang="0">
                  <a:pos x="15" y="5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2" y="17"/>
                </a:cxn>
                <a:cxn ang="0">
                  <a:pos x="27" y="22"/>
                </a:cxn>
                <a:cxn ang="0">
                  <a:pos x="19" y="16"/>
                </a:cxn>
                <a:cxn ang="0">
                  <a:pos x="34" y="16"/>
                </a:cxn>
                <a:cxn ang="0">
                  <a:pos x="34" y="9"/>
                </a:cxn>
                <a:cxn ang="0">
                  <a:pos x="27" y="9"/>
                </a:cxn>
                <a:cxn ang="0">
                  <a:pos x="34" y="16"/>
                </a:cxn>
              </a:cxnLst>
              <a:rect l="0" t="0" r="r" b="b"/>
              <a:pathLst>
                <a:path w="34" h="22">
                  <a:moveTo>
                    <a:pt x="34" y="16"/>
                  </a:moveTo>
                  <a:lnTo>
                    <a:pt x="27" y="9"/>
                  </a:lnTo>
                  <a:lnTo>
                    <a:pt x="15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2" y="17"/>
                  </a:lnTo>
                  <a:lnTo>
                    <a:pt x="27" y="22"/>
                  </a:lnTo>
                  <a:lnTo>
                    <a:pt x="19" y="16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27" y="9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33" name="Freeform 105"/>
            <p:cNvSpPr>
              <a:spLocks/>
            </p:cNvSpPr>
            <p:nvPr/>
          </p:nvSpPr>
          <p:spPr bwMode="auto">
            <a:xfrm>
              <a:off x="3614" y="3707"/>
              <a:ext cx="55" cy="65"/>
            </a:xfrm>
            <a:custGeom>
              <a:avLst/>
              <a:gdLst/>
              <a:ahLst/>
              <a:cxnLst>
                <a:cxn ang="0">
                  <a:pos x="55" y="59"/>
                </a:cxn>
                <a:cxn ang="0">
                  <a:pos x="47" y="52"/>
                </a:cxn>
                <a:cxn ang="0">
                  <a:pos x="36" y="49"/>
                </a:cxn>
                <a:cxn ang="0">
                  <a:pos x="28" y="43"/>
                </a:cxn>
                <a:cxn ang="0">
                  <a:pos x="23" y="37"/>
                </a:cxn>
                <a:cxn ang="0">
                  <a:pos x="19" y="30"/>
                </a:cxn>
                <a:cxn ang="0">
                  <a:pos x="15" y="13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4" y="33"/>
                </a:cxn>
                <a:cxn ang="0">
                  <a:pos x="10" y="45"/>
                </a:cxn>
                <a:cxn ang="0">
                  <a:pos x="17" y="54"/>
                </a:cxn>
                <a:cxn ang="0">
                  <a:pos x="30" y="60"/>
                </a:cxn>
                <a:cxn ang="0">
                  <a:pos x="45" y="65"/>
                </a:cxn>
                <a:cxn ang="0">
                  <a:pos x="38" y="59"/>
                </a:cxn>
                <a:cxn ang="0">
                  <a:pos x="55" y="59"/>
                </a:cxn>
                <a:cxn ang="0">
                  <a:pos x="55" y="52"/>
                </a:cxn>
                <a:cxn ang="0">
                  <a:pos x="47" y="52"/>
                </a:cxn>
                <a:cxn ang="0">
                  <a:pos x="55" y="59"/>
                </a:cxn>
              </a:cxnLst>
              <a:rect l="0" t="0" r="r" b="b"/>
              <a:pathLst>
                <a:path w="55" h="65">
                  <a:moveTo>
                    <a:pt x="55" y="59"/>
                  </a:moveTo>
                  <a:lnTo>
                    <a:pt x="47" y="52"/>
                  </a:lnTo>
                  <a:lnTo>
                    <a:pt x="36" y="49"/>
                  </a:lnTo>
                  <a:lnTo>
                    <a:pt x="28" y="43"/>
                  </a:lnTo>
                  <a:lnTo>
                    <a:pt x="23" y="37"/>
                  </a:lnTo>
                  <a:lnTo>
                    <a:pt x="19" y="30"/>
                  </a:lnTo>
                  <a:lnTo>
                    <a:pt x="15" y="1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33"/>
                  </a:lnTo>
                  <a:lnTo>
                    <a:pt x="10" y="45"/>
                  </a:lnTo>
                  <a:lnTo>
                    <a:pt x="17" y="54"/>
                  </a:lnTo>
                  <a:lnTo>
                    <a:pt x="30" y="60"/>
                  </a:lnTo>
                  <a:lnTo>
                    <a:pt x="45" y="65"/>
                  </a:lnTo>
                  <a:lnTo>
                    <a:pt x="38" y="59"/>
                  </a:lnTo>
                  <a:lnTo>
                    <a:pt x="55" y="59"/>
                  </a:lnTo>
                  <a:lnTo>
                    <a:pt x="55" y="52"/>
                  </a:lnTo>
                  <a:lnTo>
                    <a:pt x="47" y="52"/>
                  </a:lnTo>
                  <a:lnTo>
                    <a:pt x="55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34" name="Freeform 106"/>
            <p:cNvSpPr>
              <a:spLocks/>
            </p:cNvSpPr>
            <p:nvPr/>
          </p:nvSpPr>
          <p:spPr bwMode="auto">
            <a:xfrm>
              <a:off x="3652" y="3766"/>
              <a:ext cx="34" cy="23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3" y="22"/>
                </a:cxn>
                <a:cxn ang="0">
                  <a:pos x="17" y="23"/>
                </a:cxn>
                <a:cxn ang="0">
                  <a:pos x="26" y="23"/>
                </a:cxn>
                <a:cxn ang="0">
                  <a:pos x="34" y="13"/>
                </a:cxn>
                <a:cxn ang="0">
                  <a:pos x="28" y="6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22" y="10"/>
                </a:cxn>
                <a:cxn ang="0">
                  <a:pos x="19" y="10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3" y="22"/>
                </a:cxn>
              </a:cxnLst>
              <a:rect l="0" t="0" r="r" b="b"/>
              <a:pathLst>
                <a:path w="34" h="23">
                  <a:moveTo>
                    <a:pt x="3" y="22"/>
                  </a:moveTo>
                  <a:lnTo>
                    <a:pt x="3" y="22"/>
                  </a:lnTo>
                  <a:lnTo>
                    <a:pt x="17" y="23"/>
                  </a:lnTo>
                  <a:lnTo>
                    <a:pt x="26" y="23"/>
                  </a:lnTo>
                  <a:lnTo>
                    <a:pt x="34" y="13"/>
                  </a:lnTo>
                  <a:lnTo>
                    <a:pt x="28" y="6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2" y="10"/>
                  </a:lnTo>
                  <a:lnTo>
                    <a:pt x="19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35" name="Freeform 107"/>
            <p:cNvSpPr>
              <a:spLocks/>
            </p:cNvSpPr>
            <p:nvPr/>
          </p:nvSpPr>
          <p:spPr bwMode="auto">
            <a:xfrm>
              <a:off x="3616" y="3771"/>
              <a:ext cx="43" cy="47"/>
            </a:xfrm>
            <a:custGeom>
              <a:avLst/>
              <a:gdLst/>
              <a:ahLst/>
              <a:cxnLst>
                <a:cxn ang="0">
                  <a:pos x="41" y="35"/>
                </a:cxn>
                <a:cxn ang="0">
                  <a:pos x="41" y="35"/>
                </a:cxn>
                <a:cxn ang="0">
                  <a:pos x="26" y="27"/>
                </a:cxn>
                <a:cxn ang="0">
                  <a:pos x="19" y="20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9" y="13"/>
                </a:cxn>
                <a:cxn ang="0">
                  <a:pos x="28" y="15"/>
                </a:cxn>
                <a:cxn ang="0">
                  <a:pos x="39" y="17"/>
                </a:cxn>
                <a:cxn ang="0">
                  <a:pos x="43" y="3"/>
                </a:cxn>
                <a:cxn ang="0">
                  <a:pos x="30" y="0"/>
                </a:cxn>
                <a:cxn ang="0">
                  <a:pos x="17" y="0"/>
                </a:cxn>
                <a:cxn ang="0">
                  <a:pos x="8" y="3"/>
                </a:cxn>
                <a:cxn ang="0">
                  <a:pos x="0" y="10"/>
                </a:cxn>
                <a:cxn ang="0">
                  <a:pos x="0" y="20"/>
                </a:cxn>
                <a:cxn ang="0">
                  <a:pos x="8" y="28"/>
                </a:cxn>
                <a:cxn ang="0">
                  <a:pos x="17" y="38"/>
                </a:cxn>
                <a:cxn ang="0">
                  <a:pos x="32" y="47"/>
                </a:cxn>
                <a:cxn ang="0">
                  <a:pos x="32" y="47"/>
                </a:cxn>
                <a:cxn ang="0">
                  <a:pos x="41" y="35"/>
                </a:cxn>
              </a:cxnLst>
              <a:rect l="0" t="0" r="r" b="b"/>
              <a:pathLst>
                <a:path w="43" h="47">
                  <a:moveTo>
                    <a:pt x="41" y="35"/>
                  </a:moveTo>
                  <a:lnTo>
                    <a:pt x="41" y="35"/>
                  </a:lnTo>
                  <a:lnTo>
                    <a:pt x="26" y="27"/>
                  </a:lnTo>
                  <a:lnTo>
                    <a:pt x="19" y="2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3"/>
                  </a:lnTo>
                  <a:lnTo>
                    <a:pt x="28" y="15"/>
                  </a:lnTo>
                  <a:lnTo>
                    <a:pt x="39" y="17"/>
                  </a:lnTo>
                  <a:lnTo>
                    <a:pt x="43" y="3"/>
                  </a:lnTo>
                  <a:lnTo>
                    <a:pt x="30" y="0"/>
                  </a:lnTo>
                  <a:lnTo>
                    <a:pt x="17" y="0"/>
                  </a:lnTo>
                  <a:lnTo>
                    <a:pt x="8" y="3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8" y="28"/>
                  </a:lnTo>
                  <a:lnTo>
                    <a:pt x="17" y="38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41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36" name="Freeform 108"/>
            <p:cNvSpPr>
              <a:spLocks/>
            </p:cNvSpPr>
            <p:nvPr/>
          </p:nvSpPr>
          <p:spPr bwMode="auto">
            <a:xfrm>
              <a:off x="3620" y="3806"/>
              <a:ext cx="56" cy="25"/>
            </a:xfrm>
            <a:custGeom>
              <a:avLst/>
              <a:gdLst/>
              <a:ahLst/>
              <a:cxnLst>
                <a:cxn ang="0">
                  <a:pos x="13" y="17"/>
                </a:cxn>
                <a:cxn ang="0">
                  <a:pos x="13" y="15"/>
                </a:cxn>
                <a:cxn ang="0">
                  <a:pos x="17" y="20"/>
                </a:cxn>
                <a:cxn ang="0">
                  <a:pos x="35" y="24"/>
                </a:cxn>
                <a:cxn ang="0">
                  <a:pos x="45" y="25"/>
                </a:cxn>
                <a:cxn ang="0">
                  <a:pos x="56" y="17"/>
                </a:cxn>
                <a:cxn ang="0">
                  <a:pos x="49" y="9"/>
                </a:cxn>
                <a:cxn ang="0">
                  <a:pos x="37" y="0"/>
                </a:cxn>
                <a:cxn ang="0">
                  <a:pos x="28" y="12"/>
                </a:cxn>
                <a:cxn ang="0">
                  <a:pos x="39" y="19"/>
                </a:cxn>
                <a:cxn ang="0">
                  <a:pos x="39" y="17"/>
                </a:cxn>
                <a:cxn ang="0">
                  <a:pos x="45" y="12"/>
                </a:cxn>
                <a:cxn ang="0">
                  <a:pos x="39" y="10"/>
                </a:cxn>
                <a:cxn ang="0">
                  <a:pos x="19" y="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3" y="17"/>
                </a:cxn>
              </a:cxnLst>
              <a:rect l="0" t="0" r="r" b="b"/>
              <a:pathLst>
                <a:path w="56" h="25">
                  <a:moveTo>
                    <a:pt x="13" y="17"/>
                  </a:moveTo>
                  <a:lnTo>
                    <a:pt x="13" y="15"/>
                  </a:lnTo>
                  <a:lnTo>
                    <a:pt x="17" y="20"/>
                  </a:lnTo>
                  <a:lnTo>
                    <a:pt x="35" y="24"/>
                  </a:lnTo>
                  <a:lnTo>
                    <a:pt x="45" y="25"/>
                  </a:lnTo>
                  <a:lnTo>
                    <a:pt x="56" y="17"/>
                  </a:lnTo>
                  <a:lnTo>
                    <a:pt x="49" y="9"/>
                  </a:lnTo>
                  <a:lnTo>
                    <a:pt x="37" y="0"/>
                  </a:lnTo>
                  <a:lnTo>
                    <a:pt x="28" y="12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45" y="12"/>
                  </a:lnTo>
                  <a:lnTo>
                    <a:pt x="39" y="10"/>
                  </a:lnTo>
                  <a:lnTo>
                    <a:pt x="19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37" name="Freeform 109"/>
            <p:cNvSpPr>
              <a:spLocks/>
            </p:cNvSpPr>
            <p:nvPr/>
          </p:nvSpPr>
          <p:spPr bwMode="auto">
            <a:xfrm>
              <a:off x="3612" y="3816"/>
              <a:ext cx="25" cy="27"/>
            </a:xfrm>
            <a:custGeom>
              <a:avLst/>
              <a:gdLst/>
              <a:ahLst/>
              <a:cxnLst>
                <a:cxn ang="0">
                  <a:pos x="19" y="12"/>
                </a:cxn>
                <a:cxn ang="0">
                  <a:pos x="25" y="24"/>
                </a:cxn>
                <a:cxn ang="0">
                  <a:pos x="23" y="10"/>
                </a:cxn>
                <a:cxn ang="0">
                  <a:pos x="21" y="7"/>
                </a:cxn>
                <a:cxn ang="0">
                  <a:pos x="8" y="0"/>
                </a:cxn>
                <a:cxn ang="0">
                  <a:pos x="8" y="14"/>
                </a:cxn>
                <a:cxn ang="0">
                  <a:pos x="13" y="14"/>
                </a:cxn>
                <a:cxn ang="0">
                  <a:pos x="17" y="27"/>
                </a:cxn>
                <a:cxn ang="0">
                  <a:pos x="13" y="14"/>
                </a:cxn>
                <a:cxn ang="0">
                  <a:pos x="0" y="26"/>
                </a:cxn>
                <a:cxn ang="0">
                  <a:pos x="17" y="27"/>
                </a:cxn>
                <a:cxn ang="0">
                  <a:pos x="19" y="12"/>
                </a:cxn>
              </a:cxnLst>
              <a:rect l="0" t="0" r="r" b="b"/>
              <a:pathLst>
                <a:path w="25" h="27">
                  <a:moveTo>
                    <a:pt x="19" y="12"/>
                  </a:moveTo>
                  <a:lnTo>
                    <a:pt x="25" y="24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8" y="0"/>
                  </a:lnTo>
                  <a:lnTo>
                    <a:pt x="8" y="14"/>
                  </a:lnTo>
                  <a:lnTo>
                    <a:pt x="13" y="14"/>
                  </a:lnTo>
                  <a:lnTo>
                    <a:pt x="17" y="27"/>
                  </a:lnTo>
                  <a:lnTo>
                    <a:pt x="13" y="14"/>
                  </a:lnTo>
                  <a:lnTo>
                    <a:pt x="0" y="26"/>
                  </a:lnTo>
                  <a:lnTo>
                    <a:pt x="17" y="27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38" name="Freeform 110"/>
            <p:cNvSpPr>
              <a:spLocks/>
            </p:cNvSpPr>
            <p:nvPr/>
          </p:nvSpPr>
          <p:spPr bwMode="auto">
            <a:xfrm>
              <a:off x="3629" y="3828"/>
              <a:ext cx="75" cy="19"/>
            </a:xfrm>
            <a:custGeom>
              <a:avLst/>
              <a:gdLst/>
              <a:ahLst/>
              <a:cxnLst>
                <a:cxn ang="0">
                  <a:pos x="75" y="12"/>
                </a:cxn>
                <a:cxn ang="0">
                  <a:pos x="68" y="5"/>
                </a:cxn>
                <a:cxn ang="0">
                  <a:pos x="2" y="0"/>
                </a:cxn>
                <a:cxn ang="0">
                  <a:pos x="0" y="15"/>
                </a:cxn>
                <a:cxn ang="0">
                  <a:pos x="66" y="19"/>
                </a:cxn>
                <a:cxn ang="0">
                  <a:pos x="75" y="12"/>
                </a:cxn>
                <a:cxn ang="0">
                  <a:pos x="75" y="12"/>
                </a:cxn>
                <a:cxn ang="0">
                  <a:pos x="75" y="5"/>
                </a:cxn>
                <a:cxn ang="0">
                  <a:pos x="68" y="5"/>
                </a:cxn>
                <a:cxn ang="0">
                  <a:pos x="75" y="12"/>
                </a:cxn>
              </a:cxnLst>
              <a:rect l="0" t="0" r="r" b="b"/>
              <a:pathLst>
                <a:path w="75" h="19">
                  <a:moveTo>
                    <a:pt x="75" y="12"/>
                  </a:moveTo>
                  <a:lnTo>
                    <a:pt x="68" y="5"/>
                  </a:lnTo>
                  <a:lnTo>
                    <a:pt x="2" y="0"/>
                  </a:lnTo>
                  <a:lnTo>
                    <a:pt x="0" y="15"/>
                  </a:lnTo>
                  <a:lnTo>
                    <a:pt x="66" y="19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5"/>
                  </a:lnTo>
                  <a:lnTo>
                    <a:pt x="68" y="5"/>
                  </a:lnTo>
                  <a:lnTo>
                    <a:pt x="75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39" name="Freeform 111"/>
            <p:cNvSpPr>
              <a:spLocks/>
            </p:cNvSpPr>
            <p:nvPr/>
          </p:nvSpPr>
          <p:spPr bwMode="auto">
            <a:xfrm>
              <a:off x="3686" y="3840"/>
              <a:ext cx="18" cy="71"/>
            </a:xfrm>
            <a:custGeom>
              <a:avLst/>
              <a:gdLst/>
              <a:ahLst/>
              <a:cxnLst>
                <a:cxn ang="0">
                  <a:pos x="18" y="62"/>
                </a:cxn>
                <a:cxn ang="0">
                  <a:pos x="18" y="62"/>
                </a:cxn>
                <a:cxn ang="0">
                  <a:pos x="16" y="59"/>
                </a:cxn>
                <a:cxn ang="0">
                  <a:pos x="16" y="52"/>
                </a:cxn>
                <a:cxn ang="0">
                  <a:pos x="15" y="42"/>
                </a:cxn>
                <a:cxn ang="0">
                  <a:pos x="15" y="34"/>
                </a:cxn>
                <a:cxn ang="0">
                  <a:pos x="16" y="13"/>
                </a:cxn>
                <a:cxn ang="0">
                  <a:pos x="18" y="0"/>
                </a:cxn>
                <a:cxn ang="0">
                  <a:pos x="1" y="0"/>
                </a:cxn>
                <a:cxn ang="0">
                  <a:pos x="1" y="13"/>
                </a:cxn>
                <a:cxn ang="0">
                  <a:pos x="0" y="32"/>
                </a:cxn>
                <a:cxn ang="0">
                  <a:pos x="0" y="44"/>
                </a:cxn>
                <a:cxn ang="0">
                  <a:pos x="0" y="54"/>
                </a:cxn>
                <a:cxn ang="0">
                  <a:pos x="1" y="62"/>
                </a:cxn>
                <a:cxn ang="0">
                  <a:pos x="7" y="71"/>
                </a:cxn>
                <a:cxn ang="0">
                  <a:pos x="7" y="71"/>
                </a:cxn>
                <a:cxn ang="0">
                  <a:pos x="18" y="62"/>
                </a:cxn>
              </a:cxnLst>
              <a:rect l="0" t="0" r="r" b="b"/>
              <a:pathLst>
                <a:path w="18" h="71">
                  <a:moveTo>
                    <a:pt x="18" y="62"/>
                  </a:moveTo>
                  <a:lnTo>
                    <a:pt x="18" y="62"/>
                  </a:lnTo>
                  <a:lnTo>
                    <a:pt x="16" y="59"/>
                  </a:lnTo>
                  <a:lnTo>
                    <a:pt x="16" y="52"/>
                  </a:lnTo>
                  <a:lnTo>
                    <a:pt x="15" y="42"/>
                  </a:lnTo>
                  <a:lnTo>
                    <a:pt x="15" y="34"/>
                  </a:lnTo>
                  <a:lnTo>
                    <a:pt x="16" y="13"/>
                  </a:lnTo>
                  <a:lnTo>
                    <a:pt x="18" y="0"/>
                  </a:lnTo>
                  <a:lnTo>
                    <a:pt x="1" y="0"/>
                  </a:lnTo>
                  <a:lnTo>
                    <a:pt x="1" y="13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1" y="62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8" y="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40" name="Freeform 112"/>
            <p:cNvSpPr>
              <a:spLocks/>
            </p:cNvSpPr>
            <p:nvPr/>
          </p:nvSpPr>
          <p:spPr bwMode="auto">
            <a:xfrm>
              <a:off x="3693" y="3902"/>
              <a:ext cx="45" cy="1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5" y="2"/>
                </a:cxn>
                <a:cxn ang="0">
                  <a:pos x="24" y="0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23" y="14"/>
                </a:cxn>
                <a:cxn ang="0">
                  <a:pos x="34" y="10"/>
                </a:cxn>
                <a:cxn ang="0">
                  <a:pos x="43" y="12"/>
                </a:cxn>
                <a:cxn ang="0">
                  <a:pos x="34" y="10"/>
                </a:cxn>
                <a:cxn ang="0">
                  <a:pos x="38" y="15"/>
                </a:cxn>
                <a:cxn ang="0">
                  <a:pos x="43" y="12"/>
                </a:cxn>
                <a:cxn ang="0">
                  <a:pos x="36" y="0"/>
                </a:cxn>
              </a:cxnLst>
              <a:rect l="0" t="0" r="r" b="b"/>
              <a:pathLst>
                <a:path w="45" h="15">
                  <a:moveTo>
                    <a:pt x="36" y="0"/>
                  </a:moveTo>
                  <a:lnTo>
                    <a:pt x="45" y="2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9"/>
                  </a:lnTo>
                  <a:lnTo>
                    <a:pt x="23" y="14"/>
                  </a:lnTo>
                  <a:lnTo>
                    <a:pt x="34" y="10"/>
                  </a:lnTo>
                  <a:lnTo>
                    <a:pt x="43" y="12"/>
                  </a:lnTo>
                  <a:lnTo>
                    <a:pt x="34" y="10"/>
                  </a:lnTo>
                  <a:lnTo>
                    <a:pt x="38" y="15"/>
                  </a:lnTo>
                  <a:lnTo>
                    <a:pt x="43" y="1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41" name="Freeform 113"/>
            <p:cNvSpPr>
              <a:spLocks/>
            </p:cNvSpPr>
            <p:nvPr/>
          </p:nvSpPr>
          <p:spPr bwMode="auto">
            <a:xfrm>
              <a:off x="3704" y="3902"/>
              <a:ext cx="32" cy="47"/>
            </a:xfrm>
            <a:custGeom>
              <a:avLst/>
              <a:gdLst/>
              <a:ahLst/>
              <a:cxnLst>
                <a:cxn ang="0">
                  <a:pos x="17" y="34"/>
                </a:cxn>
                <a:cxn ang="0">
                  <a:pos x="17" y="34"/>
                </a:cxn>
                <a:cxn ang="0">
                  <a:pos x="15" y="34"/>
                </a:cxn>
                <a:cxn ang="0">
                  <a:pos x="15" y="34"/>
                </a:cxn>
                <a:cxn ang="0">
                  <a:pos x="15" y="32"/>
                </a:cxn>
                <a:cxn ang="0">
                  <a:pos x="15" y="32"/>
                </a:cxn>
                <a:cxn ang="0">
                  <a:pos x="17" y="27"/>
                </a:cxn>
                <a:cxn ang="0">
                  <a:pos x="21" y="22"/>
                </a:cxn>
                <a:cxn ang="0">
                  <a:pos x="32" y="14"/>
                </a:cxn>
                <a:cxn ang="0">
                  <a:pos x="25" y="0"/>
                </a:cxn>
                <a:cxn ang="0">
                  <a:pos x="32" y="12"/>
                </a:cxn>
                <a:cxn ang="0">
                  <a:pos x="21" y="4"/>
                </a:cxn>
                <a:cxn ang="0">
                  <a:pos x="10" y="14"/>
                </a:cxn>
                <a:cxn ang="0">
                  <a:pos x="4" y="20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4" y="44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7" y="34"/>
                </a:cxn>
              </a:cxnLst>
              <a:rect l="0" t="0" r="r" b="b"/>
              <a:pathLst>
                <a:path w="32" h="47">
                  <a:moveTo>
                    <a:pt x="17" y="34"/>
                  </a:moveTo>
                  <a:lnTo>
                    <a:pt x="17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7" y="27"/>
                  </a:lnTo>
                  <a:lnTo>
                    <a:pt x="21" y="22"/>
                  </a:lnTo>
                  <a:lnTo>
                    <a:pt x="32" y="14"/>
                  </a:lnTo>
                  <a:lnTo>
                    <a:pt x="25" y="0"/>
                  </a:lnTo>
                  <a:lnTo>
                    <a:pt x="32" y="12"/>
                  </a:lnTo>
                  <a:lnTo>
                    <a:pt x="21" y="4"/>
                  </a:lnTo>
                  <a:lnTo>
                    <a:pt x="10" y="14"/>
                  </a:lnTo>
                  <a:lnTo>
                    <a:pt x="4" y="20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42" name="Freeform 114"/>
            <p:cNvSpPr>
              <a:spLocks/>
            </p:cNvSpPr>
            <p:nvPr/>
          </p:nvSpPr>
          <p:spPr bwMode="auto">
            <a:xfrm>
              <a:off x="3714" y="3911"/>
              <a:ext cx="67" cy="4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7" y="3"/>
                </a:cxn>
                <a:cxn ang="0">
                  <a:pos x="56" y="0"/>
                </a:cxn>
                <a:cxn ang="0">
                  <a:pos x="49" y="3"/>
                </a:cxn>
                <a:cxn ang="0">
                  <a:pos x="41" y="8"/>
                </a:cxn>
                <a:cxn ang="0">
                  <a:pos x="34" y="15"/>
                </a:cxn>
                <a:cxn ang="0">
                  <a:pos x="26" y="20"/>
                </a:cxn>
                <a:cxn ang="0">
                  <a:pos x="17" y="25"/>
                </a:cxn>
                <a:cxn ang="0">
                  <a:pos x="15" y="25"/>
                </a:cxn>
                <a:cxn ang="0">
                  <a:pos x="11" y="27"/>
                </a:cxn>
                <a:cxn ang="0">
                  <a:pos x="9" y="27"/>
                </a:cxn>
                <a:cxn ang="0">
                  <a:pos x="7" y="25"/>
                </a:cxn>
                <a:cxn ang="0">
                  <a:pos x="0" y="38"/>
                </a:cxn>
                <a:cxn ang="0">
                  <a:pos x="5" y="40"/>
                </a:cxn>
                <a:cxn ang="0">
                  <a:pos x="13" y="40"/>
                </a:cxn>
                <a:cxn ang="0">
                  <a:pos x="18" y="38"/>
                </a:cxn>
                <a:cxn ang="0">
                  <a:pos x="24" y="37"/>
                </a:cxn>
                <a:cxn ang="0">
                  <a:pos x="34" y="32"/>
                </a:cxn>
                <a:cxn ang="0">
                  <a:pos x="43" y="25"/>
                </a:cxn>
                <a:cxn ang="0">
                  <a:pos x="50" y="20"/>
                </a:cxn>
                <a:cxn ang="0">
                  <a:pos x="58" y="15"/>
                </a:cxn>
                <a:cxn ang="0">
                  <a:pos x="60" y="13"/>
                </a:cxn>
                <a:cxn ang="0">
                  <a:pos x="54" y="10"/>
                </a:cxn>
                <a:cxn ang="0">
                  <a:pos x="60" y="13"/>
                </a:cxn>
                <a:cxn ang="0">
                  <a:pos x="54" y="10"/>
                </a:cxn>
                <a:cxn ang="0">
                  <a:pos x="56" y="13"/>
                </a:cxn>
                <a:cxn ang="0">
                  <a:pos x="60" y="13"/>
                </a:cxn>
                <a:cxn ang="0">
                  <a:pos x="60" y="0"/>
                </a:cxn>
              </a:cxnLst>
              <a:rect l="0" t="0" r="r" b="b"/>
              <a:pathLst>
                <a:path w="67" h="40">
                  <a:moveTo>
                    <a:pt x="60" y="0"/>
                  </a:moveTo>
                  <a:lnTo>
                    <a:pt x="67" y="3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1" y="8"/>
                  </a:lnTo>
                  <a:lnTo>
                    <a:pt x="34" y="15"/>
                  </a:lnTo>
                  <a:lnTo>
                    <a:pt x="26" y="20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7" y="25"/>
                  </a:lnTo>
                  <a:lnTo>
                    <a:pt x="0" y="38"/>
                  </a:lnTo>
                  <a:lnTo>
                    <a:pt x="5" y="40"/>
                  </a:lnTo>
                  <a:lnTo>
                    <a:pt x="13" y="40"/>
                  </a:lnTo>
                  <a:lnTo>
                    <a:pt x="18" y="38"/>
                  </a:lnTo>
                  <a:lnTo>
                    <a:pt x="24" y="37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0" y="20"/>
                  </a:lnTo>
                  <a:lnTo>
                    <a:pt x="58" y="15"/>
                  </a:lnTo>
                  <a:lnTo>
                    <a:pt x="60" y="13"/>
                  </a:lnTo>
                  <a:lnTo>
                    <a:pt x="54" y="10"/>
                  </a:lnTo>
                  <a:lnTo>
                    <a:pt x="60" y="13"/>
                  </a:lnTo>
                  <a:lnTo>
                    <a:pt x="54" y="10"/>
                  </a:lnTo>
                  <a:lnTo>
                    <a:pt x="56" y="13"/>
                  </a:lnTo>
                  <a:lnTo>
                    <a:pt x="60" y="1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43" name="Freeform 115"/>
            <p:cNvSpPr>
              <a:spLocks/>
            </p:cNvSpPr>
            <p:nvPr/>
          </p:nvSpPr>
          <p:spPr bwMode="auto">
            <a:xfrm>
              <a:off x="3774" y="3911"/>
              <a:ext cx="51" cy="20"/>
            </a:xfrm>
            <a:custGeom>
              <a:avLst/>
              <a:gdLst/>
              <a:ahLst/>
              <a:cxnLst>
                <a:cxn ang="0">
                  <a:pos x="47" y="20"/>
                </a:cxn>
                <a:cxn ang="0">
                  <a:pos x="51" y="15"/>
                </a:cxn>
                <a:cxn ang="0">
                  <a:pos x="47" y="6"/>
                </a:cxn>
                <a:cxn ang="0">
                  <a:pos x="39" y="3"/>
                </a:cxn>
                <a:cxn ang="0">
                  <a:pos x="34" y="1"/>
                </a:cxn>
                <a:cxn ang="0">
                  <a:pos x="24" y="1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9" y="15"/>
                </a:cxn>
                <a:cxn ang="0">
                  <a:pos x="24" y="15"/>
                </a:cxn>
                <a:cxn ang="0">
                  <a:pos x="30" y="15"/>
                </a:cxn>
                <a:cxn ang="0">
                  <a:pos x="34" y="17"/>
                </a:cxn>
                <a:cxn ang="0">
                  <a:pos x="36" y="17"/>
                </a:cxn>
                <a:cxn ang="0">
                  <a:pos x="34" y="15"/>
                </a:cxn>
                <a:cxn ang="0">
                  <a:pos x="37" y="8"/>
                </a:cxn>
                <a:cxn ang="0">
                  <a:pos x="47" y="20"/>
                </a:cxn>
                <a:cxn ang="0">
                  <a:pos x="51" y="18"/>
                </a:cxn>
                <a:cxn ang="0">
                  <a:pos x="51" y="15"/>
                </a:cxn>
                <a:cxn ang="0">
                  <a:pos x="47" y="20"/>
                </a:cxn>
              </a:cxnLst>
              <a:rect l="0" t="0" r="r" b="b"/>
              <a:pathLst>
                <a:path w="51" h="20">
                  <a:moveTo>
                    <a:pt x="47" y="20"/>
                  </a:moveTo>
                  <a:lnTo>
                    <a:pt x="51" y="15"/>
                  </a:lnTo>
                  <a:lnTo>
                    <a:pt x="47" y="6"/>
                  </a:lnTo>
                  <a:lnTo>
                    <a:pt x="39" y="3"/>
                  </a:lnTo>
                  <a:lnTo>
                    <a:pt x="34" y="1"/>
                  </a:lnTo>
                  <a:lnTo>
                    <a:pt x="24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9" y="15"/>
                  </a:lnTo>
                  <a:lnTo>
                    <a:pt x="24" y="15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7" y="8"/>
                  </a:lnTo>
                  <a:lnTo>
                    <a:pt x="47" y="20"/>
                  </a:lnTo>
                  <a:lnTo>
                    <a:pt x="51" y="18"/>
                  </a:lnTo>
                  <a:lnTo>
                    <a:pt x="51" y="15"/>
                  </a:lnTo>
                  <a:lnTo>
                    <a:pt x="47" y="2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44" name="Freeform 116"/>
            <p:cNvSpPr>
              <a:spLocks/>
            </p:cNvSpPr>
            <p:nvPr/>
          </p:nvSpPr>
          <p:spPr bwMode="auto">
            <a:xfrm>
              <a:off x="3742" y="3919"/>
              <a:ext cx="79" cy="51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3" y="51"/>
                </a:cxn>
                <a:cxn ang="0">
                  <a:pos x="79" y="12"/>
                </a:cxn>
                <a:cxn ang="0">
                  <a:pos x="69" y="0"/>
                </a:cxn>
                <a:cxn ang="0">
                  <a:pos x="4" y="39"/>
                </a:cxn>
                <a:cxn ang="0">
                  <a:pos x="0" y="46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6"/>
                </a:cxn>
              </a:cxnLst>
              <a:rect l="0" t="0" r="r" b="b"/>
              <a:pathLst>
                <a:path w="79" h="51">
                  <a:moveTo>
                    <a:pt x="0" y="46"/>
                  </a:moveTo>
                  <a:lnTo>
                    <a:pt x="13" y="51"/>
                  </a:lnTo>
                  <a:lnTo>
                    <a:pt x="79" y="12"/>
                  </a:lnTo>
                  <a:lnTo>
                    <a:pt x="69" y="0"/>
                  </a:lnTo>
                  <a:lnTo>
                    <a:pt x="4" y="39"/>
                  </a:lnTo>
                  <a:lnTo>
                    <a:pt x="0" y="46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45" name="Freeform 117"/>
            <p:cNvSpPr>
              <a:spLocks/>
            </p:cNvSpPr>
            <p:nvPr/>
          </p:nvSpPr>
          <p:spPr bwMode="auto">
            <a:xfrm>
              <a:off x="3742" y="3965"/>
              <a:ext cx="26" cy="18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19" y="3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7" y="13"/>
                </a:cxn>
                <a:cxn ang="0">
                  <a:pos x="15" y="17"/>
                </a:cxn>
                <a:cxn ang="0">
                  <a:pos x="26" y="18"/>
                </a:cxn>
                <a:cxn ang="0">
                  <a:pos x="24" y="18"/>
                </a:cxn>
                <a:cxn ang="0">
                  <a:pos x="24" y="5"/>
                </a:cxn>
              </a:cxnLst>
              <a:rect l="0" t="0" r="r" b="b"/>
              <a:pathLst>
                <a:path w="26" h="18">
                  <a:moveTo>
                    <a:pt x="24" y="5"/>
                  </a:moveTo>
                  <a:lnTo>
                    <a:pt x="24" y="5"/>
                  </a:lnTo>
                  <a:lnTo>
                    <a:pt x="22" y="5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7" y="13"/>
                  </a:lnTo>
                  <a:lnTo>
                    <a:pt x="15" y="17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46" name="Freeform 118"/>
            <p:cNvSpPr>
              <a:spLocks/>
            </p:cNvSpPr>
            <p:nvPr/>
          </p:nvSpPr>
          <p:spPr bwMode="auto">
            <a:xfrm>
              <a:off x="3766" y="3963"/>
              <a:ext cx="34" cy="2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17" y="5"/>
                </a:cxn>
                <a:cxn ang="0">
                  <a:pos x="13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8"/>
                </a:cxn>
                <a:cxn ang="0">
                  <a:pos x="0" y="7"/>
                </a:cxn>
                <a:cxn ang="0">
                  <a:pos x="0" y="20"/>
                </a:cxn>
                <a:cxn ang="0">
                  <a:pos x="4" y="22"/>
                </a:cxn>
                <a:cxn ang="0">
                  <a:pos x="10" y="24"/>
                </a:cxn>
                <a:cxn ang="0">
                  <a:pos x="17" y="22"/>
                </a:cxn>
                <a:cxn ang="0">
                  <a:pos x="23" y="20"/>
                </a:cxn>
                <a:cxn ang="0">
                  <a:pos x="28" y="15"/>
                </a:cxn>
                <a:cxn ang="0">
                  <a:pos x="34" y="10"/>
                </a:cxn>
                <a:cxn ang="0">
                  <a:pos x="34" y="10"/>
                </a:cxn>
                <a:cxn ang="0">
                  <a:pos x="23" y="0"/>
                </a:cxn>
              </a:cxnLst>
              <a:rect l="0" t="0" r="r" b="b"/>
              <a:pathLst>
                <a:path w="34" h="24">
                  <a:moveTo>
                    <a:pt x="23" y="0"/>
                  </a:moveTo>
                  <a:lnTo>
                    <a:pt x="23" y="0"/>
                  </a:lnTo>
                  <a:lnTo>
                    <a:pt x="17" y="5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20"/>
                  </a:lnTo>
                  <a:lnTo>
                    <a:pt x="4" y="22"/>
                  </a:lnTo>
                  <a:lnTo>
                    <a:pt x="10" y="24"/>
                  </a:lnTo>
                  <a:lnTo>
                    <a:pt x="17" y="22"/>
                  </a:lnTo>
                  <a:lnTo>
                    <a:pt x="23" y="20"/>
                  </a:lnTo>
                  <a:lnTo>
                    <a:pt x="28" y="15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47" name="Freeform 119"/>
            <p:cNvSpPr>
              <a:spLocks/>
            </p:cNvSpPr>
            <p:nvPr/>
          </p:nvSpPr>
          <p:spPr bwMode="auto">
            <a:xfrm>
              <a:off x="3789" y="3955"/>
              <a:ext cx="36" cy="25"/>
            </a:xfrm>
            <a:custGeom>
              <a:avLst/>
              <a:gdLst/>
              <a:ahLst/>
              <a:cxnLst>
                <a:cxn ang="0">
                  <a:pos x="36" y="10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32" y="10"/>
                </a:cxn>
                <a:cxn ang="0">
                  <a:pos x="30" y="6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5" y="3"/>
                </a:cxn>
                <a:cxn ang="0">
                  <a:pos x="0" y="8"/>
                </a:cxn>
                <a:cxn ang="0">
                  <a:pos x="11" y="18"/>
                </a:cxn>
                <a:cxn ang="0">
                  <a:pos x="15" y="13"/>
                </a:cxn>
                <a:cxn ang="0">
                  <a:pos x="17" y="13"/>
                </a:cxn>
                <a:cxn ang="0">
                  <a:pos x="15" y="13"/>
                </a:cxn>
                <a:cxn ang="0">
                  <a:pos x="15" y="13"/>
                </a:cxn>
                <a:cxn ang="0">
                  <a:pos x="19" y="16"/>
                </a:cxn>
                <a:cxn ang="0">
                  <a:pos x="22" y="20"/>
                </a:cxn>
                <a:cxn ang="0">
                  <a:pos x="28" y="23"/>
                </a:cxn>
                <a:cxn ang="0">
                  <a:pos x="36" y="25"/>
                </a:cxn>
                <a:cxn ang="0">
                  <a:pos x="36" y="25"/>
                </a:cxn>
                <a:cxn ang="0">
                  <a:pos x="36" y="10"/>
                </a:cxn>
              </a:cxnLst>
              <a:rect l="0" t="0" r="r" b="b"/>
              <a:pathLst>
                <a:path w="36" h="25">
                  <a:moveTo>
                    <a:pt x="36" y="10"/>
                  </a:moveTo>
                  <a:lnTo>
                    <a:pt x="36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5" y="3"/>
                  </a:lnTo>
                  <a:lnTo>
                    <a:pt x="0" y="8"/>
                  </a:lnTo>
                  <a:lnTo>
                    <a:pt x="11" y="18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9" y="16"/>
                  </a:lnTo>
                  <a:lnTo>
                    <a:pt x="22" y="20"/>
                  </a:lnTo>
                  <a:lnTo>
                    <a:pt x="28" y="23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48" name="Freeform 120"/>
            <p:cNvSpPr>
              <a:spLocks/>
            </p:cNvSpPr>
            <p:nvPr/>
          </p:nvSpPr>
          <p:spPr bwMode="auto">
            <a:xfrm>
              <a:off x="3825" y="3934"/>
              <a:ext cx="41" cy="46"/>
            </a:xfrm>
            <a:custGeom>
              <a:avLst/>
              <a:gdLst/>
              <a:ahLst/>
              <a:cxnLst>
                <a:cxn ang="0">
                  <a:pos x="26" y="7"/>
                </a:cxn>
                <a:cxn ang="0">
                  <a:pos x="33" y="0"/>
                </a:cxn>
                <a:cxn ang="0">
                  <a:pos x="24" y="7"/>
                </a:cxn>
                <a:cxn ang="0">
                  <a:pos x="15" y="19"/>
                </a:cxn>
                <a:cxn ang="0">
                  <a:pos x="11" y="24"/>
                </a:cxn>
                <a:cxn ang="0">
                  <a:pos x="5" y="29"/>
                </a:cxn>
                <a:cxn ang="0">
                  <a:pos x="1" y="31"/>
                </a:cxn>
                <a:cxn ang="0">
                  <a:pos x="0" y="31"/>
                </a:cxn>
                <a:cxn ang="0">
                  <a:pos x="0" y="46"/>
                </a:cxn>
                <a:cxn ang="0">
                  <a:pos x="7" y="44"/>
                </a:cxn>
                <a:cxn ang="0">
                  <a:pos x="15" y="39"/>
                </a:cxn>
                <a:cxn ang="0">
                  <a:pos x="22" y="32"/>
                </a:cxn>
                <a:cxn ang="0">
                  <a:pos x="28" y="27"/>
                </a:cxn>
                <a:cxn ang="0">
                  <a:pos x="35" y="15"/>
                </a:cxn>
                <a:cxn ang="0">
                  <a:pos x="33" y="14"/>
                </a:cxn>
                <a:cxn ang="0">
                  <a:pos x="41" y="7"/>
                </a:cxn>
                <a:cxn ang="0">
                  <a:pos x="33" y="14"/>
                </a:cxn>
                <a:cxn ang="0">
                  <a:pos x="41" y="14"/>
                </a:cxn>
                <a:cxn ang="0">
                  <a:pos x="41" y="7"/>
                </a:cxn>
                <a:cxn ang="0">
                  <a:pos x="26" y="7"/>
                </a:cxn>
              </a:cxnLst>
              <a:rect l="0" t="0" r="r" b="b"/>
              <a:pathLst>
                <a:path w="41" h="46">
                  <a:moveTo>
                    <a:pt x="26" y="7"/>
                  </a:moveTo>
                  <a:lnTo>
                    <a:pt x="33" y="0"/>
                  </a:lnTo>
                  <a:lnTo>
                    <a:pt x="24" y="7"/>
                  </a:lnTo>
                  <a:lnTo>
                    <a:pt x="15" y="19"/>
                  </a:lnTo>
                  <a:lnTo>
                    <a:pt x="11" y="24"/>
                  </a:lnTo>
                  <a:lnTo>
                    <a:pt x="5" y="29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46"/>
                  </a:lnTo>
                  <a:lnTo>
                    <a:pt x="7" y="44"/>
                  </a:lnTo>
                  <a:lnTo>
                    <a:pt x="15" y="39"/>
                  </a:lnTo>
                  <a:lnTo>
                    <a:pt x="22" y="32"/>
                  </a:lnTo>
                  <a:lnTo>
                    <a:pt x="28" y="27"/>
                  </a:lnTo>
                  <a:lnTo>
                    <a:pt x="35" y="15"/>
                  </a:lnTo>
                  <a:lnTo>
                    <a:pt x="33" y="14"/>
                  </a:lnTo>
                  <a:lnTo>
                    <a:pt x="41" y="7"/>
                  </a:lnTo>
                  <a:lnTo>
                    <a:pt x="33" y="14"/>
                  </a:lnTo>
                  <a:lnTo>
                    <a:pt x="41" y="14"/>
                  </a:lnTo>
                  <a:lnTo>
                    <a:pt x="41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49" name="Freeform 121"/>
            <p:cNvSpPr>
              <a:spLocks/>
            </p:cNvSpPr>
            <p:nvPr/>
          </p:nvSpPr>
          <p:spPr bwMode="auto">
            <a:xfrm>
              <a:off x="3851" y="3440"/>
              <a:ext cx="19" cy="50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7"/>
                </a:cxn>
                <a:cxn ang="0">
                  <a:pos x="0" y="501"/>
                </a:cxn>
                <a:cxn ang="0">
                  <a:pos x="15" y="501"/>
                </a:cxn>
                <a:cxn ang="0">
                  <a:pos x="19" y="7"/>
                </a:cxn>
                <a:cxn ang="0">
                  <a:pos x="11" y="0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1" y="0"/>
                </a:cxn>
              </a:cxnLst>
              <a:rect l="0" t="0" r="r" b="b"/>
              <a:pathLst>
                <a:path w="19" h="501">
                  <a:moveTo>
                    <a:pt x="11" y="0"/>
                  </a:moveTo>
                  <a:lnTo>
                    <a:pt x="4" y="7"/>
                  </a:lnTo>
                  <a:lnTo>
                    <a:pt x="0" y="501"/>
                  </a:lnTo>
                  <a:lnTo>
                    <a:pt x="15" y="501"/>
                  </a:lnTo>
                  <a:lnTo>
                    <a:pt x="19" y="7"/>
                  </a:lnTo>
                  <a:lnTo>
                    <a:pt x="11" y="0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50" name="Freeform 122"/>
            <p:cNvSpPr>
              <a:spLocks/>
            </p:cNvSpPr>
            <p:nvPr/>
          </p:nvSpPr>
          <p:spPr bwMode="auto">
            <a:xfrm>
              <a:off x="156" y="377"/>
              <a:ext cx="489" cy="371"/>
            </a:xfrm>
            <a:custGeom>
              <a:avLst/>
              <a:gdLst/>
              <a:ahLst/>
              <a:cxnLst>
                <a:cxn ang="0">
                  <a:pos x="74" y="36"/>
                </a:cxn>
                <a:cxn ang="0">
                  <a:pos x="136" y="31"/>
                </a:cxn>
                <a:cxn ang="0">
                  <a:pos x="145" y="0"/>
                </a:cxn>
                <a:cxn ang="0">
                  <a:pos x="166" y="5"/>
                </a:cxn>
                <a:cxn ang="0">
                  <a:pos x="192" y="31"/>
                </a:cxn>
                <a:cxn ang="0">
                  <a:pos x="205" y="73"/>
                </a:cxn>
                <a:cxn ang="0">
                  <a:pos x="192" y="132"/>
                </a:cxn>
                <a:cxn ang="0">
                  <a:pos x="198" y="139"/>
                </a:cxn>
                <a:cxn ang="0">
                  <a:pos x="224" y="137"/>
                </a:cxn>
                <a:cxn ang="0">
                  <a:pos x="261" y="88"/>
                </a:cxn>
                <a:cxn ang="0">
                  <a:pos x="282" y="90"/>
                </a:cxn>
                <a:cxn ang="0">
                  <a:pos x="284" y="134"/>
                </a:cxn>
                <a:cxn ang="0">
                  <a:pos x="293" y="130"/>
                </a:cxn>
                <a:cxn ang="0">
                  <a:pos x="314" y="108"/>
                </a:cxn>
                <a:cxn ang="0">
                  <a:pos x="363" y="108"/>
                </a:cxn>
                <a:cxn ang="0">
                  <a:pos x="382" y="117"/>
                </a:cxn>
                <a:cxn ang="0">
                  <a:pos x="393" y="130"/>
                </a:cxn>
                <a:cxn ang="0">
                  <a:pos x="406" y="135"/>
                </a:cxn>
                <a:cxn ang="0">
                  <a:pos x="430" y="122"/>
                </a:cxn>
                <a:cxn ang="0">
                  <a:pos x="447" y="140"/>
                </a:cxn>
                <a:cxn ang="0">
                  <a:pos x="460" y="145"/>
                </a:cxn>
                <a:cxn ang="0">
                  <a:pos x="464" y="118"/>
                </a:cxn>
                <a:cxn ang="0">
                  <a:pos x="479" y="107"/>
                </a:cxn>
                <a:cxn ang="0">
                  <a:pos x="496" y="118"/>
                </a:cxn>
                <a:cxn ang="0">
                  <a:pos x="509" y="147"/>
                </a:cxn>
                <a:cxn ang="0">
                  <a:pos x="526" y="152"/>
                </a:cxn>
                <a:cxn ang="0">
                  <a:pos x="537" y="149"/>
                </a:cxn>
                <a:cxn ang="0">
                  <a:pos x="549" y="164"/>
                </a:cxn>
                <a:cxn ang="0">
                  <a:pos x="549" y="181"/>
                </a:cxn>
                <a:cxn ang="0">
                  <a:pos x="539" y="203"/>
                </a:cxn>
                <a:cxn ang="0">
                  <a:pos x="551" y="225"/>
                </a:cxn>
                <a:cxn ang="0">
                  <a:pos x="571" y="268"/>
                </a:cxn>
                <a:cxn ang="0">
                  <a:pos x="573" y="297"/>
                </a:cxn>
                <a:cxn ang="0">
                  <a:pos x="566" y="319"/>
                </a:cxn>
                <a:cxn ang="0">
                  <a:pos x="537" y="346"/>
                </a:cxn>
                <a:cxn ang="0">
                  <a:pos x="470" y="371"/>
                </a:cxn>
                <a:cxn ang="0">
                  <a:pos x="404" y="393"/>
                </a:cxn>
                <a:cxn ang="0">
                  <a:pos x="370" y="403"/>
                </a:cxn>
                <a:cxn ang="0">
                  <a:pos x="340" y="398"/>
                </a:cxn>
                <a:cxn ang="0">
                  <a:pos x="273" y="412"/>
                </a:cxn>
                <a:cxn ang="0">
                  <a:pos x="231" y="420"/>
                </a:cxn>
                <a:cxn ang="0">
                  <a:pos x="199" y="415"/>
                </a:cxn>
                <a:cxn ang="0">
                  <a:pos x="164" y="392"/>
                </a:cxn>
                <a:cxn ang="0">
                  <a:pos x="111" y="339"/>
                </a:cxn>
                <a:cxn ang="0">
                  <a:pos x="77" y="312"/>
                </a:cxn>
                <a:cxn ang="0">
                  <a:pos x="36" y="299"/>
                </a:cxn>
                <a:cxn ang="0">
                  <a:pos x="19" y="262"/>
                </a:cxn>
                <a:cxn ang="0">
                  <a:pos x="68" y="257"/>
                </a:cxn>
                <a:cxn ang="0">
                  <a:pos x="81" y="231"/>
                </a:cxn>
                <a:cxn ang="0">
                  <a:pos x="79" y="208"/>
                </a:cxn>
                <a:cxn ang="0">
                  <a:pos x="62" y="191"/>
                </a:cxn>
                <a:cxn ang="0">
                  <a:pos x="38" y="181"/>
                </a:cxn>
                <a:cxn ang="0">
                  <a:pos x="6" y="179"/>
                </a:cxn>
                <a:cxn ang="0">
                  <a:pos x="0" y="157"/>
                </a:cxn>
                <a:cxn ang="0">
                  <a:pos x="10" y="144"/>
                </a:cxn>
                <a:cxn ang="0">
                  <a:pos x="38" y="140"/>
                </a:cxn>
                <a:cxn ang="0">
                  <a:pos x="85" y="150"/>
                </a:cxn>
                <a:cxn ang="0">
                  <a:pos x="96" y="108"/>
                </a:cxn>
                <a:cxn ang="0">
                  <a:pos x="57" y="93"/>
                </a:cxn>
                <a:cxn ang="0">
                  <a:pos x="40" y="76"/>
                </a:cxn>
              </a:cxnLst>
              <a:rect l="0" t="0" r="r" b="b"/>
              <a:pathLst>
                <a:path w="573" h="420">
                  <a:moveTo>
                    <a:pt x="38" y="64"/>
                  </a:moveTo>
                  <a:lnTo>
                    <a:pt x="53" y="51"/>
                  </a:lnTo>
                  <a:lnTo>
                    <a:pt x="74" y="36"/>
                  </a:lnTo>
                  <a:lnTo>
                    <a:pt x="96" y="22"/>
                  </a:lnTo>
                  <a:lnTo>
                    <a:pt x="117" y="12"/>
                  </a:lnTo>
                  <a:lnTo>
                    <a:pt x="136" y="31"/>
                  </a:lnTo>
                  <a:lnTo>
                    <a:pt x="141" y="34"/>
                  </a:lnTo>
                  <a:lnTo>
                    <a:pt x="143" y="24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60" y="2"/>
                  </a:lnTo>
                  <a:lnTo>
                    <a:pt x="166" y="5"/>
                  </a:lnTo>
                  <a:lnTo>
                    <a:pt x="173" y="9"/>
                  </a:lnTo>
                  <a:lnTo>
                    <a:pt x="182" y="19"/>
                  </a:lnTo>
                  <a:lnTo>
                    <a:pt x="192" y="31"/>
                  </a:lnTo>
                  <a:lnTo>
                    <a:pt x="198" y="46"/>
                  </a:lnTo>
                  <a:lnTo>
                    <a:pt x="201" y="59"/>
                  </a:lnTo>
                  <a:lnTo>
                    <a:pt x="205" y="73"/>
                  </a:lnTo>
                  <a:lnTo>
                    <a:pt x="205" y="86"/>
                  </a:lnTo>
                  <a:lnTo>
                    <a:pt x="196" y="115"/>
                  </a:lnTo>
                  <a:lnTo>
                    <a:pt x="192" y="132"/>
                  </a:lnTo>
                  <a:lnTo>
                    <a:pt x="194" y="135"/>
                  </a:lnTo>
                  <a:lnTo>
                    <a:pt x="194" y="137"/>
                  </a:lnTo>
                  <a:lnTo>
                    <a:pt x="198" y="139"/>
                  </a:lnTo>
                  <a:lnTo>
                    <a:pt x="199" y="139"/>
                  </a:lnTo>
                  <a:lnTo>
                    <a:pt x="209" y="139"/>
                  </a:lnTo>
                  <a:lnTo>
                    <a:pt x="224" y="137"/>
                  </a:lnTo>
                  <a:lnTo>
                    <a:pt x="239" y="110"/>
                  </a:lnTo>
                  <a:lnTo>
                    <a:pt x="246" y="88"/>
                  </a:lnTo>
                  <a:lnTo>
                    <a:pt x="261" y="88"/>
                  </a:lnTo>
                  <a:lnTo>
                    <a:pt x="273" y="86"/>
                  </a:lnTo>
                  <a:lnTo>
                    <a:pt x="280" y="88"/>
                  </a:lnTo>
                  <a:lnTo>
                    <a:pt x="282" y="90"/>
                  </a:lnTo>
                  <a:lnTo>
                    <a:pt x="284" y="103"/>
                  </a:lnTo>
                  <a:lnTo>
                    <a:pt x="280" y="137"/>
                  </a:lnTo>
                  <a:lnTo>
                    <a:pt x="284" y="134"/>
                  </a:lnTo>
                  <a:lnTo>
                    <a:pt x="288" y="134"/>
                  </a:lnTo>
                  <a:lnTo>
                    <a:pt x="291" y="134"/>
                  </a:lnTo>
                  <a:lnTo>
                    <a:pt x="293" y="130"/>
                  </a:lnTo>
                  <a:lnTo>
                    <a:pt x="295" y="123"/>
                  </a:lnTo>
                  <a:lnTo>
                    <a:pt x="297" y="113"/>
                  </a:lnTo>
                  <a:lnTo>
                    <a:pt x="314" y="108"/>
                  </a:lnTo>
                  <a:lnTo>
                    <a:pt x="331" y="107"/>
                  </a:lnTo>
                  <a:lnTo>
                    <a:pt x="348" y="105"/>
                  </a:lnTo>
                  <a:lnTo>
                    <a:pt x="363" y="108"/>
                  </a:lnTo>
                  <a:lnTo>
                    <a:pt x="370" y="110"/>
                  </a:lnTo>
                  <a:lnTo>
                    <a:pt x="376" y="112"/>
                  </a:lnTo>
                  <a:lnTo>
                    <a:pt x="382" y="117"/>
                  </a:lnTo>
                  <a:lnTo>
                    <a:pt x="387" y="120"/>
                  </a:lnTo>
                  <a:lnTo>
                    <a:pt x="391" y="125"/>
                  </a:lnTo>
                  <a:lnTo>
                    <a:pt x="393" y="130"/>
                  </a:lnTo>
                  <a:lnTo>
                    <a:pt x="395" y="137"/>
                  </a:lnTo>
                  <a:lnTo>
                    <a:pt x="395" y="145"/>
                  </a:lnTo>
                  <a:lnTo>
                    <a:pt x="406" y="135"/>
                  </a:lnTo>
                  <a:lnTo>
                    <a:pt x="415" y="127"/>
                  </a:lnTo>
                  <a:lnTo>
                    <a:pt x="423" y="123"/>
                  </a:lnTo>
                  <a:lnTo>
                    <a:pt x="430" y="122"/>
                  </a:lnTo>
                  <a:lnTo>
                    <a:pt x="436" y="123"/>
                  </a:lnTo>
                  <a:lnTo>
                    <a:pt x="442" y="130"/>
                  </a:lnTo>
                  <a:lnTo>
                    <a:pt x="447" y="140"/>
                  </a:lnTo>
                  <a:lnTo>
                    <a:pt x="453" y="154"/>
                  </a:lnTo>
                  <a:lnTo>
                    <a:pt x="457" y="150"/>
                  </a:lnTo>
                  <a:lnTo>
                    <a:pt x="460" y="145"/>
                  </a:lnTo>
                  <a:lnTo>
                    <a:pt x="462" y="140"/>
                  </a:lnTo>
                  <a:lnTo>
                    <a:pt x="462" y="134"/>
                  </a:lnTo>
                  <a:lnTo>
                    <a:pt x="464" y="118"/>
                  </a:lnTo>
                  <a:lnTo>
                    <a:pt x="468" y="105"/>
                  </a:lnTo>
                  <a:lnTo>
                    <a:pt x="474" y="105"/>
                  </a:lnTo>
                  <a:lnTo>
                    <a:pt x="479" y="107"/>
                  </a:lnTo>
                  <a:lnTo>
                    <a:pt x="483" y="108"/>
                  </a:lnTo>
                  <a:lnTo>
                    <a:pt x="489" y="112"/>
                  </a:lnTo>
                  <a:lnTo>
                    <a:pt x="496" y="118"/>
                  </a:lnTo>
                  <a:lnTo>
                    <a:pt x="502" y="127"/>
                  </a:lnTo>
                  <a:lnTo>
                    <a:pt x="506" y="137"/>
                  </a:lnTo>
                  <a:lnTo>
                    <a:pt x="509" y="147"/>
                  </a:lnTo>
                  <a:lnTo>
                    <a:pt x="511" y="155"/>
                  </a:lnTo>
                  <a:lnTo>
                    <a:pt x="511" y="164"/>
                  </a:lnTo>
                  <a:lnTo>
                    <a:pt x="526" y="152"/>
                  </a:lnTo>
                  <a:lnTo>
                    <a:pt x="534" y="147"/>
                  </a:lnTo>
                  <a:lnTo>
                    <a:pt x="536" y="147"/>
                  </a:lnTo>
                  <a:lnTo>
                    <a:pt x="537" y="149"/>
                  </a:lnTo>
                  <a:lnTo>
                    <a:pt x="539" y="152"/>
                  </a:lnTo>
                  <a:lnTo>
                    <a:pt x="543" y="159"/>
                  </a:lnTo>
                  <a:lnTo>
                    <a:pt x="549" y="164"/>
                  </a:lnTo>
                  <a:lnTo>
                    <a:pt x="551" y="171"/>
                  </a:lnTo>
                  <a:lnTo>
                    <a:pt x="551" y="176"/>
                  </a:lnTo>
                  <a:lnTo>
                    <a:pt x="549" y="181"/>
                  </a:lnTo>
                  <a:lnTo>
                    <a:pt x="541" y="187"/>
                  </a:lnTo>
                  <a:lnTo>
                    <a:pt x="537" y="194"/>
                  </a:lnTo>
                  <a:lnTo>
                    <a:pt x="539" y="203"/>
                  </a:lnTo>
                  <a:lnTo>
                    <a:pt x="541" y="209"/>
                  </a:lnTo>
                  <a:lnTo>
                    <a:pt x="545" y="218"/>
                  </a:lnTo>
                  <a:lnTo>
                    <a:pt x="551" y="225"/>
                  </a:lnTo>
                  <a:lnTo>
                    <a:pt x="560" y="241"/>
                  </a:lnTo>
                  <a:lnTo>
                    <a:pt x="569" y="257"/>
                  </a:lnTo>
                  <a:lnTo>
                    <a:pt x="571" y="268"/>
                  </a:lnTo>
                  <a:lnTo>
                    <a:pt x="573" y="279"/>
                  </a:lnTo>
                  <a:lnTo>
                    <a:pt x="573" y="287"/>
                  </a:lnTo>
                  <a:lnTo>
                    <a:pt x="573" y="297"/>
                  </a:lnTo>
                  <a:lnTo>
                    <a:pt x="571" y="304"/>
                  </a:lnTo>
                  <a:lnTo>
                    <a:pt x="569" y="312"/>
                  </a:lnTo>
                  <a:lnTo>
                    <a:pt x="566" y="319"/>
                  </a:lnTo>
                  <a:lnTo>
                    <a:pt x="562" y="326"/>
                  </a:lnTo>
                  <a:lnTo>
                    <a:pt x="551" y="336"/>
                  </a:lnTo>
                  <a:lnTo>
                    <a:pt x="537" y="346"/>
                  </a:lnTo>
                  <a:lnTo>
                    <a:pt x="522" y="354"/>
                  </a:lnTo>
                  <a:lnTo>
                    <a:pt x="506" y="361"/>
                  </a:lnTo>
                  <a:lnTo>
                    <a:pt x="470" y="371"/>
                  </a:lnTo>
                  <a:lnTo>
                    <a:pt x="436" y="381"/>
                  </a:lnTo>
                  <a:lnTo>
                    <a:pt x="419" y="387"/>
                  </a:lnTo>
                  <a:lnTo>
                    <a:pt x="404" y="393"/>
                  </a:lnTo>
                  <a:lnTo>
                    <a:pt x="391" y="400"/>
                  </a:lnTo>
                  <a:lnTo>
                    <a:pt x="380" y="407"/>
                  </a:lnTo>
                  <a:lnTo>
                    <a:pt x="370" y="403"/>
                  </a:lnTo>
                  <a:lnTo>
                    <a:pt x="361" y="400"/>
                  </a:lnTo>
                  <a:lnTo>
                    <a:pt x="350" y="398"/>
                  </a:lnTo>
                  <a:lnTo>
                    <a:pt x="340" y="398"/>
                  </a:lnTo>
                  <a:lnTo>
                    <a:pt x="318" y="402"/>
                  </a:lnTo>
                  <a:lnTo>
                    <a:pt x="295" y="407"/>
                  </a:lnTo>
                  <a:lnTo>
                    <a:pt x="273" y="412"/>
                  </a:lnTo>
                  <a:lnTo>
                    <a:pt x="250" y="417"/>
                  </a:lnTo>
                  <a:lnTo>
                    <a:pt x="241" y="419"/>
                  </a:lnTo>
                  <a:lnTo>
                    <a:pt x="231" y="420"/>
                  </a:lnTo>
                  <a:lnTo>
                    <a:pt x="222" y="420"/>
                  </a:lnTo>
                  <a:lnTo>
                    <a:pt x="214" y="420"/>
                  </a:lnTo>
                  <a:lnTo>
                    <a:pt x="199" y="415"/>
                  </a:lnTo>
                  <a:lnTo>
                    <a:pt x="186" y="408"/>
                  </a:lnTo>
                  <a:lnTo>
                    <a:pt x="175" y="400"/>
                  </a:lnTo>
                  <a:lnTo>
                    <a:pt x="164" y="392"/>
                  </a:lnTo>
                  <a:lnTo>
                    <a:pt x="141" y="370"/>
                  </a:lnTo>
                  <a:lnTo>
                    <a:pt x="122" y="349"/>
                  </a:lnTo>
                  <a:lnTo>
                    <a:pt x="111" y="339"/>
                  </a:lnTo>
                  <a:lnTo>
                    <a:pt x="100" y="329"/>
                  </a:lnTo>
                  <a:lnTo>
                    <a:pt x="89" y="321"/>
                  </a:lnTo>
                  <a:lnTo>
                    <a:pt x="77" y="312"/>
                  </a:lnTo>
                  <a:lnTo>
                    <a:pt x="64" y="306"/>
                  </a:lnTo>
                  <a:lnTo>
                    <a:pt x="51" y="302"/>
                  </a:lnTo>
                  <a:lnTo>
                    <a:pt x="36" y="299"/>
                  </a:lnTo>
                  <a:lnTo>
                    <a:pt x="19" y="299"/>
                  </a:lnTo>
                  <a:lnTo>
                    <a:pt x="19" y="272"/>
                  </a:lnTo>
                  <a:lnTo>
                    <a:pt x="19" y="262"/>
                  </a:lnTo>
                  <a:lnTo>
                    <a:pt x="30" y="263"/>
                  </a:lnTo>
                  <a:lnTo>
                    <a:pt x="59" y="265"/>
                  </a:lnTo>
                  <a:lnTo>
                    <a:pt x="68" y="257"/>
                  </a:lnTo>
                  <a:lnTo>
                    <a:pt x="74" y="248"/>
                  </a:lnTo>
                  <a:lnTo>
                    <a:pt x="79" y="240"/>
                  </a:lnTo>
                  <a:lnTo>
                    <a:pt x="81" y="231"/>
                  </a:lnTo>
                  <a:lnTo>
                    <a:pt x="81" y="223"/>
                  </a:lnTo>
                  <a:lnTo>
                    <a:pt x="81" y="216"/>
                  </a:lnTo>
                  <a:lnTo>
                    <a:pt x="79" y="208"/>
                  </a:lnTo>
                  <a:lnTo>
                    <a:pt x="74" y="203"/>
                  </a:lnTo>
                  <a:lnTo>
                    <a:pt x="70" y="196"/>
                  </a:lnTo>
                  <a:lnTo>
                    <a:pt x="62" y="191"/>
                  </a:lnTo>
                  <a:lnTo>
                    <a:pt x="55" y="186"/>
                  </a:lnTo>
                  <a:lnTo>
                    <a:pt x="47" y="182"/>
                  </a:lnTo>
                  <a:lnTo>
                    <a:pt x="38" y="181"/>
                  </a:lnTo>
                  <a:lnTo>
                    <a:pt x="28" y="179"/>
                  </a:lnTo>
                  <a:lnTo>
                    <a:pt x="17" y="179"/>
                  </a:lnTo>
                  <a:lnTo>
                    <a:pt x="6" y="179"/>
                  </a:lnTo>
                  <a:lnTo>
                    <a:pt x="2" y="171"/>
                  </a:lnTo>
                  <a:lnTo>
                    <a:pt x="0" y="162"/>
                  </a:lnTo>
                  <a:lnTo>
                    <a:pt x="0" y="157"/>
                  </a:lnTo>
                  <a:lnTo>
                    <a:pt x="2" y="150"/>
                  </a:lnTo>
                  <a:lnTo>
                    <a:pt x="6" y="147"/>
                  </a:lnTo>
                  <a:lnTo>
                    <a:pt x="10" y="144"/>
                  </a:lnTo>
                  <a:lnTo>
                    <a:pt x="15" y="142"/>
                  </a:lnTo>
                  <a:lnTo>
                    <a:pt x="23" y="140"/>
                  </a:lnTo>
                  <a:lnTo>
                    <a:pt x="38" y="140"/>
                  </a:lnTo>
                  <a:lnTo>
                    <a:pt x="55" y="142"/>
                  </a:lnTo>
                  <a:lnTo>
                    <a:pt x="72" y="147"/>
                  </a:lnTo>
                  <a:lnTo>
                    <a:pt x="85" y="150"/>
                  </a:lnTo>
                  <a:lnTo>
                    <a:pt x="119" y="120"/>
                  </a:lnTo>
                  <a:lnTo>
                    <a:pt x="107" y="113"/>
                  </a:lnTo>
                  <a:lnTo>
                    <a:pt x="96" y="108"/>
                  </a:lnTo>
                  <a:lnTo>
                    <a:pt x="83" y="103"/>
                  </a:lnTo>
                  <a:lnTo>
                    <a:pt x="68" y="98"/>
                  </a:lnTo>
                  <a:lnTo>
                    <a:pt x="57" y="93"/>
                  </a:lnTo>
                  <a:lnTo>
                    <a:pt x="47" y="86"/>
                  </a:lnTo>
                  <a:lnTo>
                    <a:pt x="43" y="81"/>
                  </a:lnTo>
                  <a:lnTo>
                    <a:pt x="40" y="76"/>
                  </a:lnTo>
                  <a:lnTo>
                    <a:pt x="38" y="71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51" name="Freeform 123"/>
            <p:cNvSpPr>
              <a:spLocks/>
            </p:cNvSpPr>
            <p:nvPr/>
          </p:nvSpPr>
          <p:spPr bwMode="auto">
            <a:xfrm>
              <a:off x="188" y="382"/>
              <a:ext cx="90" cy="64"/>
            </a:xfrm>
            <a:custGeom>
              <a:avLst/>
              <a:gdLst/>
              <a:ahLst/>
              <a:cxnLst>
                <a:cxn ang="0">
                  <a:pos x="90" y="4"/>
                </a:cxn>
                <a:cxn ang="0">
                  <a:pos x="83" y="2"/>
                </a:cxn>
                <a:cxn ang="0">
                  <a:pos x="60" y="12"/>
                </a:cxn>
                <a:cxn ang="0">
                  <a:pos x="38" y="26"/>
                </a:cxn>
                <a:cxn ang="0">
                  <a:pos x="17" y="41"/>
                </a:cxn>
                <a:cxn ang="0">
                  <a:pos x="0" y="54"/>
                </a:cxn>
                <a:cxn ang="0">
                  <a:pos x="11" y="64"/>
                </a:cxn>
                <a:cxn ang="0">
                  <a:pos x="27" y="51"/>
                </a:cxn>
                <a:cxn ang="0">
                  <a:pos x="47" y="37"/>
                </a:cxn>
                <a:cxn ang="0">
                  <a:pos x="68" y="24"/>
                </a:cxn>
                <a:cxn ang="0">
                  <a:pos x="87" y="14"/>
                </a:cxn>
                <a:cxn ang="0">
                  <a:pos x="79" y="12"/>
                </a:cxn>
                <a:cxn ang="0">
                  <a:pos x="90" y="4"/>
                </a:cxn>
                <a:cxn ang="0">
                  <a:pos x="87" y="0"/>
                </a:cxn>
                <a:cxn ang="0">
                  <a:pos x="83" y="2"/>
                </a:cxn>
                <a:cxn ang="0">
                  <a:pos x="90" y="4"/>
                </a:cxn>
              </a:cxnLst>
              <a:rect l="0" t="0" r="r" b="b"/>
              <a:pathLst>
                <a:path w="90" h="64">
                  <a:moveTo>
                    <a:pt x="90" y="4"/>
                  </a:moveTo>
                  <a:lnTo>
                    <a:pt x="83" y="2"/>
                  </a:lnTo>
                  <a:lnTo>
                    <a:pt x="60" y="12"/>
                  </a:lnTo>
                  <a:lnTo>
                    <a:pt x="38" y="26"/>
                  </a:lnTo>
                  <a:lnTo>
                    <a:pt x="17" y="41"/>
                  </a:lnTo>
                  <a:lnTo>
                    <a:pt x="0" y="54"/>
                  </a:lnTo>
                  <a:lnTo>
                    <a:pt x="11" y="64"/>
                  </a:lnTo>
                  <a:lnTo>
                    <a:pt x="27" y="51"/>
                  </a:lnTo>
                  <a:lnTo>
                    <a:pt x="47" y="37"/>
                  </a:lnTo>
                  <a:lnTo>
                    <a:pt x="68" y="24"/>
                  </a:lnTo>
                  <a:lnTo>
                    <a:pt x="87" y="14"/>
                  </a:lnTo>
                  <a:lnTo>
                    <a:pt x="79" y="12"/>
                  </a:lnTo>
                  <a:lnTo>
                    <a:pt x="90" y="4"/>
                  </a:lnTo>
                  <a:lnTo>
                    <a:pt x="87" y="0"/>
                  </a:lnTo>
                  <a:lnTo>
                    <a:pt x="83" y="2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52" name="Freeform 124"/>
            <p:cNvSpPr>
              <a:spLocks/>
            </p:cNvSpPr>
            <p:nvPr/>
          </p:nvSpPr>
          <p:spPr bwMode="auto">
            <a:xfrm>
              <a:off x="267" y="369"/>
              <a:ext cx="41" cy="49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6" y="7"/>
                </a:cxn>
                <a:cxn ang="0">
                  <a:pos x="25" y="32"/>
                </a:cxn>
                <a:cxn ang="0">
                  <a:pos x="26" y="37"/>
                </a:cxn>
                <a:cxn ang="0">
                  <a:pos x="30" y="32"/>
                </a:cxn>
                <a:cxn ang="0">
                  <a:pos x="11" y="17"/>
                </a:cxn>
                <a:cxn ang="0">
                  <a:pos x="0" y="25"/>
                </a:cxn>
                <a:cxn ang="0">
                  <a:pos x="19" y="44"/>
                </a:cxn>
                <a:cxn ang="0">
                  <a:pos x="36" y="49"/>
                </a:cxn>
                <a:cxn ang="0">
                  <a:pos x="40" y="34"/>
                </a:cxn>
                <a:cxn ang="0">
                  <a:pos x="41" y="8"/>
                </a:cxn>
                <a:cxn ang="0">
                  <a:pos x="34" y="15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26" y="7"/>
                </a:cxn>
                <a:cxn ang="0">
                  <a:pos x="34" y="0"/>
                </a:cxn>
              </a:cxnLst>
              <a:rect l="0" t="0" r="r" b="b"/>
              <a:pathLst>
                <a:path w="41" h="49">
                  <a:moveTo>
                    <a:pt x="34" y="0"/>
                  </a:moveTo>
                  <a:lnTo>
                    <a:pt x="26" y="7"/>
                  </a:lnTo>
                  <a:lnTo>
                    <a:pt x="25" y="32"/>
                  </a:lnTo>
                  <a:lnTo>
                    <a:pt x="26" y="37"/>
                  </a:lnTo>
                  <a:lnTo>
                    <a:pt x="30" y="32"/>
                  </a:lnTo>
                  <a:lnTo>
                    <a:pt x="11" y="17"/>
                  </a:lnTo>
                  <a:lnTo>
                    <a:pt x="0" y="25"/>
                  </a:lnTo>
                  <a:lnTo>
                    <a:pt x="19" y="44"/>
                  </a:lnTo>
                  <a:lnTo>
                    <a:pt x="36" y="49"/>
                  </a:lnTo>
                  <a:lnTo>
                    <a:pt x="40" y="34"/>
                  </a:lnTo>
                  <a:lnTo>
                    <a:pt x="41" y="8"/>
                  </a:lnTo>
                  <a:lnTo>
                    <a:pt x="34" y="15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53" name="Freeform 125"/>
            <p:cNvSpPr>
              <a:spLocks/>
            </p:cNvSpPr>
            <p:nvPr/>
          </p:nvSpPr>
          <p:spPr bwMode="auto">
            <a:xfrm>
              <a:off x="301" y="369"/>
              <a:ext cx="68" cy="96"/>
            </a:xfrm>
            <a:custGeom>
              <a:avLst/>
              <a:gdLst/>
              <a:ahLst/>
              <a:cxnLst>
                <a:cxn ang="0">
                  <a:pos x="68" y="96"/>
                </a:cxn>
                <a:cxn ang="0">
                  <a:pos x="68" y="94"/>
                </a:cxn>
                <a:cxn ang="0">
                  <a:pos x="68" y="81"/>
                </a:cxn>
                <a:cxn ang="0">
                  <a:pos x="64" y="66"/>
                </a:cxn>
                <a:cxn ang="0">
                  <a:pos x="60" y="50"/>
                </a:cxn>
                <a:cxn ang="0">
                  <a:pos x="53" y="37"/>
                </a:cxn>
                <a:cxn ang="0">
                  <a:pos x="43" y="23"/>
                </a:cxn>
                <a:cxn ang="0">
                  <a:pos x="32" y="12"/>
                </a:cxn>
                <a:cxn ang="0">
                  <a:pos x="26" y="7"/>
                </a:cxn>
                <a:cxn ang="0">
                  <a:pos x="17" y="3"/>
                </a:cxn>
                <a:cxn ang="0">
                  <a:pos x="9" y="2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6" y="15"/>
                </a:cxn>
                <a:cxn ang="0">
                  <a:pos x="11" y="17"/>
                </a:cxn>
                <a:cxn ang="0">
                  <a:pos x="17" y="18"/>
                </a:cxn>
                <a:cxn ang="0">
                  <a:pos x="22" y="22"/>
                </a:cxn>
                <a:cxn ang="0">
                  <a:pos x="32" y="30"/>
                </a:cxn>
                <a:cxn ang="0">
                  <a:pos x="39" y="42"/>
                </a:cxn>
                <a:cxn ang="0">
                  <a:pos x="45" y="55"/>
                </a:cxn>
                <a:cxn ang="0">
                  <a:pos x="49" y="69"/>
                </a:cxn>
                <a:cxn ang="0">
                  <a:pos x="53" y="82"/>
                </a:cxn>
                <a:cxn ang="0">
                  <a:pos x="53" y="94"/>
                </a:cxn>
                <a:cxn ang="0">
                  <a:pos x="53" y="93"/>
                </a:cxn>
                <a:cxn ang="0">
                  <a:pos x="68" y="96"/>
                </a:cxn>
              </a:cxnLst>
              <a:rect l="0" t="0" r="r" b="b"/>
              <a:pathLst>
                <a:path w="68" h="96">
                  <a:moveTo>
                    <a:pt x="68" y="96"/>
                  </a:moveTo>
                  <a:lnTo>
                    <a:pt x="68" y="94"/>
                  </a:lnTo>
                  <a:lnTo>
                    <a:pt x="68" y="81"/>
                  </a:lnTo>
                  <a:lnTo>
                    <a:pt x="64" y="66"/>
                  </a:lnTo>
                  <a:lnTo>
                    <a:pt x="60" y="50"/>
                  </a:lnTo>
                  <a:lnTo>
                    <a:pt x="53" y="37"/>
                  </a:lnTo>
                  <a:lnTo>
                    <a:pt x="43" y="23"/>
                  </a:lnTo>
                  <a:lnTo>
                    <a:pt x="32" y="12"/>
                  </a:lnTo>
                  <a:lnTo>
                    <a:pt x="26" y="7"/>
                  </a:lnTo>
                  <a:lnTo>
                    <a:pt x="17" y="3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11" y="17"/>
                  </a:lnTo>
                  <a:lnTo>
                    <a:pt x="17" y="18"/>
                  </a:lnTo>
                  <a:lnTo>
                    <a:pt x="22" y="22"/>
                  </a:lnTo>
                  <a:lnTo>
                    <a:pt x="32" y="30"/>
                  </a:lnTo>
                  <a:lnTo>
                    <a:pt x="39" y="42"/>
                  </a:lnTo>
                  <a:lnTo>
                    <a:pt x="45" y="55"/>
                  </a:lnTo>
                  <a:lnTo>
                    <a:pt x="49" y="69"/>
                  </a:lnTo>
                  <a:lnTo>
                    <a:pt x="53" y="82"/>
                  </a:lnTo>
                  <a:lnTo>
                    <a:pt x="53" y="94"/>
                  </a:lnTo>
                  <a:lnTo>
                    <a:pt x="53" y="93"/>
                  </a:lnTo>
                  <a:lnTo>
                    <a:pt x="68" y="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54" name="Freeform 126"/>
            <p:cNvSpPr>
              <a:spLocks/>
            </p:cNvSpPr>
            <p:nvPr/>
          </p:nvSpPr>
          <p:spPr bwMode="auto">
            <a:xfrm>
              <a:off x="340" y="462"/>
              <a:ext cx="44" cy="60"/>
            </a:xfrm>
            <a:custGeom>
              <a:avLst/>
              <a:gdLst/>
              <a:ahLst/>
              <a:cxnLst>
                <a:cxn ang="0">
                  <a:pos x="38" y="45"/>
                </a:cxn>
                <a:cxn ang="0">
                  <a:pos x="40" y="45"/>
                </a:cxn>
                <a:cxn ang="0">
                  <a:pos x="25" y="47"/>
                </a:cxn>
                <a:cxn ang="0">
                  <a:pos x="17" y="47"/>
                </a:cxn>
                <a:cxn ang="0">
                  <a:pos x="15" y="47"/>
                </a:cxn>
                <a:cxn ang="0">
                  <a:pos x="15" y="47"/>
                </a:cxn>
                <a:cxn ang="0">
                  <a:pos x="17" y="47"/>
                </a:cxn>
                <a:cxn ang="0">
                  <a:pos x="17" y="49"/>
                </a:cxn>
                <a:cxn ang="0">
                  <a:pos x="19" y="32"/>
                </a:cxn>
                <a:cxn ang="0">
                  <a:pos x="29" y="3"/>
                </a:cxn>
                <a:cxn ang="0">
                  <a:pos x="14" y="0"/>
                </a:cxn>
                <a:cxn ang="0">
                  <a:pos x="4" y="28"/>
                </a:cxn>
                <a:cxn ang="0">
                  <a:pos x="0" y="47"/>
                </a:cxn>
                <a:cxn ang="0">
                  <a:pos x="2" y="52"/>
                </a:cxn>
                <a:cxn ang="0">
                  <a:pos x="6" y="57"/>
                </a:cxn>
                <a:cxn ang="0">
                  <a:pos x="10" y="59"/>
                </a:cxn>
                <a:cxn ang="0">
                  <a:pos x="15" y="60"/>
                </a:cxn>
                <a:cxn ang="0">
                  <a:pos x="27" y="60"/>
                </a:cxn>
                <a:cxn ang="0">
                  <a:pos x="42" y="59"/>
                </a:cxn>
                <a:cxn ang="0">
                  <a:pos x="44" y="59"/>
                </a:cxn>
                <a:cxn ang="0">
                  <a:pos x="38" y="45"/>
                </a:cxn>
              </a:cxnLst>
              <a:rect l="0" t="0" r="r" b="b"/>
              <a:pathLst>
                <a:path w="44" h="60">
                  <a:moveTo>
                    <a:pt x="38" y="45"/>
                  </a:moveTo>
                  <a:lnTo>
                    <a:pt x="40" y="45"/>
                  </a:lnTo>
                  <a:lnTo>
                    <a:pt x="25" y="47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7" y="49"/>
                  </a:lnTo>
                  <a:lnTo>
                    <a:pt x="19" y="32"/>
                  </a:lnTo>
                  <a:lnTo>
                    <a:pt x="29" y="3"/>
                  </a:lnTo>
                  <a:lnTo>
                    <a:pt x="14" y="0"/>
                  </a:lnTo>
                  <a:lnTo>
                    <a:pt x="4" y="28"/>
                  </a:lnTo>
                  <a:lnTo>
                    <a:pt x="0" y="47"/>
                  </a:lnTo>
                  <a:lnTo>
                    <a:pt x="2" y="52"/>
                  </a:lnTo>
                  <a:lnTo>
                    <a:pt x="6" y="57"/>
                  </a:lnTo>
                  <a:lnTo>
                    <a:pt x="10" y="59"/>
                  </a:lnTo>
                  <a:lnTo>
                    <a:pt x="15" y="60"/>
                  </a:lnTo>
                  <a:lnTo>
                    <a:pt x="27" y="60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38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55" name="Freeform 127"/>
            <p:cNvSpPr>
              <a:spLocks/>
            </p:cNvSpPr>
            <p:nvPr/>
          </p:nvSpPr>
          <p:spPr bwMode="auto">
            <a:xfrm>
              <a:off x="378" y="458"/>
              <a:ext cx="24" cy="6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9" y="26"/>
                </a:cxn>
                <a:cxn ang="0">
                  <a:pos x="0" y="49"/>
                </a:cxn>
                <a:cxn ang="0">
                  <a:pos x="6" y="63"/>
                </a:cxn>
                <a:cxn ang="0">
                  <a:pos x="24" y="31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4" y="0"/>
                </a:cxn>
              </a:cxnLst>
              <a:rect l="0" t="0" r="r" b="b"/>
              <a:pathLst>
                <a:path w="24" h="63">
                  <a:moveTo>
                    <a:pt x="24" y="0"/>
                  </a:moveTo>
                  <a:lnTo>
                    <a:pt x="24" y="0"/>
                  </a:lnTo>
                  <a:lnTo>
                    <a:pt x="9" y="26"/>
                  </a:lnTo>
                  <a:lnTo>
                    <a:pt x="0" y="49"/>
                  </a:lnTo>
                  <a:lnTo>
                    <a:pt x="6" y="63"/>
                  </a:lnTo>
                  <a:lnTo>
                    <a:pt x="24" y="31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56" name="Freeform 128"/>
            <p:cNvSpPr>
              <a:spLocks/>
            </p:cNvSpPr>
            <p:nvPr/>
          </p:nvSpPr>
          <p:spPr bwMode="auto">
            <a:xfrm>
              <a:off x="402" y="457"/>
              <a:ext cx="45" cy="57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44" y="57"/>
                </a:cxn>
                <a:cxn ang="0">
                  <a:pos x="45" y="25"/>
                </a:cxn>
                <a:cxn ang="0">
                  <a:pos x="44" y="8"/>
                </a:cxn>
                <a:cxn ang="0">
                  <a:pos x="36" y="1"/>
                </a:cxn>
                <a:cxn ang="0">
                  <a:pos x="27" y="0"/>
                </a:cxn>
                <a:cxn ang="0">
                  <a:pos x="15" y="0"/>
                </a:cxn>
                <a:cxn ang="0">
                  <a:pos x="0" y="1"/>
                </a:cxn>
                <a:cxn ang="0">
                  <a:pos x="0" y="15"/>
                </a:cxn>
                <a:cxn ang="0">
                  <a:pos x="17" y="15"/>
                </a:cxn>
                <a:cxn ang="0">
                  <a:pos x="27" y="13"/>
                </a:cxn>
                <a:cxn ang="0">
                  <a:pos x="30" y="15"/>
                </a:cxn>
                <a:cxn ang="0">
                  <a:pos x="29" y="11"/>
                </a:cxn>
                <a:cxn ang="0">
                  <a:pos x="29" y="23"/>
                </a:cxn>
                <a:cxn ang="0">
                  <a:pos x="27" y="57"/>
                </a:cxn>
                <a:cxn ang="0">
                  <a:pos x="44" y="57"/>
                </a:cxn>
                <a:cxn ang="0">
                  <a:pos x="27" y="57"/>
                </a:cxn>
              </a:cxnLst>
              <a:rect l="0" t="0" r="r" b="b"/>
              <a:pathLst>
                <a:path w="45" h="57">
                  <a:moveTo>
                    <a:pt x="27" y="57"/>
                  </a:moveTo>
                  <a:lnTo>
                    <a:pt x="44" y="57"/>
                  </a:lnTo>
                  <a:lnTo>
                    <a:pt x="45" y="25"/>
                  </a:lnTo>
                  <a:lnTo>
                    <a:pt x="44" y="8"/>
                  </a:lnTo>
                  <a:lnTo>
                    <a:pt x="36" y="1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0" y="1"/>
                  </a:lnTo>
                  <a:lnTo>
                    <a:pt x="0" y="15"/>
                  </a:lnTo>
                  <a:lnTo>
                    <a:pt x="17" y="15"/>
                  </a:lnTo>
                  <a:lnTo>
                    <a:pt x="27" y="13"/>
                  </a:lnTo>
                  <a:lnTo>
                    <a:pt x="30" y="15"/>
                  </a:lnTo>
                  <a:lnTo>
                    <a:pt x="29" y="11"/>
                  </a:lnTo>
                  <a:lnTo>
                    <a:pt x="29" y="23"/>
                  </a:lnTo>
                  <a:lnTo>
                    <a:pt x="27" y="57"/>
                  </a:lnTo>
                  <a:lnTo>
                    <a:pt x="44" y="57"/>
                  </a:lnTo>
                  <a:lnTo>
                    <a:pt x="27" y="5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57" name="Freeform 129"/>
            <p:cNvSpPr>
              <a:spLocks/>
            </p:cNvSpPr>
            <p:nvPr/>
          </p:nvSpPr>
          <p:spPr bwMode="auto">
            <a:xfrm>
              <a:off x="429" y="484"/>
              <a:ext cx="32" cy="3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6"/>
                </a:cxn>
                <a:cxn ang="0">
                  <a:pos x="15" y="15"/>
                </a:cxn>
                <a:cxn ang="0">
                  <a:pos x="13" y="20"/>
                </a:cxn>
                <a:cxn ang="0">
                  <a:pos x="13" y="21"/>
                </a:cxn>
                <a:cxn ang="0">
                  <a:pos x="13" y="20"/>
                </a:cxn>
                <a:cxn ang="0">
                  <a:pos x="7" y="21"/>
                </a:cxn>
                <a:cxn ang="0">
                  <a:pos x="0" y="30"/>
                </a:cxn>
                <a:cxn ang="0">
                  <a:pos x="17" y="30"/>
                </a:cxn>
                <a:cxn ang="0">
                  <a:pos x="13" y="33"/>
                </a:cxn>
                <a:cxn ang="0">
                  <a:pos x="17" y="33"/>
                </a:cxn>
                <a:cxn ang="0">
                  <a:pos x="22" y="32"/>
                </a:cxn>
                <a:cxn ang="0">
                  <a:pos x="28" y="25"/>
                </a:cxn>
                <a:cxn ang="0">
                  <a:pos x="30" y="18"/>
                </a:cxn>
                <a:cxn ang="0">
                  <a:pos x="32" y="8"/>
                </a:cxn>
                <a:cxn ang="0">
                  <a:pos x="28" y="13"/>
                </a:cxn>
                <a:cxn ang="0">
                  <a:pos x="22" y="0"/>
                </a:cxn>
                <a:cxn ang="0">
                  <a:pos x="17" y="1"/>
                </a:cxn>
                <a:cxn ang="0">
                  <a:pos x="17" y="6"/>
                </a:cxn>
                <a:cxn ang="0">
                  <a:pos x="22" y="0"/>
                </a:cxn>
              </a:cxnLst>
              <a:rect l="0" t="0" r="r" b="b"/>
              <a:pathLst>
                <a:path w="32" h="33">
                  <a:moveTo>
                    <a:pt x="22" y="0"/>
                  </a:moveTo>
                  <a:lnTo>
                    <a:pt x="17" y="6"/>
                  </a:lnTo>
                  <a:lnTo>
                    <a:pt x="15" y="15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3" y="20"/>
                  </a:lnTo>
                  <a:lnTo>
                    <a:pt x="7" y="21"/>
                  </a:lnTo>
                  <a:lnTo>
                    <a:pt x="0" y="30"/>
                  </a:lnTo>
                  <a:lnTo>
                    <a:pt x="17" y="30"/>
                  </a:lnTo>
                  <a:lnTo>
                    <a:pt x="13" y="33"/>
                  </a:lnTo>
                  <a:lnTo>
                    <a:pt x="17" y="33"/>
                  </a:lnTo>
                  <a:lnTo>
                    <a:pt x="22" y="32"/>
                  </a:lnTo>
                  <a:lnTo>
                    <a:pt x="28" y="25"/>
                  </a:lnTo>
                  <a:lnTo>
                    <a:pt x="30" y="18"/>
                  </a:lnTo>
                  <a:lnTo>
                    <a:pt x="32" y="8"/>
                  </a:lnTo>
                  <a:lnTo>
                    <a:pt x="28" y="13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7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58" name="Freeform 130"/>
            <p:cNvSpPr>
              <a:spLocks/>
            </p:cNvSpPr>
            <p:nvPr/>
          </p:nvSpPr>
          <p:spPr bwMode="auto">
            <a:xfrm>
              <a:off x="451" y="475"/>
              <a:ext cx="107" cy="52"/>
            </a:xfrm>
            <a:custGeom>
              <a:avLst/>
              <a:gdLst/>
              <a:ahLst/>
              <a:cxnLst>
                <a:cxn ang="0">
                  <a:pos x="94" y="42"/>
                </a:cxn>
                <a:cxn ang="0">
                  <a:pos x="107" y="47"/>
                </a:cxn>
                <a:cxn ang="0">
                  <a:pos x="107" y="39"/>
                </a:cxn>
                <a:cxn ang="0">
                  <a:pos x="105" y="30"/>
                </a:cxn>
                <a:cxn ang="0">
                  <a:pos x="103" y="24"/>
                </a:cxn>
                <a:cxn ang="0">
                  <a:pos x="98" y="17"/>
                </a:cxn>
                <a:cxn ang="0">
                  <a:pos x="92" y="12"/>
                </a:cxn>
                <a:cxn ang="0">
                  <a:pos x="87" y="9"/>
                </a:cxn>
                <a:cxn ang="0">
                  <a:pos x="79" y="5"/>
                </a:cxn>
                <a:cxn ang="0">
                  <a:pos x="70" y="3"/>
                </a:cxn>
                <a:cxn ang="0">
                  <a:pos x="53" y="0"/>
                </a:cxn>
                <a:cxn ang="0">
                  <a:pos x="36" y="2"/>
                </a:cxn>
                <a:cxn ang="0">
                  <a:pos x="17" y="3"/>
                </a:cxn>
                <a:cxn ang="0">
                  <a:pos x="0" y="9"/>
                </a:cxn>
                <a:cxn ang="0">
                  <a:pos x="6" y="22"/>
                </a:cxn>
                <a:cxn ang="0">
                  <a:pos x="21" y="17"/>
                </a:cxn>
                <a:cxn ang="0">
                  <a:pos x="38" y="15"/>
                </a:cxn>
                <a:cxn ang="0">
                  <a:pos x="53" y="15"/>
                </a:cxn>
                <a:cxn ang="0">
                  <a:pos x="68" y="17"/>
                </a:cxn>
                <a:cxn ang="0">
                  <a:pos x="73" y="19"/>
                </a:cxn>
                <a:cxn ang="0">
                  <a:pos x="77" y="20"/>
                </a:cxn>
                <a:cxn ang="0">
                  <a:pos x="83" y="24"/>
                </a:cxn>
                <a:cxn ang="0">
                  <a:pos x="87" y="27"/>
                </a:cxn>
                <a:cxn ang="0">
                  <a:pos x="88" y="30"/>
                </a:cxn>
                <a:cxn ang="0">
                  <a:pos x="90" y="36"/>
                </a:cxn>
                <a:cxn ang="0">
                  <a:pos x="92" y="41"/>
                </a:cxn>
                <a:cxn ang="0">
                  <a:pos x="92" y="47"/>
                </a:cxn>
                <a:cxn ang="0">
                  <a:pos x="105" y="52"/>
                </a:cxn>
                <a:cxn ang="0">
                  <a:pos x="94" y="42"/>
                </a:cxn>
              </a:cxnLst>
              <a:rect l="0" t="0" r="r" b="b"/>
              <a:pathLst>
                <a:path w="107" h="52">
                  <a:moveTo>
                    <a:pt x="94" y="42"/>
                  </a:moveTo>
                  <a:lnTo>
                    <a:pt x="107" y="47"/>
                  </a:lnTo>
                  <a:lnTo>
                    <a:pt x="107" y="39"/>
                  </a:lnTo>
                  <a:lnTo>
                    <a:pt x="105" y="30"/>
                  </a:lnTo>
                  <a:lnTo>
                    <a:pt x="103" y="24"/>
                  </a:lnTo>
                  <a:lnTo>
                    <a:pt x="98" y="17"/>
                  </a:lnTo>
                  <a:lnTo>
                    <a:pt x="92" y="12"/>
                  </a:lnTo>
                  <a:lnTo>
                    <a:pt x="87" y="9"/>
                  </a:lnTo>
                  <a:lnTo>
                    <a:pt x="79" y="5"/>
                  </a:lnTo>
                  <a:lnTo>
                    <a:pt x="70" y="3"/>
                  </a:lnTo>
                  <a:lnTo>
                    <a:pt x="53" y="0"/>
                  </a:lnTo>
                  <a:lnTo>
                    <a:pt x="36" y="2"/>
                  </a:lnTo>
                  <a:lnTo>
                    <a:pt x="17" y="3"/>
                  </a:lnTo>
                  <a:lnTo>
                    <a:pt x="0" y="9"/>
                  </a:lnTo>
                  <a:lnTo>
                    <a:pt x="6" y="22"/>
                  </a:lnTo>
                  <a:lnTo>
                    <a:pt x="21" y="17"/>
                  </a:lnTo>
                  <a:lnTo>
                    <a:pt x="38" y="15"/>
                  </a:lnTo>
                  <a:lnTo>
                    <a:pt x="53" y="15"/>
                  </a:lnTo>
                  <a:lnTo>
                    <a:pt x="68" y="17"/>
                  </a:lnTo>
                  <a:lnTo>
                    <a:pt x="73" y="19"/>
                  </a:lnTo>
                  <a:lnTo>
                    <a:pt x="77" y="20"/>
                  </a:lnTo>
                  <a:lnTo>
                    <a:pt x="83" y="24"/>
                  </a:lnTo>
                  <a:lnTo>
                    <a:pt x="87" y="27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1"/>
                  </a:lnTo>
                  <a:lnTo>
                    <a:pt x="92" y="47"/>
                  </a:lnTo>
                  <a:lnTo>
                    <a:pt x="105" y="52"/>
                  </a:lnTo>
                  <a:lnTo>
                    <a:pt x="94" y="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59" name="Freeform 131"/>
            <p:cNvSpPr>
              <a:spLocks/>
            </p:cNvSpPr>
            <p:nvPr/>
          </p:nvSpPr>
          <p:spPr bwMode="auto">
            <a:xfrm>
              <a:off x="545" y="492"/>
              <a:ext cx="71" cy="47"/>
            </a:xfrm>
            <a:custGeom>
              <a:avLst/>
              <a:gdLst/>
              <a:ahLst/>
              <a:cxnLst>
                <a:cxn ang="0">
                  <a:pos x="62" y="32"/>
                </a:cxn>
                <a:cxn ang="0">
                  <a:pos x="71" y="35"/>
                </a:cxn>
                <a:cxn ang="0">
                  <a:pos x="66" y="22"/>
                </a:cxn>
                <a:cxn ang="0">
                  <a:pos x="58" y="10"/>
                </a:cxn>
                <a:cxn ang="0">
                  <a:pos x="51" y="3"/>
                </a:cxn>
                <a:cxn ang="0">
                  <a:pos x="41" y="0"/>
                </a:cxn>
                <a:cxn ang="0">
                  <a:pos x="32" y="2"/>
                </a:cxn>
                <a:cxn ang="0">
                  <a:pos x="23" y="7"/>
                </a:cxn>
                <a:cxn ang="0">
                  <a:pos x="11" y="15"/>
                </a:cxn>
                <a:cxn ang="0">
                  <a:pos x="0" y="25"/>
                </a:cxn>
                <a:cxn ang="0">
                  <a:pos x="11" y="35"/>
                </a:cxn>
                <a:cxn ang="0">
                  <a:pos x="23" y="25"/>
                </a:cxn>
                <a:cxn ang="0">
                  <a:pos x="32" y="17"/>
                </a:cxn>
                <a:cxn ang="0">
                  <a:pos x="38" y="13"/>
                </a:cxn>
                <a:cxn ang="0">
                  <a:pos x="40" y="13"/>
                </a:cxn>
                <a:cxn ang="0">
                  <a:pos x="41" y="13"/>
                </a:cxn>
                <a:cxn ang="0">
                  <a:pos x="45" y="19"/>
                </a:cxn>
                <a:cxn ang="0">
                  <a:pos x="51" y="27"/>
                </a:cxn>
                <a:cxn ang="0">
                  <a:pos x="56" y="40"/>
                </a:cxn>
                <a:cxn ang="0">
                  <a:pos x="68" y="45"/>
                </a:cxn>
                <a:cxn ang="0">
                  <a:pos x="56" y="40"/>
                </a:cxn>
                <a:cxn ang="0">
                  <a:pos x="60" y="47"/>
                </a:cxn>
                <a:cxn ang="0">
                  <a:pos x="68" y="45"/>
                </a:cxn>
                <a:cxn ang="0">
                  <a:pos x="62" y="32"/>
                </a:cxn>
              </a:cxnLst>
              <a:rect l="0" t="0" r="r" b="b"/>
              <a:pathLst>
                <a:path w="71" h="47">
                  <a:moveTo>
                    <a:pt x="62" y="32"/>
                  </a:moveTo>
                  <a:lnTo>
                    <a:pt x="71" y="35"/>
                  </a:lnTo>
                  <a:lnTo>
                    <a:pt x="66" y="22"/>
                  </a:lnTo>
                  <a:lnTo>
                    <a:pt x="58" y="10"/>
                  </a:lnTo>
                  <a:lnTo>
                    <a:pt x="51" y="3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3" y="7"/>
                  </a:lnTo>
                  <a:lnTo>
                    <a:pt x="11" y="15"/>
                  </a:lnTo>
                  <a:lnTo>
                    <a:pt x="0" y="25"/>
                  </a:lnTo>
                  <a:lnTo>
                    <a:pt x="11" y="35"/>
                  </a:lnTo>
                  <a:lnTo>
                    <a:pt x="23" y="25"/>
                  </a:lnTo>
                  <a:lnTo>
                    <a:pt x="32" y="17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3"/>
                  </a:lnTo>
                  <a:lnTo>
                    <a:pt x="45" y="19"/>
                  </a:lnTo>
                  <a:lnTo>
                    <a:pt x="51" y="27"/>
                  </a:lnTo>
                  <a:lnTo>
                    <a:pt x="56" y="40"/>
                  </a:lnTo>
                  <a:lnTo>
                    <a:pt x="68" y="45"/>
                  </a:lnTo>
                  <a:lnTo>
                    <a:pt x="56" y="40"/>
                  </a:lnTo>
                  <a:lnTo>
                    <a:pt x="60" y="47"/>
                  </a:lnTo>
                  <a:lnTo>
                    <a:pt x="68" y="45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60" name="Freeform 132"/>
            <p:cNvSpPr>
              <a:spLocks/>
            </p:cNvSpPr>
            <p:nvPr/>
          </p:nvSpPr>
          <p:spPr bwMode="auto">
            <a:xfrm>
              <a:off x="607" y="475"/>
              <a:ext cx="23" cy="6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9" y="3"/>
                </a:cxn>
                <a:cxn ang="0">
                  <a:pos x="4" y="19"/>
                </a:cxn>
                <a:cxn ang="0">
                  <a:pos x="4" y="34"/>
                </a:cxn>
                <a:cxn ang="0">
                  <a:pos x="2" y="41"/>
                </a:cxn>
                <a:cxn ang="0">
                  <a:pos x="2" y="46"/>
                </a:cxn>
                <a:cxn ang="0">
                  <a:pos x="0" y="47"/>
                </a:cxn>
                <a:cxn ang="0">
                  <a:pos x="0" y="49"/>
                </a:cxn>
                <a:cxn ang="0">
                  <a:pos x="6" y="62"/>
                </a:cxn>
                <a:cxn ang="0">
                  <a:pos x="13" y="57"/>
                </a:cxn>
                <a:cxn ang="0">
                  <a:pos x="17" y="51"/>
                </a:cxn>
                <a:cxn ang="0">
                  <a:pos x="19" y="42"/>
                </a:cxn>
                <a:cxn ang="0">
                  <a:pos x="19" y="36"/>
                </a:cxn>
                <a:cxn ang="0">
                  <a:pos x="21" y="22"/>
                </a:cxn>
                <a:cxn ang="0">
                  <a:pos x="23" y="10"/>
                </a:cxn>
                <a:cxn ang="0">
                  <a:pos x="17" y="14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9" y="3"/>
                </a:cxn>
                <a:cxn ang="0">
                  <a:pos x="17" y="0"/>
                </a:cxn>
              </a:cxnLst>
              <a:rect l="0" t="0" r="r" b="b"/>
              <a:pathLst>
                <a:path w="23" h="62">
                  <a:moveTo>
                    <a:pt x="17" y="0"/>
                  </a:moveTo>
                  <a:lnTo>
                    <a:pt x="9" y="3"/>
                  </a:lnTo>
                  <a:lnTo>
                    <a:pt x="4" y="19"/>
                  </a:lnTo>
                  <a:lnTo>
                    <a:pt x="4" y="34"/>
                  </a:lnTo>
                  <a:lnTo>
                    <a:pt x="2" y="41"/>
                  </a:lnTo>
                  <a:lnTo>
                    <a:pt x="2" y="46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6" y="62"/>
                  </a:lnTo>
                  <a:lnTo>
                    <a:pt x="13" y="57"/>
                  </a:lnTo>
                  <a:lnTo>
                    <a:pt x="17" y="51"/>
                  </a:lnTo>
                  <a:lnTo>
                    <a:pt x="19" y="42"/>
                  </a:lnTo>
                  <a:lnTo>
                    <a:pt x="19" y="36"/>
                  </a:lnTo>
                  <a:lnTo>
                    <a:pt x="21" y="22"/>
                  </a:lnTo>
                  <a:lnTo>
                    <a:pt x="23" y="10"/>
                  </a:lnTo>
                  <a:lnTo>
                    <a:pt x="17" y="14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61" name="Freeform 133"/>
            <p:cNvSpPr>
              <a:spLocks/>
            </p:cNvSpPr>
            <p:nvPr/>
          </p:nvSpPr>
          <p:spPr bwMode="auto">
            <a:xfrm>
              <a:off x="624" y="475"/>
              <a:ext cx="53" cy="79"/>
            </a:xfrm>
            <a:custGeom>
              <a:avLst/>
              <a:gdLst/>
              <a:ahLst/>
              <a:cxnLst>
                <a:cxn ang="0">
                  <a:pos x="39" y="61"/>
                </a:cxn>
                <a:cxn ang="0">
                  <a:pos x="53" y="66"/>
                </a:cxn>
                <a:cxn ang="0">
                  <a:pos x="51" y="57"/>
                </a:cxn>
                <a:cxn ang="0">
                  <a:pos x="49" y="47"/>
                </a:cxn>
                <a:cxn ang="0">
                  <a:pos x="45" y="37"/>
                </a:cxn>
                <a:cxn ang="0">
                  <a:pos x="41" y="25"/>
                </a:cxn>
                <a:cxn ang="0">
                  <a:pos x="34" y="17"/>
                </a:cxn>
                <a:cxn ang="0">
                  <a:pos x="26" y="9"/>
                </a:cxn>
                <a:cxn ang="0">
                  <a:pos x="19" y="5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4" y="15"/>
                </a:cxn>
                <a:cxn ang="0">
                  <a:pos x="7" y="15"/>
                </a:cxn>
                <a:cxn ang="0">
                  <a:pos x="13" y="17"/>
                </a:cxn>
                <a:cxn ang="0">
                  <a:pos x="15" y="19"/>
                </a:cxn>
                <a:cxn ang="0">
                  <a:pos x="23" y="25"/>
                </a:cxn>
                <a:cxn ang="0">
                  <a:pos x="26" y="32"/>
                </a:cxn>
                <a:cxn ang="0">
                  <a:pos x="30" y="41"/>
                </a:cxn>
                <a:cxn ang="0">
                  <a:pos x="34" y="51"/>
                </a:cxn>
                <a:cxn ang="0">
                  <a:pos x="36" y="59"/>
                </a:cxn>
                <a:cxn ang="0">
                  <a:pos x="36" y="66"/>
                </a:cxn>
                <a:cxn ang="0">
                  <a:pos x="49" y="71"/>
                </a:cxn>
                <a:cxn ang="0">
                  <a:pos x="36" y="66"/>
                </a:cxn>
                <a:cxn ang="0">
                  <a:pos x="38" y="79"/>
                </a:cxn>
                <a:cxn ang="0">
                  <a:pos x="49" y="71"/>
                </a:cxn>
                <a:cxn ang="0">
                  <a:pos x="39" y="61"/>
                </a:cxn>
              </a:cxnLst>
              <a:rect l="0" t="0" r="r" b="b"/>
              <a:pathLst>
                <a:path w="53" h="79">
                  <a:moveTo>
                    <a:pt x="39" y="61"/>
                  </a:moveTo>
                  <a:lnTo>
                    <a:pt x="53" y="66"/>
                  </a:lnTo>
                  <a:lnTo>
                    <a:pt x="51" y="57"/>
                  </a:lnTo>
                  <a:lnTo>
                    <a:pt x="49" y="47"/>
                  </a:lnTo>
                  <a:lnTo>
                    <a:pt x="45" y="37"/>
                  </a:lnTo>
                  <a:lnTo>
                    <a:pt x="41" y="25"/>
                  </a:lnTo>
                  <a:lnTo>
                    <a:pt x="34" y="17"/>
                  </a:lnTo>
                  <a:lnTo>
                    <a:pt x="26" y="9"/>
                  </a:lnTo>
                  <a:lnTo>
                    <a:pt x="19" y="5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23" y="25"/>
                  </a:lnTo>
                  <a:lnTo>
                    <a:pt x="26" y="32"/>
                  </a:lnTo>
                  <a:lnTo>
                    <a:pt x="30" y="41"/>
                  </a:lnTo>
                  <a:lnTo>
                    <a:pt x="34" y="51"/>
                  </a:lnTo>
                  <a:lnTo>
                    <a:pt x="36" y="59"/>
                  </a:lnTo>
                  <a:lnTo>
                    <a:pt x="36" y="66"/>
                  </a:lnTo>
                  <a:lnTo>
                    <a:pt x="49" y="71"/>
                  </a:lnTo>
                  <a:lnTo>
                    <a:pt x="36" y="66"/>
                  </a:lnTo>
                  <a:lnTo>
                    <a:pt x="38" y="79"/>
                  </a:lnTo>
                  <a:lnTo>
                    <a:pt x="49" y="71"/>
                  </a:lnTo>
                  <a:lnTo>
                    <a:pt x="39" y="6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62" name="Freeform 134"/>
            <p:cNvSpPr>
              <a:spLocks/>
            </p:cNvSpPr>
            <p:nvPr/>
          </p:nvSpPr>
          <p:spPr bwMode="auto">
            <a:xfrm>
              <a:off x="663" y="517"/>
              <a:ext cx="44" cy="29"/>
            </a:xfrm>
            <a:custGeom>
              <a:avLst/>
              <a:gdLst/>
              <a:ahLst/>
              <a:cxnLst>
                <a:cxn ang="0">
                  <a:pos x="42" y="14"/>
                </a:cxn>
                <a:cxn ang="0">
                  <a:pos x="44" y="15"/>
                </a:cxn>
                <a:cxn ang="0">
                  <a:pos x="40" y="9"/>
                </a:cxn>
                <a:cxn ang="0">
                  <a:pos x="38" y="4"/>
                </a:cxn>
                <a:cxn ang="0">
                  <a:pos x="32" y="0"/>
                </a:cxn>
                <a:cxn ang="0">
                  <a:pos x="23" y="0"/>
                </a:cxn>
                <a:cxn ang="0">
                  <a:pos x="14" y="7"/>
                </a:cxn>
                <a:cxn ang="0">
                  <a:pos x="0" y="19"/>
                </a:cxn>
                <a:cxn ang="0">
                  <a:pos x="10" y="29"/>
                </a:cxn>
                <a:cxn ang="0">
                  <a:pos x="25" y="17"/>
                </a:cxn>
                <a:cxn ang="0">
                  <a:pos x="30" y="12"/>
                </a:cxn>
                <a:cxn ang="0">
                  <a:pos x="25" y="12"/>
                </a:cxn>
                <a:cxn ang="0">
                  <a:pos x="25" y="12"/>
                </a:cxn>
                <a:cxn ang="0">
                  <a:pos x="27" y="15"/>
                </a:cxn>
                <a:cxn ang="0">
                  <a:pos x="29" y="22"/>
                </a:cxn>
                <a:cxn ang="0">
                  <a:pos x="30" y="24"/>
                </a:cxn>
                <a:cxn ang="0">
                  <a:pos x="42" y="14"/>
                </a:cxn>
              </a:cxnLst>
              <a:rect l="0" t="0" r="r" b="b"/>
              <a:pathLst>
                <a:path w="44" h="29">
                  <a:moveTo>
                    <a:pt x="42" y="14"/>
                  </a:moveTo>
                  <a:lnTo>
                    <a:pt x="44" y="15"/>
                  </a:lnTo>
                  <a:lnTo>
                    <a:pt x="40" y="9"/>
                  </a:lnTo>
                  <a:lnTo>
                    <a:pt x="38" y="4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14" y="7"/>
                  </a:lnTo>
                  <a:lnTo>
                    <a:pt x="0" y="19"/>
                  </a:lnTo>
                  <a:lnTo>
                    <a:pt x="10" y="29"/>
                  </a:lnTo>
                  <a:lnTo>
                    <a:pt x="25" y="17"/>
                  </a:lnTo>
                  <a:lnTo>
                    <a:pt x="30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7" y="15"/>
                  </a:lnTo>
                  <a:lnTo>
                    <a:pt x="29" y="22"/>
                  </a:lnTo>
                  <a:lnTo>
                    <a:pt x="30" y="24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63" name="Freeform 135"/>
            <p:cNvSpPr>
              <a:spLocks/>
            </p:cNvSpPr>
            <p:nvPr/>
          </p:nvSpPr>
          <p:spPr bwMode="auto">
            <a:xfrm>
              <a:off x="686" y="531"/>
              <a:ext cx="30" cy="40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15" y="40"/>
                </a:cxn>
                <a:cxn ang="0">
                  <a:pos x="19" y="39"/>
                </a:cxn>
                <a:cxn ang="0">
                  <a:pos x="24" y="30"/>
                </a:cxn>
                <a:cxn ang="0">
                  <a:pos x="28" y="23"/>
                </a:cxn>
                <a:cxn ang="0">
                  <a:pos x="30" y="15"/>
                </a:cxn>
                <a:cxn ang="0">
                  <a:pos x="26" y="6"/>
                </a:cxn>
                <a:cxn ang="0">
                  <a:pos x="19" y="0"/>
                </a:cxn>
                <a:cxn ang="0">
                  <a:pos x="7" y="10"/>
                </a:cxn>
                <a:cxn ang="0">
                  <a:pos x="13" y="15"/>
                </a:cxn>
                <a:cxn ang="0">
                  <a:pos x="13" y="17"/>
                </a:cxn>
                <a:cxn ang="0">
                  <a:pos x="13" y="20"/>
                </a:cxn>
                <a:cxn ang="0">
                  <a:pos x="11" y="22"/>
                </a:cxn>
                <a:cxn ang="0">
                  <a:pos x="6" y="3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5" y="40"/>
                </a:cxn>
              </a:cxnLst>
              <a:rect l="0" t="0" r="r" b="b"/>
              <a:pathLst>
                <a:path w="30" h="40">
                  <a:moveTo>
                    <a:pt x="15" y="40"/>
                  </a:moveTo>
                  <a:lnTo>
                    <a:pt x="15" y="40"/>
                  </a:lnTo>
                  <a:lnTo>
                    <a:pt x="19" y="39"/>
                  </a:lnTo>
                  <a:lnTo>
                    <a:pt x="24" y="30"/>
                  </a:lnTo>
                  <a:lnTo>
                    <a:pt x="28" y="23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19" y="0"/>
                  </a:lnTo>
                  <a:lnTo>
                    <a:pt x="7" y="10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1" y="22"/>
                  </a:lnTo>
                  <a:lnTo>
                    <a:pt x="6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5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64" name="Freeform 136"/>
            <p:cNvSpPr>
              <a:spLocks/>
            </p:cNvSpPr>
            <p:nvPr/>
          </p:nvSpPr>
          <p:spPr bwMode="auto">
            <a:xfrm>
              <a:off x="686" y="571"/>
              <a:ext cx="47" cy="66"/>
            </a:xfrm>
            <a:custGeom>
              <a:avLst/>
              <a:gdLst/>
              <a:ahLst/>
              <a:cxnLst>
                <a:cxn ang="0">
                  <a:pos x="47" y="61"/>
                </a:cxn>
                <a:cxn ang="0">
                  <a:pos x="47" y="61"/>
                </a:cxn>
                <a:cxn ang="0">
                  <a:pos x="38" y="44"/>
                </a:cxn>
                <a:cxn ang="0">
                  <a:pos x="26" y="27"/>
                </a:cxn>
                <a:cxn ang="0">
                  <a:pos x="22" y="20"/>
                </a:cxn>
                <a:cxn ang="0">
                  <a:pos x="19" y="14"/>
                </a:cxn>
                <a:cxn ang="0">
                  <a:pos x="17" y="7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2" y="10"/>
                </a:cxn>
                <a:cxn ang="0">
                  <a:pos x="4" y="19"/>
                </a:cxn>
                <a:cxn ang="0">
                  <a:pos x="9" y="27"/>
                </a:cxn>
                <a:cxn ang="0">
                  <a:pos x="13" y="36"/>
                </a:cxn>
                <a:cxn ang="0">
                  <a:pos x="24" y="51"/>
                </a:cxn>
                <a:cxn ang="0">
                  <a:pos x="32" y="66"/>
                </a:cxn>
                <a:cxn ang="0">
                  <a:pos x="32" y="64"/>
                </a:cxn>
                <a:cxn ang="0">
                  <a:pos x="47" y="61"/>
                </a:cxn>
              </a:cxnLst>
              <a:rect l="0" t="0" r="r" b="b"/>
              <a:pathLst>
                <a:path w="47" h="66">
                  <a:moveTo>
                    <a:pt x="47" y="61"/>
                  </a:moveTo>
                  <a:lnTo>
                    <a:pt x="47" y="61"/>
                  </a:lnTo>
                  <a:lnTo>
                    <a:pt x="38" y="44"/>
                  </a:lnTo>
                  <a:lnTo>
                    <a:pt x="26" y="27"/>
                  </a:lnTo>
                  <a:lnTo>
                    <a:pt x="22" y="20"/>
                  </a:lnTo>
                  <a:lnTo>
                    <a:pt x="19" y="14"/>
                  </a:lnTo>
                  <a:lnTo>
                    <a:pt x="17" y="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9"/>
                  </a:lnTo>
                  <a:lnTo>
                    <a:pt x="9" y="27"/>
                  </a:lnTo>
                  <a:lnTo>
                    <a:pt x="13" y="36"/>
                  </a:lnTo>
                  <a:lnTo>
                    <a:pt x="24" y="51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47" y="6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65" name="Freeform 137"/>
            <p:cNvSpPr>
              <a:spLocks/>
            </p:cNvSpPr>
            <p:nvPr/>
          </p:nvSpPr>
          <p:spPr bwMode="auto">
            <a:xfrm>
              <a:off x="530" y="632"/>
              <a:ext cx="207" cy="162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1" y="157"/>
                </a:cxn>
                <a:cxn ang="0">
                  <a:pos x="21" y="150"/>
                </a:cxn>
                <a:cxn ang="0">
                  <a:pos x="32" y="145"/>
                </a:cxn>
                <a:cxn ang="0">
                  <a:pos x="47" y="138"/>
                </a:cxn>
                <a:cxn ang="0">
                  <a:pos x="64" y="133"/>
                </a:cxn>
                <a:cxn ang="0">
                  <a:pos x="100" y="123"/>
                </a:cxn>
                <a:cxn ang="0">
                  <a:pos x="135" y="113"/>
                </a:cxn>
                <a:cxn ang="0">
                  <a:pos x="152" y="105"/>
                </a:cxn>
                <a:cxn ang="0">
                  <a:pos x="167" y="96"/>
                </a:cxn>
                <a:cxn ang="0">
                  <a:pos x="182" y="86"/>
                </a:cxn>
                <a:cxn ang="0">
                  <a:pos x="194" y="74"/>
                </a:cxn>
                <a:cxn ang="0">
                  <a:pos x="199" y="67"/>
                </a:cxn>
                <a:cxn ang="0">
                  <a:pos x="203" y="59"/>
                </a:cxn>
                <a:cxn ang="0">
                  <a:pos x="205" y="51"/>
                </a:cxn>
                <a:cxn ang="0">
                  <a:pos x="207" y="42"/>
                </a:cxn>
                <a:cxn ang="0">
                  <a:pos x="207" y="34"/>
                </a:cxn>
                <a:cxn ang="0">
                  <a:pos x="207" y="22"/>
                </a:cxn>
                <a:cxn ang="0">
                  <a:pos x="205" y="12"/>
                </a:cxn>
                <a:cxn ang="0">
                  <a:pos x="203" y="0"/>
                </a:cxn>
                <a:cxn ang="0">
                  <a:pos x="188" y="3"/>
                </a:cxn>
                <a:cxn ang="0">
                  <a:pos x="190" y="13"/>
                </a:cxn>
                <a:cxn ang="0">
                  <a:pos x="192" y="24"/>
                </a:cxn>
                <a:cxn ang="0">
                  <a:pos x="192" y="32"/>
                </a:cxn>
                <a:cxn ang="0">
                  <a:pos x="192" y="40"/>
                </a:cxn>
                <a:cxn ang="0">
                  <a:pos x="190" y="47"/>
                </a:cxn>
                <a:cxn ang="0">
                  <a:pos x="188" y="54"/>
                </a:cxn>
                <a:cxn ang="0">
                  <a:pos x="184" y="61"/>
                </a:cxn>
                <a:cxn ang="0">
                  <a:pos x="180" y="66"/>
                </a:cxn>
                <a:cxn ang="0">
                  <a:pos x="171" y="76"/>
                </a:cxn>
                <a:cxn ang="0">
                  <a:pos x="160" y="86"/>
                </a:cxn>
                <a:cxn ang="0">
                  <a:pos x="145" y="93"/>
                </a:cxn>
                <a:cxn ang="0">
                  <a:pos x="130" y="99"/>
                </a:cxn>
                <a:cxn ang="0">
                  <a:pos x="94" y="110"/>
                </a:cxn>
                <a:cxn ang="0">
                  <a:pos x="58" y="120"/>
                </a:cxn>
                <a:cxn ang="0">
                  <a:pos x="41" y="126"/>
                </a:cxn>
                <a:cxn ang="0">
                  <a:pos x="26" y="132"/>
                </a:cxn>
                <a:cxn ang="0">
                  <a:pos x="11" y="138"/>
                </a:cxn>
                <a:cxn ang="0">
                  <a:pos x="0" y="147"/>
                </a:cxn>
                <a:cxn ang="0">
                  <a:pos x="9" y="147"/>
                </a:cxn>
                <a:cxn ang="0">
                  <a:pos x="0" y="158"/>
                </a:cxn>
                <a:cxn ang="0">
                  <a:pos x="6" y="162"/>
                </a:cxn>
                <a:cxn ang="0">
                  <a:pos x="11" y="157"/>
                </a:cxn>
                <a:cxn ang="0">
                  <a:pos x="0" y="158"/>
                </a:cxn>
              </a:cxnLst>
              <a:rect l="0" t="0" r="r" b="b"/>
              <a:pathLst>
                <a:path w="207" h="162">
                  <a:moveTo>
                    <a:pt x="0" y="158"/>
                  </a:moveTo>
                  <a:lnTo>
                    <a:pt x="11" y="157"/>
                  </a:lnTo>
                  <a:lnTo>
                    <a:pt x="21" y="150"/>
                  </a:lnTo>
                  <a:lnTo>
                    <a:pt x="32" y="145"/>
                  </a:lnTo>
                  <a:lnTo>
                    <a:pt x="47" y="138"/>
                  </a:lnTo>
                  <a:lnTo>
                    <a:pt x="64" y="133"/>
                  </a:lnTo>
                  <a:lnTo>
                    <a:pt x="100" y="123"/>
                  </a:lnTo>
                  <a:lnTo>
                    <a:pt x="135" y="113"/>
                  </a:lnTo>
                  <a:lnTo>
                    <a:pt x="152" y="105"/>
                  </a:lnTo>
                  <a:lnTo>
                    <a:pt x="167" y="96"/>
                  </a:lnTo>
                  <a:lnTo>
                    <a:pt x="182" y="86"/>
                  </a:lnTo>
                  <a:lnTo>
                    <a:pt x="194" y="74"/>
                  </a:lnTo>
                  <a:lnTo>
                    <a:pt x="199" y="67"/>
                  </a:lnTo>
                  <a:lnTo>
                    <a:pt x="203" y="59"/>
                  </a:lnTo>
                  <a:lnTo>
                    <a:pt x="205" y="51"/>
                  </a:lnTo>
                  <a:lnTo>
                    <a:pt x="207" y="42"/>
                  </a:lnTo>
                  <a:lnTo>
                    <a:pt x="207" y="34"/>
                  </a:lnTo>
                  <a:lnTo>
                    <a:pt x="207" y="22"/>
                  </a:lnTo>
                  <a:lnTo>
                    <a:pt x="205" y="12"/>
                  </a:lnTo>
                  <a:lnTo>
                    <a:pt x="203" y="0"/>
                  </a:lnTo>
                  <a:lnTo>
                    <a:pt x="188" y="3"/>
                  </a:lnTo>
                  <a:lnTo>
                    <a:pt x="190" y="13"/>
                  </a:lnTo>
                  <a:lnTo>
                    <a:pt x="192" y="24"/>
                  </a:lnTo>
                  <a:lnTo>
                    <a:pt x="192" y="32"/>
                  </a:lnTo>
                  <a:lnTo>
                    <a:pt x="192" y="40"/>
                  </a:lnTo>
                  <a:lnTo>
                    <a:pt x="190" y="47"/>
                  </a:lnTo>
                  <a:lnTo>
                    <a:pt x="188" y="54"/>
                  </a:lnTo>
                  <a:lnTo>
                    <a:pt x="184" y="61"/>
                  </a:lnTo>
                  <a:lnTo>
                    <a:pt x="180" y="66"/>
                  </a:lnTo>
                  <a:lnTo>
                    <a:pt x="171" y="76"/>
                  </a:lnTo>
                  <a:lnTo>
                    <a:pt x="160" y="86"/>
                  </a:lnTo>
                  <a:lnTo>
                    <a:pt x="145" y="93"/>
                  </a:lnTo>
                  <a:lnTo>
                    <a:pt x="130" y="99"/>
                  </a:lnTo>
                  <a:lnTo>
                    <a:pt x="94" y="110"/>
                  </a:lnTo>
                  <a:lnTo>
                    <a:pt x="58" y="120"/>
                  </a:lnTo>
                  <a:lnTo>
                    <a:pt x="41" y="126"/>
                  </a:lnTo>
                  <a:lnTo>
                    <a:pt x="26" y="132"/>
                  </a:lnTo>
                  <a:lnTo>
                    <a:pt x="11" y="138"/>
                  </a:lnTo>
                  <a:lnTo>
                    <a:pt x="0" y="147"/>
                  </a:lnTo>
                  <a:lnTo>
                    <a:pt x="9" y="147"/>
                  </a:lnTo>
                  <a:lnTo>
                    <a:pt x="0" y="158"/>
                  </a:lnTo>
                  <a:lnTo>
                    <a:pt x="6" y="162"/>
                  </a:lnTo>
                  <a:lnTo>
                    <a:pt x="11" y="157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66" name="Freeform 138"/>
            <p:cNvSpPr>
              <a:spLocks/>
            </p:cNvSpPr>
            <p:nvPr/>
          </p:nvSpPr>
          <p:spPr bwMode="auto">
            <a:xfrm>
              <a:off x="367" y="769"/>
              <a:ext cx="172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" y="35"/>
                </a:cxn>
                <a:cxn ang="0">
                  <a:pos x="11" y="35"/>
                </a:cxn>
                <a:cxn ang="0">
                  <a:pos x="20" y="35"/>
                </a:cxn>
                <a:cxn ang="0">
                  <a:pos x="32" y="33"/>
                </a:cxn>
                <a:cxn ang="0">
                  <a:pos x="41" y="32"/>
                </a:cxn>
                <a:cxn ang="0">
                  <a:pos x="64" y="27"/>
                </a:cxn>
                <a:cxn ang="0">
                  <a:pos x="86" y="21"/>
                </a:cxn>
                <a:cxn ang="0">
                  <a:pos x="109" y="16"/>
                </a:cxn>
                <a:cxn ang="0">
                  <a:pos x="129" y="13"/>
                </a:cxn>
                <a:cxn ang="0">
                  <a:pos x="139" y="13"/>
                </a:cxn>
                <a:cxn ang="0">
                  <a:pos x="148" y="15"/>
                </a:cxn>
                <a:cxn ang="0">
                  <a:pos x="156" y="18"/>
                </a:cxn>
                <a:cxn ang="0">
                  <a:pos x="163" y="21"/>
                </a:cxn>
                <a:cxn ang="0">
                  <a:pos x="172" y="10"/>
                </a:cxn>
                <a:cxn ang="0">
                  <a:pos x="163" y="5"/>
                </a:cxn>
                <a:cxn ang="0">
                  <a:pos x="152" y="1"/>
                </a:cxn>
                <a:cxn ang="0">
                  <a:pos x="141" y="0"/>
                </a:cxn>
                <a:cxn ang="0">
                  <a:pos x="129" y="0"/>
                </a:cxn>
                <a:cxn ang="0">
                  <a:pos x="105" y="1"/>
                </a:cxn>
                <a:cxn ang="0">
                  <a:pos x="82" y="6"/>
                </a:cxn>
                <a:cxn ang="0">
                  <a:pos x="60" y="13"/>
                </a:cxn>
                <a:cxn ang="0">
                  <a:pos x="37" y="18"/>
                </a:cxn>
                <a:cxn ang="0">
                  <a:pos x="28" y="20"/>
                </a:cxn>
                <a:cxn ang="0">
                  <a:pos x="18" y="21"/>
                </a:cxn>
                <a:cxn ang="0">
                  <a:pos x="11" y="21"/>
                </a:cxn>
                <a:cxn ang="0">
                  <a:pos x="3" y="21"/>
                </a:cxn>
                <a:cxn ang="0">
                  <a:pos x="5" y="21"/>
                </a:cxn>
                <a:cxn ang="0">
                  <a:pos x="0" y="35"/>
                </a:cxn>
              </a:cxnLst>
              <a:rect l="0" t="0" r="r" b="b"/>
              <a:pathLst>
                <a:path w="172" h="35">
                  <a:moveTo>
                    <a:pt x="0" y="35"/>
                  </a:moveTo>
                  <a:lnTo>
                    <a:pt x="2" y="35"/>
                  </a:lnTo>
                  <a:lnTo>
                    <a:pt x="11" y="35"/>
                  </a:lnTo>
                  <a:lnTo>
                    <a:pt x="20" y="35"/>
                  </a:lnTo>
                  <a:lnTo>
                    <a:pt x="32" y="33"/>
                  </a:lnTo>
                  <a:lnTo>
                    <a:pt x="41" y="32"/>
                  </a:lnTo>
                  <a:lnTo>
                    <a:pt x="64" y="27"/>
                  </a:lnTo>
                  <a:lnTo>
                    <a:pt x="86" y="21"/>
                  </a:lnTo>
                  <a:lnTo>
                    <a:pt x="109" y="16"/>
                  </a:lnTo>
                  <a:lnTo>
                    <a:pt x="129" y="13"/>
                  </a:lnTo>
                  <a:lnTo>
                    <a:pt x="139" y="13"/>
                  </a:lnTo>
                  <a:lnTo>
                    <a:pt x="148" y="15"/>
                  </a:lnTo>
                  <a:lnTo>
                    <a:pt x="156" y="18"/>
                  </a:lnTo>
                  <a:lnTo>
                    <a:pt x="163" y="21"/>
                  </a:lnTo>
                  <a:lnTo>
                    <a:pt x="172" y="10"/>
                  </a:lnTo>
                  <a:lnTo>
                    <a:pt x="163" y="5"/>
                  </a:lnTo>
                  <a:lnTo>
                    <a:pt x="152" y="1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05" y="1"/>
                  </a:lnTo>
                  <a:lnTo>
                    <a:pt x="82" y="6"/>
                  </a:lnTo>
                  <a:lnTo>
                    <a:pt x="60" y="13"/>
                  </a:lnTo>
                  <a:lnTo>
                    <a:pt x="37" y="18"/>
                  </a:lnTo>
                  <a:lnTo>
                    <a:pt x="28" y="20"/>
                  </a:lnTo>
                  <a:lnTo>
                    <a:pt x="18" y="21"/>
                  </a:lnTo>
                  <a:lnTo>
                    <a:pt x="11" y="21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67" name="Freeform 139"/>
            <p:cNvSpPr>
              <a:spLocks/>
            </p:cNvSpPr>
            <p:nvPr/>
          </p:nvSpPr>
          <p:spPr bwMode="auto">
            <a:xfrm>
              <a:off x="168" y="669"/>
              <a:ext cx="204" cy="1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14"/>
                </a:cxn>
                <a:cxn ang="0">
                  <a:pos x="22" y="14"/>
                </a:cxn>
                <a:cxn ang="0">
                  <a:pos x="37" y="17"/>
                </a:cxn>
                <a:cxn ang="0">
                  <a:pos x="48" y="20"/>
                </a:cxn>
                <a:cxn ang="0">
                  <a:pos x="62" y="27"/>
                </a:cxn>
                <a:cxn ang="0">
                  <a:pos x="73" y="34"/>
                </a:cxn>
                <a:cxn ang="0">
                  <a:pos x="82" y="42"/>
                </a:cxn>
                <a:cxn ang="0">
                  <a:pos x="93" y="52"/>
                </a:cxn>
                <a:cxn ang="0">
                  <a:pos x="103" y="62"/>
                </a:cxn>
                <a:cxn ang="0">
                  <a:pos x="124" y="83"/>
                </a:cxn>
                <a:cxn ang="0">
                  <a:pos x="146" y="105"/>
                </a:cxn>
                <a:cxn ang="0">
                  <a:pos x="157" y="113"/>
                </a:cxn>
                <a:cxn ang="0">
                  <a:pos x="170" y="121"/>
                </a:cxn>
                <a:cxn ang="0">
                  <a:pos x="184" y="130"/>
                </a:cxn>
                <a:cxn ang="0">
                  <a:pos x="199" y="135"/>
                </a:cxn>
                <a:cxn ang="0">
                  <a:pos x="204" y="121"/>
                </a:cxn>
                <a:cxn ang="0">
                  <a:pos x="191" y="116"/>
                </a:cxn>
                <a:cxn ang="0">
                  <a:pos x="180" y="110"/>
                </a:cxn>
                <a:cxn ang="0">
                  <a:pos x="169" y="103"/>
                </a:cxn>
                <a:cxn ang="0">
                  <a:pos x="157" y="95"/>
                </a:cxn>
                <a:cxn ang="0">
                  <a:pos x="137" y="74"/>
                </a:cxn>
                <a:cxn ang="0">
                  <a:pos x="116" y="52"/>
                </a:cxn>
                <a:cxn ang="0">
                  <a:pos x="105" y="42"/>
                </a:cxn>
                <a:cxn ang="0">
                  <a:pos x="93" y="32"/>
                </a:cxn>
                <a:cxn ang="0">
                  <a:pos x="82" y="22"/>
                </a:cxn>
                <a:cxn ang="0">
                  <a:pos x="69" y="14"/>
                </a:cxn>
                <a:cxn ang="0">
                  <a:pos x="56" y="7"/>
                </a:cxn>
                <a:cxn ang="0">
                  <a:pos x="41" y="2"/>
                </a:cxn>
                <a:cxn ang="0">
                  <a:pos x="24" y="0"/>
                </a:cxn>
                <a:cxn ang="0">
                  <a:pos x="7" y="0"/>
                </a:cxn>
                <a:cxn ang="0">
                  <a:pos x="15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7" y="14"/>
                </a:cxn>
                <a:cxn ang="0">
                  <a:pos x="0" y="7"/>
                </a:cxn>
              </a:cxnLst>
              <a:rect l="0" t="0" r="r" b="b"/>
              <a:pathLst>
                <a:path w="204" h="135">
                  <a:moveTo>
                    <a:pt x="0" y="7"/>
                  </a:moveTo>
                  <a:lnTo>
                    <a:pt x="7" y="14"/>
                  </a:lnTo>
                  <a:lnTo>
                    <a:pt x="22" y="14"/>
                  </a:lnTo>
                  <a:lnTo>
                    <a:pt x="37" y="17"/>
                  </a:lnTo>
                  <a:lnTo>
                    <a:pt x="48" y="20"/>
                  </a:lnTo>
                  <a:lnTo>
                    <a:pt x="62" y="27"/>
                  </a:lnTo>
                  <a:lnTo>
                    <a:pt x="73" y="34"/>
                  </a:lnTo>
                  <a:lnTo>
                    <a:pt x="82" y="42"/>
                  </a:lnTo>
                  <a:lnTo>
                    <a:pt x="93" y="52"/>
                  </a:lnTo>
                  <a:lnTo>
                    <a:pt x="103" y="62"/>
                  </a:lnTo>
                  <a:lnTo>
                    <a:pt x="124" y="83"/>
                  </a:lnTo>
                  <a:lnTo>
                    <a:pt x="146" y="105"/>
                  </a:lnTo>
                  <a:lnTo>
                    <a:pt x="157" y="113"/>
                  </a:lnTo>
                  <a:lnTo>
                    <a:pt x="170" y="121"/>
                  </a:lnTo>
                  <a:lnTo>
                    <a:pt x="184" y="130"/>
                  </a:lnTo>
                  <a:lnTo>
                    <a:pt x="199" y="135"/>
                  </a:lnTo>
                  <a:lnTo>
                    <a:pt x="204" y="121"/>
                  </a:lnTo>
                  <a:lnTo>
                    <a:pt x="191" y="116"/>
                  </a:lnTo>
                  <a:lnTo>
                    <a:pt x="180" y="110"/>
                  </a:lnTo>
                  <a:lnTo>
                    <a:pt x="169" y="103"/>
                  </a:lnTo>
                  <a:lnTo>
                    <a:pt x="157" y="95"/>
                  </a:lnTo>
                  <a:lnTo>
                    <a:pt x="137" y="74"/>
                  </a:lnTo>
                  <a:lnTo>
                    <a:pt x="116" y="52"/>
                  </a:lnTo>
                  <a:lnTo>
                    <a:pt x="105" y="42"/>
                  </a:lnTo>
                  <a:lnTo>
                    <a:pt x="93" y="32"/>
                  </a:lnTo>
                  <a:lnTo>
                    <a:pt x="82" y="22"/>
                  </a:lnTo>
                  <a:lnTo>
                    <a:pt x="69" y="14"/>
                  </a:lnTo>
                  <a:lnTo>
                    <a:pt x="56" y="7"/>
                  </a:lnTo>
                  <a:lnTo>
                    <a:pt x="41" y="2"/>
                  </a:lnTo>
                  <a:lnTo>
                    <a:pt x="24" y="0"/>
                  </a:lnTo>
                  <a:lnTo>
                    <a:pt x="7" y="0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68" name="Freeform 140"/>
            <p:cNvSpPr>
              <a:spLocks/>
            </p:cNvSpPr>
            <p:nvPr/>
          </p:nvSpPr>
          <p:spPr bwMode="auto">
            <a:xfrm>
              <a:off x="166" y="632"/>
              <a:ext cx="54" cy="44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9" y="3"/>
                </a:cxn>
                <a:cxn ang="0">
                  <a:pos x="20" y="0"/>
                </a:cxn>
                <a:cxn ang="0">
                  <a:pos x="5" y="2"/>
                </a:cxn>
                <a:cxn ang="0">
                  <a:pos x="0" y="17"/>
                </a:cxn>
                <a:cxn ang="0">
                  <a:pos x="2" y="44"/>
                </a:cxn>
                <a:cxn ang="0">
                  <a:pos x="17" y="44"/>
                </a:cxn>
                <a:cxn ang="0">
                  <a:pos x="17" y="17"/>
                </a:cxn>
                <a:cxn ang="0">
                  <a:pos x="15" y="12"/>
                </a:cxn>
                <a:cxn ang="0">
                  <a:pos x="20" y="15"/>
                </a:cxn>
                <a:cxn ang="0">
                  <a:pos x="49" y="17"/>
                </a:cxn>
                <a:cxn ang="0">
                  <a:pos x="54" y="15"/>
                </a:cxn>
                <a:cxn ang="0">
                  <a:pos x="43" y="5"/>
                </a:cxn>
              </a:cxnLst>
              <a:rect l="0" t="0" r="r" b="b"/>
              <a:pathLst>
                <a:path w="54" h="44">
                  <a:moveTo>
                    <a:pt x="43" y="5"/>
                  </a:moveTo>
                  <a:lnTo>
                    <a:pt x="49" y="3"/>
                  </a:lnTo>
                  <a:lnTo>
                    <a:pt x="20" y="0"/>
                  </a:lnTo>
                  <a:lnTo>
                    <a:pt x="5" y="2"/>
                  </a:lnTo>
                  <a:lnTo>
                    <a:pt x="0" y="17"/>
                  </a:lnTo>
                  <a:lnTo>
                    <a:pt x="2" y="44"/>
                  </a:lnTo>
                  <a:lnTo>
                    <a:pt x="17" y="44"/>
                  </a:lnTo>
                  <a:lnTo>
                    <a:pt x="17" y="17"/>
                  </a:lnTo>
                  <a:lnTo>
                    <a:pt x="15" y="12"/>
                  </a:lnTo>
                  <a:lnTo>
                    <a:pt x="20" y="15"/>
                  </a:lnTo>
                  <a:lnTo>
                    <a:pt x="49" y="17"/>
                  </a:lnTo>
                  <a:lnTo>
                    <a:pt x="54" y="1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69" name="Freeform 141"/>
            <p:cNvSpPr>
              <a:spLocks/>
            </p:cNvSpPr>
            <p:nvPr/>
          </p:nvSpPr>
          <p:spPr bwMode="auto">
            <a:xfrm>
              <a:off x="156" y="548"/>
              <a:ext cx="90" cy="9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" y="15"/>
                </a:cxn>
                <a:cxn ang="0">
                  <a:pos x="17" y="15"/>
                </a:cxn>
                <a:cxn ang="0">
                  <a:pos x="27" y="15"/>
                </a:cxn>
                <a:cxn ang="0">
                  <a:pos x="36" y="16"/>
                </a:cxn>
                <a:cxn ang="0">
                  <a:pos x="43" y="18"/>
                </a:cxn>
                <a:cxn ang="0">
                  <a:pos x="51" y="22"/>
                </a:cxn>
                <a:cxn ang="0">
                  <a:pos x="59" y="25"/>
                </a:cxn>
                <a:cxn ang="0">
                  <a:pos x="64" y="30"/>
                </a:cxn>
                <a:cxn ang="0">
                  <a:pos x="68" y="35"/>
                </a:cxn>
                <a:cxn ang="0">
                  <a:pos x="72" y="40"/>
                </a:cxn>
                <a:cxn ang="0">
                  <a:pos x="74" y="45"/>
                </a:cxn>
                <a:cxn ang="0">
                  <a:pos x="74" y="52"/>
                </a:cxn>
                <a:cxn ang="0">
                  <a:pos x="74" y="59"/>
                </a:cxn>
                <a:cxn ang="0">
                  <a:pos x="72" y="65"/>
                </a:cxn>
                <a:cxn ang="0">
                  <a:pos x="68" y="72"/>
                </a:cxn>
                <a:cxn ang="0">
                  <a:pos x="62" y="81"/>
                </a:cxn>
                <a:cxn ang="0">
                  <a:pos x="53" y="89"/>
                </a:cxn>
                <a:cxn ang="0">
                  <a:pos x="64" y="99"/>
                </a:cxn>
                <a:cxn ang="0">
                  <a:pos x="74" y="89"/>
                </a:cxn>
                <a:cxn ang="0">
                  <a:pos x="81" y="81"/>
                </a:cxn>
                <a:cxn ang="0">
                  <a:pos x="87" y="70"/>
                </a:cxn>
                <a:cxn ang="0">
                  <a:pos x="89" y="60"/>
                </a:cxn>
                <a:cxn ang="0">
                  <a:pos x="90" y="52"/>
                </a:cxn>
                <a:cxn ang="0">
                  <a:pos x="89" y="43"/>
                </a:cxn>
                <a:cxn ang="0">
                  <a:pos x="85" y="35"/>
                </a:cxn>
                <a:cxn ang="0">
                  <a:pos x="81" y="27"/>
                </a:cxn>
                <a:cxn ang="0">
                  <a:pos x="75" y="20"/>
                </a:cxn>
                <a:cxn ang="0">
                  <a:pos x="68" y="15"/>
                </a:cxn>
                <a:cxn ang="0">
                  <a:pos x="59" y="10"/>
                </a:cxn>
                <a:cxn ang="0">
                  <a:pos x="49" y="5"/>
                </a:cxn>
                <a:cxn ang="0">
                  <a:pos x="40" y="3"/>
                </a:cxn>
                <a:cxn ang="0">
                  <a:pos x="28" y="1"/>
                </a:cxn>
                <a:cxn ang="0">
                  <a:pos x="17" y="0"/>
                </a:cxn>
                <a:cxn ang="0">
                  <a:pos x="6" y="1"/>
                </a:cxn>
                <a:cxn ang="0">
                  <a:pos x="13" y="5"/>
                </a:cxn>
                <a:cxn ang="0">
                  <a:pos x="0" y="11"/>
                </a:cxn>
                <a:cxn ang="0">
                  <a:pos x="2" y="16"/>
                </a:cxn>
                <a:cxn ang="0">
                  <a:pos x="8" y="15"/>
                </a:cxn>
                <a:cxn ang="0">
                  <a:pos x="0" y="11"/>
                </a:cxn>
              </a:cxnLst>
              <a:rect l="0" t="0" r="r" b="b"/>
              <a:pathLst>
                <a:path w="90" h="99">
                  <a:moveTo>
                    <a:pt x="0" y="11"/>
                  </a:moveTo>
                  <a:lnTo>
                    <a:pt x="8" y="15"/>
                  </a:lnTo>
                  <a:lnTo>
                    <a:pt x="17" y="15"/>
                  </a:lnTo>
                  <a:lnTo>
                    <a:pt x="27" y="15"/>
                  </a:lnTo>
                  <a:lnTo>
                    <a:pt x="36" y="16"/>
                  </a:lnTo>
                  <a:lnTo>
                    <a:pt x="43" y="18"/>
                  </a:lnTo>
                  <a:lnTo>
                    <a:pt x="51" y="22"/>
                  </a:lnTo>
                  <a:lnTo>
                    <a:pt x="59" y="25"/>
                  </a:lnTo>
                  <a:lnTo>
                    <a:pt x="64" y="30"/>
                  </a:lnTo>
                  <a:lnTo>
                    <a:pt x="68" y="35"/>
                  </a:lnTo>
                  <a:lnTo>
                    <a:pt x="72" y="40"/>
                  </a:lnTo>
                  <a:lnTo>
                    <a:pt x="74" y="45"/>
                  </a:lnTo>
                  <a:lnTo>
                    <a:pt x="74" y="52"/>
                  </a:lnTo>
                  <a:lnTo>
                    <a:pt x="74" y="59"/>
                  </a:lnTo>
                  <a:lnTo>
                    <a:pt x="72" y="65"/>
                  </a:lnTo>
                  <a:lnTo>
                    <a:pt x="68" y="72"/>
                  </a:lnTo>
                  <a:lnTo>
                    <a:pt x="62" y="81"/>
                  </a:lnTo>
                  <a:lnTo>
                    <a:pt x="53" y="89"/>
                  </a:lnTo>
                  <a:lnTo>
                    <a:pt x="64" y="99"/>
                  </a:lnTo>
                  <a:lnTo>
                    <a:pt x="74" y="89"/>
                  </a:lnTo>
                  <a:lnTo>
                    <a:pt x="81" y="81"/>
                  </a:lnTo>
                  <a:lnTo>
                    <a:pt x="87" y="70"/>
                  </a:lnTo>
                  <a:lnTo>
                    <a:pt x="89" y="60"/>
                  </a:lnTo>
                  <a:lnTo>
                    <a:pt x="90" y="52"/>
                  </a:lnTo>
                  <a:lnTo>
                    <a:pt x="89" y="43"/>
                  </a:lnTo>
                  <a:lnTo>
                    <a:pt x="85" y="35"/>
                  </a:lnTo>
                  <a:lnTo>
                    <a:pt x="81" y="27"/>
                  </a:lnTo>
                  <a:lnTo>
                    <a:pt x="75" y="20"/>
                  </a:lnTo>
                  <a:lnTo>
                    <a:pt x="68" y="15"/>
                  </a:lnTo>
                  <a:lnTo>
                    <a:pt x="59" y="10"/>
                  </a:lnTo>
                  <a:lnTo>
                    <a:pt x="49" y="5"/>
                  </a:lnTo>
                  <a:lnTo>
                    <a:pt x="40" y="3"/>
                  </a:lnTo>
                  <a:lnTo>
                    <a:pt x="28" y="1"/>
                  </a:lnTo>
                  <a:lnTo>
                    <a:pt x="17" y="0"/>
                  </a:lnTo>
                  <a:lnTo>
                    <a:pt x="6" y="1"/>
                  </a:lnTo>
                  <a:lnTo>
                    <a:pt x="13" y="5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8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70" name="Freeform 142"/>
            <p:cNvSpPr>
              <a:spLocks/>
            </p:cNvSpPr>
            <p:nvPr/>
          </p:nvSpPr>
          <p:spPr bwMode="auto">
            <a:xfrm>
              <a:off x="149" y="511"/>
              <a:ext cx="97" cy="48"/>
            </a:xfrm>
            <a:custGeom>
              <a:avLst/>
              <a:gdLst/>
              <a:ahLst/>
              <a:cxnLst>
                <a:cxn ang="0">
                  <a:pos x="86" y="11"/>
                </a:cxn>
                <a:cxn ang="0">
                  <a:pos x="96" y="11"/>
                </a:cxn>
                <a:cxn ang="0">
                  <a:pos x="81" y="6"/>
                </a:cxn>
                <a:cxn ang="0">
                  <a:pos x="64" y="1"/>
                </a:cxn>
                <a:cxn ang="0">
                  <a:pos x="47" y="0"/>
                </a:cxn>
                <a:cxn ang="0">
                  <a:pos x="30" y="0"/>
                </a:cxn>
                <a:cxn ang="0">
                  <a:pos x="20" y="1"/>
                </a:cxn>
                <a:cxn ang="0">
                  <a:pos x="13" y="5"/>
                </a:cxn>
                <a:cxn ang="0">
                  <a:pos x="7" y="8"/>
                </a:cxn>
                <a:cxn ang="0">
                  <a:pos x="2" y="15"/>
                </a:cxn>
                <a:cxn ang="0">
                  <a:pos x="0" y="21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7" y="48"/>
                </a:cxn>
                <a:cxn ang="0">
                  <a:pos x="20" y="42"/>
                </a:cxn>
                <a:cxn ang="0">
                  <a:pos x="17" y="33"/>
                </a:cxn>
                <a:cxn ang="0">
                  <a:pos x="15" y="28"/>
                </a:cxn>
                <a:cxn ang="0">
                  <a:pos x="15" y="23"/>
                </a:cxn>
                <a:cxn ang="0">
                  <a:pos x="15" y="20"/>
                </a:cxn>
                <a:cxn ang="0">
                  <a:pos x="17" y="18"/>
                </a:cxn>
                <a:cxn ang="0">
                  <a:pos x="20" y="16"/>
                </a:cxn>
                <a:cxn ang="0">
                  <a:pos x="24" y="15"/>
                </a:cxn>
                <a:cxn ang="0">
                  <a:pos x="30" y="13"/>
                </a:cxn>
                <a:cxn ang="0">
                  <a:pos x="45" y="13"/>
                </a:cxn>
                <a:cxn ang="0">
                  <a:pos x="62" y="15"/>
                </a:cxn>
                <a:cxn ang="0">
                  <a:pos x="77" y="20"/>
                </a:cxn>
                <a:cxn ang="0">
                  <a:pos x="88" y="23"/>
                </a:cxn>
                <a:cxn ang="0">
                  <a:pos x="97" y="21"/>
                </a:cxn>
                <a:cxn ang="0">
                  <a:pos x="88" y="23"/>
                </a:cxn>
                <a:cxn ang="0">
                  <a:pos x="94" y="25"/>
                </a:cxn>
                <a:cxn ang="0">
                  <a:pos x="97" y="21"/>
                </a:cxn>
                <a:cxn ang="0">
                  <a:pos x="86" y="11"/>
                </a:cxn>
              </a:cxnLst>
              <a:rect l="0" t="0" r="r" b="b"/>
              <a:pathLst>
                <a:path w="97" h="48">
                  <a:moveTo>
                    <a:pt x="86" y="11"/>
                  </a:moveTo>
                  <a:lnTo>
                    <a:pt x="96" y="11"/>
                  </a:lnTo>
                  <a:lnTo>
                    <a:pt x="81" y="6"/>
                  </a:lnTo>
                  <a:lnTo>
                    <a:pt x="64" y="1"/>
                  </a:lnTo>
                  <a:lnTo>
                    <a:pt x="47" y="0"/>
                  </a:lnTo>
                  <a:lnTo>
                    <a:pt x="30" y="0"/>
                  </a:lnTo>
                  <a:lnTo>
                    <a:pt x="20" y="1"/>
                  </a:lnTo>
                  <a:lnTo>
                    <a:pt x="13" y="5"/>
                  </a:lnTo>
                  <a:lnTo>
                    <a:pt x="7" y="8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7" y="48"/>
                  </a:lnTo>
                  <a:lnTo>
                    <a:pt x="20" y="42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20" y="16"/>
                  </a:lnTo>
                  <a:lnTo>
                    <a:pt x="24" y="15"/>
                  </a:lnTo>
                  <a:lnTo>
                    <a:pt x="30" y="13"/>
                  </a:lnTo>
                  <a:lnTo>
                    <a:pt x="45" y="13"/>
                  </a:lnTo>
                  <a:lnTo>
                    <a:pt x="62" y="15"/>
                  </a:lnTo>
                  <a:lnTo>
                    <a:pt x="77" y="20"/>
                  </a:lnTo>
                  <a:lnTo>
                    <a:pt x="88" y="23"/>
                  </a:lnTo>
                  <a:lnTo>
                    <a:pt x="97" y="21"/>
                  </a:lnTo>
                  <a:lnTo>
                    <a:pt x="88" y="23"/>
                  </a:lnTo>
                  <a:lnTo>
                    <a:pt x="94" y="25"/>
                  </a:lnTo>
                  <a:lnTo>
                    <a:pt x="97" y="21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71" name="Freeform 143"/>
            <p:cNvSpPr>
              <a:spLocks/>
            </p:cNvSpPr>
            <p:nvPr/>
          </p:nvSpPr>
          <p:spPr bwMode="auto">
            <a:xfrm>
              <a:off x="235" y="492"/>
              <a:ext cx="51" cy="4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4" y="0"/>
                </a:cxn>
                <a:cxn ang="0">
                  <a:pos x="0" y="30"/>
                </a:cxn>
                <a:cxn ang="0">
                  <a:pos x="11" y="40"/>
                </a:cxn>
                <a:cxn ang="0">
                  <a:pos x="45" y="10"/>
                </a:cxn>
                <a:cxn ang="0">
                  <a:pos x="45" y="0"/>
                </a:cxn>
                <a:cxn ang="0">
                  <a:pos x="45" y="10"/>
                </a:cxn>
                <a:cxn ang="0">
                  <a:pos x="51" y="5"/>
                </a:cxn>
                <a:cxn ang="0">
                  <a:pos x="45" y="0"/>
                </a:cxn>
              </a:cxnLst>
              <a:rect l="0" t="0" r="r" b="b"/>
              <a:pathLst>
                <a:path w="51" h="40">
                  <a:moveTo>
                    <a:pt x="45" y="0"/>
                  </a:moveTo>
                  <a:lnTo>
                    <a:pt x="34" y="0"/>
                  </a:lnTo>
                  <a:lnTo>
                    <a:pt x="0" y="30"/>
                  </a:lnTo>
                  <a:lnTo>
                    <a:pt x="11" y="40"/>
                  </a:lnTo>
                  <a:lnTo>
                    <a:pt x="45" y="10"/>
                  </a:lnTo>
                  <a:lnTo>
                    <a:pt x="45" y="0"/>
                  </a:lnTo>
                  <a:lnTo>
                    <a:pt x="45" y="10"/>
                  </a:lnTo>
                  <a:lnTo>
                    <a:pt x="51" y="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72" name="Freeform 144"/>
            <p:cNvSpPr>
              <a:spLocks/>
            </p:cNvSpPr>
            <p:nvPr/>
          </p:nvSpPr>
          <p:spPr bwMode="auto">
            <a:xfrm>
              <a:off x="186" y="436"/>
              <a:ext cx="94" cy="6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2" y="21"/>
                </a:cxn>
                <a:cxn ang="0">
                  <a:pos x="6" y="26"/>
                </a:cxn>
                <a:cxn ang="0">
                  <a:pos x="12" y="32"/>
                </a:cxn>
                <a:cxn ang="0">
                  <a:pos x="23" y="39"/>
                </a:cxn>
                <a:cxn ang="0">
                  <a:pos x="36" y="46"/>
                </a:cxn>
                <a:cxn ang="0">
                  <a:pos x="49" y="51"/>
                </a:cxn>
                <a:cxn ang="0">
                  <a:pos x="62" y="54"/>
                </a:cxn>
                <a:cxn ang="0">
                  <a:pos x="74" y="59"/>
                </a:cxn>
                <a:cxn ang="0">
                  <a:pos x="83" y="66"/>
                </a:cxn>
                <a:cxn ang="0">
                  <a:pos x="94" y="56"/>
                </a:cxn>
                <a:cxn ang="0">
                  <a:pos x="83" y="48"/>
                </a:cxn>
                <a:cxn ang="0">
                  <a:pos x="68" y="42"/>
                </a:cxn>
                <a:cxn ang="0">
                  <a:pos x="55" y="37"/>
                </a:cxn>
                <a:cxn ang="0">
                  <a:pos x="42" y="32"/>
                </a:cxn>
                <a:cxn ang="0">
                  <a:pos x="30" y="27"/>
                </a:cxn>
                <a:cxn ang="0">
                  <a:pos x="23" y="22"/>
                </a:cxn>
                <a:cxn ang="0">
                  <a:pos x="19" y="19"/>
                </a:cxn>
                <a:cxn ang="0">
                  <a:pos x="17" y="15"/>
                </a:cxn>
                <a:cxn ang="0">
                  <a:pos x="15" y="10"/>
                </a:cxn>
                <a:cxn ang="0">
                  <a:pos x="15" y="5"/>
                </a:cxn>
                <a:cxn ang="0">
                  <a:pos x="13" y="10"/>
                </a:cxn>
                <a:cxn ang="0">
                  <a:pos x="2" y="0"/>
                </a:cxn>
              </a:cxnLst>
              <a:rect l="0" t="0" r="r" b="b"/>
              <a:pathLst>
                <a:path w="94" h="66">
                  <a:moveTo>
                    <a:pt x="2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6" y="26"/>
                  </a:lnTo>
                  <a:lnTo>
                    <a:pt x="12" y="32"/>
                  </a:lnTo>
                  <a:lnTo>
                    <a:pt x="23" y="39"/>
                  </a:lnTo>
                  <a:lnTo>
                    <a:pt x="36" y="46"/>
                  </a:lnTo>
                  <a:lnTo>
                    <a:pt x="49" y="51"/>
                  </a:lnTo>
                  <a:lnTo>
                    <a:pt x="62" y="54"/>
                  </a:lnTo>
                  <a:lnTo>
                    <a:pt x="74" y="59"/>
                  </a:lnTo>
                  <a:lnTo>
                    <a:pt x="83" y="66"/>
                  </a:lnTo>
                  <a:lnTo>
                    <a:pt x="94" y="56"/>
                  </a:lnTo>
                  <a:lnTo>
                    <a:pt x="83" y="48"/>
                  </a:lnTo>
                  <a:lnTo>
                    <a:pt x="68" y="42"/>
                  </a:lnTo>
                  <a:lnTo>
                    <a:pt x="55" y="37"/>
                  </a:lnTo>
                  <a:lnTo>
                    <a:pt x="42" y="32"/>
                  </a:lnTo>
                  <a:lnTo>
                    <a:pt x="30" y="27"/>
                  </a:lnTo>
                  <a:lnTo>
                    <a:pt x="23" y="22"/>
                  </a:lnTo>
                  <a:lnTo>
                    <a:pt x="19" y="19"/>
                  </a:lnTo>
                  <a:lnTo>
                    <a:pt x="17" y="15"/>
                  </a:lnTo>
                  <a:lnTo>
                    <a:pt x="15" y="10"/>
                  </a:lnTo>
                  <a:lnTo>
                    <a:pt x="15" y="5"/>
                  </a:lnTo>
                  <a:lnTo>
                    <a:pt x="13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73" name="Freeform 145"/>
            <p:cNvSpPr>
              <a:spLocks/>
            </p:cNvSpPr>
            <p:nvPr/>
          </p:nvSpPr>
          <p:spPr bwMode="auto">
            <a:xfrm>
              <a:off x="2521" y="204"/>
              <a:ext cx="742" cy="1234"/>
            </a:xfrm>
            <a:custGeom>
              <a:avLst/>
              <a:gdLst/>
              <a:ahLst/>
              <a:cxnLst>
                <a:cxn ang="0">
                  <a:pos x="599" y="659"/>
                </a:cxn>
                <a:cxn ang="0">
                  <a:pos x="582" y="612"/>
                </a:cxn>
                <a:cxn ang="0">
                  <a:pos x="563" y="600"/>
                </a:cxn>
                <a:cxn ang="0">
                  <a:pos x="575" y="477"/>
                </a:cxn>
                <a:cxn ang="0">
                  <a:pos x="483" y="360"/>
                </a:cxn>
                <a:cxn ang="0">
                  <a:pos x="483" y="312"/>
                </a:cxn>
                <a:cxn ang="0">
                  <a:pos x="453" y="239"/>
                </a:cxn>
                <a:cxn ang="0">
                  <a:pos x="421" y="222"/>
                </a:cxn>
                <a:cxn ang="0">
                  <a:pos x="396" y="37"/>
                </a:cxn>
                <a:cxn ang="0">
                  <a:pos x="259" y="30"/>
                </a:cxn>
                <a:cxn ang="0">
                  <a:pos x="242" y="158"/>
                </a:cxn>
                <a:cxn ang="0">
                  <a:pos x="165" y="188"/>
                </a:cxn>
                <a:cxn ang="0">
                  <a:pos x="115" y="199"/>
                </a:cxn>
                <a:cxn ang="0">
                  <a:pos x="90" y="178"/>
                </a:cxn>
                <a:cxn ang="0">
                  <a:pos x="38" y="143"/>
                </a:cxn>
                <a:cxn ang="0">
                  <a:pos x="11" y="160"/>
                </a:cxn>
                <a:cxn ang="0">
                  <a:pos x="23" y="194"/>
                </a:cxn>
                <a:cxn ang="0">
                  <a:pos x="70" y="219"/>
                </a:cxn>
                <a:cxn ang="0">
                  <a:pos x="115" y="232"/>
                </a:cxn>
                <a:cxn ang="0">
                  <a:pos x="152" y="256"/>
                </a:cxn>
                <a:cxn ang="0">
                  <a:pos x="178" y="291"/>
                </a:cxn>
                <a:cxn ang="0">
                  <a:pos x="201" y="350"/>
                </a:cxn>
                <a:cxn ang="0">
                  <a:pos x="216" y="430"/>
                </a:cxn>
                <a:cxn ang="0">
                  <a:pos x="252" y="534"/>
                </a:cxn>
                <a:cxn ang="0">
                  <a:pos x="314" y="566"/>
                </a:cxn>
                <a:cxn ang="0">
                  <a:pos x="340" y="595"/>
                </a:cxn>
                <a:cxn ang="0">
                  <a:pos x="334" y="612"/>
                </a:cxn>
                <a:cxn ang="0">
                  <a:pos x="306" y="625"/>
                </a:cxn>
                <a:cxn ang="0">
                  <a:pos x="286" y="657"/>
                </a:cxn>
                <a:cxn ang="0">
                  <a:pos x="265" y="726"/>
                </a:cxn>
                <a:cxn ang="0">
                  <a:pos x="244" y="772"/>
                </a:cxn>
                <a:cxn ang="0">
                  <a:pos x="237" y="782"/>
                </a:cxn>
                <a:cxn ang="0">
                  <a:pos x="248" y="799"/>
                </a:cxn>
                <a:cxn ang="0">
                  <a:pos x="235" y="807"/>
                </a:cxn>
                <a:cxn ang="0">
                  <a:pos x="214" y="826"/>
                </a:cxn>
                <a:cxn ang="0">
                  <a:pos x="184" y="868"/>
                </a:cxn>
                <a:cxn ang="0">
                  <a:pos x="163" y="883"/>
                </a:cxn>
                <a:cxn ang="0">
                  <a:pos x="152" y="917"/>
                </a:cxn>
                <a:cxn ang="0">
                  <a:pos x="152" y="998"/>
                </a:cxn>
                <a:cxn ang="0">
                  <a:pos x="175" y="1114"/>
                </a:cxn>
                <a:cxn ang="0">
                  <a:pos x="197" y="1175"/>
                </a:cxn>
                <a:cxn ang="0">
                  <a:pos x="240" y="1200"/>
                </a:cxn>
                <a:cxn ang="0">
                  <a:pos x="291" y="1226"/>
                </a:cxn>
                <a:cxn ang="0">
                  <a:pos x="321" y="1234"/>
                </a:cxn>
                <a:cxn ang="0">
                  <a:pos x="357" y="1226"/>
                </a:cxn>
                <a:cxn ang="0">
                  <a:pos x="409" y="1194"/>
                </a:cxn>
                <a:cxn ang="0">
                  <a:pos x="477" y="1138"/>
                </a:cxn>
                <a:cxn ang="0">
                  <a:pos x="548" y="1098"/>
                </a:cxn>
                <a:cxn ang="0">
                  <a:pos x="607" y="1072"/>
                </a:cxn>
                <a:cxn ang="0">
                  <a:pos x="661" y="1015"/>
                </a:cxn>
                <a:cxn ang="0">
                  <a:pos x="701" y="961"/>
                </a:cxn>
                <a:cxn ang="0">
                  <a:pos x="729" y="905"/>
                </a:cxn>
                <a:cxn ang="0">
                  <a:pos x="742" y="858"/>
                </a:cxn>
                <a:cxn ang="0">
                  <a:pos x="731" y="812"/>
                </a:cxn>
                <a:cxn ang="0">
                  <a:pos x="702" y="780"/>
                </a:cxn>
                <a:cxn ang="0">
                  <a:pos x="667" y="762"/>
                </a:cxn>
                <a:cxn ang="0">
                  <a:pos x="652" y="720"/>
                </a:cxn>
              </a:cxnLst>
              <a:rect l="0" t="0" r="r" b="b"/>
              <a:pathLst>
                <a:path w="742" h="1234">
                  <a:moveTo>
                    <a:pt x="648" y="689"/>
                  </a:moveTo>
                  <a:lnTo>
                    <a:pt x="665" y="662"/>
                  </a:lnTo>
                  <a:lnTo>
                    <a:pt x="599" y="659"/>
                  </a:lnTo>
                  <a:lnTo>
                    <a:pt x="595" y="635"/>
                  </a:lnTo>
                  <a:lnTo>
                    <a:pt x="590" y="613"/>
                  </a:lnTo>
                  <a:lnTo>
                    <a:pt x="582" y="612"/>
                  </a:lnTo>
                  <a:lnTo>
                    <a:pt x="575" y="608"/>
                  </a:lnTo>
                  <a:lnTo>
                    <a:pt x="569" y="605"/>
                  </a:lnTo>
                  <a:lnTo>
                    <a:pt x="563" y="600"/>
                  </a:lnTo>
                  <a:lnTo>
                    <a:pt x="554" y="586"/>
                  </a:lnTo>
                  <a:lnTo>
                    <a:pt x="548" y="575"/>
                  </a:lnTo>
                  <a:lnTo>
                    <a:pt x="575" y="477"/>
                  </a:lnTo>
                  <a:lnTo>
                    <a:pt x="494" y="382"/>
                  </a:lnTo>
                  <a:lnTo>
                    <a:pt x="486" y="372"/>
                  </a:lnTo>
                  <a:lnTo>
                    <a:pt x="483" y="360"/>
                  </a:lnTo>
                  <a:lnTo>
                    <a:pt x="481" y="350"/>
                  </a:lnTo>
                  <a:lnTo>
                    <a:pt x="479" y="339"/>
                  </a:lnTo>
                  <a:lnTo>
                    <a:pt x="483" y="312"/>
                  </a:lnTo>
                  <a:lnTo>
                    <a:pt x="488" y="280"/>
                  </a:lnTo>
                  <a:lnTo>
                    <a:pt x="468" y="258"/>
                  </a:lnTo>
                  <a:lnTo>
                    <a:pt x="453" y="239"/>
                  </a:lnTo>
                  <a:lnTo>
                    <a:pt x="443" y="232"/>
                  </a:lnTo>
                  <a:lnTo>
                    <a:pt x="434" y="227"/>
                  </a:lnTo>
                  <a:lnTo>
                    <a:pt x="421" y="222"/>
                  </a:lnTo>
                  <a:lnTo>
                    <a:pt x="404" y="219"/>
                  </a:lnTo>
                  <a:lnTo>
                    <a:pt x="370" y="91"/>
                  </a:lnTo>
                  <a:lnTo>
                    <a:pt x="396" y="37"/>
                  </a:lnTo>
                  <a:lnTo>
                    <a:pt x="366" y="35"/>
                  </a:lnTo>
                  <a:lnTo>
                    <a:pt x="310" y="0"/>
                  </a:lnTo>
                  <a:lnTo>
                    <a:pt x="259" y="30"/>
                  </a:lnTo>
                  <a:lnTo>
                    <a:pt x="233" y="84"/>
                  </a:lnTo>
                  <a:lnTo>
                    <a:pt x="246" y="134"/>
                  </a:lnTo>
                  <a:lnTo>
                    <a:pt x="242" y="158"/>
                  </a:lnTo>
                  <a:lnTo>
                    <a:pt x="216" y="202"/>
                  </a:lnTo>
                  <a:lnTo>
                    <a:pt x="192" y="205"/>
                  </a:lnTo>
                  <a:lnTo>
                    <a:pt x="165" y="188"/>
                  </a:lnTo>
                  <a:lnTo>
                    <a:pt x="124" y="200"/>
                  </a:lnTo>
                  <a:lnTo>
                    <a:pt x="120" y="200"/>
                  </a:lnTo>
                  <a:lnTo>
                    <a:pt x="115" y="199"/>
                  </a:lnTo>
                  <a:lnTo>
                    <a:pt x="109" y="194"/>
                  </a:lnTo>
                  <a:lnTo>
                    <a:pt x="101" y="187"/>
                  </a:lnTo>
                  <a:lnTo>
                    <a:pt x="90" y="178"/>
                  </a:lnTo>
                  <a:lnTo>
                    <a:pt x="77" y="168"/>
                  </a:lnTo>
                  <a:lnTo>
                    <a:pt x="60" y="156"/>
                  </a:lnTo>
                  <a:lnTo>
                    <a:pt x="38" y="143"/>
                  </a:lnTo>
                  <a:lnTo>
                    <a:pt x="34" y="146"/>
                  </a:lnTo>
                  <a:lnTo>
                    <a:pt x="24" y="151"/>
                  </a:lnTo>
                  <a:lnTo>
                    <a:pt x="11" y="160"/>
                  </a:lnTo>
                  <a:lnTo>
                    <a:pt x="0" y="172"/>
                  </a:lnTo>
                  <a:lnTo>
                    <a:pt x="9" y="182"/>
                  </a:lnTo>
                  <a:lnTo>
                    <a:pt x="23" y="194"/>
                  </a:lnTo>
                  <a:lnTo>
                    <a:pt x="38" y="202"/>
                  </a:lnTo>
                  <a:lnTo>
                    <a:pt x="54" y="210"/>
                  </a:lnTo>
                  <a:lnTo>
                    <a:pt x="70" y="219"/>
                  </a:lnTo>
                  <a:lnTo>
                    <a:pt x="86" y="224"/>
                  </a:lnTo>
                  <a:lnTo>
                    <a:pt x="101" y="229"/>
                  </a:lnTo>
                  <a:lnTo>
                    <a:pt x="115" y="232"/>
                  </a:lnTo>
                  <a:lnTo>
                    <a:pt x="130" y="239"/>
                  </a:lnTo>
                  <a:lnTo>
                    <a:pt x="141" y="246"/>
                  </a:lnTo>
                  <a:lnTo>
                    <a:pt x="152" y="256"/>
                  </a:lnTo>
                  <a:lnTo>
                    <a:pt x="162" y="266"/>
                  </a:lnTo>
                  <a:lnTo>
                    <a:pt x="171" y="278"/>
                  </a:lnTo>
                  <a:lnTo>
                    <a:pt x="178" y="291"/>
                  </a:lnTo>
                  <a:lnTo>
                    <a:pt x="184" y="305"/>
                  </a:lnTo>
                  <a:lnTo>
                    <a:pt x="190" y="320"/>
                  </a:lnTo>
                  <a:lnTo>
                    <a:pt x="201" y="350"/>
                  </a:lnTo>
                  <a:lnTo>
                    <a:pt x="207" y="381"/>
                  </a:lnTo>
                  <a:lnTo>
                    <a:pt x="212" y="408"/>
                  </a:lnTo>
                  <a:lnTo>
                    <a:pt x="216" y="430"/>
                  </a:lnTo>
                  <a:lnTo>
                    <a:pt x="216" y="514"/>
                  </a:lnTo>
                  <a:lnTo>
                    <a:pt x="233" y="524"/>
                  </a:lnTo>
                  <a:lnTo>
                    <a:pt x="252" y="534"/>
                  </a:lnTo>
                  <a:lnTo>
                    <a:pt x="272" y="544"/>
                  </a:lnTo>
                  <a:lnTo>
                    <a:pt x="293" y="554"/>
                  </a:lnTo>
                  <a:lnTo>
                    <a:pt x="314" y="566"/>
                  </a:lnTo>
                  <a:lnTo>
                    <a:pt x="329" y="580"/>
                  </a:lnTo>
                  <a:lnTo>
                    <a:pt x="336" y="586"/>
                  </a:lnTo>
                  <a:lnTo>
                    <a:pt x="340" y="595"/>
                  </a:lnTo>
                  <a:lnTo>
                    <a:pt x="344" y="603"/>
                  </a:lnTo>
                  <a:lnTo>
                    <a:pt x="344" y="613"/>
                  </a:lnTo>
                  <a:lnTo>
                    <a:pt x="334" y="612"/>
                  </a:lnTo>
                  <a:lnTo>
                    <a:pt x="325" y="613"/>
                  </a:lnTo>
                  <a:lnTo>
                    <a:pt x="316" y="619"/>
                  </a:lnTo>
                  <a:lnTo>
                    <a:pt x="306" y="625"/>
                  </a:lnTo>
                  <a:lnTo>
                    <a:pt x="299" y="635"/>
                  </a:lnTo>
                  <a:lnTo>
                    <a:pt x="293" y="646"/>
                  </a:lnTo>
                  <a:lnTo>
                    <a:pt x="286" y="657"/>
                  </a:lnTo>
                  <a:lnTo>
                    <a:pt x="280" y="671"/>
                  </a:lnTo>
                  <a:lnTo>
                    <a:pt x="270" y="698"/>
                  </a:lnTo>
                  <a:lnTo>
                    <a:pt x="265" y="726"/>
                  </a:lnTo>
                  <a:lnTo>
                    <a:pt x="261" y="752"/>
                  </a:lnTo>
                  <a:lnTo>
                    <a:pt x="259" y="772"/>
                  </a:lnTo>
                  <a:lnTo>
                    <a:pt x="244" y="772"/>
                  </a:lnTo>
                  <a:lnTo>
                    <a:pt x="237" y="775"/>
                  </a:lnTo>
                  <a:lnTo>
                    <a:pt x="235" y="779"/>
                  </a:lnTo>
                  <a:lnTo>
                    <a:pt x="237" y="782"/>
                  </a:lnTo>
                  <a:lnTo>
                    <a:pt x="240" y="787"/>
                  </a:lnTo>
                  <a:lnTo>
                    <a:pt x="244" y="794"/>
                  </a:lnTo>
                  <a:lnTo>
                    <a:pt x="248" y="799"/>
                  </a:lnTo>
                  <a:lnTo>
                    <a:pt x="246" y="804"/>
                  </a:lnTo>
                  <a:lnTo>
                    <a:pt x="240" y="806"/>
                  </a:lnTo>
                  <a:lnTo>
                    <a:pt x="235" y="807"/>
                  </a:lnTo>
                  <a:lnTo>
                    <a:pt x="229" y="811"/>
                  </a:lnTo>
                  <a:lnTo>
                    <a:pt x="224" y="816"/>
                  </a:lnTo>
                  <a:lnTo>
                    <a:pt x="214" y="826"/>
                  </a:lnTo>
                  <a:lnTo>
                    <a:pt x="205" y="839"/>
                  </a:lnTo>
                  <a:lnTo>
                    <a:pt x="195" y="855"/>
                  </a:lnTo>
                  <a:lnTo>
                    <a:pt x="184" y="868"/>
                  </a:lnTo>
                  <a:lnTo>
                    <a:pt x="178" y="873"/>
                  </a:lnTo>
                  <a:lnTo>
                    <a:pt x="171" y="878"/>
                  </a:lnTo>
                  <a:lnTo>
                    <a:pt x="163" y="883"/>
                  </a:lnTo>
                  <a:lnTo>
                    <a:pt x="156" y="887"/>
                  </a:lnTo>
                  <a:lnTo>
                    <a:pt x="156" y="902"/>
                  </a:lnTo>
                  <a:lnTo>
                    <a:pt x="152" y="917"/>
                  </a:lnTo>
                  <a:lnTo>
                    <a:pt x="147" y="932"/>
                  </a:lnTo>
                  <a:lnTo>
                    <a:pt x="141" y="946"/>
                  </a:lnTo>
                  <a:lnTo>
                    <a:pt x="152" y="998"/>
                  </a:lnTo>
                  <a:lnTo>
                    <a:pt x="162" y="1055"/>
                  </a:lnTo>
                  <a:lnTo>
                    <a:pt x="169" y="1086"/>
                  </a:lnTo>
                  <a:lnTo>
                    <a:pt x="175" y="1114"/>
                  </a:lnTo>
                  <a:lnTo>
                    <a:pt x="182" y="1141"/>
                  </a:lnTo>
                  <a:lnTo>
                    <a:pt x="192" y="1165"/>
                  </a:lnTo>
                  <a:lnTo>
                    <a:pt x="197" y="1175"/>
                  </a:lnTo>
                  <a:lnTo>
                    <a:pt x="209" y="1184"/>
                  </a:lnTo>
                  <a:lnTo>
                    <a:pt x="224" y="1192"/>
                  </a:lnTo>
                  <a:lnTo>
                    <a:pt x="240" y="1200"/>
                  </a:lnTo>
                  <a:lnTo>
                    <a:pt x="257" y="1209"/>
                  </a:lnTo>
                  <a:lnTo>
                    <a:pt x="276" y="1217"/>
                  </a:lnTo>
                  <a:lnTo>
                    <a:pt x="291" y="1226"/>
                  </a:lnTo>
                  <a:lnTo>
                    <a:pt x="302" y="1234"/>
                  </a:lnTo>
                  <a:lnTo>
                    <a:pt x="312" y="1234"/>
                  </a:lnTo>
                  <a:lnTo>
                    <a:pt x="321" y="1234"/>
                  </a:lnTo>
                  <a:lnTo>
                    <a:pt x="329" y="1232"/>
                  </a:lnTo>
                  <a:lnTo>
                    <a:pt x="338" y="1231"/>
                  </a:lnTo>
                  <a:lnTo>
                    <a:pt x="357" y="1226"/>
                  </a:lnTo>
                  <a:lnTo>
                    <a:pt x="374" y="1216"/>
                  </a:lnTo>
                  <a:lnTo>
                    <a:pt x="391" y="1205"/>
                  </a:lnTo>
                  <a:lnTo>
                    <a:pt x="409" y="1194"/>
                  </a:lnTo>
                  <a:lnTo>
                    <a:pt x="426" y="1180"/>
                  </a:lnTo>
                  <a:lnTo>
                    <a:pt x="443" y="1167"/>
                  </a:lnTo>
                  <a:lnTo>
                    <a:pt x="477" y="1138"/>
                  </a:lnTo>
                  <a:lnTo>
                    <a:pt x="513" y="1114"/>
                  </a:lnTo>
                  <a:lnTo>
                    <a:pt x="530" y="1104"/>
                  </a:lnTo>
                  <a:lnTo>
                    <a:pt x="548" y="1098"/>
                  </a:lnTo>
                  <a:lnTo>
                    <a:pt x="567" y="1092"/>
                  </a:lnTo>
                  <a:lnTo>
                    <a:pt x="586" y="1091"/>
                  </a:lnTo>
                  <a:lnTo>
                    <a:pt x="607" y="1072"/>
                  </a:lnTo>
                  <a:lnTo>
                    <a:pt x="625" y="1054"/>
                  </a:lnTo>
                  <a:lnTo>
                    <a:pt x="644" y="1035"/>
                  </a:lnTo>
                  <a:lnTo>
                    <a:pt x="661" y="1015"/>
                  </a:lnTo>
                  <a:lnTo>
                    <a:pt x="676" y="996"/>
                  </a:lnTo>
                  <a:lnTo>
                    <a:pt x="689" y="978"/>
                  </a:lnTo>
                  <a:lnTo>
                    <a:pt x="701" y="961"/>
                  </a:lnTo>
                  <a:lnTo>
                    <a:pt x="710" y="942"/>
                  </a:lnTo>
                  <a:lnTo>
                    <a:pt x="719" y="924"/>
                  </a:lnTo>
                  <a:lnTo>
                    <a:pt x="729" y="905"/>
                  </a:lnTo>
                  <a:lnTo>
                    <a:pt x="734" y="888"/>
                  </a:lnTo>
                  <a:lnTo>
                    <a:pt x="740" y="873"/>
                  </a:lnTo>
                  <a:lnTo>
                    <a:pt x="742" y="858"/>
                  </a:lnTo>
                  <a:lnTo>
                    <a:pt x="742" y="843"/>
                  </a:lnTo>
                  <a:lnTo>
                    <a:pt x="738" y="828"/>
                  </a:lnTo>
                  <a:lnTo>
                    <a:pt x="731" y="812"/>
                  </a:lnTo>
                  <a:lnTo>
                    <a:pt x="721" y="801"/>
                  </a:lnTo>
                  <a:lnTo>
                    <a:pt x="712" y="791"/>
                  </a:lnTo>
                  <a:lnTo>
                    <a:pt x="702" y="780"/>
                  </a:lnTo>
                  <a:lnTo>
                    <a:pt x="691" y="772"/>
                  </a:lnTo>
                  <a:lnTo>
                    <a:pt x="678" y="767"/>
                  </a:lnTo>
                  <a:lnTo>
                    <a:pt x="667" y="762"/>
                  </a:lnTo>
                  <a:lnTo>
                    <a:pt x="654" y="759"/>
                  </a:lnTo>
                  <a:lnTo>
                    <a:pt x="641" y="757"/>
                  </a:lnTo>
                  <a:lnTo>
                    <a:pt x="652" y="720"/>
                  </a:lnTo>
                  <a:lnTo>
                    <a:pt x="648" y="689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74" name="Freeform 146"/>
            <p:cNvSpPr>
              <a:spLocks/>
            </p:cNvSpPr>
            <p:nvPr/>
          </p:nvSpPr>
          <p:spPr bwMode="auto">
            <a:xfrm>
              <a:off x="3162" y="860"/>
              <a:ext cx="35" cy="3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6" y="3"/>
                </a:cxn>
                <a:cxn ang="0">
                  <a:pos x="0" y="30"/>
                </a:cxn>
                <a:cxn ang="0">
                  <a:pos x="13" y="37"/>
                </a:cxn>
                <a:cxn ang="0">
                  <a:pos x="30" y="10"/>
                </a:cxn>
                <a:cxn ang="0">
                  <a:pos x="24" y="0"/>
                </a:cxn>
                <a:cxn ang="0">
                  <a:pos x="30" y="10"/>
                </a:cxn>
                <a:cxn ang="0">
                  <a:pos x="35" y="1"/>
                </a:cxn>
                <a:cxn ang="0">
                  <a:pos x="24" y="0"/>
                </a:cxn>
              </a:cxnLst>
              <a:rect l="0" t="0" r="r" b="b"/>
              <a:pathLst>
                <a:path w="35" h="37">
                  <a:moveTo>
                    <a:pt x="24" y="0"/>
                  </a:moveTo>
                  <a:lnTo>
                    <a:pt x="16" y="3"/>
                  </a:lnTo>
                  <a:lnTo>
                    <a:pt x="0" y="30"/>
                  </a:lnTo>
                  <a:lnTo>
                    <a:pt x="13" y="37"/>
                  </a:lnTo>
                  <a:lnTo>
                    <a:pt x="30" y="10"/>
                  </a:lnTo>
                  <a:lnTo>
                    <a:pt x="24" y="0"/>
                  </a:lnTo>
                  <a:lnTo>
                    <a:pt x="30" y="10"/>
                  </a:lnTo>
                  <a:lnTo>
                    <a:pt x="35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75" name="Freeform 147"/>
            <p:cNvSpPr>
              <a:spLocks/>
            </p:cNvSpPr>
            <p:nvPr/>
          </p:nvSpPr>
          <p:spPr bwMode="auto">
            <a:xfrm>
              <a:off x="3113" y="856"/>
              <a:ext cx="73" cy="1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" y="14"/>
                </a:cxn>
                <a:cxn ang="0">
                  <a:pos x="71" y="17"/>
                </a:cxn>
                <a:cxn ang="0">
                  <a:pos x="73" y="4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7" y="14"/>
                </a:cxn>
                <a:cxn ang="0">
                  <a:pos x="0" y="7"/>
                </a:cxn>
              </a:cxnLst>
              <a:rect l="0" t="0" r="r" b="b"/>
              <a:pathLst>
                <a:path w="73" h="17">
                  <a:moveTo>
                    <a:pt x="0" y="7"/>
                  </a:moveTo>
                  <a:lnTo>
                    <a:pt x="7" y="14"/>
                  </a:lnTo>
                  <a:lnTo>
                    <a:pt x="71" y="17"/>
                  </a:lnTo>
                  <a:lnTo>
                    <a:pt x="73" y="4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76" name="Freeform 148"/>
            <p:cNvSpPr>
              <a:spLocks/>
            </p:cNvSpPr>
            <p:nvPr/>
          </p:nvSpPr>
          <p:spPr bwMode="auto">
            <a:xfrm>
              <a:off x="3103" y="809"/>
              <a:ext cx="25" cy="54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0" y="8"/>
                </a:cxn>
                <a:cxn ang="0">
                  <a:pos x="6" y="32"/>
                </a:cxn>
                <a:cxn ang="0">
                  <a:pos x="10" y="54"/>
                </a:cxn>
                <a:cxn ang="0">
                  <a:pos x="25" y="54"/>
                </a:cxn>
                <a:cxn ang="0">
                  <a:pos x="21" y="29"/>
                </a:cxn>
                <a:cxn ang="0">
                  <a:pos x="17" y="8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17" y="0"/>
                </a:cxn>
                <a:cxn ang="0">
                  <a:pos x="8" y="0"/>
                </a:cxn>
                <a:cxn ang="0">
                  <a:pos x="8" y="15"/>
                </a:cxn>
              </a:cxnLst>
              <a:rect l="0" t="0" r="r" b="b"/>
              <a:pathLst>
                <a:path w="25" h="54">
                  <a:moveTo>
                    <a:pt x="8" y="15"/>
                  </a:moveTo>
                  <a:lnTo>
                    <a:pt x="0" y="8"/>
                  </a:lnTo>
                  <a:lnTo>
                    <a:pt x="6" y="32"/>
                  </a:lnTo>
                  <a:lnTo>
                    <a:pt x="10" y="54"/>
                  </a:lnTo>
                  <a:lnTo>
                    <a:pt x="25" y="54"/>
                  </a:lnTo>
                  <a:lnTo>
                    <a:pt x="21" y="29"/>
                  </a:lnTo>
                  <a:lnTo>
                    <a:pt x="17" y="8"/>
                  </a:lnTo>
                  <a:lnTo>
                    <a:pt x="8" y="0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77" name="Freeform 149"/>
            <p:cNvSpPr>
              <a:spLocks/>
            </p:cNvSpPr>
            <p:nvPr/>
          </p:nvSpPr>
          <p:spPr bwMode="auto">
            <a:xfrm>
              <a:off x="3062" y="775"/>
              <a:ext cx="49" cy="4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7"/>
                </a:cxn>
                <a:cxn ang="0">
                  <a:pos x="7" y="19"/>
                </a:cxn>
                <a:cxn ang="0">
                  <a:pos x="15" y="32"/>
                </a:cxn>
                <a:cxn ang="0">
                  <a:pos x="22" y="39"/>
                </a:cxn>
                <a:cxn ang="0">
                  <a:pos x="30" y="44"/>
                </a:cxn>
                <a:cxn ang="0">
                  <a:pos x="39" y="48"/>
                </a:cxn>
                <a:cxn ang="0">
                  <a:pos x="49" y="49"/>
                </a:cxn>
                <a:cxn ang="0">
                  <a:pos x="49" y="34"/>
                </a:cxn>
                <a:cxn ang="0">
                  <a:pos x="43" y="34"/>
                </a:cxn>
                <a:cxn ang="0">
                  <a:pos x="38" y="32"/>
                </a:cxn>
                <a:cxn ang="0">
                  <a:pos x="32" y="29"/>
                </a:cxn>
                <a:cxn ang="0">
                  <a:pos x="28" y="24"/>
                </a:cxn>
                <a:cxn ang="0">
                  <a:pos x="21" y="12"/>
                </a:cxn>
                <a:cxn ang="0">
                  <a:pos x="13" y="0"/>
                </a:cxn>
                <a:cxn ang="0">
                  <a:pos x="15" y="5"/>
                </a:cxn>
                <a:cxn ang="0">
                  <a:pos x="0" y="2"/>
                </a:cxn>
              </a:cxnLst>
              <a:rect l="0" t="0" r="r" b="b"/>
              <a:pathLst>
                <a:path w="49" h="49">
                  <a:moveTo>
                    <a:pt x="0" y="2"/>
                  </a:moveTo>
                  <a:lnTo>
                    <a:pt x="0" y="7"/>
                  </a:lnTo>
                  <a:lnTo>
                    <a:pt x="7" y="19"/>
                  </a:lnTo>
                  <a:lnTo>
                    <a:pt x="15" y="32"/>
                  </a:lnTo>
                  <a:lnTo>
                    <a:pt x="22" y="39"/>
                  </a:lnTo>
                  <a:lnTo>
                    <a:pt x="30" y="44"/>
                  </a:lnTo>
                  <a:lnTo>
                    <a:pt x="39" y="48"/>
                  </a:lnTo>
                  <a:lnTo>
                    <a:pt x="49" y="49"/>
                  </a:lnTo>
                  <a:lnTo>
                    <a:pt x="49" y="34"/>
                  </a:lnTo>
                  <a:lnTo>
                    <a:pt x="43" y="34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8" y="24"/>
                  </a:lnTo>
                  <a:lnTo>
                    <a:pt x="21" y="12"/>
                  </a:lnTo>
                  <a:lnTo>
                    <a:pt x="13" y="0"/>
                  </a:lnTo>
                  <a:lnTo>
                    <a:pt x="15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78" name="Freeform 150"/>
            <p:cNvSpPr>
              <a:spLocks/>
            </p:cNvSpPr>
            <p:nvPr/>
          </p:nvSpPr>
          <p:spPr bwMode="auto">
            <a:xfrm>
              <a:off x="3062" y="676"/>
              <a:ext cx="43" cy="10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6" y="3"/>
                </a:cxn>
                <a:cxn ang="0">
                  <a:pos x="0" y="101"/>
                </a:cxn>
                <a:cxn ang="0">
                  <a:pos x="15" y="104"/>
                </a:cxn>
                <a:cxn ang="0">
                  <a:pos x="43" y="7"/>
                </a:cxn>
                <a:cxn ang="0">
                  <a:pos x="41" y="0"/>
                </a:cxn>
                <a:cxn ang="0">
                  <a:pos x="43" y="7"/>
                </a:cxn>
                <a:cxn ang="0">
                  <a:pos x="43" y="3"/>
                </a:cxn>
                <a:cxn ang="0">
                  <a:pos x="41" y="0"/>
                </a:cxn>
              </a:cxnLst>
              <a:rect l="0" t="0" r="r" b="b"/>
              <a:pathLst>
                <a:path w="43" h="104">
                  <a:moveTo>
                    <a:pt x="41" y="0"/>
                  </a:moveTo>
                  <a:lnTo>
                    <a:pt x="26" y="3"/>
                  </a:lnTo>
                  <a:lnTo>
                    <a:pt x="0" y="101"/>
                  </a:lnTo>
                  <a:lnTo>
                    <a:pt x="15" y="104"/>
                  </a:lnTo>
                  <a:lnTo>
                    <a:pt x="43" y="7"/>
                  </a:lnTo>
                  <a:lnTo>
                    <a:pt x="41" y="0"/>
                  </a:lnTo>
                  <a:lnTo>
                    <a:pt x="43" y="7"/>
                  </a:lnTo>
                  <a:lnTo>
                    <a:pt x="4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79" name="Freeform 151"/>
            <p:cNvSpPr>
              <a:spLocks/>
            </p:cNvSpPr>
            <p:nvPr/>
          </p:nvSpPr>
          <p:spPr bwMode="auto">
            <a:xfrm>
              <a:off x="3009" y="581"/>
              <a:ext cx="94" cy="10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9"/>
                </a:cxn>
                <a:cxn ang="0">
                  <a:pos x="81" y="103"/>
                </a:cxn>
                <a:cxn ang="0">
                  <a:pos x="94" y="95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94" h="103">
                  <a:moveTo>
                    <a:pt x="12" y="0"/>
                  </a:moveTo>
                  <a:lnTo>
                    <a:pt x="0" y="9"/>
                  </a:lnTo>
                  <a:lnTo>
                    <a:pt x="81" y="103"/>
                  </a:lnTo>
                  <a:lnTo>
                    <a:pt x="94" y="9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80" name="Freeform 152"/>
            <p:cNvSpPr>
              <a:spLocks/>
            </p:cNvSpPr>
            <p:nvPr/>
          </p:nvSpPr>
          <p:spPr bwMode="auto">
            <a:xfrm>
              <a:off x="2992" y="478"/>
              <a:ext cx="29" cy="112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0" y="4"/>
                </a:cxn>
                <a:cxn ang="0">
                  <a:pos x="4" y="36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4" y="88"/>
                </a:cxn>
                <a:cxn ang="0">
                  <a:pos x="10" y="102"/>
                </a:cxn>
                <a:cxn ang="0">
                  <a:pos x="17" y="112"/>
                </a:cxn>
                <a:cxn ang="0">
                  <a:pos x="29" y="103"/>
                </a:cxn>
                <a:cxn ang="0">
                  <a:pos x="23" y="95"/>
                </a:cxn>
                <a:cxn ang="0">
                  <a:pos x="19" y="85"/>
                </a:cxn>
                <a:cxn ang="0">
                  <a:pos x="17" y="75"/>
                </a:cxn>
                <a:cxn ang="0">
                  <a:pos x="17" y="65"/>
                </a:cxn>
                <a:cxn ang="0">
                  <a:pos x="19" y="38"/>
                </a:cxn>
                <a:cxn ang="0">
                  <a:pos x="25" y="6"/>
                </a:cxn>
                <a:cxn ang="0">
                  <a:pos x="23" y="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12" y="9"/>
                </a:cxn>
              </a:cxnLst>
              <a:rect l="0" t="0" r="r" b="b"/>
              <a:pathLst>
                <a:path w="29" h="112">
                  <a:moveTo>
                    <a:pt x="12" y="9"/>
                  </a:moveTo>
                  <a:lnTo>
                    <a:pt x="10" y="4"/>
                  </a:lnTo>
                  <a:lnTo>
                    <a:pt x="4" y="36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4" y="88"/>
                  </a:lnTo>
                  <a:lnTo>
                    <a:pt x="10" y="102"/>
                  </a:lnTo>
                  <a:lnTo>
                    <a:pt x="17" y="112"/>
                  </a:lnTo>
                  <a:lnTo>
                    <a:pt x="29" y="103"/>
                  </a:lnTo>
                  <a:lnTo>
                    <a:pt x="23" y="95"/>
                  </a:lnTo>
                  <a:lnTo>
                    <a:pt x="19" y="85"/>
                  </a:lnTo>
                  <a:lnTo>
                    <a:pt x="17" y="75"/>
                  </a:lnTo>
                  <a:lnTo>
                    <a:pt x="17" y="65"/>
                  </a:lnTo>
                  <a:lnTo>
                    <a:pt x="19" y="38"/>
                  </a:lnTo>
                  <a:lnTo>
                    <a:pt x="25" y="6"/>
                  </a:lnTo>
                  <a:lnTo>
                    <a:pt x="23" y="0"/>
                  </a:lnTo>
                  <a:lnTo>
                    <a:pt x="25" y="6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81" name="Freeform 153"/>
            <p:cNvSpPr>
              <a:spLocks/>
            </p:cNvSpPr>
            <p:nvPr/>
          </p:nvSpPr>
          <p:spPr bwMode="auto">
            <a:xfrm>
              <a:off x="2917" y="414"/>
              <a:ext cx="98" cy="7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16"/>
                </a:cxn>
                <a:cxn ang="0">
                  <a:pos x="23" y="19"/>
                </a:cxn>
                <a:cxn ang="0">
                  <a:pos x="34" y="22"/>
                </a:cxn>
                <a:cxn ang="0">
                  <a:pos x="44" y="27"/>
                </a:cxn>
                <a:cxn ang="0">
                  <a:pos x="51" y="34"/>
                </a:cxn>
                <a:cxn ang="0">
                  <a:pos x="66" y="53"/>
                </a:cxn>
                <a:cxn ang="0">
                  <a:pos x="87" y="73"/>
                </a:cxn>
                <a:cxn ang="0">
                  <a:pos x="98" y="64"/>
                </a:cxn>
                <a:cxn ang="0">
                  <a:pos x="77" y="43"/>
                </a:cxn>
                <a:cxn ang="0">
                  <a:pos x="62" y="26"/>
                </a:cxn>
                <a:cxn ang="0">
                  <a:pos x="53" y="17"/>
                </a:cxn>
                <a:cxn ang="0">
                  <a:pos x="42" y="10"/>
                </a:cxn>
                <a:cxn ang="0">
                  <a:pos x="27" y="5"/>
                </a:cxn>
                <a:cxn ang="0">
                  <a:pos x="10" y="0"/>
                </a:cxn>
                <a:cxn ang="0">
                  <a:pos x="15" y="7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6" y="16"/>
                </a:cxn>
                <a:cxn ang="0">
                  <a:pos x="0" y="10"/>
                </a:cxn>
              </a:cxnLst>
              <a:rect l="0" t="0" r="r" b="b"/>
              <a:pathLst>
                <a:path w="98" h="73">
                  <a:moveTo>
                    <a:pt x="0" y="10"/>
                  </a:moveTo>
                  <a:lnTo>
                    <a:pt x="6" y="16"/>
                  </a:lnTo>
                  <a:lnTo>
                    <a:pt x="23" y="19"/>
                  </a:lnTo>
                  <a:lnTo>
                    <a:pt x="34" y="22"/>
                  </a:lnTo>
                  <a:lnTo>
                    <a:pt x="44" y="27"/>
                  </a:lnTo>
                  <a:lnTo>
                    <a:pt x="51" y="34"/>
                  </a:lnTo>
                  <a:lnTo>
                    <a:pt x="66" y="53"/>
                  </a:lnTo>
                  <a:lnTo>
                    <a:pt x="87" y="73"/>
                  </a:lnTo>
                  <a:lnTo>
                    <a:pt x="98" y="64"/>
                  </a:lnTo>
                  <a:lnTo>
                    <a:pt x="77" y="43"/>
                  </a:lnTo>
                  <a:lnTo>
                    <a:pt x="62" y="26"/>
                  </a:lnTo>
                  <a:lnTo>
                    <a:pt x="53" y="17"/>
                  </a:lnTo>
                  <a:lnTo>
                    <a:pt x="42" y="10"/>
                  </a:lnTo>
                  <a:lnTo>
                    <a:pt x="27" y="5"/>
                  </a:lnTo>
                  <a:lnTo>
                    <a:pt x="10" y="0"/>
                  </a:lnTo>
                  <a:lnTo>
                    <a:pt x="15" y="7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82" name="Freeform 154"/>
            <p:cNvSpPr>
              <a:spLocks/>
            </p:cNvSpPr>
            <p:nvPr/>
          </p:nvSpPr>
          <p:spPr bwMode="auto">
            <a:xfrm>
              <a:off x="2884" y="293"/>
              <a:ext cx="48" cy="1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3" y="131"/>
                </a:cxn>
                <a:cxn ang="0">
                  <a:pos x="48" y="128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48" h="131">
                  <a:moveTo>
                    <a:pt x="0" y="0"/>
                  </a:moveTo>
                  <a:lnTo>
                    <a:pt x="0" y="3"/>
                  </a:lnTo>
                  <a:lnTo>
                    <a:pt x="33" y="131"/>
                  </a:lnTo>
                  <a:lnTo>
                    <a:pt x="48" y="128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83" name="Freeform 155"/>
            <p:cNvSpPr>
              <a:spLocks/>
            </p:cNvSpPr>
            <p:nvPr/>
          </p:nvSpPr>
          <p:spPr bwMode="auto">
            <a:xfrm>
              <a:off x="2884" y="234"/>
              <a:ext cx="45" cy="6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3"/>
                </a:cxn>
                <a:cxn ang="0">
                  <a:pos x="0" y="59"/>
                </a:cxn>
                <a:cxn ang="0">
                  <a:pos x="15" y="64"/>
                </a:cxn>
                <a:cxn ang="0">
                  <a:pos x="41" y="10"/>
                </a:cxn>
                <a:cxn ang="0">
                  <a:pos x="33" y="0"/>
                </a:cxn>
                <a:cxn ang="0">
                  <a:pos x="41" y="10"/>
                </a:cxn>
                <a:cxn ang="0">
                  <a:pos x="45" y="0"/>
                </a:cxn>
                <a:cxn ang="0">
                  <a:pos x="33" y="0"/>
                </a:cxn>
              </a:cxnLst>
              <a:rect l="0" t="0" r="r" b="b"/>
              <a:pathLst>
                <a:path w="45" h="64">
                  <a:moveTo>
                    <a:pt x="33" y="0"/>
                  </a:moveTo>
                  <a:lnTo>
                    <a:pt x="26" y="3"/>
                  </a:lnTo>
                  <a:lnTo>
                    <a:pt x="0" y="59"/>
                  </a:lnTo>
                  <a:lnTo>
                    <a:pt x="15" y="64"/>
                  </a:lnTo>
                  <a:lnTo>
                    <a:pt x="41" y="10"/>
                  </a:lnTo>
                  <a:lnTo>
                    <a:pt x="33" y="0"/>
                  </a:lnTo>
                  <a:lnTo>
                    <a:pt x="41" y="10"/>
                  </a:lnTo>
                  <a:lnTo>
                    <a:pt x="45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84" name="Freeform 156"/>
            <p:cNvSpPr>
              <a:spLocks/>
            </p:cNvSpPr>
            <p:nvPr/>
          </p:nvSpPr>
          <p:spPr bwMode="auto">
            <a:xfrm>
              <a:off x="2882" y="232"/>
              <a:ext cx="35" cy="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4"/>
                </a:cxn>
                <a:cxn ang="0">
                  <a:pos x="35" y="15"/>
                </a:cxn>
                <a:cxn ang="0">
                  <a:pos x="35" y="2"/>
                </a:cxn>
                <a:cxn ang="0">
                  <a:pos x="5" y="0"/>
                </a:cxn>
                <a:cxn ang="0">
                  <a:pos x="0" y="12"/>
                </a:cxn>
              </a:cxnLst>
              <a:rect l="0" t="0" r="r" b="b"/>
              <a:pathLst>
                <a:path w="35" h="15">
                  <a:moveTo>
                    <a:pt x="0" y="12"/>
                  </a:moveTo>
                  <a:lnTo>
                    <a:pt x="3" y="14"/>
                  </a:lnTo>
                  <a:lnTo>
                    <a:pt x="35" y="15"/>
                  </a:lnTo>
                  <a:lnTo>
                    <a:pt x="35" y="2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85" name="Freeform 157"/>
            <p:cNvSpPr>
              <a:spLocks/>
            </p:cNvSpPr>
            <p:nvPr/>
          </p:nvSpPr>
          <p:spPr bwMode="auto">
            <a:xfrm>
              <a:off x="2825" y="195"/>
              <a:ext cx="66" cy="4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5"/>
                </a:cxn>
                <a:cxn ang="0">
                  <a:pos x="57" y="49"/>
                </a:cxn>
                <a:cxn ang="0">
                  <a:pos x="66" y="37"/>
                </a:cxn>
                <a:cxn ang="0">
                  <a:pos x="10" y="3"/>
                </a:cxn>
                <a:cxn ang="0">
                  <a:pos x="0" y="3"/>
                </a:cxn>
                <a:cxn ang="0">
                  <a:pos x="10" y="3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66" h="49">
                  <a:moveTo>
                    <a:pt x="0" y="3"/>
                  </a:moveTo>
                  <a:lnTo>
                    <a:pt x="0" y="15"/>
                  </a:lnTo>
                  <a:lnTo>
                    <a:pt x="57" y="49"/>
                  </a:lnTo>
                  <a:lnTo>
                    <a:pt x="66" y="37"/>
                  </a:lnTo>
                  <a:lnTo>
                    <a:pt x="10" y="3"/>
                  </a:lnTo>
                  <a:lnTo>
                    <a:pt x="0" y="3"/>
                  </a:lnTo>
                  <a:lnTo>
                    <a:pt x="10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86" name="Freeform 158"/>
            <p:cNvSpPr>
              <a:spLocks/>
            </p:cNvSpPr>
            <p:nvPr/>
          </p:nvSpPr>
          <p:spPr bwMode="auto">
            <a:xfrm>
              <a:off x="2775" y="198"/>
              <a:ext cx="60" cy="41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1" y="41"/>
                </a:cxn>
                <a:cxn ang="0">
                  <a:pos x="60" y="12"/>
                </a:cxn>
                <a:cxn ang="0">
                  <a:pos x="50" y="0"/>
                </a:cxn>
                <a:cxn ang="0">
                  <a:pos x="1" y="29"/>
                </a:cxn>
                <a:cxn ang="0">
                  <a:pos x="0" y="33"/>
                </a:cxn>
              </a:cxnLst>
              <a:rect l="0" t="0" r="r" b="b"/>
              <a:pathLst>
                <a:path w="60" h="41">
                  <a:moveTo>
                    <a:pt x="0" y="33"/>
                  </a:moveTo>
                  <a:lnTo>
                    <a:pt x="11" y="41"/>
                  </a:lnTo>
                  <a:lnTo>
                    <a:pt x="60" y="12"/>
                  </a:lnTo>
                  <a:lnTo>
                    <a:pt x="50" y="0"/>
                  </a:lnTo>
                  <a:lnTo>
                    <a:pt x="1" y="2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87" name="Freeform 159"/>
            <p:cNvSpPr>
              <a:spLocks/>
            </p:cNvSpPr>
            <p:nvPr/>
          </p:nvSpPr>
          <p:spPr bwMode="auto">
            <a:xfrm>
              <a:off x="2746" y="231"/>
              <a:ext cx="42" cy="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5" y="60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0" y="54"/>
                </a:cxn>
                <a:cxn ang="0">
                  <a:pos x="0" y="59"/>
                </a:cxn>
              </a:cxnLst>
              <a:rect l="0" t="0" r="r" b="b"/>
              <a:pathLst>
                <a:path w="42" h="60">
                  <a:moveTo>
                    <a:pt x="0" y="59"/>
                  </a:moveTo>
                  <a:lnTo>
                    <a:pt x="15" y="60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0" y="5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88" name="Freeform 160"/>
            <p:cNvSpPr>
              <a:spLocks/>
            </p:cNvSpPr>
            <p:nvPr/>
          </p:nvSpPr>
          <p:spPr bwMode="auto">
            <a:xfrm>
              <a:off x="2746" y="286"/>
              <a:ext cx="29" cy="54"/>
            </a:xfrm>
            <a:custGeom>
              <a:avLst/>
              <a:gdLst/>
              <a:ahLst/>
              <a:cxnLst>
                <a:cxn ang="0">
                  <a:pos x="29" y="54"/>
                </a:cxn>
                <a:cxn ang="0">
                  <a:pos x="29" y="51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14" y="54"/>
                </a:cxn>
                <a:cxn ang="0">
                  <a:pos x="29" y="54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lnTo>
                    <a:pt x="29" y="51"/>
                  </a:lnTo>
                  <a:lnTo>
                    <a:pt x="15" y="0"/>
                  </a:lnTo>
                  <a:lnTo>
                    <a:pt x="0" y="4"/>
                  </a:lnTo>
                  <a:lnTo>
                    <a:pt x="14" y="54"/>
                  </a:lnTo>
                  <a:lnTo>
                    <a:pt x="29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89" name="Freeform 161"/>
            <p:cNvSpPr>
              <a:spLocks/>
            </p:cNvSpPr>
            <p:nvPr/>
          </p:nvSpPr>
          <p:spPr bwMode="auto">
            <a:xfrm>
              <a:off x="2756" y="337"/>
              <a:ext cx="19" cy="28"/>
            </a:xfrm>
            <a:custGeom>
              <a:avLst/>
              <a:gdLst/>
              <a:ahLst/>
              <a:cxnLst>
                <a:cxn ang="0">
                  <a:pos x="13" y="28"/>
                </a:cxn>
                <a:cxn ang="0">
                  <a:pos x="15" y="25"/>
                </a:cxn>
                <a:cxn ang="0">
                  <a:pos x="19" y="3"/>
                </a:cxn>
                <a:cxn ang="0">
                  <a:pos x="4" y="0"/>
                </a:cxn>
                <a:cxn ang="0">
                  <a:pos x="0" y="23"/>
                </a:cxn>
                <a:cxn ang="0">
                  <a:pos x="13" y="28"/>
                </a:cxn>
              </a:cxnLst>
              <a:rect l="0" t="0" r="r" b="b"/>
              <a:pathLst>
                <a:path w="19" h="28">
                  <a:moveTo>
                    <a:pt x="13" y="28"/>
                  </a:moveTo>
                  <a:lnTo>
                    <a:pt x="15" y="25"/>
                  </a:lnTo>
                  <a:lnTo>
                    <a:pt x="19" y="3"/>
                  </a:lnTo>
                  <a:lnTo>
                    <a:pt x="4" y="0"/>
                  </a:lnTo>
                  <a:lnTo>
                    <a:pt x="0" y="23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90" name="Freeform 162"/>
            <p:cNvSpPr>
              <a:spLocks/>
            </p:cNvSpPr>
            <p:nvPr/>
          </p:nvSpPr>
          <p:spPr bwMode="auto">
            <a:xfrm>
              <a:off x="2731" y="359"/>
              <a:ext cx="38" cy="54"/>
            </a:xfrm>
            <a:custGeom>
              <a:avLst/>
              <a:gdLst/>
              <a:ahLst/>
              <a:cxnLst>
                <a:cxn ang="0">
                  <a:pos x="8" y="54"/>
                </a:cxn>
                <a:cxn ang="0">
                  <a:pos x="14" y="50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0" y="44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12" y="52"/>
                </a:cxn>
                <a:cxn ang="0">
                  <a:pos x="14" y="50"/>
                </a:cxn>
                <a:cxn ang="0">
                  <a:pos x="8" y="54"/>
                </a:cxn>
              </a:cxnLst>
              <a:rect l="0" t="0" r="r" b="b"/>
              <a:pathLst>
                <a:path w="38" h="54">
                  <a:moveTo>
                    <a:pt x="8" y="54"/>
                  </a:moveTo>
                  <a:lnTo>
                    <a:pt x="14" y="50"/>
                  </a:lnTo>
                  <a:lnTo>
                    <a:pt x="38" y="6"/>
                  </a:lnTo>
                  <a:lnTo>
                    <a:pt x="25" y="0"/>
                  </a:lnTo>
                  <a:lnTo>
                    <a:pt x="0" y="4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2" y="52"/>
                  </a:lnTo>
                  <a:lnTo>
                    <a:pt x="14" y="50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91" name="Freeform 163"/>
            <p:cNvSpPr>
              <a:spLocks/>
            </p:cNvSpPr>
            <p:nvPr/>
          </p:nvSpPr>
          <p:spPr bwMode="auto">
            <a:xfrm>
              <a:off x="2709" y="398"/>
              <a:ext cx="30" cy="1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" y="18"/>
                </a:cxn>
                <a:cxn ang="0">
                  <a:pos x="30" y="15"/>
                </a:cxn>
                <a:cxn ang="0">
                  <a:pos x="28" y="0"/>
                </a:cxn>
                <a:cxn ang="0">
                  <a:pos x="4" y="5"/>
                </a:cxn>
                <a:cxn ang="0">
                  <a:pos x="0" y="16"/>
                </a:cxn>
              </a:cxnLst>
              <a:rect l="0" t="0" r="r" b="b"/>
              <a:pathLst>
                <a:path w="30" h="18">
                  <a:moveTo>
                    <a:pt x="0" y="16"/>
                  </a:moveTo>
                  <a:lnTo>
                    <a:pt x="5" y="18"/>
                  </a:lnTo>
                  <a:lnTo>
                    <a:pt x="30" y="15"/>
                  </a:lnTo>
                  <a:lnTo>
                    <a:pt x="28" y="0"/>
                  </a:lnTo>
                  <a:lnTo>
                    <a:pt x="4" y="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92" name="Freeform 164"/>
            <p:cNvSpPr>
              <a:spLocks/>
            </p:cNvSpPr>
            <p:nvPr/>
          </p:nvSpPr>
          <p:spPr bwMode="auto">
            <a:xfrm>
              <a:off x="2681" y="384"/>
              <a:ext cx="37" cy="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14"/>
                </a:cxn>
                <a:cxn ang="0">
                  <a:pos x="28" y="30"/>
                </a:cxn>
                <a:cxn ang="0">
                  <a:pos x="37" y="19"/>
                </a:cxn>
                <a:cxn ang="0">
                  <a:pos x="9" y="2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2" y="2"/>
                </a:cxn>
              </a:cxnLst>
              <a:rect l="0" t="0" r="r" b="b"/>
              <a:pathLst>
                <a:path w="37" h="30">
                  <a:moveTo>
                    <a:pt x="2" y="2"/>
                  </a:moveTo>
                  <a:lnTo>
                    <a:pt x="0" y="14"/>
                  </a:lnTo>
                  <a:lnTo>
                    <a:pt x="28" y="30"/>
                  </a:lnTo>
                  <a:lnTo>
                    <a:pt x="37" y="19"/>
                  </a:lnTo>
                  <a:lnTo>
                    <a:pt x="9" y="2"/>
                  </a:lnTo>
                  <a:lnTo>
                    <a:pt x="2" y="2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93" name="Freeform 165"/>
            <p:cNvSpPr>
              <a:spLocks/>
            </p:cNvSpPr>
            <p:nvPr/>
          </p:nvSpPr>
          <p:spPr bwMode="auto">
            <a:xfrm>
              <a:off x="2643" y="386"/>
              <a:ext cx="4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6" y="25"/>
                </a:cxn>
                <a:cxn ang="0">
                  <a:pos x="45" y="13"/>
                </a:cxn>
                <a:cxn ang="0">
                  <a:pos x="40" y="0"/>
                </a:cxn>
                <a:cxn ang="0">
                  <a:pos x="0" y="12"/>
                </a:cxn>
                <a:cxn ang="0">
                  <a:pos x="6" y="25"/>
                </a:cxn>
              </a:cxnLst>
              <a:rect l="0" t="0" r="r" b="b"/>
              <a:pathLst>
                <a:path w="45" h="25">
                  <a:moveTo>
                    <a:pt x="6" y="25"/>
                  </a:moveTo>
                  <a:lnTo>
                    <a:pt x="6" y="25"/>
                  </a:lnTo>
                  <a:lnTo>
                    <a:pt x="45" y="13"/>
                  </a:lnTo>
                  <a:lnTo>
                    <a:pt x="40" y="0"/>
                  </a:lnTo>
                  <a:lnTo>
                    <a:pt x="0" y="12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94" name="Freeform 166"/>
            <p:cNvSpPr>
              <a:spLocks/>
            </p:cNvSpPr>
            <p:nvPr/>
          </p:nvSpPr>
          <p:spPr bwMode="auto">
            <a:xfrm>
              <a:off x="2555" y="340"/>
              <a:ext cx="94" cy="71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0" y="14"/>
                </a:cxn>
                <a:cxn ang="0">
                  <a:pos x="22" y="25"/>
                </a:cxn>
                <a:cxn ang="0">
                  <a:pos x="39" y="37"/>
                </a:cxn>
                <a:cxn ang="0">
                  <a:pos x="52" y="47"/>
                </a:cxn>
                <a:cxn ang="0">
                  <a:pos x="62" y="56"/>
                </a:cxn>
                <a:cxn ang="0">
                  <a:pos x="69" y="63"/>
                </a:cxn>
                <a:cxn ang="0">
                  <a:pos x="77" y="68"/>
                </a:cxn>
                <a:cxn ang="0">
                  <a:pos x="84" y="71"/>
                </a:cxn>
                <a:cxn ang="0">
                  <a:pos x="94" y="71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84" y="56"/>
                </a:cxn>
                <a:cxn ang="0">
                  <a:pos x="81" y="52"/>
                </a:cxn>
                <a:cxn ang="0">
                  <a:pos x="73" y="46"/>
                </a:cxn>
                <a:cxn ang="0">
                  <a:pos x="62" y="37"/>
                </a:cxn>
                <a:cxn ang="0">
                  <a:pos x="49" y="27"/>
                </a:cxn>
                <a:cxn ang="0">
                  <a:pos x="32" y="15"/>
                </a:cxn>
                <a:cxn ang="0">
                  <a:pos x="9" y="2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7" y="14"/>
                </a:cxn>
              </a:cxnLst>
              <a:rect l="0" t="0" r="r" b="b"/>
              <a:pathLst>
                <a:path w="94" h="71">
                  <a:moveTo>
                    <a:pt x="7" y="14"/>
                  </a:moveTo>
                  <a:lnTo>
                    <a:pt x="0" y="14"/>
                  </a:lnTo>
                  <a:lnTo>
                    <a:pt x="22" y="25"/>
                  </a:lnTo>
                  <a:lnTo>
                    <a:pt x="39" y="37"/>
                  </a:lnTo>
                  <a:lnTo>
                    <a:pt x="52" y="47"/>
                  </a:lnTo>
                  <a:lnTo>
                    <a:pt x="62" y="56"/>
                  </a:lnTo>
                  <a:lnTo>
                    <a:pt x="69" y="63"/>
                  </a:lnTo>
                  <a:lnTo>
                    <a:pt x="77" y="68"/>
                  </a:lnTo>
                  <a:lnTo>
                    <a:pt x="84" y="71"/>
                  </a:lnTo>
                  <a:lnTo>
                    <a:pt x="94" y="71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84" y="56"/>
                  </a:lnTo>
                  <a:lnTo>
                    <a:pt x="81" y="52"/>
                  </a:lnTo>
                  <a:lnTo>
                    <a:pt x="73" y="46"/>
                  </a:lnTo>
                  <a:lnTo>
                    <a:pt x="62" y="37"/>
                  </a:lnTo>
                  <a:lnTo>
                    <a:pt x="49" y="27"/>
                  </a:lnTo>
                  <a:lnTo>
                    <a:pt x="32" y="15"/>
                  </a:lnTo>
                  <a:lnTo>
                    <a:pt x="9" y="2"/>
                  </a:lnTo>
                  <a:lnTo>
                    <a:pt x="2" y="2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95" name="Freeform 167"/>
            <p:cNvSpPr>
              <a:spLocks/>
            </p:cNvSpPr>
            <p:nvPr/>
          </p:nvSpPr>
          <p:spPr bwMode="auto">
            <a:xfrm>
              <a:off x="2510" y="342"/>
              <a:ext cx="52" cy="39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7" y="39"/>
                </a:cxn>
                <a:cxn ang="0">
                  <a:pos x="28" y="27"/>
                </a:cxn>
                <a:cxn ang="0">
                  <a:pos x="39" y="18"/>
                </a:cxn>
                <a:cxn ang="0">
                  <a:pos x="49" y="13"/>
                </a:cxn>
                <a:cxn ang="0">
                  <a:pos x="52" y="12"/>
                </a:cxn>
                <a:cxn ang="0">
                  <a:pos x="47" y="0"/>
                </a:cxn>
                <a:cxn ang="0">
                  <a:pos x="41" y="2"/>
                </a:cxn>
                <a:cxn ang="0">
                  <a:pos x="30" y="8"/>
                </a:cxn>
                <a:cxn ang="0">
                  <a:pos x="17" y="17"/>
                </a:cxn>
                <a:cxn ang="0">
                  <a:pos x="4" y="29"/>
                </a:cxn>
                <a:cxn ang="0">
                  <a:pos x="4" y="37"/>
                </a:cxn>
                <a:cxn ang="0">
                  <a:pos x="4" y="29"/>
                </a:cxn>
                <a:cxn ang="0">
                  <a:pos x="0" y="34"/>
                </a:cxn>
                <a:cxn ang="0">
                  <a:pos x="4" y="37"/>
                </a:cxn>
                <a:cxn ang="0">
                  <a:pos x="17" y="29"/>
                </a:cxn>
              </a:cxnLst>
              <a:rect l="0" t="0" r="r" b="b"/>
              <a:pathLst>
                <a:path w="52" h="39">
                  <a:moveTo>
                    <a:pt x="17" y="29"/>
                  </a:moveTo>
                  <a:lnTo>
                    <a:pt x="17" y="39"/>
                  </a:lnTo>
                  <a:lnTo>
                    <a:pt x="28" y="27"/>
                  </a:lnTo>
                  <a:lnTo>
                    <a:pt x="39" y="18"/>
                  </a:lnTo>
                  <a:lnTo>
                    <a:pt x="49" y="13"/>
                  </a:lnTo>
                  <a:lnTo>
                    <a:pt x="52" y="12"/>
                  </a:lnTo>
                  <a:lnTo>
                    <a:pt x="47" y="0"/>
                  </a:lnTo>
                  <a:lnTo>
                    <a:pt x="41" y="2"/>
                  </a:lnTo>
                  <a:lnTo>
                    <a:pt x="30" y="8"/>
                  </a:lnTo>
                  <a:lnTo>
                    <a:pt x="17" y="17"/>
                  </a:lnTo>
                  <a:lnTo>
                    <a:pt x="4" y="29"/>
                  </a:lnTo>
                  <a:lnTo>
                    <a:pt x="4" y="37"/>
                  </a:lnTo>
                  <a:lnTo>
                    <a:pt x="4" y="29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96" name="Freeform 168"/>
            <p:cNvSpPr>
              <a:spLocks/>
            </p:cNvSpPr>
            <p:nvPr/>
          </p:nvSpPr>
          <p:spPr bwMode="auto">
            <a:xfrm>
              <a:off x="2514" y="371"/>
              <a:ext cx="125" cy="72"/>
            </a:xfrm>
            <a:custGeom>
              <a:avLst/>
              <a:gdLst/>
              <a:ahLst/>
              <a:cxnLst>
                <a:cxn ang="0">
                  <a:pos x="125" y="59"/>
                </a:cxn>
                <a:cxn ang="0">
                  <a:pos x="123" y="59"/>
                </a:cxn>
                <a:cxn ang="0">
                  <a:pos x="110" y="55"/>
                </a:cxn>
                <a:cxn ang="0">
                  <a:pos x="95" y="52"/>
                </a:cxn>
                <a:cxn ang="0">
                  <a:pos x="80" y="45"/>
                </a:cxn>
                <a:cxn ang="0">
                  <a:pos x="65" y="38"/>
                </a:cxn>
                <a:cxn ang="0">
                  <a:pos x="48" y="30"/>
                </a:cxn>
                <a:cxn ang="0">
                  <a:pos x="35" y="20"/>
                </a:cxn>
                <a:cxn ang="0">
                  <a:pos x="22" y="11"/>
                </a:cxn>
                <a:cxn ang="0">
                  <a:pos x="13" y="0"/>
                </a:cxn>
                <a:cxn ang="0">
                  <a:pos x="0" y="8"/>
                </a:cxn>
                <a:cxn ang="0">
                  <a:pos x="11" y="20"/>
                </a:cxn>
                <a:cxn ang="0">
                  <a:pos x="26" y="32"/>
                </a:cxn>
                <a:cxn ang="0">
                  <a:pos x="41" y="42"/>
                </a:cxn>
                <a:cxn ang="0">
                  <a:pos x="58" y="50"/>
                </a:cxn>
                <a:cxn ang="0">
                  <a:pos x="75" y="57"/>
                </a:cxn>
                <a:cxn ang="0">
                  <a:pos x="90" y="64"/>
                </a:cxn>
                <a:cxn ang="0">
                  <a:pos x="107" y="69"/>
                </a:cxn>
                <a:cxn ang="0">
                  <a:pos x="120" y="72"/>
                </a:cxn>
                <a:cxn ang="0">
                  <a:pos x="120" y="72"/>
                </a:cxn>
                <a:cxn ang="0">
                  <a:pos x="125" y="59"/>
                </a:cxn>
              </a:cxnLst>
              <a:rect l="0" t="0" r="r" b="b"/>
              <a:pathLst>
                <a:path w="125" h="72">
                  <a:moveTo>
                    <a:pt x="125" y="59"/>
                  </a:moveTo>
                  <a:lnTo>
                    <a:pt x="123" y="59"/>
                  </a:lnTo>
                  <a:lnTo>
                    <a:pt x="110" y="55"/>
                  </a:lnTo>
                  <a:lnTo>
                    <a:pt x="95" y="52"/>
                  </a:lnTo>
                  <a:lnTo>
                    <a:pt x="80" y="45"/>
                  </a:lnTo>
                  <a:lnTo>
                    <a:pt x="65" y="38"/>
                  </a:lnTo>
                  <a:lnTo>
                    <a:pt x="48" y="30"/>
                  </a:lnTo>
                  <a:lnTo>
                    <a:pt x="35" y="20"/>
                  </a:lnTo>
                  <a:lnTo>
                    <a:pt x="22" y="11"/>
                  </a:lnTo>
                  <a:lnTo>
                    <a:pt x="13" y="0"/>
                  </a:lnTo>
                  <a:lnTo>
                    <a:pt x="0" y="8"/>
                  </a:lnTo>
                  <a:lnTo>
                    <a:pt x="11" y="20"/>
                  </a:lnTo>
                  <a:lnTo>
                    <a:pt x="26" y="32"/>
                  </a:lnTo>
                  <a:lnTo>
                    <a:pt x="41" y="42"/>
                  </a:lnTo>
                  <a:lnTo>
                    <a:pt x="58" y="50"/>
                  </a:lnTo>
                  <a:lnTo>
                    <a:pt x="75" y="57"/>
                  </a:lnTo>
                  <a:lnTo>
                    <a:pt x="90" y="64"/>
                  </a:lnTo>
                  <a:lnTo>
                    <a:pt x="107" y="69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5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97" name="Freeform 169"/>
            <p:cNvSpPr>
              <a:spLocks/>
            </p:cNvSpPr>
            <p:nvPr/>
          </p:nvSpPr>
          <p:spPr bwMode="auto">
            <a:xfrm>
              <a:off x="2634" y="430"/>
              <a:ext cx="112" cy="205"/>
            </a:xfrm>
            <a:custGeom>
              <a:avLst/>
              <a:gdLst/>
              <a:ahLst/>
              <a:cxnLst>
                <a:cxn ang="0">
                  <a:pos x="112" y="204"/>
                </a:cxn>
                <a:cxn ang="0">
                  <a:pos x="112" y="204"/>
                </a:cxn>
                <a:cxn ang="0">
                  <a:pos x="107" y="180"/>
                </a:cxn>
                <a:cxn ang="0">
                  <a:pos x="101" y="153"/>
                </a:cxn>
                <a:cxn ang="0">
                  <a:pos x="96" y="123"/>
                </a:cxn>
                <a:cxn ang="0">
                  <a:pos x="84" y="92"/>
                </a:cxn>
                <a:cxn ang="0">
                  <a:pos x="79" y="77"/>
                </a:cxn>
                <a:cxn ang="0">
                  <a:pos x="71" y="62"/>
                </a:cxn>
                <a:cxn ang="0">
                  <a:pos x="64" y="48"/>
                </a:cxn>
                <a:cxn ang="0">
                  <a:pos x="54" y="37"/>
                </a:cxn>
                <a:cxn ang="0">
                  <a:pos x="45" y="25"/>
                </a:cxn>
                <a:cxn ang="0">
                  <a:pos x="34" y="15"/>
                </a:cxn>
                <a:cxn ang="0">
                  <a:pos x="20" y="6"/>
                </a:cxn>
                <a:cxn ang="0">
                  <a:pos x="5" y="0"/>
                </a:cxn>
                <a:cxn ang="0">
                  <a:pos x="0" y="13"/>
                </a:cxn>
                <a:cxn ang="0">
                  <a:pos x="11" y="18"/>
                </a:cxn>
                <a:cxn ang="0">
                  <a:pos x="22" y="25"/>
                </a:cxn>
                <a:cxn ang="0">
                  <a:pos x="34" y="33"/>
                </a:cxn>
                <a:cxn ang="0">
                  <a:pos x="43" y="43"/>
                </a:cxn>
                <a:cxn ang="0">
                  <a:pos x="50" y="55"/>
                </a:cxn>
                <a:cxn ang="0">
                  <a:pos x="58" y="69"/>
                </a:cxn>
                <a:cxn ang="0">
                  <a:pos x="64" y="82"/>
                </a:cxn>
                <a:cxn ang="0">
                  <a:pos x="69" y="96"/>
                </a:cxn>
                <a:cxn ang="0">
                  <a:pos x="79" y="126"/>
                </a:cxn>
                <a:cxn ang="0">
                  <a:pos x="86" y="155"/>
                </a:cxn>
                <a:cxn ang="0">
                  <a:pos x="92" y="182"/>
                </a:cxn>
                <a:cxn ang="0">
                  <a:pos x="96" y="205"/>
                </a:cxn>
                <a:cxn ang="0">
                  <a:pos x="96" y="204"/>
                </a:cxn>
                <a:cxn ang="0">
                  <a:pos x="112" y="204"/>
                </a:cxn>
              </a:cxnLst>
              <a:rect l="0" t="0" r="r" b="b"/>
              <a:pathLst>
                <a:path w="112" h="205">
                  <a:moveTo>
                    <a:pt x="112" y="204"/>
                  </a:moveTo>
                  <a:lnTo>
                    <a:pt x="112" y="204"/>
                  </a:lnTo>
                  <a:lnTo>
                    <a:pt x="107" y="180"/>
                  </a:lnTo>
                  <a:lnTo>
                    <a:pt x="101" y="153"/>
                  </a:lnTo>
                  <a:lnTo>
                    <a:pt x="96" y="123"/>
                  </a:lnTo>
                  <a:lnTo>
                    <a:pt x="84" y="92"/>
                  </a:lnTo>
                  <a:lnTo>
                    <a:pt x="79" y="77"/>
                  </a:lnTo>
                  <a:lnTo>
                    <a:pt x="71" y="62"/>
                  </a:lnTo>
                  <a:lnTo>
                    <a:pt x="64" y="48"/>
                  </a:lnTo>
                  <a:lnTo>
                    <a:pt x="54" y="37"/>
                  </a:lnTo>
                  <a:lnTo>
                    <a:pt x="45" y="25"/>
                  </a:lnTo>
                  <a:lnTo>
                    <a:pt x="34" y="15"/>
                  </a:lnTo>
                  <a:lnTo>
                    <a:pt x="20" y="6"/>
                  </a:lnTo>
                  <a:lnTo>
                    <a:pt x="5" y="0"/>
                  </a:lnTo>
                  <a:lnTo>
                    <a:pt x="0" y="13"/>
                  </a:lnTo>
                  <a:lnTo>
                    <a:pt x="11" y="18"/>
                  </a:lnTo>
                  <a:lnTo>
                    <a:pt x="22" y="25"/>
                  </a:lnTo>
                  <a:lnTo>
                    <a:pt x="34" y="33"/>
                  </a:lnTo>
                  <a:lnTo>
                    <a:pt x="43" y="43"/>
                  </a:lnTo>
                  <a:lnTo>
                    <a:pt x="50" y="55"/>
                  </a:lnTo>
                  <a:lnTo>
                    <a:pt x="58" y="69"/>
                  </a:lnTo>
                  <a:lnTo>
                    <a:pt x="64" y="82"/>
                  </a:lnTo>
                  <a:lnTo>
                    <a:pt x="69" y="96"/>
                  </a:lnTo>
                  <a:lnTo>
                    <a:pt x="79" y="126"/>
                  </a:lnTo>
                  <a:lnTo>
                    <a:pt x="86" y="155"/>
                  </a:lnTo>
                  <a:lnTo>
                    <a:pt x="92" y="182"/>
                  </a:lnTo>
                  <a:lnTo>
                    <a:pt x="96" y="205"/>
                  </a:lnTo>
                  <a:lnTo>
                    <a:pt x="96" y="204"/>
                  </a:lnTo>
                  <a:lnTo>
                    <a:pt x="112" y="2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98" name="Freeform 170"/>
            <p:cNvSpPr>
              <a:spLocks/>
            </p:cNvSpPr>
            <p:nvPr/>
          </p:nvSpPr>
          <p:spPr bwMode="auto">
            <a:xfrm>
              <a:off x="2730" y="634"/>
              <a:ext cx="16" cy="89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16" y="84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3" y="89"/>
                </a:cxn>
              </a:cxnLst>
              <a:rect l="0" t="0" r="r" b="b"/>
              <a:pathLst>
                <a:path w="16" h="89">
                  <a:moveTo>
                    <a:pt x="3" y="89"/>
                  </a:moveTo>
                  <a:lnTo>
                    <a:pt x="16" y="84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4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99" name="Freeform 171"/>
            <p:cNvSpPr>
              <a:spLocks/>
            </p:cNvSpPr>
            <p:nvPr/>
          </p:nvSpPr>
          <p:spPr bwMode="auto">
            <a:xfrm>
              <a:off x="2733" y="713"/>
              <a:ext cx="141" cy="113"/>
            </a:xfrm>
            <a:custGeom>
              <a:avLst/>
              <a:gdLst/>
              <a:ahLst/>
              <a:cxnLst>
                <a:cxn ang="0">
                  <a:pos x="130" y="111"/>
                </a:cxn>
                <a:cxn ang="0">
                  <a:pos x="141" y="104"/>
                </a:cxn>
                <a:cxn ang="0">
                  <a:pos x="139" y="93"/>
                </a:cxn>
                <a:cxn ang="0">
                  <a:pos x="135" y="83"/>
                </a:cxn>
                <a:cxn ang="0">
                  <a:pos x="130" y="74"/>
                </a:cxn>
                <a:cxn ang="0">
                  <a:pos x="122" y="66"/>
                </a:cxn>
                <a:cxn ang="0">
                  <a:pos x="105" y="52"/>
                </a:cxn>
                <a:cxn ang="0">
                  <a:pos x="85" y="40"/>
                </a:cxn>
                <a:cxn ang="0">
                  <a:pos x="64" y="30"/>
                </a:cxn>
                <a:cxn ang="0">
                  <a:pos x="43" y="20"/>
                </a:cxn>
                <a:cxn ang="0">
                  <a:pos x="25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5" y="22"/>
                </a:cxn>
                <a:cxn ang="0">
                  <a:pos x="36" y="32"/>
                </a:cxn>
                <a:cxn ang="0">
                  <a:pos x="57" y="42"/>
                </a:cxn>
                <a:cxn ang="0">
                  <a:pos x="77" y="52"/>
                </a:cxn>
                <a:cxn ang="0">
                  <a:pos x="96" y="62"/>
                </a:cxn>
                <a:cxn ang="0">
                  <a:pos x="111" y="76"/>
                </a:cxn>
                <a:cxn ang="0">
                  <a:pos x="117" y="81"/>
                </a:cxn>
                <a:cxn ang="0">
                  <a:pos x="120" y="88"/>
                </a:cxn>
                <a:cxn ang="0">
                  <a:pos x="124" y="96"/>
                </a:cxn>
                <a:cxn ang="0">
                  <a:pos x="124" y="104"/>
                </a:cxn>
                <a:cxn ang="0">
                  <a:pos x="134" y="98"/>
                </a:cxn>
                <a:cxn ang="0">
                  <a:pos x="130" y="111"/>
                </a:cxn>
                <a:cxn ang="0">
                  <a:pos x="141" y="113"/>
                </a:cxn>
                <a:cxn ang="0">
                  <a:pos x="141" y="104"/>
                </a:cxn>
                <a:cxn ang="0">
                  <a:pos x="130" y="111"/>
                </a:cxn>
              </a:cxnLst>
              <a:rect l="0" t="0" r="r" b="b"/>
              <a:pathLst>
                <a:path w="141" h="113">
                  <a:moveTo>
                    <a:pt x="130" y="111"/>
                  </a:moveTo>
                  <a:lnTo>
                    <a:pt x="141" y="104"/>
                  </a:lnTo>
                  <a:lnTo>
                    <a:pt x="139" y="93"/>
                  </a:lnTo>
                  <a:lnTo>
                    <a:pt x="135" y="83"/>
                  </a:lnTo>
                  <a:lnTo>
                    <a:pt x="130" y="74"/>
                  </a:lnTo>
                  <a:lnTo>
                    <a:pt x="122" y="66"/>
                  </a:lnTo>
                  <a:lnTo>
                    <a:pt x="105" y="52"/>
                  </a:lnTo>
                  <a:lnTo>
                    <a:pt x="85" y="40"/>
                  </a:lnTo>
                  <a:lnTo>
                    <a:pt x="64" y="30"/>
                  </a:lnTo>
                  <a:lnTo>
                    <a:pt x="43" y="20"/>
                  </a:lnTo>
                  <a:lnTo>
                    <a:pt x="25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5" y="22"/>
                  </a:lnTo>
                  <a:lnTo>
                    <a:pt x="36" y="32"/>
                  </a:lnTo>
                  <a:lnTo>
                    <a:pt x="57" y="42"/>
                  </a:lnTo>
                  <a:lnTo>
                    <a:pt x="77" y="52"/>
                  </a:lnTo>
                  <a:lnTo>
                    <a:pt x="96" y="62"/>
                  </a:lnTo>
                  <a:lnTo>
                    <a:pt x="111" y="76"/>
                  </a:lnTo>
                  <a:lnTo>
                    <a:pt x="117" y="81"/>
                  </a:lnTo>
                  <a:lnTo>
                    <a:pt x="120" y="88"/>
                  </a:lnTo>
                  <a:lnTo>
                    <a:pt x="124" y="96"/>
                  </a:lnTo>
                  <a:lnTo>
                    <a:pt x="124" y="104"/>
                  </a:lnTo>
                  <a:lnTo>
                    <a:pt x="134" y="98"/>
                  </a:lnTo>
                  <a:lnTo>
                    <a:pt x="130" y="111"/>
                  </a:lnTo>
                  <a:lnTo>
                    <a:pt x="141" y="113"/>
                  </a:lnTo>
                  <a:lnTo>
                    <a:pt x="141" y="104"/>
                  </a:lnTo>
                  <a:lnTo>
                    <a:pt x="130" y="1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00" name="Freeform 172"/>
            <p:cNvSpPr>
              <a:spLocks/>
            </p:cNvSpPr>
            <p:nvPr/>
          </p:nvSpPr>
          <p:spPr bwMode="auto">
            <a:xfrm>
              <a:off x="2773" y="809"/>
              <a:ext cx="94" cy="174"/>
            </a:xfrm>
            <a:custGeom>
              <a:avLst/>
              <a:gdLst/>
              <a:ahLst/>
              <a:cxnLst>
                <a:cxn ang="0">
                  <a:pos x="7" y="174"/>
                </a:cxn>
                <a:cxn ang="0">
                  <a:pos x="15" y="167"/>
                </a:cxn>
                <a:cxn ang="0">
                  <a:pos x="17" y="147"/>
                </a:cxn>
                <a:cxn ang="0">
                  <a:pos x="20" y="121"/>
                </a:cxn>
                <a:cxn ang="0">
                  <a:pos x="26" y="94"/>
                </a:cxn>
                <a:cxn ang="0">
                  <a:pos x="35" y="68"/>
                </a:cxn>
                <a:cxn ang="0">
                  <a:pos x="41" y="56"/>
                </a:cxn>
                <a:cxn ang="0">
                  <a:pos x="47" y="44"/>
                </a:cxn>
                <a:cxn ang="0">
                  <a:pos x="54" y="34"/>
                </a:cxn>
                <a:cxn ang="0">
                  <a:pos x="60" y="25"/>
                </a:cxn>
                <a:cxn ang="0">
                  <a:pos x="67" y="19"/>
                </a:cxn>
                <a:cxn ang="0">
                  <a:pos x="75" y="15"/>
                </a:cxn>
                <a:cxn ang="0">
                  <a:pos x="82" y="14"/>
                </a:cxn>
                <a:cxn ang="0">
                  <a:pos x="90" y="15"/>
                </a:cxn>
                <a:cxn ang="0">
                  <a:pos x="94" y="2"/>
                </a:cxn>
                <a:cxn ang="0">
                  <a:pos x="82" y="0"/>
                </a:cxn>
                <a:cxn ang="0">
                  <a:pos x="69" y="2"/>
                </a:cxn>
                <a:cxn ang="0">
                  <a:pos x="58" y="8"/>
                </a:cxn>
                <a:cxn ang="0">
                  <a:pos x="49" y="15"/>
                </a:cxn>
                <a:cxn ang="0">
                  <a:pos x="41" y="25"/>
                </a:cxn>
                <a:cxn ang="0">
                  <a:pos x="34" y="37"/>
                </a:cxn>
                <a:cxn ang="0">
                  <a:pos x="26" y="49"/>
                </a:cxn>
                <a:cxn ang="0">
                  <a:pos x="20" y="62"/>
                </a:cxn>
                <a:cxn ang="0">
                  <a:pos x="11" y="91"/>
                </a:cxn>
                <a:cxn ang="0">
                  <a:pos x="5" y="120"/>
                </a:cxn>
                <a:cxn ang="0">
                  <a:pos x="2" y="147"/>
                </a:cxn>
                <a:cxn ang="0">
                  <a:pos x="0" y="167"/>
                </a:cxn>
                <a:cxn ang="0">
                  <a:pos x="7" y="160"/>
                </a:cxn>
                <a:cxn ang="0">
                  <a:pos x="7" y="174"/>
                </a:cxn>
                <a:cxn ang="0">
                  <a:pos x="15" y="174"/>
                </a:cxn>
                <a:cxn ang="0">
                  <a:pos x="15" y="167"/>
                </a:cxn>
                <a:cxn ang="0">
                  <a:pos x="7" y="174"/>
                </a:cxn>
              </a:cxnLst>
              <a:rect l="0" t="0" r="r" b="b"/>
              <a:pathLst>
                <a:path w="94" h="174">
                  <a:moveTo>
                    <a:pt x="7" y="174"/>
                  </a:moveTo>
                  <a:lnTo>
                    <a:pt x="15" y="167"/>
                  </a:lnTo>
                  <a:lnTo>
                    <a:pt x="17" y="147"/>
                  </a:lnTo>
                  <a:lnTo>
                    <a:pt x="20" y="121"/>
                  </a:lnTo>
                  <a:lnTo>
                    <a:pt x="26" y="94"/>
                  </a:lnTo>
                  <a:lnTo>
                    <a:pt x="35" y="68"/>
                  </a:lnTo>
                  <a:lnTo>
                    <a:pt x="41" y="56"/>
                  </a:lnTo>
                  <a:lnTo>
                    <a:pt x="47" y="44"/>
                  </a:lnTo>
                  <a:lnTo>
                    <a:pt x="54" y="34"/>
                  </a:lnTo>
                  <a:lnTo>
                    <a:pt x="60" y="25"/>
                  </a:lnTo>
                  <a:lnTo>
                    <a:pt x="67" y="19"/>
                  </a:lnTo>
                  <a:lnTo>
                    <a:pt x="75" y="15"/>
                  </a:lnTo>
                  <a:lnTo>
                    <a:pt x="82" y="14"/>
                  </a:lnTo>
                  <a:lnTo>
                    <a:pt x="90" y="15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69" y="2"/>
                  </a:lnTo>
                  <a:lnTo>
                    <a:pt x="58" y="8"/>
                  </a:lnTo>
                  <a:lnTo>
                    <a:pt x="49" y="15"/>
                  </a:lnTo>
                  <a:lnTo>
                    <a:pt x="41" y="25"/>
                  </a:lnTo>
                  <a:lnTo>
                    <a:pt x="34" y="37"/>
                  </a:lnTo>
                  <a:lnTo>
                    <a:pt x="26" y="49"/>
                  </a:lnTo>
                  <a:lnTo>
                    <a:pt x="20" y="62"/>
                  </a:lnTo>
                  <a:lnTo>
                    <a:pt x="11" y="91"/>
                  </a:lnTo>
                  <a:lnTo>
                    <a:pt x="5" y="120"/>
                  </a:lnTo>
                  <a:lnTo>
                    <a:pt x="2" y="147"/>
                  </a:lnTo>
                  <a:lnTo>
                    <a:pt x="0" y="167"/>
                  </a:lnTo>
                  <a:lnTo>
                    <a:pt x="7" y="160"/>
                  </a:lnTo>
                  <a:lnTo>
                    <a:pt x="7" y="174"/>
                  </a:lnTo>
                  <a:lnTo>
                    <a:pt x="15" y="174"/>
                  </a:lnTo>
                  <a:lnTo>
                    <a:pt x="15" y="167"/>
                  </a:lnTo>
                  <a:lnTo>
                    <a:pt x="7" y="17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01" name="Freeform 173"/>
            <p:cNvSpPr>
              <a:spLocks/>
            </p:cNvSpPr>
            <p:nvPr/>
          </p:nvSpPr>
          <p:spPr bwMode="auto">
            <a:xfrm>
              <a:off x="2748" y="969"/>
              <a:ext cx="32" cy="47"/>
            </a:xfrm>
            <a:custGeom>
              <a:avLst/>
              <a:gdLst/>
              <a:ahLst/>
              <a:cxnLst>
                <a:cxn ang="0">
                  <a:pos x="19" y="47"/>
                </a:cxn>
                <a:cxn ang="0">
                  <a:pos x="27" y="42"/>
                </a:cxn>
                <a:cxn ang="0">
                  <a:pos x="28" y="34"/>
                </a:cxn>
                <a:cxn ang="0">
                  <a:pos x="25" y="26"/>
                </a:cxn>
                <a:cxn ang="0">
                  <a:pos x="21" y="19"/>
                </a:cxn>
                <a:cxn ang="0">
                  <a:pos x="17" y="14"/>
                </a:cxn>
                <a:cxn ang="0">
                  <a:pos x="15" y="14"/>
                </a:cxn>
                <a:cxn ang="0">
                  <a:pos x="15" y="15"/>
                </a:cxn>
                <a:cxn ang="0">
                  <a:pos x="19" y="15"/>
                </a:cxn>
                <a:cxn ang="0">
                  <a:pos x="32" y="14"/>
                </a:cxn>
                <a:cxn ang="0">
                  <a:pos x="32" y="0"/>
                </a:cxn>
                <a:cxn ang="0">
                  <a:pos x="17" y="0"/>
                </a:cxn>
                <a:cxn ang="0">
                  <a:pos x="6" y="4"/>
                </a:cxn>
                <a:cxn ang="0">
                  <a:pos x="0" y="14"/>
                </a:cxn>
                <a:cxn ang="0">
                  <a:pos x="4" y="21"/>
                </a:cxn>
                <a:cxn ang="0">
                  <a:pos x="8" y="27"/>
                </a:cxn>
                <a:cxn ang="0">
                  <a:pos x="12" y="32"/>
                </a:cxn>
                <a:cxn ang="0">
                  <a:pos x="12" y="36"/>
                </a:cxn>
                <a:cxn ang="0">
                  <a:pos x="12" y="37"/>
                </a:cxn>
                <a:cxn ang="0">
                  <a:pos x="19" y="32"/>
                </a:cxn>
                <a:cxn ang="0">
                  <a:pos x="19" y="47"/>
                </a:cxn>
                <a:cxn ang="0">
                  <a:pos x="25" y="47"/>
                </a:cxn>
                <a:cxn ang="0">
                  <a:pos x="27" y="42"/>
                </a:cxn>
                <a:cxn ang="0">
                  <a:pos x="19" y="47"/>
                </a:cxn>
              </a:cxnLst>
              <a:rect l="0" t="0" r="r" b="b"/>
              <a:pathLst>
                <a:path w="32" h="47">
                  <a:moveTo>
                    <a:pt x="19" y="47"/>
                  </a:moveTo>
                  <a:lnTo>
                    <a:pt x="27" y="42"/>
                  </a:lnTo>
                  <a:lnTo>
                    <a:pt x="28" y="34"/>
                  </a:lnTo>
                  <a:lnTo>
                    <a:pt x="25" y="26"/>
                  </a:lnTo>
                  <a:lnTo>
                    <a:pt x="21" y="19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32" y="14"/>
                  </a:lnTo>
                  <a:lnTo>
                    <a:pt x="32" y="0"/>
                  </a:lnTo>
                  <a:lnTo>
                    <a:pt x="17" y="0"/>
                  </a:lnTo>
                  <a:lnTo>
                    <a:pt x="6" y="4"/>
                  </a:lnTo>
                  <a:lnTo>
                    <a:pt x="0" y="14"/>
                  </a:lnTo>
                  <a:lnTo>
                    <a:pt x="4" y="21"/>
                  </a:lnTo>
                  <a:lnTo>
                    <a:pt x="8" y="27"/>
                  </a:lnTo>
                  <a:lnTo>
                    <a:pt x="12" y="32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9" y="32"/>
                  </a:lnTo>
                  <a:lnTo>
                    <a:pt x="19" y="47"/>
                  </a:lnTo>
                  <a:lnTo>
                    <a:pt x="25" y="47"/>
                  </a:lnTo>
                  <a:lnTo>
                    <a:pt x="27" y="42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02" name="Freeform 174"/>
            <p:cNvSpPr>
              <a:spLocks/>
            </p:cNvSpPr>
            <p:nvPr/>
          </p:nvSpPr>
          <p:spPr bwMode="auto">
            <a:xfrm>
              <a:off x="2668" y="1001"/>
              <a:ext cx="99" cy="96"/>
            </a:xfrm>
            <a:custGeom>
              <a:avLst/>
              <a:gdLst/>
              <a:ahLst/>
              <a:cxnLst>
                <a:cxn ang="0">
                  <a:pos x="16" y="88"/>
                </a:cxn>
                <a:cxn ang="0">
                  <a:pos x="11" y="96"/>
                </a:cxn>
                <a:cxn ang="0">
                  <a:pos x="20" y="91"/>
                </a:cxn>
                <a:cxn ang="0">
                  <a:pos x="28" y="86"/>
                </a:cxn>
                <a:cxn ang="0">
                  <a:pos x="35" y="81"/>
                </a:cxn>
                <a:cxn ang="0">
                  <a:pos x="43" y="75"/>
                </a:cxn>
                <a:cxn ang="0">
                  <a:pos x="54" y="61"/>
                </a:cxn>
                <a:cxn ang="0">
                  <a:pos x="65" y="48"/>
                </a:cxn>
                <a:cxn ang="0">
                  <a:pos x="75" y="34"/>
                </a:cxn>
                <a:cxn ang="0">
                  <a:pos x="82" y="22"/>
                </a:cxn>
                <a:cxn ang="0">
                  <a:pos x="88" y="19"/>
                </a:cxn>
                <a:cxn ang="0">
                  <a:pos x="92" y="17"/>
                </a:cxn>
                <a:cxn ang="0">
                  <a:pos x="95" y="15"/>
                </a:cxn>
                <a:cxn ang="0">
                  <a:pos x="99" y="15"/>
                </a:cxn>
                <a:cxn ang="0">
                  <a:pos x="99" y="0"/>
                </a:cxn>
                <a:cxn ang="0">
                  <a:pos x="92" y="2"/>
                </a:cxn>
                <a:cxn ang="0">
                  <a:pos x="84" y="5"/>
                </a:cxn>
                <a:cxn ang="0">
                  <a:pos x="77" y="9"/>
                </a:cxn>
                <a:cxn ang="0">
                  <a:pos x="71" y="14"/>
                </a:cxn>
                <a:cxn ang="0">
                  <a:pos x="62" y="26"/>
                </a:cxn>
                <a:cxn ang="0">
                  <a:pos x="52" y="39"/>
                </a:cxn>
                <a:cxn ang="0">
                  <a:pos x="41" y="53"/>
                </a:cxn>
                <a:cxn ang="0">
                  <a:pos x="31" y="66"/>
                </a:cxn>
                <a:cxn ang="0">
                  <a:pos x="26" y="71"/>
                </a:cxn>
                <a:cxn ang="0">
                  <a:pos x="18" y="76"/>
                </a:cxn>
                <a:cxn ang="0">
                  <a:pos x="13" y="80"/>
                </a:cxn>
                <a:cxn ang="0">
                  <a:pos x="5" y="83"/>
                </a:cxn>
                <a:cxn ang="0">
                  <a:pos x="0" y="91"/>
                </a:cxn>
                <a:cxn ang="0">
                  <a:pos x="5" y="83"/>
                </a:cxn>
                <a:cxn ang="0">
                  <a:pos x="0" y="85"/>
                </a:cxn>
                <a:cxn ang="0">
                  <a:pos x="0" y="91"/>
                </a:cxn>
                <a:cxn ang="0">
                  <a:pos x="16" y="88"/>
                </a:cxn>
              </a:cxnLst>
              <a:rect l="0" t="0" r="r" b="b"/>
              <a:pathLst>
                <a:path w="99" h="96">
                  <a:moveTo>
                    <a:pt x="16" y="88"/>
                  </a:moveTo>
                  <a:lnTo>
                    <a:pt x="11" y="96"/>
                  </a:lnTo>
                  <a:lnTo>
                    <a:pt x="20" y="91"/>
                  </a:lnTo>
                  <a:lnTo>
                    <a:pt x="28" y="86"/>
                  </a:lnTo>
                  <a:lnTo>
                    <a:pt x="35" y="81"/>
                  </a:lnTo>
                  <a:lnTo>
                    <a:pt x="43" y="75"/>
                  </a:lnTo>
                  <a:lnTo>
                    <a:pt x="54" y="61"/>
                  </a:lnTo>
                  <a:lnTo>
                    <a:pt x="65" y="48"/>
                  </a:lnTo>
                  <a:lnTo>
                    <a:pt x="75" y="34"/>
                  </a:lnTo>
                  <a:lnTo>
                    <a:pt x="82" y="22"/>
                  </a:lnTo>
                  <a:lnTo>
                    <a:pt x="88" y="19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15"/>
                  </a:lnTo>
                  <a:lnTo>
                    <a:pt x="99" y="0"/>
                  </a:lnTo>
                  <a:lnTo>
                    <a:pt x="92" y="2"/>
                  </a:lnTo>
                  <a:lnTo>
                    <a:pt x="84" y="5"/>
                  </a:lnTo>
                  <a:lnTo>
                    <a:pt x="77" y="9"/>
                  </a:lnTo>
                  <a:lnTo>
                    <a:pt x="71" y="14"/>
                  </a:lnTo>
                  <a:lnTo>
                    <a:pt x="62" y="26"/>
                  </a:lnTo>
                  <a:lnTo>
                    <a:pt x="52" y="39"/>
                  </a:lnTo>
                  <a:lnTo>
                    <a:pt x="41" y="53"/>
                  </a:lnTo>
                  <a:lnTo>
                    <a:pt x="31" y="66"/>
                  </a:lnTo>
                  <a:lnTo>
                    <a:pt x="26" y="71"/>
                  </a:lnTo>
                  <a:lnTo>
                    <a:pt x="18" y="76"/>
                  </a:lnTo>
                  <a:lnTo>
                    <a:pt x="13" y="80"/>
                  </a:lnTo>
                  <a:lnTo>
                    <a:pt x="5" y="83"/>
                  </a:lnTo>
                  <a:lnTo>
                    <a:pt x="0" y="91"/>
                  </a:lnTo>
                  <a:lnTo>
                    <a:pt x="5" y="83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16" y="8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03" name="Freeform 175"/>
            <p:cNvSpPr>
              <a:spLocks/>
            </p:cNvSpPr>
            <p:nvPr/>
          </p:nvSpPr>
          <p:spPr bwMode="auto">
            <a:xfrm>
              <a:off x="2654" y="1089"/>
              <a:ext cx="30" cy="64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4" y="64"/>
                </a:cxn>
                <a:cxn ang="0">
                  <a:pos x="21" y="51"/>
                </a:cxn>
                <a:cxn ang="0">
                  <a:pos x="27" y="34"/>
                </a:cxn>
                <a:cxn ang="0">
                  <a:pos x="30" y="17"/>
                </a:cxn>
                <a:cxn ang="0">
                  <a:pos x="30" y="0"/>
                </a:cxn>
                <a:cxn ang="0">
                  <a:pos x="14" y="3"/>
                </a:cxn>
                <a:cxn ang="0">
                  <a:pos x="15" y="15"/>
                </a:cxn>
                <a:cxn ang="0">
                  <a:pos x="12" y="30"/>
                </a:cxn>
                <a:cxn ang="0">
                  <a:pos x="6" y="46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15" y="59"/>
                </a:cxn>
              </a:cxnLst>
              <a:rect l="0" t="0" r="r" b="b"/>
              <a:pathLst>
                <a:path w="30" h="64">
                  <a:moveTo>
                    <a:pt x="15" y="59"/>
                  </a:moveTo>
                  <a:lnTo>
                    <a:pt x="14" y="64"/>
                  </a:lnTo>
                  <a:lnTo>
                    <a:pt x="21" y="51"/>
                  </a:lnTo>
                  <a:lnTo>
                    <a:pt x="27" y="34"/>
                  </a:lnTo>
                  <a:lnTo>
                    <a:pt x="30" y="17"/>
                  </a:lnTo>
                  <a:lnTo>
                    <a:pt x="30" y="0"/>
                  </a:lnTo>
                  <a:lnTo>
                    <a:pt x="14" y="3"/>
                  </a:lnTo>
                  <a:lnTo>
                    <a:pt x="15" y="15"/>
                  </a:lnTo>
                  <a:lnTo>
                    <a:pt x="12" y="30"/>
                  </a:lnTo>
                  <a:lnTo>
                    <a:pt x="6" y="46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04" name="Freeform 176"/>
            <p:cNvSpPr>
              <a:spLocks/>
            </p:cNvSpPr>
            <p:nvPr/>
          </p:nvSpPr>
          <p:spPr bwMode="auto">
            <a:xfrm>
              <a:off x="2654" y="1148"/>
              <a:ext cx="66" cy="224"/>
            </a:xfrm>
            <a:custGeom>
              <a:avLst/>
              <a:gdLst/>
              <a:ahLst/>
              <a:cxnLst>
                <a:cxn ang="0">
                  <a:pos x="66" y="219"/>
                </a:cxn>
                <a:cxn ang="0">
                  <a:pos x="66" y="219"/>
                </a:cxn>
                <a:cxn ang="0">
                  <a:pos x="57" y="196"/>
                </a:cxn>
                <a:cxn ang="0">
                  <a:pos x="49" y="169"/>
                </a:cxn>
                <a:cxn ang="0">
                  <a:pos x="44" y="140"/>
                </a:cxn>
                <a:cxn ang="0">
                  <a:pos x="38" y="111"/>
                </a:cxn>
                <a:cxn ang="0">
                  <a:pos x="27" y="52"/>
                </a:cxn>
                <a:cxn ang="0">
                  <a:pos x="15" y="0"/>
                </a:cxn>
                <a:cxn ang="0">
                  <a:pos x="0" y="3"/>
                </a:cxn>
                <a:cxn ang="0">
                  <a:pos x="12" y="54"/>
                </a:cxn>
                <a:cxn ang="0">
                  <a:pos x="21" y="113"/>
                </a:cxn>
                <a:cxn ang="0">
                  <a:pos x="27" y="143"/>
                </a:cxn>
                <a:cxn ang="0">
                  <a:pos x="34" y="172"/>
                </a:cxn>
                <a:cxn ang="0">
                  <a:pos x="42" y="199"/>
                </a:cxn>
                <a:cxn ang="0">
                  <a:pos x="51" y="224"/>
                </a:cxn>
                <a:cxn ang="0">
                  <a:pos x="51" y="224"/>
                </a:cxn>
                <a:cxn ang="0">
                  <a:pos x="66" y="219"/>
                </a:cxn>
              </a:cxnLst>
              <a:rect l="0" t="0" r="r" b="b"/>
              <a:pathLst>
                <a:path w="66" h="224">
                  <a:moveTo>
                    <a:pt x="66" y="219"/>
                  </a:moveTo>
                  <a:lnTo>
                    <a:pt x="66" y="219"/>
                  </a:lnTo>
                  <a:lnTo>
                    <a:pt x="57" y="196"/>
                  </a:lnTo>
                  <a:lnTo>
                    <a:pt x="49" y="169"/>
                  </a:lnTo>
                  <a:lnTo>
                    <a:pt x="44" y="140"/>
                  </a:lnTo>
                  <a:lnTo>
                    <a:pt x="38" y="111"/>
                  </a:lnTo>
                  <a:lnTo>
                    <a:pt x="27" y="52"/>
                  </a:lnTo>
                  <a:lnTo>
                    <a:pt x="15" y="0"/>
                  </a:lnTo>
                  <a:lnTo>
                    <a:pt x="0" y="3"/>
                  </a:lnTo>
                  <a:lnTo>
                    <a:pt x="12" y="54"/>
                  </a:lnTo>
                  <a:lnTo>
                    <a:pt x="21" y="113"/>
                  </a:lnTo>
                  <a:lnTo>
                    <a:pt x="27" y="143"/>
                  </a:lnTo>
                  <a:lnTo>
                    <a:pt x="34" y="172"/>
                  </a:lnTo>
                  <a:lnTo>
                    <a:pt x="42" y="199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66" y="2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05" name="Freeform 177"/>
            <p:cNvSpPr>
              <a:spLocks/>
            </p:cNvSpPr>
            <p:nvPr/>
          </p:nvSpPr>
          <p:spPr bwMode="auto">
            <a:xfrm>
              <a:off x="2705" y="1367"/>
              <a:ext cx="124" cy="78"/>
            </a:xfrm>
            <a:custGeom>
              <a:avLst/>
              <a:gdLst/>
              <a:ahLst/>
              <a:cxnLst>
                <a:cxn ang="0">
                  <a:pos x="118" y="64"/>
                </a:cxn>
                <a:cxn ang="0">
                  <a:pos x="124" y="66"/>
                </a:cxn>
                <a:cxn ang="0">
                  <a:pos x="111" y="58"/>
                </a:cxn>
                <a:cxn ang="0">
                  <a:pos x="96" y="48"/>
                </a:cxn>
                <a:cxn ang="0">
                  <a:pos x="77" y="39"/>
                </a:cxn>
                <a:cxn ang="0">
                  <a:pos x="60" y="31"/>
                </a:cxn>
                <a:cxn ang="0">
                  <a:pos x="43" y="22"/>
                </a:cxn>
                <a:cxn ang="0">
                  <a:pos x="28" y="14"/>
                </a:cxn>
                <a:cxn ang="0">
                  <a:pos x="19" y="7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8" y="15"/>
                </a:cxn>
                <a:cxn ang="0">
                  <a:pos x="21" y="26"/>
                </a:cxn>
                <a:cxn ang="0">
                  <a:pos x="36" y="34"/>
                </a:cxn>
                <a:cxn ang="0">
                  <a:pos x="53" y="42"/>
                </a:cxn>
                <a:cxn ang="0">
                  <a:pos x="70" y="53"/>
                </a:cxn>
                <a:cxn ang="0">
                  <a:pos x="86" y="61"/>
                </a:cxn>
                <a:cxn ang="0">
                  <a:pos x="102" y="68"/>
                </a:cxn>
                <a:cxn ang="0">
                  <a:pos x="113" y="76"/>
                </a:cxn>
                <a:cxn ang="0">
                  <a:pos x="117" y="78"/>
                </a:cxn>
                <a:cxn ang="0">
                  <a:pos x="118" y="64"/>
                </a:cxn>
              </a:cxnLst>
              <a:rect l="0" t="0" r="r" b="b"/>
              <a:pathLst>
                <a:path w="124" h="78">
                  <a:moveTo>
                    <a:pt x="118" y="64"/>
                  </a:moveTo>
                  <a:lnTo>
                    <a:pt x="124" y="66"/>
                  </a:lnTo>
                  <a:lnTo>
                    <a:pt x="111" y="58"/>
                  </a:lnTo>
                  <a:lnTo>
                    <a:pt x="96" y="48"/>
                  </a:lnTo>
                  <a:lnTo>
                    <a:pt x="77" y="39"/>
                  </a:lnTo>
                  <a:lnTo>
                    <a:pt x="60" y="31"/>
                  </a:lnTo>
                  <a:lnTo>
                    <a:pt x="43" y="22"/>
                  </a:lnTo>
                  <a:lnTo>
                    <a:pt x="28" y="14"/>
                  </a:lnTo>
                  <a:lnTo>
                    <a:pt x="19" y="7"/>
                  </a:lnTo>
                  <a:lnTo>
                    <a:pt x="15" y="0"/>
                  </a:lnTo>
                  <a:lnTo>
                    <a:pt x="0" y="5"/>
                  </a:lnTo>
                  <a:lnTo>
                    <a:pt x="8" y="15"/>
                  </a:lnTo>
                  <a:lnTo>
                    <a:pt x="21" y="26"/>
                  </a:lnTo>
                  <a:lnTo>
                    <a:pt x="36" y="34"/>
                  </a:lnTo>
                  <a:lnTo>
                    <a:pt x="53" y="42"/>
                  </a:lnTo>
                  <a:lnTo>
                    <a:pt x="70" y="53"/>
                  </a:lnTo>
                  <a:lnTo>
                    <a:pt x="86" y="61"/>
                  </a:lnTo>
                  <a:lnTo>
                    <a:pt x="102" y="68"/>
                  </a:lnTo>
                  <a:lnTo>
                    <a:pt x="113" y="76"/>
                  </a:lnTo>
                  <a:lnTo>
                    <a:pt x="117" y="78"/>
                  </a:lnTo>
                  <a:lnTo>
                    <a:pt x="118" y="6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06" name="Freeform 178"/>
            <p:cNvSpPr>
              <a:spLocks/>
            </p:cNvSpPr>
            <p:nvPr/>
          </p:nvSpPr>
          <p:spPr bwMode="auto">
            <a:xfrm>
              <a:off x="2822" y="1288"/>
              <a:ext cx="291" cy="159"/>
            </a:xfrm>
            <a:custGeom>
              <a:avLst/>
              <a:gdLst/>
              <a:ahLst/>
              <a:cxnLst>
                <a:cxn ang="0">
                  <a:pos x="279" y="2"/>
                </a:cxn>
                <a:cxn ang="0">
                  <a:pos x="285" y="0"/>
                </a:cxn>
                <a:cxn ang="0">
                  <a:pos x="264" y="2"/>
                </a:cxn>
                <a:cxn ang="0">
                  <a:pos x="246" y="7"/>
                </a:cxn>
                <a:cxn ang="0">
                  <a:pos x="225" y="15"/>
                </a:cxn>
                <a:cxn ang="0">
                  <a:pos x="206" y="25"/>
                </a:cxn>
                <a:cxn ang="0">
                  <a:pos x="172" y="49"/>
                </a:cxn>
                <a:cxn ang="0">
                  <a:pos x="137" y="78"/>
                </a:cxn>
                <a:cxn ang="0">
                  <a:pos x="120" y="91"/>
                </a:cxn>
                <a:cxn ang="0">
                  <a:pos x="103" y="105"/>
                </a:cxn>
                <a:cxn ang="0">
                  <a:pos x="86" y="116"/>
                </a:cxn>
                <a:cxn ang="0">
                  <a:pos x="69" y="127"/>
                </a:cxn>
                <a:cxn ang="0">
                  <a:pos x="52" y="135"/>
                </a:cxn>
                <a:cxn ang="0">
                  <a:pos x="35" y="140"/>
                </a:cxn>
                <a:cxn ang="0">
                  <a:pos x="28" y="142"/>
                </a:cxn>
                <a:cxn ang="0">
                  <a:pos x="18" y="143"/>
                </a:cxn>
                <a:cxn ang="0">
                  <a:pos x="11" y="143"/>
                </a:cxn>
                <a:cxn ang="0">
                  <a:pos x="1" y="143"/>
                </a:cxn>
                <a:cxn ang="0">
                  <a:pos x="0" y="157"/>
                </a:cxn>
                <a:cxn ang="0">
                  <a:pos x="11" y="159"/>
                </a:cxn>
                <a:cxn ang="0">
                  <a:pos x="20" y="157"/>
                </a:cxn>
                <a:cxn ang="0">
                  <a:pos x="30" y="157"/>
                </a:cxn>
                <a:cxn ang="0">
                  <a:pos x="41" y="154"/>
                </a:cxn>
                <a:cxn ang="0">
                  <a:pos x="60" y="147"/>
                </a:cxn>
                <a:cxn ang="0">
                  <a:pos x="77" y="138"/>
                </a:cxn>
                <a:cxn ang="0">
                  <a:pos x="95" y="128"/>
                </a:cxn>
                <a:cxn ang="0">
                  <a:pos x="112" y="115"/>
                </a:cxn>
                <a:cxn ang="0">
                  <a:pos x="129" y="101"/>
                </a:cxn>
                <a:cxn ang="0">
                  <a:pos x="148" y="88"/>
                </a:cxn>
                <a:cxn ang="0">
                  <a:pos x="182" y="61"/>
                </a:cxn>
                <a:cxn ang="0">
                  <a:pos x="216" y="35"/>
                </a:cxn>
                <a:cxn ang="0">
                  <a:pos x="232" y="27"/>
                </a:cxn>
                <a:cxn ang="0">
                  <a:pos x="251" y="20"/>
                </a:cxn>
                <a:cxn ang="0">
                  <a:pos x="268" y="15"/>
                </a:cxn>
                <a:cxn ang="0">
                  <a:pos x="285" y="14"/>
                </a:cxn>
                <a:cxn ang="0">
                  <a:pos x="291" y="12"/>
                </a:cxn>
                <a:cxn ang="0">
                  <a:pos x="279" y="2"/>
                </a:cxn>
              </a:cxnLst>
              <a:rect l="0" t="0" r="r" b="b"/>
              <a:pathLst>
                <a:path w="291" h="159">
                  <a:moveTo>
                    <a:pt x="279" y="2"/>
                  </a:moveTo>
                  <a:lnTo>
                    <a:pt x="285" y="0"/>
                  </a:lnTo>
                  <a:lnTo>
                    <a:pt x="264" y="2"/>
                  </a:lnTo>
                  <a:lnTo>
                    <a:pt x="246" y="7"/>
                  </a:lnTo>
                  <a:lnTo>
                    <a:pt x="225" y="15"/>
                  </a:lnTo>
                  <a:lnTo>
                    <a:pt x="206" y="25"/>
                  </a:lnTo>
                  <a:lnTo>
                    <a:pt x="172" y="49"/>
                  </a:lnTo>
                  <a:lnTo>
                    <a:pt x="137" y="78"/>
                  </a:lnTo>
                  <a:lnTo>
                    <a:pt x="120" y="91"/>
                  </a:lnTo>
                  <a:lnTo>
                    <a:pt x="103" y="105"/>
                  </a:lnTo>
                  <a:lnTo>
                    <a:pt x="86" y="116"/>
                  </a:lnTo>
                  <a:lnTo>
                    <a:pt x="69" y="127"/>
                  </a:lnTo>
                  <a:lnTo>
                    <a:pt x="52" y="135"/>
                  </a:lnTo>
                  <a:lnTo>
                    <a:pt x="35" y="140"/>
                  </a:lnTo>
                  <a:lnTo>
                    <a:pt x="28" y="142"/>
                  </a:lnTo>
                  <a:lnTo>
                    <a:pt x="18" y="143"/>
                  </a:lnTo>
                  <a:lnTo>
                    <a:pt x="11" y="143"/>
                  </a:lnTo>
                  <a:lnTo>
                    <a:pt x="1" y="143"/>
                  </a:lnTo>
                  <a:lnTo>
                    <a:pt x="0" y="157"/>
                  </a:lnTo>
                  <a:lnTo>
                    <a:pt x="11" y="159"/>
                  </a:lnTo>
                  <a:lnTo>
                    <a:pt x="20" y="157"/>
                  </a:lnTo>
                  <a:lnTo>
                    <a:pt x="30" y="157"/>
                  </a:lnTo>
                  <a:lnTo>
                    <a:pt x="41" y="154"/>
                  </a:lnTo>
                  <a:lnTo>
                    <a:pt x="60" y="147"/>
                  </a:lnTo>
                  <a:lnTo>
                    <a:pt x="77" y="138"/>
                  </a:lnTo>
                  <a:lnTo>
                    <a:pt x="95" y="128"/>
                  </a:lnTo>
                  <a:lnTo>
                    <a:pt x="112" y="115"/>
                  </a:lnTo>
                  <a:lnTo>
                    <a:pt x="129" y="101"/>
                  </a:lnTo>
                  <a:lnTo>
                    <a:pt x="148" y="88"/>
                  </a:lnTo>
                  <a:lnTo>
                    <a:pt x="182" y="61"/>
                  </a:lnTo>
                  <a:lnTo>
                    <a:pt x="216" y="35"/>
                  </a:lnTo>
                  <a:lnTo>
                    <a:pt x="232" y="27"/>
                  </a:lnTo>
                  <a:lnTo>
                    <a:pt x="251" y="20"/>
                  </a:lnTo>
                  <a:lnTo>
                    <a:pt x="268" y="15"/>
                  </a:lnTo>
                  <a:lnTo>
                    <a:pt x="285" y="14"/>
                  </a:lnTo>
                  <a:lnTo>
                    <a:pt x="291" y="12"/>
                  </a:lnTo>
                  <a:lnTo>
                    <a:pt x="279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07" name="Freeform 179"/>
            <p:cNvSpPr>
              <a:spLocks/>
            </p:cNvSpPr>
            <p:nvPr/>
          </p:nvSpPr>
          <p:spPr bwMode="auto">
            <a:xfrm>
              <a:off x="3101" y="1145"/>
              <a:ext cx="138" cy="155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113" y="17"/>
                </a:cxn>
                <a:cxn ang="0">
                  <a:pos x="102" y="33"/>
                </a:cxn>
                <a:cxn ang="0">
                  <a:pos x="89" y="52"/>
                </a:cxn>
                <a:cxn ang="0">
                  <a:pos x="74" y="71"/>
                </a:cxn>
                <a:cxn ang="0">
                  <a:pos x="59" y="89"/>
                </a:cxn>
                <a:cxn ang="0">
                  <a:pos x="40" y="108"/>
                </a:cxn>
                <a:cxn ang="0">
                  <a:pos x="21" y="126"/>
                </a:cxn>
                <a:cxn ang="0">
                  <a:pos x="0" y="145"/>
                </a:cxn>
                <a:cxn ang="0">
                  <a:pos x="12" y="155"/>
                </a:cxn>
                <a:cxn ang="0">
                  <a:pos x="32" y="136"/>
                </a:cxn>
                <a:cxn ang="0">
                  <a:pos x="51" y="118"/>
                </a:cxn>
                <a:cxn ang="0">
                  <a:pos x="70" y="97"/>
                </a:cxn>
                <a:cxn ang="0">
                  <a:pos x="87" y="79"/>
                </a:cxn>
                <a:cxn ang="0">
                  <a:pos x="102" y="60"/>
                </a:cxn>
                <a:cxn ang="0">
                  <a:pos x="115" y="40"/>
                </a:cxn>
                <a:cxn ang="0">
                  <a:pos x="128" y="22"/>
                </a:cxn>
                <a:cxn ang="0">
                  <a:pos x="138" y="5"/>
                </a:cxn>
                <a:cxn ang="0">
                  <a:pos x="138" y="5"/>
                </a:cxn>
                <a:cxn ang="0">
                  <a:pos x="122" y="0"/>
                </a:cxn>
              </a:cxnLst>
              <a:rect l="0" t="0" r="r" b="b"/>
              <a:pathLst>
                <a:path w="138" h="155">
                  <a:moveTo>
                    <a:pt x="122" y="0"/>
                  </a:moveTo>
                  <a:lnTo>
                    <a:pt x="122" y="0"/>
                  </a:lnTo>
                  <a:lnTo>
                    <a:pt x="113" y="17"/>
                  </a:lnTo>
                  <a:lnTo>
                    <a:pt x="102" y="33"/>
                  </a:lnTo>
                  <a:lnTo>
                    <a:pt x="89" y="52"/>
                  </a:lnTo>
                  <a:lnTo>
                    <a:pt x="74" y="71"/>
                  </a:lnTo>
                  <a:lnTo>
                    <a:pt x="59" y="89"/>
                  </a:lnTo>
                  <a:lnTo>
                    <a:pt x="40" y="108"/>
                  </a:lnTo>
                  <a:lnTo>
                    <a:pt x="21" y="126"/>
                  </a:lnTo>
                  <a:lnTo>
                    <a:pt x="0" y="145"/>
                  </a:lnTo>
                  <a:lnTo>
                    <a:pt x="12" y="155"/>
                  </a:lnTo>
                  <a:lnTo>
                    <a:pt x="32" y="136"/>
                  </a:lnTo>
                  <a:lnTo>
                    <a:pt x="51" y="118"/>
                  </a:lnTo>
                  <a:lnTo>
                    <a:pt x="70" y="97"/>
                  </a:lnTo>
                  <a:lnTo>
                    <a:pt x="87" y="79"/>
                  </a:lnTo>
                  <a:lnTo>
                    <a:pt x="102" y="60"/>
                  </a:lnTo>
                  <a:lnTo>
                    <a:pt x="115" y="40"/>
                  </a:lnTo>
                  <a:lnTo>
                    <a:pt x="128" y="22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08" name="Freeform 180"/>
            <p:cNvSpPr>
              <a:spLocks/>
            </p:cNvSpPr>
            <p:nvPr/>
          </p:nvSpPr>
          <p:spPr bwMode="auto">
            <a:xfrm>
              <a:off x="3223" y="1013"/>
              <a:ext cx="47" cy="137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21" y="7"/>
                </a:cxn>
                <a:cxn ang="0">
                  <a:pos x="29" y="20"/>
                </a:cxn>
                <a:cxn ang="0">
                  <a:pos x="31" y="36"/>
                </a:cxn>
                <a:cxn ang="0">
                  <a:pos x="32" y="49"/>
                </a:cxn>
                <a:cxn ang="0">
                  <a:pos x="31" y="63"/>
                </a:cxn>
                <a:cxn ang="0">
                  <a:pos x="25" y="78"/>
                </a:cxn>
                <a:cxn ang="0">
                  <a:pos x="19" y="95"/>
                </a:cxn>
                <a:cxn ang="0">
                  <a:pos x="10" y="111"/>
                </a:cxn>
                <a:cxn ang="0">
                  <a:pos x="0" y="132"/>
                </a:cxn>
                <a:cxn ang="0">
                  <a:pos x="16" y="137"/>
                </a:cxn>
                <a:cxn ang="0">
                  <a:pos x="25" y="118"/>
                </a:cxn>
                <a:cxn ang="0">
                  <a:pos x="32" y="100"/>
                </a:cxn>
                <a:cxn ang="0">
                  <a:pos x="40" y="83"/>
                </a:cxn>
                <a:cxn ang="0">
                  <a:pos x="46" y="66"/>
                </a:cxn>
                <a:cxn ang="0">
                  <a:pos x="47" y="49"/>
                </a:cxn>
                <a:cxn ang="0">
                  <a:pos x="47" y="32"/>
                </a:cxn>
                <a:cxn ang="0">
                  <a:pos x="42" y="1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1" y="7"/>
                </a:cxn>
              </a:cxnLst>
              <a:rect l="0" t="0" r="r" b="b"/>
              <a:pathLst>
                <a:path w="47" h="137">
                  <a:moveTo>
                    <a:pt x="21" y="7"/>
                  </a:moveTo>
                  <a:lnTo>
                    <a:pt x="21" y="7"/>
                  </a:lnTo>
                  <a:lnTo>
                    <a:pt x="29" y="20"/>
                  </a:lnTo>
                  <a:lnTo>
                    <a:pt x="31" y="36"/>
                  </a:lnTo>
                  <a:lnTo>
                    <a:pt x="32" y="49"/>
                  </a:lnTo>
                  <a:lnTo>
                    <a:pt x="31" y="63"/>
                  </a:lnTo>
                  <a:lnTo>
                    <a:pt x="25" y="78"/>
                  </a:lnTo>
                  <a:lnTo>
                    <a:pt x="19" y="95"/>
                  </a:lnTo>
                  <a:lnTo>
                    <a:pt x="10" y="111"/>
                  </a:lnTo>
                  <a:lnTo>
                    <a:pt x="0" y="132"/>
                  </a:lnTo>
                  <a:lnTo>
                    <a:pt x="16" y="137"/>
                  </a:lnTo>
                  <a:lnTo>
                    <a:pt x="25" y="118"/>
                  </a:lnTo>
                  <a:lnTo>
                    <a:pt x="32" y="100"/>
                  </a:lnTo>
                  <a:lnTo>
                    <a:pt x="40" y="83"/>
                  </a:lnTo>
                  <a:lnTo>
                    <a:pt x="46" y="66"/>
                  </a:lnTo>
                  <a:lnTo>
                    <a:pt x="47" y="49"/>
                  </a:lnTo>
                  <a:lnTo>
                    <a:pt x="47" y="32"/>
                  </a:lnTo>
                  <a:lnTo>
                    <a:pt x="42" y="1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09" name="Freeform 181"/>
            <p:cNvSpPr>
              <a:spLocks/>
            </p:cNvSpPr>
            <p:nvPr/>
          </p:nvSpPr>
          <p:spPr bwMode="auto">
            <a:xfrm>
              <a:off x="3152" y="954"/>
              <a:ext cx="105" cy="6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0" y="14"/>
                </a:cxn>
                <a:cxn ang="0">
                  <a:pos x="21" y="15"/>
                </a:cxn>
                <a:cxn ang="0">
                  <a:pos x="34" y="19"/>
                </a:cxn>
                <a:cxn ang="0">
                  <a:pos x="45" y="22"/>
                </a:cxn>
                <a:cxn ang="0">
                  <a:pos x="55" y="29"/>
                </a:cxn>
                <a:cxn ang="0">
                  <a:pos x="66" y="36"/>
                </a:cxn>
                <a:cxn ang="0">
                  <a:pos x="75" y="44"/>
                </a:cxn>
                <a:cxn ang="0">
                  <a:pos x="85" y="54"/>
                </a:cxn>
                <a:cxn ang="0">
                  <a:pos x="92" y="66"/>
                </a:cxn>
                <a:cxn ang="0">
                  <a:pos x="105" y="59"/>
                </a:cxn>
                <a:cxn ang="0">
                  <a:pos x="98" y="47"/>
                </a:cxn>
                <a:cxn ang="0">
                  <a:pos x="87" y="36"/>
                </a:cxn>
                <a:cxn ang="0">
                  <a:pos x="77" y="25"/>
                </a:cxn>
                <a:cxn ang="0">
                  <a:pos x="64" y="17"/>
                </a:cxn>
                <a:cxn ang="0">
                  <a:pos x="51" y="10"/>
                </a:cxn>
                <a:cxn ang="0">
                  <a:pos x="38" y="5"/>
                </a:cxn>
                <a:cxn ang="0">
                  <a:pos x="25" y="2"/>
                </a:cxn>
                <a:cxn ang="0">
                  <a:pos x="10" y="0"/>
                </a:cxn>
                <a:cxn ang="0">
                  <a:pos x="19" y="9"/>
                </a:cxn>
                <a:cxn ang="0">
                  <a:pos x="2" y="5"/>
                </a:cxn>
                <a:cxn ang="0">
                  <a:pos x="0" y="14"/>
                </a:cxn>
                <a:cxn ang="0">
                  <a:pos x="10" y="14"/>
                </a:cxn>
                <a:cxn ang="0">
                  <a:pos x="2" y="5"/>
                </a:cxn>
              </a:cxnLst>
              <a:rect l="0" t="0" r="r" b="b"/>
              <a:pathLst>
                <a:path w="105" h="66">
                  <a:moveTo>
                    <a:pt x="2" y="5"/>
                  </a:moveTo>
                  <a:lnTo>
                    <a:pt x="10" y="14"/>
                  </a:lnTo>
                  <a:lnTo>
                    <a:pt x="21" y="15"/>
                  </a:lnTo>
                  <a:lnTo>
                    <a:pt x="34" y="19"/>
                  </a:lnTo>
                  <a:lnTo>
                    <a:pt x="45" y="22"/>
                  </a:lnTo>
                  <a:lnTo>
                    <a:pt x="55" y="29"/>
                  </a:lnTo>
                  <a:lnTo>
                    <a:pt x="66" y="36"/>
                  </a:lnTo>
                  <a:lnTo>
                    <a:pt x="75" y="44"/>
                  </a:lnTo>
                  <a:lnTo>
                    <a:pt x="85" y="54"/>
                  </a:lnTo>
                  <a:lnTo>
                    <a:pt x="92" y="66"/>
                  </a:lnTo>
                  <a:lnTo>
                    <a:pt x="105" y="59"/>
                  </a:lnTo>
                  <a:lnTo>
                    <a:pt x="98" y="47"/>
                  </a:lnTo>
                  <a:lnTo>
                    <a:pt x="87" y="36"/>
                  </a:lnTo>
                  <a:lnTo>
                    <a:pt x="77" y="25"/>
                  </a:lnTo>
                  <a:lnTo>
                    <a:pt x="64" y="17"/>
                  </a:lnTo>
                  <a:lnTo>
                    <a:pt x="51" y="10"/>
                  </a:lnTo>
                  <a:lnTo>
                    <a:pt x="38" y="5"/>
                  </a:lnTo>
                  <a:lnTo>
                    <a:pt x="25" y="2"/>
                  </a:lnTo>
                  <a:lnTo>
                    <a:pt x="10" y="0"/>
                  </a:lnTo>
                  <a:lnTo>
                    <a:pt x="19" y="9"/>
                  </a:lnTo>
                  <a:lnTo>
                    <a:pt x="2" y="5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10" name="Freeform 182"/>
            <p:cNvSpPr>
              <a:spLocks/>
            </p:cNvSpPr>
            <p:nvPr/>
          </p:nvSpPr>
          <p:spPr bwMode="auto">
            <a:xfrm>
              <a:off x="3154" y="922"/>
              <a:ext cx="26" cy="4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1" y="0"/>
                </a:cxn>
                <a:cxn ang="0">
                  <a:pos x="0" y="37"/>
                </a:cxn>
                <a:cxn ang="0">
                  <a:pos x="17" y="41"/>
                </a:cxn>
                <a:cxn ang="0">
                  <a:pos x="26" y="3"/>
                </a:cxn>
                <a:cxn ang="0">
                  <a:pos x="26" y="0"/>
                </a:cxn>
              </a:cxnLst>
              <a:rect l="0" t="0" r="r" b="b"/>
              <a:pathLst>
                <a:path w="26" h="41">
                  <a:moveTo>
                    <a:pt x="26" y="0"/>
                  </a:moveTo>
                  <a:lnTo>
                    <a:pt x="11" y="0"/>
                  </a:lnTo>
                  <a:lnTo>
                    <a:pt x="0" y="37"/>
                  </a:lnTo>
                  <a:lnTo>
                    <a:pt x="17" y="41"/>
                  </a:lnTo>
                  <a:lnTo>
                    <a:pt x="26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11" name="Freeform 183"/>
            <p:cNvSpPr>
              <a:spLocks/>
            </p:cNvSpPr>
            <p:nvPr/>
          </p:nvSpPr>
          <p:spPr bwMode="auto">
            <a:xfrm>
              <a:off x="3162" y="890"/>
              <a:ext cx="18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3" y="34"/>
                </a:cxn>
                <a:cxn ang="0">
                  <a:pos x="18" y="32"/>
                </a:cxn>
                <a:cxn ang="0">
                  <a:pos x="15" y="2"/>
                </a:cxn>
                <a:cxn ang="0">
                  <a:pos x="0" y="0"/>
                </a:cxn>
              </a:cxnLst>
              <a:rect l="0" t="0" r="r" b="b"/>
              <a:pathLst>
                <a:path w="18" h="34">
                  <a:moveTo>
                    <a:pt x="0" y="0"/>
                  </a:moveTo>
                  <a:lnTo>
                    <a:pt x="0" y="5"/>
                  </a:lnTo>
                  <a:lnTo>
                    <a:pt x="3" y="34"/>
                  </a:lnTo>
                  <a:lnTo>
                    <a:pt x="18" y="32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24" name="Freeform 196"/>
            <p:cNvSpPr>
              <a:spLocks/>
            </p:cNvSpPr>
            <p:nvPr/>
          </p:nvSpPr>
          <p:spPr bwMode="auto">
            <a:xfrm>
              <a:off x="2269" y="2056"/>
              <a:ext cx="815" cy="594"/>
            </a:xfrm>
            <a:custGeom>
              <a:avLst/>
              <a:gdLst/>
              <a:ahLst/>
              <a:cxnLst>
                <a:cxn ang="0">
                  <a:pos x="738" y="282"/>
                </a:cxn>
                <a:cxn ang="0">
                  <a:pos x="736" y="267"/>
                </a:cxn>
                <a:cxn ang="0">
                  <a:pos x="717" y="252"/>
                </a:cxn>
                <a:cxn ang="0">
                  <a:pos x="698" y="235"/>
                </a:cxn>
                <a:cxn ang="0">
                  <a:pos x="708" y="219"/>
                </a:cxn>
                <a:cxn ang="0">
                  <a:pos x="719" y="208"/>
                </a:cxn>
                <a:cxn ang="0">
                  <a:pos x="728" y="196"/>
                </a:cxn>
                <a:cxn ang="0">
                  <a:pos x="732" y="181"/>
                </a:cxn>
                <a:cxn ang="0">
                  <a:pos x="734" y="159"/>
                </a:cxn>
                <a:cxn ang="0">
                  <a:pos x="728" y="118"/>
                </a:cxn>
                <a:cxn ang="0">
                  <a:pos x="710" y="63"/>
                </a:cxn>
                <a:cxn ang="0">
                  <a:pos x="693" y="29"/>
                </a:cxn>
                <a:cxn ang="0">
                  <a:pos x="680" y="14"/>
                </a:cxn>
                <a:cxn ang="0">
                  <a:pos x="531" y="47"/>
                </a:cxn>
                <a:cxn ang="0">
                  <a:pos x="477" y="24"/>
                </a:cxn>
                <a:cxn ang="0">
                  <a:pos x="413" y="32"/>
                </a:cxn>
                <a:cxn ang="0">
                  <a:pos x="373" y="41"/>
                </a:cxn>
                <a:cxn ang="0">
                  <a:pos x="338" y="37"/>
                </a:cxn>
                <a:cxn ang="0">
                  <a:pos x="304" y="12"/>
                </a:cxn>
                <a:cxn ang="0">
                  <a:pos x="276" y="2"/>
                </a:cxn>
                <a:cxn ang="0">
                  <a:pos x="248" y="9"/>
                </a:cxn>
                <a:cxn ang="0">
                  <a:pos x="202" y="27"/>
                </a:cxn>
                <a:cxn ang="0">
                  <a:pos x="140" y="63"/>
                </a:cxn>
                <a:cxn ang="0">
                  <a:pos x="84" y="95"/>
                </a:cxn>
                <a:cxn ang="0">
                  <a:pos x="52" y="108"/>
                </a:cxn>
                <a:cxn ang="0">
                  <a:pos x="37" y="120"/>
                </a:cxn>
                <a:cxn ang="0">
                  <a:pos x="17" y="142"/>
                </a:cxn>
                <a:cxn ang="0">
                  <a:pos x="18" y="196"/>
                </a:cxn>
                <a:cxn ang="0">
                  <a:pos x="0" y="243"/>
                </a:cxn>
                <a:cxn ang="0">
                  <a:pos x="50" y="332"/>
                </a:cxn>
                <a:cxn ang="0">
                  <a:pos x="56" y="371"/>
                </a:cxn>
                <a:cxn ang="0">
                  <a:pos x="65" y="403"/>
                </a:cxn>
                <a:cxn ang="0">
                  <a:pos x="77" y="432"/>
                </a:cxn>
                <a:cxn ang="0">
                  <a:pos x="88" y="449"/>
                </a:cxn>
                <a:cxn ang="0">
                  <a:pos x="103" y="461"/>
                </a:cxn>
                <a:cxn ang="0">
                  <a:pos x="120" y="469"/>
                </a:cxn>
                <a:cxn ang="0">
                  <a:pos x="146" y="476"/>
                </a:cxn>
                <a:cxn ang="0">
                  <a:pos x="180" y="474"/>
                </a:cxn>
                <a:cxn ang="0">
                  <a:pos x="219" y="494"/>
                </a:cxn>
                <a:cxn ang="0">
                  <a:pos x="218" y="508"/>
                </a:cxn>
                <a:cxn ang="0">
                  <a:pos x="223" y="523"/>
                </a:cxn>
                <a:cxn ang="0">
                  <a:pos x="238" y="513"/>
                </a:cxn>
                <a:cxn ang="0">
                  <a:pos x="248" y="498"/>
                </a:cxn>
                <a:cxn ang="0">
                  <a:pos x="276" y="499"/>
                </a:cxn>
                <a:cxn ang="0">
                  <a:pos x="302" y="506"/>
                </a:cxn>
                <a:cxn ang="0">
                  <a:pos x="319" y="520"/>
                </a:cxn>
                <a:cxn ang="0">
                  <a:pos x="328" y="542"/>
                </a:cxn>
                <a:cxn ang="0">
                  <a:pos x="387" y="558"/>
                </a:cxn>
                <a:cxn ang="0">
                  <a:pos x="409" y="570"/>
                </a:cxn>
                <a:cxn ang="0">
                  <a:pos x="475" y="569"/>
                </a:cxn>
                <a:cxn ang="0">
                  <a:pos x="550" y="572"/>
                </a:cxn>
                <a:cxn ang="0">
                  <a:pos x="612" y="564"/>
                </a:cxn>
                <a:cxn ang="0">
                  <a:pos x="633" y="560"/>
                </a:cxn>
                <a:cxn ang="0">
                  <a:pos x="642" y="562"/>
                </a:cxn>
                <a:cxn ang="0">
                  <a:pos x="648" y="567"/>
                </a:cxn>
                <a:cxn ang="0">
                  <a:pos x="644" y="574"/>
                </a:cxn>
                <a:cxn ang="0">
                  <a:pos x="636" y="582"/>
                </a:cxn>
                <a:cxn ang="0">
                  <a:pos x="728" y="587"/>
                </a:cxn>
                <a:cxn ang="0">
                  <a:pos x="815" y="410"/>
                </a:cxn>
                <a:cxn ang="0">
                  <a:pos x="796" y="365"/>
                </a:cxn>
                <a:cxn ang="0">
                  <a:pos x="781" y="338"/>
                </a:cxn>
                <a:cxn ang="0">
                  <a:pos x="766" y="317"/>
                </a:cxn>
              </a:cxnLst>
              <a:rect l="0" t="0" r="r" b="b"/>
              <a:pathLst>
                <a:path w="815" h="594">
                  <a:moveTo>
                    <a:pt x="734" y="290"/>
                  </a:moveTo>
                  <a:lnTo>
                    <a:pt x="738" y="282"/>
                  </a:lnTo>
                  <a:lnTo>
                    <a:pt x="738" y="273"/>
                  </a:lnTo>
                  <a:lnTo>
                    <a:pt x="736" y="267"/>
                  </a:lnTo>
                  <a:lnTo>
                    <a:pt x="730" y="262"/>
                  </a:lnTo>
                  <a:lnTo>
                    <a:pt x="717" y="252"/>
                  </a:lnTo>
                  <a:lnTo>
                    <a:pt x="696" y="243"/>
                  </a:lnTo>
                  <a:lnTo>
                    <a:pt x="698" y="235"/>
                  </a:lnTo>
                  <a:lnTo>
                    <a:pt x="702" y="226"/>
                  </a:lnTo>
                  <a:lnTo>
                    <a:pt x="708" y="219"/>
                  </a:lnTo>
                  <a:lnTo>
                    <a:pt x="713" y="213"/>
                  </a:lnTo>
                  <a:lnTo>
                    <a:pt x="719" y="208"/>
                  </a:lnTo>
                  <a:lnTo>
                    <a:pt x="725" y="201"/>
                  </a:lnTo>
                  <a:lnTo>
                    <a:pt x="728" y="196"/>
                  </a:lnTo>
                  <a:lnTo>
                    <a:pt x="730" y="189"/>
                  </a:lnTo>
                  <a:lnTo>
                    <a:pt x="732" y="181"/>
                  </a:lnTo>
                  <a:lnTo>
                    <a:pt x="734" y="171"/>
                  </a:lnTo>
                  <a:lnTo>
                    <a:pt x="734" y="159"/>
                  </a:lnTo>
                  <a:lnTo>
                    <a:pt x="732" y="145"/>
                  </a:lnTo>
                  <a:lnTo>
                    <a:pt x="728" y="118"/>
                  </a:lnTo>
                  <a:lnTo>
                    <a:pt x="721" y="90"/>
                  </a:lnTo>
                  <a:lnTo>
                    <a:pt x="710" y="63"/>
                  </a:lnTo>
                  <a:lnTo>
                    <a:pt x="698" y="39"/>
                  </a:lnTo>
                  <a:lnTo>
                    <a:pt x="693" y="29"/>
                  </a:lnTo>
                  <a:lnTo>
                    <a:pt x="685" y="20"/>
                  </a:lnTo>
                  <a:lnTo>
                    <a:pt x="680" y="14"/>
                  </a:lnTo>
                  <a:lnTo>
                    <a:pt x="672" y="7"/>
                  </a:lnTo>
                  <a:lnTo>
                    <a:pt x="531" y="47"/>
                  </a:lnTo>
                  <a:lnTo>
                    <a:pt x="518" y="24"/>
                  </a:lnTo>
                  <a:lnTo>
                    <a:pt x="477" y="24"/>
                  </a:lnTo>
                  <a:lnTo>
                    <a:pt x="434" y="29"/>
                  </a:lnTo>
                  <a:lnTo>
                    <a:pt x="413" y="32"/>
                  </a:lnTo>
                  <a:lnTo>
                    <a:pt x="392" y="36"/>
                  </a:lnTo>
                  <a:lnTo>
                    <a:pt x="373" y="41"/>
                  </a:lnTo>
                  <a:lnTo>
                    <a:pt x="356" y="46"/>
                  </a:lnTo>
                  <a:lnTo>
                    <a:pt x="338" y="37"/>
                  </a:lnTo>
                  <a:lnTo>
                    <a:pt x="319" y="26"/>
                  </a:lnTo>
                  <a:lnTo>
                    <a:pt x="304" y="12"/>
                  </a:lnTo>
                  <a:lnTo>
                    <a:pt x="289" y="0"/>
                  </a:lnTo>
                  <a:lnTo>
                    <a:pt x="276" y="2"/>
                  </a:lnTo>
                  <a:lnTo>
                    <a:pt x="263" y="4"/>
                  </a:lnTo>
                  <a:lnTo>
                    <a:pt x="248" y="9"/>
                  </a:lnTo>
                  <a:lnTo>
                    <a:pt x="233" y="14"/>
                  </a:lnTo>
                  <a:lnTo>
                    <a:pt x="202" y="27"/>
                  </a:lnTo>
                  <a:lnTo>
                    <a:pt x="171" y="44"/>
                  </a:lnTo>
                  <a:lnTo>
                    <a:pt x="140" y="63"/>
                  </a:lnTo>
                  <a:lnTo>
                    <a:pt x="110" y="80"/>
                  </a:lnTo>
                  <a:lnTo>
                    <a:pt x="84" y="95"/>
                  </a:lnTo>
                  <a:lnTo>
                    <a:pt x="60" y="106"/>
                  </a:lnTo>
                  <a:lnTo>
                    <a:pt x="52" y="108"/>
                  </a:lnTo>
                  <a:lnTo>
                    <a:pt x="45" y="113"/>
                  </a:lnTo>
                  <a:lnTo>
                    <a:pt x="37" y="120"/>
                  </a:lnTo>
                  <a:lnTo>
                    <a:pt x="30" y="127"/>
                  </a:lnTo>
                  <a:lnTo>
                    <a:pt x="17" y="142"/>
                  </a:lnTo>
                  <a:lnTo>
                    <a:pt x="7" y="154"/>
                  </a:lnTo>
                  <a:lnTo>
                    <a:pt x="18" y="196"/>
                  </a:lnTo>
                  <a:lnTo>
                    <a:pt x="11" y="213"/>
                  </a:lnTo>
                  <a:lnTo>
                    <a:pt x="0" y="243"/>
                  </a:lnTo>
                  <a:lnTo>
                    <a:pt x="48" y="311"/>
                  </a:lnTo>
                  <a:lnTo>
                    <a:pt x="50" y="332"/>
                  </a:lnTo>
                  <a:lnTo>
                    <a:pt x="54" y="356"/>
                  </a:lnTo>
                  <a:lnTo>
                    <a:pt x="56" y="371"/>
                  </a:lnTo>
                  <a:lnTo>
                    <a:pt x="60" y="386"/>
                  </a:lnTo>
                  <a:lnTo>
                    <a:pt x="65" y="403"/>
                  </a:lnTo>
                  <a:lnTo>
                    <a:pt x="73" y="422"/>
                  </a:lnTo>
                  <a:lnTo>
                    <a:pt x="77" y="432"/>
                  </a:lnTo>
                  <a:lnTo>
                    <a:pt x="82" y="440"/>
                  </a:lnTo>
                  <a:lnTo>
                    <a:pt x="88" y="449"/>
                  </a:lnTo>
                  <a:lnTo>
                    <a:pt x="95" y="456"/>
                  </a:lnTo>
                  <a:lnTo>
                    <a:pt x="103" y="461"/>
                  </a:lnTo>
                  <a:lnTo>
                    <a:pt x="110" y="466"/>
                  </a:lnTo>
                  <a:lnTo>
                    <a:pt x="120" y="469"/>
                  </a:lnTo>
                  <a:lnTo>
                    <a:pt x="127" y="472"/>
                  </a:lnTo>
                  <a:lnTo>
                    <a:pt x="146" y="476"/>
                  </a:lnTo>
                  <a:lnTo>
                    <a:pt x="163" y="476"/>
                  </a:lnTo>
                  <a:lnTo>
                    <a:pt x="180" y="474"/>
                  </a:lnTo>
                  <a:lnTo>
                    <a:pt x="195" y="469"/>
                  </a:lnTo>
                  <a:lnTo>
                    <a:pt x="219" y="494"/>
                  </a:lnTo>
                  <a:lnTo>
                    <a:pt x="218" y="501"/>
                  </a:lnTo>
                  <a:lnTo>
                    <a:pt x="218" y="508"/>
                  </a:lnTo>
                  <a:lnTo>
                    <a:pt x="218" y="516"/>
                  </a:lnTo>
                  <a:lnTo>
                    <a:pt x="223" y="523"/>
                  </a:lnTo>
                  <a:lnTo>
                    <a:pt x="231" y="520"/>
                  </a:lnTo>
                  <a:lnTo>
                    <a:pt x="238" y="513"/>
                  </a:lnTo>
                  <a:lnTo>
                    <a:pt x="244" y="505"/>
                  </a:lnTo>
                  <a:lnTo>
                    <a:pt x="248" y="498"/>
                  </a:lnTo>
                  <a:lnTo>
                    <a:pt x="263" y="498"/>
                  </a:lnTo>
                  <a:lnTo>
                    <a:pt x="276" y="499"/>
                  </a:lnTo>
                  <a:lnTo>
                    <a:pt x="289" y="503"/>
                  </a:lnTo>
                  <a:lnTo>
                    <a:pt x="302" y="506"/>
                  </a:lnTo>
                  <a:lnTo>
                    <a:pt x="311" y="513"/>
                  </a:lnTo>
                  <a:lnTo>
                    <a:pt x="319" y="520"/>
                  </a:lnTo>
                  <a:lnTo>
                    <a:pt x="325" y="530"/>
                  </a:lnTo>
                  <a:lnTo>
                    <a:pt x="328" y="542"/>
                  </a:lnTo>
                  <a:lnTo>
                    <a:pt x="373" y="548"/>
                  </a:lnTo>
                  <a:lnTo>
                    <a:pt x="387" y="558"/>
                  </a:lnTo>
                  <a:lnTo>
                    <a:pt x="396" y="565"/>
                  </a:lnTo>
                  <a:lnTo>
                    <a:pt x="409" y="570"/>
                  </a:lnTo>
                  <a:lnTo>
                    <a:pt x="428" y="575"/>
                  </a:lnTo>
                  <a:lnTo>
                    <a:pt x="475" y="569"/>
                  </a:lnTo>
                  <a:lnTo>
                    <a:pt x="522" y="594"/>
                  </a:lnTo>
                  <a:lnTo>
                    <a:pt x="550" y="572"/>
                  </a:lnTo>
                  <a:lnTo>
                    <a:pt x="599" y="567"/>
                  </a:lnTo>
                  <a:lnTo>
                    <a:pt x="612" y="564"/>
                  </a:lnTo>
                  <a:lnTo>
                    <a:pt x="625" y="562"/>
                  </a:lnTo>
                  <a:lnTo>
                    <a:pt x="633" y="560"/>
                  </a:lnTo>
                  <a:lnTo>
                    <a:pt x="638" y="560"/>
                  </a:lnTo>
                  <a:lnTo>
                    <a:pt x="642" y="562"/>
                  </a:lnTo>
                  <a:lnTo>
                    <a:pt x="646" y="564"/>
                  </a:lnTo>
                  <a:lnTo>
                    <a:pt x="648" y="567"/>
                  </a:lnTo>
                  <a:lnTo>
                    <a:pt x="646" y="570"/>
                  </a:lnTo>
                  <a:lnTo>
                    <a:pt x="644" y="574"/>
                  </a:lnTo>
                  <a:lnTo>
                    <a:pt x="642" y="577"/>
                  </a:lnTo>
                  <a:lnTo>
                    <a:pt x="636" y="582"/>
                  </a:lnTo>
                  <a:lnTo>
                    <a:pt x="636" y="584"/>
                  </a:lnTo>
                  <a:lnTo>
                    <a:pt x="728" y="587"/>
                  </a:lnTo>
                  <a:lnTo>
                    <a:pt x="723" y="547"/>
                  </a:lnTo>
                  <a:lnTo>
                    <a:pt x="815" y="410"/>
                  </a:lnTo>
                  <a:lnTo>
                    <a:pt x="807" y="392"/>
                  </a:lnTo>
                  <a:lnTo>
                    <a:pt x="796" y="365"/>
                  </a:lnTo>
                  <a:lnTo>
                    <a:pt x="788" y="351"/>
                  </a:lnTo>
                  <a:lnTo>
                    <a:pt x="781" y="338"/>
                  </a:lnTo>
                  <a:lnTo>
                    <a:pt x="773" y="326"/>
                  </a:lnTo>
                  <a:lnTo>
                    <a:pt x="766" y="317"/>
                  </a:lnTo>
                  <a:lnTo>
                    <a:pt x="734" y="2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25" name="Freeform 197"/>
            <p:cNvSpPr>
              <a:spLocks/>
            </p:cNvSpPr>
            <p:nvPr/>
          </p:nvSpPr>
          <p:spPr bwMode="auto">
            <a:xfrm>
              <a:off x="2985" y="2303"/>
              <a:ext cx="56" cy="5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12"/>
                </a:cxn>
                <a:cxn ang="0">
                  <a:pos x="22" y="22"/>
                </a:cxn>
                <a:cxn ang="0">
                  <a:pos x="38" y="31"/>
                </a:cxn>
                <a:cxn ang="0">
                  <a:pos x="39" y="34"/>
                </a:cxn>
                <a:cxn ang="0">
                  <a:pos x="41" y="37"/>
                </a:cxn>
                <a:cxn ang="0">
                  <a:pos x="41" y="44"/>
                </a:cxn>
                <a:cxn ang="0">
                  <a:pos x="38" y="51"/>
                </a:cxn>
                <a:cxn ang="0">
                  <a:pos x="53" y="58"/>
                </a:cxn>
                <a:cxn ang="0">
                  <a:pos x="56" y="46"/>
                </a:cxn>
                <a:cxn ang="0">
                  <a:pos x="56" y="36"/>
                </a:cxn>
                <a:cxn ang="0">
                  <a:pos x="54" y="27"/>
                </a:cxn>
                <a:cxn ang="0">
                  <a:pos x="47" y="21"/>
                </a:cxn>
                <a:cxn ang="0">
                  <a:pos x="32" y="9"/>
                </a:cxn>
                <a:cxn ang="0">
                  <a:pos x="11" y="0"/>
                </a:cxn>
                <a:cxn ang="0">
                  <a:pos x="15" y="7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0" y="7"/>
                </a:cxn>
              </a:cxnLst>
              <a:rect l="0" t="0" r="r" b="b"/>
              <a:pathLst>
                <a:path w="56" h="58">
                  <a:moveTo>
                    <a:pt x="0" y="7"/>
                  </a:moveTo>
                  <a:lnTo>
                    <a:pt x="4" y="12"/>
                  </a:lnTo>
                  <a:lnTo>
                    <a:pt x="22" y="22"/>
                  </a:lnTo>
                  <a:lnTo>
                    <a:pt x="38" y="31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1" y="44"/>
                  </a:lnTo>
                  <a:lnTo>
                    <a:pt x="38" y="51"/>
                  </a:lnTo>
                  <a:lnTo>
                    <a:pt x="53" y="58"/>
                  </a:lnTo>
                  <a:lnTo>
                    <a:pt x="56" y="46"/>
                  </a:lnTo>
                  <a:lnTo>
                    <a:pt x="56" y="36"/>
                  </a:lnTo>
                  <a:lnTo>
                    <a:pt x="54" y="27"/>
                  </a:lnTo>
                  <a:lnTo>
                    <a:pt x="47" y="21"/>
                  </a:lnTo>
                  <a:lnTo>
                    <a:pt x="32" y="9"/>
                  </a:lnTo>
                  <a:lnTo>
                    <a:pt x="11" y="0"/>
                  </a:lnTo>
                  <a:lnTo>
                    <a:pt x="15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26" name="Freeform 198"/>
            <p:cNvSpPr>
              <a:spLocks/>
            </p:cNvSpPr>
            <p:nvPr/>
          </p:nvSpPr>
          <p:spPr bwMode="auto">
            <a:xfrm>
              <a:off x="2985" y="2254"/>
              <a:ext cx="49" cy="5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2"/>
                </a:cxn>
                <a:cxn ang="0">
                  <a:pos x="32" y="6"/>
                </a:cxn>
                <a:cxn ang="0">
                  <a:pos x="30" y="11"/>
                </a:cxn>
                <a:cxn ang="0">
                  <a:pos x="24" y="16"/>
                </a:cxn>
                <a:cxn ang="0">
                  <a:pos x="19" y="22"/>
                </a:cxn>
                <a:cxn ang="0">
                  <a:pos x="13" y="29"/>
                </a:cxn>
                <a:cxn ang="0">
                  <a:pos x="6" y="36"/>
                </a:cxn>
                <a:cxn ang="0">
                  <a:pos x="2" y="46"/>
                </a:cxn>
                <a:cxn ang="0">
                  <a:pos x="0" y="56"/>
                </a:cxn>
                <a:cxn ang="0">
                  <a:pos x="15" y="56"/>
                </a:cxn>
                <a:cxn ang="0">
                  <a:pos x="17" y="49"/>
                </a:cxn>
                <a:cxn ang="0">
                  <a:pos x="21" y="43"/>
                </a:cxn>
                <a:cxn ang="0">
                  <a:pos x="24" y="38"/>
                </a:cxn>
                <a:cxn ang="0">
                  <a:pos x="30" y="31"/>
                </a:cxn>
                <a:cxn ang="0">
                  <a:pos x="38" y="24"/>
                </a:cxn>
                <a:cxn ang="0">
                  <a:pos x="43" y="19"/>
                </a:cxn>
                <a:cxn ang="0">
                  <a:pos x="47" y="11"/>
                </a:cxn>
                <a:cxn ang="0">
                  <a:pos x="49" y="2"/>
                </a:cxn>
                <a:cxn ang="0">
                  <a:pos x="49" y="6"/>
                </a:cxn>
                <a:cxn ang="0">
                  <a:pos x="34" y="0"/>
                </a:cxn>
              </a:cxnLst>
              <a:rect l="0" t="0" r="r" b="b"/>
              <a:pathLst>
                <a:path w="49" h="56">
                  <a:moveTo>
                    <a:pt x="34" y="0"/>
                  </a:moveTo>
                  <a:lnTo>
                    <a:pt x="34" y="2"/>
                  </a:lnTo>
                  <a:lnTo>
                    <a:pt x="32" y="6"/>
                  </a:lnTo>
                  <a:lnTo>
                    <a:pt x="30" y="11"/>
                  </a:lnTo>
                  <a:lnTo>
                    <a:pt x="24" y="16"/>
                  </a:lnTo>
                  <a:lnTo>
                    <a:pt x="19" y="22"/>
                  </a:lnTo>
                  <a:lnTo>
                    <a:pt x="13" y="29"/>
                  </a:lnTo>
                  <a:lnTo>
                    <a:pt x="6" y="36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15" y="56"/>
                  </a:lnTo>
                  <a:lnTo>
                    <a:pt x="17" y="49"/>
                  </a:lnTo>
                  <a:lnTo>
                    <a:pt x="21" y="43"/>
                  </a:lnTo>
                  <a:lnTo>
                    <a:pt x="24" y="38"/>
                  </a:lnTo>
                  <a:lnTo>
                    <a:pt x="30" y="31"/>
                  </a:lnTo>
                  <a:lnTo>
                    <a:pt x="38" y="24"/>
                  </a:lnTo>
                  <a:lnTo>
                    <a:pt x="43" y="19"/>
                  </a:lnTo>
                  <a:lnTo>
                    <a:pt x="47" y="11"/>
                  </a:lnTo>
                  <a:lnTo>
                    <a:pt x="49" y="2"/>
                  </a:lnTo>
                  <a:lnTo>
                    <a:pt x="49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27" name="Freeform 199"/>
            <p:cNvSpPr>
              <a:spLocks/>
            </p:cNvSpPr>
            <p:nvPr/>
          </p:nvSpPr>
          <p:spPr bwMode="auto">
            <a:xfrm>
              <a:off x="2964" y="2067"/>
              <a:ext cx="74" cy="193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0" y="14"/>
                </a:cxn>
                <a:cxn ang="0">
                  <a:pos x="6" y="17"/>
                </a:cxn>
                <a:cxn ang="0">
                  <a:pos x="12" y="24"/>
                </a:cxn>
                <a:cxn ang="0">
                  <a:pos x="17" y="32"/>
                </a:cxn>
                <a:cxn ang="0">
                  <a:pos x="23" y="42"/>
                </a:cxn>
                <a:cxn ang="0">
                  <a:pos x="34" y="66"/>
                </a:cxn>
                <a:cxn ang="0">
                  <a:pos x="45" y="93"/>
                </a:cxn>
                <a:cxn ang="0">
                  <a:pos x="53" y="120"/>
                </a:cxn>
                <a:cxn ang="0">
                  <a:pos x="57" y="147"/>
                </a:cxn>
                <a:cxn ang="0">
                  <a:pos x="59" y="159"/>
                </a:cxn>
                <a:cxn ang="0">
                  <a:pos x="59" y="169"/>
                </a:cxn>
                <a:cxn ang="0">
                  <a:pos x="57" y="179"/>
                </a:cxn>
                <a:cxn ang="0">
                  <a:pos x="55" y="187"/>
                </a:cxn>
                <a:cxn ang="0">
                  <a:pos x="70" y="193"/>
                </a:cxn>
                <a:cxn ang="0">
                  <a:pos x="72" y="182"/>
                </a:cxn>
                <a:cxn ang="0">
                  <a:pos x="74" y="171"/>
                </a:cxn>
                <a:cxn ang="0">
                  <a:pos x="74" y="159"/>
                </a:cxn>
                <a:cxn ang="0">
                  <a:pos x="74" y="145"/>
                </a:cxn>
                <a:cxn ang="0">
                  <a:pos x="68" y="117"/>
                </a:cxn>
                <a:cxn ang="0">
                  <a:pos x="60" y="88"/>
                </a:cxn>
                <a:cxn ang="0">
                  <a:pos x="49" y="61"/>
                </a:cxn>
                <a:cxn ang="0">
                  <a:pos x="38" y="36"/>
                </a:cxn>
                <a:cxn ang="0">
                  <a:pos x="30" y="26"/>
                </a:cxn>
                <a:cxn ang="0">
                  <a:pos x="23" y="15"/>
                </a:cxn>
                <a:cxn ang="0">
                  <a:pos x="17" y="9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6" y="14"/>
                </a:cxn>
              </a:cxnLst>
              <a:rect l="0" t="0" r="r" b="b"/>
              <a:pathLst>
                <a:path w="74" h="193">
                  <a:moveTo>
                    <a:pt x="6" y="14"/>
                  </a:moveTo>
                  <a:lnTo>
                    <a:pt x="0" y="14"/>
                  </a:lnTo>
                  <a:lnTo>
                    <a:pt x="6" y="17"/>
                  </a:lnTo>
                  <a:lnTo>
                    <a:pt x="12" y="24"/>
                  </a:lnTo>
                  <a:lnTo>
                    <a:pt x="17" y="32"/>
                  </a:lnTo>
                  <a:lnTo>
                    <a:pt x="23" y="42"/>
                  </a:lnTo>
                  <a:lnTo>
                    <a:pt x="34" y="66"/>
                  </a:lnTo>
                  <a:lnTo>
                    <a:pt x="45" y="93"/>
                  </a:lnTo>
                  <a:lnTo>
                    <a:pt x="53" y="120"/>
                  </a:lnTo>
                  <a:lnTo>
                    <a:pt x="57" y="147"/>
                  </a:lnTo>
                  <a:lnTo>
                    <a:pt x="59" y="159"/>
                  </a:lnTo>
                  <a:lnTo>
                    <a:pt x="59" y="169"/>
                  </a:lnTo>
                  <a:lnTo>
                    <a:pt x="57" y="179"/>
                  </a:lnTo>
                  <a:lnTo>
                    <a:pt x="55" y="187"/>
                  </a:lnTo>
                  <a:lnTo>
                    <a:pt x="70" y="193"/>
                  </a:lnTo>
                  <a:lnTo>
                    <a:pt x="72" y="182"/>
                  </a:lnTo>
                  <a:lnTo>
                    <a:pt x="74" y="171"/>
                  </a:lnTo>
                  <a:lnTo>
                    <a:pt x="74" y="159"/>
                  </a:lnTo>
                  <a:lnTo>
                    <a:pt x="74" y="145"/>
                  </a:lnTo>
                  <a:lnTo>
                    <a:pt x="68" y="117"/>
                  </a:lnTo>
                  <a:lnTo>
                    <a:pt x="60" y="88"/>
                  </a:lnTo>
                  <a:lnTo>
                    <a:pt x="49" y="61"/>
                  </a:lnTo>
                  <a:lnTo>
                    <a:pt x="38" y="36"/>
                  </a:lnTo>
                  <a:lnTo>
                    <a:pt x="30" y="26"/>
                  </a:lnTo>
                  <a:lnTo>
                    <a:pt x="23" y="15"/>
                  </a:lnTo>
                  <a:lnTo>
                    <a:pt x="17" y="9"/>
                  </a:lnTo>
                  <a:lnTo>
                    <a:pt x="10" y="2"/>
                  </a:lnTo>
                  <a:lnTo>
                    <a:pt x="2" y="0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28" name="Freeform 200"/>
            <p:cNvSpPr>
              <a:spLocks/>
            </p:cNvSpPr>
            <p:nvPr/>
          </p:nvSpPr>
          <p:spPr bwMode="auto">
            <a:xfrm>
              <a:off x="2820" y="2067"/>
              <a:ext cx="150" cy="56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" y="54"/>
                </a:cxn>
                <a:cxn ang="0">
                  <a:pos x="150" y="14"/>
                </a:cxn>
                <a:cxn ang="0">
                  <a:pos x="146" y="0"/>
                </a:cxn>
                <a:cxn ang="0">
                  <a:pos x="5" y="41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3" y="56"/>
                </a:cxn>
                <a:cxn ang="0">
                  <a:pos x="9" y="54"/>
                </a:cxn>
                <a:cxn ang="0">
                  <a:pos x="0" y="51"/>
                </a:cxn>
              </a:cxnLst>
              <a:rect l="0" t="0" r="r" b="b"/>
              <a:pathLst>
                <a:path w="150" h="56">
                  <a:moveTo>
                    <a:pt x="0" y="51"/>
                  </a:moveTo>
                  <a:lnTo>
                    <a:pt x="9" y="54"/>
                  </a:lnTo>
                  <a:lnTo>
                    <a:pt x="150" y="14"/>
                  </a:lnTo>
                  <a:lnTo>
                    <a:pt x="146" y="0"/>
                  </a:lnTo>
                  <a:lnTo>
                    <a:pt x="5" y="4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3" y="56"/>
                  </a:lnTo>
                  <a:lnTo>
                    <a:pt x="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29" name="Freeform 201"/>
            <p:cNvSpPr>
              <a:spLocks/>
            </p:cNvSpPr>
            <p:nvPr/>
          </p:nvSpPr>
          <p:spPr bwMode="auto">
            <a:xfrm>
              <a:off x="2807" y="2082"/>
              <a:ext cx="28" cy="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1"/>
                </a:cxn>
                <a:cxn ang="0">
                  <a:pos x="13" y="36"/>
                </a:cxn>
                <a:cxn ang="0">
                  <a:pos x="28" y="29"/>
                </a:cxn>
                <a:cxn ang="0">
                  <a:pos x="15" y="5"/>
                </a:cxn>
                <a:cxn ang="0">
                  <a:pos x="7" y="0"/>
                </a:cxn>
                <a:cxn ang="0">
                  <a:pos x="15" y="5"/>
                </a:cxn>
                <a:cxn ang="0">
                  <a:pos x="13" y="0"/>
                </a:cxn>
                <a:cxn ang="0">
                  <a:pos x="7" y="0"/>
                </a:cxn>
              </a:cxnLst>
              <a:rect l="0" t="0" r="r" b="b"/>
              <a:pathLst>
                <a:path w="28" h="36">
                  <a:moveTo>
                    <a:pt x="7" y="0"/>
                  </a:moveTo>
                  <a:lnTo>
                    <a:pt x="0" y="11"/>
                  </a:lnTo>
                  <a:lnTo>
                    <a:pt x="13" y="36"/>
                  </a:lnTo>
                  <a:lnTo>
                    <a:pt x="28" y="29"/>
                  </a:lnTo>
                  <a:lnTo>
                    <a:pt x="15" y="5"/>
                  </a:lnTo>
                  <a:lnTo>
                    <a:pt x="7" y="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30" name="Freeform 202"/>
            <p:cNvSpPr>
              <a:spLocks/>
            </p:cNvSpPr>
            <p:nvPr/>
          </p:nvSpPr>
          <p:spPr bwMode="auto">
            <a:xfrm>
              <a:off x="2651" y="2082"/>
              <a:ext cx="163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5" y="38"/>
                </a:cxn>
                <a:cxn ang="0">
                  <a:pos x="20" y="32"/>
                </a:cxn>
                <a:cxn ang="0">
                  <a:pos x="39" y="27"/>
                </a:cxn>
                <a:cxn ang="0">
                  <a:pos x="60" y="24"/>
                </a:cxn>
                <a:cxn ang="0">
                  <a:pos x="80" y="21"/>
                </a:cxn>
                <a:cxn ang="0">
                  <a:pos x="124" y="17"/>
                </a:cxn>
                <a:cxn ang="0">
                  <a:pos x="163" y="16"/>
                </a:cxn>
                <a:cxn ang="0">
                  <a:pos x="163" y="0"/>
                </a:cxn>
                <a:cxn ang="0">
                  <a:pos x="122" y="2"/>
                </a:cxn>
                <a:cxn ang="0">
                  <a:pos x="79" y="7"/>
                </a:cxn>
                <a:cxn ang="0">
                  <a:pos x="56" y="11"/>
                </a:cxn>
                <a:cxn ang="0">
                  <a:pos x="35" y="14"/>
                </a:cxn>
                <a:cxn ang="0">
                  <a:pos x="17" y="19"/>
                </a:cxn>
                <a:cxn ang="0">
                  <a:pos x="0" y="26"/>
                </a:cxn>
                <a:cxn ang="0">
                  <a:pos x="5" y="24"/>
                </a:cxn>
                <a:cxn ang="0">
                  <a:pos x="0" y="38"/>
                </a:cxn>
              </a:cxnLst>
              <a:rect l="0" t="0" r="r" b="b"/>
              <a:pathLst>
                <a:path w="163" h="38">
                  <a:moveTo>
                    <a:pt x="0" y="38"/>
                  </a:moveTo>
                  <a:lnTo>
                    <a:pt x="5" y="38"/>
                  </a:lnTo>
                  <a:lnTo>
                    <a:pt x="20" y="32"/>
                  </a:lnTo>
                  <a:lnTo>
                    <a:pt x="39" y="27"/>
                  </a:lnTo>
                  <a:lnTo>
                    <a:pt x="60" y="24"/>
                  </a:lnTo>
                  <a:lnTo>
                    <a:pt x="80" y="21"/>
                  </a:lnTo>
                  <a:lnTo>
                    <a:pt x="124" y="17"/>
                  </a:lnTo>
                  <a:lnTo>
                    <a:pt x="163" y="16"/>
                  </a:lnTo>
                  <a:lnTo>
                    <a:pt x="163" y="0"/>
                  </a:lnTo>
                  <a:lnTo>
                    <a:pt x="122" y="2"/>
                  </a:lnTo>
                  <a:lnTo>
                    <a:pt x="79" y="7"/>
                  </a:lnTo>
                  <a:lnTo>
                    <a:pt x="56" y="11"/>
                  </a:lnTo>
                  <a:lnTo>
                    <a:pt x="35" y="14"/>
                  </a:lnTo>
                  <a:lnTo>
                    <a:pt x="17" y="19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203"/>
            <p:cNvGrpSpPr>
              <a:grpSpLocks/>
            </p:cNvGrpSpPr>
            <p:nvPr/>
          </p:nvGrpSpPr>
          <p:grpSpPr bwMode="auto">
            <a:xfrm>
              <a:off x="406" y="1887"/>
              <a:ext cx="3302" cy="1354"/>
              <a:chOff x="895" y="1887"/>
              <a:chExt cx="3302" cy="1354"/>
            </a:xfrm>
          </p:grpSpPr>
          <p:sp>
            <p:nvSpPr>
              <p:cNvPr id="125132" name="Freeform 204"/>
              <p:cNvSpPr>
                <a:spLocks/>
              </p:cNvSpPr>
              <p:nvPr/>
            </p:nvSpPr>
            <p:spPr bwMode="auto">
              <a:xfrm>
                <a:off x="3068" y="2060"/>
                <a:ext cx="77" cy="60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0" y="12"/>
                  </a:cxn>
                  <a:cxn ang="0">
                    <a:pos x="15" y="26"/>
                  </a:cxn>
                  <a:cxn ang="0">
                    <a:pos x="32" y="39"/>
                  </a:cxn>
                  <a:cxn ang="0">
                    <a:pos x="51" y="51"/>
                  </a:cxn>
                  <a:cxn ang="0">
                    <a:pos x="72" y="60"/>
                  </a:cxn>
                  <a:cxn ang="0">
                    <a:pos x="77" y="46"/>
                  </a:cxn>
                  <a:cxn ang="0">
                    <a:pos x="58" y="39"/>
                  </a:cxn>
                  <a:cxn ang="0">
                    <a:pos x="42" y="27"/>
                  </a:cxn>
                  <a:cxn ang="0">
                    <a:pos x="25" y="14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6" y="14"/>
                  </a:cxn>
                </a:cxnLst>
                <a:rect l="0" t="0" r="r" b="b"/>
                <a:pathLst>
                  <a:path w="77" h="60">
                    <a:moveTo>
                      <a:pt x="6" y="14"/>
                    </a:moveTo>
                    <a:lnTo>
                      <a:pt x="0" y="12"/>
                    </a:lnTo>
                    <a:lnTo>
                      <a:pt x="15" y="26"/>
                    </a:lnTo>
                    <a:lnTo>
                      <a:pt x="32" y="39"/>
                    </a:lnTo>
                    <a:lnTo>
                      <a:pt x="51" y="51"/>
                    </a:lnTo>
                    <a:lnTo>
                      <a:pt x="72" y="60"/>
                    </a:lnTo>
                    <a:lnTo>
                      <a:pt x="77" y="46"/>
                    </a:lnTo>
                    <a:lnTo>
                      <a:pt x="58" y="39"/>
                    </a:lnTo>
                    <a:lnTo>
                      <a:pt x="42" y="27"/>
                    </a:lnTo>
                    <a:lnTo>
                      <a:pt x="25" y="1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33" name="Freeform 205"/>
              <p:cNvSpPr>
                <a:spLocks/>
              </p:cNvSpPr>
              <p:nvPr/>
            </p:nvSpPr>
            <p:spPr bwMode="auto">
              <a:xfrm>
                <a:off x="2841" y="2060"/>
                <a:ext cx="233" cy="120"/>
              </a:xfrm>
              <a:custGeom>
                <a:avLst/>
                <a:gdLst/>
                <a:ahLst/>
                <a:cxnLst>
                  <a:cxn ang="0">
                    <a:pos x="4" y="120"/>
                  </a:cxn>
                  <a:cxn ang="0">
                    <a:pos x="6" y="120"/>
                  </a:cxn>
                  <a:cxn ang="0">
                    <a:pos x="32" y="108"/>
                  </a:cxn>
                  <a:cxn ang="0">
                    <a:pos x="58" y="93"/>
                  </a:cxn>
                  <a:cxn ang="0">
                    <a:pos x="88" y="76"/>
                  </a:cxn>
                  <a:cxn ang="0">
                    <a:pos x="118" y="58"/>
                  </a:cxn>
                  <a:cxn ang="0">
                    <a:pos x="150" y="41"/>
                  </a:cxn>
                  <a:cxn ang="0">
                    <a:pos x="180" y="27"/>
                  </a:cxn>
                  <a:cxn ang="0">
                    <a:pos x="193" y="22"/>
                  </a:cxn>
                  <a:cxn ang="0">
                    <a:pos x="208" y="17"/>
                  </a:cxn>
                  <a:cxn ang="0">
                    <a:pos x="222" y="16"/>
                  </a:cxn>
                  <a:cxn ang="0">
                    <a:pos x="233" y="14"/>
                  </a:cxn>
                  <a:cxn ang="0">
                    <a:pos x="233" y="0"/>
                  </a:cxn>
                  <a:cxn ang="0">
                    <a:pos x="218" y="0"/>
                  </a:cxn>
                  <a:cxn ang="0">
                    <a:pos x="205" y="4"/>
                  </a:cxn>
                  <a:cxn ang="0">
                    <a:pos x="188" y="9"/>
                  </a:cxn>
                  <a:cxn ang="0">
                    <a:pos x="173" y="14"/>
                  </a:cxn>
                  <a:cxn ang="0">
                    <a:pos x="143" y="29"/>
                  </a:cxn>
                  <a:cxn ang="0">
                    <a:pos x="111" y="46"/>
                  </a:cxn>
                  <a:cxn ang="0">
                    <a:pos x="79" y="65"/>
                  </a:cxn>
                  <a:cxn ang="0">
                    <a:pos x="51" y="81"/>
                  </a:cxn>
                  <a:cxn ang="0">
                    <a:pos x="24" y="97"/>
                  </a:cxn>
                  <a:cxn ang="0">
                    <a:pos x="0" y="107"/>
                  </a:cxn>
                  <a:cxn ang="0">
                    <a:pos x="4" y="107"/>
                  </a:cxn>
                  <a:cxn ang="0">
                    <a:pos x="4" y="120"/>
                  </a:cxn>
                </a:cxnLst>
                <a:rect l="0" t="0" r="r" b="b"/>
                <a:pathLst>
                  <a:path w="233" h="120">
                    <a:moveTo>
                      <a:pt x="4" y="120"/>
                    </a:moveTo>
                    <a:lnTo>
                      <a:pt x="6" y="120"/>
                    </a:lnTo>
                    <a:lnTo>
                      <a:pt x="32" y="108"/>
                    </a:lnTo>
                    <a:lnTo>
                      <a:pt x="58" y="93"/>
                    </a:lnTo>
                    <a:lnTo>
                      <a:pt x="88" y="76"/>
                    </a:lnTo>
                    <a:lnTo>
                      <a:pt x="118" y="58"/>
                    </a:lnTo>
                    <a:lnTo>
                      <a:pt x="150" y="41"/>
                    </a:lnTo>
                    <a:lnTo>
                      <a:pt x="180" y="27"/>
                    </a:lnTo>
                    <a:lnTo>
                      <a:pt x="193" y="22"/>
                    </a:lnTo>
                    <a:lnTo>
                      <a:pt x="208" y="17"/>
                    </a:lnTo>
                    <a:lnTo>
                      <a:pt x="222" y="16"/>
                    </a:lnTo>
                    <a:lnTo>
                      <a:pt x="233" y="14"/>
                    </a:lnTo>
                    <a:lnTo>
                      <a:pt x="233" y="0"/>
                    </a:lnTo>
                    <a:lnTo>
                      <a:pt x="218" y="0"/>
                    </a:lnTo>
                    <a:lnTo>
                      <a:pt x="205" y="4"/>
                    </a:lnTo>
                    <a:lnTo>
                      <a:pt x="188" y="9"/>
                    </a:lnTo>
                    <a:lnTo>
                      <a:pt x="173" y="14"/>
                    </a:lnTo>
                    <a:lnTo>
                      <a:pt x="143" y="29"/>
                    </a:lnTo>
                    <a:lnTo>
                      <a:pt x="111" y="46"/>
                    </a:lnTo>
                    <a:lnTo>
                      <a:pt x="79" y="65"/>
                    </a:lnTo>
                    <a:lnTo>
                      <a:pt x="51" y="81"/>
                    </a:lnTo>
                    <a:lnTo>
                      <a:pt x="24" y="97"/>
                    </a:lnTo>
                    <a:lnTo>
                      <a:pt x="0" y="107"/>
                    </a:lnTo>
                    <a:lnTo>
                      <a:pt x="4" y="107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34" name="Freeform 206"/>
              <p:cNvSpPr>
                <a:spLocks/>
              </p:cNvSpPr>
              <p:nvPr/>
            </p:nvSpPr>
            <p:spPr bwMode="auto">
              <a:xfrm>
                <a:off x="2783" y="2167"/>
                <a:ext cx="62" cy="57"/>
              </a:xfrm>
              <a:custGeom>
                <a:avLst/>
                <a:gdLst/>
                <a:ahLst/>
                <a:cxnLst>
                  <a:cxn ang="0">
                    <a:pos x="17" y="52"/>
                  </a:cxn>
                  <a:cxn ang="0">
                    <a:pos x="15" y="57"/>
                  </a:cxn>
                  <a:cxn ang="0">
                    <a:pos x="24" y="47"/>
                  </a:cxn>
                  <a:cxn ang="0">
                    <a:pos x="37" y="32"/>
                  </a:cxn>
                  <a:cxn ang="0">
                    <a:pos x="45" y="23"/>
                  </a:cxn>
                  <a:cxn ang="0">
                    <a:pos x="52" y="18"/>
                  </a:cxn>
                  <a:cxn ang="0">
                    <a:pos x="58" y="15"/>
                  </a:cxn>
                  <a:cxn ang="0">
                    <a:pos x="62" y="13"/>
                  </a:cxn>
                  <a:cxn ang="0">
                    <a:pos x="62" y="0"/>
                  </a:cxn>
                  <a:cxn ang="0">
                    <a:pos x="50" y="1"/>
                  </a:cxn>
                  <a:cxn ang="0">
                    <a:pos x="43" y="6"/>
                  </a:cxn>
                  <a:cxn ang="0">
                    <a:pos x="34" y="15"/>
                  </a:cxn>
                  <a:cxn ang="0">
                    <a:pos x="26" y="23"/>
                  </a:cxn>
                  <a:cxn ang="0">
                    <a:pos x="11" y="39"/>
                  </a:cxn>
                  <a:cxn ang="0">
                    <a:pos x="4" y="49"/>
                  </a:cxn>
                  <a:cxn ang="0">
                    <a:pos x="2" y="55"/>
                  </a:cxn>
                  <a:cxn ang="0">
                    <a:pos x="4" y="49"/>
                  </a:cxn>
                  <a:cxn ang="0">
                    <a:pos x="0" y="50"/>
                  </a:cxn>
                  <a:cxn ang="0">
                    <a:pos x="2" y="55"/>
                  </a:cxn>
                  <a:cxn ang="0">
                    <a:pos x="17" y="52"/>
                  </a:cxn>
                </a:cxnLst>
                <a:rect l="0" t="0" r="r" b="b"/>
                <a:pathLst>
                  <a:path w="62" h="57">
                    <a:moveTo>
                      <a:pt x="17" y="52"/>
                    </a:moveTo>
                    <a:lnTo>
                      <a:pt x="15" y="57"/>
                    </a:lnTo>
                    <a:lnTo>
                      <a:pt x="24" y="47"/>
                    </a:lnTo>
                    <a:lnTo>
                      <a:pt x="37" y="32"/>
                    </a:lnTo>
                    <a:lnTo>
                      <a:pt x="45" y="23"/>
                    </a:lnTo>
                    <a:lnTo>
                      <a:pt x="52" y="18"/>
                    </a:lnTo>
                    <a:lnTo>
                      <a:pt x="58" y="15"/>
                    </a:lnTo>
                    <a:lnTo>
                      <a:pt x="62" y="13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43" y="6"/>
                    </a:lnTo>
                    <a:lnTo>
                      <a:pt x="34" y="15"/>
                    </a:lnTo>
                    <a:lnTo>
                      <a:pt x="26" y="23"/>
                    </a:lnTo>
                    <a:lnTo>
                      <a:pt x="11" y="39"/>
                    </a:lnTo>
                    <a:lnTo>
                      <a:pt x="4" y="49"/>
                    </a:lnTo>
                    <a:lnTo>
                      <a:pt x="2" y="55"/>
                    </a:lnTo>
                    <a:lnTo>
                      <a:pt x="4" y="49"/>
                    </a:lnTo>
                    <a:lnTo>
                      <a:pt x="0" y="50"/>
                    </a:lnTo>
                    <a:lnTo>
                      <a:pt x="2" y="55"/>
                    </a:lnTo>
                    <a:lnTo>
                      <a:pt x="17" y="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35" name="Freeform 207"/>
              <p:cNvSpPr>
                <a:spLocks/>
              </p:cNvSpPr>
              <p:nvPr/>
            </p:nvSpPr>
            <p:spPr bwMode="auto">
              <a:xfrm>
                <a:off x="2785" y="2219"/>
                <a:ext cx="26" cy="46"/>
              </a:xfrm>
              <a:custGeom>
                <a:avLst/>
                <a:gdLst/>
                <a:ahLst/>
                <a:cxnLst>
                  <a:cxn ang="0">
                    <a:pos x="11" y="46"/>
                  </a:cxn>
                  <a:cxn ang="0">
                    <a:pos x="26" y="42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11" y="46"/>
                  </a:cxn>
                  <a:cxn ang="0">
                    <a:pos x="11" y="46"/>
                  </a:cxn>
                </a:cxnLst>
                <a:rect l="0" t="0" r="r" b="b"/>
                <a:pathLst>
                  <a:path w="26" h="46">
                    <a:moveTo>
                      <a:pt x="11" y="46"/>
                    </a:moveTo>
                    <a:lnTo>
                      <a:pt x="26" y="42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11" y="46"/>
                    </a:ln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36" name="Freeform 208"/>
              <p:cNvSpPr>
                <a:spLocks/>
              </p:cNvSpPr>
              <p:nvPr/>
            </p:nvSpPr>
            <p:spPr bwMode="auto">
              <a:xfrm>
                <a:off x="2777" y="2261"/>
                <a:ext cx="34" cy="52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9"/>
                  </a:cxn>
                  <a:cxn ang="0">
                    <a:pos x="26" y="22"/>
                  </a:cxn>
                  <a:cxn ang="0">
                    <a:pos x="34" y="0"/>
                  </a:cxn>
                  <a:cxn ang="0">
                    <a:pos x="19" y="4"/>
                  </a:cxn>
                  <a:cxn ang="0">
                    <a:pos x="11" y="17"/>
                  </a:cxn>
                  <a:cxn ang="0">
                    <a:pos x="0" y="47"/>
                  </a:cxn>
                  <a:cxn ang="0">
                    <a:pos x="2" y="52"/>
                  </a:cxn>
                  <a:cxn ang="0">
                    <a:pos x="15" y="46"/>
                  </a:cxn>
                </a:cxnLst>
                <a:rect l="0" t="0" r="r" b="b"/>
                <a:pathLst>
                  <a:path w="34" h="52">
                    <a:moveTo>
                      <a:pt x="15" y="46"/>
                    </a:moveTo>
                    <a:lnTo>
                      <a:pt x="15" y="49"/>
                    </a:lnTo>
                    <a:lnTo>
                      <a:pt x="26" y="22"/>
                    </a:lnTo>
                    <a:lnTo>
                      <a:pt x="34" y="0"/>
                    </a:lnTo>
                    <a:lnTo>
                      <a:pt x="19" y="4"/>
                    </a:lnTo>
                    <a:lnTo>
                      <a:pt x="11" y="17"/>
                    </a:lnTo>
                    <a:lnTo>
                      <a:pt x="0" y="47"/>
                    </a:lnTo>
                    <a:lnTo>
                      <a:pt x="2" y="52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37" name="Freeform 209"/>
              <p:cNvSpPr>
                <a:spLocks/>
              </p:cNvSpPr>
              <p:nvPr/>
            </p:nvSpPr>
            <p:spPr bwMode="auto">
              <a:xfrm>
                <a:off x="2779" y="2307"/>
                <a:ext cx="62" cy="74"/>
              </a:xfrm>
              <a:custGeom>
                <a:avLst/>
                <a:gdLst/>
                <a:ahLst/>
                <a:cxnLst>
                  <a:cxn ang="0">
                    <a:pos x="62" y="71"/>
                  </a:cxn>
                  <a:cxn ang="0">
                    <a:pos x="60" y="67"/>
                  </a:cxn>
                  <a:cxn ang="0">
                    <a:pos x="13" y="0"/>
                  </a:cxn>
                  <a:cxn ang="0">
                    <a:pos x="0" y="6"/>
                  </a:cxn>
                  <a:cxn ang="0">
                    <a:pos x="47" y="74"/>
                  </a:cxn>
                  <a:cxn ang="0">
                    <a:pos x="62" y="71"/>
                  </a:cxn>
                </a:cxnLst>
                <a:rect l="0" t="0" r="r" b="b"/>
                <a:pathLst>
                  <a:path w="62" h="74">
                    <a:moveTo>
                      <a:pt x="62" y="71"/>
                    </a:moveTo>
                    <a:lnTo>
                      <a:pt x="60" y="67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47" y="74"/>
                    </a:lnTo>
                    <a:lnTo>
                      <a:pt x="62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38" name="Freeform 210"/>
              <p:cNvSpPr>
                <a:spLocks/>
              </p:cNvSpPr>
              <p:nvPr/>
            </p:nvSpPr>
            <p:spPr bwMode="auto">
              <a:xfrm>
                <a:off x="2826" y="2378"/>
                <a:ext cx="39" cy="114"/>
              </a:xfrm>
              <a:custGeom>
                <a:avLst/>
                <a:gdLst/>
                <a:ahLst/>
                <a:cxnLst>
                  <a:cxn ang="0">
                    <a:pos x="39" y="109"/>
                  </a:cxn>
                  <a:cxn ang="0">
                    <a:pos x="38" y="109"/>
                  </a:cxn>
                  <a:cxn ang="0">
                    <a:pos x="32" y="91"/>
                  </a:cxn>
                  <a:cxn ang="0">
                    <a:pos x="26" y="74"/>
                  </a:cxn>
                  <a:cxn ang="0">
                    <a:pos x="22" y="59"/>
                  </a:cxn>
                  <a:cxn ang="0">
                    <a:pos x="21" y="45"/>
                  </a:cxn>
                  <a:cxn ang="0">
                    <a:pos x="17" y="20"/>
                  </a:cxn>
                  <a:cxn ang="0">
                    <a:pos x="15" y="0"/>
                  </a:cxn>
                  <a:cxn ang="0">
                    <a:pos x="0" y="1"/>
                  </a:cxn>
                  <a:cxn ang="0">
                    <a:pos x="2" y="21"/>
                  </a:cxn>
                  <a:cxn ang="0">
                    <a:pos x="6" y="47"/>
                  </a:cxn>
                  <a:cxn ang="0">
                    <a:pos x="7" y="60"/>
                  </a:cxn>
                  <a:cxn ang="0">
                    <a:pos x="11" y="77"/>
                  </a:cxn>
                  <a:cxn ang="0">
                    <a:pos x="17" y="94"/>
                  </a:cxn>
                  <a:cxn ang="0">
                    <a:pos x="24" y="114"/>
                  </a:cxn>
                  <a:cxn ang="0">
                    <a:pos x="24" y="114"/>
                  </a:cxn>
                  <a:cxn ang="0">
                    <a:pos x="39" y="109"/>
                  </a:cxn>
                </a:cxnLst>
                <a:rect l="0" t="0" r="r" b="b"/>
                <a:pathLst>
                  <a:path w="39" h="114">
                    <a:moveTo>
                      <a:pt x="39" y="109"/>
                    </a:moveTo>
                    <a:lnTo>
                      <a:pt x="38" y="109"/>
                    </a:lnTo>
                    <a:lnTo>
                      <a:pt x="32" y="91"/>
                    </a:lnTo>
                    <a:lnTo>
                      <a:pt x="26" y="74"/>
                    </a:lnTo>
                    <a:lnTo>
                      <a:pt x="22" y="59"/>
                    </a:lnTo>
                    <a:lnTo>
                      <a:pt x="21" y="45"/>
                    </a:lnTo>
                    <a:lnTo>
                      <a:pt x="17" y="20"/>
                    </a:lnTo>
                    <a:lnTo>
                      <a:pt x="15" y="0"/>
                    </a:lnTo>
                    <a:lnTo>
                      <a:pt x="0" y="1"/>
                    </a:lnTo>
                    <a:lnTo>
                      <a:pt x="2" y="21"/>
                    </a:lnTo>
                    <a:lnTo>
                      <a:pt x="6" y="47"/>
                    </a:lnTo>
                    <a:lnTo>
                      <a:pt x="7" y="60"/>
                    </a:lnTo>
                    <a:lnTo>
                      <a:pt x="11" y="77"/>
                    </a:lnTo>
                    <a:lnTo>
                      <a:pt x="17" y="9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39" name="Freeform 211"/>
              <p:cNvSpPr>
                <a:spLocks/>
              </p:cNvSpPr>
              <p:nvPr/>
            </p:nvSpPr>
            <p:spPr bwMode="auto">
              <a:xfrm>
                <a:off x="2850" y="2487"/>
                <a:ext cx="136" cy="63"/>
              </a:xfrm>
              <a:custGeom>
                <a:avLst/>
                <a:gdLst/>
                <a:ahLst/>
                <a:cxnLst>
                  <a:cxn ang="0">
                    <a:pos x="136" y="46"/>
                  </a:cxn>
                  <a:cxn ang="0">
                    <a:pos x="128" y="44"/>
                  </a:cxn>
                  <a:cxn ang="0">
                    <a:pos x="113" y="47"/>
                  </a:cxn>
                  <a:cxn ang="0">
                    <a:pos x="98" y="49"/>
                  </a:cxn>
                  <a:cxn ang="0">
                    <a:pos x="81" y="49"/>
                  </a:cxn>
                  <a:cxn ang="0">
                    <a:pos x="64" y="46"/>
                  </a:cxn>
                  <a:cxn ang="0">
                    <a:pos x="57" y="42"/>
                  </a:cxn>
                  <a:cxn ang="0">
                    <a:pos x="49" y="39"/>
                  </a:cxn>
                  <a:cxn ang="0">
                    <a:pos x="42" y="36"/>
                  </a:cxn>
                  <a:cxn ang="0">
                    <a:pos x="36" y="31"/>
                  </a:cxn>
                  <a:cxn ang="0">
                    <a:pos x="29" y="24"/>
                  </a:cxn>
                  <a:cxn ang="0">
                    <a:pos x="23" y="17"/>
                  </a:cxn>
                  <a:cxn ang="0">
                    <a:pos x="19" y="9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10" y="25"/>
                  </a:cxn>
                  <a:cxn ang="0">
                    <a:pos x="17" y="32"/>
                  </a:cxn>
                  <a:cxn ang="0">
                    <a:pos x="25" y="41"/>
                  </a:cxn>
                  <a:cxn ang="0">
                    <a:pos x="32" y="46"/>
                  </a:cxn>
                  <a:cxn ang="0">
                    <a:pos x="42" y="51"/>
                  </a:cxn>
                  <a:cxn ang="0">
                    <a:pos x="51" y="56"/>
                  </a:cxn>
                  <a:cxn ang="0">
                    <a:pos x="60" y="59"/>
                  </a:cxn>
                  <a:cxn ang="0">
                    <a:pos x="79" y="63"/>
                  </a:cxn>
                  <a:cxn ang="0">
                    <a:pos x="98" y="63"/>
                  </a:cxn>
                  <a:cxn ang="0">
                    <a:pos x="117" y="61"/>
                  </a:cxn>
                  <a:cxn ang="0">
                    <a:pos x="134" y="56"/>
                  </a:cxn>
                  <a:cxn ang="0">
                    <a:pos x="124" y="54"/>
                  </a:cxn>
                  <a:cxn ang="0">
                    <a:pos x="136" y="46"/>
                  </a:cxn>
                  <a:cxn ang="0">
                    <a:pos x="132" y="41"/>
                  </a:cxn>
                  <a:cxn ang="0">
                    <a:pos x="128" y="44"/>
                  </a:cxn>
                  <a:cxn ang="0">
                    <a:pos x="136" y="46"/>
                  </a:cxn>
                </a:cxnLst>
                <a:rect l="0" t="0" r="r" b="b"/>
                <a:pathLst>
                  <a:path w="136" h="63">
                    <a:moveTo>
                      <a:pt x="136" y="46"/>
                    </a:moveTo>
                    <a:lnTo>
                      <a:pt x="128" y="44"/>
                    </a:lnTo>
                    <a:lnTo>
                      <a:pt x="113" y="47"/>
                    </a:lnTo>
                    <a:lnTo>
                      <a:pt x="98" y="49"/>
                    </a:lnTo>
                    <a:lnTo>
                      <a:pt x="81" y="49"/>
                    </a:lnTo>
                    <a:lnTo>
                      <a:pt x="64" y="46"/>
                    </a:lnTo>
                    <a:lnTo>
                      <a:pt x="57" y="42"/>
                    </a:lnTo>
                    <a:lnTo>
                      <a:pt x="49" y="39"/>
                    </a:lnTo>
                    <a:lnTo>
                      <a:pt x="42" y="36"/>
                    </a:lnTo>
                    <a:lnTo>
                      <a:pt x="36" y="31"/>
                    </a:lnTo>
                    <a:lnTo>
                      <a:pt x="29" y="24"/>
                    </a:lnTo>
                    <a:lnTo>
                      <a:pt x="23" y="17"/>
                    </a:lnTo>
                    <a:lnTo>
                      <a:pt x="19" y="9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10" y="25"/>
                    </a:lnTo>
                    <a:lnTo>
                      <a:pt x="17" y="32"/>
                    </a:lnTo>
                    <a:lnTo>
                      <a:pt x="25" y="41"/>
                    </a:lnTo>
                    <a:lnTo>
                      <a:pt x="32" y="46"/>
                    </a:lnTo>
                    <a:lnTo>
                      <a:pt x="42" y="51"/>
                    </a:lnTo>
                    <a:lnTo>
                      <a:pt x="51" y="56"/>
                    </a:lnTo>
                    <a:lnTo>
                      <a:pt x="60" y="59"/>
                    </a:lnTo>
                    <a:lnTo>
                      <a:pt x="79" y="63"/>
                    </a:lnTo>
                    <a:lnTo>
                      <a:pt x="98" y="63"/>
                    </a:lnTo>
                    <a:lnTo>
                      <a:pt x="117" y="61"/>
                    </a:lnTo>
                    <a:lnTo>
                      <a:pt x="134" y="56"/>
                    </a:lnTo>
                    <a:lnTo>
                      <a:pt x="124" y="54"/>
                    </a:lnTo>
                    <a:lnTo>
                      <a:pt x="136" y="46"/>
                    </a:lnTo>
                    <a:lnTo>
                      <a:pt x="132" y="41"/>
                    </a:lnTo>
                    <a:lnTo>
                      <a:pt x="128" y="44"/>
                    </a:lnTo>
                    <a:lnTo>
                      <a:pt x="136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40" name="Freeform 212"/>
              <p:cNvSpPr>
                <a:spLocks/>
              </p:cNvSpPr>
              <p:nvPr/>
            </p:nvSpPr>
            <p:spPr bwMode="auto">
              <a:xfrm>
                <a:off x="2974" y="2533"/>
                <a:ext cx="38" cy="32"/>
              </a:xfrm>
              <a:custGeom>
                <a:avLst/>
                <a:gdLst/>
                <a:ahLst/>
                <a:cxnLst>
                  <a:cxn ang="0">
                    <a:pos x="38" y="28"/>
                  </a:cxn>
                  <a:cxn ang="0">
                    <a:pos x="36" y="23"/>
                  </a:cxn>
                  <a:cxn ang="0">
                    <a:pos x="12" y="0"/>
                  </a:cxn>
                  <a:cxn ang="0">
                    <a:pos x="0" y="8"/>
                  </a:cxn>
                  <a:cxn ang="0">
                    <a:pos x="23" y="32"/>
                  </a:cxn>
                  <a:cxn ang="0">
                    <a:pos x="38" y="28"/>
                  </a:cxn>
                </a:cxnLst>
                <a:rect l="0" t="0" r="r" b="b"/>
                <a:pathLst>
                  <a:path w="38" h="32">
                    <a:moveTo>
                      <a:pt x="38" y="28"/>
                    </a:moveTo>
                    <a:lnTo>
                      <a:pt x="36" y="23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23" y="32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41" name="Freeform 213"/>
              <p:cNvSpPr>
                <a:spLocks/>
              </p:cNvSpPr>
              <p:nvPr/>
            </p:nvSpPr>
            <p:spPr bwMode="auto">
              <a:xfrm>
                <a:off x="2995" y="2561"/>
                <a:ext cx="19" cy="36"/>
              </a:xfrm>
              <a:custGeom>
                <a:avLst/>
                <a:gdLst/>
                <a:ahLst/>
                <a:cxnLst>
                  <a:cxn ang="0">
                    <a:pos x="13" y="21"/>
                  </a:cxn>
                  <a:cxn ang="0">
                    <a:pos x="19" y="24"/>
                  </a:cxn>
                  <a:cxn ang="0">
                    <a:pos x="15" y="19"/>
                  </a:cxn>
                  <a:cxn ang="0">
                    <a:pos x="15" y="14"/>
                  </a:cxn>
                  <a:cxn ang="0">
                    <a:pos x="15" y="7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0" y="24"/>
                  </a:cxn>
                  <a:cxn ang="0">
                    <a:pos x="8" y="32"/>
                  </a:cxn>
                  <a:cxn ang="0">
                    <a:pos x="13" y="36"/>
                  </a:cxn>
                  <a:cxn ang="0">
                    <a:pos x="8" y="32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3" y="21"/>
                  </a:cxn>
                </a:cxnLst>
                <a:rect l="0" t="0" r="r" b="b"/>
                <a:pathLst>
                  <a:path w="19" h="36">
                    <a:moveTo>
                      <a:pt x="13" y="21"/>
                    </a:moveTo>
                    <a:lnTo>
                      <a:pt x="19" y="24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3" y="36"/>
                    </a:lnTo>
                    <a:lnTo>
                      <a:pt x="8" y="32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42" name="Freeform 214"/>
              <p:cNvSpPr>
                <a:spLocks/>
              </p:cNvSpPr>
              <p:nvPr/>
            </p:nvSpPr>
            <p:spPr bwMode="auto">
              <a:xfrm>
                <a:off x="3008" y="2558"/>
                <a:ext cx="32" cy="3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7"/>
                  </a:cxn>
                  <a:cxn ang="0">
                    <a:pos x="15" y="10"/>
                  </a:cxn>
                  <a:cxn ang="0">
                    <a:pos x="10" y="17"/>
                  </a:cxn>
                  <a:cxn ang="0">
                    <a:pos x="2" y="24"/>
                  </a:cxn>
                  <a:cxn ang="0">
                    <a:pos x="0" y="24"/>
                  </a:cxn>
                  <a:cxn ang="0">
                    <a:pos x="0" y="39"/>
                  </a:cxn>
                  <a:cxn ang="0">
                    <a:pos x="11" y="34"/>
                  </a:cxn>
                  <a:cxn ang="0">
                    <a:pos x="21" y="27"/>
                  </a:cxn>
                  <a:cxn ang="0">
                    <a:pos x="28" y="17"/>
                  </a:cxn>
                  <a:cxn ang="0">
                    <a:pos x="32" y="7"/>
                  </a:cxn>
                  <a:cxn ang="0">
                    <a:pos x="25" y="14"/>
                  </a:cxn>
                  <a:cxn ang="0">
                    <a:pos x="25" y="0"/>
                  </a:cxn>
                  <a:cxn ang="0">
                    <a:pos x="15" y="0"/>
                  </a:cxn>
                  <a:cxn ang="0">
                    <a:pos x="15" y="7"/>
                  </a:cxn>
                  <a:cxn ang="0">
                    <a:pos x="25" y="0"/>
                  </a:cxn>
                </a:cxnLst>
                <a:rect l="0" t="0" r="r" b="b"/>
                <a:pathLst>
                  <a:path w="32" h="39">
                    <a:moveTo>
                      <a:pt x="25" y="0"/>
                    </a:moveTo>
                    <a:lnTo>
                      <a:pt x="15" y="7"/>
                    </a:lnTo>
                    <a:lnTo>
                      <a:pt x="15" y="10"/>
                    </a:lnTo>
                    <a:lnTo>
                      <a:pt x="10" y="17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11" y="34"/>
                    </a:lnTo>
                    <a:lnTo>
                      <a:pt x="21" y="27"/>
                    </a:lnTo>
                    <a:lnTo>
                      <a:pt x="28" y="17"/>
                    </a:lnTo>
                    <a:lnTo>
                      <a:pt x="32" y="7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43" name="Freeform 215"/>
              <p:cNvSpPr>
                <a:spLocks/>
              </p:cNvSpPr>
              <p:nvPr/>
            </p:nvSpPr>
            <p:spPr bwMode="auto">
              <a:xfrm>
                <a:off x="3033" y="2558"/>
                <a:ext cx="88" cy="57"/>
              </a:xfrm>
              <a:custGeom>
                <a:avLst/>
                <a:gdLst/>
                <a:ahLst/>
                <a:cxnLst>
                  <a:cxn ang="0">
                    <a:pos x="82" y="42"/>
                  </a:cxn>
                  <a:cxn ang="0">
                    <a:pos x="88" y="49"/>
                  </a:cxn>
                  <a:cxn ang="0">
                    <a:pos x="84" y="35"/>
                  </a:cxn>
                  <a:cxn ang="0">
                    <a:pos x="77" y="25"/>
                  </a:cxn>
                  <a:cxn ang="0">
                    <a:pos x="67" y="17"/>
                  </a:cxn>
                  <a:cxn ang="0">
                    <a:pos x="56" y="10"/>
                  </a:cxn>
                  <a:cxn ang="0">
                    <a:pos x="45" y="5"/>
                  </a:cxn>
                  <a:cxn ang="0">
                    <a:pos x="30" y="2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3" y="14"/>
                  </a:cxn>
                  <a:cxn ang="0">
                    <a:pos x="28" y="15"/>
                  </a:cxn>
                  <a:cxn ang="0">
                    <a:pos x="39" y="19"/>
                  </a:cxn>
                  <a:cxn ang="0">
                    <a:pos x="50" y="22"/>
                  </a:cxn>
                  <a:cxn ang="0">
                    <a:pos x="58" y="27"/>
                  </a:cxn>
                  <a:cxn ang="0">
                    <a:pos x="65" y="34"/>
                  </a:cxn>
                  <a:cxn ang="0">
                    <a:pos x="69" y="41"/>
                  </a:cxn>
                  <a:cxn ang="0">
                    <a:pos x="73" y="51"/>
                  </a:cxn>
                  <a:cxn ang="0">
                    <a:pos x="78" y="57"/>
                  </a:cxn>
                  <a:cxn ang="0">
                    <a:pos x="73" y="51"/>
                  </a:cxn>
                  <a:cxn ang="0">
                    <a:pos x="73" y="56"/>
                  </a:cxn>
                  <a:cxn ang="0">
                    <a:pos x="78" y="57"/>
                  </a:cxn>
                  <a:cxn ang="0">
                    <a:pos x="82" y="42"/>
                  </a:cxn>
                </a:cxnLst>
                <a:rect l="0" t="0" r="r" b="b"/>
                <a:pathLst>
                  <a:path w="88" h="57">
                    <a:moveTo>
                      <a:pt x="82" y="42"/>
                    </a:moveTo>
                    <a:lnTo>
                      <a:pt x="88" y="49"/>
                    </a:lnTo>
                    <a:lnTo>
                      <a:pt x="84" y="35"/>
                    </a:lnTo>
                    <a:lnTo>
                      <a:pt x="77" y="25"/>
                    </a:lnTo>
                    <a:lnTo>
                      <a:pt x="67" y="17"/>
                    </a:lnTo>
                    <a:lnTo>
                      <a:pt x="56" y="10"/>
                    </a:lnTo>
                    <a:lnTo>
                      <a:pt x="45" y="5"/>
                    </a:lnTo>
                    <a:lnTo>
                      <a:pt x="30" y="2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3" y="14"/>
                    </a:lnTo>
                    <a:lnTo>
                      <a:pt x="28" y="15"/>
                    </a:lnTo>
                    <a:lnTo>
                      <a:pt x="39" y="19"/>
                    </a:lnTo>
                    <a:lnTo>
                      <a:pt x="50" y="22"/>
                    </a:lnTo>
                    <a:lnTo>
                      <a:pt x="58" y="27"/>
                    </a:lnTo>
                    <a:lnTo>
                      <a:pt x="65" y="34"/>
                    </a:lnTo>
                    <a:lnTo>
                      <a:pt x="69" y="41"/>
                    </a:lnTo>
                    <a:lnTo>
                      <a:pt x="73" y="51"/>
                    </a:lnTo>
                    <a:lnTo>
                      <a:pt x="78" y="57"/>
                    </a:lnTo>
                    <a:lnTo>
                      <a:pt x="73" y="51"/>
                    </a:lnTo>
                    <a:lnTo>
                      <a:pt x="73" y="56"/>
                    </a:lnTo>
                    <a:lnTo>
                      <a:pt x="78" y="57"/>
                    </a:lnTo>
                    <a:lnTo>
                      <a:pt x="82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44" name="Freeform 216"/>
              <p:cNvSpPr>
                <a:spLocks/>
              </p:cNvSpPr>
              <p:nvPr/>
            </p:nvSpPr>
            <p:spPr bwMode="auto">
              <a:xfrm>
                <a:off x="3111" y="2600"/>
                <a:ext cx="53" cy="22"/>
              </a:xfrm>
              <a:custGeom>
                <a:avLst/>
                <a:gdLst/>
                <a:ahLst/>
                <a:cxnLst>
                  <a:cxn ang="0">
                    <a:pos x="53" y="10"/>
                  </a:cxn>
                  <a:cxn ang="0">
                    <a:pos x="49" y="9"/>
                  </a:cxn>
                  <a:cxn ang="0">
                    <a:pos x="4" y="0"/>
                  </a:cxn>
                  <a:cxn ang="0">
                    <a:pos x="0" y="15"/>
                  </a:cxn>
                  <a:cxn ang="0">
                    <a:pos x="46" y="22"/>
                  </a:cxn>
                  <a:cxn ang="0">
                    <a:pos x="53" y="10"/>
                  </a:cxn>
                </a:cxnLst>
                <a:rect l="0" t="0" r="r" b="b"/>
                <a:pathLst>
                  <a:path w="53" h="22">
                    <a:moveTo>
                      <a:pt x="53" y="10"/>
                    </a:moveTo>
                    <a:lnTo>
                      <a:pt x="49" y="9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46" y="22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45" name="Freeform 217"/>
              <p:cNvSpPr>
                <a:spLocks/>
              </p:cNvSpPr>
              <p:nvPr/>
            </p:nvSpPr>
            <p:spPr bwMode="auto">
              <a:xfrm>
                <a:off x="3153" y="2610"/>
                <a:ext cx="62" cy="41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62" y="26"/>
                  </a:cxn>
                  <a:cxn ang="0">
                    <a:pos x="43" y="22"/>
                  </a:cxn>
                  <a:cxn ang="0">
                    <a:pos x="32" y="17"/>
                  </a:cxn>
                  <a:cxn ang="0">
                    <a:pos x="22" y="10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13" y="21"/>
                  </a:cxn>
                  <a:cxn ang="0">
                    <a:pos x="24" y="29"/>
                  </a:cxn>
                  <a:cxn ang="0">
                    <a:pos x="37" y="34"/>
                  </a:cxn>
                  <a:cxn ang="0">
                    <a:pos x="58" y="39"/>
                  </a:cxn>
                  <a:cxn ang="0">
                    <a:pos x="62" y="41"/>
                  </a:cxn>
                  <a:cxn ang="0">
                    <a:pos x="58" y="26"/>
                  </a:cxn>
                </a:cxnLst>
                <a:rect l="0" t="0" r="r" b="b"/>
                <a:pathLst>
                  <a:path w="62" h="41">
                    <a:moveTo>
                      <a:pt x="58" y="26"/>
                    </a:moveTo>
                    <a:lnTo>
                      <a:pt x="62" y="26"/>
                    </a:lnTo>
                    <a:lnTo>
                      <a:pt x="43" y="22"/>
                    </a:lnTo>
                    <a:lnTo>
                      <a:pt x="32" y="17"/>
                    </a:lnTo>
                    <a:lnTo>
                      <a:pt x="22" y="10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13" y="21"/>
                    </a:lnTo>
                    <a:lnTo>
                      <a:pt x="24" y="29"/>
                    </a:lnTo>
                    <a:lnTo>
                      <a:pt x="37" y="34"/>
                    </a:lnTo>
                    <a:lnTo>
                      <a:pt x="58" y="39"/>
                    </a:lnTo>
                    <a:lnTo>
                      <a:pt x="62" y="41"/>
                    </a:lnTo>
                    <a:lnTo>
                      <a:pt x="58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46" name="Freeform 218"/>
              <p:cNvSpPr>
                <a:spLocks/>
              </p:cNvSpPr>
              <p:nvPr/>
            </p:nvSpPr>
            <p:spPr bwMode="auto">
              <a:xfrm>
                <a:off x="3211" y="2629"/>
                <a:ext cx="54" cy="2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9" y="0"/>
                  </a:cxn>
                  <a:cxn ang="0">
                    <a:pos x="0" y="7"/>
                  </a:cxn>
                  <a:cxn ang="0">
                    <a:pos x="4" y="22"/>
                  </a:cxn>
                  <a:cxn ang="0">
                    <a:pos x="51" y="13"/>
                  </a:cxn>
                  <a:cxn ang="0">
                    <a:pos x="54" y="0"/>
                  </a:cxn>
                </a:cxnLst>
                <a:rect l="0" t="0" r="r" b="b"/>
                <a:pathLst>
                  <a:path w="54" h="22">
                    <a:moveTo>
                      <a:pt x="54" y="0"/>
                    </a:moveTo>
                    <a:lnTo>
                      <a:pt x="49" y="0"/>
                    </a:lnTo>
                    <a:lnTo>
                      <a:pt x="0" y="7"/>
                    </a:lnTo>
                    <a:lnTo>
                      <a:pt x="4" y="22"/>
                    </a:lnTo>
                    <a:lnTo>
                      <a:pt x="51" y="1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47" name="Freeform 219"/>
              <p:cNvSpPr>
                <a:spLocks/>
              </p:cNvSpPr>
              <p:nvPr/>
            </p:nvSpPr>
            <p:spPr bwMode="auto">
              <a:xfrm>
                <a:off x="3256" y="2629"/>
                <a:ext cx="56" cy="42"/>
              </a:xfrm>
              <a:custGeom>
                <a:avLst/>
                <a:gdLst/>
                <a:ahLst/>
                <a:cxnLst>
                  <a:cxn ang="0">
                    <a:pos x="56" y="37"/>
                  </a:cxn>
                  <a:cxn ang="0">
                    <a:pos x="56" y="27"/>
                  </a:cxn>
                  <a:cxn ang="0">
                    <a:pos x="9" y="0"/>
                  </a:cxn>
                  <a:cxn ang="0">
                    <a:pos x="0" y="12"/>
                  </a:cxn>
                  <a:cxn ang="0">
                    <a:pos x="47" y="39"/>
                  </a:cxn>
                  <a:cxn ang="0">
                    <a:pos x="56" y="37"/>
                  </a:cxn>
                  <a:cxn ang="0">
                    <a:pos x="47" y="39"/>
                  </a:cxn>
                  <a:cxn ang="0">
                    <a:pos x="53" y="42"/>
                  </a:cxn>
                  <a:cxn ang="0">
                    <a:pos x="56" y="37"/>
                  </a:cxn>
                </a:cxnLst>
                <a:rect l="0" t="0" r="r" b="b"/>
                <a:pathLst>
                  <a:path w="56" h="42">
                    <a:moveTo>
                      <a:pt x="56" y="37"/>
                    </a:moveTo>
                    <a:lnTo>
                      <a:pt x="56" y="27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47" y="39"/>
                    </a:lnTo>
                    <a:lnTo>
                      <a:pt x="56" y="37"/>
                    </a:lnTo>
                    <a:lnTo>
                      <a:pt x="47" y="39"/>
                    </a:lnTo>
                    <a:lnTo>
                      <a:pt x="53" y="42"/>
                    </a:lnTo>
                    <a:lnTo>
                      <a:pt x="56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48" name="Freeform 220"/>
              <p:cNvSpPr>
                <a:spLocks/>
              </p:cNvSpPr>
              <p:nvPr/>
            </p:nvSpPr>
            <p:spPr bwMode="auto">
              <a:xfrm>
                <a:off x="3303" y="2632"/>
                <a:ext cx="38" cy="3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8" y="2"/>
                  </a:cxn>
                  <a:cxn ang="0">
                    <a:pos x="0" y="24"/>
                  </a:cxn>
                  <a:cxn ang="0">
                    <a:pos x="9" y="34"/>
                  </a:cxn>
                  <a:cxn ang="0">
                    <a:pos x="38" y="12"/>
                  </a:cxn>
                  <a:cxn ang="0">
                    <a:pos x="32" y="0"/>
                  </a:cxn>
                </a:cxnLst>
                <a:rect l="0" t="0" r="r" b="b"/>
                <a:pathLst>
                  <a:path w="38" h="34">
                    <a:moveTo>
                      <a:pt x="32" y="0"/>
                    </a:moveTo>
                    <a:lnTo>
                      <a:pt x="28" y="2"/>
                    </a:lnTo>
                    <a:lnTo>
                      <a:pt x="0" y="24"/>
                    </a:lnTo>
                    <a:lnTo>
                      <a:pt x="9" y="34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49" name="Freeform 221"/>
              <p:cNvSpPr>
                <a:spLocks/>
              </p:cNvSpPr>
              <p:nvPr/>
            </p:nvSpPr>
            <p:spPr bwMode="auto">
              <a:xfrm>
                <a:off x="3335" y="2627"/>
                <a:ext cx="51" cy="19"/>
              </a:xfrm>
              <a:custGeom>
                <a:avLst/>
                <a:gdLst/>
                <a:ahLst/>
                <a:cxnLst>
                  <a:cxn ang="0">
                    <a:pos x="51" y="14"/>
                  </a:cxn>
                  <a:cxn ang="0">
                    <a:pos x="47" y="0"/>
                  </a:cxn>
                  <a:cxn ang="0">
                    <a:pos x="0" y="5"/>
                  </a:cxn>
                  <a:cxn ang="0">
                    <a:pos x="2" y="19"/>
                  </a:cxn>
                  <a:cxn ang="0">
                    <a:pos x="49" y="14"/>
                  </a:cxn>
                  <a:cxn ang="0">
                    <a:pos x="51" y="14"/>
                  </a:cxn>
                </a:cxnLst>
                <a:rect l="0" t="0" r="r" b="b"/>
                <a:pathLst>
                  <a:path w="51" h="19">
                    <a:moveTo>
                      <a:pt x="51" y="14"/>
                    </a:moveTo>
                    <a:lnTo>
                      <a:pt x="47" y="0"/>
                    </a:lnTo>
                    <a:lnTo>
                      <a:pt x="0" y="5"/>
                    </a:lnTo>
                    <a:lnTo>
                      <a:pt x="2" y="19"/>
                    </a:lnTo>
                    <a:lnTo>
                      <a:pt x="49" y="14"/>
                    </a:lnTo>
                    <a:lnTo>
                      <a:pt x="51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50" name="Freeform 222"/>
              <p:cNvSpPr>
                <a:spLocks/>
              </p:cNvSpPr>
              <p:nvPr/>
            </p:nvSpPr>
            <p:spPr bwMode="auto">
              <a:xfrm>
                <a:off x="3382" y="2620"/>
                <a:ext cx="54" cy="21"/>
              </a:xfrm>
              <a:custGeom>
                <a:avLst/>
                <a:gdLst/>
                <a:ahLst/>
                <a:cxnLst>
                  <a:cxn ang="0">
                    <a:pos x="54" y="7"/>
                  </a:cxn>
                  <a:cxn ang="0">
                    <a:pos x="54" y="7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13" y="4"/>
                  </a:cxn>
                  <a:cxn ang="0">
                    <a:pos x="0" y="7"/>
                  </a:cxn>
                  <a:cxn ang="0">
                    <a:pos x="4" y="21"/>
                  </a:cxn>
                  <a:cxn ang="0">
                    <a:pos x="17" y="17"/>
                  </a:cxn>
                  <a:cxn ang="0">
                    <a:pos x="30" y="16"/>
                  </a:cxn>
                  <a:cxn ang="0">
                    <a:pos x="36" y="14"/>
                  </a:cxn>
                  <a:cxn ang="0">
                    <a:pos x="39" y="16"/>
                  </a:cxn>
                  <a:cxn ang="0">
                    <a:pos x="41" y="16"/>
                  </a:cxn>
                  <a:cxn ang="0">
                    <a:pos x="43" y="16"/>
                  </a:cxn>
                  <a:cxn ang="0">
                    <a:pos x="43" y="16"/>
                  </a:cxn>
                  <a:cxn ang="0">
                    <a:pos x="54" y="7"/>
                  </a:cxn>
                </a:cxnLst>
                <a:rect l="0" t="0" r="r" b="b"/>
                <a:pathLst>
                  <a:path w="54" h="21">
                    <a:moveTo>
                      <a:pt x="54" y="7"/>
                    </a:moveTo>
                    <a:lnTo>
                      <a:pt x="54" y="7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3" y="4"/>
                    </a:lnTo>
                    <a:lnTo>
                      <a:pt x="0" y="7"/>
                    </a:lnTo>
                    <a:lnTo>
                      <a:pt x="4" y="21"/>
                    </a:lnTo>
                    <a:lnTo>
                      <a:pt x="17" y="17"/>
                    </a:lnTo>
                    <a:lnTo>
                      <a:pt x="30" y="16"/>
                    </a:lnTo>
                    <a:lnTo>
                      <a:pt x="36" y="14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51" name="Freeform 223"/>
              <p:cNvSpPr>
                <a:spLocks/>
              </p:cNvSpPr>
              <p:nvPr/>
            </p:nvSpPr>
            <p:spPr bwMode="auto">
              <a:xfrm>
                <a:off x="3416" y="2627"/>
                <a:ext cx="24" cy="31"/>
              </a:xfrm>
              <a:custGeom>
                <a:avLst/>
                <a:gdLst/>
                <a:ahLst/>
                <a:cxnLst>
                  <a:cxn ang="0">
                    <a:pos x="5" y="17"/>
                  </a:cxn>
                  <a:cxn ang="0">
                    <a:pos x="5" y="17"/>
                  </a:cxn>
                  <a:cxn ang="0">
                    <a:pos x="13" y="25"/>
                  </a:cxn>
                  <a:cxn ang="0">
                    <a:pos x="17" y="20"/>
                  </a:cxn>
                  <a:cxn ang="0">
                    <a:pos x="20" y="17"/>
                  </a:cxn>
                  <a:cxn ang="0">
                    <a:pos x="22" y="12"/>
                  </a:cxn>
                  <a:cxn ang="0">
                    <a:pos x="24" y="7"/>
                  </a:cxn>
                  <a:cxn ang="0">
                    <a:pos x="20" y="0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7" y="10"/>
                  </a:cxn>
                  <a:cxn ang="0">
                    <a:pos x="5" y="12"/>
                  </a:cxn>
                  <a:cxn ang="0">
                    <a:pos x="0" y="17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5" y="17"/>
                  </a:cxn>
                </a:cxnLst>
                <a:rect l="0" t="0" r="r" b="b"/>
                <a:pathLst>
                  <a:path w="24" h="31">
                    <a:moveTo>
                      <a:pt x="5" y="17"/>
                    </a:moveTo>
                    <a:lnTo>
                      <a:pt x="5" y="17"/>
                    </a:lnTo>
                    <a:lnTo>
                      <a:pt x="13" y="25"/>
                    </a:lnTo>
                    <a:lnTo>
                      <a:pt x="17" y="20"/>
                    </a:lnTo>
                    <a:lnTo>
                      <a:pt x="20" y="17"/>
                    </a:lnTo>
                    <a:lnTo>
                      <a:pt x="22" y="12"/>
                    </a:lnTo>
                    <a:lnTo>
                      <a:pt x="24" y="7"/>
                    </a:lnTo>
                    <a:lnTo>
                      <a:pt x="20" y="0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0" y="17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52" name="Freeform 224"/>
              <p:cNvSpPr>
                <a:spLocks/>
              </p:cNvSpPr>
              <p:nvPr/>
            </p:nvSpPr>
            <p:spPr bwMode="auto">
              <a:xfrm>
                <a:off x="3421" y="2644"/>
                <a:ext cx="100" cy="19"/>
              </a:xfrm>
              <a:custGeom>
                <a:avLst/>
                <a:gdLst/>
                <a:ahLst/>
                <a:cxnLst>
                  <a:cxn ang="0">
                    <a:pos x="100" y="10"/>
                  </a:cxn>
                  <a:cxn ang="0">
                    <a:pos x="92" y="3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91" y="17"/>
                  </a:cxn>
                  <a:cxn ang="0">
                    <a:pos x="100" y="10"/>
                  </a:cxn>
                  <a:cxn ang="0">
                    <a:pos x="91" y="17"/>
                  </a:cxn>
                  <a:cxn ang="0">
                    <a:pos x="100" y="19"/>
                  </a:cxn>
                  <a:cxn ang="0">
                    <a:pos x="100" y="10"/>
                  </a:cxn>
                </a:cxnLst>
                <a:rect l="0" t="0" r="r" b="b"/>
                <a:pathLst>
                  <a:path w="100" h="19">
                    <a:moveTo>
                      <a:pt x="100" y="10"/>
                    </a:moveTo>
                    <a:lnTo>
                      <a:pt x="92" y="3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91" y="17"/>
                    </a:lnTo>
                    <a:lnTo>
                      <a:pt x="100" y="10"/>
                    </a:lnTo>
                    <a:lnTo>
                      <a:pt x="91" y="17"/>
                    </a:lnTo>
                    <a:lnTo>
                      <a:pt x="100" y="19"/>
                    </a:lnTo>
                    <a:lnTo>
                      <a:pt x="10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53" name="Freeform 225"/>
              <p:cNvSpPr>
                <a:spLocks/>
              </p:cNvSpPr>
              <p:nvPr/>
            </p:nvSpPr>
            <p:spPr bwMode="auto">
              <a:xfrm>
                <a:off x="3500" y="2610"/>
                <a:ext cx="21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4" y="46"/>
                  </a:cxn>
                  <a:cxn ang="0">
                    <a:pos x="21" y="44"/>
                  </a:cxn>
                  <a:cxn ang="0">
                    <a:pos x="15" y="4"/>
                  </a:cxn>
                  <a:cxn ang="0">
                    <a:pos x="0" y="0"/>
                  </a:cxn>
                </a:cxnLst>
                <a:rect l="0" t="0" r="r" b="b"/>
                <a:pathLst>
                  <a:path w="21" h="46">
                    <a:moveTo>
                      <a:pt x="0" y="0"/>
                    </a:moveTo>
                    <a:lnTo>
                      <a:pt x="0" y="5"/>
                    </a:lnTo>
                    <a:lnTo>
                      <a:pt x="4" y="46"/>
                    </a:lnTo>
                    <a:lnTo>
                      <a:pt x="21" y="44"/>
                    </a:lnTo>
                    <a:lnTo>
                      <a:pt x="1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54" name="Freeform 226"/>
              <p:cNvSpPr>
                <a:spLocks/>
              </p:cNvSpPr>
              <p:nvPr/>
            </p:nvSpPr>
            <p:spPr bwMode="auto">
              <a:xfrm>
                <a:off x="3500" y="2474"/>
                <a:ext cx="109" cy="143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94" y="0"/>
                  </a:cxn>
                  <a:cxn ang="0">
                    <a:pos x="0" y="136"/>
                  </a:cxn>
                  <a:cxn ang="0">
                    <a:pos x="15" y="143"/>
                  </a:cxn>
                  <a:cxn ang="0">
                    <a:pos x="107" y="6"/>
                  </a:cxn>
                  <a:cxn ang="0">
                    <a:pos x="107" y="0"/>
                  </a:cxn>
                  <a:cxn ang="0">
                    <a:pos x="107" y="6"/>
                  </a:cxn>
                  <a:cxn ang="0">
                    <a:pos x="109" y="3"/>
                  </a:cxn>
                  <a:cxn ang="0">
                    <a:pos x="107" y="0"/>
                  </a:cxn>
                </a:cxnLst>
                <a:rect l="0" t="0" r="r" b="b"/>
                <a:pathLst>
                  <a:path w="109" h="143">
                    <a:moveTo>
                      <a:pt x="107" y="0"/>
                    </a:moveTo>
                    <a:lnTo>
                      <a:pt x="94" y="0"/>
                    </a:lnTo>
                    <a:lnTo>
                      <a:pt x="0" y="136"/>
                    </a:lnTo>
                    <a:lnTo>
                      <a:pt x="15" y="143"/>
                    </a:lnTo>
                    <a:lnTo>
                      <a:pt x="107" y="6"/>
                    </a:lnTo>
                    <a:lnTo>
                      <a:pt x="107" y="0"/>
                    </a:lnTo>
                    <a:lnTo>
                      <a:pt x="107" y="6"/>
                    </a:lnTo>
                    <a:lnTo>
                      <a:pt x="109" y="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55" name="Freeform 227"/>
              <p:cNvSpPr>
                <a:spLocks/>
              </p:cNvSpPr>
              <p:nvPr/>
            </p:nvSpPr>
            <p:spPr bwMode="auto">
              <a:xfrm>
                <a:off x="3545" y="2379"/>
                <a:ext cx="62" cy="10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8" y="19"/>
                  </a:cxn>
                  <a:cxn ang="0">
                    <a:pos x="15" y="29"/>
                  </a:cxn>
                  <a:cxn ang="0">
                    <a:pos x="21" y="42"/>
                  </a:cxn>
                  <a:cxn ang="0">
                    <a:pos x="28" y="56"/>
                  </a:cxn>
                  <a:cxn ang="0">
                    <a:pos x="40" y="83"/>
                  </a:cxn>
                  <a:cxn ang="0">
                    <a:pos x="49" y="101"/>
                  </a:cxn>
                  <a:cxn ang="0">
                    <a:pos x="62" y="95"/>
                  </a:cxn>
                  <a:cxn ang="0">
                    <a:pos x="55" y="78"/>
                  </a:cxn>
                  <a:cxn ang="0">
                    <a:pos x="44" y="51"/>
                  </a:cxn>
                  <a:cxn ang="0">
                    <a:pos x="36" y="36"/>
                  </a:cxn>
                  <a:cxn ang="0">
                    <a:pos x="28" y="22"/>
                  </a:cxn>
                  <a:cxn ang="0">
                    <a:pos x="21" y="1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10"/>
                  </a:cxn>
                </a:cxnLst>
                <a:rect l="0" t="0" r="r" b="b"/>
                <a:pathLst>
                  <a:path w="62" h="101">
                    <a:moveTo>
                      <a:pt x="0" y="10"/>
                    </a:moveTo>
                    <a:lnTo>
                      <a:pt x="0" y="10"/>
                    </a:lnTo>
                    <a:lnTo>
                      <a:pt x="8" y="19"/>
                    </a:lnTo>
                    <a:lnTo>
                      <a:pt x="15" y="29"/>
                    </a:lnTo>
                    <a:lnTo>
                      <a:pt x="21" y="42"/>
                    </a:lnTo>
                    <a:lnTo>
                      <a:pt x="28" y="56"/>
                    </a:lnTo>
                    <a:lnTo>
                      <a:pt x="40" y="83"/>
                    </a:lnTo>
                    <a:lnTo>
                      <a:pt x="49" y="101"/>
                    </a:lnTo>
                    <a:lnTo>
                      <a:pt x="62" y="95"/>
                    </a:lnTo>
                    <a:lnTo>
                      <a:pt x="55" y="78"/>
                    </a:lnTo>
                    <a:lnTo>
                      <a:pt x="44" y="51"/>
                    </a:lnTo>
                    <a:lnTo>
                      <a:pt x="36" y="36"/>
                    </a:lnTo>
                    <a:lnTo>
                      <a:pt x="28" y="22"/>
                    </a:lnTo>
                    <a:lnTo>
                      <a:pt x="21" y="1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56" name="Freeform 228"/>
              <p:cNvSpPr>
                <a:spLocks/>
              </p:cNvSpPr>
              <p:nvPr/>
            </p:nvSpPr>
            <p:spPr bwMode="auto">
              <a:xfrm>
                <a:off x="3510" y="2352"/>
                <a:ext cx="47" cy="3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10"/>
                  </a:cxn>
                  <a:cxn ang="0">
                    <a:pos x="35" y="37"/>
                  </a:cxn>
                  <a:cxn ang="0">
                    <a:pos x="47" y="27"/>
                  </a:cxn>
                  <a:cxn ang="0">
                    <a:pos x="15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2" y="2"/>
                  </a:cxn>
                </a:cxnLst>
                <a:rect l="0" t="0" r="r" b="b"/>
                <a:pathLst>
                  <a:path w="47" h="37">
                    <a:moveTo>
                      <a:pt x="2" y="2"/>
                    </a:moveTo>
                    <a:lnTo>
                      <a:pt x="3" y="10"/>
                    </a:lnTo>
                    <a:lnTo>
                      <a:pt x="35" y="37"/>
                    </a:lnTo>
                    <a:lnTo>
                      <a:pt x="47" y="27"/>
                    </a:lnTo>
                    <a:lnTo>
                      <a:pt x="15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57" name="Freeform 229"/>
              <p:cNvSpPr>
                <a:spLocks/>
              </p:cNvSpPr>
              <p:nvPr/>
            </p:nvSpPr>
            <p:spPr bwMode="auto">
              <a:xfrm>
                <a:off x="2163" y="2082"/>
                <a:ext cx="693" cy="850"/>
              </a:xfrm>
              <a:custGeom>
                <a:avLst/>
                <a:gdLst/>
                <a:ahLst/>
                <a:cxnLst>
                  <a:cxn ang="0">
                    <a:pos x="577" y="479"/>
                  </a:cxn>
                  <a:cxn ang="0">
                    <a:pos x="622" y="449"/>
                  </a:cxn>
                  <a:cxn ang="0">
                    <a:pos x="689" y="424"/>
                  </a:cxn>
                  <a:cxn ang="0">
                    <a:pos x="691" y="404"/>
                  </a:cxn>
                  <a:cxn ang="0">
                    <a:pos x="622" y="228"/>
                  </a:cxn>
                  <a:cxn ang="0">
                    <a:pos x="639" y="183"/>
                  </a:cxn>
                  <a:cxn ang="0">
                    <a:pos x="578" y="83"/>
                  </a:cxn>
                  <a:cxn ang="0">
                    <a:pos x="575" y="70"/>
                  </a:cxn>
                  <a:cxn ang="0">
                    <a:pos x="588" y="59"/>
                  </a:cxn>
                  <a:cxn ang="0">
                    <a:pos x="575" y="22"/>
                  </a:cxn>
                  <a:cxn ang="0">
                    <a:pos x="546" y="0"/>
                  </a:cxn>
                  <a:cxn ang="0">
                    <a:pos x="530" y="16"/>
                  </a:cxn>
                  <a:cxn ang="0">
                    <a:pos x="537" y="27"/>
                  </a:cxn>
                  <a:cxn ang="0">
                    <a:pos x="548" y="41"/>
                  </a:cxn>
                  <a:cxn ang="0">
                    <a:pos x="520" y="66"/>
                  </a:cxn>
                  <a:cxn ang="0">
                    <a:pos x="454" y="78"/>
                  </a:cxn>
                  <a:cxn ang="0">
                    <a:pos x="387" y="100"/>
                  </a:cxn>
                  <a:cxn ang="0">
                    <a:pos x="321" y="56"/>
                  </a:cxn>
                  <a:cxn ang="0">
                    <a:pos x="308" y="26"/>
                  </a:cxn>
                  <a:cxn ang="0">
                    <a:pos x="203" y="4"/>
                  </a:cxn>
                  <a:cxn ang="0">
                    <a:pos x="216" y="48"/>
                  </a:cxn>
                  <a:cxn ang="0">
                    <a:pos x="235" y="113"/>
                  </a:cxn>
                  <a:cxn ang="0">
                    <a:pos x="203" y="124"/>
                  </a:cxn>
                  <a:cxn ang="0">
                    <a:pos x="195" y="159"/>
                  </a:cxn>
                  <a:cxn ang="0">
                    <a:pos x="152" y="144"/>
                  </a:cxn>
                  <a:cxn ang="0">
                    <a:pos x="113" y="213"/>
                  </a:cxn>
                  <a:cxn ang="0">
                    <a:pos x="2" y="360"/>
                  </a:cxn>
                  <a:cxn ang="0">
                    <a:pos x="28" y="562"/>
                  </a:cxn>
                  <a:cxn ang="0">
                    <a:pos x="53" y="589"/>
                  </a:cxn>
                  <a:cxn ang="0">
                    <a:pos x="54" y="608"/>
                  </a:cxn>
                  <a:cxn ang="0">
                    <a:pos x="81" y="626"/>
                  </a:cxn>
                  <a:cxn ang="0">
                    <a:pos x="139" y="636"/>
                  </a:cxn>
                  <a:cxn ang="0">
                    <a:pos x="165" y="658"/>
                  </a:cxn>
                  <a:cxn ang="0">
                    <a:pos x="135" y="729"/>
                  </a:cxn>
                  <a:cxn ang="0">
                    <a:pos x="111" y="788"/>
                  </a:cxn>
                  <a:cxn ang="0">
                    <a:pos x="128" y="822"/>
                  </a:cxn>
                  <a:cxn ang="0">
                    <a:pos x="167" y="815"/>
                  </a:cxn>
                  <a:cxn ang="0">
                    <a:pos x="169" y="788"/>
                  </a:cxn>
                  <a:cxn ang="0">
                    <a:pos x="205" y="791"/>
                  </a:cxn>
                  <a:cxn ang="0">
                    <a:pos x="293" y="813"/>
                  </a:cxn>
                  <a:cxn ang="0">
                    <a:pos x="391" y="822"/>
                  </a:cxn>
                  <a:cxn ang="0">
                    <a:pos x="464" y="805"/>
                  </a:cxn>
                  <a:cxn ang="0">
                    <a:pos x="552" y="790"/>
                  </a:cxn>
                  <a:cxn ang="0">
                    <a:pos x="541" y="763"/>
                  </a:cxn>
                  <a:cxn ang="0">
                    <a:pos x="614" y="716"/>
                  </a:cxn>
                  <a:cxn ang="0">
                    <a:pos x="648" y="675"/>
                  </a:cxn>
                  <a:cxn ang="0">
                    <a:pos x="608" y="657"/>
                  </a:cxn>
                  <a:cxn ang="0">
                    <a:pos x="539" y="576"/>
                  </a:cxn>
                </a:cxnLst>
                <a:rect l="0" t="0" r="r" b="b"/>
                <a:pathLst>
                  <a:path w="693" h="850">
                    <a:moveTo>
                      <a:pt x="462" y="522"/>
                    </a:moveTo>
                    <a:lnTo>
                      <a:pt x="513" y="503"/>
                    </a:lnTo>
                    <a:lnTo>
                      <a:pt x="565" y="486"/>
                    </a:lnTo>
                    <a:lnTo>
                      <a:pt x="577" y="479"/>
                    </a:lnTo>
                    <a:lnTo>
                      <a:pt x="588" y="474"/>
                    </a:lnTo>
                    <a:lnTo>
                      <a:pt x="599" y="466"/>
                    </a:lnTo>
                    <a:lnTo>
                      <a:pt x="610" y="457"/>
                    </a:lnTo>
                    <a:lnTo>
                      <a:pt x="622" y="449"/>
                    </a:lnTo>
                    <a:lnTo>
                      <a:pt x="631" y="437"/>
                    </a:lnTo>
                    <a:lnTo>
                      <a:pt x="640" y="424"/>
                    </a:lnTo>
                    <a:lnTo>
                      <a:pt x="648" y="410"/>
                    </a:lnTo>
                    <a:lnTo>
                      <a:pt x="689" y="424"/>
                    </a:lnTo>
                    <a:lnTo>
                      <a:pt x="691" y="419"/>
                    </a:lnTo>
                    <a:lnTo>
                      <a:pt x="693" y="414"/>
                    </a:lnTo>
                    <a:lnTo>
                      <a:pt x="693" y="409"/>
                    </a:lnTo>
                    <a:lnTo>
                      <a:pt x="691" y="404"/>
                    </a:lnTo>
                    <a:lnTo>
                      <a:pt x="687" y="392"/>
                    </a:lnTo>
                    <a:lnTo>
                      <a:pt x="682" y="373"/>
                    </a:lnTo>
                    <a:lnTo>
                      <a:pt x="670" y="296"/>
                    </a:lnTo>
                    <a:lnTo>
                      <a:pt x="622" y="228"/>
                    </a:lnTo>
                    <a:lnTo>
                      <a:pt x="624" y="216"/>
                    </a:lnTo>
                    <a:lnTo>
                      <a:pt x="627" y="206"/>
                    </a:lnTo>
                    <a:lnTo>
                      <a:pt x="633" y="194"/>
                    </a:lnTo>
                    <a:lnTo>
                      <a:pt x="639" y="183"/>
                    </a:lnTo>
                    <a:lnTo>
                      <a:pt x="622" y="107"/>
                    </a:lnTo>
                    <a:lnTo>
                      <a:pt x="610" y="98"/>
                    </a:lnTo>
                    <a:lnTo>
                      <a:pt x="588" y="88"/>
                    </a:lnTo>
                    <a:lnTo>
                      <a:pt x="578" y="83"/>
                    </a:lnTo>
                    <a:lnTo>
                      <a:pt x="573" y="78"/>
                    </a:lnTo>
                    <a:lnTo>
                      <a:pt x="571" y="75"/>
                    </a:lnTo>
                    <a:lnTo>
                      <a:pt x="573" y="73"/>
                    </a:lnTo>
                    <a:lnTo>
                      <a:pt x="575" y="70"/>
                    </a:lnTo>
                    <a:lnTo>
                      <a:pt x="578" y="68"/>
                    </a:lnTo>
                    <a:lnTo>
                      <a:pt x="582" y="65"/>
                    </a:lnTo>
                    <a:lnTo>
                      <a:pt x="586" y="63"/>
                    </a:lnTo>
                    <a:lnTo>
                      <a:pt x="588" y="59"/>
                    </a:lnTo>
                    <a:lnTo>
                      <a:pt x="590" y="56"/>
                    </a:lnTo>
                    <a:lnTo>
                      <a:pt x="588" y="48"/>
                    </a:lnTo>
                    <a:lnTo>
                      <a:pt x="586" y="39"/>
                    </a:lnTo>
                    <a:lnTo>
                      <a:pt x="575" y="22"/>
                    </a:lnTo>
                    <a:lnTo>
                      <a:pt x="565" y="11"/>
                    </a:lnTo>
                    <a:lnTo>
                      <a:pt x="558" y="4"/>
                    </a:lnTo>
                    <a:lnTo>
                      <a:pt x="550" y="0"/>
                    </a:lnTo>
                    <a:lnTo>
                      <a:pt x="546" y="0"/>
                    </a:lnTo>
                    <a:lnTo>
                      <a:pt x="543" y="2"/>
                    </a:lnTo>
                    <a:lnTo>
                      <a:pt x="537" y="5"/>
                    </a:lnTo>
                    <a:lnTo>
                      <a:pt x="531" y="12"/>
                    </a:lnTo>
                    <a:lnTo>
                      <a:pt x="530" y="16"/>
                    </a:lnTo>
                    <a:lnTo>
                      <a:pt x="530" y="19"/>
                    </a:lnTo>
                    <a:lnTo>
                      <a:pt x="530" y="21"/>
                    </a:lnTo>
                    <a:lnTo>
                      <a:pt x="531" y="24"/>
                    </a:lnTo>
                    <a:lnTo>
                      <a:pt x="537" y="27"/>
                    </a:lnTo>
                    <a:lnTo>
                      <a:pt x="543" y="29"/>
                    </a:lnTo>
                    <a:lnTo>
                      <a:pt x="548" y="32"/>
                    </a:lnTo>
                    <a:lnTo>
                      <a:pt x="550" y="38"/>
                    </a:lnTo>
                    <a:lnTo>
                      <a:pt x="548" y="41"/>
                    </a:lnTo>
                    <a:lnTo>
                      <a:pt x="546" y="46"/>
                    </a:lnTo>
                    <a:lnTo>
                      <a:pt x="541" y="51"/>
                    </a:lnTo>
                    <a:lnTo>
                      <a:pt x="535" y="56"/>
                    </a:lnTo>
                    <a:lnTo>
                      <a:pt x="520" y="66"/>
                    </a:lnTo>
                    <a:lnTo>
                      <a:pt x="505" y="75"/>
                    </a:lnTo>
                    <a:lnTo>
                      <a:pt x="490" y="78"/>
                    </a:lnTo>
                    <a:lnTo>
                      <a:pt x="477" y="80"/>
                    </a:lnTo>
                    <a:lnTo>
                      <a:pt x="454" y="78"/>
                    </a:lnTo>
                    <a:lnTo>
                      <a:pt x="441" y="75"/>
                    </a:lnTo>
                    <a:lnTo>
                      <a:pt x="434" y="88"/>
                    </a:lnTo>
                    <a:lnTo>
                      <a:pt x="428" y="107"/>
                    </a:lnTo>
                    <a:lnTo>
                      <a:pt x="387" y="100"/>
                    </a:lnTo>
                    <a:lnTo>
                      <a:pt x="385" y="76"/>
                    </a:lnTo>
                    <a:lnTo>
                      <a:pt x="368" y="70"/>
                    </a:lnTo>
                    <a:lnTo>
                      <a:pt x="346" y="63"/>
                    </a:lnTo>
                    <a:lnTo>
                      <a:pt x="321" y="56"/>
                    </a:lnTo>
                    <a:lnTo>
                      <a:pt x="300" y="54"/>
                    </a:lnTo>
                    <a:lnTo>
                      <a:pt x="302" y="41"/>
                    </a:lnTo>
                    <a:lnTo>
                      <a:pt x="306" y="31"/>
                    </a:lnTo>
                    <a:lnTo>
                      <a:pt x="308" y="26"/>
                    </a:lnTo>
                    <a:lnTo>
                      <a:pt x="310" y="19"/>
                    </a:lnTo>
                    <a:lnTo>
                      <a:pt x="308" y="12"/>
                    </a:lnTo>
                    <a:lnTo>
                      <a:pt x="306" y="4"/>
                    </a:lnTo>
                    <a:lnTo>
                      <a:pt x="203" y="4"/>
                    </a:lnTo>
                    <a:lnTo>
                      <a:pt x="205" y="14"/>
                    </a:lnTo>
                    <a:lnTo>
                      <a:pt x="207" y="24"/>
                    </a:lnTo>
                    <a:lnTo>
                      <a:pt x="210" y="36"/>
                    </a:lnTo>
                    <a:lnTo>
                      <a:pt x="216" y="48"/>
                    </a:lnTo>
                    <a:lnTo>
                      <a:pt x="229" y="68"/>
                    </a:lnTo>
                    <a:lnTo>
                      <a:pt x="242" y="83"/>
                    </a:lnTo>
                    <a:lnTo>
                      <a:pt x="238" y="98"/>
                    </a:lnTo>
                    <a:lnTo>
                      <a:pt x="235" y="113"/>
                    </a:lnTo>
                    <a:lnTo>
                      <a:pt x="222" y="118"/>
                    </a:lnTo>
                    <a:lnTo>
                      <a:pt x="214" y="124"/>
                    </a:lnTo>
                    <a:lnTo>
                      <a:pt x="203" y="113"/>
                    </a:lnTo>
                    <a:lnTo>
                      <a:pt x="203" y="124"/>
                    </a:lnTo>
                    <a:lnTo>
                      <a:pt x="203" y="140"/>
                    </a:lnTo>
                    <a:lnTo>
                      <a:pt x="201" y="147"/>
                    </a:lnTo>
                    <a:lnTo>
                      <a:pt x="199" y="154"/>
                    </a:lnTo>
                    <a:lnTo>
                      <a:pt x="195" y="159"/>
                    </a:lnTo>
                    <a:lnTo>
                      <a:pt x="190" y="161"/>
                    </a:lnTo>
                    <a:lnTo>
                      <a:pt x="173" y="161"/>
                    </a:lnTo>
                    <a:lnTo>
                      <a:pt x="163" y="156"/>
                    </a:lnTo>
                    <a:lnTo>
                      <a:pt x="152" y="144"/>
                    </a:lnTo>
                    <a:lnTo>
                      <a:pt x="139" y="132"/>
                    </a:lnTo>
                    <a:lnTo>
                      <a:pt x="131" y="124"/>
                    </a:lnTo>
                    <a:lnTo>
                      <a:pt x="96" y="152"/>
                    </a:lnTo>
                    <a:lnTo>
                      <a:pt x="113" y="213"/>
                    </a:lnTo>
                    <a:lnTo>
                      <a:pt x="71" y="258"/>
                    </a:lnTo>
                    <a:lnTo>
                      <a:pt x="88" y="282"/>
                    </a:lnTo>
                    <a:lnTo>
                      <a:pt x="2" y="343"/>
                    </a:lnTo>
                    <a:lnTo>
                      <a:pt x="2" y="360"/>
                    </a:lnTo>
                    <a:lnTo>
                      <a:pt x="2" y="400"/>
                    </a:lnTo>
                    <a:lnTo>
                      <a:pt x="0" y="442"/>
                    </a:lnTo>
                    <a:lnTo>
                      <a:pt x="0" y="464"/>
                    </a:lnTo>
                    <a:lnTo>
                      <a:pt x="28" y="562"/>
                    </a:lnTo>
                    <a:lnTo>
                      <a:pt x="37" y="570"/>
                    </a:lnTo>
                    <a:lnTo>
                      <a:pt x="47" y="579"/>
                    </a:lnTo>
                    <a:lnTo>
                      <a:pt x="51" y="584"/>
                    </a:lnTo>
                    <a:lnTo>
                      <a:pt x="53" y="589"/>
                    </a:lnTo>
                    <a:lnTo>
                      <a:pt x="54" y="592"/>
                    </a:lnTo>
                    <a:lnTo>
                      <a:pt x="54" y="597"/>
                    </a:lnTo>
                    <a:lnTo>
                      <a:pt x="54" y="603"/>
                    </a:lnTo>
                    <a:lnTo>
                      <a:pt x="54" y="608"/>
                    </a:lnTo>
                    <a:lnTo>
                      <a:pt x="54" y="613"/>
                    </a:lnTo>
                    <a:lnTo>
                      <a:pt x="51" y="619"/>
                    </a:lnTo>
                    <a:lnTo>
                      <a:pt x="66" y="624"/>
                    </a:lnTo>
                    <a:lnTo>
                      <a:pt x="81" y="626"/>
                    </a:lnTo>
                    <a:lnTo>
                      <a:pt x="96" y="628"/>
                    </a:lnTo>
                    <a:lnTo>
                      <a:pt x="111" y="628"/>
                    </a:lnTo>
                    <a:lnTo>
                      <a:pt x="124" y="631"/>
                    </a:lnTo>
                    <a:lnTo>
                      <a:pt x="139" y="636"/>
                    </a:lnTo>
                    <a:lnTo>
                      <a:pt x="145" y="640"/>
                    </a:lnTo>
                    <a:lnTo>
                      <a:pt x="152" y="645"/>
                    </a:lnTo>
                    <a:lnTo>
                      <a:pt x="160" y="650"/>
                    </a:lnTo>
                    <a:lnTo>
                      <a:pt x="165" y="658"/>
                    </a:lnTo>
                    <a:lnTo>
                      <a:pt x="163" y="675"/>
                    </a:lnTo>
                    <a:lnTo>
                      <a:pt x="156" y="695"/>
                    </a:lnTo>
                    <a:lnTo>
                      <a:pt x="146" y="714"/>
                    </a:lnTo>
                    <a:lnTo>
                      <a:pt x="135" y="729"/>
                    </a:lnTo>
                    <a:lnTo>
                      <a:pt x="126" y="744"/>
                    </a:lnTo>
                    <a:lnTo>
                      <a:pt x="118" y="761"/>
                    </a:lnTo>
                    <a:lnTo>
                      <a:pt x="113" y="778"/>
                    </a:lnTo>
                    <a:lnTo>
                      <a:pt x="111" y="788"/>
                    </a:lnTo>
                    <a:lnTo>
                      <a:pt x="111" y="798"/>
                    </a:lnTo>
                    <a:lnTo>
                      <a:pt x="113" y="810"/>
                    </a:lnTo>
                    <a:lnTo>
                      <a:pt x="114" y="822"/>
                    </a:lnTo>
                    <a:lnTo>
                      <a:pt x="128" y="822"/>
                    </a:lnTo>
                    <a:lnTo>
                      <a:pt x="145" y="820"/>
                    </a:lnTo>
                    <a:lnTo>
                      <a:pt x="154" y="818"/>
                    </a:lnTo>
                    <a:lnTo>
                      <a:pt x="161" y="817"/>
                    </a:lnTo>
                    <a:lnTo>
                      <a:pt x="167" y="815"/>
                    </a:lnTo>
                    <a:lnTo>
                      <a:pt x="169" y="812"/>
                    </a:lnTo>
                    <a:lnTo>
                      <a:pt x="163" y="796"/>
                    </a:lnTo>
                    <a:lnTo>
                      <a:pt x="165" y="791"/>
                    </a:lnTo>
                    <a:lnTo>
                      <a:pt x="169" y="788"/>
                    </a:lnTo>
                    <a:lnTo>
                      <a:pt x="173" y="786"/>
                    </a:lnTo>
                    <a:lnTo>
                      <a:pt x="178" y="786"/>
                    </a:lnTo>
                    <a:lnTo>
                      <a:pt x="190" y="786"/>
                    </a:lnTo>
                    <a:lnTo>
                      <a:pt x="205" y="791"/>
                    </a:lnTo>
                    <a:lnTo>
                      <a:pt x="231" y="805"/>
                    </a:lnTo>
                    <a:lnTo>
                      <a:pt x="248" y="817"/>
                    </a:lnTo>
                    <a:lnTo>
                      <a:pt x="267" y="815"/>
                    </a:lnTo>
                    <a:lnTo>
                      <a:pt x="293" y="813"/>
                    </a:lnTo>
                    <a:lnTo>
                      <a:pt x="344" y="850"/>
                    </a:lnTo>
                    <a:lnTo>
                      <a:pt x="357" y="839"/>
                    </a:lnTo>
                    <a:lnTo>
                      <a:pt x="374" y="829"/>
                    </a:lnTo>
                    <a:lnTo>
                      <a:pt x="391" y="822"/>
                    </a:lnTo>
                    <a:lnTo>
                      <a:pt x="409" y="817"/>
                    </a:lnTo>
                    <a:lnTo>
                      <a:pt x="426" y="812"/>
                    </a:lnTo>
                    <a:lnTo>
                      <a:pt x="445" y="808"/>
                    </a:lnTo>
                    <a:lnTo>
                      <a:pt x="464" y="805"/>
                    </a:lnTo>
                    <a:lnTo>
                      <a:pt x="483" y="803"/>
                    </a:lnTo>
                    <a:lnTo>
                      <a:pt x="520" y="802"/>
                    </a:lnTo>
                    <a:lnTo>
                      <a:pt x="554" y="796"/>
                    </a:lnTo>
                    <a:lnTo>
                      <a:pt x="552" y="790"/>
                    </a:lnTo>
                    <a:lnTo>
                      <a:pt x="545" y="783"/>
                    </a:lnTo>
                    <a:lnTo>
                      <a:pt x="537" y="776"/>
                    </a:lnTo>
                    <a:lnTo>
                      <a:pt x="530" y="775"/>
                    </a:lnTo>
                    <a:lnTo>
                      <a:pt x="541" y="763"/>
                    </a:lnTo>
                    <a:lnTo>
                      <a:pt x="556" y="749"/>
                    </a:lnTo>
                    <a:lnTo>
                      <a:pt x="575" y="737"/>
                    </a:lnTo>
                    <a:lnTo>
                      <a:pt x="593" y="726"/>
                    </a:lnTo>
                    <a:lnTo>
                      <a:pt x="614" y="716"/>
                    </a:lnTo>
                    <a:lnTo>
                      <a:pt x="633" y="705"/>
                    </a:lnTo>
                    <a:lnTo>
                      <a:pt x="650" y="700"/>
                    </a:lnTo>
                    <a:lnTo>
                      <a:pt x="663" y="695"/>
                    </a:lnTo>
                    <a:lnTo>
                      <a:pt x="648" y="675"/>
                    </a:lnTo>
                    <a:lnTo>
                      <a:pt x="639" y="670"/>
                    </a:lnTo>
                    <a:lnTo>
                      <a:pt x="627" y="667"/>
                    </a:lnTo>
                    <a:lnTo>
                      <a:pt x="618" y="662"/>
                    </a:lnTo>
                    <a:lnTo>
                      <a:pt x="608" y="657"/>
                    </a:lnTo>
                    <a:lnTo>
                      <a:pt x="597" y="648"/>
                    </a:lnTo>
                    <a:lnTo>
                      <a:pt x="586" y="636"/>
                    </a:lnTo>
                    <a:lnTo>
                      <a:pt x="560" y="606"/>
                    </a:lnTo>
                    <a:lnTo>
                      <a:pt x="539" y="576"/>
                    </a:lnTo>
                    <a:lnTo>
                      <a:pt x="526" y="554"/>
                    </a:lnTo>
                    <a:lnTo>
                      <a:pt x="520" y="545"/>
                    </a:lnTo>
                    <a:lnTo>
                      <a:pt x="462" y="522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58" name="Freeform 230"/>
              <p:cNvSpPr>
                <a:spLocks/>
              </p:cNvSpPr>
              <p:nvPr/>
            </p:nvSpPr>
            <p:spPr bwMode="auto">
              <a:xfrm>
                <a:off x="2621" y="2482"/>
                <a:ext cx="197" cy="128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182" y="7"/>
                  </a:cxn>
                  <a:cxn ang="0">
                    <a:pos x="175" y="20"/>
                  </a:cxn>
                  <a:cxn ang="0">
                    <a:pos x="166" y="34"/>
                  </a:cxn>
                  <a:cxn ang="0">
                    <a:pos x="158" y="44"/>
                  </a:cxn>
                  <a:cxn ang="0">
                    <a:pos x="147" y="52"/>
                  </a:cxn>
                  <a:cxn ang="0">
                    <a:pos x="137" y="61"/>
                  </a:cxn>
                  <a:cxn ang="0">
                    <a:pos x="126" y="68"/>
                  </a:cxn>
                  <a:cxn ang="0">
                    <a:pos x="115" y="74"/>
                  </a:cxn>
                  <a:cxn ang="0">
                    <a:pos x="104" y="79"/>
                  </a:cxn>
                  <a:cxn ang="0">
                    <a:pos x="53" y="96"/>
                  </a:cxn>
                  <a:cxn ang="0">
                    <a:pos x="0" y="117"/>
                  </a:cxn>
                  <a:cxn ang="0">
                    <a:pos x="8" y="128"/>
                  </a:cxn>
                  <a:cxn ang="0">
                    <a:pos x="58" y="110"/>
                  </a:cxn>
                  <a:cxn ang="0">
                    <a:pos x="109" y="93"/>
                  </a:cxn>
                  <a:cxn ang="0">
                    <a:pos x="122" y="86"/>
                  </a:cxn>
                  <a:cxn ang="0">
                    <a:pos x="135" y="79"/>
                  </a:cxn>
                  <a:cxn ang="0">
                    <a:pos x="147" y="73"/>
                  </a:cxn>
                  <a:cxn ang="0">
                    <a:pos x="158" y="63"/>
                  </a:cxn>
                  <a:cxn ang="0">
                    <a:pos x="169" y="52"/>
                  </a:cxn>
                  <a:cxn ang="0">
                    <a:pos x="179" y="41"/>
                  </a:cxn>
                  <a:cxn ang="0">
                    <a:pos x="188" y="27"/>
                  </a:cxn>
                  <a:cxn ang="0">
                    <a:pos x="197" y="12"/>
                  </a:cxn>
                  <a:cxn ang="0">
                    <a:pos x="188" y="17"/>
                  </a:cxn>
                  <a:cxn ang="0">
                    <a:pos x="194" y="4"/>
                  </a:cxn>
                  <a:cxn ang="0">
                    <a:pos x="186" y="0"/>
                  </a:cxn>
                  <a:cxn ang="0">
                    <a:pos x="182" y="7"/>
                  </a:cxn>
                  <a:cxn ang="0">
                    <a:pos x="194" y="4"/>
                  </a:cxn>
                </a:cxnLst>
                <a:rect l="0" t="0" r="r" b="b"/>
                <a:pathLst>
                  <a:path w="197" h="128">
                    <a:moveTo>
                      <a:pt x="194" y="4"/>
                    </a:moveTo>
                    <a:lnTo>
                      <a:pt x="182" y="7"/>
                    </a:lnTo>
                    <a:lnTo>
                      <a:pt x="175" y="20"/>
                    </a:lnTo>
                    <a:lnTo>
                      <a:pt x="166" y="34"/>
                    </a:lnTo>
                    <a:lnTo>
                      <a:pt x="158" y="44"/>
                    </a:lnTo>
                    <a:lnTo>
                      <a:pt x="147" y="52"/>
                    </a:lnTo>
                    <a:lnTo>
                      <a:pt x="137" y="61"/>
                    </a:lnTo>
                    <a:lnTo>
                      <a:pt x="126" y="68"/>
                    </a:lnTo>
                    <a:lnTo>
                      <a:pt x="115" y="74"/>
                    </a:lnTo>
                    <a:lnTo>
                      <a:pt x="104" y="79"/>
                    </a:lnTo>
                    <a:lnTo>
                      <a:pt x="53" y="96"/>
                    </a:lnTo>
                    <a:lnTo>
                      <a:pt x="0" y="117"/>
                    </a:lnTo>
                    <a:lnTo>
                      <a:pt x="8" y="128"/>
                    </a:lnTo>
                    <a:lnTo>
                      <a:pt x="58" y="110"/>
                    </a:lnTo>
                    <a:lnTo>
                      <a:pt x="109" y="93"/>
                    </a:lnTo>
                    <a:lnTo>
                      <a:pt x="122" y="86"/>
                    </a:lnTo>
                    <a:lnTo>
                      <a:pt x="135" y="79"/>
                    </a:lnTo>
                    <a:lnTo>
                      <a:pt x="147" y="73"/>
                    </a:lnTo>
                    <a:lnTo>
                      <a:pt x="158" y="63"/>
                    </a:lnTo>
                    <a:lnTo>
                      <a:pt x="169" y="52"/>
                    </a:lnTo>
                    <a:lnTo>
                      <a:pt x="179" y="41"/>
                    </a:lnTo>
                    <a:lnTo>
                      <a:pt x="188" y="27"/>
                    </a:lnTo>
                    <a:lnTo>
                      <a:pt x="197" y="12"/>
                    </a:lnTo>
                    <a:lnTo>
                      <a:pt x="188" y="17"/>
                    </a:lnTo>
                    <a:lnTo>
                      <a:pt x="194" y="4"/>
                    </a:lnTo>
                    <a:lnTo>
                      <a:pt x="186" y="0"/>
                    </a:lnTo>
                    <a:lnTo>
                      <a:pt x="182" y="7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59" name="Freeform 231"/>
              <p:cNvSpPr>
                <a:spLocks/>
              </p:cNvSpPr>
              <p:nvPr/>
            </p:nvSpPr>
            <p:spPr bwMode="auto">
              <a:xfrm>
                <a:off x="2809" y="2486"/>
                <a:ext cx="51" cy="30"/>
              </a:xfrm>
              <a:custGeom>
                <a:avLst/>
                <a:gdLst/>
                <a:ahLst/>
                <a:cxnLst>
                  <a:cxn ang="0">
                    <a:pos x="51" y="23"/>
                  </a:cxn>
                  <a:cxn ang="0">
                    <a:pos x="47" y="15"/>
                  </a:cxn>
                  <a:cxn ang="0">
                    <a:pos x="6" y="0"/>
                  </a:cxn>
                  <a:cxn ang="0">
                    <a:pos x="0" y="13"/>
                  </a:cxn>
                  <a:cxn ang="0">
                    <a:pos x="41" y="26"/>
                  </a:cxn>
                  <a:cxn ang="0">
                    <a:pos x="51" y="23"/>
                  </a:cxn>
                  <a:cxn ang="0">
                    <a:pos x="41" y="26"/>
                  </a:cxn>
                  <a:cxn ang="0">
                    <a:pos x="47" y="30"/>
                  </a:cxn>
                  <a:cxn ang="0">
                    <a:pos x="51" y="23"/>
                  </a:cxn>
                </a:cxnLst>
                <a:rect l="0" t="0" r="r" b="b"/>
                <a:pathLst>
                  <a:path w="51" h="30">
                    <a:moveTo>
                      <a:pt x="51" y="23"/>
                    </a:moveTo>
                    <a:lnTo>
                      <a:pt x="47" y="15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41" y="26"/>
                    </a:lnTo>
                    <a:lnTo>
                      <a:pt x="51" y="23"/>
                    </a:lnTo>
                    <a:lnTo>
                      <a:pt x="41" y="26"/>
                    </a:lnTo>
                    <a:lnTo>
                      <a:pt x="47" y="30"/>
                    </a:lnTo>
                    <a:lnTo>
                      <a:pt x="51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60" name="Freeform 232"/>
              <p:cNvSpPr>
                <a:spLocks/>
              </p:cNvSpPr>
              <p:nvPr/>
            </p:nvSpPr>
            <p:spPr bwMode="auto">
              <a:xfrm>
                <a:off x="2837" y="2453"/>
                <a:ext cx="27" cy="5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6" y="22"/>
                  </a:cxn>
                  <a:cxn ang="0">
                    <a:pos x="10" y="34"/>
                  </a:cxn>
                  <a:cxn ang="0">
                    <a:pos x="11" y="39"/>
                  </a:cxn>
                  <a:cxn ang="0">
                    <a:pos x="11" y="43"/>
                  </a:cxn>
                  <a:cxn ang="0">
                    <a:pos x="10" y="46"/>
                  </a:cxn>
                  <a:cxn ang="0">
                    <a:pos x="8" y="51"/>
                  </a:cxn>
                  <a:cxn ang="0">
                    <a:pos x="23" y="56"/>
                  </a:cxn>
                  <a:cxn ang="0">
                    <a:pos x="25" y="49"/>
                  </a:cxn>
                  <a:cxn ang="0">
                    <a:pos x="27" y="44"/>
                  </a:cxn>
                  <a:cxn ang="0">
                    <a:pos x="27" y="38"/>
                  </a:cxn>
                  <a:cxn ang="0">
                    <a:pos x="25" y="31"/>
                  </a:cxn>
                  <a:cxn ang="0">
                    <a:pos x="21" y="17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0" y="2"/>
                  </a:cxn>
                </a:cxnLst>
                <a:rect l="0" t="0" r="r" b="b"/>
                <a:pathLst>
                  <a:path w="27" h="56">
                    <a:moveTo>
                      <a:pt x="0" y="2"/>
                    </a:moveTo>
                    <a:lnTo>
                      <a:pt x="0" y="4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1" y="39"/>
                    </a:lnTo>
                    <a:lnTo>
                      <a:pt x="11" y="43"/>
                    </a:lnTo>
                    <a:lnTo>
                      <a:pt x="10" y="46"/>
                    </a:lnTo>
                    <a:lnTo>
                      <a:pt x="8" y="51"/>
                    </a:lnTo>
                    <a:lnTo>
                      <a:pt x="23" y="56"/>
                    </a:lnTo>
                    <a:lnTo>
                      <a:pt x="25" y="49"/>
                    </a:lnTo>
                    <a:lnTo>
                      <a:pt x="27" y="44"/>
                    </a:lnTo>
                    <a:lnTo>
                      <a:pt x="27" y="38"/>
                    </a:lnTo>
                    <a:lnTo>
                      <a:pt x="25" y="31"/>
                    </a:lnTo>
                    <a:lnTo>
                      <a:pt x="21" y="17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61" name="Freeform 233"/>
              <p:cNvSpPr>
                <a:spLocks/>
              </p:cNvSpPr>
              <p:nvPr/>
            </p:nvSpPr>
            <p:spPr bwMode="auto">
              <a:xfrm>
                <a:off x="2826" y="2373"/>
                <a:ext cx="26" cy="8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5"/>
                  </a:cxn>
                  <a:cxn ang="0">
                    <a:pos x="11" y="82"/>
                  </a:cxn>
                  <a:cxn ang="0">
                    <a:pos x="26" y="80"/>
                  </a:cxn>
                  <a:cxn ang="0">
                    <a:pos x="15" y="3"/>
                  </a:cxn>
                  <a:cxn ang="0">
                    <a:pos x="13" y="0"/>
                  </a:cxn>
                </a:cxnLst>
                <a:rect l="0" t="0" r="r" b="b"/>
                <a:pathLst>
                  <a:path w="26" h="82">
                    <a:moveTo>
                      <a:pt x="13" y="0"/>
                    </a:moveTo>
                    <a:lnTo>
                      <a:pt x="0" y="5"/>
                    </a:lnTo>
                    <a:lnTo>
                      <a:pt x="11" y="82"/>
                    </a:lnTo>
                    <a:lnTo>
                      <a:pt x="26" y="80"/>
                    </a:lnTo>
                    <a:lnTo>
                      <a:pt x="15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62" name="Freeform 234"/>
              <p:cNvSpPr>
                <a:spLocks/>
              </p:cNvSpPr>
              <p:nvPr/>
            </p:nvSpPr>
            <p:spPr bwMode="auto">
              <a:xfrm>
                <a:off x="2777" y="2307"/>
                <a:ext cx="62" cy="7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6"/>
                  </a:cxn>
                  <a:cxn ang="0">
                    <a:pos x="49" y="74"/>
                  </a:cxn>
                  <a:cxn ang="0">
                    <a:pos x="62" y="66"/>
                  </a:cxn>
                  <a:cxn ang="0">
                    <a:pos x="15" y="0"/>
                  </a:cxn>
                  <a:cxn ang="0">
                    <a:pos x="0" y="3"/>
                  </a:cxn>
                </a:cxnLst>
                <a:rect l="0" t="0" r="r" b="b"/>
                <a:pathLst>
                  <a:path w="62" h="74">
                    <a:moveTo>
                      <a:pt x="0" y="3"/>
                    </a:moveTo>
                    <a:lnTo>
                      <a:pt x="2" y="6"/>
                    </a:lnTo>
                    <a:lnTo>
                      <a:pt x="49" y="74"/>
                    </a:lnTo>
                    <a:lnTo>
                      <a:pt x="62" y="66"/>
                    </a:lnTo>
                    <a:lnTo>
                      <a:pt x="1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63" name="Freeform 235"/>
              <p:cNvSpPr>
                <a:spLocks/>
              </p:cNvSpPr>
              <p:nvPr/>
            </p:nvSpPr>
            <p:spPr bwMode="auto">
              <a:xfrm>
                <a:off x="2777" y="2263"/>
                <a:ext cx="34" cy="47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9" y="0"/>
                  </a:cxn>
                  <a:cxn ang="0">
                    <a:pos x="11" y="10"/>
                  </a:cxn>
                  <a:cxn ang="0">
                    <a:pos x="6" y="22"/>
                  </a:cxn>
                  <a:cxn ang="0">
                    <a:pos x="2" y="35"/>
                  </a:cxn>
                  <a:cxn ang="0">
                    <a:pos x="0" y="47"/>
                  </a:cxn>
                  <a:cxn ang="0">
                    <a:pos x="17" y="47"/>
                  </a:cxn>
                  <a:cxn ang="0">
                    <a:pos x="17" y="37"/>
                  </a:cxn>
                  <a:cxn ang="0">
                    <a:pos x="21" y="27"/>
                  </a:cxn>
                  <a:cxn ang="0">
                    <a:pos x="26" y="17"/>
                  </a:cxn>
                  <a:cxn ang="0">
                    <a:pos x="32" y="5"/>
                  </a:cxn>
                  <a:cxn ang="0">
                    <a:pos x="34" y="2"/>
                  </a:cxn>
                  <a:cxn ang="0">
                    <a:pos x="17" y="3"/>
                  </a:cxn>
                </a:cxnLst>
                <a:rect l="0" t="0" r="r" b="b"/>
                <a:pathLst>
                  <a:path w="34" h="47">
                    <a:moveTo>
                      <a:pt x="17" y="3"/>
                    </a:moveTo>
                    <a:lnTo>
                      <a:pt x="19" y="0"/>
                    </a:lnTo>
                    <a:lnTo>
                      <a:pt x="11" y="10"/>
                    </a:lnTo>
                    <a:lnTo>
                      <a:pt x="6" y="22"/>
                    </a:lnTo>
                    <a:lnTo>
                      <a:pt x="2" y="35"/>
                    </a:lnTo>
                    <a:lnTo>
                      <a:pt x="0" y="47"/>
                    </a:lnTo>
                    <a:lnTo>
                      <a:pt x="17" y="47"/>
                    </a:lnTo>
                    <a:lnTo>
                      <a:pt x="17" y="37"/>
                    </a:lnTo>
                    <a:lnTo>
                      <a:pt x="21" y="27"/>
                    </a:lnTo>
                    <a:lnTo>
                      <a:pt x="26" y="17"/>
                    </a:lnTo>
                    <a:lnTo>
                      <a:pt x="32" y="5"/>
                    </a:lnTo>
                    <a:lnTo>
                      <a:pt x="34" y="2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64" name="Freeform 236"/>
              <p:cNvSpPr>
                <a:spLocks/>
              </p:cNvSpPr>
              <p:nvPr/>
            </p:nvSpPr>
            <p:spPr bwMode="auto">
              <a:xfrm>
                <a:off x="2777" y="2185"/>
                <a:ext cx="34" cy="8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5"/>
                  </a:cxn>
                  <a:cxn ang="0">
                    <a:pos x="17" y="81"/>
                  </a:cxn>
                  <a:cxn ang="0">
                    <a:pos x="34" y="80"/>
                  </a:cxn>
                  <a:cxn ang="0">
                    <a:pos x="15" y="2"/>
                  </a:cxn>
                  <a:cxn ang="0">
                    <a:pos x="15" y="0"/>
                  </a:cxn>
                </a:cxnLst>
                <a:rect l="0" t="0" r="r" b="b"/>
                <a:pathLst>
                  <a:path w="34" h="81">
                    <a:moveTo>
                      <a:pt x="15" y="0"/>
                    </a:moveTo>
                    <a:lnTo>
                      <a:pt x="0" y="5"/>
                    </a:lnTo>
                    <a:lnTo>
                      <a:pt x="17" y="81"/>
                    </a:lnTo>
                    <a:lnTo>
                      <a:pt x="34" y="80"/>
                    </a:lnTo>
                    <a:lnTo>
                      <a:pt x="15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65" name="Freeform 237"/>
              <p:cNvSpPr>
                <a:spLocks/>
              </p:cNvSpPr>
              <p:nvPr/>
            </p:nvSpPr>
            <p:spPr bwMode="auto">
              <a:xfrm>
                <a:off x="2726" y="2143"/>
                <a:ext cx="66" cy="4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4" y="20"/>
                  </a:cxn>
                  <a:cxn ang="0">
                    <a:pos x="12" y="27"/>
                  </a:cxn>
                  <a:cxn ang="0">
                    <a:pos x="21" y="32"/>
                  </a:cxn>
                  <a:cxn ang="0">
                    <a:pos x="42" y="42"/>
                  </a:cxn>
                  <a:cxn ang="0">
                    <a:pos x="51" y="47"/>
                  </a:cxn>
                  <a:cxn ang="0">
                    <a:pos x="66" y="42"/>
                  </a:cxn>
                  <a:cxn ang="0">
                    <a:pos x="51" y="30"/>
                  </a:cxn>
                  <a:cxn ang="0">
                    <a:pos x="29" y="20"/>
                  </a:cxn>
                  <a:cxn ang="0">
                    <a:pos x="21" y="15"/>
                  </a:cxn>
                  <a:cxn ang="0">
                    <a:pos x="15" y="12"/>
                  </a:cxn>
                  <a:cxn ang="0">
                    <a:pos x="17" y="12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12" y="0"/>
                  </a:cxn>
                </a:cxnLst>
                <a:rect l="0" t="0" r="r" b="b"/>
                <a:pathLst>
                  <a:path w="66" h="47">
                    <a:moveTo>
                      <a:pt x="12" y="0"/>
                    </a:moveTo>
                    <a:lnTo>
                      <a:pt x="12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12" y="27"/>
                    </a:lnTo>
                    <a:lnTo>
                      <a:pt x="21" y="32"/>
                    </a:lnTo>
                    <a:lnTo>
                      <a:pt x="42" y="42"/>
                    </a:lnTo>
                    <a:lnTo>
                      <a:pt x="51" y="47"/>
                    </a:lnTo>
                    <a:lnTo>
                      <a:pt x="66" y="42"/>
                    </a:lnTo>
                    <a:lnTo>
                      <a:pt x="51" y="30"/>
                    </a:lnTo>
                    <a:lnTo>
                      <a:pt x="29" y="20"/>
                    </a:lnTo>
                    <a:lnTo>
                      <a:pt x="21" y="15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66" name="Freeform 238"/>
              <p:cNvSpPr>
                <a:spLocks/>
              </p:cNvSpPr>
              <p:nvPr/>
            </p:nvSpPr>
            <p:spPr bwMode="auto">
              <a:xfrm>
                <a:off x="2723" y="2087"/>
                <a:ext cx="37" cy="7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9"/>
                  </a:cxn>
                  <a:cxn ang="0">
                    <a:pos x="9" y="21"/>
                  </a:cxn>
                  <a:cxn ang="0">
                    <a:pos x="18" y="38"/>
                  </a:cxn>
                  <a:cxn ang="0">
                    <a:pos x="20" y="44"/>
                  </a:cxn>
                  <a:cxn ang="0">
                    <a:pos x="20" y="49"/>
                  </a:cxn>
                  <a:cxn ang="0">
                    <a:pos x="20" y="51"/>
                  </a:cxn>
                  <a:cxn ang="0">
                    <a:pos x="20" y="53"/>
                  </a:cxn>
                  <a:cxn ang="0">
                    <a:pos x="18" y="54"/>
                  </a:cxn>
                  <a:cxn ang="0">
                    <a:pos x="15" y="56"/>
                  </a:cxn>
                  <a:cxn ang="0">
                    <a:pos x="22" y="70"/>
                  </a:cxn>
                  <a:cxn ang="0">
                    <a:pos x="28" y="66"/>
                  </a:cxn>
                  <a:cxn ang="0">
                    <a:pos x="32" y="61"/>
                  </a:cxn>
                  <a:cxn ang="0">
                    <a:pos x="35" y="56"/>
                  </a:cxn>
                  <a:cxn ang="0">
                    <a:pos x="37" y="51"/>
                  </a:cxn>
                  <a:cxn ang="0">
                    <a:pos x="35" y="41"/>
                  </a:cxn>
                  <a:cxn ang="0">
                    <a:pos x="33" y="31"/>
                  </a:cxn>
                  <a:cxn ang="0">
                    <a:pos x="22" y="1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0" y="11"/>
                  </a:cxn>
                </a:cxnLst>
                <a:rect l="0" t="0" r="r" b="b"/>
                <a:pathLst>
                  <a:path w="37" h="70">
                    <a:moveTo>
                      <a:pt x="0" y="11"/>
                    </a:moveTo>
                    <a:lnTo>
                      <a:pt x="0" y="9"/>
                    </a:lnTo>
                    <a:lnTo>
                      <a:pt x="9" y="21"/>
                    </a:lnTo>
                    <a:lnTo>
                      <a:pt x="18" y="38"/>
                    </a:lnTo>
                    <a:lnTo>
                      <a:pt x="20" y="44"/>
                    </a:lnTo>
                    <a:lnTo>
                      <a:pt x="20" y="49"/>
                    </a:lnTo>
                    <a:lnTo>
                      <a:pt x="20" y="51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5" y="56"/>
                    </a:lnTo>
                    <a:lnTo>
                      <a:pt x="22" y="70"/>
                    </a:lnTo>
                    <a:lnTo>
                      <a:pt x="28" y="66"/>
                    </a:lnTo>
                    <a:lnTo>
                      <a:pt x="32" y="61"/>
                    </a:lnTo>
                    <a:lnTo>
                      <a:pt x="35" y="56"/>
                    </a:lnTo>
                    <a:lnTo>
                      <a:pt x="37" y="51"/>
                    </a:lnTo>
                    <a:lnTo>
                      <a:pt x="35" y="41"/>
                    </a:lnTo>
                    <a:lnTo>
                      <a:pt x="33" y="31"/>
                    </a:lnTo>
                    <a:lnTo>
                      <a:pt x="22" y="1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67" name="Freeform 239"/>
              <p:cNvSpPr>
                <a:spLocks/>
              </p:cNvSpPr>
              <p:nvPr/>
            </p:nvSpPr>
            <p:spPr bwMode="auto">
              <a:xfrm>
                <a:off x="2689" y="2074"/>
                <a:ext cx="45" cy="24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3" y="24"/>
                  </a:cxn>
                  <a:cxn ang="0">
                    <a:pos x="17" y="19"/>
                  </a:cxn>
                  <a:cxn ang="0">
                    <a:pos x="20" y="15"/>
                  </a:cxn>
                  <a:cxn ang="0">
                    <a:pos x="22" y="15"/>
                  </a:cxn>
                  <a:cxn ang="0">
                    <a:pos x="22" y="13"/>
                  </a:cxn>
                  <a:cxn ang="0">
                    <a:pos x="28" y="17"/>
                  </a:cxn>
                  <a:cxn ang="0">
                    <a:pos x="34" y="24"/>
                  </a:cxn>
                  <a:cxn ang="0">
                    <a:pos x="45" y="13"/>
                  </a:cxn>
                  <a:cxn ang="0">
                    <a:pos x="37" y="7"/>
                  </a:cxn>
                  <a:cxn ang="0">
                    <a:pos x="28" y="2"/>
                  </a:cxn>
                  <a:cxn ang="0">
                    <a:pos x="19" y="0"/>
                  </a:cxn>
                  <a:cxn ang="0">
                    <a:pos x="11" y="3"/>
                  </a:cxn>
                  <a:cxn ang="0">
                    <a:pos x="5" y="8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3" y="24"/>
                  </a:cxn>
                </a:cxnLst>
                <a:rect l="0" t="0" r="r" b="b"/>
                <a:pathLst>
                  <a:path w="45" h="24">
                    <a:moveTo>
                      <a:pt x="13" y="24"/>
                    </a:moveTo>
                    <a:lnTo>
                      <a:pt x="13" y="24"/>
                    </a:lnTo>
                    <a:lnTo>
                      <a:pt x="17" y="19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2" y="13"/>
                    </a:lnTo>
                    <a:lnTo>
                      <a:pt x="28" y="17"/>
                    </a:lnTo>
                    <a:lnTo>
                      <a:pt x="34" y="24"/>
                    </a:lnTo>
                    <a:lnTo>
                      <a:pt x="45" y="13"/>
                    </a:lnTo>
                    <a:lnTo>
                      <a:pt x="37" y="7"/>
                    </a:lnTo>
                    <a:lnTo>
                      <a:pt x="28" y="2"/>
                    </a:lnTo>
                    <a:lnTo>
                      <a:pt x="19" y="0"/>
                    </a:lnTo>
                    <a:lnTo>
                      <a:pt x="11" y="3"/>
                    </a:lnTo>
                    <a:lnTo>
                      <a:pt x="5" y="8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68" name="Freeform 240"/>
              <p:cNvSpPr>
                <a:spLocks/>
              </p:cNvSpPr>
              <p:nvPr/>
            </p:nvSpPr>
            <p:spPr bwMode="auto">
              <a:xfrm>
                <a:off x="2683" y="2091"/>
                <a:ext cx="38" cy="52"/>
              </a:xfrm>
              <a:custGeom>
                <a:avLst/>
                <a:gdLst/>
                <a:ahLst/>
                <a:cxnLst>
                  <a:cxn ang="0">
                    <a:pos x="21" y="52"/>
                  </a:cxn>
                  <a:cxn ang="0">
                    <a:pos x="21" y="52"/>
                  </a:cxn>
                  <a:cxn ang="0">
                    <a:pos x="26" y="45"/>
                  </a:cxn>
                  <a:cxn ang="0">
                    <a:pos x="32" y="40"/>
                  </a:cxn>
                  <a:cxn ang="0">
                    <a:pos x="36" y="35"/>
                  </a:cxn>
                  <a:cxn ang="0">
                    <a:pos x="38" y="29"/>
                  </a:cxn>
                  <a:cxn ang="0">
                    <a:pos x="34" y="20"/>
                  </a:cxn>
                  <a:cxn ang="0">
                    <a:pos x="26" y="15"/>
                  </a:cxn>
                  <a:cxn ang="0">
                    <a:pos x="21" y="12"/>
                  </a:cxn>
                  <a:cxn ang="0">
                    <a:pos x="17" y="8"/>
                  </a:cxn>
                  <a:cxn ang="0">
                    <a:pos x="17" y="10"/>
                  </a:cxn>
                  <a:cxn ang="0">
                    <a:pos x="17" y="10"/>
                  </a:cxn>
                  <a:cxn ang="0">
                    <a:pos x="17" y="10"/>
                  </a:cxn>
                  <a:cxn ang="0">
                    <a:pos x="19" y="7"/>
                  </a:cxn>
                  <a:cxn ang="0">
                    <a:pos x="6" y="0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2" y="15"/>
                  </a:cxn>
                  <a:cxn ang="0">
                    <a:pos x="6" y="20"/>
                  </a:cxn>
                  <a:cxn ang="0">
                    <a:pos x="13" y="23"/>
                  </a:cxn>
                  <a:cxn ang="0">
                    <a:pos x="19" y="27"/>
                  </a:cxn>
                  <a:cxn ang="0">
                    <a:pos x="23" y="29"/>
                  </a:cxn>
                  <a:cxn ang="0">
                    <a:pos x="23" y="30"/>
                  </a:cxn>
                  <a:cxn ang="0">
                    <a:pos x="21" y="30"/>
                  </a:cxn>
                  <a:cxn ang="0">
                    <a:pos x="19" y="32"/>
                  </a:cxn>
                  <a:cxn ang="0">
                    <a:pos x="15" y="37"/>
                  </a:cxn>
                  <a:cxn ang="0">
                    <a:pos x="10" y="42"/>
                  </a:cxn>
                  <a:cxn ang="0">
                    <a:pos x="10" y="42"/>
                  </a:cxn>
                  <a:cxn ang="0">
                    <a:pos x="21" y="52"/>
                  </a:cxn>
                </a:cxnLst>
                <a:rect l="0" t="0" r="r" b="b"/>
                <a:pathLst>
                  <a:path w="38" h="52">
                    <a:moveTo>
                      <a:pt x="21" y="52"/>
                    </a:moveTo>
                    <a:lnTo>
                      <a:pt x="21" y="52"/>
                    </a:lnTo>
                    <a:lnTo>
                      <a:pt x="26" y="45"/>
                    </a:lnTo>
                    <a:lnTo>
                      <a:pt x="32" y="40"/>
                    </a:lnTo>
                    <a:lnTo>
                      <a:pt x="36" y="35"/>
                    </a:lnTo>
                    <a:lnTo>
                      <a:pt x="38" y="29"/>
                    </a:lnTo>
                    <a:lnTo>
                      <a:pt x="34" y="20"/>
                    </a:lnTo>
                    <a:lnTo>
                      <a:pt x="26" y="15"/>
                    </a:lnTo>
                    <a:lnTo>
                      <a:pt x="21" y="12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6" y="0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6" y="20"/>
                    </a:lnTo>
                    <a:lnTo>
                      <a:pt x="13" y="23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5" y="37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69" name="Freeform 241"/>
              <p:cNvSpPr>
                <a:spLocks/>
              </p:cNvSpPr>
              <p:nvPr/>
            </p:nvSpPr>
            <p:spPr bwMode="auto">
              <a:xfrm flipH="1">
                <a:off x="2565" y="2056"/>
                <a:ext cx="32" cy="112"/>
              </a:xfrm>
              <a:custGeom>
                <a:avLst/>
                <a:gdLst/>
                <a:ahLst/>
                <a:cxnLst>
                  <a:cxn ang="0">
                    <a:pos x="15" y="27"/>
                  </a:cxn>
                  <a:cxn ang="0">
                    <a:pos x="4" y="30"/>
                  </a:cxn>
                  <a:cxn ang="0">
                    <a:pos x="20" y="34"/>
                  </a:cxn>
                  <a:cxn ang="0">
                    <a:pos x="43" y="35"/>
                  </a:cxn>
                  <a:cxn ang="0">
                    <a:pos x="58" y="34"/>
                  </a:cxn>
                  <a:cxn ang="0">
                    <a:pos x="73" y="30"/>
                  </a:cxn>
                  <a:cxn ang="0">
                    <a:pos x="90" y="22"/>
                  </a:cxn>
                  <a:cxn ang="0">
                    <a:pos x="107" y="10"/>
                  </a:cxn>
                  <a:cxn ang="0">
                    <a:pos x="96" y="0"/>
                  </a:cxn>
                  <a:cxn ang="0">
                    <a:pos x="81" y="10"/>
                  </a:cxn>
                  <a:cxn ang="0">
                    <a:pos x="67" y="17"/>
                  </a:cxn>
                  <a:cxn ang="0">
                    <a:pos x="54" y="20"/>
                  </a:cxn>
                  <a:cxn ang="0">
                    <a:pos x="43" y="22"/>
                  </a:cxn>
                  <a:cxn ang="0">
                    <a:pos x="22" y="20"/>
                  </a:cxn>
                  <a:cxn ang="0">
                    <a:pos x="9" y="17"/>
                  </a:cxn>
                  <a:cxn ang="0">
                    <a:pos x="0" y="20"/>
                  </a:cxn>
                  <a:cxn ang="0">
                    <a:pos x="9" y="17"/>
                  </a:cxn>
                  <a:cxn ang="0">
                    <a:pos x="4" y="15"/>
                  </a:cxn>
                  <a:cxn ang="0">
                    <a:pos x="0" y="20"/>
                  </a:cxn>
                  <a:cxn ang="0">
                    <a:pos x="15" y="27"/>
                  </a:cxn>
                </a:cxnLst>
                <a:rect l="0" t="0" r="r" b="b"/>
                <a:pathLst>
                  <a:path w="107" h="35">
                    <a:moveTo>
                      <a:pt x="15" y="27"/>
                    </a:moveTo>
                    <a:lnTo>
                      <a:pt x="4" y="30"/>
                    </a:lnTo>
                    <a:lnTo>
                      <a:pt x="20" y="34"/>
                    </a:lnTo>
                    <a:lnTo>
                      <a:pt x="43" y="35"/>
                    </a:lnTo>
                    <a:lnTo>
                      <a:pt x="58" y="34"/>
                    </a:lnTo>
                    <a:lnTo>
                      <a:pt x="73" y="30"/>
                    </a:lnTo>
                    <a:lnTo>
                      <a:pt x="90" y="22"/>
                    </a:lnTo>
                    <a:lnTo>
                      <a:pt x="107" y="10"/>
                    </a:lnTo>
                    <a:lnTo>
                      <a:pt x="96" y="0"/>
                    </a:lnTo>
                    <a:lnTo>
                      <a:pt x="81" y="10"/>
                    </a:lnTo>
                    <a:lnTo>
                      <a:pt x="67" y="17"/>
                    </a:lnTo>
                    <a:lnTo>
                      <a:pt x="54" y="20"/>
                    </a:lnTo>
                    <a:lnTo>
                      <a:pt x="43" y="22"/>
                    </a:lnTo>
                    <a:lnTo>
                      <a:pt x="22" y="20"/>
                    </a:lnTo>
                    <a:lnTo>
                      <a:pt x="9" y="17"/>
                    </a:lnTo>
                    <a:lnTo>
                      <a:pt x="0" y="20"/>
                    </a:lnTo>
                    <a:lnTo>
                      <a:pt x="9" y="17"/>
                    </a:lnTo>
                    <a:lnTo>
                      <a:pt x="4" y="15"/>
                    </a:lnTo>
                    <a:lnTo>
                      <a:pt x="0" y="20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70" name="Freeform 242"/>
              <p:cNvSpPr>
                <a:spLocks/>
              </p:cNvSpPr>
              <p:nvPr/>
            </p:nvSpPr>
            <p:spPr bwMode="auto">
              <a:xfrm>
                <a:off x="2584" y="2153"/>
                <a:ext cx="28" cy="44"/>
              </a:xfrm>
              <a:custGeom>
                <a:avLst/>
                <a:gdLst/>
                <a:ahLst/>
                <a:cxnLst>
                  <a:cxn ang="0">
                    <a:pos x="5" y="42"/>
                  </a:cxn>
                  <a:cxn ang="0">
                    <a:pos x="15" y="36"/>
                  </a:cxn>
                  <a:cxn ang="0">
                    <a:pos x="20" y="19"/>
                  </a:cxn>
                  <a:cxn ang="0">
                    <a:pos x="28" y="7"/>
                  </a:cxn>
                  <a:cxn ang="0">
                    <a:pos x="13" y="0"/>
                  </a:cxn>
                  <a:cxn ang="0">
                    <a:pos x="5" y="14"/>
                  </a:cxn>
                  <a:cxn ang="0">
                    <a:pos x="0" y="36"/>
                  </a:cxn>
                  <a:cxn ang="0">
                    <a:pos x="7" y="29"/>
                  </a:cxn>
                  <a:cxn ang="0">
                    <a:pos x="5" y="42"/>
                  </a:cxn>
                  <a:cxn ang="0">
                    <a:pos x="15" y="44"/>
                  </a:cxn>
                  <a:cxn ang="0">
                    <a:pos x="15" y="36"/>
                  </a:cxn>
                  <a:cxn ang="0">
                    <a:pos x="5" y="42"/>
                  </a:cxn>
                </a:cxnLst>
                <a:rect l="0" t="0" r="r" b="b"/>
                <a:pathLst>
                  <a:path w="28" h="44">
                    <a:moveTo>
                      <a:pt x="5" y="42"/>
                    </a:moveTo>
                    <a:lnTo>
                      <a:pt x="15" y="36"/>
                    </a:lnTo>
                    <a:lnTo>
                      <a:pt x="20" y="19"/>
                    </a:lnTo>
                    <a:lnTo>
                      <a:pt x="28" y="7"/>
                    </a:lnTo>
                    <a:lnTo>
                      <a:pt x="13" y="0"/>
                    </a:lnTo>
                    <a:lnTo>
                      <a:pt x="5" y="14"/>
                    </a:lnTo>
                    <a:lnTo>
                      <a:pt x="0" y="36"/>
                    </a:lnTo>
                    <a:lnTo>
                      <a:pt x="7" y="29"/>
                    </a:lnTo>
                    <a:lnTo>
                      <a:pt x="5" y="42"/>
                    </a:lnTo>
                    <a:lnTo>
                      <a:pt x="15" y="44"/>
                    </a:lnTo>
                    <a:lnTo>
                      <a:pt x="15" y="36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71" name="Freeform 243"/>
              <p:cNvSpPr>
                <a:spLocks/>
              </p:cNvSpPr>
              <p:nvPr/>
            </p:nvSpPr>
            <p:spPr bwMode="auto">
              <a:xfrm>
                <a:off x="2542" y="2175"/>
                <a:ext cx="49" cy="2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14"/>
                  </a:cxn>
                  <a:cxn ang="0">
                    <a:pos x="47" y="20"/>
                  </a:cxn>
                  <a:cxn ang="0">
                    <a:pos x="49" y="7"/>
                  </a:cxn>
                  <a:cxn ang="0">
                    <a:pos x="10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8" y="14"/>
                  </a:cxn>
                  <a:cxn ang="0">
                    <a:pos x="0" y="7"/>
                  </a:cxn>
                </a:cxnLst>
                <a:rect l="0" t="0" r="r" b="b"/>
                <a:pathLst>
                  <a:path w="49" h="20">
                    <a:moveTo>
                      <a:pt x="0" y="7"/>
                    </a:moveTo>
                    <a:lnTo>
                      <a:pt x="8" y="14"/>
                    </a:lnTo>
                    <a:lnTo>
                      <a:pt x="47" y="20"/>
                    </a:lnTo>
                    <a:lnTo>
                      <a:pt x="49" y="7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8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72" name="Freeform 244"/>
              <p:cNvSpPr>
                <a:spLocks/>
              </p:cNvSpPr>
              <p:nvPr/>
            </p:nvSpPr>
            <p:spPr bwMode="auto">
              <a:xfrm>
                <a:off x="2540" y="2153"/>
                <a:ext cx="17" cy="2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7"/>
                  </a:cxn>
                  <a:cxn ang="0">
                    <a:pos x="2" y="29"/>
                  </a:cxn>
                  <a:cxn ang="0">
                    <a:pos x="17" y="29"/>
                  </a:cxn>
                  <a:cxn ang="0">
                    <a:pos x="15" y="5"/>
                  </a:cxn>
                  <a:cxn ang="0">
                    <a:pos x="12" y="0"/>
                  </a:cxn>
                  <a:cxn ang="0">
                    <a:pos x="15" y="5"/>
                  </a:cxn>
                  <a:cxn ang="0">
                    <a:pos x="15" y="2"/>
                  </a:cxn>
                  <a:cxn ang="0">
                    <a:pos x="12" y="0"/>
                  </a:cxn>
                </a:cxnLst>
                <a:rect l="0" t="0" r="r" b="b"/>
                <a:pathLst>
                  <a:path w="17" h="29">
                    <a:moveTo>
                      <a:pt x="12" y="0"/>
                    </a:moveTo>
                    <a:lnTo>
                      <a:pt x="0" y="7"/>
                    </a:lnTo>
                    <a:lnTo>
                      <a:pt x="2" y="29"/>
                    </a:lnTo>
                    <a:lnTo>
                      <a:pt x="17" y="29"/>
                    </a:lnTo>
                    <a:lnTo>
                      <a:pt x="15" y="5"/>
                    </a:lnTo>
                    <a:lnTo>
                      <a:pt x="12" y="0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73" name="Freeform 245"/>
              <p:cNvSpPr>
                <a:spLocks/>
              </p:cNvSpPr>
              <p:nvPr/>
            </p:nvSpPr>
            <p:spPr bwMode="auto">
              <a:xfrm>
                <a:off x="2456" y="2128"/>
                <a:ext cx="96" cy="3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15"/>
                  </a:cxn>
                  <a:cxn ang="0">
                    <a:pos x="26" y="17"/>
                  </a:cxn>
                  <a:cxn ang="0">
                    <a:pos x="51" y="24"/>
                  </a:cxn>
                  <a:cxn ang="0">
                    <a:pos x="71" y="30"/>
                  </a:cxn>
                  <a:cxn ang="0">
                    <a:pos x="88" y="37"/>
                  </a:cxn>
                  <a:cxn ang="0">
                    <a:pos x="96" y="25"/>
                  </a:cxn>
                  <a:cxn ang="0">
                    <a:pos x="77" y="17"/>
                  </a:cxn>
                  <a:cxn ang="0">
                    <a:pos x="54" y="10"/>
                  </a:cxn>
                  <a:cxn ang="0">
                    <a:pos x="30" y="3"/>
                  </a:cxn>
                  <a:cxn ang="0">
                    <a:pos x="7" y="0"/>
                  </a:cxn>
                  <a:cxn ang="0">
                    <a:pos x="15" y="8"/>
                  </a:cxn>
                  <a:cxn ang="0">
                    <a:pos x="0" y="8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0" y="8"/>
                  </a:cxn>
                </a:cxnLst>
                <a:rect l="0" t="0" r="r" b="b"/>
                <a:pathLst>
                  <a:path w="96" h="37">
                    <a:moveTo>
                      <a:pt x="0" y="8"/>
                    </a:moveTo>
                    <a:lnTo>
                      <a:pt x="7" y="15"/>
                    </a:lnTo>
                    <a:lnTo>
                      <a:pt x="26" y="17"/>
                    </a:lnTo>
                    <a:lnTo>
                      <a:pt x="51" y="24"/>
                    </a:lnTo>
                    <a:lnTo>
                      <a:pt x="71" y="30"/>
                    </a:lnTo>
                    <a:lnTo>
                      <a:pt x="88" y="37"/>
                    </a:lnTo>
                    <a:lnTo>
                      <a:pt x="96" y="25"/>
                    </a:lnTo>
                    <a:lnTo>
                      <a:pt x="77" y="17"/>
                    </a:lnTo>
                    <a:lnTo>
                      <a:pt x="54" y="10"/>
                    </a:lnTo>
                    <a:lnTo>
                      <a:pt x="30" y="3"/>
                    </a:lnTo>
                    <a:lnTo>
                      <a:pt x="7" y="0"/>
                    </a:lnTo>
                    <a:lnTo>
                      <a:pt x="15" y="8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74" name="Freeform 246"/>
              <p:cNvSpPr>
                <a:spLocks/>
              </p:cNvSpPr>
              <p:nvPr/>
            </p:nvSpPr>
            <p:spPr bwMode="auto">
              <a:xfrm>
                <a:off x="2456" y="2079"/>
                <a:ext cx="24" cy="57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6" y="8"/>
                  </a:cxn>
                  <a:cxn ang="0">
                    <a:pos x="7" y="17"/>
                  </a:cxn>
                  <a:cxn ang="0">
                    <a:pos x="7" y="22"/>
                  </a:cxn>
                  <a:cxn ang="0">
                    <a:pos x="7" y="27"/>
                  </a:cxn>
                  <a:cxn ang="0">
                    <a:pos x="6" y="32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15" y="57"/>
                  </a:cxn>
                  <a:cxn ang="0">
                    <a:pos x="17" y="46"/>
                  </a:cxn>
                  <a:cxn ang="0">
                    <a:pos x="21" y="35"/>
                  </a:cxn>
                  <a:cxn ang="0">
                    <a:pos x="22" y="30"/>
                  </a:cxn>
                  <a:cxn ang="0">
                    <a:pos x="24" y="22"/>
                  </a:cxn>
                  <a:cxn ang="0">
                    <a:pos x="22" y="14"/>
                  </a:cxn>
                  <a:cxn ang="0">
                    <a:pos x="21" y="5"/>
                  </a:cxn>
                  <a:cxn ang="0">
                    <a:pos x="13" y="0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13" y="14"/>
                  </a:cxn>
                </a:cxnLst>
                <a:rect l="0" t="0" r="r" b="b"/>
                <a:pathLst>
                  <a:path w="24" h="57">
                    <a:moveTo>
                      <a:pt x="13" y="14"/>
                    </a:moveTo>
                    <a:lnTo>
                      <a:pt x="6" y="8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7" y="27"/>
                    </a:lnTo>
                    <a:lnTo>
                      <a:pt x="6" y="32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15" y="57"/>
                    </a:lnTo>
                    <a:lnTo>
                      <a:pt x="17" y="46"/>
                    </a:lnTo>
                    <a:lnTo>
                      <a:pt x="21" y="35"/>
                    </a:lnTo>
                    <a:lnTo>
                      <a:pt x="22" y="30"/>
                    </a:lnTo>
                    <a:lnTo>
                      <a:pt x="24" y="22"/>
                    </a:lnTo>
                    <a:lnTo>
                      <a:pt x="22" y="14"/>
                    </a:lnTo>
                    <a:lnTo>
                      <a:pt x="21" y="5"/>
                    </a:lnTo>
                    <a:lnTo>
                      <a:pt x="13" y="0"/>
                    </a:lnTo>
                    <a:lnTo>
                      <a:pt x="21" y="5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75" name="Freeform 247"/>
              <p:cNvSpPr>
                <a:spLocks/>
              </p:cNvSpPr>
              <p:nvPr/>
            </p:nvSpPr>
            <p:spPr bwMode="auto">
              <a:xfrm>
                <a:off x="2358" y="2079"/>
                <a:ext cx="111" cy="1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14"/>
                  </a:cxn>
                  <a:cxn ang="0">
                    <a:pos x="111" y="14"/>
                  </a:cxn>
                  <a:cxn ang="0">
                    <a:pos x="111" y="0"/>
                  </a:cxn>
                  <a:cxn ang="0">
                    <a:pos x="8" y="0"/>
                  </a:cxn>
                  <a:cxn ang="0">
                    <a:pos x="0" y="7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111" h="14">
                    <a:moveTo>
                      <a:pt x="0" y="7"/>
                    </a:moveTo>
                    <a:lnTo>
                      <a:pt x="8" y="14"/>
                    </a:lnTo>
                    <a:lnTo>
                      <a:pt x="111" y="14"/>
                    </a:lnTo>
                    <a:lnTo>
                      <a:pt x="111" y="0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76" name="Freeform 248"/>
              <p:cNvSpPr>
                <a:spLocks/>
              </p:cNvSpPr>
              <p:nvPr/>
            </p:nvSpPr>
            <p:spPr bwMode="auto">
              <a:xfrm>
                <a:off x="2358" y="2086"/>
                <a:ext cx="55" cy="84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53" y="74"/>
                  </a:cxn>
                  <a:cxn ang="0">
                    <a:pos x="40" y="61"/>
                  </a:cxn>
                  <a:cxn ang="0">
                    <a:pos x="28" y="40"/>
                  </a:cxn>
                  <a:cxn ang="0">
                    <a:pos x="23" y="30"/>
                  </a:cxn>
                  <a:cxn ang="0">
                    <a:pos x="19" y="18"/>
                  </a:cxn>
                  <a:cxn ang="0">
                    <a:pos x="17" y="8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2" y="12"/>
                  </a:cxn>
                  <a:cxn ang="0">
                    <a:pos x="4" y="23"/>
                  </a:cxn>
                  <a:cxn ang="0">
                    <a:pos x="10" y="35"/>
                  </a:cxn>
                  <a:cxn ang="0">
                    <a:pos x="15" y="47"/>
                  </a:cxn>
                  <a:cxn ang="0">
                    <a:pos x="27" y="67"/>
                  </a:cxn>
                  <a:cxn ang="0">
                    <a:pos x="42" y="84"/>
                  </a:cxn>
                  <a:cxn ang="0">
                    <a:pos x="40" y="79"/>
                  </a:cxn>
                  <a:cxn ang="0">
                    <a:pos x="55" y="79"/>
                  </a:cxn>
                </a:cxnLst>
                <a:rect l="0" t="0" r="r" b="b"/>
                <a:pathLst>
                  <a:path w="55" h="84">
                    <a:moveTo>
                      <a:pt x="55" y="79"/>
                    </a:moveTo>
                    <a:lnTo>
                      <a:pt x="53" y="74"/>
                    </a:lnTo>
                    <a:lnTo>
                      <a:pt x="40" y="61"/>
                    </a:lnTo>
                    <a:lnTo>
                      <a:pt x="28" y="40"/>
                    </a:lnTo>
                    <a:lnTo>
                      <a:pt x="23" y="30"/>
                    </a:lnTo>
                    <a:lnTo>
                      <a:pt x="19" y="18"/>
                    </a:lnTo>
                    <a:lnTo>
                      <a:pt x="17" y="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4" y="23"/>
                    </a:lnTo>
                    <a:lnTo>
                      <a:pt x="10" y="35"/>
                    </a:lnTo>
                    <a:lnTo>
                      <a:pt x="15" y="47"/>
                    </a:lnTo>
                    <a:lnTo>
                      <a:pt x="27" y="67"/>
                    </a:lnTo>
                    <a:lnTo>
                      <a:pt x="42" y="84"/>
                    </a:lnTo>
                    <a:lnTo>
                      <a:pt x="40" y="79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77" name="Freeform 249"/>
              <p:cNvSpPr>
                <a:spLocks/>
              </p:cNvSpPr>
              <p:nvPr/>
            </p:nvSpPr>
            <p:spPr bwMode="auto">
              <a:xfrm>
                <a:off x="2390" y="2165"/>
                <a:ext cx="23" cy="37"/>
              </a:xfrm>
              <a:custGeom>
                <a:avLst/>
                <a:gdLst/>
                <a:ahLst/>
                <a:cxnLst>
                  <a:cxn ang="0">
                    <a:pos x="8" y="37"/>
                  </a:cxn>
                  <a:cxn ang="0">
                    <a:pos x="15" y="30"/>
                  </a:cxn>
                  <a:cxn ang="0">
                    <a:pos x="19" y="17"/>
                  </a:cxn>
                  <a:cxn ang="0">
                    <a:pos x="23" y="0"/>
                  </a:cxn>
                  <a:cxn ang="0">
                    <a:pos x="8" y="0"/>
                  </a:cxn>
                  <a:cxn ang="0">
                    <a:pos x="4" y="14"/>
                  </a:cxn>
                  <a:cxn ang="0">
                    <a:pos x="0" y="30"/>
                  </a:cxn>
                  <a:cxn ang="0">
                    <a:pos x="8" y="22"/>
                  </a:cxn>
                  <a:cxn ang="0">
                    <a:pos x="8" y="37"/>
                  </a:cxn>
                  <a:cxn ang="0">
                    <a:pos x="15" y="37"/>
                  </a:cxn>
                  <a:cxn ang="0">
                    <a:pos x="15" y="30"/>
                  </a:cxn>
                  <a:cxn ang="0">
                    <a:pos x="8" y="37"/>
                  </a:cxn>
                </a:cxnLst>
                <a:rect l="0" t="0" r="r" b="b"/>
                <a:pathLst>
                  <a:path w="23" h="37">
                    <a:moveTo>
                      <a:pt x="8" y="37"/>
                    </a:moveTo>
                    <a:lnTo>
                      <a:pt x="15" y="30"/>
                    </a:lnTo>
                    <a:lnTo>
                      <a:pt x="19" y="17"/>
                    </a:lnTo>
                    <a:lnTo>
                      <a:pt x="23" y="0"/>
                    </a:lnTo>
                    <a:lnTo>
                      <a:pt x="8" y="0"/>
                    </a:lnTo>
                    <a:lnTo>
                      <a:pt x="4" y="14"/>
                    </a:lnTo>
                    <a:lnTo>
                      <a:pt x="0" y="30"/>
                    </a:lnTo>
                    <a:lnTo>
                      <a:pt x="8" y="22"/>
                    </a:lnTo>
                    <a:lnTo>
                      <a:pt x="8" y="37"/>
                    </a:lnTo>
                    <a:lnTo>
                      <a:pt x="15" y="37"/>
                    </a:lnTo>
                    <a:lnTo>
                      <a:pt x="15" y="30"/>
                    </a:lnTo>
                    <a:lnTo>
                      <a:pt x="8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78" name="Freeform 250"/>
              <p:cNvSpPr>
                <a:spLocks/>
              </p:cNvSpPr>
              <p:nvPr/>
            </p:nvSpPr>
            <p:spPr bwMode="auto">
              <a:xfrm>
                <a:off x="2371" y="2187"/>
                <a:ext cx="27" cy="27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12" y="22"/>
                  </a:cxn>
                  <a:cxn ang="0">
                    <a:pos x="17" y="19"/>
                  </a:cxn>
                  <a:cxn ang="0">
                    <a:pos x="27" y="15"/>
                  </a:cxn>
                  <a:cxn ang="0">
                    <a:pos x="27" y="0"/>
                  </a:cxn>
                  <a:cxn ang="0">
                    <a:pos x="10" y="7"/>
                  </a:cxn>
                  <a:cxn ang="0">
                    <a:pos x="0" y="13"/>
                  </a:cxn>
                  <a:cxn ang="0">
                    <a:pos x="12" y="13"/>
                  </a:cxn>
                  <a:cxn ang="0">
                    <a:pos x="2" y="24"/>
                  </a:cxn>
                  <a:cxn ang="0">
                    <a:pos x="8" y="27"/>
                  </a:cxn>
                  <a:cxn ang="0">
                    <a:pos x="12" y="22"/>
                  </a:cxn>
                  <a:cxn ang="0">
                    <a:pos x="2" y="24"/>
                  </a:cxn>
                </a:cxnLst>
                <a:rect l="0" t="0" r="r" b="b"/>
                <a:pathLst>
                  <a:path w="27" h="27">
                    <a:moveTo>
                      <a:pt x="2" y="24"/>
                    </a:moveTo>
                    <a:lnTo>
                      <a:pt x="12" y="22"/>
                    </a:lnTo>
                    <a:lnTo>
                      <a:pt x="17" y="19"/>
                    </a:lnTo>
                    <a:lnTo>
                      <a:pt x="27" y="15"/>
                    </a:lnTo>
                    <a:lnTo>
                      <a:pt x="27" y="0"/>
                    </a:lnTo>
                    <a:lnTo>
                      <a:pt x="10" y="7"/>
                    </a:lnTo>
                    <a:lnTo>
                      <a:pt x="0" y="13"/>
                    </a:lnTo>
                    <a:lnTo>
                      <a:pt x="12" y="13"/>
                    </a:lnTo>
                    <a:lnTo>
                      <a:pt x="2" y="24"/>
                    </a:lnTo>
                    <a:lnTo>
                      <a:pt x="8" y="27"/>
                    </a:lnTo>
                    <a:lnTo>
                      <a:pt x="12" y="22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79" name="Freeform 251"/>
              <p:cNvSpPr>
                <a:spLocks/>
              </p:cNvSpPr>
              <p:nvPr/>
            </p:nvSpPr>
            <p:spPr bwMode="auto">
              <a:xfrm>
                <a:off x="2358" y="2179"/>
                <a:ext cx="25" cy="3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21"/>
                  </a:cxn>
                  <a:cxn ang="0">
                    <a:pos x="15" y="32"/>
                  </a:cxn>
                  <a:cxn ang="0">
                    <a:pos x="25" y="21"/>
                  </a:cxn>
                  <a:cxn ang="0">
                    <a:pos x="13" y="11"/>
                  </a:cxn>
                  <a:cxn ang="0">
                    <a:pos x="0" y="16"/>
                  </a:cxn>
                  <a:cxn ang="0">
                    <a:pos x="13" y="11"/>
                  </a:cxn>
                  <a:cxn ang="0">
                    <a:pos x="0" y="0"/>
                  </a:cxn>
                  <a:cxn ang="0">
                    <a:pos x="0" y="16"/>
                  </a:cxn>
                </a:cxnLst>
                <a:rect l="0" t="0" r="r" b="b"/>
                <a:pathLst>
                  <a:path w="25" h="32">
                    <a:moveTo>
                      <a:pt x="0" y="16"/>
                    </a:moveTo>
                    <a:lnTo>
                      <a:pt x="2" y="21"/>
                    </a:lnTo>
                    <a:lnTo>
                      <a:pt x="15" y="32"/>
                    </a:lnTo>
                    <a:lnTo>
                      <a:pt x="25" y="21"/>
                    </a:lnTo>
                    <a:lnTo>
                      <a:pt x="13" y="11"/>
                    </a:lnTo>
                    <a:lnTo>
                      <a:pt x="0" y="16"/>
                    </a:lnTo>
                    <a:lnTo>
                      <a:pt x="13" y="11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80" name="Freeform 252"/>
              <p:cNvSpPr>
                <a:spLocks/>
              </p:cNvSpPr>
              <p:nvPr/>
            </p:nvSpPr>
            <p:spPr bwMode="auto">
              <a:xfrm>
                <a:off x="2353" y="2195"/>
                <a:ext cx="22" cy="5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54"/>
                  </a:cxn>
                  <a:cxn ang="0">
                    <a:pos x="11" y="51"/>
                  </a:cxn>
                  <a:cxn ang="0">
                    <a:pos x="17" y="44"/>
                  </a:cxn>
                  <a:cxn ang="0">
                    <a:pos x="18" y="36"/>
                  </a:cxn>
                  <a:cxn ang="0">
                    <a:pos x="20" y="27"/>
                  </a:cxn>
                  <a:cxn ang="0">
                    <a:pos x="22" y="11"/>
                  </a:cxn>
                  <a:cxn ang="0">
                    <a:pos x="20" y="0"/>
                  </a:cxn>
                  <a:cxn ang="0">
                    <a:pos x="5" y="0"/>
                  </a:cxn>
                  <a:cxn ang="0">
                    <a:pos x="5" y="11"/>
                  </a:cxn>
                  <a:cxn ang="0">
                    <a:pos x="5" y="26"/>
                  </a:cxn>
                  <a:cxn ang="0">
                    <a:pos x="3" y="32"/>
                  </a:cxn>
                  <a:cxn ang="0">
                    <a:pos x="2" y="39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54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lnTo>
                      <a:pt x="0" y="54"/>
                    </a:lnTo>
                    <a:lnTo>
                      <a:pt x="11" y="51"/>
                    </a:lnTo>
                    <a:lnTo>
                      <a:pt x="17" y="44"/>
                    </a:lnTo>
                    <a:lnTo>
                      <a:pt x="18" y="36"/>
                    </a:lnTo>
                    <a:lnTo>
                      <a:pt x="20" y="27"/>
                    </a:lnTo>
                    <a:lnTo>
                      <a:pt x="22" y="11"/>
                    </a:lnTo>
                    <a:lnTo>
                      <a:pt x="20" y="0"/>
                    </a:lnTo>
                    <a:lnTo>
                      <a:pt x="5" y="0"/>
                    </a:lnTo>
                    <a:lnTo>
                      <a:pt x="5" y="11"/>
                    </a:lnTo>
                    <a:lnTo>
                      <a:pt x="5" y="26"/>
                    </a:lnTo>
                    <a:lnTo>
                      <a:pt x="3" y="32"/>
                    </a:lnTo>
                    <a:lnTo>
                      <a:pt x="2" y="3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81" name="Freeform 253"/>
              <p:cNvSpPr>
                <a:spLocks/>
              </p:cNvSpPr>
              <p:nvPr/>
            </p:nvSpPr>
            <p:spPr bwMode="auto">
              <a:xfrm>
                <a:off x="2336" y="2236"/>
                <a:ext cx="17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17" y="13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13">
                    <a:moveTo>
                      <a:pt x="0" y="0"/>
                    </a:moveTo>
                    <a:lnTo>
                      <a:pt x="0" y="13"/>
                    </a:lnTo>
                    <a:lnTo>
                      <a:pt x="17" y="13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82" name="Freeform 254"/>
              <p:cNvSpPr>
                <a:spLocks/>
              </p:cNvSpPr>
              <p:nvPr/>
            </p:nvSpPr>
            <p:spPr bwMode="auto">
              <a:xfrm>
                <a:off x="2289" y="2195"/>
                <a:ext cx="47" cy="54"/>
              </a:xfrm>
              <a:custGeom>
                <a:avLst/>
                <a:gdLst/>
                <a:ahLst/>
                <a:cxnLst>
                  <a:cxn ang="0">
                    <a:pos x="11" y="16"/>
                  </a:cxn>
                  <a:cxn ang="0">
                    <a:pos x="0" y="14"/>
                  </a:cxn>
                  <a:cxn ang="0">
                    <a:pos x="7" y="22"/>
                  </a:cxn>
                  <a:cxn ang="0">
                    <a:pos x="19" y="36"/>
                  </a:cxn>
                  <a:cxn ang="0">
                    <a:pos x="32" y="48"/>
                  </a:cxn>
                  <a:cxn ang="0">
                    <a:pos x="47" y="54"/>
                  </a:cxn>
                  <a:cxn ang="0">
                    <a:pos x="47" y="41"/>
                  </a:cxn>
                  <a:cxn ang="0">
                    <a:pos x="43" y="38"/>
                  </a:cxn>
                  <a:cxn ang="0">
                    <a:pos x="32" y="27"/>
                  </a:cxn>
                  <a:cxn ang="0">
                    <a:pos x="19" y="14"/>
                  </a:cxn>
                  <a:cxn ang="0">
                    <a:pos x="11" y="5"/>
                  </a:cxn>
                  <a:cxn ang="0">
                    <a:pos x="0" y="5"/>
                  </a:cxn>
                  <a:cxn ang="0">
                    <a:pos x="11" y="5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11" y="16"/>
                  </a:cxn>
                </a:cxnLst>
                <a:rect l="0" t="0" r="r" b="b"/>
                <a:pathLst>
                  <a:path w="47" h="54">
                    <a:moveTo>
                      <a:pt x="11" y="16"/>
                    </a:moveTo>
                    <a:lnTo>
                      <a:pt x="0" y="14"/>
                    </a:lnTo>
                    <a:lnTo>
                      <a:pt x="7" y="22"/>
                    </a:lnTo>
                    <a:lnTo>
                      <a:pt x="19" y="36"/>
                    </a:lnTo>
                    <a:lnTo>
                      <a:pt x="32" y="48"/>
                    </a:lnTo>
                    <a:lnTo>
                      <a:pt x="47" y="54"/>
                    </a:lnTo>
                    <a:lnTo>
                      <a:pt x="47" y="41"/>
                    </a:lnTo>
                    <a:lnTo>
                      <a:pt x="43" y="38"/>
                    </a:lnTo>
                    <a:lnTo>
                      <a:pt x="32" y="27"/>
                    </a:lnTo>
                    <a:lnTo>
                      <a:pt x="19" y="14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83" name="Freeform 255"/>
              <p:cNvSpPr>
                <a:spLocks/>
              </p:cNvSpPr>
              <p:nvPr/>
            </p:nvSpPr>
            <p:spPr bwMode="auto">
              <a:xfrm>
                <a:off x="2251" y="2200"/>
                <a:ext cx="49" cy="3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3" y="39"/>
                  </a:cxn>
                  <a:cxn ang="0">
                    <a:pos x="49" y="11"/>
                  </a:cxn>
                  <a:cxn ang="0">
                    <a:pos x="38" y="0"/>
                  </a:cxn>
                  <a:cxn ang="0">
                    <a:pos x="2" y="29"/>
                  </a:cxn>
                  <a:cxn ang="0">
                    <a:pos x="0" y="36"/>
                  </a:cxn>
                  <a:cxn ang="0">
                    <a:pos x="2" y="29"/>
                  </a:cxn>
                  <a:cxn ang="0">
                    <a:pos x="0" y="33"/>
                  </a:cxn>
                  <a:cxn ang="0">
                    <a:pos x="0" y="36"/>
                  </a:cxn>
                </a:cxnLst>
                <a:rect l="0" t="0" r="r" b="b"/>
                <a:pathLst>
                  <a:path w="49" h="39">
                    <a:moveTo>
                      <a:pt x="0" y="36"/>
                    </a:moveTo>
                    <a:lnTo>
                      <a:pt x="13" y="39"/>
                    </a:lnTo>
                    <a:lnTo>
                      <a:pt x="49" y="11"/>
                    </a:lnTo>
                    <a:lnTo>
                      <a:pt x="38" y="0"/>
                    </a:lnTo>
                    <a:lnTo>
                      <a:pt x="2" y="29"/>
                    </a:lnTo>
                    <a:lnTo>
                      <a:pt x="0" y="36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84" name="Freeform 256"/>
              <p:cNvSpPr>
                <a:spLocks/>
              </p:cNvSpPr>
              <p:nvPr/>
            </p:nvSpPr>
            <p:spPr bwMode="auto">
              <a:xfrm>
                <a:off x="2251" y="2233"/>
                <a:ext cx="34" cy="67"/>
              </a:xfrm>
              <a:custGeom>
                <a:avLst/>
                <a:gdLst/>
                <a:ahLst/>
                <a:cxnLst>
                  <a:cxn ang="0">
                    <a:pos x="30" y="67"/>
                  </a:cxn>
                  <a:cxn ang="0">
                    <a:pos x="32" y="60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17" y="64"/>
                  </a:cxn>
                  <a:cxn ang="0">
                    <a:pos x="30" y="67"/>
                  </a:cxn>
                  <a:cxn ang="0">
                    <a:pos x="30" y="67"/>
                  </a:cxn>
                  <a:cxn ang="0">
                    <a:pos x="34" y="64"/>
                  </a:cxn>
                  <a:cxn ang="0">
                    <a:pos x="32" y="60"/>
                  </a:cxn>
                  <a:cxn ang="0">
                    <a:pos x="30" y="67"/>
                  </a:cxn>
                </a:cxnLst>
                <a:rect l="0" t="0" r="r" b="b"/>
                <a:pathLst>
                  <a:path w="34" h="67">
                    <a:moveTo>
                      <a:pt x="30" y="67"/>
                    </a:moveTo>
                    <a:lnTo>
                      <a:pt x="32" y="60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17" y="64"/>
                    </a:lnTo>
                    <a:lnTo>
                      <a:pt x="30" y="67"/>
                    </a:lnTo>
                    <a:lnTo>
                      <a:pt x="30" y="67"/>
                    </a:lnTo>
                    <a:lnTo>
                      <a:pt x="34" y="64"/>
                    </a:lnTo>
                    <a:lnTo>
                      <a:pt x="32" y="60"/>
                    </a:lnTo>
                    <a:lnTo>
                      <a:pt x="30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85" name="Freeform 257"/>
              <p:cNvSpPr>
                <a:spLocks/>
              </p:cNvSpPr>
              <p:nvPr/>
            </p:nvSpPr>
            <p:spPr bwMode="auto">
              <a:xfrm>
                <a:off x="2223" y="2290"/>
                <a:ext cx="58" cy="56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17" y="56"/>
                  </a:cxn>
                  <a:cxn ang="0">
                    <a:pos x="58" y="10"/>
                  </a:cxn>
                  <a:cxn ang="0">
                    <a:pos x="47" y="0"/>
                  </a:cxn>
                  <a:cxn ang="0">
                    <a:pos x="4" y="45"/>
                  </a:cxn>
                  <a:cxn ang="0">
                    <a:pos x="4" y="54"/>
                  </a:cxn>
                  <a:cxn ang="0">
                    <a:pos x="4" y="45"/>
                  </a:cxn>
                  <a:cxn ang="0">
                    <a:pos x="0" y="50"/>
                  </a:cxn>
                  <a:cxn ang="0">
                    <a:pos x="4" y="54"/>
                  </a:cxn>
                </a:cxnLst>
                <a:rect l="0" t="0" r="r" b="b"/>
                <a:pathLst>
                  <a:path w="58" h="56">
                    <a:moveTo>
                      <a:pt x="4" y="54"/>
                    </a:moveTo>
                    <a:lnTo>
                      <a:pt x="17" y="56"/>
                    </a:lnTo>
                    <a:lnTo>
                      <a:pt x="58" y="10"/>
                    </a:lnTo>
                    <a:lnTo>
                      <a:pt x="47" y="0"/>
                    </a:lnTo>
                    <a:lnTo>
                      <a:pt x="4" y="45"/>
                    </a:lnTo>
                    <a:lnTo>
                      <a:pt x="4" y="54"/>
                    </a:lnTo>
                    <a:lnTo>
                      <a:pt x="4" y="45"/>
                    </a:lnTo>
                    <a:lnTo>
                      <a:pt x="0" y="50"/>
                    </a:lnTo>
                    <a:lnTo>
                      <a:pt x="4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86" name="Freeform 258"/>
              <p:cNvSpPr>
                <a:spLocks/>
              </p:cNvSpPr>
              <p:nvPr/>
            </p:nvSpPr>
            <p:spPr bwMode="auto">
              <a:xfrm>
                <a:off x="2227" y="2337"/>
                <a:ext cx="34" cy="32"/>
              </a:xfrm>
              <a:custGeom>
                <a:avLst/>
                <a:gdLst/>
                <a:ahLst/>
                <a:cxnLst>
                  <a:cxn ang="0">
                    <a:pos x="28" y="32"/>
                  </a:cxn>
                  <a:cxn ang="0">
                    <a:pos x="30" y="22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17" y="30"/>
                  </a:cxn>
                  <a:cxn ang="0">
                    <a:pos x="28" y="32"/>
                  </a:cxn>
                  <a:cxn ang="0">
                    <a:pos x="28" y="32"/>
                  </a:cxn>
                  <a:cxn ang="0">
                    <a:pos x="34" y="29"/>
                  </a:cxn>
                  <a:cxn ang="0">
                    <a:pos x="30" y="22"/>
                  </a:cxn>
                  <a:cxn ang="0">
                    <a:pos x="28" y="32"/>
                  </a:cxn>
                </a:cxnLst>
                <a:rect l="0" t="0" r="r" b="b"/>
                <a:pathLst>
                  <a:path w="34" h="32">
                    <a:moveTo>
                      <a:pt x="28" y="32"/>
                    </a:moveTo>
                    <a:lnTo>
                      <a:pt x="30" y="22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17" y="30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4" y="29"/>
                    </a:lnTo>
                    <a:lnTo>
                      <a:pt x="30" y="2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87" name="Freeform 259"/>
              <p:cNvSpPr>
                <a:spLocks/>
              </p:cNvSpPr>
              <p:nvPr/>
            </p:nvSpPr>
            <p:spPr bwMode="auto">
              <a:xfrm>
                <a:off x="2157" y="2357"/>
                <a:ext cx="98" cy="7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3" y="73"/>
                  </a:cxn>
                  <a:cxn ang="0">
                    <a:pos x="98" y="12"/>
                  </a:cxn>
                  <a:cxn ang="0">
                    <a:pos x="89" y="0"/>
                  </a:cxn>
                  <a:cxn ang="0">
                    <a:pos x="4" y="61"/>
                  </a:cxn>
                  <a:cxn ang="0">
                    <a:pos x="0" y="68"/>
                  </a:cxn>
                  <a:cxn ang="0">
                    <a:pos x="4" y="61"/>
                  </a:cxn>
                  <a:cxn ang="0">
                    <a:pos x="0" y="64"/>
                  </a:cxn>
                  <a:cxn ang="0">
                    <a:pos x="0" y="68"/>
                  </a:cxn>
                </a:cxnLst>
                <a:rect l="0" t="0" r="r" b="b"/>
                <a:pathLst>
                  <a:path w="98" h="73">
                    <a:moveTo>
                      <a:pt x="0" y="68"/>
                    </a:moveTo>
                    <a:lnTo>
                      <a:pt x="13" y="73"/>
                    </a:lnTo>
                    <a:lnTo>
                      <a:pt x="98" y="12"/>
                    </a:lnTo>
                    <a:lnTo>
                      <a:pt x="89" y="0"/>
                    </a:lnTo>
                    <a:lnTo>
                      <a:pt x="4" y="61"/>
                    </a:lnTo>
                    <a:lnTo>
                      <a:pt x="0" y="68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88" name="Freeform 260"/>
              <p:cNvSpPr>
                <a:spLocks/>
              </p:cNvSpPr>
              <p:nvPr/>
            </p:nvSpPr>
            <p:spPr bwMode="auto">
              <a:xfrm>
                <a:off x="2155" y="2425"/>
                <a:ext cx="17" cy="123"/>
              </a:xfrm>
              <a:custGeom>
                <a:avLst/>
                <a:gdLst/>
                <a:ahLst/>
                <a:cxnLst>
                  <a:cxn ang="0">
                    <a:pos x="15" y="120"/>
                  </a:cxn>
                  <a:cxn ang="0">
                    <a:pos x="15" y="121"/>
                  </a:cxn>
                  <a:cxn ang="0">
                    <a:pos x="17" y="99"/>
                  </a:cxn>
                  <a:cxn ang="0">
                    <a:pos x="17" y="57"/>
                  </a:cxn>
                  <a:cxn ang="0">
                    <a:pos x="17" y="17"/>
                  </a:cxn>
                  <a:cxn ang="0">
                    <a:pos x="17" y="0"/>
                  </a:cxn>
                  <a:cxn ang="0">
                    <a:pos x="2" y="0"/>
                  </a:cxn>
                  <a:cxn ang="0">
                    <a:pos x="2" y="17"/>
                  </a:cxn>
                  <a:cxn ang="0">
                    <a:pos x="2" y="57"/>
                  </a:cxn>
                  <a:cxn ang="0">
                    <a:pos x="0" y="99"/>
                  </a:cxn>
                  <a:cxn ang="0">
                    <a:pos x="0" y="121"/>
                  </a:cxn>
                  <a:cxn ang="0">
                    <a:pos x="0" y="123"/>
                  </a:cxn>
                  <a:cxn ang="0">
                    <a:pos x="15" y="120"/>
                  </a:cxn>
                </a:cxnLst>
                <a:rect l="0" t="0" r="r" b="b"/>
                <a:pathLst>
                  <a:path w="17" h="123">
                    <a:moveTo>
                      <a:pt x="15" y="120"/>
                    </a:moveTo>
                    <a:lnTo>
                      <a:pt x="15" y="121"/>
                    </a:lnTo>
                    <a:lnTo>
                      <a:pt x="17" y="99"/>
                    </a:lnTo>
                    <a:lnTo>
                      <a:pt x="17" y="57"/>
                    </a:lnTo>
                    <a:lnTo>
                      <a:pt x="17" y="17"/>
                    </a:lnTo>
                    <a:lnTo>
                      <a:pt x="17" y="0"/>
                    </a:lnTo>
                    <a:lnTo>
                      <a:pt x="2" y="0"/>
                    </a:lnTo>
                    <a:lnTo>
                      <a:pt x="2" y="17"/>
                    </a:lnTo>
                    <a:lnTo>
                      <a:pt x="2" y="57"/>
                    </a:lnTo>
                    <a:lnTo>
                      <a:pt x="0" y="99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15" y="1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89" name="Freeform 261"/>
              <p:cNvSpPr>
                <a:spLocks/>
              </p:cNvSpPr>
              <p:nvPr/>
            </p:nvSpPr>
            <p:spPr bwMode="auto">
              <a:xfrm>
                <a:off x="2155" y="2545"/>
                <a:ext cx="44" cy="102"/>
              </a:xfrm>
              <a:custGeom>
                <a:avLst/>
                <a:gdLst/>
                <a:ahLst/>
                <a:cxnLst>
                  <a:cxn ang="0">
                    <a:pos x="30" y="102"/>
                  </a:cxn>
                  <a:cxn ang="0">
                    <a:pos x="44" y="97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29" y="101"/>
                  </a:cxn>
                  <a:cxn ang="0">
                    <a:pos x="30" y="102"/>
                  </a:cxn>
                </a:cxnLst>
                <a:rect l="0" t="0" r="r" b="b"/>
                <a:pathLst>
                  <a:path w="44" h="102">
                    <a:moveTo>
                      <a:pt x="30" y="102"/>
                    </a:moveTo>
                    <a:lnTo>
                      <a:pt x="44" y="97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29" y="101"/>
                    </a:lnTo>
                    <a:lnTo>
                      <a:pt x="30" y="10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90" name="Freeform 262"/>
              <p:cNvSpPr>
                <a:spLocks/>
              </p:cNvSpPr>
              <p:nvPr/>
            </p:nvSpPr>
            <p:spPr bwMode="auto">
              <a:xfrm>
                <a:off x="2185" y="2639"/>
                <a:ext cx="42" cy="40"/>
              </a:xfrm>
              <a:custGeom>
                <a:avLst/>
                <a:gdLst/>
                <a:ahLst/>
                <a:cxnLst>
                  <a:cxn ang="0">
                    <a:pos x="42" y="40"/>
                  </a:cxn>
                  <a:cxn ang="0">
                    <a:pos x="42" y="40"/>
                  </a:cxn>
                  <a:cxn ang="0">
                    <a:pos x="40" y="34"/>
                  </a:cxn>
                  <a:cxn ang="0">
                    <a:pos x="38" y="29"/>
                  </a:cxn>
                  <a:cxn ang="0">
                    <a:pos x="34" y="24"/>
                  </a:cxn>
                  <a:cxn ang="0">
                    <a:pos x="31" y="19"/>
                  </a:cxn>
                  <a:cxn ang="0">
                    <a:pos x="21" y="8"/>
                  </a:cxn>
                  <a:cxn ang="0">
                    <a:pos x="12" y="0"/>
                  </a:cxn>
                  <a:cxn ang="0">
                    <a:pos x="0" y="8"/>
                  </a:cxn>
                  <a:cxn ang="0">
                    <a:pos x="10" y="17"/>
                  </a:cxn>
                  <a:cxn ang="0">
                    <a:pos x="17" y="27"/>
                  </a:cxn>
                  <a:cxn ang="0">
                    <a:pos x="21" y="30"/>
                  </a:cxn>
                  <a:cxn ang="0">
                    <a:pos x="23" y="34"/>
                  </a:cxn>
                  <a:cxn ang="0">
                    <a:pos x="25" y="37"/>
                  </a:cxn>
                  <a:cxn ang="0">
                    <a:pos x="25" y="39"/>
                  </a:cxn>
                  <a:cxn ang="0">
                    <a:pos x="25" y="39"/>
                  </a:cxn>
                  <a:cxn ang="0">
                    <a:pos x="42" y="40"/>
                  </a:cxn>
                </a:cxnLst>
                <a:rect l="0" t="0" r="r" b="b"/>
                <a:pathLst>
                  <a:path w="42" h="40">
                    <a:moveTo>
                      <a:pt x="42" y="40"/>
                    </a:moveTo>
                    <a:lnTo>
                      <a:pt x="42" y="40"/>
                    </a:lnTo>
                    <a:lnTo>
                      <a:pt x="40" y="34"/>
                    </a:lnTo>
                    <a:lnTo>
                      <a:pt x="38" y="29"/>
                    </a:lnTo>
                    <a:lnTo>
                      <a:pt x="34" y="24"/>
                    </a:lnTo>
                    <a:lnTo>
                      <a:pt x="31" y="19"/>
                    </a:lnTo>
                    <a:lnTo>
                      <a:pt x="21" y="8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10" y="17"/>
                    </a:lnTo>
                    <a:lnTo>
                      <a:pt x="17" y="27"/>
                    </a:lnTo>
                    <a:lnTo>
                      <a:pt x="21" y="30"/>
                    </a:lnTo>
                    <a:lnTo>
                      <a:pt x="23" y="34"/>
                    </a:lnTo>
                    <a:lnTo>
                      <a:pt x="25" y="3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42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91" name="Freeform 263"/>
              <p:cNvSpPr>
                <a:spLocks/>
              </p:cNvSpPr>
              <p:nvPr/>
            </p:nvSpPr>
            <p:spPr bwMode="auto">
              <a:xfrm>
                <a:off x="2202" y="2678"/>
                <a:ext cx="25" cy="30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7" y="27"/>
                  </a:cxn>
                  <a:cxn ang="0">
                    <a:pos x="23" y="18"/>
                  </a:cxn>
                  <a:cxn ang="0">
                    <a:pos x="23" y="12"/>
                  </a:cxn>
                  <a:cxn ang="0">
                    <a:pos x="23" y="7"/>
                  </a:cxn>
                  <a:cxn ang="0">
                    <a:pos x="25" y="1"/>
                  </a:cxn>
                  <a:cxn ang="0">
                    <a:pos x="8" y="0"/>
                  </a:cxn>
                  <a:cxn ang="0">
                    <a:pos x="8" y="7"/>
                  </a:cxn>
                  <a:cxn ang="0">
                    <a:pos x="8" y="10"/>
                  </a:cxn>
                  <a:cxn ang="0">
                    <a:pos x="8" y="13"/>
                  </a:cxn>
                  <a:cxn ang="0">
                    <a:pos x="4" y="20"/>
                  </a:cxn>
                  <a:cxn ang="0">
                    <a:pos x="8" y="30"/>
                  </a:cxn>
                  <a:cxn ang="0">
                    <a:pos x="4" y="20"/>
                  </a:cxn>
                  <a:cxn ang="0">
                    <a:pos x="0" y="27"/>
                  </a:cxn>
                  <a:cxn ang="0">
                    <a:pos x="8" y="30"/>
                  </a:cxn>
                  <a:cxn ang="0">
                    <a:pos x="14" y="17"/>
                  </a:cxn>
                </a:cxnLst>
                <a:rect l="0" t="0" r="r" b="b"/>
                <a:pathLst>
                  <a:path w="25" h="30">
                    <a:moveTo>
                      <a:pt x="14" y="17"/>
                    </a:moveTo>
                    <a:lnTo>
                      <a:pt x="17" y="27"/>
                    </a:lnTo>
                    <a:lnTo>
                      <a:pt x="23" y="18"/>
                    </a:lnTo>
                    <a:lnTo>
                      <a:pt x="23" y="12"/>
                    </a:lnTo>
                    <a:lnTo>
                      <a:pt x="23" y="7"/>
                    </a:lnTo>
                    <a:lnTo>
                      <a:pt x="25" y="1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8" y="13"/>
                    </a:lnTo>
                    <a:lnTo>
                      <a:pt x="4" y="20"/>
                    </a:lnTo>
                    <a:lnTo>
                      <a:pt x="8" y="30"/>
                    </a:lnTo>
                    <a:lnTo>
                      <a:pt x="4" y="20"/>
                    </a:lnTo>
                    <a:lnTo>
                      <a:pt x="0" y="27"/>
                    </a:lnTo>
                    <a:lnTo>
                      <a:pt x="8" y="30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92" name="Freeform 264"/>
              <p:cNvSpPr>
                <a:spLocks/>
              </p:cNvSpPr>
              <p:nvPr/>
            </p:nvSpPr>
            <p:spPr bwMode="auto">
              <a:xfrm>
                <a:off x="2210" y="2695"/>
                <a:ext cx="126" cy="49"/>
              </a:xfrm>
              <a:custGeom>
                <a:avLst/>
                <a:gdLst/>
                <a:ahLst/>
                <a:cxnLst>
                  <a:cxn ang="0">
                    <a:pos x="126" y="45"/>
                  </a:cxn>
                  <a:cxn ang="0">
                    <a:pos x="126" y="40"/>
                  </a:cxn>
                  <a:cxn ang="0">
                    <a:pos x="118" y="32"/>
                  </a:cxn>
                  <a:cxn ang="0">
                    <a:pos x="111" y="27"/>
                  </a:cxn>
                  <a:cxn ang="0">
                    <a:pos x="103" y="20"/>
                  </a:cxn>
                  <a:cxn ang="0">
                    <a:pos x="94" y="17"/>
                  </a:cxn>
                  <a:cxn ang="0">
                    <a:pos x="79" y="11"/>
                  </a:cxn>
                  <a:cxn ang="0">
                    <a:pos x="64" y="8"/>
                  </a:cxn>
                  <a:cxn ang="0">
                    <a:pos x="49" y="6"/>
                  </a:cxn>
                  <a:cxn ang="0">
                    <a:pos x="36" y="6"/>
                  </a:cxn>
                  <a:cxn ang="0">
                    <a:pos x="21" y="3"/>
                  </a:cxn>
                  <a:cxn ang="0">
                    <a:pos x="6" y="0"/>
                  </a:cxn>
                  <a:cxn ang="0">
                    <a:pos x="0" y="13"/>
                  </a:cxn>
                  <a:cxn ang="0">
                    <a:pos x="17" y="18"/>
                  </a:cxn>
                  <a:cxn ang="0">
                    <a:pos x="34" y="20"/>
                  </a:cxn>
                  <a:cxn ang="0">
                    <a:pos x="49" y="22"/>
                  </a:cxn>
                  <a:cxn ang="0">
                    <a:pos x="62" y="22"/>
                  </a:cxn>
                  <a:cxn ang="0">
                    <a:pos x="75" y="25"/>
                  </a:cxn>
                  <a:cxn ang="0">
                    <a:pos x="88" y="28"/>
                  </a:cxn>
                  <a:cxn ang="0">
                    <a:pos x="94" y="32"/>
                  </a:cxn>
                  <a:cxn ang="0">
                    <a:pos x="99" y="37"/>
                  </a:cxn>
                  <a:cxn ang="0">
                    <a:pos x="107" y="42"/>
                  </a:cxn>
                  <a:cxn ang="0">
                    <a:pos x="113" y="49"/>
                  </a:cxn>
                  <a:cxn ang="0">
                    <a:pos x="111" y="44"/>
                  </a:cxn>
                  <a:cxn ang="0">
                    <a:pos x="126" y="45"/>
                  </a:cxn>
                </a:cxnLst>
                <a:rect l="0" t="0" r="r" b="b"/>
                <a:pathLst>
                  <a:path w="126" h="49">
                    <a:moveTo>
                      <a:pt x="126" y="45"/>
                    </a:moveTo>
                    <a:lnTo>
                      <a:pt x="126" y="40"/>
                    </a:lnTo>
                    <a:lnTo>
                      <a:pt x="118" y="32"/>
                    </a:lnTo>
                    <a:lnTo>
                      <a:pt x="111" y="27"/>
                    </a:lnTo>
                    <a:lnTo>
                      <a:pt x="103" y="20"/>
                    </a:lnTo>
                    <a:lnTo>
                      <a:pt x="94" y="17"/>
                    </a:lnTo>
                    <a:lnTo>
                      <a:pt x="79" y="11"/>
                    </a:lnTo>
                    <a:lnTo>
                      <a:pt x="64" y="8"/>
                    </a:lnTo>
                    <a:lnTo>
                      <a:pt x="49" y="6"/>
                    </a:lnTo>
                    <a:lnTo>
                      <a:pt x="36" y="6"/>
                    </a:lnTo>
                    <a:lnTo>
                      <a:pt x="21" y="3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17" y="18"/>
                    </a:lnTo>
                    <a:lnTo>
                      <a:pt x="34" y="20"/>
                    </a:lnTo>
                    <a:lnTo>
                      <a:pt x="49" y="22"/>
                    </a:lnTo>
                    <a:lnTo>
                      <a:pt x="62" y="22"/>
                    </a:lnTo>
                    <a:lnTo>
                      <a:pt x="75" y="25"/>
                    </a:lnTo>
                    <a:lnTo>
                      <a:pt x="88" y="28"/>
                    </a:lnTo>
                    <a:lnTo>
                      <a:pt x="94" y="32"/>
                    </a:lnTo>
                    <a:lnTo>
                      <a:pt x="99" y="37"/>
                    </a:lnTo>
                    <a:lnTo>
                      <a:pt x="107" y="42"/>
                    </a:lnTo>
                    <a:lnTo>
                      <a:pt x="113" y="49"/>
                    </a:lnTo>
                    <a:lnTo>
                      <a:pt x="111" y="44"/>
                    </a:lnTo>
                    <a:lnTo>
                      <a:pt x="126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93" name="Freeform 265"/>
              <p:cNvSpPr>
                <a:spLocks/>
              </p:cNvSpPr>
              <p:nvPr/>
            </p:nvSpPr>
            <p:spPr bwMode="auto">
              <a:xfrm>
                <a:off x="2319" y="2739"/>
                <a:ext cx="17" cy="20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15" y="20"/>
                  </a:cxn>
                  <a:cxn ang="0">
                    <a:pos x="17" y="1"/>
                  </a:cxn>
                  <a:cxn ang="0">
                    <a:pos x="2" y="0"/>
                  </a:cxn>
                  <a:cxn ang="0">
                    <a:pos x="0" y="18"/>
                  </a:cxn>
                  <a:cxn ang="0">
                    <a:pos x="15" y="20"/>
                  </a:cxn>
                </a:cxnLst>
                <a:rect l="0" t="0" r="r" b="b"/>
                <a:pathLst>
                  <a:path w="17" h="20">
                    <a:moveTo>
                      <a:pt x="15" y="20"/>
                    </a:moveTo>
                    <a:lnTo>
                      <a:pt x="15" y="20"/>
                    </a:lnTo>
                    <a:lnTo>
                      <a:pt x="17" y="1"/>
                    </a:lnTo>
                    <a:lnTo>
                      <a:pt x="2" y="0"/>
                    </a:lnTo>
                    <a:lnTo>
                      <a:pt x="0" y="18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94" name="Freeform 266"/>
              <p:cNvSpPr>
                <a:spLocks/>
              </p:cNvSpPr>
              <p:nvPr/>
            </p:nvSpPr>
            <p:spPr bwMode="auto">
              <a:xfrm>
                <a:off x="2266" y="2755"/>
                <a:ext cx="68" cy="156"/>
              </a:xfrm>
              <a:custGeom>
                <a:avLst/>
                <a:gdLst/>
                <a:ahLst/>
                <a:cxnLst>
                  <a:cxn ang="0">
                    <a:pos x="11" y="142"/>
                  </a:cxn>
                  <a:cxn ang="0">
                    <a:pos x="19" y="147"/>
                  </a:cxn>
                  <a:cxn ang="0">
                    <a:pos x="17" y="135"/>
                  </a:cxn>
                  <a:cxn ang="0">
                    <a:pos x="15" y="125"/>
                  </a:cxn>
                  <a:cxn ang="0">
                    <a:pos x="17" y="115"/>
                  </a:cxn>
                  <a:cxn ang="0">
                    <a:pos x="17" y="107"/>
                  </a:cxn>
                  <a:cxn ang="0">
                    <a:pos x="23" y="90"/>
                  </a:cxn>
                  <a:cxn ang="0">
                    <a:pos x="30" y="75"/>
                  </a:cxn>
                  <a:cxn ang="0">
                    <a:pos x="40" y="59"/>
                  </a:cxn>
                  <a:cxn ang="0">
                    <a:pos x="49" y="44"/>
                  </a:cxn>
                  <a:cxn ang="0">
                    <a:pos x="60" y="26"/>
                  </a:cxn>
                  <a:cxn ang="0">
                    <a:pos x="68" y="4"/>
                  </a:cxn>
                  <a:cxn ang="0">
                    <a:pos x="53" y="0"/>
                  </a:cxn>
                  <a:cxn ang="0">
                    <a:pos x="45" y="21"/>
                  </a:cxn>
                  <a:cxn ang="0">
                    <a:pos x="36" y="37"/>
                  </a:cxn>
                  <a:cxn ang="0">
                    <a:pos x="27" y="53"/>
                  </a:cxn>
                  <a:cxn ang="0">
                    <a:pos x="15" y="68"/>
                  </a:cxn>
                  <a:cxn ang="0">
                    <a:pos x="8" y="85"/>
                  </a:cxn>
                  <a:cxn ang="0">
                    <a:pos x="2" y="103"/>
                  </a:cxn>
                  <a:cxn ang="0">
                    <a:pos x="0" y="115"/>
                  </a:cxn>
                  <a:cxn ang="0">
                    <a:pos x="0" y="125"/>
                  </a:cxn>
                  <a:cxn ang="0">
                    <a:pos x="2" y="137"/>
                  </a:cxn>
                  <a:cxn ang="0">
                    <a:pos x="4" y="150"/>
                  </a:cxn>
                  <a:cxn ang="0">
                    <a:pos x="11" y="156"/>
                  </a:cxn>
                  <a:cxn ang="0">
                    <a:pos x="4" y="150"/>
                  </a:cxn>
                  <a:cxn ang="0">
                    <a:pos x="6" y="156"/>
                  </a:cxn>
                  <a:cxn ang="0">
                    <a:pos x="11" y="156"/>
                  </a:cxn>
                  <a:cxn ang="0">
                    <a:pos x="11" y="142"/>
                  </a:cxn>
                </a:cxnLst>
                <a:rect l="0" t="0" r="r" b="b"/>
                <a:pathLst>
                  <a:path w="68" h="156">
                    <a:moveTo>
                      <a:pt x="11" y="142"/>
                    </a:moveTo>
                    <a:lnTo>
                      <a:pt x="19" y="147"/>
                    </a:lnTo>
                    <a:lnTo>
                      <a:pt x="17" y="135"/>
                    </a:lnTo>
                    <a:lnTo>
                      <a:pt x="15" y="125"/>
                    </a:lnTo>
                    <a:lnTo>
                      <a:pt x="17" y="115"/>
                    </a:lnTo>
                    <a:lnTo>
                      <a:pt x="17" y="107"/>
                    </a:lnTo>
                    <a:lnTo>
                      <a:pt x="23" y="90"/>
                    </a:lnTo>
                    <a:lnTo>
                      <a:pt x="30" y="75"/>
                    </a:lnTo>
                    <a:lnTo>
                      <a:pt x="40" y="59"/>
                    </a:lnTo>
                    <a:lnTo>
                      <a:pt x="49" y="44"/>
                    </a:lnTo>
                    <a:lnTo>
                      <a:pt x="60" y="26"/>
                    </a:lnTo>
                    <a:lnTo>
                      <a:pt x="68" y="4"/>
                    </a:lnTo>
                    <a:lnTo>
                      <a:pt x="53" y="0"/>
                    </a:lnTo>
                    <a:lnTo>
                      <a:pt x="45" y="21"/>
                    </a:lnTo>
                    <a:lnTo>
                      <a:pt x="36" y="37"/>
                    </a:lnTo>
                    <a:lnTo>
                      <a:pt x="27" y="53"/>
                    </a:lnTo>
                    <a:lnTo>
                      <a:pt x="15" y="68"/>
                    </a:lnTo>
                    <a:lnTo>
                      <a:pt x="8" y="85"/>
                    </a:lnTo>
                    <a:lnTo>
                      <a:pt x="2" y="103"/>
                    </a:lnTo>
                    <a:lnTo>
                      <a:pt x="0" y="115"/>
                    </a:lnTo>
                    <a:lnTo>
                      <a:pt x="0" y="125"/>
                    </a:lnTo>
                    <a:lnTo>
                      <a:pt x="2" y="137"/>
                    </a:lnTo>
                    <a:lnTo>
                      <a:pt x="4" y="150"/>
                    </a:lnTo>
                    <a:lnTo>
                      <a:pt x="11" y="156"/>
                    </a:lnTo>
                    <a:lnTo>
                      <a:pt x="4" y="150"/>
                    </a:lnTo>
                    <a:lnTo>
                      <a:pt x="6" y="156"/>
                    </a:lnTo>
                    <a:lnTo>
                      <a:pt x="11" y="156"/>
                    </a:lnTo>
                    <a:lnTo>
                      <a:pt x="11" y="1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95" name="Freeform 267"/>
              <p:cNvSpPr>
                <a:spLocks/>
              </p:cNvSpPr>
              <p:nvPr/>
            </p:nvSpPr>
            <p:spPr bwMode="auto">
              <a:xfrm>
                <a:off x="2277" y="2890"/>
                <a:ext cx="62" cy="21"/>
              </a:xfrm>
              <a:custGeom>
                <a:avLst/>
                <a:gdLst/>
                <a:ahLst/>
                <a:cxnLst>
                  <a:cxn ang="0">
                    <a:pos x="47" y="7"/>
                  </a:cxn>
                  <a:cxn ang="0">
                    <a:pos x="47" y="4"/>
                  </a:cxn>
                  <a:cxn ang="0">
                    <a:pos x="49" y="0"/>
                  </a:cxn>
                  <a:cxn ang="0">
                    <a:pos x="46" y="2"/>
                  </a:cxn>
                  <a:cxn ang="0">
                    <a:pos x="38" y="4"/>
                  </a:cxn>
                  <a:cxn ang="0">
                    <a:pos x="31" y="5"/>
                  </a:cxn>
                  <a:cxn ang="0">
                    <a:pos x="12" y="7"/>
                  </a:cxn>
                  <a:cxn ang="0">
                    <a:pos x="0" y="7"/>
                  </a:cxn>
                  <a:cxn ang="0">
                    <a:pos x="0" y="21"/>
                  </a:cxn>
                  <a:cxn ang="0">
                    <a:pos x="14" y="21"/>
                  </a:cxn>
                  <a:cxn ang="0">
                    <a:pos x="32" y="19"/>
                  </a:cxn>
                  <a:cxn ang="0">
                    <a:pos x="42" y="17"/>
                  </a:cxn>
                  <a:cxn ang="0">
                    <a:pos x="49" y="15"/>
                  </a:cxn>
                  <a:cxn ang="0">
                    <a:pos x="57" y="12"/>
                  </a:cxn>
                  <a:cxn ang="0">
                    <a:pos x="62" y="4"/>
                  </a:cxn>
                  <a:cxn ang="0">
                    <a:pos x="62" y="2"/>
                  </a:cxn>
                  <a:cxn ang="0">
                    <a:pos x="47" y="7"/>
                  </a:cxn>
                </a:cxnLst>
                <a:rect l="0" t="0" r="r" b="b"/>
                <a:pathLst>
                  <a:path w="62" h="21">
                    <a:moveTo>
                      <a:pt x="47" y="7"/>
                    </a:moveTo>
                    <a:lnTo>
                      <a:pt x="47" y="4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38" y="4"/>
                    </a:lnTo>
                    <a:lnTo>
                      <a:pt x="31" y="5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21"/>
                    </a:lnTo>
                    <a:lnTo>
                      <a:pt x="14" y="21"/>
                    </a:lnTo>
                    <a:lnTo>
                      <a:pt x="32" y="19"/>
                    </a:lnTo>
                    <a:lnTo>
                      <a:pt x="42" y="17"/>
                    </a:lnTo>
                    <a:lnTo>
                      <a:pt x="49" y="15"/>
                    </a:lnTo>
                    <a:lnTo>
                      <a:pt x="57" y="12"/>
                    </a:lnTo>
                    <a:lnTo>
                      <a:pt x="62" y="4"/>
                    </a:lnTo>
                    <a:lnTo>
                      <a:pt x="62" y="2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96" name="Freeform 268"/>
              <p:cNvSpPr>
                <a:spLocks/>
              </p:cNvSpPr>
              <p:nvPr/>
            </p:nvSpPr>
            <p:spPr bwMode="auto">
              <a:xfrm>
                <a:off x="2319" y="2877"/>
                <a:ext cx="20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5" y="20"/>
                  </a:cxn>
                  <a:cxn ang="0">
                    <a:pos x="20" y="15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0" y="3"/>
                    </a:lnTo>
                    <a:lnTo>
                      <a:pt x="5" y="20"/>
                    </a:lnTo>
                    <a:lnTo>
                      <a:pt x="20" y="15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97" name="Freeform 269"/>
              <p:cNvSpPr>
                <a:spLocks/>
              </p:cNvSpPr>
              <p:nvPr/>
            </p:nvSpPr>
            <p:spPr bwMode="auto">
              <a:xfrm>
                <a:off x="2319" y="2860"/>
                <a:ext cx="97" cy="45"/>
              </a:xfrm>
              <a:custGeom>
                <a:avLst/>
                <a:gdLst/>
                <a:ahLst/>
                <a:cxnLst>
                  <a:cxn ang="0">
                    <a:pos x="92" y="32"/>
                  </a:cxn>
                  <a:cxn ang="0">
                    <a:pos x="97" y="34"/>
                  </a:cxn>
                  <a:cxn ang="0">
                    <a:pos x="79" y="22"/>
                  </a:cxn>
                  <a:cxn ang="0">
                    <a:pos x="52" y="7"/>
                  </a:cxn>
                  <a:cxn ang="0">
                    <a:pos x="37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9" y="5"/>
                  </a:cxn>
                  <a:cxn ang="0">
                    <a:pos x="4" y="10"/>
                  </a:cxn>
                  <a:cxn ang="0">
                    <a:pos x="0" y="17"/>
                  </a:cxn>
                  <a:cxn ang="0">
                    <a:pos x="15" y="20"/>
                  </a:cxn>
                  <a:cxn ang="0">
                    <a:pos x="17" y="17"/>
                  </a:cxn>
                  <a:cxn ang="0">
                    <a:pos x="19" y="15"/>
                  </a:cxn>
                  <a:cxn ang="0">
                    <a:pos x="20" y="15"/>
                  </a:cxn>
                  <a:cxn ang="0">
                    <a:pos x="22" y="15"/>
                  </a:cxn>
                  <a:cxn ang="0">
                    <a:pos x="32" y="15"/>
                  </a:cxn>
                  <a:cxn ang="0">
                    <a:pos x="45" y="20"/>
                  </a:cxn>
                  <a:cxn ang="0">
                    <a:pos x="71" y="34"/>
                  </a:cxn>
                  <a:cxn ang="0">
                    <a:pos x="88" y="44"/>
                  </a:cxn>
                  <a:cxn ang="0">
                    <a:pos x="92" y="45"/>
                  </a:cxn>
                  <a:cxn ang="0">
                    <a:pos x="92" y="32"/>
                  </a:cxn>
                </a:cxnLst>
                <a:rect l="0" t="0" r="r" b="b"/>
                <a:pathLst>
                  <a:path w="97" h="45">
                    <a:moveTo>
                      <a:pt x="92" y="32"/>
                    </a:moveTo>
                    <a:lnTo>
                      <a:pt x="97" y="34"/>
                    </a:lnTo>
                    <a:lnTo>
                      <a:pt x="79" y="22"/>
                    </a:lnTo>
                    <a:lnTo>
                      <a:pt x="52" y="7"/>
                    </a:lnTo>
                    <a:lnTo>
                      <a:pt x="37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0" y="17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32" y="15"/>
                    </a:lnTo>
                    <a:lnTo>
                      <a:pt x="45" y="20"/>
                    </a:lnTo>
                    <a:lnTo>
                      <a:pt x="71" y="34"/>
                    </a:lnTo>
                    <a:lnTo>
                      <a:pt x="88" y="44"/>
                    </a:lnTo>
                    <a:lnTo>
                      <a:pt x="92" y="45"/>
                    </a:lnTo>
                    <a:lnTo>
                      <a:pt x="92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98" name="Freeform 270"/>
              <p:cNvSpPr>
                <a:spLocks/>
              </p:cNvSpPr>
              <p:nvPr/>
            </p:nvSpPr>
            <p:spPr bwMode="auto">
              <a:xfrm>
                <a:off x="2411" y="2889"/>
                <a:ext cx="49" cy="16"/>
              </a:xfrm>
              <a:custGeom>
                <a:avLst/>
                <a:gdLst/>
                <a:ahLst/>
                <a:cxnLst>
                  <a:cxn ang="0">
                    <a:pos x="49" y="1"/>
                  </a:cxn>
                  <a:cxn ang="0">
                    <a:pos x="45" y="0"/>
                  </a:cxn>
                  <a:cxn ang="0">
                    <a:pos x="19" y="1"/>
                  </a:cxn>
                  <a:cxn ang="0">
                    <a:pos x="0" y="3"/>
                  </a:cxn>
                  <a:cxn ang="0">
                    <a:pos x="0" y="16"/>
                  </a:cxn>
                  <a:cxn ang="0">
                    <a:pos x="21" y="15"/>
                  </a:cxn>
                  <a:cxn ang="0">
                    <a:pos x="45" y="13"/>
                  </a:cxn>
                  <a:cxn ang="0">
                    <a:pos x="39" y="11"/>
                  </a:cxn>
                  <a:cxn ang="0">
                    <a:pos x="49" y="1"/>
                  </a:cxn>
                </a:cxnLst>
                <a:rect l="0" t="0" r="r" b="b"/>
                <a:pathLst>
                  <a:path w="49" h="16">
                    <a:moveTo>
                      <a:pt x="49" y="1"/>
                    </a:moveTo>
                    <a:lnTo>
                      <a:pt x="45" y="0"/>
                    </a:lnTo>
                    <a:lnTo>
                      <a:pt x="19" y="1"/>
                    </a:lnTo>
                    <a:lnTo>
                      <a:pt x="0" y="3"/>
                    </a:lnTo>
                    <a:lnTo>
                      <a:pt x="0" y="16"/>
                    </a:lnTo>
                    <a:lnTo>
                      <a:pt x="21" y="15"/>
                    </a:lnTo>
                    <a:lnTo>
                      <a:pt x="45" y="13"/>
                    </a:lnTo>
                    <a:lnTo>
                      <a:pt x="39" y="1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199" name="Freeform 271"/>
              <p:cNvSpPr>
                <a:spLocks/>
              </p:cNvSpPr>
              <p:nvPr/>
            </p:nvSpPr>
            <p:spPr bwMode="auto">
              <a:xfrm>
                <a:off x="2450" y="2890"/>
                <a:ext cx="62" cy="53"/>
              </a:xfrm>
              <a:custGeom>
                <a:avLst/>
                <a:gdLst/>
                <a:ahLst/>
                <a:cxnLst>
                  <a:cxn ang="0">
                    <a:pos x="62" y="48"/>
                  </a:cxn>
                  <a:cxn ang="0">
                    <a:pos x="60" y="37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51" y="48"/>
                  </a:cxn>
                  <a:cxn ang="0">
                    <a:pos x="62" y="48"/>
                  </a:cxn>
                  <a:cxn ang="0">
                    <a:pos x="51" y="48"/>
                  </a:cxn>
                  <a:cxn ang="0">
                    <a:pos x="57" y="53"/>
                  </a:cxn>
                  <a:cxn ang="0">
                    <a:pos x="62" y="48"/>
                  </a:cxn>
                </a:cxnLst>
                <a:rect l="0" t="0" r="r" b="b"/>
                <a:pathLst>
                  <a:path w="62" h="53">
                    <a:moveTo>
                      <a:pt x="62" y="48"/>
                    </a:moveTo>
                    <a:lnTo>
                      <a:pt x="60" y="37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51" y="48"/>
                    </a:lnTo>
                    <a:lnTo>
                      <a:pt x="62" y="48"/>
                    </a:lnTo>
                    <a:lnTo>
                      <a:pt x="51" y="48"/>
                    </a:lnTo>
                    <a:lnTo>
                      <a:pt x="57" y="53"/>
                    </a:lnTo>
                    <a:lnTo>
                      <a:pt x="62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00" name="Freeform 272"/>
              <p:cNvSpPr>
                <a:spLocks/>
              </p:cNvSpPr>
              <p:nvPr/>
            </p:nvSpPr>
            <p:spPr bwMode="auto">
              <a:xfrm>
                <a:off x="2501" y="2892"/>
                <a:ext cx="75" cy="4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1" y="0"/>
                  </a:cxn>
                  <a:cxn ang="0">
                    <a:pos x="51" y="5"/>
                  </a:cxn>
                  <a:cxn ang="0">
                    <a:pos x="32" y="13"/>
                  </a:cxn>
                  <a:cxn ang="0">
                    <a:pos x="15" y="24"/>
                  </a:cxn>
                  <a:cxn ang="0">
                    <a:pos x="0" y="35"/>
                  </a:cxn>
                  <a:cxn ang="0">
                    <a:pos x="11" y="46"/>
                  </a:cxn>
                  <a:cxn ang="0">
                    <a:pos x="24" y="35"/>
                  </a:cxn>
                  <a:cxn ang="0">
                    <a:pos x="39" y="25"/>
                  </a:cxn>
                  <a:cxn ang="0">
                    <a:pos x="56" y="19"/>
                  </a:cxn>
                  <a:cxn ang="0">
                    <a:pos x="73" y="13"/>
                  </a:cxn>
                  <a:cxn ang="0">
                    <a:pos x="75" y="13"/>
                  </a:cxn>
                  <a:cxn ang="0">
                    <a:pos x="70" y="0"/>
                  </a:cxn>
                </a:cxnLst>
                <a:rect l="0" t="0" r="r" b="b"/>
                <a:pathLst>
                  <a:path w="75" h="46">
                    <a:moveTo>
                      <a:pt x="70" y="0"/>
                    </a:moveTo>
                    <a:lnTo>
                      <a:pt x="71" y="0"/>
                    </a:lnTo>
                    <a:lnTo>
                      <a:pt x="51" y="5"/>
                    </a:lnTo>
                    <a:lnTo>
                      <a:pt x="32" y="13"/>
                    </a:lnTo>
                    <a:lnTo>
                      <a:pt x="15" y="24"/>
                    </a:lnTo>
                    <a:lnTo>
                      <a:pt x="0" y="35"/>
                    </a:lnTo>
                    <a:lnTo>
                      <a:pt x="11" y="46"/>
                    </a:lnTo>
                    <a:lnTo>
                      <a:pt x="24" y="35"/>
                    </a:lnTo>
                    <a:lnTo>
                      <a:pt x="39" y="25"/>
                    </a:lnTo>
                    <a:lnTo>
                      <a:pt x="56" y="19"/>
                    </a:lnTo>
                    <a:lnTo>
                      <a:pt x="73" y="13"/>
                    </a:lnTo>
                    <a:lnTo>
                      <a:pt x="75" y="1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01" name="Freeform 273"/>
              <p:cNvSpPr>
                <a:spLocks/>
              </p:cNvSpPr>
              <p:nvPr/>
            </p:nvSpPr>
            <p:spPr bwMode="auto">
              <a:xfrm>
                <a:off x="2571" y="2872"/>
                <a:ext cx="154" cy="33"/>
              </a:xfrm>
              <a:custGeom>
                <a:avLst/>
                <a:gdLst/>
                <a:ahLst/>
                <a:cxnLst>
                  <a:cxn ang="0">
                    <a:pos x="138" y="6"/>
                  </a:cxn>
                  <a:cxn ang="0">
                    <a:pos x="144" y="0"/>
                  </a:cxn>
                  <a:cxn ang="0">
                    <a:pos x="110" y="3"/>
                  </a:cxn>
                  <a:cxn ang="0">
                    <a:pos x="73" y="6"/>
                  </a:cxn>
                  <a:cxn ang="0">
                    <a:pos x="54" y="8"/>
                  </a:cxn>
                  <a:cxn ang="0">
                    <a:pos x="35" y="12"/>
                  </a:cxn>
                  <a:cxn ang="0">
                    <a:pos x="16" y="15"/>
                  </a:cxn>
                  <a:cxn ang="0">
                    <a:pos x="0" y="20"/>
                  </a:cxn>
                  <a:cxn ang="0">
                    <a:pos x="5" y="33"/>
                  </a:cxn>
                  <a:cxn ang="0">
                    <a:pos x="20" y="28"/>
                  </a:cxn>
                  <a:cxn ang="0">
                    <a:pos x="37" y="25"/>
                  </a:cxn>
                  <a:cxn ang="0">
                    <a:pos x="56" y="23"/>
                  </a:cxn>
                  <a:cxn ang="0">
                    <a:pos x="75" y="20"/>
                  </a:cxn>
                  <a:cxn ang="0">
                    <a:pos x="112" y="18"/>
                  </a:cxn>
                  <a:cxn ang="0">
                    <a:pos x="148" y="13"/>
                  </a:cxn>
                  <a:cxn ang="0">
                    <a:pos x="154" y="6"/>
                  </a:cxn>
                  <a:cxn ang="0">
                    <a:pos x="148" y="13"/>
                  </a:cxn>
                  <a:cxn ang="0">
                    <a:pos x="154" y="12"/>
                  </a:cxn>
                  <a:cxn ang="0">
                    <a:pos x="154" y="6"/>
                  </a:cxn>
                  <a:cxn ang="0">
                    <a:pos x="138" y="6"/>
                  </a:cxn>
                </a:cxnLst>
                <a:rect l="0" t="0" r="r" b="b"/>
                <a:pathLst>
                  <a:path w="154" h="33">
                    <a:moveTo>
                      <a:pt x="138" y="6"/>
                    </a:moveTo>
                    <a:lnTo>
                      <a:pt x="144" y="0"/>
                    </a:lnTo>
                    <a:lnTo>
                      <a:pt x="110" y="3"/>
                    </a:lnTo>
                    <a:lnTo>
                      <a:pt x="73" y="6"/>
                    </a:lnTo>
                    <a:lnTo>
                      <a:pt x="54" y="8"/>
                    </a:lnTo>
                    <a:lnTo>
                      <a:pt x="35" y="12"/>
                    </a:lnTo>
                    <a:lnTo>
                      <a:pt x="16" y="15"/>
                    </a:lnTo>
                    <a:lnTo>
                      <a:pt x="0" y="20"/>
                    </a:lnTo>
                    <a:lnTo>
                      <a:pt x="5" y="33"/>
                    </a:lnTo>
                    <a:lnTo>
                      <a:pt x="20" y="28"/>
                    </a:lnTo>
                    <a:lnTo>
                      <a:pt x="37" y="25"/>
                    </a:lnTo>
                    <a:lnTo>
                      <a:pt x="56" y="23"/>
                    </a:lnTo>
                    <a:lnTo>
                      <a:pt x="75" y="20"/>
                    </a:lnTo>
                    <a:lnTo>
                      <a:pt x="112" y="18"/>
                    </a:lnTo>
                    <a:lnTo>
                      <a:pt x="148" y="13"/>
                    </a:lnTo>
                    <a:lnTo>
                      <a:pt x="154" y="6"/>
                    </a:lnTo>
                    <a:lnTo>
                      <a:pt x="148" y="13"/>
                    </a:lnTo>
                    <a:lnTo>
                      <a:pt x="154" y="12"/>
                    </a:lnTo>
                    <a:lnTo>
                      <a:pt x="154" y="6"/>
                    </a:lnTo>
                    <a:lnTo>
                      <a:pt x="138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02" name="Freeform 274"/>
              <p:cNvSpPr>
                <a:spLocks/>
              </p:cNvSpPr>
              <p:nvPr/>
            </p:nvSpPr>
            <p:spPr bwMode="auto">
              <a:xfrm>
                <a:off x="2676" y="2850"/>
                <a:ext cx="49" cy="28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7" y="13"/>
                  </a:cxn>
                  <a:cxn ang="0">
                    <a:pos x="18" y="15"/>
                  </a:cxn>
                  <a:cxn ang="0">
                    <a:pos x="26" y="20"/>
                  </a:cxn>
                  <a:cxn ang="0">
                    <a:pos x="32" y="25"/>
                  </a:cxn>
                  <a:cxn ang="0">
                    <a:pos x="33" y="28"/>
                  </a:cxn>
                  <a:cxn ang="0">
                    <a:pos x="49" y="28"/>
                  </a:cxn>
                  <a:cxn ang="0">
                    <a:pos x="45" y="18"/>
                  </a:cxn>
                  <a:cxn ang="0">
                    <a:pos x="37" y="10"/>
                  </a:cxn>
                  <a:cxn ang="0">
                    <a:pos x="28" y="3"/>
                  </a:cxn>
                  <a:cxn ang="0">
                    <a:pos x="17" y="0"/>
                  </a:cxn>
                  <a:cxn ang="0">
                    <a:pos x="22" y="10"/>
                  </a:cxn>
                  <a:cxn ang="0">
                    <a:pos x="9" y="2"/>
                  </a:cxn>
                  <a:cxn ang="0">
                    <a:pos x="0" y="13"/>
                  </a:cxn>
                  <a:cxn ang="0">
                    <a:pos x="17" y="13"/>
                  </a:cxn>
                  <a:cxn ang="0">
                    <a:pos x="9" y="2"/>
                  </a:cxn>
                </a:cxnLst>
                <a:rect l="0" t="0" r="r" b="b"/>
                <a:pathLst>
                  <a:path w="49" h="28">
                    <a:moveTo>
                      <a:pt x="9" y="2"/>
                    </a:moveTo>
                    <a:lnTo>
                      <a:pt x="17" y="13"/>
                    </a:lnTo>
                    <a:lnTo>
                      <a:pt x="18" y="15"/>
                    </a:lnTo>
                    <a:lnTo>
                      <a:pt x="26" y="20"/>
                    </a:lnTo>
                    <a:lnTo>
                      <a:pt x="32" y="25"/>
                    </a:lnTo>
                    <a:lnTo>
                      <a:pt x="33" y="28"/>
                    </a:lnTo>
                    <a:lnTo>
                      <a:pt x="49" y="28"/>
                    </a:lnTo>
                    <a:lnTo>
                      <a:pt x="45" y="18"/>
                    </a:lnTo>
                    <a:lnTo>
                      <a:pt x="37" y="10"/>
                    </a:lnTo>
                    <a:lnTo>
                      <a:pt x="28" y="3"/>
                    </a:lnTo>
                    <a:lnTo>
                      <a:pt x="17" y="0"/>
                    </a:lnTo>
                    <a:lnTo>
                      <a:pt x="22" y="10"/>
                    </a:lnTo>
                    <a:lnTo>
                      <a:pt x="9" y="2"/>
                    </a:lnTo>
                    <a:lnTo>
                      <a:pt x="0" y="13"/>
                    </a:lnTo>
                    <a:lnTo>
                      <a:pt x="17" y="13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03" name="Freeform 275"/>
              <p:cNvSpPr>
                <a:spLocks/>
              </p:cNvSpPr>
              <p:nvPr/>
            </p:nvSpPr>
            <p:spPr bwMode="auto">
              <a:xfrm>
                <a:off x="2685" y="2771"/>
                <a:ext cx="156" cy="89"/>
              </a:xfrm>
              <a:custGeom>
                <a:avLst/>
                <a:gdLst/>
                <a:ahLst/>
                <a:cxnLst>
                  <a:cxn ang="0">
                    <a:pos x="135" y="11"/>
                  </a:cxn>
                  <a:cxn ang="0">
                    <a:pos x="141" y="0"/>
                  </a:cxn>
                  <a:cxn ang="0">
                    <a:pos x="126" y="5"/>
                  </a:cxn>
                  <a:cxn ang="0">
                    <a:pos x="107" y="11"/>
                  </a:cxn>
                  <a:cxn ang="0">
                    <a:pos x="88" y="20"/>
                  </a:cxn>
                  <a:cxn ang="0">
                    <a:pos x="68" y="30"/>
                  </a:cxn>
                  <a:cxn ang="0">
                    <a:pos x="47" y="43"/>
                  </a:cxn>
                  <a:cxn ang="0">
                    <a:pos x="28" y="55"/>
                  </a:cxn>
                  <a:cxn ang="0">
                    <a:pos x="13" y="69"/>
                  </a:cxn>
                  <a:cxn ang="0">
                    <a:pos x="0" y="81"/>
                  </a:cxn>
                  <a:cxn ang="0">
                    <a:pos x="13" y="89"/>
                  </a:cxn>
                  <a:cxn ang="0">
                    <a:pos x="24" y="79"/>
                  </a:cxn>
                  <a:cxn ang="0">
                    <a:pos x="40" y="65"/>
                  </a:cxn>
                  <a:cxn ang="0">
                    <a:pos x="56" y="54"/>
                  </a:cxn>
                  <a:cxn ang="0">
                    <a:pos x="75" y="42"/>
                  </a:cxn>
                  <a:cxn ang="0">
                    <a:pos x="96" y="32"/>
                  </a:cxn>
                  <a:cxn ang="0">
                    <a:pos x="115" y="23"/>
                  </a:cxn>
                  <a:cxn ang="0">
                    <a:pos x="130" y="16"/>
                  </a:cxn>
                  <a:cxn ang="0">
                    <a:pos x="143" y="15"/>
                  </a:cxn>
                  <a:cxn ang="0">
                    <a:pos x="148" y="3"/>
                  </a:cxn>
                  <a:cxn ang="0">
                    <a:pos x="143" y="15"/>
                  </a:cxn>
                  <a:cxn ang="0">
                    <a:pos x="156" y="13"/>
                  </a:cxn>
                  <a:cxn ang="0">
                    <a:pos x="148" y="3"/>
                  </a:cxn>
                  <a:cxn ang="0">
                    <a:pos x="135" y="11"/>
                  </a:cxn>
                </a:cxnLst>
                <a:rect l="0" t="0" r="r" b="b"/>
                <a:pathLst>
                  <a:path w="156" h="89">
                    <a:moveTo>
                      <a:pt x="135" y="11"/>
                    </a:moveTo>
                    <a:lnTo>
                      <a:pt x="141" y="0"/>
                    </a:lnTo>
                    <a:lnTo>
                      <a:pt x="126" y="5"/>
                    </a:lnTo>
                    <a:lnTo>
                      <a:pt x="107" y="11"/>
                    </a:lnTo>
                    <a:lnTo>
                      <a:pt x="88" y="20"/>
                    </a:lnTo>
                    <a:lnTo>
                      <a:pt x="68" y="30"/>
                    </a:lnTo>
                    <a:lnTo>
                      <a:pt x="47" y="43"/>
                    </a:lnTo>
                    <a:lnTo>
                      <a:pt x="28" y="55"/>
                    </a:lnTo>
                    <a:lnTo>
                      <a:pt x="13" y="69"/>
                    </a:lnTo>
                    <a:lnTo>
                      <a:pt x="0" y="81"/>
                    </a:lnTo>
                    <a:lnTo>
                      <a:pt x="13" y="89"/>
                    </a:lnTo>
                    <a:lnTo>
                      <a:pt x="24" y="79"/>
                    </a:lnTo>
                    <a:lnTo>
                      <a:pt x="40" y="65"/>
                    </a:lnTo>
                    <a:lnTo>
                      <a:pt x="56" y="54"/>
                    </a:lnTo>
                    <a:lnTo>
                      <a:pt x="75" y="42"/>
                    </a:lnTo>
                    <a:lnTo>
                      <a:pt x="96" y="32"/>
                    </a:lnTo>
                    <a:lnTo>
                      <a:pt x="115" y="23"/>
                    </a:lnTo>
                    <a:lnTo>
                      <a:pt x="130" y="16"/>
                    </a:lnTo>
                    <a:lnTo>
                      <a:pt x="143" y="15"/>
                    </a:lnTo>
                    <a:lnTo>
                      <a:pt x="148" y="3"/>
                    </a:lnTo>
                    <a:lnTo>
                      <a:pt x="143" y="15"/>
                    </a:lnTo>
                    <a:lnTo>
                      <a:pt x="156" y="13"/>
                    </a:lnTo>
                    <a:lnTo>
                      <a:pt x="148" y="3"/>
                    </a:lnTo>
                    <a:lnTo>
                      <a:pt x="135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04" name="Freeform 276"/>
              <p:cNvSpPr>
                <a:spLocks/>
              </p:cNvSpPr>
              <p:nvPr/>
            </p:nvSpPr>
            <p:spPr bwMode="auto">
              <a:xfrm>
                <a:off x="2803" y="2754"/>
                <a:ext cx="30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8"/>
                  </a:cxn>
                  <a:cxn ang="0">
                    <a:pos x="17" y="28"/>
                  </a:cxn>
                  <a:cxn ang="0">
                    <a:pos x="30" y="2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30" h="28">
                    <a:moveTo>
                      <a:pt x="14" y="0"/>
                    </a:moveTo>
                    <a:lnTo>
                      <a:pt x="0" y="8"/>
                    </a:lnTo>
                    <a:lnTo>
                      <a:pt x="17" y="28"/>
                    </a:lnTo>
                    <a:lnTo>
                      <a:pt x="30" y="2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05" name="Freeform 277"/>
              <p:cNvSpPr>
                <a:spLocks/>
              </p:cNvSpPr>
              <p:nvPr/>
            </p:nvSpPr>
            <p:spPr bwMode="auto">
              <a:xfrm>
                <a:off x="2741" y="2713"/>
                <a:ext cx="76" cy="4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15" y="22"/>
                  </a:cxn>
                  <a:cxn ang="0">
                    <a:pos x="27" y="31"/>
                  </a:cxn>
                  <a:cxn ang="0">
                    <a:pos x="36" y="37"/>
                  </a:cxn>
                  <a:cxn ang="0">
                    <a:pos x="46" y="41"/>
                  </a:cxn>
                  <a:cxn ang="0">
                    <a:pos x="57" y="46"/>
                  </a:cxn>
                  <a:cxn ang="0">
                    <a:pos x="62" y="49"/>
                  </a:cxn>
                  <a:cxn ang="0">
                    <a:pos x="76" y="41"/>
                  </a:cxn>
                  <a:cxn ang="0">
                    <a:pos x="64" y="32"/>
                  </a:cxn>
                  <a:cxn ang="0">
                    <a:pos x="51" y="29"/>
                  </a:cxn>
                  <a:cxn ang="0">
                    <a:pos x="46" y="26"/>
                  </a:cxn>
                  <a:cxn ang="0">
                    <a:pos x="36" y="20"/>
                  </a:cxn>
                  <a:cxn ang="0">
                    <a:pos x="25" y="1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9"/>
                  </a:cxn>
                </a:cxnLst>
                <a:rect l="0" t="0" r="r" b="b"/>
                <a:pathLst>
                  <a:path w="76" h="49">
                    <a:moveTo>
                      <a:pt x="0" y="9"/>
                    </a:moveTo>
                    <a:lnTo>
                      <a:pt x="0" y="9"/>
                    </a:lnTo>
                    <a:lnTo>
                      <a:pt x="15" y="22"/>
                    </a:lnTo>
                    <a:lnTo>
                      <a:pt x="27" y="31"/>
                    </a:lnTo>
                    <a:lnTo>
                      <a:pt x="36" y="37"/>
                    </a:lnTo>
                    <a:lnTo>
                      <a:pt x="46" y="41"/>
                    </a:lnTo>
                    <a:lnTo>
                      <a:pt x="57" y="46"/>
                    </a:lnTo>
                    <a:lnTo>
                      <a:pt x="62" y="49"/>
                    </a:lnTo>
                    <a:lnTo>
                      <a:pt x="76" y="41"/>
                    </a:lnTo>
                    <a:lnTo>
                      <a:pt x="64" y="32"/>
                    </a:lnTo>
                    <a:lnTo>
                      <a:pt x="51" y="29"/>
                    </a:lnTo>
                    <a:lnTo>
                      <a:pt x="46" y="26"/>
                    </a:lnTo>
                    <a:lnTo>
                      <a:pt x="36" y="20"/>
                    </a:lnTo>
                    <a:lnTo>
                      <a:pt x="25" y="1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06" name="Freeform 278"/>
              <p:cNvSpPr>
                <a:spLocks/>
              </p:cNvSpPr>
              <p:nvPr/>
            </p:nvSpPr>
            <p:spPr bwMode="auto">
              <a:xfrm>
                <a:off x="2676" y="2622"/>
                <a:ext cx="79" cy="100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0" y="9"/>
                  </a:cxn>
                  <a:cxn ang="0">
                    <a:pos x="5" y="17"/>
                  </a:cxn>
                  <a:cxn ang="0">
                    <a:pos x="18" y="41"/>
                  </a:cxn>
                  <a:cxn ang="0">
                    <a:pos x="41" y="69"/>
                  </a:cxn>
                  <a:cxn ang="0">
                    <a:pos x="65" y="100"/>
                  </a:cxn>
                  <a:cxn ang="0">
                    <a:pos x="79" y="91"/>
                  </a:cxn>
                  <a:cxn ang="0">
                    <a:pos x="52" y="61"/>
                  </a:cxn>
                  <a:cxn ang="0">
                    <a:pos x="33" y="32"/>
                  </a:cxn>
                  <a:cxn ang="0">
                    <a:pos x="18" y="10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3" y="12"/>
                  </a:cxn>
                </a:cxnLst>
                <a:rect l="0" t="0" r="r" b="b"/>
                <a:pathLst>
                  <a:path w="79" h="100">
                    <a:moveTo>
                      <a:pt x="3" y="12"/>
                    </a:moveTo>
                    <a:lnTo>
                      <a:pt x="0" y="9"/>
                    </a:lnTo>
                    <a:lnTo>
                      <a:pt x="5" y="17"/>
                    </a:lnTo>
                    <a:lnTo>
                      <a:pt x="18" y="41"/>
                    </a:lnTo>
                    <a:lnTo>
                      <a:pt x="41" y="69"/>
                    </a:lnTo>
                    <a:lnTo>
                      <a:pt x="65" y="100"/>
                    </a:lnTo>
                    <a:lnTo>
                      <a:pt x="79" y="91"/>
                    </a:lnTo>
                    <a:lnTo>
                      <a:pt x="52" y="61"/>
                    </a:lnTo>
                    <a:lnTo>
                      <a:pt x="33" y="32"/>
                    </a:lnTo>
                    <a:lnTo>
                      <a:pt x="18" y="10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07" name="Freeform 279"/>
              <p:cNvSpPr>
                <a:spLocks/>
              </p:cNvSpPr>
              <p:nvPr/>
            </p:nvSpPr>
            <p:spPr bwMode="auto">
              <a:xfrm>
                <a:off x="2606" y="2599"/>
                <a:ext cx="81" cy="3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11"/>
                  </a:cxn>
                  <a:cxn ang="0">
                    <a:pos x="73" y="35"/>
                  </a:cxn>
                  <a:cxn ang="0">
                    <a:pos x="81" y="23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0" y="6"/>
                  </a:cxn>
                  <a:cxn ang="0">
                    <a:pos x="15" y="11"/>
                  </a:cxn>
                  <a:cxn ang="0">
                    <a:pos x="15" y="0"/>
                  </a:cxn>
                </a:cxnLst>
                <a:rect l="0" t="0" r="r" b="b"/>
                <a:pathLst>
                  <a:path w="81" h="35">
                    <a:moveTo>
                      <a:pt x="15" y="0"/>
                    </a:moveTo>
                    <a:lnTo>
                      <a:pt x="15" y="11"/>
                    </a:lnTo>
                    <a:lnTo>
                      <a:pt x="73" y="35"/>
                    </a:lnTo>
                    <a:lnTo>
                      <a:pt x="81" y="23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6"/>
                    </a:lnTo>
                    <a:lnTo>
                      <a:pt x="15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08" name="Freeform 280"/>
              <p:cNvSpPr>
                <a:spLocks/>
              </p:cNvSpPr>
              <p:nvPr/>
            </p:nvSpPr>
            <p:spPr bwMode="auto">
              <a:xfrm>
                <a:off x="1960" y="2238"/>
                <a:ext cx="316" cy="307"/>
              </a:xfrm>
              <a:custGeom>
                <a:avLst/>
                <a:gdLst/>
                <a:ahLst/>
                <a:cxnLst>
                  <a:cxn ang="0">
                    <a:pos x="205" y="187"/>
                  </a:cxn>
                  <a:cxn ang="0">
                    <a:pos x="291" y="126"/>
                  </a:cxn>
                  <a:cxn ang="0">
                    <a:pos x="274" y="102"/>
                  </a:cxn>
                  <a:cxn ang="0">
                    <a:pos x="316" y="57"/>
                  </a:cxn>
                  <a:cxn ang="0">
                    <a:pos x="304" y="15"/>
                  </a:cxn>
                  <a:cxn ang="0">
                    <a:pos x="302" y="10"/>
                  </a:cxn>
                  <a:cxn ang="0">
                    <a:pos x="299" y="6"/>
                  </a:cxn>
                  <a:cxn ang="0">
                    <a:pos x="293" y="5"/>
                  </a:cxn>
                  <a:cxn ang="0">
                    <a:pos x="286" y="3"/>
                  </a:cxn>
                  <a:cxn ang="0">
                    <a:pos x="269" y="0"/>
                  </a:cxn>
                  <a:cxn ang="0">
                    <a:pos x="248" y="1"/>
                  </a:cxn>
                  <a:cxn ang="0">
                    <a:pos x="227" y="3"/>
                  </a:cxn>
                  <a:cxn ang="0">
                    <a:pos x="207" y="8"/>
                  </a:cxn>
                  <a:cxn ang="0">
                    <a:pos x="197" y="11"/>
                  </a:cxn>
                  <a:cxn ang="0">
                    <a:pos x="188" y="16"/>
                  </a:cxn>
                  <a:cxn ang="0">
                    <a:pos x="179" y="22"/>
                  </a:cxn>
                  <a:cxn ang="0">
                    <a:pos x="173" y="27"/>
                  </a:cxn>
                  <a:cxn ang="0">
                    <a:pos x="175" y="37"/>
                  </a:cxn>
                  <a:cxn ang="0">
                    <a:pos x="177" y="47"/>
                  </a:cxn>
                  <a:cxn ang="0">
                    <a:pos x="180" y="55"/>
                  </a:cxn>
                  <a:cxn ang="0">
                    <a:pos x="184" y="64"/>
                  </a:cxn>
                  <a:cxn ang="0">
                    <a:pos x="188" y="72"/>
                  </a:cxn>
                  <a:cxn ang="0">
                    <a:pos x="186" y="82"/>
                  </a:cxn>
                  <a:cxn ang="0">
                    <a:pos x="182" y="91"/>
                  </a:cxn>
                  <a:cxn ang="0">
                    <a:pos x="173" y="102"/>
                  </a:cxn>
                  <a:cxn ang="0">
                    <a:pos x="139" y="102"/>
                  </a:cxn>
                  <a:cxn ang="0">
                    <a:pos x="130" y="94"/>
                  </a:cxn>
                  <a:cxn ang="0">
                    <a:pos x="126" y="72"/>
                  </a:cxn>
                  <a:cxn ang="0">
                    <a:pos x="120" y="48"/>
                  </a:cxn>
                  <a:cxn ang="0">
                    <a:pos x="109" y="74"/>
                  </a:cxn>
                  <a:cxn ang="0">
                    <a:pos x="98" y="102"/>
                  </a:cxn>
                  <a:cxn ang="0">
                    <a:pos x="90" y="116"/>
                  </a:cxn>
                  <a:cxn ang="0">
                    <a:pos x="83" y="129"/>
                  </a:cxn>
                  <a:cxn ang="0">
                    <a:pos x="73" y="143"/>
                  </a:cxn>
                  <a:cxn ang="0">
                    <a:pos x="62" y="155"/>
                  </a:cxn>
                  <a:cxn ang="0">
                    <a:pos x="45" y="168"/>
                  </a:cxn>
                  <a:cxn ang="0">
                    <a:pos x="24" y="182"/>
                  </a:cxn>
                  <a:cxn ang="0">
                    <a:pos x="15" y="190"/>
                  </a:cxn>
                  <a:cxn ang="0">
                    <a:pos x="8" y="197"/>
                  </a:cxn>
                  <a:cxn ang="0">
                    <a:pos x="2" y="205"/>
                  </a:cxn>
                  <a:cxn ang="0">
                    <a:pos x="0" y="214"/>
                  </a:cxn>
                  <a:cxn ang="0">
                    <a:pos x="34" y="226"/>
                  </a:cxn>
                  <a:cxn ang="0">
                    <a:pos x="85" y="217"/>
                  </a:cxn>
                  <a:cxn ang="0">
                    <a:pos x="177" y="256"/>
                  </a:cxn>
                  <a:cxn ang="0">
                    <a:pos x="169" y="293"/>
                  </a:cxn>
                  <a:cxn ang="0">
                    <a:pos x="180" y="295"/>
                  </a:cxn>
                  <a:cxn ang="0">
                    <a:pos x="190" y="296"/>
                  </a:cxn>
                  <a:cxn ang="0">
                    <a:pos x="197" y="301"/>
                  </a:cxn>
                  <a:cxn ang="0">
                    <a:pos x="205" y="307"/>
                  </a:cxn>
                  <a:cxn ang="0">
                    <a:pos x="205" y="187"/>
                  </a:cxn>
                </a:cxnLst>
                <a:rect l="0" t="0" r="r" b="b"/>
                <a:pathLst>
                  <a:path w="316" h="307">
                    <a:moveTo>
                      <a:pt x="205" y="187"/>
                    </a:moveTo>
                    <a:lnTo>
                      <a:pt x="291" y="126"/>
                    </a:lnTo>
                    <a:lnTo>
                      <a:pt x="274" y="102"/>
                    </a:lnTo>
                    <a:lnTo>
                      <a:pt x="316" y="57"/>
                    </a:lnTo>
                    <a:lnTo>
                      <a:pt x="304" y="15"/>
                    </a:lnTo>
                    <a:lnTo>
                      <a:pt x="302" y="10"/>
                    </a:lnTo>
                    <a:lnTo>
                      <a:pt x="299" y="6"/>
                    </a:lnTo>
                    <a:lnTo>
                      <a:pt x="293" y="5"/>
                    </a:lnTo>
                    <a:lnTo>
                      <a:pt x="286" y="3"/>
                    </a:lnTo>
                    <a:lnTo>
                      <a:pt x="269" y="0"/>
                    </a:lnTo>
                    <a:lnTo>
                      <a:pt x="248" y="1"/>
                    </a:lnTo>
                    <a:lnTo>
                      <a:pt x="227" y="3"/>
                    </a:lnTo>
                    <a:lnTo>
                      <a:pt x="207" y="8"/>
                    </a:lnTo>
                    <a:lnTo>
                      <a:pt x="197" y="11"/>
                    </a:lnTo>
                    <a:lnTo>
                      <a:pt x="188" y="16"/>
                    </a:lnTo>
                    <a:lnTo>
                      <a:pt x="179" y="22"/>
                    </a:lnTo>
                    <a:lnTo>
                      <a:pt x="173" y="27"/>
                    </a:lnTo>
                    <a:lnTo>
                      <a:pt x="175" y="37"/>
                    </a:lnTo>
                    <a:lnTo>
                      <a:pt x="177" y="47"/>
                    </a:lnTo>
                    <a:lnTo>
                      <a:pt x="180" y="55"/>
                    </a:lnTo>
                    <a:lnTo>
                      <a:pt x="184" y="64"/>
                    </a:lnTo>
                    <a:lnTo>
                      <a:pt x="188" y="72"/>
                    </a:lnTo>
                    <a:lnTo>
                      <a:pt x="186" y="82"/>
                    </a:lnTo>
                    <a:lnTo>
                      <a:pt x="182" y="91"/>
                    </a:lnTo>
                    <a:lnTo>
                      <a:pt x="173" y="102"/>
                    </a:lnTo>
                    <a:lnTo>
                      <a:pt x="139" y="102"/>
                    </a:lnTo>
                    <a:lnTo>
                      <a:pt x="130" y="94"/>
                    </a:lnTo>
                    <a:lnTo>
                      <a:pt x="126" y="72"/>
                    </a:lnTo>
                    <a:lnTo>
                      <a:pt x="120" y="48"/>
                    </a:lnTo>
                    <a:lnTo>
                      <a:pt x="109" y="74"/>
                    </a:lnTo>
                    <a:lnTo>
                      <a:pt x="98" y="102"/>
                    </a:lnTo>
                    <a:lnTo>
                      <a:pt x="90" y="116"/>
                    </a:lnTo>
                    <a:lnTo>
                      <a:pt x="83" y="129"/>
                    </a:lnTo>
                    <a:lnTo>
                      <a:pt x="73" y="143"/>
                    </a:lnTo>
                    <a:lnTo>
                      <a:pt x="62" y="155"/>
                    </a:lnTo>
                    <a:lnTo>
                      <a:pt x="45" y="168"/>
                    </a:lnTo>
                    <a:lnTo>
                      <a:pt x="24" y="182"/>
                    </a:lnTo>
                    <a:lnTo>
                      <a:pt x="15" y="190"/>
                    </a:lnTo>
                    <a:lnTo>
                      <a:pt x="8" y="197"/>
                    </a:lnTo>
                    <a:lnTo>
                      <a:pt x="2" y="205"/>
                    </a:lnTo>
                    <a:lnTo>
                      <a:pt x="0" y="214"/>
                    </a:lnTo>
                    <a:lnTo>
                      <a:pt x="34" y="226"/>
                    </a:lnTo>
                    <a:lnTo>
                      <a:pt x="85" y="217"/>
                    </a:lnTo>
                    <a:lnTo>
                      <a:pt x="177" y="256"/>
                    </a:lnTo>
                    <a:lnTo>
                      <a:pt x="169" y="293"/>
                    </a:lnTo>
                    <a:lnTo>
                      <a:pt x="180" y="295"/>
                    </a:lnTo>
                    <a:lnTo>
                      <a:pt x="190" y="296"/>
                    </a:lnTo>
                    <a:lnTo>
                      <a:pt x="197" y="301"/>
                    </a:lnTo>
                    <a:lnTo>
                      <a:pt x="205" y="307"/>
                    </a:lnTo>
                    <a:lnTo>
                      <a:pt x="205" y="18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09" name="Freeform 281"/>
              <p:cNvSpPr>
                <a:spLocks/>
              </p:cNvSpPr>
              <p:nvPr/>
            </p:nvSpPr>
            <p:spPr bwMode="auto">
              <a:xfrm>
                <a:off x="2159" y="2359"/>
                <a:ext cx="102" cy="71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87" y="0"/>
                  </a:cxn>
                  <a:cxn ang="0">
                    <a:pos x="0" y="59"/>
                  </a:cxn>
                  <a:cxn ang="0">
                    <a:pos x="10" y="71"/>
                  </a:cxn>
                  <a:cxn ang="0">
                    <a:pos x="96" y="10"/>
                  </a:cxn>
                  <a:cxn ang="0">
                    <a:pos x="98" y="2"/>
                  </a:cxn>
                  <a:cxn ang="0">
                    <a:pos x="96" y="10"/>
                  </a:cxn>
                  <a:cxn ang="0">
                    <a:pos x="102" y="7"/>
                  </a:cxn>
                  <a:cxn ang="0">
                    <a:pos x="98" y="2"/>
                  </a:cxn>
                </a:cxnLst>
                <a:rect l="0" t="0" r="r" b="b"/>
                <a:pathLst>
                  <a:path w="102" h="71">
                    <a:moveTo>
                      <a:pt x="98" y="2"/>
                    </a:moveTo>
                    <a:lnTo>
                      <a:pt x="87" y="0"/>
                    </a:lnTo>
                    <a:lnTo>
                      <a:pt x="0" y="59"/>
                    </a:lnTo>
                    <a:lnTo>
                      <a:pt x="10" y="71"/>
                    </a:lnTo>
                    <a:lnTo>
                      <a:pt x="96" y="10"/>
                    </a:lnTo>
                    <a:lnTo>
                      <a:pt x="98" y="2"/>
                    </a:lnTo>
                    <a:lnTo>
                      <a:pt x="96" y="10"/>
                    </a:lnTo>
                    <a:lnTo>
                      <a:pt x="102" y="7"/>
                    </a:lnTo>
                    <a:lnTo>
                      <a:pt x="98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10" name="Freeform 282"/>
              <p:cNvSpPr>
                <a:spLocks/>
              </p:cNvSpPr>
              <p:nvPr/>
            </p:nvSpPr>
            <p:spPr bwMode="auto">
              <a:xfrm>
                <a:off x="2225" y="2335"/>
                <a:ext cx="32" cy="3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9"/>
                  </a:cxn>
                  <a:cxn ang="0">
                    <a:pos x="19" y="32"/>
                  </a:cxn>
                  <a:cxn ang="0">
                    <a:pos x="32" y="26"/>
                  </a:cxn>
                  <a:cxn ang="0">
                    <a:pos x="17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9"/>
                  </a:cxn>
                  <a:cxn ang="0">
                    <a:pos x="4" y="0"/>
                  </a:cxn>
                </a:cxnLst>
                <a:rect l="0" t="0" r="r" b="b"/>
                <a:pathLst>
                  <a:path w="32" h="32">
                    <a:moveTo>
                      <a:pt x="4" y="0"/>
                    </a:moveTo>
                    <a:lnTo>
                      <a:pt x="4" y="9"/>
                    </a:lnTo>
                    <a:lnTo>
                      <a:pt x="19" y="32"/>
                    </a:lnTo>
                    <a:lnTo>
                      <a:pt x="32" y="26"/>
                    </a:lnTo>
                    <a:lnTo>
                      <a:pt x="1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11" name="Freeform 283"/>
              <p:cNvSpPr>
                <a:spLocks/>
              </p:cNvSpPr>
              <p:nvPr/>
            </p:nvSpPr>
            <p:spPr bwMode="auto">
              <a:xfrm>
                <a:off x="2229" y="2290"/>
                <a:ext cx="56" cy="54"/>
              </a:xfrm>
              <a:custGeom>
                <a:avLst/>
                <a:gdLst/>
                <a:ahLst/>
                <a:cxnLst>
                  <a:cxn ang="0">
                    <a:pos x="54" y="3"/>
                  </a:cxn>
                  <a:cxn ang="0">
                    <a:pos x="41" y="0"/>
                  </a:cxn>
                  <a:cxn ang="0">
                    <a:pos x="0" y="45"/>
                  </a:cxn>
                  <a:cxn ang="0">
                    <a:pos x="11" y="54"/>
                  </a:cxn>
                  <a:cxn ang="0">
                    <a:pos x="54" y="10"/>
                  </a:cxn>
                  <a:cxn ang="0">
                    <a:pos x="54" y="3"/>
                  </a:cxn>
                  <a:cxn ang="0">
                    <a:pos x="54" y="10"/>
                  </a:cxn>
                  <a:cxn ang="0">
                    <a:pos x="56" y="7"/>
                  </a:cxn>
                  <a:cxn ang="0">
                    <a:pos x="54" y="3"/>
                  </a:cxn>
                </a:cxnLst>
                <a:rect l="0" t="0" r="r" b="b"/>
                <a:pathLst>
                  <a:path w="56" h="54">
                    <a:moveTo>
                      <a:pt x="54" y="3"/>
                    </a:moveTo>
                    <a:lnTo>
                      <a:pt x="41" y="0"/>
                    </a:lnTo>
                    <a:lnTo>
                      <a:pt x="0" y="45"/>
                    </a:lnTo>
                    <a:lnTo>
                      <a:pt x="11" y="54"/>
                    </a:lnTo>
                    <a:lnTo>
                      <a:pt x="54" y="10"/>
                    </a:lnTo>
                    <a:lnTo>
                      <a:pt x="54" y="3"/>
                    </a:lnTo>
                    <a:lnTo>
                      <a:pt x="54" y="10"/>
                    </a:lnTo>
                    <a:lnTo>
                      <a:pt x="56" y="7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12" name="Freeform 284"/>
              <p:cNvSpPr>
                <a:spLocks/>
              </p:cNvSpPr>
              <p:nvPr/>
            </p:nvSpPr>
            <p:spPr bwMode="auto">
              <a:xfrm>
                <a:off x="2257" y="2251"/>
                <a:ext cx="26" cy="4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1" y="46"/>
                  </a:cxn>
                  <a:cxn ang="0">
                    <a:pos x="26" y="42"/>
                  </a:cxn>
                  <a:cxn ang="0">
                    <a:pos x="15" y="0"/>
                  </a:cxn>
                  <a:cxn ang="0">
                    <a:pos x="0" y="3"/>
                  </a:cxn>
                </a:cxnLst>
                <a:rect l="0" t="0" r="r" b="b"/>
                <a:pathLst>
                  <a:path w="26" h="46">
                    <a:moveTo>
                      <a:pt x="0" y="3"/>
                    </a:moveTo>
                    <a:lnTo>
                      <a:pt x="0" y="3"/>
                    </a:lnTo>
                    <a:lnTo>
                      <a:pt x="11" y="46"/>
                    </a:lnTo>
                    <a:lnTo>
                      <a:pt x="26" y="42"/>
                    </a:lnTo>
                    <a:lnTo>
                      <a:pt x="1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13" name="Freeform 285"/>
              <p:cNvSpPr>
                <a:spLocks/>
              </p:cNvSpPr>
              <p:nvPr/>
            </p:nvSpPr>
            <p:spPr bwMode="auto">
              <a:xfrm>
                <a:off x="2125" y="2231"/>
                <a:ext cx="147" cy="39"/>
              </a:xfrm>
              <a:custGeom>
                <a:avLst/>
                <a:gdLst/>
                <a:ahLst/>
                <a:cxnLst>
                  <a:cxn ang="0">
                    <a:pos x="15" y="34"/>
                  </a:cxn>
                  <a:cxn ang="0">
                    <a:pos x="14" y="39"/>
                  </a:cxn>
                  <a:cxn ang="0">
                    <a:pos x="19" y="34"/>
                  </a:cxn>
                  <a:cxn ang="0">
                    <a:pos x="27" y="30"/>
                  </a:cxn>
                  <a:cxn ang="0">
                    <a:pos x="34" y="25"/>
                  </a:cxn>
                  <a:cxn ang="0">
                    <a:pos x="44" y="22"/>
                  </a:cxn>
                  <a:cxn ang="0">
                    <a:pos x="64" y="17"/>
                  </a:cxn>
                  <a:cxn ang="0">
                    <a:pos x="85" y="15"/>
                  </a:cxn>
                  <a:cxn ang="0">
                    <a:pos x="104" y="13"/>
                  </a:cxn>
                  <a:cxn ang="0">
                    <a:pos x="121" y="17"/>
                  </a:cxn>
                  <a:cxn ang="0">
                    <a:pos x="124" y="18"/>
                  </a:cxn>
                  <a:cxn ang="0">
                    <a:pos x="130" y="20"/>
                  </a:cxn>
                  <a:cxn ang="0">
                    <a:pos x="132" y="22"/>
                  </a:cxn>
                  <a:cxn ang="0">
                    <a:pos x="132" y="23"/>
                  </a:cxn>
                  <a:cxn ang="0">
                    <a:pos x="147" y="20"/>
                  </a:cxn>
                  <a:cxn ang="0">
                    <a:pos x="143" y="13"/>
                  </a:cxn>
                  <a:cxn ang="0">
                    <a:pos x="137" y="8"/>
                  </a:cxn>
                  <a:cxn ang="0">
                    <a:pos x="132" y="5"/>
                  </a:cxn>
                  <a:cxn ang="0">
                    <a:pos x="122" y="2"/>
                  </a:cxn>
                  <a:cxn ang="0">
                    <a:pos x="104" y="0"/>
                  </a:cxn>
                  <a:cxn ang="0">
                    <a:pos x="83" y="0"/>
                  </a:cxn>
                  <a:cxn ang="0">
                    <a:pos x="60" y="3"/>
                  </a:cxn>
                  <a:cxn ang="0">
                    <a:pos x="40" y="8"/>
                  </a:cxn>
                  <a:cxn ang="0">
                    <a:pos x="29" y="13"/>
                  </a:cxn>
                  <a:cxn ang="0">
                    <a:pos x="19" y="17"/>
                  </a:cxn>
                  <a:cxn ang="0">
                    <a:pos x="10" y="22"/>
                  </a:cxn>
                  <a:cxn ang="0">
                    <a:pos x="2" y="29"/>
                  </a:cxn>
                  <a:cxn ang="0">
                    <a:pos x="0" y="34"/>
                  </a:cxn>
                  <a:cxn ang="0">
                    <a:pos x="15" y="34"/>
                  </a:cxn>
                </a:cxnLst>
                <a:rect l="0" t="0" r="r" b="b"/>
                <a:pathLst>
                  <a:path w="147" h="39">
                    <a:moveTo>
                      <a:pt x="15" y="34"/>
                    </a:moveTo>
                    <a:lnTo>
                      <a:pt x="14" y="39"/>
                    </a:lnTo>
                    <a:lnTo>
                      <a:pt x="19" y="34"/>
                    </a:lnTo>
                    <a:lnTo>
                      <a:pt x="27" y="30"/>
                    </a:lnTo>
                    <a:lnTo>
                      <a:pt x="34" y="25"/>
                    </a:lnTo>
                    <a:lnTo>
                      <a:pt x="44" y="22"/>
                    </a:lnTo>
                    <a:lnTo>
                      <a:pt x="64" y="17"/>
                    </a:lnTo>
                    <a:lnTo>
                      <a:pt x="85" y="15"/>
                    </a:lnTo>
                    <a:lnTo>
                      <a:pt x="104" y="13"/>
                    </a:lnTo>
                    <a:lnTo>
                      <a:pt x="121" y="17"/>
                    </a:lnTo>
                    <a:lnTo>
                      <a:pt x="124" y="18"/>
                    </a:lnTo>
                    <a:lnTo>
                      <a:pt x="130" y="20"/>
                    </a:lnTo>
                    <a:lnTo>
                      <a:pt x="132" y="22"/>
                    </a:lnTo>
                    <a:lnTo>
                      <a:pt x="132" y="23"/>
                    </a:lnTo>
                    <a:lnTo>
                      <a:pt x="147" y="20"/>
                    </a:lnTo>
                    <a:lnTo>
                      <a:pt x="143" y="13"/>
                    </a:lnTo>
                    <a:lnTo>
                      <a:pt x="137" y="8"/>
                    </a:lnTo>
                    <a:lnTo>
                      <a:pt x="132" y="5"/>
                    </a:lnTo>
                    <a:lnTo>
                      <a:pt x="122" y="2"/>
                    </a:lnTo>
                    <a:lnTo>
                      <a:pt x="104" y="0"/>
                    </a:lnTo>
                    <a:lnTo>
                      <a:pt x="83" y="0"/>
                    </a:lnTo>
                    <a:lnTo>
                      <a:pt x="60" y="3"/>
                    </a:lnTo>
                    <a:lnTo>
                      <a:pt x="40" y="8"/>
                    </a:lnTo>
                    <a:lnTo>
                      <a:pt x="29" y="13"/>
                    </a:lnTo>
                    <a:lnTo>
                      <a:pt x="19" y="17"/>
                    </a:lnTo>
                    <a:lnTo>
                      <a:pt x="10" y="22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14" name="Freeform 286"/>
              <p:cNvSpPr>
                <a:spLocks/>
              </p:cNvSpPr>
              <p:nvPr/>
            </p:nvSpPr>
            <p:spPr bwMode="auto">
              <a:xfrm>
                <a:off x="2125" y="2265"/>
                <a:ext cx="30" cy="82"/>
              </a:xfrm>
              <a:custGeom>
                <a:avLst/>
                <a:gdLst/>
                <a:ahLst/>
                <a:cxnLst>
                  <a:cxn ang="0">
                    <a:pos x="8" y="82"/>
                  </a:cxn>
                  <a:cxn ang="0">
                    <a:pos x="14" y="81"/>
                  </a:cxn>
                  <a:cxn ang="0">
                    <a:pos x="23" y="67"/>
                  </a:cxn>
                  <a:cxn ang="0">
                    <a:pos x="29" y="55"/>
                  </a:cxn>
                  <a:cxn ang="0">
                    <a:pos x="30" y="45"/>
                  </a:cxn>
                  <a:cxn ang="0">
                    <a:pos x="27" y="35"/>
                  </a:cxn>
                  <a:cxn ang="0">
                    <a:pos x="23" y="25"/>
                  </a:cxn>
                  <a:cxn ang="0">
                    <a:pos x="19" y="16"/>
                  </a:cxn>
                  <a:cxn ang="0">
                    <a:pos x="17" y="8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4" y="21"/>
                  </a:cxn>
                  <a:cxn ang="0">
                    <a:pos x="10" y="32"/>
                  </a:cxn>
                  <a:cxn ang="0">
                    <a:pos x="12" y="38"/>
                  </a:cxn>
                  <a:cxn ang="0">
                    <a:pos x="14" y="47"/>
                  </a:cxn>
                  <a:cxn ang="0">
                    <a:pos x="14" y="54"/>
                  </a:cxn>
                  <a:cxn ang="0">
                    <a:pos x="10" y="60"/>
                  </a:cxn>
                  <a:cxn ang="0">
                    <a:pos x="2" y="70"/>
                  </a:cxn>
                  <a:cxn ang="0">
                    <a:pos x="8" y="67"/>
                  </a:cxn>
                  <a:cxn ang="0">
                    <a:pos x="8" y="82"/>
                  </a:cxn>
                  <a:cxn ang="0">
                    <a:pos x="12" y="82"/>
                  </a:cxn>
                  <a:cxn ang="0">
                    <a:pos x="14" y="81"/>
                  </a:cxn>
                  <a:cxn ang="0">
                    <a:pos x="8" y="82"/>
                  </a:cxn>
                </a:cxnLst>
                <a:rect l="0" t="0" r="r" b="b"/>
                <a:pathLst>
                  <a:path w="30" h="82">
                    <a:moveTo>
                      <a:pt x="8" y="82"/>
                    </a:moveTo>
                    <a:lnTo>
                      <a:pt x="14" y="81"/>
                    </a:lnTo>
                    <a:lnTo>
                      <a:pt x="23" y="67"/>
                    </a:lnTo>
                    <a:lnTo>
                      <a:pt x="29" y="55"/>
                    </a:lnTo>
                    <a:lnTo>
                      <a:pt x="30" y="45"/>
                    </a:lnTo>
                    <a:lnTo>
                      <a:pt x="27" y="35"/>
                    </a:lnTo>
                    <a:lnTo>
                      <a:pt x="23" y="25"/>
                    </a:lnTo>
                    <a:lnTo>
                      <a:pt x="19" y="16"/>
                    </a:lnTo>
                    <a:lnTo>
                      <a:pt x="17" y="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4" y="21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4" y="47"/>
                    </a:lnTo>
                    <a:lnTo>
                      <a:pt x="14" y="54"/>
                    </a:lnTo>
                    <a:lnTo>
                      <a:pt x="10" y="60"/>
                    </a:lnTo>
                    <a:lnTo>
                      <a:pt x="2" y="70"/>
                    </a:lnTo>
                    <a:lnTo>
                      <a:pt x="8" y="67"/>
                    </a:lnTo>
                    <a:lnTo>
                      <a:pt x="8" y="82"/>
                    </a:lnTo>
                    <a:lnTo>
                      <a:pt x="12" y="82"/>
                    </a:lnTo>
                    <a:lnTo>
                      <a:pt x="14" y="81"/>
                    </a:lnTo>
                    <a:lnTo>
                      <a:pt x="8" y="8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15" name="Freeform 287"/>
              <p:cNvSpPr>
                <a:spLocks/>
              </p:cNvSpPr>
              <p:nvPr/>
            </p:nvSpPr>
            <p:spPr bwMode="auto">
              <a:xfrm>
                <a:off x="2093" y="2332"/>
                <a:ext cx="40" cy="1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15"/>
                  </a:cxn>
                  <a:cxn ang="0">
                    <a:pos x="40" y="15"/>
                  </a:cxn>
                  <a:cxn ang="0">
                    <a:pos x="40" y="0"/>
                  </a:cxn>
                  <a:cxn ang="0">
                    <a:pos x="6" y="0"/>
                  </a:cxn>
                  <a:cxn ang="0">
                    <a:pos x="0" y="14"/>
                  </a:cxn>
                </a:cxnLst>
                <a:rect l="0" t="0" r="r" b="b"/>
                <a:pathLst>
                  <a:path w="40" h="15">
                    <a:moveTo>
                      <a:pt x="0" y="14"/>
                    </a:moveTo>
                    <a:lnTo>
                      <a:pt x="6" y="15"/>
                    </a:lnTo>
                    <a:lnTo>
                      <a:pt x="40" y="15"/>
                    </a:lnTo>
                    <a:lnTo>
                      <a:pt x="40" y="0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16" name="Freeform 288"/>
              <p:cNvSpPr>
                <a:spLocks/>
              </p:cNvSpPr>
              <p:nvPr/>
            </p:nvSpPr>
            <p:spPr bwMode="auto">
              <a:xfrm>
                <a:off x="2082" y="2327"/>
                <a:ext cx="23" cy="1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10"/>
                  </a:cxn>
                  <a:cxn ang="0">
                    <a:pos x="11" y="19"/>
                  </a:cxn>
                  <a:cxn ang="0">
                    <a:pos x="23" y="8"/>
                  </a:cxn>
                  <a:cxn ang="0">
                    <a:pos x="13" y="0"/>
                  </a:cxn>
                  <a:cxn ang="0">
                    <a:pos x="0" y="5"/>
                  </a:cxn>
                </a:cxnLst>
                <a:rect l="0" t="0" r="r" b="b"/>
                <a:pathLst>
                  <a:path w="23" h="19">
                    <a:moveTo>
                      <a:pt x="0" y="5"/>
                    </a:moveTo>
                    <a:lnTo>
                      <a:pt x="2" y="10"/>
                    </a:lnTo>
                    <a:lnTo>
                      <a:pt x="11" y="19"/>
                    </a:lnTo>
                    <a:lnTo>
                      <a:pt x="23" y="8"/>
                    </a:ln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17" name="Freeform 289"/>
              <p:cNvSpPr>
                <a:spLocks/>
              </p:cNvSpPr>
              <p:nvPr/>
            </p:nvSpPr>
            <p:spPr bwMode="auto">
              <a:xfrm>
                <a:off x="2073" y="2283"/>
                <a:ext cx="24" cy="49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0" y="3"/>
                  </a:cxn>
                  <a:cxn ang="0">
                    <a:pos x="5" y="27"/>
                  </a:cxn>
                  <a:cxn ang="0">
                    <a:pos x="9" y="49"/>
                  </a:cxn>
                  <a:cxn ang="0">
                    <a:pos x="24" y="49"/>
                  </a:cxn>
                  <a:cxn ang="0">
                    <a:pos x="20" y="25"/>
                  </a:cxn>
                  <a:cxn ang="0">
                    <a:pos x="17" y="3"/>
                  </a:cxn>
                  <a:cxn ang="0">
                    <a:pos x="2" y="0"/>
                  </a:cxn>
                  <a:cxn ang="0">
                    <a:pos x="15" y="7"/>
                  </a:cxn>
                </a:cxnLst>
                <a:rect l="0" t="0" r="r" b="b"/>
                <a:pathLst>
                  <a:path w="24" h="49">
                    <a:moveTo>
                      <a:pt x="15" y="7"/>
                    </a:moveTo>
                    <a:lnTo>
                      <a:pt x="0" y="3"/>
                    </a:lnTo>
                    <a:lnTo>
                      <a:pt x="5" y="27"/>
                    </a:lnTo>
                    <a:lnTo>
                      <a:pt x="9" y="49"/>
                    </a:lnTo>
                    <a:lnTo>
                      <a:pt x="24" y="49"/>
                    </a:lnTo>
                    <a:lnTo>
                      <a:pt x="20" y="25"/>
                    </a:lnTo>
                    <a:lnTo>
                      <a:pt x="17" y="3"/>
                    </a:lnTo>
                    <a:lnTo>
                      <a:pt x="2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18" name="Freeform 290"/>
              <p:cNvSpPr>
                <a:spLocks/>
              </p:cNvSpPr>
              <p:nvPr/>
            </p:nvSpPr>
            <p:spPr bwMode="auto">
              <a:xfrm>
                <a:off x="2016" y="2283"/>
                <a:ext cx="72" cy="115"/>
              </a:xfrm>
              <a:custGeom>
                <a:avLst/>
                <a:gdLst/>
                <a:ahLst/>
                <a:cxnLst>
                  <a:cxn ang="0">
                    <a:pos x="12" y="115"/>
                  </a:cxn>
                  <a:cxn ang="0">
                    <a:pos x="12" y="115"/>
                  </a:cxn>
                  <a:cxn ang="0">
                    <a:pos x="23" y="103"/>
                  </a:cxn>
                  <a:cxn ang="0">
                    <a:pos x="34" y="88"/>
                  </a:cxn>
                  <a:cxn ang="0">
                    <a:pos x="42" y="74"/>
                  </a:cxn>
                  <a:cxn ang="0">
                    <a:pos x="49" y="59"/>
                  </a:cxn>
                  <a:cxn ang="0">
                    <a:pos x="61" y="32"/>
                  </a:cxn>
                  <a:cxn ang="0">
                    <a:pos x="72" y="7"/>
                  </a:cxn>
                  <a:cxn ang="0">
                    <a:pos x="59" y="0"/>
                  </a:cxn>
                  <a:cxn ang="0">
                    <a:pos x="45" y="27"/>
                  </a:cxn>
                  <a:cxn ang="0">
                    <a:pos x="34" y="54"/>
                  </a:cxn>
                  <a:cxn ang="0">
                    <a:pos x="29" y="68"/>
                  </a:cxn>
                  <a:cxn ang="0">
                    <a:pos x="19" y="81"/>
                  </a:cxn>
                  <a:cxn ang="0">
                    <a:pos x="12" y="95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2" y="115"/>
                  </a:cxn>
                </a:cxnLst>
                <a:rect l="0" t="0" r="r" b="b"/>
                <a:pathLst>
                  <a:path w="72" h="115">
                    <a:moveTo>
                      <a:pt x="12" y="115"/>
                    </a:moveTo>
                    <a:lnTo>
                      <a:pt x="12" y="115"/>
                    </a:lnTo>
                    <a:lnTo>
                      <a:pt x="23" y="103"/>
                    </a:lnTo>
                    <a:lnTo>
                      <a:pt x="34" y="88"/>
                    </a:lnTo>
                    <a:lnTo>
                      <a:pt x="42" y="74"/>
                    </a:lnTo>
                    <a:lnTo>
                      <a:pt x="49" y="59"/>
                    </a:lnTo>
                    <a:lnTo>
                      <a:pt x="61" y="32"/>
                    </a:lnTo>
                    <a:lnTo>
                      <a:pt x="72" y="7"/>
                    </a:lnTo>
                    <a:lnTo>
                      <a:pt x="59" y="0"/>
                    </a:lnTo>
                    <a:lnTo>
                      <a:pt x="45" y="27"/>
                    </a:lnTo>
                    <a:lnTo>
                      <a:pt x="34" y="54"/>
                    </a:lnTo>
                    <a:lnTo>
                      <a:pt x="29" y="68"/>
                    </a:lnTo>
                    <a:lnTo>
                      <a:pt x="19" y="81"/>
                    </a:lnTo>
                    <a:lnTo>
                      <a:pt x="12" y="95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2" y="1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19" name="Freeform 291"/>
              <p:cNvSpPr>
                <a:spLocks/>
              </p:cNvSpPr>
              <p:nvPr/>
            </p:nvSpPr>
            <p:spPr bwMode="auto">
              <a:xfrm>
                <a:off x="1953" y="2389"/>
                <a:ext cx="75" cy="70"/>
              </a:xfrm>
              <a:custGeom>
                <a:avLst/>
                <a:gdLst/>
                <a:ahLst/>
                <a:cxnLst>
                  <a:cxn ang="0">
                    <a:pos x="11" y="58"/>
                  </a:cxn>
                  <a:cxn ang="0">
                    <a:pos x="15" y="63"/>
                  </a:cxn>
                  <a:cxn ang="0">
                    <a:pos x="16" y="58"/>
                  </a:cxn>
                  <a:cxn ang="0">
                    <a:pos x="20" y="51"/>
                  </a:cxn>
                  <a:cxn ang="0">
                    <a:pos x="28" y="44"/>
                  </a:cxn>
                  <a:cxn ang="0">
                    <a:pos x="37" y="36"/>
                  </a:cxn>
                  <a:cxn ang="0">
                    <a:pos x="58" y="22"/>
                  </a:cxn>
                  <a:cxn ang="0">
                    <a:pos x="75" y="9"/>
                  </a:cxn>
                  <a:cxn ang="0">
                    <a:pos x="63" y="0"/>
                  </a:cxn>
                  <a:cxn ang="0">
                    <a:pos x="47" y="10"/>
                  </a:cxn>
                  <a:cxn ang="0">
                    <a:pos x="26" y="26"/>
                  </a:cxn>
                  <a:cxn ang="0">
                    <a:pos x="16" y="34"/>
                  </a:cxn>
                  <a:cxn ang="0">
                    <a:pos x="9" y="43"/>
                  </a:cxn>
                  <a:cxn ang="0">
                    <a:pos x="1" y="53"/>
                  </a:cxn>
                  <a:cxn ang="0">
                    <a:pos x="0" y="63"/>
                  </a:cxn>
                  <a:cxn ang="0">
                    <a:pos x="3" y="70"/>
                  </a:cxn>
                  <a:cxn ang="0">
                    <a:pos x="0" y="63"/>
                  </a:cxn>
                  <a:cxn ang="0">
                    <a:pos x="0" y="68"/>
                  </a:cxn>
                  <a:cxn ang="0">
                    <a:pos x="3" y="70"/>
                  </a:cxn>
                  <a:cxn ang="0">
                    <a:pos x="11" y="58"/>
                  </a:cxn>
                </a:cxnLst>
                <a:rect l="0" t="0" r="r" b="b"/>
                <a:pathLst>
                  <a:path w="75" h="70">
                    <a:moveTo>
                      <a:pt x="11" y="58"/>
                    </a:moveTo>
                    <a:lnTo>
                      <a:pt x="15" y="63"/>
                    </a:lnTo>
                    <a:lnTo>
                      <a:pt x="16" y="58"/>
                    </a:lnTo>
                    <a:lnTo>
                      <a:pt x="20" y="51"/>
                    </a:lnTo>
                    <a:lnTo>
                      <a:pt x="28" y="44"/>
                    </a:lnTo>
                    <a:lnTo>
                      <a:pt x="37" y="36"/>
                    </a:lnTo>
                    <a:lnTo>
                      <a:pt x="58" y="22"/>
                    </a:lnTo>
                    <a:lnTo>
                      <a:pt x="75" y="9"/>
                    </a:lnTo>
                    <a:lnTo>
                      <a:pt x="63" y="0"/>
                    </a:lnTo>
                    <a:lnTo>
                      <a:pt x="47" y="10"/>
                    </a:lnTo>
                    <a:lnTo>
                      <a:pt x="26" y="26"/>
                    </a:lnTo>
                    <a:lnTo>
                      <a:pt x="16" y="34"/>
                    </a:lnTo>
                    <a:lnTo>
                      <a:pt x="9" y="43"/>
                    </a:lnTo>
                    <a:lnTo>
                      <a:pt x="1" y="53"/>
                    </a:lnTo>
                    <a:lnTo>
                      <a:pt x="0" y="63"/>
                    </a:lnTo>
                    <a:lnTo>
                      <a:pt x="3" y="70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3" y="70"/>
                    </a:lnTo>
                    <a:lnTo>
                      <a:pt x="11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20" name="Freeform 292"/>
              <p:cNvSpPr>
                <a:spLocks/>
              </p:cNvSpPr>
              <p:nvPr/>
            </p:nvSpPr>
            <p:spPr bwMode="auto">
              <a:xfrm>
                <a:off x="1956" y="2447"/>
                <a:ext cx="40" cy="25"/>
              </a:xfrm>
              <a:custGeom>
                <a:avLst/>
                <a:gdLst/>
                <a:ahLst/>
                <a:cxnLst>
                  <a:cxn ang="0">
                    <a:pos x="40" y="25"/>
                  </a:cxn>
                  <a:cxn ang="0">
                    <a:pos x="40" y="12"/>
                  </a:cxn>
                  <a:cxn ang="0">
                    <a:pos x="8" y="0"/>
                  </a:cxn>
                  <a:cxn ang="0">
                    <a:pos x="0" y="12"/>
                  </a:cxn>
                  <a:cxn ang="0">
                    <a:pos x="34" y="23"/>
                  </a:cxn>
                  <a:cxn ang="0">
                    <a:pos x="40" y="25"/>
                  </a:cxn>
                </a:cxnLst>
                <a:rect l="0" t="0" r="r" b="b"/>
                <a:pathLst>
                  <a:path w="40" h="25">
                    <a:moveTo>
                      <a:pt x="40" y="25"/>
                    </a:moveTo>
                    <a:lnTo>
                      <a:pt x="40" y="12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34" y="23"/>
                    </a:lnTo>
                    <a:lnTo>
                      <a:pt x="40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21" name="Freeform 293"/>
              <p:cNvSpPr>
                <a:spLocks/>
              </p:cNvSpPr>
              <p:nvPr/>
            </p:nvSpPr>
            <p:spPr bwMode="auto">
              <a:xfrm>
                <a:off x="1992" y="2448"/>
                <a:ext cx="56" cy="2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1" y="0"/>
                  </a:cxn>
                  <a:cxn ang="0">
                    <a:pos x="0" y="9"/>
                  </a:cxn>
                  <a:cxn ang="0">
                    <a:pos x="4" y="24"/>
                  </a:cxn>
                  <a:cxn ang="0">
                    <a:pos x="54" y="14"/>
                  </a:cxn>
                  <a:cxn ang="0">
                    <a:pos x="56" y="0"/>
                  </a:cxn>
                </a:cxnLst>
                <a:rect l="0" t="0" r="r" b="b"/>
                <a:pathLst>
                  <a:path w="56" h="24">
                    <a:moveTo>
                      <a:pt x="56" y="0"/>
                    </a:moveTo>
                    <a:lnTo>
                      <a:pt x="51" y="0"/>
                    </a:lnTo>
                    <a:lnTo>
                      <a:pt x="0" y="9"/>
                    </a:lnTo>
                    <a:lnTo>
                      <a:pt x="4" y="24"/>
                    </a:lnTo>
                    <a:lnTo>
                      <a:pt x="54" y="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22" name="Freeform 294"/>
              <p:cNvSpPr>
                <a:spLocks/>
              </p:cNvSpPr>
              <p:nvPr/>
            </p:nvSpPr>
            <p:spPr bwMode="auto">
              <a:xfrm>
                <a:off x="2041" y="2448"/>
                <a:ext cx="105" cy="53"/>
              </a:xfrm>
              <a:custGeom>
                <a:avLst/>
                <a:gdLst/>
                <a:ahLst/>
                <a:cxnLst>
                  <a:cxn ang="0">
                    <a:pos x="103" y="48"/>
                  </a:cxn>
                  <a:cxn ang="0">
                    <a:pos x="99" y="39"/>
                  </a:cxn>
                  <a:cxn ang="0">
                    <a:pos x="7" y="0"/>
                  </a:cxn>
                  <a:cxn ang="0">
                    <a:pos x="0" y="12"/>
                  </a:cxn>
                  <a:cxn ang="0">
                    <a:pos x="92" y="53"/>
                  </a:cxn>
                  <a:cxn ang="0">
                    <a:pos x="103" y="48"/>
                  </a:cxn>
                  <a:cxn ang="0">
                    <a:pos x="103" y="48"/>
                  </a:cxn>
                  <a:cxn ang="0">
                    <a:pos x="105" y="41"/>
                  </a:cxn>
                  <a:cxn ang="0">
                    <a:pos x="99" y="39"/>
                  </a:cxn>
                  <a:cxn ang="0">
                    <a:pos x="103" y="48"/>
                  </a:cxn>
                </a:cxnLst>
                <a:rect l="0" t="0" r="r" b="b"/>
                <a:pathLst>
                  <a:path w="105" h="53">
                    <a:moveTo>
                      <a:pt x="103" y="48"/>
                    </a:moveTo>
                    <a:lnTo>
                      <a:pt x="99" y="39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92" y="53"/>
                    </a:lnTo>
                    <a:lnTo>
                      <a:pt x="103" y="48"/>
                    </a:lnTo>
                    <a:lnTo>
                      <a:pt x="103" y="48"/>
                    </a:lnTo>
                    <a:lnTo>
                      <a:pt x="105" y="41"/>
                    </a:lnTo>
                    <a:lnTo>
                      <a:pt x="99" y="39"/>
                    </a:lnTo>
                    <a:lnTo>
                      <a:pt x="103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23" name="Freeform 295"/>
              <p:cNvSpPr>
                <a:spLocks/>
              </p:cNvSpPr>
              <p:nvPr/>
            </p:nvSpPr>
            <p:spPr bwMode="auto">
              <a:xfrm>
                <a:off x="2120" y="2492"/>
                <a:ext cx="24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17" y="41"/>
                  </a:cxn>
                  <a:cxn ang="0">
                    <a:pos x="24" y="4"/>
                  </a:cxn>
                  <a:cxn ang="0">
                    <a:pos x="9" y="0"/>
                  </a:cxn>
                  <a:cxn ang="0">
                    <a:pos x="2" y="37"/>
                  </a:cxn>
                  <a:cxn ang="0">
                    <a:pos x="7" y="46"/>
                  </a:cxn>
                  <a:cxn ang="0">
                    <a:pos x="2" y="37"/>
                  </a:cxn>
                  <a:cxn ang="0">
                    <a:pos x="0" y="44"/>
                  </a:cxn>
                  <a:cxn ang="0">
                    <a:pos x="7" y="46"/>
                  </a:cxn>
                </a:cxnLst>
                <a:rect l="0" t="0" r="r" b="b"/>
                <a:pathLst>
                  <a:path w="24" h="46">
                    <a:moveTo>
                      <a:pt x="7" y="46"/>
                    </a:moveTo>
                    <a:lnTo>
                      <a:pt x="17" y="41"/>
                    </a:lnTo>
                    <a:lnTo>
                      <a:pt x="24" y="4"/>
                    </a:lnTo>
                    <a:lnTo>
                      <a:pt x="9" y="0"/>
                    </a:lnTo>
                    <a:lnTo>
                      <a:pt x="2" y="37"/>
                    </a:lnTo>
                    <a:lnTo>
                      <a:pt x="7" y="46"/>
                    </a:lnTo>
                    <a:lnTo>
                      <a:pt x="2" y="37"/>
                    </a:lnTo>
                    <a:lnTo>
                      <a:pt x="0" y="44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24" name="Freeform 296"/>
              <p:cNvSpPr>
                <a:spLocks/>
              </p:cNvSpPr>
              <p:nvPr/>
            </p:nvSpPr>
            <p:spPr bwMode="auto">
              <a:xfrm>
                <a:off x="2127" y="2524"/>
                <a:ext cx="45" cy="26"/>
              </a:xfrm>
              <a:custGeom>
                <a:avLst/>
                <a:gdLst/>
                <a:ahLst/>
                <a:cxnLst>
                  <a:cxn ang="0">
                    <a:pos x="30" y="21"/>
                  </a:cxn>
                  <a:cxn ang="0">
                    <a:pos x="43" y="17"/>
                  </a:cxn>
                  <a:cxn ang="0">
                    <a:pos x="34" y="9"/>
                  </a:cxn>
                  <a:cxn ang="0">
                    <a:pos x="25" y="5"/>
                  </a:cxn>
                  <a:cxn ang="0">
                    <a:pos x="15" y="2"/>
                  </a:cxn>
                  <a:cxn ang="0">
                    <a:pos x="4" y="0"/>
                  </a:cxn>
                  <a:cxn ang="0">
                    <a:pos x="0" y="14"/>
                  </a:cxn>
                  <a:cxn ang="0">
                    <a:pos x="12" y="15"/>
                  </a:cxn>
                  <a:cxn ang="0">
                    <a:pos x="19" y="17"/>
                  </a:cxn>
                  <a:cxn ang="0">
                    <a:pos x="27" y="21"/>
                  </a:cxn>
                  <a:cxn ang="0">
                    <a:pos x="32" y="26"/>
                  </a:cxn>
                  <a:cxn ang="0">
                    <a:pos x="45" y="21"/>
                  </a:cxn>
                  <a:cxn ang="0">
                    <a:pos x="30" y="21"/>
                  </a:cxn>
                </a:cxnLst>
                <a:rect l="0" t="0" r="r" b="b"/>
                <a:pathLst>
                  <a:path w="45" h="26">
                    <a:moveTo>
                      <a:pt x="30" y="21"/>
                    </a:moveTo>
                    <a:lnTo>
                      <a:pt x="43" y="17"/>
                    </a:lnTo>
                    <a:lnTo>
                      <a:pt x="34" y="9"/>
                    </a:lnTo>
                    <a:lnTo>
                      <a:pt x="25" y="5"/>
                    </a:lnTo>
                    <a:lnTo>
                      <a:pt x="15" y="2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12" y="15"/>
                    </a:lnTo>
                    <a:lnTo>
                      <a:pt x="19" y="17"/>
                    </a:lnTo>
                    <a:lnTo>
                      <a:pt x="27" y="21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25" name="Freeform 297"/>
              <p:cNvSpPr>
                <a:spLocks/>
              </p:cNvSpPr>
              <p:nvPr/>
            </p:nvSpPr>
            <p:spPr bwMode="auto">
              <a:xfrm>
                <a:off x="2157" y="2418"/>
                <a:ext cx="15" cy="1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0" y="127"/>
                  </a:cxn>
                  <a:cxn ang="0">
                    <a:pos x="15" y="127"/>
                  </a:cxn>
                  <a:cxn ang="0">
                    <a:pos x="15" y="7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2" y="0"/>
                  </a:cxn>
                </a:cxnLst>
                <a:rect l="0" t="0" r="r" b="b"/>
                <a:pathLst>
                  <a:path w="15" h="127">
                    <a:moveTo>
                      <a:pt x="2" y="0"/>
                    </a:moveTo>
                    <a:lnTo>
                      <a:pt x="0" y="7"/>
                    </a:lnTo>
                    <a:lnTo>
                      <a:pt x="0" y="127"/>
                    </a:lnTo>
                    <a:lnTo>
                      <a:pt x="15" y="127"/>
                    </a:lnTo>
                    <a:lnTo>
                      <a:pt x="15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26" name="Freeform 298"/>
              <p:cNvSpPr>
                <a:spLocks/>
              </p:cNvSpPr>
              <p:nvPr/>
            </p:nvSpPr>
            <p:spPr bwMode="auto">
              <a:xfrm>
                <a:off x="903" y="1894"/>
                <a:ext cx="379" cy="379"/>
              </a:xfrm>
              <a:custGeom>
                <a:avLst/>
                <a:gdLst/>
                <a:ahLst/>
                <a:cxnLst>
                  <a:cxn ang="0">
                    <a:pos x="264" y="97"/>
                  </a:cxn>
                  <a:cxn ang="0">
                    <a:pos x="285" y="119"/>
                  </a:cxn>
                  <a:cxn ang="0">
                    <a:pos x="308" y="124"/>
                  </a:cxn>
                  <a:cxn ang="0">
                    <a:pos x="336" y="138"/>
                  </a:cxn>
                  <a:cxn ang="0">
                    <a:pos x="372" y="187"/>
                  </a:cxn>
                  <a:cxn ang="0">
                    <a:pos x="379" y="222"/>
                  </a:cxn>
                  <a:cxn ang="0">
                    <a:pos x="375" y="263"/>
                  </a:cxn>
                  <a:cxn ang="0">
                    <a:pos x="362" y="293"/>
                  </a:cxn>
                  <a:cxn ang="0">
                    <a:pos x="340" y="318"/>
                  </a:cxn>
                  <a:cxn ang="0">
                    <a:pos x="302" y="342"/>
                  </a:cxn>
                  <a:cxn ang="0">
                    <a:pos x="231" y="362"/>
                  </a:cxn>
                  <a:cxn ang="0">
                    <a:pos x="125" y="374"/>
                  </a:cxn>
                  <a:cxn ang="0">
                    <a:pos x="3" y="347"/>
                  </a:cxn>
                  <a:cxn ang="0">
                    <a:pos x="11" y="298"/>
                  </a:cxn>
                  <a:cxn ang="0">
                    <a:pos x="45" y="266"/>
                  </a:cxn>
                  <a:cxn ang="0">
                    <a:pos x="17" y="239"/>
                  </a:cxn>
                  <a:cxn ang="0">
                    <a:pos x="22" y="229"/>
                  </a:cxn>
                  <a:cxn ang="0">
                    <a:pos x="62" y="237"/>
                  </a:cxn>
                  <a:cxn ang="0">
                    <a:pos x="77" y="227"/>
                  </a:cxn>
                  <a:cxn ang="0">
                    <a:pos x="80" y="204"/>
                  </a:cxn>
                  <a:cxn ang="0">
                    <a:pos x="88" y="209"/>
                  </a:cxn>
                  <a:cxn ang="0">
                    <a:pos x="101" y="220"/>
                  </a:cxn>
                  <a:cxn ang="0">
                    <a:pos x="129" y="219"/>
                  </a:cxn>
                  <a:cxn ang="0">
                    <a:pos x="161" y="202"/>
                  </a:cxn>
                  <a:cxn ang="0">
                    <a:pos x="131" y="195"/>
                  </a:cxn>
                  <a:cxn ang="0">
                    <a:pos x="90" y="185"/>
                  </a:cxn>
                  <a:cxn ang="0">
                    <a:pos x="62" y="161"/>
                  </a:cxn>
                  <a:cxn ang="0">
                    <a:pos x="110" y="145"/>
                  </a:cxn>
                  <a:cxn ang="0">
                    <a:pos x="112" y="134"/>
                  </a:cxn>
                  <a:cxn ang="0">
                    <a:pos x="82" y="101"/>
                  </a:cxn>
                  <a:cxn ang="0">
                    <a:pos x="101" y="80"/>
                  </a:cxn>
                  <a:cxn ang="0">
                    <a:pos x="127" y="72"/>
                  </a:cxn>
                  <a:cxn ang="0">
                    <a:pos x="165" y="75"/>
                  </a:cxn>
                  <a:cxn ang="0">
                    <a:pos x="210" y="99"/>
                  </a:cxn>
                  <a:cxn ang="0">
                    <a:pos x="238" y="53"/>
                  </a:cxn>
                  <a:cxn ang="0">
                    <a:pos x="219" y="52"/>
                  </a:cxn>
                  <a:cxn ang="0">
                    <a:pos x="208" y="47"/>
                  </a:cxn>
                  <a:cxn ang="0">
                    <a:pos x="217" y="38"/>
                  </a:cxn>
                  <a:cxn ang="0">
                    <a:pos x="236" y="38"/>
                  </a:cxn>
                  <a:cxn ang="0">
                    <a:pos x="259" y="13"/>
                  </a:cxn>
                  <a:cxn ang="0">
                    <a:pos x="296" y="1"/>
                  </a:cxn>
                  <a:cxn ang="0">
                    <a:pos x="325" y="27"/>
                  </a:cxn>
                  <a:cxn ang="0">
                    <a:pos x="276" y="70"/>
                  </a:cxn>
                  <a:cxn ang="0">
                    <a:pos x="287" y="74"/>
                  </a:cxn>
                  <a:cxn ang="0">
                    <a:pos x="289" y="82"/>
                  </a:cxn>
                  <a:cxn ang="0">
                    <a:pos x="279" y="86"/>
                  </a:cxn>
                  <a:cxn ang="0">
                    <a:pos x="261" y="82"/>
                  </a:cxn>
                </a:cxnLst>
                <a:rect l="0" t="0" r="r" b="b"/>
                <a:pathLst>
                  <a:path w="379" h="379">
                    <a:moveTo>
                      <a:pt x="261" y="82"/>
                    </a:moveTo>
                    <a:lnTo>
                      <a:pt x="261" y="89"/>
                    </a:lnTo>
                    <a:lnTo>
                      <a:pt x="264" y="97"/>
                    </a:lnTo>
                    <a:lnTo>
                      <a:pt x="268" y="106"/>
                    </a:lnTo>
                    <a:lnTo>
                      <a:pt x="276" y="113"/>
                    </a:lnTo>
                    <a:lnTo>
                      <a:pt x="285" y="119"/>
                    </a:lnTo>
                    <a:lnTo>
                      <a:pt x="296" y="124"/>
                    </a:lnTo>
                    <a:lnTo>
                      <a:pt x="302" y="124"/>
                    </a:lnTo>
                    <a:lnTo>
                      <a:pt x="308" y="124"/>
                    </a:lnTo>
                    <a:lnTo>
                      <a:pt x="313" y="123"/>
                    </a:lnTo>
                    <a:lnTo>
                      <a:pt x="319" y="121"/>
                    </a:lnTo>
                    <a:lnTo>
                      <a:pt x="336" y="138"/>
                    </a:lnTo>
                    <a:lnTo>
                      <a:pt x="356" y="161"/>
                    </a:lnTo>
                    <a:lnTo>
                      <a:pt x="364" y="173"/>
                    </a:lnTo>
                    <a:lnTo>
                      <a:pt x="372" y="187"/>
                    </a:lnTo>
                    <a:lnTo>
                      <a:pt x="377" y="197"/>
                    </a:lnTo>
                    <a:lnTo>
                      <a:pt x="379" y="207"/>
                    </a:lnTo>
                    <a:lnTo>
                      <a:pt x="379" y="222"/>
                    </a:lnTo>
                    <a:lnTo>
                      <a:pt x="379" y="236"/>
                    </a:lnTo>
                    <a:lnTo>
                      <a:pt x="377" y="249"/>
                    </a:lnTo>
                    <a:lnTo>
                      <a:pt x="375" y="263"/>
                    </a:lnTo>
                    <a:lnTo>
                      <a:pt x="372" y="273"/>
                    </a:lnTo>
                    <a:lnTo>
                      <a:pt x="368" y="283"/>
                    </a:lnTo>
                    <a:lnTo>
                      <a:pt x="362" y="293"/>
                    </a:lnTo>
                    <a:lnTo>
                      <a:pt x="355" y="303"/>
                    </a:lnTo>
                    <a:lnTo>
                      <a:pt x="347" y="310"/>
                    </a:lnTo>
                    <a:lnTo>
                      <a:pt x="340" y="318"/>
                    </a:lnTo>
                    <a:lnTo>
                      <a:pt x="332" y="325"/>
                    </a:lnTo>
                    <a:lnTo>
                      <a:pt x="323" y="330"/>
                    </a:lnTo>
                    <a:lnTo>
                      <a:pt x="302" y="342"/>
                    </a:lnTo>
                    <a:lnTo>
                      <a:pt x="279" y="350"/>
                    </a:lnTo>
                    <a:lnTo>
                      <a:pt x="255" y="357"/>
                    </a:lnTo>
                    <a:lnTo>
                      <a:pt x="231" y="362"/>
                    </a:lnTo>
                    <a:lnTo>
                      <a:pt x="204" y="366"/>
                    </a:lnTo>
                    <a:lnTo>
                      <a:pt x="178" y="369"/>
                    </a:lnTo>
                    <a:lnTo>
                      <a:pt x="125" y="374"/>
                    </a:lnTo>
                    <a:lnTo>
                      <a:pt x="75" y="379"/>
                    </a:lnTo>
                    <a:lnTo>
                      <a:pt x="22" y="355"/>
                    </a:lnTo>
                    <a:lnTo>
                      <a:pt x="3" y="347"/>
                    </a:lnTo>
                    <a:lnTo>
                      <a:pt x="7" y="337"/>
                    </a:lnTo>
                    <a:lnTo>
                      <a:pt x="22" y="310"/>
                    </a:lnTo>
                    <a:lnTo>
                      <a:pt x="11" y="298"/>
                    </a:lnTo>
                    <a:lnTo>
                      <a:pt x="0" y="283"/>
                    </a:lnTo>
                    <a:lnTo>
                      <a:pt x="24" y="274"/>
                    </a:lnTo>
                    <a:lnTo>
                      <a:pt x="45" y="266"/>
                    </a:lnTo>
                    <a:lnTo>
                      <a:pt x="32" y="256"/>
                    </a:lnTo>
                    <a:lnTo>
                      <a:pt x="17" y="246"/>
                    </a:lnTo>
                    <a:lnTo>
                      <a:pt x="17" y="239"/>
                    </a:lnTo>
                    <a:lnTo>
                      <a:pt x="17" y="234"/>
                    </a:lnTo>
                    <a:lnTo>
                      <a:pt x="20" y="231"/>
                    </a:lnTo>
                    <a:lnTo>
                      <a:pt x="22" y="229"/>
                    </a:lnTo>
                    <a:lnTo>
                      <a:pt x="32" y="227"/>
                    </a:lnTo>
                    <a:lnTo>
                      <a:pt x="43" y="229"/>
                    </a:lnTo>
                    <a:lnTo>
                      <a:pt x="62" y="237"/>
                    </a:lnTo>
                    <a:lnTo>
                      <a:pt x="69" y="239"/>
                    </a:lnTo>
                    <a:lnTo>
                      <a:pt x="75" y="234"/>
                    </a:lnTo>
                    <a:lnTo>
                      <a:pt x="77" y="227"/>
                    </a:lnTo>
                    <a:lnTo>
                      <a:pt x="78" y="219"/>
                    </a:lnTo>
                    <a:lnTo>
                      <a:pt x="78" y="210"/>
                    </a:lnTo>
                    <a:lnTo>
                      <a:pt x="80" y="204"/>
                    </a:lnTo>
                    <a:lnTo>
                      <a:pt x="80" y="200"/>
                    </a:lnTo>
                    <a:lnTo>
                      <a:pt x="84" y="202"/>
                    </a:lnTo>
                    <a:lnTo>
                      <a:pt x="88" y="209"/>
                    </a:lnTo>
                    <a:lnTo>
                      <a:pt x="92" y="214"/>
                    </a:lnTo>
                    <a:lnTo>
                      <a:pt x="95" y="217"/>
                    </a:lnTo>
                    <a:lnTo>
                      <a:pt x="101" y="220"/>
                    </a:lnTo>
                    <a:lnTo>
                      <a:pt x="105" y="222"/>
                    </a:lnTo>
                    <a:lnTo>
                      <a:pt x="116" y="220"/>
                    </a:lnTo>
                    <a:lnTo>
                      <a:pt x="129" y="219"/>
                    </a:lnTo>
                    <a:lnTo>
                      <a:pt x="140" y="214"/>
                    </a:lnTo>
                    <a:lnTo>
                      <a:pt x="152" y="207"/>
                    </a:lnTo>
                    <a:lnTo>
                      <a:pt x="161" y="202"/>
                    </a:lnTo>
                    <a:lnTo>
                      <a:pt x="167" y="197"/>
                    </a:lnTo>
                    <a:lnTo>
                      <a:pt x="148" y="197"/>
                    </a:lnTo>
                    <a:lnTo>
                      <a:pt x="131" y="195"/>
                    </a:lnTo>
                    <a:lnTo>
                      <a:pt x="116" y="193"/>
                    </a:lnTo>
                    <a:lnTo>
                      <a:pt x="103" y="190"/>
                    </a:lnTo>
                    <a:lnTo>
                      <a:pt x="90" y="185"/>
                    </a:lnTo>
                    <a:lnTo>
                      <a:pt x="78" y="180"/>
                    </a:lnTo>
                    <a:lnTo>
                      <a:pt x="69" y="172"/>
                    </a:lnTo>
                    <a:lnTo>
                      <a:pt x="62" y="161"/>
                    </a:lnTo>
                    <a:lnTo>
                      <a:pt x="90" y="155"/>
                    </a:lnTo>
                    <a:lnTo>
                      <a:pt x="109" y="146"/>
                    </a:lnTo>
                    <a:lnTo>
                      <a:pt x="110" y="145"/>
                    </a:lnTo>
                    <a:lnTo>
                      <a:pt x="112" y="141"/>
                    </a:lnTo>
                    <a:lnTo>
                      <a:pt x="112" y="140"/>
                    </a:lnTo>
                    <a:lnTo>
                      <a:pt x="112" y="134"/>
                    </a:lnTo>
                    <a:lnTo>
                      <a:pt x="107" y="126"/>
                    </a:lnTo>
                    <a:lnTo>
                      <a:pt x="99" y="114"/>
                    </a:lnTo>
                    <a:lnTo>
                      <a:pt x="82" y="101"/>
                    </a:lnTo>
                    <a:lnTo>
                      <a:pt x="88" y="92"/>
                    </a:lnTo>
                    <a:lnTo>
                      <a:pt x="94" y="86"/>
                    </a:lnTo>
                    <a:lnTo>
                      <a:pt x="101" y="80"/>
                    </a:lnTo>
                    <a:lnTo>
                      <a:pt x="110" y="75"/>
                    </a:lnTo>
                    <a:lnTo>
                      <a:pt x="118" y="74"/>
                    </a:lnTo>
                    <a:lnTo>
                      <a:pt x="127" y="72"/>
                    </a:lnTo>
                    <a:lnTo>
                      <a:pt x="137" y="70"/>
                    </a:lnTo>
                    <a:lnTo>
                      <a:pt x="146" y="72"/>
                    </a:lnTo>
                    <a:lnTo>
                      <a:pt x="165" y="75"/>
                    </a:lnTo>
                    <a:lnTo>
                      <a:pt x="184" y="82"/>
                    </a:lnTo>
                    <a:lnTo>
                      <a:pt x="199" y="89"/>
                    </a:lnTo>
                    <a:lnTo>
                      <a:pt x="210" y="99"/>
                    </a:lnTo>
                    <a:lnTo>
                      <a:pt x="227" y="92"/>
                    </a:lnTo>
                    <a:lnTo>
                      <a:pt x="244" y="84"/>
                    </a:lnTo>
                    <a:lnTo>
                      <a:pt x="238" y="53"/>
                    </a:lnTo>
                    <a:lnTo>
                      <a:pt x="231" y="53"/>
                    </a:lnTo>
                    <a:lnTo>
                      <a:pt x="223" y="53"/>
                    </a:lnTo>
                    <a:lnTo>
                      <a:pt x="219" y="52"/>
                    </a:lnTo>
                    <a:lnTo>
                      <a:pt x="216" y="52"/>
                    </a:lnTo>
                    <a:lnTo>
                      <a:pt x="212" y="50"/>
                    </a:lnTo>
                    <a:lnTo>
                      <a:pt x="208" y="47"/>
                    </a:lnTo>
                    <a:lnTo>
                      <a:pt x="210" y="42"/>
                    </a:lnTo>
                    <a:lnTo>
                      <a:pt x="214" y="38"/>
                    </a:lnTo>
                    <a:lnTo>
                      <a:pt x="217" y="38"/>
                    </a:lnTo>
                    <a:lnTo>
                      <a:pt x="221" y="38"/>
                    </a:lnTo>
                    <a:lnTo>
                      <a:pt x="229" y="40"/>
                    </a:lnTo>
                    <a:lnTo>
                      <a:pt x="236" y="38"/>
                    </a:lnTo>
                    <a:lnTo>
                      <a:pt x="242" y="28"/>
                    </a:lnTo>
                    <a:lnTo>
                      <a:pt x="249" y="20"/>
                    </a:lnTo>
                    <a:lnTo>
                      <a:pt x="259" y="13"/>
                    </a:lnTo>
                    <a:lnTo>
                      <a:pt x="272" y="8"/>
                    </a:lnTo>
                    <a:lnTo>
                      <a:pt x="283" y="5"/>
                    </a:lnTo>
                    <a:lnTo>
                      <a:pt x="296" y="1"/>
                    </a:lnTo>
                    <a:lnTo>
                      <a:pt x="310" y="0"/>
                    </a:lnTo>
                    <a:lnTo>
                      <a:pt x="319" y="0"/>
                    </a:lnTo>
                    <a:lnTo>
                      <a:pt x="325" y="27"/>
                    </a:lnTo>
                    <a:lnTo>
                      <a:pt x="279" y="64"/>
                    </a:lnTo>
                    <a:lnTo>
                      <a:pt x="276" y="69"/>
                    </a:lnTo>
                    <a:lnTo>
                      <a:pt x="276" y="70"/>
                    </a:lnTo>
                    <a:lnTo>
                      <a:pt x="278" y="72"/>
                    </a:lnTo>
                    <a:lnTo>
                      <a:pt x="281" y="72"/>
                    </a:lnTo>
                    <a:lnTo>
                      <a:pt x="287" y="74"/>
                    </a:lnTo>
                    <a:lnTo>
                      <a:pt x="289" y="75"/>
                    </a:lnTo>
                    <a:lnTo>
                      <a:pt x="291" y="79"/>
                    </a:lnTo>
                    <a:lnTo>
                      <a:pt x="289" y="82"/>
                    </a:lnTo>
                    <a:lnTo>
                      <a:pt x="287" y="86"/>
                    </a:lnTo>
                    <a:lnTo>
                      <a:pt x="283" y="87"/>
                    </a:lnTo>
                    <a:lnTo>
                      <a:pt x="279" y="86"/>
                    </a:lnTo>
                    <a:lnTo>
                      <a:pt x="276" y="86"/>
                    </a:lnTo>
                    <a:lnTo>
                      <a:pt x="268" y="82"/>
                    </a:lnTo>
                    <a:lnTo>
                      <a:pt x="261" y="82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27" name="Freeform 299"/>
              <p:cNvSpPr>
                <a:spLocks/>
              </p:cNvSpPr>
              <p:nvPr/>
            </p:nvSpPr>
            <p:spPr bwMode="auto">
              <a:xfrm>
                <a:off x="1156" y="1974"/>
                <a:ext cx="72" cy="51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64" y="34"/>
                  </a:cxn>
                  <a:cxn ang="0">
                    <a:pos x="58" y="36"/>
                  </a:cxn>
                  <a:cxn ang="0">
                    <a:pos x="53" y="38"/>
                  </a:cxn>
                  <a:cxn ang="0">
                    <a:pos x="49" y="38"/>
                  </a:cxn>
                  <a:cxn ang="0">
                    <a:pos x="45" y="38"/>
                  </a:cxn>
                  <a:cxn ang="0">
                    <a:pos x="36" y="33"/>
                  </a:cxn>
                  <a:cxn ang="0">
                    <a:pos x="28" y="27"/>
                  </a:cxn>
                  <a:cxn ang="0">
                    <a:pos x="23" y="21"/>
                  </a:cxn>
                  <a:cxn ang="0">
                    <a:pos x="17" y="14"/>
                  </a:cxn>
                  <a:cxn ang="0">
                    <a:pos x="15" y="7"/>
                  </a:cxn>
                  <a:cxn ang="0">
                    <a:pos x="15" y="4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4" y="19"/>
                  </a:cxn>
                  <a:cxn ang="0">
                    <a:pos x="10" y="29"/>
                  </a:cxn>
                  <a:cxn ang="0">
                    <a:pos x="17" y="38"/>
                  </a:cxn>
                  <a:cxn ang="0">
                    <a:pos x="28" y="46"/>
                  </a:cxn>
                  <a:cxn ang="0">
                    <a:pos x="40" y="49"/>
                  </a:cxn>
                  <a:cxn ang="0">
                    <a:pos x="47" y="51"/>
                  </a:cxn>
                  <a:cxn ang="0">
                    <a:pos x="55" y="51"/>
                  </a:cxn>
                  <a:cxn ang="0">
                    <a:pos x="62" y="49"/>
                  </a:cxn>
                  <a:cxn ang="0">
                    <a:pos x="70" y="48"/>
                  </a:cxn>
                  <a:cxn ang="0">
                    <a:pos x="60" y="46"/>
                  </a:cxn>
                  <a:cxn ang="0">
                    <a:pos x="72" y="36"/>
                  </a:cxn>
                  <a:cxn ang="0">
                    <a:pos x="68" y="33"/>
                  </a:cxn>
                  <a:cxn ang="0">
                    <a:pos x="64" y="34"/>
                  </a:cxn>
                  <a:cxn ang="0">
                    <a:pos x="72" y="36"/>
                  </a:cxn>
                </a:cxnLst>
                <a:rect l="0" t="0" r="r" b="b"/>
                <a:pathLst>
                  <a:path w="72" h="51">
                    <a:moveTo>
                      <a:pt x="72" y="36"/>
                    </a:moveTo>
                    <a:lnTo>
                      <a:pt x="64" y="34"/>
                    </a:lnTo>
                    <a:lnTo>
                      <a:pt x="58" y="36"/>
                    </a:lnTo>
                    <a:lnTo>
                      <a:pt x="53" y="38"/>
                    </a:lnTo>
                    <a:lnTo>
                      <a:pt x="49" y="38"/>
                    </a:lnTo>
                    <a:lnTo>
                      <a:pt x="45" y="38"/>
                    </a:lnTo>
                    <a:lnTo>
                      <a:pt x="36" y="33"/>
                    </a:lnTo>
                    <a:lnTo>
                      <a:pt x="28" y="27"/>
                    </a:lnTo>
                    <a:lnTo>
                      <a:pt x="23" y="21"/>
                    </a:lnTo>
                    <a:lnTo>
                      <a:pt x="17" y="14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4" y="19"/>
                    </a:lnTo>
                    <a:lnTo>
                      <a:pt x="10" y="29"/>
                    </a:lnTo>
                    <a:lnTo>
                      <a:pt x="17" y="38"/>
                    </a:lnTo>
                    <a:lnTo>
                      <a:pt x="28" y="46"/>
                    </a:lnTo>
                    <a:lnTo>
                      <a:pt x="40" y="49"/>
                    </a:lnTo>
                    <a:lnTo>
                      <a:pt x="47" y="51"/>
                    </a:lnTo>
                    <a:lnTo>
                      <a:pt x="55" y="51"/>
                    </a:lnTo>
                    <a:lnTo>
                      <a:pt x="62" y="49"/>
                    </a:lnTo>
                    <a:lnTo>
                      <a:pt x="70" y="48"/>
                    </a:lnTo>
                    <a:lnTo>
                      <a:pt x="60" y="46"/>
                    </a:lnTo>
                    <a:lnTo>
                      <a:pt x="72" y="36"/>
                    </a:lnTo>
                    <a:lnTo>
                      <a:pt x="68" y="33"/>
                    </a:lnTo>
                    <a:lnTo>
                      <a:pt x="64" y="34"/>
                    </a:lnTo>
                    <a:lnTo>
                      <a:pt x="72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28" name="Freeform 300"/>
              <p:cNvSpPr>
                <a:spLocks/>
              </p:cNvSpPr>
              <p:nvPr/>
            </p:nvSpPr>
            <p:spPr bwMode="auto">
              <a:xfrm>
                <a:off x="1216" y="2010"/>
                <a:ext cx="74" cy="91"/>
              </a:xfrm>
              <a:custGeom>
                <a:avLst/>
                <a:gdLst/>
                <a:ahLst/>
                <a:cxnLst>
                  <a:cxn ang="0">
                    <a:pos x="74" y="91"/>
                  </a:cxn>
                  <a:cxn ang="0">
                    <a:pos x="74" y="91"/>
                  </a:cxn>
                  <a:cxn ang="0">
                    <a:pos x="72" y="79"/>
                  </a:cxn>
                  <a:cxn ang="0">
                    <a:pos x="66" y="67"/>
                  </a:cxn>
                  <a:cxn ang="0">
                    <a:pos x="59" y="54"/>
                  </a:cxn>
                  <a:cxn ang="0">
                    <a:pos x="49" y="42"/>
                  </a:cxn>
                  <a:cxn ang="0">
                    <a:pos x="28" y="17"/>
                  </a:cxn>
                  <a:cxn ang="0">
                    <a:pos x="12" y="0"/>
                  </a:cxn>
                  <a:cxn ang="0">
                    <a:pos x="0" y="10"/>
                  </a:cxn>
                  <a:cxn ang="0">
                    <a:pos x="17" y="27"/>
                  </a:cxn>
                  <a:cxn ang="0">
                    <a:pos x="36" y="49"/>
                  </a:cxn>
                  <a:cxn ang="0">
                    <a:pos x="45" y="61"/>
                  </a:cxn>
                  <a:cxn ang="0">
                    <a:pos x="53" y="72"/>
                  </a:cxn>
                  <a:cxn ang="0">
                    <a:pos x="57" y="83"/>
                  </a:cxn>
                  <a:cxn ang="0">
                    <a:pos x="59" y="91"/>
                  </a:cxn>
                  <a:cxn ang="0">
                    <a:pos x="59" y="91"/>
                  </a:cxn>
                  <a:cxn ang="0">
                    <a:pos x="74" y="91"/>
                  </a:cxn>
                </a:cxnLst>
                <a:rect l="0" t="0" r="r" b="b"/>
                <a:pathLst>
                  <a:path w="74" h="91">
                    <a:moveTo>
                      <a:pt x="74" y="91"/>
                    </a:moveTo>
                    <a:lnTo>
                      <a:pt x="74" y="91"/>
                    </a:lnTo>
                    <a:lnTo>
                      <a:pt x="72" y="79"/>
                    </a:lnTo>
                    <a:lnTo>
                      <a:pt x="66" y="67"/>
                    </a:lnTo>
                    <a:lnTo>
                      <a:pt x="59" y="54"/>
                    </a:lnTo>
                    <a:lnTo>
                      <a:pt x="49" y="42"/>
                    </a:lnTo>
                    <a:lnTo>
                      <a:pt x="28" y="17"/>
                    </a:lnTo>
                    <a:lnTo>
                      <a:pt x="12" y="0"/>
                    </a:lnTo>
                    <a:lnTo>
                      <a:pt x="0" y="10"/>
                    </a:lnTo>
                    <a:lnTo>
                      <a:pt x="17" y="27"/>
                    </a:lnTo>
                    <a:lnTo>
                      <a:pt x="36" y="49"/>
                    </a:lnTo>
                    <a:lnTo>
                      <a:pt x="45" y="61"/>
                    </a:lnTo>
                    <a:lnTo>
                      <a:pt x="53" y="72"/>
                    </a:lnTo>
                    <a:lnTo>
                      <a:pt x="57" y="83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74" y="9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29" name="Freeform 301"/>
              <p:cNvSpPr>
                <a:spLocks/>
              </p:cNvSpPr>
              <p:nvPr/>
            </p:nvSpPr>
            <p:spPr bwMode="auto">
              <a:xfrm>
                <a:off x="974" y="2101"/>
                <a:ext cx="316" cy="179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6" y="179"/>
                  </a:cxn>
                  <a:cxn ang="0">
                    <a:pos x="54" y="174"/>
                  </a:cxn>
                  <a:cxn ang="0">
                    <a:pos x="107" y="169"/>
                  </a:cxn>
                  <a:cxn ang="0">
                    <a:pos x="135" y="165"/>
                  </a:cxn>
                  <a:cxn ang="0">
                    <a:pos x="162" y="162"/>
                  </a:cxn>
                  <a:cxn ang="0">
                    <a:pos x="186" y="157"/>
                  </a:cxn>
                  <a:cxn ang="0">
                    <a:pos x="212" y="150"/>
                  </a:cxn>
                  <a:cxn ang="0">
                    <a:pos x="235" y="140"/>
                  </a:cxn>
                  <a:cxn ang="0">
                    <a:pos x="255" y="130"/>
                  </a:cxn>
                  <a:cxn ang="0">
                    <a:pos x="265" y="123"/>
                  </a:cxn>
                  <a:cxn ang="0">
                    <a:pos x="274" y="116"/>
                  </a:cxn>
                  <a:cxn ang="0">
                    <a:pos x="284" y="108"/>
                  </a:cxn>
                  <a:cxn ang="0">
                    <a:pos x="291" y="99"/>
                  </a:cxn>
                  <a:cxn ang="0">
                    <a:pos x="297" y="89"/>
                  </a:cxn>
                  <a:cxn ang="0">
                    <a:pos x="302" y="79"/>
                  </a:cxn>
                  <a:cxn ang="0">
                    <a:pos x="308" y="69"/>
                  </a:cxn>
                  <a:cxn ang="0">
                    <a:pos x="312" y="56"/>
                  </a:cxn>
                  <a:cxn ang="0">
                    <a:pos x="314" y="44"/>
                  </a:cxn>
                  <a:cxn ang="0">
                    <a:pos x="316" y="30"/>
                  </a:cxn>
                  <a:cxn ang="0">
                    <a:pos x="316" y="15"/>
                  </a:cxn>
                  <a:cxn ang="0">
                    <a:pos x="316" y="0"/>
                  </a:cxn>
                  <a:cxn ang="0">
                    <a:pos x="301" y="0"/>
                  </a:cxn>
                  <a:cxn ang="0">
                    <a:pos x="301" y="15"/>
                  </a:cxn>
                  <a:cxn ang="0">
                    <a:pos x="301" y="29"/>
                  </a:cxn>
                  <a:cxn ang="0">
                    <a:pos x="299" y="42"/>
                  </a:cxn>
                  <a:cxn ang="0">
                    <a:pos x="297" y="54"/>
                  </a:cxn>
                  <a:cxn ang="0">
                    <a:pos x="293" y="64"/>
                  </a:cxn>
                  <a:cxn ang="0">
                    <a:pos x="289" y="74"/>
                  </a:cxn>
                  <a:cxn ang="0">
                    <a:pos x="284" y="83"/>
                  </a:cxn>
                  <a:cxn ang="0">
                    <a:pos x="278" y="91"/>
                  </a:cxn>
                  <a:cxn ang="0">
                    <a:pos x="270" y="99"/>
                  </a:cxn>
                  <a:cxn ang="0">
                    <a:pos x="263" y="106"/>
                  </a:cxn>
                  <a:cxn ang="0">
                    <a:pos x="255" y="113"/>
                  </a:cxn>
                  <a:cxn ang="0">
                    <a:pos x="248" y="118"/>
                  </a:cxn>
                  <a:cxn ang="0">
                    <a:pos x="227" y="128"/>
                  </a:cxn>
                  <a:cxn ang="0">
                    <a:pos x="207" y="137"/>
                  </a:cxn>
                  <a:cxn ang="0">
                    <a:pos x="182" y="143"/>
                  </a:cxn>
                  <a:cxn ang="0">
                    <a:pos x="158" y="148"/>
                  </a:cxn>
                  <a:cxn ang="0">
                    <a:pos x="131" y="152"/>
                  </a:cxn>
                  <a:cxn ang="0">
                    <a:pos x="105" y="155"/>
                  </a:cxn>
                  <a:cxn ang="0">
                    <a:pos x="53" y="160"/>
                  </a:cxn>
                  <a:cxn ang="0">
                    <a:pos x="2" y="165"/>
                  </a:cxn>
                  <a:cxn ang="0">
                    <a:pos x="7" y="167"/>
                  </a:cxn>
                  <a:cxn ang="0">
                    <a:pos x="0" y="179"/>
                  </a:cxn>
                </a:cxnLst>
                <a:rect l="0" t="0" r="r" b="b"/>
                <a:pathLst>
                  <a:path w="316" h="179">
                    <a:moveTo>
                      <a:pt x="0" y="179"/>
                    </a:moveTo>
                    <a:lnTo>
                      <a:pt x="6" y="179"/>
                    </a:lnTo>
                    <a:lnTo>
                      <a:pt x="54" y="174"/>
                    </a:lnTo>
                    <a:lnTo>
                      <a:pt x="107" y="169"/>
                    </a:lnTo>
                    <a:lnTo>
                      <a:pt x="135" y="165"/>
                    </a:lnTo>
                    <a:lnTo>
                      <a:pt x="162" y="162"/>
                    </a:lnTo>
                    <a:lnTo>
                      <a:pt x="186" y="157"/>
                    </a:lnTo>
                    <a:lnTo>
                      <a:pt x="212" y="150"/>
                    </a:lnTo>
                    <a:lnTo>
                      <a:pt x="235" y="140"/>
                    </a:lnTo>
                    <a:lnTo>
                      <a:pt x="255" y="130"/>
                    </a:lnTo>
                    <a:lnTo>
                      <a:pt x="265" y="123"/>
                    </a:lnTo>
                    <a:lnTo>
                      <a:pt x="274" y="116"/>
                    </a:lnTo>
                    <a:lnTo>
                      <a:pt x="284" y="108"/>
                    </a:lnTo>
                    <a:lnTo>
                      <a:pt x="291" y="99"/>
                    </a:lnTo>
                    <a:lnTo>
                      <a:pt x="297" y="89"/>
                    </a:lnTo>
                    <a:lnTo>
                      <a:pt x="302" y="79"/>
                    </a:lnTo>
                    <a:lnTo>
                      <a:pt x="308" y="69"/>
                    </a:lnTo>
                    <a:lnTo>
                      <a:pt x="312" y="56"/>
                    </a:lnTo>
                    <a:lnTo>
                      <a:pt x="314" y="44"/>
                    </a:lnTo>
                    <a:lnTo>
                      <a:pt x="316" y="30"/>
                    </a:lnTo>
                    <a:lnTo>
                      <a:pt x="316" y="15"/>
                    </a:lnTo>
                    <a:lnTo>
                      <a:pt x="316" y="0"/>
                    </a:lnTo>
                    <a:lnTo>
                      <a:pt x="301" y="0"/>
                    </a:lnTo>
                    <a:lnTo>
                      <a:pt x="301" y="15"/>
                    </a:lnTo>
                    <a:lnTo>
                      <a:pt x="301" y="29"/>
                    </a:lnTo>
                    <a:lnTo>
                      <a:pt x="299" y="42"/>
                    </a:lnTo>
                    <a:lnTo>
                      <a:pt x="297" y="54"/>
                    </a:lnTo>
                    <a:lnTo>
                      <a:pt x="293" y="64"/>
                    </a:lnTo>
                    <a:lnTo>
                      <a:pt x="289" y="74"/>
                    </a:lnTo>
                    <a:lnTo>
                      <a:pt x="284" y="83"/>
                    </a:lnTo>
                    <a:lnTo>
                      <a:pt x="278" y="91"/>
                    </a:lnTo>
                    <a:lnTo>
                      <a:pt x="270" y="99"/>
                    </a:lnTo>
                    <a:lnTo>
                      <a:pt x="263" y="106"/>
                    </a:lnTo>
                    <a:lnTo>
                      <a:pt x="255" y="113"/>
                    </a:lnTo>
                    <a:lnTo>
                      <a:pt x="248" y="118"/>
                    </a:lnTo>
                    <a:lnTo>
                      <a:pt x="227" y="128"/>
                    </a:lnTo>
                    <a:lnTo>
                      <a:pt x="207" y="137"/>
                    </a:lnTo>
                    <a:lnTo>
                      <a:pt x="182" y="143"/>
                    </a:lnTo>
                    <a:lnTo>
                      <a:pt x="158" y="148"/>
                    </a:lnTo>
                    <a:lnTo>
                      <a:pt x="131" y="152"/>
                    </a:lnTo>
                    <a:lnTo>
                      <a:pt x="105" y="155"/>
                    </a:lnTo>
                    <a:lnTo>
                      <a:pt x="53" y="160"/>
                    </a:lnTo>
                    <a:lnTo>
                      <a:pt x="2" y="165"/>
                    </a:lnTo>
                    <a:lnTo>
                      <a:pt x="7" y="167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30" name="Freeform 302"/>
              <p:cNvSpPr>
                <a:spLocks/>
              </p:cNvSpPr>
              <p:nvPr/>
            </p:nvSpPr>
            <p:spPr bwMode="auto">
              <a:xfrm>
                <a:off x="899" y="2200"/>
                <a:ext cx="82" cy="8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2"/>
                  </a:cxn>
                  <a:cxn ang="0">
                    <a:pos x="5" y="27"/>
                  </a:cxn>
                  <a:cxn ang="0">
                    <a:pos x="0" y="44"/>
                  </a:cxn>
                  <a:cxn ang="0">
                    <a:pos x="22" y="56"/>
                  </a:cxn>
                  <a:cxn ang="0">
                    <a:pos x="75" y="80"/>
                  </a:cxn>
                  <a:cxn ang="0">
                    <a:pos x="82" y="68"/>
                  </a:cxn>
                  <a:cxn ang="0">
                    <a:pos x="30" y="43"/>
                  </a:cxn>
                  <a:cxn ang="0">
                    <a:pos x="13" y="36"/>
                  </a:cxn>
                  <a:cxn ang="0">
                    <a:pos x="19" y="33"/>
                  </a:cxn>
                  <a:cxn ang="0">
                    <a:pos x="34" y="6"/>
                  </a:cxn>
                  <a:cxn ang="0">
                    <a:pos x="34" y="7"/>
                  </a:cxn>
                  <a:cxn ang="0">
                    <a:pos x="21" y="0"/>
                  </a:cxn>
                </a:cxnLst>
                <a:rect l="0" t="0" r="r" b="b"/>
                <a:pathLst>
                  <a:path w="82" h="80">
                    <a:moveTo>
                      <a:pt x="21" y="0"/>
                    </a:moveTo>
                    <a:lnTo>
                      <a:pt x="21" y="2"/>
                    </a:lnTo>
                    <a:lnTo>
                      <a:pt x="5" y="27"/>
                    </a:lnTo>
                    <a:lnTo>
                      <a:pt x="0" y="44"/>
                    </a:lnTo>
                    <a:lnTo>
                      <a:pt x="22" y="56"/>
                    </a:lnTo>
                    <a:lnTo>
                      <a:pt x="75" y="80"/>
                    </a:lnTo>
                    <a:lnTo>
                      <a:pt x="82" y="68"/>
                    </a:lnTo>
                    <a:lnTo>
                      <a:pt x="30" y="43"/>
                    </a:lnTo>
                    <a:lnTo>
                      <a:pt x="13" y="36"/>
                    </a:lnTo>
                    <a:lnTo>
                      <a:pt x="19" y="33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31" name="Freeform 303"/>
              <p:cNvSpPr>
                <a:spLocks/>
              </p:cNvSpPr>
              <p:nvPr/>
            </p:nvSpPr>
            <p:spPr bwMode="auto">
              <a:xfrm>
                <a:off x="895" y="2173"/>
                <a:ext cx="38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3" y="22"/>
                  </a:cxn>
                  <a:cxn ang="0">
                    <a:pos x="25" y="27"/>
                  </a:cxn>
                  <a:cxn ang="0">
                    <a:pos x="38" y="34"/>
                  </a:cxn>
                  <a:cxn ang="0">
                    <a:pos x="26" y="14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0" y="0"/>
                  </a:cxn>
                </a:cxnLst>
                <a:rect l="0" t="0" r="r" b="b"/>
                <a:pathLst>
                  <a:path w="38" h="34">
                    <a:moveTo>
                      <a:pt x="0" y="0"/>
                    </a:moveTo>
                    <a:lnTo>
                      <a:pt x="0" y="0"/>
                    </a:lnTo>
                    <a:lnTo>
                      <a:pt x="13" y="22"/>
                    </a:lnTo>
                    <a:lnTo>
                      <a:pt x="25" y="27"/>
                    </a:lnTo>
                    <a:lnTo>
                      <a:pt x="38" y="34"/>
                    </a:lnTo>
                    <a:lnTo>
                      <a:pt x="26" y="14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32" name="Freeform 304"/>
              <p:cNvSpPr>
                <a:spLocks/>
              </p:cNvSpPr>
              <p:nvPr/>
            </p:nvSpPr>
            <p:spPr bwMode="auto">
              <a:xfrm>
                <a:off x="895" y="2160"/>
                <a:ext cx="60" cy="19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0"/>
                  </a:cxn>
                  <a:cxn ang="0">
                    <a:pos x="28" y="3"/>
                  </a:cxn>
                  <a:cxn ang="0">
                    <a:pos x="0" y="13"/>
                  </a:cxn>
                  <a:cxn ang="0">
                    <a:pos x="15" y="19"/>
                  </a:cxn>
                  <a:cxn ang="0">
                    <a:pos x="34" y="15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43" y="0"/>
                  </a:cxn>
                </a:cxnLst>
                <a:rect l="0" t="0" r="r" b="b"/>
                <a:pathLst>
                  <a:path w="60" h="19">
                    <a:moveTo>
                      <a:pt x="43" y="0"/>
                    </a:moveTo>
                    <a:lnTo>
                      <a:pt x="43" y="0"/>
                    </a:lnTo>
                    <a:lnTo>
                      <a:pt x="28" y="3"/>
                    </a:lnTo>
                    <a:lnTo>
                      <a:pt x="0" y="13"/>
                    </a:lnTo>
                    <a:lnTo>
                      <a:pt x="15" y="19"/>
                    </a:lnTo>
                    <a:lnTo>
                      <a:pt x="34" y="15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33" name="Freeform 305"/>
              <p:cNvSpPr>
                <a:spLocks/>
              </p:cNvSpPr>
              <p:nvPr/>
            </p:nvSpPr>
            <p:spPr bwMode="auto">
              <a:xfrm>
                <a:off x="912" y="2140"/>
                <a:ext cx="43" cy="2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7" y="17"/>
                  </a:cxn>
                  <a:cxn ang="0">
                    <a:pos x="26" y="20"/>
                  </a:cxn>
                  <a:cxn ang="0">
                    <a:pos x="43" y="20"/>
                  </a:cxn>
                  <a:cxn ang="0">
                    <a:pos x="26" y="5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0" y="1"/>
                  </a:cxn>
                </a:cxnLst>
                <a:rect l="0" t="0" r="r" b="b"/>
                <a:pathLst>
                  <a:path w="43" h="20">
                    <a:moveTo>
                      <a:pt x="0" y="1"/>
                    </a:moveTo>
                    <a:lnTo>
                      <a:pt x="0" y="1"/>
                    </a:lnTo>
                    <a:lnTo>
                      <a:pt x="17" y="17"/>
                    </a:lnTo>
                    <a:lnTo>
                      <a:pt x="26" y="20"/>
                    </a:lnTo>
                    <a:lnTo>
                      <a:pt x="43" y="20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34" name="Freeform 306"/>
              <p:cNvSpPr>
                <a:spLocks/>
              </p:cNvSpPr>
              <p:nvPr/>
            </p:nvSpPr>
            <p:spPr bwMode="auto">
              <a:xfrm>
                <a:off x="912" y="2114"/>
                <a:ext cx="66" cy="27"/>
              </a:xfrm>
              <a:custGeom>
                <a:avLst/>
                <a:gdLst/>
                <a:ahLst/>
                <a:cxnLst>
                  <a:cxn ang="0">
                    <a:pos x="56" y="12"/>
                  </a:cxn>
                  <a:cxn ang="0">
                    <a:pos x="53" y="22"/>
                  </a:cxn>
                  <a:cxn ang="0">
                    <a:pos x="56" y="11"/>
                  </a:cxn>
                  <a:cxn ang="0">
                    <a:pos x="36" y="2"/>
                  </a:cxn>
                  <a:cxn ang="0">
                    <a:pos x="23" y="0"/>
                  </a:cxn>
                  <a:cxn ang="0">
                    <a:pos x="11" y="2"/>
                  </a:cxn>
                  <a:cxn ang="0">
                    <a:pos x="4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15" y="26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23" y="14"/>
                  </a:cxn>
                  <a:cxn ang="0">
                    <a:pos x="30" y="16"/>
                  </a:cxn>
                  <a:cxn ang="0">
                    <a:pos x="49" y="24"/>
                  </a:cxn>
                  <a:cxn ang="0">
                    <a:pos x="66" y="16"/>
                  </a:cxn>
                  <a:cxn ang="0">
                    <a:pos x="64" y="26"/>
                  </a:cxn>
                  <a:cxn ang="0">
                    <a:pos x="56" y="12"/>
                  </a:cxn>
                  <a:cxn ang="0">
                    <a:pos x="49" y="16"/>
                  </a:cxn>
                  <a:cxn ang="0">
                    <a:pos x="53" y="22"/>
                  </a:cxn>
                  <a:cxn ang="0">
                    <a:pos x="56" y="12"/>
                  </a:cxn>
                </a:cxnLst>
                <a:rect l="0" t="0" r="r" b="b"/>
                <a:pathLst>
                  <a:path w="66" h="27">
                    <a:moveTo>
                      <a:pt x="56" y="12"/>
                    </a:moveTo>
                    <a:lnTo>
                      <a:pt x="53" y="22"/>
                    </a:lnTo>
                    <a:lnTo>
                      <a:pt x="56" y="11"/>
                    </a:lnTo>
                    <a:lnTo>
                      <a:pt x="36" y="2"/>
                    </a:lnTo>
                    <a:lnTo>
                      <a:pt x="23" y="0"/>
                    </a:lnTo>
                    <a:lnTo>
                      <a:pt x="11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15" y="26"/>
                    </a:lnTo>
                    <a:lnTo>
                      <a:pt x="15" y="19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23" y="14"/>
                    </a:lnTo>
                    <a:lnTo>
                      <a:pt x="30" y="16"/>
                    </a:lnTo>
                    <a:lnTo>
                      <a:pt x="49" y="24"/>
                    </a:lnTo>
                    <a:lnTo>
                      <a:pt x="66" y="16"/>
                    </a:lnTo>
                    <a:lnTo>
                      <a:pt x="64" y="26"/>
                    </a:lnTo>
                    <a:lnTo>
                      <a:pt x="56" y="12"/>
                    </a:lnTo>
                    <a:lnTo>
                      <a:pt x="49" y="16"/>
                    </a:lnTo>
                    <a:lnTo>
                      <a:pt x="53" y="22"/>
                    </a:lnTo>
                    <a:lnTo>
                      <a:pt x="56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35" name="Freeform 307"/>
              <p:cNvSpPr>
                <a:spLocks/>
              </p:cNvSpPr>
              <p:nvPr/>
            </p:nvSpPr>
            <p:spPr bwMode="auto">
              <a:xfrm>
                <a:off x="968" y="2087"/>
                <a:ext cx="30" cy="53"/>
              </a:xfrm>
              <a:custGeom>
                <a:avLst/>
                <a:gdLst/>
                <a:ahLst/>
                <a:cxnLst>
                  <a:cxn ang="0">
                    <a:pos x="30" y="14"/>
                  </a:cxn>
                  <a:cxn ang="0">
                    <a:pos x="30" y="14"/>
                  </a:cxn>
                  <a:cxn ang="0">
                    <a:pos x="25" y="6"/>
                  </a:cxn>
                  <a:cxn ang="0">
                    <a:pos x="12" y="0"/>
                  </a:cxn>
                  <a:cxn ang="0">
                    <a:pos x="8" y="9"/>
                  </a:cxn>
                  <a:cxn ang="0">
                    <a:pos x="6" y="17"/>
                  </a:cxn>
                  <a:cxn ang="0">
                    <a:pos x="6" y="24"/>
                  </a:cxn>
                  <a:cxn ang="0">
                    <a:pos x="4" y="33"/>
                  </a:cxn>
                  <a:cxn ang="0">
                    <a:pos x="2" y="38"/>
                  </a:cxn>
                  <a:cxn ang="0">
                    <a:pos x="0" y="39"/>
                  </a:cxn>
                  <a:cxn ang="0">
                    <a:pos x="8" y="53"/>
                  </a:cxn>
                  <a:cxn ang="0">
                    <a:pos x="15" y="44"/>
                  </a:cxn>
                  <a:cxn ang="0">
                    <a:pos x="19" y="36"/>
                  </a:cxn>
                  <a:cxn ang="0">
                    <a:pos x="21" y="26"/>
                  </a:cxn>
                  <a:cxn ang="0">
                    <a:pos x="21" y="17"/>
                  </a:cxn>
                  <a:cxn ang="0">
                    <a:pos x="23" y="12"/>
                  </a:cxn>
                  <a:cxn ang="0">
                    <a:pos x="19" y="14"/>
                  </a:cxn>
                  <a:cxn ang="0">
                    <a:pos x="12" y="12"/>
                  </a:cxn>
                  <a:cxn ang="0">
                    <a:pos x="15" y="19"/>
                  </a:cxn>
                  <a:cxn ang="0">
                    <a:pos x="15" y="19"/>
                  </a:cxn>
                  <a:cxn ang="0">
                    <a:pos x="30" y="14"/>
                  </a:cxn>
                </a:cxnLst>
                <a:rect l="0" t="0" r="r" b="b"/>
                <a:pathLst>
                  <a:path w="30" h="53">
                    <a:moveTo>
                      <a:pt x="30" y="14"/>
                    </a:moveTo>
                    <a:lnTo>
                      <a:pt x="30" y="14"/>
                    </a:lnTo>
                    <a:lnTo>
                      <a:pt x="25" y="6"/>
                    </a:lnTo>
                    <a:lnTo>
                      <a:pt x="12" y="0"/>
                    </a:lnTo>
                    <a:lnTo>
                      <a:pt x="8" y="9"/>
                    </a:lnTo>
                    <a:lnTo>
                      <a:pt x="6" y="17"/>
                    </a:lnTo>
                    <a:lnTo>
                      <a:pt x="6" y="24"/>
                    </a:lnTo>
                    <a:lnTo>
                      <a:pt x="4" y="33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8" y="53"/>
                    </a:lnTo>
                    <a:lnTo>
                      <a:pt x="15" y="44"/>
                    </a:lnTo>
                    <a:lnTo>
                      <a:pt x="19" y="36"/>
                    </a:lnTo>
                    <a:lnTo>
                      <a:pt x="21" y="26"/>
                    </a:lnTo>
                    <a:lnTo>
                      <a:pt x="21" y="17"/>
                    </a:lnTo>
                    <a:lnTo>
                      <a:pt x="23" y="12"/>
                    </a:lnTo>
                    <a:lnTo>
                      <a:pt x="19" y="14"/>
                    </a:lnTo>
                    <a:lnTo>
                      <a:pt x="12" y="12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36" name="Freeform 308"/>
              <p:cNvSpPr>
                <a:spLocks/>
              </p:cNvSpPr>
              <p:nvPr/>
            </p:nvSpPr>
            <p:spPr bwMode="auto">
              <a:xfrm>
                <a:off x="983" y="2084"/>
                <a:ext cx="92" cy="39"/>
              </a:xfrm>
              <a:custGeom>
                <a:avLst/>
                <a:gdLst/>
                <a:ahLst/>
                <a:cxnLst>
                  <a:cxn ang="0">
                    <a:pos x="87" y="14"/>
                  </a:cxn>
                  <a:cxn ang="0">
                    <a:pos x="81" y="2"/>
                  </a:cxn>
                  <a:cxn ang="0">
                    <a:pos x="76" y="7"/>
                  </a:cxn>
                  <a:cxn ang="0">
                    <a:pos x="66" y="12"/>
                  </a:cxn>
                  <a:cxn ang="0">
                    <a:pos x="57" y="17"/>
                  </a:cxn>
                  <a:cxn ang="0">
                    <a:pos x="45" y="22"/>
                  </a:cxn>
                  <a:cxn ang="0">
                    <a:pos x="36" y="24"/>
                  </a:cxn>
                  <a:cxn ang="0">
                    <a:pos x="27" y="24"/>
                  </a:cxn>
                  <a:cxn ang="0">
                    <a:pos x="23" y="24"/>
                  </a:cxn>
                  <a:cxn ang="0">
                    <a:pos x="21" y="22"/>
                  </a:cxn>
                  <a:cxn ang="0">
                    <a:pos x="17" y="20"/>
                  </a:cxn>
                  <a:cxn ang="0">
                    <a:pos x="15" y="17"/>
                  </a:cxn>
                  <a:cxn ang="0">
                    <a:pos x="0" y="22"/>
                  </a:cxn>
                  <a:cxn ang="0">
                    <a:pos x="6" y="29"/>
                  </a:cxn>
                  <a:cxn ang="0">
                    <a:pos x="12" y="34"/>
                  </a:cxn>
                  <a:cxn ang="0">
                    <a:pos x="17" y="37"/>
                  </a:cxn>
                  <a:cxn ang="0">
                    <a:pos x="25" y="39"/>
                  </a:cxn>
                  <a:cxn ang="0">
                    <a:pos x="38" y="39"/>
                  </a:cxn>
                  <a:cxn ang="0">
                    <a:pos x="51" y="36"/>
                  </a:cxn>
                  <a:cxn ang="0">
                    <a:pos x="64" y="30"/>
                  </a:cxn>
                  <a:cxn ang="0">
                    <a:pos x="76" y="24"/>
                  </a:cxn>
                  <a:cxn ang="0">
                    <a:pos x="85" y="17"/>
                  </a:cxn>
                  <a:cxn ang="0">
                    <a:pos x="92" y="12"/>
                  </a:cxn>
                  <a:cxn ang="0">
                    <a:pos x="87" y="0"/>
                  </a:cxn>
                  <a:cxn ang="0">
                    <a:pos x="87" y="14"/>
                  </a:cxn>
                </a:cxnLst>
                <a:rect l="0" t="0" r="r" b="b"/>
                <a:pathLst>
                  <a:path w="92" h="39">
                    <a:moveTo>
                      <a:pt x="87" y="14"/>
                    </a:moveTo>
                    <a:lnTo>
                      <a:pt x="81" y="2"/>
                    </a:lnTo>
                    <a:lnTo>
                      <a:pt x="76" y="7"/>
                    </a:lnTo>
                    <a:lnTo>
                      <a:pt x="66" y="12"/>
                    </a:lnTo>
                    <a:lnTo>
                      <a:pt x="57" y="17"/>
                    </a:lnTo>
                    <a:lnTo>
                      <a:pt x="45" y="22"/>
                    </a:lnTo>
                    <a:lnTo>
                      <a:pt x="36" y="24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21" y="22"/>
                    </a:lnTo>
                    <a:lnTo>
                      <a:pt x="17" y="20"/>
                    </a:lnTo>
                    <a:lnTo>
                      <a:pt x="15" y="17"/>
                    </a:lnTo>
                    <a:lnTo>
                      <a:pt x="0" y="22"/>
                    </a:lnTo>
                    <a:lnTo>
                      <a:pt x="6" y="29"/>
                    </a:lnTo>
                    <a:lnTo>
                      <a:pt x="12" y="34"/>
                    </a:lnTo>
                    <a:lnTo>
                      <a:pt x="17" y="37"/>
                    </a:lnTo>
                    <a:lnTo>
                      <a:pt x="25" y="39"/>
                    </a:lnTo>
                    <a:lnTo>
                      <a:pt x="38" y="39"/>
                    </a:lnTo>
                    <a:lnTo>
                      <a:pt x="51" y="36"/>
                    </a:lnTo>
                    <a:lnTo>
                      <a:pt x="64" y="30"/>
                    </a:lnTo>
                    <a:lnTo>
                      <a:pt x="76" y="24"/>
                    </a:lnTo>
                    <a:lnTo>
                      <a:pt x="85" y="17"/>
                    </a:lnTo>
                    <a:lnTo>
                      <a:pt x="92" y="12"/>
                    </a:lnTo>
                    <a:lnTo>
                      <a:pt x="87" y="0"/>
                    </a:lnTo>
                    <a:lnTo>
                      <a:pt x="87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37" name="Freeform 309"/>
              <p:cNvSpPr>
                <a:spLocks/>
              </p:cNvSpPr>
              <p:nvPr/>
            </p:nvSpPr>
            <p:spPr bwMode="auto">
              <a:xfrm>
                <a:off x="953" y="2049"/>
                <a:ext cx="117" cy="4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10"/>
                  </a:cxn>
                  <a:cxn ang="0">
                    <a:pos x="13" y="20"/>
                  </a:cxn>
                  <a:cxn ang="0">
                    <a:pos x="25" y="30"/>
                  </a:cxn>
                  <a:cxn ang="0">
                    <a:pos x="36" y="37"/>
                  </a:cxn>
                  <a:cxn ang="0">
                    <a:pos x="49" y="42"/>
                  </a:cxn>
                  <a:cxn ang="0">
                    <a:pos x="64" y="45"/>
                  </a:cxn>
                  <a:cxn ang="0">
                    <a:pos x="81" y="47"/>
                  </a:cxn>
                  <a:cxn ang="0">
                    <a:pos x="98" y="49"/>
                  </a:cxn>
                  <a:cxn ang="0">
                    <a:pos x="117" y="49"/>
                  </a:cxn>
                  <a:cxn ang="0">
                    <a:pos x="117" y="35"/>
                  </a:cxn>
                  <a:cxn ang="0">
                    <a:pos x="98" y="35"/>
                  </a:cxn>
                  <a:cxn ang="0">
                    <a:pos x="83" y="33"/>
                  </a:cxn>
                  <a:cxn ang="0">
                    <a:pos x="68" y="32"/>
                  </a:cxn>
                  <a:cxn ang="0">
                    <a:pos x="55" y="28"/>
                  </a:cxn>
                  <a:cxn ang="0">
                    <a:pos x="44" y="25"/>
                  </a:cxn>
                  <a:cxn ang="0">
                    <a:pos x="34" y="18"/>
                  </a:cxn>
                  <a:cxn ang="0">
                    <a:pos x="27" y="11"/>
                  </a:cxn>
                  <a:cxn ang="0">
                    <a:pos x="19" y="3"/>
                  </a:cxn>
                  <a:cxn ang="0">
                    <a:pos x="13" y="13"/>
                  </a:cxn>
                  <a:cxn ang="0">
                    <a:pos x="10" y="0"/>
                  </a:cxn>
                  <a:cxn ang="0">
                    <a:pos x="0" y="1"/>
                  </a:cxn>
                  <a:cxn ang="0">
                    <a:pos x="6" y="10"/>
                  </a:cxn>
                  <a:cxn ang="0">
                    <a:pos x="10" y="0"/>
                  </a:cxn>
                </a:cxnLst>
                <a:rect l="0" t="0" r="r" b="b"/>
                <a:pathLst>
                  <a:path w="117" h="49">
                    <a:moveTo>
                      <a:pt x="10" y="0"/>
                    </a:moveTo>
                    <a:lnTo>
                      <a:pt x="6" y="10"/>
                    </a:lnTo>
                    <a:lnTo>
                      <a:pt x="13" y="20"/>
                    </a:lnTo>
                    <a:lnTo>
                      <a:pt x="25" y="30"/>
                    </a:lnTo>
                    <a:lnTo>
                      <a:pt x="36" y="37"/>
                    </a:lnTo>
                    <a:lnTo>
                      <a:pt x="49" y="42"/>
                    </a:lnTo>
                    <a:lnTo>
                      <a:pt x="64" y="45"/>
                    </a:lnTo>
                    <a:lnTo>
                      <a:pt x="81" y="47"/>
                    </a:lnTo>
                    <a:lnTo>
                      <a:pt x="98" y="49"/>
                    </a:lnTo>
                    <a:lnTo>
                      <a:pt x="117" y="49"/>
                    </a:lnTo>
                    <a:lnTo>
                      <a:pt x="117" y="35"/>
                    </a:lnTo>
                    <a:lnTo>
                      <a:pt x="98" y="35"/>
                    </a:lnTo>
                    <a:lnTo>
                      <a:pt x="83" y="33"/>
                    </a:lnTo>
                    <a:lnTo>
                      <a:pt x="68" y="32"/>
                    </a:lnTo>
                    <a:lnTo>
                      <a:pt x="55" y="28"/>
                    </a:lnTo>
                    <a:lnTo>
                      <a:pt x="44" y="25"/>
                    </a:lnTo>
                    <a:lnTo>
                      <a:pt x="34" y="18"/>
                    </a:lnTo>
                    <a:lnTo>
                      <a:pt x="27" y="11"/>
                    </a:lnTo>
                    <a:lnTo>
                      <a:pt x="19" y="3"/>
                    </a:lnTo>
                    <a:lnTo>
                      <a:pt x="13" y="13"/>
                    </a:lnTo>
                    <a:lnTo>
                      <a:pt x="10" y="0"/>
                    </a:lnTo>
                    <a:lnTo>
                      <a:pt x="0" y="1"/>
                    </a:lnTo>
                    <a:lnTo>
                      <a:pt x="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38" name="Freeform 310"/>
              <p:cNvSpPr>
                <a:spLocks/>
              </p:cNvSpPr>
              <p:nvPr/>
            </p:nvSpPr>
            <p:spPr bwMode="auto">
              <a:xfrm>
                <a:off x="963" y="2003"/>
                <a:ext cx="60" cy="59"/>
              </a:xfrm>
              <a:custGeom>
                <a:avLst/>
                <a:gdLst/>
                <a:ahLst/>
                <a:cxnLst>
                  <a:cxn ang="0">
                    <a:pos x="34" y="10"/>
                  </a:cxn>
                  <a:cxn ang="0">
                    <a:pos x="34" y="9"/>
                  </a:cxn>
                  <a:cxn ang="0">
                    <a:pos x="41" y="20"/>
                  </a:cxn>
                  <a:cxn ang="0">
                    <a:pos x="45" y="29"/>
                  </a:cxn>
                  <a:cxn ang="0">
                    <a:pos x="45" y="31"/>
                  </a:cxn>
                  <a:cxn ang="0">
                    <a:pos x="45" y="31"/>
                  </a:cxn>
                  <a:cxn ang="0">
                    <a:pos x="43" y="32"/>
                  </a:cxn>
                  <a:cxn ang="0">
                    <a:pos x="45" y="32"/>
                  </a:cxn>
                  <a:cxn ang="0">
                    <a:pos x="28" y="39"/>
                  </a:cxn>
                  <a:cxn ang="0">
                    <a:pos x="0" y="46"/>
                  </a:cxn>
                  <a:cxn ang="0">
                    <a:pos x="3" y="59"/>
                  </a:cxn>
                  <a:cxn ang="0">
                    <a:pos x="34" y="51"/>
                  </a:cxn>
                  <a:cxn ang="0">
                    <a:pos x="52" y="44"/>
                  </a:cxn>
                  <a:cxn ang="0">
                    <a:pos x="56" y="39"/>
                  </a:cxn>
                  <a:cxn ang="0">
                    <a:pos x="60" y="36"/>
                  </a:cxn>
                  <a:cxn ang="0">
                    <a:pos x="60" y="31"/>
                  </a:cxn>
                  <a:cxn ang="0">
                    <a:pos x="60" y="24"/>
                  </a:cxn>
                  <a:cxn ang="0">
                    <a:pos x="54" y="14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34" y="10"/>
                  </a:cxn>
                </a:cxnLst>
                <a:rect l="0" t="0" r="r" b="b"/>
                <a:pathLst>
                  <a:path w="60" h="59">
                    <a:moveTo>
                      <a:pt x="34" y="10"/>
                    </a:moveTo>
                    <a:lnTo>
                      <a:pt x="34" y="9"/>
                    </a:lnTo>
                    <a:lnTo>
                      <a:pt x="41" y="20"/>
                    </a:lnTo>
                    <a:lnTo>
                      <a:pt x="45" y="29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3" y="32"/>
                    </a:lnTo>
                    <a:lnTo>
                      <a:pt x="45" y="32"/>
                    </a:lnTo>
                    <a:lnTo>
                      <a:pt x="28" y="39"/>
                    </a:lnTo>
                    <a:lnTo>
                      <a:pt x="0" y="46"/>
                    </a:lnTo>
                    <a:lnTo>
                      <a:pt x="3" y="59"/>
                    </a:lnTo>
                    <a:lnTo>
                      <a:pt x="34" y="51"/>
                    </a:lnTo>
                    <a:lnTo>
                      <a:pt x="52" y="44"/>
                    </a:lnTo>
                    <a:lnTo>
                      <a:pt x="56" y="39"/>
                    </a:lnTo>
                    <a:lnTo>
                      <a:pt x="60" y="36"/>
                    </a:lnTo>
                    <a:lnTo>
                      <a:pt x="60" y="31"/>
                    </a:lnTo>
                    <a:lnTo>
                      <a:pt x="60" y="24"/>
                    </a:lnTo>
                    <a:lnTo>
                      <a:pt x="54" y="14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39" name="Freeform 311"/>
              <p:cNvSpPr>
                <a:spLocks/>
              </p:cNvSpPr>
              <p:nvPr/>
            </p:nvSpPr>
            <p:spPr bwMode="auto">
              <a:xfrm>
                <a:off x="978" y="1990"/>
                <a:ext cx="30" cy="2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3" y="10"/>
                  </a:cxn>
                  <a:cxn ang="0">
                    <a:pos x="19" y="23"/>
                  </a:cxn>
                  <a:cxn ang="0">
                    <a:pos x="30" y="13"/>
                  </a:cxn>
                  <a:cxn ang="0">
                    <a:pos x="13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8"/>
                  </a:cxn>
                  <a:cxn ang="0">
                    <a:pos x="3" y="10"/>
                  </a:cxn>
                  <a:cxn ang="0">
                    <a:pos x="2" y="3"/>
                  </a:cxn>
                </a:cxnLst>
                <a:rect l="0" t="0" r="r" b="b"/>
                <a:pathLst>
                  <a:path w="30" h="23">
                    <a:moveTo>
                      <a:pt x="2" y="3"/>
                    </a:moveTo>
                    <a:lnTo>
                      <a:pt x="3" y="10"/>
                    </a:lnTo>
                    <a:lnTo>
                      <a:pt x="19" y="23"/>
                    </a:lnTo>
                    <a:lnTo>
                      <a:pt x="30" y="13"/>
                    </a:lnTo>
                    <a:lnTo>
                      <a:pt x="13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40" name="Freeform 312"/>
              <p:cNvSpPr>
                <a:spLocks/>
              </p:cNvSpPr>
              <p:nvPr/>
            </p:nvSpPr>
            <p:spPr bwMode="auto">
              <a:xfrm>
                <a:off x="980" y="1958"/>
                <a:ext cx="139" cy="42"/>
              </a:xfrm>
              <a:custGeom>
                <a:avLst/>
                <a:gdLst/>
                <a:ahLst/>
                <a:cxnLst>
                  <a:cxn ang="0">
                    <a:pos x="133" y="27"/>
                  </a:cxn>
                  <a:cxn ang="0">
                    <a:pos x="139" y="30"/>
                  </a:cxn>
                  <a:cxn ang="0">
                    <a:pos x="125" y="20"/>
                  </a:cxn>
                  <a:cxn ang="0">
                    <a:pos x="110" y="11"/>
                  </a:cxn>
                  <a:cxn ang="0">
                    <a:pos x="92" y="5"/>
                  </a:cxn>
                  <a:cxn ang="0">
                    <a:pos x="71" y="1"/>
                  </a:cxn>
                  <a:cxn ang="0">
                    <a:pos x="60" y="0"/>
                  </a:cxn>
                  <a:cxn ang="0">
                    <a:pos x="50" y="0"/>
                  </a:cxn>
                  <a:cxn ang="0">
                    <a:pos x="39" y="1"/>
                  </a:cxn>
                  <a:cxn ang="0">
                    <a:pos x="30" y="5"/>
                  </a:cxn>
                  <a:cxn ang="0">
                    <a:pos x="20" y="10"/>
                  </a:cxn>
                  <a:cxn ang="0">
                    <a:pos x="11" y="16"/>
                  </a:cxn>
                  <a:cxn ang="0">
                    <a:pos x="5" y="25"/>
                  </a:cxn>
                  <a:cxn ang="0">
                    <a:pos x="0" y="35"/>
                  </a:cxn>
                  <a:cxn ang="0">
                    <a:pos x="13" y="40"/>
                  </a:cxn>
                  <a:cxn ang="0">
                    <a:pos x="18" y="32"/>
                  </a:cxn>
                  <a:cxn ang="0">
                    <a:pos x="22" y="27"/>
                  </a:cxn>
                  <a:cxn ang="0">
                    <a:pos x="30" y="22"/>
                  </a:cxn>
                  <a:cxn ang="0">
                    <a:pos x="35" y="18"/>
                  </a:cxn>
                  <a:cxn ang="0">
                    <a:pos x="43" y="16"/>
                  </a:cxn>
                  <a:cxn ang="0">
                    <a:pos x="52" y="15"/>
                  </a:cxn>
                  <a:cxn ang="0">
                    <a:pos x="60" y="15"/>
                  </a:cxn>
                  <a:cxn ang="0">
                    <a:pos x="69" y="15"/>
                  </a:cxn>
                  <a:cxn ang="0">
                    <a:pos x="86" y="18"/>
                  </a:cxn>
                  <a:cxn ang="0">
                    <a:pos x="103" y="23"/>
                  </a:cxn>
                  <a:cxn ang="0">
                    <a:pos x="116" y="32"/>
                  </a:cxn>
                  <a:cxn ang="0">
                    <a:pos x="125" y="38"/>
                  </a:cxn>
                  <a:cxn ang="0">
                    <a:pos x="133" y="42"/>
                  </a:cxn>
                  <a:cxn ang="0">
                    <a:pos x="125" y="38"/>
                  </a:cxn>
                  <a:cxn ang="0">
                    <a:pos x="129" y="42"/>
                  </a:cxn>
                  <a:cxn ang="0">
                    <a:pos x="133" y="42"/>
                  </a:cxn>
                  <a:cxn ang="0">
                    <a:pos x="133" y="27"/>
                  </a:cxn>
                </a:cxnLst>
                <a:rect l="0" t="0" r="r" b="b"/>
                <a:pathLst>
                  <a:path w="139" h="42">
                    <a:moveTo>
                      <a:pt x="133" y="27"/>
                    </a:moveTo>
                    <a:lnTo>
                      <a:pt x="139" y="30"/>
                    </a:lnTo>
                    <a:lnTo>
                      <a:pt x="125" y="20"/>
                    </a:lnTo>
                    <a:lnTo>
                      <a:pt x="110" y="11"/>
                    </a:lnTo>
                    <a:lnTo>
                      <a:pt x="92" y="5"/>
                    </a:lnTo>
                    <a:lnTo>
                      <a:pt x="71" y="1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39" y="1"/>
                    </a:lnTo>
                    <a:lnTo>
                      <a:pt x="30" y="5"/>
                    </a:lnTo>
                    <a:lnTo>
                      <a:pt x="20" y="10"/>
                    </a:lnTo>
                    <a:lnTo>
                      <a:pt x="11" y="16"/>
                    </a:lnTo>
                    <a:lnTo>
                      <a:pt x="5" y="25"/>
                    </a:lnTo>
                    <a:lnTo>
                      <a:pt x="0" y="35"/>
                    </a:lnTo>
                    <a:lnTo>
                      <a:pt x="13" y="40"/>
                    </a:lnTo>
                    <a:lnTo>
                      <a:pt x="18" y="32"/>
                    </a:lnTo>
                    <a:lnTo>
                      <a:pt x="22" y="27"/>
                    </a:lnTo>
                    <a:lnTo>
                      <a:pt x="30" y="22"/>
                    </a:lnTo>
                    <a:lnTo>
                      <a:pt x="35" y="18"/>
                    </a:lnTo>
                    <a:lnTo>
                      <a:pt x="43" y="16"/>
                    </a:lnTo>
                    <a:lnTo>
                      <a:pt x="52" y="15"/>
                    </a:lnTo>
                    <a:lnTo>
                      <a:pt x="60" y="15"/>
                    </a:lnTo>
                    <a:lnTo>
                      <a:pt x="69" y="15"/>
                    </a:lnTo>
                    <a:lnTo>
                      <a:pt x="86" y="18"/>
                    </a:lnTo>
                    <a:lnTo>
                      <a:pt x="103" y="23"/>
                    </a:lnTo>
                    <a:lnTo>
                      <a:pt x="116" y="32"/>
                    </a:lnTo>
                    <a:lnTo>
                      <a:pt x="125" y="38"/>
                    </a:lnTo>
                    <a:lnTo>
                      <a:pt x="133" y="42"/>
                    </a:lnTo>
                    <a:lnTo>
                      <a:pt x="125" y="38"/>
                    </a:lnTo>
                    <a:lnTo>
                      <a:pt x="129" y="42"/>
                    </a:lnTo>
                    <a:lnTo>
                      <a:pt x="133" y="42"/>
                    </a:lnTo>
                    <a:lnTo>
                      <a:pt x="133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41" name="Freeform 313"/>
              <p:cNvSpPr>
                <a:spLocks/>
              </p:cNvSpPr>
              <p:nvPr/>
            </p:nvSpPr>
            <p:spPr bwMode="auto">
              <a:xfrm>
                <a:off x="1113" y="1971"/>
                <a:ext cx="41" cy="29"/>
              </a:xfrm>
              <a:custGeom>
                <a:avLst/>
                <a:gdLst/>
                <a:ahLst/>
                <a:cxnLst>
                  <a:cxn ang="0">
                    <a:pos x="24" y="9"/>
                  </a:cxn>
                  <a:cxn ang="0">
                    <a:pos x="30" y="0"/>
                  </a:cxn>
                  <a:cxn ang="0">
                    <a:pos x="13" y="9"/>
                  </a:cxn>
                  <a:cxn ang="0">
                    <a:pos x="0" y="14"/>
                  </a:cxn>
                  <a:cxn ang="0">
                    <a:pos x="0" y="29"/>
                  </a:cxn>
                  <a:cxn ang="0">
                    <a:pos x="19" y="22"/>
                  </a:cxn>
                  <a:cxn ang="0">
                    <a:pos x="36" y="14"/>
                  </a:cxn>
                  <a:cxn ang="0">
                    <a:pos x="41" y="7"/>
                  </a:cxn>
                  <a:cxn ang="0">
                    <a:pos x="36" y="14"/>
                  </a:cxn>
                  <a:cxn ang="0">
                    <a:pos x="41" y="12"/>
                  </a:cxn>
                  <a:cxn ang="0">
                    <a:pos x="41" y="7"/>
                  </a:cxn>
                  <a:cxn ang="0">
                    <a:pos x="24" y="9"/>
                  </a:cxn>
                </a:cxnLst>
                <a:rect l="0" t="0" r="r" b="b"/>
                <a:pathLst>
                  <a:path w="41" h="29">
                    <a:moveTo>
                      <a:pt x="24" y="9"/>
                    </a:moveTo>
                    <a:lnTo>
                      <a:pt x="30" y="0"/>
                    </a:lnTo>
                    <a:lnTo>
                      <a:pt x="13" y="9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19" y="22"/>
                    </a:lnTo>
                    <a:lnTo>
                      <a:pt x="36" y="14"/>
                    </a:lnTo>
                    <a:lnTo>
                      <a:pt x="41" y="7"/>
                    </a:lnTo>
                    <a:lnTo>
                      <a:pt x="36" y="14"/>
                    </a:lnTo>
                    <a:lnTo>
                      <a:pt x="41" y="12"/>
                    </a:lnTo>
                    <a:lnTo>
                      <a:pt x="41" y="7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42" name="Freeform 314"/>
              <p:cNvSpPr>
                <a:spLocks/>
              </p:cNvSpPr>
              <p:nvPr/>
            </p:nvSpPr>
            <p:spPr bwMode="auto">
              <a:xfrm>
                <a:off x="1134" y="1941"/>
                <a:ext cx="20" cy="3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8"/>
                  </a:cxn>
                  <a:cxn ang="0">
                    <a:pos x="3" y="39"/>
                  </a:cxn>
                  <a:cxn ang="0">
                    <a:pos x="20" y="37"/>
                  </a:cxn>
                  <a:cxn ang="0">
                    <a:pos x="17" y="6"/>
                  </a:cxn>
                  <a:cxn ang="0">
                    <a:pos x="11" y="0"/>
                  </a:cxn>
                  <a:cxn ang="0">
                    <a:pos x="17" y="6"/>
                  </a:cxn>
                  <a:cxn ang="0">
                    <a:pos x="15" y="1"/>
                  </a:cxn>
                  <a:cxn ang="0">
                    <a:pos x="11" y="0"/>
                  </a:cxn>
                </a:cxnLst>
                <a:rect l="0" t="0" r="r" b="b"/>
                <a:pathLst>
                  <a:path w="20" h="39">
                    <a:moveTo>
                      <a:pt x="11" y="0"/>
                    </a:moveTo>
                    <a:lnTo>
                      <a:pt x="0" y="8"/>
                    </a:lnTo>
                    <a:lnTo>
                      <a:pt x="3" y="39"/>
                    </a:lnTo>
                    <a:lnTo>
                      <a:pt x="20" y="37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17" y="6"/>
                    </a:lnTo>
                    <a:lnTo>
                      <a:pt x="15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43" name="Freeform 315"/>
              <p:cNvSpPr>
                <a:spLocks/>
              </p:cNvSpPr>
              <p:nvPr/>
            </p:nvSpPr>
            <p:spPr bwMode="auto">
              <a:xfrm>
                <a:off x="1104" y="1936"/>
                <a:ext cx="41" cy="1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8"/>
                  </a:cxn>
                  <a:cxn ang="0">
                    <a:pos x="7" y="13"/>
                  </a:cxn>
                  <a:cxn ang="0">
                    <a:pos x="13" y="17"/>
                  </a:cxn>
                  <a:cxn ang="0">
                    <a:pos x="16" y="18"/>
                  </a:cxn>
                  <a:cxn ang="0">
                    <a:pos x="22" y="18"/>
                  </a:cxn>
                  <a:cxn ang="0">
                    <a:pos x="30" y="18"/>
                  </a:cxn>
                  <a:cxn ang="0">
                    <a:pos x="35" y="18"/>
                  </a:cxn>
                  <a:cxn ang="0">
                    <a:pos x="41" y="5"/>
                  </a:cxn>
                  <a:cxn ang="0">
                    <a:pos x="32" y="5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8" y="3"/>
                  </a:cxn>
                  <a:cxn ang="0">
                    <a:pos x="16" y="1"/>
                  </a:cxn>
                  <a:cxn ang="0">
                    <a:pos x="15" y="0"/>
                  </a:cxn>
                  <a:cxn ang="0">
                    <a:pos x="15" y="6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0" y="3"/>
                  </a:cxn>
                </a:cxnLst>
                <a:rect l="0" t="0" r="r" b="b"/>
                <a:pathLst>
                  <a:path w="41" h="18">
                    <a:moveTo>
                      <a:pt x="0" y="3"/>
                    </a:moveTo>
                    <a:lnTo>
                      <a:pt x="1" y="8"/>
                    </a:lnTo>
                    <a:lnTo>
                      <a:pt x="7" y="13"/>
                    </a:lnTo>
                    <a:lnTo>
                      <a:pt x="13" y="17"/>
                    </a:lnTo>
                    <a:lnTo>
                      <a:pt x="16" y="18"/>
                    </a:lnTo>
                    <a:lnTo>
                      <a:pt x="22" y="18"/>
                    </a:lnTo>
                    <a:lnTo>
                      <a:pt x="30" y="18"/>
                    </a:lnTo>
                    <a:lnTo>
                      <a:pt x="35" y="18"/>
                    </a:lnTo>
                    <a:lnTo>
                      <a:pt x="41" y="5"/>
                    </a:lnTo>
                    <a:lnTo>
                      <a:pt x="32" y="5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5" y="6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44" name="Freeform 316"/>
              <p:cNvSpPr>
                <a:spLocks/>
              </p:cNvSpPr>
              <p:nvPr/>
            </p:nvSpPr>
            <p:spPr bwMode="auto">
              <a:xfrm>
                <a:off x="1104" y="1926"/>
                <a:ext cx="43" cy="16"/>
              </a:xfrm>
              <a:custGeom>
                <a:avLst/>
                <a:gdLst/>
                <a:ahLst/>
                <a:cxnLst>
                  <a:cxn ang="0">
                    <a:pos x="28" y="5"/>
                  </a:cxn>
                  <a:cxn ang="0">
                    <a:pos x="30" y="1"/>
                  </a:cxn>
                  <a:cxn ang="0">
                    <a:pos x="28" y="1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9" y="1"/>
                  </a:cxn>
                  <a:cxn ang="0">
                    <a:pos x="3" y="6"/>
                  </a:cxn>
                  <a:cxn ang="0">
                    <a:pos x="0" y="13"/>
                  </a:cxn>
                  <a:cxn ang="0">
                    <a:pos x="15" y="16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3"/>
                  </a:cxn>
                  <a:cxn ang="0">
                    <a:pos x="28" y="15"/>
                  </a:cxn>
                  <a:cxn ang="0">
                    <a:pos x="41" y="11"/>
                  </a:cxn>
                  <a:cxn ang="0">
                    <a:pos x="43" y="8"/>
                  </a:cxn>
                  <a:cxn ang="0">
                    <a:pos x="28" y="5"/>
                  </a:cxn>
                </a:cxnLst>
                <a:rect l="0" t="0" r="r" b="b"/>
                <a:pathLst>
                  <a:path w="43" h="16">
                    <a:moveTo>
                      <a:pt x="28" y="5"/>
                    </a:moveTo>
                    <a:lnTo>
                      <a:pt x="30" y="1"/>
                    </a:lnTo>
                    <a:lnTo>
                      <a:pt x="28" y="1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3"/>
                    </a:lnTo>
                    <a:lnTo>
                      <a:pt x="15" y="16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28" y="15"/>
                    </a:lnTo>
                    <a:lnTo>
                      <a:pt x="41" y="11"/>
                    </a:lnTo>
                    <a:lnTo>
                      <a:pt x="43" y="8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45" name="Freeform 317"/>
              <p:cNvSpPr>
                <a:spLocks/>
              </p:cNvSpPr>
              <p:nvPr/>
            </p:nvSpPr>
            <p:spPr bwMode="auto">
              <a:xfrm>
                <a:off x="1132" y="1887"/>
                <a:ext cx="97" cy="47"/>
              </a:xfrm>
              <a:custGeom>
                <a:avLst/>
                <a:gdLst/>
                <a:ahLst/>
                <a:cxnLst>
                  <a:cxn ang="0">
                    <a:pos x="97" y="5"/>
                  </a:cxn>
                  <a:cxn ang="0">
                    <a:pos x="90" y="0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2" y="5"/>
                  </a:cxn>
                  <a:cxn ang="0">
                    <a:pos x="39" y="8"/>
                  </a:cxn>
                  <a:cxn ang="0">
                    <a:pos x="26" y="13"/>
                  </a:cxn>
                  <a:cxn ang="0">
                    <a:pos x="15" y="22"/>
                  </a:cxn>
                  <a:cxn ang="0">
                    <a:pos x="5" y="32"/>
                  </a:cxn>
                  <a:cxn ang="0">
                    <a:pos x="0" y="44"/>
                  </a:cxn>
                  <a:cxn ang="0">
                    <a:pos x="15" y="47"/>
                  </a:cxn>
                  <a:cxn ang="0">
                    <a:pos x="19" y="39"/>
                  </a:cxn>
                  <a:cxn ang="0">
                    <a:pos x="26" y="32"/>
                  </a:cxn>
                  <a:cxn ang="0">
                    <a:pos x="35" y="27"/>
                  </a:cxn>
                  <a:cxn ang="0">
                    <a:pos x="45" y="22"/>
                  </a:cxn>
                  <a:cxn ang="0">
                    <a:pos x="58" y="18"/>
                  </a:cxn>
                  <a:cxn ang="0">
                    <a:pos x="69" y="15"/>
                  </a:cxn>
                  <a:cxn ang="0">
                    <a:pos x="81" y="13"/>
                  </a:cxn>
                  <a:cxn ang="0">
                    <a:pos x="90" y="13"/>
                  </a:cxn>
                  <a:cxn ang="0">
                    <a:pos x="82" y="8"/>
                  </a:cxn>
                  <a:cxn ang="0">
                    <a:pos x="97" y="5"/>
                  </a:cxn>
                  <a:cxn ang="0">
                    <a:pos x="97" y="0"/>
                  </a:cxn>
                  <a:cxn ang="0">
                    <a:pos x="90" y="0"/>
                  </a:cxn>
                  <a:cxn ang="0">
                    <a:pos x="97" y="5"/>
                  </a:cxn>
                </a:cxnLst>
                <a:rect l="0" t="0" r="r" b="b"/>
                <a:pathLst>
                  <a:path w="97" h="47">
                    <a:moveTo>
                      <a:pt x="97" y="5"/>
                    </a:moveTo>
                    <a:lnTo>
                      <a:pt x="90" y="0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2" y="5"/>
                    </a:lnTo>
                    <a:lnTo>
                      <a:pt x="39" y="8"/>
                    </a:lnTo>
                    <a:lnTo>
                      <a:pt x="26" y="13"/>
                    </a:lnTo>
                    <a:lnTo>
                      <a:pt x="15" y="22"/>
                    </a:lnTo>
                    <a:lnTo>
                      <a:pt x="5" y="32"/>
                    </a:lnTo>
                    <a:lnTo>
                      <a:pt x="0" y="44"/>
                    </a:lnTo>
                    <a:lnTo>
                      <a:pt x="15" y="47"/>
                    </a:lnTo>
                    <a:lnTo>
                      <a:pt x="19" y="39"/>
                    </a:lnTo>
                    <a:lnTo>
                      <a:pt x="26" y="32"/>
                    </a:lnTo>
                    <a:lnTo>
                      <a:pt x="35" y="27"/>
                    </a:lnTo>
                    <a:lnTo>
                      <a:pt x="45" y="22"/>
                    </a:lnTo>
                    <a:lnTo>
                      <a:pt x="58" y="18"/>
                    </a:lnTo>
                    <a:lnTo>
                      <a:pt x="69" y="15"/>
                    </a:lnTo>
                    <a:lnTo>
                      <a:pt x="81" y="13"/>
                    </a:lnTo>
                    <a:lnTo>
                      <a:pt x="90" y="13"/>
                    </a:lnTo>
                    <a:lnTo>
                      <a:pt x="82" y="8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0" y="0"/>
                    </a:lnTo>
                    <a:lnTo>
                      <a:pt x="97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46" name="Freeform 318"/>
              <p:cNvSpPr>
                <a:spLocks/>
              </p:cNvSpPr>
              <p:nvPr/>
            </p:nvSpPr>
            <p:spPr bwMode="auto">
              <a:xfrm>
                <a:off x="1214" y="1892"/>
                <a:ext cx="21" cy="34"/>
              </a:xfrm>
              <a:custGeom>
                <a:avLst/>
                <a:gdLst/>
                <a:ahLst/>
                <a:cxnLst>
                  <a:cxn ang="0">
                    <a:pos x="19" y="34"/>
                  </a:cxn>
                  <a:cxn ang="0">
                    <a:pos x="21" y="27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6" y="29"/>
                  </a:cxn>
                  <a:cxn ang="0">
                    <a:pos x="19" y="34"/>
                  </a:cxn>
                  <a:cxn ang="0">
                    <a:pos x="19" y="34"/>
                  </a:cxn>
                  <a:cxn ang="0">
                    <a:pos x="21" y="30"/>
                  </a:cxn>
                  <a:cxn ang="0">
                    <a:pos x="21" y="27"/>
                  </a:cxn>
                  <a:cxn ang="0">
                    <a:pos x="19" y="34"/>
                  </a:cxn>
                </a:cxnLst>
                <a:rect l="0" t="0" r="r" b="b"/>
                <a:pathLst>
                  <a:path w="21" h="34">
                    <a:moveTo>
                      <a:pt x="19" y="34"/>
                    </a:moveTo>
                    <a:lnTo>
                      <a:pt x="21" y="27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6" y="29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19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47" name="Freeform 319"/>
              <p:cNvSpPr>
                <a:spLocks/>
              </p:cNvSpPr>
              <p:nvPr/>
            </p:nvSpPr>
            <p:spPr bwMode="auto">
              <a:xfrm>
                <a:off x="1177" y="1915"/>
                <a:ext cx="56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1" y="48"/>
                  </a:cxn>
                  <a:cxn ang="0">
                    <a:pos x="56" y="11"/>
                  </a:cxn>
                  <a:cxn ang="0">
                    <a:pos x="45" y="0"/>
                  </a:cxn>
                  <a:cxn ang="0">
                    <a:pos x="0" y="38"/>
                  </a:cxn>
                  <a:cxn ang="0">
                    <a:pos x="0" y="38"/>
                  </a:cxn>
                </a:cxnLst>
                <a:rect l="0" t="0" r="r" b="b"/>
                <a:pathLst>
                  <a:path w="56" h="48">
                    <a:moveTo>
                      <a:pt x="0" y="38"/>
                    </a:moveTo>
                    <a:lnTo>
                      <a:pt x="11" y="48"/>
                    </a:lnTo>
                    <a:lnTo>
                      <a:pt x="56" y="11"/>
                    </a:lnTo>
                    <a:lnTo>
                      <a:pt x="45" y="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48" name="Freeform 320"/>
              <p:cNvSpPr>
                <a:spLocks/>
              </p:cNvSpPr>
              <p:nvPr/>
            </p:nvSpPr>
            <p:spPr bwMode="auto">
              <a:xfrm>
                <a:off x="1171" y="1953"/>
                <a:ext cx="30" cy="28"/>
              </a:xfrm>
              <a:custGeom>
                <a:avLst/>
                <a:gdLst/>
                <a:ahLst/>
                <a:cxnLst>
                  <a:cxn ang="0">
                    <a:pos x="28" y="27"/>
                  </a:cxn>
                  <a:cxn ang="0">
                    <a:pos x="26" y="28"/>
                  </a:cxn>
                  <a:cxn ang="0">
                    <a:pos x="30" y="20"/>
                  </a:cxn>
                  <a:cxn ang="0">
                    <a:pos x="26" y="11"/>
                  </a:cxn>
                  <a:cxn ang="0">
                    <a:pos x="21" y="8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5" y="8"/>
                  </a:cxn>
                  <a:cxn ang="0">
                    <a:pos x="15" y="13"/>
                  </a:cxn>
                  <a:cxn ang="0">
                    <a:pos x="17" y="1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5"/>
                  </a:cxn>
                  <a:cxn ang="0">
                    <a:pos x="8" y="20"/>
                  </a:cxn>
                  <a:cxn ang="0">
                    <a:pos x="11" y="21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8"/>
                  </a:cxn>
                  <a:cxn ang="0">
                    <a:pos x="13" y="20"/>
                  </a:cxn>
                  <a:cxn ang="0">
                    <a:pos x="13" y="21"/>
                  </a:cxn>
                  <a:cxn ang="0">
                    <a:pos x="28" y="27"/>
                  </a:cxn>
                </a:cxnLst>
                <a:rect l="0" t="0" r="r" b="b"/>
                <a:pathLst>
                  <a:path w="30" h="28">
                    <a:moveTo>
                      <a:pt x="28" y="27"/>
                    </a:moveTo>
                    <a:lnTo>
                      <a:pt x="26" y="28"/>
                    </a:lnTo>
                    <a:lnTo>
                      <a:pt x="30" y="20"/>
                    </a:lnTo>
                    <a:lnTo>
                      <a:pt x="26" y="11"/>
                    </a:lnTo>
                    <a:lnTo>
                      <a:pt x="21" y="8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5" y="8"/>
                    </a:lnTo>
                    <a:lnTo>
                      <a:pt x="15" y="13"/>
                    </a:lnTo>
                    <a:lnTo>
                      <a:pt x="17" y="1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8" y="20"/>
                    </a:lnTo>
                    <a:lnTo>
                      <a:pt x="11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8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49" name="Freeform 321"/>
              <p:cNvSpPr>
                <a:spLocks/>
              </p:cNvSpPr>
              <p:nvPr/>
            </p:nvSpPr>
            <p:spPr bwMode="auto">
              <a:xfrm>
                <a:off x="1156" y="1969"/>
                <a:ext cx="43" cy="19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11" y="14"/>
                  </a:cxn>
                  <a:cxn ang="0">
                    <a:pos x="13" y="14"/>
                  </a:cxn>
                  <a:cxn ang="0">
                    <a:pos x="21" y="17"/>
                  </a:cxn>
                  <a:cxn ang="0">
                    <a:pos x="25" y="17"/>
                  </a:cxn>
                  <a:cxn ang="0">
                    <a:pos x="30" y="19"/>
                  </a:cxn>
                  <a:cxn ang="0">
                    <a:pos x="38" y="16"/>
                  </a:cxn>
                  <a:cxn ang="0">
                    <a:pos x="43" y="11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30" y="4"/>
                  </a:cxn>
                  <a:cxn ang="0">
                    <a:pos x="28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15" y="9"/>
                  </a:cxn>
                </a:cxnLst>
                <a:rect l="0" t="0" r="r" b="b"/>
                <a:pathLst>
                  <a:path w="43" h="19">
                    <a:moveTo>
                      <a:pt x="15" y="9"/>
                    </a:moveTo>
                    <a:lnTo>
                      <a:pt x="11" y="14"/>
                    </a:lnTo>
                    <a:lnTo>
                      <a:pt x="13" y="14"/>
                    </a:lnTo>
                    <a:lnTo>
                      <a:pt x="21" y="17"/>
                    </a:lnTo>
                    <a:lnTo>
                      <a:pt x="25" y="17"/>
                    </a:lnTo>
                    <a:lnTo>
                      <a:pt x="30" y="19"/>
                    </a:lnTo>
                    <a:lnTo>
                      <a:pt x="38" y="16"/>
                    </a:lnTo>
                    <a:lnTo>
                      <a:pt x="43" y="11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17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50" name="Freeform 322"/>
              <p:cNvSpPr>
                <a:spLocks/>
              </p:cNvSpPr>
              <p:nvPr/>
            </p:nvSpPr>
            <p:spPr bwMode="auto">
              <a:xfrm>
                <a:off x="3382" y="2712"/>
                <a:ext cx="808" cy="522"/>
              </a:xfrm>
              <a:custGeom>
                <a:avLst/>
                <a:gdLst/>
                <a:ahLst/>
                <a:cxnLst>
                  <a:cxn ang="0">
                    <a:pos x="798" y="264"/>
                  </a:cxn>
                  <a:cxn ang="0">
                    <a:pos x="762" y="279"/>
                  </a:cxn>
                  <a:cxn ang="0">
                    <a:pos x="753" y="285"/>
                  </a:cxn>
                  <a:cxn ang="0">
                    <a:pos x="742" y="286"/>
                  </a:cxn>
                  <a:cxn ang="0">
                    <a:pos x="710" y="281"/>
                  </a:cxn>
                  <a:cxn ang="0">
                    <a:pos x="697" y="268"/>
                  </a:cxn>
                  <a:cxn ang="0">
                    <a:pos x="687" y="244"/>
                  </a:cxn>
                  <a:cxn ang="0">
                    <a:pos x="674" y="200"/>
                  </a:cxn>
                  <a:cxn ang="0">
                    <a:pos x="669" y="161"/>
                  </a:cxn>
                  <a:cxn ang="0">
                    <a:pos x="659" y="138"/>
                  </a:cxn>
                  <a:cxn ang="0">
                    <a:pos x="640" y="119"/>
                  </a:cxn>
                  <a:cxn ang="0">
                    <a:pos x="599" y="94"/>
                  </a:cxn>
                  <a:cxn ang="0">
                    <a:pos x="535" y="60"/>
                  </a:cxn>
                  <a:cxn ang="0">
                    <a:pos x="498" y="35"/>
                  </a:cxn>
                  <a:cxn ang="0">
                    <a:pos x="466" y="0"/>
                  </a:cxn>
                  <a:cxn ang="0">
                    <a:pos x="415" y="35"/>
                  </a:cxn>
                  <a:cxn ang="0">
                    <a:pos x="389" y="55"/>
                  </a:cxn>
                  <a:cxn ang="0">
                    <a:pos x="372" y="75"/>
                  </a:cxn>
                  <a:cxn ang="0">
                    <a:pos x="353" y="72"/>
                  </a:cxn>
                  <a:cxn ang="0">
                    <a:pos x="334" y="65"/>
                  </a:cxn>
                  <a:cxn ang="0">
                    <a:pos x="306" y="45"/>
                  </a:cxn>
                  <a:cxn ang="0">
                    <a:pos x="267" y="72"/>
                  </a:cxn>
                  <a:cxn ang="0">
                    <a:pos x="233" y="87"/>
                  </a:cxn>
                  <a:cxn ang="0">
                    <a:pos x="201" y="92"/>
                  </a:cxn>
                  <a:cxn ang="0">
                    <a:pos x="169" y="84"/>
                  </a:cxn>
                  <a:cxn ang="0">
                    <a:pos x="143" y="106"/>
                  </a:cxn>
                  <a:cxn ang="0">
                    <a:pos x="124" y="138"/>
                  </a:cxn>
                  <a:cxn ang="0">
                    <a:pos x="83" y="212"/>
                  </a:cxn>
                  <a:cxn ang="0">
                    <a:pos x="86" y="232"/>
                  </a:cxn>
                  <a:cxn ang="0">
                    <a:pos x="84" y="251"/>
                  </a:cxn>
                  <a:cxn ang="0">
                    <a:pos x="66" y="291"/>
                  </a:cxn>
                  <a:cxn ang="0">
                    <a:pos x="34" y="382"/>
                  </a:cxn>
                  <a:cxn ang="0">
                    <a:pos x="86" y="416"/>
                  </a:cxn>
                  <a:cxn ang="0">
                    <a:pos x="86" y="433"/>
                  </a:cxn>
                  <a:cxn ang="0">
                    <a:pos x="169" y="479"/>
                  </a:cxn>
                  <a:cxn ang="0">
                    <a:pos x="233" y="499"/>
                  </a:cxn>
                  <a:cxn ang="0">
                    <a:pos x="389" y="522"/>
                  </a:cxn>
                  <a:cxn ang="0">
                    <a:pos x="526" y="480"/>
                  </a:cxn>
                  <a:cxn ang="0">
                    <a:pos x="543" y="470"/>
                  </a:cxn>
                  <a:cxn ang="0">
                    <a:pos x="556" y="457"/>
                  </a:cxn>
                  <a:cxn ang="0">
                    <a:pos x="575" y="443"/>
                  </a:cxn>
                  <a:cxn ang="0">
                    <a:pos x="601" y="430"/>
                  </a:cxn>
                  <a:cxn ang="0">
                    <a:pos x="620" y="425"/>
                  </a:cxn>
                  <a:cxn ang="0">
                    <a:pos x="648" y="426"/>
                  </a:cxn>
                  <a:cxn ang="0">
                    <a:pos x="691" y="438"/>
                  </a:cxn>
                  <a:cxn ang="0">
                    <a:pos x="719" y="452"/>
                  </a:cxn>
                  <a:cxn ang="0">
                    <a:pos x="740" y="453"/>
                  </a:cxn>
                  <a:cxn ang="0">
                    <a:pos x="736" y="350"/>
                  </a:cxn>
                </a:cxnLst>
                <a:rect l="0" t="0" r="r" b="b"/>
                <a:pathLst>
                  <a:path w="808" h="522">
                    <a:moveTo>
                      <a:pt x="808" y="285"/>
                    </a:moveTo>
                    <a:lnTo>
                      <a:pt x="798" y="264"/>
                    </a:lnTo>
                    <a:lnTo>
                      <a:pt x="789" y="244"/>
                    </a:lnTo>
                    <a:lnTo>
                      <a:pt x="762" y="279"/>
                    </a:lnTo>
                    <a:lnTo>
                      <a:pt x="759" y="283"/>
                    </a:lnTo>
                    <a:lnTo>
                      <a:pt x="753" y="285"/>
                    </a:lnTo>
                    <a:lnTo>
                      <a:pt x="747" y="286"/>
                    </a:lnTo>
                    <a:lnTo>
                      <a:pt x="742" y="286"/>
                    </a:lnTo>
                    <a:lnTo>
                      <a:pt x="725" y="285"/>
                    </a:lnTo>
                    <a:lnTo>
                      <a:pt x="710" y="281"/>
                    </a:lnTo>
                    <a:lnTo>
                      <a:pt x="704" y="276"/>
                    </a:lnTo>
                    <a:lnTo>
                      <a:pt x="697" y="268"/>
                    </a:lnTo>
                    <a:lnTo>
                      <a:pt x="691" y="258"/>
                    </a:lnTo>
                    <a:lnTo>
                      <a:pt x="687" y="244"/>
                    </a:lnTo>
                    <a:lnTo>
                      <a:pt x="680" y="219"/>
                    </a:lnTo>
                    <a:lnTo>
                      <a:pt x="674" y="200"/>
                    </a:lnTo>
                    <a:lnTo>
                      <a:pt x="672" y="178"/>
                    </a:lnTo>
                    <a:lnTo>
                      <a:pt x="669" y="161"/>
                    </a:lnTo>
                    <a:lnTo>
                      <a:pt x="665" y="148"/>
                    </a:lnTo>
                    <a:lnTo>
                      <a:pt x="659" y="138"/>
                    </a:lnTo>
                    <a:lnTo>
                      <a:pt x="652" y="129"/>
                    </a:lnTo>
                    <a:lnTo>
                      <a:pt x="640" y="119"/>
                    </a:lnTo>
                    <a:lnTo>
                      <a:pt x="623" y="107"/>
                    </a:lnTo>
                    <a:lnTo>
                      <a:pt x="599" y="94"/>
                    </a:lnTo>
                    <a:lnTo>
                      <a:pt x="573" y="79"/>
                    </a:lnTo>
                    <a:lnTo>
                      <a:pt x="535" y="60"/>
                    </a:lnTo>
                    <a:lnTo>
                      <a:pt x="516" y="48"/>
                    </a:lnTo>
                    <a:lnTo>
                      <a:pt x="498" y="35"/>
                    </a:lnTo>
                    <a:lnTo>
                      <a:pt x="481" y="18"/>
                    </a:lnTo>
                    <a:lnTo>
                      <a:pt x="466" y="0"/>
                    </a:lnTo>
                    <a:lnTo>
                      <a:pt x="441" y="18"/>
                    </a:lnTo>
                    <a:lnTo>
                      <a:pt x="415" y="35"/>
                    </a:lnTo>
                    <a:lnTo>
                      <a:pt x="402" y="45"/>
                    </a:lnTo>
                    <a:lnTo>
                      <a:pt x="389" y="55"/>
                    </a:lnTo>
                    <a:lnTo>
                      <a:pt x="379" y="65"/>
                    </a:lnTo>
                    <a:lnTo>
                      <a:pt x="372" y="75"/>
                    </a:lnTo>
                    <a:lnTo>
                      <a:pt x="362" y="75"/>
                    </a:lnTo>
                    <a:lnTo>
                      <a:pt x="353" y="72"/>
                    </a:lnTo>
                    <a:lnTo>
                      <a:pt x="344" y="70"/>
                    </a:lnTo>
                    <a:lnTo>
                      <a:pt x="334" y="65"/>
                    </a:lnTo>
                    <a:lnTo>
                      <a:pt x="319" y="55"/>
                    </a:lnTo>
                    <a:lnTo>
                      <a:pt x="306" y="45"/>
                    </a:lnTo>
                    <a:lnTo>
                      <a:pt x="285" y="60"/>
                    </a:lnTo>
                    <a:lnTo>
                      <a:pt x="267" y="72"/>
                    </a:lnTo>
                    <a:lnTo>
                      <a:pt x="248" y="82"/>
                    </a:lnTo>
                    <a:lnTo>
                      <a:pt x="233" y="87"/>
                    </a:lnTo>
                    <a:lnTo>
                      <a:pt x="218" y="91"/>
                    </a:lnTo>
                    <a:lnTo>
                      <a:pt x="201" y="92"/>
                    </a:lnTo>
                    <a:lnTo>
                      <a:pt x="186" y="89"/>
                    </a:lnTo>
                    <a:lnTo>
                      <a:pt x="169" y="84"/>
                    </a:lnTo>
                    <a:lnTo>
                      <a:pt x="154" y="94"/>
                    </a:lnTo>
                    <a:lnTo>
                      <a:pt x="143" y="106"/>
                    </a:lnTo>
                    <a:lnTo>
                      <a:pt x="133" y="121"/>
                    </a:lnTo>
                    <a:lnTo>
                      <a:pt x="124" y="138"/>
                    </a:lnTo>
                    <a:lnTo>
                      <a:pt x="105" y="173"/>
                    </a:lnTo>
                    <a:lnTo>
                      <a:pt x="83" y="212"/>
                    </a:lnTo>
                    <a:lnTo>
                      <a:pt x="84" y="224"/>
                    </a:lnTo>
                    <a:lnTo>
                      <a:pt x="86" y="232"/>
                    </a:lnTo>
                    <a:lnTo>
                      <a:pt x="84" y="242"/>
                    </a:lnTo>
                    <a:lnTo>
                      <a:pt x="84" y="251"/>
                    </a:lnTo>
                    <a:lnTo>
                      <a:pt x="77" y="269"/>
                    </a:lnTo>
                    <a:lnTo>
                      <a:pt x="66" y="291"/>
                    </a:lnTo>
                    <a:lnTo>
                      <a:pt x="0" y="318"/>
                    </a:lnTo>
                    <a:lnTo>
                      <a:pt x="34" y="382"/>
                    </a:lnTo>
                    <a:lnTo>
                      <a:pt x="81" y="406"/>
                    </a:lnTo>
                    <a:lnTo>
                      <a:pt x="86" y="416"/>
                    </a:lnTo>
                    <a:lnTo>
                      <a:pt x="88" y="426"/>
                    </a:lnTo>
                    <a:lnTo>
                      <a:pt x="86" y="433"/>
                    </a:lnTo>
                    <a:lnTo>
                      <a:pt x="83" y="443"/>
                    </a:lnTo>
                    <a:lnTo>
                      <a:pt x="169" y="479"/>
                    </a:lnTo>
                    <a:lnTo>
                      <a:pt x="201" y="448"/>
                    </a:lnTo>
                    <a:lnTo>
                      <a:pt x="233" y="499"/>
                    </a:lnTo>
                    <a:lnTo>
                      <a:pt x="278" y="522"/>
                    </a:lnTo>
                    <a:lnTo>
                      <a:pt x="389" y="522"/>
                    </a:lnTo>
                    <a:lnTo>
                      <a:pt x="515" y="485"/>
                    </a:lnTo>
                    <a:lnTo>
                      <a:pt x="526" y="480"/>
                    </a:lnTo>
                    <a:lnTo>
                      <a:pt x="535" y="475"/>
                    </a:lnTo>
                    <a:lnTo>
                      <a:pt x="543" y="470"/>
                    </a:lnTo>
                    <a:lnTo>
                      <a:pt x="548" y="463"/>
                    </a:lnTo>
                    <a:lnTo>
                      <a:pt x="556" y="457"/>
                    </a:lnTo>
                    <a:lnTo>
                      <a:pt x="563" y="450"/>
                    </a:lnTo>
                    <a:lnTo>
                      <a:pt x="575" y="443"/>
                    </a:lnTo>
                    <a:lnTo>
                      <a:pt x="588" y="435"/>
                    </a:lnTo>
                    <a:lnTo>
                      <a:pt x="601" y="430"/>
                    </a:lnTo>
                    <a:lnTo>
                      <a:pt x="612" y="426"/>
                    </a:lnTo>
                    <a:lnTo>
                      <a:pt x="620" y="425"/>
                    </a:lnTo>
                    <a:lnTo>
                      <a:pt x="629" y="425"/>
                    </a:lnTo>
                    <a:lnTo>
                      <a:pt x="648" y="426"/>
                    </a:lnTo>
                    <a:lnTo>
                      <a:pt x="672" y="430"/>
                    </a:lnTo>
                    <a:lnTo>
                      <a:pt x="691" y="438"/>
                    </a:lnTo>
                    <a:lnTo>
                      <a:pt x="710" y="448"/>
                    </a:lnTo>
                    <a:lnTo>
                      <a:pt x="719" y="452"/>
                    </a:lnTo>
                    <a:lnTo>
                      <a:pt x="729" y="453"/>
                    </a:lnTo>
                    <a:lnTo>
                      <a:pt x="740" y="453"/>
                    </a:lnTo>
                    <a:lnTo>
                      <a:pt x="751" y="448"/>
                    </a:lnTo>
                    <a:lnTo>
                      <a:pt x="736" y="350"/>
                    </a:lnTo>
                    <a:lnTo>
                      <a:pt x="808" y="285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51" name="Freeform 323"/>
              <p:cNvSpPr>
                <a:spLocks/>
              </p:cNvSpPr>
              <p:nvPr/>
            </p:nvSpPr>
            <p:spPr bwMode="auto">
              <a:xfrm>
                <a:off x="4161" y="2951"/>
                <a:ext cx="36" cy="4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0" y="5"/>
                  </a:cxn>
                  <a:cxn ang="0">
                    <a:pos x="12" y="27"/>
                  </a:cxn>
                  <a:cxn ang="0">
                    <a:pos x="19" y="46"/>
                  </a:cxn>
                  <a:cxn ang="0">
                    <a:pos x="36" y="46"/>
                  </a:cxn>
                  <a:cxn ang="0">
                    <a:pos x="25" y="22"/>
                  </a:cxn>
                  <a:cxn ang="0">
                    <a:pos x="17" y="5"/>
                  </a:cxn>
                  <a:cxn ang="0">
                    <a:pos x="2" y="0"/>
                  </a:cxn>
                  <a:cxn ang="0">
                    <a:pos x="15" y="8"/>
                  </a:cxn>
                </a:cxnLst>
                <a:rect l="0" t="0" r="r" b="b"/>
                <a:pathLst>
                  <a:path w="36" h="46">
                    <a:moveTo>
                      <a:pt x="15" y="8"/>
                    </a:moveTo>
                    <a:lnTo>
                      <a:pt x="0" y="5"/>
                    </a:lnTo>
                    <a:lnTo>
                      <a:pt x="12" y="27"/>
                    </a:lnTo>
                    <a:lnTo>
                      <a:pt x="19" y="46"/>
                    </a:lnTo>
                    <a:lnTo>
                      <a:pt x="36" y="46"/>
                    </a:lnTo>
                    <a:lnTo>
                      <a:pt x="25" y="22"/>
                    </a:lnTo>
                    <a:lnTo>
                      <a:pt x="17" y="5"/>
                    </a:lnTo>
                    <a:lnTo>
                      <a:pt x="2" y="0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52" name="Freeform 324"/>
              <p:cNvSpPr>
                <a:spLocks/>
              </p:cNvSpPr>
              <p:nvPr/>
            </p:nvSpPr>
            <p:spPr bwMode="auto">
              <a:xfrm>
                <a:off x="4137" y="2951"/>
                <a:ext cx="39" cy="44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3" y="44"/>
                  </a:cxn>
                  <a:cxn ang="0">
                    <a:pos x="39" y="8"/>
                  </a:cxn>
                  <a:cxn ang="0">
                    <a:pos x="26" y="0"/>
                  </a:cxn>
                  <a:cxn ang="0">
                    <a:pos x="0" y="35"/>
                  </a:cxn>
                  <a:cxn ang="0">
                    <a:pos x="0" y="37"/>
                  </a:cxn>
                </a:cxnLst>
                <a:rect l="0" t="0" r="r" b="b"/>
                <a:pathLst>
                  <a:path w="39" h="44">
                    <a:moveTo>
                      <a:pt x="0" y="37"/>
                    </a:moveTo>
                    <a:lnTo>
                      <a:pt x="13" y="44"/>
                    </a:lnTo>
                    <a:lnTo>
                      <a:pt x="39" y="8"/>
                    </a:lnTo>
                    <a:lnTo>
                      <a:pt x="26" y="0"/>
                    </a:lnTo>
                    <a:lnTo>
                      <a:pt x="0" y="3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53" name="Freeform 325"/>
              <p:cNvSpPr>
                <a:spLocks/>
              </p:cNvSpPr>
              <p:nvPr/>
            </p:nvSpPr>
            <p:spPr bwMode="auto">
              <a:xfrm>
                <a:off x="4088" y="2986"/>
                <a:ext cx="62" cy="1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4"/>
                  </a:cxn>
                  <a:cxn ang="0">
                    <a:pos x="19" y="17"/>
                  </a:cxn>
                  <a:cxn ang="0">
                    <a:pos x="34" y="19"/>
                  </a:cxn>
                  <a:cxn ang="0">
                    <a:pos x="43" y="19"/>
                  </a:cxn>
                  <a:cxn ang="0">
                    <a:pos x="51" y="17"/>
                  </a:cxn>
                  <a:cxn ang="0">
                    <a:pos x="56" y="14"/>
                  </a:cxn>
                  <a:cxn ang="0">
                    <a:pos x="62" y="9"/>
                  </a:cxn>
                  <a:cxn ang="0">
                    <a:pos x="49" y="2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1" y="4"/>
                  </a:cxn>
                  <a:cxn ang="0">
                    <a:pos x="36" y="5"/>
                  </a:cxn>
                  <a:cxn ang="0">
                    <a:pos x="21" y="4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0" y="14"/>
                  </a:cxn>
                </a:cxnLst>
                <a:rect l="0" t="0" r="r" b="b"/>
                <a:pathLst>
                  <a:path w="62" h="19">
                    <a:moveTo>
                      <a:pt x="0" y="14"/>
                    </a:moveTo>
                    <a:lnTo>
                      <a:pt x="2" y="14"/>
                    </a:lnTo>
                    <a:lnTo>
                      <a:pt x="19" y="17"/>
                    </a:lnTo>
                    <a:lnTo>
                      <a:pt x="34" y="19"/>
                    </a:lnTo>
                    <a:lnTo>
                      <a:pt x="43" y="19"/>
                    </a:lnTo>
                    <a:lnTo>
                      <a:pt x="51" y="17"/>
                    </a:lnTo>
                    <a:lnTo>
                      <a:pt x="56" y="14"/>
                    </a:lnTo>
                    <a:lnTo>
                      <a:pt x="62" y="9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5"/>
                    </a:lnTo>
                    <a:lnTo>
                      <a:pt x="21" y="4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54" name="Freeform 326"/>
              <p:cNvSpPr>
                <a:spLocks/>
              </p:cNvSpPr>
              <p:nvPr/>
            </p:nvSpPr>
            <p:spPr bwMode="auto">
              <a:xfrm>
                <a:off x="4049" y="2912"/>
                <a:ext cx="47" cy="8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5" y="20"/>
                  </a:cxn>
                  <a:cxn ang="0">
                    <a:pos x="13" y="46"/>
                  </a:cxn>
                  <a:cxn ang="0">
                    <a:pos x="18" y="59"/>
                  </a:cxn>
                  <a:cxn ang="0">
                    <a:pos x="24" y="71"/>
                  </a:cxn>
                  <a:cxn ang="0">
                    <a:pos x="30" y="81"/>
                  </a:cxn>
                  <a:cxn ang="0">
                    <a:pos x="39" y="88"/>
                  </a:cxn>
                  <a:cxn ang="0">
                    <a:pos x="47" y="74"/>
                  </a:cxn>
                  <a:cxn ang="0">
                    <a:pos x="43" y="73"/>
                  </a:cxn>
                  <a:cxn ang="0">
                    <a:pos x="37" y="64"/>
                  </a:cxn>
                  <a:cxn ang="0">
                    <a:pos x="32" y="54"/>
                  </a:cxn>
                  <a:cxn ang="0">
                    <a:pos x="28" y="42"/>
                  </a:cxn>
                  <a:cxn ang="0">
                    <a:pos x="20" y="17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0" y="2"/>
                  </a:cxn>
                </a:cxnLst>
                <a:rect l="0" t="0" r="r" b="b"/>
                <a:pathLst>
                  <a:path w="47" h="88">
                    <a:moveTo>
                      <a:pt x="0" y="2"/>
                    </a:moveTo>
                    <a:lnTo>
                      <a:pt x="0" y="2"/>
                    </a:lnTo>
                    <a:lnTo>
                      <a:pt x="5" y="20"/>
                    </a:lnTo>
                    <a:lnTo>
                      <a:pt x="13" y="46"/>
                    </a:lnTo>
                    <a:lnTo>
                      <a:pt x="18" y="59"/>
                    </a:lnTo>
                    <a:lnTo>
                      <a:pt x="24" y="71"/>
                    </a:lnTo>
                    <a:lnTo>
                      <a:pt x="30" y="81"/>
                    </a:lnTo>
                    <a:lnTo>
                      <a:pt x="39" y="88"/>
                    </a:lnTo>
                    <a:lnTo>
                      <a:pt x="47" y="74"/>
                    </a:lnTo>
                    <a:lnTo>
                      <a:pt x="43" y="73"/>
                    </a:lnTo>
                    <a:lnTo>
                      <a:pt x="37" y="64"/>
                    </a:lnTo>
                    <a:lnTo>
                      <a:pt x="32" y="54"/>
                    </a:lnTo>
                    <a:lnTo>
                      <a:pt x="28" y="42"/>
                    </a:lnTo>
                    <a:lnTo>
                      <a:pt x="20" y="17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55" name="Freeform 327"/>
              <p:cNvSpPr>
                <a:spLocks/>
              </p:cNvSpPr>
              <p:nvPr/>
            </p:nvSpPr>
            <p:spPr bwMode="auto">
              <a:xfrm>
                <a:off x="3977" y="2801"/>
                <a:ext cx="89" cy="1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23" y="25"/>
                  </a:cxn>
                  <a:cxn ang="0">
                    <a:pos x="40" y="35"/>
                  </a:cxn>
                  <a:cxn ang="0">
                    <a:pos x="51" y="44"/>
                  </a:cxn>
                  <a:cxn ang="0">
                    <a:pos x="59" y="52"/>
                  </a:cxn>
                  <a:cxn ang="0">
                    <a:pos x="62" y="62"/>
                  </a:cxn>
                  <a:cxn ang="0">
                    <a:pos x="66" y="74"/>
                  </a:cxn>
                  <a:cxn ang="0">
                    <a:pos x="70" y="89"/>
                  </a:cxn>
                  <a:cxn ang="0">
                    <a:pos x="72" y="113"/>
                  </a:cxn>
                  <a:cxn ang="0">
                    <a:pos x="89" y="111"/>
                  </a:cxn>
                  <a:cxn ang="0">
                    <a:pos x="85" y="88"/>
                  </a:cxn>
                  <a:cxn ang="0">
                    <a:pos x="81" y="71"/>
                  </a:cxn>
                  <a:cxn ang="0">
                    <a:pos x="77" y="57"/>
                  </a:cxn>
                  <a:cxn ang="0">
                    <a:pos x="72" y="45"/>
                  </a:cxn>
                  <a:cxn ang="0">
                    <a:pos x="62" y="35"/>
                  </a:cxn>
                  <a:cxn ang="0">
                    <a:pos x="49" y="25"/>
                  </a:cxn>
                  <a:cxn ang="0">
                    <a:pos x="32" y="1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10"/>
                  </a:cxn>
                </a:cxnLst>
                <a:rect l="0" t="0" r="r" b="b"/>
                <a:pathLst>
                  <a:path w="89" h="113">
                    <a:moveTo>
                      <a:pt x="0" y="10"/>
                    </a:moveTo>
                    <a:lnTo>
                      <a:pt x="0" y="10"/>
                    </a:lnTo>
                    <a:lnTo>
                      <a:pt x="23" y="25"/>
                    </a:lnTo>
                    <a:lnTo>
                      <a:pt x="40" y="35"/>
                    </a:lnTo>
                    <a:lnTo>
                      <a:pt x="51" y="44"/>
                    </a:lnTo>
                    <a:lnTo>
                      <a:pt x="59" y="52"/>
                    </a:lnTo>
                    <a:lnTo>
                      <a:pt x="62" y="62"/>
                    </a:lnTo>
                    <a:lnTo>
                      <a:pt x="66" y="74"/>
                    </a:lnTo>
                    <a:lnTo>
                      <a:pt x="70" y="89"/>
                    </a:lnTo>
                    <a:lnTo>
                      <a:pt x="72" y="113"/>
                    </a:lnTo>
                    <a:lnTo>
                      <a:pt x="89" y="111"/>
                    </a:lnTo>
                    <a:lnTo>
                      <a:pt x="85" y="88"/>
                    </a:lnTo>
                    <a:lnTo>
                      <a:pt x="81" y="71"/>
                    </a:lnTo>
                    <a:lnTo>
                      <a:pt x="77" y="57"/>
                    </a:lnTo>
                    <a:lnTo>
                      <a:pt x="72" y="45"/>
                    </a:lnTo>
                    <a:lnTo>
                      <a:pt x="62" y="35"/>
                    </a:lnTo>
                    <a:lnTo>
                      <a:pt x="49" y="25"/>
                    </a:lnTo>
                    <a:lnTo>
                      <a:pt x="32" y="1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56" name="Freeform 328"/>
              <p:cNvSpPr>
                <a:spLocks/>
              </p:cNvSpPr>
              <p:nvPr/>
            </p:nvSpPr>
            <p:spPr bwMode="auto">
              <a:xfrm>
                <a:off x="3840" y="2701"/>
                <a:ext cx="147" cy="110"/>
              </a:xfrm>
              <a:custGeom>
                <a:avLst/>
                <a:gdLst/>
                <a:ahLst/>
                <a:cxnLst>
                  <a:cxn ang="0">
                    <a:pos x="13" y="16"/>
                  </a:cxn>
                  <a:cxn ang="0">
                    <a:pos x="0" y="16"/>
                  </a:cxn>
                  <a:cxn ang="0">
                    <a:pos x="17" y="34"/>
                  </a:cxn>
                  <a:cxn ang="0">
                    <a:pos x="34" y="51"/>
                  </a:cxn>
                  <a:cxn ang="0">
                    <a:pos x="53" y="64"/>
                  </a:cxn>
                  <a:cxn ang="0">
                    <a:pos x="73" y="76"/>
                  </a:cxn>
                  <a:cxn ang="0">
                    <a:pos x="111" y="97"/>
                  </a:cxn>
                  <a:cxn ang="0">
                    <a:pos x="137" y="110"/>
                  </a:cxn>
                  <a:cxn ang="0">
                    <a:pos x="147" y="100"/>
                  </a:cxn>
                  <a:cxn ang="0">
                    <a:pos x="119" y="85"/>
                  </a:cxn>
                  <a:cxn ang="0">
                    <a:pos x="81" y="64"/>
                  </a:cxn>
                  <a:cxn ang="0">
                    <a:pos x="62" y="53"/>
                  </a:cxn>
                  <a:cxn ang="0">
                    <a:pos x="45" y="41"/>
                  </a:cxn>
                  <a:cxn ang="0">
                    <a:pos x="28" y="24"/>
                  </a:cxn>
                  <a:cxn ang="0">
                    <a:pos x="13" y="7"/>
                  </a:cxn>
                  <a:cxn ang="0">
                    <a:pos x="2" y="5"/>
                  </a:cxn>
                  <a:cxn ang="0">
                    <a:pos x="13" y="7"/>
                  </a:cxn>
                  <a:cxn ang="0">
                    <a:pos x="8" y="0"/>
                  </a:cxn>
                  <a:cxn ang="0">
                    <a:pos x="2" y="5"/>
                  </a:cxn>
                  <a:cxn ang="0">
                    <a:pos x="13" y="16"/>
                  </a:cxn>
                </a:cxnLst>
                <a:rect l="0" t="0" r="r" b="b"/>
                <a:pathLst>
                  <a:path w="147" h="110">
                    <a:moveTo>
                      <a:pt x="13" y="16"/>
                    </a:moveTo>
                    <a:lnTo>
                      <a:pt x="0" y="16"/>
                    </a:lnTo>
                    <a:lnTo>
                      <a:pt x="17" y="34"/>
                    </a:lnTo>
                    <a:lnTo>
                      <a:pt x="34" y="51"/>
                    </a:lnTo>
                    <a:lnTo>
                      <a:pt x="53" y="64"/>
                    </a:lnTo>
                    <a:lnTo>
                      <a:pt x="73" y="76"/>
                    </a:lnTo>
                    <a:lnTo>
                      <a:pt x="111" y="97"/>
                    </a:lnTo>
                    <a:lnTo>
                      <a:pt x="137" y="110"/>
                    </a:lnTo>
                    <a:lnTo>
                      <a:pt x="147" y="100"/>
                    </a:lnTo>
                    <a:lnTo>
                      <a:pt x="119" y="85"/>
                    </a:lnTo>
                    <a:lnTo>
                      <a:pt x="81" y="64"/>
                    </a:lnTo>
                    <a:lnTo>
                      <a:pt x="62" y="53"/>
                    </a:lnTo>
                    <a:lnTo>
                      <a:pt x="45" y="41"/>
                    </a:lnTo>
                    <a:lnTo>
                      <a:pt x="28" y="24"/>
                    </a:lnTo>
                    <a:lnTo>
                      <a:pt x="13" y="7"/>
                    </a:lnTo>
                    <a:lnTo>
                      <a:pt x="2" y="5"/>
                    </a:lnTo>
                    <a:lnTo>
                      <a:pt x="13" y="7"/>
                    </a:lnTo>
                    <a:lnTo>
                      <a:pt x="8" y="0"/>
                    </a:lnTo>
                    <a:lnTo>
                      <a:pt x="2" y="5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57" name="Freeform 329"/>
              <p:cNvSpPr>
                <a:spLocks/>
              </p:cNvSpPr>
              <p:nvPr/>
            </p:nvSpPr>
            <p:spPr bwMode="auto">
              <a:xfrm>
                <a:off x="3746" y="2706"/>
                <a:ext cx="107" cy="88"/>
              </a:xfrm>
              <a:custGeom>
                <a:avLst/>
                <a:gdLst/>
                <a:ahLst/>
                <a:cxnLst>
                  <a:cxn ang="0">
                    <a:pos x="8" y="88"/>
                  </a:cxn>
                  <a:cxn ang="0">
                    <a:pos x="13" y="85"/>
                  </a:cxn>
                  <a:cxn ang="0">
                    <a:pos x="21" y="75"/>
                  </a:cxn>
                  <a:cxn ang="0">
                    <a:pos x="30" y="65"/>
                  </a:cxn>
                  <a:cxn ang="0">
                    <a:pos x="42" y="56"/>
                  </a:cxn>
                  <a:cxn ang="0">
                    <a:pos x="55" y="46"/>
                  </a:cxn>
                  <a:cxn ang="0">
                    <a:pos x="83" y="29"/>
                  </a:cxn>
                  <a:cxn ang="0">
                    <a:pos x="107" y="11"/>
                  </a:cxn>
                  <a:cxn ang="0">
                    <a:pos x="96" y="0"/>
                  </a:cxn>
                  <a:cxn ang="0">
                    <a:pos x="74" y="17"/>
                  </a:cxn>
                  <a:cxn ang="0">
                    <a:pos x="45" y="36"/>
                  </a:cxn>
                  <a:cxn ang="0">
                    <a:pos x="32" y="46"/>
                  </a:cxn>
                  <a:cxn ang="0">
                    <a:pos x="19" y="56"/>
                  </a:cxn>
                  <a:cxn ang="0">
                    <a:pos x="10" y="66"/>
                  </a:cxn>
                  <a:cxn ang="0">
                    <a:pos x="0" y="78"/>
                  </a:cxn>
                  <a:cxn ang="0">
                    <a:pos x="8" y="75"/>
                  </a:cxn>
                  <a:cxn ang="0">
                    <a:pos x="8" y="88"/>
                  </a:cxn>
                  <a:cxn ang="0">
                    <a:pos x="12" y="88"/>
                  </a:cxn>
                  <a:cxn ang="0">
                    <a:pos x="13" y="85"/>
                  </a:cxn>
                  <a:cxn ang="0">
                    <a:pos x="8" y="88"/>
                  </a:cxn>
                </a:cxnLst>
                <a:rect l="0" t="0" r="r" b="b"/>
                <a:pathLst>
                  <a:path w="107" h="88">
                    <a:moveTo>
                      <a:pt x="8" y="88"/>
                    </a:moveTo>
                    <a:lnTo>
                      <a:pt x="13" y="85"/>
                    </a:lnTo>
                    <a:lnTo>
                      <a:pt x="21" y="75"/>
                    </a:lnTo>
                    <a:lnTo>
                      <a:pt x="30" y="65"/>
                    </a:lnTo>
                    <a:lnTo>
                      <a:pt x="42" y="56"/>
                    </a:lnTo>
                    <a:lnTo>
                      <a:pt x="55" y="46"/>
                    </a:lnTo>
                    <a:lnTo>
                      <a:pt x="83" y="29"/>
                    </a:lnTo>
                    <a:lnTo>
                      <a:pt x="107" y="11"/>
                    </a:lnTo>
                    <a:lnTo>
                      <a:pt x="96" y="0"/>
                    </a:lnTo>
                    <a:lnTo>
                      <a:pt x="74" y="17"/>
                    </a:lnTo>
                    <a:lnTo>
                      <a:pt x="45" y="36"/>
                    </a:lnTo>
                    <a:lnTo>
                      <a:pt x="32" y="46"/>
                    </a:lnTo>
                    <a:lnTo>
                      <a:pt x="19" y="56"/>
                    </a:lnTo>
                    <a:lnTo>
                      <a:pt x="10" y="66"/>
                    </a:lnTo>
                    <a:lnTo>
                      <a:pt x="0" y="78"/>
                    </a:lnTo>
                    <a:lnTo>
                      <a:pt x="8" y="75"/>
                    </a:lnTo>
                    <a:lnTo>
                      <a:pt x="8" y="88"/>
                    </a:lnTo>
                    <a:lnTo>
                      <a:pt x="12" y="88"/>
                    </a:lnTo>
                    <a:lnTo>
                      <a:pt x="13" y="85"/>
                    </a:lnTo>
                    <a:lnTo>
                      <a:pt x="8" y="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58" name="Freeform 330"/>
              <p:cNvSpPr>
                <a:spLocks/>
              </p:cNvSpPr>
              <p:nvPr/>
            </p:nvSpPr>
            <p:spPr bwMode="auto">
              <a:xfrm>
                <a:off x="3682" y="2747"/>
                <a:ext cx="72" cy="47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15"/>
                  </a:cxn>
                  <a:cxn ang="0">
                    <a:pos x="14" y="27"/>
                  </a:cxn>
                  <a:cxn ang="0">
                    <a:pos x="30" y="37"/>
                  </a:cxn>
                  <a:cxn ang="0">
                    <a:pos x="40" y="40"/>
                  </a:cxn>
                  <a:cxn ang="0">
                    <a:pos x="49" y="44"/>
                  </a:cxn>
                  <a:cxn ang="0">
                    <a:pos x="61" y="47"/>
                  </a:cxn>
                  <a:cxn ang="0">
                    <a:pos x="72" y="47"/>
                  </a:cxn>
                  <a:cxn ang="0">
                    <a:pos x="72" y="34"/>
                  </a:cxn>
                  <a:cxn ang="0">
                    <a:pos x="62" y="34"/>
                  </a:cxn>
                  <a:cxn ang="0">
                    <a:pos x="55" y="32"/>
                  </a:cxn>
                  <a:cxn ang="0">
                    <a:pos x="47" y="29"/>
                  </a:cxn>
                  <a:cxn ang="0">
                    <a:pos x="40" y="25"/>
                  </a:cxn>
                  <a:cxn ang="0">
                    <a:pos x="25" y="15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12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10" y="15"/>
                  </a:cxn>
                </a:cxnLst>
                <a:rect l="0" t="0" r="r" b="b"/>
                <a:pathLst>
                  <a:path w="72" h="47">
                    <a:moveTo>
                      <a:pt x="10" y="15"/>
                    </a:moveTo>
                    <a:lnTo>
                      <a:pt x="0" y="15"/>
                    </a:lnTo>
                    <a:lnTo>
                      <a:pt x="14" y="27"/>
                    </a:lnTo>
                    <a:lnTo>
                      <a:pt x="30" y="37"/>
                    </a:lnTo>
                    <a:lnTo>
                      <a:pt x="40" y="40"/>
                    </a:lnTo>
                    <a:lnTo>
                      <a:pt x="49" y="44"/>
                    </a:lnTo>
                    <a:lnTo>
                      <a:pt x="61" y="47"/>
                    </a:lnTo>
                    <a:lnTo>
                      <a:pt x="72" y="47"/>
                    </a:lnTo>
                    <a:lnTo>
                      <a:pt x="72" y="34"/>
                    </a:lnTo>
                    <a:lnTo>
                      <a:pt x="62" y="34"/>
                    </a:lnTo>
                    <a:lnTo>
                      <a:pt x="55" y="32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25" y="15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59" name="Freeform 331"/>
              <p:cNvSpPr>
                <a:spLocks/>
              </p:cNvSpPr>
              <p:nvPr/>
            </p:nvSpPr>
            <p:spPr bwMode="auto">
              <a:xfrm>
                <a:off x="3547" y="2752"/>
                <a:ext cx="145" cy="59"/>
              </a:xfrm>
              <a:custGeom>
                <a:avLst/>
                <a:gdLst/>
                <a:ahLst/>
                <a:cxnLst>
                  <a:cxn ang="0">
                    <a:pos x="8" y="49"/>
                  </a:cxn>
                  <a:cxn ang="0">
                    <a:pos x="0" y="51"/>
                  </a:cxn>
                  <a:cxn ang="0">
                    <a:pos x="19" y="56"/>
                  </a:cxn>
                  <a:cxn ang="0">
                    <a:pos x="36" y="59"/>
                  </a:cxn>
                  <a:cxn ang="0">
                    <a:pos x="53" y="57"/>
                  </a:cxn>
                  <a:cxn ang="0">
                    <a:pos x="70" y="54"/>
                  </a:cxn>
                  <a:cxn ang="0">
                    <a:pos x="87" y="47"/>
                  </a:cxn>
                  <a:cxn ang="0">
                    <a:pos x="105" y="39"/>
                  </a:cxn>
                  <a:cxn ang="0">
                    <a:pos x="124" y="25"/>
                  </a:cxn>
                  <a:cxn ang="0">
                    <a:pos x="145" y="10"/>
                  </a:cxn>
                  <a:cxn ang="0">
                    <a:pos x="135" y="0"/>
                  </a:cxn>
                  <a:cxn ang="0">
                    <a:pos x="115" y="15"/>
                  </a:cxn>
                  <a:cxn ang="0">
                    <a:pos x="96" y="27"/>
                  </a:cxn>
                  <a:cxn ang="0">
                    <a:pos x="81" y="35"/>
                  </a:cxn>
                  <a:cxn ang="0">
                    <a:pos x="66" y="40"/>
                  </a:cxn>
                  <a:cxn ang="0">
                    <a:pos x="51" y="44"/>
                  </a:cxn>
                  <a:cxn ang="0">
                    <a:pos x="38" y="44"/>
                  </a:cxn>
                  <a:cxn ang="0">
                    <a:pos x="23" y="42"/>
                  </a:cxn>
                  <a:cxn ang="0">
                    <a:pos x="8" y="37"/>
                  </a:cxn>
                  <a:cxn ang="0">
                    <a:pos x="0" y="37"/>
                  </a:cxn>
                  <a:cxn ang="0">
                    <a:pos x="8" y="37"/>
                  </a:cxn>
                  <a:cxn ang="0">
                    <a:pos x="4" y="35"/>
                  </a:cxn>
                  <a:cxn ang="0">
                    <a:pos x="0" y="37"/>
                  </a:cxn>
                  <a:cxn ang="0">
                    <a:pos x="8" y="49"/>
                  </a:cxn>
                </a:cxnLst>
                <a:rect l="0" t="0" r="r" b="b"/>
                <a:pathLst>
                  <a:path w="145" h="59">
                    <a:moveTo>
                      <a:pt x="8" y="49"/>
                    </a:moveTo>
                    <a:lnTo>
                      <a:pt x="0" y="51"/>
                    </a:lnTo>
                    <a:lnTo>
                      <a:pt x="19" y="56"/>
                    </a:lnTo>
                    <a:lnTo>
                      <a:pt x="36" y="59"/>
                    </a:lnTo>
                    <a:lnTo>
                      <a:pt x="53" y="57"/>
                    </a:lnTo>
                    <a:lnTo>
                      <a:pt x="70" y="54"/>
                    </a:lnTo>
                    <a:lnTo>
                      <a:pt x="87" y="47"/>
                    </a:lnTo>
                    <a:lnTo>
                      <a:pt x="105" y="39"/>
                    </a:lnTo>
                    <a:lnTo>
                      <a:pt x="124" y="25"/>
                    </a:lnTo>
                    <a:lnTo>
                      <a:pt x="145" y="10"/>
                    </a:lnTo>
                    <a:lnTo>
                      <a:pt x="135" y="0"/>
                    </a:lnTo>
                    <a:lnTo>
                      <a:pt x="115" y="15"/>
                    </a:lnTo>
                    <a:lnTo>
                      <a:pt x="96" y="27"/>
                    </a:lnTo>
                    <a:lnTo>
                      <a:pt x="81" y="35"/>
                    </a:lnTo>
                    <a:lnTo>
                      <a:pt x="66" y="40"/>
                    </a:lnTo>
                    <a:lnTo>
                      <a:pt x="51" y="44"/>
                    </a:lnTo>
                    <a:lnTo>
                      <a:pt x="38" y="44"/>
                    </a:lnTo>
                    <a:lnTo>
                      <a:pt x="23" y="42"/>
                    </a:lnTo>
                    <a:lnTo>
                      <a:pt x="8" y="37"/>
                    </a:lnTo>
                    <a:lnTo>
                      <a:pt x="0" y="37"/>
                    </a:lnTo>
                    <a:lnTo>
                      <a:pt x="8" y="37"/>
                    </a:lnTo>
                    <a:lnTo>
                      <a:pt x="4" y="35"/>
                    </a:lnTo>
                    <a:lnTo>
                      <a:pt x="0" y="37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60" name="Freeform 332"/>
              <p:cNvSpPr>
                <a:spLocks/>
              </p:cNvSpPr>
              <p:nvPr/>
            </p:nvSpPr>
            <p:spPr bwMode="auto">
              <a:xfrm>
                <a:off x="3457" y="2789"/>
                <a:ext cx="98" cy="138"/>
              </a:xfrm>
              <a:custGeom>
                <a:avLst/>
                <a:gdLst/>
                <a:ahLst/>
                <a:cxnLst>
                  <a:cxn ang="0">
                    <a:pos x="15" y="133"/>
                  </a:cxn>
                  <a:cxn ang="0">
                    <a:pos x="15" y="138"/>
                  </a:cxn>
                  <a:cxn ang="0">
                    <a:pos x="38" y="100"/>
                  </a:cxn>
                  <a:cxn ang="0">
                    <a:pos x="55" y="63"/>
                  </a:cxn>
                  <a:cxn ang="0">
                    <a:pos x="64" y="47"/>
                  </a:cxn>
                  <a:cxn ang="0">
                    <a:pos x="73" y="34"/>
                  </a:cxn>
                  <a:cxn ang="0">
                    <a:pos x="85" y="22"/>
                  </a:cxn>
                  <a:cxn ang="0">
                    <a:pos x="98" y="12"/>
                  </a:cxn>
                  <a:cxn ang="0">
                    <a:pos x="90" y="0"/>
                  </a:cxn>
                  <a:cxn ang="0">
                    <a:pos x="73" y="12"/>
                  </a:cxn>
                  <a:cxn ang="0">
                    <a:pos x="62" y="25"/>
                  </a:cxn>
                  <a:cxn ang="0">
                    <a:pos x="51" y="41"/>
                  </a:cxn>
                  <a:cxn ang="0">
                    <a:pos x="41" y="57"/>
                  </a:cxn>
                  <a:cxn ang="0">
                    <a:pos x="23" y="95"/>
                  </a:cxn>
                  <a:cxn ang="0">
                    <a:pos x="0" y="132"/>
                  </a:cxn>
                  <a:cxn ang="0">
                    <a:pos x="0" y="137"/>
                  </a:cxn>
                  <a:cxn ang="0">
                    <a:pos x="15" y="133"/>
                  </a:cxn>
                </a:cxnLst>
                <a:rect l="0" t="0" r="r" b="b"/>
                <a:pathLst>
                  <a:path w="98" h="138">
                    <a:moveTo>
                      <a:pt x="15" y="133"/>
                    </a:moveTo>
                    <a:lnTo>
                      <a:pt x="15" y="138"/>
                    </a:lnTo>
                    <a:lnTo>
                      <a:pt x="38" y="100"/>
                    </a:lnTo>
                    <a:lnTo>
                      <a:pt x="55" y="63"/>
                    </a:lnTo>
                    <a:lnTo>
                      <a:pt x="64" y="47"/>
                    </a:lnTo>
                    <a:lnTo>
                      <a:pt x="73" y="34"/>
                    </a:lnTo>
                    <a:lnTo>
                      <a:pt x="85" y="22"/>
                    </a:lnTo>
                    <a:lnTo>
                      <a:pt x="98" y="12"/>
                    </a:lnTo>
                    <a:lnTo>
                      <a:pt x="90" y="0"/>
                    </a:lnTo>
                    <a:lnTo>
                      <a:pt x="73" y="12"/>
                    </a:lnTo>
                    <a:lnTo>
                      <a:pt x="62" y="25"/>
                    </a:lnTo>
                    <a:lnTo>
                      <a:pt x="51" y="41"/>
                    </a:lnTo>
                    <a:lnTo>
                      <a:pt x="41" y="57"/>
                    </a:lnTo>
                    <a:lnTo>
                      <a:pt x="23" y="95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15" y="1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61" name="Freeform 333"/>
              <p:cNvSpPr>
                <a:spLocks/>
              </p:cNvSpPr>
              <p:nvPr/>
            </p:nvSpPr>
            <p:spPr bwMode="auto">
              <a:xfrm>
                <a:off x="3440" y="2922"/>
                <a:ext cx="36" cy="86"/>
              </a:xfrm>
              <a:custGeom>
                <a:avLst/>
                <a:gdLst/>
                <a:ahLst/>
                <a:cxnLst>
                  <a:cxn ang="0">
                    <a:pos x="11" y="86"/>
                  </a:cxn>
                  <a:cxn ang="0">
                    <a:pos x="15" y="83"/>
                  </a:cxn>
                  <a:cxn ang="0">
                    <a:pos x="26" y="63"/>
                  </a:cxn>
                  <a:cxn ang="0">
                    <a:pos x="34" y="44"/>
                  </a:cxn>
                  <a:cxn ang="0">
                    <a:pos x="36" y="32"/>
                  </a:cxn>
                  <a:cxn ang="0">
                    <a:pos x="36" y="22"/>
                  </a:cxn>
                  <a:cxn ang="0">
                    <a:pos x="34" y="12"/>
                  </a:cxn>
                  <a:cxn ang="0">
                    <a:pos x="32" y="0"/>
                  </a:cxn>
                  <a:cxn ang="0">
                    <a:pos x="17" y="4"/>
                  </a:cxn>
                  <a:cxn ang="0">
                    <a:pos x="19" y="14"/>
                  </a:cxn>
                  <a:cxn ang="0">
                    <a:pos x="21" y="24"/>
                  </a:cxn>
                  <a:cxn ang="0">
                    <a:pos x="19" y="32"/>
                  </a:cxn>
                  <a:cxn ang="0">
                    <a:pos x="19" y="39"/>
                  </a:cxn>
                  <a:cxn ang="0">
                    <a:pos x="11" y="58"/>
                  </a:cxn>
                  <a:cxn ang="0">
                    <a:pos x="0" y="78"/>
                  </a:cxn>
                  <a:cxn ang="0">
                    <a:pos x="4" y="75"/>
                  </a:cxn>
                  <a:cxn ang="0">
                    <a:pos x="11" y="86"/>
                  </a:cxn>
                </a:cxnLst>
                <a:rect l="0" t="0" r="r" b="b"/>
                <a:pathLst>
                  <a:path w="36" h="86">
                    <a:moveTo>
                      <a:pt x="11" y="86"/>
                    </a:moveTo>
                    <a:lnTo>
                      <a:pt x="15" y="83"/>
                    </a:lnTo>
                    <a:lnTo>
                      <a:pt x="26" y="63"/>
                    </a:lnTo>
                    <a:lnTo>
                      <a:pt x="34" y="44"/>
                    </a:lnTo>
                    <a:lnTo>
                      <a:pt x="36" y="32"/>
                    </a:lnTo>
                    <a:lnTo>
                      <a:pt x="36" y="22"/>
                    </a:lnTo>
                    <a:lnTo>
                      <a:pt x="34" y="12"/>
                    </a:lnTo>
                    <a:lnTo>
                      <a:pt x="32" y="0"/>
                    </a:lnTo>
                    <a:lnTo>
                      <a:pt x="17" y="4"/>
                    </a:lnTo>
                    <a:lnTo>
                      <a:pt x="19" y="14"/>
                    </a:lnTo>
                    <a:lnTo>
                      <a:pt x="21" y="24"/>
                    </a:lnTo>
                    <a:lnTo>
                      <a:pt x="19" y="32"/>
                    </a:lnTo>
                    <a:lnTo>
                      <a:pt x="19" y="39"/>
                    </a:lnTo>
                    <a:lnTo>
                      <a:pt x="11" y="58"/>
                    </a:lnTo>
                    <a:lnTo>
                      <a:pt x="0" y="78"/>
                    </a:lnTo>
                    <a:lnTo>
                      <a:pt x="4" y="75"/>
                    </a:lnTo>
                    <a:lnTo>
                      <a:pt x="11" y="8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62" name="Freeform 334"/>
              <p:cNvSpPr>
                <a:spLocks/>
              </p:cNvSpPr>
              <p:nvPr/>
            </p:nvSpPr>
            <p:spPr bwMode="auto">
              <a:xfrm>
                <a:off x="3373" y="2997"/>
                <a:ext cx="78" cy="40"/>
              </a:xfrm>
              <a:custGeom>
                <a:avLst/>
                <a:gdLst/>
                <a:ahLst/>
                <a:cxnLst>
                  <a:cxn ang="0">
                    <a:pos x="3" y="37"/>
                  </a:cxn>
                  <a:cxn ang="0">
                    <a:pos x="13" y="40"/>
                  </a:cxn>
                  <a:cxn ang="0">
                    <a:pos x="78" y="11"/>
                  </a:cxn>
                  <a:cxn ang="0">
                    <a:pos x="71" y="0"/>
                  </a:cxn>
                  <a:cxn ang="0">
                    <a:pos x="7" y="27"/>
                  </a:cxn>
                  <a:cxn ang="0">
                    <a:pos x="3" y="37"/>
                  </a:cxn>
                  <a:cxn ang="0">
                    <a:pos x="7" y="27"/>
                  </a:cxn>
                  <a:cxn ang="0">
                    <a:pos x="0" y="30"/>
                  </a:cxn>
                  <a:cxn ang="0">
                    <a:pos x="3" y="37"/>
                  </a:cxn>
                </a:cxnLst>
                <a:rect l="0" t="0" r="r" b="b"/>
                <a:pathLst>
                  <a:path w="78" h="40">
                    <a:moveTo>
                      <a:pt x="3" y="37"/>
                    </a:moveTo>
                    <a:lnTo>
                      <a:pt x="13" y="40"/>
                    </a:lnTo>
                    <a:lnTo>
                      <a:pt x="78" y="11"/>
                    </a:lnTo>
                    <a:lnTo>
                      <a:pt x="71" y="0"/>
                    </a:lnTo>
                    <a:lnTo>
                      <a:pt x="7" y="27"/>
                    </a:lnTo>
                    <a:lnTo>
                      <a:pt x="3" y="37"/>
                    </a:lnTo>
                    <a:lnTo>
                      <a:pt x="7" y="27"/>
                    </a:lnTo>
                    <a:lnTo>
                      <a:pt x="0" y="30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63" name="Freeform 335"/>
              <p:cNvSpPr>
                <a:spLocks/>
              </p:cNvSpPr>
              <p:nvPr/>
            </p:nvSpPr>
            <p:spPr bwMode="auto">
              <a:xfrm>
                <a:off x="3376" y="3027"/>
                <a:ext cx="47" cy="74"/>
              </a:xfrm>
              <a:custGeom>
                <a:avLst/>
                <a:gdLst/>
                <a:ahLst/>
                <a:cxnLst>
                  <a:cxn ang="0">
                    <a:pos x="36" y="74"/>
                  </a:cxn>
                  <a:cxn ang="0">
                    <a:pos x="47" y="66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4" y="71"/>
                  </a:cxn>
                  <a:cxn ang="0">
                    <a:pos x="36" y="74"/>
                  </a:cxn>
                </a:cxnLst>
                <a:rect l="0" t="0" r="r" b="b"/>
                <a:pathLst>
                  <a:path w="47" h="74">
                    <a:moveTo>
                      <a:pt x="36" y="74"/>
                    </a:moveTo>
                    <a:lnTo>
                      <a:pt x="47" y="66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4" y="71"/>
                    </a:lnTo>
                    <a:lnTo>
                      <a:pt x="36" y="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64" name="Freeform 336"/>
              <p:cNvSpPr>
                <a:spLocks/>
              </p:cNvSpPr>
              <p:nvPr/>
            </p:nvSpPr>
            <p:spPr bwMode="auto">
              <a:xfrm>
                <a:off x="3412" y="3089"/>
                <a:ext cx="56" cy="36"/>
              </a:xfrm>
              <a:custGeom>
                <a:avLst/>
                <a:gdLst/>
                <a:ahLst/>
                <a:cxnLst>
                  <a:cxn ang="0">
                    <a:pos x="56" y="26"/>
                  </a:cxn>
                  <a:cxn ang="0">
                    <a:pos x="54" y="22"/>
                  </a:cxn>
                  <a:cxn ang="0">
                    <a:pos x="7" y="0"/>
                  </a:cxn>
                  <a:cxn ang="0">
                    <a:pos x="0" y="12"/>
                  </a:cxn>
                  <a:cxn ang="0">
                    <a:pos x="45" y="36"/>
                  </a:cxn>
                  <a:cxn ang="0">
                    <a:pos x="56" y="26"/>
                  </a:cxn>
                </a:cxnLst>
                <a:rect l="0" t="0" r="r" b="b"/>
                <a:pathLst>
                  <a:path w="56" h="36">
                    <a:moveTo>
                      <a:pt x="56" y="26"/>
                    </a:moveTo>
                    <a:lnTo>
                      <a:pt x="54" y="22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45" y="3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65" name="Freeform 337"/>
              <p:cNvSpPr>
                <a:spLocks/>
              </p:cNvSpPr>
              <p:nvPr/>
            </p:nvSpPr>
            <p:spPr bwMode="auto">
              <a:xfrm>
                <a:off x="3453" y="3115"/>
                <a:ext cx="25" cy="45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19" y="43"/>
                  </a:cxn>
                  <a:cxn ang="0">
                    <a:pos x="23" y="33"/>
                  </a:cxn>
                  <a:cxn ang="0">
                    <a:pos x="25" y="22"/>
                  </a:cxn>
                  <a:cxn ang="0">
                    <a:pos x="23" y="11"/>
                  </a:cxn>
                  <a:cxn ang="0">
                    <a:pos x="15" y="0"/>
                  </a:cxn>
                  <a:cxn ang="0">
                    <a:pos x="2" y="6"/>
                  </a:cxn>
                  <a:cxn ang="0">
                    <a:pos x="8" y="16"/>
                  </a:cxn>
                  <a:cxn ang="0">
                    <a:pos x="10" y="23"/>
                  </a:cxn>
                  <a:cxn ang="0">
                    <a:pos x="8" y="28"/>
                  </a:cxn>
                  <a:cxn ang="0">
                    <a:pos x="4" y="37"/>
                  </a:cxn>
                  <a:cxn ang="0">
                    <a:pos x="8" y="45"/>
                  </a:cxn>
                  <a:cxn ang="0">
                    <a:pos x="4" y="37"/>
                  </a:cxn>
                  <a:cxn ang="0">
                    <a:pos x="0" y="43"/>
                  </a:cxn>
                  <a:cxn ang="0">
                    <a:pos x="8" y="45"/>
                  </a:cxn>
                  <a:cxn ang="0">
                    <a:pos x="15" y="33"/>
                  </a:cxn>
                </a:cxnLst>
                <a:rect l="0" t="0" r="r" b="b"/>
                <a:pathLst>
                  <a:path w="25" h="45">
                    <a:moveTo>
                      <a:pt x="15" y="33"/>
                    </a:moveTo>
                    <a:lnTo>
                      <a:pt x="19" y="43"/>
                    </a:lnTo>
                    <a:lnTo>
                      <a:pt x="23" y="33"/>
                    </a:lnTo>
                    <a:lnTo>
                      <a:pt x="25" y="22"/>
                    </a:lnTo>
                    <a:lnTo>
                      <a:pt x="23" y="11"/>
                    </a:lnTo>
                    <a:lnTo>
                      <a:pt x="15" y="0"/>
                    </a:lnTo>
                    <a:lnTo>
                      <a:pt x="2" y="6"/>
                    </a:lnTo>
                    <a:lnTo>
                      <a:pt x="8" y="16"/>
                    </a:lnTo>
                    <a:lnTo>
                      <a:pt x="10" y="23"/>
                    </a:lnTo>
                    <a:lnTo>
                      <a:pt x="8" y="28"/>
                    </a:lnTo>
                    <a:lnTo>
                      <a:pt x="4" y="37"/>
                    </a:lnTo>
                    <a:lnTo>
                      <a:pt x="8" y="45"/>
                    </a:lnTo>
                    <a:lnTo>
                      <a:pt x="4" y="37"/>
                    </a:lnTo>
                    <a:lnTo>
                      <a:pt x="0" y="43"/>
                    </a:lnTo>
                    <a:lnTo>
                      <a:pt x="8" y="45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66" name="Freeform 338"/>
              <p:cNvSpPr>
                <a:spLocks/>
              </p:cNvSpPr>
              <p:nvPr/>
            </p:nvSpPr>
            <p:spPr bwMode="auto">
              <a:xfrm>
                <a:off x="3461" y="3148"/>
                <a:ext cx="96" cy="51"/>
              </a:xfrm>
              <a:custGeom>
                <a:avLst/>
                <a:gdLst/>
                <a:ahLst/>
                <a:cxnLst>
                  <a:cxn ang="0">
                    <a:pos x="96" y="48"/>
                  </a:cxn>
                  <a:cxn ang="0">
                    <a:pos x="92" y="36"/>
                  </a:cxn>
                  <a:cxn ang="0">
                    <a:pos x="7" y="0"/>
                  </a:cxn>
                  <a:cxn ang="0">
                    <a:pos x="0" y="12"/>
                  </a:cxn>
                  <a:cxn ang="0">
                    <a:pos x="86" y="49"/>
                  </a:cxn>
                  <a:cxn ang="0">
                    <a:pos x="96" y="48"/>
                  </a:cxn>
                  <a:cxn ang="0">
                    <a:pos x="86" y="49"/>
                  </a:cxn>
                  <a:cxn ang="0">
                    <a:pos x="92" y="51"/>
                  </a:cxn>
                  <a:cxn ang="0">
                    <a:pos x="96" y="48"/>
                  </a:cxn>
                </a:cxnLst>
                <a:rect l="0" t="0" r="r" b="b"/>
                <a:pathLst>
                  <a:path w="96" h="51">
                    <a:moveTo>
                      <a:pt x="96" y="48"/>
                    </a:moveTo>
                    <a:lnTo>
                      <a:pt x="92" y="36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86" y="49"/>
                    </a:lnTo>
                    <a:lnTo>
                      <a:pt x="96" y="48"/>
                    </a:lnTo>
                    <a:lnTo>
                      <a:pt x="86" y="49"/>
                    </a:lnTo>
                    <a:lnTo>
                      <a:pt x="92" y="51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67" name="Freeform 339"/>
              <p:cNvSpPr>
                <a:spLocks/>
              </p:cNvSpPr>
              <p:nvPr/>
            </p:nvSpPr>
            <p:spPr bwMode="auto">
              <a:xfrm>
                <a:off x="3545" y="3148"/>
                <a:ext cx="45" cy="48"/>
              </a:xfrm>
              <a:custGeom>
                <a:avLst/>
                <a:gdLst/>
                <a:ahLst/>
                <a:cxnLst>
                  <a:cxn ang="0">
                    <a:pos x="45" y="9"/>
                  </a:cxn>
                  <a:cxn ang="0">
                    <a:pos x="32" y="7"/>
                  </a:cxn>
                  <a:cxn ang="0">
                    <a:pos x="0" y="37"/>
                  </a:cxn>
                  <a:cxn ang="0">
                    <a:pos x="12" y="48"/>
                  </a:cxn>
                  <a:cxn ang="0">
                    <a:pos x="44" y="17"/>
                  </a:cxn>
                  <a:cxn ang="0">
                    <a:pos x="45" y="9"/>
                  </a:cxn>
                  <a:cxn ang="0">
                    <a:pos x="45" y="9"/>
                  </a:cxn>
                  <a:cxn ang="0">
                    <a:pos x="40" y="0"/>
                  </a:cxn>
                  <a:cxn ang="0">
                    <a:pos x="32" y="7"/>
                  </a:cxn>
                  <a:cxn ang="0">
                    <a:pos x="45" y="9"/>
                  </a:cxn>
                </a:cxnLst>
                <a:rect l="0" t="0" r="r" b="b"/>
                <a:pathLst>
                  <a:path w="45" h="48">
                    <a:moveTo>
                      <a:pt x="45" y="9"/>
                    </a:moveTo>
                    <a:lnTo>
                      <a:pt x="32" y="7"/>
                    </a:lnTo>
                    <a:lnTo>
                      <a:pt x="0" y="37"/>
                    </a:lnTo>
                    <a:lnTo>
                      <a:pt x="12" y="48"/>
                    </a:lnTo>
                    <a:lnTo>
                      <a:pt x="44" y="17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0" y="0"/>
                    </a:lnTo>
                    <a:lnTo>
                      <a:pt x="32" y="7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68" name="Freeform 340"/>
              <p:cNvSpPr>
                <a:spLocks/>
              </p:cNvSpPr>
              <p:nvPr/>
            </p:nvSpPr>
            <p:spPr bwMode="auto">
              <a:xfrm>
                <a:off x="3577" y="3157"/>
                <a:ext cx="43" cy="60"/>
              </a:xfrm>
              <a:custGeom>
                <a:avLst/>
                <a:gdLst/>
                <a:ahLst/>
                <a:cxnLst>
                  <a:cxn ang="0">
                    <a:pos x="34" y="60"/>
                  </a:cxn>
                  <a:cxn ang="0">
                    <a:pos x="43" y="50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0" y="57"/>
                  </a:cxn>
                  <a:cxn ang="0">
                    <a:pos x="34" y="60"/>
                  </a:cxn>
                </a:cxnLst>
                <a:rect l="0" t="0" r="r" b="b"/>
                <a:pathLst>
                  <a:path w="43" h="60">
                    <a:moveTo>
                      <a:pt x="34" y="60"/>
                    </a:moveTo>
                    <a:lnTo>
                      <a:pt x="43" y="50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0" y="57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69" name="Freeform 341"/>
              <p:cNvSpPr>
                <a:spLocks/>
              </p:cNvSpPr>
              <p:nvPr/>
            </p:nvSpPr>
            <p:spPr bwMode="auto">
              <a:xfrm>
                <a:off x="3611" y="3206"/>
                <a:ext cx="53" cy="35"/>
              </a:xfrm>
              <a:custGeom>
                <a:avLst/>
                <a:gdLst/>
                <a:ahLst/>
                <a:cxnLst>
                  <a:cxn ang="0">
                    <a:pos x="49" y="35"/>
                  </a:cxn>
                  <a:cxn ang="0">
                    <a:pos x="53" y="22"/>
                  </a:cxn>
                  <a:cxn ang="0">
                    <a:pos x="8" y="0"/>
                  </a:cxn>
                  <a:cxn ang="0">
                    <a:pos x="0" y="11"/>
                  </a:cxn>
                  <a:cxn ang="0">
                    <a:pos x="45" y="35"/>
                  </a:cxn>
                  <a:cxn ang="0">
                    <a:pos x="49" y="35"/>
                  </a:cxn>
                </a:cxnLst>
                <a:rect l="0" t="0" r="r" b="b"/>
                <a:pathLst>
                  <a:path w="53" h="35">
                    <a:moveTo>
                      <a:pt x="49" y="35"/>
                    </a:moveTo>
                    <a:lnTo>
                      <a:pt x="53" y="22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45" y="35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70" name="Freeform 342"/>
              <p:cNvSpPr>
                <a:spLocks/>
              </p:cNvSpPr>
              <p:nvPr/>
            </p:nvSpPr>
            <p:spPr bwMode="auto">
              <a:xfrm>
                <a:off x="3660" y="3228"/>
                <a:ext cx="113" cy="13"/>
              </a:xfrm>
              <a:custGeom>
                <a:avLst/>
                <a:gdLst/>
                <a:ahLst/>
                <a:cxnLst>
                  <a:cxn ang="0">
                    <a:pos x="113" y="13"/>
                  </a:cxn>
                  <a:cxn ang="0">
                    <a:pos x="111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11" y="13"/>
                  </a:cxn>
                  <a:cxn ang="0">
                    <a:pos x="113" y="13"/>
                  </a:cxn>
                </a:cxnLst>
                <a:rect l="0" t="0" r="r" b="b"/>
                <a:pathLst>
                  <a:path w="113" h="13">
                    <a:moveTo>
                      <a:pt x="113" y="13"/>
                    </a:moveTo>
                    <a:lnTo>
                      <a:pt x="111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11" y="13"/>
                    </a:lnTo>
                    <a:lnTo>
                      <a:pt x="113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71" name="Freeform 343"/>
              <p:cNvSpPr>
                <a:spLocks/>
              </p:cNvSpPr>
              <p:nvPr/>
            </p:nvSpPr>
            <p:spPr bwMode="auto">
              <a:xfrm>
                <a:off x="3767" y="3191"/>
                <a:ext cx="133" cy="50"/>
              </a:xfrm>
              <a:custGeom>
                <a:avLst/>
                <a:gdLst/>
                <a:ahLst/>
                <a:cxnLst>
                  <a:cxn ang="0">
                    <a:pos x="133" y="13"/>
                  </a:cxn>
                  <a:cxn ang="0">
                    <a:pos x="128" y="0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133" y="13"/>
                  </a:cxn>
                  <a:cxn ang="0">
                    <a:pos x="133" y="13"/>
                  </a:cxn>
                </a:cxnLst>
                <a:rect l="0" t="0" r="r" b="b"/>
                <a:pathLst>
                  <a:path w="133" h="50">
                    <a:moveTo>
                      <a:pt x="133" y="13"/>
                    </a:moveTo>
                    <a:lnTo>
                      <a:pt x="128" y="0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133" y="13"/>
                    </a:lnTo>
                    <a:lnTo>
                      <a:pt x="133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72" name="Freeform 344"/>
              <p:cNvSpPr>
                <a:spLocks/>
              </p:cNvSpPr>
              <p:nvPr/>
            </p:nvSpPr>
            <p:spPr bwMode="auto">
              <a:xfrm>
                <a:off x="3895" y="3142"/>
                <a:ext cx="79" cy="62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71" y="0"/>
                  </a:cxn>
                  <a:cxn ang="0">
                    <a:pos x="56" y="6"/>
                  </a:cxn>
                  <a:cxn ang="0">
                    <a:pos x="47" y="15"/>
                  </a:cxn>
                  <a:cxn ang="0">
                    <a:pos x="37" y="22"/>
                  </a:cxn>
                  <a:cxn ang="0">
                    <a:pos x="30" y="28"/>
                  </a:cxn>
                  <a:cxn ang="0">
                    <a:pos x="24" y="35"/>
                  </a:cxn>
                  <a:cxn ang="0">
                    <a:pos x="18" y="40"/>
                  </a:cxn>
                  <a:cxn ang="0">
                    <a:pos x="9" y="45"/>
                  </a:cxn>
                  <a:cxn ang="0">
                    <a:pos x="0" y="49"/>
                  </a:cxn>
                  <a:cxn ang="0">
                    <a:pos x="5" y="62"/>
                  </a:cxn>
                  <a:cxn ang="0">
                    <a:pos x="17" y="57"/>
                  </a:cxn>
                  <a:cxn ang="0">
                    <a:pos x="28" y="52"/>
                  </a:cxn>
                  <a:cxn ang="0">
                    <a:pos x="35" y="45"/>
                  </a:cxn>
                  <a:cxn ang="0">
                    <a:pos x="43" y="38"/>
                  </a:cxn>
                  <a:cxn ang="0">
                    <a:pos x="49" y="32"/>
                  </a:cxn>
                  <a:cxn ang="0">
                    <a:pos x="56" y="25"/>
                  </a:cxn>
                  <a:cxn ang="0">
                    <a:pos x="65" y="18"/>
                  </a:cxn>
                  <a:cxn ang="0">
                    <a:pos x="79" y="11"/>
                  </a:cxn>
                  <a:cxn ang="0">
                    <a:pos x="79" y="11"/>
                  </a:cxn>
                  <a:cxn ang="0">
                    <a:pos x="71" y="0"/>
                  </a:cxn>
                </a:cxnLst>
                <a:rect l="0" t="0" r="r" b="b"/>
                <a:pathLst>
                  <a:path w="79" h="62">
                    <a:moveTo>
                      <a:pt x="71" y="0"/>
                    </a:moveTo>
                    <a:lnTo>
                      <a:pt x="71" y="0"/>
                    </a:lnTo>
                    <a:lnTo>
                      <a:pt x="56" y="6"/>
                    </a:lnTo>
                    <a:lnTo>
                      <a:pt x="47" y="15"/>
                    </a:lnTo>
                    <a:lnTo>
                      <a:pt x="37" y="22"/>
                    </a:lnTo>
                    <a:lnTo>
                      <a:pt x="30" y="28"/>
                    </a:lnTo>
                    <a:lnTo>
                      <a:pt x="24" y="35"/>
                    </a:lnTo>
                    <a:lnTo>
                      <a:pt x="18" y="40"/>
                    </a:lnTo>
                    <a:lnTo>
                      <a:pt x="9" y="45"/>
                    </a:lnTo>
                    <a:lnTo>
                      <a:pt x="0" y="49"/>
                    </a:lnTo>
                    <a:lnTo>
                      <a:pt x="5" y="62"/>
                    </a:lnTo>
                    <a:lnTo>
                      <a:pt x="17" y="57"/>
                    </a:lnTo>
                    <a:lnTo>
                      <a:pt x="28" y="52"/>
                    </a:lnTo>
                    <a:lnTo>
                      <a:pt x="35" y="45"/>
                    </a:lnTo>
                    <a:lnTo>
                      <a:pt x="43" y="38"/>
                    </a:lnTo>
                    <a:lnTo>
                      <a:pt x="49" y="32"/>
                    </a:lnTo>
                    <a:lnTo>
                      <a:pt x="56" y="25"/>
                    </a:lnTo>
                    <a:lnTo>
                      <a:pt x="65" y="18"/>
                    </a:lnTo>
                    <a:lnTo>
                      <a:pt x="79" y="11"/>
                    </a:lnTo>
                    <a:lnTo>
                      <a:pt x="79" y="1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73" name="Freeform 345"/>
              <p:cNvSpPr>
                <a:spLocks/>
              </p:cNvSpPr>
              <p:nvPr/>
            </p:nvSpPr>
            <p:spPr bwMode="auto">
              <a:xfrm>
                <a:off x="3966" y="3130"/>
                <a:ext cx="90" cy="23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88" y="5"/>
                  </a:cxn>
                  <a:cxn ang="0">
                    <a:pos x="64" y="1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4" y="1"/>
                  </a:cxn>
                  <a:cxn ang="0">
                    <a:pos x="13" y="5"/>
                  </a:cxn>
                  <a:cxn ang="0">
                    <a:pos x="0" y="12"/>
                  </a:cxn>
                  <a:cxn ang="0">
                    <a:pos x="8" y="23"/>
                  </a:cxn>
                  <a:cxn ang="0">
                    <a:pos x="19" y="18"/>
                  </a:cxn>
                  <a:cxn ang="0">
                    <a:pos x="30" y="15"/>
                  </a:cxn>
                  <a:cxn ang="0">
                    <a:pos x="38" y="13"/>
                  </a:cxn>
                  <a:cxn ang="0">
                    <a:pos x="45" y="13"/>
                  </a:cxn>
                  <a:cxn ang="0">
                    <a:pos x="62" y="15"/>
                  </a:cxn>
                  <a:cxn ang="0">
                    <a:pos x="86" y="18"/>
                  </a:cxn>
                  <a:cxn ang="0">
                    <a:pos x="85" y="18"/>
                  </a:cxn>
                  <a:cxn ang="0">
                    <a:pos x="90" y="5"/>
                  </a:cxn>
                </a:cxnLst>
                <a:rect l="0" t="0" r="r" b="b"/>
                <a:pathLst>
                  <a:path w="90" h="23">
                    <a:moveTo>
                      <a:pt x="90" y="5"/>
                    </a:moveTo>
                    <a:lnTo>
                      <a:pt x="88" y="5"/>
                    </a:lnTo>
                    <a:lnTo>
                      <a:pt x="64" y="1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3" y="5"/>
                    </a:lnTo>
                    <a:lnTo>
                      <a:pt x="0" y="12"/>
                    </a:lnTo>
                    <a:lnTo>
                      <a:pt x="8" y="23"/>
                    </a:lnTo>
                    <a:lnTo>
                      <a:pt x="19" y="18"/>
                    </a:lnTo>
                    <a:lnTo>
                      <a:pt x="30" y="15"/>
                    </a:lnTo>
                    <a:lnTo>
                      <a:pt x="38" y="13"/>
                    </a:lnTo>
                    <a:lnTo>
                      <a:pt x="45" y="13"/>
                    </a:lnTo>
                    <a:lnTo>
                      <a:pt x="62" y="15"/>
                    </a:lnTo>
                    <a:lnTo>
                      <a:pt x="86" y="18"/>
                    </a:lnTo>
                    <a:lnTo>
                      <a:pt x="85" y="18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74" name="Freeform 346"/>
              <p:cNvSpPr>
                <a:spLocks/>
              </p:cNvSpPr>
              <p:nvPr/>
            </p:nvSpPr>
            <p:spPr bwMode="auto">
              <a:xfrm>
                <a:off x="4051" y="3135"/>
                <a:ext cx="90" cy="37"/>
              </a:xfrm>
              <a:custGeom>
                <a:avLst/>
                <a:gdLst/>
                <a:ahLst/>
                <a:cxnLst>
                  <a:cxn ang="0">
                    <a:pos x="75" y="27"/>
                  </a:cxn>
                  <a:cxn ang="0">
                    <a:pos x="78" y="20"/>
                  </a:cxn>
                  <a:cxn ang="0">
                    <a:pos x="69" y="23"/>
                  </a:cxn>
                  <a:cxn ang="0">
                    <a:pos x="60" y="23"/>
                  </a:cxn>
                  <a:cxn ang="0">
                    <a:pos x="52" y="22"/>
                  </a:cxn>
                  <a:cxn ang="0">
                    <a:pos x="45" y="18"/>
                  </a:cxn>
                  <a:cxn ang="0">
                    <a:pos x="26" y="1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18" y="22"/>
                  </a:cxn>
                  <a:cxn ang="0">
                    <a:pos x="37" y="32"/>
                  </a:cxn>
                  <a:cxn ang="0">
                    <a:pos x="48" y="35"/>
                  </a:cxn>
                  <a:cxn ang="0">
                    <a:pos x="60" y="37"/>
                  </a:cxn>
                  <a:cxn ang="0">
                    <a:pos x="73" y="37"/>
                  </a:cxn>
                  <a:cxn ang="0">
                    <a:pos x="86" y="32"/>
                  </a:cxn>
                  <a:cxn ang="0">
                    <a:pos x="90" y="25"/>
                  </a:cxn>
                  <a:cxn ang="0">
                    <a:pos x="86" y="32"/>
                  </a:cxn>
                  <a:cxn ang="0">
                    <a:pos x="90" y="29"/>
                  </a:cxn>
                  <a:cxn ang="0">
                    <a:pos x="90" y="25"/>
                  </a:cxn>
                  <a:cxn ang="0">
                    <a:pos x="75" y="27"/>
                  </a:cxn>
                </a:cxnLst>
                <a:rect l="0" t="0" r="r" b="b"/>
                <a:pathLst>
                  <a:path w="90" h="37">
                    <a:moveTo>
                      <a:pt x="75" y="27"/>
                    </a:moveTo>
                    <a:lnTo>
                      <a:pt x="78" y="20"/>
                    </a:lnTo>
                    <a:lnTo>
                      <a:pt x="69" y="23"/>
                    </a:lnTo>
                    <a:lnTo>
                      <a:pt x="60" y="23"/>
                    </a:lnTo>
                    <a:lnTo>
                      <a:pt x="52" y="22"/>
                    </a:lnTo>
                    <a:lnTo>
                      <a:pt x="45" y="18"/>
                    </a:lnTo>
                    <a:lnTo>
                      <a:pt x="26" y="10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18" y="22"/>
                    </a:lnTo>
                    <a:lnTo>
                      <a:pt x="37" y="32"/>
                    </a:lnTo>
                    <a:lnTo>
                      <a:pt x="48" y="35"/>
                    </a:lnTo>
                    <a:lnTo>
                      <a:pt x="60" y="37"/>
                    </a:lnTo>
                    <a:lnTo>
                      <a:pt x="73" y="37"/>
                    </a:lnTo>
                    <a:lnTo>
                      <a:pt x="86" y="32"/>
                    </a:lnTo>
                    <a:lnTo>
                      <a:pt x="90" y="25"/>
                    </a:lnTo>
                    <a:lnTo>
                      <a:pt x="86" y="32"/>
                    </a:lnTo>
                    <a:lnTo>
                      <a:pt x="90" y="29"/>
                    </a:lnTo>
                    <a:lnTo>
                      <a:pt x="90" y="25"/>
                    </a:lnTo>
                    <a:lnTo>
                      <a:pt x="75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75" name="Freeform 347"/>
              <p:cNvSpPr>
                <a:spLocks/>
              </p:cNvSpPr>
              <p:nvPr/>
            </p:nvSpPr>
            <p:spPr bwMode="auto">
              <a:xfrm>
                <a:off x="4111" y="3059"/>
                <a:ext cx="30" cy="10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15" y="103"/>
                  </a:cxn>
                  <a:cxn ang="0">
                    <a:pos x="30" y="101"/>
                  </a:cxn>
                  <a:cxn ang="0">
                    <a:pos x="17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30" h="103">
                    <a:moveTo>
                      <a:pt x="2" y="0"/>
                    </a:moveTo>
                    <a:lnTo>
                      <a:pt x="0" y="5"/>
                    </a:lnTo>
                    <a:lnTo>
                      <a:pt x="15" y="103"/>
                    </a:lnTo>
                    <a:lnTo>
                      <a:pt x="30" y="101"/>
                    </a:lnTo>
                    <a:lnTo>
                      <a:pt x="17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76" name="Freeform 348"/>
              <p:cNvSpPr>
                <a:spLocks/>
              </p:cNvSpPr>
              <p:nvPr/>
            </p:nvSpPr>
            <p:spPr bwMode="auto">
              <a:xfrm>
                <a:off x="4113" y="2991"/>
                <a:ext cx="84" cy="76"/>
              </a:xfrm>
              <a:custGeom>
                <a:avLst/>
                <a:gdLst/>
                <a:ahLst/>
                <a:cxnLst>
                  <a:cxn ang="0">
                    <a:pos x="84" y="6"/>
                  </a:cxn>
                  <a:cxn ang="0">
                    <a:pos x="71" y="0"/>
                  </a:cxn>
                  <a:cxn ang="0">
                    <a:pos x="0" y="68"/>
                  </a:cxn>
                  <a:cxn ang="0">
                    <a:pos x="11" y="76"/>
                  </a:cxn>
                  <a:cxn ang="0">
                    <a:pos x="82" y="11"/>
                  </a:cxn>
                  <a:cxn ang="0">
                    <a:pos x="84" y="6"/>
                  </a:cxn>
                </a:cxnLst>
                <a:rect l="0" t="0" r="r" b="b"/>
                <a:pathLst>
                  <a:path w="84" h="76">
                    <a:moveTo>
                      <a:pt x="84" y="6"/>
                    </a:moveTo>
                    <a:lnTo>
                      <a:pt x="71" y="0"/>
                    </a:lnTo>
                    <a:lnTo>
                      <a:pt x="0" y="68"/>
                    </a:lnTo>
                    <a:lnTo>
                      <a:pt x="11" y="76"/>
                    </a:lnTo>
                    <a:lnTo>
                      <a:pt x="82" y="11"/>
                    </a:lnTo>
                    <a:lnTo>
                      <a:pt x="84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77" name="Freeform 349"/>
              <p:cNvSpPr>
                <a:spLocks/>
              </p:cNvSpPr>
              <p:nvPr/>
            </p:nvSpPr>
            <p:spPr bwMode="auto">
              <a:xfrm>
                <a:off x="3004" y="2739"/>
                <a:ext cx="545" cy="352"/>
              </a:xfrm>
              <a:custGeom>
                <a:avLst/>
                <a:gdLst/>
                <a:ahLst/>
                <a:cxnLst>
                  <a:cxn ang="0">
                    <a:pos x="481" y="148"/>
                  </a:cxn>
                  <a:cxn ang="0">
                    <a:pos x="509" y="96"/>
                  </a:cxn>
                  <a:cxn ang="0">
                    <a:pos x="532" y="69"/>
                  </a:cxn>
                  <a:cxn ang="0">
                    <a:pos x="459" y="16"/>
                  </a:cxn>
                  <a:cxn ang="0">
                    <a:pos x="429" y="5"/>
                  </a:cxn>
                  <a:cxn ang="0">
                    <a:pos x="404" y="0"/>
                  </a:cxn>
                  <a:cxn ang="0">
                    <a:pos x="378" y="3"/>
                  </a:cxn>
                  <a:cxn ang="0">
                    <a:pos x="350" y="11"/>
                  </a:cxn>
                  <a:cxn ang="0">
                    <a:pos x="342" y="35"/>
                  </a:cxn>
                  <a:cxn ang="0">
                    <a:pos x="325" y="50"/>
                  </a:cxn>
                  <a:cxn ang="0">
                    <a:pos x="301" y="59"/>
                  </a:cxn>
                  <a:cxn ang="0">
                    <a:pos x="275" y="65"/>
                  </a:cxn>
                  <a:cxn ang="0">
                    <a:pos x="222" y="75"/>
                  </a:cxn>
                  <a:cxn ang="0">
                    <a:pos x="205" y="86"/>
                  </a:cxn>
                  <a:cxn ang="0">
                    <a:pos x="198" y="101"/>
                  </a:cxn>
                  <a:cxn ang="0">
                    <a:pos x="168" y="111"/>
                  </a:cxn>
                  <a:cxn ang="0">
                    <a:pos x="136" y="116"/>
                  </a:cxn>
                  <a:cxn ang="0">
                    <a:pos x="104" y="109"/>
                  </a:cxn>
                  <a:cxn ang="0">
                    <a:pos x="72" y="89"/>
                  </a:cxn>
                  <a:cxn ang="0">
                    <a:pos x="60" y="118"/>
                  </a:cxn>
                  <a:cxn ang="0">
                    <a:pos x="27" y="121"/>
                  </a:cxn>
                  <a:cxn ang="0">
                    <a:pos x="0" y="134"/>
                  </a:cxn>
                  <a:cxn ang="0">
                    <a:pos x="36" y="173"/>
                  </a:cxn>
                  <a:cxn ang="0">
                    <a:pos x="32" y="195"/>
                  </a:cxn>
                  <a:cxn ang="0">
                    <a:pos x="25" y="215"/>
                  </a:cxn>
                  <a:cxn ang="0">
                    <a:pos x="12" y="232"/>
                  </a:cxn>
                  <a:cxn ang="0">
                    <a:pos x="109" y="352"/>
                  </a:cxn>
                  <a:cxn ang="0">
                    <a:pos x="384" y="291"/>
                  </a:cxn>
                  <a:cxn ang="0">
                    <a:pos x="415" y="276"/>
                  </a:cxn>
                  <a:cxn ang="0">
                    <a:pos x="444" y="261"/>
                  </a:cxn>
                  <a:cxn ang="0">
                    <a:pos x="461" y="227"/>
                  </a:cxn>
                  <a:cxn ang="0">
                    <a:pos x="462" y="210"/>
                  </a:cxn>
                  <a:cxn ang="0">
                    <a:pos x="461" y="183"/>
                  </a:cxn>
                </a:cxnLst>
                <a:rect l="0" t="0" r="r" b="b"/>
                <a:pathLst>
                  <a:path w="545" h="352">
                    <a:moveTo>
                      <a:pt x="461" y="183"/>
                    </a:moveTo>
                    <a:lnTo>
                      <a:pt x="481" y="148"/>
                    </a:lnTo>
                    <a:lnTo>
                      <a:pt x="500" y="113"/>
                    </a:lnTo>
                    <a:lnTo>
                      <a:pt x="509" y="96"/>
                    </a:lnTo>
                    <a:lnTo>
                      <a:pt x="521" y="82"/>
                    </a:lnTo>
                    <a:lnTo>
                      <a:pt x="532" y="69"/>
                    </a:lnTo>
                    <a:lnTo>
                      <a:pt x="545" y="57"/>
                    </a:lnTo>
                    <a:lnTo>
                      <a:pt x="459" y="16"/>
                    </a:lnTo>
                    <a:lnTo>
                      <a:pt x="444" y="10"/>
                    </a:lnTo>
                    <a:lnTo>
                      <a:pt x="429" y="5"/>
                    </a:lnTo>
                    <a:lnTo>
                      <a:pt x="415" y="1"/>
                    </a:lnTo>
                    <a:lnTo>
                      <a:pt x="404" y="0"/>
                    </a:lnTo>
                    <a:lnTo>
                      <a:pt x="391" y="1"/>
                    </a:lnTo>
                    <a:lnTo>
                      <a:pt x="378" y="3"/>
                    </a:lnTo>
                    <a:lnTo>
                      <a:pt x="365" y="6"/>
                    </a:lnTo>
                    <a:lnTo>
                      <a:pt x="350" y="11"/>
                    </a:lnTo>
                    <a:lnTo>
                      <a:pt x="348" y="25"/>
                    </a:lnTo>
                    <a:lnTo>
                      <a:pt x="342" y="35"/>
                    </a:lnTo>
                    <a:lnTo>
                      <a:pt x="335" y="43"/>
                    </a:lnTo>
                    <a:lnTo>
                      <a:pt x="325" y="50"/>
                    </a:lnTo>
                    <a:lnTo>
                      <a:pt x="314" y="55"/>
                    </a:lnTo>
                    <a:lnTo>
                      <a:pt x="301" y="59"/>
                    </a:lnTo>
                    <a:lnTo>
                      <a:pt x="288" y="62"/>
                    </a:lnTo>
                    <a:lnTo>
                      <a:pt x="275" y="65"/>
                    </a:lnTo>
                    <a:lnTo>
                      <a:pt x="246" y="69"/>
                    </a:lnTo>
                    <a:lnTo>
                      <a:pt x="222" y="75"/>
                    </a:lnTo>
                    <a:lnTo>
                      <a:pt x="213" y="80"/>
                    </a:lnTo>
                    <a:lnTo>
                      <a:pt x="205" y="86"/>
                    </a:lnTo>
                    <a:lnTo>
                      <a:pt x="199" y="92"/>
                    </a:lnTo>
                    <a:lnTo>
                      <a:pt x="198" y="101"/>
                    </a:lnTo>
                    <a:lnTo>
                      <a:pt x="183" y="107"/>
                    </a:lnTo>
                    <a:lnTo>
                      <a:pt x="168" y="111"/>
                    </a:lnTo>
                    <a:lnTo>
                      <a:pt x="153" y="114"/>
                    </a:lnTo>
                    <a:lnTo>
                      <a:pt x="136" y="116"/>
                    </a:lnTo>
                    <a:lnTo>
                      <a:pt x="121" y="114"/>
                    </a:lnTo>
                    <a:lnTo>
                      <a:pt x="104" y="109"/>
                    </a:lnTo>
                    <a:lnTo>
                      <a:pt x="87" y="101"/>
                    </a:lnTo>
                    <a:lnTo>
                      <a:pt x="72" y="89"/>
                    </a:lnTo>
                    <a:lnTo>
                      <a:pt x="66" y="101"/>
                    </a:lnTo>
                    <a:lnTo>
                      <a:pt x="60" y="118"/>
                    </a:lnTo>
                    <a:lnTo>
                      <a:pt x="44" y="119"/>
                    </a:lnTo>
                    <a:lnTo>
                      <a:pt x="27" y="121"/>
                    </a:lnTo>
                    <a:lnTo>
                      <a:pt x="14" y="126"/>
                    </a:lnTo>
                    <a:lnTo>
                      <a:pt x="0" y="134"/>
                    </a:lnTo>
                    <a:lnTo>
                      <a:pt x="36" y="163"/>
                    </a:lnTo>
                    <a:lnTo>
                      <a:pt x="36" y="173"/>
                    </a:lnTo>
                    <a:lnTo>
                      <a:pt x="34" y="185"/>
                    </a:lnTo>
                    <a:lnTo>
                      <a:pt x="32" y="195"/>
                    </a:lnTo>
                    <a:lnTo>
                      <a:pt x="30" y="205"/>
                    </a:lnTo>
                    <a:lnTo>
                      <a:pt x="25" y="215"/>
                    </a:lnTo>
                    <a:lnTo>
                      <a:pt x="19" y="224"/>
                    </a:lnTo>
                    <a:lnTo>
                      <a:pt x="12" y="232"/>
                    </a:lnTo>
                    <a:lnTo>
                      <a:pt x="2" y="239"/>
                    </a:lnTo>
                    <a:lnTo>
                      <a:pt x="109" y="352"/>
                    </a:lnTo>
                    <a:lnTo>
                      <a:pt x="235" y="306"/>
                    </a:lnTo>
                    <a:lnTo>
                      <a:pt x="384" y="291"/>
                    </a:lnTo>
                    <a:lnTo>
                      <a:pt x="393" y="286"/>
                    </a:lnTo>
                    <a:lnTo>
                      <a:pt x="415" y="276"/>
                    </a:lnTo>
                    <a:lnTo>
                      <a:pt x="438" y="266"/>
                    </a:lnTo>
                    <a:lnTo>
                      <a:pt x="444" y="261"/>
                    </a:lnTo>
                    <a:lnTo>
                      <a:pt x="455" y="242"/>
                    </a:lnTo>
                    <a:lnTo>
                      <a:pt x="461" y="227"/>
                    </a:lnTo>
                    <a:lnTo>
                      <a:pt x="462" y="220"/>
                    </a:lnTo>
                    <a:lnTo>
                      <a:pt x="462" y="210"/>
                    </a:lnTo>
                    <a:lnTo>
                      <a:pt x="462" y="199"/>
                    </a:lnTo>
                    <a:lnTo>
                      <a:pt x="461" y="18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78" name="Freeform 350"/>
              <p:cNvSpPr>
                <a:spLocks/>
              </p:cNvSpPr>
              <p:nvPr/>
            </p:nvSpPr>
            <p:spPr bwMode="auto">
              <a:xfrm>
                <a:off x="3457" y="2791"/>
                <a:ext cx="107" cy="135"/>
              </a:xfrm>
              <a:custGeom>
                <a:avLst/>
                <a:gdLst/>
                <a:ahLst/>
                <a:cxnLst>
                  <a:cxn ang="0">
                    <a:pos x="88" y="12"/>
                  </a:cxn>
                  <a:cxn ang="0">
                    <a:pos x="88" y="0"/>
                  </a:cxn>
                  <a:cxn ang="0">
                    <a:pos x="73" y="12"/>
                  </a:cxn>
                  <a:cxn ang="0">
                    <a:pos x="60" y="25"/>
                  </a:cxn>
                  <a:cxn ang="0">
                    <a:pos x="51" y="40"/>
                  </a:cxn>
                  <a:cxn ang="0">
                    <a:pos x="39" y="57"/>
                  </a:cxn>
                  <a:cxn ang="0">
                    <a:pos x="23" y="93"/>
                  </a:cxn>
                  <a:cxn ang="0">
                    <a:pos x="0" y="128"/>
                  </a:cxn>
                  <a:cxn ang="0">
                    <a:pos x="15" y="135"/>
                  </a:cxn>
                  <a:cxn ang="0">
                    <a:pos x="36" y="99"/>
                  </a:cxn>
                  <a:cxn ang="0">
                    <a:pos x="55" y="64"/>
                  </a:cxn>
                  <a:cxn ang="0">
                    <a:pos x="64" y="47"/>
                  </a:cxn>
                  <a:cxn ang="0">
                    <a:pos x="73" y="34"/>
                  </a:cxn>
                  <a:cxn ang="0">
                    <a:pos x="85" y="22"/>
                  </a:cxn>
                  <a:cxn ang="0">
                    <a:pos x="96" y="12"/>
                  </a:cxn>
                  <a:cxn ang="0">
                    <a:pos x="96" y="0"/>
                  </a:cxn>
                  <a:cxn ang="0">
                    <a:pos x="96" y="12"/>
                  </a:cxn>
                  <a:cxn ang="0">
                    <a:pos x="107" y="5"/>
                  </a:cxn>
                  <a:cxn ang="0">
                    <a:pos x="96" y="0"/>
                  </a:cxn>
                  <a:cxn ang="0">
                    <a:pos x="88" y="12"/>
                  </a:cxn>
                </a:cxnLst>
                <a:rect l="0" t="0" r="r" b="b"/>
                <a:pathLst>
                  <a:path w="107" h="135">
                    <a:moveTo>
                      <a:pt x="88" y="12"/>
                    </a:moveTo>
                    <a:lnTo>
                      <a:pt x="88" y="0"/>
                    </a:lnTo>
                    <a:lnTo>
                      <a:pt x="73" y="12"/>
                    </a:lnTo>
                    <a:lnTo>
                      <a:pt x="60" y="25"/>
                    </a:lnTo>
                    <a:lnTo>
                      <a:pt x="51" y="40"/>
                    </a:lnTo>
                    <a:lnTo>
                      <a:pt x="39" y="57"/>
                    </a:lnTo>
                    <a:lnTo>
                      <a:pt x="23" y="93"/>
                    </a:lnTo>
                    <a:lnTo>
                      <a:pt x="0" y="128"/>
                    </a:lnTo>
                    <a:lnTo>
                      <a:pt x="15" y="135"/>
                    </a:lnTo>
                    <a:lnTo>
                      <a:pt x="36" y="99"/>
                    </a:lnTo>
                    <a:lnTo>
                      <a:pt x="55" y="64"/>
                    </a:lnTo>
                    <a:lnTo>
                      <a:pt x="64" y="47"/>
                    </a:lnTo>
                    <a:lnTo>
                      <a:pt x="73" y="34"/>
                    </a:lnTo>
                    <a:lnTo>
                      <a:pt x="85" y="22"/>
                    </a:lnTo>
                    <a:lnTo>
                      <a:pt x="96" y="12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107" y="5"/>
                    </a:lnTo>
                    <a:lnTo>
                      <a:pt x="96" y="0"/>
                    </a:lnTo>
                    <a:lnTo>
                      <a:pt x="88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79" name="Freeform 351"/>
              <p:cNvSpPr>
                <a:spLocks/>
              </p:cNvSpPr>
              <p:nvPr/>
            </p:nvSpPr>
            <p:spPr bwMode="auto">
              <a:xfrm>
                <a:off x="3459" y="2749"/>
                <a:ext cx="94" cy="5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1"/>
                  </a:cxn>
                  <a:cxn ang="0">
                    <a:pos x="86" y="54"/>
                  </a:cxn>
                  <a:cxn ang="0">
                    <a:pos x="94" y="42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94" h="54">
                    <a:moveTo>
                      <a:pt x="7" y="0"/>
                    </a:moveTo>
                    <a:lnTo>
                      <a:pt x="0" y="11"/>
                    </a:lnTo>
                    <a:lnTo>
                      <a:pt x="86" y="54"/>
                    </a:lnTo>
                    <a:lnTo>
                      <a:pt x="94" y="4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80" name="Freeform 352"/>
              <p:cNvSpPr>
                <a:spLocks/>
              </p:cNvSpPr>
              <p:nvPr/>
            </p:nvSpPr>
            <p:spPr bwMode="auto">
              <a:xfrm>
                <a:off x="3346" y="2732"/>
                <a:ext cx="120" cy="2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0" y="25"/>
                  </a:cxn>
                  <a:cxn ang="0">
                    <a:pos x="25" y="20"/>
                  </a:cxn>
                  <a:cxn ang="0">
                    <a:pos x="38" y="17"/>
                  </a:cxn>
                  <a:cxn ang="0">
                    <a:pos x="51" y="15"/>
                  </a:cxn>
                  <a:cxn ang="0">
                    <a:pos x="60" y="13"/>
                  </a:cxn>
                  <a:cxn ang="0">
                    <a:pos x="72" y="15"/>
                  </a:cxn>
                  <a:cxn ang="0">
                    <a:pos x="85" y="18"/>
                  </a:cxn>
                  <a:cxn ang="0">
                    <a:pos x="98" y="22"/>
                  </a:cxn>
                  <a:cxn ang="0">
                    <a:pos x="113" y="28"/>
                  </a:cxn>
                  <a:cxn ang="0">
                    <a:pos x="120" y="17"/>
                  </a:cxn>
                  <a:cxn ang="0">
                    <a:pos x="104" y="10"/>
                  </a:cxn>
                  <a:cxn ang="0">
                    <a:pos x="89" y="5"/>
                  </a:cxn>
                  <a:cxn ang="0">
                    <a:pos x="75" y="1"/>
                  </a:cxn>
                  <a:cxn ang="0">
                    <a:pos x="62" y="0"/>
                  </a:cxn>
                  <a:cxn ang="0">
                    <a:pos x="49" y="0"/>
                  </a:cxn>
                  <a:cxn ang="0">
                    <a:pos x="34" y="3"/>
                  </a:cxn>
                  <a:cxn ang="0">
                    <a:pos x="21" y="7"/>
                  </a:cxn>
                  <a:cxn ang="0">
                    <a:pos x="4" y="12"/>
                  </a:cxn>
                  <a:cxn ang="0">
                    <a:pos x="0" y="18"/>
                  </a:cxn>
                  <a:cxn ang="0">
                    <a:pos x="4" y="12"/>
                  </a:cxn>
                  <a:cxn ang="0">
                    <a:pos x="0" y="13"/>
                  </a:cxn>
                  <a:cxn ang="0">
                    <a:pos x="0" y="18"/>
                  </a:cxn>
                  <a:cxn ang="0">
                    <a:pos x="15" y="18"/>
                  </a:cxn>
                </a:cxnLst>
                <a:rect l="0" t="0" r="r" b="b"/>
                <a:pathLst>
                  <a:path w="120" h="28">
                    <a:moveTo>
                      <a:pt x="15" y="18"/>
                    </a:moveTo>
                    <a:lnTo>
                      <a:pt x="10" y="25"/>
                    </a:lnTo>
                    <a:lnTo>
                      <a:pt x="25" y="20"/>
                    </a:lnTo>
                    <a:lnTo>
                      <a:pt x="38" y="17"/>
                    </a:lnTo>
                    <a:lnTo>
                      <a:pt x="51" y="15"/>
                    </a:lnTo>
                    <a:lnTo>
                      <a:pt x="60" y="13"/>
                    </a:lnTo>
                    <a:lnTo>
                      <a:pt x="72" y="15"/>
                    </a:lnTo>
                    <a:lnTo>
                      <a:pt x="85" y="18"/>
                    </a:lnTo>
                    <a:lnTo>
                      <a:pt x="98" y="22"/>
                    </a:lnTo>
                    <a:lnTo>
                      <a:pt x="113" y="28"/>
                    </a:lnTo>
                    <a:lnTo>
                      <a:pt x="120" y="17"/>
                    </a:lnTo>
                    <a:lnTo>
                      <a:pt x="104" y="10"/>
                    </a:lnTo>
                    <a:lnTo>
                      <a:pt x="89" y="5"/>
                    </a:lnTo>
                    <a:lnTo>
                      <a:pt x="75" y="1"/>
                    </a:lnTo>
                    <a:lnTo>
                      <a:pt x="62" y="0"/>
                    </a:lnTo>
                    <a:lnTo>
                      <a:pt x="49" y="0"/>
                    </a:lnTo>
                    <a:lnTo>
                      <a:pt x="34" y="3"/>
                    </a:lnTo>
                    <a:lnTo>
                      <a:pt x="21" y="7"/>
                    </a:lnTo>
                    <a:lnTo>
                      <a:pt x="4" y="12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81" name="Freeform 353"/>
              <p:cNvSpPr>
                <a:spLocks/>
              </p:cNvSpPr>
              <p:nvPr/>
            </p:nvSpPr>
            <p:spPr bwMode="auto">
              <a:xfrm>
                <a:off x="3194" y="2750"/>
                <a:ext cx="167" cy="96"/>
              </a:xfrm>
              <a:custGeom>
                <a:avLst/>
                <a:gdLst/>
                <a:ahLst/>
                <a:cxnLst>
                  <a:cxn ang="0">
                    <a:pos x="11" y="96"/>
                  </a:cxn>
                  <a:cxn ang="0">
                    <a:pos x="15" y="90"/>
                  </a:cxn>
                  <a:cxn ang="0">
                    <a:pos x="17" y="83"/>
                  </a:cxn>
                  <a:cxn ang="0">
                    <a:pos x="21" y="80"/>
                  </a:cxn>
                  <a:cxn ang="0">
                    <a:pos x="26" y="75"/>
                  </a:cxn>
                  <a:cxn ang="0">
                    <a:pos x="34" y="71"/>
                  </a:cxn>
                  <a:cxn ang="0">
                    <a:pos x="58" y="64"/>
                  </a:cxn>
                  <a:cxn ang="0">
                    <a:pos x="85" y="61"/>
                  </a:cxn>
                  <a:cxn ang="0">
                    <a:pos x="100" y="58"/>
                  </a:cxn>
                  <a:cxn ang="0">
                    <a:pos x="115" y="54"/>
                  </a:cxn>
                  <a:cxn ang="0">
                    <a:pos x="128" y="51"/>
                  </a:cxn>
                  <a:cxn ang="0">
                    <a:pos x="139" y="44"/>
                  </a:cxn>
                  <a:cxn ang="0">
                    <a:pos x="150" y="37"/>
                  </a:cxn>
                  <a:cxn ang="0">
                    <a:pos x="160" y="27"/>
                  </a:cxn>
                  <a:cxn ang="0">
                    <a:pos x="165" y="15"/>
                  </a:cxn>
                  <a:cxn ang="0">
                    <a:pos x="167" y="0"/>
                  </a:cxn>
                  <a:cxn ang="0">
                    <a:pos x="152" y="0"/>
                  </a:cxn>
                  <a:cxn ang="0">
                    <a:pos x="150" y="12"/>
                  </a:cxn>
                  <a:cxn ang="0">
                    <a:pos x="147" y="21"/>
                  </a:cxn>
                  <a:cxn ang="0">
                    <a:pos x="141" y="27"/>
                  </a:cxn>
                  <a:cxn ang="0">
                    <a:pos x="132" y="32"/>
                  </a:cxn>
                  <a:cxn ang="0">
                    <a:pos x="122" y="37"/>
                  </a:cxn>
                  <a:cxn ang="0">
                    <a:pos x="109" y="41"/>
                  </a:cxn>
                  <a:cxn ang="0">
                    <a:pos x="96" y="44"/>
                  </a:cxn>
                  <a:cxn ang="0">
                    <a:pos x="83" y="48"/>
                  </a:cxn>
                  <a:cxn ang="0">
                    <a:pos x="55" y="51"/>
                  </a:cxn>
                  <a:cxn ang="0">
                    <a:pos x="28" y="58"/>
                  </a:cxn>
                  <a:cxn ang="0">
                    <a:pos x="17" y="63"/>
                  </a:cxn>
                  <a:cxn ang="0">
                    <a:pos x="9" y="69"/>
                  </a:cxn>
                  <a:cxn ang="0">
                    <a:pos x="2" y="80"/>
                  </a:cxn>
                  <a:cxn ang="0">
                    <a:pos x="0" y="90"/>
                  </a:cxn>
                  <a:cxn ang="0">
                    <a:pos x="4" y="85"/>
                  </a:cxn>
                  <a:cxn ang="0">
                    <a:pos x="11" y="96"/>
                  </a:cxn>
                  <a:cxn ang="0">
                    <a:pos x="15" y="95"/>
                  </a:cxn>
                  <a:cxn ang="0">
                    <a:pos x="15" y="90"/>
                  </a:cxn>
                  <a:cxn ang="0">
                    <a:pos x="11" y="96"/>
                  </a:cxn>
                </a:cxnLst>
                <a:rect l="0" t="0" r="r" b="b"/>
                <a:pathLst>
                  <a:path w="167" h="96">
                    <a:moveTo>
                      <a:pt x="11" y="96"/>
                    </a:moveTo>
                    <a:lnTo>
                      <a:pt x="15" y="90"/>
                    </a:lnTo>
                    <a:lnTo>
                      <a:pt x="17" y="83"/>
                    </a:lnTo>
                    <a:lnTo>
                      <a:pt x="21" y="80"/>
                    </a:lnTo>
                    <a:lnTo>
                      <a:pt x="26" y="75"/>
                    </a:lnTo>
                    <a:lnTo>
                      <a:pt x="34" y="71"/>
                    </a:lnTo>
                    <a:lnTo>
                      <a:pt x="58" y="64"/>
                    </a:lnTo>
                    <a:lnTo>
                      <a:pt x="85" y="61"/>
                    </a:lnTo>
                    <a:lnTo>
                      <a:pt x="100" y="58"/>
                    </a:lnTo>
                    <a:lnTo>
                      <a:pt x="115" y="54"/>
                    </a:lnTo>
                    <a:lnTo>
                      <a:pt x="128" y="51"/>
                    </a:lnTo>
                    <a:lnTo>
                      <a:pt x="139" y="44"/>
                    </a:lnTo>
                    <a:lnTo>
                      <a:pt x="150" y="37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67" y="0"/>
                    </a:lnTo>
                    <a:lnTo>
                      <a:pt x="152" y="0"/>
                    </a:lnTo>
                    <a:lnTo>
                      <a:pt x="150" y="12"/>
                    </a:lnTo>
                    <a:lnTo>
                      <a:pt x="147" y="21"/>
                    </a:lnTo>
                    <a:lnTo>
                      <a:pt x="141" y="27"/>
                    </a:lnTo>
                    <a:lnTo>
                      <a:pt x="132" y="32"/>
                    </a:lnTo>
                    <a:lnTo>
                      <a:pt x="122" y="37"/>
                    </a:lnTo>
                    <a:lnTo>
                      <a:pt x="109" y="41"/>
                    </a:lnTo>
                    <a:lnTo>
                      <a:pt x="96" y="44"/>
                    </a:lnTo>
                    <a:lnTo>
                      <a:pt x="83" y="48"/>
                    </a:lnTo>
                    <a:lnTo>
                      <a:pt x="55" y="51"/>
                    </a:lnTo>
                    <a:lnTo>
                      <a:pt x="28" y="58"/>
                    </a:lnTo>
                    <a:lnTo>
                      <a:pt x="17" y="63"/>
                    </a:lnTo>
                    <a:lnTo>
                      <a:pt x="9" y="69"/>
                    </a:lnTo>
                    <a:lnTo>
                      <a:pt x="2" y="80"/>
                    </a:lnTo>
                    <a:lnTo>
                      <a:pt x="0" y="90"/>
                    </a:lnTo>
                    <a:lnTo>
                      <a:pt x="4" y="85"/>
                    </a:lnTo>
                    <a:lnTo>
                      <a:pt x="11" y="96"/>
                    </a:lnTo>
                    <a:lnTo>
                      <a:pt x="15" y="95"/>
                    </a:lnTo>
                    <a:lnTo>
                      <a:pt x="15" y="90"/>
                    </a:lnTo>
                    <a:lnTo>
                      <a:pt x="11" y="9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82" name="Freeform 354"/>
              <p:cNvSpPr>
                <a:spLocks/>
              </p:cNvSpPr>
              <p:nvPr/>
            </p:nvSpPr>
            <p:spPr bwMode="auto">
              <a:xfrm>
                <a:off x="3066" y="2811"/>
                <a:ext cx="139" cy="51"/>
              </a:xfrm>
              <a:custGeom>
                <a:avLst/>
                <a:gdLst/>
                <a:ahLst/>
                <a:cxnLst>
                  <a:cxn ang="0">
                    <a:pos x="17" y="17"/>
                  </a:cxn>
                  <a:cxn ang="0">
                    <a:pos x="4" y="22"/>
                  </a:cxn>
                  <a:cxn ang="0">
                    <a:pos x="21" y="35"/>
                  </a:cxn>
                  <a:cxn ang="0">
                    <a:pos x="38" y="44"/>
                  </a:cxn>
                  <a:cxn ang="0">
                    <a:pos x="57" y="49"/>
                  </a:cxn>
                  <a:cxn ang="0">
                    <a:pos x="74" y="51"/>
                  </a:cxn>
                  <a:cxn ang="0">
                    <a:pos x="91" y="49"/>
                  </a:cxn>
                  <a:cxn ang="0">
                    <a:pos x="107" y="46"/>
                  </a:cxn>
                  <a:cxn ang="0">
                    <a:pos x="124" y="42"/>
                  </a:cxn>
                  <a:cxn ang="0">
                    <a:pos x="139" y="35"/>
                  </a:cxn>
                  <a:cxn ang="0">
                    <a:pos x="132" y="24"/>
                  </a:cxn>
                  <a:cxn ang="0">
                    <a:pos x="119" y="29"/>
                  </a:cxn>
                  <a:cxn ang="0">
                    <a:pos x="104" y="32"/>
                  </a:cxn>
                  <a:cxn ang="0">
                    <a:pos x="89" y="35"/>
                  </a:cxn>
                  <a:cxn ang="0">
                    <a:pos x="74" y="37"/>
                  </a:cxn>
                  <a:cxn ang="0">
                    <a:pos x="59" y="35"/>
                  </a:cxn>
                  <a:cxn ang="0">
                    <a:pos x="44" y="30"/>
                  </a:cxn>
                  <a:cxn ang="0">
                    <a:pos x="29" y="24"/>
                  </a:cxn>
                  <a:cxn ang="0">
                    <a:pos x="14" y="12"/>
                  </a:cxn>
                  <a:cxn ang="0">
                    <a:pos x="0" y="17"/>
                  </a:cxn>
                  <a:cxn ang="0">
                    <a:pos x="14" y="12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17" y="17"/>
                  </a:cxn>
                </a:cxnLst>
                <a:rect l="0" t="0" r="r" b="b"/>
                <a:pathLst>
                  <a:path w="139" h="51">
                    <a:moveTo>
                      <a:pt x="17" y="17"/>
                    </a:moveTo>
                    <a:lnTo>
                      <a:pt x="4" y="22"/>
                    </a:lnTo>
                    <a:lnTo>
                      <a:pt x="21" y="35"/>
                    </a:lnTo>
                    <a:lnTo>
                      <a:pt x="38" y="44"/>
                    </a:lnTo>
                    <a:lnTo>
                      <a:pt x="57" y="49"/>
                    </a:lnTo>
                    <a:lnTo>
                      <a:pt x="74" y="51"/>
                    </a:lnTo>
                    <a:lnTo>
                      <a:pt x="91" y="49"/>
                    </a:lnTo>
                    <a:lnTo>
                      <a:pt x="107" y="46"/>
                    </a:lnTo>
                    <a:lnTo>
                      <a:pt x="124" y="42"/>
                    </a:lnTo>
                    <a:lnTo>
                      <a:pt x="139" y="35"/>
                    </a:lnTo>
                    <a:lnTo>
                      <a:pt x="132" y="24"/>
                    </a:lnTo>
                    <a:lnTo>
                      <a:pt x="119" y="29"/>
                    </a:lnTo>
                    <a:lnTo>
                      <a:pt x="104" y="32"/>
                    </a:lnTo>
                    <a:lnTo>
                      <a:pt x="89" y="35"/>
                    </a:lnTo>
                    <a:lnTo>
                      <a:pt x="74" y="37"/>
                    </a:lnTo>
                    <a:lnTo>
                      <a:pt x="59" y="35"/>
                    </a:lnTo>
                    <a:lnTo>
                      <a:pt x="44" y="30"/>
                    </a:lnTo>
                    <a:lnTo>
                      <a:pt x="29" y="24"/>
                    </a:lnTo>
                    <a:lnTo>
                      <a:pt x="14" y="12"/>
                    </a:lnTo>
                    <a:lnTo>
                      <a:pt x="0" y="17"/>
                    </a:lnTo>
                    <a:lnTo>
                      <a:pt x="14" y="12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83" name="Freeform 355"/>
              <p:cNvSpPr>
                <a:spLocks/>
              </p:cNvSpPr>
              <p:nvPr/>
            </p:nvSpPr>
            <p:spPr bwMode="auto">
              <a:xfrm>
                <a:off x="3057" y="2828"/>
                <a:ext cx="26" cy="35"/>
              </a:xfrm>
              <a:custGeom>
                <a:avLst/>
                <a:gdLst/>
                <a:ahLst/>
                <a:cxnLst>
                  <a:cxn ang="0">
                    <a:pos x="7" y="35"/>
                  </a:cxn>
                  <a:cxn ang="0">
                    <a:pos x="15" y="29"/>
                  </a:cxn>
                  <a:cxn ang="0">
                    <a:pos x="21" y="13"/>
                  </a:cxn>
                  <a:cxn ang="0">
                    <a:pos x="26" y="0"/>
                  </a:cxn>
                  <a:cxn ang="0">
                    <a:pos x="9" y="0"/>
                  </a:cxn>
                  <a:cxn ang="0">
                    <a:pos x="6" y="10"/>
                  </a:cxn>
                  <a:cxn ang="0">
                    <a:pos x="0" y="29"/>
                  </a:cxn>
                  <a:cxn ang="0">
                    <a:pos x="7" y="22"/>
                  </a:cxn>
                  <a:cxn ang="0">
                    <a:pos x="7" y="35"/>
                  </a:cxn>
                  <a:cxn ang="0">
                    <a:pos x="15" y="35"/>
                  </a:cxn>
                  <a:cxn ang="0">
                    <a:pos x="15" y="29"/>
                  </a:cxn>
                  <a:cxn ang="0">
                    <a:pos x="7" y="35"/>
                  </a:cxn>
                </a:cxnLst>
                <a:rect l="0" t="0" r="r" b="b"/>
                <a:pathLst>
                  <a:path w="26" h="35">
                    <a:moveTo>
                      <a:pt x="7" y="35"/>
                    </a:moveTo>
                    <a:lnTo>
                      <a:pt x="15" y="29"/>
                    </a:lnTo>
                    <a:lnTo>
                      <a:pt x="21" y="13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6" y="10"/>
                    </a:lnTo>
                    <a:lnTo>
                      <a:pt x="0" y="29"/>
                    </a:lnTo>
                    <a:lnTo>
                      <a:pt x="7" y="22"/>
                    </a:lnTo>
                    <a:lnTo>
                      <a:pt x="7" y="35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7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84" name="Freeform 356"/>
              <p:cNvSpPr>
                <a:spLocks/>
              </p:cNvSpPr>
              <p:nvPr/>
            </p:nvSpPr>
            <p:spPr bwMode="auto">
              <a:xfrm>
                <a:off x="2993" y="2850"/>
                <a:ext cx="71" cy="28"/>
              </a:xfrm>
              <a:custGeom>
                <a:avLst/>
                <a:gdLst/>
                <a:ahLst/>
                <a:cxnLst>
                  <a:cxn ang="0">
                    <a:pos x="17" y="18"/>
                  </a:cxn>
                  <a:cxn ang="0">
                    <a:pos x="17" y="28"/>
                  </a:cxn>
                  <a:cxn ang="0">
                    <a:pos x="28" y="22"/>
                  </a:cxn>
                  <a:cxn ang="0">
                    <a:pos x="41" y="17"/>
                  </a:cxn>
                  <a:cxn ang="0">
                    <a:pos x="55" y="15"/>
                  </a:cxn>
                  <a:cxn ang="0">
                    <a:pos x="71" y="13"/>
                  </a:cxn>
                  <a:cxn ang="0">
                    <a:pos x="71" y="0"/>
                  </a:cxn>
                  <a:cxn ang="0">
                    <a:pos x="53" y="0"/>
                  </a:cxn>
                  <a:cxn ang="0">
                    <a:pos x="36" y="3"/>
                  </a:cxn>
                  <a:cxn ang="0">
                    <a:pos x="21" y="10"/>
                  </a:cxn>
                  <a:cxn ang="0">
                    <a:pos x="8" y="17"/>
                  </a:cxn>
                  <a:cxn ang="0">
                    <a:pos x="6" y="28"/>
                  </a:cxn>
                  <a:cxn ang="0">
                    <a:pos x="8" y="17"/>
                  </a:cxn>
                  <a:cxn ang="0">
                    <a:pos x="0" y="22"/>
                  </a:cxn>
                  <a:cxn ang="0">
                    <a:pos x="6" y="28"/>
                  </a:cxn>
                  <a:cxn ang="0">
                    <a:pos x="17" y="18"/>
                  </a:cxn>
                </a:cxnLst>
                <a:rect l="0" t="0" r="r" b="b"/>
                <a:pathLst>
                  <a:path w="71" h="28">
                    <a:moveTo>
                      <a:pt x="17" y="18"/>
                    </a:moveTo>
                    <a:lnTo>
                      <a:pt x="17" y="28"/>
                    </a:lnTo>
                    <a:lnTo>
                      <a:pt x="28" y="22"/>
                    </a:lnTo>
                    <a:lnTo>
                      <a:pt x="41" y="17"/>
                    </a:lnTo>
                    <a:lnTo>
                      <a:pt x="55" y="15"/>
                    </a:lnTo>
                    <a:lnTo>
                      <a:pt x="71" y="13"/>
                    </a:lnTo>
                    <a:lnTo>
                      <a:pt x="71" y="0"/>
                    </a:lnTo>
                    <a:lnTo>
                      <a:pt x="53" y="0"/>
                    </a:lnTo>
                    <a:lnTo>
                      <a:pt x="36" y="3"/>
                    </a:lnTo>
                    <a:lnTo>
                      <a:pt x="21" y="10"/>
                    </a:lnTo>
                    <a:lnTo>
                      <a:pt x="8" y="17"/>
                    </a:lnTo>
                    <a:lnTo>
                      <a:pt x="6" y="28"/>
                    </a:lnTo>
                    <a:lnTo>
                      <a:pt x="8" y="17"/>
                    </a:lnTo>
                    <a:lnTo>
                      <a:pt x="0" y="22"/>
                    </a:lnTo>
                    <a:lnTo>
                      <a:pt x="6" y="28"/>
                    </a:lnTo>
                    <a:lnTo>
                      <a:pt x="17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85" name="Freeform 357"/>
              <p:cNvSpPr>
                <a:spLocks/>
              </p:cNvSpPr>
              <p:nvPr/>
            </p:nvSpPr>
            <p:spPr bwMode="auto">
              <a:xfrm>
                <a:off x="2999" y="2868"/>
                <a:ext cx="49" cy="39"/>
              </a:xfrm>
              <a:custGeom>
                <a:avLst/>
                <a:gdLst/>
                <a:ahLst/>
                <a:cxnLst>
                  <a:cxn ang="0">
                    <a:pos x="49" y="34"/>
                  </a:cxn>
                  <a:cxn ang="0">
                    <a:pos x="47" y="29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35" y="39"/>
                  </a:cxn>
                  <a:cxn ang="0">
                    <a:pos x="49" y="34"/>
                  </a:cxn>
                </a:cxnLst>
                <a:rect l="0" t="0" r="r" b="b"/>
                <a:pathLst>
                  <a:path w="49" h="39">
                    <a:moveTo>
                      <a:pt x="49" y="34"/>
                    </a:moveTo>
                    <a:lnTo>
                      <a:pt x="47" y="29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35" y="39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86" name="Freeform 358"/>
              <p:cNvSpPr>
                <a:spLocks/>
              </p:cNvSpPr>
              <p:nvPr/>
            </p:nvSpPr>
            <p:spPr bwMode="auto">
              <a:xfrm>
                <a:off x="2995" y="2902"/>
                <a:ext cx="53" cy="81"/>
              </a:xfrm>
              <a:custGeom>
                <a:avLst/>
                <a:gdLst/>
                <a:ahLst/>
                <a:cxnLst>
                  <a:cxn ang="0">
                    <a:pos x="19" y="71"/>
                  </a:cxn>
                  <a:cxn ang="0">
                    <a:pos x="17" y="81"/>
                  </a:cxn>
                  <a:cxn ang="0">
                    <a:pos x="26" y="74"/>
                  </a:cxn>
                  <a:cxn ang="0">
                    <a:pos x="34" y="64"/>
                  </a:cxn>
                  <a:cxn ang="0">
                    <a:pos x="41" y="56"/>
                  </a:cxn>
                  <a:cxn ang="0">
                    <a:pos x="47" y="44"/>
                  </a:cxn>
                  <a:cxn ang="0">
                    <a:pos x="49" y="34"/>
                  </a:cxn>
                  <a:cxn ang="0">
                    <a:pos x="53" y="22"/>
                  </a:cxn>
                  <a:cxn ang="0">
                    <a:pos x="53" y="10"/>
                  </a:cxn>
                  <a:cxn ang="0">
                    <a:pos x="53" y="0"/>
                  </a:cxn>
                  <a:cxn ang="0">
                    <a:pos x="38" y="0"/>
                  </a:cxn>
                  <a:cxn ang="0">
                    <a:pos x="38" y="10"/>
                  </a:cxn>
                  <a:cxn ang="0">
                    <a:pos x="36" y="20"/>
                  </a:cxn>
                  <a:cxn ang="0">
                    <a:pos x="34" y="30"/>
                  </a:cxn>
                  <a:cxn ang="0">
                    <a:pos x="32" y="41"/>
                  </a:cxn>
                  <a:cxn ang="0">
                    <a:pos x="28" y="49"/>
                  </a:cxn>
                  <a:cxn ang="0">
                    <a:pos x="23" y="57"/>
                  </a:cxn>
                  <a:cxn ang="0">
                    <a:pos x="15" y="64"/>
                  </a:cxn>
                  <a:cxn ang="0">
                    <a:pos x="8" y="69"/>
                  </a:cxn>
                  <a:cxn ang="0">
                    <a:pos x="6" y="79"/>
                  </a:cxn>
                  <a:cxn ang="0">
                    <a:pos x="8" y="69"/>
                  </a:cxn>
                  <a:cxn ang="0">
                    <a:pos x="0" y="74"/>
                  </a:cxn>
                  <a:cxn ang="0">
                    <a:pos x="6" y="79"/>
                  </a:cxn>
                  <a:cxn ang="0">
                    <a:pos x="19" y="71"/>
                  </a:cxn>
                </a:cxnLst>
                <a:rect l="0" t="0" r="r" b="b"/>
                <a:pathLst>
                  <a:path w="53" h="81">
                    <a:moveTo>
                      <a:pt x="19" y="71"/>
                    </a:moveTo>
                    <a:lnTo>
                      <a:pt x="17" y="81"/>
                    </a:lnTo>
                    <a:lnTo>
                      <a:pt x="26" y="74"/>
                    </a:lnTo>
                    <a:lnTo>
                      <a:pt x="34" y="64"/>
                    </a:lnTo>
                    <a:lnTo>
                      <a:pt x="41" y="56"/>
                    </a:lnTo>
                    <a:lnTo>
                      <a:pt x="47" y="44"/>
                    </a:lnTo>
                    <a:lnTo>
                      <a:pt x="49" y="34"/>
                    </a:lnTo>
                    <a:lnTo>
                      <a:pt x="53" y="22"/>
                    </a:lnTo>
                    <a:lnTo>
                      <a:pt x="53" y="10"/>
                    </a:lnTo>
                    <a:lnTo>
                      <a:pt x="53" y="0"/>
                    </a:lnTo>
                    <a:lnTo>
                      <a:pt x="38" y="0"/>
                    </a:lnTo>
                    <a:lnTo>
                      <a:pt x="38" y="10"/>
                    </a:lnTo>
                    <a:lnTo>
                      <a:pt x="36" y="20"/>
                    </a:lnTo>
                    <a:lnTo>
                      <a:pt x="34" y="30"/>
                    </a:lnTo>
                    <a:lnTo>
                      <a:pt x="32" y="41"/>
                    </a:lnTo>
                    <a:lnTo>
                      <a:pt x="28" y="49"/>
                    </a:lnTo>
                    <a:lnTo>
                      <a:pt x="23" y="57"/>
                    </a:lnTo>
                    <a:lnTo>
                      <a:pt x="15" y="64"/>
                    </a:lnTo>
                    <a:lnTo>
                      <a:pt x="8" y="69"/>
                    </a:lnTo>
                    <a:lnTo>
                      <a:pt x="6" y="79"/>
                    </a:lnTo>
                    <a:lnTo>
                      <a:pt x="8" y="69"/>
                    </a:lnTo>
                    <a:lnTo>
                      <a:pt x="0" y="74"/>
                    </a:lnTo>
                    <a:lnTo>
                      <a:pt x="6" y="79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87" name="Freeform 359"/>
              <p:cNvSpPr>
                <a:spLocks/>
              </p:cNvSpPr>
              <p:nvPr/>
            </p:nvSpPr>
            <p:spPr bwMode="auto">
              <a:xfrm>
                <a:off x="3001" y="2973"/>
                <a:ext cx="118" cy="126"/>
              </a:xfrm>
              <a:custGeom>
                <a:avLst/>
                <a:gdLst/>
                <a:ahLst/>
                <a:cxnLst>
                  <a:cxn ang="0">
                    <a:pos x="114" y="123"/>
                  </a:cxn>
                  <a:cxn ang="0">
                    <a:pos x="118" y="113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107" y="121"/>
                  </a:cxn>
                  <a:cxn ang="0">
                    <a:pos x="114" y="123"/>
                  </a:cxn>
                  <a:cxn ang="0">
                    <a:pos x="107" y="121"/>
                  </a:cxn>
                  <a:cxn ang="0">
                    <a:pos x="110" y="126"/>
                  </a:cxn>
                  <a:cxn ang="0">
                    <a:pos x="114" y="123"/>
                  </a:cxn>
                </a:cxnLst>
                <a:rect l="0" t="0" r="r" b="b"/>
                <a:pathLst>
                  <a:path w="118" h="126">
                    <a:moveTo>
                      <a:pt x="114" y="123"/>
                    </a:moveTo>
                    <a:lnTo>
                      <a:pt x="118" y="113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107" y="121"/>
                    </a:lnTo>
                    <a:lnTo>
                      <a:pt x="114" y="123"/>
                    </a:lnTo>
                    <a:lnTo>
                      <a:pt x="107" y="121"/>
                    </a:lnTo>
                    <a:lnTo>
                      <a:pt x="110" y="126"/>
                    </a:lnTo>
                    <a:lnTo>
                      <a:pt x="114" y="1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88" name="Freeform 360"/>
              <p:cNvSpPr>
                <a:spLocks/>
              </p:cNvSpPr>
              <p:nvPr/>
            </p:nvSpPr>
            <p:spPr bwMode="auto">
              <a:xfrm>
                <a:off x="3110" y="3037"/>
                <a:ext cx="131" cy="59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25" y="2"/>
                  </a:cxn>
                  <a:cxn ang="0">
                    <a:pos x="0" y="47"/>
                  </a:cxn>
                  <a:cxn ang="0">
                    <a:pos x="5" y="59"/>
                  </a:cxn>
                  <a:cxn ang="0">
                    <a:pos x="131" y="14"/>
                  </a:cxn>
                  <a:cxn ang="0">
                    <a:pos x="127" y="0"/>
                  </a:cxn>
                </a:cxnLst>
                <a:rect l="0" t="0" r="r" b="b"/>
                <a:pathLst>
                  <a:path w="131" h="59">
                    <a:moveTo>
                      <a:pt x="127" y="0"/>
                    </a:moveTo>
                    <a:lnTo>
                      <a:pt x="125" y="2"/>
                    </a:lnTo>
                    <a:lnTo>
                      <a:pt x="0" y="47"/>
                    </a:lnTo>
                    <a:lnTo>
                      <a:pt x="5" y="59"/>
                    </a:lnTo>
                    <a:lnTo>
                      <a:pt x="131" y="14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89" name="Freeform 361"/>
              <p:cNvSpPr>
                <a:spLocks/>
              </p:cNvSpPr>
              <p:nvPr/>
            </p:nvSpPr>
            <p:spPr bwMode="auto">
              <a:xfrm>
                <a:off x="3237" y="3024"/>
                <a:ext cx="151" cy="28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149" y="0"/>
                  </a:cxn>
                  <a:cxn ang="0">
                    <a:pos x="0" y="13"/>
                  </a:cxn>
                  <a:cxn ang="0">
                    <a:pos x="2" y="28"/>
                  </a:cxn>
                  <a:cxn ang="0">
                    <a:pos x="151" y="13"/>
                  </a:cxn>
                  <a:cxn ang="0">
                    <a:pos x="151" y="0"/>
                  </a:cxn>
                </a:cxnLst>
                <a:rect l="0" t="0" r="r" b="b"/>
                <a:pathLst>
                  <a:path w="151" h="28">
                    <a:moveTo>
                      <a:pt x="151" y="0"/>
                    </a:moveTo>
                    <a:lnTo>
                      <a:pt x="149" y="0"/>
                    </a:lnTo>
                    <a:lnTo>
                      <a:pt x="0" y="13"/>
                    </a:lnTo>
                    <a:lnTo>
                      <a:pt x="2" y="28"/>
                    </a:lnTo>
                    <a:lnTo>
                      <a:pt x="151" y="13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90" name="Freeform 362"/>
              <p:cNvSpPr>
                <a:spLocks/>
              </p:cNvSpPr>
              <p:nvPr/>
            </p:nvSpPr>
            <p:spPr bwMode="auto">
              <a:xfrm>
                <a:off x="3388" y="2993"/>
                <a:ext cx="67" cy="44"/>
              </a:xfrm>
              <a:custGeom>
                <a:avLst/>
                <a:gdLst/>
                <a:ahLst/>
                <a:cxnLst>
                  <a:cxn ang="0">
                    <a:pos x="54" y="5"/>
                  </a:cxn>
                  <a:cxn ang="0">
                    <a:pos x="60" y="15"/>
                  </a:cxn>
                  <a:cxn ang="0">
                    <a:pos x="50" y="5"/>
                  </a:cxn>
                  <a:cxn ang="0">
                    <a:pos x="28" y="15"/>
                  </a:cxn>
                  <a:cxn ang="0">
                    <a:pos x="5" y="27"/>
                  </a:cxn>
                  <a:cxn ang="0">
                    <a:pos x="0" y="44"/>
                  </a:cxn>
                  <a:cxn ang="0">
                    <a:pos x="0" y="31"/>
                  </a:cxn>
                  <a:cxn ang="0">
                    <a:pos x="11" y="39"/>
                  </a:cxn>
                  <a:cxn ang="0">
                    <a:pos x="35" y="29"/>
                  </a:cxn>
                  <a:cxn ang="0">
                    <a:pos x="58" y="19"/>
                  </a:cxn>
                  <a:cxn ang="0">
                    <a:pos x="60" y="0"/>
                  </a:cxn>
                  <a:cxn ang="0">
                    <a:pos x="67" y="10"/>
                  </a:cxn>
                  <a:cxn ang="0">
                    <a:pos x="54" y="5"/>
                  </a:cxn>
                  <a:cxn ang="0">
                    <a:pos x="48" y="15"/>
                  </a:cxn>
                  <a:cxn ang="0">
                    <a:pos x="60" y="15"/>
                  </a:cxn>
                  <a:cxn ang="0">
                    <a:pos x="54" y="5"/>
                  </a:cxn>
                </a:cxnLst>
                <a:rect l="0" t="0" r="r" b="b"/>
                <a:pathLst>
                  <a:path w="67" h="44">
                    <a:moveTo>
                      <a:pt x="54" y="5"/>
                    </a:moveTo>
                    <a:lnTo>
                      <a:pt x="60" y="15"/>
                    </a:lnTo>
                    <a:lnTo>
                      <a:pt x="50" y="5"/>
                    </a:lnTo>
                    <a:lnTo>
                      <a:pt x="28" y="15"/>
                    </a:lnTo>
                    <a:lnTo>
                      <a:pt x="5" y="27"/>
                    </a:lnTo>
                    <a:lnTo>
                      <a:pt x="0" y="44"/>
                    </a:lnTo>
                    <a:lnTo>
                      <a:pt x="0" y="31"/>
                    </a:lnTo>
                    <a:lnTo>
                      <a:pt x="11" y="39"/>
                    </a:lnTo>
                    <a:lnTo>
                      <a:pt x="35" y="29"/>
                    </a:lnTo>
                    <a:lnTo>
                      <a:pt x="58" y="19"/>
                    </a:lnTo>
                    <a:lnTo>
                      <a:pt x="60" y="0"/>
                    </a:lnTo>
                    <a:lnTo>
                      <a:pt x="67" y="10"/>
                    </a:lnTo>
                    <a:lnTo>
                      <a:pt x="54" y="5"/>
                    </a:lnTo>
                    <a:lnTo>
                      <a:pt x="48" y="15"/>
                    </a:lnTo>
                    <a:lnTo>
                      <a:pt x="60" y="15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91" name="Freeform 363"/>
              <p:cNvSpPr>
                <a:spLocks/>
              </p:cNvSpPr>
              <p:nvPr/>
            </p:nvSpPr>
            <p:spPr bwMode="auto">
              <a:xfrm>
                <a:off x="3442" y="2919"/>
                <a:ext cx="32" cy="8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3"/>
                  </a:cxn>
                  <a:cxn ang="0">
                    <a:pos x="17" y="19"/>
                  </a:cxn>
                  <a:cxn ang="0">
                    <a:pos x="17" y="30"/>
                  </a:cxn>
                  <a:cxn ang="0">
                    <a:pos x="17" y="39"/>
                  </a:cxn>
                  <a:cxn ang="0">
                    <a:pos x="15" y="46"/>
                  </a:cxn>
                  <a:cxn ang="0">
                    <a:pos x="9" y="61"/>
                  </a:cxn>
                  <a:cxn ang="0">
                    <a:pos x="0" y="79"/>
                  </a:cxn>
                  <a:cxn ang="0">
                    <a:pos x="13" y="84"/>
                  </a:cxn>
                  <a:cxn ang="0">
                    <a:pos x="23" y="66"/>
                  </a:cxn>
                  <a:cxn ang="0">
                    <a:pos x="30" y="51"/>
                  </a:cxn>
                  <a:cxn ang="0">
                    <a:pos x="32" y="40"/>
                  </a:cxn>
                  <a:cxn ang="0">
                    <a:pos x="32" y="30"/>
                  </a:cxn>
                  <a:cxn ang="0">
                    <a:pos x="32" y="17"/>
                  </a:cxn>
                  <a:cxn ang="0">
                    <a:pos x="30" y="2"/>
                  </a:cxn>
                  <a:cxn ang="0">
                    <a:pos x="30" y="7"/>
                  </a:cxn>
                  <a:cxn ang="0">
                    <a:pos x="15" y="0"/>
                  </a:cxn>
                </a:cxnLst>
                <a:rect l="0" t="0" r="r" b="b"/>
                <a:pathLst>
                  <a:path w="32" h="84">
                    <a:moveTo>
                      <a:pt x="15" y="0"/>
                    </a:moveTo>
                    <a:lnTo>
                      <a:pt x="15" y="3"/>
                    </a:lnTo>
                    <a:lnTo>
                      <a:pt x="17" y="19"/>
                    </a:lnTo>
                    <a:lnTo>
                      <a:pt x="17" y="30"/>
                    </a:lnTo>
                    <a:lnTo>
                      <a:pt x="17" y="39"/>
                    </a:lnTo>
                    <a:lnTo>
                      <a:pt x="15" y="46"/>
                    </a:lnTo>
                    <a:lnTo>
                      <a:pt x="9" y="61"/>
                    </a:lnTo>
                    <a:lnTo>
                      <a:pt x="0" y="79"/>
                    </a:lnTo>
                    <a:lnTo>
                      <a:pt x="13" y="84"/>
                    </a:lnTo>
                    <a:lnTo>
                      <a:pt x="23" y="66"/>
                    </a:lnTo>
                    <a:lnTo>
                      <a:pt x="30" y="51"/>
                    </a:lnTo>
                    <a:lnTo>
                      <a:pt x="32" y="40"/>
                    </a:lnTo>
                    <a:lnTo>
                      <a:pt x="32" y="30"/>
                    </a:lnTo>
                    <a:lnTo>
                      <a:pt x="32" y="17"/>
                    </a:lnTo>
                    <a:lnTo>
                      <a:pt x="30" y="2"/>
                    </a:lnTo>
                    <a:lnTo>
                      <a:pt x="3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92" name="Freeform 364"/>
              <p:cNvSpPr>
                <a:spLocks/>
              </p:cNvSpPr>
              <p:nvPr/>
            </p:nvSpPr>
            <p:spPr bwMode="auto">
              <a:xfrm>
                <a:off x="2627" y="2486"/>
                <a:ext cx="885" cy="369"/>
              </a:xfrm>
              <a:custGeom>
                <a:avLst/>
                <a:gdLst/>
                <a:ahLst/>
                <a:cxnLst>
                  <a:cxn ang="0">
                    <a:pos x="584" y="156"/>
                  </a:cxn>
                  <a:cxn ang="0">
                    <a:pos x="561" y="151"/>
                  </a:cxn>
                  <a:cxn ang="0">
                    <a:pos x="486" y="123"/>
                  </a:cxn>
                  <a:cxn ang="0">
                    <a:pos x="456" y="86"/>
                  </a:cxn>
                  <a:cxn ang="0">
                    <a:pos x="419" y="80"/>
                  </a:cxn>
                  <a:cxn ang="0">
                    <a:pos x="383" y="106"/>
                  </a:cxn>
                  <a:cxn ang="0">
                    <a:pos x="376" y="96"/>
                  </a:cxn>
                  <a:cxn ang="0">
                    <a:pos x="374" y="74"/>
                  </a:cxn>
                  <a:cxn ang="0">
                    <a:pos x="330" y="57"/>
                  </a:cxn>
                  <a:cxn ang="0">
                    <a:pos x="289" y="53"/>
                  </a:cxn>
                  <a:cxn ang="0">
                    <a:pos x="248" y="33"/>
                  </a:cxn>
                  <a:cxn ang="0">
                    <a:pos x="229" y="3"/>
                  </a:cxn>
                  <a:cxn ang="0">
                    <a:pos x="184" y="5"/>
                  </a:cxn>
                  <a:cxn ang="0">
                    <a:pos x="148" y="52"/>
                  </a:cxn>
                  <a:cxn ang="0">
                    <a:pos x="109" y="79"/>
                  </a:cxn>
                  <a:cxn ang="0">
                    <a:pos x="21" y="107"/>
                  </a:cxn>
                  <a:cxn ang="0">
                    <a:pos x="79" y="177"/>
                  </a:cxn>
                  <a:cxn ang="0">
                    <a:pos x="144" y="251"/>
                  </a:cxn>
                  <a:cxn ang="0">
                    <a:pos x="173" y="268"/>
                  </a:cxn>
                  <a:cxn ang="0">
                    <a:pos x="218" y="293"/>
                  </a:cxn>
                  <a:cxn ang="0">
                    <a:pos x="237" y="285"/>
                  </a:cxn>
                  <a:cxn ang="0">
                    <a:pos x="259" y="263"/>
                  </a:cxn>
                  <a:cxn ang="0">
                    <a:pos x="274" y="253"/>
                  </a:cxn>
                  <a:cxn ang="0">
                    <a:pos x="298" y="251"/>
                  </a:cxn>
                  <a:cxn ang="0">
                    <a:pos x="355" y="264"/>
                  </a:cxn>
                  <a:cxn ang="0">
                    <a:pos x="417" y="279"/>
                  </a:cxn>
                  <a:cxn ang="0">
                    <a:pos x="464" y="301"/>
                  </a:cxn>
                  <a:cxn ang="0">
                    <a:pos x="453" y="333"/>
                  </a:cxn>
                  <a:cxn ang="0">
                    <a:pos x="475" y="360"/>
                  </a:cxn>
                  <a:cxn ang="0">
                    <a:pos x="524" y="369"/>
                  </a:cxn>
                  <a:cxn ang="0">
                    <a:pos x="575" y="354"/>
                  </a:cxn>
                  <a:cxn ang="0">
                    <a:pos x="592" y="332"/>
                  </a:cxn>
                  <a:cxn ang="0">
                    <a:pos x="652" y="317"/>
                  </a:cxn>
                  <a:cxn ang="0">
                    <a:pos x="691" y="308"/>
                  </a:cxn>
                  <a:cxn ang="0">
                    <a:pos x="721" y="288"/>
                  </a:cxn>
                  <a:cxn ang="0">
                    <a:pos x="744" y="259"/>
                  </a:cxn>
                  <a:cxn ang="0">
                    <a:pos x="783" y="254"/>
                  </a:cxn>
                  <a:cxn ang="0">
                    <a:pos x="823" y="263"/>
                  </a:cxn>
                  <a:cxn ang="0">
                    <a:pos x="796" y="165"/>
                  </a:cxn>
                  <a:cxn ang="0">
                    <a:pos x="806" y="151"/>
                  </a:cxn>
                  <a:cxn ang="0">
                    <a:pos x="800" y="145"/>
                  </a:cxn>
                  <a:cxn ang="0">
                    <a:pos x="781" y="143"/>
                  </a:cxn>
                  <a:cxn ang="0">
                    <a:pos x="757" y="148"/>
                  </a:cxn>
                  <a:cxn ang="0">
                    <a:pos x="635" y="150"/>
                  </a:cxn>
                </a:cxnLst>
                <a:rect l="0" t="0" r="r" b="b"/>
                <a:pathLst>
                  <a:path w="885" h="369">
                    <a:moveTo>
                      <a:pt x="635" y="150"/>
                    </a:moveTo>
                    <a:lnTo>
                      <a:pt x="590" y="156"/>
                    </a:lnTo>
                    <a:lnTo>
                      <a:pt x="584" y="156"/>
                    </a:lnTo>
                    <a:lnTo>
                      <a:pt x="576" y="156"/>
                    </a:lnTo>
                    <a:lnTo>
                      <a:pt x="569" y="155"/>
                    </a:lnTo>
                    <a:lnTo>
                      <a:pt x="561" y="151"/>
                    </a:lnTo>
                    <a:lnTo>
                      <a:pt x="546" y="141"/>
                    </a:lnTo>
                    <a:lnTo>
                      <a:pt x="531" y="129"/>
                    </a:lnTo>
                    <a:lnTo>
                      <a:pt x="486" y="123"/>
                    </a:lnTo>
                    <a:lnTo>
                      <a:pt x="483" y="113"/>
                    </a:lnTo>
                    <a:lnTo>
                      <a:pt x="471" y="96"/>
                    </a:lnTo>
                    <a:lnTo>
                      <a:pt x="456" y="86"/>
                    </a:lnTo>
                    <a:lnTo>
                      <a:pt x="441" y="80"/>
                    </a:lnTo>
                    <a:lnTo>
                      <a:pt x="430" y="80"/>
                    </a:lnTo>
                    <a:lnTo>
                      <a:pt x="419" y="80"/>
                    </a:lnTo>
                    <a:lnTo>
                      <a:pt x="406" y="79"/>
                    </a:lnTo>
                    <a:lnTo>
                      <a:pt x="396" y="92"/>
                    </a:lnTo>
                    <a:lnTo>
                      <a:pt x="383" y="106"/>
                    </a:lnTo>
                    <a:lnTo>
                      <a:pt x="379" y="104"/>
                    </a:lnTo>
                    <a:lnTo>
                      <a:pt x="377" y="101"/>
                    </a:lnTo>
                    <a:lnTo>
                      <a:pt x="376" y="96"/>
                    </a:lnTo>
                    <a:lnTo>
                      <a:pt x="376" y="91"/>
                    </a:lnTo>
                    <a:lnTo>
                      <a:pt x="376" y="80"/>
                    </a:lnTo>
                    <a:lnTo>
                      <a:pt x="374" y="74"/>
                    </a:lnTo>
                    <a:lnTo>
                      <a:pt x="355" y="50"/>
                    </a:lnTo>
                    <a:lnTo>
                      <a:pt x="342" y="55"/>
                    </a:lnTo>
                    <a:lnTo>
                      <a:pt x="330" y="57"/>
                    </a:lnTo>
                    <a:lnTo>
                      <a:pt x="321" y="59"/>
                    </a:lnTo>
                    <a:lnTo>
                      <a:pt x="310" y="59"/>
                    </a:lnTo>
                    <a:lnTo>
                      <a:pt x="289" y="53"/>
                    </a:lnTo>
                    <a:lnTo>
                      <a:pt x="267" y="47"/>
                    </a:lnTo>
                    <a:lnTo>
                      <a:pt x="257" y="40"/>
                    </a:lnTo>
                    <a:lnTo>
                      <a:pt x="248" y="33"/>
                    </a:lnTo>
                    <a:lnTo>
                      <a:pt x="242" y="25"/>
                    </a:lnTo>
                    <a:lnTo>
                      <a:pt x="237" y="16"/>
                    </a:lnTo>
                    <a:lnTo>
                      <a:pt x="229" y="3"/>
                    </a:lnTo>
                    <a:lnTo>
                      <a:pt x="227" y="0"/>
                    </a:lnTo>
                    <a:lnTo>
                      <a:pt x="227" y="20"/>
                    </a:lnTo>
                    <a:lnTo>
                      <a:pt x="184" y="5"/>
                    </a:lnTo>
                    <a:lnTo>
                      <a:pt x="173" y="21"/>
                    </a:lnTo>
                    <a:lnTo>
                      <a:pt x="158" y="42"/>
                    </a:lnTo>
                    <a:lnTo>
                      <a:pt x="148" y="52"/>
                    </a:lnTo>
                    <a:lnTo>
                      <a:pt x="137" y="62"/>
                    </a:lnTo>
                    <a:lnTo>
                      <a:pt x="124" y="70"/>
                    </a:lnTo>
                    <a:lnTo>
                      <a:pt x="109" y="79"/>
                    </a:lnTo>
                    <a:lnTo>
                      <a:pt x="75" y="92"/>
                    </a:lnTo>
                    <a:lnTo>
                      <a:pt x="47" y="101"/>
                    </a:lnTo>
                    <a:lnTo>
                      <a:pt x="21" y="107"/>
                    </a:lnTo>
                    <a:lnTo>
                      <a:pt x="0" y="118"/>
                    </a:lnTo>
                    <a:lnTo>
                      <a:pt x="56" y="143"/>
                    </a:lnTo>
                    <a:lnTo>
                      <a:pt x="79" y="177"/>
                    </a:lnTo>
                    <a:lnTo>
                      <a:pt x="109" y="215"/>
                    </a:lnTo>
                    <a:lnTo>
                      <a:pt x="126" y="236"/>
                    </a:lnTo>
                    <a:lnTo>
                      <a:pt x="144" y="251"/>
                    </a:lnTo>
                    <a:lnTo>
                      <a:pt x="154" y="258"/>
                    </a:lnTo>
                    <a:lnTo>
                      <a:pt x="163" y="263"/>
                    </a:lnTo>
                    <a:lnTo>
                      <a:pt x="173" y="268"/>
                    </a:lnTo>
                    <a:lnTo>
                      <a:pt x="184" y="269"/>
                    </a:lnTo>
                    <a:lnTo>
                      <a:pt x="199" y="291"/>
                    </a:lnTo>
                    <a:lnTo>
                      <a:pt x="218" y="293"/>
                    </a:lnTo>
                    <a:lnTo>
                      <a:pt x="225" y="291"/>
                    </a:lnTo>
                    <a:lnTo>
                      <a:pt x="231" y="288"/>
                    </a:lnTo>
                    <a:lnTo>
                      <a:pt x="237" y="285"/>
                    </a:lnTo>
                    <a:lnTo>
                      <a:pt x="242" y="281"/>
                    </a:lnTo>
                    <a:lnTo>
                      <a:pt x="252" y="273"/>
                    </a:lnTo>
                    <a:lnTo>
                      <a:pt x="259" y="263"/>
                    </a:lnTo>
                    <a:lnTo>
                      <a:pt x="265" y="259"/>
                    </a:lnTo>
                    <a:lnTo>
                      <a:pt x="268" y="256"/>
                    </a:lnTo>
                    <a:lnTo>
                      <a:pt x="274" y="253"/>
                    </a:lnTo>
                    <a:lnTo>
                      <a:pt x="282" y="251"/>
                    </a:lnTo>
                    <a:lnTo>
                      <a:pt x="289" y="251"/>
                    </a:lnTo>
                    <a:lnTo>
                      <a:pt x="298" y="251"/>
                    </a:lnTo>
                    <a:lnTo>
                      <a:pt x="308" y="253"/>
                    </a:lnTo>
                    <a:lnTo>
                      <a:pt x="319" y="256"/>
                    </a:lnTo>
                    <a:lnTo>
                      <a:pt x="355" y="264"/>
                    </a:lnTo>
                    <a:lnTo>
                      <a:pt x="387" y="269"/>
                    </a:lnTo>
                    <a:lnTo>
                      <a:pt x="402" y="274"/>
                    </a:lnTo>
                    <a:lnTo>
                      <a:pt x="417" y="279"/>
                    </a:lnTo>
                    <a:lnTo>
                      <a:pt x="432" y="290"/>
                    </a:lnTo>
                    <a:lnTo>
                      <a:pt x="447" y="301"/>
                    </a:lnTo>
                    <a:lnTo>
                      <a:pt x="464" y="301"/>
                    </a:lnTo>
                    <a:lnTo>
                      <a:pt x="462" y="313"/>
                    </a:lnTo>
                    <a:lnTo>
                      <a:pt x="458" y="323"/>
                    </a:lnTo>
                    <a:lnTo>
                      <a:pt x="453" y="333"/>
                    </a:lnTo>
                    <a:lnTo>
                      <a:pt x="449" y="344"/>
                    </a:lnTo>
                    <a:lnTo>
                      <a:pt x="462" y="354"/>
                    </a:lnTo>
                    <a:lnTo>
                      <a:pt x="475" y="360"/>
                    </a:lnTo>
                    <a:lnTo>
                      <a:pt x="492" y="366"/>
                    </a:lnTo>
                    <a:lnTo>
                      <a:pt x="509" y="369"/>
                    </a:lnTo>
                    <a:lnTo>
                      <a:pt x="524" y="369"/>
                    </a:lnTo>
                    <a:lnTo>
                      <a:pt x="541" y="367"/>
                    </a:lnTo>
                    <a:lnTo>
                      <a:pt x="558" y="362"/>
                    </a:lnTo>
                    <a:lnTo>
                      <a:pt x="575" y="354"/>
                    </a:lnTo>
                    <a:lnTo>
                      <a:pt x="578" y="345"/>
                    </a:lnTo>
                    <a:lnTo>
                      <a:pt x="584" y="337"/>
                    </a:lnTo>
                    <a:lnTo>
                      <a:pt x="592" y="332"/>
                    </a:lnTo>
                    <a:lnTo>
                      <a:pt x="601" y="327"/>
                    </a:lnTo>
                    <a:lnTo>
                      <a:pt x="625" y="322"/>
                    </a:lnTo>
                    <a:lnTo>
                      <a:pt x="652" y="317"/>
                    </a:lnTo>
                    <a:lnTo>
                      <a:pt x="667" y="315"/>
                    </a:lnTo>
                    <a:lnTo>
                      <a:pt x="680" y="312"/>
                    </a:lnTo>
                    <a:lnTo>
                      <a:pt x="691" y="308"/>
                    </a:lnTo>
                    <a:lnTo>
                      <a:pt x="702" y="303"/>
                    </a:lnTo>
                    <a:lnTo>
                      <a:pt x="714" y="296"/>
                    </a:lnTo>
                    <a:lnTo>
                      <a:pt x="721" y="288"/>
                    </a:lnTo>
                    <a:lnTo>
                      <a:pt x="725" y="278"/>
                    </a:lnTo>
                    <a:lnTo>
                      <a:pt x="729" y="264"/>
                    </a:lnTo>
                    <a:lnTo>
                      <a:pt x="744" y="259"/>
                    </a:lnTo>
                    <a:lnTo>
                      <a:pt x="757" y="256"/>
                    </a:lnTo>
                    <a:lnTo>
                      <a:pt x="770" y="254"/>
                    </a:lnTo>
                    <a:lnTo>
                      <a:pt x="783" y="254"/>
                    </a:lnTo>
                    <a:lnTo>
                      <a:pt x="794" y="254"/>
                    </a:lnTo>
                    <a:lnTo>
                      <a:pt x="808" y="258"/>
                    </a:lnTo>
                    <a:lnTo>
                      <a:pt x="823" y="263"/>
                    </a:lnTo>
                    <a:lnTo>
                      <a:pt x="838" y="271"/>
                    </a:lnTo>
                    <a:lnTo>
                      <a:pt x="885" y="168"/>
                    </a:lnTo>
                    <a:lnTo>
                      <a:pt x="796" y="165"/>
                    </a:lnTo>
                    <a:lnTo>
                      <a:pt x="802" y="158"/>
                    </a:lnTo>
                    <a:lnTo>
                      <a:pt x="804" y="155"/>
                    </a:lnTo>
                    <a:lnTo>
                      <a:pt x="806" y="151"/>
                    </a:lnTo>
                    <a:lnTo>
                      <a:pt x="806" y="148"/>
                    </a:lnTo>
                    <a:lnTo>
                      <a:pt x="804" y="146"/>
                    </a:lnTo>
                    <a:lnTo>
                      <a:pt x="800" y="145"/>
                    </a:lnTo>
                    <a:lnTo>
                      <a:pt x="796" y="143"/>
                    </a:lnTo>
                    <a:lnTo>
                      <a:pt x="792" y="143"/>
                    </a:lnTo>
                    <a:lnTo>
                      <a:pt x="781" y="143"/>
                    </a:lnTo>
                    <a:lnTo>
                      <a:pt x="770" y="143"/>
                    </a:lnTo>
                    <a:lnTo>
                      <a:pt x="762" y="146"/>
                    </a:lnTo>
                    <a:lnTo>
                      <a:pt x="757" y="148"/>
                    </a:lnTo>
                    <a:lnTo>
                      <a:pt x="710" y="151"/>
                    </a:lnTo>
                    <a:lnTo>
                      <a:pt x="680" y="175"/>
                    </a:lnTo>
                    <a:lnTo>
                      <a:pt x="635" y="1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93" name="Freeform 365"/>
              <p:cNvSpPr>
                <a:spLocks/>
              </p:cNvSpPr>
              <p:nvPr/>
            </p:nvSpPr>
            <p:spPr bwMode="auto">
              <a:xfrm>
                <a:off x="3215" y="2629"/>
                <a:ext cx="49" cy="2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20"/>
                  </a:cxn>
                  <a:cxn ang="0">
                    <a:pos x="49" y="13"/>
                  </a:cxn>
                  <a:cxn ang="0">
                    <a:pos x="47" y="0"/>
                  </a:cxn>
                  <a:cxn ang="0">
                    <a:pos x="2" y="7"/>
                  </a:cxn>
                  <a:cxn ang="0">
                    <a:pos x="0" y="7"/>
                  </a:cxn>
                </a:cxnLst>
                <a:rect l="0" t="0" r="r" b="b"/>
                <a:pathLst>
                  <a:path w="49" h="20">
                    <a:moveTo>
                      <a:pt x="0" y="7"/>
                    </a:moveTo>
                    <a:lnTo>
                      <a:pt x="4" y="20"/>
                    </a:lnTo>
                    <a:lnTo>
                      <a:pt x="49" y="13"/>
                    </a:lnTo>
                    <a:lnTo>
                      <a:pt x="47" y="0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94" name="Freeform 366"/>
              <p:cNvSpPr>
                <a:spLocks/>
              </p:cNvSpPr>
              <p:nvPr/>
            </p:nvSpPr>
            <p:spPr bwMode="auto">
              <a:xfrm>
                <a:off x="3153" y="2609"/>
                <a:ext cx="66" cy="42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11"/>
                  </a:cxn>
                  <a:cxn ang="0">
                    <a:pos x="17" y="23"/>
                  </a:cxn>
                  <a:cxn ang="0">
                    <a:pos x="32" y="33"/>
                  </a:cxn>
                  <a:cxn ang="0">
                    <a:pos x="39" y="37"/>
                  </a:cxn>
                  <a:cxn ang="0">
                    <a:pos x="49" y="40"/>
                  </a:cxn>
                  <a:cxn ang="0">
                    <a:pos x="56" y="42"/>
                  </a:cxn>
                  <a:cxn ang="0">
                    <a:pos x="66" y="40"/>
                  </a:cxn>
                  <a:cxn ang="0">
                    <a:pos x="62" y="27"/>
                  </a:cxn>
                  <a:cxn ang="0">
                    <a:pos x="58" y="27"/>
                  </a:cxn>
                  <a:cxn ang="0">
                    <a:pos x="52" y="27"/>
                  </a:cxn>
                  <a:cxn ang="0">
                    <a:pos x="47" y="25"/>
                  </a:cxn>
                  <a:cxn ang="0">
                    <a:pos x="39" y="22"/>
                  </a:cxn>
                  <a:cxn ang="0">
                    <a:pos x="26" y="13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4" y="13"/>
                  </a:cxn>
                </a:cxnLst>
                <a:rect l="0" t="0" r="r" b="b"/>
                <a:pathLst>
                  <a:path w="66" h="42">
                    <a:moveTo>
                      <a:pt x="4" y="13"/>
                    </a:moveTo>
                    <a:lnTo>
                      <a:pt x="0" y="11"/>
                    </a:lnTo>
                    <a:lnTo>
                      <a:pt x="17" y="23"/>
                    </a:lnTo>
                    <a:lnTo>
                      <a:pt x="32" y="33"/>
                    </a:lnTo>
                    <a:lnTo>
                      <a:pt x="39" y="37"/>
                    </a:lnTo>
                    <a:lnTo>
                      <a:pt x="49" y="40"/>
                    </a:lnTo>
                    <a:lnTo>
                      <a:pt x="56" y="42"/>
                    </a:lnTo>
                    <a:lnTo>
                      <a:pt x="66" y="40"/>
                    </a:lnTo>
                    <a:lnTo>
                      <a:pt x="62" y="27"/>
                    </a:lnTo>
                    <a:lnTo>
                      <a:pt x="58" y="27"/>
                    </a:lnTo>
                    <a:lnTo>
                      <a:pt x="52" y="27"/>
                    </a:lnTo>
                    <a:lnTo>
                      <a:pt x="47" y="25"/>
                    </a:lnTo>
                    <a:lnTo>
                      <a:pt x="39" y="22"/>
                    </a:lnTo>
                    <a:lnTo>
                      <a:pt x="26" y="1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95" name="Freeform 367"/>
              <p:cNvSpPr>
                <a:spLocks/>
              </p:cNvSpPr>
              <p:nvPr/>
            </p:nvSpPr>
            <p:spPr bwMode="auto">
              <a:xfrm>
                <a:off x="3113" y="2602"/>
                <a:ext cx="47" cy="2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44" y="20"/>
                  </a:cxn>
                  <a:cxn ang="0">
                    <a:pos x="47" y="7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7" h="20">
                    <a:moveTo>
                      <a:pt x="2" y="0"/>
                    </a:moveTo>
                    <a:lnTo>
                      <a:pt x="0" y="13"/>
                    </a:lnTo>
                    <a:lnTo>
                      <a:pt x="44" y="20"/>
                    </a:lnTo>
                    <a:lnTo>
                      <a:pt x="47" y="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96" name="Freeform 368"/>
              <p:cNvSpPr>
                <a:spLocks/>
              </p:cNvSpPr>
              <p:nvPr/>
            </p:nvSpPr>
            <p:spPr bwMode="auto">
              <a:xfrm>
                <a:off x="3093" y="2577"/>
                <a:ext cx="24" cy="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11" y="25"/>
                  </a:cxn>
                  <a:cxn ang="0">
                    <a:pos x="20" y="38"/>
                  </a:cxn>
                  <a:cxn ang="0">
                    <a:pos x="22" y="25"/>
                  </a:cxn>
                  <a:cxn ang="0">
                    <a:pos x="24" y="2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10"/>
                  </a:cxn>
                </a:cxnLst>
                <a:rect l="0" t="0" r="r" b="b"/>
                <a:pathLst>
                  <a:path w="24" h="38">
                    <a:moveTo>
                      <a:pt x="0" y="10"/>
                    </a:moveTo>
                    <a:lnTo>
                      <a:pt x="0" y="10"/>
                    </a:lnTo>
                    <a:lnTo>
                      <a:pt x="11" y="25"/>
                    </a:lnTo>
                    <a:lnTo>
                      <a:pt x="20" y="38"/>
                    </a:lnTo>
                    <a:lnTo>
                      <a:pt x="22" y="25"/>
                    </a:lnTo>
                    <a:lnTo>
                      <a:pt x="24" y="2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97" name="Freeform 369"/>
              <p:cNvSpPr>
                <a:spLocks/>
              </p:cNvSpPr>
              <p:nvPr/>
            </p:nvSpPr>
            <p:spPr bwMode="auto">
              <a:xfrm>
                <a:off x="3080" y="2565"/>
                <a:ext cx="22" cy="2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12"/>
                  </a:cxn>
                  <a:cxn ang="0">
                    <a:pos x="13" y="22"/>
                  </a:cxn>
                  <a:cxn ang="0">
                    <a:pos x="22" y="12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22" h="22">
                    <a:moveTo>
                      <a:pt x="7" y="0"/>
                    </a:moveTo>
                    <a:lnTo>
                      <a:pt x="0" y="12"/>
                    </a:lnTo>
                    <a:lnTo>
                      <a:pt x="13" y="22"/>
                    </a:lnTo>
                    <a:lnTo>
                      <a:pt x="22" y="12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98" name="Freeform 370"/>
              <p:cNvSpPr>
                <a:spLocks/>
              </p:cNvSpPr>
              <p:nvPr/>
            </p:nvSpPr>
            <p:spPr bwMode="auto">
              <a:xfrm>
                <a:off x="3025" y="2558"/>
                <a:ext cx="62" cy="20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8" y="14"/>
                  </a:cxn>
                  <a:cxn ang="0">
                    <a:pos x="21" y="15"/>
                  </a:cxn>
                  <a:cxn ang="0">
                    <a:pos x="30" y="15"/>
                  </a:cxn>
                  <a:cxn ang="0">
                    <a:pos x="41" y="15"/>
                  </a:cxn>
                  <a:cxn ang="0">
                    <a:pos x="56" y="20"/>
                  </a:cxn>
                  <a:cxn ang="0">
                    <a:pos x="62" y="7"/>
                  </a:cxn>
                  <a:cxn ang="0">
                    <a:pos x="45" y="2"/>
                  </a:cxn>
                  <a:cxn ang="0">
                    <a:pos x="32" y="2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7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5" y="7"/>
                  </a:cxn>
                </a:cxnLst>
                <a:rect l="0" t="0" r="r" b="b"/>
                <a:pathLst>
                  <a:path w="62" h="20">
                    <a:moveTo>
                      <a:pt x="15" y="7"/>
                    </a:moveTo>
                    <a:lnTo>
                      <a:pt x="8" y="14"/>
                    </a:lnTo>
                    <a:lnTo>
                      <a:pt x="21" y="15"/>
                    </a:lnTo>
                    <a:lnTo>
                      <a:pt x="30" y="15"/>
                    </a:lnTo>
                    <a:lnTo>
                      <a:pt x="41" y="15"/>
                    </a:lnTo>
                    <a:lnTo>
                      <a:pt x="56" y="20"/>
                    </a:lnTo>
                    <a:lnTo>
                      <a:pt x="62" y="7"/>
                    </a:lnTo>
                    <a:lnTo>
                      <a:pt x="45" y="2"/>
                    </a:lnTo>
                    <a:lnTo>
                      <a:pt x="32" y="2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7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299" name="Freeform 371"/>
              <p:cNvSpPr>
                <a:spLocks/>
              </p:cNvSpPr>
              <p:nvPr/>
            </p:nvSpPr>
            <p:spPr bwMode="auto">
              <a:xfrm>
                <a:off x="3004" y="2565"/>
                <a:ext cx="36" cy="35"/>
              </a:xfrm>
              <a:custGeom>
                <a:avLst/>
                <a:gdLst/>
                <a:ahLst/>
                <a:cxnLst>
                  <a:cxn ang="0">
                    <a:pos x="4" y="34"/>
                  </a:cxn>
                  <a:cxn ang="0">
                    <a:pos x="14" y="32"/>
                  </a:cxn>
                  <a:cxn ang="0">
                    <a:pos x="27" y="18"/>
                  </a:cxn>
                  <a:cxn ang="0">
                    <a:pos x="36" y="0"/>
                  </a:cxn>
                  <a:cxn ang="0">
                    <a:pos x="21" y="0"/>
                  </a:cxn>
                  <a:cxn ang="0">
                    <a:pos x="14" y="10"/>
                  </a:cxn>
                  <a:cxn ang="0">
                    <a:pos x="0" y="23"/>
                  </a:cxn>
                  <a:cxn ang="0">
                    <a:pos x="10" y="22"/>
                  </a:cxn>
                  <a:cxn ang="0">
                    <a:pos x="4" y="34"/>
                  </a:cxn>
                  <a:cxn ang="0">
                    <a:pos x="10" y="35"/>
                  </a:cxn>
                  <a:cxn ang="0">
                    <a:pos x="14" y="32"/>
                  </a:cxn>
                  <a:cxn ang="0">
                    <a:pos x="4" y="34"/>
                  </a:cxn>
                </a:cxnLst>
                <a:rect l="0" t="0" r="r" b="b"/>
                <a:pathLst>
                  <a:path w="36" h="35">
                    <a:moveTo>
                      <a:pt x="4" y="34"/>
                    </a:moveTo>
                    <a:lnTo>
                      <a:pt x="14" y="32"/>
                    </a:lnTo>
                    <a:lnTo>
                      <a:pt x="27" y="18"/>
                    </a:lnTo>
                    <a:lnTo>
                      <a:pt x="36" y="0"/>
                    </a:lnTo>
                    <a:lnTo>
                      <a:pt x="21" y="0"/>
                    </a:lnTo>
                    <a:lnTo>
                      <a:pt x="14" y="10"/>
                    </a:lnTo>
                    <a:lnTo>
                      <a:pt x="0" y="23"/>
                    </a:lnTo>
                    <a:lnTo>
                      <a:pt x="10" y="22"/>
                    </a:lnTo>
                    <a:lnTo>
                      <a:pt x="4" y="34"/>
                    </a:lnTo>
                    <a:lnTo>
                      <a:pt x="10" y="35"/>
                    </a:lnTo>
                    <a:lnTo>
                      <a:pt x="14" y="32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00" name="Freeform 372"/>
              <p:cNvSpPr>
                <a:spLocks/>
              </p:cNvSpPr>
              <p:nvPr/>
            </p:nvSpPr>
            <p:spPr bwMode="auto">
              <a:xfrm>
                <a:off x="2995" y="2556"/>
                <a:ext cx="19" cy="4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6" y="39"/>
                  </a:cxn>
                  <a:cxn ang="0">
                    <a:pos x="13" y="43"/>
                  </a:cxn>
                  <a:cxn ang="0">
                    <a:pos x="19" y="31"/>
                  </a:cxn>
                  <a:cxn ang="0">
                    <a:pos x="17" y="29"/>
                  </a:cxn>
                  <a:cxn ang="0">
                    <a:pos x="15" y="27"/>
                  </a:cxn>
                  <a:cxn ang="0">
                    <a:pos x="15" y="24"/>
                  </a:cxn>
                  <a:cxn ang="0">
                    <a:pos x="15" y="21"/>
                  </a:cxn>
                  <a:cxn ang="0">
                    <a:pos x="15" y="1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9"/>
                  </a:cxn>
                </a:cxnLst>
                <a:rect l="0" t="0" r="r" b="b"/>
                <a:pathLst>
                  <a:path w="19" h="43">
                    <a:moveTo>
                      <a:pt x="0" y="9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19" y="31"/>
                    </a:lnTo>
                    <a:lnTo>
                      <a:pt x="17" y="29"/>
                    </a:lnTo>
                    <a:lnTo>
                      <a:pt x="15" y="27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5" y="1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01" name="Freeform 373"/>
              <p:cNvSpPr>
                <a:spLocks/>
              </p:cNvSpPr>
              <p:nvPr/>
            </p:nvSpPr>
            <p:spPr bwMode="auto">
              <a:xfrm>
                <a:off x="2974" y="2528"/>
                <a:ext cx="32" cy="37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13"/>
                  </a:cxn>
                  <a:cxn ang="0">
                    <a:pos x="21" y="37"/>
                  </a:cxn>
                  <a:cxn ang="0">
                    <a:pos x="32" y="28"/>
                  </a:cxn>
                  <a:cxn ang="0">
                    <a:pos x="13" y="5"/>
                  </a:cxn>
                  <a:cxn ang="0">
                    <a:pos x="4" y="3"/>
                  </a:cxn>
                  <a:cxn ang="0">
                    <a:pos x="13" y="5"/>
                  </a:cxn>
                  <a:cxn ang="0">
                    <a:pos x="10" y="0"/>
                  </a:cxn>
                  <a:cxn ang="0">
                    <a:pos x="4" y="3"/>
                  </a:cxn>
                </a:cxnLst>
                <a:rect l="0" t="0" r="r" b="b"/>
                <a:pathLst>
                  <a:path w="32" h="37">
                    <a:moveTo>
                      <a:pt x="4" y="3"/>
                    </a:moveTo>
                    <a:lnTo>
                      <a:pt x="0" y="13"/>
                    </a:lnTo>
                    <a:lnTo>
                      <a:pt x="21" y="37"/>
                    </a:lnTo>
                    <a:lnTo>
                      <a:pt x="32" y="28"/>
                    </a:lnTo>
                    <a:lnTo>
                      <a:pt x="13" y="5"/>
                    </a:lnTo>
                    <a:lnTo>
                      <a:pt x="4" y="3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02" name="Freeform 374"/>
              <p:cNvSpPr>
                <a:spLocks/>
              </p:cNvSpPr>
              <p:nvPr/>
            </p:nvSpPr>
            <p:spPr bwMode="auto">
              <a:xfrm>
                <a:off x="2892" y="2526"/>
                <a:ext cx="92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22" y="20"/>
                  </a:cxn>
                  <a:cxn ang="0">
                    <a:pos x="43" y="25"/>
                  </a:cxn>
                  <a:cxn ang="0">
                    <a:pos x="56" y="25"/>
                  </a:cxn>
                  <a:cxn ang="0">
                    <a:pos x="67" y="24"/>
                  </a:cxn>
                  <a:cxn ang="0">
                    <a:pos x="80" y="22"/>
                  </a:cxn>
                  <a:cxn ang="0">
                    <a:pos x="92" y="17"/>
                  </a:cxn>
                  <a:cxn ang="0">
                    <a:pos x="86" y="5"/>
                  </a:cxn>
                  <a:cxn ang="0">
                    <a:pos x="75" y="8"/>
                  </a:cxn>
                  <a:cxn ang="0">
                    <a:pos x="65" y="10"/>
                  </a:cxn>
                  <a:cxn ang="0">
                    <a:pos x="56" y="12"/>
                  </a:cxn>
                  <a:cxn ang="0">
                    <a:pos x="47" y="12"/>
                  </a:cxn>
                  <a:cxn ang="0">
                    <a:pos x="26" y="7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2"/>
                  </a:cxn>
                </a:cxnLst>
                <a:rect l="0" t="0" r="r" b="b"/>
                <a:pathLst>
                  <a:path w="92" h="25">
                    <a:moveTo>
                      <a:pt x="0" y="12"/>
                    </a:moveTo>
                    <a:lnTo>
                      <a:pt x="0" y="12"/>
                    </a:lnTo>
                    <a:lnTo>
                      <a:pt x="22" y="20"/>
                    </a:lnTo>
                    <a:lnTo>
                      <a:pt x="43" y="25"/>
                    </a:lnTo>
                    <a:lnTo>
                      <a:pt x="56" y="25"/>
                    </a:lnTo>
                    <a:lnTo>
                      <a:pt x="67" y="24"/>
                    </a:lnTo>
                    <a:lnTo>
                      <a:pt x="80" y="22"/>
                    </a:lnTo>
                    <a:lnTo>
                      <a:pt x="92" y="17"/>
                    </a:lnTo>
                    <a:lnTo>
                      <a:pt x="86" y="5"/>
                    </a:lnTo>
                    <a:lnTo>
                      <a:pt x="75" y="8"/>
                    </a:lnTo>
                    <a:lnTo>
                      <a:pt x="65" y="10"/>
                    </a:lnTo>
                    <a:lnTo>
                      <a:pt x="56" y="12"/>
                    </a:lnTo>
                    <a:lnTo>
                      <a:pt x="47" y="12"/>
                    </a:lnTo>
                    <a:lnTo>
                      <a:pt x="26" y="7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03" name="Freeform 375"/>
              <p:cNvSpPr>
                <a:spLocks/>
              </p:cNvSpPr>
              <p:nvPr/>
            </p:nvSpPr>
            <p:spPr bwMode="auto">
              <a:xfrm>
                <a:off x="2847" y="2486"/>
                <a:ext cx="50" cy="52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3" y="6"/>
                  </a:cxn>
                  <a:cxn ang="0">
                    <a:pos x="9" y="20"/>
                  </a:cxn>
                  <a:cxn ang="0">
                    <a:pos x="15" y="28"/>
                  </a:cxn>
                  <a:cxn ang="0">
                    <a:pos x="22" y="37"/>
                  </a:cxn>
                  <a:cxn ang="0">
                    <a:pos x="32" y="45"/>
                  </a:cxn>
                  <a:cxn ang="0">
                    <a:pos x="45" y="52"/>
                  </a:cxn>
                  <a:cxn ang="0">
                    <a:pos x="50" y="40"/>
                  </a:cxn>
                  <a:cxn ang="0">
                    <a:pos x="43" y="35"/>
                  </a:cxn>
                  <a:cxn ang="0">
                    <a:pos x="35" y="28"/>
                  </a:cxn>
                  <a:cxn ang="0">
                    <a:pos x="28" y="20"/>
                  </a:cxn>
                  <a:cxn ang="0">
                    <a:pos x="24" y="13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50" h="52">
                    <a:moveTo>
                      <a:pt x="17" y="0"/>
                    </a:moveTo>
                    <a:lnTo>
                      <a:pt x="17" y="0"/>
                    </a:lnTo>
                    <a:lnTo>
                      <a:pt x="3" y="6"/>
                    </a:lnTo>
                    <a:lnTo>
                      <a:pt x="9" y="20"/>
                    </a:lnTo>
                    <a:lnTo>
                      <a:pt x="15" y="28"/>
                    </a:lnTo>
                    <a:lnTo>
                      <a:pt x="22" y="37"/>
                    </a:lnTo>
                    <a:lnTo>
                      <a:pt x="32" y="45"/>
                    </a:lnTo>
                    <a:lnTo>
                      <a:pt x="45" y="52"/>
                    </a:lnTo>
                    <a:lnTo>
                      <a:pt x="50" y="40"/>
                    </a:lnTo>
                    <a:lnTo>
                      <a:pt x="43" y="35"/>
                    </a:lnTo>
                    <a:lnTo>
                      <a:pt x="35" y="28"/>
                    </a:lnTo>
                    <a:lnTo>
                      <a:pt x="28" y="20"/>
                    </a:lnTo>
                    <a:lnTo>
                      <a:pt x="24" y="13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04" name="Freeform 376"/>
              <p:cNvSpPr>
                <a:spLocks/>
              </p:cNvSpPr>
              <p:nvPr/>
            </p:nvSpPr>
            <p:spPr bwMode="auto">
              <a:xfrm>
                <a:off x="2847" y="2486"/>
                <a:ext cx="17" cy="32"/>
              </a:xfrm>
              <a:custGeom>
                <a:avLst/>
                <a:gdLst/>
                <a:ahLst/>
                <a:cxnLst>
                  <a:cxn ang="0">
                    <a:pos x="5" y="26"/>
                  </a:cxn>
                  <a:cxn ang="0">
                    <a:pos x="15" y="21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5" y="26"/>
                  </a:cxn>
                  <a:cxn ang="0">
                    <a:pos x="5" y="26"/>
                  </a:cxn>
                  <a:cxn ang="0">
                    <a:pos x="15" y="32"/>
                  </a:cxn>
                  <a:cxn ang="0">
                    <a:pos x="15" y="21"/>
                  </a:cxn>
                  <a:cxn ang="0">
                    <a:pos x="5" y="26"/>
                  </a:cxn>
                </a:cxnLst>
                <a:rect l="0" t="0" r="r" b="b"/>
                <a:pathLst>
                  <a:path w="17" h="32">
                    <a:moveTo>
                      <a:pt x="5" y="26"/>
                    </a:moveTo>
                    <a:lnTo>
                      <a:pt x="15" y="21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15" y="32"/>
                    </a:lnTo>
                    <a:lnTo>
                      <a:pt x="15" y="21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05" name="Freeform 377"/>
              <p:cNvSpPr>
                <a:spLocks/>
              </p:cNvSpPr>
              <p:nvPr/>
            </p:nvSpPr>
            <p:spPr bwMode="auto">
              <a:xfrm>
                <a:off x="2805" y="2482"/>
                <a:ext cx="53" cy="3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15"/>
                  </a:cxn>
                  <a:cxn ang="0">
                    <a:pos x="47" y="30"/>
                  </a:cxn>
                  <a:cxn ang="0">
                    <a:pos x="53" y="19"/>
                  </a:cxn>
                  <a:cxn ang="0">
                    <a:pos x="10" y="4"/>
                  </a:cxn>
                  <a:cxn ang="0">
                    <a:pos x="0" y="5"/>
                  </a:cxn>
                  <a:cxn ang="0">
                    <a:pos x="10" y="4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rect l="0" t="0" r="r" b="b"/>
                <a:pathLst>
                  <a:path w="53" h="30">
                    <a:moveTo>
                      <a:pt x="0" y="5"/>
                    </a:moveTo>
                    <a:lnTo>
                      <a:pt x="4" y="15"/>
                    </a:lnTo>
                    <a:lnTo>
                      <a:pt x="47" y="30"/>
                    </a:lnTo>
                    <a:lnTo>
                      <a:pt x="53" y="19"/>
                    </a:lnTo>
                    <a:lnTo>
                      <a:pt x="10" y="4"/>
                    </a:lnTo>
                    <a:lnTo>
                      <a:pt x="0" y="5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06" name="Freeform 378"/>
              <p:cNvSpPr>
                <a:spLocks/>
              </p:cNvSpPr>
              <p:nvPr/>
            </p:nvSpPr>
            <p:spPr bwMode="auto">
              <a:xfrm>
                <a:off x="2732" y="2487"/>
                <a:ext cx="86" cy="85"/>
              </a:xfrm>
              <a:custGeom>
                <a:avLst/>
                <a:gdLst/>
                <a:ahLst/>
                <a:cxnLst>
                  <a:cxn ang="0">
                    <a:pos x="6" y="85"/>
                  </a:cxn>
                  <a:cxn ang="0">
                    <a:pos x="6" y="85"/>
                  </a:cxn>
                  <a:cxn ang="0">
                    <a:pos x="23" y="76"/>
                  </a:cxn>
                  <a:cxn ang="0">
                    <a:pos x="38" y="66"/>
                  </a:cxn>
                  <a:cxn ang="0">
                    <a:pos x="49" y="56"/>
                  </a:cxn>
                  <a:cxn ang="0">
                    <a:pos x="58" y="44"/>
                  </a:cxn>
                  <a:cxn ang="0">
                    <a:pos x="73" y="25"/>
                  </a:cxn>
                  <a:cxn ang="0">
                    <a:pos x="86" y="9"/>
                  </a:cxn>
                  <a:cxn ang="0">
                    <a:pos x="73" y="0"/>
                  </a:cxn>
                  <a:cxn ang="0">
                    <a:pos x="60" y="17"/>
                  </a:cxn>
                  <a:cxn ang="0">
                    <a:pos x="47" y="37"/>
                  </a:cxn>
                  <a:cxn ang="0">
                    <a:pos x="38" y="46"/>
                  </a:cxn>
                  <a:cxn ang="0">
                    <a:pos x="28" y="56"/>
                  </a:cxn>
                  <a:cxn ang="0">
                    <a:pos x="15" y="64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6" y="85"/>
                  </a:cxn>
                </a:cxnLst>
                <a:rect l="0" t="0" r="r" b="b"/>
                <a:pathLst>
                  <a:path w="86" h="85">
                    <a:moveTo>
                      <a:pt x="6" y="85"/>
                    </a:moveTo>
                    <a:lnTo>
                      <a:pt x="6" y="85"/>
                    </a:lnTo>
                    <a:lnTo>
                      <a:pt x="23" y="76"/>
                    </a:lnTo>
                    <a:lnTo>
                      <a:pt x="38" y="66"/>
                    </a:lnTo>
                    <a:lnTo>
                      <a:pt x="49" y="56"/>
                    </a:lnTo>
                    <a:lnTo>
                      <a:pt x="58" y="44"/>
                    </a:lnTo>
                    <a:lnTo>
                      <a:pt x="73" y="25"/>
                    </a:lnTo>
                    <a:lnTo>
                      <a:pt x="86" y="9"/>
                    </a:lnTo>
                    <a:lnTo>
                      <a:pt x="73" y="0"/>
                    </a:lnTo>
                    <a:lnTo>
                      <a:pt x="60" y="17"/>
                    </a:lnTo>
                    <a:lnTo>
                      <a:pt x="47" y="37"/>
                    </a:lnTo>
                    <a:lnTo>
                      <a:pt x="38" y="46"/>
                    </a:lnTo>
                    <a:lnTo>
                      <a:pt x="28" y="56"/>
                    </a:lnTo>
                    <a:lnTo>
                      <a:pt x="15" y="64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6" y="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07" name="Freeform 379"/>
              <p:cNvSpPr>
                <a:spLocks/>
              </p:cNvSpPr>
              <p:nvPr/>
            </p:nvSpPr>
            <p:spPr bwMode="auto">
              <a:xfrm>
                <a:off x="2610" y="2558"/>
                <a:ext cx="128" cy="51"/>
              </a:xfrm>
              <a:custGeom>
                <a:avLst/>
                <a:gdLst/>
                <a:ahLst/>
                <a:cxnLst>
                  <a:cxn ang="0">
                    <a:pos x="21" y="39"/>
                  </a:cxn>
                  <a:cxn ang="0">
                    <a:pos x="21" y="51"/>
                  </a:cxn>
                  <a:cxn ang="0">
                    <a:pos x="41" y="42"/>
                  </a:cxn>
                  <a:cxn ang="0">
                    <a:pos x="66" y="35"/>
                  </a:cxn>
                  <a:cxn ang="0">
                    <a:pos x="96" y="25"/>
                  </a:cxn>
                  <a:cxn ang="0">
                    <a:pos x="128" y="14"/>
                  </a:cxn>
                  <a:cxn ang="0">
                    <a:pos x="122" y="0"/>
                  </a:cxn>
                  <a:cxn ang="0">
                    <a:pos x="90" y="14"/>
                  </a:cxn>
                  <a:cxn ang="0">
                    <a:pos x="60" y="22"/>
                  </a:cxn>
                  <a:cxn ang="0">
                    <a:pos x="36" y="29"/>
                  </a:cxn>
                  <a:cxn ang="0">
                    <a:pos x="13" y="39"/>
                  </a:cxn>
                  <a:cxn ang="0">
                    <a:pos x="13" y="51"/>
                  </a:cxn>
                  <a:cxn ang="0">
                    <a:pos x="13" y="39"/>
                  </a:cxn>
                  <a:cxn ang="0">
                    <a:pos x="0" y="46"/>
                  </a:cxn>
                  <a:cxn ang="0">
                    <a:pos x="13" y="51"/>
                  </a:cxn>
                  <a:cxn ang="0">
                    <a:pos x="21" y="39"/>
                  </a:cxn>
                </a:cxnLst>
                <a:rect l="0" t="0" r="r" b="b"/>
                <a:pathLst>
                  <a:path w="128" h="51">
                    <a:moveTo>
                      <a:pt x="21" y="39"/>
                    </a:moveTo>
                    <a:lnTo>
                      <a:pt x="21" y="51"/>
                    </a:lnTo>
                    <a:lnTo>
                      <a:pt x="41" y="42"/>
                    </a:lnTo>
                    <a:lnTo>
                      <a:pt x="66" y="35"/>
                    </a:lnTo>
                    <a:lnTo>
                      <a:pt x="96" y="25"/>
                    </a:lnTo>
                    <a:lnTo>
                      <a:pt x="128" y="14"/>
                    </a:lnTo>
                    <a:lnTo>
                      <a:pt x="122" y="0"/>
                    </a:lnTo>
                    <a:lnTo>
                      <a:pt x="90" y="14"/>
                    </a:lnTo>
                    <a:lnTo>
                      <a:pt x="60" y="22"/>
                    </a:lnTo>
                    <a:lnTo>
                      <a:pt x="36" y="29"/>
                    </a:lnTo>
                    <a:lnTo>
                      <a:pt x="13" y="39"/>
                    </a:lnTo>
                    <a:lnTo>
                      <a:pt x="13" y="51"/>
                    </a:lnTo>
                    <a:lnTo>
                      <a:pt x="13" y="39"/>
                    </a:lnTo>
                    <a:lnTo>
                      <a:pt x="0" y="46"/>
                    </a:lnTo>
                    <a:lnTo>
                      <a:pt x="13" y="51"/>
                    </a:lnTo>
                    <a:lnTo>
                      <a:pt x="21" y="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08" name="Freeform 380"/>
              <p:cNvSpPr>
                <a:spLocks/>
              </p:cNvSpPr>
              <p:nvPr/>
            </p:nvSpPr>
            <p:spPr bwMode="auto">
              <a:xfrm>
                <a:off x="2623" y="2597"/>
                <a:ext cx="68" cy="37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4" y="25"/>
                  </a:cxn>
                  <a:cxn ang="0">
                    <a:pos x="8" y="0"/>
                  </a:cxn>
                  <a:cxn ang="0">
                    <a:pos x="0" y="12"/>
                  </a:cxn>
                  <a:cxn ang="0">
                    <a:pos x="56" y="37"/>
                  </a:cxn>
                  <a:cxn ang="0">
                    <a:pos x="68" y="27"/>
                  </a:cxn>
                </a:cxnLst>
                <a:rect l="0" t="0" r="r" b="b"/>
                <a:pathLst>
                  <a:path w="68" h="37">
                    <a:moveTo>
                      <a:pt x="68" y="27"/>
                    </a:moveTo>
                    <a:lnTo>
                      <a:pt x="64" y="25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56" y="37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09" name="Freeform 381"/>
              <p:cNvSpPr>
                <a:spLocks/>
              </p:cNvSpPr>
              <p:nvPr/>
            </p:nvSpPr>
            <p:spPr bwMode="auto">
              <a:xfrm>
                <a:off x="2678" y="2624"/>
                <a:ext cx="139" cy="138"/>
              </a:xfrm>
              <a:custGeom>
                <a:avLst/>
                <a:gdLst/>
                <a:ahLst/>
                <a:cxnLst>
                  <a:cxn ang="0">
                    <a:pos x="139" y="128"/>
                  </a:cxn>
                  <a:cxn ang="0">
                    <a:pos x="133" y="125"/>
                  </a:cxn>
                  <a:cxn ang="0">
                    <a:pos x="125" y="123"/>
                  </a:cxn>
                  <a:cxn ang="0">
                    <a:pos x="116" y="118"/>
                  </a:cxn>
                  <a:cxn ang="0">
                    <a:pos x="107" y="115"/>
                  </a:cxn>
                  <a:cxn ang="0">
                    <a:pos x="99" y="108"/>
                  </a:cxn>
                  <a:cxn ang="0">
                    <a:pos x="80" y="93"/>
                  </a:cxn>
                  <a:cxn ang="0">
                    <a:pos x="63" y="74"/>
                  </a:cxn>
                  <a:cxn ang="0">
                    <a:pos x="35" y="34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22" y="42"/>
                  </a:cxn>
                  <a:cxn ang="0">
                    <a:pos x="52" y="82"/>
                  </a:cxn>
                  <a:cxn ang="0">
                    <a:pos x="69" y="101"/>
                  </a:cxn>
                  <a:cxn ang="0">
                    <a:pos x="88" y="118"/>
                  </a:cxn>
                  <a:cxn ang="0">
                    <a:pos x="99" y="125"/>
                  </a:cxn>
                  <a:cxn ang="0">
                    <a:pos x="109" y="131"/>
                  </a:cxn>
                  <a:cxn ang="0">
                    <a:pos x="120" y="135"/>
                  </a:cxn>
                  <a:cxn ang="0">
                    <a:pos x="131" y="138"/>
                  </a:cxn>
                  <a:cxn ang="0">
                    <a:pos x="125" y="135"/>
                  </a:cxn>
                  <a:cxn ang="0">
                    <a:pos x="139" y="128"/>
                  </a:cxn>
                  <a:cxn ang="0">
                    <a:pos x="137" y="125"/>
                  </a:cxn>
                  <a:cxn ang="0">
                    <a:pos x="133" y="125"/>
                  </a:cxn>
                  <a:cxn ang="0">
                    <a:pos x="139" y="128"/>
                  </a:cxn>
                </a:cxnLst>
                <a:rect l="0" t="0" r="r" b="b"/>
                <a:pathLst>
                  <a:path w="139" h="138">
                    <a:moveTo>
                      <a:pt x="139" y="128"/>
                    </a:moveTo>
                    <a:lnTo>
                      <a:pt x="133" y="125"/>
                    </a:lnTo>
                    <a:lnTo>
                      <a:pt x="125" y="123"/>
                    </a:lnTo>
                    <a:lnTo>
                      <a:pt x="116" y="118"/>
                    </a:lnTo>
                    <a:lnTo>
                      <a:pt x="107" y="115"/>
                    </a:lnTo>
                    <a:lnTo>
                      <a:pt x="99" y="108"/>
                    </a:lnTo>
                    <a:lnTo>
                      <a:pt x="80" y="93"/>
                    </a:lnTo>
                    <a:lnTo>
                      <a:pt x="63" y="74"/>
                    </a:lnTo>
                    <a:lnTo>
                      <a:pt x="35" y="34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22" y="42"/>
                    </a:lnTo>
                    <a:lnTo>
                      <a:pt x="52" y="82"/>
                    </a:lnTo>
                    <a:lnTo>
                      <a:pt x="69" y="101"/>
                    </a:lnTo>
                    <a:lnTo>
                      <a:pt x="88" y="118"/>
                    </a:lnTo>
                    <a:lnTo>
                      <a:pt x="99" y="125"/>
                    </a:lnTo>
                    <a:lnTo>
                      <a:pt x="109" y="131"/>
                    </a:lnTo>
                    <a:lnTo>
                      <a:pt x="120" y="135"/>
                    </a:lnTo>
                    <a:lnTo>
                      <a:pt x="131" y="138"/>
                    </a:lnTo>
                    <a:lnTo>
                      <a:pt x="125" y="135"/>
                    </a:lnTo>
                    <a:lnTo>
                      <a:pt x="139" y="128"/>
                    </a:lnTo>
                    <a:lnTo>
                      <a:pt x="137" y="125"/>
                    </a:lnTo>
                    <a:lnTo>
                      <a:pt x="133" y="125"/>
                    </a:lnTo>
                    <a:lnTo>
                      <a:pt x="139" y="1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10" name="Freeform 382"/>
              <p:cNvSpPr>
                <a:spLocks/>
              </p:cNvSpPr>
              <p:nvPr/>
            </p:nvSpPr>
            <p:spPr bwMode="auto">
              <a:xfrm>
                <a:off x="2803" y="2752"/>
                <a:ext cx="30" cy="34"/>
              </a:xfrm>
              <a:custGeom>
                <a:avLst/>
                <a:gdLst/>
                <a:ahLst/>
                <a:cxnLst>
                  <a:cxn ang="0">
                    <a:pos x="23" y="34"/>
                  </a:cxn>
                  <a:cxn ang="0">
                    <a:pos x="30" y="22"/>
                  </a:cxn>
                  <a:cxn ang="0">
                    <a:pos x="14" y="0"/>
                  </a:cxn>
                  <a:cxn ang="0">
                    <a:pos x="0" y="7"/>
                  </a:cxn>
                  <a:cxn ang="0">
                    <a:pos x="17" y="30"/>
                  </a:cxn>
                  <a:cxn ang="0">
                    <a:pos x="23" y="34"/>
                  </a:cxn>
                  <a:cxn ang="0">
                    <a:pos x="17" y="30"/>
                  </a:cxn>
                  <a:cxn ang="0">
                    <a:pos x="19" y="34"/>
                  </a:cxn>
                  <a:cxn ang="0">
                    <a:pos x="23" y="34"/>
                  </a:cxn>
                </a:cxnLst>
                <a:rect l="0" t="0" r="r" b="b"/>
                <a:pathLst>
                  <a:path w="30" h="34">
                    <a:moveTo>
                      <a:pt x="23" y="34"/>
                    </a:moveTo>
                    <a:lnTo>
                      <a:pt x="30" y="22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17" y="30"/>
                    </a:lnTo>
                    <a:lnTo>
                      <a:pt x="23" y="34"/>
                    </a:lnTo>
                    <a:lnTo>
                      <a:pt x="17" y="30"/>
                    </a:lnTo>
                    <a:lnTo>
                      <a:pt x="19" y="34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11" name="Freeform 383"/>
              <p:cNvSpPr>
                <a:spLocks/>
              </p:cNvSpPr>
              <p:nvPr/>
            </p:nvSpPr>
            <p:spPr bwMode="auto">
              <a:xfrm>
                <a:off x="2826" y="2771"/>
                <a:ext cx="21" cy="15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19" y="1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9" y="15"/>
                  </a:cxn>
                  <a:cxn ang="0">
                    <a:pos x="21" y="15"/>
                  </a:cxn>
                </a:cxnLst>
                <a:rect l="0" t="0" r="r" b="b"/>
                <a:pathLst>
                  <a:path w="21" h="15">
                    <a:moveTo>
                      <a:pt x="21" y="15"/>
                    </a:moveTo>
                    <a:lnTo>
                      <a:pt x="19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9" y="15"/>
                    </a:lnTo>
                    <a:lnTo>
                      <a:pt x="21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12" name="Freeform 384"/>
              <p:cNvSpPr>
                <a:spLocks/>
              </p:cNvSpPr>
              <p:nvPr/>
            </p:nvSpPr>
            <p:spPr bwMode="auto">
              <a:xfrm>
                <a:off x="2843" y="2728"/>
                <a:ext cx="107" cy="58"/>
              </a:xfrm>
              <a:custGeom>
                <a:avLst/>
                <a:gdLst/>
                <a:ahLst/>
                <a:cxnLst>
                  <a:cxn ang="0">
                    <a:pos x="107" y="7"/>
                  </a:cxn>
                  <a:cxn ang="0">
                    <a:pos x="107" y="7"/>
                  </a:cxn>
                  <a:cxn ang="0">
                    <a:pos x="94" y="4"/>
                  </a:cxn>
                  <a:cxn ang="0">
                    <a:pos x="82" y="2"/>
                  </a:cxn>
                  <a:cxn ang="0">
                    <a:pos x="73" y="0"/>
                  </a:cxn>
                  <a:cxn ang="0">
                    <a:pos x="64" y="2"/>
                  </a:cxn>
                  <a:cxn ang="0">
                    <a:pos x="56" y="4"/>
                  </a:cxn>
                  <a:cxn ang="0">
                    <a:pos x="49" y="7"/>
                  </a:cxn>
                  <a:cxn ang="0">
                    <a:pos x="43" y="12"/>
                  </a:cxn>
                  <a:cxn ang="0">
                    <a:pos x="37" y="17"/>
                  </a:cxn>
                  <a:cxn ang="0">
                    <a:pos x="30" y="26"/>
                  </a:cxn>
                  <a:cxn ang="0">
                    <a:pos x="21" y="34"/>
                  </a:cxn>
                  <a:cxn ang="0">
                    <a:pos x="17" y="37"/>
                  </a:cxn>
                  <a:cxn ang="0">
                    <a:pos x="11" y="41"/>
                  </a:cxn>
                  <a:cxn ang="0">
                    <a:pos x="7" y="43"/>
                  </a:cxn>
                  <a:cxn ang="0">
                    <a:pos x="0" y="44"/>
                  </a:cxn>
                  <a:cxn ang="0">
                    <a:pos x="4" y="58"/>
                  </a:cxn>
                  <a:cxn ang="0">
                    <a:pos x="13" y="56"/>
                  </a:cxn>
                  <a:cxn ang="0">
                    <a:pos x="21" y="53"/>
                  </a:cxn>
                  <a:cxn ang="0">
                    <a:pos x="26" y="49"/>
                  </a:cxn>
                  <a:cxn ang="0">
                    <a:pos x="32" y="44"/>
                  </a:cxn>
                  <a:cxn ang="0">
                    <a:pos x="41" y="34"/>
                  </a:cxn>
                  <a:cxn ang="0">
                    <a:pos x="49" y="26"/>
                  </a:cxn>
                  <a:cxn ang="0">
                    <a:pos x="52" y="22"/>
                  </a:cxn>
                  <a:cxn ang="0">
                    <a:pos x="58" y="19"/>
                  </a:cxn>
                  <a:cxn ang="0">
                    <a:pos x="62" y="17"/>
                  </a:cxn>
                  <a:cxn ang="0">
                    <a:pos x="67" y="16"/>
                  </a:cxn>
                  <a:cxn ang="0">
                    <a:pos x="73" y="16"/>
                  </a:cxn>
                  <a:cxn ang="0">
                    <a:pos x="81" y="16"/>
                  </a:cxn>
                  <a:cxn ang="0">
                    <a:pos x="90" y="17"/>
                  </a:cxn>
                  <a:cxn ang="0">
                    <a:pos x="101" y="21"/>
                  </a:cxn>
                  <a:cxn ang="0">
                    <a:pos x="101" y="21"/>
                  </a:cxn>
                  <a:cxn ang="0">
                    <a:pos x="107" y="7"/>
                  </a:cxn>
                </a:cxnLst>
                <a:rect l="0" t="0" r="r" b="b"/>
                <a:pathLst>
                  <a:path w="107" h="58">
                    <a:moveTo>
                      <a:pt x="107" y="7"/>
                    </a:moveTo>
                    <a:lnTo>
                      <a:pt x="107" y="7"/>
                    </a:lnTo>
                    <a:lnTo>
                      <a:pt x="94" y="4"/>
                    </a:lnTo>
                    <a:lnTo>
                      <a:pt x="82" y="2"/>
                    </a:lnTo>
                    <a:lnTo>
                      <a:pt x="73" y="0"/>
                    </a:lnTo>
                    <a:lnTo>
                      <a:pt x="64" y="2"/>
                    </a:lnTo>
                    <a:lnTo>
                      <a:pt x="56" y="4"/>
                    </a:lnTo>
                    <a:lnTo>
                      <a:pt x="49" y="7"/>
                    </a:lnTo>
                    <a:lnTo>
                      <a:pt x="43" y="12"/>
                    </a:lnTo>
                    <a:lnTo>
                      <a:pt x="37" y="17"/>
                    </a:lnTo>
                    <a:lnTo>
                      <a:pt x="30" y="26"/>
                    </a:lnTo>
                    <a:lnTo>
                      <a:pt x="21" y="34"/>
                    </a:lnTo>
                    <a:lnTo>
                      <a:pt x="17" y="37"/>
                    </a:lnTo>
                    <a:lnTo>
                      <a:pt x="11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4" y="58"/>
                    </a:lnTo>
                    <a:lnTo>
                      <a:pt x="13" y="56"/>
                    </a:lnTo>
                    <a:lnTo>
                      <a:pt x="21" y="53"/>
                    </a:lnTo>
                    <a:lnTo>
                      <a:pt x="26" y="49"/>
                    </a:lnTo>
                    <a:lnTo>
                      <a:pt x="32" y="44"/>
                    </a:lnTo>
                    <a:lnTo>
                      <a:pt x="41" y="34"/>
                    </a:lnTo>
                    <a:lnTo>
                      <a:pt x="49" y="26"/>
                    </a:lnTo>
                    <a:lnTo>
                      <a:pt x="52" y="22"/>
                    </a:lnTo>
                    <a:lnTo>
                      <a:pt x="58" y="19"/>
                    </a:lnTo>
                    <a:lnTo>
                      <a:pt x="62" y="17"/>
                    </a:lnTo>
                    <a:lnTo>
                      <a:pt x="67" y="16"/>
                    </a:lnTo>
                    <a:lnTo>
                      <a:pt x="73" y="16"/>
                    </a:lnTo>
                    <a:lnTo>
                      <a:pt x="81" y="16"/>
                    </a:lnTo>
                    <a:lnTo>
                      <a:pt x="90" y="17"/>
                    </a:lnTo>
                    <a:lnTo>
                      <a:pt x="101" y="21"/>
                    </a:lnTo>
                    <a:lnTo>
                      <a:pt x="101" y="21"/>
                    </a:lnTo>
                    <a:lnTo>
                      <a:pt x="107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13" name="Freeform 385"/>
              <p:cNvSpPr>
                <a:spLocks/>
              </p:cNvSpPr>
              <p:nvPr/>
            </p:nvSpPr>
            <p:spPr bwMode="auto">
              <a:xfrm>
                <a:off x="2944" y="2735"/>
                <a:ext cx="136" cy="59"/>
              </a:xfrm>
              <a:custGeom>
                <a:avLst/>
                <a:gdLst/>
                <a:ahLst/>
                <a:cxnLst>
                  <a:cxn ang="0">
                    <a:pos x="130" y="46"/>
                  </a:cxn>
                  <a:cxn ang="0">
                    <a:pos x="136" y="47"/>
                  </a:cxn>
                  <a:cxn ang="0">
                    <a:pos x="119" y="34"/>
                  </a:cxn>
                  <a:cxn ang="0">
                    <a:pos x="104" y="25"/>
                  </a:cxn>
                  <a:cxn ang="0">
                    <a:pos x="87" y="19"/>
                  </a:cxn>
                  <a:cxn ang="0">
                    <a:pos x="72" y="14"/>
                  </a:cxn>
                  <a:cxn ang="0">
                    <a:pos x="40" y="9"/>
                  </a:cxn>
                  <a:cxn ang="0">
                    <a:pos x="6" y="0"/>
                  </a:cxn>
                  <a:cxn ang="0">
                    <a:pos x="0" y="14"/>
                  </a:cxn>
                  <a:cxn ang="0">
                    <a:pos x="36" y="22"/>
                  </a:cxn>
                  <a:cxn ang="0">
                    <a:pos x="68" y="27"/>
                  </a:cxn>
                  <a:cxn ang="0">
                    <a:pos x="81" y="32"/>
                  </a:cxn>
                  <a:cxn ang="0">
                    <a:pos x="96" y="37"/>
                  </a:cxn>
                  <a:cxn ang="0">
                    <a:pos x="109" y="46"/>
                  </a:cxn>
                  <a:cxn ang="0">
                    <a:pos x="124" y="57"/>
                  </a:cxn>
                  <a:cxn ang="0">
                    <a:pos x="130" y="59"/>
                  </a:cxn>
                  <a:cxn ang="0">
                    <a:pos x="130" y="46"/>
                  </a:cxn>
                </a:cxnLst>
                <a:rect l="0" t="0" r="r" b="b"/>
                <a:pathLst>
                  <a:path w="136" h="59">
                    <a:moveTo>
                      <a:pt x="130" y="46"/>
                    </a:moveTo>
                    <a:lnTo>
                      <a:pt x="136" y="47"/>
                    </a:lnTo>
                    <a:lnTo>
                      <a:pt x="119" y="34"/>
                    </a:lnTo>
                    <a:lnTo>
                      <a:pt x="104" y="25"/>
                    </a:lnTo>
                    <a:lnTo>
                      <a:pt x="87" y="19"/>
                    </a:lnTo>
                    <a:lnTo>
                      <a:pt x="72" y="14"/>
                    </a:lnTo>
                    <a:lnTo>
                      <a:pt x="40" y="9"/>
                    </a:lnTo>
                    <a:lnTo>
                      <a:pt x="6" y="0"/>
                    </a:lnTo>
                    <a:lnTo>
                      <a:pt x="0" y="14"/>
                    </a:lnTo>
                    <a:lnTo>
                      <a:pt x="36" y="22"/>
                    </a:lnTo>
                    <a:lnTo>
                      <a:pt x="68" y="27"/>
                    </a:lnTo>
                    <a:lnTo>
                      <a:pt x="81" y="32"/>
                    </a:lnTo>
                    <a:lnTo>
                      <a:pt x="96" y="37"/>
                    </a:lnTo>
                    <a:lnTo>
                      <a:pt x="109" y="46"/>
                    </a:lnTo>
                    <a:lnTo>
                      <a:pt x="124" y="57"/>
                    </a:lnTo>
                    <a:lnTo>
                      <a:pt x="130" y="59"/>
                    </a:lnTo>
                    <a:lnTo>
                      <a:pt x="130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14" name="Freeform 386"/>
              <p:cNvSpPr>
                <a:spLocks/>
              </p:cNvSpPr>
              <p:nvPr/>
            </p:nvSpPr>
            <p:spPr bwMode="auto">
              <a:xfrm>
                <a:off x="3074" y="2781"/>
                <a:ext cx="26" cy="13"/>
              </a:xfrm>
              <a:custGeom>
                <a:avLst/>
                <a:gdLst/>
                <a:ahLst/>
                <a:cxnLst>
                  <a:cxn ang="0">
                    <a:pos x="26" y="6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7" y="13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26" y="0"/>
                  </a:cxn>
                  <a:cxn ang="0">
                    <a:pos x="17" y="0"/>
                  </a:cxn>
                  <a:cxn ang="0">
                    <a:pos x="26" y="6"/>
                  </a:cxn>
                </a:cxnLst>
                <a:rect l="0" t="0" r="r" b="b"/>
                <a:pathLst>
                  <a:path w="26" h="13">
                    <a:moveTo>
                      <a:pt x="26" y="6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7" y="13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15" name="Freeform 387"/>
              <p:cNvSpPr>
                <a:spLocks/>
              </p:cNvSpPr>
              <p:nvPr/>
            </p:nvSpPr>
            <p:spPr bwMode="auto">
              <a:xfrm>
                <a:off x="3066" y="2787"/>
                <a:ext cx="34" cy="48"/>
              </a:xfrm>
              <a:custGeom>
                <a:avLst/>
                <a:gdLst/>
                <a:ahLst/>
                <a:cxnLst>
                  <a:cxn ang="0">
                    <a:pos x="15" y="38"/>
                  </a:cxn>
                  <a:cxn ang="0">
                    <a:pos x="17" y="44"/>
                  </a:cxn>
                  <a:cxn ang="0">
                    <a:pos x="21" y="36"/>
                  </a:cxn>
                  <a:cxn ang="0">
                    <a:pos x="27" y="26"/>
                  </a:cxn>
                  <a:cxn ang="0">
                    <a:pos x="30" y="14"/>
                  </a:cxn>
                  <a:cxn ang="0">
                    <a:pos x="34" y="0"/>
                  </a:cxn>
                  <a:cxn ang="0">
                    <a:pos x="17" y="0"/>
                  </a:cxn>
                  <a:cxn ang="0">
                    <a:pos x="15" y="9"/>
                  </a:cxn>
                  <a:cxn ang="0">
                    <a:pos x="12" y="21"/>
                  </a:cxn>
                  <a:cxn ang="0">
                    <a:pos x="6" y="31"/>
                  </a:cxn>
                  <a:cxn ang="0">
                    <a:pos x="2" y="41"/>
                  </a:cxn>
                  <a:cxn ang="0">
                    <a:pos x="4" y="48"/>
                  </a:cxn>
                  <a:cxn ang="0">
                    <a:pos x="2" y="41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5" y="38"/>
                  </a:cxn>
                </a:cxnLst>
                <a:rect l="0" t="0" r="r" b="b"/>
                <a:pathLst>
                  <a:path w="34" h="48">
                    <a:moveTo>
                      <a:pt x="15" y="38"/>
                    </a:moveTo>
                    <a:lnTo>
                      <a:pt x="17" y="44"/>
                    </a:lnTo>
                    <a:lnTo>
                      <a:pt x="21" y="36"/>
                    </a:lnTo>
                    <a:lnTo>
                      <a:pt x="27" y="26"/>
                    </a:lnTo>
                    <a:lnTo>
                      <a:pt x="30" y="14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15" y="9"/>
                    </a:lnTo>
                    <a:lnTo>
                      <a:pt x="12" y="21"/>
                    </a:lnTo>
                    <a:lnTo>
                      <a:pt x="6" y="31"/>
                    </a:lnTo>
                    <a:lnTo>
                      <a:pt x="2" y="41"/>
                    </a:lnTo>
                    <a:lnTo>
                      <a:pt x="4" y="48"/>
                    </a:lnTo>
                    <a:lnTo>
                      <a:pt x="2" y="41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16" name="Freeform 388"/>
              <p:cNvSpPr>
                <a:spLocks/>
              </p:cNvSpPr>
              <p:nvPr/>
            </p:nvSpPr>
            <p:spPr bwMode="auto">
              <a:xfrm>
                <a:off x="3070" y="2825"/>
                <a:ext cx="139" cy="37"/>
              </a:xfrm>
              <a:custGeom>
                <a:avLst/>
                <a:gdLst/>
                <a:ahLst/>
                <a:cxnLst>
                  <a:cxn ang="0">
                    <a:pos x="124" y="15"/>
                  </a:cxn>
                  <a:cxn ang="0">
                    <a:pos x="128" y="10"/>
                  </a:cxn>
                  <a:cxn ang="0">
                    <a:pos x="113" y="16"/>
                  </a:cxn>
                  <a:cxn ang="0">
                    <a:pos x="98" y="21"/>
                  </a:cxn>
                  <a:cxn ang="0">
                    <a:pos x="81" y="23"/>
                  </a:cxn>
                  <a:cxn ang="0">
                    <a:pos x="66" y="23"/>
                  </a:cxn>
                  <a:cxn ang="0">
                    <a:pos x="51" y="20"/>
                  </a:cxn>
                  <a:cxn ang="0">
                    <a:pos x="36" y="16"/>
                  </a:cxn>
                  <a:cxn ang="0">
                    <a:pos x="23" y="8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13" y="20"/>
                  </a:cxn>
                  <a:cxn ang="0">
                    <a:pos x="30" y="28"/>
                  </a:cxn>
                  <a:cxn ang="0">
                    <a:pos x="47" y="33"/>
                  </a:cxn>
                  <a:cxn ang="0">
                    <a:pos x="64" y="37"/>
                  </a:cxn>
                  <a:cxn ang="0">
                    <a:pos x="83" y="37"/>
                  </a:cxn>
                  <a:cxn ang="0">
                    <a:pos x="100" y="35"/>
                  </a:cxn>
                  <a:cxn ang="0">
                    <a:pos x="118" y="28"/>
                  </a:cxn>
                  <a:cxn ang="0">
                    <a:pos x="135" y="21"/>
                  </a:cxn>
                  <a:cxn ang="0">
                    <a:pos x="139" y="16"/>
                  </a:cxn>
                  <a:cxn ang="0">
                    <a:pos x="135" y="21"/>
                  </a:cxn>
                  <a:cxn ang="0">
                    <a:pos x="139" y="20"/>
                  </a:cxn>
                  <a:cxn ang="0">
                    <a:pos x="139" y="16"/>
                  </a:cxn>
                  <a:cxn ang="0">
                    <a:pos x="124" y="15"/>
                  </a:cxn>
                </a:cxnLst>
                <a:rect l="0" t="0" r="r" b="b"/>
                <a:pathLst>
                  <a:path w="139" h="37">
                    <a:moveTo>
                      <a:pt x="124" y="15"/>
                    </a:moveTo>
                    <a:lnTo>
                      <a:pt x="128" y="10"/>
                    </a:lnTo>
                    <a:lnTo>
                      <a:pt x="113" y="16"/>
                    </a:lnTo>
                    <a:lnTo>
                      <a:pt x="98" y="21"/>
                    </a:lnTo>
                    <a:lnTo>
                      <a:pt x="81" y="23"/>
                    </a:lnTo>
                    <a:lnTo>
                      <a:pt x="66" y="23"/>
                    </a:lnTo>
                    <a:lnTo>
                      <a:pt x="51" y="20"/>
                    </a:lnTo>
                    <a:lnTo>
                      <a:pt x="36" y="16"/>
                    </a:lnTo>
                    <a:lnTo>
                      <a:pt x="23" y="8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13" y="20"/>
                    </a:lnTo>
                    <a:lnTo>
                      <a:pt x="30" y="28"/>
                    </a:lnTo>
                    <a:lnTo>
                      <a:pt x="47" y="33"/>
                    </a:lnTo>
                    <a:lnTo>
                      <a:pt x="64" y="37"/>
                    </a:lnTo>
                    <a:lnTo>
                      <a:pt x="83" y="37"/>
                    </a:lnTo>
                    <a:lnTo>
                      <a:pt x="100" y="35"/>
                    </a:lnTo>
                    <a:lnTo>
                      <a:pt x="118" y="28"/>
                    </a:lnTo>
                    <a:lnTo>
                      <a:pt x="135" y="21"/>
                    </a:lnTo>
                    <a:lnTo>
                      <a:pt x="139" y="16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6"/>
                    </a:lnTo>
                    <a:lnTo>
                      <a:pt x="124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17" name="Freeform 389"/>
              <p:cNvSpPr>
                <a:spLocks/>
              </p:cNvSpPr>
              <p:nvPr/>
            </p:nvSpPr>
            <p:spPr bwMode="auto">
              <a:xfrm>
                <a:off x="3194" y="2744"/>
                <a:ext cx="169" cy="97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154" y="6"/>
                  </a:cxn>
                  <a:cxn ang="0">
                    <a:pos x="150" y="18"/>
                  </a:cxn>
                  <a:cxn ang="0">
                    <a:pos x="147" y="27"/>
                  </a:cxn>
                  <a:cxn ang="0">
                    <a:pos x="141" y="33"/>
                  </a:cxn>
                  <a:cxn ang="0">
                    <a:pos x="132" y="40"/>
                  </a:cxn>
                  <a:cxn ang="0">
                    <a:pos x="122" y="43"/>
                  </a:cxn>
                  <a:cxn ang="0">
                    <a:pos x="111" y="47"/>
                  </a:cxn>
                  <a:cxn ang="0">
                    <a:pos x="98" y="50"/>
                  </a:cxn>
                  <a:cxn ang="0">
                    <a:pos x="85" y="52"/>
                  </a:cxn>
                  <a:cxn ang="0">
                    <a:pos x="56" y="57"/>
                  </a:cxn>
                  <a:cxn ang="0">
                    <a:pos x="32" y="64"/>
                  </a:cxn>
                  <a:cxn ang="0">
                    <a:pos x="21" y="69"/>
                  </a:cxn>
                  <a:cxn ang="0">
                    <a:pos x="11" y="75"/>
                  </a:cxn>
                  <a:cxn ang="0">
                    <a:pos x="4" y="84"/>
                  </a:cxn>
                  <a:cxn ang="0">
                    <a:pos x="0" y="96"/>
                  </a:cxn>
                  <a:cxn ang="0">
                    <a:pos x="15" y="97"/>
                  </a:cxn>
                  <a:cxn ang="0">
                    <a:pos x="19" y="89"/>
                  </a:cxn>
                  <a:cxn ang="0">
                    <a:pos x="23" y="84"/>
                  </a:cxn>
                  <a:cxn ang="0">
                    <a:pos x="28" y="81"/>
                  </a:cxn>
                  <a:cxn ang="0">
                    <a:pos x="38" y="75"/>
                  </a:cxn>
                  <a:cxn ang="0">
                    <a:pos x="60" y="70"/>
                  </a:cxn>
                  <a:cxn ang="0">
                    <a:pos x="86" y="67"/>
                  </a:cxn>
                  <a:cxn ang="0">
                    <a:pos x="102" y="64"/>
                  </a:cxn>
                  <a:cxn ang="0">
                    <a:pos x="115" y="60"/>
                  </a:cxn>
                  <a:cxn ang="0">
                    <a:pos x="128" y="57"/>
                  </a:cxn>
                  <a:cxn ang="0">
                    <a:pos x="141" y="52"/>
                  </a:cxn>
                  <a:cxn ang="0">
                    <a:pos x="150" y="43"/>
                  </a:cxn>
                  <a:cxn ang="0">
                    <a:pos x="160" y="33"/>
                  </a:cxn>
                  <a:cxn ang="0">
                    <a:pos x="165" y="21"/>
                  </a:cxn>
                  <a:cxn ang="0">
                    <a:pos x="169" y="8"/>
                  </a:cxn>
                  <a:cxn ang="0">
                    <a:pos x="163" y="13"/>
                  </a:cxn>
                  <a:cxn ang="0">
                    <a:pos x="158" y="0"/>
                  </a:cxn>
                  <a:cxn ang="0">
                    <a:pos x="154" y="1"/>
                  </a:cxn>
                  <a:cxn ang="0">
                    <a:pos x="154" y="6"/>
                  </a:cxn>
                  <a:cxn ang="0">
                    <a:pos x="158" y="0"/>
                  </a:cxn>
                </a:cxnLst>
                <a:rect l="0" t="0" r="r" b="b"/>
                <a:pathLst>
                  <a:path w="169" h="97">
                    <a:moveTo>
                      <a:pt x="158" y="0"/>
                    </a:moveTo>
                    <a:lnTo>
                      <a:pt x="154" y="6"/>
                    </a:lnTo>
                    <a:lnTo>
                      <a:pt x="150" y="18"/>
                    </a:lnTo>
                    <a:lnTo>
                      <a:pt x="147" y="27"/>
                    </a:lnTo>
                    <a:lnTo>
                      <a:pt x="141" y="33"/>
                    </a:lnTo>
                    <a:lnTo>
                      <a:pt x="132" y="40"/>
                    </a:lnTo>
                    <a:lnTo>
                      <a:pt x="122" y="43"/>
                    </a:lnTo>
                    <a:lnTo>
                      <a:pt x="111" y="47"/>
                    </a:lnTo>
                    <a:lnTo>
                      <a:pt x="98" y="50"/>
                    </a:lnTo>
                    <a:lnTo>
                      <a:pt x="85" y="52"/>
                    </a:lnTo>
                    <a:lnTo>
                      <a:pt x="56" y="57"/>
                    </a:lnTo>
                    <a:lnTo>
                      <a:pt x="32" y="64"/>
                    </a:lnTo>
                    <a:lnTo>
                      <a:pt x="21" y="69"/>
                    </a:lnTo>
                    <a:lnTo>
                      <a:pt x="11" y="75"/>
                    </a:lnTo>
                    <a:lnTo>
                      <a:pt x="4" y="84"/>
                    </a:lnTo>
                    <a:lnTo>
                      <a:pt x="0" y="96"/>
                    </a:lnTo>
                    <a:lnTo>
                      <a:pt x="15" y="97"/>
                    </a:lnTo>
                    <a:lnTo>
                      <a:pt x="19" y="89"/>
                    </a:lnTo>
                    <a:lnTo>
                      <a:pt x="23" y="84"/>
                    </a:lnTo>
                    <a:lnTo>
                      <a:pt x="28" y="81"/>
                    </a:lnTo>
                    <a:lnTo>
                      <a:pt x="38" y="75"/>
                    </a:lnTo>
                    <a:lnTo>
                      <a:pt x="60" y="70"/>
                    </a:lnTo>
                    <a:lnTo>
                      <a:pt x="86" y="67"/>
                    </a:lnTo>
                    <a:lnTo>
                      <a:pt x="102" y="64"/>
                    </a:lnTo>
                    <a:lnTo>
                      <a:pt x="115" y="60"/>
                    </a:lnTo>
                    <a:lnTo>
                      <a:pt x="128" y="57"/>
                    </a:lnTo>
                    <a:lnTo>
                      <a:pt x="141" y="52"/>
                    </a:lnTo>
                    <a:lnTo>
                      <a:pt x="150" y="43"/>
                    </a:lnTo>
                    <a:lnTo>
                      <a:pt x="160" y="33"/>
                    </a:lnTo>
                    <a:lnTo>
                      <a:pt x="165" y="21"/>
                    </a:lnTo>
                    <a:lnTo>
                      <a:pt x="169" y="8"/>
                    </a:lnTo>
                    <a:lnTo>
                      <a:pt x="163" y="13"/>
                    </a:lnTo>
                    <a:lnTo>
                      <a:pt x="158" y="0"/>
                    </a:lnTo>
                    <a:lnTo>
                      <a:pt x="154" y="1"/>
                    </a:lnTo>
                    <a:lnTo>
                      <a:pt x="154" y="6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18" name="Freeform 390"/>
              <p:cNvSpPr>
                <a:spLocks/>
              </p:cNvSpPr>
              <p:nvPr/>
            </p:nvSpPr>
            <p:spPr bwMode="auto">
              <a:xfrm>
                <a:off x="3352" y="2732"/>
                <a:ext cx="120" cy="35"/>
              </a:xfrm>
              <a:custGeom>
                <a:avLst/>
                <a:gdLst/>
                <a:ahLst/>
                <a:cxnLst>
                  <a:cxn ang="0">
                    <a:pos x="105" y="22"/>
                  </a:cxn>
                  <a:cxn ang="0">
                    <a:pos x="116" y="18"/>
                  </a:cxn>
                  <a:cxn ang="0">
                    <a:pos x="101" y="12"/>
                  </a:cxn>
                  <a:cxn ang="0">
                    <a:pos x="86" y="5"/>
                  </a:cxn>
                  <a:cxn ang="0">
                    <a:pos x="71" y="1"/>
                  </a:cxn>
                  <a:cxn ang="0">
                    <a:pos x="58" y="0"/>
                  </a:cxn>
                  <a:cxn ang="0">
                    <a:pos x="45" y="1"/>
                  </a:cxn>
                  <a:cxn ang="0">
                    <a:pos x="30" y="3"/>
                  </a:cxn>
                  <a:cxn ang="0">
                    <a:pos x="15" y="7"/>
                  </a:cxn>
                  <a:cxn ang="0">
                    <a:pos x="0" y="12"/>
                  </a:cxn>
                  <a:cxn ang="0">
                    <a:pos x="5" y="25"/>
                  </a:cxn>
                  <a:cxn ang="0">
                    <a:pos x="21" y="20"/>
                  </a:cxn>
                  <a:cxn ang="0">
                    <a:pos x="34" y="17"/>
                  </a:cxn>
                  <a:cxn ang="0">
                    <a:pos x="47" y="15"/>
                  </a:cxn>
                  <a:cxn ang="0">
                    <a:pos x="58" y="15"/>
                  </a:cxn>
                  <a:cxn ang="0">
                    <a:pos x="69" y="15"/>
                  </a:cxn>
                  <a:cxn ang="0">
                    <a:pos x="81" y="18"/>
                  </a:cxn>
                  <a:cxn ang="0">
                    <a:pos x="94" y="23"/>
                  </a:cxn>
                  <a:cxn ang="0">
                    <a:pos x="109" y="30"/>
                  </a:cxn>
                  <a:cxn ang="0">
                    <a:pos x="120" y="27"/>
                  </a:cxn>
                  <a:cxn ang="0">
                    <a:pos x="109" y="30"/>
                  </a:cxn>
                  <a:cxn ang="0">
                    <a:pos x="116" y="35"/>
                  </a:cxn>
                  <a:cxn ang="0">
                    <a:pos x="120" y="27"/>
                  </a:cxn>
                  <a:cxn ang="0">
                    <a:pos x="105" y="22"/>
                  </a:cxn>
                </a:cxnLst>
                <a:rect l="0" t="0" r="r" b="b"/>
                <a:pathLst>
                  <a:path w="120" h="35">
                    <a:moveTo>
                      <a:pt x="105" y="22"/>
                    </a:moveTo>
                    <a:lnTo>
                      <a:pt x="116" y="18"/>
                    </a:lnTo>
                    <a:lnTo>
                      <a:pt x="101" y="12"/>
                    </a:lnTo>
                    <a:lnTo>
                      <a:pt x="86" y="5"/>
                    </a:lnTo>
                    <a:lnTo>
                      <a:pt x="71" y="1"/>
                    </a:lnTo>
                    <a:lnTo>
                      <a:pt x="58" y="0"/>
                    </a:lnTo>
                    <a:lnTo>
                      <a:pt x="45" y="1"/>
                    </a:lnTo>
                    <a:lnTo>
                      <a:pt x="30" y="3"/>
                    </a:lnTo>
                    <a:lnTo>
                      <a:pt x="15" y="7"/>
                    </a:lnTo>
                    <a:lnTo>
                      <a:pt x="0" y="12"/>
                    </a:lnTo>
                    <a:lnTo>
                      <a:pt x="5" y="25"/>
                    </a:lnTo>
                    <a:lnTo>
                      <a:pt x="21" y="20"/>
                    </a:lnTo>
                    <a:lnTo>
                      <a:pt x="34" y="17"/>
                    </a:lnTo>
                    <a:lnTo>
                      <a:pt x="47" y="15"/>
                    </a:lnTo>
                    <a:lnTo>
                      <a:pt x="58" y="15"/>
                    </a:lnTo>
                    <a:lnTo>
                      <a:pt x="69" y="15"/>
                    </a:lnTo>
                    <a:lnTo>
                      <a:pt x="81" y="18"/>
                    </a:lnTo>
                    <a:lnTo>
                      <a:pt x="94" y="23"/>
                    </a:lnTo>
                    <a:lnTo>
                      <a:pt x="109" y="30"/>
                    </a:lnTo>
                    <a:lnTo>
                      <a:pt x="120" y="27"/>
                    </a:lnTo>
                    <a:lnTo>
                      <a:pt x="109" y="30"/>
                    </a:lnTo>
                    <a:lnTo>
                      <a:pt x="116" y="35"/>
                    </a:lnTo>
                    <a:lnTo>
                      <a:pt x="120" y="27"/>
                    </a:lnTo>
                    <a:lnTo>
                      <a:pt x="105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19" name="Freeform 391"/>
              <p:cNvSpPr>
                <a:spLocks/>
              </p:cNvSpPr>
              <p:nvPr/>
            </p:nvSpPr>
            <p:spPr bwMode="auto">
              <a:xfrm>
                <a:off x="3457" y="2647"/>
                <a:ext cx="66" cy="112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7" y="4"/>
                  </a:cxn>
                  <a:cxn ang="0">
                    <a:pos x="0" y="107"/>
                  </a:cxn>
                  <a:cxn ang="0">
                    <a:pos x="15" y="112"/>
                  </a:cxn>
                  <a:cxn ang="0">
                    <a:pos x="62" y="11"/>
                  </a:cxn>
                  <a:cxn ang="0">
                    <a:pos x="56" y="0"/>
                  </a:cxn>
                  <a:cxn ang="0">
                    <a:pos x="62" y="11"/>
                  </a:cxn>
                  <a:cxn ang="0">
                    <a:pos x="66" y="0"/>
                  </a:cxn>
                  <a:cxn ang="0">
                    <a:pos x="56" y="0"/>
                  </a:cxn>
                </a:cxnLst>
                <a:rect l="0" t="0" r="r" b="b"/>
                <a:pathLst>
                  <a:path w="66" h="112">
                    <a:moveTo>
                      <a:pt x="56" y="0"/>
                    </a:moveTo>
                    <a:lnTo>
                      <a:pt x="47" y="4"/>
                    </a:lnTo>
                    <a:lnTo>
                      <a:pt x="0" y="107"/>
                    </a:lnTo>
                    <a:lnTo>
                      <a:pt x="15" y="112"/>
                    </a:lnTo>
                    <a:lnTo>
                      <a:pt x="62" y="11"/>
                    </a:lnTo>
                    <a:lnTo>
                      <a:pt x="56" y="0"/>
                    </a:lnTo>
                    <a:lnTo>
                      <a:pt x="62" y="11"/>
                    </a:lnTo>
                    <a:lnTo>
                      <a:pt x="6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20" name="Freeform 392"/>
              <p:cNvSpPr>
                <a:spLocks/>
              </p:cNvSpPr>
              <p:nvPr/>
            </p:nvSpPr>
            <p:spPr bwMode="auto">
              <a:xfrm>
                <a:off x="3404" y="2642"/>
                <a:ext cx="109" cy="19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9" y="16"/>
                  </a:cxn>
                  <a:cxn ang="0">
                    <a:pos x="108" y="19"/>
                  </a:cxn>
                  <a:cxn ang="0">
                    <a:pos x="109" y="5"/>
                  </a:cxn>
                  <a:cxn ang="0">
                    <a:pos x="19" y="0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0" y="14"/>
                  </a:cxn>
                  <a:cxn ang="0">
                    <a:pos x="19" y="16"/>
                  </a:cxn>
                  <a:cxn ang="0">
                    <a:pos x="14" y="4"/>
                  </a:cxn>
                </a:cxnLst>
                <a:rect l="0" t="0" r="r" b="b"/>
                <a:pathLst>
                  <a:path w="109" h="19">
                    <a:moveTo>
                      <a:pt x="14" y="4"/>
                    </a:moveTo>
                    <a:lnTo>
                      <a:pt x="19" y="16"/>
                    </a:lnTo>
                    <a:lnTo>
                      <a:pt x="108" y="19"/>
                    </a:lnTo>
                    <a:lnTo>
                      <a:pt x="109" y="5"/>
                    </a:lnTo>
                    <a:lnTo>
                      <a:pt x="19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14"/>
                    </a:lnTo>
                    <a:lnTo>
                      <a:pt x="19" y="16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21" name="Freeform 393"/>
              <p:cNvSpPr>
                <a:spLocks/>
              </p:cNvSpPr>
              <p:nvPr/>
            </p:nvSpPr>
            <p:spPr bwMode="auto">
              <a:xfrm>
                <a:off x="3378" y="2620"/>
                <a:ext cx="62" cy="36"/>
              </a:xfrm>
              <a:custGeom>
                <a:avLst/>
                <a:gdLst/>
                <a:ahLst/>
                <a:cxnLst>
                  <a:cxn ang="0">
                    <a:pos x="6" y="21"/>
                  </a:cxn>
                  <a:cxn ang="0">
                    <a:pos x="11" y="19"/>
                  </a:cxn>
                  <a:cxn ang="0">
                    <a:pos x="13" y="17"/>
                  </a:cxn>
                  <a:cxn ang="0">
                    <a:pos x="21" y="16"/>
                  </a:cxn>
                  <a:cxn ang="0">
                    <a:pos x="30" y="16"/>
                  </a:cxn>
                  <a:cxn ang="0">
                    <a:pos x="41" y="16"/>
                  </a:cxn>
                  <a:cxn ang="0">
                    <a:pos x="43" y="16"/>
                  </a:cxn>
                  <a:cxn ang="0">
                    <a:pos x="47" y="16"/>
                  </a:cxn>
                  <a:cxn ang="0">
                    <a:pos x="47" y="17"/>
                  </a:cxn>
                  <a:cxn ang="0">
                    <a:pos x="47" y="16"/>
                  </a:cxn>
                  <a:cxn ang="0">
                    <a:pos x="47" y="16"/>
                  </a:cxn>
                  <a:cxn ang="0">
                    <a:pos x="47" y="17"/>
                  </a:cxn>
                  <a:cxn ang="0">
                    <a:pos x="45" y="21"/>
                  </a:cxn>
                  <a:cxn ang="0">
                    <a:pos x="40" y="26"/>
                  </a:cxn>
                  <a:cxn ang="0">
                    <a:pos x="51" y="36"/>
                  </a:cxn>
                  <a:cxn ang="0">
                    <a:pos x="57" y="29"/>
                  </a:cxn>
                  <a:cxn ang="0">
                    <a:pos x="60" y="24"/>
                  </a:cxn>
                  <a:cxn ang="0">
                    <a:pos x="62" y="17"/>
                  </a:cxn>
                  <a:cxn ang="0">
                    <a:pos x="62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0" y="0"/>
                  </a:cxn>
                  <a:cxn ang="0">
                    <a:pos x="19" y="2"/>
                  </a:cxn>
                  <a:cxn ang="0">
                    <a:pos x="8" y="5"/>
                  </a:cxn>
                  <a:cxn ang="0">
                    <a:pos x="0" y="9"/>
                  </a:cxn>
                  <a:cxn ang="0">
                    <a:pos x="4" y="7"/>
                  </a:cxn>
                  <a:cxn ang="0">
                    <a:pos x="6" y="21"/>
                  </a:cxn>
                </a:cxnLst>
                <a:rect l="0" t="0" r="r" b="b"/>
                <a:pathLst>
                  <a:path w="62" h="36">
                    <a:moveTo>
                      <a:pt x="6" y="21"/>
                    </a:moveTo>
                    <a:lnTo>
                      <a:pt x="11" y="19"/>
                    </a:lnTo>
                    <a:lnTo>
                      <a:pt x="13" y="17"/>
                    </a:lnTo>
                    <a:lnTo>
                      <a:pt x="21" y="16"/>
                    </a:lnTo>
                    <a:lnTo>
                      <a:pt x="30" y="16"/>
                    </a:lnTo>
                    <a:lnTo>
                      <a:pt x="41" y="16"/>
                    </a:lnTo>
                    <a:lnTo>
                      <a:pt x="43" y="16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7" y="16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5" y="21"/>
                    </a:lnTo>
                    <a:lnTo>
                      <a:pt x="40" y="26"/>
                    </a:lnTo>
                    <a:lnTo>
                      <a:pt x="51" y="36"/>
                    </a:lnTo>
                    <a:lnTo>
                      <a:pt x="57" y="29"/>
                    </a:lnTo>
                    <a:lnTo>
                      <a:pt x="60" y="24"/>
                    </a:lnTo>
                    <a:lnTo>
                      <a:pt x="62" y="17"/>
                    </a:lnTo>
                    <a:lnTo>
                      <a:pt x="62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5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22" name="Freeform 394"/>
              <p:cNvSpPr>
                <a:spLocks/>
              </p:cNvSpPr>
              <p:nvPr/>
            </p:nvSpPr>
            <p:spPr bwMode="auto">
              <a:xfrm>
                <a:off x="3331" y="2627"/>
                <a:ext cx="53" cy="1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19"/>
                  </a:cxn>
                  <a:cxn ang="0">
                    <a:pos x="53" y="14"/>
                  </a:cxn>
                  <a:cxn ang="0">
                    <a:pos x="51" y="0"/>
                  </a:cxn>
                  <a:cxn ang="0">
                    <a:pos x="4" y="4"/>
                  </a:cxn>
                  <a:cxn ang="0">
                    <a:pos x="0" y="5"/>
                  </a:cxn>
                </a:cxnLst>
                <a:rect l="0" t="0" r="r" b="b"/>
                <a:pathLst>
                  <a:path w="53" h="19">
                    <a:moveTo>
                      <a:pt x="0" y="5"/>
                    </a:moveTo>
                    <a:lnTo>
                      <a:pt x="6" y="19"/>
                    </a:lnTo>
                    <a:lnTo>
                      <a:pt x="53" y="14"/>
                    </a:lnTo>
                    <a:lnTo>
                      <a:pt x="51" y="0"/>
                    </a:lnTo>
                    <a:lnTo>
                      <a:pt x="4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23" name="Freeform 395"/>
              <p:cNvSpPr>
                <a:spLocks/>
              </p:cNvSpPr>
              <p:nvPr/>
            </p:nvSpPr>
            <p:spPr bwMode="auto">
              <a:xfrm>
                <a:off x="3303" y="2632"/>
                <a:ext cx="38" cy="37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9" y="34"/>
                  </a:cxn>
                  <a:cxn ang="0">
                    <a:pos x="38" y="12"/>
                  </a:cxn>
                  <a:cxn ang="0">
                    <a:pos x="28" y="0"/>
                  </a:cxn>
                  <a:cxn ang="0">
                    <a:pos x="0" y="24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6" y="37"/>
                  </a:cxn>
                  <a:cxn ang="0">
                    <a:pos x="9" y="34"/>
                  </a:cxn>
                  <a:cxn ang="0">
                    <a:pos x="0" y="36"/>
                  </a:cxn>
                </a:cxnLst>
                <a:rect l="0" t="0" r="r" b="b"/>
                <a:pathLst>
                  <a:path w="38" h="37">
                    <a:moveTo>
                      <a:pt x="0" y="36"/>
                    </a:moveTo>
                    <a:lnTo>
                      <a:pt x="9" y="34"/>
                    </a:lnTo>
                    <a:lnTo>
                      <a:pt x="38" y="12"/>
                    </a:lnTo>
                    <a:lnTo>
                      <a:pt x="2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6" y="37"/>
                    </a:lnTo>
                    <a:lnTo>
                      <a:pt x="9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24" name="Freeform 396"/>
              <p:cNvSpPr>
                <a:spLocks/>
              </p:cNvSpPr>
              <p:nvPr/>
            </p:nvSpPr>
            <p:spPr bwMode="auto">
              <a:xfrm>
                <a:off x="3258" y="2629"/>
                <a:ext cx="54" cy="3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3"/>
                  </a:cxn>
                  <a:cxn ang="0">
                    <a:pos x="45" y="39"/>
                  </a:cxn>
                  <a:cxn ang="0">
                    <a:pos x="54" y="25"/>
                  </a:cxn>
                  <a:cxn ang="0">
                    <a:pos x="7" y="2"/>
                  </a:cxn>
                  <a:cxn ang="0">
                    <a:pos x="4" y="0"/>
                  </a:cxn>
                </a:cxnLst>
                <a:rect l="0" t="0" r="r" b="b"/>
                <a:pathLst>
                  <a:path w="54" h="39">
                    <a:moveTo>
                      <a:pt x="4" y="0"/>
                    </a:moveTo>
                    <a:lnTo>
                      <a:pt x="0" y="13"/>
                    </a:lnTo>
                    <a:lnTo>
                      <a:pt x="45" y="39"/>
                    </a:lnTo>
                    <a:lnTo>
                      <a:pt x="54" y="25"/>
                    </a:lnTo>
                    <a:lnTo>
                      <a:pt x="7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25" name="Freeform 397"/>
              <p:cNvSpPr>
                <a:spLocks/>
              </p:cNvSpPr>
              <p:nvPr/>
            </p:nvSpPr>
            <p:spPr bwMode="auto">
              <a:xfrm>
                <a:off x="2627" y="2486"/>
                <a:ext cx="530" cy="293"/>
              </a:xfrm>
              <a:custGeom>
                <a:avLst/>
                <a:gdLst/>
                <a:ahLst/>
                <a:cxnLst>
                  <a:cxn ang="0">
                    <a:pos x="530" y="134"/>
                  </a:cxn>
                  <a:cxn ang="0">
                    <a:pos x="483" y="119"/>
                  </a:cxn>
                  <a:cxn ang="0">
                    <a:pos x="475" y="104"/>
                  </a:cxn>
                  <a:cxn ang="0">
                    <a:pos x="468" y="94"/>
                  </a:cxn>
                  <a:cxn ang="0">
                    <a:pos x="456" y="87"/>
                  </a:cxn>
                  <a:cxn ang="0">
                    <a:pos x="447" y="82"/>
                  </a:cxn>
                  <a:cxn ang="0">
                    <a:pos x="424" y="80"/>
                  </a:cxn>
                  <a:cxn ang="0">
                    <a:pos x="406" y="79"/>
                  </a:cxn>
                  <a:cxn ang="0">
                    <a:pos x="396" y="92"/>
                  </a:cxn>
                  <a:cxn ang="0">
                    <a:pos x="383" y="106"/>
                  </a:cxn>
                  <a:cxn ang="0">
                    <a:pos x="379" y="104"/>
                  </a:cxn>
                  <a:cxn ang="0">
                    <a:pos x="377" y="101"/>
                  </a:cxn>
                  <a:cxn ang="0">
                    <a:pos x="376" y="96"/>
                  </a:cxn>
                  <a:cxn ang="0">
                    <a:pos x="376" y="91"/>
                  </a:cxn>
                  <a:cxn ang="0">
                    <a:pos x="376" y="80"/>
                  </a:cxn>
                  <a:cxn ang="0">
                    <a:pos x="374" y="74"/>
                  </a:cxn>
                  <a:cxn ang="0">
                    <a:pos x="355" y="50"/>
                  </a:cxn>
                  <a:cxn ang="0">
                    <a:pos x="342" y="55"/>
                  </a:cxn>
                  <a:cxn ang="0">
                    <a:pos x="330" y="57"/>
                  </a:cxn>
                  <a:cxn ang="0">
                    <a:pos x="321" y="59"/>
                  </a:cxn>
                  <a:cxn ang="0">
                    <a:pos x="310" y="59"/>
                  </a:cxn>
                  <a:cxn ang="0">
                    <a:pos x="289" y="53"/>
                  </a:cxn>
                  <a:cxn ang="0">
                    <a:pos x="267" y="47"/>
                  </a:cxn>
                  <a:cxn ang="0">
                    <a:pos x="257" y="40"/>
                  </a:cxn>
                  <a:cxn ang="0">
                    <a:pos x="248" y="33"/>
                  </a:cxn>
                  <a:cxn ang="0">
                    <a:pos x="242" y="25"/>
                  </a:cxn>
                  <a:cxn ang="0">
                    <a:pos x="237" y="16"/>
                  </a:cxn>
                  <a:cxn ang="0">
                    <a:pos x="229" y="3"/>
                  </a:cxn>
                  <a:cxn ang="0">
                    <a:pos x="227" y="0"/>
                  </a:cxn>
                  <a:cxn ang="0">
                    <a:pos x="227" y="20"/>
                  </a:cxn>
                  <a:cxn ang="0">
                    <a:pos x="184" y="5"/>
                  </a:cxn>
                  <a:cxn ang="0">
                    <a:pos x="173" y="21"/>
                  </a:cxn>
                  <a:cxn ang="0">
                    <a:pos x="158" y="42"/>
                  </a:cxn>
                  <a:cxn ang="0">
                    <a:pos x="148" y="52"/>
                  </a:cxn>
                  <a:cxn ang="0">
                    <a:pos x="137" y="62"/>
                  </a:cxn>
                  <a:cxn ang="0">
                    <a:pos x="124" y="70"/>
                  </a:cxn>
                  <a:cxn ang="0">
                    <a:pos x="109" y="79"/>
                  </a:cxn>
                  <a:cxn ang="0">
                    <a:pos x="75" y="92"/>
                  </a:cxn>
                  <a:cxn ang="0">
                    <a:pos x="47" y="101"/>
                  </a:cxn>
                  <a:cxn ang="0">
                    <a:pos x="21" y="107"/>
                  </a:cxn>
                  <a:cxn ang="0">
                    <a:pos x="0" y="118"/>
                  </a:cxn>
                  <a:cxn ang="0">
                    <a:pos x="56" y="143"/>
                  </a:cxn>
                  <a:cxn ang="0">
                    <a:pos x="79" y="177"/>
                  </a:cxn>
                  <a:cxn ang="0">
                    <a:pos x="109" y="215"/>
                  </a:cxn>
                  <a:cxn ang="0">
                    <a:pos x="126" y="236"/>
                  </a:cxn>
                  <a:cxn ang="0">
                    <a:pos x="144" y="251"/>
                  </a:cxn>
                  <a:cxn ang="0">
                    <a:pos x="154" y="258"/>
                  </a:cxn>
                  <a:cxn ang="0">
                    <a:pos x="163" y="263"/>
                  </a:cxn>
                  <a:cxn ang="0">
                    <a:pos x="173" y="268"/>
                  </a:cxn>
                  <a:cxn ang="0">
                    <a:pos x="184" y="269"/>
                  </a:cxn>
                  <a:cxn ang="0">
                    <a:pos x="199" y="291"/>
                  </a:cxn>
                  <a:cxn ang="0">
                    <a:pos x="218" y="293"/>
                  </a:cxn>
                  <a:cxn ang="0">
                    <a:pos x="253" y="286"/>
                  </a:cxn>
                  <a:cxn ang="0">
                    <a:pos x="293" y="279"/>
                  </a:cxn>
                  <a:cxn ang="0">
                    <a:pos x="310" y="274"/>
                  </a:cxn>
                  <a:cxn ang="0">
                    <a:pos x="327" y="271"/>
                  </a:cxn>
                  <a:cxn ang="0">
                    <a:pos x="340" y="266"/>
                  </a:cxn>
                  <a:cxn ang="0">
                    <a:pos x="347" y="263"/>
                  </a:cxn>
                  <a:cxn ang="0">
                    <a:pos x="530" y="134"/>
                  </a:cxn>
                </a:cxnLst>
                <a:rect l="0" t="0" r="r" b="b"/>
                <a:pathLst>
                  <a:path w="530" h="293">
                    <a:moveTo>
                      <a:pt x="530" y="134"/>
                    </a:moveTo>
                    <a:lnTo>
                      <a:pt x="483" y="119"/>
                    </a:lnTo>
                    <a:lnTo>
                      <a:pt x="475" y="104"/>
                    </a:lnTo>
                    <a:lnTo>
                      <a:pt x="468" y="94"/>
                    </a:lnTo>
                    <a:lnTo>
                      <a:pt x="456" y="87"/>
                    </a:lnTo>
                    <a:lnTo>
                      <a:pt x="447" y="82"/>
                    </a:lnTo>
                    <a:lnTo>
                      <a:pt x="424" y="80"/>
                    </a:lnTo>
                    <a:lnTo>
                      <a:pt x="406" y="79"/>
                    </a:lnTo>
                    <a:lnTo>
                      <a:pt x="396" y="92"/>
                    </a:lnTo>
                    <a:lnTo>
                      <a:pt x="383" y="106"/>
                    </a:lnTo>
                    <a:lnTo>
                      <a:pt x="379" y="104"/>
                    </a:lnTo>
                    <a:lnTo>
                      <a:pt x="377" y="101"/>
                    </a:lnTo>
                    <a:lnTo>
                      <a:pt x="376" y="96"/>
                    </a:lnTo>
                    <a:lnTo>
                      <a:pt x="376" y="91"/>
                    </a:lnTo>
                    <a:lnTo>
                      <a:pt x="376" y="80"/>
                    </a:lnTo>
                    <a:lnTo>
                      <a:pt x="374" y="74"/>
                    </a:lnTo>
                    <a:lnTo>
                      <a:pt x="355" y="50"/>
                    </a:lnTo>
                    <a:lnTo>
                      <a:pt x="342" y="55"/>
                    </a:lnTo>
                    <a:lnTo>
                      <a:pt x="330" y="57"/>
                    </a:lnTo>
                    <a:lnTo>
                      <a:pt x="321" y="59"/>
                    </a:lnTo>
                    <a:lnTo>
                      <a:pt x="310" y="59"/>
                    </a:lnTo>
                    <a:lnTo>
                      <a:pt x="289" y="53"/>
                    </a:lnTo>
                    <a:lnTo>
                      <a:pt x="267" y="47"/>
                    </a:lnTo>
                    <a:lnTo>
                      <a:pt x="257" y="40"/>
                    </a:lnTo>
                    <a:lnTo>
                      <a:pt x="248" y="33"/>
                    </a:lnTo>
                    <a:lnTo>
                      <a:pt x="242" y="25"/>
                    </a:lnTo>
                    <a:lnTo>
                      <a:pt x="237" y="16"/>
                    </a:lnTo>
                    <a:lnTo>
                      <a:pt x="229" y="3"/>
                    </a:lnTo>
                    <a:lnTo>
                      <a:pt x="227" y="0"/>
                    </a:lnTo>
                    <a:lnTo>
                      <a:pt x="227" y="20"/>
                    </a:lnTo>
                    <a:lnTo>
                      <a:pt x="184" y="5"/>
                    </a:lnTo>
                    <a:lnTo>
                      <a:pt x="173" y="21"/>
                    </a:lnTo>
                    <a:lnTo>
                      <a:pt x="158" y="42"/>
                    </a:lnTo>
                    <a:lnTo>
                      <a:pt x="148" y="52"/>
                    </a:lnTo>
                    <a:lnTo>
                      <a:pt x="137" y="62"/>
                    </a:lnTo>
                    <a:lnTo>
                      <a:pt x="124" y="70"/>
                    </a:lnTo>
                    <a:lnTo>
                      <a:pt x="109" y="79"/>
                    </a:lnTo>
                    <a:lnTo>
                      <a:pt x="75" y="92"/>
                    </a:lnTo>
                    <a:lnTo>
                      <a:pt x="47" y="101"/>
                    </a:lnTo>
                    <a:lnTo>
                      <a:pt x="21" y="107"/>
                    </a:lnTo>
                    <a:lnTo>
                      <a:pt x="0" y="118"/>
                    </a:lnTo>
                    <a:lnTo>
                      <a:pt x="56" y="143"/>
                    </a:lnTo>
                    <a:lnTo>
                      <a:pt x="79" y="177"/>
                    </a:lnTo>
                    <a:lnTo>
                      <a:pt x="109" y="215"/>
                    </a:lnTo>
                    <a:lnTo>
                      <a:pt x="126" y="236"/>
                    </a:lnTo>
                    <a:lnTo>
                      <a:pt x="144" y="251"/>
                    </a:lnTo>
                    <a:lnTo>
                      <a:pt x="154" y="258"/>
                    </a:lnTo>
                    <a:lnTo>
                      <a:pt x="163" y="263"/>
                    </a:lnTo>
                    <a:lnTo>
                      <a:pt x="173" y="268"/>
                    </a:lnTo>
                    <a:lnTo>
                      <a:pt x="184" y="269"/>
                    </a:lnTo>
                    <a:lnTo>
                      <a:pt x="199" y="291"/>
                    </a:lnTo>
                    <a:lnTo>
                      <a:pt x="218" y="293"/>
                    </a:lnTo>
                    <a:lnTo>
                      <a:pt x="253" y="286"/>
                    </a:lnTo>
                    <a:lnTo>
                      <a:pt x="293" y="279"/>
                    </a:lnTo>
                    <a:lnTo>
                      <a:pt x="310" y="274"/>
                    </a:lnTo>
                    <a:lnTo>
                      <a:pt x="327" y="271"/>
                    </a:lnTo>
                    <a:lnTo>
                      <a:pt x="340" y="266"/>
                    </a:lnTo>
                    <a:lnTo>
                      <a:pt x="347" y="263"/>
                    </a:lnTo>
                    <a:lnTo>
                      <a:pt x="530" y="1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26" name="Freeform 398"/>
              <p:cNvSpPr>
                <a:spLocks/>
              </p:cNvSpPr>
              <p:nvPr/>
            </p:nvSpPr>
            <p:spPr bwMode="auto">
              <a:xfrm>
                <a:off x="3102" y="2599"/>
                <a:ext cx="56" cy="2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3"/>
                  </a:cxn>
                  <a:cxn ang="0">
                    <a:pos x="53" y="28"/>
                  </a:cxn>
                  <a:cxn ang="0">
                    <a:pos x="56" y="15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6" y="13"/>
                  </a:cxn>
                  <a:cxn ang="0">
                    <a:pos x="0" y="10"/>
                  </a:cxn>
                </a:cxnLst>
                <a:rect l="0" t="0" r="r" b="b"/>
                <a:pathLst>
                  <a:path w="56" h="28">
                    <a:moveTo>
                      <a:pt x="0" y="10"/>
                    </a:moveTo>
                    <a:lnTo>
                      <a:pt x="6" y="13"/>
                    </a:lnTo>
                    <a:lnTo>
                      <a:pt x="53" y="28"/>
                    </a:lnTo>
                    <a:lnTo>
                      <a:pt x="56" y="15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6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27" name="Freeform 399"/>
              <p:cNvSpPr>
                <a:spLocks/>
              </p:cNvSpPr>
              <p:nvPr/>
            </p:nvSpPr>
            <p:spPr bwMode="auto">
              <a:xfrm>
                <a:off x="3025" y="2558"/>
                <a:ext cx="92" cy="51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8" y="14"/>
                  </a:cxn>
                  <a:cxn ang="0">
                    <a:pos x="26" y="15"/>
                  </a:cxn>
                  <a:cxn ang="0">
                    <a:pos x="47" y="17"/>
                  </a:cxn>
                  <a:cxn ang="0">
                    <a:pos x="55" y="20"/>
                  </a:cxn>
                  <a:cxn ang="0">
                    <a:pos x="62" y="27"/>
                  </a:cxn>
                  <a:cxn ang="0">
                    <a:pos x="71" y="35"/>
                  </a:cxn>
                  <a:cxn ang="0">
                    <a:pos x="77" y="51"/>
                  </a:cxn>
                  <a:cxn ang="0">
                    <a:pos x="92" y="46"/>
                  </a:cxn>
                  <a:cxn ang="0">
                    <a:pos x="85" y="29"/>
                  </a:cxn>
                  <a:cxn ang="0">
                    <a:pos x="75" y="17"/>
                  </a:cxn>
                  <a:cxn ang="0">
                    <a:pos x="62" y="8"/>
                  </a:cxn>
                  <a:cxn ang="0">
                    <a:pos x="51" y="3"/>
                  </a:cxn>
                  <a:cxn ang="0">
                    <a:pos x="28" y="0"/>
                  </a:cxn>
                  <a:cxn ang="0">
                    <a:pos x="9" y="0"/>
                  </a:cxn>
                  <a:cxn ang="0">
                    <a:pos x="0" y="7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5" y="7"/>
                  </a:cxn>
                </a:cxnLst>
                <a:rect l="0" t="0" r="r" b="b"/>
                <a:pathLst>
                  <a:path w="92" h="51">
                    <a:moveTo>
                      <a:pt x="15" y="7"/>
                    </a:moveTo>
                    <a:lnTo>
                      <a:pt x="8" y="14"/>
                    </a:lnTo>
                    <a:lnTo>
                      <a:pt x="26" y="15"/>
                    </a:lnTo>
                    <a:lnTo>
                      <a:pt x="47" y="17"/>
                    </a:lnTo>
                    <a:lnTo>
                      <a:pt x="55" y="20"/>
                    </a:lnTo>
                    <a:lnTo>
                      <a:pt x="62" y="27"/>
                    </a:lnTo>
                    <a:lnTo>
                      <a:pt x="71" y="35"/>
                    </a:lnTo>
                    <a:lnTo>
                      <a:pt x="77" y="51"/>
                    </a:lnTo>
                    <a:lnTo>
                      <a:pt x="92" y="46"/>
                    </a:lnTo>
                    <a:lnTo>
                      <a:pt x="85" y="29"/>
                    </a:lnTo>
                    <a:lnTo>
                      <a:pt x="75" y="17"/>
                    </a:lnTo>
                    <a:lnTo>
                      <a:pt x="62" y="8"/>
                    </a:lnTo>
                    <a:lnTo>
                      <a:pt x="51" y="3"/>
                    </a:lnTo>
                    <a:lnTo>
                      <a:pt x="28" y="0"/>
                    </a:lnTo>
                    <a:lnTo>
                      <a:pt x="9" y="0"/>
                    </a:lnTo>
                    <a:lnTo>
                      <a:pt x="0" y="7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28" name="Freeform 400"/>
              <p:cNvSpPr>
                <a:spLocks/>
              </p:cNvSpPr>
              <p:nvPr/>
            </p:nvSpPr>
            <p:spPr bwMode="auto">
              <a:xfrm>
                <a:off x="3004" y="2565"/>
                <a:ext cx="36" cy="35"/>
              </a:xfrm>
              <a:custGeom>
                <a:avLst/>
                <a:gdLst/>
                <a:ahLst/>
                <a:cxnLst>
                  <a:cxn ang="0">
                    <a:pos x="4" y="34"/>
                  </a:cxn>
                  <a:cxn ang="0">
                    <a:pos x="14" y="32"/>
                  </a:cxn>
                  <a:cxn ang="0">
                    <a:pos x="27" y="18"/>
                  </a:cxn>
                  <a:cxn ang="0">
                    <a:pos x="36" y="0"/>
                  </a:cxn>
                  <a:cxn ang="0">
                    <a:pos x="21" y="0"/>
                  </a:cxn>
                  <a:cxn ang="0">
                    <a:pos x="14" y="10"/>
                  </a:cxn>
                  <a:cxn ang="0">
                    <a:pos x="0" y="23"/>
                  </a:cxn>
                  <a:cxn ang="0">
                    <a:pos x="10" y="22"/>
                  </a:cxn>
                  <a:cxn ang="0">
                    <a:pos x="4" y="34"/>
                  </a:cxn>
                  <a:cxn ang="0">
                    <a:pos x="10" y="35"/>
                  </a:cxn>
                  <a:cxn ang="0">
                    <a:pos x="14" y="32"/>
                  </a:cxn>
                  <a:cxn ang="0">
                    <a:pos x="4" y="34"/>
                  </a:cxn>
                </a:cxnLst>
                <a:rect l="0" t="0" r="r" b="b"/>
                <a:pathLst>
                  <a:path w="36" h="35">
                    <a:moveTo>
                      <a:pt x="4" y="34"/>
                    </a:moveTo>
                    <a:lnTo>
                      <a:pt x="14" y="32"/>
                    </a:lnTo>
                    <a:lnTo>
                      <a:pt x="27" y="18"/>
                    </a:lnTo>
                    <a:lnTo>
                      <a:pt x="36" y="0"/>
                    </a:lnTo>
                    <a:lnTo>
                      <a:pt x="21" y="0"/>
                    </a:lnTo>
                    <a:lnTo>
                      <a:pt x="14" y="10"/>
                    </a:lnTo>
                    <a:lnTo>
                      <a:pt x="0" y="23"/>
                    </a:lnTo>
                    <a:lnTo>
                      <a:pt x="10" y="22"/>
                    </a:lnTo>
                    <a:lnTo>
                      <a:pt x="4" y="34"/>
                    </a:lnTo>
                    <a:lnTo>
                      <a:pt x="10" y="35"/>
                    </a:lnTo>
                    <a:lnTo>
                      <a:pt x="14" y="32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29" name="Freeform 401"/>
              <p:cNvSpPr>
                <a:spLocks/>
              </p:cNvSpPr>
              <p:nvPr/>
            </p:nvSpPr>
            <p:spPr bwMode="auto">
              <a:xfrm>
                <a:off x="2995" y="2556"/>
                <a:ext cx="19" cy="4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6" y="39"/>
                  </a:cxn>
                  <a:cxn ang="0">
                    <a:pos x="13" y="43"/>
                  </a:cxn>
                  <a:cxn ang="0">
                    <a:pos x="19" y="31"/>
                  </a:cxn>
                  <a:cxn ang="0">
                    <a:pos x="17" y="29"/>
                  </a:cxn>
                  <a:cxn ang="0">
                    <a:pos x="15" y="27"/>
                  </a:cxn>
                  <a:cxn ang="0">
                    <a:pos x="15" y="24"/>
                  </a:cxn>
                  <a:cxn ang="0">
                    <a:pos x="15" y="21"/>
                  </a:cxn>
                  <a:cxn ang="0">
                    <a:pos x="15" y="1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0" y="9"/>
                  </a:cxn>
                </a:cxnLst>
                <a:rect l="0" t="0" r="r" b="b"/>
                <a:pathLst>
                  <a:path w="19" h="43">
                    <a:moveTo>
                      <a:pt x="0" y="9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19" y="31"/>
                    </a:lnTo>
                    <a:lnTo>
                      <a:pt x="17" y="29"/>
                    </a:lnTo>
                    <a:lnTo>
                      <a:pt x="15" y="27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5" y="1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30" name="Freeform 402"/>
              <p:cNvSpPr>
                <a:spLocks/>
              </p:cNvSpPr>
              <p:nvPr/>
            </p:nvSpPr>
            <p:spPr bwMode="auto">
              <a:xfrm>
                <a:off x="2974" y="2528"/>
                <a:ext cx="32" cy="37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13"/>
                  </a:cxn>
                  <a:cxn ang="0">
                    <a:pos x="21" y="37"/>
                  </a:cxn>
                  <a:cxn ang="0">
                    <a:pos x="32" y="28"/>
                  </a:cxn>
                  <a:cxn ang="0">
                    <a:pos x="13" y="5"/>
                  </a:cxn>
                  <a:cxn ang="0">
                    <a:pos x="4" y="3"/>
                  </a:cxn>
                  <a:cxn ang="0">
                    <a:pos x="13" y="5"/>
                  </a:cxn>
                  <a:cxn ang="0">
                    <a:pos x="10" y="0"/>
                  </a:cxn>
                  <a:cxn ang="0">
                    <a:pos x="4" y="3"/>
                  </a:cxn>
                </a:cxnLst>
                <a:rect l="0" t="0" r="r" b="b"/>
                <a:pathLst>
                  <a:path w="32" h="37">
                    <a:moveTo>
                      <a:pt x="4" y="3"/>
                    </a:moveTo>
                    <a:lnTo>
                      <a:pt x="0" y="13"/>
                    </a:lnTo>
                    <a:lnTo>
                      <a:pt x="21" y="37"/>
                    </a:lnTo>
                    <a:lnTo>
                      <a:pt x="32" y="28"/>
                    </a:lnTo>
                    <a:lnTo>
                      <a:pt x="13" y="5"/>
                    </a:lnTo>
                    <a:lnTo>
                      <a:pt x="4" y="3"/>
                    </a:lnTo>
                    <a:lnTo>
                      <a:pt x="13" y="5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31" name="Freeform 403"/>
              <p:cNvSpPr>
                <a:spLocks/>
              </p:cNvSpPr>
              <p:nvPr/>
            </p:nvSpPr>
            <p:spPr bwMode="auto">
              <a:xfrm>
                <a:off x="2892" y="2526"/>
                <a:ext cx="92" cy="2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22" y="20"/>
                  </a:cxn>
                  <a:cxn ang="0">
                    <a:pos x="43" y="25"/>
                  </a:cxn>
                  <a:cxn ang="0">
                    <a:pos x="56" y="25"/>
                  </a:cxn>
                  <a:cxn ang="0">
                    <a:pos x="67" y="24"/>
                  </a:cxn>
                  <a:cxn ang="0">
                    <a:pos x="80" y="22"/>
                  </a:cxn>
                  <a:cxn ang="0">
                    <a:pos x="92" y="17"/>
                  </a:cxn>
                  <a:cxn ang="0">
                    <a:pos x="86" y="5"/>
                  </a:cxn>
                  <a:cxn ang="0">
                    <a:pos x="75" y="8"/>
                  </a:cxn>
                  <a:cxn ang="0">
                    <a:pos x="65" y="10"/>
                  </a:cxn>
                  <a:cxn ang="0">
                    <a:pos x="56" y="12"/>
                  </a:cxn>
                  <a:cxn ang="0">
                    <a:pos x="47" y="12"/>
                  </a:cxn>
                  <a:cxn ang="0">
                    <a:pos x="26" y="7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2"/>
                  </a:cxn>
                </a:cxnLst>
                <a:rect l="0" t="0" r="r" b="b"/>
                <a:pathLst>
                  <a:path w="92" h="25">
                    <a:moveTo>
                      <a:pt x="0" y="12"/>
                    </a:moveTo>
                    <a:lnTo>
                      <a:pt x="0" y="12"/>
                    </a:lnTo>
                    <a:lnTo>
                      <a:pt x="22" y="20"/>
                    </a:lnTo>
                    <a:lnTo>
                      <a:pt x="43" y="25"/>
                    </a:lnTo>
                    <a:lnTo>
                      <a:pt x="56" y="25"/>
                    </a:lnTo>
                    <a:lnTo>
                      <a:pt x="67" y="24"/>
                    </a:lnTo>
                    <a:lnTo>
                      <a:pt x="80" y="22"/>
                    </a:lnTo>
                    <a:lnTo>
                      <a:pt x="92" y="17"/>
                    </a:lnTo>
                    <a:lnTo>
                      <a:pt x="86" y="5"/>
                    </a:lnTo>
                    <a:lnTo>
                      <a:pt x="75" y="8"/>
                    </a:lnTo>
                    <a:lnTo>
                      <a:pt x="65" y="10"/>
                    </a:lnTo>
                    <a:lnTo>
                      <a:pt x="56" y="12"/>
                    </a:lnTo>
                    <a:lnTo>
                      <a:pt x="47" y="12"/>
                    </a:lnTo>
                    <a:lnTo>
                      <a:pt x="26" y="7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404"/>
            <p:cNvGrpSpPr>
              <a:grpSpLocks/>
            </p:cNvGrpSpPr>
            <p:nvPr/>
          </p:nvGrpSpPr>
          <p:grpSpPr bwMode="auto">
            <a:xfrm>
              <a:off x="729" y="2467"/>
              <a:ext cx="3052" cy="1687"/>
              <a:chOff x="1218" y="2467"/>
              <a:chExt cx="3052" cy="1687"/>
            </a:xfrm>
          </p:grpSpPr>
          <p:sp>
            <p:nvSpPr>
              <p:cNvPr id="125333" name="Freeform 405"/>
              <p:cNvSpPr>
                <a:spLocks/>
              </p:cNvSpPr>
              <p:nvPr/>
            </p:nvSpPr>
            <p:spPr bwMode="auto">
              <a:xfrm>
                <a:off x="2847" y="2486"/>
                <a:ext cx="50" cy="52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3" y="6"/>
                  </a:cxn>
                  <a:cxn ang="0">
                    <a:pos x="9" y="20"/>
                  </a:cxn>
                  <a:cxn ang="0">
                    <a:pos x="15" y="28"/>
                  </a:cxn>
                  <a:cxn ang="0">
                    <a:pos x="22" y="38"/>
                  </a:cxn>
                  <a:cxn ang="0">
                    <a:pos x="32" y="47"/>
                  </a:cxn>
                  <a:cxn ang="0">
                    <a:pos x="45" y="52"/>
                  </a:cxn>
                  <a:cxn ang="0">
                    <a:pos x="50" y="40"/>
                  </a:cxn>
                  <a:cxn ang="0">
                    <a:pos x="41" y="35"/>
                  </a:cxn>
                  <a:cxn ang="0">
                    <a:pos x="35" y="28"/>
                  </a:cxn>
                  <a:cxn ang="0">
                    <a:pos x="28" y="21"/>
                  </a:cxn>
                  <a:cxn ang="0">
                    <a:pos x="24" y="13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50" h="52">
                    <a:moveTo>
                      <a:pt x="17" y="0"/>
                    </a:moveTo>
                    <a:lnTo>
                      <a:pt x="17" y="0"/>
                    </a:lnTo>
                    <a:lnTo>
                      <a:pt x="3" y="6"/>
                    </a:lnTo>
                    <a:lnTo>
                      <a:pt x="9" y="20"/>
                    </a:lnTo>
                    <a:lnTo>
                      <a:pt x="15" y="28"/>
                    </a:lnTo>
                    <a:lnTo>
                      <a:pt x="22" y="38"/>
                    </a:lnTo>
                    <a:lnTo>
                      <a:pt x="32" y="47"/>
                    </a:lnTo>
                    <a:lnTo>
                      <a:pt x="45" y="52"/>
                    </a:lnTo>
                    <a:lnTo>
                      <a:pt x="50" y="40"/>
                    </a:lnTo>
                    <a:lnTo>
                      <a:pt x="41" y="35"/>
                    </a:lnTo>
                    <a:lnTo>
                      <a:pt x="35" y="28"/>
                    </a:lnTo>
                    <a:lnTo>
                      <a:pt x="28" y="21"/>
                    </a:lnTo>
                    <a:lnTo>
                      <a:pt x="24" y="13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34" name="Freeform 406"/>
              <p:cNvSpPr>
                <a:spLocks/>
              </p:cNvSpPr>
              <p:nvPr/>
            </p:nvSpPr>
            <p:spPr bwMode="auto">
              <a:xfrm>
                <a:off x="2847" y="2486"/>
                <a:ext cx="17" cy="32"/>
              </a:xfrm>
              <a:custGeom>
                <a:avLst/>
                <a:gdLst/>
                <a:ahLst/>
                <a:cxnLst>
                  <a:cxn ang="0">
                    <a:pos x="5" y="26"/>
                  </a:cxn>
                  <a:cxn ang="0">
                    <a:pos x="15" y="21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5" y="26"/>
                  </a:cxn>
                  <a:cxn ang="0">
                    <a:pos x="5" y="26"/>
                  </a:cxn>
                  <a:cxn ang="0">
                    <a:pos x="15" y="32"/>
                  </a:cxn>
                  <a:cxn ang="0">
                    <a:pos x="15" y="21"/>
                  </a:cxn>
                  <a:cxn ang="0">
                    <a:pos x="5" y="26"/>
                  </a:cxn>
                </a:cxnLst>
                <a:rect l="0" t="0" r="r" b="b"/>
                <a:pathLst>
                  <a:path w="17" h="32">
                    <a:moveTo>
                      <a:pt x="5" y="26"/>
                    </a:moveTo>
                    <a:lnTo>
                      <a:pt x="15" y="21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15" y="32"/>
                    </a:lnTo>
                    <a:lnTo>
                      <a:pt x="15" y="21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35" name="Freeform 407"/>
              <p:cNvSpPr>
                <a:spLocks/>
              </p:cNvSpPr>
              <p:nvPr/>
            </p:nvSpPr>
            <p:spPr bwMode="auto">
              <a:xfrm>
                <a:off x="2805" y="2482"/>
                <a:ext cx="53" cy="3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15"/>
                  </a:cxn>
                  <a:cxn ang="0">
                    <a:pos x="47" y="30"/>
                  </a:cxn>
                  <a:cxn ang="0">
                    <a:pos x="53" y="19"/>
                  </a:cxn>
                  <a:cxn ang="0">
                    <a:pos x="10" y="4"/>
                  </a:cxn>
                  <a:cxn ang="0">
                    <a:pos x="0" y="5"/>
                  </a:cxn>
                  <a:cxn ang="0">
                    <a:pos x="10" y="4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rect l="0" t="0" r="r" b="b"/>
                <a:pathLst>
                  <a:path w="53" h="30">
                    <a:moveTo>
                      <a:pt x="0" y="5"/>
                    </a:moveTo>
                    <a:lnTo>
                      <a:pt x="4" y="15"/>
                    </a:lnTo>
                    <a:lnTo>
                      <a:pt x="47" y="30"/>
                    </a:lnTo>
                    <a:lnTo>
                      <a:pt x="53" y="19"/>
                    </a:lnTo>
                    <a:lnTo>
                      <a:pt x="10" y="4"/>
                    </a:lnTo>
                    <a:lnTo>
                      <a:pt x="0" y="5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36" name="Freeform 408"/>
              <p:cNvSpPr>
                <a:spLocks/>
              </p:cNvSpPr>
              <p:nvPr/>
            </p:nvSpPr>
            <p:spPr bwMode="auto">
              <a:xfrm>
                <a:off x="2732" y="2487"/>
                <a:ext cx="86" cy="85"/>
              </a:xfrm>
              <a:custGeom>
                <a:avLst/>
                <a:gdLst/>
                <a:ahLst/>
                <a:cxnLst>
                  <a:cxn ang="0">
                    <a:pos x="6" y="85"/>
                  </a:cxn>
                  <a:cxn ang="0">
                    <a:pos x="6" y="85"/>
                  </a:cxn>
                  <a:cxn ang="0">
                    <a:pos x="23" y="76"/>
                  </a:cxn>
                  <a:cxn ang="0">
                    <a:pos x="38" y="66"/>
                  </a:cxn>
                  <a:cxn ang="0">
                    <a:pos x="49" y="56"/>
                  </a:cxn>
                  <a:cxn ang="0">
                    <a:pos x="58" y="44"/>
                  </a:cxn>
                  <a:cxn ang="0">
                    <a:pos x="73" y="25"/>
                  </a:cxn>
                  <a:cxn ang="0">
                    <a:pos x="86" y="9"/>
                  </a:cxn>
                  <a:cxn ang="0">
                    <a:pos x="73" y="0"/>
                  </a:cxn>
                  <a:cxn ang="0">
                    <a:pos x="60" y="17"/>
                  </a:cxn>
                  <a:cxn ang="0">
                    <a:pos x="47" y="37"/>
                  </a:cxn>
                  <a:cxn ang="0">
                    <a:pos x="38" y="46"/>
                  </a:cxn>
                  <a:cxn ang="0">
                    <a:pos x="28" y="56"/>
                  </a:cxn>
                  <a:cxn ang="0">
                    <a:pos x="15" y="64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6" y="85"/>
                  </a:cxn>
                </a:cxnLst>
                <a:rect l="0" t="0" r="r" b="b"/>
                <a:pathLst>
                  <a:path w="86" h="85">
                    <a:moveTo>
                      <a:pt x="6" y="85"/>
                    </a:moveTo>
                    <a:lnTo>
                      <a:pt x="6" y="85"/>
                    </a:lnTo>
                    <a:lnTo>
                      <a:pt x="23" y="76"/>
                    </a:lnTo>
                    <a:lnTo>
                      <a:pt x="38" y="66"/>
                    </a:lnTo>
                    <a:lnTo>
                      <a:pt x="49" y="56"/>
                    </a:lnTo>
                    <a:lnTo>
                      <a:pt x="58" y="44"/>
                    </a:lnTo>
                    <a:lnTo>
                      <a:pt x="73" y="25"/>
                    </a:lnTo>
                    <a:lnTo>
                      <a:pt x="86" y="9"/>
                    </a:lnTo>
                    <a:lnTo>
                      <a:pt x="73" y="0"/>
                    </a:lnTo>
                    <a:lnTo>
                      <a:pt x="60" y="17"/>
                    </a:lnTo>
                    <a:lnTo>
                      <a:pt x="47" y="37"/>
                    </a:lnTo>
                    <a:lnTo>
                      <a:pt x="38" y="46"/>
                    </a:lnTo>
                    <a:lnTo>
                      <a:pt x="28" y="56"/>
                    </a:lnTo>
                    <a:lnTo>
                      <a:pt x="15" y="64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6" y="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37" name="Freeform 409"/>
              <p:cNvSpPr>
                <a:spLocks/>
              </p:cNvSpPr>
              <p:nvPr/>
            </p:nvSpPr>
            <p:spPr bwMode="auto">
              <a:xfrm>
                <a:off x="2610" y="2558"/>
                <a:ext cx="128" cy="51"/>
              </a:xfrm>
              <a:custGeom>
                <a:avLst/>
                <a:gdLst/>
                <a:ahLst/>
                <a:cxnLst>
                  <a:cxn ang="0">
                    <a:pos x="21" y="39"/>
                  </a:cxn>
                  <a:cxn ang="0">
                    <a:pos x="21" y="51"/>
                  </a:cxn>
                  <a:cxn ang="0">
                    <a:pos x="41" y="42"/>
                  </a:cxn>
                  <a:cxn ang="0">
                    <a:pos x="66" y="35"/>
                  </a:cxn>
                  <a:cxn ang="0">
                    <a:pos x="96" y="25"/>
                  </a:cxn>
                  <a:cxn ang="0">
                    <a:pos x="128" y="14"/>
                  </a:cxn>
                  <a:cxn ang="0">
                    <a:pos x="122" y="0"/>
                  </a:cxn>
                  <a:cxn ang="0">
                    <a:pos x="90" y="14"/>
                  </a:cxn>
                  <a:cxn ang="0">
                    <a:pos x="60" y="22"/>
                  </a:cxn>
                  <a:cxn ang="0">
                    <a:pos x="36" y="29"/>
                  </a:cxn>
                  <a:cxn ang="0">
                    <a:pos x="13" y="39"/>
                  </a:cxn>
                  <a:cxn ang="0">
                    <a:pos x="13" y="51"/>
                  </a:cxn>
                  <a:cxn ang="0">
                    <a:pos x="13" y="39"/>
                  </a:cxn>
                  <a:cxn ang="0">
                    <a:pos x="0" y="46"/>
                  </a:cxn>
                  <a:cxn ang="0">
                    <a:pos x="13" y="51"/>
                  </a:cxn>
                  <a:cxn ang="0">
                    <a:pos x="21" y="39"/>
                  </a:cxn>
                </a:cxnLst>
                <a:rect l="0" t="0" r="r" b="b"/>
                <a:pathLst>
                  <a:path w="128" h="51">
                    <a:moveTo>
                      <a:pt x="21" y="39"/>
                    </a:moveTo>
                    <a:lnTo>
                      <a:pt x="21" y="51"/>
                    </a:lnTo>
                    <a:lnTo>
                      <a:pt x="41" y="42"/>
                    </a:lnTo>
                    <a:lnTo>
                      <a:pt x="66" y="35"/>
                    </a:lnTo>
                    <a:lnTo>
                      <a:pt x="96" y="25"/>
                    </a:lnTo>
                    <a:lnTo>
                      <a:pt x="128" y="14"/>
                    </a:lnTo>
                    <a:lnTo>
                      <a:pt x="122" y="0"/>
                    </a:lnTo>
                    <a:lnTo>
                      <a:pt x="90" y="14"/>
                    </a:lnTo>
                    <a:lnTo>
                      <a:pt x="60" y="22"/>
                    </a:lnTo>
                    <a:lnTo>
                      <a:pt x="36" y="29"/>
                    </a:lnTo>
                    <a:lnTo>
                      <a:pt x="13" y="39"/>
                    </a:lnTo>
                    <a:lnTo>
                      <a:pt x="13" y="51"/>
                    </a:lnTo>
                    <a:lnTo>
                      <a:pt x="13" y="39"/>
                    </a:lnTo>
                    <a:lnTo>
                      <a:pt x="0" y="46"/>
                    </a:lnTo>
                    <a:lnTo>
                      <a:pt x="13" y="51"/>
                    </a:lnTo>
                    <a:lnTo>
                      <a:pt x="21" y="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38" name="Freeform 410"/>
              <p:cNvSpPr>
                <a:spLocks/>
              </p:cNvSpPr>
              <p:nvPr/>
            </p:nvSpPr>
            <p:spPr bwMode="auto">
              <a:xfrm>
                <a:off x="2623" y="2597"/>
                <a:ext cx="68" cy="37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4" y="25"/>
                  </a:cxn>
                  <a:cxn ang="0">
                    <a:pos x="8" y="0"/>
                  </a:cxn>
                  <a:cxn ang="0">
                    <a:pos x="0" y="12"/>
                  </a:cxn>
                  <a:cxn ang="0">
                    <a:pos x="56" y="37"/>
                  </a:cxn>
                  <a:cxn ang="0">
                    <a:pos x="68" y="27"/>
                  </a:cxn>
                </a:cxnLst>
                <a:rect l="0" t="0" r="r" b="b"/>
                <a:pathLst>
                  <a:path w="68" h="37">
                    <a:moveTo>
                      <a:pt x="68" y="27"/>
                    </a:moveTo>
                    <a:lnTo>
                      <a:pt x="64" y="25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56" y="37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39" name="Freeform 411"/>
              <p:cNvSpPr>
                <a:spLocks/>
              </p:cNvSpPr>
              <p:nvPr/>
            </p:nvSpPr>
            <p:spPr bwMode="auto">
              <a:xfrm>
                <a:off x="2678" y="2624"/>
                <a:ext cx="139" cy="138"/>
              </a:xfrm>
              <a:custGeom>
                <a:avLst/>
                <a:gdLst/>
                <a:ahLst/>
                <a:cxnLst>
                  <a:cxn ang="0">
                    <a:pos x="139" y="128"/>
                  </a:cxn>
                  <a:cxn ang="0">
                    <a:pos x="133" y="125"/>
                  </a:cxn>
                  <a:cxn ang="0">
                    <a:pos x="125" y="123"/>
                  </a:cxn>
                  <a:cxn ang="0">
                    <a:pos x="116" y="118"/>
                  </a:cxn>
                  <a:cxn ang="0">
                    <a:pos x="107" y="115"/>
                  </a:cxn>
                  <a:cxn ang="0">
                    <a:pos x="99" y="108"/>
                  </a:cxn>
                  <a:cxn ang="0">
                    <a:pos x="80" y="93"/>
                  </a:cxn>
                  <a:cxn ang="0">
                    <a:pos x="63" y="74"/>
                  </a:cxn>
                  <a:cxn ang="0">
                    <a:pos x="35" y="34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22" y="42"/>
                  </a:cxn>
                  <a:cxn ang="0">
                    <a:pos x="52" y="82"/>
                  </a:cxn>
                  <a:cxn ang="0">
                    <a:pos x="69" y="101"/>
                  </a:cxn>
                  <a:cxn ang="0">
                    <a:pos x="88" y="118"/>
                  </a:cxn>
                  <a:cxn ang="0">
                    <a:pos x="99" y="125"/>
                  </a:cxn>
                  <a:cxn ang="0">
                    <a:pos x="109" y="131"/>
                  </a:cxn>
                  <a:cxn ang="0">
                    <a:pos x="120" y="135"/>
                  </a:cxn>
                  <a:cxn ang="0">
                    <a:pos x="131" y="138"/>
                  </a:cxn>
                  <a:cxn ang="0">
                    <a:pos x="125" y="135"/>
                  </a:cxn>
                  <a:cxn ang="0">
                    <a:pos x="139" y="128"/>
                  </a:cxn>
                  <a:cxn ang="0">
                    <a:pos x="137" y="125"/>
                  </a:cxn>
                  <a:cxn ang="0">
                    <a:pos x="133" y="125"/>
                  </a:cxn>
                  <a:cxn ang="0">
                    <a:pos x="139" y="128"/>
                  </a:cxn>
                </a:cxnLst>
                <a:rect l="0" t="0" r="r" b="b"/>
                <a:pathLst>
                  <a:path w="139" h="138">
                    <a:moveTo>
                      <a:pt x="139" y="128"/>
                    </a:moveTo>
                    <a:lnTo>
                      <a:pt x="133" y="125"/>
                    </a:lnTo>
                    <a:lnTo>
                      <a:pt x="125" y="123"/>
                    </a:lnTo>
                    <a:lnTo>
                      <a:pt x="116" y="118"/>
                    </a:lnTo>
                    <a:lnTo>
                      <a:pt x="107" y="115"/>
                    </a:lnTo>
                    <a:lnTo>
                      <a:pt x="99" y="108"/>
                    </a:lnTo>
                    <a:lnTo>
                      <a:pt x="80" y="93"/>
                    </a:lnTo>
                    <a:lnTo>
                      <a:pt x="63" y="74"/>
                    </a:lnTo>
                    <a:lnTo>
                      <a:pt x="35" y="34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22" y="42"/>
                    </a:lnTo>
                    <a:lnTo>
                      <a:pt x="52" y="82"/>
                    </a:lnTo>
                    <a:lnTo>
                      <a:pt x="69" y="101"/>
                    </a:lnTo>
                    <a:lnTo>
                      <a:pt x="88" y="118"/>
                    </a:lnTo>
                    <a:lnTo>
                      <a:pt x="99" y="125"/>
                    </a:lnTo>
                    <a:lnTo>
                      <a:pt x="109" y="131"/>
                    </a:lnTo>
                    <a:lnTo>
                      <a:pt x="120" y="135"/>
                    </a:lnTo>
                    <a:lnTo>
                      <a:pt x="131" y="138"/>
                    </a:lnTo>
                    <a:lnTo>
                      <a:pt x="125" y="135"/>
                    </a:lnTo>
                    <a:lnTo>
                      <a:pt x="139" y="128"/>
                    </a:lnTo>
                    <a:lnTo>
                      <a:pt x="137" y="125"/>
                    </a:lnTo>
                    <a:lnTo>
                      <a:pt x="133" y="125"/>
                    </a:lnTo>
                    <a:lnTo>
                      <a:pt x="139" y="1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40" name="Freeform 412"/>
              <p:cNvSpPr>
                <a:spLocks/>
              </p:cNvSpPr>
              <p:nvPr/>
            </p:nvSpPr>
            <p:spPr bwMode="auto">
              <a:xfrm>
                <a:off x="2803" y="2752"/>
                <a:ext cx="30" cy="34"/>
              </a:xfrm>
              <a:custGeom>
                <a:avLst/>
                <a:gdLst/>
                <a:ahLst/>
                <a:cxnLst>
                  <a:cxn ang="0">
                    <a:pos x="23" y="34"/>
                  </a:cxn>
                  <a:cxn ang="0">
                    <a:pos x="30" y="22"/>
                  </a:cxn>
                  <a:cxn ang="0">
                    <a:pos x="14" y="0"/>
                  </a:cxn>
                  <a:cxn ang="0">
                    <a:pos x="0" y="7"/>
                  </a:cxn>
                  <a:cxn ang="0">
                    <a:pos x="17" y="30"/>
                  </a:cxn>
                  <a:cxn ang="0">
                    <a:pos x="23" y="34"/>
                  </a:cxn>
                  <a:cxn ang="0">
                    <a:pos x="17" y="30"/>
                  </a:cxn>
                  <a:cxn ang="0">
                    <a:pos x="19" y="34"/>
                  </a:cxn>
                  <a:cxn ang="0">
                    <a:pos x="23" y="34"/>
                  </a:cxn>
                </a:cxnLst>
                <a:rect l="0" t="0" r="r" b="b"/>
                <a:pathLst>
                  <a:path w="30" h="34">
                    <a:moveTo>
                      <a:pt x="23" y="34"/>
                    </a:moveTo>
                    <a:lnTo>
                      <a:pt x="30" y="22"/>
                    </a:lnTo>
                    <a:lnTo>
                      <a:pt x="14" y="0"/>
                    </a:lnTo>
                    <a:lnTo>
                      <a:pt x="0" y="7"/>
                    </a:lnTo>
                    <a:lnTo>
                      <a:pt x="17" y="30"/>
                    </a:lnTo>
                    <a:lnTo>
                      <a:pt x="23" y="34"/>
                    </a:lnTo>
                    <a:lnTo>
                      <a:pt x="17" y="30"/>
                    </a:lnTo>
                    <a:lnTo>
                      <a:pt x="19" y="34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41" name="Freeform 413"/>
              <p:cNvSpPr>
                <a:spLocks/>
              </p:cNvSpPr>
              <p:nvPr/>
            </p:nvSpPr>
            <p:spPr bwMode="auto">
              <a:xfrm>
                <a:off x="2826" y="2771"/>
                <a:ext cx="21" cy="15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19" y="1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9" y="15"/>
                  </a:cxn>
                  <a:cxn ang="0">
                    <a:pos x="21" y="15"/>
                  </a:cxn>
                </a:cxnLst>
                <a:rect l="0" t="0" r="r" b="b"/>
                <a:pathLst>
                  <a:path w="21" h="15">
                    <a:moveTo>
                      <a:pt x="21" y="15"/>
                    </a:moveTo>
                    <a:lnTo>
                      <a:pt x="19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9" y="15"/>
                    </a:lnTo>
                    <a:lnTo>
                      <a:pt x="21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42" name="Freeform 414"/>
              <p:cNvSpPr>
                <a:spLocks/>
              </p:cNvSpPr>
              <p:nvPr/>
            </p:nvSpPr>
            <p:spPr bwMode="auto">
              <a:xfrm>
                <a:off x="2843" y="2742"/>
                <a:ext cx="137" cy="44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126" y="0"/>
                  </a:cxn>
                  <a:cxn ang="0">
                    <a:pos x="120" y="3"/>
                  </a:cxn>
                  <a:cxn ang="0">
                    <a:pos x="107" y="8"/>
                  </a:cxn>
                  <a:cxn ang="0">
                    <a:pos x="92" y="12"/>
                  </a:cxn>
                  <a:cxn ang="0">
                    <a:pos x="75" y="17"/>
                  </a:cxn>
                  <a:cxn ang="0">
                    <a:pos x="36" y="23"/>
                  </a:cxn>
                  <a:cxn ang="0">
                    <a:pos x="0" y="30"/>
                  </a:cxn>
                  <a:cxn ang="0">
                    <a:pos x="4" y="44"/>
                  </a:cxn>
                  <a:cxn ang="0">
                    <a:pos x="39" y="37"/>
                  </a:cxn>
                  <a:cxn ang="0">
                    <a:pos x="79" y="30"/>
                  </a:cxn>
                  <a:cxn ang="0">
                    <a:pos x="98" y="25"/>
                  </a:cxn>
                  <a:cxn ang="0">
                    <a:pos x="113" y="20"/>
                  </a:cxn>
                  <a:cxn ang="0">
                    <a:pos x="126" y="17"/>
                  </a:cxn>
                  <a:cxn ang="0">
                    <a:pos x="135" y="12"/>
                  </a:cxn>
                  <a:cxn ang="0">
                    <a:pos x="137" y="12"/>
                  </a:cxn>
                  <a:cxn ang="0">
                    <a:pos x="126" y="0"/>
                  </a:cxn>
                </a:cxnLst>
                <a:rect l="0" t="0" r="r" b="b"/>
                <a:pathLst>
                  <a:path w="137" h="44">
                    <a:moveTo>
                      <a:pt x="126" y="0"/>
                    </a:moveTo>
                    <a:lnTo>
                      <a:pt x="126" y="0"/>
                    </a:lnTo>
                    <a:lnTo>
                      <a:pt x="120" y="3"/>
                    </a:lnTo>
                    <a:lnTo>
                      <a:pt x="107" y="8"/>
                    </a:lnTo>
                    <a:lnTo>
                      <a:pt x="92" y="12"/>
                    </a:lnTo>
                    <a:lnTo>
                      <a:pt x="75" y="17"/>
                    </a:lnTo>
                    <a:lnTo>
                      <a:pt x="36" y="23"/>
                    </a:lnTo>
                    <a:lnTo>
                      <a:pt x="0" y="30"/>
                    </a:lnTo>
                    <a:lnTo>
                      <a:pt x="4" y="44"/>
                    </a:lnTo>
                    <a:lnTo>
                      <a:pt x="39" y="37"/>
                    </a:lnTo>
                    <a:lnTo>
                      <a:pt x="79" y="30"/>
                    </a:lnTo>
                    <a:lnTo>
                      <a:pt x="98" y="25"/>
                    </a:lnTo>
                    <a:lnTo>
                      <a:pt x="113" y="20"/>
                    </a:lnTo>
                    <a:lnTo>
                      <a:pt x="126" y="17"/>
                    </a:lnTo>
                    <a:lnTo>
                      <a:pt x="135" y="12"/>
                    </a:lnTo>
                    <a:lnTo>
                      <a:pt x="137" y="1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43" name="Freeform 415"/>
              <p:cNvSpPr>
                <a:spLocks/>
              </p:cNvSpPr>
              <p:nvPr/>
            </p:nvSpPr>
            <p:spPr bwMode="auto">
              <a:xfrm>
                <a:off x="2969" y="2614"/>
                <a:ext cx="204" cy="140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184" y="1"/>
                  </a:cxn>
                  <a:cxn ang="0">
                    <a:pos x="0" y="128"/>
                  </a:cxn>
                  <a:cxn ang="0">
                    <a:pos x="11" y="140"/>
                  </a:cxn>
                  <a:cxn ang="0">
                    <a:pos x="193" y="11"/>
                  </a:cxn>
                  <a:cxn ang="0">
                    <a:pos x="189" y="0"/>
                  </a:cxn>
                  <a:cxn ang="0">
                    <a:pos x="193" y="11"/>
                  </a:cxn>
                  <a:cxn ang="0">
                    <a:pos x="204" y="3"/>
                  </a:cxn>
                  <a:cxn ang="0">
                    <a:pos x="189" y="0"/>
                  </a:cxn>
                </a:cxnLst>
                <a:rect l="0" t="0" r="r" b="b"/>
                <a:pathLst>
                  <a:path w="204" h="140">
                    <a:moveTo>
                      <a:pt x="189" y="0"/>
                    </a:moveTo>
                    <a:lnTo>
                      <a:pt x="184" y="1"/>
                    </a:lnTo>
                    <a:lnTo>
                      <a:pt x="0" y="128"/>
                    </a:lnTo>
                    <a:lnTo>
                      <a:pt x="11" y="140"/>
                    </a:lnTo>
                    <a:lnTo>
                      <a:pt x="193" y="11"/>
                    </a:lnTo>
                    <a:lnTo>
                      <a:pt x="189" y="0"/>
                    </a:lnTo>
                    <a:lnTo>
                      <a:pt x="193" y="11"/>
                    </a:lnTo>
                    <a:lnTo>
                      <a:pt x="204" y="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44" name="Freeform 416"/>
              <p:cNvSpPr>
                <a:spLocks/>
              </p:cNvSpPr>
              <p:nvPr/>
            </p:nvSpPr>
            <p:spPr bwMode="auto">
              <a:xfrm>
                <a:off x="2415" y="2737"/>
                <a:ext cx="678" cy="297"/>
              </a:xfrm>
              <a:custGeom>
                <a:avLst/>
                <a:gdLst/>
                <a:ahLst/>
                <a:cxnLst>
                  <a:cxn ang="0">
                    <a:pos x="589" y="136"/>
                  </a:cxn>
                  <a:cxn ang="0">
                    <a:pos x="616" y="125"/>
                  </a:cxn>
                  <a:cxn ang="0">
                    <a:pos x="649" y="121"/>
                  </a:cxn>
                  <a:cxn ang="0">
                    <a:pos x="663" y="86"/>
                  </a:cxn>
                  <a:cxn ang="0">
                    <a:pos x="678" y="50"/>
                  </a:cxn>
                  <a:cxn ang="0">
                    <a:pos x="657" y="50"/>
                  </a:cxn>
                  <a:cxn ang="0">
                    <a:pos x="638" y="35"/>
                  </a:cxn>
                  <a:cxn ang="0">
                    <a:pos x="616" y="23"/>
                  </a:cxn>
                  <a:cxn ang="0">
                    <a:pos x="561" y="12"/>
                  </a:cxn>
                  <a:cxn ang="0">
                    <a:pos x="510" y="0"/>
                  </a:cxn>
                  <a:cxn ang="0">
                    <a:pos x="488" y="2"/>
                  </a:cxn>
                  <a:cxn ang="0">
                    <a:pos x="479" y="5"/>
                  </a:cxn>
                  <a:cxn ang="0">
                    <a:pos x="467" y="15"/>
                  </a:cxn>
                  <a:cxn ang="0">
                    <a:pos x="458" y="28"/>
                  </a:cxn>
                  <a:cxn ang="0">
                    <a:pos x="445" y="37"/>
                  </a:cxn>
                  <a:cxn ang="0">
                    <a:pos x="430" y="42"/>
                  </a:cxn>
                  <a:cxn ang="0">
                    <a:pos x="411" y="42"/>
                  </a:cxn>
                  <a:cxn ang="0">
                    <a:pos x="383" y="49"/>
                  </a:cxn>
                  <a:cxn ang="0">
                    <a:pos x="345" y="67"/>
                  </a:cxn>
                  <a:cxn ang="0">
                    <a:pos x="308" y="91"/>
                  </a:cxn>
                  <a:cxn ang="0">
                    <a:pos x="276" y="118"/>
                  </a:cxn>
                  <a:cxn ang="0">
                    <a:pos x="291" y="125"/>
                  </a:cxn>
                  <a:cxn ang="0">
                    <a:pos x="302" y="141"/>
                  </a:cxn>
                  <a:cxn ang="0">
                    <a:pos x="216" y="150"/>
                  </a:cxn>
                  <a:cxn ang="0">
                    <a:pos x="174" y="155"/>
                  </a:cxn>
                  <a:cxn ang="0">
                    <a:pos x="137" y="167"/>
                  </a:cxn>
                  <a:cxn ang="0">
                    <a:pos x="103" y="184"/>
                  </a:cxn>
                  <a:cxn ang="0">
                    <a:pos x="39" y="157"/>
                  </a:cxn>
                  <a:cxn ang="0">
                    <a:pos x="26" y="189"/>
                  </a:cxn>
                  <a:cxn ang="0">
                    <a:pos x="73" y="239"/>
                  </a:cxn>
                  <a:cxn ang="0">
                    <a:pos x="133" y="263"/>
                  </a:cxn>
                  <a:cxn ang="0">
                    <a:pos x="358" y="297"/>
                  </a:cxn>
                  <a:cxn ang="0">
                    <a:pos x="473" y="285"/>
                  </a:cxn>
                  <a:cxn ang="0">
                    <a:pos x="492" y="271"/>
                  </a:cxn>
                  <a:cxn ang="0">
                    <a:pos x="514" y="263"/>
                  </a:cxn>
                  <a:cxn ang="0">
                    <a:pos x="544" y="258"/>
                  </a:cxn>
                  <a:cxn ang="0">
                    <a:pos x="589" y="241"/>
                  </a:cxn>
                  <a:cxn ang="0">
                    <a:pos x="604" y="231"/>
                  </a:cxn>
                  <a:cxn ang="0">
                    <a:pos x="618" y="211"/>
                  </a:cxn>
                  <a:cxn ang="0">
                    <a:pos x="625" y="189"/>
                  </a:cxn>
                  <a:cxn ang="0">
                    <a:pos x="625" y="165"/>
                  </a:cxn>
                </a:cxnLst>
                <a:rect l="0" t="0" r="r" b="b"/>
                <a:pathLst>
                  <a:path w="678" h="297">
                    <a:moveTo>
                      <a:pt x="625" y="165"/>
                    </a:moveTo>
                    <a:lnTo>
                      <a:pt x="589" y="136"/>
                    </a:lnTo>
                    <a:lnTo>
                      <a:pt x="603" y="130"/>
                    </a:lnTo>
                    <a:lnTo>
                      <a:pt x="616" y="125"/>
                    </a:lnTo>
                    <a:lnTo>
                      <a:pt x="631" y="121"/>
                    </a:lnTo>
                    <a:lnTo>
                      <a:pt x="649" y="121"/>
                    </a:lnTo>
                    <a:lnTo>
                      <a:pt x="653" y="106"/>
                    </a:lnTo>
                    <a:lnTo>
                      <a:pt x="663" y="86"/>
                    </a:lnTo>
                    <a:lnTo>
                      <a:pt x="672" y="66"/>
                    </a:lnTo>
                    <a:lnTo>
                      <a:pt x="678" y="50"/>
                    </a:lnTo>
                    <a:lnTo>
                      <a:pt x="668" y="50"/>
                    </a:lnTo>
                    <a:lnTo>
                      <a:pt x="657" y="50"/>
                    </a:lnTo>
                    <a:lnTo>
                      <a:pt x="649" y="42"/>
                    </a:lnTo>
                    <a:lnTo>
                      <a:pt x="638" y="35"/>
                    </a:lnTo>
                    <a:lnTo>
                      <a:pt x="627" y="28"/>
                    </a:lnTo>
                    <a:lnTo>
                      <a:pt x="616" y="23"/>
                    </a:lnTo>
                    <a:lnTo>
                      <a:pt x="586" y="17"/>
                    </a:lnTo>
                    <a:lnTo>
                      <a:pt x="561" y="12"/>
                    </a:lnTo>
                    <a:lnTo>
                      <a:pt x="537" y="7"/>
                    </a:lnTo>
                    <a:lnTo>
                      <a:pt x="510" y="0"/>
                    </a:lnTo>
                    <a:lnTo>
                      <a:pt x="499" y="0"/>
                    </a:lnTo>
                    <a:lnTo>
                      <a:pt x="488" y="2"/>
                    </a:lnTo>
                    <a:lnTo>
                      <a:pt x="484" y="3"/>
                    </a:lnTo>
                    <a:lnTo>
                      <a:pt x="479" y="5"/>
                    </a:lnTo>
                    <a:lnTo>
                      <a:pt x="473" y="10"/>
                    </a:lnTo>
                    <a:lnTo>
                      <a:pt x="467" y="15"/>
                    </a:lnTo>
                    <a:lnTo>
                      <a:pt x="464" y="22"/>
                    </a:lnTo>
                    <a:lnTo>
                      <a:pt x="458" y="28"/>
                    </a:lnTo>
                    <a:lnTo>
                      <a:pt x="450" y="32"/>
                    </a:lnTo>
                    <a:lnTo>
                      <a:pt x="445" y="37"/>
                    </a:lnTo>
                    <a:lnTo>
                      <a:pt x="437" y="39"/>
                    </a:lnTo>
                    <a:lnTo>
                      <a:pt x="430" y="42"/>
                    </a:lnTo>
                    <a:lnTo>
                      <a:pt x="420" y="42"/>
                    </a:lnTo>
                    <a:lnTo>
                      <a:pt x="411" y="42"/>
                    </a:lnTo>
                    <a:lnTo>
                      <a:pt x="400" y="44"/>
                    </a:lnTo>
                    <a:lnTo>
                      <a:pt x="383" y="49"/>
                    </a:lnTo>
                    <a:lnTo>
                      <a:pt x="366" y="57"/>
                    </a:lnTo>
                    <a:lnTo>
                      <a:pt x="345" y="67"/>
                    </a:lnTo>
                    <a:lnTo>
                      <a:pt x="326" y="79"/>
                    </a:lnTo>
                    <a:lnTo>
                      <a:pt x="308" y="91"/>
                    </a:lnTo>
                    <a:lnTo>
                      <a:pt x="289" y="104"/>
                    </a:lnTo>
                    <a:lnTo>
                      <a:pt x="276" y="118"/>
                    </a:lnTo>
                    <a:lnTo>
                      <a:pt x="285" y="123"/>
                    </a:lnTo>
                    <a:lnTo>
                      <a:pt x="291" y="125"/>
                    </a:lnTo>
                    <a:lnTo>
                      <a:pt x="294" y="130"/>
                    </a:lnTo>
                    <a:lnTo>
                      <a:pt x="302" y="141"/>
                    </a:lnTo>
                    <a:lnTo>
                      <a:pt x="236" y="148"/>
                    </a:lnTo>
                    <a:lnTo>
                      <a:pt x="216" y="150"/>
                    </a:lnTo>
                    <a:lnTo>
                      <a:pt x="193" y="152"/>
                    </a:lnTo>
                    <a:lnTo>
                      <a:pt x="174" y="155"/>
                    </a:lnTo>
                    <a:lnTo>
                      <a:pt x="154" y="160"/>
                    </a:lnTo>
                    <a:lnTo>
                      <a:pt x="137" y="167"/>
                    </a:lnTo>
                    <a:lnTo>
                      <a:pt x="120" y="175"/>
                    </a:lnTo>
                    <a:lnTo>
                      <a:pt x="103" y="184"/>
                    </a:lnTo>
                    <a:lnTo>
                      <a:pt x="90" y="194"/>
                    </a:lnTo>
                    <a:lnTo>
                      <a:pt x="39" y="157"/>
                    </a:lnTo>
                    <a:lnTo>
                      <a:pt x="0" y="162"/>
                    </a:lnTo>
                    <a:lnTo>
                      <a:pt x="26" y="189"/>
                    </a:lnTo>
                    <a:lnTo>
                      <a:pt x="15" y="217"/>
                    </a:lnTo>
                    <a:lnTo>
                      <a:pt x="73" y="239"/>
                    </a:lnTo>
                    <a:lnTo>
                      <a:pt x="88" y="254"/>
                    </a:lnTo>
                    <a:lnTo>
                      <a:pt x="133" y="263"/>
                    </a:lnTo>
                    <a:lnTo>
                      <a:pt x="216" y="219"/>
                    </a:lnTo>
                    <a:lnTo>
                      <a:pt x="358" y="297"/>
                    </a:lnTo>
                    <a:lnTo>
                      <a:pt x="462" y="295"/>
                    </a:lnTo>
                    <a:lnTo>
                      <a:pt x="473" y="285"/>
                    </a:lnTo>
                    <a:lnTo>
                      <a:pt x="482" y="276"/>
                    </a:lnTo>
                    <a:lnTo>
                      <a:pt x="492" y="271"/>
                    </a:lnTo>
                    <a:lnTo>
                      <a:pt x="503" y="265"/>
                    </a:lnTo>
                    <a:lnTo>
                      <a:pt x="514" y="263"/>
                    </a:lnTo>
                    <a:lnTo>
                      <a:pt x="529" y="260"/>
                    </a:lnTo>
                    <a:lnTo>
                      <a:pt x="544" y="258"/>
                    </a:lnTo>
                    <a:lnTo>
                      <a:pt x="559" y="253"/>
                    </a:lnTo>
                    <a:lnTo>
                      <a:pt x="589" y="241"/>
                    </a:lnTo>
                    <a:lnTo>
                      <a:pt x="597" y="238"/>
                    </a:lnTo>
                    <a:lnTo>
                      <a:pt x="604" y="231"/>
                    </a:lnTo>
                    <a:lnTo>
                      <a:pt x="612" y="222"/>
                    </a:lnTo>
                    <a:lnTo>
                      <a:pt x="618" y="211"/>
                    </a:lnTo>
                    <a:lnTo>
                      <a:pt x="621" y="201"/>
                    </a:lnTo>
                    <a:lnTo>
                      <a:pt x="625" y="189"/>
                    </a:lnTo>
                    <a:lnTo>
                      <a:pt x="625" y="177"/>
                    </a:lnTo>
                    <a:lnTo>
                      <a:pt x="625" y="1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45" name="Freeform 417"/>
              <p:cNvSpPr>
                <a:spLocks/>
              </p:cNvSpPr>
              <p:nvPr/>
            </p:nvSpPr>
            <p:spPr bwMode="auto">
              <a:xfrm>
                <a:off x="2991" y="2867"/>
                <a:ext cx="55" cy="4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11"/>
                  </a:cxn>
                  <a:cxn ang="0">
                    <a:pos x="43" y="40"/>
                  </a:cxn>
                  <a:cxn ang="0">
                    <a:pos x="55" y="30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10" y="11"/>
                  </a:cxn>
                  <a:cxn ang="0">
                    <a:pos x="12" y="0"/>
                  </a:cxn>
                </a:cxnLst>
                <a:rect l="0" t="0" r="r" b="b"/>
                <a:pathLst>
                  <a:path w="55" h="40">
                    <a:moveTo>
                      <a:pt x="12" y="0"/>
                    </a:moveTo>
                    <a:lnTo>
                      <a:pt x="10" y="11"/>
                    </a:lnTo>
                    <a:lnTo>
                      <a:pt x="43" y="40"/>
                    </a:lnTo>
                    <a:lnTo>
                      <a:pt x="55" y="30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1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46" name="Freeform 418"/>
              <p:cNvSpPr>
                <a:spLocks/>
              </p:cNvSpPr>
              <p:nvPr/>
            </p:nvSpPr>
            <p:spPr bwMode="auto">
              <a:xfrm>
                <a:off x="3003" y="2850"/>
                <a:ext cx="69" cy="28"/>
              </a:xfrm>
              <a:custGeom>
                <a:avLst/>
                <a:gdLst/>
                <a:ahLst/>
                <a:cxnLst>
                  <a:cxn ang="0">
                    <a:pos x="54" y="8"/>
                  </a:cxn>
                  <a:cxn ang="0">
                    <a:pos x="61" y="0"/>
                  </a:cxn>
                  <a:cxn ang="0">
                    <a:pos x="41" y="2"/>
                  </a:cxn>
                  <a:cxn ang="0">
                    <a:pos x="24" y="5"/>
                  </a:cxn>
                  <a:cxn ang="0">
                    <a:pos x="11" y="10"/>
                  </a:cxn>
                  <a:cxn ang="0">
                    <a:pos x="0" y="17"/>
                  </a:cxn>
                  <a:cxn ang="0">
                    <a:pos x="5" y="28"/>
                  </a:cxn>
                  <a:cxn ang="0">
                    <a:pos x="18" y="23"/>
                  </a:cxn>
                  <a:cxn ang="0">
                    <a:pos x="30" y="18"/>
                  </a:cxn>
                  <a:cxn ang="0">
                    <a:pos x="43" y="15"/>
                  </a:cxn>
                  <a:cxn ang="0">
                    <a:pos x="61" y="15"/>
                  </a:cxn>
                  <a:cxn ang="0">
                    <a:pos x="69" y="8"/>
                  </a:cxn>
                  <a:cxn ang="0">
                    <a:pos x="61" y="15"/>
                  </a:cxn>
                  <a:cxn ang="0">
                    <a:pos x="69" y="15"/>
                  </a:cxn>
                  <a:cxn ang="0">
                    <a:pos x="69" y="8"/>
                  </a:cxn>
                  <a:cxn ang="0">
                    <a:pos x="54" y="8"/>
                  </a:cxn>
                </a:cxnLst>
                <a:rect l="0" t="0" r="r" b="b"/>
                <a:pathLst>
                  <a:path w="69" h="28">
                    <a:moveTo>
                      <a:pt x="54" y="8"/>
                    </a:moveTo>
                    <a:lnTo>
                      <a:pt x="61" y="0"/>
                    </a:lnTo>
                    <a:lnTo>
                      <a:pt x="41" y="2"/>
                    </a:lnTo>
                    <a:lnTo>
                      <a:pt x="24" y="5"/>
                    </a:lnTo>
                    <a:lnTo>
                      <a:pt x="11" y="10"/>
                    </a:lnTo>
                    <a:lnTo>
                      <a:pt x="0" y="17"/>
                    </a:lnTo>
                    <a:lnTo>
                      <a:pt x="5" y="28"/>
                    </a:lnTo>
                    <a:lnTo>
                      <a:pt x="18" y="23"/>
                    </a:lnTo>
                    <a:lnTo>
                      <a:pt x="30" y="18"/>
                    </a:lnTo>
                    <a:lnTo>
                      <a:pt x="43" y="15"/>
                    </a:lnTo>
                    <a:lnTo>
                      <a:pt x="61" y="15"/>
                    </a:lnTo>
                    <a:lnTo>
                      <a:pt x="69" y="8"/>
                    </a:lnTo>
                    <a:lnTo>
                      <a:pt x="61" y="15"/>
                    </a:lnTo>
                    <a:lnTo>
                      <a:pt x="69" y="15"/>
                    </a:lnTo>
                    <a:lnTo>
                      <a:pt x="69" y="8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47" name="Freeform 419"/>
              <p:cNvSpPr>
                <a:spLocks/>
              </p:cNvSpPr>
              <p:nvPr/>
            </p:nvSpPr>
            <p:spPr bwMode="auto">
              <a:xfrm>
                <a:off x="3057" y="2781"/>
                <a:ext cx="43" cy="77"/>
              </a:xfrm>
              <a:custGeom>
                <a:avLst/>
                <a:gdLst/>
                <a:ahLst/>
                <a:cxnLst>
                  <a:cxn ang="0">
                    <a:pos x="36" y="13"/>
                  </a:cxn>
                  <a:cxn ang="0">
                    <a:pos x="28" y="6"/>
                  </a:cxn>
                  <a:cxn ang="0">
                    <a:pos x="23" y="20"/>
                  </a:cxn>
                  <a:cxn ang="0">
                    <a:pos x="13" y="38"/>
                  </a:cxn>
                  <a:cxn ang="0">
                    <a:pos x="4" y="59"/>
                  </a:cxn>
                  <a:cxn ang="0">
                    <a:pos x="0" y="77"/>
                  </a:cxn>
                  <a:cxn ang="0">
                    <a:pos x="15" y="77"/>
                  </a:cxn>
                  <a:cxn ang="0">
                    <a:pos x="19" y="64"/>
                  </a:cxn>
                  <a:cxn ang="0">
                    <a:pos x="28" y="44"/>
                  </a:cxn>
                  <a:cxn ang="0">
                    <a:pos x="38" y="23"/>
                  </a:cxn>
                  <a:cxn ang="0">
                    <a:pos x="43" y="6"/>
                  </a:cxn>
                  <a:cxn ang="0">
                    <a:pos x="36" y="0"/>
                  </a:cxn>
                  <a:cxn ang="0">
                    <a:pos x="43" y="6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36" y="13"/>
                  </a:cxn>
                </a:cxnLst>
                <a:rect l="0" t="0" r="r" b="b"/>
                <a:pathLst>
                  <a:path w="43" h="77">
                    <a:moveTo>
                      <a:pt x="36" y="13"/>
                    </a:moveTo>
                    <a:lnTo>
                      <a:pt x="28" y="6"/>
                    </a:lnTo>
                    <a:lnTo>
                      <a:pt x="23" y="20"/>
                    </a:lnTo>
                    <a:lnTo>
                      <a:pt x="13" y="38"/>
                    </a:lnTo>
                    <a:lnTo>
                      <a:pt x="4" y="59"/>
                    </a:lnTo>
                    <a:lnTo>
                      <a:pt x="0" y="77"/>
                    </a:lnTo>
                    <a:lnTo>
                      <a:pt x="15" y="77"/>
                    </a:lnTo>
                    <a:lnTo>
                      <a:pt x="19" y="64"/>
                    </a:lnTo>
                    <a:lnTo>
                      <a:pt x="28" y="44"/>
                    </a:lnTo>
                    <a:lnTo>
                      <a:pt x="38" y="23"/>
                    </a:lnTo>
                    <a:lnTo>
                      <a:pt x="43" y="6"/>
                    </a:lnTo>
                    <a:lnTo>
                      <a:pt x="36" y="0"/>
                    </a:lnTo>
                    <a:lnTo>
                      <a:pt x="43" y="6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6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48" name="Freeform 420"/>
              <p:cNvSpPr>
                <a:spLocks/>
              </p:cNvSpPr>
              <p:nvPr/>
            </p:nvSpPr>
            <p:spPr bwMode="auto">
              <a:xfrm>
                <a:off x="3066" y="2781"/>
                <a:ext cx="27" cy="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3"/>
                  </a:cxn>
                  <a:cxn ang="0">
                    <a:pos x="17" y="13"/>
                  </a:cxn>
                  <a:cxn ang="0">
                    <a:pos x="27" y="13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6" y="0"/>
                  </a:cxn>
                  <a:cxn ang="0">
                    <a:pos x="14" y="3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6" y="13"/>
                  </a:cxn>
                  <a:cxn ang="0">
                    <a:pos x="0" y="10"/>
                  </a:cxn>
                </a:cxnLst>
                <a:rect l="0" t="0" r="r" b="b"/>
                <a:pathLst>
                  <a:path w="27" h="13">
                    <a:moveTo>
                      <a:pt x="0" y="10"/>
                    </a:moveTo>
                    <a:lnTo>
                      <a:pt x="6" y="13"/>
                    </a:lnTo>
                    <a:lnTo>
                      <a:pt x="17" y="13"/>
                    </a:lnTo>
                    <a:lnTo>
                      <a:pt x="27" y="13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14" y="3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6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49" name="Freeform 421"/>
              <p:cNvSpPr>
                <a:spLocks/>
              </p:cNvSpPr>
              <p:nvPr/>
            </p:nvSpPr>
            <p:spPr bwMode="auto">
              <a:xfrm>
                <a:off x="3025" y="2754"/>
                <a:ext cx="55" cy="37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11"/>
                  </a:cxn>
                  <a:cxn ang="0">
                    <a:pos x="13" y="18"/>
                  </a:cxn>
                  <a:cxn ang="0">
                    <a:pos x="24" y="23"/>
                  </a:cxn>
                  <a:cxn ang="0">
                    <a:pos x="34" y="30"/>
                  </a:cxn>
                  <a:cxn ang="0">
                    <a:pos x="41" y="37"/>
                  </a:cxn>
                  <a:cxn ang="0">
                    <a:pos x="55" y="30"/>
                  </a:cxn>
                  <a:cxn ang="0">
                    <a:pos x="45" y="20"/>
                  </a:cxn>
                  <a:cxn ang="0">
                    <a:pos x="32" y="11"/>
                  </a:cxn>
                  <a:cxn ang="0">
                    <a:pos x="21" y="6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13"/>
                  </a:cxn>
                </a:cxnLst>
                <a:rect l="0" t="0" r="r" b="b"/>
                <a:pathLst>
                  <a:path w="55" h="37">
                    <a:moveTo>
                      <a:pt x="4" y="13"/>
                    </a:moveTo>
                    <a:lnTo>
                      <a:pt x="0" y="11"/>
                    </a:lnTo>
                    <a:lnTo>
                      <a:pt x="13" y="18"/>
                    </a:lnTo>
                    <a:lnTo>
                      <a:pt x="24" y="23"/>
                    </a:lnTo>
                    <a:lnTo>
                      <a:pt x="34" y="30"/>
                    </a:lnTo>
                    <a:lnTo>
                      <a:pt x="41" y="37"/>
                    </a:lnTo>
                    <a:lnTo>
                      <a:pt x="55" y="30"/>
                    </a:lnTo>
                    <a:lnTo>
                      <a:pt x="45" y="20"/>
                    </a:lnTo>
                    <a:lnTo>
                      <a:pt x="32" y="11"/>
                    </a:lnTo>
                    <a:lnTo>
                      <a:pt x="21" y="6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50" name="Freeform 422"/>
              <p:cNvSpPr>
                <a:spLocks/>
              </p:cNvSpPr>
              <p:nvPr/>
            </p:nvSpPr>
            <p:spPr bwMode="auto">
              <a:xfrm>
                <a:off x="2924" y="2730"/>
                <a:ext cx="109" cy="37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0" y="14"/>
                  </a:cxn>
                  <a:cxn ang="0">
                    <a:pos x="26" y="20"/>
                  </a:cxn>
                  <a:cxn ang="0">
                    <a:pos x="50" y="25"/>
                  </a:cxn>
                  <a:cxn ang="0">
                    <a:pos x="75" y="30"/>
                  </a:cxn>
                  <a:cxn ang="0">
                    <a:pos x="105" y="37"/>
                  </a:cxn>
                  <a:cxn ang="0">
                    <a:pos x="109" y="24"/>
                  </a:cxn>
                  <a:cxn ang="0">
                    <a:pos x="79" y="17"/>
                  </a:cxn>
                  <a:cxn ang="0">
                    <a:pos x="54" y="12"/>
                  </a:cxn>
                  <a:cxn ang="0">
                    <a:pos x="30" y="7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14"/>
                  </a:cxn>
                </a:cxnLst>
                <a:rect l="0" t="0" r="r" b="b"/>
                <a:pathLst>
                  <a:path w="109" h="37">
                    <a:moveTo>
                      <a:pt x="3" y="14"/>
                    </a:moveTo>
                    <a:lnTo>
                      <a:pt x="0" y="14"/>
                    </a:lnTo>
                    <a:lnTo>
                      <a:pt x="26" y="20"/>
                    </a:lnTo>
                    <a:lnTo>
                      <a:pt x="50" y="25"/>
                    </a:lnTo>
                    <a:lnTo>
                      <a:pt x="75" y="30"/>
                    </a:lnTo>
                    <a:lnTo>
                      <a:pt x="105" y="37"/>
                    </a:lnTo>
                    <a:lnTo>
                      <a:pt x="109" y="24"/>
                    </a:lnTo>
                    <a:lnTo>
                      <a:pt x="79" y="17"/>
                    </a:lnTo>
                    <a:lnTo>
                      <a:pt x="54" y="12"/>
                    </a:lnTo>
                    <a:lnTo>
                      <a:pt x="30" y="7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51" name="Freeform 423"/>
              <p:cNvSpPr>
                <a:spLocks/>
              </p:cNvSpPr>
              <p:nvPr/>
            </p:nvSpPr>
            <p:spPr bwMode="auto">
              <a:xfrm>
                <a:off x="2877" y="2730"/>
                <a:ext cx="50" cy="27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13" y="27"/>
                  </a:cxn>
                  <a:cxn ang="0">
                    <a:pos x="17" y="22"/>
                  </a:cxn>
                  <a:cxn ang="0">
                    <a:pos x="20" y="19"/>
                  </a:cxn>
                  <a:cxn ang="0">
                    <a:pos x="24" y="17"/>
                  </a:cxn>
                  <a:cxn ang="0">
                    <a:pos x="28" y="15"/>
                  </a:cxn>
                  <a:cxn ang="0">
                    <a:pos x="37" y="14"/>
                  </a:cxn>
                  <a:cxn ang="0">
                    <a:pos x="50" y="14"/>
                  </a:cxn>
                  <a:cxn ang="0">
                    <a:pos x="48" y="0"/>
                  </a:cxn>
                  <a:cxn ang="0">
                    <a:pos x="37" y="0"/>
                  </a:cxn>
                  <a:cxn ang="0">
                    <a:pos x="24" y="2"/>
                  </a:cxn>
                  <a:cxn ang="0">
                    <a:pos x="18" y="3"/>
                  </a:cxn>
                  <a:cxn ang="0">
                    <a:pos x="11" y="7"/>
                  </a:cxn>
                  <a:cxn ang="0">
                    <a:pos x="5" y="12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13" y="27"/>
                  </a:cxn>
                </a:cxnLst>
                <a:rect l="0" t="0" r="r" b="b"/>
                <a:pathLst>
                  <a:path w="50" h="27">
                    <a:moveTo>
                      <a:pt x="13" y="27"/>
                    </a:moveTo>
                    <a:lnTo>
                      <a:pt x="13" y="27"/>
                    </a:lnTo>
                    <a:lnTo>
                      <a:pt x="17" y="22"/>
                    </a:lnTo>
                    <a:lnTo>
                      <a:pt x="20" y="19"/>
                    </a:lnTo>
                    <a:lnTo>
                      <a:pt x="24" y="17"/>
                    </a:lnTo>
                    <a:lnTo>
                      <a:pt x="28" y="15"/>
                    </a:lnTo>
                    <a:lnTo>
                      <a:pt x="37" y="14"/>
                    </a:lnTo>
                    <a:lnTo>
                      <a:pt x="50" y="14"/>
                    </a:lnTo>
                    <a:lnTo>
                      <a:pt x="48" y="0"/>
                    </a:lnTo>
                    <a:lnTo>
                      <a:pt x="37" y="0"/>
                    </a:lnTo>
                    <a:lnTo>
                      <a:pt x="24" y="2"/>
                    </a:lnTo>
                    <a:lnTo>
                      <a:pt x="18" y="3"/>
                    </a:lnTo>
                    <a:lnTo>
                      <a:pt x="11" y="7"/>
                    </a:lnTo>
                    <a:lnTo>
                      <a:pt x="5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52" name="Freeform 424"/>
              <p:cNvSpPr>
                <a:spLocks/>
              </p:cNvSpPr>
              <p:nvPr/>
            </p:nvSpPr>
            <p:spPr bwMode="auto">
              <a:xfrm>
                <a:off x="2826" y="2749"/>
                <a:ext cx="64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7"/>
                  </a:cxn>
                  <a:cxn ang="0">
                    <a:pos x="28" y="33"/>
                  </a:cxn>
                  <a:cxn ang="0">
                    <a:pos x="38" y="30"/>
                  </a:cxn>
                  <a:cxn ang="0">
                    <a:pos x="45" y="27"/>
                  </a:cxn>
                  <a:cxn ang="0">
                    <a:pos x="51" y="20"/>
                  </a:cxn>
                  <a:cxn ang="0">
                    <a:pos x="58" y="15"/>
                  </a:cxn>
                  <a:cxn ang="0">
                    <a:pos x="64" y="8"/>
                  </a:cxn>
                  <a:cxn ang="0">
                    <a:pos x="51" y="0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6" y="15"/>
                  </a:cxn>
                  <a:cxn ang="0">
                    <a:pos x="30" y="18"/>
                  </a:cxn>
                  <a:cxn ang="0">
                    <a:pos x="24" y="20"/>
                  </a:cxn>
                  <a:cxn ang="0">
                    <a:pos x="17" y="22"/>
                  </a:cxn>
                  <a:cxn ang="0">
                    <a:pos x="9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37"/>
                  </a:cxn>
                </a:cxnLst>
                <a:rect l="0" t="0" r="r" b="b"/>
                <a:pathLst>
                  <a:path w="64" h="37">
                    <a:moveTo>
                      <a:pt x="0" y="37"/>
                    </a:moveTo>
                    <a:lnTo>
                      <a:pt x="0" y="37"/>
                    </a:lnTo>
                    <a:lnTo>
                      <a:pt x="9" y="37"/>
                    </a:lnTo>
                    <a:lnTo>
                      <a:pt x="21" y="37"/>
                    </a:lnTo>
                    <a:lnTo>
                      <a:pt x="28" y="33"/>
                    </a:lnTo>
                    <a:lnTo>
                      <a:pt x="38" y="30"/>
                    </a:lnTo>
                    <a:lnTo>
                      <a:pt x="45" y="27"/>
                    </a:lnTo>
                    <a:lnTo>
                      <a:pt x="51" y="20"/>
                    </a:lnTo>
                    <a:lnTo>
                      <a:pt x="58" y="15"/>
                    </a:lnTo>
                    <a:lnTo>
                      <a:pt x="64" y="8"/>
                    </a:lnTo>
                    <a:lnTo>
                      <a:pt x="51" y="0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6" y="15"/>
                    </a:lnTo>
                    <a:lnTo>
                      <a:pt x="30" y="18"/>
                    </a:lnTo>
                    <a:lnTo>
                      <a:pt x="24" y="20"/>
                    </a:lnTo>
                    <a:lnTo>
                      <a:pt x="17" y="22"/>
                    </a:lnTo>
                    <a:lnTo>
                      <a:pt x="9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53" name="Freeform 425"/>
              <p:cNvSpPr>
                <a:spLocks/>
              </p:cNvSpPr>
              <p:nvPr/>
            </p:nvSpPr>
            <p:spPr bwMode="auto">
              <a:xfrm>
                <a:off x="2679" y="2772"/>
                <a:ext cx="147" cy="88"/>
              </a:xfrm>
              <a:custGeom>
                <a:avLst/>
                <a:gdLst/>
                <a:ahLst/>
                <a:cxnLst>
                  <a:cxn ang="0">
                    <a:pos x="15" y="76"/>
                  </a:cxn>
                  <a:cxn ang="0">
                    <a:pos x="17" y="88"/>
                  </a:cxn>
                  <a:cxn ang="0">
                    <a:pos x="30" y="74"/>
                  </a:cxn>
                  <a:cxn ang="0">
                    <a:pos x="47" y="61"/>
                  </a:cxn>
                  <a:cxn ang="0">
                    <a:pos x="66" y="49"/>
                  </a:cxn>
                  <a:cxn ang="0">
                    <a:pos x="87" y="37"/>
                  </a:cxn>
                  <a:cxn ang="0">
                    <a:pos x="106" y="27"/>
                  </a:cxn>
                  <a:cxn ang="0">
                    <a:pos x="123" y="20"/>
                  </a:cxn>
                  <a:cxn ang="0">
                    <a:pos x="138" y="15"/>
                  </a:cxn>
                  <a:cxn ang="0">
                    <a:pos x="147" y="14"/>
                  </a:cxn>
                  <a:cxn ang="0">
                    <a:pos x="147" y="0"/>
                  </a:cxn>
                  <a:cxn ang="0">
                    <a:pos x="134" y="2"/>
                  </a:cxn>
                  <a:cxn ang="0">
                    <a:pos x="117" y="7"/>
                  </a:cxn>
                  <a:cxn ang="0">
                    <a:pos x="98" y="15"/>
                  </a:cxn>
                  <a:cxn ang="0">
                    <a:pos x="77" y="26"/>
                  </a:cxn>
                  <a:cxn ang="0">
                    <a:pos x="57" y="37"/>
                  </a:cxn>
                  <a:cxn ang="0">
                    <a:pos x="38" y="51"/>
                  </a:cxn>
                  <a:cxn ang="0">
                    <a:pos x="21" y="64"/>
                  </a:cxn>
                  <a:cxn ang="0">
                    <a:pos x="6" y="78"/>
                  </a:cxn>
                  <a:cxn ang="0">
                    <a:pos x="6" y="88"/>
                  </a:cxn>
                  <a:cxn ang="0">
                    <a:pos x="6" y="78"/>
                  </a:cxn>
                  <a:cxn ang="0">
                    <a:pos x="0" y="83"/>
                  </a:cxn>
                  <a:cxn ang="0">
                    <a:pos x="6" y="88"/>
                  </a:cxn>
                  <a:cxn ang="0">
                    <a:pos x="15" y="76"/>
                  </a:cxn>
                </a:cxnLst>
                <a:rect l="0" t="0" r="r" b="b"/>
                <a:pathLst>
                  <a:path w="147" h="88">
                    <a:moveTo>
                      <a:pt x="15" y="76"/>
                    </a:moveTo>
                    <a:lnTo>
                      <a:pt x="17" y="88"/>
                    </a:lnTo>
                    <a:lnTo>
                      <a:pt x="30" y="74"/>
                    </a:lnTo>
                    <a:lnTo>
                      <a:pt x="47" y="61"/>
                    </a:lnTo>
                    <a:lnTo>
                      <a:pt x="66" y="49"/>
                    </a:lnTo>
                    <a:lnTo>
                      <a:pt x="87" y="37"/>
                    </a:lnTo>
                    <a:lnTo>
                      <a:pt x="106" y="27"/>
                    </a:lnTo>
                    <a:lnTo>
                      <a:pt x="123" y="20"/>
                    </a:lnTo>
                    <a:lnTo>
                      <a:pt x="138" y="15"/>
                    </a:lnTo>
                    <a:lnTo>
                      <a:pt x="147" y="14"/>
                    </a:lnTo>
                    <a:lnTo>
                      <a:pt x="147" y="0"/>
                    </a:lnTo>
                    <a:lnTo>
                      <a:pt x="134" y="2"/>
                    </a:lnTo>
                    <a:lnTo>
                      <a:pt x="117" y="7"/>
                    </a:lnTo>
                    <a:lnTo>
                      <a:pt x="98" y="15"/>
                    </a:lnTo>
                    <a:lnTo>
                      <a:pt x="77" y="26"/>
                    </a:lnTo>
                    <a:lnTo>
                      <a:pt x="57" y="37"/>
                    </a:lnTo>
                    <a:lnTo>
                      <a:pt x="38" y="51"/>
                    </a:lnTo>
                    <a:lnTo>
                      <a:pt x="21" y="64"/>
                    </a:lnTo>
                    <a:lnTo>
                      <a:pt x="6" y="78"/>
                    </a:lnTo>
                    <a:lnTo>
                      <a:pt x="6" y="88"/>
                    </a:lnTo>
                    <a:lnTo>
                      <a:pt x="6" y="78"/>
                    </a:lnTo>
                    <a:lnTo>
                      <a:pt x="0" y="83"/>
                    </a:lnTo>
                    <a:lnTo>
                      <a:pt x="6" y="88"/>
                    </a:lnTo>
                    <a:lnTo>
                      <a:pt x="15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54" name="Freeform 426"/>
              <p:cNvSpPr>
                <a:spLocks/>
              </p:cNvSpPr>
              <p:nvPr/>
            </p:nvSpPr>
            <p:spPr bwMode="auto">
              <a:xfrm>
                <a:off x="2685" y="2848"/>
                <a:ext cx="45" cy="37"/>
              </a:xfrm>
              <a:custGeom>
                <a:avLst/>
                <a:gdLst/>
                <a:ahLst/>
                <a:cxnLst>
                  <a:cxn ang="0">
                    <a:pos x="34" y="37"/>
                  </a:cxn>
                  <a:cxn ang="0">
                    <a:pos x="40" y="27"/>
                  </a:cxn>
                  <a:cxn ang="0">
                    <a:pos x="32" y="15"/>
                  </a:cxn>
                  <a:cxn ang="0">
                    <a:pos x="24" y="9"/>
                  </a:cxn>
                  <a:cxn ang="0">
                    <a:pos x="19" y="5"/>
                  </a:cxn>
                  <a:cxn ang="0">
                    <a:pos x="9" y="0"/>
                  </a:cxn>
                  <a:cxn ang="0">
                    <a:pos x="0" y="12"/>
                  </a:cxn>
                  <a:cxn ang="0">
                    <a:pos x="9" y="17"/>
                  </a:cxn>
                  <a:cxn ang="0">
                    <a:pos x="15" y="20"/>
                  </a:cxn>
                  <a:cxn ang="0">
                    <a:pos x="19" y="24"/>
                  </a:cxn>
                  <a:cxn ang="0">
                    <a:pos x="24" y="34"/>
                  </a:cxn>
                  <a:cxn ang="0">
                    <a:pos x="32" y="24"/>
                  </a:cxn>
                  <a:cxn ang="0">
                    <a:pos x="34" y="37"/>
                  </a:cxn>
                  <a:cxn ang="0">
                    <a:pos x="45" y="36"/>
                  </a:cxn>
                  <a:cxn ang="0">
                    <a:pos x="40" y="27"/>
                  </a:cxn>
                  <a:cxn ang="0">
                    <a:pos x="34" y="37"/>
                  </a:cxn>
                </a:cxnLst>
                <a:rect l="0" t="0" r="r" b="b"/>
                <a:pathLst>
                  <a:path w="45" h="37">
                    <a:moveTo>
                      <a:pt x="34" y="37"/>
                    </a:moveTo>
                    <a:lnTo>
                      <a:pt x="40" y="27"/>
                    </a:lnTo>
                    <a:lnTo>
                      <a:pt x="32" y="15"/>
                    </a:lnTo>
                    <a:lnTo>
                      <a:pt x="24" y="9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9" y="17"/>
                    </a:lnTo>
                    <a:lnTo>
                      <a:pt x="15" y="20"/>
                    </a:lnTo>
                    <a:lnTo>
                      <a:pt x="19" y="24"/>
                    </a:lnTo>
                    <a:lnTo>
                      <a:pt x="24" y="34"/>
                    </a:lnTo>
                    <a:lnTo>
                      <a:pt x="32" y="24"/>
                    </a:lnTo>
                    <a:lnTo>
                      <a:pt x="34" y="37"/>
                    </a:lnTo>
                    <a:lnTo>
                      <a:pt x="45" y="36"/>
                    </a:lnTo>
                    <a:lnTo>
                      <a:pt x="40" y="27"/>
                    </a:lnTo>
                    <a:lnTo>
                      <a:pt x="34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55" name="Freeform 427"/>
              <p:cNvSpPr>
                <a:spLocks/>
              </p:cNvSpPr>
              <p:nvPr/>
            </p:nvSpPr>
            <p:spPr bwMode="auto">
              <a:xfrm>
                <a:off x="2651" y="2872"/>
                <a:ext cx="68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2" y="20"/>
                  </a:cxn>
                  <a:cxn ang="0">
                    <a:pos x="68" y="13"/>
                  </a:cxn>
                  <a:cxn ang="0">
                    <a:pos x="66" y="0"/>
                  </a:cxn>
                  <a:cxn ang="0">
                    <a:pos x="0" y="6"/>
                  </a:cxn>
                  <a:cxn ang="0">
                    <a:pos x="0" y="22"/>
                  </a:cxn>
                </a:cxnLst>
                <a:rect l="0" t="0" r="r" b="b"/>
                <a:pathLst>
                  <a:path w="68" h="22">
                    <a:moveTo>
                      <a:pt x="0" y="22"/>
                    </a:moveTo>
                    <a:lnTo>
                      <a:pt x="2" y="20"/>
                    </a:lnTo>
                    <a:lnTo>
                      <a:pt x="68" y="13"/>
                    </a:lnTo>
                    <a:lnTo>
                      <a:pt x="66" y="0"/>
                    </a:lnTo>
                    <a:lnTo>
                      <a:pt x="0" y="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56" name="Freeform 428"/>
              <p:cNvSpPr>
                <a:spLocks/>
              </p:cNvSpPr>
              <p:nvPr/>
            </p:nvSpPr>
            <p:spPr bwMode="auto">
              <a:xfrm>
                <a:off x="2499" y="2878"/>
                <a:ext cx="152" cy="63"/>
              </a:xfrm>
              <a:custGeom>
                <a:avLst/>
                <a:gdLst/>
                <a:ahLst/>
                <a:cxnLst>
                  <a:cxn ang="0">
                    <a:pos x="2" y="60"/>
                  </a:cxn>
                  <a:cxn ang="0">
                    <a:pos x="11" y="58"/>
                  </a:cxn>
                  <a:cxn ang="0">
                    <a:pos x="25" y="49"/>
                  </a:cxn>
                  <a:cxn ang="0">
                    <a:pos x="40" y="39"/>
                  </a:cxn>
                  <a:cxn ang="0">
                    <a:pos x="55" y="33"/>
                  </a:cxn>
                  <a:cxn ang="0">
                    <a:pos x="73" y="26"/>
                  </a:cxn>
                  <a:cxn ang="0">
                    <a:pos x="92" y="21"/>
                  </a:cxn>
                  <a:cxn ang="0">
                    <a:pos x="111" y="17"/>
                  </a:cxn>
                  <a:cxn ang="0">
                    <a:pos x="132" y="16"/>
                  </a:cxn>
                  <a:cxn ang="0">
                    <a:pos x="152" y="16"/>
                  </a:cxn>
                  <a:cxn ang="0">
                    <a:pos x="152" y="0"/>
                  </a:cxn>
                  <a:cxn ang="0">
                    <a:pos x="130" y="2"/>
                  </a:cxn>
                  <a:cxn ang="0">
                    <a:pos x="109" y="4"/>
                  </a:cxn>
                  <a:cxn ang="0">
                    <a:pos x="88" y="7"/>
                  </a:cxn>
                  <a:cxn ang="0">
                    <a:pos x="68" y="12"/>
                  </a:cxn>
                  <a:cxn ang="0">
                    <a:pos x="49" y="19"/>
                  </a:cxn>
                  <a:cxn ang="0">
                    <a:pos x="30" y="27"/>
                  </a:cxn>
                  <a:cxn ang="0">
                    <a:pos x="15" y="38"/>
                  </a:cxn>
                  <a:cxn ang="0">
                    <a:pos x="0" y="48"/>
                  </a:cxn>
                  <a:cxn ang="0">
                    <a:pos x="11" y="48"/>
                  </a:cxn>
                  <a:cxn ang="0">
                    <a:pos x="2" y="60"/>
                  </a:cxn>
                  <a:cxn ang="0">
                    <a:pos x="6" y="63"/>
                  </a:cxn>
                  <a:cxn ang="0">
                    <a:pos x="11" y="58"/>
                  </a:cxn>
                  <a:cxn ang="0">
                    <a:pos x="2" y="60"/>
                  </a:cxn>
                </a:cxnLst>
                <a:rect l="0" t="0" r="r" b="b"/>
                <a:pathLst>
                  <a:path w="152" h="63">
                    <a:moveTo>
                      <a:pt x="2" y="60"/>
                    </a:moveTo>
                    <a:lnTo>
                      <a:pt x="11" y="58"/>
                    </a:lnTo>
                    <a:lnTo>
                      <a:pt x="25" y="49"/>
                    </a:lnTo>
                    <a:lnTo>
                      <a:pt x="40" y="39"/>
                    </a:lnTo>
                    <a:lnTo>
                      <a:pt x="55" y="33"/>
                    </a:lnTo>
                    <a:lnTo>
                      <a:pt x="73" y="26"/>
                    </a:lnTo>
                    <a:lnTo>
                      <a:pt x="92" y="21"/>
                    </a:lnTo>
                    <a:lnTo>
                      <a:pt x="111" y="17"/>
                    </a:lnTo>
                    <a:lnTo>
                      <a:pt x="132" y="16"/>
                    </a:lnTo>
                    <a:lnTo>
                      <a:pt x="152" y="16"/>
                    </a:lnTo>
                    <a:lnTo>
                      <a:pt x="152" y="0"/>
                    </a:lnTo>
                    <a:lnTo>
                      <a:pt x="130" y="2"/>
                    </a:lnTo>
                    <a:lnTo>
                      <a:pt x="109" y="4"/>
                    </a:lnTo>
                    <a:lnTo>
                      <a:pt x="88" y="7"/>
                    </a:lnTo>
                    <a:lnTo>
                      <a:pt x="68" y="12"/>
                    </a:lnTo>
                    <a:lnTo>
                      <a:pt x="49" y="19"/>
                    </a:lnTo>
                    <a:lnTo>
                      <a:pt x="30" y="27"/>
                    </a:lnTo>
                    <a:lnTo>
                      <a:pt x="15" y="38"/>
                    </a:lnTo>
                    <a:lnTo>
                      <a:pt x="0" y="48"/>
                    </a:lnTo>
                    <a:lnTo>
                      <a:pt x="11" y="48"/>
                    </a:lnTo>
                    <a:lnTo>
                      <a:pt x="2" y="60"/>
                    </a:lnTo>
                    <a:lnTo>
                      <a:pt x="6" y="63"/>
                    </a:lnTo>
                    <a:lnTo>
                      <a:pt x="11" y="58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57" name="Freeform 429"/>
              <p:cNvSpPr>
                <a:spLocks/>
              </p:cNvSpPr>
              <p:nvPr/>
            </p:nvSpPr>
            <p:spPr bwMode="auto">
              <a:xfrm>
                <a:off x="2448" y="2887"/>
                <a:ext cx="62" cy="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3"/>
                  </a:cxn>
                  <a:cxn ang="0">
                    <a:pos x="53" y="51"/>
                  </a:cxn>
                  <a:cxn ang="0">
                    <a:pos x="62" y="39"/>
                  </a:cxn>
                  <a:cxn ang="0">
                    <a:pos x="12" y="2"/>
                  </a:cxn>
                  <a:cxn ang="0">
                    <a:pos x="6" y="0"/>
                  </a:cxn>
                </a:cxnLst>
                <a:rect l="0" t="0" r="r" b="b"/>
                <a:pathLst>
                  <a:path w="62" h="51">
                    <a:moveTo>
                      <a:pt x="6" y="0"/>
                    </a:moveTo>
                    <a:lnTo>
                      <a:pt x="0" y="13"/>
                    </a:lnTo>
                    <a:lnTo>
                      <a:pt x="53" y="51"/>
                    </a:lnTo>
                    <a:lnTo>
                      <a:pt x="62" y="39"/>
                    </a:lnTo>
                    <a:lnTo>
                      <a:pt x="1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58" name="Freeform 430"/>
              <p:cNvSpPr>
                <a:spLocks/>
              </p:cNvSpPr>
              <p:nvPr/>
            </p:nvSpPr>
            <p:spPr bwMode="auto">
              <a:xfrm>
                <a:off x="2398" y="2887"/>
                <a:ext cx="58" cy="18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17" y="18"/>
                  </a:cxn>
                  <a:cxn ang="0">
                    <a:pos x="58" y="15"/>
                  </a:cxn>
                  <a:cxn ang="0">
                    <a:pos x="56" y="0"/>
                  </a:cxn>
                  <a:cxn ang="0">
                    <a:pos x="15" y="5"/>
                  </a:cxn>
                  <a:cxn ang="0">
                    <a:pos x="9" y="15"/>
                  </a:cxn>
                  <a:cxn ang="0">
                    <a:pos x="15" y="5"/>
                  </a:cxn>
                  <a:cxn ang="0">
                    <a:pos x="0" y="5"/>
                  </a:cxn>
                  <a:cxn ang="0">
                    <a:pos x="9" y="15"/>
                  </a:cxn>
                </a:cxnLst>
                <a:rect l="0" t="0" r="r" b="b"/>
                <a:pathLst>
                  <a:path w="58" h="18">
                    <a:moveTo>
                      <a:pt x="9" y="15"/>
                    </a:moveTo>
                    <a:lnTo>
                      <a:pt x="17" y="18"/>
                    </a:lnTo>
                    <a:lnTo>
                      <a:pt x="58" y="15"/>
                    </a:lnTo>
                    <a:lnTo>
                      <a:pt x="56" y="0"/>
                    </a:lnTo>
                    <a:lnTo>
                      <a:pt x="15" y="5"/>
                    </a:lnTo>
                    <a:lnTo>
                      <a:pt x="9" y="15"/>
                    </a:lnTo>
                    <a:lnTo>
                      <a:pt x="15" y="5"/>
                    </a:lnTo>
                    <a:lnTo>
                      <a:pt x="0" y="5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59" name="Freeform 431"/>
              <p:cNvSpPr>
                <a:spLocks/>
              </p:cNvSpPr>
              <p:nvPr/>
            </p:nvSpPr>
            <p:spPr bwMode="auto">
              <a:xfrm>
                <a:off x="2407" y="2894"/>
                <a:ext cx="41" cy="37"/>
              </a:xfrm>
              <a:custGeom>
                <a:avLst/>
                <a:gdLst/>
                <a:ahLst/>
                <a:cxnLst>
                  <a:cxn ang="0">
                    <a:pos x="41" y="35"/>
                  </a:cxn>
                  <a:cxn ang="0">
                    <a:pos x="40" y="28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28" y="37"/>
                  </a:cxn>
                  <a:cxn ang="0">
                    <a:pos x="41" y="35"/>
                  </a:cxn>
                  <a:cxn ang="0">
                    <a:pos x="41" y="35"/>
                  </a:cxn>
                  <a:cxn ang="0">
                    <a:pos x="41" y="32"/>
                  </a:cxn>
                  <a:cxn ang="0">
                    <a:pos x="40" y="28"/>
                  </a:cxn>
                  <a:cxn ang="0">
                    <a:pos x="41" y="35"/>
                  </a:cxn>
                </a:cxnLst>
                <a:rect l="0" t="0" r="r" b="b"/>
                <a:pathLst>
                  <a:path w="41" h="37">
                    <a:moveTo>
                      <a:pt x="41" y="35"/>
                    </a:moveTo>
                    <a:lnTo>
                      <a:pt x="40" y="28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28" y="37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1" y="32"/>
                    </a:lnTo>
                    <a:lnTo>
                      <a:pt x="40" y="28"/>
                    </a:lnTo>
                    <a:lnTo>
                      <a:pt x="41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60" name="Freeform 432"/>
              <p:cNvSpPr>
                <a:spLocks/>
              </p:cNvSpPr>
              <p:nvPr/>
            </p:nvSpPr>
            <p:spPr bwMode="auto">
              <a:xfrm>
                <a:off x="2420" y="2924"/>
                <a:ext cx="28" cy="37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17" y="32"/>
                  </a:cxn>
                  <a:cxn ang="0">
                    <a:pos x="28" y="5"/>
                  </a:cxn>
                  <a:cxn ang="0">
                    <a:pos x="13" y="0"/>
                  </a:cxn>
                  <a:cxn ang="0">
                    <a:pos x="2" y="29"/>
                  </a:cxn>
                  <a:cxn ang="0">
                    <a:pos x="6" y="37"/>
                  </a:cxn>
                  <a:cxn ang="0">
                    <a:pos x="2" y="29"/>
                  </a:cxn>
                  <a:cxn ang="0">
                    <a:pos x="0" y="34"/>
                  </a:cxn>
                  <a:cxn ang="0">
                    <a:pos x="6" y="37"/>
                  </a:cxn>
                </a:cxnLst>
                <a:rect l="0" t="0" r="r" b="b"/>
                <a:pathLst>
                  <a:path w="28" h="37">
                    <a:moveTo>
                      <a:pt x="6" y="37"/>
                    </a:moveTo>
                    <a:lnTo>
                      <a:pt x="17" y="32"/>
                    </a:lnTo>
                    <a:lnTo>
                      <a:pt x="28" y="5"/>
                    </a:lnTo>
                    <a:lnTo>
                      <a:pt x="13" y="0"/>
                    </a:lnTo>
                    <a:lnTo>
                      <a:pt x="2" y="29"/>
                    </a:lnTo>
                    <a:lnTo>
                      <a:pt x="6" y="37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6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61" name="Freeform 433"/>
              <p:cNvSpPr>
                <a:spLocks/>
              </p:cNvSpPr>
              <p:nvPr/>
            </p:nvSpPr>
            <p:spPr bwMode="auto">
              <a:xfrm>
                <a:off x="2426" y="2948"/>
                <a:ext cx="67" cy="35"/>
              </a:xfrm>
              <a:custGeom>
                <a:avLst/>
                <a:gdLst/>
                <a:ahLst/>
                <a:cxnLst>
                  <a:cxn ang="0">
                    <a:pos x="67" y="25"/>
                  </a:cxn>
                  <a:cxn ang="0">
                    <a:pos x="66" y="22"/>
                  </a:cxn>
                  <a:cxn ang="0">
                    <a:pos x="6" y="0"/>
                  </a:cxn>
                  <a:cxn ang="0">
                    <a:pos x="0" y="13"/>
                  </a:cxn>
                  <a:cxn ang="0">
                    <a:pos x="58" y="35"/>
                  </a:cxn>
                  <a:cxn ang="0">
                    <a:pos x="67" y="25"/>
                  </a:cxn>
                </a:cxnLst>
                <a:rect l="0" t="0" r="r" b="b"/>
                <a:pathLst>
                  <a:path w="67" h="35">
                    <a:moveTo>
                      <a:pt x="67" y="25"/>
                    </a:moveTo>
                    <a:lnTo>
                      <a:pt x="66" y="22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58" y="35"/>
                    </a:lnTo>
                    <a:lnTo>
                      <a:pt x="67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62" name="Freeform 434"/>
              <p:cNvSpPr>
                <a:spLocks/>
              </p:cNvSpPr>
              <p:nvPr/>
            </p:nvSpPr>
            <p:spPr bwMode="auto">
              <a:xfrm>
                <a:off x="2482" y="2973"/>
                <a:ext cx="27" cy="25"/>
              </a:xfrm>
              <a:custGeom>
                <a:avLst/>
                <a:gdLst/>
                <a:ahLst/>
                <a:cxnLst>
                  <a:cxn ang="0">
                    <a:pos x="19" y="25"/>
                  </a:cxn>
                  <a:cxn ang="0">
                    <a:pos x="27" y="13"/>
                  </a:cxn>
                  <a:cxn ang="0">
                    <a:pos x="11" y="0"/>
                  </a:cxn>
                  <a:cxn ang="0">
                    <a:pos x="0" y="8"/>
                  </a:cxn>
                  <a:cxn ang="0">
                    <a:pos x="15" y="24"/>
                  </a:cxn>
                  <a:cxn ang="0">
                    <a:pos x="19" y="25"/>
                  </a:cxn>
                </a:cxnLst>
                <a:rect l="0" t="0" r="r" b="b"/>
                <a:pathLst>
                  <a:path w="27" h="25">
                    <a:moveTo>
                      <a:pt x="19" y="25"/>
                    </a:moveTo>
                    <a:lnTo>
                      <a:pt x="27" y="13"/>
                    </a:lnTo>
                    <a:lnTo>
                      <a:pt x="11" y="0"/>
                    </a:lnTo>
                    <a:lnTo>
                      <a:pt x="0" y="8"/>
                    </a:lnTo>
                    <a:lnTo>
                      <a:pt x="15" y="24"/>
                    </a:lnTo>
                    <a:lnTo>
                      <a:pt x="19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63" name="Freeform 435"/>
              <p:cNvSpPr>
                <a:spLocks/>
              </p:cNvSpPr>
              <p:nvPr/>
            </p:nvSpPr>
            <p:spPr bwMode="auto">
              <a:xfrm>
                <a:off x="2501" y="2985"/>
                <a:ext cx="53" cy="22"/>
              </a:xfrm>
              <a:custGeom>
                <a:avLst/>
                <a:gdLst/>
                <a:ahLst/>
                <a:cxnLst>
                  <a:cxn ang="0">
                    <a:pos x="53" y="20"/>
                  </a:cxn>
                  <a:cxn ang="0">
                    <a:pos x="49" y="8"/>
                  </a:cxn>
                  <a:cxn ang="0">
                    <a:pos x="2" y="0"/>
                  </a:cxn>
                  <a:cxn ang="0">
                    <a:pos x="0" y="13"/>
                  </a:cxn>
                  <a:cxn ang="0">
                    <a:pos x="47" y="22"/>
                  </a:cxn>
                  <a:cxn ang="0">
                    <a:pos x="53" y="20"/>
                  </a:cxn>
                </a:cxnLst>
                <a:rect l="0" t="0" r="r" b="b"/>
                <a:pathLst>
                  <a:path w="53" h="22">
                    <a:moveTo>
                      <a:pt x="53" y="20"/>
                    </a:moveTo>
                    <a:lnTo>
                      <a:pt x="49" y="8"/>
                    </a:lnTo>
                    <a:lnTo>
                      <a:pt x="2" y="0"/>
                    </a:lnTo>
                    <a:lnTo>
                      <a:pt x="0" y="13"/>
                    </a:lnTo>
                    <a:lnTo>
                      <a:pt x="47" y="22"/>
                    </a:lnTo>
                    <a:lnTo>
                      <a:pt x="53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64" name="Freeform 436"/>
              <p:cNvSpPr>
                <a:spLocks/>
              </p:cNvSpPr>
              <p:nvPr/>
            </p:nvSpPr>
            <p:spPr bwMode="auto">
              <a:xfrm>
                <a:off x="2544" y="2948"/>
                <a:ext cx="90" cy="57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83" y="3"/>
                  </a:cxn>
                  <a:cxn ang="0">
                    <a:pos x="0" y="45"/>
                  </a:cxn>
                  <a:cxn ang="0">
                    <a:pos x="10" y="57"/>
                  </a:cxn>
                  <a:cxn ang="0">
                    <a:pos x="90" y="15"/>
                  </a:cxn>
                  <a:cxn ang="0">
                    <a:pos x="90" y="3"/>
                  </a:cxn>
                  <a:cxn ang="0">
                    <a:pos x="90" y="3"/>
                  </a:cxn>
                  <a:cxn ang="0">
                    <a:pos x="87" y="0"/>
                  </a:cxn>
                  <a:cxn ang="0">
                    <a:pos x="83" y="3"/>
                  </a:cxn>
                  <a:cxn ang="0">
                    <a:pos x="90" y="3"/>
                  </a:cxn>
                </a:cxnLst>
                <a:rect l="0" t="0" r="r" b="b"/>
                <a:pathLst>
                  <a:path w="90" h="57">
                    <a:moveTo>
                      <a:pt x="90" y="3"/>
                    </a:moveTo>
                    <a:lnTo>
                      <a:pt x="83" y="3"/>
                    </a:lnTo>
                    <a:lnTo>
                      <a:pt x="0" y="45"/>
                    </a:lnTo>
                    <a:lnTo>
                      <a:pt x="10" y="57"/>
                    </a:lnTo>
                    <a:lnTo>
                      <a:pt x="90" y="15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87" y="0"/>
                    </a:lnTo>
                    <a:lnTo>
                      <a:pt x="83" y="3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65" name="Freeform 437"/>
              <p:cNvSpPr>
                <a:spLocks/>
              </p:cNvSpPr>
              <p:nvPr/>
            </p:nvSpPr>
            <p:spPr bwMode="auto">
              <a:xfrm>
                <a:off x="2627" y="2951"/>
                <a:ext cx="150" cy="89"/>
              </a:xfrm>
              <a:custGeom>
                <a:avLst/>
                <a:gdLst/>
                <a:ahLst/>
                <a:cxnLst>
                  <a:cxn ang="0">
                    <a:pos x="146" y="89"/>
                  </a:cxn>
                  <a:cxn ang="0">
                    <a:pos x="150" y="78"/>
                  </a:cxn>
                  <a:cxn ang="0">
                    <a:pos x="7" y="0"/>
                  </a:cxn>
                  <a:cxn ang="0">
                    <a:pos x="0" y="12"/>
                  </a:cxn>
                  <a:cxn ang="0">
                    <a:pos x="141" y="89"/>
                  </a:cxn>
                  <a:cxn ang="0">
                    <a:pos x="146" y="89"/>
                  </a:cxn>
                </a:cxnLst>
                <a:rect l="0" t="0" r="r" b="b"/>
                <a:pathLst>
                  <a:path w="150" h="89">
                    <a:moveTo>
                      <a:pt x="146" y="89"/>
                    </a:moveTo>
                    <a:lnTo>
                      <a:pt x="150" y="78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141" y="89"/>
                    </a:lnTo>
                    <a:lnTo>
                      <a:pt x="146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66" name="Freeform 438"/>
              <p:cNvSpPr>
                <a:spLocks/>
              </p:cNvSpPr>
              <p:nvPr/>
            </p:nvSpPr>
            <p:spPr bwMode="auto">
              <a:xfrm>
                <a:off x="2773" y="3025"/>
                <a:ext cx="109" cy="15"/>
              </a:xfrm>
              <a:custGeom>
                <a:avLst/>
                <a:gdLst/>
                <a:ahLst/>
                <a:cxnLst>
                  <a:cxn ang="0">
                    <a:pos x="109" y="12"/>
                  </a:cxn>
                  <a:cxn ang="0">
                    <a:pos x="104" y="0"/>
                  </a:cxn>
                  <a:cxn ang="0">
                    <a:pos x="0" y="2"/>
                  </a:cxn>
                  <a:cxn ang="0">
                    <a:pos x="0" y="15"/>
                  </a:cxn>
                  <a:cxn ang="0">
                    <a:pos x="104" y="14"/>
                  </a:cxn>
                  <a:cxn ang="0">
                    <a:pos x="109" y="12"/>
                  </a:cxn>
                </a:cxnLst>
                <a:rect l="0" t="0" r="r" b="b"/>
                <a:pathLst>
                  <a:path w="109" h="15">
                    <a:moveTo>
                      <a:pt x="109" y="12"/>
                    </a:moveTo>
                    <a:lnTo>
                      <a:pt x="104" y="0"/>
                    </a:lnTo>
                    <a:lnTo>
                      <a:pt x="0" y="2"/>
                    </a:lnTo>
                    <a:lnTo>
                      <a:pt x="0" y="15"/>
                    </a:lnTo>
                    <a:lnTo>
                      <a:pt x="104" y="14"/>
                    </a:lnTo>
                    <a:lnTo>
                      <a:pt x="109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67" name="Freeform 439"/>
              <p:cNvSpPr>
                <a:spLocks/>
              </p:cNvSpPr>
              <p:nvPr/>
            </p:nvSpPr>
            <p:spPr bwMode="auto">
              <a:xfrm>
                <a:off x="2871" y="2995"/>
                <a:ext cx="51" cy="4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3" y="0"/>
                  </a:cxn>
                  <a:cxn ang="0">
                    <a:pos x="32" y="7"/>
                  </a:cxn>
                  <a:cxn ang="0">
                    <a:pos x="21" y="13"/>
                  </a:cxn>
                  <a:cxn ang="0">
                    <a:pos x="11" y="22"/>
                  </a:cxn>
                  <a:cxn ang="0">
                    <a:pos x="0" y="32"/>
                  </a:cxn>
                  <a:cxn ang="0">
                    <a:pos x="11" y="42"/>
                  </a:cxn>
                  <a:cxn ang="0">
                    <a:pos x="23" y="32"/>
                  </a:cxn>
                  <a:cxn ang="0">
                    <a:pos x="32" y="23"/>
                  </a:cxn>
                  <a:cxn ang="0">
                    <a:pos x="39" y="18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5" y="0"/>
                  </a:cxn>
                </a:cxnLst>
                <a:rect l="0" t="0" r="r" b="b"/>
                <a:pathLst>
                  <a:path w="51" h="42">
                    <a:moveTo>
                      <a:pt x="45" y="0"/>
                    </a:moveTo>
                    <a:lnTo>
                      <a:pt x="43" y="0"/>
                    </a:lnTo>
                    <a:lnTo>
                      <a:pt x="32" y="7"/>
                    </a:lnTo>
                    <a:lnTo>
                      <a:pt x="21" y="13"/>
                    </a:lnTo>
                    <a:lnTo>
                      <a:pt x="11" y="22"/>
                    </a:lnTo>
                    <a:lnTo>
                      <a:pt x="0" y="32"/>
                    </a:lnTo>
                    <a:lnTo>
                      <a:pt x="11" y="42"/>
                    </a:lnTo>
                    <a:lnTo>
                      <a:pt x="23" y="32"/>
                    </a:lnTo>
                    <a:lnTo>
                      <a:pt x="32" y="23"/>
                    </a:lnTo>
                    <a:lnTo>
                      <a:pt x="39" y="18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68" name="Freeform 440"/>
              <p:cNvSpPr>
                <a:spLocks/>
              </p:cNvSpPr>
              <p:nvPr/>
            </p:nvSpPr>
            <p:spPr bwMode="auto">
              <a:xfrm>
                <a:off x="2916" y="2983"/>
                <a:ext cx="62" cy="25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41" y="5"/>
                  </a:cxn>
                  <a:cxn ang="0">
                    <a:pos x="26" y="7"/>
                  </a:cxn>
                  <a:cxn ang="0">
                    <a:pos x="11" y="10"/>
                  </a:cxn>
                  <a:cxn ang="0">
                    <a:pos x="0" y="12"/>
                  </a:cxn>
                  <a:cxn ang="0">
                    <a:pos x="4" y="25"/>
                  </a:cxn>
                  <a:cxn ang="0">
                    <a:pos x="15" y="24"/>
                  </a:cxn>
                  <a:cxn ang="0">
                    <a:pos x="30" y="22"/>
                  </a:cxn>
                  <a:cxn ang="0">
                    <a:pos x="45" y="19"/>
                  </a:cxn>
                  <a:cxn ang="0">
                    <a:pos x="62" y="14"/>
                  </a:cxn>
                  <a:cxn ang="0">
                    <a:pos x="62" y="14"/>
                  </a:cxn>
                  <a:cxn ang="0">
                    <a:pos x="55" y="0"/>
                  </a:cxn>
                </a:cxnLst>
                <a:rect l="0" t="0" r="r" b="b"/>
                <a:pathLst>
                  <a:path w="62" h="25">
                    <a:moveTo>
                      <a:pt x="55" y="0"/>
                    </a:moveTo>
                    <a:lnTo>
                      <a:pt x="55" y="0"/>
                    </a:lnTo>
                    <a:lnTo>
                      <a:pt x="41" y="5"/>
                    </a:lnTo>
                    <a:lnTo>
                      <a:pt x="26" y="7"/>
                    </a:lnTo>
                    <a:lnTo>
                      <a:pt x="11" y="10"/>
                    </a:lnTo>
                    <a:lnTo>
                      <a:pt x="0" y="12"/>
                    </a:lnTo>
                    <a:lnTo>
                      <a:pt x="4" y="25"/>
                    </a:lnTo>
                    <a:lnTo>
                      <a:pt x="15" y="24"/>
                    </a:lnTo>
                    <a:lnTo>
                      <a:pt x="30" y="22"/>
                    </a:lnTo>
                    <a:lnTo>
                      <a:pt x="45" y="19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69" name="Freeform 441"/>
              <p:cNvSpPr>
                <a:spLocks/>
              </p:cNvSpPr>
              <p:nvPr/>
            </p:nvSpPr>
            <p:spPr bwMode="auto">
              <a:xfrm>
                <a:off x="2971" y="2973"/>
                <a:ext cx="37" cy="2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0" y="10"/>
                  </a:cxn>
                  <a:cxn ang="0">
                    <a:pos x="7" y="24"/>
                  </a:cxn>
                  <a:cxn ang="0">
                    <a:pos x="37" y="12"/>
                  </a:cxn>
                  <a:cxn ang="0">
                    <a:pos x="30" y="0"/>
                  </a:cxn>
                </a:cxnLst>
                <a:rect l="0" t="0" r="r" b="b"/>
                <a:pathLst>
                  <a:path w="37" h="24">
                    <a:moveTo>
                      <a:pt x="30" y="0"/>
                    </a:moveTo>
                    <a:lnTo>
                      <a:pt x="30" y="0"/>
                    </a:lnTo>
                    <a:lnTo>
                      <a:pt x="0" y="10"/>
                    </a:lnTo>
                    <a:lnTo>
                      <a:pt x="7" y="24"/>
                    </a:lnTo>
                    <a:lnTo>
                      <a:pt x="37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70" name="Freeform 442"/>
              <p:cNvSpPr>
                <a:spLocks/>
              </p:cNvSpPr>
              <p:nvPr/>
            </p:nvSpPr>
            <p:spPr bwMode="auto">
              <a:xfrm>
                <a:off x="3001" y="2897"/>
                <a:ext cx="47" cy="88"/>
              </a:xfrm>
              <a:custGeom>
                <a:avLst/>
                <a:gdLst/>
                <a:ahLst/>
                <a:cxnLst>
                  <a:cxn ang="0">
                    <a:pos x="33" y="10"/>
                  </a:cxn>
                  <a:cxn ang="0">
                    <a:pos x="32" y="7"/>
                  </a:cxn>
                  <a:cxn ang="0">
                    <a:pos x="32" y="17"/>
                  </a:cxn>
                  <a:cxn ang="0">
                    <a:pos x="32" y="27"/>
                  </a:cxn>
                  <a:cxn ang="0">
                    <a:pos x="28" y="39"/>
                  </a:cxn>
                  <a:cxn ang="0">
                    <a:pos x="24" y="49"/>
                  </a:cxn>
                  <a:cxn ang="0">
                    <a:pos x="18" y="57"/>
                  </a:cxn>
                  <a:cxn ang="0">
                    <a:pos x="13" y="66"/>
                  </a:cxn>
                  <a:cxn ang="0">
                    <a:pos x="7" y="71"/>
                  </a:cxn>
                  <a:cxn ang="0">
                    <a:pos x="0" y="76"/>
                  </a:cxn>
                  <a:cxn ang="0">
                    <a:pos x="5" y="88"/>
                  </a:cxn>
                  <a:cxn ang="0">
                    <a:pos x="17" y="83"/>
                  </a:cxn>
                  <a:cxn ang="0">
                    <a:pos x="26" y="74"/>
                  </a:cxn>
                  <a:cxn ang="0">
                    <a:pos x="33" y="66"/>
                  </a:cxn>
                  <a:cxn ang="0">
                    <a:pos x="39" y="54"/>
                  </a:cxn>
                  <a:cxn ang="0">
                    <a:pos x="43" y="42"/>
                  </a:cxn>
                  <a:cxn ang="0">
                    <a:pos x="47" y="30"/>
                  </a:cxn>
                  <a:cxn ang="0">
                    <a:pos x="47" y="17"/>
                  </a:cxn>
                  <a:cxn ang="0">
                    <a:pos x="47" y="5"/>
                  </a:cxn>
                  <a:cxn ang="0">
                    <a:pos x="45" y="0"/>
                  </a:cxn>
                  <a:cxn ang="0">
                    <a:pos x="33" y="10"/>
                  </a:cxn>
                </a:cxnLst>
                <a:rect l="0" t="0" r="r" b="b"/>
                <a:pathLst>
                  <a:path w="47" h="88">
                    <a:moveTo>
                      <a:pt x="33" y="10"/>
                    </a:moveTo>
                    <a:lnTo>
                      <a:pt x="32" y="7"/>
                    </a:lnTo>
                    <a:lnTo>
                      <a:pt x="32" y="17"/>
                    </a:lnTo>
                    <a:lnTo>
                      <a:pt x="32" y="27"/>
                    </a:lnTo>
                    <a:lnTo>
                      <a:pt x="28" y="39"/>
                    </a:lnTo>
                    <a:lnTo>
                      <a:pt x="24" y="49"/>
                    </a:lnTo>
                    <a:lnTo>
                      <a:pt x="18" y="57"/>
                    </a:lnTo>
                    <a:lnTo>
                      <a:pt x="13" y="66"/>
                    </a:lnTo>
                    <a:lnTo>
                      <a:pt x="7" y="71"/>
                    </a:lnTo>
                    <a:lnTo>
                      <a:pt x="0" y="76"/>
                    </a:lnTo>
                    <a:lnTo>
                      <a:pt x="5" y="88"/>
                    </a:lnTo>
                    <a:lnTo>
                      <a:pt x="17" y="83"/>
                    </a:lnTo>
                    <a:lnTo>
                      <a:pt x="26" y="74"/>
                    </a:lnTo>
                    <a:lnTo>
                      <a:pt x="33" y="66"/>
                    </a:lnTo>
                    <a:lnTo>
                      <a:pt x="39" y="54"/>
                    </a:lnTo>
                    <a:lnTo>
                      <a:pt x="43" y="42"/>
                    </a:lnTo>
                    <a:lnTo>
                      <a:pt x="47" y="30"/>
                    </a:lnTo>
                    <a:lnTo>
                      <a:pt x="47" y="17"/>
                    </a:lnTo>
                    <a:lnTo>
                      <a:pt x="47" y="5"/>
                    </a:lnTo>
                    <a:lnTo>
                      <a:pt x="45" y="0"/>
                    </a:lnTo>
                    <a:lnTo>
                      <a:pt x="33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71" name="Freeform 443"/>
              <p:cNvSpPr>
                <a:spLocks/>
              </p:cNvSpPr>
              <p:nvPr/>
            </p:nvSpPr>
            <p:spPr bwMode="auto">
              <a:xfrm>
                <a:off x="2099" y="2867"/>
                <a:ext cx="406" cy="214"/>
              </a:xfrm>
              <a:custGeom>
                <a:avLst/>
                <a:gdLst/>
                <a:ahLst/>
                <a:cxnLst>
                  <a:cxn ang="0">
                    <a:pos x="344" y="62"/>
                  </a:cxn>
                  <a:cxn ang="0">
                    <a:pos x="323" y="38"/>
                  </a:cxn>
                  <a:cxn ang="0">
                    <a:pos x="291" y="17"/>
                  </a:cxn>
                  <a:cxn ang="0">
                    <a:pos x="256" y="3"/>
                  </a:cxn>
                  <a:cxn ang="0">
                    <a:pos x="240" y="3"/>
                  </a:cxn>
                  <a:cxn ang="0">
                    <a:pos x="227" y="6"/>
                  </a:cxn>
                  <a:cxn ang="0">
                    <a:pos x="235" y="30"/>
                  </a:cxn>
                  <a:cxn ang="0">
                    <a:pos x="173" y="0"/>
                  </a:cxn>
                  <a:cxn ang="0">
                    <a:pos x="118" y="18"/>
                  </a:cxn>
                  <a:cxn ang="0">
                    <a:pos x="101" y="37"/>
                  </a:cxn>
                  <a:cxn ang="0">
                    <a:pos x="51" y="49"/>
                  </a:cxn>
                  <a:cxn ang="0">
                    <a:pos x="21" y="57"/>
                  </a:cxn>
                  <a:cxn ang="0">
                    <a:pos x="4" y="71"/>
                  </a:cxn>
                  <a:cxn ang="0">
                    <a:pos x="2" y="79"/>
                  </a:cxn>
                  <a:cxn ang="0">
                    <a:pos x="11" y="84"/>
                  </a:cxn>
                  <a:cxn ang="0">
                    <a:pos x="28" y="82"/>
                  </a:cxn>
                  <a:cxn ang="0">
                    <a:pos x="45" y="77"/>
                  </a:cxn>
                  <a:cxn ang="0">
                    <a:pos x="56" y="77"/>
                  </a:cxn>
                  <a:cxn ang="0">
                    <a:pos x="21" y="118"/>
                  </a:cxn>
                  <a:cxn ang="0">
                    <a:pos x="26" y="163"/>
                  </a:cxn>
                  <a:cxn ang="0">
                    <a:pos x="40" y="192"/>
                  </a:cxn>
                  <a:cxn ang="0">
                    <a:pos x="53" y="204"/>
                  </a:cxn>
                  <a:cxn ang="0">
                    <a:pos x="70" y="214"/>
                  </a:cxn>
                  <a:cxn ang="0">
                    <a:pos x="203" y="163"/>
                  </a:cxn>
                  <a:cxn ang="0">
                    <a:pos x="271" y="209"/>
                  </a:cxn>
                  <a:cxn ang="0">
                    <a:pos x="304" y="148"/>
                  </a:cxn>
                  <a:cxn ang="0">
                    <a:pos x="317" y="151"/>
                  </a:cxn>
                  <a:cxn ang="0">
                    <a:pos x="331" y="160"/>
                  </a:cxn>
                  <a:cxn ang="0">
                    <a:pos x="355" y="167"/>
                  </a:cxn>
                  <a:cxn ang="0">
                    <a:pos x="370" y="155"/>
                  </a:cxn>
                  <a:cxn ang="0">
                    <a:pos x="374" y="143"/>
                  </a:cxn>
                  <a:cxn ang="0">
                    <a:pos x="393" y="131"/>
                  </a:cxn>
                  <a:cxn ang="0">
                    <a:pos x="389" y="109"/>
                  </a:cxn>
                </a:cxnLst>
                <a:rect l="0" t="0" r="r" b="b"/>
                <a:pathLst>
                  <a:path w="406" h="214">
                    <a:moveTo>
                      <a:pt x="331" y="87"/>
                    </a:moveTo>
                    <a:lnTo>
                      <a:pt x="344" y="62"/>
                    </a:lnTo>
                    <a:lnTo>
                      <a:pt x="334" y="50"/>
                    </a:lnTo>
                    <a:lnTo>
                      <a:pt x="323" y="38"/>
                    </a:lnTo>
                    <a:lnTo>
                      <a:pt x="308" y="27"/>
                    </a:lnTo>
                    <a:lnTo>
                      <a:pt x="291" y="17"/>
                    </a:lnTo>
                    <a:lnTo>
                      <a:pt x="272" y="8"/>
                    </a:lnTo>
                    <a:lnTo>
                      <a:pt x="256" y="3"/>
                    </a:lnTo>
                    <a:lnTo>
                      <a:pt x="248" y="3"/>
                    </a:lnTo>
                    <a:lnTo>
                      <a:pt x="240" y="3"/>
                    </a:lnTo>
                    <a:lnTo>
                      <a:pt x="233" y="5"/>
                    </a:lnTo>
                    <a:lnTo>
                      <a:pt x="227" y="6"/>
                    </a:lnTo>
                    <a:lnTo>
                      <a:pt x="231" y="15"/>
                    </a:lnTo>
                    <a:lnTo>
                      <a:pt x="235" y="30"/>
                    </a:lnTo>
                    <a:lnTo>
                      <a:pt x="180" y="35"/>
                    </a:lnTo>
                    <a:lnTo>
                      <a:pt x="173" y="0"/>
                    </a:lnTo>
                    <a:lnTo>
                      <a:pt x="118" y="5"/>
                    </a:lnTo>
                    <a:lnTo>
                      <a:pt x="118" y="18"/>
                    </a:lnTo>
                    <a:lnTo>
                      <a:pt x="118" y="32"/>
                    </a:lnTo>
                    <a:lnTo>
                      <a:pt x="101" y="37"/>
                    </a:lnTo>
                    <a:lnTo>
                      <a:pt x="68" y="44"/>
                    </a:lnTo>
                    <a:lnTo>
                      <a:pt x="51" y="49"/>
                    </a:lnTo>
                    <a:lnTo>
                      <a:pt x="34" y="52"/>
                    </a:lnTo>
                    <a:lnTo>
                      <a:pt x="21" y="57"/>
                    </a:lnTo>
                    <a:lnTo>
                      <a:pt x="13" y="62"/>
                    </a:lnTo>
                    <a:lnTo>
                      <a:pt x="4" y="71"/>
                    </a:lnTo>
                    <a:lnTo>
                      <a:pt x="0" y="76"/>
                    </a:lnTo>
                    <a:lnTo>
                      <a:pt x="2" y="79"/>
                    </a:lnTo>
                    <a:lnTo>
                      <a:pt x="6" y="82"/>
                    </a:lnTo>
                    <a:lnTo>
                      <a:pt x="11" y="84"/>
                    </a:lnTo>
                    <a:lnTo>
                      <a:pt x="19" y="84"/>
                    </a:lnTo>
                    <a:lnTo>
                      <a:pt x="28" y="82"/>
                    </a:lnTo>
                    <a:lnTo>
                      <a:pt x="38" y="81"/>
                    </a:lnTo>
                    <a:lnTo>
                      <a:pt x="45" y="77"/>
                    </a:lnTo>
                    <a:lnTo>
                      <a:pt x="53" y="77"/>
                    </a:lnTo>
                    <a:lnTo>
                      <a:pt x="56" y="77"/>
                    </a:lnTo>
                    <a:lnTo>
                      <a:pt x="56" y="79"/>
                    </a:lnTo>
                    <a:lnTo>
                      <a:pt x="21" y="118"/>
                    </a:lnTo>
                    <a:lnTo>
                      <a:pt x="21" y="138"/>
                    </a:lnTo>
                    <a:lnTo>
                      <a:pt x="26" y="163"/>
                    </a:lnTo>
                    <a:lnTo>
                      <a:pt x="32" y="178"/>
                    </a:lnTo>
                    <a:lnTo>
                      <a:pt x="40" y="192"/>
                    </a:lnTo>
                    <a:lnTo>
                      <a:pt x="45" y="199"/>
                    </a:lnTo>
                    <a:lnTo>
                      <a:pt x="53" y="204"/>
                    </a:lnTo>
                    <a:lnTo>
                      <a:pt x="60" y="209"/>
                    </a:lnTo>
                    <a:lnTo>
                      <a:pt x="70" y="214"/>
                    </a:lnTo>
                    <a:lnTo>
                      <a:pt x="205" y="197"/>
                    </a:lnTo>
                    <a:lnTo>
                      <a:pt x="203" y="163"/>
                    </a:lnTo>
                    <a:lnTo>
                      <a:pt x="227" y="148"/>
                    </a:lnTo>
                    <a:lnTo>
                      <a:pt x="271" y="209"/>
                    </a:lnTo>
                    <a:lnTo>
                      <a:pt x="297" y="148"/>
                    </a:lnTo>
                    <a:lnTo>
                      <a:pt x="304" y="148"/>
                    </a:lnTo>
                    <a:lnTo>
                      <a:pt x="312" y="148"/>
                    </a:lnTo>
                    <a:lnTo>
                      <a:pt x="317" y="151"/>
                    </a:lnTo>
                    <a:lnTo>
                      <a:pt x="323" y="153"/>
                    </a:lnTo>
                    <a:lnTo>
                      <a:pt x="331" y="160"/>
                    </a:lnTo>
                    <a:lnTo>
                      <a:pt x="338" y="170"/>
                    </a:lnTo>
                    <a:lnTo>
                      <a:pt x="355" y="167"/>
                    </a:lnTo>
                    <a:lnTo>
                      <a:pt x="372" y="163"/>
                    </a:lnTo>
                    <a:lnTo>
                      <a:pt x="370" y="155"/>
                    </a:lnTo>
                    <a:lnTo>
                      <a:pt x="370" y="148"/>
                    </a:lnTo>
                    <a:lnTo>
                      <a:pt x="374" y="143"/>
                    </a:lnTo>
                    <a:lnTo>
                      <a:pt x="379" y="138"/>
                    </a:lnTo>
                    <a:lnTo>
                      <a:pt x="393" y="131"/>
                    </a:lnTo>
                    <a:lnTo>
                      <a:pt x="406" y="124"/>
                    </a:lnTo>
                    <a:lnTo>
                      <a:pt x="389" y="109"/>
                    </a:lnTo>
                    <a:lnTo>
                      <a:pt x="331" y="8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72" name="Freeform 444"/>
              <p:cNvSpPr>
                <a:spLocks/>
              </p:cNvSpPr>
              <p:nvPr/>
            </p:nvSpPr>
            <p:spPr bwMode="auto">
              <a:xfrm>
                <a:off x="2422" y="2926"/>
                <a:ext cx="28" cy="3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3" y="0"/>
                  </a:cxn>
                  <a:cxn ang="0">
                    <a:pos x="0" y="25"/>
                  </a:cxn>
                  <a:cxn ang="0">
                    <a:pos x="13" y="32"/>
                  </a:cxn>
                  <a:cxn ang="0">
                    <a:pos x="26" y="5"/>
                  </a:cxn>
                  <a:cxn ang="0">
                    <a:pos x="26" y="0"/>
                  </a:cxn>
                  <a:cxn ang="0">
                    <a:pos x="26" y="5"/>
                  </a:cxn>
                  <a:cxn ang="0">
                    <a:pos x="28" y="3"/>
                  </a:cxn>
                  <a:cxn ang="0">
                    <a:pos x="26" y="0"/>
                  </a:cxn>
                </a:cxnLst>
                <a:rect l="0" t="0" r="r" b="b"/>
                <a:pathLst>
                  <a:path w="28" h="32">
                    <a:moveTo>
                      <a:pt x="26" y="0"/>
                    </a:moveTo>
                    <a:lnTo>
                      <a:pt x="13" y="0"/>
                    </a:lnTo>
                    <a:lnTo>
                      <a:pt x="0" y="25"/>
                    </a:lnTo>
                    <a:lnTo>
                      <a:pt x="13" y="32"/>
                    </a:lnTo>
                    <a:lnTo>
                      <a:pt x="26" y="5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73" name="Freeform 445"/>
              <p:cNvSpPr>
                <a:spLocks/>
              </p:cNvSpPr>
              <p:nvPr/>
            </p:nvSpPr>
            <p:spPr bwMode="auto">
              <a:xfrm>
                <a:off x="2317" y="2863"/>
                <a:ext cx="131" cy="68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3" y="17"/>
                  </a:cxn>
                  <a:cxn ang="0">
                    <a:pos x="19" y="14"/>
                  </a:cxn>
                  <a:cxn ang="0">
                    <a:pos x="24" y="14"/>
                  </a:cxn>
                  <a:cxn ang="0">
                    <a:pos x="30" y="14"/>
                  </a:cxn>
                  <a:cxn ang="0">
                    <a:pos x="36" y="14"/>
                  </a:cxn>
                  <a:cxn ang="0">
                    <a:pos x="53" y="19"/>
                  </a:cxn>
                  <a:cxn ang="0">
                    <a:pos x="69" y="26"/>
                  </a:cxn>
                  <a:cxn ang="0">
                    <a:pos x="84" y="36"/>
                  </a:cxn>
                  <a:cxn ang="0">
                    <a:pos x="99" y="48"/>
                  </a:cxn>
                  <a:cxn ang="0">
                    <a:pos x="111" y="58"/>
                  </a:cxn>
                  <a:cxn ang="0">
                    <a:pos x="118" y="68"/>
                  </a:cxn>
                  <a:cxn ang="0">
                    <a:pos x="131" y="63"/>
                  </a:cxn>
                  <a:cxn ang="0">
                    <a:pos x="122" y="49"/>
                  </a:cxn>
                  <a:cxn ang="0">
                    <a:pos x="109" y="37"/>
                  </a:cxn>
                  <a:cxn ang="0">
                    <a:pos x="94" y="24"/>
                  </a:cxn>
                  <a:cxn ang="0">
                    <a:pos x="77" y="14"/>
                  </a:cxn>
                  <a:cxn ang="0">
                    <a:pos x="58" y="5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3" y="2"/>
                  </a:cxn>
                  <a:cxn ang="0">
                    <a:pos x="6" y="4"/>
                  </a:cxn>
                  <a:cxn ang="0">
                    <a:pos x="2" y="12"/>
                  </a:cxn>
                  <a:cxn ang="0">
                    <a:pos x="6" y="4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17" y="9"/>
                  </a:cxn>
                </a:cxnLst>
                <a:rect l="0" t="0" r="r" b="b"/>
                <a:pathLst>
                  <a:path w="131" h="68">
                    <a:moveTo>
                      <a:pt x="17" y="9"/>
                    </a:moveTo>
                    <a:lnTo>
                      <a:pt x="13" y="17"/>
                    </a:lnTo>
                    <a:lnTo>
                      <a:pt x="19" y="14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6" y="14"/>
                    </a:lnTo>
                    <a:lnTo>
                      <a:pt x="53" y="19"/>
                    </a:lnTo>
                    <a:lnTo>
                      <a:pt x="69" y="26"/>
                    </a:lnTo>
                    <a:lnTo>
                      <a:pt x="84" y="36"/>
                    </a:lnTo>
                    <a:lnTo>
                      <a:pt x="99" y="48"/>
                    </a:lnTo>
                    <a:lnTo>
                      <a:pt x="111" y="58"/>
                    </a:lnTo>
                    <a:lnTo>
                      <a:pt x="118" y="68"/>
                    </a:lnTo>
                    <a:lnTo>
                      <a:pt x="131" y="63"/>
                    </a:lnTo>
                    <a:lnTo>
                      <a:pt x="122" y="49"/>
                    </a:lnTo>
                    <a:lnTo>
                      <a:pt x="109" y="37"/>
                    </a:lnTo>
                    <a:lnTo>
                      <a:pt x="94" y="24"/>
                    </a:lnTo>
                    <a:lnTo>
                      <a:pt x="77" y="14"/>
                    </a:lnTo>
                    <a:lnTo>
                      <a:pt x="58" y="5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4"/>
                    </a:lnTo>
                    <a:lnTo>
                      <a:pt x="2" y="12"/>
                    </a:lnTo>
                    <a:lnTo>
                      <a:pt x="6" y="4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74" name="Freeform 446"/>
              <p:cNvSpPr>
                <a:spLocks/>
              </p:cNvSpPr>
              <p:nvPr/>
            </p:nvSpPr>
            <p:spPr bwMode="auto">
              <a:xfrm>
                <a:off x="2319" y="2872"/>
                <a:ext cx="22" cy="32"/>
              </a:xfrm>
              <a:custGeom>
                <a:avLst/>
                <a:gdLst/>
                <a:ahLst/>
                <a:cxnLst>
                  <a:cxn ang="0">
                    <a:pos x="15" y="32"/>
                  </a:cxn>
                  <a:cxn ang="0">
                    <a:pos x="22" y="25"/>
                  </a:cxn>
                  <a:cxn ang="0">
                    <a:pos x="19" y="8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4" y="12"/>
                  </a:cxn>
                  <a:cxn ang="0">
                    <a:pos x="5" y="25"/>
                  </a:cxn>
                  <a:cxn ang="0">
                    <a:pos x="13" y="18"/>
                  </a:cxn>
                  <a:cxn ang="0">
                    <a:pos x="15" y="32"/>
                  </a:cxn>
                  <a:cxn ang="0">
                    <a:pos x="22" y="32"/>
                  </a:cxn>
                  <a:cxn ang="0">
                    <a:pos x="22" y="25"/>
                  </a:cxn>
                  <a:cxn ang="0">
                    <a:pos x="15" y="32"/>
                  </a:cxn>
                </a:cxnLst>
                <a:rect l="0" t="0" r="r" b="b"/>
                <a:pathLst>
                  <a:path w="22" h="32">
                    <a:moveTo>
                      <a:pt x="15" y="32"/>
                    </a:moveTo>
                    <a:lnTo>
                      <a:pt x="22" y="25"/>
                    </a:lnTo>
                    <a:lnTo>
                      <a:pt x="19" y="8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4" y="12"/>
                    </a:lnTo>
                    <a:lnTo>
                      <a:pt x="5" y="25"/>
                    </a:lnTo>
                    <a:lnTo>
                      <a:pt x="13" y="18"/>
                    </a:lnTo>
                    <a:lnTo>
                      <a:pt x="15" y="32"/>
                    </a:lnTo>
                    <a:lnTo>
                      <a:pt x="22" y="32"/>
                    </a:lnTo>
                    <a:lnTo>
                      <a:pt x="22" y="25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75" name="Freeform 447"/>
              <p:cNvSpPr>
                <a:spLocks/>
              </p:cNvSpPr>
              <p:nvPr/>
            </p:nvSpPr>
            <p:spPr bwMode="auto">
              <a:xfrm>
                <a:off x="2272" y="2890"/>
                <a:ext cx="62" cy="2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9" y="19"/>
                  </a:cxn>
                  <a:cxn ang="0">
                    <a:pos x="62" y="14"/>
                  </a:cxn>
                  <a:cxn ang="0">
                    <a:pos x="60" y="0"/>
                  </a:cxn>
                  <a:cxn ang="0">
                    <a:pos x="7" y="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9" y="19"/>
                  </a:cxn>
                  <a:cxn ang="0">
                    <a:pos x="0" y="14"/>
                  </a:cxn>
                </a:cxnLst>
                <a:rect l="0" t="0" r="r" b="b"/>
                <a:pathLst>
                  <a:path w="62" h="21">
                    <a:moveTo>
                      <a:pt x="0" y="14"/>
                    </a:moveTo>
                    <a:lnTo>
                      <a:pt x="9" y="19"/>
                    </a:lnTo>
                    <a:lnTo>
                      <a:pt x="62" y="14"/>
                    </a:lnTo>
                    <a:lnTo>
                      <a:pt x="60" y="0"/>
                    </a:lnTo>
                    <a:lnTo>
                      <a:pt x="7" y="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9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76" name="Freeform 448"/>
              <p:cNvSpPr>
                <a:spLocks/>
              </p:cNvSpPr>
              <p:nvPr/>
            </p:nvSpPr>
            <p:spPr bwMode="auto">
              <a:xfrm>
                <a:off x="2264" y="2860"/>
                <a:ext cx="23" cy="4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8" y="44"/>
                  </a:cxn>
                  <a:cxn ang="0">
                    <a:pos x="23" y="40"/>
                  </a:cxn>
                  <a:cxn ang="0">
                    <a:pos x="15" y="7"/>
                  </a:cxn>
                  <a:cxn ang="0">
                    <a:pos x="8" y="0"/>
                  </a:cxn>
                  <a:cxn ang="0">
                    <a:pos x="15" y="7"/>
                  </a:cxn>
                  <a:cxn ang="0">
                    <a:pos x="13" y="0"/>
                  </a:cxn>
                  <a:cxn ang="0">
                    <a:pos x="8" y="0"/>
                  </a:cxn>
                </a:cxnLst>
                <a:rect l="0" t="0" r="r" b="b"/>
                <a:pathLst>
                  <a:path w="23" h="44">
                    <a:moveTo>
                      <a:pt x="8" y="0"/>
                    </a:moveTo>
                    <a:lnTo>
                      <a:pt x="0" y="8"/>
                    </a:lnTo>
                    <a:lnTo>
                      <a:pt x="8" y="44"/>
                    </a:lnTo>
                    <a:lnTo>
                      <a:pt x="23" y="40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77" name="Freeform 449"/>
              <p:cNvSpPr>
                <a:spLocks/>
              </p:cNvSpPr>
              <p:nvPr/>
            </p:nvSpPr>
            <p:spPr bwMode="auto">
              <a:xfrm>
                <a:off x="2217" y="2860"/>
                <a:ext cx="55" cy="20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2" y="20"/>
                  </a:cxn>
                  <a:cxn ang="0">
                    <a:pos x="55" y="15"/>
                  </a:cxn>
                  <a:cxn ang="0">
                    <a:pos x="55" y="0"/>
                  </a:cxn>
                  <a:cxn ang="0">
                    <a:pos x="0" y="5"/>
                  </a:cxn>
                  <a:cxn ang="0">
                    <a:pos x="2" y="20"/>
                  </a:cxn>
                </a:cxnLst>
                <a:rect l="0" t="0" r="r" b="b"/>
                <a:pathLst>
                  <a:path w="55" h="20">
                    <a:moveTo>
                      <a:pt x="2" y="20"/>
                    </a:moveTo>
                    <a:lnTo>
                      <a:pt x="2" y="20"/>
                    </a:lnTo>
                    <a:lnTo>
                      <a:pt x="55" y="15"/>
                    </a:lnTo>
                    <a:lnTo>
                      <a:pt x="55" y="0"/>
                    </a:lnTo>
                    <a:lnTo>
                      <a:pt x="0" y="5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78" name="Freeform 450"/>
              <p:cNvSpPr>
                <a:spLocks/>
              </p:cNvSpPr>
              <p:nvPr/>
            </p:nvSpPr>
            <p:spPr bwMode="auto">
              <a:xfrm>
                <a:off x="2208" y="2865"/>
                <a:ext cx="17" cy="40"/>
              </a:xfrm>
              <a:custGeom>
                <a:avLst/>
                <a:gdLst/>
                <a:ahLst/>
                <a:cxnLst>
                  <a:cxn ang="0">
                    <a:pos x="15" y="39"/>
                  </a:cxn>
                  <a:cxn ang="0">
                    <a:pos x="9" y="40"/>
                  </a:cxn>
                  <a:cxn ang="0">
                    <a:pos x="17" y="20"/>
                  </a:cxn>
                  <a:cxn ang="0">
                    <a:pos x="11" y="15"/>
                  </a:cxn>
                  <a:cxn ang="0">
                    <a:pos x="9" y="0"/>
                  </a:cxn>
                  <a:cxn ang="0">
                    <a:pos x="0" y="20"/>
                  </a:cxn>
                  <a:cxn ang="0">
                    <a:pos x="9" y="27"/>
                  </a:cxn>
                  <a:cxn ang="0">
                    <a:pos x="6" y="29"/>
                  </a:cxn>
                  <a:cxn ang="0">
                    <a:pos x="15" y="39"/>
                  </a:cxn>
                </a:cxnLst>
                <a:rect l="0" t="0" r="r" b="b"/>
                <a:pathLst>
                  <a:path w="17" h="40">
                    <a:moveTo>
                      <a:pt x="15" y="39"/>
                    </a:moveTo>
                    <a:lnTo>
                      <a:pt x="9" y="40"/>
                    </a:lnTo>
                    <a:lnTo>
                      <a:pt x="17" y="20"/>
                    </a:lnTo>
                    <a:lnTo>
                      <a:pt x="11" y="15"/>
                    </a:lnTo>
                    <a:lnTo>
                      <a:pt x="9" y="0"/>
                    </a:lnTo>
                    <a:lnTo>
                      <a:pt x="0" y="20"/>
                    </a:lnTo>
                    <a:lnTo>
                      <a:pt x="9" y="27"/>
                    </a:lnTo>
                    <a:lnTo>
                      <a:pt x="6" y="29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79" name="Freeform 451"/>
              <p:cNvSpPr>
                <a:spLocks/>
              </p:cNvSpPr>
              <p:nvPr/>
            </p:nvSpPr>
            <p:spPr bwMode="auto">
              <a:xfrm>
                <a:off x="2107" y="2894"/>
                <a:ext cx="116" cy="40"/>
              </a:xfrm>
              <a:custGeom>
                <a:avLst/>
                <a:gdLst/>
                <a:ahLst/>
                <a:cxnLst>
                  <a:cxn ang="0">
                    <a:pos x="11" y="40"/>
                  </a:cxn>
                  <a:cxn ang="0">
                    <a:pos x="11" y="40"/>
                  </a:cxn>
                  <a:cxn ang="0">
                    <a:pos x="16" y="37"/>
                  </a:cxn>
                  <a:cxn ang="0">
                    <a:pos x="30" y="32"/>
                  </a:cxn>
                  <a:cxn ang="0">
                    <a:pos x="45" y="28"/>
                  </a:cxn>
                  <a:cxn ang="0">
                    <a:pos x="62" y="23"/>
                  </a:cxn>
                  <a:cxn ang="0">
                    <a:pos x="95" y="17"/>
                  </a:cxn>
                  <a:cxn ang="0">
                    <a:pos x="116" y="10"/>
                  </a:cxn>
                  <a:cxn ang="0">
                    <a:pos x="107" y="0"/>
                  </a:cxn>
                  <a:cxn ang="0">
                    <a:pos x="90" y="3"/>
                  </a:cxn>
                  <a:cxn ang="0">
                    <a:pos x="58" y="10"/>
                  </a:cxn>
                  <a:cxn ang="0">
                    <a:pos x="41" y="15"/>
                  </a:cxn>
                  <a:cxn ang="0">
                    <a:pos x="24" y="18"/>
                  </a:cxn>
                  <a:cxn ang="0">
                    <a:pos x="11" y="23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1" y="40"/>
                  </a:cxn>
                </a:cxnLst>
                <a:rect l="0" t="0" r="r" b="b"/>
                <a:pathLst>
                  <a:path w="116" h="40">
                    <a:moveTo>
                      <a:pt x="11" y="40"/>
                    </a:moveTo>
                    <a:lnTo>
                      <a:pt x="11" y="40"/>
                    </a:lnTo>
                    <a:lnTo>
                      <a:pt x="16" y="37"/>
                    </a:lnTo>
                    <a:lnTo>
                      <a:pt x="30" y="32"/>
                    </a:lnTo>
                    <a:lnTo>
                      <a:pt x="45" y="28"/>
                    </a:lnTo>
                    <a:lnTo>
                      <a:pt x="62" y="23"/>
                    </a:lnTo>
                    <a:lnTo>
                      <a:pt x="95" y="17"/>
                    </a:lnTo>
                    <a:lnTo>
                      <a:pt x="116" y="10"/>
                    </a:lnTo>
                    <a:lnTo>
                      <a:pt x="107" y="0"/>
                    </a:lnTo>
                    <a:lnTo>
                      <a:pt x="90" y="3"/>
                    </a:lnTo>
                    <a:lnTo>
                      <a:pt x="58" y="10"/>
                    </a:lnTo>
                    <a:lnTo>
                      <a:pt x="41" y="15"/>
                    </a:lnTo>
                    <a:lnTo>
                      <a:pt x="24" y="18"/>
                    </a:lnTo>
                    <a:lnTo>
                      <a:pt x="11" y="23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80" name="Freeform 452"/>
              <p:cNvSpPr>
                <a:spLocks/>
              </p:cNvSpPr>
              <p:nvPr/>
            </p:nvSpPr>
            <p:spPr bwMode="auto">
              <a:xfrm>
                <a:off x="2092" y="2924"/>
                <a:ext cx="26" cy="30"/>
              </a:xfrm>
              <a:custGeom>
                <a:avLst/>
                <a:gdLst/>
                <a:ahLst/>
                <a:cxnLst>
                  <a:cxn ang="0">
                    <a:pos x="18" y="20"/>
                  </a:cxn>
                  <a:cxn ang="0">
                    <a:pos x="18" y="20"/>
                  </a:cxn>
                  <a:cxn ang="0">
                    <a:pos x="15" y="17"/>
                  </a:cxn>
                  <a:cxn ang="0">
                    <a:pos x="15" y="20"/>
                  </a:cxn>
                  <a:cxn ang="0">
                    <a:pos x="18" y="17"/>
                  </a:cxn>
                  <a:cxn ang="0">
                    <a:pos x="26" y="10"/>
                  </a:cxn>
                  <a:cxn ang="0">
                    <a:pos x="15" y="0"/>
                  </a:cxn>
                  <a:cxn ang="0">
                    <a:pos x="5" y="8"/>
                  </a:cxn>
                  <a:cxn ang="0">
                    <a:pos x="0" y="15"/>
                  </a:cxn>
                  <a:cxn ang="0">
                    <a:pos x="1" y="25"/>
                  </a:cxn>
                  <a:cxn ang="0">
                    <a:pos x="9" y="30"/>
                  </a:cxn>
                  <a:cxn ang="0">
                    <a:pos x="9" y="30"/>
                  </a:cxn>
                  <a:cxn ang="0">
                    <a:pos x="18" y="20"/>
                  </a:cxn>
                </a:cxnLst>
                <a:rect l="0" t="0" r="r" b="b"/>
                <a:pathLst>
                  <a:path w="26" h="30">
                    <a:moveTo>
                      <a:pt x="18" y="20"/>
                    </a:moveTo>
                    <a:lnTo>
                      <a:pt x="18" y="20"/>
                    </a:lnTo>
                    <a:lnTo>
                      <a:pt x="15" y="17"/>
                    </a:lnTo>
                    <a:lnTo>
                      <a:pt x="15" y="20"/>
                    </a:lnTo>
                    <a:lnTo>
                      <a:pt x="18" y="17"/>
                    </a:lnTo>
                    <a:lnTo>
                      <a:pt x="26" y="10"/>
                    </a:lnTo>
                    <a:lnTo>
                      <a:pt x="15" y="0"/>
                    </a:lnTo>
                    <a:lnTo>
                      <a:pt x="5" y="8"/>
                    </a:lnTo>
                    <a:lnTo>
                      <a:pt x="0" y="15"/>
                    </a:lnTo>
                    <a:lnTo>
                      <a:pt x="1" y="25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81" name="Freeform 453"/>
              <p:cNvSpPr>
                <a:spLocks/>
              </p:cNvSpPr>
              <p:nvPr/>
            </p:nvSpPr>
            <p:spPr bwMode="auto">
              <a:xfrm>
                <a:off x="2101" y="2936"/>
                <a:ext cx="60" cy="22"/>
              </a:xfrm>
              <a:custGeom>
                <a:avLst/>
                <a:gdLst/>
                <a:ahLst/>
                <a:cxnLst>
                  <a:cxn ang="0">
                    <a:pos x="60" y="13"/>
                  </a:cxn>
                  <a:cxn ang="0">
                    <a:pos x="60" y="13"/>
                  </a:cxn>
                  <a:cxn ang="0">
                    <a:pos x="58" y="2"/>
                  </a:cxn>
                  <a:cxn ang="0">
                    <a:pos x="51" y="0"/>
                  </a:cxn>
                  <a:cxn ang="0">
                    <a:pos x="43" y="2"/>
                  </a:cxn>
                  <a:cxn ang="0">
                    <a:pos x="34" y="3"/>
                  </a:cxn>
                  <a:cxn ang="0">
                    <a:pos x="24" y="7"/>
                  </a:cxn>
                  <a:cxn ang="0">
                    <a:pos x="17" y="7"/>
                  </a:cxn>
                  <a:cxn ang="0">
                    <a:pos x="9" y="8"/>
                  </a:cxn>
                  <a:cxn ang="0">
                    <a:pos x="9" y="8"/>
                  </a:cxn>
                  <a:cxn ang="0">
                    <a:pos x="0" y="18"/>
                  </a:cxn>
                  <a:cxn ang="0">
                    <a:pos x="9" y="22"/>
                  </a:cxn>
                  <a:cxn ang="0">
                    <a:pos x="19" y="22"/>
                  </a:cxn>
                  <a:cxn ang="0">
                    <a:pos x="28" y="20"/>
                  </a:cxn>
                  <a:cxn ang="0">
                    <a:pos x="38" y="18"/>
                  </a:cxn>
                  <a:cxn ang="0">
                    <a:pos x="45" y="15"/>
                  </a:cxn>
                  <a:cxn ang="0">
                    <a:pos x="53" y="15"/>
                  </a:cxn>
                  <a:cxn ang="0">
                    <a:pos x="51" y="13"/>
                  </a:cxn>
                  <a:cxn ang="0">
                    <a:pos x="49" y="5"/>
                  </a:cxn>
                  <a:cxn ang="0">
                    <a:pos x="49" y="5"/>
                  </a:cxn>
                  <a:cxn ang="0">
                    <a:pos x="60" y="13"/>
                  </a:cxn>
                </a:cxnLst>
                <a:rect l="0" t="0" r="r" b="b"/>
                <a:pathLst>
                  <a:path w="60" h="22">
                    <a:moveTo>
                      <a:pt x="60" y="13"/>
                    </a:moveTo>
                    <a:lnTo>
                      <a:pt x="60" y="13"/>
                    </a:lnTo>
                    <a:lnTo>
                      <a:pt x="58" y="2"/>
                    </a:lnTo>
                    <a:lnTo>
                      <a:pt x="51" y="0"/>
                    </a:lnTo>
                    <a:lnTo>
                      <a:pt x="43" y="2"/>
                    </a:lnTo>
                    <a:lnTo>
                      <a:pt x="34" y="3"/>
                    </a:lnTo>
                    <a:lnTo>
                      <a:pt x="24" y="7"/>
                    </a:lnTo>
                    <a:lnTo>
                      <a:pt x="17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0" y="18"/>
                    </a:lnTo>
                    <a:lnTo>
                      <a:pt x="9" y="22"/>
                    </a:lnTo>
                    <a:lnTo>
                      <a:pt x="19" y="22"/>
                    </a:lnTo>
                    <a:lnTo>
                      <a:pt x="28" y="20"/>
                    </a:lnTo>
                    <a:lnTo>
                      <a:pt x="38" y="18"/>
                    </a:lnTo>
                    <a:lnTo>
                      <a:pt x="45" y="15"/>
                    </a:lnTo>
                    <a:lnTo>
                      <a:pt x="53" y="15"/>
                    </a:lnTo>
                    <a:lnTo>
                      <a:pt x="51" y="13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6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82" name="Freeform 454"/>
              <p:cNvSpPr>
                <a:spLocks/>
              </p:cNvSpPr>
              <p:nvPr/>
            </p:nvSpPr>
            <p:spPr bwMode="auto">
              <a:xfrm>
                <a:off x="2112" y="2941"/>
                <a:ext cx="49" cy="49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5" y="49"/>
                  </a:cxn>
                  <a:cxn ang="0">
                    <a:pos x="49" y="8"/>
                  </a:cxn>
                  <a:cxn ang="0">
                    <a:pos x="38" y="0"/>
                  </a:cxn>
                  <a:cxn ang="0">
                    <a:pos x="2" y="40"/>
                  </a:cxn>
                  <a:cxn ang="0">
                    <a:pos x="0" y="44"/>
                  </a:cxn>
                </a:cxnLst>
                <a:rect l="0" t="0" r="r" b="b"/>
                <a:pathLst>
                  <a:path w="49" h="49">
                    <a:moveTo>
                      <a:pt x="0" y="44"/>
                    </a:moveTo>
                    <a:lnTo>
                      <a:pt x="15" y="49"/>
                    </a:lnTo>
                    <a:lnTo>
                      <a:pt x="49" y="8"/>
                    </a:lnTo>
                    <a:lnTo>
                      <a:pt x="38" y="0"/>
                    </a:lnTo>
                    <a:lnTo>
                      <a:pt x="2" y="4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83" name="Freeform 455"/>
              <p:cNvSpPr>
                <a:spLocks/>
              </p:cNvSpPr>
              <p:nvPr/>
            </p:nvSpPr>
            <p:spPr bwMode="auto">
              <a:xfrm>
                <a:off x="2112" y="2985"/>
                <a:ext cx="60" cy="103"/>
              </a:xfrm>
              <a:custGeom>
                <a:avLst/>
                <a:gdLst/>
                <a:ahLst/>
                <a:cxnLst>
                  <a:cxn ang="0">
                    <a:pos x="57" y="89"/>
                  </a:cxn>
                  <a:cxn ang="0">
                    <a:pos x="60" y="89"/>
                  </a:cxn>
                  <a:cxn ang="0">
                    <a:pos x="53" y="86"/>
                  </a:cxn>
                  <a:cxn ang="0">
                    <a:pos x="45" y="81"/>
                  </a:cxn>
                  <a:cxn ang="0">
                    <a:pos x="40" y="76"/>
                  </a:cxn>
                  <a:cxn ang="0">
                    <a:pos x="34" y="71"/>
                  </a:cxn>
                  <a:cxn ang="0">
                    <a:pos x="27" y="57"/>
                  </a:cxn>
                  <a:cxn ang="0">
                    <a:pos x="21" y="45"/>
                  </a:cxn>
                  <a:cxn ang="0">
                    <a:pos x="17" y="1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6" y="47"/>
                  </a:cxn>
                  <a:cxn ang="0">
                    <a:pos x="11" y="64"/>
                  </a:cxn>
                  <a:cxn ang="0">
                    <a:pos x="21" y="77"/>
                  </a:cxn>
                  <a:cxn ang="0">
                    <a:pos x="27" y="84"/>
                  </a:cxn>
                  <a:cxn ang="0">
                    <a:pos x="34" y="91"/>
                  </a:cxn>
                  <a:cxn ang="0">
                    <a:pos x="43" y="98"/>
                  </a:cxn>
                  <a:cxn ang="0">
                    <a:pos x="53" y="103"/>
                  </a:cxn>
                  <a:cxn ang="0">
                    <a:pos x="58" y="103"/>
                  </a:cxn>
                  <a:cxn ang="0">
                    <a:pos x="57" y="89"/>
                  </a:cxn>
                </a:cxnLst>
                <a:rect l="0" t="0" r="r" b="b"/>
                <a:pathLst>
                  <a:path w="60" h="103">
                    <a:moveTo>
                      <a:pt x="57" y="89"/>
                    </a:moveTo>
                    <a:lnTo>
                      <a:pt x="60" y="89"/>
                    </a:lnTo>
                    <a:lnTo>
                      <a:pt x="53" y="86"/>
                    </a:lnTo>
                    <a:lnTo>
                      <a:pt x="45" y="81"/>
                    </a:lnTo>
                    <a:lnTo>
                      <a:pt x="40" y="76"/>
                    </a:lnTo>
                    <a:lnTo>
                      <a:pt x="34" y="71"/>
                    </a:lnTo>
                    <a:lnTo>
                      <a:pt x="27" y="57"/>
                    </a:lnTo>
                    <a:lnTo>
                      <a:pt x="21" y="45"/>
                    </a:lnTo>
                    <a:lnTo>
                      <a:pt x="17" y="1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6" y="47"/>
                    </a:lnTo>
                    <a:lnTo>
                      <a:pt x="11" y="64"/>
                    </a:lnTo>
                    <a:lnTo>
                      <a:pt x="21" y="77"/>
                    </a:lnTo>
                    <a:lnTo>
                      <a:pt x="27" y="84"/>
                    </a:lnTo>
                    <a:lnTo>
                      <a:pt x="34" y="91"/>
                    </a:lnTo>
                    <a:lnTo>
                      <a:pt x="43" y="98"/>
                    </a:lnTo>
                    <a:lnTo>
                      <a:pt x="53" y="103"/>
                    </a:lnTo>
                    <a:lnTo>
                      <a:pt x="58" y="103"/>
                    </a:lnTo>
                    <a:lnTo>
                      <a:pt x="57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84" name="Freeform 456"/>
              <p:cNvSpPr>
                <a:spLocks/>
              </p:cNvSpPr>
              <p:nvPr/>
            </p:nvSpPr>
            <p:spPr bwMode="auto">
              <a:xfrm>
                <a:off x="2169" y="3057"/>
                <a:ext cx="142" cy="31"/>
              </a:xfrm>
              <a:custGeom>
                <a:avLst/>
                <a:gdLst/>
                <a:ahLst/>
                <a:cxnLst>
                  <a:cxn ang="0">
                    <a:pos x="142" y="7"/>
                  </a:cxn>
                  <a:cxn ang="0">
                    <a:pos x="133" y="0"/>
                  </a:cxn>
                  <a:cxn ang="0">
                    <a:pos x="0" y="17"/>
                  </a:cxn>
                  <a:cxn ang="0">
                    <a:pos x="1" y="31"/>
                  </a:cxn>
                  <a:cxn ang="0">
                    <a:pos x="137" y="14"/>
                  </a:cxn>
                  <a:cxn ang="0">
                    <a:pos x="142" y="7"/>
                  </a:cxn>
                  <a:cxn ang="0">
                    <a:pos x="137" y="14"/>
                  </a:cxn>
                  <a:cxn ang="0">
                    <a:pos x="142" y="14"/>
                  </a:cxn>
                  <a:cxn ang="0">
                    <a:pos x="142" y="7"/>
                  </a:cxn>
                </a:cxnLst>
                <a:rect l="0" t="0" r="r" b="b"/>
                <a:pathLst>
                  <a:path w="142" h="31">
                    <a:moveTo>
                      <a:pt x="142" y="7"/>
                    </a:moveTo>
                    <a:lnTo>
                      <a:pt x="133" y="0"/>
                    </a:lnTo>
                    <a:lnTo>
                      <a:pt x="0" y="17"/>
                    </a:lnTo>
                    <a:lnTo>
                      <a:pt x="1" y="31"/>
                    </a:lnTo>
                    <a:lnTo>
                      <a:pt x="137" y="14"/>
                    </a:lnTo>
                    <a:lnTo>
                      <a:pt x="142" y="7"/>
                    </a:lnTo>
                    <a:lnTo>
                      <a:pt x="137" y="14"/>
                    </a:lnTo>
                    <a:lnTo>
                      <a:pt x="142" y="14"/>
                    </a:lnTo>
                    <a:lnTo>
                      <a:pt x="142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85" name="Freeform 457"/>
              <p:cNvSpPr>
                <a:spLocks/>
              </p:cNvSpPr>
              <p:nvPr/>
            </p:nvSpPr>
            <p:spPr bwMode="auto">
              <a:xfrm>
                <a:off x="2293" y="3024"/>
                <a:ext cx="18" cy="4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3" y="40"/>
                  </a:cxn>
                  <a:cxn ang="0">
                    <a:pos x="18" y="40"/>
                  </a:cxn>
                  <a:cxn ang="0">
                    <a:pos x="16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18" h="40">
                    <a:moveTo>
                      <a:pt x="3" y="0"/>
                    </a:moveTo>
                    <a:lnTo>
                      <a:pt x="0" y="6"/>
                    </a:lnTo>
                    <a:lnTo>
                      <a:pt x="3" y="40"/>
                    </a:lnTo>
                    <a:lnTo>
                      <a:pt x="18" y="40"/>
                    </a:lnTo>
                    <a:lnTo>
                      <a:pt x="16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86" name="Freeform 458"/>
              <p:cNvSpPr>
                <a:spLocks/>
              </p:cNvSpPr>
              <p:nvPr/>
            </p:nvSpPr>
            <p:spPr bwMode="auto">
              <a:xfrm>
                <a:off x="2296" y="3005"/>
                <a:ext cx="38" cy="30"/>
              </a:xfrm>
              <a:custGeom>
                <a:avLst/>
                <a:gdLst/>
                <a:ahLst/>
                <a:cxnLst>
                  <a:cxn ang="0">
                    <a:pos x="38" y="5"/>
                  </a:cxn>
                  <a:cxn ang="0">
                    <a:pos x="27" y="3"/>
                  </a:cxn>
                  <a:cxn ang="0">
                    <a:pos x="0" y="19"/>
                  </a:cxn>
                  <a:cxn ang="0">
                    <a:pos x="10" y="30"/>
                  </a:cxn>
                  <a:cxn ang="0">
                    <a:pos x="34" y="15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2" y="0"/>
                  </a:cxn>
                  <a:cxn ang="0">
                    <a:pos x="27" y="3"/>
                  </a:cxn>
                  <a:cxn ang="0">
                    <a:pos x="38" y="5"/>
                  </a:cxn>
                </a:cxnLst>
                <a:rect l="0" t="0" r="r" b="b"/>
                <a:pathLst>
                  <a:path w="38" h="30">
                    <a:moveTo>
                      <a:pt x="38" y="5"/>
                    </a:moveTo>
                    <a:lnTo>
                      <a:pt x="27" y="3"/>
                    </a:lnTo>
                    <a:lnTo>
                      <a:pt x="0" y="19"/>
                    </a:lnTo>
                    <a:lnTo>
                      <a:pt x="10" y="30"/>
                    </a:lnTo>
                    <a:lnTo>
                      <a:pt x="34" y="1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2" y="0"/>
                    </a:lnTo>
                    <a:lnTo>
                      <a:pt x="27" y="3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87" name="Freeform 459"/>
              <p:cNvSpPr>
                <a:spLocks/>
              </p:cNvSpPr>
              <p:nvPr/>
            </p:nvSpPr>
            <p:spPr bwMode="auto">
              <a:xfrm>
                <a:off x="2321" y="3010"/>
                <a:ext cx="56" cy="81"/>
              </a:xfrm>
              <a:custGeom>
                <a:avLst/>
                <a:gdLst/>
                <a:ahLst/>
                <a:cxnLst>
                  <a:cxn ang="0">
                    <a:pos x="56" y="68"/>
                  </a:cxn>
                  <a:cxn ang="0">
                    <a:pos x="56" y="61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43" y="69"/>
                  </a:cxn>
                  <a:cxn ang="0">
                    <a:pos x="56" y="68"/>
                  </a:cxn>
                  <a:cxn ang="0">
                    <a:pos x="43" y="69"/>
                  </a:cxn>
                  <a:cxn ang="0">
                    <a:pos x="50" y="81"/>
                  </a:cxn>
                  <a:cxn ang="0">
                    <a:pos x="56" y="68"/>
                  </a:cxn>
                </a:cxnLst>
                <a:rect l="0" t="0" r="r" b="b"/>
                <a:pathLst>
                  <a:path w="56" h="81">
                    <a:moveTo>
                      <a:pt x="56" y="68"/>
                    </a:moveTo>
                    <a:lnTo>
                      <a:pt x="56" y="61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43" y="69"/>
                    </a:lnTo>
                    <a:lnTo>
                      <a:pt x="56" y="68"/>
                    </a:lnTo>
                    <a:lnTo>
                      <a:pt x="43" y="69"/>
                    </a:lnTo>
                    <a:lnTo>
                      <a:pt x="50" y="81"/>
                    </a:lnTo>
                    <a:lnTo>
                      <a:pt x="56" y="6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88" name="Freeform 460"/>
              <p:cNvSpPr>
                <a:spLocks/>
              </p:cNvSpPr>
              <p:nvPr/>
            </p:nvSpPr>
            <p:spPr bwMode="auto">
              <a:xfrm>
                <a:off x="2362" y="3007"/>
                <a:ext cx="39" cy="71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5"/>
                  </a:cxn>
                  <a:cxn ang="0">
                    <a:pos x="0" y="65"/>
                  </a:cxn>
                  <a:cxn ang="0">
                    <a:pos x="15" y="71"/>
                  </a:cxn>
                  <a:cxn ang="0">
                    <a:pos x="39" y="1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6" y="5"/>
                  </a:cxn>
                  <a:cxn ang="0">
                    <a:pos x="34" y="0"/>
                  </a:cxn>
                </a:cxnLst>
                <a:rect l="0" t="0" r="r" b="b"/>
                <a:pathLst>
                  <a:path w="39" h="71">
                    <a:moveTo>
                      <a:pt x="34" y="0"/>
                    </a:moveTo>
                    <a:lnTo>
                      <a:pt x="26" y="5"/>
                    </a:lnTo>
                    <a:lnTo>
                      <a:pt x="0" y="65"/>
                    </a:lnTo>
                    <a:lnTo>
                      <a:pt x="15" y="71"/>
                    </a:lnTo>
                    <a:lnTo>
                      <a:pt x="39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6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89" name="Freeform 461"/>
              <p:cNvSpPr>
                <a:spLocks/>
              </p:cNvSpPr>
              <p:nvPr/>
            </p:nvSpPr>
            <p:spPr bwMode="auto">
              <a:xfrm>
                <a:off x="2396" y="3007"/>
                <a:ext cx="47" cy="37"/>
              </a:xfrm>
              <a:custGeom>
                <a:avLst/>
                <a:gdLst/>
                <a:ahLst/>
                <a:cxnLst>
                  <a:cxn ang="0">
                    <a:pos x="41" y="23"/>
                  </a:cxn>
                  <a:cxn ang="0">
                    <a:pos x="47" y="27"/>
                  </a:cxn>
                  <a:cxn ang="0">
                    <a:pos x="41" y="17"/>
                  </a:cxn>
                  <a:cxn ang="0">
                    <a:pos x="32" y="8"/>
                  </a:cxn>
                  <a:cxn ang="0">
                    <a:pos x="24" y="5"/>
                  </a:cxn>
                  <a:cxn ang="0">
                    <a:pos x="17" y="1"/>
                  </a:cxn>
                  <a:cxn ang="0">
                    <a:pos x="9" y="1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3" y="17"/>
                  </a:cxn>
                  <a:cxn ang="0">
                    <a:pos x="19" y="17"/>
                  </a:cxn>
                  <a:cxn ang="0">
                    <a:pos x="22" y="18"/>
                  </a:cxn>
                  <a:cxn ang="0">
                    <a:pos x="28" y="25"/>
                  </a:cxn>
                  <a:cxn ang="0">
                    <a:pos x="34" y="33"/>
                  </a:cxn>
                  <a:cxn ang="0">
                    <a:pos x="41" y="37"/>
                  </a:cxn>
                  <a:cxn ang="0">
                    <a:pos x="34" y="33"/>
                  </a:cxn>
                  <a:cxn ang="0">
                    <a:pos x="36" y="37"/>
                  </a:cxn>
                  <a:cxn ang="0">
                    <a:pos x="41" y="37"/>
                  </a:cxn>
                  <a:cxn ang="0">
                    <a:pos x="41" y="23"/>
                  </a:cxn>
                </a:cxnLst>
                <a:rect l="0" t="0" r="r" b="b"/>
                <a:pathLst>
                  <a:path w="47" h="37">
                    <a:moveTo>
                      <a:pt x="41" y="23"/>
                    </a:moveTo>
                    <a:lnTo>
                      <a:pt x="47" y="27"/>
                    </a:lnTo>
                    <a:lnTo>
                      <a:pt x="41" y="17"/>
                    </a:lnTo>
                    <a:lnTo>
                      <a:pt x="32" y="8"/>
                    </a:lnTo>
                    <a:lnTo>
                      <a:pt x="24" y="5"/>
                    </a:lnTo>
                    <a:lnTo>
                      <a:pt x="17" y="1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3" y="17"/>
                    </a:lnTo>
                    <a:lnTo>
                      <a:pt x="19" y="17"/>
                    </a:lnTo>
                    <a:lnTo>
                      <a:pt x="22" y="18"/>
                    </a:lnTo>
                    <a:lnTo>
                      <a:pt x="28" y="25"/>
                    </a:lnTo>
                    <a:lnTo>
                      <a:pt x="34" y="33"/>
                    </a:lnTo>
                    <a:lnTo>
                      <a:pt x="41" y="37"/>
                    </a:lnTo>
                    <a:lnTo>
                      <a:pt x="34" y="33"/>
                    </a:lnTo>
                    <a:lnTo>
                      <a:pt x="36" y="37"/>
                    </a:lnTo>
                    <a:lnTo>
                      <a:pt x="41" y="37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90" name="Freeform 462"/>
              <p:cNvSpPr>
                <a:spLocks/>
              </p:cNvSpPr>
              <p:nvPr/>
            </p:nvSpPr>
            <p:spPr bwMode="auto">
              <a:xfrm>
                <a:off x="2437" y="3024"/>
                <a:ext cx="45" cy="20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34" y="0"/>
                  </a:cxn>
                  <a:cxn ang="0">
                    <a:pos x="15" y="3"/>
                  </a:cxn>
                  <a:cxn ang="0">
                    <a:pos x="0" y="6"/>
                  </a:cxn>
                  <a:cxn ang="0">
                    <a:pos x="0" y="20"/>
                  </a:cxn>
                  <a:cxn ang="0">
                    <a:pos x="19" y="16"/>
                  </a:cxn>
                  <a:cxn ang="0">
                    <a:pos x="34" y="13"/>
                  </a:cxn>
                  <a:cxn ang="0">
                    <a:pos x="41" y="3"/>
                  </a:cxn>
                  <a:cxn ang="0">
                    <a:pos x="34" y="13"/>
                  </a:cxn>
                  <a:cxn ang="0">
                    <a:pos x="45" y="13"/>
                  </a:cxn>
                  <a:cxn ang="0">
                    <a:pos x="41" y="3"/>
                  </a:cxn>
                  <a:cxn ang="0">
                    <a:pos x="26" y="8"/>
                  </a:cxn>
                </a:cxnLst>
                <a:rect l="0" t="0" r="r" b="b"/>
                <a:pathLst>
                  <a:path w="45" h="20">
                    <a:moveTo>
                      <a:pt x="26" y="8"/>
                    </a:moveTo>
                    <a:lnTo>
                      <a:pt x="34" y="0"/>
                    </a:lnTo>
                    <a:lnTo>
                      <a:pt x="15" y="3"/>
                    </a:lnTo>
                    <a:lnTo>
                      <a:pt x="0" y="6"/>
                    </a:lnTo>
                    <a:lnTo>
                      <a:pt x="0" y="20"/>
                    </a:lnTo>
                    <a:lnTo>
                      <a:pt x="19" y="16"/>
                    </a:lnTo>
                    <a:lnTo>
                      <a:pt x="34" y="13"/>
                    </a:lnTo>
                    <a:lnTo>
                      <a:pt x="41" y="3"/>
                    </a:lnTo>
                    <a:lnTo>
                      <a:pt x="34" y="13"/>
                    </a:lnTo>
                    <a:lnTo>
                      <a:pt x="45" y="13"/>
                    </a:lnTo>
                    <a:lnTo>
                      <a:pt x="41" y="3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91" name="Freeform 463"/>
              <p:cNvSpPr>
                <a:spLocks/>
              </p:cNvSpPr>
              <p:nvPr/>
            </p:nvSpPr>
            <p:spPr bwMode="auto">
              <a:xfrm>
                <a:off x="2462" y="2985"/>
                <a:ext cx="56" cy="47"/>
              </a:xfrm>
              <a:custGeom>
                <a:avLst/>
                <a:gdLst/>
                <a:ahLst/>
                <a:cxnLst>
                  <a:cxn ang="0">
                    <a:pos x="37" y="12"/>
                  </a:cxn>
                  <a:cxn ang="0">
                    <a:pos x="39" y="0"/>
                  </a:cxn>
                  <a:cxn ang="0">
                    <a:pos x="24" y="6"/>
                  </a:cxn>
                  <a:cxn ang="0">
                    <a:pos x="11" y="15"/>
                  </a:cxn>
                  <a:cxn ang="0">
                    <a:pos x="5" y="20"/>
                  </a:cxn>
                  <a:cxn ang="0">
                    <a:pos x="0" y="28"/>
                  </a:cxn>
                  <a:cxn ang="0">
                    <a:pos x="0" y="37"/>
                  </a:cxn>
                  <a:cxn ang="0">
                    <a:pos x="1" y="47"/>
                  </a:cxn>
                  <a:cxn ang="0">
                    <a:pos x="16" y="42"/>
                  </a:cxn>
                  <a:cxn ang="0">
                    <a:pos x="15" y="37"/>
                  </a:cxn>
                  <a:cxn ang="0">
                    <a:pos x="15" y="32"/>
                  </a:cxn>
                  <a:cxn ang="0">
                    <a:pos x="18" y="28"/>
                  </a:cxn>
                  <a:cxn ang="0">
                    <a:pos x="20" y="25"/>
                  </a:cxn>
                  <a:cxn ang="0">
                    <a:pos x="33" y="18"/>
                  </a:cxn>
                  <a:cxn ang="0">
                    <a:pos x="47" y="13"/>
                  </a:cxn>
                  <a:cxn ang="0">
                    <a:pos x="48" y="1"/>
                  </a:cxn>
                  <a:cxn ang="0">
                    <a:pos x="47" y="13"/>
                  </a:cxn>
                  <a:cxn ang="0">
                    <a:pos x="56" y="8"/>
                  </a:cxn>
                  <a:cxn ang="0">
                    <a:pos x="48" y="1"/>
                  </a:cxn>
                  <a:cxn ang="0">
                    <a:pos x="37" y="12"/>
                  </a:cxn>
                </a:cxnLst>
                <a:rect l="0" t="0" r="r" b="b"/>
                <a:pathLst>
                  <a:path w="56" h="47">
                    <a:moveTo>
                      <a:pt x="37" y="12"/>
                    </a:moveTo>
                    <a:lnTo>
                      <a:pt x="39" y="0"/>
                    </a:lnTo>
                    <a:lnTo>
                      <a:pt x="24" y="6"/>
                    </a:lnTo>
                    <a:lnTo>
                      <a:pt x="11" y="15"/>
                    </a:lnTo>
                    <a:lnTo>
                      <a:pt x="5" y="20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1" y="47"/>
                    </a:lnTo>
                    <a:lnTo>
                      <a:pt x="16" y="42"/>
                    </a:lnTo>
                    <a:lnTo>
                      <a:pt x="15" y="37"/>
                    </a:lnTo>
                    <a:lnTo>
                      <a:pt x="15" y="32"/>
                    </a:lnTo>
                    <a:lnTo>
                      <a:pt x="18" y="28"/>
                    </a:lnTo>
                    <a:lnTo>
                      <a:pt x="20" y="25"/>
                    </a:lnTo>
                    <a:lnTo>
                      <a:pt x="33" y="18"/>
                    </a:lnTo>
                    <a:lnTo>
                      <a:pt x="47" y="13"/>
                    </a:lnTo>
                    <a:lnTo>
                      <a:pt x="48" y="1"/>
                    </a:lnTo>
                    <a:lnTo>
                      <a:pt x="47" y="13"/>
                    </a:lnTo>
                    <a:lnTo>
                      <a:pt x="56" y="8"/>
                    </a:lnTo>
                    <a:lnTo>
                      <a:pt x="48" y="1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92" name="Freeform 464"/>
              <p:cNvSpPr>
                <a:spLocks/>
              </p:cNvSpPr>
              <p:nvPr/>
            </p:nvSpPr>
            <p:spPr bwMode="auto">
              <a:xfrm>
                <a:off x="2482" y="2970"/>
                <a:ext cx="28" cy="2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1"/>
                  </a:cxn>
                  <a:cxn ang="0">
                    <a:pos x="17" y="27"/>
                  </a:cxn>
                  <a:cxn ang="0">
                    <a:pos x="28" y="16"/>
                  </a:cxn>
                  <a:cxn ang="0">
                    <a:pos x="11" y="1"/>
                  </a:cxn>
                  <a:cxn ang="0">
                    <a:pos x="8" y="0"/>
                  </a:cxn>
                </a:cxnLst>
                <a:rect l="0" t="0" r="r" b="b"/>
                <a:pathLst>
                  <a:path w="28" h="27">
                    <a:moveTo>
                      <a:pt x="8" y="0"/>
                    </a:moveTo>
                    <a:lnTo>
                      <a:pt x="0" y="11"/>
                    </a:lnTo>
                    <a:lnTo>
                      <a:pt x="17" y="27"/>
                    </a:lnTo>
                    <a:lnTo>
                      <a:pt x="28" y="16"/>
                    </a:lnTo>
                    <a:lnTo>
                      <a:pt x="11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93" name="Freeform 465"/>
              <p:cNvSpPr>
                <a:spLocks/>
              </p:cNvSpPr>
              <p:nvPr/>
            </p:nvSpPr>
            <p:spPr bwMode="auto">
              <a:xfrm>
                <a:off x="2418" y="2948"/>
                <a:ext cx="72" cy="3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8" y="13"/>
                  </a:cxn>
                  <a:cxn ang="0">
                    <a:pos x="66" y="35"/>
                  </a:cxn>
                  <a:cxn ang="0">
                    <a:pos x="72" y="22"/>
                  </a:cxn>
                  <a:cxn ang="0">
                    <a:pos x="14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10"/>
                  </a:cxn>
                  <a:cxn ang="0">
                    <a:pos x="8" y="13"/>
                  </a:cxn>
                  <a:cxn ang="0">
                    <a:pos x="4" y="3"/>
                  </a:cxn>
                </a:cxnLst>
                <a:rect l="0" t="0" r="r" b="b"/>
                <a:pathLst>
                  <a:path w="72" h="35">
                    <a:moveTo>
                      <a:pt x="4" y="3"/>
                    </a:moveTo>
                    <a:lnTo>
                      <a:pt x="8" y="13"/>
                    </a:lnTo>
                    <a:lnTo>
                      <a:pt x="66" y="35"/>
                    </a:lnTo>
                    <a:lnTo>
                      <a:pt x="72" y="22"/>
                    </a:lnTo>
                    <a:lnTo>
                      <a:pt x="14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10"/>
                    </a:lnTo>
                    <a:lnTo>
                      <a:pt x="8" y="1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94" name="Freeform 466"/>
              <p:cNvSpPr>
                <a:spLocks/>
              </p:cNvSpPr>
              <p:nvPr/>
            </p:nvSpPr>
            <p:spPr bwMode="auto">
              <a:xfrm>
                <a:off x="4000" y="3364"/>
                <a:ext cx="259" cy="219"/>
              </a:xfrm>
              <a:custGeom>
                <a:avLst/>
                <a:gdLst/>
                <a:ahLst/>
                <a:cxnLst>
                  <a:cxn ang="0">
                    <a:pos x="193" y="47"/>
                  </a:cxn>
                  <a:cxn ang="0">
                    <a:pos x="180" y="36"/>
                  </a:cxn>
                  <a:cxn ang="0">
                    <a:pos x="167" y="26"/>
                  </a:cxn>
                  <a:cxn ang="0">
                    <a:pos x="154" y="14"/>
                  </a:cxn>
                  <a:cxn ang="0">
                    <a:pos x="135" y="0"/>
                  </a:cxn>
                  <a:cxn ang="0">
                    <a:pos x="118" y="15"/>
                  </a:cxn>
                  <a:cxn ang="0">
                    <a:pos x="99" y="15"/>
                  </a:cxn>
                  <a:cxn ang="0">
                    <a:pos x="84" y="7"/>
                  </a:cxn>
                  <a:cxn ang="0">
                    <a:pos x="58" y="9"/>
                  </a:cxn>
                  <a:cxn ang="0">
                    <a:pos x="0" y="49"/>
                  </a:cxn>
                  <a:cxn ang="0">
                    <a:pos x="21" y="69"/>
                  </a:cxn>
                  <a:cxn ang="0">
                    <a:pos x="43" y="91"/>
                  </a:cxn>
                  <a:cxn ang="0">
                    <a:pos x="36" y="98"/>
                  </a:cxn>
                  <a:cxn ang="0">
                    <a:pos x="30" y="106"/>
                  </a:cxn>
                  <a:cxn ang="0">
                    <a:pos x="24" y="115"/>
                  </a:cxn>
                  <a:cxn ang="0">
                    <a:pos x="19" y="127"/>
                  </a:cxn>
                  <a:cxn ang="0">
                    <a:pos x="15" y="137"/>
                  </a:cxn>
                  <a:cxn ang="0">
                    <a:pos x="11" y="147"/>
                  </a:cxn>
                  <a:cxn ang="0">
                    <a:pos x="9" y="157"/>
                  </a:cxn>
                  <a:cxn ang="0">
                    <a:pos x="9" y="167"/>
                  </a:cxn>
                  <a:cxn ang="0">
                    <a:pos x="22" y="164"/>
                  </a:cxn>
                  <a:cxn ang="0">
                    <a:pos x="39" y="160"/>
                  </a:cxn>
                  <a:cxn ang="0">
                    <a:pos x="41" y="162"/>
                  </a:cxn>
                  <a:cxn ang="0">
                    <a:pos x="39" y="169"/>
                  </a:cxn>
                  <a:cxn ang="0">
                    <a:pos x="37" y="177"/>
                  </a:cxn>
                  <a:cxn ang="0">
                    <a:pos x="32" y="187"/>
                  </a:cxn>
                  <a:cxn ang="0">
                    <a:pos x="28" y="198"/>
                  </a:cxn>
                  <a:cxn ang="0">
                    <a:pos x="22" y="208"/>
                  </a:cxn>
                  <a:cxn ang="0">
                    <a:pos x="21" y="214"/>
                  </a:cxn>
                  <a:cxn ang="0">
                    <a:pos x="21" y="219"/>
                  </a:cxn>
                  <a:cxn ang="0">
                    <a:pos x="32" y="214"/>
                  </a:cxn>
                  <a:cxn ang="0">
                    <a:pos x="49" y="204"/>
                  </a:cxn>
                  <a:cxn ang="0">
                    <a:pos x="60" y="198"/>
                  </a:cxn>
                  <a:cxn ang="0">
                    <a:pos x="71" y="191"/>
                  </a:cxn>
                  <a:cxn ang="0">
                    <a:pos x="81" y="182"/>
                  </a:cxn>
                  <a:cxn ang="0">
                    <a:pos x="88" y="174"/>
                  </a:cxn>
                  <a:cxn ang="0">
                    <a:pos x="90" y="171"/>
                  </a:cxn>
                  <a:cxn ang="0">
                    <a:pos x="90" y="166"/>
                  </a:cxn>
                  <a:cxn ang="0">
                    <a:pos x="90" y="162"/>
                  </a:cxn>
                  <a:cxn ang="0">
                    <a:pos x="90" y="159"/>
                  </a:cxn>
                  <a:cxn ang="0">
                    <a:pos x="88" y="155"/>
                  </a:cxn>
                  <a:cxn ang="0">
                    <a:pos x="88" y="152"/>
                  </a:cxn>
                  <a:cxn ang="0">
                    <a:pos x="90" y="150"/>
                  </a:cxn>
                  <a:cxn ang="0">
                    <a:pos x="94" y="149"/>
                  </a:cxn>
                  <a:cxn ang="0">
                    <a:pos x="116" y="137"/>
                  </a:cxn>
                  <a:cxn ang="0">
                    <a:pos x="131" y="127"/>
                  </a:cxn>
                  <a:cxn ang="0">
                    <a:pos x="161" y="117"/>
                  </a:cxn>
                  <a:cxn ang="0">
                    <a:pos x="193" y="108"/>
                  </a:cxn>
                  <a:cxn ang="0">
                    <a:pos x="225" y="101"/>
                  </a:cxn>
                  <a:cxn ang="0">
                    <a:pos x="253" y="91"/>
                  </a:cxn>
                  <a:cxn ang="0">
                    <a:pos x="255" y="81"/>
                  </a:cxn>
                  <a:cxn ang="0">
                    <a:pos x="259" y="76"/>
                  </a:cxn>
                  <a:cxn ang="0">
                    <a:pos x="242" y="71"/>
                  </a:cxn>
                  <a:cxn ang="0">
                    <a:pos x="227" y="64"/>
                  </a:cxn>
                  <a:cxn ang="0">
                    <a:pos x="212" y="56"/>
                  </a:cxn>
                  <a:cxn ang="0">
                    <a:pos x="193" y="47"/>
                  </a:cxn>
                </a:cxnLst>
                <a:rect l="0" t="0" r="r" b="b"/>
                <a:pathLst>
                  <a:path w="259" h="219">
                    <a:moveTo>
                      <a:pt x="193" y="47"/>
                    </a:moveTo>
                    <a:lnTo>
                      <a:pt x="180" y="36"/>
                    </a:lnTo>
                    <a:lnTo>
                      <a:pt x="167" y="26"/>
                    </a:lnTo>
                    <a:lnTo>
                      <a:pt x="154" y="14"/>
                    </a:lnTo>
                    <a:lnTo>
                      <a:pt x="135" y="0"/>
                    </a:lnTo>
                    <a:lnTo>
                      <a:pt x="118" y="15"/>
                    </a:lnTo>
                    <a:lnTo>
                      <a:pt x="99" y="15"/>
                    </a:lnTo>
                    <a:lnTo>
                      <a:pt x="84" y="7"/>
                    </a:lnTo>
                    <a:lnTo>
                      <a:pt x="58" y="9"/>
                    </a:lnTo>
                    <a:lnTo>
                      <a:pt x="0" y="49"/>
                    </a:lnTo>
                    <a:lnTo>
                      <a:pt x="21" y="69"/>
                    </a:lnTo>
                    <a:lnTo>
                      <a:pt x="43" y="91"/>
                    </a:lnTo>
                    <a:lnTo>
                      <a:pt x="36" y="98"/>
                    </a:lnTo>
                    <a:lnTo>
                      <a:pt x="30" y="106"/>
                    </a:lnTo>
                    <a:lnTo>
                      <a:pt x="24" y="115"/>
                    </a:lnTo>
                    <a:lnTo>
                      <a:pt x="19" y="127"/>
                    </a:lnTo>
                    <a:lnTo>
                      <a:pt x="15" y="137"/>
                    </a:lnTo>
                    <a:lnTo>
                      <a:pt x="11" y="147"/>
                    </a:lnTo>
                    <a:lnTo>
                      <a:pt x="9" y="157"/>
                    </a:lnTo>
                    <a:lnTo>
                      <a:pt x="9" y="167"/>
                    </a:lnTo>
                    <a:lnTo>
                      <a:pt x="22" y="164"/>
                    </a:lnTo>
                    <a:lnTo>
                      <a:pt x="39" y="160"/>
                    </a:lnTo>
                    <a:lnTo>
                      <a:pt x="41" y="162"/>
                    </a:lnTo>
                    <a:lnTo>
                      <a:pt x="39" y="169"/>
                    </a:lnTo>
                    <a:lnTo>
                      <a:pt x="37" y="177"/>
                    </a:lnTo>
                    <a:lnTo>
                      <a:pt x="32" y="187"/>
                    </a:lnTo>
                    <a:lnTo>
                      <a:pt x="28" y="198"/>
                    </a:lnTo>
                    <a:lnTo>
                      <a:pt x="22" y="208"/>
                    </a:lnTo>
                    <a:lnTo>
                      <a:pt x="21" y="214"/>
                    </a:lnTo>
                    <a:lnTo>
                      <a:pt x="21" y="219"/>
                    </a:lnTo>
                    <a:lnTo>
                      <a:pt x="32" y="214"/>
                    </a:lnTo>
                    <a:lnTo>
                      <a:pt x="49" y="204"/>
                    </a:lnTo>
                    <a:lnTo>
                      <a:pt x="60" y="198"/>
                    </a:lnTo>
                    <a:lnTo>
                      <a:pt x="71" y="191"/>
                    </a:lnTo>
                    <a:lnTo>
                      <a:pt x="81" y="182"/>
                    </a:lnTo>
                    <a:lnTo>
                      <a:pt x="88" y="174"/>
                    </a:lnTo>
                    <a:lnTo>
                      <a:pt x="90" y="171"/>
                    </a:lnTo>
                    <a:lnTo>
                      <a:pt x="90" y="166"/>
                    </a:lnTo>
                    <a:lnTo>
                      <a:pt x="90" y="162"/>
                    </a:lnTo>
                    <a:lnTo>
                      <a:pt x="90" y="159"/>
                    </a:lnTo>
                    <a:lnTo>
                      <a:pt x="88" y="155"/>
                    </a:lnTo>
                    <a:lnTo>
                      <a:pt x="88" y="152"/>
                    </a:lnTo>
                    <a:lnTo>
                      <a:pt x="90" y="150"/>
                    </a:lnTo>
                    <a:lnTo>
                      <a:pt x="94" y="149"/>
                    </a:lnTo>
                    <a:lnTo>
                      <a:pt x="116" y="137"/>
                    </a:lnTo>
                    <a:lnTo>
                      <a:pt x="131" y="127"/>
                    </a:lnTo>
                    <a:lnTo>
                      <a:pt x="161" y="117"/>
                    </a:lnTo>
                    <a:lnTo>
                      <a:pt x="193" y="108"/>
                    </a:lnTo>
                    <a:lnTo>
                      <a:pt x="225" y="101"/>
                    </a:lnTo>
                    <a:lnTo>
                      <a:pt x="253" y="91"/>
                    </a:lnTo>
                    <a:lnTo>
                      <a:pt x="255" y="81"/>
                    </a:lnTo>
                    <a:lnTo>
                      <a:pt x="259" y="76"/>
                    </a:lnTo>
                    <a:lnTo>
                      <a:pt x="242" y="71"/>
                    </a:lnTo>
                    <a:lnTo>
                      <a:pt x="227" y="64"/>
                    </a:lnTo>
                    <a:lnTo>
                      <a:pt x="212" y="56"/>
                    </a:lnTo>
                    <a:lnTo>
                      <a:pt x="193" y="4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95" name="Freeform 467"/>
              <p:cNvSpPr>
                <a:spLocks/>
              </p:cNvSpPr>
              <p:nvPr/>
            </p:nvSpPr>
            <p:spPr bwMode="auto">
              <a:xfrm>
                <a:off x="4129" y="3354"/>
                <a:ext cx="70" cy="63"/>
              </a:xfrm>
              <a:custGeom>
                <a:avLst/>
                <a:gdLst/>
                <a:ahLst/>
                <a:cxnLst>
                  <a:cxn ang="0">
                    <a:pos x="12" y="15"/>
                  </a:cxn>
                  <a:cxn ang="0">
                    <a:pos x="2" y="15"/>
                  </a:cxn>
                  <a:cxn ang="0">
                    <a:pos x="19" y="29"/>
                  </a:cxn>
                  <a:cxn ang="0">
                    <a:pos x="34" y="41"/>
                  </a:cxn>
                  <a:cxn ang="0">
                    <a:pos x="46" y="51"/>
                  </a:cxn>
                  <a:cxn ang="0">
                    <a:pos x="59" y="63"/>
                  </a:cxn>
                  <a:cxn ang="0">
                    <a:pos x="70" y="52"/>
                  </a:cxn>
                  <a:cxn ang="0">
                    <a:pos x="57" y="41"/>
                  </a:cxn>
                  <a:cxn ang="0">
                    <a:pos x="44" y="30"/>
                  </a:cxn>
                  <a:cxn ang="0">
                    <a:pos x="29" y="19"/>
                  </a:cxn>
                  <a:cxn ang="0">
                    <a:pos x="12" y="5"/>
                  </a:cxn>
                  <a:cxn ang="0">
                    <a:pos x="0" y="5"/>
                  </a:cxn>
                  <a:cxn ang="0">
                    <a:pos x="12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12" y="15"/>
                  </a:cxn>
                </a:cxnLst>
                <a:rect l="0" t="0" r="r" b="b"/>
                <a:pathLst>
                  <a:path w="70" h="63">
                    <a:moveTo>
                      <a:pt x="12" y="15"/>
                    </a:moveTo>
                    <a:lnTo>
                      <a:pt x="2" y="15"/>
                    </a:lnTo>
                    <a:lnTo>
                      <a:pt x="19" y="29"/>
                    </a:lnTo>
                    <a:lnTo>
                      <a:pt x="34" y="41"/>
                    </a:lnTo>
                    <a:lnTo>
                      <a:pt x="46" y="51"/>
                    </a:lnTo>
                    <a:lnTo>
                      <a:pt x="59" y="63"/>
                    </a:lnTo>
                    <a:lnTo>
                      <a:pt x="70" y="52"/>
                    </a:lnTo>
                    <a:lnTo>
                      <a:pt x="57" y="41"/>
                    </a:lnTo>
                    <a:lnTo>
                      <a:pt x="44" y="30"/>
                    </a:lnTo>
                    <a:lnTo>
                      <a:pt x="29" y="19"/>
                    </a:lnTo>
                    <a:lnTo>
                      <a:pt x="12" y="5"/>
                    </a:lnTo>
                    <a:lnTo>
                      <a:pt x="0" y="5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96" name="Freeform 468"/>
              <p:cNvSpPr>
                <a:spLocks/>
              </p:cNvSpPr>
              <p:nvPr/>
            </p:nvSpPr>
            <p:spPr bwMode="auto">
              <a:xfrm>
                <a:off x="4113" y="3359"/>
                <a:ext cx="28" cy="27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11" y="25"/>
                  </a:cxn>
                  <a:cxn ang="0">
                    <a:pos x="28" y="10"/>
                  </a:cxn>
                  <a:cxn ang="0">
                    <a:pos x="16" y="0"/>
                  </a:cxn>
                  <a:cxn ang="0">
                    <a:pos x="0" y="15"/>
                  </a:cxn>
                  <a:cxn ang="0">
                    <a:pos x="5" y="27"/>
                  </a:cxn>
                </a:cxnLst>
                <a:rect l="0" t="0" r="r" b="b"/>
                <a:pathLst>
                  <a:path w="28" h="27">
                    <a:moveTo>
                      <a:pt x="5" y="27"/>
                    </a:moveTo>
                    <a:lnTo>
                      <a:pt x="11" y="25"/>
                    </a:lnTo>
                    <a:lnTo>
                      <a:pt x="28" y="10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97" name="Freeform 469"/>
              <p:cNvSpPr>
                <a:spLocks/>
              </p:cNvSpPr>
              <p:nvPr/>
            </p:nvSpPr>
            <p:spPr bwMode="auto">
              <a:xfrm>
                <a:off x="4096" y="3373"/>
                <a:ext cx="22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13"/>
                  </a:cxn>
                  <a:cxn ang="0">
                    <a:pos x="22" y="13"/>
                  </a:cxn>
                  <a:cxn ang="0">
                    <a:pos x="22" y="0"/>
                  </a:cxn>
                  <a:cxn ang="0">
                    <a:pos x="3" y="0"/>
                  </a:cxn>
                  <a:cxn ang="0">
                    <a:pos x="0" y="13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lnTo>
                      <a:pt x="3" y="13"/>
                    </a:lnTo>
                    <a:lnTo>
                      <a:pt x="22" y="13"/>
                    </a:lnTo>
                    <a:lnTo>
                      <a:pt x="22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98" name="Freeform 470"/>
              <p:cNvSpPr>
                <a:spLocks/>
              </p:cNvSpPr>
              <p:nvPr/>
            </p:nvSpPr>
            <p:spPr bwMode="auto">
              <a:xfrm>
                <a:off x="4081" y="3364"/>
                <a:ext cx="24" cy="2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4"/>
                  </a:cxn>
                  <a:cxn ang="0">
                    <a:pos x="15" y="22"/>
                  </a:cxn>
                  <a:cxn ang="0">
                    <a:pos x="24" y="9"/>
                  </a:cxn>
                  <a:cxn ang="0">
                    <a:pos x="7" y="2"/>
                  </a:cxn>
                  <a:cxn ang="0">
                    <a:pos x="3" y="0"/>
                  </a:cxn>
                </a:cxnLst>
                <a:rect l="0" t="0" r="r" b="b"/>
                <a:pathLst>
                  <a:path w="24" h="22">
                    <a:moveTo>
                      <a:pt x="3" y="0"/>
                    </a:moveTo>
                    <a:lnTo>
                      <a:pt x="0" y="14"/>
                    </a:lnTo>
                    <a:lnTo>
                      <a:pt x="15" y="22"/>
                    </a:lnTo>
                    <a:lnTo>
                      <a:pt x="24" y="9"/>
                    </a:lnTo>
                    <a:lnTo>
                      <a:pt x="7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399" name="Freeform 471"/>
              <p:cNvSpPr>
                <a:spLocks/>
              </p:cNvSpPr>
              <p:nvPr/>
            </p:nvSpPr>
            <p:spPr bwMode="auto">
              <a:xfrm>
                <a:off x="4054" y="3364"/>
                <a:ext cx="32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7"/>
                  </a:cxn>
                  <a:cxn ang="0">
                    <a:pos x="32" y="14"/>
                  </a:cxn>
                  <a:cxn ang="0">
                    <a:pos x="30" y="0"/>
                  </a:cxn>
                  <a:cxn ang="0">
                    <a:pos x="4" y="2"/>
                  </a:cxn>
                  <a:cxn ang="0">
                    <a:pos x="0" y="4"/>
                  </a:cxn>
                </a:cxnLst>
                <a:rect l="0" t="0" r="r" b="b"/>
                <a:pathLst>
                  <a:path w="32" h="17">
                    <a:moveTo>
                      <a:pt x="0" y="4"/>
                    </a:moveTo>
                    <a:lnTo>
                      <a:pt x="4" y="17"/>
                    </a:lnTo>
                    <a:lnTo>
                      <a:pt x="32" y="14"/>
                    </a:lnTo>
                    <a:lnTo>
                      <a:pt x="30" y="0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00" name="Freeform 472"/>
              <p:cNvSpPr>
                <a:spLocks/>
              </p:cNvSpPr>
              <p:nvPr/>
            </p:nvSpPr>
            <p:spPr bwMode="auto">
              <a:xfrm>
                <a:off x="3989" y="3368"/>
                <a:ext cx="75" cy="52"/>
              </a:xfrm>
              <a:custGeom>
                <a:avLst/>
                <a:gdLst/>
                <a:ahLst/>
                <a:cxnLst>
                  <a:cxn ang="0">
                    <a:pos x="7" y="50"/>
                  </a:cxn>
                  <a:cxn ang="0">
                    <a:pos x="16" y="52"/>
                  </a:cxn>
                  <a:cxn ang="0">
                    <a:pos x="75" y="11"/>
                  </a:cxn>
                  <a:cxn ang="0">
                    <a:pos x="65" y="0"/>
                  </a:cxn>
                  <a:cxn ang="0">
                    <a:pos x="7" y="40"/>
                  </a:cxn>
                  <a:cxn ang="0">
                    <a:pos x="7" y="50"/>
                  </a:cxn>
                  <a:cxn ang="0">
                    <a:pos x="7" y="40"/>
                  </a:cxn>
                  <a:cxn ang="0">
                    <a:pos x="0" y="45"/>
                  </a:cxn>
                  <a:cxn ang="0">
                    <a:pos x="7" y="50"/>
                  </a:cxn>
                </a:cxnLst>
                <a:rect l="0" t="0" r="r" b="b"/>
                <a:pathLst>
                  <a:path w="75" h="52">
                    <a:moveTo>
                      <a:pt x="7" y="50"/>
                    </a:moveTo>
                    <a:lnTo>
                      <a:pt x="16" y="52"/>
                    </a:lnTo>
                    <a:lnTo>
                      <a:pt x="75" y="11"/>
                    </a:lnTo>
                    <a:lnTo>
                      <a:pt x="65" y="0"/>
                    </a:lnTo>
                    <a:lnTo>
                      <a:pt x="7" y="40"/>
                    </a:lnTo>
                    <a:lnTo>
                      <a:pt x="7" y="50"/>
                    </a:lnTo>
                    <a:lnTo>
                      <a:pt x="7" y="40"/>
                    </a:lnTo>
                    <a:lnTo>
                      <a:pt x="0" y="45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01" name="Freeform 473"/>
              <p:cNvSpPr>
                <a:spLocks/>
              </p:cNvSpPr>
              <p:nvPr/>
            </p:nvSpPr>
            <p:spPr bwMode="auto">
              <a:xfrm>
                <a:off x="3996" y="3408"/>
                <a:ext cx="56" cy="52"/>
              </a:xfrm>
              <a:custGeom>
                <a:avLst/>
                <a:gdLst/>
                <a:ahLst/>
                <a:cxnLst>
                  <a:cxn ang="0">
                    <a:pos x="53" y="52"/>
                  </a:cxn>
                  <a:cxn ang="0">
                    <a:pos x="51" y="42"/>
                  </a:cxn>
                  <a:cxn ang="0">
                    <a:pos x="32" y="22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19" y="30"/>
                  </a:cxn>
                  <a:cxn ang="0">
                    <a:pos x="41" y="52"/>
                  </a:cxn>
                  <a:cxn ang="0">
                    <a:pos x="41" y="42"/>
                  </a:cxn>
                  <a:cxn ang="0">
                    <a:pos x="53" y="52"/>
                  </a:cxn>
                  <a:cxn ang="0">
                    <a:pos x="56" y="47"/>
                  </a:cxn>
                  <a:cxn ang="0">
                    <a:pos x="51" y="42"/>
                  </a:cxn>
                  <a:cxn ang="0">
                    <a:pos x="53" y="52"/>
                  </a:cxn>
                </a:cxnLst>
                <a:rect l="0" t="0" r="r" b="b"/>
                <a:pathLst>
                  <a:path w="56" h="52">
                    <a:moveTo>
                      <a:pt x="53" y="52"/>
                    </a:moveTo>
                    <a:lnTo>
                      <a:pt x="51" y="42"/>
                    </a:lnTo>
                    <a:lnTo>
                      <a:pt x="32" y="22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19" y="30"/>
                    </a:lnTo>
                    <a:lnTo>
                      <a:pt x="41" y="52"/>
                    </a:lnTo>
                    <a:lnTo>
                      <a:pt x="41" y="42"/>
                    </a:lnTo>
                    <a:lnTo>
                      <a:pt x="53" y="52"/>
                    </a:lnTo>
                    <a:lnTo>
                      <a:pt x="56" y="47"/>
                    </a:lnTo>
                    <a:lnTo>
                      <a:pt x="51" y="42"/>
                    </a:lnTo>
                    <a:lnTo>
                      <a:pt x="53" y="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02" name="Freeform 474"/>
              <p:cNvSpPr>
                <a:spLocks/>
              </p:cNvSpPr>
              <p:nvPr/>
            </p:nvSpPr>
            <p:spPr bwMode="auto">
              <a:xfrm>
                <a:off x="4000" y="3450"/>
                <a:ext cx="49" cy="86"/>
              </a:xfrm>
              <a:custGeom>
                <a:avLst/>
                <a:gdLst/>
                <a:ahLst/>
                <a:cxnLst>
                  <a:cxn ang="0">
                    <a:pos x="11" y="74"/>
                  </a:cxn>
                  <a:cxn ang="0">
                    <a:pos x="17" y="81"/>
                  </a:cxn>
                  <a:cxn ang="0">
                    <a:pos x="17" y="73"/>
                  </a:cxn>
                  <a:cxn ang="0">
                    <a:pos x="19" y="63"/>
                  </a:cxn>
                  <a:cxn ang="0">
                    <a:pos x="22" y="53"/>
                  </a:cxn>
                  <a:cxn ang="0">
                    <a:pos x="26" y="42"/>
                  </a:cxn>
                  <a:cxn ang="0">
                    <a:pos x="32" y="32"/>
                  </a:cxn>
                  <a:cxn ang="0">
                    <a:pos x="37" y="24"/>
                  </a:cxn>
                  <a:cxn ang="0">
                    <a:pos x="43" y="15"/>
                  </a:cxn>
                  <a:cxn ang="0">
                    <a:pos x="49" y="10"/>
                  </a:cxn>
                  <a:cxn ang="0">
                    <a:pos x="37" y="0"/>
                  </a:cxn>
                  <a:cxn ang="0">
                    <a:pos x="30" y="7"/>
                  </a:cxn>
                  <a:cxn ang="0">
                    <a:pos x="22" y="17"/>
                  </a:cxn>
                  <a:cxn ang="0">
                    <a:pos x="17" y="27"/>
                  </a:cxn>
                  <a:cxn ang="0">
                    <a:pos x="11" y="37"/>
                  </a:cxn>
                  <a:cxn ang="0">
                    <a:pos x="7" y="49"/>
                  </a:cxn>
                  <a:cxn ang="0">
                    <a:pos x="4" y="59"/>
                  </a:cxn>
                  <a:cxn ang="0">
                    <a:pos x="2" y="71"/>
                  </a:cxn>
                  <a:cxn ang="0">
                    <a:pos x="0" y="81"/>
                  </a:cxn>
                  <a:cxn ang="0">
                    <a:pos x="5" y="86"/>
                  </a:cxn>
                  <a:cxn ang="0">
                    <a:pos x="0" y="81"/>
                  </a:cxn>
                  <a:cxn ang="0">
                    <a:pos x="0" y="85"/>
                  </a:cxn>
                  <a:cxn ang="0">
                    <a:pos x="5" y="86"/>
                  </a:cxn>
                  <a:cxn ang="0">
                    <a:pos x="11" y="74"/>
                  </a:cxn>
                </a:cxnLst>
                <a:rect l="0" t="0" r="r" b="b"/>
                <a:pathLst>
                  <a:path w="49" h="86">
                    <a:moveTo>
                      <a:pt x="11" y="74"/>
                    </a:moveTo>
                    <a:lnTo>
                      <a:pt x="17" y="81"/>
                    </a:lnTo>
                    <a:lnTo>
                      <a:pt x="17" y="73"/>
                    </a:lnTo>
                    <a:lnTo>
                      <a:pt x="19" y="63"/>
                    </a:lnTo>
                    <a:lnTo>
                      <a:pt x="22" y="53"/>
                    </a:lnTo>
                    <a:lnTo>
                      <a:pt x="26" y="42"/>
                    </a:lnTo>
                    <a:lnTo>
                      <a:pt x="32" y="32"/>
                    </a:lnTo>
                    <a:lnTo>
                      <a:pt x="37" y="24"/>
                    </a:lnTo>
                    <a:lnTo>
                      <a:pt x="43" y="15"/>
                    </a:lnTo>
                    <a:lnTo>
                      <a:pt x="49" y="10"/>
                    </a:lnTo>
                    <a:lnTo>
                      <a:pt x="37" y="0"/>
                    </a:lnTo>
                    <a:lnTo>
                      <a:pt x="30" y="7"/>
                    </a:lnTo>
                    <a:lnTo>
                      <a:pt x="22" y="17"/>
                    </a:lnTo>
                    <a:lnTo>
                      <a:pt x="17" y="27"/>
                    </a:lnTo>
                    <a:lnTo>
                      <a:pt x="11" y="37"/>
                    </a:lnTo>
                    <a:lnTo>
                      <a:pt x="7" y="49"/>
                    </a:lnTo>
                    <a:lnTo>
                      <a:pt x="4" y="59"/>
                    </a:lnTo>
                    <a:lnTo>
                      <a:pt x="2" y="71"/>
                    </a:lnTo>
                    <a:lnTo>
                      <a:pt x="0" y="81"/>
                    </a:lnTo>
                    <a:lnTo>
                      <a:pt x="5" y="86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5" y="86"/>
                    </a:lnTo>
                    <a:lnTo>
                      <a:pt x="11" y="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03" name="Freeform 475"/>
              <p:cNvSpPr>
                <a:spLocks/>
              </p:cNvSpPr>
              <p:nvPr/>
            </p:nvSpPr>
            <p:spPr bwMode="auto">
              <a:xfrm>
                <a:off x="4005" y="3518"/>
                <a:ext cx="36" cy="1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17" y="3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19" y="17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6" y="0"/>
                  </a:cxn>
                </a:cxnLst>
                <a:rect l="0" t="0" r="r" b="b"/>
                <a:pathLst>
                  <a:path w="36" h="18">
                    <a:moveTo>
                      <a:pt x="36" y="0"/>
                    </a:moveTo>
                    <a:lnTo>
                      <a:pt x="36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19" y="17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04" name="Freeform 476"/>
              <p:cNvSpPr>
                <a:spLocks/>
              </p:cNvSpPr>
              <p:nvPr/>
            </p:nvSpPr>
            <p:spPr bwMode="auto">
              <a:xfrm>
                <a:off x="4013" y="3518"/>
                <a:ext cx="36" cy="77"/>
              </a:xfrm>
              <a:custGeom>
                <a:avLst/>
                <a:gdLst/>
                <a:ahLst/>
                <a:cxnLst>
                  <a:cxn ang="0">
                    <a:pos x="2" y="60"/>
                  </a:cxn>
                  <a:cxn ang="0">
                    <a:pos x="15" y="62"/>
                  </a:cxn>
                  <a:cxn ang="0">
                    <a:pos x="15" y="62"/>
                  </a:cxn>
                  <a:cxn ang="0">
                    <a:pos x="17" y="55"/>
                  </a:cxn>
                  <a:cxn ang="0">
                    <a:pos x="23" y="47"/>
                  </a:cxn>
                  <a:cxn ang="0">
                    <a:pos x="26" y="37"/>
                  </a:cxn>
                  <a:cxn ang="0">
                    <a:pos x="32" y="27"/>
                  </a:cxn>
                  <a:cxn ang="0">
                    <a:pos x="34" y="17"/>
                  </a:cxn>
                  <a:cxn ang="0">
                    <a:pos x="36" y="8"/>
                  </a:cxn>
                  <a:cxn ang="0">
                    <a:pos x="28" y="0"/>
                  </a:cxn>
                  <a:cxn ang="0">
                    <a:pos x="24" y="13"/>
                  </a:cxn>
                  <a:cxn ang="0">
                    <a:pos x="21" y="10"/>
                  </a:cxn>
                  <a:cxn ang="0">
                    <a:pos x="19" y="13"/>
                  </a:cxn>
                  <a:cxn ang="0">
                    <a:pos x="17" y="22"/>
                  </a:cxn>
                  <a:cxn ang="0">
                    <a:pos x="11" y="32"/>
                  </a:cxn>
                  <a:cxn ang="0">
                    <a:pos x="8" y="42"/>
                  </a:cxn>
                  <a:cxn ang="0">
                    <a:pos x="4" y="52"/>
                  </a:cxn>
                  <a:cxn ang="0">
                    <a:pos x="0" y="60"/>
                  </a:cxn>
                  <a:cxn ang="0">
                    <a:pos x="2" y="69"/>
                  </a:cxn>
                  <a:cxn ang="0">
                    <a:pos x="13" y="71"/>
                  </a:cxn>
                  <a:cxn ang="0">
                    <a:pos x="2" y="69"/>
                  </a:cxn>
                  <a:cxn ang="0">
                    <a:pos x="8" y="77"/>
                  </a:cxn>
                  <a:cxn ang="0">
                    <a:pos x="13" y="71"/>
                  </a:cxn>
                  <a:cxn ang="0">
                    <a:pos x="2" y="60"/>
                  </a:cxn>
                </a:cxnLst>
                <a:rect l="0" t="0" r="r" b="b"/>
                <a:pathLst>
                  <a:path w="36" h="77">
                    <a:moveTo>
                      <a:pt x="2" y="60"/>
                    </a:moveTo>
                    <a:lnTo>
                      <a:pt x="15" y="62"/>
                    </a:lnTo>
                    <a:lnTo>
                      <a:pt x="15" y="62"/>
                    </a:lnTo>
                    <a:lnTo>
                      <a:pt x="17" y="55"/>
                    </a:lnTo>
                    <a:lnTo>
                      <a:pt x="23" y="47"/>
                    </a:lnTo>
                    <a:lnTo>
                      <a:pt x="26" y="37"/>
                    </a:lnTo>
                    <a:lnTo>
                      <a:pt x="32" y="27"/>
                    </a:lnTo>
                    <a:lnTo>
                      <a:pt x="34" y="17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24" y="13"/>
                    </a:lnTo>
                    <a:lnTo>
                      <a:pt x="21" y="10"/>
                    </a:lnTo>
                    <a:lnTo>
                      <a:pt x="19" y="13"/>
                    </a:lnTo>
                    <a:lnTo>
                      <a:pt x="17" y="22"/>
                    </a:lnTo>
                    <a:lnTo>
                      <a:pt x="11" y="32"/>
                    </a:lnTo>
                    <a:lnTo>
                      <a:pt x="8" y="42"/>
                    </a:lnTo>
                    <a:lnTo>
                      <a:pt x="4" y="52"/>
                    </a:lnTo>
                    <a:lnTo>
                      <a:pt x="0" y="60"/>
                    </a:lnTo>
                    <a:lnTo>
                      <a:pt x="2" y="69"/>
                    </a:lnTo>
                    <a:lnTo>
                      <a:pt x="13" y="71"/>
                    </a:lnTo>
                    <a:lnTo>
                      <a:pt x="2" y="69"/>
                    </a:lnTo>
                    <a:lnTo>
                      <a:pt x="8" y="77"/>
                    </a:lnTo>
                    <a:lnTo>
                      <a:pt x="13" y="7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05" name="Freeform 477"/>
              <p:cNvSpPr>
                <a:spLocks/>
              </p:cNvSpPr>
              <p:nvPr/>
            </p:nvSpPr>
            <p:spPr bwMode="auto">
              <a:xfrm>
                <a:off x="4015" y="3535"/>
                <a:ext cx="79" cy="54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60" y="6"/>
                  </a:cxn>
                  <a:cxn ang="0">
                    <a:pos x="51" y="15"/>
                  </a:cxn>
                  <a:cxn ang="0">
                    <a:pos x="41" y="21"/>
                  </a:cxn>
                  <a:cxn ang="0">
                    <a:pos x="30" y="27"/>
                  </a:cxn>
                  <a:cxn ang="0">
                    <a:pos x="11" y="37"/>
                  </a:cxn>
                  <a:cxn ang="0">
                    <a:pos x="0" y="43"/>
                  </a:cxn>
                  <a:cxn ang="0">
                    <a:pos x="11" y="54"/>
                  </a:cxn>
                  <a:cxn ang="0">
                    <a:pos x="21" y="48"/>
                  </a:cxn>
                  <a:cxn ang="0">
                    <a:pos x="39" y="38"/>
                  </a:cxn>
                  <a:cxn ang="0">
                    <a:pos x="49" y="32"/>
                  </a:cxn>
                  <a:cxn ang="0">
                    <a:pos x="60" y="25"/>
                  </a:cxn>
                  <a:cxn ang="0">
                    <a:pos x="71" y="16"/>
                  </a:cxn>
                  <a:cxn ang="0">
                    <a:pos x="79" y="8"/>
                  </a:cxn>
                  <a:cxn ang="0">
                    <a:pos x="79" y="8"/>
                  </a:cxn>
                  <a:cxn ang="0">
                    <a:pos x="66" y="0"/>
                  </a:cxn>
                </a:cxnLst>
                <a:rect l="0" t="0" r="r" b="b"/>
                <a:pathLst>
                  <a:path w="79" h="54">
                    <a:moveTo>
                      <a:pt x="66" y="0"/>
                    </a:moveTo>
                    <a:lnTo>
                      <a:pt x="66" y="0"/>
                    </a:lnTo>
                    <a:lnTo>
                      <a:pt x="60" y="6"/>
                    </a:lnTo>
                    <a:lnTo>
                      <a:pt x="51" y="15"/>
                    </a:lnTo>
                    <a:lnTo>
                      <a:pt x="41" y="21"/>
                    </a:lnTo>
                    <a:lnTo>
                      <a:pt x="30" y="27"/>
                    </a:lnTo>
                    <a:lnTo>
                      <a:pt x="11" y="37"/>
                    </a:lnTo>
                    <a:lnTo>
                      <a:pt x="0" y="43"/>
                    </a:lnTo>
                    <a:lnTo>
                      <a:pt x="11" y="54"/>
                    </a:lnTo>
                    <a:lnTo>
                      <a:pt x="21" y="48"/>
                    </a:lnTo>
                    <a:lnTo>
                      <a:pt x="39" y="38"/>
                    </a:lnTo>
                    <a:lnTo>
                      <a:pt x="49" y="32"/>
                    </a:lnTo>
                    <a:lnTo>
                      <a:pt x="60" y="25"/>
                    </a:lnTo>
                    <a:lnTo>
                      <a:pt x="71" y="16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06" name="Freeform 478"/>
              <p:cNvSpPr>
                <a:spLocks/>
              </p:cNvSpPr>
              <p:nvPr/>
            </p:nvSpPr>
            <p:spPr bwMode="auto">
              <a:xfrm>
                <a:off x="4081" y="3506"/>
                <a:ext cx="17" cy="3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5" y="3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13" y="37"/>
                  </a:cxn>
                  <a:cxn ang="0">
                    <a:pos x="17" y="30"/>
                  </a:cxn>
                  <a:cxn ang="0">
                    <a:pos x="17" y="25"/>
                  </a:cxn>
                  <a:cxn ang="0">
                    <a:pos x="17" y="20"/>
                  </a:cxn>
                  <a:cxn ang="0">
                    <a:pos x="17" y="15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1" y="0"/>
                  </a:cxn>
                </a:cxnLst>
                <a:rect l="0" t="0" r="r" b="b"/>
                <a:pathLst>
                  <a:path w="17" h="37">
                    <a:moveTo>
                      <a:pt x="11" y="0"/>
                    </a:moveTo>
                    <a:lnTo>
                      <a:pt x="11" y="0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27"/>
                    </a:lnTo>
                    <a:lnTo>
                      <a:pt x="0" y="29"/>
                    </a:lnTo>
                    <a:lnTo>
                      <a:pt x="13" y="37"/>
                    </a:lnTo>
                    <a:lnTo>
                      <a:pt x="17" y="30"/>
                    </a:lnTo>
                    <a:lnTo>
                      <a:pt x="17" y="25"/>
                    </a:lnTo>
                    <a:lnTo>
                      <a:pt x="17" y="20"/>
                    </a:lnTo>
                    <a:lnTo>
                      <a:pt x="17" y="15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07" name="Freeform 479"/>
              <p:cNvSpPr>
                <a:spLocks/>
              </p:cNvSpPr>
              <p:nvPr/>
            </p:nvSpPr>
            <p:spPr bwMode="auto">
              <a:xfrm>
                <a:off x="4092" y="3484"/>
                <a:ext cx="43" cy="3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21" y="12"/>
                  </a:cxn>
                  <a:cxn ang="0">
                    <a:pos x="0" y="22"/>
                  </a:cxn>
                  <a:cxn ang="0">
                    <a:pos x="4" y="35"/>
                  </a:cxn>
                  <a:cxn ang="0">
                    <a:pos x="28" y="22"/>
                  </a:cxn>
                  <a:cxn ang="0">
                    <a:pos x="43" y="12"/>
                  </a:cxn>
                  <a:cxn ang="0">
                    <a:pos x="43" y="12"/>
                  </a:cxn>
                  <a:cxn ang="0">
                    <a:pos x="36" y="0"/>
                  </a:cxn>
                </a:cxnLst>
                <a:rect l="0" t="0" r="r" b="b"/>
                <a:pathLst>
                  <a:path w="43" h="35">
                    <a:moveTo>
                      <a:pt x="36" y="0"/>
                    </a:moveTo>
                    <a:lnTo>
                      <a:pt x="36" y="0"/>
                    </a:lnTo>
                    <a:lnTo>
                      <a:pt x="21" y="12"/>
                    </a:lnTo>
                    <a:lnTo>
                      <a:pt x="0" y="22"/>
                    </a:lnTo>
                    <a:lnTo>
                      <a:pt x="4" y="35"/>
                    </a:lnTo>
                    <a:lnTo>
                      <a:pt x="28" y="22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08" name="Freeform 480"/>
              <p:cNvSpPr>
                <a:spLocks/>
              </p:cNvSpPr>
              <p:nvPr/>
            </p:nvSpPr>
            <p:spPr bwMode="auto">
              <a:xfrm>
                <a:off x="4128" y="3449"/>
                <a:ext cx="133" cy="47"/>
              </a:xfrm>
              <a:custGeom>
                <a:avLst/>
                <a:gdLst/>
                <a:ahLst/>
                <a:cxnLst>
                  <a:cxn ang="0">
                    <a:pos x="118" y="6"/>
                  </a:cxn>
                  <a:cxn ang="0">
                    <a:pos x="122" y="0"/>
                  </a:cxn>
                  <a:cxn ang="0">
                    <a:pos x="95" y="10"/>
                  </a:cxn>
                  <a:cxn ang="0">
                    <a:pos x="63" y="16"/>
                  </a:cxn>
                  <a:cxn ang="0">
                    <a:pos x="30" y="25"/>
                  </a:cxn>
                  <a:cxn ang="0">
                    <a:pos x="0" y="35"/>
                  </a:cxn>
                  <a:cxn ang="0">
                    <a:pos x="7" y="47"/>
                  </a:cxn>
                  <a:cxn ang="0">
                    <a:pos x="35" y="38"/>
                  </a:cxn>
                  <a:cxn ang="0">
                    <a:pos x="67" y="30"/>
                  </a:cxn>
                  <a:cxn ang="0">
                    <a:pos x="99" y="21"/>
                  </a:cxn>
                  <a:cxn ang="0">
                    <a:pos x="129" y="11"/>
                  </a:cxn>
                  <a:cxn ang="0">
                    <a:pos x="133" y="6"/>
                  </a:cxn>
                  <a:cxn ang="0">
                    <a:pos x="129" y="11"/>
                  </a:cxn>
                  <a:cxn ang="0">
                    <a:pos x="133" y="10"/>
                  </a:cxn>
                  <a:cxn ang="0">
                    <a:pos x="133" y="6"/>
                  </a:cxn>
                  <a:cxn ang="0">
                    <a:pos x="118" y="6"/>
                  </a:cxn>
                </a:cxnLst>
                <a:rect l="0" t="0" r="r" b="b"/>
                <a:pathLst>
                  <a:path w="133" h="47">
                    <a:moveTo>
                      <a:pt x="118" y="6"/>
                    </a:moveTo>
                    <a:lnTo>
                      <a:pt x="122" y="0"/>
                    </a:lnTo>
                    <a:lnTo>
                      <a:pt x="95" y="10"/>
                    </a:lnTo>
                    <a:lnTo>
                      <a:pt x="63" y="16"/>
                    </a:lnTo>
                    <a:lnTo>
                      <a:pt x="30" y="25"/>
                    </a:lnTo>
                    <a:lnTo>
                      <a:pt x="0" y="35"/>
                    </a:lnTo>
                    <a:lnTo>
                      <a:pt x="7" y="47"/>
                    </a:lnTo>
                    <a:lnTo>
                      <a:pt x="35" y="38"/>
                    </a:lnTo>
                    <a:lnTo>
                      <a:pt x="67" y="30"/>
                    </a:lnTo>
                    <a:lnTo>
                      <a:pt x="99" y="21"/>
                    </a:lnTo>
                    <a:lnTo>
                      <a:pt x="129" y="11"/>
                    </a:lnTo>
                    <a:lnTo>
                      <a:pt x="133" y="6"/>
                    </a:lnTo>
                    <a:lnTo>
                      <a:pt x="129" y="11"/>
                    </a:lnTo>
                    <a:lnTo>
                      <a:pt x="133" y="10"/>
                    </a:lnTo>
                    <a:lnTo>
                      <a:pt x="133" y="6"/>
                    </a:lnTo>
                    <a:lnTo>
                      <a:pt x="118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09" name="Freeform 481"/>
              <p:cNvSpPr>
                <a:spLocks/>
              </p:cNvSpPr>
              <p:nvPr/>
            </p:nvSpPr>
            <p:spPr bwMode="auto">
              <a:xfrm>
                <a:off x="4246" y="3433"/>
                <a:ext cx="24" cy="22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22"/>
                  </a:cxn>
                  <a:cxn ang="0">
                    <a:pos x="15" y="22"/>
                  </a:cxn>
                  <a:cxn ang="0">
                    <a:pos x="17" y="14"/>
                  </a:cxn>
                  <a:cxn ang="0">
                    <a:pos x="19" y="10"/>
                  </a:cxn>
                  <a:cxn ang="0">
                    <a:pos x="15" y="0"/>
                  </a:cxn>
                  <a:cxn ang="0">
                    <a:pos x="19" y="10"/>
                  </a:cxn>
                  <a:cxn ang="0">
                    <a:pos x="24" y="2"/>
                  </a:cxn>
                  <a:cxn ang="0">
                    <a:pos x="15" y="0"/>
                  </a:cxn>
                  <a:cxn ang="0">
                    <a:pos x="9" y="14"/>
                  </a:cxn>
                </a:cxnLst>
                <a:rect l="0" t="0" r="r" b="b"/>
                <a:pathLst>
                  <a:path w="24" h="22">
                    <a:moveTo>
                      <a:pt x="9" y="14"/>
                    </a:moveTo>
                    <a:lnTo>
                      <a:pt x="6" y="4"/>
                    </a:lnTo>
                    <a:lnTo>
                      <a:pt x="2" y="10"/>
                    </a:lnTo>
                    <a:lnTo>
                      <a:pt x="0" y="22"/>
                    </a:lnTo>
                    <a:lnTo>
                      <a:pt x="15" y="22"/>
                    </a:lnTo>
                    <a:lnTo>
                      <a:pt x="17" y="14"/>
                    </a:lnTo>
                    <a:lnTo>
                      <a:pt x="19" y="10"/>
                    </a:lnTo>
                    <a:lnTo>
                      <a:pt x="15" y="0"/>
                    </a:lnTo>
                    <a:lnTo>
                      <a:pt x="19" y="10"/>
                    </a:lnTo>
                    <a:lnTo>
                      <a:pt x="24" y="2"/>
                    </a:lnTo>
                    <a:lnTo>
                      <a:pt x="15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10" name="Freeform 482"/>
              <p:cNvSpPr>
                <a:spLocks/>
              </p:cNvSpPr>
              <p:nvPr/>
            </p:nvSpPr>
            <p:spPr bwMode="auto">
              <a:xfrm>
                <a:off x="4188" y="3405"/>
                <a:ext cx="73" cy="4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3"/>
                  </a:cxn>
                  <a:cxn ang="0">
                    <a:pos x="20" y="20"/>
                  </a:cxn>
                  <a:cxn ang="0">
                    <a:pos x="35" y="28"/>
                  </a:cxn>
                  <a:cxn ang="0">
                    <a:pos x="52" y="35"/>
                  </a:cxn>
                  <a:cxn ang="0">
                    <a:pos x="67" y="42"/>
                  </a:cxn>
                  <a:cxn ang="0">
                    <a:pos x="73" y="28"/>
                  </a:cxn>
                  <a:cxn ang="0">
                    <a:pos x="58" y="23"/>
                  </a:cxn>
                  <a:cxn ang="0">
                    <a:pos x="43" y="17"/>
                  </a:cxn>
                  <a:cxn ang="0">
                    <a:pos x="28" y="8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0" y="12"/>
                  </a:cxn>
                </a:cxnLst>
                <a:rect l="0" t="0" r="r" b="b"/>
                <a:pathLst>
                  <a:path w="73" h="42">
                    <a:moveTo>
                      <a:pt x="0" y="12"/>
                    </a:moveTo>
                    <a:lnTo>
                      <a:pt x="2" y="13"/>
                    </a:lnTo>
                    <a:lnTo>
                      <a:pt x="20" y="20"/>
                    </a:lnTo>
                    <a:lnTo>
                      <a:pt x="35" y="28"/>
                    </a:lnTo>
                    <a:lnTo>
                      <a:pt x="52" y="35"/>
                    </a:lnTo>
                    <a:lnTo>
                      <a:pt x="67" y="42"/>
                    </a:lnTo>
                    <a:lnTo>
                      <a:pt x="73" y="28"/>
                    </a:lnTo>
                    <a:lnTo>
                      <a:pt x="58" y="23"/>
                    </a:lnTo>
                    <a:lnTo>
                      <a:pt x="43" y="17"/>
                    </a:lnTo>
                    <a:lnTo>
                      <a:pt x="28" y="8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11" name="Freeform 483"/>
              <p:cNvSpPr>
                <a:spLocks/>
              </p:cNvSpPr>
              <p:nvPr/>
            </p:nvSpPr>
            <p:spPr bwMode="auto">
              <a:xfrm>
                <a:off x="3583" y="3137"/>
                <a:ext cx="552" cy="398"/>
              </a:xfrm>
              <a:custGeom>
                <a:avLst/>
                <a:gdLst/>
                <a:ahLst/>
                <a:cxnLst>
                  <a:cxn ang="0">
                    <a:pos x="535" y="150"/>
                  </a:cxn>
                  <a:cxn ang="0">
                    <a:pos x="533" y="133"/>
                  </a:cxn>
                  <a:cxn ang="0">
                    <a:pos x="533" y="116"/>
                  </a:cxn>
                  <a:cxn ang="0">
                    <a:pos x="533" y="101"/>
                  </a:cxn>
                  <a:cxn ang="0">
                    <a:pos x="535" y="86"/>
                  </a:cxn>
                  <a:cxn ang="0">
                    <a:pos x="543" y="55"/>
                  </a:cxn>
                  <a:cxn ang="0">
                    <a:pos x="550" y="27"/>
                  </a:cxn>
                  <a:cxn ang="0">
                    <a:pos x="548" y="25"/>
                  </a:cxn>
                  <a:cxn ang="0">
                    <a:pos x="548" y="25"/>
                  </a:cxn>
                  <a:cxn ang="0">
                    <a:pos x="545" y="25"/>
                  </a:cxn>
                  <a:cxn ang="0">
                    <a:pos x="543" y="27"/>
                  </a:cxn>
                  <a:cxn ang="0">
                    <a:pos x="537" y="28"/>
                  </a:cxn>
                  <a:cxn ang="0">
                    <a:pos x="535" y="30"/>
                  </a:cxn>
                  <a:cxn ang="0">
                    <a:pos x="524" y="28"/>
                  </a:cxn>
                  <a:cxn ang="0">
                    <a:pos x="515" y="27"/>
                  </a:cxn>
                  <a:cxn ang="0">
                    <a:pos x="509" y="23"/>
                  </a:cxn>
                  <a:cxn ang="0">
                    <a:pos x="503" y="20"/>
                  </a:cxn>
                  <a:cxn ang="0">
                    <a:pos x="492" y="13"/>
                  </a:cxn>
                  <a:cxn ang="0">
                    <a:pos x="475" y="8"/>
                  </a:cxn>
                  <a:cxn ang="0">
                    <a:pos x="462" y="3"/>
                  </a:cxn>
                  <a:cxn ang="0">
                    <a:pos x="451" y="1"/>
                  </a:cxn>
                  <a:cxn ang="0">
                    <a:pos x="438" y="0"/>
                  </a:cxn>
                  <a:cxn ang="0">
                    <a:pos x="426" y="0"/>
                  </a:cxn>
                  <a:cxn ang="0">
                    <a:pos x="417" y="1"/>
                  </a:cxn>
                  <a:cxn ang="0">
                    <a:pos x="407" y="3"/>
                  </a:cxn>
                  <a:cxn ang="0">
                    <a:pos x="398" y="6"/>
                  </a:cxn>
                  <a:cxn ang="0">
                    <a:pos x="389" y="10"/>
                  </a:cxn>
                  <a:cxn ang="0">
                    <a:pos x="357" y="32"/>
                  </a:cxn>
                  <a:cxn ang="0">
                    <a:pos x="323" y="59"/>
                  </a:cxn>
                  <a:cxn ang="0">
                    <a:pos x="190" y="97"/>
                  </a:cxn>
                  <a:cxn ang="0">
                    <a:pos x="77" y="99"/>
                  </a:cxn>
                  <a:cxn ang="0">
                    <a:pos x="30" y="75"/>
                  </a:cxn>
                  <a:cxn ang="0">
                    <a:pos x="0" y="121"/>
                  </a:cxn>
                  <a:cxn ang="0">
                    <a:pos x="60" y="197"/>
                  </a:cxn>
                  <a:cxn ang="0">
                    <a:pos x="24" y="229"/>
                  </a:cxn>
                  <a:cxn ang="0">
                    <a:pos x="26" y="296"/>
                  </a:cxn>
                  <a:cxn ang="0">
                    <a:pos x="51" y="300"/>
                  </a:cxn>
                  <a:cxn ang="0">
                    <a:pos x="77" y="305"/>
                  </a:cxn>
                  <a:cxn ang="0">
                    <a:pos x="101" y="340"/>
                  </a:cxn>
                  <a:cxn ang="0">
                    <a:pos x="94" y="364"/>
                  </a:cxn>
                  <a:cxn ang="0">
                    <a:pos x="101" y="398"/>
                  </a:cxn>
                  <a:cxn ang="0">
                    <a:pos x="176" y="357"/>
                  </a:cxn>
                  <a:cxn ang="0">
                    <a:pos x="197" y="357"/>
                  </a:cxn>
                  <a:cxn ang="0">
                    <a:pos x="220" y="357"/>
                  </a:cxn>
                  <a:cxn ang="0">
                    <a:pos x="276" y="337"/>
                  </a:cxn>
                  <a:cxn ang="0">
                    <a:pos x="321" y="350"/>
                  </a:cxn>
                  <a:cxn ang="0">
                    <a:pos x="383" y="325"/>
                  </a:cxn>
                  <a:cxn ang="0">
                    <a:pos x="366" y="310"/>
                  </a:cxn>
                  <a:cxn ang="0">
                    <a:pos x="475" y="236"/>
                  </a:cxn>
                  <a:cxn ang="0">
                    <a:pos x="503" y="232"/>
                  </a:cxn>
                  <a:cxn ang="0">
                    <a:pos x="518" y="242"/>
                  </a:cxn>
                  <a:cxn ang="0">
                    <a:pos x="535" y="242"/>
                  </a:cxn>
                  <a:cxn ang="0">
                    <a:pos x="552" y="227"/>
                  </a:cxn>
                  <a:cxn ang="0">
                    <a:pos x="511" y="188"/>
                  </a:cxn>
                  <a:cxn ang="0">
                    <a:pos x="535" y="150"/>
                  </a:cxn>
                </a:cxnLst>
                <a:rect l="0" t="0" r="r" b="b"/>
                <a:pathLst>
                  <a:path w="552" h="398">
                    <a:moveTo>
                      <a:pt x="535" y="150"/>
                    </a:moveTo>
                    <a:lnTo>
                      <a:pt x="533" y="133"/>
                    </a:lnTo>
                    <a:lnTo>
                      <a:pt x="533" y="116"/>
                    </a:lnTo>
                    <a:lnTo>
                      <a:pt x="533" y="101"/>
                    </a:lnTo>
                    <a:lnTo>
                      <a:pt x="535" y="86"/>
                    </a:lnTo>
                    <a:lnTo>
                      <a:pt x="543" y="55"/>
                    </a:lnTo>
                    <a:lnTo>
                      <a:pt x="550" y="27"/>
                    </a:lnTo>
                    <a:lnTo>
                      <a:pt x="548" y="25"/>
                    </a:lnTo>
                    <a:lnTo>
                      <a:pt x="548" y="25"/>
                    </a:lnTo>
                    <a:lnTo>
                      <a:pt x="545" y="25"/>
                    </a:lnTo>
                    <a:lnTo>
                      <a:pt x="543" y="27"/>
                    </a:lnTo>
                    <a:lnTo>
                      <a:pt x="537" y="28"/>
                    </a:lnTo>
                    <a:lnTo>
                      <a:pt x="535" y="30"/>
                    </a:lnTo>
                    <a:lnTo>
                      <a:pt x="524" y="28"/>
                    </a:lnTo>
                    <a:lnTo>
                      <a:pt x="515" y="27"/>
                    </a:lnTo>
                    <a:lnTo>
                      <a:pt x="509" y="23"/>
                    </a:lnTo>
                    <a:lnTo>
                      <a:pt x="503" y="20"/>
                    </a:lnTo>
                    <a:lnTo>
                      <a:pt x="492" y="13"/>
                    </a:lnTo>
                    <a:lnTo>
                      <a:pt x="475" y="8"/>
                    </a:lnTo>
                    <a:lnTo>
                      <a:pt x="462" y="3"/>
                    </a:lnTo>
                    <a:lnTo>
                      <a:pt x="451" y="1"/>
                    </a:lnTo>
                    <a:lnTo>
                      <a:pt x="438" y="0"/>
                    </a:lnTo>
                    <a:lnTo>
                      <a:pt x="426" y="0"/>
                    </a:lnTo>
                    <a:lnTo>
                      <a:pt x="417" y="1"/>
                    </a:lnTo>
                    <a:lnTo>
                      <a:pt x="407" y="3"/>
                    </a:lnTo>
                    <a:lnTo>
                      <a:pt x="398" y="6"/>
                    </a:lnTo>
                    <a:lnTo>
                      <a:pt x="389" y="10"/>
                    </a:lnTo>
                    <a:lnTo>
                      <a:pt x="357" y="32"/>
                    </a:lnTo>
                    <a:lnTo>
                      <a:pt x="323" y="59"/>
                    </a:lnTo>
                    <a:lnTo>
                      <a:pt x="190" y="97"/>
                    </a:lnTo>
                    <a:lnTo>
                      <a:pt x="77" y="99"/>
                    </a:lnTo>
                    <a:lnTo>
                      <a:pt x="30" y="75"/>
                    </a:lnTo>
                    <a:lnTo>
                      <a:pt x="0" y="121"/>
                    </a:lnTo>
                    <a:lnTo>
                      <a:pt x="60" y="197"/>
                    </a:lnTo>
                    <a:lnTo>
                      <a:pt x="24" y="229"/>
                    </a:lnTo>
                    <a:lnTo>
                      <a:pt x="26" y="296"/>
                    </a:lnTo>
                    <a:lnTo>
                      <a:pt x="51" y="300"/>
                    </a:lnTo>
                    <a:lnTo>
                      <a:pt x="77" y="305"/>
                    </a:lnTo>
                    <a:lnTo>
                      <a:pt x="101" y="340"/>
                    </a:lnTo>
                    <a:lnTo>
                      <a:pt x="94" y="364"/>
                    </a:lnTo>
                    <a:lnTo>
                      <a:pt x="101" y="398"/>
                    </a:lnTo>
                    <a:lnTo>
                      <a:pt x="176" y="357"/>
                    </a:lnTo>
                    <a:lnTo>
                      <a:pt x="197" y="357"/>
                    </a:lnTo>
                    <a:lnTo>
                      <a:pt x="220" y="357"/>
                    </a:lnTo>
                    <a:lnTo>
                      <a:pt x="276" y="337"/>
                    </a:lnTo>
                    <a:lnTo>
                      <a:pt x="321" y="350"/>
                    </a:lnTo>
                    <a:lnTo>
                      <a:pt x="383" y="325"/>
                    </a:lnTo>
                    <a:lnTo>
                      <a:pt x="366" y="310"/>
                    </a:lnTo>
                    <a:lnTo>
                      <a:pt x="475" y="236"/>
                    </a:lnTo>
                    <a:lnTo>
                      <a:pt x="503" y="232"/>
                    </a:lnTo>
                    <a:lnTo>
                      <a:pt x="518" y="242"/>
                    </a:lnTo>
                    <a:lnTo>
                      <a:pt x="535" y="242"/>
                    </a:lnTo>
                    <a:lnTo>
                      <a:pt x="552" y="227"/>
                    </a:lnTo>
                    <a:lnTo>
                      <a:pt x="511" y="188"/>
                    </a:lnTo>
                    <a:lnTo>
                      <a:pt x="535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12" name="Freeform 484"/>
              <p:cNvSpPr>
                <a:spLocks/>
              </p:cNvSpPr>
              <p:nvPr/>
            </p:nvSpPr>
            <p:spPr bwMode="auto">
              <a:xfrm>
                <a:off x="4107" y="3162"/>
                <a:ext cx="34" cy="125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9" y="0"/>
                  </a:cxn>
                  <a:cxn ang="0">
                    <a:pos x="9" y="29"/>
                  </a:cxn>
                  <a:cxn ang="0">
                    <a:pos x="4" y="59"/>
                  </a:cxn>
                  <a:cxn ang="0">
                    <a:pos x="2" y="74"/>
                  </a:cxn>
                  <a:cxn ang="0">
                    <a:pos x="0" y="91"/>
                  </a:cxn>
                  <a:cxn ang="0">
                    <a:pos x="2" y="108"/>
                  </a:cxn>
                  <a:cxn ang="0">
                    <a:pos x="2" y="125"/>
                  </a:cxn>
                  <a:cxn ang="0">
                    <a:pos x="19" y="123"/>
                  </a:cxn>
                  <a:cxn ang="0">
                    <a:pos x="17" y="106"/>
                  </a:cxn>
                  <a:cxn ang="0">
                    <a:pos x="17" y="91"/>
                  </a:cxn>
                  <a:cxn ang="0">
                    <a:pos x="17" y="76"/>
                  </a:cxn>
                  <a:cxn ang="0">
                    <a:pos x="19" y="61"/>
                  </a:cxn>
                  <a:cxn ang="0">
                    <a:pos x="26" y="32"/>
                  </a:cxn>
                  <a:cxn ang="0">
                    <a:pos x="34" y="5"/>
                  </a:cxn>
                  <a:cxn ang="0">
                    <a:pos x="34" y="2"/>
                  </a:cxn>
                  <a:cxn ang="0">
                    <a:pos x="19" y="2"/>
                  </a:cxn>
                </a:cxnLst>
                <a:rect l="0" t="0" r="r" b="b"/>
                <a:pathLst>
                  <a:path w="34" h="125">
                    <a:moveTo>
                      <a:pt x="19" y="2"/>
                    </a:moveTo>
                    <a:lnTo>
                      <a:pt x="19" y="0"/>
                    </a:lnTo>
                    <a:lnTo>
                      <a:pt x="9" y="29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91"/>
                    </a:lnTo>
                    <a:lnTo>
                      <a:pt x="2" y="108"/>
                    </a:lnTo>
                    <a:lnTo>
                      <a:pt x="2" y="125"/>
                    </a:lnTo>
                    <a:lnTo>
                      <a:pt x="19" y="123"/>
                    </a:lnTo>
                    <a:lnTo>
                      <a:pt x="17" y="106"/>
                    </a:lnTo>
                    <a:lnTo>
                      <a:pt x="17" y="91"/>
                    </a:lnTo>
                    <a:lnTo>
                      <a:pt x="17" y="76"/>
                    </a:lnTo>
                    <a:lnTo>
                      <a:pt x="19" y="61"/>
                    </a:lnTo>
                    <a:lnTo>
                      <a:pt x="26" y="32"/>
                    </a:lnTo>
                    <a:lnTo>
                      <a:pt x="34" y="5"/>
                    </a:lnTo>
                    <a:lnTo>
                      <a:pt x="34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13" name="Freeform 485"/>
              <p:cNvSpPr>
                <a:spLocks/>
              </p:cNvSpPr>
              <p:nvPr/>
            </p:nvSpPr>
            <p:spPr bwMode="auto">
              <a:xfrm>
                <a:off x="4113" y="3155"/>
                <a:ext cx="28" cy="19"/>
              </a:xfrm>
              <a:custGeom>
                <a:avLst/>
                <a:gdLst/>
                <a:ahLst/>
                <a:cxnLst>
                  <a:cxn ang="0">
                    <a:pos x="3" y="19"/>
                  </a:cxn>
                  <a:cxn ang="0">
                    <a:pos x="9" y="19"/>
                  </a:cxn>
                  <a:cxn ang="0">
                    <a:pos x="11" y="17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13" y="12"/>
                  </a:cxn>
                  <a:cxn ang="0">
                    <a:pos x="13" y="9"/>
                  </a:cxn>
                  <a:cxn ang="0">
                    <a:pos x="28" y="9"/>
                  </a:cxn>
                  <a:cxn ang="0">
                    <a:pos x="26" y="3"/>
                  </a:cxn>
                  <a:cxn ang="0">
                    <a:pos x="18" y="0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5" y="5"/>
                  </a:cxn>
                  <a:cxn ang="0">
                    <a:pos x="3" y="19"/>
                  </a:cxn>
                </a:cxnLst>
                <a:rect l="0" t="0" r="r" b="b"/>
                <a:pathLst>
                  <a:path w="28" h="19">
                    <a:moveTo>
                      <a:pt x="3" y="19"/>
                    </a:moveTo>
                    <a:lnTo>
                      <a:pt x="9" y="19"/>
                    </a:lnTo>
                    <a:lnTo>
                      <a:pt x="11" y="17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28" y="9"/>
                    </a:lnTo>
                    <a:lnTo>
                      <a:pt x="26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5" y="5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14" name="Freeform 486"/>
              <p:cNvSpPr>
                <a:spLocks/>
              </p:cNvSpPr>
              <p:nvPr/>
            </p:nvSpPr>
            <p:spPr bwMode="auto">
              <a:xfrm>
                <a:off x="4056" y="3138"/>
                <a:ext cx="62" cy="3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15" y="19"/>
                  </a:cxn>
                  <a:cxn ang="0">
                    <a:pos x="25" y="26"/>
                  </a:cxn>
                  <a:cxn ang="0">
                    <a:pos x="32" y="29"/>
                  </a:cxn>
                  <a:cxn ang="0">
                    <a:pos x="40" y="32"/>
                  </a:cxn>
                  <a:cxn ang="0">
                    <a:pos x="49" y="34"/>
                  </a:cxn>
                  <a:cxn ang="0">
                    <a:pos x="60" y="36"/>
                  </a:cxn>
                  <a:cxn ang="0">
                    <a:pos x="62" y="22"/>
                  </a:cxn>
                  <a:cxn ang="0">
                    <a:pos x="53" y="20"/>
                  </a:cxn>
                  <a:cxn ang="0">
                    <a:pos x="45" y="19"/>
                  </a:cxn>
                  <a:cxn ang="0">
                    <a:pos x="40" y="17"/>
                  </a:cxn>
                  <a:cxn ang="0">
                    <a:pos x="34" y="14"/>
                  </a:cxn>
                  <a:cxn ang="0">
                    <a:pos x="23" y="7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4"/>
                  </a:cxn>
                </a:cxnLst>
                <a:rect l="0" t="0" r="r" b="b"/>
                <a:pathLst>
                  <a:path w="62" h="36">
                    <a:moveTo>
                      <a:pt x="0" y="14"/>
                    </a:moveTo>
                    <a:lnTo>
                      <a:pt x="0" y="14"/>
                    </a:lnTo>
                    <a:lnTo>
                      <a:pt x="15" y="19"/>
                    </a:lnTo>
                    <a:lnTo>
                      <a:pt x="25" y="26"/>
                    </a:lnTo>
                    <a:lnTo>
                      <a:pt x="32" y="29"/>
                    </a:lnTo>
                    <a:lnTo>
                      <a:pt x="40" y="32"/>
                    </a:lnTo>
                    <a:lnTo>
                      <a:pt x="49" y="34"/>
                    </a:lnTo>
                    <a:lnTo>
                      <a:pt x="60" y="36"/>
                    </a:lnTo>
                    <a:lnTo>
                      <a:pt x="62" y="22"/>
                    </a:lnTo>
                    <a:lnTo>
                      <a:pt x="53" y="20"/>
                    </a:lnTo>
                    <a:lnTo>
                      <a:pt x="45" y="19"/>
                    </a:lnTo>
                    <a:lnTo>
                      <a:pt x="40" y="17"/>
                    </a:lnTo>
                    <a:lnTo>
                      <a:pt x="34" y="14"/>
                    </a:lnTo>
                    <a:lnTo>
                      <a:pt x="23" y="7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15" name="Freeform 487"/>
              <p:cNvSpPr>
                <a:spLocks/>
              </p:cNvSpPr>
              <p:nvPr/>
            </p:nvSpPr>
            <p:spPr bwMode="auto">
              <a:xfrm>
                <a:off x="3900" y="3130"/>
                <a:ext cx="162" cy="72"/>
              </a:xfrm>
              <a:custGeom>
                <a:avLst/>
                <a:gdLst/>
                <a:ahLst/>
                <a:cxnLst>
                  <a:cxn ang="0">
                    <a:pos x="8" y="72"/>
                  </a:cxn>
                  <a:cxn ang="0">
                    <a:pos x="10" y="71"/>
                  </a:cxn>
                  <a:cxn ang="0">
                    <a:pos x="44" y="44"/>
                  </a:cxn>
                  <a:cxn ang="0">
                    <a:pos x="77" y="23"/>
                  </a:cxn>
                  <a:cxn ang="0">
                    <a:pos x="85" y="20"/>
                  </a:cxn>
                  <a:cxn ang="0">
                    <a:pos x="92" y="17"/>
                  </a:cxn>
                  <a:cxn ang="0">
                    <a:pos x="102" y="15"/>
                  </a:cxn>
                  <a:cxn ang="0">
                    <a:pos x="111" y="15"/>
                  </a:cxn>
                  <a:cxn ang="0">
                    <a:pos x="121" y="13"/>
                  </a:cxn>
                  <a:cxn ang="0">
                    <a:pos x="132" y="15"/>
                  </a:cxn>
                  <a:cxn ang="0">
                    <a:pos x="143" y="17"/>
                  </a:cxn>
                  <a:cxn ang="0">
                    <a:pos x="156" y="22"/>
                  </a:cxn>
                  <a:cxn ang="0">
                    <a:pos x="162" y="8"/>
                  </a:cxn>
                  <a:cxn ang="0">
                    <a:pos x="147" y="3"/>
                  </a:cxn>
                  <a:cxn ang="0">
                    <a:pos x="134" y="1"/>
                  </a:cxn>
                  <a:cxn ang="0">
                    <a:pos x="121" y="0"/>
                  </a:cxn>
                  <a:cxn ang="0">
                    <a:pos x="109" y="0"/>
                  </a:cxn>
                  <a:cxn ang="0">
                    <a:pos x="98" y="1"/>
                  </a:cxn>
                  <a:cxn ang="0">
                    <a:pos x="89" y="3"/>
                  </a:cxn>
                  <a:cxn ang="0">
                    <a:pos x="77" y="7"/>
                  </a:cxn>
                  <a:cxn ang="0">
                    <a:pos x="68" y="12"/>
                  </a:cxn>
                  <a:cxn ang="0">
                    <a:pos x="34" y="34"/>
                  </a:cxn>
                  <a:cxn ang="0">
                    <a:pos x="0" y="61"/>
                  </a:cxn>
                  <a:cxn ang="0">
                    <a:pos x="4" y="59"/>
                  </a:cxn>
                  <a:cxn ang="0">
                    <a:pos x="8" y="72"/>
                  </a:cxn>
                </a:cxnLst>
                <a:rect l="0" t="0" r="r" b="b"/>
                <a:pathLst>
                  <a:path w="162" h="72">
                    <a:moveTo>
                      <a:pt x="8" y="72"/>
                    </a:moveTo>
                    <a:lnTo>
                      <a:pt x="10" y="71"/>
                    </a:lnTo>
                    <a:lnTo>
                      <a:pt x="44" y="44"/>
                    </a:lnTo>
                    <a:lnTo>
                      <a:pt x="77" y="23"/>
                    </a:lnTo>
                    <a:lnTo>
                      <a:pt x="85" y="20"/>
                    </a:lnTo>
                    <a:lnTo>
                      <a:pt x="92" y="17"/>
                    </a:lnTo>
                    <a:lnTo>
                      <a:pt x="102" y="15"/>
                    </a:lnTo>
                    <a:lnTo>
                      <a:pt x="111" y="15"/>
                    </a:lnTo>
                    <a:lnTo>
                      <a:pt x="121" y="13"/>
                    </a:lnTo>
                    <a:lnTo>
                      <a:pt x="132" y="15"/>
                    </a:lnTo>
                    <a:lnTo>
                      <a:pt x="143" y="17"/>
                    </a:lnTo>
                    <a:lnTo>
                      <a:pt x="156" y="22"/>
                    </a:lnTo>
                    <a:lnTo>
                      <a:pt x="162" y="8"/>
                    </a:lnTo>
                    <a:lnTo>
                      <a:pt x="147" y="3"/>
                    </a:lnTo>
                    <a:lnTo>
                      <a:pt x="134" y="1"/>
                    </a:lnTo>
                    <a:lnTo>
                      <a:pt x="121" y="0"/>
                    </a:lnTo>
                    <a:lnTo>
                      <a:pt x="109" y="0"/>
                    </a:lnTo>
                    <a:lnTo>
                      <a:pt x="98" y="1"/>
                    </a:lnTo>
                    <a:lnTo>
                      <a:pt x="89" y="3"/>
                    </a:lnTo>
                    <a:lnTo>
                      <a:pt x="77" y="7"/>
                    </a:lnTo>
                    <a:lnTo>
                      <a:pt x="68" y="12"/>
                    </a:lnTo>
                    <a:lnTo>
                      <a:pt x="34" y="34"/>
                    </a:lnTo>
                    <a:lnTo>
                      <a:pt x="0" y="61"/>
                    </a:lnTo>
                    <a:lnTo>
                      <a:pt x="4" y="59"/>
                    </a:lnTo>
                    <a:lnTo>
                      <a:pt x="8" y="7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16" name="Freeform 488"/>
              <p:cNvSpPr>
                <a:spLocks/>
              </p:cNvSpPr>
              <p:nvPr/>
            </p:nvSpPr>
            <p:spPr bwMode="auto">
              <a:xfrm>
                <a:off x="3769" y="3189"/>
                <a:ext cx="139" cy="52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5" y="52"/>
                  </a:cxn>
                  <a:cxn ang="0">
                    <a:pos x="139" y="13"/>
                  </a:cxn>
                  <a:cxn ang="0">
                    <a:pos x="135" y="0"/>
                  </a:cxn>
                  <a:cxn ang="0">
                    <a:pos x="0" y="39"/>
                  </a:cxn>
                  <a:cxn ang="0">
                    <a:pos x="4" y="52"/>
                  </a:cxn>
                </a:cxnLst>
                <a:rect l="0" t="0" r="r" b="b"/>
                <a:pathLst>
                  <a:path w="139" h="52">
                    <a:moveTo>
                      <a:pt x="4" y="52"/>
                    </a:moveTo>
                    <a:lnTo>
                      <a:pt x="5" y="52"/>
                    </a:lnTo>
                    <a:lnTo>
                      <a:pt x="139" y="13"/>
                    </a:lnTo>
                    <a:lnTo>
                      <a:pt x="135" y="0"/>
                    </a:lnTo>
                    <a:lnTo>
                      <a:pt x="0" y="39"/>
                    </a:lnTo>
                    <a:lnTo>
                      <a:pt x="4" y="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17" name="Freeform 489"/>
              <p:cNvSpPr>
                <a:spLocks/>
              </p:cNvSpPr>
              <p:nvPr/>
            </p:nvSpPr>
            <p:spPr bwMode="auto">
              <a:xfrm>
                <a:off x="3656" y="3228"/>
                <a:ext cx="117" cy="1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15"/>
                  </a:cxn>
                  <a:cxn ang="0">
                    <a:pos x="117" y="13"/>
                  </a:cxn>
                  <a:cxn ang="0">
                    <a:pos x="117" y="0"/>
                  </a:cxn>
                  <a:cxn ang="0">
                    <a:pos x="4" y="0"/>
                  </a:cxn>
                  <a:cxn ang="0">
                    <a:pos x="0" y="13"/>
                  </a:cxn>
                </a:cxnLst>
                <a:rect l="0" t="0" r="r" b="b"/>
                <a:pathLst>
                  <a:path w="117" h="15">
                    <a:moveTo>
                      <a:pt x="0" y="13"/>
                    </a:moveTo>
                    <a:lnTo>
                      <a:pt x="4" y="15"/>
                    </a:lnTo>
                    <a:lnTo>
                      <a:pt x="117" y="13"/>
                    </a:lnTo>
                    <a:lnTo>
                      <a:pt x="117" y="0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18" name="Freeform 490"/>
              <p:cNvSpPr>
                <a:spLocks/>
              </p:cNvSpPr>
              <p:nvPr/>
            </p:nvSpPr>
            <p:spPr bwMode="auto">
              <a:xfrm>
                <a:off x="3607" y="3202"/>
                <a:ext cx="57" cy="3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15"/>
                  </a:cxn>
                  <a:cxn ang="0">
                    <a:pos x="49" y="39"/>
                  </a:cxn>
                  <a:cxn ang="0">
                    <a:pos x="57" y="27"/>
                  </a:cxn>
                  <a:cxn ang="0">
                    <a:pos x="10" y="4"/>
                  </a:cxn>
                  <a:cxn ang="0">
                    <a:pos x="0" y="7"/>
                  </a:cxn>
                  <a:cxn ang="0">
                    <a:pos x="10" y="4"/>
                  </a:cxn>
                  <a:cxn ang="0">
                    <a:pos x="4" y="0"/>
                  </a:cxn>
                  <a:cxn ang="0">
                    <a:pos x="0" y="7"/>
                  </a:cxn>
                </a:cxnLst>
                <a:rect l="0" t="0" r="r" b="b"/>
                <a:pathLst>
                  <a:path w="57" h="39">
                    <a:moveTo>
                      <a:pt x="0" y="7"/>
                    </a:moveTo>
                    <a:lnTo>
                      <a:pt x="2" y="15"/>
                    </a:lnTo>
                    <a:lnTo>
                      <a:pt x="49" y="39"/>
                    </a:lnTo>
                    <a:lnTo>
                      <a:pt x="57" y="27"/>
                    </a:lnTo>
                    <a:lnTo>
                      <a:pt x="10" y="4"/>
                    </a:lnTo>
                    <a:lnTo>
                      <a:pt x="0" y="7"/>
                    </a:lnTo>
                    <a:lnTo>
                      <a:pt x="10" y="4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19" name="Freeform 491"/>
              <p:cNvSpPr>
                <a:spLocks/>
              </p:cNvSpPr>
              <p:nvPr/>
            </p:nvSpPr>
            <p:spPr bwMode="auto">
              <a:xfrm>
                <a:off x="3573" y="3209"/>
                <a:ext cx="47" cy="52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17" y="52"/>
                  </a:cxn>
                  <a:cxn ang="0">
                    <a:pos x="47" y="7"/>
                  </a:cxn>
                  <a:cxn ang="0">
                    <a:pos x="34" y="0"/>
                  </a:cxn>
                  <a:cxn ang="0">
                    <a:pos x="4" y="46"/>
                  </a:cxn>
                  <a:cxn ang="0">
                    <a:pos x="4" y="52"/>
                  </a:cxn>
                  <a:cxn ang="0">
                    <a:pos x="4" y="46"/>
                  </a:cxn>
                  <a:cxn ang="0">
                    <a:pos x="0" y="49"/>
                  </a:cxn>
                  <a:cxn ang="0">
                    <a:pos x="4" y="52"/>
                  </a:cxn>
                </a:cxnLst>
                <a:rect l="0" t="0" r="r" b="b"/>
                <a:pathLst>
                  <a:path w="47" h="52">
                    <a:moveTo>
                      <a:pt x="4" y="52"/>
                    </a:moveTo>
                    <a:lnTo>
                      <a:pt x="17" y="52"/>
                    </a:lnTo>
                    <a:lnTo>
                      <a:pt x="47" y="7"/>
                    </a:lnTo>
                    <a:lnTo>
                      <a:pt x="34" y="0"/>
                    </a:lnTo>
                    <a:lnTo>
                      <a:pt x="4" y="46"/>
                    </a:lnTo>
                    <a:lnTo>
                      <a:pt x="4" y="52"/>
                    </a:lnTo>
                    <a:lnTo>
                      <a:pt x="4" y="46"/>
                    </a:lnTo>
                    <a:lnTo>
                      <a:pt x="0" y="49"/>
                    </a:lnTo>
                    <a:lnTo>
                      <a:pt x="4" y="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20" name="Freeform 492"/>
              <p:cNvSpPr>
                <a:spLocks/>
              </p:cNvSpPr>
              <p:nvPr/>
            </p:nvSpPr>
            <p:spPr bwMode="auto">
              <a:xfrm>
                <a:off x="3577" y="3253"/>
                <a:ext cx="75" cy="84"/>
              </a:xfrm>
              <a:custGeom>
                <a:avLst/>
                <a:gdLst/>
                <a:ahLst/>
                <a:cxnLst>
                  <a:cxn ang="0">
                    <a:pos x="72" y="84"/>
                  </a:cxn>
                  <a:cxn ang="0">
                    <a:pos x="72" y="76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58" y="84"/>
                  </a:cxn>
                  <a:cxn ang="0">
                    <a:pos x="72" y="84"/>
                  </a:cxn>
                  <a:cxn ang="0">
                    <a:pos x="72" y="84"/>
                  </a:cxn>
                  <a:cxn ang="0">
                    <a:pos x="75" y="81"/>
                  </a:cxn>
                  <a:cxn ang="0">
                    <a:pos x="72" y="76"/>
                  </a:cxn>
                  <a:cxn ang="0">
                    <a:pos x="72" y="84"/>
                  </a:cxn>
                </a:cxnLst>
                <a:rect l="0" t="0" r="r" b="b"/>
                <a:pathLst>
                  <a:path w="75" h="84">
                    <a:moveTo>
                      <a:pt x="72" y="84"/>
                    </a:moveTo>
                    <a:lnTo>
                      <a:pt x="72" y="76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58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5" y="81"/>
                    </a:lnTo>
                    <a:lnTo>
                      <a:pt x="72" y="76"/>
                    </a:lnTo>
                    <a:lnTo>
                      <a:pt x="72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21" name="Freeform 493"/>
              <p:cNvSpPr>
                <a:spLocks/>
              </p:cNvSpPr>
              <p:nvPr/>
            </p:nvSpPr>
            <p:spPr bwMode="auto">
              <a:xfrm>
                <a:off x="3600" y="3329"/>
                <a:ext cx="49" cy="42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3" y="42"/>
                  </a:cxn>
                  <a:cxn ang="0">
                    <a:pos x="49" y="8"/>
                  </a:cxn>
                  <a:cxn ang="0">
                    <a:pos x="37" y="0"/>
                  </a:cxn>
                  <a:cxn ang="0">
                    <a:pos x="2" y="32"/>
                  </a:cxn>
                  <a:cxn ang="0">
                    <a:pos x="0" y="37"/>
                  </a:cxn>
                </a:cxnLst>
                <a:rect l="0" t="0" r="r" b="b"/>
                <a:pathLst>
                  <a:path w="49" h="42">
                    <a:moveTo>
                      <a:pt x="0" y="37"/>
                    </a:moveTo>
                    <a:lnTo>
                      <a:pt x="13" y="42"/>
                    </a:lnTo>
                    <a:lnTo>
                      <a:pt x="49" y="8"/>
                    </a:lnTo>
                    <a:lnTo>
                      <a:pt x="37" y="0"/>
                    </a:lnTo>
                    <a:lnTo>
                      <a:pt x="2" y="3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22" name="Freeform 494"/>
              <p:cNvSpPr>
                <a:spLocks/>
              </p:cNvSpPr>
              <p:nvPr/>
            </p:nvSpPr>
            <p:spPr bwMode="auto">
              <a:xfrm>
                <a:off x="3600" y="3366"/>
                <a:ext cx="17" cy="74"/>
              </a:xfrm>
              <a:custGeom>
                <a:avLst/>
                <a:gdLst/>
                <a:ahLst/>
                <a:cxnLst>
                  <a:cxn ang="0">
                    <a:pos x="9" y="74"/>
                  </a:cxn>
                  <a:cxn ang="0">
                    <a:pos x="17" y="67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2" y="67"/>
                  </a:cxn>
                  <a:cxn ang="0">
                    <a:pos x="9" y="74"/>
                  </a:cxn>
                  <a:cxn ang="0">
                    <a:pos x="2" y="67"/>
                  </a:cxn>
                  <a:cxn ang="0">
                    <a:pos x="2" y="74"/>
                  </a:cxn>
                  <a:cxn ang="0">
                    <a:pos x="9" y="74"/>
                  </a:cxn>
                </a:cxnLst>
                <a:rect l="0" t="0" r="r" b="b"/>
                <a:pathLst>
                  <a:path w="17" h="74">
                    <a:moveTo>
                      <a:pt x="9" y="74"/>
                    </a:moveTo>
                    <a:lnTo>
                      <a:pt x="17" y="67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2" y="67"/>
                    </a:lnTo>
                    <a:lnTo>
                      <a:pt x="9" y="74"/>
                    </a:lnTo>
                    <a:lnTo>
                      <a:pt x="2" y="67"/>
                    </a:lnTo>
                    <a:lnTo>
                      <a:pt x="2" y="74"/>
                    </a:lnTo>
                    <a:lnTo>
                      <a:pt x="9" y="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23" name="Freeform 495"/>
              <p:cNvSpPr>
                <a:spLocks/>
              </p:cNvSpPr>
              <p:nvPr/>
            </p:nvSpPr>
            <p:spPr bwMode="auto">
              <a:xfrm>
                <a:off x="3609" y="3427"/>
                <a:ext cx="57" cy="22"/>
              </a:xfrm>
              <a:custGeom>
                <a:avLst/>
                <a:gdLst/>
                <a:ahLst/>
                <a:cxnLst>
                  <a:cxn ang="0">
                    <a:pos x="57" y="10"/>
                  </a:cxn>
                  <a:cxn ang="0">
                    <a:pos x="51" y="8"/>
                  </a:cxn>
                  <a:cxn ang="0">
                    <a:pos x="26" y="3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5" y="16"/>
                  </a:cxn>
                  <a:cxn ang="0">
                    <a:pos x="51" y="22"/>
                  </a:cxn>
                  <a:cxn ang="0">
                    <a:pos x="43" y="18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51" y="8"/>
                  </a:cxn>
                  <a:cxn ang="0">
                    <a:pos x="57" y="10"/>
                  </a:cxn>
                </a:cxnLst>
                <a:rect l="0" t="0" r="r" b="b"/>
                <a:pathLst>
                  <a:path w="57" h="22">
                    <a:moveTo>
                      <a:pt x="57" y="10"/>
                    </a:moveTo>
                    <a:lnTo>
                      <a:pt x="51" y="8"/>
                    </a:lnTo>
                    <a:lnTo>
                      <a:pt x="26" y="3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5" y="16"/>
                    </a:lnTo>
                    <a:lnTo>
                      <a:pt x="51" y="22"/>
                    </a:lnTo>
                    <a:lnTo>
                      <a:pt x="43" y="18"/>
                    </a:lnTo>
                    <a:lnTo>
                      <a:pt x="57" y="10"/>
                    </a:lnTo>
                    <a:lnTo>
                      <a:pt x="55" y="8"/>
                    </a:lnTo>
                    <a:lnTo>
                      <a:pt x="51" y="8"/>
                    </a:lnTo>
                    <a:lnTo>
                      <a:pt x="57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24" name="Freeform 496"/>
              <p:cNvSpPr>
                <a:spLocks/>
              </p:cNvSpPr>
              <p:nvPr/>
            </p:nvSpPr>
            <p:spPr bwMode="auto">
              <a:xfrm>
                <a:off x="3652" y="3437"/>
                <a:ext cx="42" cy="44"/>
              </a:xfrm>
              <a:custGeom>
                <a:avLst/>
                <a:gdLst/>
                <a:ahLst/>
                <a:cxnLst>
                  <a:cxn ang="0">
                    <a:pos x="40" y="42"/>
                  </a:cxn>
                  <a:cxn ang="0">
                    <a:pos x="40" y="37"/>
                  </a:cxn>
                  <a:cxn ang="0">
                    <a:pos x="14" y="0"/>
                  </a:cxn>
                  <a:cxn ang="0">
                    <a:pos x="0" y="8"/>
                  </a:cxn>
                  <a:cxn ang="0">
                    <a:pos x="27" y="44"/>
                  </a:cxn>
                  <a:cxn ang="0">
                    <a:pos x="40" y="42"/>
                  </a:cxn>
                  <a:cxn ang="0">
                    <a:pos x="40" y="42"/>
                  </a:cxn>
                  <a:cxn ang="0">
                    <a:pos x="42" y="40"/>
                  </a:cxn>
                  <a:cxn ang="0">
                    <a:pos x="40" y="37"/>
                  </a:cxn>
                  <a:cxn ang="0">
                    <a:pos x="40" y="42"/>
                  </a:cxn>
                </a:cxnLst>
                <a:rect l="0" t="0" r="r" b="b"/>
                <a:pathLst>
                  <a:path w="42" h="44">
                    <a:moveTo>
                      <a:pt x="40" y="42"/>
                    </a:moveTo>
                    <a:lnTo>
                      <a:pt x="40" y="37"/>
                    </a:lnTo>
                    <a:lnTo>
                      <a:pt x="14" y="0"/>
                    </a:lnTo>
                    <a:lnTo>
                      <a:pt x="0" y="8"/>
                    </a:lnTo>
                    <a:lnTo>
                      <a:pt x="27" y="44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42" y="40"/>
                    </a:lnTo>
                    <a:lnTo>
                      <a:pt x="40" y="37"/>
                    </a:lnTo>
                    <a:lnTo>
                      <a:pt x="40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25" name="Freeform 497"/>
              <p:cNvSpPr>
                <a:spLocks/>
              </p:cNvSpPr>
              <p:nvPr/>
            </p:nvSpPr>
            <p:spPr bwMode="auto">
              <a:xfrm>
                <a:off x="3669" y="3476"/>
                <a:ext cx="23" cy="27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5" y="27"/>
                  </a:cxn>
                  <a:cxn ang="0">
                    <a:pos x="23" y="3"/>
                  </a:cxn>
                  <a:cxn ang="0">
                    <a:pos x="8" y="0"/>
                  </a:cxn>
                  <a:cxn ang="0">
                    <a:pos x="0" y="21"/>
                  </a:cxn>
                  <a:cxn ang="0">
                    <a:pos x="0" y="25"/>
                  </a:cxn>
                </a:cxnLst>
                <a:rect l="0" t="0" r="r" b="b"/>
                <a:pathLst>
                  <a:path w="23" h="27">
                    <a:moveTo>
                      <a:pt x="0" y="25"/>
                    </a:moveTo>
                    <a:lnTo>
                      <a:pt x="15" y="27"/>
                    </a:lnTo>
                    <a:lnTo>
                      <a:pt x="23" y="3"/>
                    </a:lnTo>
                    <a:lnTo>
                      <a:pt x="8" y="0"/>
                    </a:lnTo>
                    <a:lnTo>
                      <a:pt x="0" y="2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26" name="Freeform 498"/>
              <p:cNvSpPr>
                <a:spLocks/>
              </p:cNvSpPr>
              <p:nvPr/>
            </p:nvSpPr>
            <p:spPr bwMode="auto">
              <a:xfrm>
                <a:off x="3669" y="3499"/>
                <a:ext cx="23" cy="46"/>
              </a:xfrm>
              <a:custGeom>
                <a:avLst/>
                <a:gdLst/>
                <a:ahLst/>
                <a:cxnLst>
                  <a:cxn ang="0">
                    <a:pos x="19" y="41"/>
                  </a:cxn>
                  <a:cxn ang="0">
                    <a:pos x="23" y="34"/>
                  </a:cxn>
                  <a:cxn ang="0">
                    <a:pos x="15" y="0"/>
                  </a:cxn>
                  <a:cxn ang="0">
                    <a:pos x="0" y="2"/>
                  </a:cxn>
                  <a:cxn ang="0">
                    <a:pos x="6" y="36"/>
                  </a:cxn>
                  <a:cxn ang="0">
                    <a:pos x="19" y="41"/>
                  </a:cxn>
                  <a:cxn ang="0">
                    <a:pos x="6" y="36"/>
                  </a:cxn>
                  <a:cxn ang="0">
                    <a:pos x="8" y="46"/>
                  </a:cxn>
                  <a:cxn ang="0">
                    <a:pos x="19" y="41"/>
                  </a:cxn>
                </a:cxnLst>
                <a:rect l="0" t="0" r="r" b="b"/>
                <a:pathLst>
                  <a:path w="23" h="46">
                    <a:moveTo>
                      <a:pt x="19" y="41"/>
                    </a:moveTo>
                    <a:lnTo>
                      <a:pt x="23" y="34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6" y="36"/>
                    </a:lnTo>
                    <a:lnTo>
                      <a:pt x="19" y="41"/>
                    </a:lnTo>
                    <a:lnTo>
                      <a:pt x="6" y="36"/>
                    </a:lnTo>
                    <a:lnTo>
                      <a:pt x="8" y="46"/>
                    </a:lnTo>
                    <a:lnTo>
                      <a:pt x="19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27" name="Freeform 499"/>
              <p:cNvSpPr>
                <a:spLocks/>
              </p:cNvSpPr>
              <p:nvPr/>
            </p:nvSpPr>
            <p:spPr bwMode="auto">
              <a:xfrm>
                <a:off x="3679" y="3487"/>
                <a:ext cx="84" cy="53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77" y="2"/>
                  </a:cxn>
                  <a:cxn ang="0">
                    <a:pos x="0" y="41"/>
                  </a:cxn>
                  <a:cxn ang="0">
                    <a:pos x="9" y="53"/>
                  </a:cxn>
                  <a:cxn ang="0">
                    <a:pos x="84" y="14"/>
                  </a:cxn>
                  <a:cxn ang="0">
                    <a:pos x="80" y="0"/>
                  </a:cxn>
                </a:cxnLst>
                <a:rect l="0" t="0" r="r" b="b"/>
                <a:pathLst>
                  <a:path w="84" h="53">
                    <a:moveTo>
                      <a:pt x="80" y="0"/>
                    </a:moveTo>
                    <a:lnTo>
                      <a:pt x="77" y="2"/>
                    </a:lnTo>
                    <a:lnTo>
                      <a:pt x="0" y="41"/>
                    </a:lnTo>
                    <a:lnTo>
                      <a:pt x="9" y="53"/>
                    </a:lnTo>
                    <a:lnTo>
                      <a:pt x="84" y="1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28" name="Freeform 500"/>
              <p:cNvSpPr>
                <a:spLocks/>
              </p:cNvSpPr>
              <p:nvPr/>
            </p:nvSpPr>
            <p:spPr bwMode="auto">
              <a:xfrm>
                <a:off x="3759" y="3486"/>
                <a:ext cx="46" cy="15"/>
              </a:xfrm>
              <a:custGeom>
                <a:avLst/>
                <a:gdLst/>
                <a:ahLst/>
                <a:cxnLst>
                  <a:cxn ang="0">
                    <a:pos x="40" y="1"/>
                  </a:cxn>
                  <a:cxn ang="0">
                    <a:pos x="44" y="0"/>
                  </a:cxn>
                  <a:cxn ang="0">
                    <a:pos x="21" y="1"/>
                  </a:cxn>
                  <a:cxn ang="0">
                    <a:pos x="0" y="1"/>
                  </a:cxn>
                  <a:cxn ang="0">
                    <a:pos x="0" y="15"/>
                  </a:cxn>
                  <a:cxn ang="0">
                    <a:pos x="21" y="15"/>
                  </a:cxn>
                  <a:cxn ang="0">
                    <a:pos x="44" y="15"/>
                  </a:cxn>
                  <a:cxn ang="0">
                    <a:pos x="46" y="13"/>
                  </a:cxn>
                  <a:cxn ang="0">
                    <a:pos x="40" y="1"/>
                  </a:cxn>
                </a:cxnLst>
                <a:rect l="0" t="0" r="r" b="b"/>
                <a:pathLst>
                  <a:path w="46" h="15">
                    <a:moveTo>
                      <a:pt x="40" y="1"/>
                    </a:moveTo>
                    <a:lnTo>
                      <a:pt x="44" y="0"/>
                    </a:lnTo>
                    <a:lnTo>
                      <a:pt x="21" y="1"/>
                    </a:lnTo>
                    <a:lnTo>
                      <a:pt x="0" y="1"/>
                    </a:lnTo>
                    <a:lnTo>
                      <a:pt x="0" y="15"/>
                    </a:lnTo>
                    <a:lnTo>
                      <a:pt x="21" y="15"/>
                    </a:lnTo>
                    <a:lnTo>
                      <a:pt x="44" y="15"/>
                    </a:lnTo>
                    <a:lnTo>
                      <a:pt x="46" y="1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29" name="Freeform 501"/>
              <p:cNvSpPr>
                <a:spLocks/>
              </p:cNvSpPr>
              <p:nvPr/>
            </p:nvSpPr>
            <p:spPr bwMode="auto">
              <a:xfrm>
                <a:off x="3799" y="3467"/>
                <a:ext cx="64" cy="3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8" y="0"/>
                  </a:cxn>
                  <a:cxn ang="0">
                    <a:pos x="0" y="20"/>
                  </a:cxn>
                  <a:cxn ang="0">
                    <a:pos x="6" y="32"/>
                  </a:cxn>
                  <a:cxn ang="0">
                    <a:pos x="64" y="14"/>
                  </a:cxn>
                  <a:cxn ang="0">
                    <a:pos x="62" y="0"/>
                  </a:cxn>
                </a:cxnLst>
                <a:rect l="0" t="0" r="r" b="b"/>
                <a:pathLst>
                  <a:path w="64" h="32">
                    <a:moveTo>
                      <a:pt x="62" y="0"/>
                    </a:moveTo>
                    <a:lnTo>
                      <a:pt x="58" y="0"/>
                    </a:lnTo>
                    <a:lnTo>
                      <a:pt x="0" y="20"/>
                    </a:lnTo>
                    <a:lnTo>
                      <a:pt x="6" y="32"/>
                    </a:lnTo>
                    <a:lnTo>
                      <a:pt x="64" y="1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30" name="Freeform 502"/>
              <p:cNvSpPr>
                <a:spLocks/>
              </p:cNvSpPr>
              <p:nvPr/>
            </p:nvSpPr>
            <p:spPr bwMode="auto">
              <a:xfrm>
                <a:off x="3857" y="3467"/>
                <a:ext cx="51" cy="27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51" y="14"/>
                  </a:cxn>
                  <a:cxn ang="0">
                    <a:pos x="4" y="0"/>
                  </a:cxn>
                  <a:cxn ang="0">
                    <a:pos x="0" y="14"/>
                  </a:cxn>
                  <a:cxn ang="0">
                    <a:pos x="45" y="27"/>
                  </a:cxn>
                  <a:cxn ang="0">
                    <a:pos x="51" y="27"/>
                  </a:cxn>
                </a:cxnLst>
                <a:rect l="0" t="0" r="r" b="b"/>
                <a:pathLst>
                  <a:path w="51" h="27">
                    <a:moveTo>
                      <a:pt x="51" y="27"/>
                    </a:moveTo>
                    <a:lnTo>
                      <a:pt x="51" y="14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45" y="27"/>
                    </a:lnTo>
                    <a:lnTo>
                      <a:pt x="51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31" name="Freeform 503"/>
              <p:cNvSpPr>
                <a:spLocks/>
              </p:cNvSpPr>
              <p:nvPr/>
            </p:nvSpPr>
            <p:spPr bwMode="auto">
              <a:xfrm>
                <a:off x="3902" y="3455"/>
                <a:ext cx="77" cy="39"/>
              </a:xfrm>
              <a:custGeom>
                <a:avLst/>
                <a:gdLst/>
                <a:ahLst/>
                <a:cxnLst>
                  <a:cxn ang="0">
                    <a:pos x="70" y="2"/>
                  </a:cxn>
                  <a:cxn ang="0">
                    <a:pos x="60" y="0"/>
                  </a:cxn>
                  <a:cxn ang="0">
                    <a:pos x="0" y="26"/>
                  </a:cxn>
                  <a:cxn ang="0">
                    <a:pos x="6" y="39"/>
                  </a:cxn>
                  <a:cxn ang="0">
                    <a:pos x="66" y="14"/>
                  </a:cxn>
                  <a:cxn ang="0">
                    <a:pos x="70" y="2"/>
                  </a:cxn>
                  <a:cxn ang="0">
                    <a:pos x="66" y="14"/>
                  </a:cxn>
                  <a:cxn ang="0">
                    <a:pos x="77" y="9"/>
                  </a:cxn>
                  <a:cxn ang="0">
                    <a:pos x="70" y="2"/>
                  </a:cxn>
                </a:cxnLst>
                <a:rect l="0" t="0" r="r" b="b"/>
                <a:pathLst>
                  <a:path w="77" h="39">
                    <a:moveTo>
                      <a:pt x="70" y="2"/>
                    </a:moveTo>
                    <a:lnTo>
                      <a:pt x="60" y="0"/>
                    </a:lnTo>
                    <a:lnTo>
                      <a:pt x="0" y="26"/>
                    </a:lnTo>
                    <a:lnTo>
                      <a:pt x="6" y="39"/>
                    </a:lnTo>
                    <a:lnTo>
                      <a:pt x="66" y="14"/>
                    </a:lnTo>
                    <a:lnTo>
                      <a:pt x="70" y="2"/>
                    </a:lnTo>
                    <a:lnTo>
                      <a:pt x="66" y="14"/>
                    </a:lnTo>
                    <a:lnTo>
                      <a:pt x="77" y="9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32" name="Freeform 504"/>
              <p:cNvSpPr>
                <a:spLocks/>
              </p:cNvSpPr>
              <p:nvPr/>
            </p:nvSpPr>
            <p:spPr bwMode="auto">
              <a:xfrm>
                <a:off x="3936" y="3442"/>
                <a:ext cx="36" cy="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10"/>
                  </a:cxn>
                  <a:cxn ang="0">
                    <a:pos x="24" y="25"/>
                  </a:cxn>
                  <a:cxn ang="0">
                    <a:pos x="36" y="15"/>
                  </a:cxn>
                  <a:cxn ang="0">
                    <a:pos x="19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5"/>
                  </a:cxn>
                  <a:cxn ang="0">
                    <a:pos x="8" y="10"/>
                  </a:cxn>
                  <a:cxn ang="0">
                    <a:pos x="8" y="0"/>
                  </a:cxn>
                </a:cxnLst>
                <a:rect l="0" t="0" r="r" b="b"/>
                <a:pathLst>
                  <a:path w="36" h="25">
                    <a:moveTo>
                      <a:pt x="8" y="0"/>
                    </a:moveTo>
                    <a:lnTo>
                      <a:pt x="8" y="10"/>
                    </a:lnTo>
                    <a:lnTo>
                      <a:pt x="24" y="25"/>
                    </a:lnTo>
                    <a:lnTo>
                      <a:pt x="36" y="15"/>
                    </a:lnTo>
                    <a:lnTo>
                      <a:pt x="1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8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33" name="Freeform 505"/>
              <p:cNvSpPr>
                <a:spLocks/>
              </p:cNvSpPr>
              <p:nvPr/>
            </p:nvSpPr>
            <p:spPr bwMode="auto">
              <a:xfrm>
                <a:off x="3944" y="3366"/>
                <a:ext cx="120" cy="88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0" y="2"/>
                  </a:cxn>
                  <a:cxn ang="0">
                    <a:pos x="0" y="76"/>
                  </a:cxn>
                  <a:cxn ang="0">
                    <a:pos x="9" y="88"/>
                  </a:cxn>
                  <a:cxn ang="0">
                    <a:pos x="120" y="13"/>
                  </a:cxn>
                  <a:cxn ang="0">
                    <a:pos x="112" y="0"/>
                  </a:cxn>
                </a:cxnLst>
                <a:rect l="0" t="0" r="r" b="b"/>
                <a:pathLst>
                  <a:path w="120" h="88">
                    <a:moveTo>
                      <a:pt x="112" y="0"/>
                    </a:moveTo>
                    <a:lnTo>
                      <a:pt x="110" y="2"/>
                    </a:lnTo>
                    <a:lnTo>
                      <a:pt x="0" y="76"/>
                    </a:lnTo>
                    <a:lnTo>
                      <a:pt x="9" y="88"/>
                    </a:lnTo>
                    <a:lnTo>
                      <a:pt x="120" y="13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34" name="Freeform 506"/>
              <p:cNvSpPr>
                <a:spLocks/>
              </p:cNvSpPr>
              <p:nvPr/>
            </p:nvSpPr>
            <p:spPr bwMode="auto">
              <a:xfrm>
                <a:off x="4056" y="3363"/>
                <a:ext cx="34" cy="18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4" y="18"/>
                  </a:cxn>
                  <a:cxn ang="0">
                    <a:pos x="30" y="13"/>
                  </a:cxn>
                  <a:cxn ang="0">
                    <a:pos x="34" y="1"/>
                  </a:cxn>
                </a:cxnLst>
                <a:rect l="0" t="0" r="r" b="b"/>
                <a:pathLst>
                  <a:path w="34" h="18">
                    <a:moveTo>
                      <a:pt x="34" y="1"/>
                    </a:moveTo>
                    <a:lnTo>
                      <a:pt x="28" y="0"/>
                    </a:lnTo>
                    <a:lnTo>
                      <a:pt x="0" y="3"/>
                    </a:lnTo>
                    <a:lnTo>
                      <a:pt x="4" y="18"/>
                    </a:lnTo>
                    <a:lnTo>
                      <a:pt x="30" y="1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35" name="Freeform 507"/>
              <p:cNvSpPr>
                <a:spLocks/>
              </p:cNvSpPr>
              <p:nvPr/>
            </p:nvSpPr>
            <p:spPr bwMode="auto">
              <a:xfrm>
                <a:off x="4081" y="3364"/>
                <a:ext cx="24" cy="22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24" y="9"/>
                  </a:cxn>
                  <a:cxn ang="0">
                    <a:pos x="9" y="0"/>
                  </a:cxn>
                  <a:cxn ang="0">
                    <a:pos x="0" y="12"/>
                  </a:cxn>
                  <a:cxn ang="0">
                    <a:pos x="17" y="20"/>
                  </a:cxn>
                  <a:cxn ang="0">
                    <a:pos x="20" y="22"/>
                  </a:cxn>
                </a:cxnLst>
                <a:rect l="0" t="0" r="r" b="b"/>
                <a:pathLst>
                  <a:path w="24" h="22">
                    <a:moveTo>
                      <a:pt x="20" y="22"/>
                    </a:moveTo>
                    <a:lnTo>
                      <a:pt x="24" y="9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7" y="20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36" name="Freeform 508"/>
              <p:cNvSpPr>
                <a:spLocks/>
              </p:cNvSpPr>
              <p:nvPr/>
            </p:nvSpPr>
            <p:spPr bwMode="auto">
              <a:xfrm>
                <a:off x="4101" y="3373"/>
                <a:ext cx="23" cy="13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7" y="13"/>
                  </a:cxn>
                  <a:cxn ang="0">
                    <a:pos x="23" y="11"/>
                  </a:cxn>
                </a:cxnLst>
                <a:rect l="0" t="0" r="r" b="b"/>
                <a:pathLst>
                  <a:path w="23" h="13">
                    <a:moveTo>
                      <a:pt x="23" y="11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7" y="13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37" name="Freeform 509"/>
              <p:cNvSpPr>
                <a:spLocks/>
              </p:cNvSpPr>
              <p:nvPr/>
            </p:nvSpPr>
            <p:spPr bwMode="auto">
              <a:xfrm>
                <a:off x="4113" y="3359"/>
                <a:ext cx="31" cy="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6" y="0"/>
                  </a:cxn>
                  <a:cxn ang="0">
                    <a:pos x="0" y="15"/>
                  </a:cxn>
                  <a:cxn ang="0">
                    <a:pos x="11" y="25"/>
                  </a:cxn>
                  <a:cxn ang="0">
                    <a:pos x="28" y="10"/>
                  </a:cxn>
                  <a:cxn ang="0">
                    <a:pos x="28" y="0"/>
                  </a:cxn>
                  <a:cxn ang="0">
                    <a:pos x="28" y="10"/>
                  </a:cxn>
                  <a:cxn ang="0">
                    <a:pos x="31" y="5"/>
                  </a:cxn>
                  <a:cxn ang="0">
                    <a:pos x="28" y="0"/>
                  </a:cxn>
                </a:cxnLst>
                <a:rect l="0" t="0" r="r" b="b"/>
                <a:pathLst>
                  <a:path w="31" h="25">
                    <a:moveTo>
                      <a:pt x="28" y="0"/>
                    </a:moveTo>
                    <a:lnTo>
                      <a:pt x="16" y="0"/>
                    </a:lnTo>
                    <a:lnTo>
                      <a:pt x="0" y="15"/>
                    </a:lnTo>
                    <a:lnTo>
                      <a:pt x="11" y="25"/>
                    </a:lnTo>
                    <a:lnTo>
                      <a:pt x="28" y="10"/>
                    </a:lnTo>
                    <a:lnTo>
                      <a:pt x="28" y="0"/>
                    </a:lnTo>
                    <a:lnTo>
                      <a:pt x="28" y="10"/>
                    </a:lnTo>
                    <a:lnTo>
                      <a:pt x="31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38" name="Freeform 510"/>
              <p:cNvSpPr>
                <a:spLocks/>
              </p:cNvSpPr>
              <p:nvPr/>
            </p:nvSpPr>
            <p:spPr bwMode="auto">
              <a:xfrm>
                <a:off x="4084" y="3320"/>
                <a:ext cx="57" cy="4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9"/>
                  </a:cxn>
                  <a:cxn ang="0">
                    <a:pos x="45" y="49"/>
                  </a:cxn>
                  <a:cxn ang="0">
                    <a:pos x="57" y="39"/>
                  </a:cxn>
                  <a:cxn ang="0">
                    <a:pos x="15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4" y="9"/>
                  </a:cxn>
                  <a:cxn ang="0">
                    <a:pos x="2" y="2"/>
                  </a:cxn>
                </a:cxnLst>
                <a:rect l="0" t="0" r="r" b="b"/>
                <a:pathLst>
                  <a:path w="57" h="49">
                    <a:moveTo>
                      <a:pt x="2" y="2"/>
                    </a:moveTo>
                    <a:lnTo>
                      <a:pt x="4" y="9"/>
                    </a:lnTo>
                    <a:lnTo>
                      <a:pt x="45" y="49"/>
                    </a:lnTo>
                    <a:lnTo>
                      <a:pt x="57" y="39"/>
                    </a:lnTo>
                    <a:lnTo>
                      <a:pt x="15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39" name="Freeform 511"/>
              <p:cNvSpPr>
                <a:spLocks/>
              </p:cNvSpPr>
              <p:nvPr/>
            </p:nvSpPr>
            <p:spPr bwMode="auto">
              <a:xfrm>
                <a:off x="4086" y="3283"/>
                <a:ext cx="40" cy="46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25" y="0"/>
                  </a:cxn>
                  <a:cxn ang="0">
                    <a:pos x="0" y="39"/>
                  </a:cxn>
                  <a:cxn ang="0">
                    <a:pos x="15" y="46"/>
                  </a:cxn>
                  <a:cxn ang="0">
                    <a:pos x="38" y="7"/>
                  </a:cxn>
                  <a:cxn ang="0">
                    <a:pos x="40" y="2"/>
                  </a:cxn>
                </a:cxnLst>
                <a:rect l="0" t="0" r="r" b="b"/>
                <a:pathLst>
                  <a:path w="40" h="46">
                    <a:moveTo>
                      <a:pt x="40" y="2"/>
                    </a:moveTo>
                    <a:lnTo>
                      <a:pt x="25" y="0"/>
                    </a:lnTo>
                    <a:lnTo>
                      <a:pt x="0" y="39"/>
                    </a:lnTo>
                    <a:lnTo>
                      <a:pt x="15" y="46"/>
                    </a:lnTo>
                    <a:lnTo>
                      <a:pt x="38" y="7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40" name="Freeform 512"/>
              <p:cNvSpPr>
                <a:spLocks/>
              </p:cNvSpPr>
              <p:nvPr/>
            </p:nvSpPr>
            <p:spPr bwMode="auto">
              <a:xfrm>
                <a:off x="3320" y="3418"/>
                <a:ext cx="178" cy="327"/>
              </a:xfrm>
              <a:custGeom>
                <a:avLst/>
                <a:gdLst/>
                <a:ahLst/>
                <a:cxnLst>
                  <a:cxn ang="0">
                    <a:pos x="178" y="182"/>
                  </a:cxn>
                  <a:cxn ang="0">
                    <a:pos x="165" y="165"/>
                  </a:cxn>
                  <a:cxn ang="0">
                    <a:pos x="154" y="150"/>
                  </a:cxn>
                  <a:cxn ang="0">
                    <a:pos x="146" y="135"/>
                  </a:cxn>
                  <a:cxn ang="0">
                    <a:pos x="141" y="120"/>
                  </a:cxn>
                  <a:cxn ang="0">
                    <a:pos x="137" y="105"/>
                  </a:cxn>
                  <a:cxn ang="0">
                    <a:pos x="135" y="88"/>
                  </a:cxn>
                  <a:cxn ang="0">
                    <a:pos x="135" y="69"/>
                  </a:cxn>
                  <a:cxn ang="0">
                    <a:pos x="135" y="51"/>
                  </a:cxn>
                  <a:cxn ang="0">
                    <a:pos x="126" y="41"/>
                  </a:cxn>
                  <a:cxn ang="0">
                    <a:pos x="113" y="31"/>
                  </a:cxn>
                  <a:cxn ang="0">
                    <a:pos x="98" y="20"/>
                  </a:cxn>
                  <a:cxn ang="0">
                    <a:pos x="81" y="12"/>
                  </a:cxn>
                  <a:cxn ang="0">
                    <a:pos x="66" y="5"/>
                  </a:cxn>
                  <a:cxn ang="0">
                    <a:pos x="49" y="2"/>
                  </a:cxn>
                  <a:cxn ang="0">
                    <a:pos x="43" y="0"/>
                  </a:cxn>
                  <a:cxn ang="0">
                    <a:pos x="36" y="0"/>
                  </a:cxn>
                  <a:cxn ang="0">
                    <a:pos x="32" y="2"/>
                  </a:cxn>
                  <a:cxn ang="0">
                    <a:pos x="26" y="4"/>
                  </a:cxn>
                  <a:cxn ang="0">
                    <a:pos x="17" y="9"/>
                  </a:cxn>
                  <a:cxn ang="0">
                    <a:pos x="7" y="17"/>
                  </a:cxn>
                  <a:cxn ang="0">
                    <a:pos x="4" y="24"/>
                  </a:cxn>
                  <a:cxn ang="0">
                    <a:pos x="2" y="31"/>
                  </a:cxn>
                  <a:cxn ang="0">
                    <a:pos x="0" y="41"/>
                  </a:cxn>
                  <a:cxn ang="0">
                    <a:pos x="2" y="51"/>
                  </a:cxn>
                  <a:cxn ang="0">
                    <a:pos x="2" y="59"/>
                  </a:cxn>
                  <a:cxn ang="0">
                    <a:pos x="4" y="66"/>
                  </a:cxn>
                  <a:cxn ang="0">
                    <a:pos x="11" y="69"/>
                  </a:cxn>
                  <a:cxn ang="0">
                    <a:pos x="19" y="73"/>
                  </a:cxn>
                  <a:cxn ang="0">
                    <a:pos x="19" y="96"/>
                  </a:cxn>
                  <a:cxn ang="0">
                    <a:pos x="21" y="120"/>
                  </a:cxn>
                  <a:cxn ang="0">
                    <a:pos x="28" y="140"/>
                  </a:cxn>
                  <a:cxn ang="0">
                    <a:pos x="37" y="157"/>
                  </a:cxn>
                  <a:cxn ang="0">
                    <a:pos x="45" y="174"/>
                  </a:cxn>
                  <a:cxn ang="0">
                    <a:pos x="51" y="189"/>
                  </a:cxn>
                  <a:cxn ang="0">
                    <a:pos x="43" y="208"/>
                  </a:cxn>
                  <a:cxn ang="0">
                    <a:pos x="34" y="226"/>
                  </a:cxn>
                  <a:cxn ang="0">
                    <a:pos x="36" y="235"/>
                  </a:cxn>
                  <a:cxn ang="0">
                    <a:pos x="39" y="243"/>
                  </a:cxn>
                  <a:cxn ang="0">
                    <a:pos x="43" y="250"/>
                  </a:cxn>
                  <a:cxn ang="0">
                    <a:pos x="47" y="257"/>
                  </a:cxn>
                  <a:cxn ang="0">
                    <a:pos x="58" y="270"/>
                  </a:cxn>
                  <a:cxn ang="0">
                    <a:pos x="71" y="282"/>
                  </a:cxn>
                  <a:cxn ang="0">
                    <a:pos x="101" y="304"/>
                  </a:cxn>
                  <a:cxn ang="0">
                    <a:pos x="128" y="327"/>
                  </a:cxn>
                  <a:cxn ang="0">
                    <a:pos x="145" y="321"/>
                  </a:cxn>
                  <a:cxn ang="0">
                    <a:pos x="154" y="316"/>
                  </a:cxn>
                  <a:cxn ang="0">
                    <a:pos x="152" y="312"/>
                  </a:cxn>
                  <a:cxn ang="0">
                    <a:pos x="145" y="299"/>
                  </a:cxn>
                  <a:cxn ang="0">
                    <a:pos x="150" y="277"/>
                  </a:cxn>
                  <a:cxn ang="0">
                    <a:pos x="178" y="182"/>
                  </a:cxn>
                </a:cxnLst>
                <a:rect l="0" t="0" r="r" b="b"/>
                <a:pathLst>
                  <a:path w="178" h="327">
                    <a:moveTo>
                      <a:pt x="178" y="182"/>
                    </a:moveTo>
                    <a:lnTo>
                      <a:pt x="165" y="165"/>
                    </a:lnTo>
                    <a:lnTo>
                      <a:pt x="154" y="150"/>
                    </a:lnTo>
                    <a:lnTo>
                      <a:pt x="146" y="135"/>
                    </a:lnTo>
                    <a:lnTo>
                      <a:pt x="141" y="120"/>
                    </a:lnTo>
                    <a:lnTo>
                      <a:pt x="137" y="105"/>
                    </a:lnTo>
                    <a:lnTo>
                      <a:pt x="135" y="88"/>
                    </a:lnTo>
                    <a:lnTo>
                      <a:pt x="135" y="69"/>
                    </a:lnTo>
                    <a:lnTo>
                      <a:pt x="135" y="51"/>
                    </a:lnTo>
                    <a:lnTo>
                      <a:pt x="126" y="41"/>
                    </a:lnTo>
                    <a:lnTo>
                      <a:pt x="113" y="31"/>
                    </a:lnTo>
                    <a:lnTo>
                      <a:pt x="98" y="20"/>
                    </a:lnTo>
                    <a:lnTo>
                      <a:pt x="81" y="12"/>
                    </a:lnTo>
                    <a:lnTo>
                      <a:pt x="66" y="5"/>
                    </a:lnTo>
                    <a:lnTo>
                      <a:pt x="49" y="2"/>
                    </a:lnTo>
                    <a:lnTo>
                      <a:pt x="43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6" y="4"/>
                    </a:lnTo>
                    <a:lnTo>
                      <a:pt x="17" y="9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1"/>
                    </a:lnTo>
                    <a:lnTo>
                      <a:pt x="0" y="41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4" y="66"/>
                    </a:lnTo>
                    <a:lnTo>
                      <a:pt x="11" y="69"/>
                    </a:lnTo>
                    <a:lnTo>
                      <a:pt x="19" y="73"/>
                    </a:lnTo>
                    <a:lnTo>
                      <a:pt x="19" y="96"/>
                    </a:lnTo>
                    <a:lnTo>
                      <a:pt x="21" y="120"/>
                    </a:lnTo>
                    <a:lnTo>
                      <a:pt x="28" y="140"/>
                    </a:lnTo>
                    <a:lnTo>
                      <a:pt x="37" y="157"/>
                    </a:lnTo>
                    <a:lnTo>
                      <a:pt x="45" y="174"/>
                    </a:lnTo>
                    <a:lnTo>
                      <a:pt x="51" y="189"/>
                    </a:lnTo>
                    <a:lnTo>
                      <a:pt x="43" y="208"/>
                    </a:lnTo>
                    <a:lnTo>
                      <a:pt x="34" y="226"/>
                    </a:lnTo>
                    <a:lnTo>
                      <a:pt x="36" y="235"/>
                    </a:lnTo>
                    <a:lnTo>
                      <a:pt x="39" y="243"/>
                    </a:lnTo>
                    <a:lnTo>
                      <a:pt x="43" y="250"/>
                    </a:lnTo>
                    <a:lnTo>
                      <a:pt x="47" y="257"/>
                    </a:lnTo>
                    <a:lnTo>
                      <a:pt x="58" y="270"/>
                    </a:lnTo>
                    <a:lnTo>
                      <a:pt x="71" y="282"/>
                    </a:lnTo>
                    <a:lnTo>
                      <a:pt x="101" y="304"/>
                    </a:lnTo>
                    <a:lnTo>
                      <a:pt x="128" y="327"/>
                    </a:lnTo>
                    <a:lnTo>
                      <a:pt x="145" y="321"/>
                    </a:lnTo>
                    <a:lnTo>
                      <a:pt x="154" y="316"/>
                    </a:lnTo>
                    <a:lnTo>
                      <a:pt x="152" y="312"/>
                    </a:lnTo>
                    <a:lnTo>
                      <a:pt x="145" y="299"/>
                    </a:lnTo>
                    <a:lnTo>
                      <a:pt x="150" y="277"/>
                    </a:lnTo>
                    <a:lnTo>
                      <a:pt x="178" y="18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41" name="Freeform 513"/>
              <p:cNvSpPr>
                <a:spLocks/>
              </p:cNvSpPr>
              <p:nvPr/>
            </p:nvSpPr>
            <p:spPr bwMode="auto">
              <a:xfrm>
                <a:off x="3448" y="3465"/>
                <a:ext cx="56" cy="140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4"/>
                  </a:cxn>
                  <a:cxn ang="0">
                    <a:pos x="0" y="22"/>
                  </a:cxn>
                  <a:cxn ang="0">
                    <a:pos x="0" y="41"/>
                  </a:cxn>
                  <a:cxn ang="0">
                    <a:pos x="2" y="58"/>
                  </a:cxn>
                  <a:cxn ang="0">
                    <a:pos x="5" y="75"/>
                  </a:cxn>
                  <a:cxn ang="0">
                    <a:pos x="11" y="90"/>
                  </a:cxn>
                  <a:cxn ang="0">
                    <a:pos x="18" y="107"/>
                  </a:cxn>
                  <a:cxn ang="0">
                    <a:pos x="30" y="122"/>
                  </a:cxn>
                  <a:cxn ang="0">
                    <a:pos x="43" y="140"/>
                  </a:cxn>
                  <a:cxn ang="0">
                    <a:pos x="56" y="132"/>
                  </a:cxn>
                  <a:cxn ang="0">
                    <a:pos x="43" y="115"/>
                  </a:cxn>
                  <a:cxn ang="0">
                    <a:pos x="33" y="100"/>
                  </a:cxn>
                  <a:cxn ang="0">
                    <a:pos x="26" y="85"/>
                  </a:cxn>
                  <a:cxn ang="0">
                    <a:pos x="20" y="71"/>
                  </a:cxn>
                  <a:cxn ang="0">
                    <a:pos x="17" y="56"/>
                  </a:cxn>
                  <a:cxn ang="0">
                    <a:pos x="15" y="41"/>
                  </a:cxn>
                  <a:cxn ang="0">
                    <a:pos x="15" y="24"/>
                  </a:cxn>
                  <a:cxn ang="0">
                    <a:pos x="15" y="4"/>
                  </a:cxn>
                  <a:cxn ang="0">
                    <a:pos x="15" y="0"/>
                  </a:cxn>
                  <a:cxn ang="0">
                    <a:pos x="2" y="7"/>
                  </a:cxn>
                </a:cxnLst>
                <a:rect l="0" t="0" r="r" b="b"/>
                <a:pathLst>
                  <a:path w="56" h="140">
                    <a:moveTo>
                      <a:pt x="2" y="7"/>
                    </a:moveTo>
                    <a:lnTo>
                      <a:pt x="0" y="4"/>
                    </a:lnTo>
                    <a:lnTo>
                      <a:pt x="0" y="22"/>
                    </a:lnTo>
                    <a:lnTo>
                      <a:pt x="0" y="41"/>
                    </a:lnTo>
                    <a:lnTo>
                      <a:pt x="2" y="58"/>
                    </a:lnTo>
                    <a:lnTo>
                      <a:pt x="5" y="75"/>
                    </a:lnTo>
                    <a:lnTo>
                      <a:pt x="11" y="90"/>
                    </a:lnTo>
                    <a:lnTo>
                      <a:pt x="18" y="107"/>
                    </a:lnTo>
                    <a:lnTo>
                      <a:pt x="30" y="122"/>
                    </a:lnTo>
                    <a:lnTo>
                      <a:pt x="43" y="140"/>
                    </a:lnTo>
                    <a:lnTo>
                      <a:pt x="56" y="132"/>
                    </a:lnTo>
                    <a:lnTo>
                      <a:pt x="43" y="115"/>
                    </a:lnTo>
                    <a:lnTo>
                      <a:pt x="33" y="100"/>
                    </a:lnTo>
                    <a:lnTo>
                      <a:pt x="26" y="85"/>
                    </a:lnTo>
                    <a:lnTo>
                      <a:pt x="20" y="71"/>
                    </a:lnTo>
                    <a:lnTo>
                      <a:pt x="17" y="56"/>
                    </a:lnTo>
                    <a:lnTo>
                      <a:pt x="15" y="41"/>
                    </a:lnTo>
                    <a:lnTo>
                      <a:pt x="15" y="24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42" name="Freeform 514"/>
              <p:cNvSpPr>
                <a:spLocks/>
              </p:cNvSpPr>
              <p:nvPr/>
            </p:nvSpPr>
            <p:spPr bwMode="auto">
              <a:xfrm flipH="1" flipV="1">
                <a:off x="3287" y="3381"/>
                <a:ext cx="55" cy="3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5" y="14"/>
                  </a:cxn>
                  <a:cxn ang="0">
                    <a:pos x="19" y="16"/>
                  </a:cxn>
                  <a:cxn ang="0">
                    <a:pos x="25" y="16"/>
                  </a:cxn>
                  <a:cxn ang="0">
                    <a:pos x="40" y="19"/>
                  </a:cxn>
                  <a:cxn ang="0">
                    <a:pos x="55" y="26"/>
                  </a:cxn>
                  <a:cxn ang="0">
                    <a:pos x="72" y="32"/>
                  </a:cxn>
                  <a:cxn ang="0">
                    <a:pos x="85" y="43"/>
                  </a:cxn>
                  <a:cxn ang="0">
                    <a:pos x="98" y="53"/>
                  </a:cxn>
                  <a:cxn ang="0">
                    <a:pos x="108" y="61"/>
                  </a:cxn>
                  <a:cxn ang="0">
                    <a:pos x="121" y="54"/>
                  </a:cxn>
                  <a:cxn ang="0">
                    <a:pos x="109" y="43"/>
                  </a:cxn>
                  <a:cxn ang="0">
                    <a:pos x="94" y="31"/>
                  </a:cxn>
                  <a:cxn ang="0">
                    <a:pos x="79" y="21"/>
                  </a:cxn>
                  <a:cxn ang="0">
                    <a:pos x="62" y="12"/>
                  </a:cxn>
                  <a:cxn ang="0">
                    <a:pos x="46" y="6"/>
                  </a:cxn>
                  <a:cxn ang="0">
                    <a:pos x="29" y="2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" y="16"/>
                  </a:cxn>
                </a:cxnLst>
                <a:rect l="0" t="0" r="r" b="b"/>
                <a:pathLst>
                  <a:path w="121" h="61">
                    <a:moveTo>
                      <a:pt x="8" y="16"/>
                    </a:moveTo>
                    <a:lnTo>
                      <a:pt x="8" y="16"/>
                    </a:lnTo>
                    <a:lnTo>
                      <a:pt x="10" y="16"/>
                    </a:lnTo>
                    <a:lnTo>
                      <a:pt x="15" y="14"/>
                    </a:lnTo>
                    <a:lnTo>
                      <a:pt x="19" y="16"/>
                    </a:lnTo>
                    <a:lnTo>
                      <a:pt x="25" y="16"/>
                    </a:lnTo>
                    <a:lnTo>
                      <a:pt x="40" y="19"/>
                    </a:lnTo>
                    <a:lnTo>
                      <a:pt x="55" y="26"/>
                    </a:lnTo>
                    <a:lnTo>
                      <a:pt x="72" y="32"/>
                    </a:lnTo>
                    <a:lnTo>
                      <a:pt x="85" y="43"/>
                    </a:lnTo>
                    <a:lnTo>
                      <a:pt x="98" y="53"/>
                    </a:lnTo>
                    <a:lnTo>
                      <a:pt x="108" y="61"/>
                    </a:lnTo>
                    <a:lnTo>
                      <a:pt x="121" y="54"/>
                    </a:lnTo>
                    <a:lnTo>
                      <a:pt x="109" y="43"/>
                    </a:lnTo>
                    <a:lnTo>
                      <a:pt x="94" y="31"/>
                    </a:lnTo>
                    <a:lnTo>
                      <a:pt x="79" y="21"/>
                    </a:lnTo>
                    <a:lnTo>
                      <a:pt x="62" y="12"/>
                    </a:lnTo>
                    <a:lnTo>
                      <a:pt x="46" y="6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43" name="Freeform 515"/>
              <p:cNvSpPr>
                <a:spLocks/>
              </p:cNvSpPr>
              <p:nvPr/>
            </p:nvSpPr>
            <p:spPr bwMode="auto">
              <a:xfrm>
                <a:off x="3312" y="3415"/>
                <a:ext cx="38" cy="55"/>
              </a:xfrm>
              <a:custGeom>
                <a:avLst/>
                <a:gdLst/>
                <a:ahLst/>
                <a:cxnLst>
                  <a:cxn ang="0">
                    <a:pos x="17" y="54"/>
                  </a:cxn>
                  <a:cxn ang="0">
                    <a:pos x="17" y="52"/>
                  </a:cxn>
                  <a:cxn ang="0">
                    <a:pos x="15" y="42"/>
                  </a:cxn>
                  <a:cxn ang="0">
                    <a:pos x="17" y="35"/>
                  </a:cxn>
                  <a:cxn ang="0">
                    <a:pos x="19" y="28"/>
                  </a:cxn>
                  <a:cxn ang="0">
                    <a:pos x="21" y="25"/>
                  </a:cxn>
                  <a:cxn ang="0">
                    <a:pos x="29" y="17"/>
                  </a:cxn>
                  <a:cxn ang="0">
                    <a:pos x="38" y="12"/>
                  </a:cxn>
                  <a:cxn ang="0">
                    <a:pos x="30" y="0"/>
                  </a:cxn>
                  <a:cxn ang="0">
                    <a:pos x="19" y="7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0" y="34"/>
                  </a:cxn>
                  <a:cxn ang="0">
                    <a:pos x="0" y="44"/>
                  </a:cxn>
                  <a:cxn ang="0">
                    <a:pos x="2" y="55"/>
                  </a:cxn>
                  <a:cxn ang="0">
                    <a:pos x="2" y="54"/>
                  </a:cxn>
                  <a:cxn ang="0">
                    <a:pos x="17" y="54"/>
                  </a:cxn>
                </a:cxnLst>
                <a:rect l="0" t="0" r="r" b="b"/>
                <a:pathLst>
                  <a:path w="38" h="55">
                    <a:moveTo>
                      <a:pt x="17" y="54"/>
                    </a:moveTo>
                    <a:lnTo>
                      <a:pt x="17" y="52"/>
                    </a:lnTo>
                    <a:lnTo>
                      <a:pt x="15" y="42"/>
                    </a:lnTo>
                    <a:lnTo>
                      <a:pt x="17" y="35"/>
                    </a:lnTo>
                    <a:lnTo>
                      <a:pt x="19" y="28"/>
                    </a:lnTo>
                    <a:lnTo>
                      <a:pt x="21" y="25"/>
                    </a:lnTo>
                    <a:lnTo>
                      <a:pt x="29" y="17"/>
                    </a:lnTo>
                    <a:lnTo>
                      <a:pt x="38" y="12"/>
                    </a:lnTo>
                    <a:lnTo>
                      <a:pt x="30" y="0"/>
                    </a:lnTo>
                    <a:lnTo>
                      <a:pt x="19" y="7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17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44" name="Freeform 516"/>
              <p:cNvSpPr>
                <a:spLocks/>
              </p:cNvSpPr>
              <p:nvPr/>
            </p:nvSpPr>
            <p:spPr bwMode="auto">
              <a:xfrm>
                <a:off x="3314" y="3469"/>
                <a:ext cx="17" cy="17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5"/>
                  </a:cxn>
                  <a:cxn ang="0">
                    <a:pos x="17" y="7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17" y="15"/>
                  </a:cxn>
                </a:cxnLst>
                <a:rect l="0" t="0" r="r" b="b"/>
                <a:pathLst>
                  <a:path w="17" h="17">
                    <a:moveTo>
                      <a:pt x="17" y="15"/>
                    </a:moveTo>
                    <a:lnTo>
                      <a:pt x="17" y="15"/>
                    </a:lnTo>
                    <a:lnTo>
                      <a:pt x="17" y="7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45" name="Freeform 517"/>
              <p:cNvSpPr>
                <a:spLocks/>
              </p:cNvSpPr>
              <p:nvPr/>
            </p:nvSpPr>
            <p:spPr bwMode="auto">
              <a:xfrm>
                <a:off x="3316" y="3482"/>
                <a:ext cx="30" cy="12"/>
              </a:xfrm>
              <a:custGeom>
                <a:avLst/>
                <a:gdLst/>
                <a:ahLst/>
                <a:cxnLst>
                  <a:cxn ang="0">
                    <a:pos x="30" y="9"/>
                  </a:cxn>
                  <a:cxn ang="0">
                    <a:pos x="30" y="9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0" y="4"/>
                  </a:cxn>
                  <a:cxn ang="0">
                    <a:pos x="11" y="12"/>
                  </a:cxn>
                  <a:cxn ang="0">
                    <a:pos x="15" y="10"/>
                  </a:cxn>
                  <a:cxn ang="0">
                    <a:pos x="15" y="10"/>
                  </a:cxn>
                  <a:cxn ang="0">
                    <a:pos x="30" y="9"/>
                  </a:cxn>
                </a:cxnLst>
                <a:rect l="0" t="0" r="r" b="b"/>
                <a:pathLst>
                  <a:path w="30" h="12">
                    <a:moveTo>
                      <a:pt x="30" y="9"/>
                    </a:moveTo>
                    <a:lnTo>
                      <a:pt x="30" y="9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0" y="4"/>
                    </a:lnTo>
                    <a:lnTo>
                      <a:pt x="11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46" name="Freeform 518"/>
              <p:cNvSpPr>
                <a:spLocks/>
              </p:cNvSpPr>
              <p:nvPr/>
            </p:nvSpPr>
            <p:spPr bwMode="auto">
              <a:xfrm>
                <a:off x="3331" y="3491"/>
                <a:ext cx="17" cy="50"/>
              </a:xfrm>
              <a:custGeom>
                <a:avLst/>
                <a:gdLst/>
                <a:ahLst/>
                <a:cxnLst>
                  <a:cxn ang="0">
                    <a:pos x="17" y="45"/>
                  </a:cxn>
                  <a:cxn ang="0">
                    <a:pos x="17" y="45"/>
                  </a:cxn>
                  <a:cxn ang="0">
                    <a:pos x="15" y="23"/>
                  </a:cxn>
                  <a:cxn ang="0">
                    <a:pos x="15" y="0"/>
                  </a:cxn>
                  <a:cxn ang="0">
                    <a:pos x="0" y="1"/>
                  </a:cxn>
                  <a:cxn ang="0">
                    <a:pos x="0" y="23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17" y="45"/>
                  </a:cxn>
                </a:cxnLst>
                <a:rect l="0" t="0" r="r" b="b"/>
                <a:pathLst>
                  <a:path w="17" h="50">
                    <a:moveTo>
                      <a:pt x="17" y="45"/>
                    </a:moveTo>
                    <a:lnTo>
                      <a:pt x="17" y="45"/>
                    </a:lnTo>
                    <a:lnTo>
                      <a:pt x="15" y="23"/>
                    </a:lnTo>
                    <a:lnTo>
                      <a:pt x="15" y="0"/>
                    </a:lnTo>
                    <a:lnTo>
                      <a:pt x="0" y="1"/>
                    </a:lnTo>
                    <a:lnTo>
                      <a:pt x="0" y="23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17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47" name="Freeform 519"/>
              <p:cNvSpPr>
                <a:spLocks/>
              </p:cNvSpPr>
              <p:nvPr/>
            </p:nvSpPr>
            <p:spPr bwMode="auto">
              <a:xfrm>
                <a:off x="3333" y="3536"/>
                <a:ext cx="45" cy="74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45" y="68"/>
                  </a:cxn>
                  <a:cxn ang="0">
                    <a:pos x="40" y="54"/>
                  </a:cxn>
                  <a:cxn ang="0">
                    <a:pos x="32" y="37"/>
                  </a:cxn>
                  <a:cxn ang="0">
                    <a:pos x="23" y="19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9" y="24"/>
                  </a:cxn>
                  <a:cxn ang="0">
                    <a:pos x="17" y="42"/>
                  </a:cxn>
                  <a:cxn ang="0">
                    <a:pos x="24" y="59"/>
                  </a:cxn>
                  <a:cxn ang="0">
                    <a:pos x="30" y="74"/>
                  </a:cxn>
                  <a:cxn ang="0">
                    <a:pos x="30" y="71"/>
                  </a:cxn>
                  <a:cxn ang="0">
                    <a:pos x="45" y="71"/>
                  </a:cxn>
                </a:cxnLst>
                <a:rect l="0" t="0" r="r" b="b"/>
                <a:pathLst>
                  <a:path w="45" h="74">
                    <a:moveTo>
                      <a:pt x="45" y="71"/>
                    </a:moveTo>
                    <a:lnTo>
                      <a:pt x="45" y="68"/>
                    </a:lnTo>
                    <a:lnTo>
                      <a:pt x="40" y="54"/>
                    </a:lnTo>
                    <a:lnTo>
                      <a:pt x="32" y="37"/>
                    </a:lnTo>
                    <a:lnTo>
                      <a:pt x="23" y="19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9" y="24"/>
                    </a:lnTo>
                    <a:lnTo>
                      <a:pt x="17" y="42"/>
                    </a:lnTo>
                    <a:lnTo>
                      <a:pt x="24" y="59"/>
                    </a:lnTo>
                    <a:lnTo>
                      <a:pt x="30" y="74"/>
                    </a:lnTo>
                    <a:lnTo>
                      <a:pt x="30" y="71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48" name="Freeform 520"/>
              <p:cNvSpPr>
                <a:spLocks/>
              </p:cNvSpPr>
              <p:nvPr/>
            </p:nvSpPr>
            <p:spPr bwMode="auto">
              <a:xfrm>
                <a:off x="3346" y="3607"/>
                <a:ext cx="32" cy="39"/>
              </a:xfrm>
              <a:custGeom>
                <a:avLst/>
                <a:gdLst/>
                <a:ahLst/>
                <a:cxnLst>
                  <a:cxn ang="0">
                    <a:pos x="15" y="36"/>
                  </a:cxn>
                  <a:cxn ang="0">
                    <a:pos x="15" y="37"/>
                  </a:cxn>
                  <a:cxn ang="0">
                    <a:pos x="25" y="22"/>
                  </a:cxn>
                  <a:cxn ang="0">
                    <a:pos x="32" y="0"/>
                  </a:cxn>
                  <a:cxn ang="0">
                    <a:pos x="17" y="0"/>
                  </a:cxn>
                  <a:cxn ang="0">
                    <a:pos x="10" y="15"/>
                  </a:cxn>
                  <a:cxn ang="0">
                    <a:pos x="0" y="37"/>
                  </a:cxn>
                  <a:cxn ang="0">
                    <a:pos x="0" y="39"/>
                  </a:cxn>
                  <a:cxn ang="0">
                    <a:pos x="15" y="36"/>
                  </a:cxn>
                </a:cxnLst>
                <a:rect l="0" t="0" r="r" b="b"/>
                <a:pathLst>
                  <a:path w="32" h="39">
                    <a:moveTo>
                      <a:pt x="15" y="36"/>
                    </a:moveTo>
                    <a:lnTo>
                      <a:pt x="15" y="37"/>
                    </a:lnTo>
                    <a:lnTo>
                      <a:pt x="25" y="22"/>
                    </a:lnTo>
                    <a:lnTo>
                      <a:pt x="32" y="0"/>
                    </a:lnTo>
                    <a:lnTo>
                      <a:pt x="17" y="0"/>
                    </a:lnTo>
                    <a:lnTo>
                      <a:pt x="10" y="15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49" name="Freeform 521"/>
              <p:cNvSpPr>
                <a:spLocks/>
              </p:cNvSpPr>
              <p:nvPr/>
            </p:nvSpPr>
            <p:spPr bwMode="auto">
              <a:xfrm>
                <a:off x="3346" y="3643"/>
                <a:ext cx="107" cy="109"/>
              </a:xfrm>
              <a:custGeom>
                <a:avLst/>
                <a:gdLst/>
                <a:ahLst/>
                <a:cxnLst>
                  <a:cxn ang="0">
                    <a:pos x="102" y="94"/>
                  </a:cxn>
                  <a:cxn ang="0">
                    <a:pos x="107" y="97"/>
                  </a:cxn>
                  <a:cxn ang="0">
                    <a:pos x="79" y="74"/>
                  </a:cxn>
                  <a:cxn ang="0">
                    <a:pos x="51" y="52"/>
                  </a:cxn>
                  <a:cxn ang="0">
                    <a:pos x="38" y="40"/>
                  </a:cxn>
                  <a:cxn ang="0">
                    <a:pos x="28" y="28"/>
                  </a:cxn>
                  <a:cxn ang="0">
                    <a:pos x="25" y="21"/>
                  </a:cxn>
                  <a:cxn ang="0">
                    <a:pos x="21" y="15"/>
                  </a:cxn>
                  <a:cxn ang="0">
                    <a:pos x="17" y="8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2" y="11"/>
                  </a:cxn>
                  <a:cxn ang="0">
                    <a:pos x="6" y="20"/>
                  </a:cxn>
                  <a:cxn ang="0">
                    <a:pos x="10" y="28"/>
                  </a:cxn>
                  <a:cxn ang="0">
                    <a:pos x="15" y="37"/>
                  </a:cxn>
                  <a:cxn ang="0">
                    <a:pos x="27" y="50"/>
                  </a:cxn>
                  <a:cxn ang="0">
                    <a:pos x="40" y="62"/>
                  </a:cxn>
                  <a:cxn ang="0">
                    <a:pos x="70" y="86"/>
                  </a:cxn>
                  <a:cxn ang="0">
                    <a:pos x="98" y="106"/>
                  </a:cxn>
                  <a:cxn ang="0">
                    <a:pos x="104" y="109"/>
                  </a:cxn>
                  <a:cxn ang="0">
                    <a:pos x="98" y="106"/>
                  </a:cxn>
                  <a:cxn ang="0">
                    <a:pos x="100" y="109"/>
                  </a:cxn>
                  <a:cxn ang="0">
                    <a:pos x="104" y="109"/>
                  </a:cxn>
                  <a:cxn ang="0">
                    <a:pos x="102" y="94"/>
                  </a:cxn>
                </a:cxnLst>
                <a:rect l="0" t="0" r="r" b="b"/>
                <a:pathLst>
                  <a:path w="107" h="109">
                    <a:moveTo>
                      <a:pt x="102" y="94"/>
                    </a:moveTo>
                    <a:lnTo>
                      <a:pt x="107" y="97"/>
                    </a:lnTo>
                    <a:lnTo>
                      <a:pt x="79" y="74"/>
                    </a:lnTo>
                    <a:lnTo>
                      <a:pt x="51" y="52"/>
                    </a:lnTo>
                    <a:lnTo>
                      <a:pt x="38" y="40"/>
                    </a:lnTo>
                    <a:lnTo>
                      <a:pt x="28" y="28"/>
                    </a:lnTo>
                    <a:lnTo>
                      <a:pt x="25" y="21"/>
                    </a:lnTo>
                    <a:lnTo>
                      <a:pt x="21" y="15"/>
                    </a:lnTo>
                    <a:lnTo>
                      <a:pt x="17" y="8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2" y="11"/>
                    </a:lnTo>
                    <a:lnTo>
                      <a:pt x="6" y="20"/>
                    </a:lnTo>
                    <a:lnTo>
                      <a:pt x="10" y="28"/>
                    </a:lnTo>
                    <a:lnTo>
                      <a:pt x="15" y="37"/>
                    </a:lnTo>
                    <a:lnTo>
                      <a:pt x="27" y="50"/>
                    </a:lnTo>
                    <a:lnTo>
                      <a:pt x="40" y="62"/>
                    </a:lnTo>
                    <a:lnTo>
                      <a:pt x="70" y="86"/>
                    </a:lnTo>
                    <a:lnTo>
                      <a:pt x="98" y="106"/>
                    </a:lnTo>
                    <a:lnTo>
                      <a:pt x="104" y="109"/>
                    </a:lnTo>
                    <a:lnTo>
                      <a:pt x="98" y="106"/>
                    </a:lnTo>
                    <a:lnTo>
                      <a:pt x="100" y="109"/>
                    </a:lnTo>
                    <a:lnTo>
                      <a:pt x="104" y="109"/>
                    </a:lnTo>
                    <a:lnTo>
                      <a:pt x="102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50" name="Freeform 522"/>
              <p:cNvSpPr>
                <a:spLocks/>
              </p:cNvSpPr>
              <p:nvPr/>
            </p:nvSpPr>
            <p:spPr bwMode="auto">
              <a:xfrm>
                <a:off x="3448" y="3727"/>
                <a:ext cx="28" cy="25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0"/>
                  </a:cxn>
                  <a:cxn ang="0">
                    <a:pos x="13" y="5"/>
                  </a:cxn>
                  <a:cxn ang="0">
                    <a:pos x="0" y="10"/>
                  </a:cxn>
                  <a:cxn ang="0">
                    <a:pos x="2" y="25"/>
                  </a:cxn>
                  <a:cxn ang="0">
                    <a:pos x="20" y="18"/>
                  </a:cxn>
                  <a:cxn ang="0">
                    <a:pos x="28" y="13"/>
                  </a:cxn>
                  <a:cxn ang="0">
                    <a:pos x="28" y="13"/>
                  </a:cxn>
                  <a:cxn ang="0">
                    <a:pos x="22" y="2"/>
                  </a:cxn>
                </a:cxnLst>
                <a:rect l="0" t="0" r="r" b="b"/>
                <a:pathLst>
                  <a:path w="28" h="25">
                    <a:moveTo>
                      <a:pt x="22" y="2"/>
                    </a:moveTo>
                    <a:lnTo>
                      <a:pt x="22" y="0"/>
                    </a:lnTo>
                    <a:lnTo>
                      <a:pt x="13" y="5"/>
                    </a:lnTo>
                    <a:lnTo>
                      <a:pt x="0" y="10"/>
                    </a:lnTo>
                    <a:lnTo>
                      <a:pt x="2" y="25"/>
                    </a:lnTo>
                    <a:lnTo>
                      <a:pt x="20" y="18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51" name="Freeform 523"/>
              <p:cNvSpPr>
                <a:spLocks/>
              </p:cNvSpPr>
              <p:nvPr/>
            </p:nvSpPr>
            <p:spPr bwMode="auto">
              <a:xfrm>
                <a:off x="3457" y="3715"/>
                <a:ext cx="23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8" y="17"/>
                  </a:cxn>
                  <a:cxn ang="0">
                    <a:pos x="13" y="14"/>
                  </a:cxn>
                  <a:cxn ang="0">
                    <a:pos x="19" y="25"/>
                  </a:cxn>
                  <a:cxn ang="0">
                    <a:pos x="23" y="12"/>
                  </a:cxn>
                  <a:cxn ang="0">
                    <a:pos x="15" y="0"/>
                  </a:cxn>
                  <a:cxn ang="0">
                    <a:pos x="15" y="3"/>
                  </a:cxn>
                  <a:cxn ang="0">
                    <a:pos x="0" y="0"/>
                  </a:cxn>
                </a:cxnLst>
                <a:rect l="0" t="0" r="r" b="b"/>
                <a:pathLst>
                  <a:path w="23" h="25">
                    <a:moveTo>
                      <a:pt x="0" y="0"/>
                    </a:moveTo>
                    <a:lnTo>
                      <a:pt x="0" y="5"/>
                    </a:lnTo>
                    <a:lnTo>
                      <a:pt x="8" y="17"/>
                    </a:lnTo>
                    <a:lnTo>
                      <a:pt x="13" y="14"/>
                    </a:lnTo>
                    <a:lnTo>
                      <a:pt x="19" y="25"/>
                    </a:lnTo>
                    <a:lnTo>
                      <a:pt x="23" y="12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52" name="Freeform 524"/>
              <p:cNvSpPr>
                <a:spLocks/>
              </p:cNvSpPr>
              <p:nvPr/>
            </p:nvSpPr>
            <p:spPr bwMode="auto">
              <a:xfrm>
                <a:off x="3457" y="3691"/>
                <a:ext cx="21" cy="2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0" y="24"/>
                  </a:cxn>
                  <a:cxn ang="0">
                    <a:pos x="15" y="27"/>
                  </a:cxn>
                  <a:cxn ang="0">
                    <a:pos x="21" y="4"/>
                  </a:cxn>
                  <a:cxn ang="0">
                    <a:pos x="6" y="0"/>
                  </a:cxn>
                </a:cxnLst>
                <a:rect l="0" t="0" r="r" b="b"/>
                <a:pathLst>
                  <a:path w="21" h="27">
                    <a:moveTo>
                      <a:pt x="6" y="0"/>
                    </a:moveTo>
                    <a:lnTo>
                      <a:pt x="6" y="2"/>
                    </a:lnTo>
                    <a:lnTo>
                      <a:pt x="0" y="24"/>
                    </a:lnTo>
                    <a:lnTo>
                      <a:pt x="15" y="27"/>
                    </a:lnTo>
                    <a:lnTo>
                      <a:pt x="21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53" name="Freeform 525"/>
              <p:cNvSpPr>
                <a:spLocks/>
              </p:cNvSpPr>
              <p:nvPr/>
            </p:nvSpPr>
            <p:spPr bwMode="auto">
              <a:xfrm>
                <a:off x="3463" y="3597"/>
                <a:ext cx="43" cy="9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28" y="2"/>
                  </a:cxn>
                  <a:cxn ang="0">
                    <a:pos x="0" y="94"/>
                  </a:cxn>
                  <a:cxn ang="0">
                    <a:pos x="15" y="99"/>
                  </a:cxn>
                  <a:cxn ang="0">
                    <a:pos x="43" y="5"/>
                  </a:cxn>
                  <a:cxn ang="0">
                    <a:pos x="41" y="0"/>
                  </a:cxn>
                  <a:cxn ang="0">
                    <a:pos x="43" y="5"/>
                  </a:cxn>
                  <a:cxn ang="0">
                    <a:pos x="43" y="2"/>
                  </a:cxn>
                  <a:cxn ang="0">
                    <a:pos x="41" y="0"/>
                  </a:cxn>
                </a:cxnLst>
                <a:rect l="0" t="0" r="r" b="b"/>
                <a:pathLst>
                  <a:path w="43" h="99">
                    <a:moveTo>
                      <a:pt x="41" y="0"/>
                    </a:moveTo>
                    <a:lnTo>
                      <a:pt x="28" y="2"/>
                    </a:lnTo>
                    <a:lnTo>
                      <a:pt x="0" y="94"/>
                    </a:lnTo>
                    <a:lnTo>
                      <a:pt x="15" y="99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54" name="Freeform 526"/>
              <p:cNvSpPr>
                <a:spLocks noEditPoints="1"/>
              </p:cNvSpPr>
              <p:nvPr/>
            </p:nvSpPr>
            <p:spPr bwMode="auto">
              <a:xfrm>
                <a:off x="1231" y="2482"/>
                <a:ext cx="1187" cy="1125"/>
              </a:xfrm>
              <a:custGeom>
                <a:avLst/>
                <a:gdLst/>
                <a:ahLst/>
                <a:cxnLst>
                  <a:cxn ang="0">
                    <a:pos x="1170" y="951"/>
                  </a:cxn>
                  <a:cxn ang="0">
                    <a:pos x="1187" y="1026"/>
                  </a:cxn>
                  <a:cxn ang="0">
                    <a:pos x="1167" y="1103"/>
                  </a:cxn>
                  <a:cxn ang="0">
                    <a:pos x="1118" y="1113"/>
                  </a:cxn>
                  <a:cxn ang="0">
                    <a:pos x="1090" y="1068"/>
                  </a:cxn>
                  <a:cxn ang="0">
                    <a:pos x="173" y="773"/>
                  </a:cxn>
                  <a:cxn ang="0">
                    <a:pos x="233" y="651"/>
                  </a:cxn>
                  <a:cxn ang="0">
                    <a:pos x="244" y="528"/>
                  </a:cxn>
                  <a:cxn ang="0">
                    <a:pos x="198" y="420"/>
                  </a:cxn>
                  <a:cxn ang="0">
                    <a:pos x="179" y="375"/>
                  </a:cxn>
                  <a:cxn ang="0">
                    <a:pos x="109" y="295"/>
                  </a:cxn>
                  <a:cxn ang="0">
                    <a:pos x="44" y="283"/>
                  </a:cxn>
                  <a:cxn ang="0">
                    <a:pos x="44" y="231"/>
                  </a:cxn>
                  <a:cxn ang="0">
                    <a:pos x="27" y="186"/>
                  </a:cxn>
                  <a:cxn ang="0">
                    <a:pos x="171" y="186"/>
                  </a:cxn>
                  <a:cxn ang="0">
                    <a:pos x="275" y="224"/>
                  </a:cxn>
                  <a:cxn ang="0">
                    <a:pos x="291" y="170"/>
                  </a:cxn>
                  <a:cxn ang="0">
                    <a:pos x="269" y="113"/>
                  </a:cxn>
                  <a:cxn ang="0">
                    <a:pos x="340" y="101"/>
                  </a:cxn>
                  <a:cxn ang="0">
                    <a:pos x="380" y="159"/>
                  </a:cxn>
                  <a:cxn ang="0">
                    <a:pos x="444" y="117"/>
                  </a:cxn>
                  <a:cxn ang="0">
                    <a:pos x="504" y="111"/>
                  </a:cxn>
                  <a:cxn ang="0">
                    <a:pos x="537" y="63"/>
                  </a:cxn>
                  <a:cxn ang="0">
                    <a:pos x="571" y="5"/>
                  </a:cxn>
                  <a:cxn ang="0">
                    <a:pos x="626" y="4"/>
                  </a:cxn>
                  <a:cxn ang="0">
                    <a:pos x="645" y="0"/>
                  </a:cxn>
                  <a:cxn ang="0">
                    <a:pos x="695" y="29"/>
                  </a:cxn>
                  <a:cxn ang="0">
                    <a:pos x="772" y="100"/>
                  </a:cxn>
                  <a:cxn ang="0">
                    <a:pos x="853" y="186"/>
                  </a:cxn>
                  <a:cxn ang="0">
                    <a:pos x="874" y="218"/>
                  </a:cxn>
                  <a:cxn ang="0">
                    <a:pos x="930" y="213"/>
                  </a:cxn>
                  <a:cxn ang="0">
                    <a:pos x="1071" y="236"/>
                  </a:cxn>
                  <a:cxn ang="0">
                    <a:pos x="1097" y="265"/>
                  </a:cxn>
                  <a:cxn ang="0">
                    <a:pos x="1063" y="337"/>
                  </a:cxn>
                  <a:cxn ang="0">
                    <a:pos x="983" y="418"/>
                  </a:cxn>
                  <a:cxn ang="0">
                    <a:pos x="877" y="450"/>
                  </a:cxn>
                  <a:cxn ang="0">
                    <a:pos x="876" y="469"/>
                  </a:cxn>
                  <a:cxn ang="0">
                    <a:pos x="924" y="466"/>
                  </a:cxn>
                  <a:cxn ang="0">
                    <a:pos x="889" y="530"/>
                  </a:cxn>
                  <a:cxn ang="0">
                    <a:pos x="923" y="589"/>
                  </a:cxn>
                  <a:cxn ang="0">
                    <a:pos x="969" y="725"/>
                  </a:cxn>
                  <a:cxn ang="0">
                    <a:pos x="921" y="739"/>
                  </a:cxn>
                  <a:cxn ang="0">
                    <a:pos x="994" y="835"/>
                  </a:cxn>
                  <a:cxn ang="0">
                    <a:pos x="923" y="914"/>
                  </a:cxn>
                  <a:cxn ang="0">
                    <a:pos x="834" y="924"/>
                  </a:cxn>
                  <a:cxn ang="0">
                    <a:pos x="658" y="867"/>
                  </a:cxn>
                  <a:cxn ang="0">
                    <a:pos x="598" y="896"/>
                  </a:cxn>
                  <a:cxn ang="0">
                    <a:pos x="596" y="975"/>
                  </a:cxn>
                  <a:cxn ang="0">
                    <a:pos x="491" y="975"/>
                  </a:cxn>
                  <a:cxn ang="0">
                    <a:pos x="391" y="908"/>
                  </a:cxn>
                  <a:cxn ang="0">
                    <a:pos x="353" y="924"/>
                  </a:cxn>
                  <a:cxn ang="0">
                    <a:pos x="231" y="882"/>
                  </a:cxn>
                  <a:cxn ang="0">
                    <a:pos x="184" y="837"/>
                  </a:cxn>
                </a:cxnLst>
                <a:rect l="0" t="0" r="r" b="b"/>
                <a:pathLst>
                  <a:path w="1187" h="1125">
                    <a:moveTo>
                      <a:pt x="1095" y="1004"/>
                    </a:moveTo>
                    <a:lnTo>
                      <a:pt x="1107" y="990"/>
                    </a:lnTo>
                    <a:lnTo>
                      <a:pt x="1125" y="973"/>
                    </a:lnTo>
                    <a:lnTo>
                      <a:pt x="1146" y="958"/>
                    </a:lnTo>
                    <a:lnTo>
                      <a:pt x="1163" y="945"/>
                    </a:lnTo>
                    <a:lnTo>
                      <a:pt x="1170" y="951"/>
                    </a:lnTo>
                    <a:lnTo>
                      <a:pt x="1176" y="961"/>
                    </a:lnTo>
                    <a:lnTo>
                      <a:pt x="1182" y="973"/>
                    </a:lnTo>
                    <a:lnTo>
                      <a:pt x="1184" y="985"/>
                    </a:lnTo>
                    <a:lnTo>
                      <a:pt x="1185" y="999"/>
                    </a:lnTo>
                    <a:lnTo>
                      <a:pt x="1187" y="1012"/>
                    </a:lnTo>
                    <a:lnTo>
                      <a:pt x="1187" y="1026"/>
                    </a:lnTo>
                    <a:lnTo>
                      <a:pt x="1185" y="1041"/>
                    </a:lnTo>
                    <a:lnTo>
                      <a:pt x="1184" y="1054"/>
                    </a:lnTo>
                    <a:lnTo>
                      <a:pt x="1182" y="1068"/>
                    </a:lnTo>
                    <a:lnTo>
                      <a:pt x="1178" y="1081"/>
                    </a:lnTo>
                    <a:lnTo>
                      <a:pt x="1172" y="1093"/>
                    </a:lnTo>
                    <a:lnTo>
                      <a:pt x="1167" y="1103"/>
                    </a:lnTo>
                    <a:lnTo>
                      <a:pt x="1161" y="1112"/>
                    </a:lnTo>
                    <a:lnTo>
                      <a:pt x="1154" y="1120"/>
                    </a:lnTo>
                    <a:lnTo>
                      <a:pt x="1146" y="1125"/>
                    </a:lnTo>
                    <a:lnTo>
                      <a:pt x="1135" y="1122"/>
                    </a:lnTo>
                    <a:lnTo>
                      <a:pt x="1127" y="1118"/>
                    </a:lnTo>
                    <a:lnTo>
                      <a:pt x="1118" y="1113"/>
                    </a:lnTo>
                    <a:lnTo>
                      <a:pt x="1112" y="1110"/>
                    </a:lnTo>
                    <a:lnTo>
                      <a:pt x="1107" y="1103"/>
                    </a:lnTo>
                    <a:lnTo>
                      <a:pt x="1101" y="1098"/>
                    </a:lnTo>
                    <a:lnTo>
                      <a:pt x="1097" y="1091"/>
                    </a:lnTo>
                    <a:lnTo>
                      <a:pt x="1093" y="1085"/>
                    </a:lnTo>
                    <a:lnTo>
                      <a:pt x="1090" y="1068"/>
                    </a:lnTo>
                    <a:lnTo>
                      <a:pt x="1090" y="1049"/>
                    </a:lnTo>
                    <a:lnTo>
                      <a:pt x="1092" y="1027"/>
                    </a:lnTo>
                    <a:lnTo>
                      <a:pt x="1095" y="1004"/>
                    </a:lnTo>
                    <a:close/>
                    <a:moveTo>
                      <a:pt x="119" y="818"/>
                    </a:moveTo>
                    <a:lnTo>
                      <a:pt x="145" y="796"/>
                    </a:lnTo>
                    <a:lnTo>
                      <a:pt x="173" y="773"/>
                    </a:lnTo>
                    <a:lnTo>
                      <a:pt x="184" y="759"/>
                    </a:lnTo>
                    <a:lnTo>
                      <a:pt x="196" y="747"/>
                    </a:lnTo>
                    <a:lnTo>
                      <a:pt x="207" y="735"/>
                    </a:lnTo>
                    <a:lnTo>
                      <a:pt x="214" y="724"/>
                    </a:lnTo>
                    <a:lnTo>
                      <a:pt x="220" y="698"/>
                    </a:lnTo>
                    <a:lnTo>
                      <a:pt x="233" y="651"/>
                    </a:lnTo>
                    <a:lnTo>
                      <a:pt x="241" y="624"/>
                    </a:lnTo>
                    <a:lnTo>
                      <a:pt x="250" y="602"/>
                    </a:lnTo>
                    <a:lnTo>
                      <a:pt x="258" y="584"/>
                    </a:lnTo>
                    <a:lnTo>
                      <a:pt x="265" y="572"/>
                    </a:lnTo>
                    <a:lnTo>
                      <a:pt x="252" y="548"/>
                    </a:lnTo>
                    <a:lnTo>
                      <a:pt x="244" y="528"/>
                    </a:lnTo>
                    <a:lnTo>
                      <a:pt x="239" y="508"/>
                    </a:lnTo>
                    <a:lnTo>
                      <a:pt x="235" y="491"/>
                    </a:lnTo>
                    <a:lnTo>
                      <a:pt x="229" y="474"/>
                    </a:lnTo>
                    <a:lnTo>
                      <a:pt x="222" y="457"/>
                    </a:lnTo>
                    <a:lnTo>
                      <a:pt x="213" y="440"/>
                    </a:lnTo>
                    <a:lnTo>
                      <a:pt x="198" y="420"/>
                    </a:lnTo>
                    <a:lnTo>
                      <a:pt x="205" y="407"/>
                    </a:lnTo>
                    <a:lnTo>
                      <a:pt x="209" y="398"/>
                    </a:lnTo>
                    <a:lnTo>
                      <a:pt x="213" y="393"/>
                    </a:lnTo>
                    <a:lnTo>
                      <a:pt x="211" y="390"/>
                    </a:lnTo>
                    <a:lnTo>
                      <a:pt x="201" y="386"/>
                    </a:lnTo>
                    <a:lnTo>
                      <a:pt x="179" y="375"/>
                    </a:lnTo>
                    <a:lnTo>
                      <a:pt x="171" y="361"/>
                    </a:lnTo>
                    <a:lnTo>
                      <a:pt x="160" y="344"/>
                    </a:lnTo>
                    <a:lnTo>
                      <a:pt x="145" y="327"/>
                    </a:lnTo>
                    <a:lnTo>
                      <a:pt x="128" y="309"/>
                    </a:lnTo>
                    <a:lnTo>
                      <a:pt x="119" y="302"/>
                    </a:lnTo>
                    <a:lnTo>
                      <a:pt x="109" y="295"/>
                    </a:lnTo>
                    <a:lnTo>
                      <a:pt x="98" y="289"/>
                    </a:lnTo>
                    <a:lnTo>
                      <a:pt x="89" y="283"/>
                    </a:lnTo>
                    <a:lnTo>
                      <a:pt x="77" y="282"/>
                    </a:lnTo>
                    <a:lnTo>
                      <a:pt x="66" y="280"/>
                    </a:lnTo>
                    <a:lnTo>
                      <a:pt x="55" y="280"/>
                    </a:lnTo>
                    <a:lnTo>
                      <a:pt x="44" y="283"/>
                    </a:lnTo>
                    <a:lnTo>
                      <a:pt x="32" y="277"/>
                    </a:lnTo>
                    <a:lnTo>
                      <a:pt x="19" y="268"/>
                    </a:lnTo>
                    <a:lnTo>
                      <a:pt x="10" y="257"/>
                    </a:lnTo>
                    <a:lnTo>
                      <a:pt x="0" y="246"/>
                    </a:lnTo>
                    <a:lnTo>
                      <a:pt x="23" y="238"/>
                    </a:lnTo>
                    <a:lnTo>
                      <a:pt x="44" y="231"/>
                    </a:lnTo>
                    <a:lnTo>
                      <a:pt x="38" y="221"/>
                    </a:lnTo>
                    <a:lnTo>
                      <a:pt x="30" y="216"/>
                    </a:lnTo>
                    <a:lnTo>
                      <a:pt x="21" y="213"/>
                    </a:lnTo>
                    <a:lnTo>
                      <a:pt x="10" y="208"/>
                    </a:lnTo>
                    <a:lnTo>
                      <a:pt x="19" y="194"/>
                    </a:lnTo>
                    <a:lnTo>
                      <a:pt x="27" y="186"/>
                    </a:lnTo>
                    <a:lnTo>
                      <a:pt x="40" y="187"/>
                    </a:lnTo>
                    <a:lnTo>
                      <a:pt x="55" y="189"/>
                    </a:lnTo>
                    <a:lnTo>
                      <a:pt x="74" y="189"/>
                    </a:lnTo>
                    <a:lnTo>
                      <a:pt x="92" y="189"/>
                    </a:lnTo>
                    <a:lnTo>
                      <a:pt x="136" y="186"/>
                    </a:lnTo>
                    <a:lnTo>
                      <a:pt x="171" y="186"/>
                    </a:lnTo>
                    <a:lnTo>
                      <a:pt x="184" y="201"/>
                    </a:lnTo>
                    <a:lnTo>
                      <a:pt x="198" y="216"/>
                    </a:lnTo>
                    <a:lnTo>
                      <a:pt x="216" y="218"/>
                    </a:lnTo>
                    <a:lnTo>
                      <a:pt x="239" y="219"/>
                    </a:lnTo>
                    <a:lnTo>
                      <a:pt x="258" y="223"/>
                    </a:lnTo>
                    <a:lnTo>
                      <a:pt x="275" y="224"/>
                    </a:lnTo>
                    <a:lnTo>
                      <a:pt x="280" y="216"/>
                    </a:lnTo>
                    <a:lnTo>
                      <a:pt x="286" y="209"/>
                    </a:lnTo>
                    <a:lnTo>
                      <a:pt x="288" y="204"/>
                    </a:lnTo>
                    <a:lnTo>
                      <a:pt x="288" y="197"/>
                    </a:lnTo>
                    <a:lnTo>
                      <a:pt x="288" y="186"/>
                    </a:lnTo>
                    <a:lnTo>
                      <a:pt x="291" y="170"/>
                    </a:lnTo>
                    <a:lnTo>
                      <a:pt x="282" y="160"/>
                    </a:lnTo>
                    <a:lnTo>
                      <a:pt x="275" y="152"/>
                    </a:lnTo>
                    <a:lnTo>
                      <a:pt x="269" y="142"/>
                    </a:lnTo>
                    <a:lnTo>
                      <a:pt x="267" y="132"/>
                    </a:lnTo>
                    <a:lnTo>
                      <a:pt x="267" y="122"/>
                    </a:lnTo>
                    <a:lnTo>
                      <a:pt x="269" y="113"/>
                    </a:lnTo>
                    <a:lnTo>
                      <a:pt x="275" y="103"/>
                    </a:lnTo>
                    <a:lnTo>
                      <a:pt x="282" y="95"/>
                    </a:lnTo>
                    <a:lnTo>
                      <a:pt x="301" y="105"/>
                    </a:lnTo>
                    <a:lnTo>
                      <a:pt x="310" y="110"/>
                    </a:lnTo>
                    <a:lnTo>
                      <a:pt x="320" y="108"/>
                    </a:lnTo>
                    <a:lnTo>
                      <a:pt x="340" y="101"/>
                    </a:lnTo>
                    <a:lnTo>
                      <a:pt x="342" y="115"/>
                    </a:lnTo>
                    <a:lnTo>
                      <a:pt x="346" y="127"/>
                    </a:lnTo>
                    <a:lnTo>
                      <a:pt x="352" y="138"/>
                    </a:lnTo>
                    <a:lnTo>
                      <a:pt x="359" y="147"/>
                    </a:lnTo>
                    <a:lnTo>
                      <a:pt x="368" y="154"/>
                    </a:lnTo>
                    <a:lnTo>
                      <a:pt x="380" y="159"/>
                    </a:lnTo>
                    <a:lnTo>
                      <a:pt x="395" y="162"/>
                    </a:lnTo>
                    <a:lnTo>
                      <a:pt x="410" y="162"/>
                    </a:lnTo>
                    <a:lnTo>
                      <a:pt x="421" y="142"/>
                    </a:lnTo>
                    <a:lnTo>
                      <a:pt x="432" y="125"/>
                    </a:lnTo>
                    <a:lnTo>
                      <a:pt x="438" y="120"/>
                    </a:lnTo>
                    <a:lnTo>
                      <a:pt x="444" y="117"/>
                    </a:lnTo>
                    <a:lnTo>
                      <a:pt x="447" y="117"/>
                    </a:lnTo>
                    <a:lnTo>
                      <a:pt x="451" y="118"/>
                    </a:lnTo>
                    <a:lnTo>
                      <a:pt x="457" y="120"/>
                    </a:lnTo>
                    <a:lnTo>
                      <a:pt x="460" y="125"/>
                    </a:lnTo>
                    <a:lnTo>
                      <a:pt x="485" y="118"/>
                    </a:lnTo>
                    <a:lnTo>
                      <a:pt x="504" y="111"/>
                    </a:lnTo>
                    <a:lnTo>
                      <a:pt x="511" y="106"/>
                    </a:lnTo>
                    <a:lnTo>
                      <a:pt x="517" y="101"/>
                    </a:lnTo>
                    <a:lnTo>
                      <a:pt x="522" y="96"/>
                    </a:lnTo>
                    <a:lnTo>
                      <a:pt x="526" y="91"/>
                    </a:lnTo>
                    <a:lnTo>
                      <a:pt x="532" y="78"/>
                    </a:lnTo>
                    <a:lnTo>
                      <a:pt x="537" y="63"/>
                    </a:lnTo>
                    <a:lnTo>
                      <a:pt x="541" y="44"/>
                    </a:lnTo>
                    <a:lnTo>
                      <a:pt x="547" y="22"/>
                    </a:lnTo>
                    <a:lnTo>
                      <a:pt x="551" y="15"/>
                    </a:lnTo>
                    <a:lnTo>
                      <a:pt x="556" y="10"/>
                    </a:lnTo>
                    <a:lnTo>
                      <a:pt x="564" y="7"/>
                    </a:lnTo>
                    <a:lnTo>
                      <a:pt x="571" y="5"/>
                    </a:lnTo>
                    <a:lnTo>
                      <a:pt x="590" y="5"/>
                    </a:lnTo>
                    <a:lnTo>
                      <a:pt x="603" y="5"/>
                    </a:lnTo>
                    <a:lnTo>
                      <a:pt x="613" y="4"/>
                    </a:lnTo>
                    <a:lnTo>
                      <a:pt x="618" y="2"/>
                    </a:lnTo>
                    <a:lnTo>
                      <a:pt x="622" y="2"/>
                    </a:lnTo>
                    <a:lnTo>
                      <a:pt x="626" y="4"/>
                    </a:lnTo>
                    <a:lnTo>
                      <a:pt x="628" y="7"/>
                    </a:lnTo>
                    <a:lnTo>
                      <a:pt x="626" y="10"/>
                    </a:lnTo>
                    <a:lnTo>
                      <a:pt x="626" y="14"/>
                    </a:lnTo>
                    <a:lnTo>
                      <a:pt x="626" y="14"/>
                    </a:lnTo>
                    <a:lnTo>
                      <a:pt x="631" y="10"/>
                    </a:lnTo>
                    <a:lnTo>
                      <a:pt x="645" y="0"/>
                    </a:lnTo>
                    <a:lnTo>
                      <a:pt x="646" y="5"/>
                    </a:lnTo>
                    <a:lnTo>
                      <a:pt x="650" y="10"/>
                    </a:lnTo>
                    <a:lnTo>
                      <a:pt x="658" y="15"/>
                    </a:lnTo>
                    <a:lnTo>
                      <a:pt x="667" y="19"/>
                    </a:lnTo>
                    <a:lnTo>
                      <a:pt x="684" y="25"/>
                    </a:lnTo>
                    <a:lnTo>
                      <a:pt x="695" y="29"/>
                    </a:lnTo>
                    <a:lnTo>
                      <a:pt x="707" y="44"/>
                    </a:lnTo>
                    <a:lnTo>
                      <a:pt x="718" y="57"/>
                    </a:lnTo>
                    <a:lnTo>
                      <a:pt x="733" y="71"/>
                    </a:lnTo>
                    <a:lnTo>
                      <a:pt x="742" y="81"/>
                    </a:lnTo>
                    <a:lnTo>
                      <a:pt x="753" y="91"/>
                    </a:lnTo>
                    <a:lnTo>
                      <a:pt x="772" y="100"/>
                    </a:lnTo>
                    <a:lnTo>
                      <a:pt x="774" y="115"/>
                    </a:lnTo>
                    <a:lnTo>
                      <a:pt x="776" y="130"/>
                    </a:lnTo>
                    <a:lnTo>
                      <a:pt x="800" y="149"/>
                    </a:lnTo>
                    <a:lnTo>
                      <a:pt x="821" y="169"/>
                    </a:lnTo>
                    <a:lnTo>
                      <a:pt x="840" y="179"/>
                    </a:lnTo>
                    <a:lnTo>
                      <a:pt x="853" y="186"/>
                    </a:lnTo>
                    <a:lnTo>
                      <a:pt x="862" y="194"/>
                    </a:lnTo>
                    <a:lnTo>
                      <a:pt x="868" y="199"/>
                    </a:lnTo>
                    <a:lnTo>
                      <a:pt x="872" y="206"/>
                    </a:lnTo>
                    <a:lnTo>
                      <a:pt x="872" y="211"/>
                    </a:lnTo>
                    <a:lnTo>
                      <a:pt x="874" y="214"/>
                    </a:lnTo>
                    <a:lnTo>
                      <a:pt x="874" y="218"/>
                    </a:lnTo>
                    <a:lnTo>
                      <a:pt x="874" y="221"/>
                    </a:lnTo>
                    <a:lnTo>
                      <a:pt x="874" y="223"/>
                    </a:lnTo>
                    <a:lnTo>
                      <a:pt x="876" y="223"/>
                    </a:lnTo>
                    <a:lnTo>
                      <a:pt x="879" y="223"/>
                    </a:lnTo>
                    <a:lnTo>
                      <a:pt x="896" y="219"/>
                    </a:lnTo>
                    <a:lnTo>
                      <a:pt x="930" y="213"/>
                    </a:lnTo>
                    <a:lnTo>
                      <a:pt x="954" y="216"/>
                    </a:lnTo>
                    <a:lnTo>
                      <a:pt x="981" y="219"/>
                    </a:lnTo>
                    <a:lnTo>
                      <a:pt x="1015" y="226"/>
                    </a:lnTo>
                    <a:lnTo>
                      <a:pt x="1045" y="230"/>
                    </a:lnTo>
                    <a:lnTo>
                      <a:pt x="1058" y="231"/>
                    </a:lnTo>
                    <a:lnTo>
                      <a:pt x="1071" y="236"/>
                    </a:lnTo>
                    <a:lnTo>
                      <a:pt x="1077" y="238"/>
                    </a:lnTo>
                    <a:lnTo>
                      <a:pt x="1082" y="243"/>
                    </a:lnTo>
                    <a:lnTo>
                      <a:pt x="1088" y="246"/>
                    </a:lnTo>
                    <a:lnTo>
                      <a:pt x="1092" y="253"/>
                    </a:lnTo>
                    <a:lnTo>
                      <a:pt x="1095" y="258"/>
                    </a:lnTo>
                    <a:lnTo>
                      <a:pt x="1097" y="265"/>
                    </a:lnTo>
                    <a:lnTo>
                      <a:pt x="1097" y="270"/>
                    </a:lnTo>
                    <a:lnTo>
                      <a:pt x="1097" y="277"/>
                    </a:lnTo>
                    <a:lnTo>
                      <a:pt x="1092" y="289"/>
                    </a:lnTo>
                    <a:lnTo>
                      <a:pt x="1084" y="302"/>
                    </a:lnTo>
                    <a:lnTo>
                      <a:pt x="1075" y="319"/>
                    </a:lnTo>
                    <a:lnTo>
                      <a:pt x="1063" y="337"/>
                    </a:lnTo>
                    <a:lnTo>
                      <a:pt x="1052" y="359"/>
                    </a:lnTo>
                    <a:lnTo>
                      <a:pt x="1041" y="385"/>
                    </a:lnTo>
                    <a:lnTo>
                      <a:pt x="1016" y="388"/>
                    </a:lnTo>
                    <a:lnTo>
                      <a:pt x="988" y="390"/>
                    </a:lnTo>
                    <a:lnTo>
                      <a:pt x="986" y="405"/>
                    </a:lnTo>
                    <a:lnTo>
                      <a:pt x="983" y="418"/>
                    </a:lnTo>
                    <a:lnTo>
                      <a:pt x="962" y="423"/>
                    </a:lnTo>
                    <a:lnTo>
                      <a:pt x="926" y="432"/>
                    </a:lnTo>
                    <a:lnTo>
                      <a:pt x="908" y="437"/>
                    </a:lnTo>
                    <a:lnTo>
                      <a:pt x="891" y="442"/>
                    </a:lnTo>
                    <a:lnTo>
                      <a:pt x="883" y="447"/>
                    </a:lnTo>
                    <a:lnTo>
                      <a:pt x="877" y="450"/>
                    </a:lnTo>
                    <a:lnTo>
                      <a:pt x="874" y="454"/>
                    </a:lnTo>
                    <a:lnTo>
                      <a:pt x="870" y="459"/>
                    </a:lnTo>
                    <a:lnTo>
                      <a:pt x="870" y="462"/>
                    </a:lnTo>
                    <a:lnTo>
                      <a:pt x="870" y="466"/>
                    </a:lnTo>
                    <a:lnTo>
                      <a:pt x="872" y="467"/>
                    </a:lnTo>
                    <a:lnTo>
                      <a:pt x="876" y="469"/>
                    </a:lnTo>
                    <a:lnTo>
                      <a:pt x="885" y="469"/>
                    </a:lnTo>
                    <a:lnTo>
                      <a:pt x="898" y="467"/>
                    </a:lnTo>
                    <a:lnTo>
                      <a:pt x="909" y="466"/>
                    </a:lnTo>
                    <a:lnTo>
                      <a:pt x="919" y="464"/>
                    </a:lnTo>
                    <a:lnTo>
                      <a:pt x="923" y="464"/>
                    </a:lnTo>
                    <a:lnTo>
                      <a:pt x="924" y="466"/>
                    </a:lnTo>
                    <a:lnTo>
                      <a:pt x="924" y="466"/>
                    </a:lnTo>
                    <a:lnTo>
                      <a:pt x="923" y="467"/>
                    </a:lnTo>
                    <a:lnTo>
                      <a:pt x="889" y="503"/>
                    </a:lnTo>
                    <a:lnTo>
                      <a:pt x="887" y="509"/>
                    </a:lnTo>
                    <a:lnTo>
                      <a:pt x="887" y="520"/>
                    </a:lnTo>
                    <a:lnTo>
                      <a:pt x="889" y="530"/>
                    </a:lnTo>
                    <a:lnTo>
                      <a:pt x="891" y="538"/>
                    </a:lnTo>
                    <a:lnTo>
                      <a:pt x="891" y="548"/>
                    </a:lnTo>
                    <a:lnTo>
                      <a:pt x="894" y="558"/>
                    </a:lnTo>
                    <a:lnTo>
                      <a:pt x="902" y="567"/>
                    </a:lnTo>
                    <a:lnTo>
                      <a:pt x="908" y="575"/>
                    </a:lnTo>
                    <a:lnTo>
                      <a:pt x="923" y="589"/>
                    </a:lnTo>
                    <a:lnTo>
                      <a:pt x="934" y="601"/>
                    </a:lnTo>
                    <a:lnTo>
                      <a:pt x="994" y="676"/>
                    </a:lnTo>
                    <a:lnTo>
                      <a:pt x="945" y="700"/>
                    </a:lnTo>
                    <a:lnTo>
                      <a:pt x="949" y="705"/>
                    </a:lnTo>
                    <a:lnTo>
                      <a:pt x="958" y="715"/>
                    </a:lnTo>
                    <a:lnTo>
                      <a:pt x="969" y="725"/>
                    </a:lnTo>
                    <a:lnTo>
                      <a:pt x="977" y="730"/>
                    </a:lnTo>
                    <a:lnTo>
                      <a:pt x="966" y="732"/>
                    </a:lnTo>
                    <a:lnTo>
                      <a:pt x="947" y="734"/>
                    </a:lnTo>
                    <a:lnTo>
                      <a:pt x="936" y="735"/>
                    </a:lnTo>
                    <a:lnTo>
                      <a:pt x="926" y="737"/>
                    </a:lnTo>
                    <a:lnTo>
                      <a:pt x="921" y="739"/>
                    </a:lnTo>
                    <a:lnTo>
                      <a:pt x="919" y="742"/>
                    </a:lnTo>
                    <a:lnTo>
                      <a:pt x="924" y="789"/>
                    </a:lnTo>
                    <a:lnTo>
                      <a:pt x="971" y="835"/>
                    </a:lnTo>
                    <a:lnTo>
                      <a:pt x="1003" y="832"/>
                    </a:lnTo>
                    <a:lnTo>
                      <a:pt x="998" y="832"/>
                    </a:lnTo>
                    <a:lnTo>
                      <a:pt x="994" y="835"/>
                    </a:lnTo>
                    <a:lnTo>
                      <a:pt x="988" y="840"/>
                    </a:lnTo>
                    <a:lnTo>
                      <a:pt x="981" y="847"/>
                    </a:lnTo>
                    <a:lnTo>
                      <a:pt x="968" y="862"/>
                    </a:lnTo>
                    <a:lnTo>
                      <a:pt x="953" y="881"/>
                    </a:lnTo>
                    <a:lnTo>
                      <a:pt x="938" y="897"/>
                    </a:lnTo>
                    <a:lnTo>
                      <a:pt x="923" y="914"/>
                    </a:lnTo>
                    <a:lnTo>
                      <a:pt x="911" y="924"/>
                    </a:lnTo>
                    <a:lnTo>
                      <a:pt x="902" y="929"/>
                    </a:lnTo>
                    <a:lnTo>
                      <a:pt x="879" y="931"/>
                    </a:lnTo>
                    <a:lnTo>
                      <a:pt x="861" y="931"/>
                    </a:lnTo>
                    <a:lnTo>
                      <a:pt x="846" y="928"/>
                    </a:lnTo>
                    <a:lnTo>
                      <a:pt x="834" y="924"/>
                    </a:lnTo>
                    <a:lnTo>
                      <a:pt x="814" y="911"/>
                    </a:lnTo>
                    <a:lnTo>
                      <a:pt x="785" y="891"/>
                    </a:lnTo>
                    <a:lnTo>
                      <a:pt x="740" y="899"/>
                    </a:lnTo>
                    <a:lnTo>
                      <a:pt x="725" y="892"/>
                    </a:lnTo>
                    <a:lnTo>
                      <a:pt x="692" y="879"/>
                    </a:lnTo>
                    <a:lnTo>
                      <a:pt x="658" y="867"/>
                    </a:lnTo>
                    <a:lnTo>
                      <a:pt x="641" y="860"/>
                    </a:lnTo>
                    <a:lnTo>
                      <a:pt x="630" y="865"/>
                    </a:lnTo>
                    <a:lnTo>
                      <a:pt x="618" y="872"/>
                    </a:lnTo>
                    <a:lnTo>
                      <a:pt x="611" y="879"/>
                    </a:lnTo>
                    <a:lnTo>
                      <a:pt x="603" y="887"/>
                    </a:lnTo>
                    <a:lnTo>
                      <a:pt x="598" y="896"/>
                    </a:lnTo>
                    <a:lnTo>
                      <a:pt x="594" y="904"/>
                    </a:lnTo>
                    <a:lnTo>
                      <a:pt x="592" y="913"/>
                    </a:lnTo>
                    <a:lnTo>
                      <a:pt x="590" y="921"/>
                    </a:lnTo>
                    <a:lnTo>
                      <a:pt x="588" y="940"/>
                    </a:lnTo>
                    <a:lnTo>
                      <a:pt x="592" y="958"/>
                    </a:lnTo>
                    <a:lnTo>
                      <a:pt x="596" y="975"/>
                    </a:lnTo>
                    <a:lnTo>
                      <a:pt x="601" y="990"/>
                    </a:lnTo>
                    <a:lnTo>
                      <a:pt x="590" y="988"/>
                    </a:lnTo>
                    <a:lnTo>
                      <a:pt x="564" y="985"/>
                    </a:lnTo>
                    <a:lnTo>
                      <a:pt x="532" y="980"/>
                    </a:lnTo>
                    <a:lnTo>
                      <a:pt x="502" y="975"/>
                    </a:lnTo>
                    <a:lnTo>
                      <a:pt x="491" y="975"/>
                    </a:lnTo>
                    <a:lnTo>
                      <a:pt x="477" y="968"/>
                    </a:lnTo>
                    <a:lnTo>
                      <a:pt x="462" y="960"/>
                    </a:lnTo>
                    <a:lnTo>
                      <a:pt x="445" y="950"/>
                    </a:lnTo>
                    <a:lnTo>
                      <a:pt x="414" y="928"/>
                    </a:lnTo>
                    <a:lnTo>
                      <a:pt x="393" y="909"/>
                    </a:lnTo>
                    <a:lnTo>
                      <a:pt x="391" y="908"/>
                    </a:lnTo>
                    <a:lnTo>
                      <a:pt x="389" y="908"/>
                    </a:lnTo>
                    <a:lnTo>
                      <a:pt x="385" y="908"/>
                    </a:lnTo>
                    <a:lnTo>
                      <a:pt x="383" y="909"/>
                    </a:lnTo>
                    <a:lnTo>
                      <a:pt x="374" y="914"/>
                    </a:lnTo>
                    <a:lnTo>
                      <a:pt x="365" y="919"/>
                    </a:lnTo>
                    <a:lnTo>
                      <a:pt x="353" y="924"/>
                    </a:lnTo>
                    <a:lnTo>
                      <a:pt x="344" y="928"/>
                    </a:lnTo>
                    <a:lnTo>
                      <a:pt x="337" y="931"/>
                    </a:lnTo>
                    <a:lnTo>
                      <a:pt x="331" y="929"/>
                    </a:lnTo>
                    <a:lnTo>
                      <a:pt x="286" y="891"/>
                    </a:lnTo>
                    <a:lnTo>
                      <a:pt x="256" y="899"/>
                    </a:lnTo>
                    <a:lnTo>
                      <a:pt x="231" y="882"/>
                    </a:lnTo>
                    <a:lnTo>
                      <a:pt x="209" y="870"/>
                    </a:lnTo>
                    <a:lnTo>
                      <a:pt x="201" y="865"/>
                    </a:lnTo>
                    <a:lnTo>
                      <a:pt x="194" y="859"/>
                    </a:lnTo>
                    <a:lnTo>
                      <a:pt x="190" y="850"/>
                    </a:lnTo>
                    <a:lnTo>
                      <a:pt x="188" y="838"/>
                    </a:lnTo>
                    <a:lnTo>
                      <a:pt x="184" y="837"/>
                    </a:lnTo>
                    <a:lnTo>
                      <a:pt x="177" y="833"/>
                    </a:lnTo>
                    <a:lnTo>
                      <a:pt x="167" y="828"/>
                    </a:lnTo>
                    <a:lnTo>
                      <a:pt x="154" y="825"/>
                    </a:lnTo>
                    <a:lnTo>
                      <a:pt x="130" y="818"/>
                    </a:lnTo>
                    <a:lnTo>
                      <a:pt x="119" y="818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55" name="Freeform 527"/>
              <p:cNvSpPr>
                <a:spLocks/>
              </p:cNvSpPr>
              <p:nvPr/>
            </p:nvSpPr>
            <p:spPr bwMode="auto">
              <a:xfrm>
                <a:off x="2319" y="3417"/>
                <a:ext cx="81" cy="72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69" y="5"/>
                  </a:cxn>
                  <a:cxn ang="0">
                    <a:pos x="52" y="16"/>
                  </a:cxn>
                  <a:cxn ang="0">
                    <a:pos x="32" y="33"/>
                  </a:cxn>
                  <a:cxn ang="0">
                    <a:pos x="13" y="50"/>
                  </a:cxn>
                  <a:cxn ang="0">
                    <a:pos x="0" y="65"/>
                  </a:cxn>
                  <a:cxn ang="0">
                    <a:pos x="15" y="72"/>
                  </a:cxn>
                  <a:cxn ang="0">
                    <a:pos x="24" y="60"/>
                  </a:cxn>
                  <a:cxn ang="0">
                    <a:pos x="43" y="43"/>
                  </a:cxn>
                  <a:cxn ang="0">
                    <a:pos x="64" y="28"/>
                  </a:cxn>
                  <a:cxn ang="0">
                    <a:pos x="81" y="15"/>
                  </a:cxn>
                  <a:cxn ang="0">
                    <a:pos x="69" y="15"/>
                  </a:cxn>
                  <a:cxn ang="0">
                    <a:pos x="81" y="5"/>
                  </a:cxn>
                  <a:cxn ang="0">
                    <a:pos x="75" y="0"/>
                  </a:cxn>
                  <a:cxn ang="0">
                    <a:pos x="69" y="5"/>
                  </a:cxn>
                  <a:cxn ang="0">
                    <a:pos x="81" y="5"/>
                  </a:cxn>
                </a:cxnLst>
                <a:rect l="0" t="0" r="r" b="b"/>
                <a:pathLst>
                  <a:path w="81" h="72">
                    <a:moveTo>
                      <a:pt x="81" y="5"/>
                    </a:moveTo>
                    <a:lnTo>
                      <a:pt x="69" y="5"/>
                    </a:lnTo>
                    <a:lnTo>
                      <a:pt x="52" y="16"/>
                    </a:lnTo>
                    <a:lnTo>
                      <a:pt x="32" y="33"/>
                    </a:lnTo>
                    <a:lnTo>
                      <a:pt x="13" y="50"/>
                    </a:lnTo>
                    <a:lnTo>
                      <a:pt x="0" y="65"/>
                    </a:lnTo>
                    <a:lnTo>
                      <a:pt x="15" y="72"/>
                    </a:lnTo>
                    <a:lnTo>
                      <a:pt x="24" y="60"/>
                    </a:lnTo>
                    <a:lnTo>
                      <a:pt x="43" y="43"/>
                    </a:lnTo>
                    <a:lnTo>
                      <a:pt x="64" y="28"/>
                    </a:lnTo>
                    <a:lnTo>
                      <a:pt x="81" y="15"/>
                    </a:lnTo>
                    <a:lnTo>
                      <a:pt x="69" y="15"/>
                    </a:lnTo>
                    <a:lnTo>
                      <a:pt x="81" y="5"/>
                    </a:lnTo>
                    <a:lnTo>
                      <a:pt x="75" y="0"/>
                    </a:lnTo>
                    <a:lnTo>
                      <a:pt x="69" y="5"/>
                    </a:lnTo>
                    <a:lnTo>
                      <a:pt x="8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56" name="Freeform 528"/>
              <p:cNvSpPr>
                <a:spLocks/>
              </p:cNvSpPr>
              <p:nvPr/>
            </p:nvSpPr>
            <p:spPr bwMode="auto">
              <a:xfrm>
                <a:off x="2373" y="3422"/>
                <a:ext cx="53" cy="194"/>
              </a:xfrm>
              <a:custGeom>
                <a:avLst/>
                <a:gdLst/>
                <a:ahLst/>
                <a:cxnLst>
                  <a:cxn ang="0">
                    <a:pos x="2" y="192"/>
                  </a:cxn>
                  <a:cxn ang="0">
                    <a:pos x="8" y="192"/>
                  </a:cxn>
                  <a:cxn ang="0">
                    <a:pos x="17" y="185"/>
                  </a:cxn>
                  <a:cxn ang="0">
                    <a:pos x="25" y="177"/>
                  </a:cxn>
                  <a:cxn ang="0">
                    <a:pos x="32" y="167"/>
                  </a:cxn>
                  <a:cxn ang="0">
                    <a:pos x="38" y="155"/>
                  </a:cxn>
                  <a:cxn ang="0">
                    <a:pos x="43" y="143"/>
                  </a:cxn>
                  <a:cxn ang="0">
                    <a:pos x="47" y="129"/>
                  </a:cxn>
                  <a:cxn ang="0">
                    <a:pos x="49" y="116"/>
                  </a:cxn>
                  <a:cxn ang="0">
                    <a:pos x="53" y="101"/>
                  </a:cxn>
                  <a:cxn ang="0">
                    <a:pos x="53" y="86"/>
                  </a:cxn>
                  <a:cxn ang="0">
                    <a:pos x="53" y="72"/>
                  </a:cxn>
                  <a:cxn ang="0">
                    <a:pos x="53" y="57"/>
                  </a:cxn>
                  <a:cxn ang="0">
                    <a:pos x="49" y="43"/>
                  </a:cxn>
                  <a:cxn ang="0">
                    <a:pos x="45" y="30"/>
                  </a:cxn>
                  <a:cxn ang="0">
                    <a:pos x="42" y="18"/>
                  </a:cxn>
                  <a:cxn ang="0">
                    <a:pos x="34" y="8"/>
                  </a:cxn>
                  <a:cxn ang="0">
                    <a:pos x="27" y="0"/>
                  </a:cxn>
                  <a:cxn ang="0">
                    <a:pos x="15" y="10"/>
                  </a:cxn>
                  <a:cxn ang="0">
                    <a:pos x="21" y="16"/>
                  </a:cxn>
                  <a:cxn ang="0">
                    <a:pos x="27" y="25"/>
                  </a:cxn>
                  <a:cxn ang="0">
                    <a:pos x="32" y="35"/>
                  </a:cxn>
                  <a:cxn ang="0">
                    <a:pos x="34" y="47"/>
                  </a:cxn>
                  <a:cxn ang="0">
                    <a:pos x="36" y="59"/>
                  </a:cxn>
                  <a:cxn ang="0">
                    <a:pos x="38" y="72"/>
                  </a:cxn>
                  <a:cxn ang="0">
                    <a:pos x="38" y="86"/>
                  </a:cxn>
                  <a:cxn ang="0">
                    <a:pos x="36" y="99"/>
                  </a:cxn>
                  <a:cxn ang="0">
                    <a:pos x="34" y="113"/>
                  </a:cxn>
                  <a:cxn ang="0">
                    <a:pos x="32" y="126"/>
                  </a:cxn>
                  <a:cxn ang="0">
                    <a:pos x="28" y="138"/>
                  </a:cxn>
                  <a:cxn ang="0">
                    <a:pos x="23" y="150"/>
                  </a:cxn>
                  <a:cxn ang="0">
                    <a:pos x="17" y="160"/>
                  </a:cxn>
                  <a:cxn ang="0">
                    <a:pos x="12" y="168"/>
                  </a:cxn>
                  <a:cxn ang="0">
                    <a:pos x="6" y="175"/>
                  </a:cxn>
                  <a:cxn ang="0">
                    <a:pos x="0" y="178"/>
                  </a:cxn>
                  <a:cxn ang="0">
                    <a:pos x="6" y="178"/>
                  </a:cxn>
                  <a:cxn ang="0">
                    <a:pos x="2" y="192"/>
                  </a:cxn>
                  <a:cxn ang="0">
                    <a:pos x="4" y="194"/>
                  </a:cxn>
                  <a:cxn ang="0">
                    <a:pos x="8" y="192"/>
                  </a:cxn>
                  <a:cxn ang="0">
                    <a:pos x="2" y="192"/>
                  </a:cxn>
                </a:cxnLst>
                <a:rect l="0" t="0" r="r" b="b"/>
                <a:pathLst>
                  <a:path w="53" h="194">
                    <a:moveTo>
                      <a:pt x="2" y="192"/>
                    </a:moveTo>
                    <a:lnTo>
                      <a:pt x="8" y="192"/>
                    </a:lnTo>
                    <a:lnTo>
                      <a:pt x="17" y="185"/>
                    </a:lnTo>
                    <a:lnTo>
                      <a:pt x="25" y="177"/>
                    </a:lnTo>
                    <a:lnTo>
                      <a:pt x="32" y="167"/>
                    </a:lnTo>
                    <a:lnTo>
                      <a:pt x="38" y="155"/>
                    </a:lnTo>
                    <a:lnTo>
                      <a:pt x="43" y="143"/>
                    </a:lnTo>
                    <a:lnTo>
                      <a:pt x="47" y="129"/>
                    </a:lnTo>
                    <a:lnTo>
                      <a:pt x="49" y="116"/>
                    </a:lnTo>
                    <a:lnTo>
                      <a:pt x="53" y="101"/>
                    </a:lnTo>
                    <a:lnTo>
                      <a:pt x="53" y="86"/>
                    </a:lnTo>
                    <a:lnTo>
                      <a:pt x="53" y="72"/>
                    </a:lnTo>
                    <a:lnTo>
                      <a:pt x="53" y="57"/>
                    </a:lnTo>
                    <a:lnTo>
                      <a:pt x="49" y="43"/>
                    </a:lnTo>
                    <a:lnTo>
                      <a:pt x="45" y="30"/>
                    </a:lnTo>
                    <a:lnTo>
                      <a:pt x="42" y="18"/>
                    </a:lnTo>
                    <a:lnTo>
                      <a:pt x="34" y="8"/>
                    </a:lnTo>
                    <a:lnTo>
                      <a:pt x="27" y="0"/>
                    </a:lnTo>
                    <a:lnTo>
                      <a:pt x="15" y="10"/>
                    </a:lnTo>
                    <a:lnTo>
                      <a:pt x="21" y="16"/>
                    </a:lnTo>
                    <a:lnTo>
                      <a:pt x="27" y="25"/>
                    </a:lnTo>
                    <a:lnTo>
                      <a:pt x="32" y="35"/>
                    </a:lnTo>
                    <a:lnTo>
                      <a:pt x="34" y="47"/>
                    </a:lnTo>
                    <a:lnTo>
                      <a:pt x="36" y="59"/>
                    </a:lnTo>
                    <a:lnTo>
                      <a:pt x="38" y="72"/>
                    </a:lnTo>
                    <a:lnTo>
                      <a:pt x="38" y="86"/>
                    </a:lnTo>
                    <a:lnTo>
                      <a:pt x="36" y="99"/>
                    </a:lnTo>
                    <a:lnTo>
                      <a:pt x="34" y="113"/>
                    </a:lnTo>
                    <a:lnTo>
                      <a:pt x="32" y="126"/>
                    </a:lnTo>
                    <a:lnTo>
                      <a:pt x="28" y="138"/>
                    </a:lnTo>
                    <a:lnTo>
                      <a:pt x="23" y="150"/>
                    </a:lnTo>
                    <a:lnTo>
                      <a:pt x="17" y="160"/>
                    </a:lnTo>
                    <a:lnTo>
                      <a:pt x="12" y="168"/>
                    </a:lnTo>
                    <a:lnTo>
                      <a:pt x="6" y="175"/>
                    </a:lnTo>
                    <a:lnTo>
                      <a:pt x="0" y="178"/>
                    </a:lnTo>
                    <a:lnTo>
                      <a:pt x="6" y="178"/>
                    </a:lnTo>
                    <a:lnTo>
                      <a:pt x="2" y="192"/>
                    </a:lnTo>
                    <a:lnTo>
                      <a:pt x="4" y="194"/>
                    </a:lnTo>
                    <a:lnTo>
                      <a:pt x="8" y="192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57" name="Freeform 529"/>
              <p:cNvSpPr>
                <a:spLocks/>
              </p:cNvSpPr>
              <p:nvPr/>
            </p:nvSpPr>
            <p:spPr bwMode="auto">
              <a:xfrm>
                <a:off x="2311" y="3482"/>
                <a:ext cx="68" cy="13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2"/>
                  </a:cxn>
                  <a:cxn ang="0">
                    <a:pos x="2" y="27"/>
                  </a:cxn>
                  <a:cxn ang="0">
                    <a:pos x="0" y="49"/>
                  </a:cxn>
                  <a:cxn ang="0">
                    <a:pos x="2" y="69"/>
                  </a:cxn>
                  <a:cxn ang="0">
                    <a:pos x="6" y="86"/>
                  </a:cxn>
                  <a:cxn ang="0">
                    <a:pos x="10" y="95"/>
                  </a:cxn>
                  <a:cxn ang="0">
                    <a:pos x="13" y="101"/>
                  </a:cxn>
                  <a:cxn ang="0">
                    <a:pos x="19" y="108"/>
                  </a:cxn>
                  <a:cxn ang="0">
                    <a:pos x="27" y="115"/>
                  </a:cxn>
                  <a:cxn ang="0">
                    <a:pos x="34" y="120"/>
                  </a:cxn>
                  <a:cxn ang="0">
                    <a:pos x="44" y="125"/>
                  </a:cxn>
                  <a:cxn ang="0">
                    <a:pos x="53" y="128"/>
                  </a:cxn>
                  <a:cxn ang="0">
                    <a:pos x="64" y="132"/>
                  </a:cxn>
                  <a:cxn ang="0">
                    <a:pos x="68" y="118"/>
                  </a:cxn>
                  <a:cxn ang="0">
                    <a:pos x="59" y="115"/>
                  </a:cxn>
                  <a:cxn ang="0">
                    <a:pos x="51" y="112"/>
                  </a:cxn>
                  <a:cxn ang="0">
                    <a:pos x="44" y="108"/>
                  </a:cxn>
                  <a:cxn ang="0">
                    <a:pos x="38" y="103"/>
                  </a:cxn>
                  <a:cxn ang="0">
                    <a:pos x="32" y="100"/>
                  </a:cxn>
                  <a:cxn ang="0">
                    <a:pos x="27" y="95"/>
                  </a:cxn>
                  <a:cxn ang="0">
                    <a:pos x="25" y="88"/>
                  </a:cxn>
                  <a:cxn ang="0">
                    <a:pos x="21" y="83"/>
                  </a:cxn>
                  <a:cxn ang="0">
                    <a:pos x="17" y="68"/>
                  </a:cxn>
                  <a:cxn ang="0">
                    <a:pos x="17" y="49"/>
                  </a:cxn>
                  <a:cxn ang="0">
                    <a:pos x="19" y="29"/>
                  </a:cxn>
                  <a:cxn ang="0">
                    <a:pos x="23" y="5"/>
                  </a:cxn>
                  <a:cxn ang="0">
                    <a:pos x="23" y="7"/>
                  </a:cxn>
                  <a:cxn ang="0">
                    <a:pos x="8" y="0"/>
                  </a:cxn>
                </a:cxnLst>
                <a:rect l="0" t="0" r="r" b="b"/>
                <a:pathLst>
                  <a:path w="68" h="132">
                    <a:moveTo>
                      <a:pt x="8" y="0"/>
                    </a:moveTo>
                    <a:lnTo>
                      <a:pt x="8" y="2"/>
                    </a:lnTo>
                    <a:lnTo>
                      <a:pt x="2" y="27"/>
                    </a:lnTo>
                    <a:lnTo>
                      <a:pt x="0" y="49"/>
                    </a:lnTo>
                    <a:lnTo>
                      <a:pt x="2" y="69"/>
                    </a:lnTo>
                    <a:lnTo>
                      <a:pt x="6" y="86"/>
                    </a:lnTo>
                    <a:lnTo>
                      <a:pt x="10" y="95"/>
                    </a:lnTo>
                    <a:lnTo>
                      <a:pt x="13" y="101"/>
                    </a:lnTo>
                    <a:lnTo>
                      <a:pt x="19" y="108"/>
                    </a:lnTo>
                    <a:lnTo>
                      <a:pt x="27" y="115"/>
                    </a:lnTo>
                    <a:lnTo>
                      <a:pt x="34" y="120"/>
                    </a:lnTo>
                    <a:lnTo>
                      <a:pt x="44" y="125"/>
                    </a:lnTo>
                    <a:lnTo>
                      <a:pt x="53" y="128"/>
                    </a:lnTo>
                    <a:lnTo>
                      <a:pt x="64" y="132"/>
                    </a:lnTo>
                    <a:lnTo>
                      <a:pt x="68" y="118"/>
                    </a:lnTo>
                    <a:lnTo>
                      <a:pt x="59" y="115"/>
                    </a:lnTo>
                    <a:lnTo>
                      <a:pt x="51" y="112"/>
                    </a:lnTo>
                    <a:lnTo>
                      <a:pt x="44" y="108"/>
                    </a:lnTo>
                    <a:lnTo>
                      <a:pt x="38" y="103"/>
                    </a:lnTo>
                    <a:lnTo>
                      <a:pt x="32" y="100"/>
                    </a:lnTo>
                    <a:lnTo>
                      <a:pt x="27" y="95"/>
                    </a:lnTo>
                    <a:lnTo>
                      <a:pt x="25" y="88"/>
                    </a:lnTo>
                    <a:lnTo>
                      <a:pt x="21" y="83"/>
                    </a:lnTo>
                    <a:lnTo>
                      <a:pt x="17" y="68"/>
                    </a:lnTo>
                    <a:lnTo>
                      <a:pt x="17" y="49"/>
                    </a:lnTo>
                    <a:lnTo>
                      <a:pt x="19" y="29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58" name="Freeform 530"/>
              <p:cNvSpPr>
                <a:spLocks/>
              </p:cNvSpPr>
              <p:nvPr/>
            </p:nvSpPr>
            <p:spPr bwMode="auto">
              <a:xfrm>
                <a:off x="1344" y="3202"/>
                <a:ext cx="109" cy="103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94" y="0"/>
                  </a:cxn>
                  <a:cxn ang="0">
                    <a:pos x="86" y="12"/>
                  </a:cxn>
                  <a:cxn ang="0">
                    <a:pos x="77" y="24"/>
                  </a:cxn>
                  <a:cxn ang="0">
                    <a:pos x="66" y="36"/>
                  </a:cxn>
                  <a:cxn ang="0">
                    <a:pos x="54" y="48"/>
                  </a:cxn>
                  <a:cxn ang="0">
                    <a:pos x="26" y="71"/>
                  </a:cxn>
                  <a:cxn ang="0">
                    <a:pos x="0" y="91"/>
                  </a:cxn>
                  <a:cxn ang="0">
                    <a:pos x="11" y="103"/>
                  </a:cxn>
                  <a:cxn ang="0">
                    <a:pos x="38" y="81"/>
                  </a:cxn>
                  <a:cxn ang="0">
                    <a:pos x="64" y="58"/>
                  </a:cxn>
                  <a:cxn ang="0">
                    <a:pos x="77" y="44"/>
                  </a:cxn>
                  <a:cxn ang="0">
                    <a:pos x="90" y="32"/>
                  </a:cxn>
                  <a:cxn ang="0">
                    <a:pos x="100" y="19"/>
                  </a:cxn>
                  <a:cxn ang="0">
                    <a:pos x="107" y="7"/>
                  </a:cxn>
                  <a:cxn ang="0">
                    <a:pos x="109" y="4"/>
                  </a:cxn>
                  <a:cxn ang="0">
                    <a:pos x="94" y="4"/>
                  </a:cxn>
                </a:cxnLst>
                <a:rect l="0" t="0" r="r" b="b"/>
                <a:pathLst>
                  <a:path w="109" h="103">
                    <a:moveTo>
                      <a:pt x="94" y="4"/>
                    </a:moveTo>
                    <a:lnTo>
                      <a:pt x="94" y="0"/>
                    </a:lnTo>
                    <a:lnTo>
                      <a:pt x="86" y="12"/>
                    </a:lnTo>
                    <a:lnTo>
                      <a:pt x="77" y="24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26" y="71"/>
                    </a:lnTo>
                    <a:lnTo>
                      <a:pt x="0" y="91"/>
                    </a:lnTo>
                    <a:lnTo>
                      <a:pt x="11" y="103"/>
                    </a:lnTo>
                    <a:lnTo>
                      <a:pt x="38" y="81"/>
                    </a:lnTo>
                    <a:lnTo>
                      <a:pt x="64" y="58"/>
                    </a:lnTo>
                    <a:lnTo>
                      <a:pt x="77" y="44"/>
                    </a:lnTo>
                    <a:lnTo>
                      <a:pt x="90" y="32"/>
                    </a:lnTo>
                    <a:lnTo>
                      <a:pt x="100" y="19"/>
                    </a:lnTo>
                    <a:lnTo>
                      <a:pt x="107" y="7"/>
                    </a:lnTo>
                    <a:lnTo>
                      <a:pt x="109" y="4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59" name="Freeform 531"/>
              <p:cNvSpPr>
                <a:spLocks/>
              </p:cNvSpPr>
              <p:nvPr/>
            </p:nvSpPr>
            <p:spPr bwMode="auto">
              <a:xfrm>
                <a:off x="1438" y="3049"/>
                <a:ext cx="68" cy="157"/>
              </a:xfrm>
              <a:custGeom>
                <a:avLst/>
                <a:gdLst/>
                <a:ahLst/>
                <a:cxnLst>
                  <a:cxn ang="0">
                    <a:pos x="51" y="8"/>
                  </a:cxn>
                  <a:cxn ang="0">
                    <a:pos x="53" y="0"/>
                  </a:cxn>
                  <a:cxn ang="0">
                    <a:pos x="43" y="13"/>
                  </a:cxn>
                  <a:cxn ang="0">
                    <a:pos x="36" y="32"/>
                  </a:cxn>
                  <a:cxn ang="0">
                    <a:pos x="26" y="55"/>
                  </a:cxn>
                  <a:cxn ang="0">
                    <a:pos x="19" y="82"/>
                  </a:cxn>
                  <a:cxn ang="0">
                    <a:pos x="6" y="130"/>
                  </a:cxn>
                  <a:cxn ang="0">
                    <a:pos x="0" y="157"/>
                  </a:cxn>
                  <a:cxn ang="0">
                    <a:pos x="15" y="157"/>
                  </a:cxn>
                  <a:cxn ang="0">
                    <a:pos x="21" y="133"/>
                  </a:cxn>
                  <a:cxn ang="0">
                    <a:pos x="34" y="86"/>
                  </a:cxn>
                  <a:cxn ang="0">
                    <a:pos x="41" y="61"/>
                  </a:cxn>
                  <a:cxn ang="0">
                    <a:pos x="51" y="37"/>
                  </a:cxn>
                  <a:cxn ang="0">
                    <a:pos x="58" y="18"/>
                  </a:cxn>
                  <a:cxn ang="0">
                    <a:pos x="64" y="10"/>
                  </a:cxn>
                  <a:cxn ang="0">
                    <a:pos x="66" y="3"/>
                  </a:cxn>
                  <a:cxn ang="0">
                    <a:pos x="64" y="10"/>
                  </a:cxn>
                  <a:cxn ang="0">
                    <a:pos x="68" y="7"/>
                  </a:cxn>
                  <a:cxn ang="0">
                    <a:pos x="66" y="3"/>
                  </a:cxn>
                  <a:cxn ang="0">
                    <a:pos x="51" y="8"/>
                  </a:cxn>
                </a:cxnLst>
                <a:rect l="0" t="0" r="r" b="b"/>
                <a:pathLst>
                  <a:path w="68" h="157">
                    <a:moveTo>
                      <a:pt x="51" y="8"/>
                    </a:moveTo>
                    <a:lnTo>
                      <a:pt x="53" y="0"/>
                    </a:lnTo>
                    <a:lnTo>
                      <a:pt x="43" y="13"/>
                    </a:lnTo>
                    <a:lnTo>
                      <a:pt x="36" y="32"/>
                    </a:lnTo>
                    <a:lnTo>
                      <a:pt x="26" y="55"/>
                    </a:lnTo>
                    <a:lnTo>
                      <a:pt x="19" y="82"/>
                    </a:lnTo>
                    <a:lnTo>
                      <a:pt x="6" y="130"/>
                    </a:lnTo>
                    <a:lnTo>
                      <a:pt x="0" y="157"/>
                    </a:lnTo>
                    <a:lnTo>
                      <a:pt x="15" y="157"/>
                    </a:lnTo>
                    <a:lnTo>
                      <a:pt x="21" y="133"/>
                    </a:lnTo>
                    <a:lnTo>
                      <a:pt x="34" y="86"/>
                    </a:lnTo>
                    <a:lnTo>
                      <a:pt x="41" y="61"/>
                    </a:lnTo>
                    <a:lnTo>
                      <a:pt x="51" y="37"/>
                    </a:lnTo>
                    <a:lnTo>
                      <a:pt x="58" y="18"/>
                    </a:lnTo>
                    <a:lnTo>
                      <a:pt x="64" y="10"/>
                    </a:lnTo>
                    <a:lnTo>
                      <a:pt x="66" y="3"/>
                    </a:lnTo>
                    <a:lnTo>
                      <a:pt x="64" y="10"/>
                    </a:lnTo>
                    <a:lnTo>
                      <a:pt x="68" y="7"/>
                    </a:lnTo>
                    <a:lnTo>
                      <a:pt x="66" y="3"/>
                    </a:lnTo>
                    <a:lnTo>
                      <a:pt x="51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60" name="Freeform 532"/>
              <p:cNvSpPr>
                <a:spLocks/>
              </p:cNvSpPr>
              <p:nvPr/>
            </p:nvSpPr>
            <p:spPr bwMode="auto">
              <a:xfrm>
                <a:off x="1419" y="2899"/>
                <a:ext cx="85" cy="15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8"/>
                  </a:cxn>
                  <a:cxn ang="0">
                    <a:pos x="17" y="27"/>
                  </a:cxn>
                  <a:cxn ang="0">
                    <a:pos x="26" y="44"/>
                  </a:cxn>
                  <a:cxn ang="0">
                    <a:pos x="34" y="60"/>
                  </a:cxn>
                  <a:cxn ang="0">
                    <a:pos x="40" y="76"/>
                  </a:cxn>
                  <a:cxn ang="0">
                    <a:pos x="43" y="92"/>
                  </a:cxn>
                  <a:cxn ang="0">
                    <a:pos x="49" y="113"/>
                  </a:cxn>
                  <a:cxn ang="0">
                    <a:pos x="58" y="135"/>
                  </a:cxn>
                  <a:cxn ang="0">
                    <a:pos x="70" y="158"/>
                  </a:cxn>
                  <a:cxn ang="0">
                    <a:pos x="85" y="153"/>
                  </a:cxn>
                  <a:cxn ang="0">
                    <a:pos x="72" y="130"/>
                  </a:cxn>
                  <a:cxn ang="0">
                    <a:pos x="64" y="108"/>
                  </a:cxn>
                  <a:cxn ang="0">
                    <a:pos x="58" y="89"/>
                  </a:cxn>
                  <a:cxn ang="0">
                    <a:pos x="55" y="72"/>
                  </a:cxn>
                  <a:cxn ang="0">
                    <a:pos x="49" y="55"/>
                  </a:cxn>
                  <a:cxn ang="0">
                    <a:pos x="41" y="39"/>
                  </a:cxn>
                  <a:cxn ang="0">
                    <a:pos x="30" y="20"/>
                  </a:cxn>
                  <a:cxn ang="0">
                    <a:pos x="15" y="0"/>
                  </a:cxn>
                  <a:cxn ang="0">
                    <a:pos x="15" y="6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2" y="0"/>
                  </a:cxn>
                </a:cxnLst>
                <a:rect l="0" t="0" r="r" b="b"/>
                <a:pathLst>
                  <a:path w="85" h="158">
                    <a:moveTo>
                      <a:pt x="2" y="0"/>
                    </a:moveTo>
                    <a:lnTo>
                      <a:pt x="2" y="8"/>
                    </a:lnTo>
                    <a:lnTo>
                      <a:pt x="17" y="27"/>
                    </a:lnTo>
                    <a:lnTo>
                      <a:pt x="26" y="44"/>
                    </a:lnTo>
                    <a:lnTo>
                      <a:pt x="34" y="60"/>
                    </a:lnTo>
                    <a:lnTo>
                      <a:pt x="40" y="76"/>
                    </a:lnTo>
                    <a:lnTo>
                      <a:pt x="43" y="92"/>
                    </a:lnTo>
                    <a:lnTo>
                      <a:pt x="49" y="113"/>
                    </a:lnTo>
                    <a:lnTo>
                      <a:pt x="58" y="135"/>
                    </a:lnTo>
                    <a:lnTo>
                      <a:pt x="70" y="158"/>
                    </a:lnTo>
                    <a:lnTo>
                      <a:pt x="85" y="153"/>
                    </a:lnTo>
                    <a:lnTo>
                      <a:pt x="72" y="130"/>
                    </a:lnTo>
                    <a:lnTo>
                      <a:pt x="64" y="108"/>
                    </a:lnTo>
                    <a:lnTo>
                      <a:pt x="58" y="89"/>
                    </a:lnTo>
                    <a:lnTo>
                      <a:pt x="55" y="72"/>
                    </a:lnTo>
                    <a:lnTo>
                      <a:pt x="49" y="55"/>
                    </a:lnTo>
                    <a:lnTo>
                      <a:pt x="41" y="39"/>
                    </a:lnTo>
                    <a:lnTo>
                      <a:pt x="30" y="20"/>
                    </a:lnTo>
                    <a:lnTo>
                      <a:pt x="15" y="0"/>
                    </a:lnTo>
                    <a:lnTo>
                      <a:pt x="15" y="6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61" name="Freeform 533"/>
              <p:cNvSpPr>
                <a:spLocks/>
              </p:cNvSpPr>
              <p:nvPr/>
            </p:nvSpPr>
            <p:spPr bwMode="auto">
              <a:xfrm>
                <a:off x="1404" y="2852"/>
                <a:ext cx="47" cy="5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11"/>
                  </a:cxn>
                  <a:cxn ang="0">
                    <a:pos x="25" y="21"/>
                  </a:cxn>
                  <a:cxn ang="0">
                    <a:pos x="34" y="26"/>
                  </a:cxn>
                  <a:cxn ang="0">
                    <a:pos x="30" y="23"/>
                  </a:cxn>
                  <a:cxn ang="0">
                    <a:pos x="30" y="26"/>
                  </a:cxn>
                  <a:cxn ang="0">
                    <a:pos x="25" y="35"/>
                  </a:cxn>
                  <a:cxn ang="0">
                    <a:pos x="17" y="47"/>
                  </a:cxn>
                  <a:cxn ang="0">
                    <a:pos x="30" y="53"/>
                  </a:cxn>
                  <a:cxn ang="0">
                    <a:pos x="38" y="40"/>
                  </a:cxn>
                  <a:cxn ang="0">
                    <a:pos x="43" y="32"/>
                  </a:cxn>
                  <a:cxn ang="0">
                    <a:pos x="47" y="25"/>
                  </a:cxn>
                  <a:cxn ang="0">
                    <a:pos x="43" y="15"/>
                  </a:cxn>
                  <a:cxn ang="0">
                    <a:pos x="32" y="10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0" y="8"/>
                  </a:cxn>
                </a:cxnLst>
                <a:rect l="0" t="0" r="r" b="b"/>
                <a:pathLst>
                  <a:path w="47" h="53">
                    <a:moveTo>
                      <a:pt x="0" y="8"/>
                    </a:moveTo>
                    <a:lnTo>
                      <a:pt x="2" y="11"/>
                    </a:lnTo>
                    <a:lnTo>
                      <a:pt x="25" y="21"/>
                    </a:lnTo>
                    <a:lnTo>
                      <a:pt x="34" y="26"/>
                    </a:lnTo>
                    <a:lnTo>
                      <a:pt x="30" y="23"/>
                    </a:lnTo>
                    <a:lnTo>
                      <a:pt x="30" y="26"/>
                    </a:lnTo>
                    <a:lnTo>
                      <a:pt x="25" y="35"/>
                    </a:lnTo>
                    <a:lnTo>
                      <a:pt x="17" y="47"/>
                    </a:lnTo>
                    <a:lnTo>
                      <a:pt x="30" y="53"/>
                    </a:lnTo>
                    <a:lnTo>
                      <a:pt x="38" y="40"/>
                    </a:lnTo>
                    <a:lnTo>
                      <a:pt x="43" y="32"/>
                    </a:lnTo>
                    <a:lnTo>
                      <a:pt x="47" y="25"/>
                    </a:lnTo>
                    <a:lnTo>
                      <a:pt x="43" y="15"/>
                    </a:lnTo>
                    <a:lnTo>
                      <a:pt x="32" y="1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62" name="Freeform 534"/>
              <p:cNvSpPr>
                <a:spLocks/>
              </p:cNvSpPr>
              <p:nvPr/>
            </p:nvSpPr>
            <p:spPr bwMode="auto">
              <a:xfrm>
                <a:off x="1271" y="2755"/>
                <a:ext cx="146" cy="105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7" y="17"/>
                  </a:cxn>
                  <a:cxn ang="0">
                    <a:pos x="17" y="14"/>
                  </a:cxn>
                  <a:cxn ang="0">
                    <a:pos x="26" y="14"/>
                  </a:cxn>
                  <a:cxn ang="0">
                    <a:pos x="35" y="16"/>
                  </a:cxn>
                  <a:cxn ang="0">
                    <a:pos x="45" y="17"/>
                  </a:cxn>
                  <a:cxn ang="0">
                    <a:pos x="54" y="22"/>
                  </a:cxn>
                  <a:cxn ang="0">
                    <a:pos x="64" y="27"/>
                  </a:cxn>
                  <a:cxn ang="0">
                    <a:pos x="73" y="34"/>
                  </a:cxn>
                  <a:cxn ang="0">
                    <a:pos x="82" y="41"/>
                  </a:cxn>
                  <a:cxn ang="0">
                    <a:pos x="99" y="58"/>
                  </a:cxn>
                  <a:cxn ang="0">
                    <a:pos x="112" y="76"/>
                  </a:cxn>
                  <a:cxn ang="0">
                    <a:pos x="126" y="91"/>
                  </a:cxn>
                  <a:cxn ang="0">
                    <a:pos x="133" y="105"/>
                  </a:cxn>
                  <a:cxn ang="0">
                    <a:pos x="146" y="98"/>
                  </a:cxn>
                  <a:cxn ang="0">
                    <a:pos x="139" y="85"/>
                  </a:cxn>
                  <a:cxn ang="0">
                    <a:pos x="126" y="68"/>
                  </a:cxn>
                  <a:cxn ang="0">
                    <a:pos x="111" y="49"/>
                  </a:cxn>
                  <a:cxn ang="0">
                    <a:pos x="94" y="32"/>
                  </a:cxn>
                  <a:cxn ang="0">
                    <a:pos x="84" y="24"/>
                  </a:cxn>
                  <a:cxn ang="0">
                    <a:pos x="73" y="16"/>
                  </a:cxn>
                  <a:cxn ang="0">
                    <a:pos x="62" y="9"/>
                  </a:cxn>
                  <a:cxn ang="0">
                    <a:pos x="50" y="5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0" y="4"/>
                  </a:cxn>
                  <a:cxn ang="0">
                    <a:pos x="7" y="4"/>
                  </a:cxn>
                  <a:cxn ang="0">
                    <a:pos x="0" y="17"/>
                  </a:cxn>
                  <a:cxn ang="0">
                    <a:pos x="4" y="19"/>
                  </a:cxn>
                  <a:cxn ang="0">
                    <a:pos x="7" y="17"/>
                  </a:cxn>
                  <a:cxn ang="0">
                    <a:pos x="0" y="17"/>
                  </a:cxn>
                </a:cxnLst>
                <a:rect l="0" t="0" r="r" b="b"/>
                <a:pathLst>
                  <a:path w="146" h="105">
                    <a:moveTo>
                      <a:pt x="0" y="17"/>
                    </a:moveTo>
                    <a:lnTo>
                      <a:pt x="7" y="17"/>
                    </a:lnTo>
                    <a:lnTo>
                      <a:pt x="17" y="14"/>
                    </a:lnTo>
                    <a:lnTo>
                      <a:pt x="26" y="14"/>
                    </a:lnTo>
                    <a:lnTo>
                      <a:pt x="35" y="16"/>
                    </a:lnTo>
                    <a:lnTo>
                      <a:pt x="45" y="17"/>
                    </a:lnTo>
                    <a:lnTo>
                      <a:pt x="54" y="22"/>
                    </a:lnTo>
                    <a:lnTo>
                      <a:pt x="64" y="27"/>
                    </a:lnTo>
                    <a:lnTo>
                      <a:pt x="73" y="34"/>
                    </a:lnTo>
                    <a:lnTo>
                      <a:pt x="82" y="41"/>
                    </a:lnTo>
                    <a:lnTo>
                      <a:pt x="99" y="58"/>
                    </a:lnTo>
                    <a:lnTo>
                      <a:pt x="112" y="76"/>
                    </a:lnTo>
                    <a:lnTo>
                      <a:pt x="126" y="91"/>
                    </a:lnTo>
                    <a:lnTo>
                      <a:pt x="133" y="105"/>
                    </a:lnTo>
                    <a:lnTo>
                      <a:pt x="146" y="98"/>
                    </a:lnTo>
                    <a:lnTo>
                      <a:pt x="139" y="85"/>
                    </a:lnTo>
                    <a:lnTo>
                      <a:pt x="126" y="68"/>
                    </a:lnTo>
                    <a:lnTo>
                      <a:pt x="111" y="49"/>
                    </a:lnTo>
                    <a:lnTo>
                      <a:pt x="94" y="32"/>
                    </a:lnTo>
                    <a:lnTo>
                      <a:pt x="84" y="24"/>
                    </a:lnTo>
                    <a:lnTo>
                      <a:pt x="73" y="16"/>
                    </a:lnTo>
                    <a:lnTo>
                      <a:pt x="62" y="9"/>
                    </a:lnTo>
                    <a:lnTo>
                      <a:pt x="50" y="5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0" y="17"/>
                    </a:lnTo>
                    <a:lnTo>
                      <a:pt x="4" y="19"/>
                    </a:lnTo>
                    <a:lnTo>
                      <a:pt x="7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63" name="Freeform 535"/>
              <p:cNvSpPr>
                <a:spLocks/>
              </p:cNvSpPr>
              <p:nvPr/>
            </p:nvSpPr>
            <p:spPr bwMode="auto">
              <a:xfrm>
                <a:off x="1218" y="2722"/>
                <a:ext cx="60" cy="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8" y="10"/>
                  </a:cxn>
                  <a:cxn ang="0">
                    <a:pos x="17" y="22"/>
                  </a:cxn>
                  <a:cxn ang="0">
                    <a:pos x="26" y="33"/>
                  </a:cxn>
                  <a:cxn ang="0">
                    <a:pos x="40" y="42"/>
                  </a:cxn>
                  <a:cxn ang="0">
                    <a:pos x="53" y="50"/>
                  </a:cxn>
                  <a:cxn ang="0">
                    <a:pos x="60" y="37"/>
                  </a:cxn>
                  <a:cxn ang="0">
                    <a:pos x="49" y="32"/>
                  </a:cxn>
                  <a:cxn ang="0">
                    <a:pos x="38" y="23"/>
                  </a:cxn>
                  <a:cxn ang="0">
                    <a:pos x="28" y="13"/>
                  </a:cxn>
                  <a:cxn ang="0">
                    <a:pos x="21" y="3"/>
                  </a:cxn>
                  <a:cxn ang="0">
                    <a:pos x="13" y="13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8" y="10"/>
                  </a:cxn>
                  <a:cxn ang="0">
                    <a:pos x="13" y="0"/>
                  </a:cxn>
                </a:cxnLst>
                <a:rect l="0" t="0" r="r" b="b"/>
                <a:pathLst>
                  <a:path w="60" h="50">
                    <a:moveTo>
                      <a:pt x="13" y="0"/>
                    </a:moveTo>
                    <a:lnTo>
                      <a:pt x="8" y="10"/>
                    </a:lnTo>
                    <a:lnTo>
                      <a:pt x="17" y="22"/>
                    </a:lnTo>
                    <a:lnTo>
                      <a:pt x="26" y="33"/>
                    </a:lnTo>
                    <a:lnTo>
                      <a:pt x="40" y="42"/>
                    </a:lnTo>
                    <a:lnTo>
                      <a:pt x="53" y="50"/>
                    </a:lnTo>
                    <a:lnTo>
                      <a:pt x="60" y="37"/>
                    </a:lnTo>
                    <a:lnTo>
                      <a:pt x="49" y="32"/>
                    </a:lnTo>
                    <a:lnTo>
                      <a:pt x="38" y="23"/>
                    </a:lnTo>
                    <a:lnTo>
                      <a:pt x="28" y="13"/>
                    </a:lnTo>
                    <a:lnTo>
                      <a:pt x="21" y="3"/>
                    </a:lnTo>
                    <a:lnTo>
                      <a:pt x="13" y="13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8" y="1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64" name="Freeform 536"/>
              <p:cNvSpPr>
                <a:spLocks/>
              </p:cNvSpPr>
              <p:nvPr/>
            </p:nvSpPr>
            <p:spPr bwMode="auto">
              <a:xfrm>
                <a:off x="1231" y="2705"/>
                <a:ext cx="57" cy="30"/>
              </a:xfrm>
              <a:custGeom>
                <a:avLst/>
                <a:gdLst/>
                <a:ahLst/>
                <a:cxnLst>
                  <a:cxn ang="0">
                    <a:pos x="36" y="10"/>
                  </a:cxn>
                  <a:cxn ang="0">
                    <a:pos x="44" y="0"/>
                  </a:cxn>
                  <a:cxn ang="0">
                    <a:pos x="19" y="8"/>
                  </a:cxn>
                  <a:cxn ang="0">
                    <a:pos x="0" y="17"/>
                  </a:cxn>
                  <a:cxn ang="0">
                    <a:pos x="0" y="30"/>
                  </a:cxn>
                  <a:cxn ang="0">
                    <a:pos x="27" y="22"/>
                  </a:cxn>
                  <a:cxn ang="0">
                    <a:pos x="44" y="15"/>
                  </a:cxn>
                  <a:cxn ang="0">
                    <a:pos x="51" y="5"/>
                  </a:cxn>
                  <a:cxn ang="0">
                    <a:pos x="44" y="15"/>
                  </a:cxn>
                  <a:cxn ang="0">
                    <a:pos x="57" y="15"/>
                  </a:cxn>
                  <a:cxn ang="0">
                    <a:pos x="51" y="5"/>
                  </a:cxn>
                  <a:cxn ang="0">
                    <a:pos x="36" y="10"/>
                  </a:cxn>
                </a:cxnLst>
                <a:rect l="0" t="0" r="r" b="b"/>
                <a:pathLst>
                  <a:path w="57" h="30">
                    <a:moveTo>
                      <a:pt x="36" y="10"/>
                    </a:moveTo>
                    <a:lnTo>
                      <a:pt x="44" y="0"/>
                    </a:lnTo>
                    <a:lnTo>
                      <a:pt x="19" y="8"/>
                    </a:lnTo>
                    <a:lnTo>
                      <a:pt x="0" y="17"/>
                    </a:lnTo>
                    <a:lnTo>
                      <a:pt x="0" y="30"/>
                    </a:lnTo>
                    <a:lnTo>
                      <a:pt x="27" y="22"/>
                    </a:lnTo>
                    <a:lnTo>
                      <a:pt x="44" y="15"/>
                    </a:lnTo>
                    <a:lnTo>
                      <a:pt x="51" y="5"/>
                    </a:lnTo>
                    <a:lnTo>
                      <a:pt x="44" y="15"/>
                    </a:lnTo>
                    <a:lnTo>
                      <a:pt x="57" y="15"/>
                    </a:lnTo>
                    <a:lnTo>
                      <a:pt x="51" y="5"/>
                    </a:lnTo>
                    <a:lnTo>
                      <a:pt x="36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65" name="Freeform 537"/>
              <p:cNvSpPr>
                <a:spLocks/>
              </p:cNvSpPr>
              <p:nvPr/>
            </p:nvSpPr>
            <p:spPr bwMode="auto">
              <a:xfrm>
                <a:off x="1233" y="2685"/>
                <a:ext cx="49" cy="3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11"/>
                  </a:cxn>
                  <a:cxn ang="0">
                    <a:pos x="17" y="16"/>
                  </a:cxn>
                  <a:cxn ang="0">
                    <a:pos x="25" y="20"/>
                  </a:cxn>
                  <a:cxn ang="0">
                    <a:pos x="30" y="23"/>
                  </a:cxn>
                  <a:cxn ang="0">
                    <a:pos x="34" y="30"/>
                  </a:cxn>
                  <a:cxn ang="0">
                    <a:pos x="49" y="25"/>
                  </a:cxn>
                  <a:cxn ang="0">
                    <a:pos x="42" y="15"/>
                  </a:cxn>
                  <a:cxn ang="0">
                    <a:pos x="32" y="8"/>
                  </a:cxn>
                  <a:cxn ang="0">
                    <a:pos x="23" y="3"/>
                  </a:cxn>
                  <a:cxn ang="0">
                    <a:pos x="11" y="0"/>
                  </a:cxn>
                  <a:cxn ang="0">
                    <a:pos x="17" y="5"/>
                  </a:cxn>
                  <a:cxn ang="0">
                    <a:pos x="0" y="5"/>
                  </a:cxn>
                  <a:cxn ang="0">
                    <a:pos x="0" y="10"/>
                  </a:cxn>
                  <a:cxn ang="0">
                    <a:pos x="6" y="11"/>
                  </a:cxn>
                  <a:cxn ang="0">
                    <a:pos x="0" y="5"/>
                  </a:cxn>
                </a:cxnLst>
                <a:rect l="0" t="0" r="r" b="b"/>
                <a:pathLst>
                  <a:path w="49" h="30">
                    <a:moveTo>
                      <a:pt x="0" y="5"/>
                    </a:moveTo>
                    <a:lnTo>
                      <a:pt x="6" y="11"/>
                    </a:lnTo>
                    <a:lnTo>
                      <a:pt x="17" y="16"/>
                    </a:lnTo>
                    <a:lnTo>
                      <a:pt x="25" y="20"/>
                    </a:lnTo>
                    <a:lnTo>
                      <a:pt x="30" y="23"/>
                    </a:lnTo>
                    <a:lnTo>
                      <a:pt x="34" y="30"/>
                    </a:lnTo>
                    <a:lnTo>
                      <a:pt x="49" y="25"/>
                    </a:lnTo>
                    <a:lnTo>
                      <a:pt x="42" y="15"/>
                    </a:lnTo>
                    <a:lnTo>
                      <a:pt x="32" y="8"/>
                    </a:lnTo>
                    <a:lnTo>
                      <a:pt x="23" y="3"/>
                    </a:lnTo>
                    <a:lnTo>
                      <a:pt x="11" y="0"/>
                    </a:lnTo>
                    <a:lnTo>
                      <a:pt x="17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66" name="Freeform 538"/>
              <p:cNvSpPr>
                <a:spLocks/>
              </p:cNvSpPr>
              <p:nvPr/>
            </p:nvSpPr>
            <p:spPr bwMode="auto">
              <a:xfrm>
                <a:off x="1233" y="2659"/>
                <a:ext cx="30" cy="3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19" y="4"/>
                  </a:cxn>
                  <a:cxn ang="0">
                    <a:pos x="10" y="14"/>
                  </a:cxn>
                  <a:cxn ang="0">
                    <a:pos x="0" y="31"/>
                  </a:cxn>
                  <a:cxn ang="0">
                    <a:pos x="17" y="31"/>
                  </a:cxn>
                  <a:cxn ang="0">
                    <a:pos x="23" y="20"/>
                  </a:cxn>
                  <a:cxn ang="0">
                    <a:pos x="30" y="14"/>
                  </a:cxn>
                  <a:cxn ang="0">
                    <a:pos x="23" y="15"/>
                  </a:cxn>
                  <a:cxn ang="0">
                    <a:pos x="28" y="2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28" y="2"/>
                  </a:cxn>
                </a:cxnLst>
                <a:rect l="0" t="0" r="r" b="b"/>
                <a:pathLst>
                  <a:path w="30" h="31">
                    <a:moveTo>
                      <a:pt x="28" y="2"/>
                    </a:moveTo>
                    <a:lnTo>
                      <a:pt x="19" y="4"/>
                    </a:lnTo>
                    <a:lnTo>
                      <a:pt x="10" y="14"/>
                    </a:lnTo>
                    <a:lnTo>
                      <a:pt x="0" y="31"/>
                    </a:lnTo>
                    <a:lnTo>
                      <a:pt x="17" y="31"/>
                    </a:lnTo>
                    <a:lnTo>
                      <a:pt x="23" y="20"/>
                    </a:lnTo>
                    <a:lnTo>
                      <a:pt x="30" y="14"/>
                    </a:lnTo>
                    <a:lnTo>
                      <a:pt x="23" y="15"/>
                    </a:lnTo>
                    <a:lnTo>
                      <a:pt x="28" y="2"/>
                    </a:lnTo>
                    <a:lnTo>
                      <a:pt x="23" y="0"/>
                    </a:lnTo>
                    <a:lnTo>
                      <a:pt x="19" y="4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67" name="Freeform 539"/>
              <p:cNvSpPr>
                <a:spLocks/>
              </p:cNvSpPr>
              <p:nvPr/>
            </p:nvSpPr>
            <p:spPr bwMode="auto">
              <a:xfrm>
                <a:off x="1256" y="2661"/>
                <a:ext cx="152" cy="17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46" y="0"/>
                  </a:cxn>
                  <a:cxn ang="0">
                    <a:pos x="109" y="0"/>
                  </a:cxn>
                  <a:cxn ang="0">
                    <a:pos x="67" y="2"/>
                  </a:cxn>
                  <a:cxn ang="0">
                    <a:pos x="49" y="3"/>
                  </a:cxn>
                  <a:cxn ang="0">
                    <a:pos x="30" y="3"/>
                  </a:cxn>
                  <a:cxn ang="0">
                    <a:pos x="15" y="2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13" y="15"/>
                  </a:cxn>
                  <a:cxn ang="0">
                    <a:pos x="30" y="17"/>
                  </a:cxn>
                  <a:cxn ang="0">
                    <a:pos x="49" y="17"/>
                  </a:cxn>
                  <a:cxn ang="0">
                    <a:pos x="69" y="17"/>
                  </a:cxn>
                  <a:cxn ang="0">
                    <a:pos x="111" y="15"/>
                  </a:cxn>
                  <a:cxn ang="0">
                    <a:pos x="146" y="13"/>
                  </a:cxn>
                  <a:cxn ang="0">
                    <a:pos x="141" y="12"/>
                  </a:cxn>
                  <a:cxn ang="0">
                    <a:pos x="152" y="2"/>
                  </a:cxn>
                  <a:cxn ang="0">
                    <a:pos x="150" y="0"/>
                  </a:cxn>
                  <a:cxn ang="0">
                    <a:pos x="146" y="0"/>
                  </a:cxn>
                  <a:cxn ang="0">
                    <a:pos x="152" y="2"/>
                  </a:cxn>
                </a:cxnLst>
                <a:rect l="0" t="0" r="r" b="b"/>
                <a:pathLst>
                  <a:path w="152" h="17">
                    <a:moveTo>
                      <a:pt x="152" y="2"/>
                    </a:moveTo>
                    <a:lnTo>
                      <a:pt x="146" y="0"/>
                    </a:lnTo>
                    <a:lnTo>
                      <a:pt x="109" y="0"/>
                    </a:lnTo>
                    <a:lnTo>
                      <a:pt x="67" y="2"/>
                    </a:lnTo>
                    <a:lnTo>
                      <a:pt x="49" y="3"/>
                    </a:lnTo>
                    <a:lnTo>
                      <a:pt x="30" y="3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13" y="15"/>
                    </a:lnTo>
                    <a:lnTo>
                      <a:pt x="30" y="17"/>
                    </a:lnTo>
                    <a:lnTo>
                      <a:pt x="49" y="17"/>
                    </a:lnTo>
                    <a:lnTo>
                      <a:pt x="69" y="17"/>
                    </a:lnTo>
                    <a:lnTo>
                      <a:pt x="111" y="15"/>
                    </a:lnTo>
                    <a:lnTo>
                      <a:pt x="146" y="13"/>
                    </a:lnTo>
                    <a:lnTo>
                      <a:pt x="141" y="12"/>
                    </a:lnTo>
                    <a:lnTo>
                      <a:pt x="152" y="2"/>
                    </a:lnTo>
                    <a:lnTo>
                      <a:pt x="150" y="0"/>
                    </a:lnTo>
                    <a:lnTo>
                      <a:pt x="146" y="0"/>
                    </a:lnTo>
                    <a:lnTo>
                      <a:pt x="15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68" name="Freeform 540"/>
              <p:cNvSpPr>
                <a:spLocks/>
              </p:cNvSpPr>
              <p:nvPr/>
            </p:nvSpPr>
            <p:spPr bwMode="auto">
              <a:xfrm>
                <a:off x="1397" y="2663"/>
                <a:ext cx="37" cy="42"/>
              </a:xfrm>
              <a:custGeom>
                <a:avLst/>
                <a:gdLst/>
                <a:ahLst/>
                <a:cxnLst>
                  <a:cxn ang="0">
                    <a:pos x="32" y="28"/>
                  </a:cxn>
                  <a:cxn ang="0">
                    <a:pos x="37" y="30"/>
                  </a:cxn>
                  <a:cxn ang="0">
                    <a:pos x="24" y="15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13" y="23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2" y="28"/>
                  </a:cxn>
                </a:cxnLst>
                <a:rect l="0" t="0" r="r" b="b"/>
                <a:pathLst>
                  <a:path w="37" h="42">
                    <a:moveTo>
                      <a:pt x="32" y="28"/>
                    </a:moveTo>
                    <a:lnTo>
                      <a:pt x="37" y="30"/>
                    </a:lnTo>
                    <a:lnTo>
                      <a:pt x="24" y="15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13" y="23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2" y="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69" name="Freeform 541"/>
              <p:cNvSpPr>
                <a:spLocks/>
              </p:cNvSpPr>
              <p:nvPr/>
            </p:nvSpPr>
            <p:spPr bwMode="auto">
              <a:xfrm>
                <a:off x="1429" y="2691"/>
                <a:ext cx="80" cy="22"/>
              </a:xfrm>
              <a:custGeom>
                <a:avLst/>
                <a:gdLst/>
                <a:ahLst/>
                <a:cxnLst>
                  <a:cxn ang="0">
                    <a:pos x="71" y="10"/>
                  </a:cxn>
                  <a:cxn ang="0">
                    <a:pos x="77" y="7"/>
                  </a:cxn>
                  <a:cxn ang="0">
                    <a:pos x="62" y="7"/>
                  </a:cxn>
                  <a:cxn ang="0">
                    <a:pos x="41" y="4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8" y="15"/>
                  </a:cxn>
                  <a:cxn ang="0">
                    <a:pos x="39" y="17"/>
                  </a:cxn>
                  <a:cxn ang="0">
                    <a:pos x="60" y="21"/>
                  </a:cxn>
                  <a:cxn ang="0">
                    <a:pos x="77" y="22"/>
                  </a:cxn>
                  <a:cxn ang="0">
                    <a:pos x="80" y="19"/>
                  </a:cxn>
                  <a:cxn ang="0">
                    <a:pos x="71" y="10"/>
                  </a:cxn>
                </a:cxnLst>
                <a:rect l="0" t="0" r="r" b="b"/>
                <a:pathLst>
                  <a:path w="80" h="22">
                    <a:moveTo>
                      <a:pt x="71" y="10"/>
                    </a:moveTo>
                    <a:lnTo>
                      <a:pt x="77" y="7"/>
                    </a:lnTo>
                    <a:lnTo>
                      <a:pt x="62" y="7"/>
                    </a:lnTo>
                    <a:lnTo>
                      <a:pt x="41" y="4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8" y="15"/>
                    </a:lnTo>
                    <a:lnTo>
                      <a:pt x="39" y="17"/>
                    </a:lnTo>
                    <a:lnTo>
                      <a:pt x="60" y="21"/>
                    </a:lnTo>
                    <a:lnTo>
                      <a:pt x="77" y="22"/>
                    </a:lnTo>
                    <a:lnTo>
                      <a:pt x="80" y="19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70" name="Freeform 542"/>
              <p:cNvSpPr>
                <a:spLocks/>
              </p:cNvSpPr>
              <p:nvPr/>
            </p:nvSpPr>
            <p:spPr bwMode="auto">
              <a:xfrm>
                <a:off x="1500" y="2647"/>
                <a:ext cx="30" cy="63"/>
              </a:xfrm>
              <a:custGeom>
                <a:avLst/>
                <a:gdLst/>
                <a:ahLst/>
                <a:cxnLst>
                  <a:cxn ang="0">
                    <a:pos x="17" y="11"/>
                  </a:cxn>
                  <a:cxn ang="0">
                    <a:pos x="15" y="2"/>
                  </a:cxn>
                  <a:cxn ang="0">
                    <a:pos x="11" y="21"/>
                  </a:cxn>
                  <a:cxn ang="0">
                    <a:pos x="11" y="32"/>
                  </a:cxn>
                  <a:cxn ang="0">
                    <a:pos x="11" y="38"/>
                  </a:cxn>
                  <a:cxn ang="0">
                    <a:pos x="9" y="41"/>
                  </a:cxn>
                  <a:cxn ang="0">
                    <a:pos x="6" y="46"/>
                  </a:cxn>
                  <a:cxn ang="0">
                    <a:pos x="0" y="54"/>
                  </a:cxn>
                  <a:cxn ang="0">
                    <a:pos x="9" y="63"/>
                  </a:cxn>
                  <a:cxn ang="0">
                    <a:pos x="19" y="54"/>
                  </a:cxn>
                  <a:cxn ang="0">
                    <a:pos x="24" y="48"/>
                  </a:cxn>
                  <a:cxn ang="0">
                    <a:pos x="26" y="39"/>
                  </a:cxn>
                  <a:cxn ang="0">
                    <a:pos x="26" y="32"/>
                  </a:cxn>
                  <a:cxn ang="0">
                    <a:pos x="26" y="21"/>
                  </a:cxn>
                  <a:cxn ang="0">
                    <a:pos x="30" y="7"/>
                  </a:cxn>
                  <a:cxn ang="0">
                    <a:pos x="28" y="0"/>
                  </a:cxn>
                  <a:cxn ang="0">
                    <a:pos x="30" y="7"/>
                  </a:cxn>
                  <a:cxn ang="0">
                    <a:pos x="30" y="4"/>
                  </a:cxn>
                  <a:cxn ang="0">
                    <a:pos x="28" y="0"/>
                  </a:cxn>
                  <a:cxn ang="0">
                    <a:pos x="17" y="11"/>
                  </a:cxn>
                </a:cxnLst>
                <a:rect l="0" t="0" r="r" b="b"/>
                <a:pathLst>
                  <a:path w="30" h="63">
                    <a:moveTo>
                      <a:pt x="17" y="11"/>
                    </a:moveTo>
                    <a:lnTo>
                      <a:pt x="15" y="2"/>
                    </a:lnTo>
                    <a:lnTo>
                      <a:pt x="11" y="21"/>
                    </a:lnTo>
                    <a:lnTo>
                      <a:pt x="11" y="32"/>
                    </a:lnTo>
                    <a:lnTo>
                      <a:pt x="11" y="38"/>
                    </a:lnTo>
                    <a:lnTo>
                      <a:pt x="9" y="41"/>
                    </a:lnTo>
                    <a:lnTo>
                      <a:pt x="6" y="46"/>
                    </a:lnTo>
                    <a:lnTo>
                      <a:pt x="0" y="54"/>
                    </a:lnTo>
                    <a:lnTo>
                      <a:pt x="9" y="63"/>
                    </a:lnTo>
                    <a:lnTo>
                      <a:pt x="19" y="54"/>
                    </a:lnTo>
                    <a:lnTo>
                      <a:pt x="24" y="48"/>
                    </a:lnTo>
                    <a:lnTo>
                      <a:pt x="26" y="39"/>
                    </a:lnTo>
                    <a:lnTo>
                      <a:pt x="26" y="32"/>
                    </a:lnTo>
                    <a:lnTo>
                      <a:pt x="26" y="21"/>
                    </a:lnTo>
                    <a:lnTo>
                      <a:pt x="30" y="7"/>
                    </a:lnTo>
                    <a:lnTo>
                      <a:pt x="28" y="0"/>
                    </a:lnTo>
                    <a:lnTo>
                      <a:pt x="30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71" name="Freeform 543"/>
              <p:cNvSpPr>
                <a:spLocks/>
              </p:cNvSpPr>
              <p:nvPr/>
            </p:nvSpPr>
            <p:spPr bwMode="auto">
              <a:xfrm>
                <a:off x="1491" y="2568"/>
                <a:ext cx="37" cy="90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16" y="4"/>
                  </a:cxn>
                  <a:cxn ang="0">
                    <a:pos x="7" y="14"/>
                  </a:cxn>
                  <a:cxn ang="0">
                    <a:pos x="1" y="24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3" y="59"/>
                  </a:cxn>
                  <a:cxn ang="0">
                    <a:pos x="9" y="69"/>
                  </a:cxn>
                  <a:cxn ang="0">
                    <a:pos x="16" y="79"/>
                  </a:cxn>
                  <a:cxn ang="0">
                    <a:pos x="26" y="90"/>
                  </a:cxn>
                  <a:cxn ang="0">
                    <a:pos x="37" y="79"/>
                  </a:cxn>
                  <a:cxn ang="0">
                    <a:pos x="28" y="71"/>
                  </a:cxn>
                  <a:cxn ang="0">
                    <a:pos x="22" y="63"/>
                  </a:cxn>
                  <a:cxn ang="0">
                    <a:pos x="16" y="54"/>
                  </a:cxn>
                  <a:cxn ang="0">
                    <a:pos x="15" y="46"/>
                  </a:cxn>
                  <a:cxn ang="0">
                    <a:pos x="15" y="37"/>
                  </a:cxn>
                  <a:cxn ang="0">
                    <a:pos x="16" y="29"/>
                  </a:cxn>
                  <a:cxn ang="0">
                    <a:pos x="20" y="20"/>
                  </a:cxn>
                  <a:cxn ang="0">
                    <a:pos x="28" y="14"/>
                  </a:cxn>
                  <a:cxn ang="0">
                    <a:pos x="18" y="15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6" y="4"/>
                  </a:cxn>
                  <a:cxn ang="0">
                    <a:pos x="26" y="2"/>
                  </a:cxn>
                </a:cxnLst>
                <a:rect l="0" t="0" r="r" b="b"/>
                <a:pathLst>
                  <a:path w="37" h="90">
                    <a:moveTo>
                      <a:pt x="26" y="2"/>
                    </a:moveTo>
                    <a:lnTo>
                      <a:pt x="16" y="4"/>
                    </a:lnTo>
                    <a:lnTo>
                      <a:pt x="7" y="14"/>
                    </a:lnTo>
                    <a:lnTo>
                      <a:pt x="1" y="24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59"/>
                    </a:lnTo>
                    <a:lnTo>
                      <a:pt x="9" y="69"/>
                    </a:lnTo>
                    <a:lnTo>
                      <a:pt x="16" y="79"/>
                    </a:lnTo>
                    <a:lnTo>
                      <a:pt x="26" y="90"/>
                    </a:lnTo>
                    <a:lnTo>
                      <a:pt x="37" y="79"/>
                    </a:lnTo>
                    <a:lnTo>
                      <a:pt x="28" y="71"/>
                    </a:lnTo>
                    <a:lnTo>
                      <a:pt x="22" y="63"/>
                    </a:lnTo>
                    <a:lnTo>
                      <a:pt x="16" y="54"/>
                    </a:lnTo>
                    <a:lnTo>
                      <a:pt x="15" y="46"/>
                    </a:lnTo>
                    <a:lnTo>
                      <a:pt x="15" y="37"/>
                    </a:lnTo>
                    <a:lnTo>
                      <a:pt x="16" y="29"/>
                    </a:lnTo>
                    <a:lnTo>
                      <a:pt x="20" y="20"/>
                    </a:lnTo>
                    <a:lnTo>
                      <a:pt x="28" y="14"/>
                    </a:lnTo>
                    <a:lnTo>
                      <a:pt x="18" y="15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72" name="Freeform 544"/>
              <p:cNvSpPr>
                <a:spLocks/>
              </p:cNvSpPr>
              <p:nvPr/>
            </p:nvSpPr>
            <p:spPr bwMode="auto">
              <a:xfrm>
                <a:off x="1509" y="2570"/>
                <a:ext cx="72" cy="29"/>
              </a:xfrm>
              <a:custGeom>
                <a:avLst/>
                <a:gdLst/>
                <a:ahLst/>
                <a:cxnLst>
                  <a:cxn ang="0">
                    <a:pos x="72" y="13"/>
                  </a:cxn>
                  <a:cxn ang="0">
                    <a:pos x="60" y="7"/>
                  </a:cxn>
                  <a:cxn ang="0">
                    <a:pos x="40" y="13"/>
                  </a:cxn>
                  <a:cxn ang="0">
                    <a:pos x="32" y="13"/>
                  </a:cxn>
                  <a:cxn ang="0">
                    <a:pos x="27" y="12"/>
                  </a:cxn>
                  <a:cxn ang="0">
                    <a:pos x="8" y="0"/>
                  </a:cxn>
                  <a:cxn ang="0">
                    <a:pos x="0" y="13"/>
                  </a:cxn>
                  <a:cxn ang="0">
                    <a:pos x="19" y="23"/>
                  </a:cxn>
                  <a:cxn ang="0">
                    <a:pos x="30" y="29"/>
                  </a:cxn>
                  <a:cxn ang="0">
                    <a:pos x="43" y="27"/>
                  </a:cxn>
                  <a:cxn ang="0">
                    <a:pos x="66" y="20"/>
                  </a:cxn>
                  <a:cxn ang="0">
                    <a:pos x="55" y="13"/>
                  </a:cxn>
                  <a:cxn ang="0">
                    <a:pos x="72" y="13"/>
                  </a:cxn>
                  <a:cxn ang="0">
                    <a:pos x="72" y="5"/>
                  </a:cxn>
                  <a:cxn ang="0">
                    <a:pos x="60" y="7"/>
                  </a:cxn>
                  <a:cxn ang="0">
                    <a:pos x="72" y="13"/>
                  </a:cxn>
                </a:cxnLst>
                <a:rect l="0" t="0" r="r" b="b"/>
                <a:pathLst>
                  <a:path w="72" h="29">
                    <a:moveTo>
                      <a:pt x="72" y="13"/>
                    </a:moveTo>
                    <a:lnTo>
                      <a:pt x="60" y="7"/>
                    </a:lnTo>
                    <a:lnTo>
                      <a:pt x="40" y="13"/>
                    </a:lnTo>
                    <a:lnTo>
                      <a:pt x="32" y="13"/>
                    </a:lnTo>
                    <a:lnTo>
                      <a:pt x="27" y="12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19" y="23"/>
                    </a:lnTo>
                    <a:lnTo>
                      <a:pt x="30" y="29"/>
                    </a:lnTo>
                    <a:lnTo>
                      <a:pt x="43" y="27"/>
                    </a:lnTo>
                    <a:lnTo>
                      <a:pt x="66" y="20"/>
                    </a:lnTo>
                    <a:lnTo>
                      <a:pt x="55" y="13"/>
                    </a:lnTo>
                    <a:lnTo>
                      <a:pt x="72" y="13"/>
                    </a:lnTo>
                    <a:lnTo>
                      <a:pt x="72" y="5"/>
                    </a:lnTo>
                    <a:lnTo>
                      <a:pt x="60" y="7"/>
                    </a:lnTo>
                    <a:lnTo>
                      <a:pt x="72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73" name="Freeform 545"/>
              <p:cNvSpPr>
                <a:spLocks/>
              </p:cNvSpPr>
              <p:nvPr/>
            </p:nvSpPr>
            <p:spPr bwMode="auto">
              <a:xfrm>
                <a:off x="1564" y="2583"/>
                <a:ext cx="82" cy="68"/>
              </a:xfrm>
              <a:custGeom>
                <a:avLst/>
                <a:gdLst/>
                <a:ahLst/>
                <a:cxnLst>
                  <a:cxn ang="0">
                    <a:pos x="69" y="58"/>
                  </a:cxn>
                  <a:cxn ang="0">
                    <a:pos x="77" y="54"/>
                  </a:cxn>
                  <a:cxn ang="0">
                    <a:pos x="62" y="54"/>
                  </a:cxn>
                  <a:cxn ang="0">
                    <a:pos x="50" y="51"/>
                  </a:cxn>
                  <a:cxn ang="0">
                    <a:pos x="39" y="46"/>
                  </a:cxn>
                  <a:cxn ang="0">
                    <a:pos x="32" y="41"/>
                  </a:cxn>
                  <a:cxn ang="0">
                    <a:pos x="24" y="32"/>
                  </a:cxn>
                  <a:cxn ang="0">
                    <a:pos x="20" y="24"/>
                  </a:cxn>
                  <a:cxn ang="0">
                    <a:pos x="17" y="14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2" y="16"/>
                  </a:cxn>
                  <a:cxn ang="0">
                    <a:pos x="5" y="29"/>
                  </a:cxn>
                  <a:cxn ang="0">
                    <a:pos x="11" y="41"/>
                  </a:cxn>
                  <a:cxn ang="0">
                    <a:pos x="20" y="51"/>
                  </a:cxn>
                  <a:cxn ang="0">
                    <a:pos x="32" y="58"/>
                  </a:cxn>
                  <a:cxn ang="0">
                    <a:pos x="45" y="64"/>
                  </a:cxn>
                  <a:cxn ang="0">
                    <a:pos x="60" y="68"/>
                  </a:cxn>
                  <a:cxn ang="0">
                    <a:pos x="77" y="68"/>
                  </a:cxn>
                  <a:cxn ang="0">
                    <a:pos x="82" y="66"/>
                  </a:cxn>
                  <a:cxn ang="0">
                    <a:pos x="77" y="68"/>
                  </a:cxn>
                  <a:cxn ang="0">
                    <a:pos x="81" y="68"/>
                  </a:cxn>
                  <a:cxn ang="0">
                    <a:pos x="82" y="66"/>
                  </a:cxn>
                  <a:cxn ang="0">
                    <a:pos x="69" y="58"/>
                  </a:cxn>
                </a:cxnLst>
                <a:rect l="0" t="0" r="r" b="b"/>
                <a:pathLst>
                  <a:path w="82" h="68">
                    <a:moveTo>
                      <a:pt x="69" y="58"/>
                    </a:moveTo>
                    <a:lnTo>
                      <a:pt x="77" y="54"/>
                    </a:lnTo>
                    <a:lnTo>
                      <a:pt x="62" y="54"/>
                    </a:lnTo>
                    <a:lnTo>
                      <a:pt x="50" y="51"/>
                    </a:lnTo>
                    <a:lnTo>
                      <a:pt x="39" y="46"/>
                    </a:lnTo>
                    <a:lnTo>
                      <a:pt x="32" y="41"/>
                    </a:lnTo>
                    <a:lnTo>
                      <a:pt x="24" y="32"/>
                    </a:lnTo>
                    <a:lnTo>
                      <a:pt x="20" y="24"/>
                    </a:lnTo>
                    <a:lnTo>
                      <a:pt x="17" y="14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2" y="16"/>
                    </a:lnTo>
                    <a:lnTo>
                      <a:pt x="5" y="29"/>
                    </a:lnTo>
                    <a:lnTo>
                      <a:pt x="11" y="41"/>
                    </a:lnTo>
                    <a:lnTo>
                      <a:pt x="20" y="51"/>
                    </a:lnTo>
                    <a:lnTo>
                      <a:pt x="32" y="58"/>
                    </a:lnTo>
                    <a:lnTo>
                      <a:pt x="45" y="64"/>
                    </a:lnTo>
                    <a:lnTo>
                      <a:pt x="60" y="68"/>
                    </a:lnTo>
                    <a:lnTo>
                      <a:pt x="77" y="68"/>
                    </a:lnTo>
                    <a:lnTo>
                      <a:pt x="82" y="66"/>
                    </a:lnTo>
                    <a:lnTo>
                      <a:pt x="77" y="68"/>
                    </a:lnTo>
                    <a:lnTo>
                      <a:pt x="81" y="68"/>
                    </a:lnTo>
                    <a:lnTo>
                      <a:pt x="82" y="66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74" name="Freeform 546"/>
              <p:cNvSpPr>
                <a:spLocks/>
              </p:cNvSpPr>
              <p:nvPr/>
            </p:nvSpPr>
            <p:spPr bwMode="auto">
              <a:xfrm>
                <a:off x="1633" y="2592"/>
                <a:ext cx="64" cy="57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64" y="10"/>
                  </a:cxn>
                  <a:cxn ang="0">
                    <a:pos x="58" y="5"/>
                  </a:cxn>
                  <a:cxn ang="0">
                    <a:pos x="53" y="1"/>
                  </a:cxn>
                  <a:cxn ang="0">
                    <a:pos x="47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3" y="12"/>
                  </a:cxn>
                  <a:cxn ang="0">
                    <a:pos x="13" y="28"/>
                  </a:cxn>
                  <a:cxn ang="0">
                    <a:pos x="0" y="49"/>
                  </a:cxn>
                  <a:cxn ang="0">
                    <a:pos x="13" y="57"/>
                  </a:cxn>
                  <a:cxn ang="0">
                    <a:pos x="27" y="37"/>
                  </a:cxn>
                  <a:cxn ang="0">
                    <a:pos x="36" y="18"/>
                  </a:cxn>
                  <a:cxn ang="0">
                    <a:pos x="40" y="15"/>
                  </a:cxn>
                  <a:cxn ang="0">
                    <a:pos x="43" y="13"/>
                  </a:cxn>
                  <a:cxn ang="0">
                    <a:pos x="43" y="13"/>
                  </a:cxn>
                  <a:cxn ang="0">
                    <a:pos x="45" y="15"/>
                  </a:cxn>
                  <a:cxn ang="0">
                    <a:pos x="49" y="17"/>
                  </a:cxn>
                  <a:cxn ang="0">
                    <a:pos x="53" y="20"/>
                  </a:cxn>
                  <a:cxn ang="0">
                    <a:pos x="60" y="22"/>
                  </a:cxn>
                  <a:cxn ang="0">
                    <a:pos x="53" y="20"/>
                  </a:cxn>
                  <a:cxn ang="0">
                    <a:pos x="57" y="22"/>
                  </a:cxn>
                  <a:cxn ang="0">
                    <a:pos x="60" y="22"/>
                  </a:cxn>
                  <a:cxn ang="0">
                    <a:pos x="57" y="8"/>
                  </a:cxn>
                </a:cxnLst>
                <a:rect l="0" t="0" r="r" b="b"/>
                <a:pathLst>
                  <a:path w="64" h="57">
                    <a:moveTo>
                      <a:pt x="57" y="8"/>
                    </a:moveTo>
                    <a:lnTo>
                      <a:pt x="64" y="10"/>
                    </a:lnTo>
                    <a:lnTo>
                      <a:pt x="58" y="5"/>
                    </a:lnTo>
                    <a:lnTo>
                      <a:pt x="53" y="1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3" y="12"/>
                    </a:lnTo>
                    <a:lnTo>
                      <a:pt x="13" y="28"/>
                    </a:lnTo>
                    <a:lnTo>
                      <a:pt x="0" y="49"/>
                    </a:lnTo>
                    <a:lnTo>
                      <a:pt x="13" y="57"/>
                    </a:lnTo>
                    <a:lnTo>
                      <a:pt x="27" y="37"/>
                    </a:lnTo>
                    <a:lnTo>
                      <a:pt x="36" y="18"/>
                    </a:lnTo>
                    <a:lnTo>
                      <a:pt x="40" y="15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5" y="15"/>
                    </a:lnTo>
                    <a:lnTo>
                      <a:pt x="49" y="17"/>
                    </a:lnTo>
                    <a:lnTo>
                      <a:pt x="53" y="20"/>
                    </a:lnTo>
                    <a:lnTo>
                      <a:pt x="60" y="22"/>
                    </a:lnTo>
                    <a:lnTo>
                      <a:pt x="53" y="20"/>
                    </a:lnTo>
                    <a:lnTo>
                      <a:pt x="57" y="22"/>
                    </a:lnTo>
                    <a:lnTo>
                      <a:pt x="60" y="22"/>
                    </a:lnTo>
                    <a:lnTo>
                      <a:pt x="57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75" name="Freeform 547"/>
              <p:cNvSpPr>
                <a:spLocks/>
              </p:cNvSpPr>
              <p:nvPr/>
            </p:nvSpPr>
            <p:spPr bwMode="auto">
              <a:xfrm>
                <a:off x="1690" y="2502"/>
                <a:ext cx="95" cy="1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0"/>
                  </a:cxn>
                  <a:cxn ang="0">
                    <a:pos x="75" y="22"/>
                  </a:cxn>
                  <a:cxn ang="0">
                    <a:pos x="71" y="41"/>
                  </a:cxn>
                  <a:cxn ang="0">
                    <a:pos x="65" y="56"/>
                  </a:cxn>
                  <a:cxn ang="0">
                    <a:pos x="60" y="68"/>
                  </a:cxn>
                  <a:cxn ang="0">
                    <a:pos x="56" y="73"/>
                  </a:cxn>
                  <a:cxn ang="0">
                    <a:pos x="52" y="76"/>
                  </a:cxn>
                  <a:cxn ang="0">
                    <a:pos x="47" y="81"/>
                  </a:cxn>
                  <a:cxn ang="0">
                    <a:pos x="41" y="85"/>
                  </a:cxn>
                  <a:cxn ang="0">
                    <a:pos x="24" y="91"/>
                  </a:cxn>
                  <a:cxn ang="0">
                    <a:pos x="0" y="98"/>
                  </a:cxn>
                  <a:cxn ang="0">
                    <a:pos x="3" y="112"/>
                  </a:cxn>
                  <a:cxn ang="0">
                    <a:pos x="30" y="105"/>
                  </a:cxn>
                  <a:cxn ang="0">
                    <a:pos x="48" y="97"/>
                  </a:cxn>
                  <a:cxn ang="0">
                    <a:pos x="56" y="91"/>
                  </a:cxn>
                  <a:cxn ang="0">
                    <a:pos x="63" y="86"/>
                  </a:cxn>
                  <a:cxn ang="0">
                    <a:pos x="69" y="81"/>
                  </a:cxn>
                  <a:cxn ang="0">
                    <a:pos x="75" y="75"/>
                  </a:cxn>
                  <a:cxn ang="0">
                    <a:pos x="80" y="59"/>
                  </a:cxn>
                  <a:cxn ang="0">
                    <a:pos x="86" y="44"/>
                  </a:cxn>
                  <a:cxn ang="0">
                    <a:pos x="90" y="26"/>
                  </a:cxn>
                  <a:cxn ang="0">
                    <a:pos x="95" y="4"/>
                  </a:cxn>
                  <a:cxn ang="0">
                    <a:pos x="94" y="4"/>
                  </a:cxn>
                  <a:cxn ang="0">
                    <a:pos x="80" y="0"/>
                  </a:cxn>
                </a:cxnLst>
                <a:rect l="0" t="0" r="r" b="b"/>
                <a:pathLst>
                  <a:path w="95" h="112">
                    <a:moveTo>
                      <a:pt x="80" y="0"/>
                    </a:moveTo>
                    <a:lnTo>
                      <a:pt x="80" y="0"/>
                    </a:lnTo>
                    <a:lnTo>
                      <a:pt x="75" y="22"/>
                    </a:lnTo>
                    <a:lnTo>
                      <a:pt x="71" y="41"/>
                    </a:lnTo>
                    <a:lnTo>
                      <a:pt x="65" y="56"/>
                    </a:lnTo>
                    <a:lnTo>
                      <a:pt x="60" y="68"/>
                    </a:lnTo>
                    <a:lnTo>
                      <a:pt x="56" y="73"/>
                    </a:lnTo>
                    <a:lnTo>
                      <a:pt x="52" y="76"/>
                    </a:lnTo>
                    <a:lnTo>
                      <a:pt x="47" y="81"/>
                    </a:lnTo>
                    <a:lnTo>
                      <a:pt x="41" y="85"/>
                    </a:lnTo>
                    <a:lnTo>
                      <a:pt x="24" y="91"/>
                    </a:lnTo>
                    <a:lnTo>
                      <a:pt x="0" y="98"/>
                    </a:lnTo>
                    <a:lnTo>
                      <a:pt x="3" y="112"/>
                    </a:lnTo>
                    <a:lnTo>
                      <a:pt x="30" y="105"/>
                    </a:lnTo>
                    <a:lnTo>
                      <a:pt x="48" y="97"/>
                    </a:lnTo>
                    <a:lnTo>
                      <a:pt x="56" y="91"/>
                    </a:lnTo>
                    <a:lnTo>
                      <a:pt x="63" y="86"/>
                    </a:lnTo>
                    <a:lnTo>
                      <a:pt x="69" y="81"/>
                    </a:lnTo>
                    <a:lnTo>
                      <a:pt x="75" y="75"/>
                    </a:lnTo>
                    <a:lnTo>
                      <a:pt x="80" y="59"/>
                    </a:lnTo>
                    <a:lnTo>
                      <a:pt x="86" y="44"/>
                    </a:lnTo>
                    <a:lnTo>
                      <a:pt x="90" y="26"/>
                    </a:lnTo>
                    <a:lnTo>
                      <a:pt x="95" y="4"/>
                    </a:lnTo>
                    <a:lnTo>
                      <a:pt x="94" y="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76" name="Freeform 548"/>
              <p:cNvSpPr>
                <a:spLocks/>
              </p:cNvSpPr>
              <p:nvPr/>
            </p:nvSpPr>
            <p:spPr bwMode="auto">
              <a:xfrm>
                <a:off x="1770" y="2480"/>
                <a:ext cx="68" cy="26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4" y="0"/>
                  </a:cxn>
                  <a:cxn ang="0">
                    <a:pos x="51" y="0"/>
                  </a:cxn>
                  <a:cxn ang="0">
                    <a:pos x="32" y="0"/>
                  </a:cxn>
                  <a:cxn ang="0">
                    <a:pos x="23" y="2"/>
                  </a:cxn>
                  <a:cxn ang="0">
                    <a:pos x="14" y="6"/>
                  </a:cxn>
                  <a:cxn ang="0">
                    <a:pos x="6" y="12"/>
                  </a:cxn>
                  <a:cxn ang="0">
                    <a:pos x="0" y="22"/>
                  </a:cxn>
                  <a:cxn ang="0">
                    <a:pos x="14" y="26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7" y="16"/>
                  </a:cxn>
                  <a:cxn ang="0">
                    <a:pos x="34" y="14"/>
                  </a:cxn>
                  <a:cxn ang="0">
                    <a:pos x="49" y="14"/>
                  </a:cxn>
                  <a:cxn ang="0">
                    <a:pos x="64" y="14"/>
                  </a:cxn>
                  <a:cxn ang="0">
                    <a:pos x="68" y="14"/>
                  </a:cxn>
                  <a:cxn ang="0">
                    <a:pos x="62" y="0"/>
                  </a:cxn>
                </a:cxnLst>
                <a:rect l="0" t="0" r="r" b="b"/>
                <a:pathLst>
                  <a:path w="68" h="26">
                    <a:moveTo>
                      <a:pt x="62" y="0"/>
                    </a:moveTo>
                    <a:lnTo>
                      <a:pt x="64" y="0"/>
                    </a:lnTo>
                    <a:lnTo>
                      <a:pt x="51" y="0"/>
                    </a:lnTo>
                    <a:lnTo>
                      <a:pt x="32" y="0"/>
                    </a:lnTo>
                    <a:lnTo>
                      <a:pt x="23" y="2"/>
                    </a:lnTo>
                    <a:lnTo>
                      <a:pt x="14" y="6"/>
                    </a:lnTo>
                    <a:lnTo>
                      <a:pt x="6" y="12"/>
                    </a:lnTo>
                    <a:lnTo>
                      <a:pt x="0" y="22"/>
                    </a:lnTo>
                    <a:lnTo>
                      <a:pt x="14" y="26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7" y="16"/>
                    </a:lnTo>
                    <a:lnTo>
                      <a:pt x="34" y="14"/>
                    </a:lnTo>
                    <a:lnTo>
                      <a:pt x="49" y="14"/>
                    </a:lnTo>
                    <a:lnTo>
                      <a:pt x="64" y="14"/>
                    </a:lnTo>
                    <a:lnTo>
                      <a:pt x="68" y="1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77" name="Freeform 549"/>
              <p:cNvSpPr>
                <a:spLocks/>
              </p:cNvSpPr>
              <p:nvPr/>
            </p:nvSpPr>
            <p:spPr bwMode="auto">
              <a:xfrm>
                <a:off x="1832" y="2467"/>
                <a:ext cx="51" cy="3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38" y="10"/>
                  </a:cxn>
                  <a:cxn ang="0">
                    <a:pos x="27" y="20"/>
                  </a:cxn>
                  <a:cxn ang="0">
                    <a:pos x="21" y="24"/>
                  </a:cxn>
                  <a:cxn ang="0">
                    <a:pos x="32" y="29"/>
                  </a:cxn>
                  <a:cxn ang="0">
                    <a:pos x="32" y="27"/>
                  </a:cxn>
                  <a:cxn ang="0">
                    <a:pos x="34" y="20"/>
                  </a:cxn>
                  <a:cxn ang="0">
                    <a:pos x="30" y="13"/>
                  </a:cxn>
                  <a:cxn ang="0">
                    <a:pos x="23" y="10"/>
                  </a:cxn>
                  <a:cxn ang="0">
                    <a:pos x="17" y="10"/>
                  </a:cxn>
                  <a:cxn ang="0">
                    <a:pos x="10" y="12"/>
                  </a:cxn>
                  <a:cxn ang="0">
                    <a:pos x="0" y="13"/>
                  </a:cxn>
                  <a:cxn ang="0">
                    <a:pos x="6" y="27"/>
                  </a:cxn>
                  <a:cxn ang="0">
                    <a:pos x="13" y="25"/>
                  </a:cxn>
                  <a:cxn ang="0">
                    <a:pos x="17" y="24"/>
                  </a:cxn>
                  <a:cxn ang="0">
                    <a:pos x="21" y="24"/>
                  </a:cxn>
                  <a:cxn ang="0">
                    <a:pos x="19" y="24"/>
                  </a:cxn>
                  <a:cxn ang="0">
                    <a:pos x="19" y="22"/>
                  </a:cxn>
                  <a:cxn ang="0">
                    <a:pos x="17" y="24"/>
                  </a:cxn>
                  <a:cxn ang="0">
                    <a:pos x="17" y="29"/>
                  </a:cxn>
                  <a:cxn ang="0">
                    <a:pos x="29" y="35"/>
                  </a:cxn>
                  <a:cxn ang="0">
                    <a:pos x="36" y="30"/>
                  </a:cxn>
                  <a:cxn ang="0">
                    <a:pos x="49" y="20"/>
                  </a:cxn>
                  <a:cxn ang="0">
                    <a:pos x="36" y="15"/>
                  </a:cxn>
                  <a:cxn ang="0">
                    <a:pos x="51" y="15"/>
                  </a:cxn>
                  <a:cxn ang="0">
                    <a:pos x="51" y="0"/>
                  </a:cxn>
                  <a:cxn ang="0">
                    <a:pos x="38" y="10"/>
                  </a:cxn>
                  <a:cxn ang="0">
                    <a:pos x="51" y="15"/>
                  </a:cxn>
                </a:cxnLst>
                <a:rect l="0" t="0" r="r" b="b"/>
                <a:pathLst>
                  <a:path w="51" h="35">
                    <a:moveTo>
                      <a:pt x="51" y="15"/>
                    </a:moveTo>
                    <a:lnTo>
                      <a:pt x="38" y="10"/>
                    </a:lnTo>
                    <a:lnTo>
                      <a:pt x="27" y="20"/>
                    </a:lnTo>
                    <a:lnTo>
                      <a:pt x="21" y="24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0"/>
                    </a:lnTo>
                    <a:lnTo>
                      <a:pt x="30" y="13"/>
                    </a:lnTo>
                    <a:lnTo>
                      <a:pt x="23" y="10"/>
                    </a:lnTo>
                    <a:lnTo>
                      <a:pt x="17" y="10"/>
                    </a:lnTo>
                    <a:lnTo>
                      <a:pt x="10" y="12"/>
                    </a:lnTo>
                    <a:lnTo>
                      <a:pt x="0" y="13"/>
                    </a:lnTo>
                    <a:lnTo>
                      <a:pt x="6" y="27"/>
                    </a:lnTo>
                    <a:lnTo>
                      <a:pt x="13" y="25"/>
                    </a:lnTo>
                    <a:lnTo>
                      <a:pt x="17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7" y="24"/>
                    </a:lnTo>
                    <a:lnTo>
                      <a:pt x="17" y="29"/>
                    </a:lnTo>
                    <a:lnTo>
                      <a:pt x="29" y="35"/>
                    </a:lnTo>
                    <a:lnTo>
                      <a:pt x="36" y="30"/>
                    </a:lnTo>
                    <a:lnTo>
                      <a:pt x="49" y="20"/>
                    </a:lnTo>
                    <a:lnTo>
                      <a:pt x="36" y="15"/>
                    </a:lnTo>
                    <a:lnTo>
                      <a:pt x="51" y="15"/>
                    </a:lnTo>
                    <a:lnTo>
                      <a:pt x="51" y="0"/>
                    </a:lnTo>
                    <a:lnTo>
                      <a:pt x="38" y="10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78" name="Freeform 550"/>
              <p:cNvSpPr>
                <a:spLocks/>
              </p:cNvSpPr>
              <p:nvPr/>
            </p:nvSpPr>
            <p:spPr bwMode="auto">
              <a:xfrm>
                <a:off x="1868" y="2482"/>
                <a:ext cx="64" cy="36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60" y="22"/>
                  </a:cxn>
                  <a:cxn ang="0">
                    <a:pos x="49" y="19"/>
                  </a:cxn>
                  <a:cxn ang="0">
                    <a:pos x="32" y="14"/>
                  </a:cxn>
                  <a:cxn ang="0">
                    <a:pos x="24" y="10"/>
                  </a:cxn>
                  <a:cxn ang="0">
                    <a:pos x="19" y="5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2" y="9"/>
                  </a:cxn>
                  <a:cxn ang="0">
                    <a:pos x="9" y="17"/>
                  </a:cxn>
                  <a:cxn ang="0">
                    <a:pos x="17" y="22"/>
                  </a:cxn>
                  <a:cxn ang="0">
                    <a:pos x="26" y="25"/>
                  </a:cxn>
                  <a:cxn ang="0">
                    <a:pos x="43" y="32"/>
                  </a:cxn>
                  <a:cxn ang="0">
                    <a:pos x="56" y="36"/>
                  </a:cxn>
                  <a:cxn ang="0">
                    <a:pos x="53" y="32"/>
                  </a:cxn>
                  <a:cxn ang="0">
                    <a:pos x="64" y="25"/>
                  </a:cxn>
                </a:cxnLst>
                <a:rect l="0" t="0" r="r" b="b"/>
                <a:pathLst>
                  <a:path w="64" h="36">
                    <a:moveTo>
                      <a:pt x="64" y="25"/>
                    </a:moveTo>
                    <a:lnTo>
                      <a:pt x="60" y="22"/>
                    </a:lnTo>
                    <a:lnTo>
                      <a:pt x="49" y="19"/>
                    </a:lnTo>
                    <a:lnTo>
                      <a:pt x="32" y="14"/>
                    </a:lnTo>
                    <a:lnTo>
                      <a:pt x="24" y="10"/>
                    </a:lnTo>
                    <a:lnTo>
                      <a:pt x="19" y="5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9" y="17"/>
                    </a:lnTo>
                    <a:lnTo>
                      <a:pt x="17" y="22"/>
                    </a:lnTo>
                    <a:lnTo>
                      <a:pt x="26" y="25"/>
                    </a:lnTo>
                    <a:lnTo>
                      <a:pt x="43" y="32"/>
                    </a:lnTo>
                    <a:lnTo>
                      <a:pt x="56" y="36"/>
                    </a:lnTo>
                    <a:lnTo>
                      <a:pt x="53" y="32"/>
                    </a:lnTo>
                    <a:lnTo>
                      <a:pt x="64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79" name="Freeform 551"/>
              <p:cNvSpPr>
                <a:spLocks/>
              </p:cNvSpPr>
              <p:nvPr/>
            </p:nvSpPr>
            <p:spPr bwMode="auto">
              <a:xfrm>
                <a:off x="1921" y="2507"/>
                <a:ext cx="37" cy="38"/>
              </a:xfrm>
              <a:custGeom>
                <a:avLst/>
                <a:gdLst/>
                <a:ahLst/>
                <a:cxnLst>
                  <a:cxn ang="0">
                    <a:pos x="33" y="27"/>
                  </a:cxn>
                  <a:cxn ang="0">
                    <a:pos x="37" y="32"/>
                  </a:cxn>
                  <a:cxn ang="0">
                    <a:pos x="24" y="14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11" y="22"/>
                  </a:cxn>
                  <a:cxn ang="0">
                    <a:pos x="20" y="32"/>
                  </a:cxn>
                  <a:cxn ang="0">
                    <a:pos x="22" y="38"/>
                  </a:cxn>
                  <a:cxn ang="0">
                    <a:pos x="33" y="27"/>
                  </a:cxn>
                </a:cxnLst>
                <a:rect l="0" t="0" r="r" b="b"/>
                <a:pathLst>
                  <a:path w="37" h="38">
                    <a:moveTo>
                      <a:pt x="33" y="27"/>
                    </a:moveTo>
                    <a:lnTo>
                      <a:pt x="37" y="32"/>
                    </a:lnTo>
                    <a:lnTo>
                      <a:pt x="24" y="14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11" y="22"/>
                    </a:lnTo>
                    <a:lnTo>
                      <a:pt x="20" y="32"/>
                    </a:lnTo>
                    <a:lnTo>
                      <a:pt x="22" y="38"/>
                    </a:lnTo>
                    <a:lnTo>
                      <a:pt x="33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80" name="Freeform 552"/>
              <p:cNvSpPr>
                <a:spLocks/>
              </p:cNvSpPr>
              <p:nvPr/>
            </p:nvSpPr>
            <p:spPr bwMode="auto">
              <a:xfrm>
                <a:off x="1943" y="2534"/>
                <a:ext cx="64" cy="54"/>
              </a:xfrm>
              <a:custGeom>
                <a:avLst/>
                <a:gdLst/>
                <a:ahLst/>
                <a:cxnLst>
                  <a:cxn ang="0">
                    <a:pos x="60" y="41"/>
                  </a:cxn>
                  <a:cxn ang="0">
                    <a:pos x="64" y="43"/>
                  </a:cxn>
                  <a:cxn ang="0">
                    <a:pos x="47" y="32"/>
                  </a:cxn>
                  <a:cxn ang="0">
                    <a:pos x="36" y="24"/>
                  </a:cxn>
                  <a:cxn ang="0">
                    <a:pos x="26" y="16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15" y="24"/>
                  </a:cxn>
                  <a:cxn ang="0">
                    <a:pos x="25" y="34"/>
                  </a:cxn>
                  <a:cxn ang="0">
                    <a:pos x="38" y="44"/>
                  </a:cxn>
                  <a:cxn ang="0">
                    <a:pos x="57" y="54"/>
                  </a:cxn>
                  <a:cxn ang="0">
                    <a:pos x="60" y="54"/>
                  </a:cxn>
                  <a:cxn ang="0">
                    <a:pos x="60" y="41"/>
                  </a:cxn>
                </a:cxnLst>
                <a:rect l="0" t="0" r="r" b="b"/>
                <a:pathLst>
                  <a:path w="64" h="54">
                    <a:moveTo>
                      <a:pt x="60" y="41"/>
                    </a:moveTo>
                    <a:lnTo>
                      <a:pt x="64" y="43"/>
                    </a:lnTo>
                    <a:lnTo>
                      <a:pt x="47" y="32"/>
                    </a:lnTo>
                    <a:lnTo>
                      <a:pt x="36" y="24"/>
                    </a:lnTo>
                    <a:lnTo>
                      <a:pt x="26" y="16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15" y="24"/>
                    </a:lnTo>
                    <a:lnTo>
                      <a:pt x="25" y="34"/>
                    </a:lnTo>
                    <a:lnTo>
                      <a:pt x="38" y="44"/>
                    </a:lnTo>
                    <a:lnTo>
                      <a:pt x="57" y="54"/>
                    </a:lnTo>
                    <a:lnTo>
                      <a:pt x="60" y="54"/>
                    </a:lnTo>
                    <a:lnTo>
                      <a:pt x="60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81" name="Freeform 553"/>
              <p:cNvSpPr>
                <a:spLocks/>
              </p:cNvSpPr>
              <p:nvPr/>
            </p:nvSpPr>
            <p:spPr bwMode="auto">
              <a:xfrm>
                <a:off x="1998" y="2575"/>
                <a:ext cx="15" cy="44"/>
              </a:xfrm>
              <a:custGeom>
                <a:avLst/>
                <a:gdLst/>
                <a:ahLst/>
                <a:cxnLst>
                  <a:cxn ang="0">
                    <a:pos x="13" y="30"/>
                  </a:cxn>
                  <a:cxn ang="0">
                    <a:pos x="13" y="30"/>
                  </a:cxn>
                  <a:cxn ang="0">
                    <a:pos x="15" y="20"/>
                  </a:cxn>
                  <a:cxn ang="0">
                    <a:pos x="5" y="0"/>
                  </a:cxn>
                  <a:cxn ang="0">
                    <a:pos x="5" y="13"/>
                  </a:cxn>
                  <a:cxn ang="0">
                    <a:pos x="0" y="22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30"/>
                  </a:cxn>
                </a:cxnLst>
                <a:rect l="0" t="0" r="r" b="b"/>
                <a:pathLst>
                  <a:path w="15" h="44">
                    <a:moveTo>
                      <a:pt x="13" y="30"/>
                    </a:moveTo>
                    <a:lnTo>
                      <a:pt x="13" y="30"/>
                    </a:lnTo>
                    <a:lnTo>
                      <a:pt x="15" y="20"/>
                    </a:lnTo>
                    <a:lnTo>
                      <a:pt x="5" y="0"/>
                    </a:lnTo>
                    <a:lnTo>
                      <a:pt x="5" y="13"/>
                    </a:lnTo>
                    <a:lnTo>
                      <a:pt x="0" y="22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82" name="Freeform 554"/>
              <p:cNvSpPr>
                <a:spLocks/>
              </p:cNvSpPr>
              <p:nvPr/>
            </p:nvSpPr>
            <p:spPr bwMode="auto">
              <a:xfrm>
                <a:off x="2005" y="2605"/>
                <a:ext cx="51" cy="53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1" y="41"/>
                  </a:cxn>
                  <a:cxn ang="0">
                    <a:pos x="32" y="20"/>
                  </a:cxn>
                  <a:cxn ang="0">
                    <a:pos x="6" y="0"/>
                  </a:cxn>
                  <a:cxn ang="0">
                    <a:pos x="0" y="14"/>
                  </a:cxn>
                  <a:cxn ang="0">
                    <a:pos x="21" y="31"/>
                  </a:cxn>
                  <a:cxn ang="0">
                    <a:pos x="43" y="53"/>
                  </a:cxn>
                  <a:cxn ang="0">
                    <a:pos x="45" y="53"/>
                  </a:cxn>
                  <a:cxn ang="0">
                    <a:pos x="51" y="41"/>
                  </a:cxn>
                </a:cxnLst>
                <a:rect l="0" t="0" r="r" b="b"/>
                <a:pathLst>
                  <a:path w="51" h="53">
                    <a:moveTo>
                      <a:pt x="51" y="41"/>
                    </a:moveTo>
                    <a:lnTo>
                      <a:pt x="51" y="41"/>
                    </a:lnTo>
                    <a:lnTo>
                      <a:pt x="32" y="20"/>
                    </a:lnTo>
                    <a:lnTo>
                      <a:pt x="6" y="0"/>
                    </a:lnTo>
                    <a:lnTo>
                      <a:pt x="0" y="14"/>
                    </a:lnTo>
                    <a:lnTo>
                      <a:pt x="21" y="31"/>
                    </a:lnTo>
                    <a:lnTo>
                      <a:pt x="43" y="53"/>
                    </a:lnTo>
                    <a:lnTo>
                      <a:pt x="45" y="53"/>
                    </a:lnTo>
                    <a:lnTo>
                      <a:pt x="51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83" name="Freeform 555"/>
              <p:cNvSpPr>
                <a:spLocks/>
              </p:cNvSpPr>
              <p:nvPr/>
            </p:nvSpPr>
            <p:spPr bwMode="auto">
              <a:xfrm>
                <a:off x="2050" y="2646"/>
                <a:ext cx="113" cy="66"/>
              </a:xfrm>
              <a:custGeom>
                <a:avLst/>
                <a:gdLst/>
                <a:ahLst/>
                <a:cxnLst>
                  <a:cxn ang="0">
                    <a:pos x="109" y="42"/>
                  </a:cxn>
                  <a:cxn ang="0">
                    <a:pos x="109" y="42"/>
                  </a:cxn>
                  <a:cxn ang="0">
                    <a:pos x="75" y="49"/>
                  </a:cxn>
                  <a:cxn ang="0">
                    <a:pos x="58" y="52"/>
                  </a:cxn>
                  <a:cxn ang="0">
                    <a:pos x="57" y="52"/>
                  </a:cxn>
                  <a:cxn ang="0">
                    <a:pos x="60" y="54"/>
                  </a:cxn>
                  <a:cxn ang="0">
                    <a:pos x="62" y="55"/>
                  </a:cxn>
                  <a:cxn ang="0">
                    <a:pos x="62" y="54"/>
                  </a:cxn>
                  <a:cxn ang="0">
                    <a:pos x="62" y="50"/>
                  </a:cxn>
                  <a:cxn ang="0">
                    <a:pos x="62" y="45"/>
                  </a:cxn>
                  <a:cxn ang="0">
                    <a:pos x="58" y="39"/>
                  </a:cxn>
                  <a:cxn ang="0">
                    <a:pos x="55" y="32"/>
                  </a:cxn>
                  <a:cxn ang="0">
                    <a:pos x="49" y="25"/>
                  </a:cxn>
                  <a:cxn ang="0">
                    <a:pos x="38" y="17"/>
                  </a:cxn>
                  <a:cxn ang="0">
                    <a:pos x="25" y="8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17" y="20"/>
                  </a:cxn>
                  <a:cxn ang="0">
                    <a:pos x="28" y="28"/>
                  </a:cxn>
                  <a:cxn ang="0">
                    <a:pos x="38" y="33"/>
                  </a:cxn>
                  <a:cxn ang="0">
                    <a:pos x="42" y="40"/>
                  </a:cxn>
                  <a:cxn ang="0">
                    <a:pos x="45" y="44"/>
                  </a:cxn>
                  <a:cxn ang="0">
                    <a:pos x="45" y="49"/>
                  </a:cxn>
                  <a:cxn ang="0">
                    <a:pos x="47" y="50"/>
                  </a:cxn>
                  <a:cxn ang="0">
                    <a:pos x="45" y="54"/>
                  </a:cxn>
                  <a:cxn ang="0">
                    <a:pos x="45" y="57"/>
                  </a:cxn>
                  <a:cxn ang="0">
                    <a:pos x="49" y="64"/>
                  </a:cxn>
                  <a:cxn ang="0">
                    <a:pos x="55" y="66"/>
                  </a:cxn>
                  <a:cxn ang="0">
                    <a:pos x="62" y="66"/>
                  </a:cxn>
                  <a:cxn ang="0">
                    <a:pos x="79" y="62"/>
                  </a:cxn>
                  <a:cxn ang="0">
                    <a:pos x="113" y="55"/>
                  </a:cxn>
                  <a:cxn ang="0">
                    <a:pos x="111" y="55"/>
                  </a:cxn>
                  <a:cxn ang="0">
                    <a:pos x="109" y="42"/>
                  </a:cxn>
                </a:cxnLst>
                <a:rect l="0" t="0" r="r" b="b"/>
                <a:pathLst>
                  <a:path w="113" h="66">
                    <a:moveTo>
                      <a:pt x="109" y="42"/>
                    </a:moveTo>
                    <a:lnTo>
                      <a:pt x="109" y="42"/>
                    </a:lnTo>
                    <a:lnTo>
                      <a:pt x="75" y="49"/>
                    </a:lnTo>
                    <a:lnTo>
                      <a:pt x="58" y="52"/>
                    </a:lnTo>
                    <a:lnTo>
                      <a:pt x="57" y="52"/>
                    </a:lnTo>
                    <a:lnTo>
                      <a:pt x="60" y="54"/>
                    </a:lnTo>
                    <a:lnTo>
                      <a:pt x="62" y="55"/>
                    </a:lnTo>
                    <a:lnTo>
                      <a:pt x="62" y="54"/>
                    </a:lnTo>
                    <a:lnTo>
                      <a:pt x="62" y="50"/>
                    </a:lnTo>
                    <a:lnTo>
                      <a:pt x="62" y="45"/>
                    </a:lnTo>
                    <a:lnTo>
                      <a:pt x="58" y="39"/>
                    </a:lnTo>
                    <a:lnTo>
                      <a:pt x="55" y="32"/>
                    </a:lnTo>
                    <a:lnTo>
                      <a:pt x="49" y="25"/>
                    </a:lnTo>
                    <a:lnTo>
                      <a:pt x="38" y="17"/>
                    </a:lnTo>
                    <a:lnTo>
                      <a:pt x="25" y="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7" y="20"/>
                    </a:lnTo>
                    <a:lnTo>
                      <a:pt x="28" y="28"/>
                    </a:lnTo>
                    <a:lnTo>
                      <a:pt x="38" y="33"/>
                    </a:lnTo>
                    <a:lnTo>
                      <a:pt x="42" y="40"/>
                    </a:lnTo>
                    <a:lnTo>
                      <a:pt x="45" y="44"/>
                    </a:lnTo>
                    <a:lnTo>
                      <a:pt x="45" y="49"/>
                    </a:lnTo>
                    <a:lnTo>
                      <a:pt x="47" y="50"/>
                    </a:lnTo>
                    <a:lnTo>
                      <a:pt x="45" y="54"/>
                    </a:lnTo>
                    <a:lnTo>
                      <a:pt x="45" y="57"/>
                    </a:lnTo>
                    <a:lnTo>
                      <a:pt x="49" y="64"/>
                    </a:lnTo>
                    <a:lnTo>
                      <a:pt x="55" y="66"/>
                    </a:lnTo>
                    <a:lnTo>
                      <a:pt x="62" y="66"/>
                    </a:lnTo>
                    <a:lnTo>
                      <a:pt x="79" y="62"/>
                    </a:lnTo>
                    <a:lnTo>
                      <a:pt x="113" y="55"/>
                    </a:lnTo>
                    <a:lnTo>
                      <a:pt x="111" y="55"/>
                    </a:lnTo>
                    <a:lnTo>
                      <a:pt x="109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84" name="Freeform 556"/>
              <p:cNvSpPr>
                <a:spLocks/>
              </p:cNvSpPr>
              <p:nvPr/>
            </p:nvSpPr>
            <p:spPr bwMode="auto">
              <a:xfrm>
                <a:off x="2159" y="2688"/>
                <a:ext cx="55" cy="20"/>
              </a:xfrm>
              <a:custGeom>
                <a:avLst/>
                <a:gdLst/>
                <a:ahLst/>
                <a:cxnLst>
                  <a:cxn ang="0">
                    <a:pos x="55" y="7"/>
                  </a:cxn>
                  <a:cxn ang="0">
                    <a:pos x="53" y="7"/>
                  </a:cxn>
                  <a:cxn ang="0">
                    <a:pos x="26" y="3"/>
                  </a:cxn>
                  <a:cxn ang="0">
                    <a:pos x="0" y="0"/>
                  </a:cxn>
                  <a:cxn ang="0">
                    <a:pos x="2" y="13"/>
                  </a:cxn>
                  <a:cxn ang="0">
                    <a:pos x="25" y="17"/>
                  </a:cxn>
                  <a:cxn ang="0">
                    <a:pos x="55" y="20"/>
                  </a:cxn>
                  <a:cxn ang="0">
                    <a:pos x="51" y="20"/>
                  </a:cxn>
                  <a:cxn ang="0">
                    <a:pos x="55" y="7"/>
                  </a:cxn>
                </a:cxnLst>
                <a:rect l="0" t="0" r="r" b="b"/>
                <a:pathLst>
                  <a:path w="55" h="20">
                    <a:moveTo>
                      <a:pt x="55" y="7"/>
                    </a:moveTo>
                    <a:lnTo>
                      <a:pt x="53" y="7"/>
                    </a:lnTo>
                    <a:lnTo>
                      <a:pt x="26" y="3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25" y="17"/>
                    </a:lnTo>
                    <a:lnTo>
                      <a:pt x="55" y="20"/>
                    </a:lnTo>
                    <a:lnTo>
                      <a:pt x="51" y="20"/>
                    </a:lnTo>
                    <a:lnTo>
                      <a:pt x="5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85" name="Freeform 557"/>
              <p:cNvSpPr>
                <a:spLocks/>
              </p:cNvSpPr>
              <p:nvPr/>
            </p:nvSpPr>
            <p:spPr bwMode="auto">
              <a:xfrm>
                <a:off x="2210" y="2695"/>
                <a:ext cx="120" cy="44"/>
              </a:xfrm>
              <a:custGeom>
                <a:avLst/>
                <a:gdLst/>
                <a:ahLst/>
                <a:cxnLst>
                  <a:cxn ang="0">
                    <a:pos x="120" y="35"/>
                  </a:cxn>
                  <a:cxn ang="0">
                    <a:pos x="120" y="35"/>
                  </a:cxn>
                  <a:cxn ang="0">
                    <a:pos x="114" y="30"/>
                  </a:cxn>
                  <a:cxn ang="0">
                    <a:pos x="109" y="25"/>
                  </a:cxn>
                  <a:cxn ang="0">
                    <a:pos x="101" y="20"/>
                  </a:cxn>
                  <a:cxn ang="0">
                    <a:pos x="96" y="17"/>
                  </a:cxn>
                  <a:cxn ang="0">
                    <a:pos x="81" y="11"/>
                  </a:cxn>
                  <a:cxn ang="0">
                    <a:pos x="67" y="10"/>
                  </a:cxn>
                  <a:cxn ang="0">
                    <a:pos x="36" y="6"/>
                  </a:cxn>
                  <a:cxn ang="0">
                    <a:pos x="4" y="0"/>
                  </a:cxn>
                  <a:cxn ang="0">
                    <a:pos x="0" y="13"/>
                  </a:cxn>
                  <a:cxn ang="0">
                    <a:pos x="34" y="20"/>
                  </a:cxn>
                  <a:cxn ang="0">
                    <a:pos x="64" y="23"/>
                  </a:cxn>
                  <a:cxn ang="0">
                    <a:pos x="77" y="25"/>
                  </a:cxn>
                  <a:cxn ang="0">
                    <a:pos x="88" y="28"/>
                  </a:cxn>
                  <a:cxn ang="0">
                    <a:pos x="94" y="32"/>
                  </a:cxn>
                  <a:cxn ang="0">
                    <a:pos x="98" y="35"/>
                  </a:cxn>
                  <a:cxn ang="0">
                    <a:pos x="101" y="38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20" y="35"/>
                  </a:cxn>
                </a:cxnLst>
                <a:rect l="0" t="0" r="r" b="b"/>
                <a:pathLst>
                  <a:path w="120" h="44">
                    <a:moveTo>
                      <a:pt x="120" y="35"/>
                    </a:moveTo>
                    <a:lnTo>
                      <a:pt x="120" y="35"/>
                    </a:lnTo>
                    <a:lnTo>
                      <a:pt x="114" y="30"/>
                    </a:lnTo>
                    <a:lnTo>
                      <a:pt x="109" y="25"/>
                    </a:lnTo>
                    <a:lnTo>
                      <a:pt x="101" y="20"/>
                    </a:lnTo>
                    <a:lnTo>
                      <a:pt x="96" y="17"/>
                    </a:lnTo>
                    <a:lnTo>
                      <a:pt x="81" y="11"/>
                    </a:lnTo>
                    <a:lnTo>
                      <a:pt x="67" y="10"/>
                    </a:lnTo>
                    <a:lnTo>
                      <a:pt x="36" y="6"/>
                    </a:lnTo>
                    <a:lnTo>
                      <a:pt x="4" y="0"/>
                    </a:lnTo>
                    <a:lnTo>
                      <a:pt x="0" y="13"/>
                    </a:lnTo>
                    <a:lnTo>
                      <a:pt x="34" y="20"/>
                    </a:lnTo>
                    <a:lnTo>
                      <a:pt x="64" y="23"/>
                    </a:lnTo>
                    <a:lnTo>
                      <a:pt x="77" y="25"/>
                    </a:lnTo>
                    <a:lnTo>
                      <a:pt x="88" y="28"/>
                    </a:lnTo>
                    <a:lnTo>
                      <a:pt x="94" y="32"/>
                    </a:lnTo>
                    <a:lnTo>
                      <a:pt x="98" y="35"/>
                    </a:lnTo>
                    <a:lnTo>
                      <a:pt x="101" y="38"/>
                    </a:lnTo>
                    <a:lnTo>
                      <a:pt x="107" y="44"/>
                    </a:lnTo>
                    <a:lnTo>
                      <a:pt x="107" y="44"/>
                    </a:lnTo>
                    <a:lnTo>
                      <a:pt x="120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86" name="Freeform 558"/>
              <p:cNvSpPr>
                <a:spLocks/>
              </p:cNvSpPr>
              <p:nvPr/>
            </p:nvSpPr>
            <p:spPr bwMode="auto">
              <a:xfrm>
                <a:off x="2264" y="2730"/>
                <a:ext cx="74" cy="142"/>
              </a:xfrm>
              <a:custGeom>
                <a:avLst/>
                <a:gdLst/>
                <a:ahLst/>
                <a:cxnLst>
                  <a:cxn ang="0">
                    <a:pos x="13" y="142"/>
                  </a:cxn>
                  <a:cxn ang="0">
                    <a:pos x="15" y="140"/>
                  </a:cxn>
                  <a:cxn ang="0">
                    <a:pos x="25" y="113"/>
                  </a:cxn>
                  <a:cxn ang="0">
                    <a:pos x="36" y="91"/>
                  </a:cxn>
                  <a:cxn ang="0">
                    <a:pos x="47" y="74"/>
                  </a:cxn>
                  <a:cxn ang="0">
                    <a:pos x="59" y="57"/>
                  </a:cxn>
                  <a:cxn ang="0">
                    <a:pos x="66" y="44"/>
                  </a:cxn>
                  <a:cxn ang="0">
                    <a:pos x="72" y="30"/>
                  </a:cxn>
                  <a:cxn ang="0">
                    <a:pos x="74" y="24"/>
                  </a:cxn>
                  <a:cxn ang="0">
                    <a:pos x="72" y="15"/>
                  </a:cxn>
                  <a:cxn ang="0">
                    <a:pos x="70" y="9"/>
                  </a:cxn>
                  <a:cxn ang="0">
                    <a:pos x="66" y="0"/>
                  </a:cxn>
                  <a:cxn ang="0">
                    <a:pos x="53" y="9"/>
                  </a:cxn>
                  <a:cxn ang="0">
                    <a:pos x="55" y="14"/>
                  </a:cxn>
                  <a:cxn ang="0">
                    <a:pos x="57" y="19"/>
                  </a:cxn>
                  <a:cxn ang="0">
                    <a:pos x="57" y="22"/>
                  </a:cxn>
                  <a:cxn ang="0">
                    <a:pos x="57" y="27"/>
                  </a:cxn>
                  <a:cxn ang="0">
                    <a:pos x="53" y="39"/>
                  </a:cxn>
                  <a:cxn ang="0">
                    <a:pos x="45" y="51"/>
                  </a:cxn>
                  <a:cxn ang="0">
                    <a:pos x="34" y="68"/>
                  </a:cxn>
                  <a:cxn ang="0">
                    <a:pos x="23" y="86"/>
                  </a:cxn>
                  <a:cxn ang="0">
                    <a:pos x="12" y="108"/>
                  </a:cxn>
                  <a:cxn ang="0">
                    <a:pos x="0" y="135"/>
                  </a:cxn>
                  <a:cxn ang="0">
                    <a:pos x="2" y="133"/>
                  </a:cxn>
                  <a:cxn ang="0">
                    <a:pos x="13" y="142"/>
                  </a:cxn>
                </a:cxnLst>
                <a:rect l="0" t="0" r="r" b="b"/>
                <a:pathLst>
                  <a:path w="74" h="142">
                    <a:moveTo>
                      <a:pt x="13" y="142"/>
                    </a:moveTo>
                    <a:lnTo>
                      <a:pt x="15" y="140"/>
                    </a:lnTo>
                    <a:lnTo>
                      <a:pt x="25" y="113"/>
                    </a:lnTo>
                    <a:lnTo>
                      <a:pt x="36" y="91"/>
                    </a:lnTo>
                    <a:lnTo>
                      <a:pt x="47" y="74"/>
                    </a:lnTo>
                    <a:lnTo>
                      <a:pt x="59" y="57"/>
                    </a:lnTo>
                    <a:lnTo>
                      <a:pt x="66" y="44"/>
                    </a:lnTo>
                    <a:lnTo>
                      <a:pt x="72" y="30"/>
                    </a:lnTo>
                    <a:lnTo>
                      <a:pt x="74" y="24"/>
                    </a:lnTo>
                    <a:lnTo>
                      <a:pt x="72" y="15"/>
                    </a:lnTo>
                    <a:lnTo>
                      <a:pt x="70" y="9"/>
                    </a:lnTo>
                    <a:lnTo>
                      <a:pt x="66" y="0"/>
                    </a:lnTo>
                    <a:lnTo>
                      <a:pt x="53" y="9"/>
                    </a:lnTo>
                    <a:lnTo>
                      <a:pt x="55" y="14"/>
                    </a:lnTo>
                    <a:lnTo>
                      <a:pt x="57" y="19"/>
                    </a:lnTo>
                    <a:lnTo>
                      <a:pt x="57" y="22"/>
                    </a:lnTo>
                    <a:lnTo>
                      <a:pt x="57" y="27"/>
                    </a:lnTo>
                    <a:lnTo>
                      <a:pt x="53" y="39"/>
                    </a:lnTo>
                    <a:lnTo>
                      <a:pt x="45" y="51"/>
                    </a:lnTo>
                    <a:lnTo>
                      <a:pt x="34" y="68"/>
                    </a:lnTo>
                    <a:lnTo>
                      <a:pt x="23" y="86"/>
                    </a:lnTo>
                    <a:lnTo>
                      <a:pt x="12" y="108"/>
                    </a:lnTo>
                    <a:lnTo>
                      <a:pt x="0" y="135"/>
                    </a:lnTo>
                    <a:lnTo>
                      <a:pt x="2" y="133"/>
                    </a:lnTo>
                    <a:lnTo>
                      <a:pt x="13" y="1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87" name="Freeform 559"/>
              <p:cNvSpPr>
                <a:spLocks/>
              </p:cNvSpPr>
              <p:nvPr/>
            </p:nvSpPr>
            <p:spPr bwMode="auto">
              <a:xfrm>
                <a:off x="2216" y="2863"/>
                <a:ext cx="61" cy="15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5" y="15"/>
                  </a:cxn>
                  <a:cxn ang="0">
                    <a:pos x="31" y="15"/>
                  </a:cxn>
                  <a:cxn ang="0">
                    <a:pos x="61" y="9"/>
                  </a:cxn>
                  <a:cxn ang="0">
                    <a:pos x="50" y="0"/>
                  </a:cxn>
                  <a:cxn ang="0">
                    <a:pos x="30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7" y="15"/>
                  </a:cxn>
                </a:cxnLst>
                <a:rect l="0" t="0" r="r" b="b"/>
                <a:pathLst>
                  <a:path w="61" h="15">
                    <a:moveTo>
                      <a:pt x="7" y="15"/>
                    </a:moveTo>
                    <a:lnTo>
                      <a:pt x="5" y="15"/>
                    </a:lnTo>
                    <a:lnTo>
                      <a:pt x="31" y="15"/>
                    </a:lnTo>
                    <a:lnTo>
                      <a:pt x="61" y="9"/>
                    </a:lnTo>
                    <a:lnTo>
                      <a:pt x="50" y="0"/>
                    </a:lnTo>
                    <a:lnTo>
                      <a:pt x="30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88" name="Freeform 560"/>
              <p:cNvSpPr>
                <a:spLocks/>
              </p:cNvSpPr>
              <p:nvPr/>
            </p:nvSpPr>
            <p:spPr bwMode="auto">
              <a:xfrm>
                <a:off x="2210" y="2867"/>
                <a:ext cx="15" cy="40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7" y="40"/>
                  </a:cxn>
                  <a:cxn ang="0">
                    <a:pos x="15" y="22"/>
                  </a:cxn>
                  <a:cxn ang="0">
                    <a:pos x="13" y="11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7" y="40"/>
                  </a:cxn>
                </a:cxnLst>
                <a:rect l="0" t="0" r="r" b="b"/>
                <a:pathLst>
                  <a:path w="15" h="40">
                    <a:moveTo>
                      <a:pt x="7" y="40"/>
                    </a:moveTo>
                    <a:lnTo>
                      <a:pt x="7" y="40"/>
                    </a:lnTo>
                    <a:lnTo>
                      <a:pt x="15" y="22"/>
                    </a:lnTo>
                    <a:lnTo>
                      <a:pt x="13" y="11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89" name="Freeform 561"/>
              <p:cNvSpPr>
                <a:spLocks/>
              </p:cNvSpPr>
              <p:nvPr/>
            </p:nvSpPr>
            <p:spPr bwMode="auto">
              <a:xfrm>
                <a:off x="2093" y="2895"/>
                <a:ext cx="124" cy="49"/>
              </a:xfrm>
              <a:custGeom>
                <a:avLst/>
                <a:gdLst/>
                <a:ahLst/>
                <a:cxnLst>
                  <a:cxn ang="0">
                    <a:pos x="15" y="49"/>
                  </a:cxn>
                  <a:cxn ang="0">
                    <a:pos x="15" y="48"/>
                  </a:cxn>
                  <a:cxn ang="0">
                    <a:pos x="17" y="46"/>
                  </a:cxn>
                  <a:cxn ang="0">
                    <a:pos x="21" y="43"/>
                  </a:cxn>
                  <a:cxn ang="0">
                    <a:pos x="27" y="39"/>
                  </a:cxn>
                  <a:cxn ang="0">
                    <a:pos x="32" y="36"/>
                  </a:cxn>
                  <a:cxn ang="0">
                    <a:pos x="49" y="31"/>
                  </a:cxn>
                  <a:cxn ang="0">
                    <a:pos x="66" y="26"/>
                  </a:cxn>
                  <a:cxn ang="0">
                    <a:pos x="102" y="17"/>
                  </a:cxn>
                  <a:cxn ang="0">
                    <a:pos x="124" y="12"/>
                  </a:cxn>
                  <a:cxn ang="0">
                    <a:pos x="119" y="0"/>
                  </a:cxn>
                  <a:cxn ang="0">
                    <a:pos x="98" y="4"/>
                  </a:cxn>
                  <a:cxn ang="0">
                    <a:pos x="62" y="12"/>
                  </a:cxn>
                  <a:cxn ang="0">
                    <a:pos x="44" y="17"/>
                  </a:cxn>
                  <a:cxn ang="0">
                    <a:pos x="25" y="24"/>
                  </a:cxn>
                  <a:cxn ang="0">
                    <a:pos x="17" y="27"/>
                  </a:cxn>
                  <a:cxn ang="0">
                    <a:pos x="12" y="32"/>
                  </a:cxn>
                  <a:cxn ang="0">
                    <a:pos x="6" y="37"/>
                  </a:cxn>
                  <a:cxn ang="0">
                    <a:pos x="0" y="44"/>
                  </a:cxn>
                  <a:cxn ang="0">
                    <a:pos x="0" y="43"/>
                  </a:cxn>
                  <a:cxn ang="0">
                    <a:pos x="15" y="49"/>
                  </a:cxn>
                </a:cxnLst>
                <a:rect l="0" t="0" r="r" b="b"/>
                <a:pathLst>
                  <a:path w="124" h="49">
                    <a:moveTo>
                      <a:pt x="15" y="49"/>
                    </a:moveTo>
                    <a:lnTo>
                      <a:pt x="15" y="48"/>
                    </a:lnTo>
                    <a:lnTo>
                      <a:pt x="17" y="46"/>
                    </a:lnTo>
                    <a:lnTo>
                      <a:pt x="21" y="43"/>
                    </a:lnTo>
                    <a:lnTo>
                      <a:pt x="27" y="39"/>
                    </a:lnTo>
                    <a:lnTo>
                      <a:pt x="32" y="36"/>
                    </a:lnTo>
                    <a:lnTo>
                      <a:pt x="49" y="31"/>
                    </a:lnTo>
                    <a:lnTo>
                      <a:pt x="66" y="26"/>
                    </a:lnTo>
                    <a:lnTo>
                      <a:pt x="102" y="17"/>
                    </a:lnTo>
                    <a:lnTo>
                      <a:pt x="124" y="12"/>
                    </a:lnTo>
                    <a:lnTo>
                      <a:pt x="119" y="0"/>
                    </a:lnTo>
                    <a:lnTo>
                      <a:pt x="98" y="4"/>
                    </a:lnTo>
                    <a:lnTo>
                      <a:pt x="62" y="12"/>
                    </a:lnTo>
                    <a:lnTo>
                      <a:pt x="44" y="17"/>
                    </a:lnTo>
                    <a:lnTo>
                      <a:pt x="25" y="24"/>
                    </a:lnTo>
                    <a:lnTo>
                      <a:pt x="17" y="27"/>
                    </a:lnTo>
                    <a:lnTo>
                      <a:pt x="12" y="32"/>
                    </a:lnTo>
                    <a:lnTo>
                      <a:pt x="6" y="37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90" name="Freeform 562"/>
              <p:cNvSpPr>
                <a:spLocks/>
              </p:cNvSpPr>
              <p:nvPr/>
            </p:nvSpPr>
            <p:spPr bwMode="auto">
              <a:xfrm>
                <a:off x="2093" y="2938"/>
                <a:ext cx="70" cy="20"/>
              </a:xfrm>
              <a:custGeom>
                <a:avLst/>
                <a:gdLst/>
                <a:ahLst/>
                <a:cxnLst>
                  <a:cxn ang="0">
                    <a:pos x="66" y="16"/>
                  </a:cxn>
                  <a:cxn ang="0">
                    <a:pos x="66" y="16"/>
                  </a:cxn>
                  <a:cxn ang="0">
                    <a:pos x="70" y="11"/>
                  </a:cxn>
                  <a:cxn ang="0">
                    <a:pos x="66" y="3"/>
                  </a:cxn>
                  <a:cxn ang="0">
                    <a:pos x="61" y="1"/>
                  </a:cxn>
                  <a:cxn ang="0">
                    <a:pos x="55" y="1"/>
                  </a:cxn>
                  <a:cxn ang="0">
                    <a:pos x="46" y="3"/>
                  </a:cxn>
                  <a:cxn ang="0">
                    <a:pos x="34" y="5"/>
                  </a:cxn>
                  <a:cxn ang="0">
                    <a:pos x="23" y="6"/>
                  </a:cxn>
                  <a:cxn ang="0">
                    <a:pos x="15" y="6"/>
                  </a:cxn>
                  <a:cxn ang="0">
                    <a:pos x="14" y="6"/>
                  </a:cxn>
                  <a:cxn ang="0">
                    <a:pos x="15" y="6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6" y="18"/>
                  </a:cxn>
                  <a:cxn ang="0">
                    <a:pos x="14" y="20"/>
                  </a:cxn>
                  <a:cxn ang="0">
                    <a:pos x="25" y="20"/>
                  </a:cxn>
                  <a:cxn ang="0">
                    <a:pos x="36" y="18"/>
                  </a:cxn>
                  <a:cxn ang="0">
                    <a:pos x="49" y="16"/>
                  </a:cxn>
                  <a:cxn ang="0">
                    <a:pos x="57" y="15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8"/>
                  </a:cxn>
                  <a:cxn ang="0">
                    <a:pos x="55" y="8"/>
                  </a:cxn>
                  <a:cxn ang="0">
                    <a:pos x="55" y="8"/>
                  </a:cxn>
                  <a:cxn ang="0">
                    <a:pos x="66" y="16"/>
                  </a:cxn>
                </a:cxnLst>
                <a:rect l="0" t="0" r="r" b="b"/>
                <a:pathLst>
                  <a:path w="70" h="20">
                    <a:moveTo>
                      <a:pt x="66" y="16"/>
                    </a:moveTo>
                    <a:lnTo>
                      <a:pt x="66" y="16"/>
                    </a:lnTo>
                    <a:lnTo>
                      <a:pt x="70" y="11"/>
                    </a:lnTo>
                    <a:lnTo>
                      <a:pt x="66" y="3"/>
                    </a:lnTo>
                    <a:lnTo>
                      <a:pt x="61" y="1"/>
                    </a:lnTo>
                    <a:lnTo>
                      <a:pt x="55" y="1"/>
                    </a:lnTo>
                    <a:lnTo>
                      <a:pt x="46" y="3"/>
                    </a:lnTo>
                    <a:lnTo>
                      <a:pt x="34" y="5"/>
                    </a:lnTo>
                    <a:lnTo>
                      <a:pt x="23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6" y="18"/>
                    </a:lnTo>
                    <a:lnTo>
                      <a:pt x="14" y="20"/>
                    </a:lnTo>
                    <a:lnTo>
                      <a:pt x="25" y="20"/>
                    </a:lnTo>
                    <a:lnTo>
                      <a:pt x="36" y="18"/>
                    </a:lnTo>
                    <a:lnTo>
                      <a:pt x="49" y="16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66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91" name="Freeform 563"/>
              <p:cNvSpPr>
                <a:spLocks/>
              </p:cNvSpPr>
              <p:nvPr/>
            </p:nvSpPr>
            <p:spPr bwMode="auto">
              <a:xfrm>
                <a:off x="2114" y="2946"/>
                <a:ext cx="45" cy="44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1" y="44"/>
                  </a:cxn>
                  <a:cxn ang="0">
                    <a:pos x="45" y="8"/>
                  </a:cxn>
                  <a:cxn ang="0">
                    <a:pos x="34" y="0"/>
                  </a:cxn>
                  <a:cxn ang="0">
                    <a:pos x="0" y="34"/>
                  </a:cxn>
                  <a:cxn ang="0">
                    <a:pos x="0" y="35"/>
                  </a:cxn>
                </a:cxnLst>
                <a:rect l="0" t="0" r="r" b="b"/>
                <a:pathLst>
                  <a:path w="45" h="44">
                    <a:moveTo>
                      <a:pt x="0" y="35"/>
                    </a:moveTo>
                    <a:lnTo>
                      <a:pt x="11" y="44"/>
                    </a:lnTo>
                    <a:lnTo>
                      <a:pt x="45" y="8"/>
                    </a:lnTo>
                    <a:lnTo>
                      <a:pt x="34" y="0"/>
                    </a:lnTo>
                    <a:lnTo>
                      <a:pt x="0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92" name="Freeform 564"/>
              <p:cNvSpPr>
                <a:spLocks/>
              </p:cNvSpPr>
              <p:nvPr/>
            </p:nvSpPr>
            <p:spPr bwMode="auto">
              <a:xfrm>
                <a:off x="2110" y="2981"/>
                <a:ext cx="19" cy="41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19" y="37"/>
                  </a:cxn>
                  <a:cxn ang="0">
                    <a:pos x="17" y="31"/>
                  </a:cxn>
                  <a:cxn ang="0">
                    <a:pos x="15" y="21"/>
                  </a:cxn>
                  <a:cxn ang="0">
                    <a:pos x="15" y="12"/>
                  </a:cxn>
                  <a:cxn ang="0">
                    <a:pos x="15" y="9"/>
                  </a:cxn>
                  <a:cxn ang="0">
                    <a:pos x="4" y="0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2" y="32"/>
                  </a:cxn>
                  <a:cxn ang="0">
                    <a:pos x="4" y="41"/>
                  </a:cxn>
                  <a:cxn ang="0">
                    <a:pos x="4" y="39"/>
                  </a:cxn>
                  <a:cxn ang="0">
                    <a:pos x="19" y="39"/>
                  </a:cxn>
                </a:cxnLst>
                <a:rect l="0" t="0" r="r" b="b"/>
                <a:pathLst>
                  <a:path w="19" h="41">
                    <a:moveTo>
                      <a:pt x="19" y="39"/>
                    </a:moveTo>
                    <a:lnTo>
                      <a:pt x="19" y="37"/>
                    </a:lnTo>
                    <a:lnTo>
                      <a:pt x="17" y="31"/>
                    </a:lnTo>
                    <a:lnTo>
                      <a:pt x="15" y="21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2" y="32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93" name="Freeform 565"/>
              <p:cNvSpPr>
                <a:spLocks/>
              </p:cNvSpPr>
              <p:nvPr/>
            </p:nvSpPr>
            <p:spPr bwMode="auto">
              <a:xfrm>
                <a:off x="2114" y="3020"/>
                <a:ext cx="58" cy="66"/>
              </a:xfrm>
              <a:custGeom>
                <a:avLst/>
                <a:gdLst/>
                <a:ahLst/>
                <a:cxnLst>
                  <a:cxn ang="0">
                    <a:pos x="58" y="59"/>
                  </a:cxn>
                  <a:cxn ang="0">
                    <a:pos x="58" y="59"/>
                  </a:cxn>
                  <a:cxn ang="0">
                    <a:pos x="45" y="47"/>
                  </a:cxn>
                  <a:cxn ang="0">
                    <a:pos x="30" y="32"/>
                  </a:cxn>
                  <a:cxn ang="0">
                    <a:pos x="25" y="25"/>
                  </a:cxn>
                  <a:cxn ang="0">
                    <a:pos x="19" y="17"/>
                  </a:cxn>
                  <a:cxn ang="0">
                    <a:pos x="17" y="9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22"/>
                  </a:cxn>
                  <a:cxn ang="0">
                    <a:pos x="11" y="32"/>
                  </a:cxn>
                  <a:cxn ang="0">
                    <a:pos x="19" y="42"/>
                  </a:cxn>
                  <a:cxn ang="0">
                    <a:pos x="34" y="56"/>
                  </a:cxn>
                  <a:cxn ang="0">
                    <a:pos x="45" y="66"/>
                  </a:cxn>
                  <a:cxn ang="0">
                    <a:pos x="45" y="66"/>
                  </a:cxn>
                  <a:cxn ang="0">
                    <a:pos x="58" y="59"/>
                  </a:cxn>
                </a:cxnLst>
                <a:rect l="0" t="0" r="r" b="b"/>
                <a:pathLst>
                  <a:path w="58" h="66">
                    <a:moveTo>
                      <a:pt x="58" y="59"/>
                    </a:moveTo>
                    <a:lnTo>
                      <a:pt x="58" y="59"/>
                    </a:lnTo>
                    <a:lnTo>
                      <a:pt x="45" y="47"/>
                    </a:lnTo>
                    <a:lnTo>
                      <a:pt x="30" y="32"/>
                    </a:lnTo>
                    <a:lnTo>
                      <a:pt x="25" y="25"/>
                    </a:lnTo>
                    <a:lnTo>
                      <a:pt x="19" y="17"/>
                    </a:lnTo>
                    <a:lnTo>
                      <a:pt x="17" y="9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22"/>
                    </a:lnTo>
                    <a:lnTo>
                      <a:pt x="11" y="32"/>
                    </a:lnTo>
                    <a:lnTo>
                      <a:pt x="19" y="42"/>
                    </a:lnTo>
                    <a:lnTo>
                      <a:pt x="34" y="56"/>
                    </a:lnTo>
                    <a:lnTo>
                      <a:pt x="45" y="66"/>
                    </a:lnTo>
                    <a:lnTo>
                      <a:pt x="45" y="66"/>
                    </a:lnTo>
                    <a:lnTo>
                      <a:pt x="58" y="5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94" name="Freeform 566"/>
              <p:cNvSpPr>
                <a:spLocks/>
              </p:cNvSpPr>
              <p:nvPr/>
            </p:nvSpPr>
            <p:spPr bwMode="auto">
              <a:xfrm>
                <a:off x="2159" y="3079"/>
                <a:ext cx="77" cy="86"/>
              </a:xfrm>
              <a:custGeom>
                <a:avLst/>
                <a:gdLst/>
                <a:ahLst/>
                <a:cxnLst>
                  <a:cxn ang="0">
                    <a:pos x="70" y="86"/>
                  </a:cxn>
                  <a:cxn ang="0">
                    <a:pos x="72" y="76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60" y="83"/>
                  </a:cxn>
                  <a:cxn ang="0">
                    <a:pos x="70" y="86"/>
                  </a:cxn>
                  <a:cxn ang="0">
                    <a:pos x="70" y="86"/>
                  </a:cxn>
                  <a:cxn ang="0">
                    <a:pos x="77" y="81"/>
                  </a:cxn>
                  <a:cxn ang="0">
                    <a:pos x="72" y="76"/>
                  </a:cxn>
                  <a:cxn ang="0">
                    <a:pos x="70" y="86"/>
                  </a:cxn>
                </a:cxnLst>
                <a:rect l="0" t="0" r="r" b="b"/>
                <a:pathLst>
                  <a:path w="77" h="86">
                    <a:moveTo>
                      <a:pt x="70" y="86"/>
                    </a:moveTo>
                    <a:lnTo>
                      <a:pt x="72" y="76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60" y="83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77" y="81"/>
                    </a:lnTo>
                    <a:lnTo>
                      <a:pt x="72" y="76"/>
                    </a:lnTo>
                    <a:lnTo>
                      <a:pt x="70" y="8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95" name="Freeform 567"/>
              <p:cNvSpPr>
                <a:spLocks/>
              </p:cNvSpPr>
              <p:nvPr/>
            </p:nvSpPr>
            <p:spPr bwMode="auto">
              <a:xfrm>
                <a:off x="2172" y="3152"/>
                <a:ext cx="57" cy="3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8" y="37"/>
                  </a:cxn>
                  <a:cxn ang="0">
                    <a:pos x="57" y="13"/>
                  </a:cxn>
                  <a:cxn ang="0">
                    <a:pos x="49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57" h="37">
                    <a:moveTo>
                      <a:pt x="0" y="23"/>
                    </a:moveTo>
                    <a:lnTo>
                      <a:pt x="8" y="37"/>
                    </a:lnTo>
                    <a:lnTo>
                      <a:pt x="57" y="13"/>
                    </a:lnTo>
                    <a:lnTo>
                      <a:pt x="49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96" name="Freeform 568"/>
              <p:cNvSpPr>
                <a:spLocks/>
              </p:cNvSpPr>
              <p:nvPr/>
            </p:nvSpPr>
            <p:spPr bwMode="auto">
              <a:xfrm>
                <a:off x="2172" y="3175"/>
                <a:ext cx="55" cy="44"/>
              </a:xfrm>
              <a:custGeom>
                <a:avLst/>
                <a:gdLst/>
                <a:ahLst/>
                <a:cxnLst>
                  <a:cxn ang="0">
                    <a:pos x="40" y="44"/>
                  </a:cxn>
                  <a:cxn ang="0">
                    <a:pos x="42" y="32"/>
                  </a:cxn>
                  <a:cxn ang="0">
                    <a:pos x="34" y="27"/>
                  </a:cxn>
                  <a:cxn ang="0">
                    <a:pos x="23" y="17"/>
                  </a:cxn>
                  <a:cxn ang="0">
                    <a:pos x="13" y="9"/>
                  </a:cxn>
                  <a:cxn ang="0">
                    <a:pos x="8" y="14"/>
                  </a:cxn>
                  <a:cxn ang="0">
                    <a:pos x="0" y="0"/>
                  </a:cxn>
                  <a:cxn ang="0">
                    <a:pos x="2" y="17"/>
                  </a:cxn>
                  <a:cxn ang="0">
                    <a:pos x="12" y="27"/>
                  </a:cxn>
                  <a:cxn ang="0">
                    <a:pos x="25" y="37"/>
                  </a:cxn>
                  <a:cxn ang="0">
                    <a:pos x="32" y="44"/>
                  </a:cxn>
                  <a:cxn ang="0">
                    <a:pos x="34" y="31"/>
                  </a:cxn>
                  <a:cxn ang="0">
                    <a:pos x="40" y="44"/>
                  </a:cxn>
                  <a:cxn ang="0">
                    <a:pos x="55" y="41"/>
                  </a:cxn>
                  <a:cxn ang="0">
                    <a:pos x="42" y="32"/>
                  </a:cxn>
                  <a:cxn ang="0">
                    <a:pos x="40" y="44"/>
                  </a:cxn>
                </a:cxnLst>
                <a:rect l="0" t="0" r="r" b="b"/>
                <a:pathLst>
                  <a:path w="55" h="44">
                    <a:moveTo>
                      <a:pt x="40" y="44"/>
                    </a:moveTo>
                    <a:lnTo>
                      <a:pt x="42" y="32"/>
                    </a:lnTo>
                    <a:lnTo>
                      <a:pt x="34" y="27"/>
                    </a:lnTo>
                    <a:lnTo>
                      <a:pt x="23" y="17"/>
                    </a:lnTo>
                    <a:lnTo>
                      <a:pt x="13" y="9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12" y="27"/>
                    </a:lnTo>
                    <a:lnTo>
                      <a:pt x="25" y="37"/>
                    </a:lnTo>
                    <a:lnTo>
                      <a:pt x="32" y="44"/>
                    </a:lnTo>
                    <a:lnTo>
                      <a:pt x="34" y="31"/>
                    </a:lnTo>
                    <a:lnTo>
                      <a:pt x="40" y="44"/>
                    </a:lnTo>
                    <a:lnTo>
                      <a:pt x="55" y="41"/>
                    </a:lnTo>
                    <a:lnTo>
                      <a:pt x="42" y="32"/>
                    </a:lnTo>
                    <a:lnTo>
                      <a:pt x="40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97" name="Freeform 569"/>
              <p:cNvSpPr>
                <a:spLocks/>
              </p:cNvSpPr>
              <p:nvPr/>
            </p:nvSpPr>
            <p:spPr bwMode="auto">
              <a:xfrm>
                <a:off x="2142" y="3206"/>
                <a:ext cx="70" cy="22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5" y="20"/>
                  </a:cxn>
                  <a:cxn ang="0">
                    <a:pos x="13" y="22"/>
                  </a:cxn>
                  <a:cxn ang="0">
                    <a:pos x="19" y="20"/>
                  </a:cxn>
                  <a:cxn ang="0">
                    <a:pos x="27" y="18"/>
                  </a:cxn>
                  <a:cxn ang="0">
                    <a:pos x="36" y="17"/>
                  </a:cxn>
                  <a:cxn ang="0">
                    <a:pos x="57" y="15"/>
                  </a:cxn>
                  <a:cxn ang="0">
                    <a:pos x="70" y="13"/>
                  </a:cxn>
                  <a:cxn ang="0">
                    <a:pos x="64" y="0"/>
                  </a:cxn>
                  <a:cxn ang="0">
                    <a:pos x="55" y="1"/>
                  </a:cxn>
                  <a:cxn ang="0">
                    <a:pos x="34" y="3"/>
                  </a:cxn>
                  <a:cxn ang="0">
                    <a:pos x="23" y="5"/>
                  </a:cxn>
                  <a:cxn ang="0">
                    <a:pos x="13" y="6"/>
                  </a:cxn>
                  <a:cxn ang="0">
                    <a:pos x="6" y="10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15" y="18"/>
                  </a:cxn>
                </a:cxnLst>
                <a:rect l="0" t="0" r="r" b="b"/>
                <a:pathLst>
                  <a:path w="70" h="22">
                    <a:moveTo>
                      <a:pt x="15" y="18"/>
                    </a:moveTo>
                    <a:lnTo>
                      <a:pt x="15" y="20"/>
                    </a:lnTo>
                    <a:lnTo>
                      <a:pt x="13" y="22"/>
                    </a:lnTo>
                    <a:lnTo>
                      <a:pt x="19" y="20"/>
                    </a:lnTo>
                    <a:lnTo>
                      <a:pt x="27" y="18"/>
                    </a:lnTo>
                    <a:lnTo>
                      <a:pt x="36" y="17"/>
                    </a:lnTo>
                    <a:lnTo>
                      <a:pt x="57" y="15"/>
                    </a:lnTo>
                    <a:lnTo>
                      <a:pt x="70" y="13"/>
                    </a:lnTo>
                    <a:lnTo>
                      <a:pt x="64" y="0"/>
                    </a:lnTo>
                    <a:lnTo>
                      <a:pt x="55" y="1"/>
                    </a:lnTo>
                    <a:lnTo>
                      <a:pt x="34" y="3"/>
                    </a:lnTo>
                    <a:lnTo>
                      <a:pt x="23" y="5"/>
                    </a:lnTo>
                    <a:lnTo>
                      <a:pt x="13" y="6"/>
                    </a:lnTo>
                    <a:lnTo>
                      <a:pt x="6" y="10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98" name="Freeform 570"/>
              <p:cNvSpPr>
                <a:spLocks/>
              </p:cNvSpPr>
              <p:nvPr/>
            </p:nvSpPr>
            <p:spPr bwMode="auto">
              <a:xfrm>
                <a:off x="2142" y="3224"/>
                <a:ext cx="21" cy="53"/>
              </a:xfrm>
              <a:custGeom>
                <a:avLst/>
                <a:gdLst/>
                <a:ahLst/>
                <a:cxnLst>
                  <a:cxn ang="0">
                    <a:pos x="8" y="53"/>
                  </a:cxn>
                  <a:cxn ang="0">
                    <a:pos x="21" y="47"/>
                  </a:cxn>
                  <a:cxn ang="0">
                    <a:pos x="15" y="0"/>
                  </a:cxn>
                  <a:cxn ang="0">
                    <a:pos x="0" y="2"/>
                  </a:cxn>
                  <a:cxn ang="0">
                    <a:pos x="6" y="49"/>
                  </a:cxn>
                  <a:cxn ang="0">
                    <a:pos x="8" y="53"/>
                  </a:cxn>
                </a:cxnLst>
                <a:rect l="0" t="0" r="r" b="b"/>
                <a:pathLst>
                  <a:path w="21" h="53">
                    <a:moveTo>
                      <a:pt x="8" y="53"/>
                    </a:moveTo>
                    <a:lnTo>
                      <a:pt x="21" y="47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6" y="49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499" name="Freeform 571"/>
              <p:cNvSpPr>
                <a:spLocks/>
              </p:cNvSpPr>
              <p:nvPr/>
            </p:nvSpPr>
            <p:spPr bwMode="auto">
              <a:xfrm>
                <a:off x="2150" y="3268"/>
                <a:ext cx="58" cy="56"/>
              </a:xfrm>
              <a:custGeom>
                <a:avLst/>
                <a:gdLst/>
                <a:ahLst/>
                <a:cxnLst>
                  <a:cxn ang="0">
                    <a:pos x="52" y="56"/>
                  </a:cxn>
                  <a:cxn ang="0">
                    <a:pos x="58" y="44"/>
                  </a:cxn>
                  <a:cxn ang="0">
                    <a:pos x="11" y="0"/>
                  </a:cxn>
                  <a:cxn ang="0">
                    <a:pos x="0" y="9"/>
                  </a:cxn>
                  <a:cxn ang="0">
                    <a:pos x="47" y="52"/>
                  </a:cxn>
                  <a:cxn ang="0">
                    <a:pos x="52" y="56"/>
                  </a:cxn>
                  <a:cxn ang="0">
                    <a:pos x="47" y="52"/>
                  </a:cxn>
                  <a:cxn ang="0">
                    <a:pos x="49" y="56"/>
                  </a:cxn>
                  <a:cxn ang="0">
                    <a:pos x="52" y="56"/>
                  </a:cxn>
                </a:cxnLst>
                <a:rect l="0" t="0" r="r" b="b"/>
                <a:pathLst>
                  <a:path w="58" h="56">
                    <a:moveTo>
                      <a:pt x="52" y="56"/>
                    </a:moveTo>
                    <a:lnTo>
                      <a:pt x="58" y="44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47" y="52"/>
                    </a:lnTo>
                    <a:lnTo>
                      <a:pt x="52" y="56"/>
                    </a:lnTo>
                    <a:lnTo>
                      <a:pt x="47" y="52"/>
                    </a:lnTo>
                    <a:lnTo>
                      <a:pt x="49" y="56"/>
                    </a:lnTo>
                    <a:lnTo>
                      <a:pt x="52" y="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00" name="Freeform 572"/>
              <p:cNvSpPr>
                <a:spLocks/>
              </p:cNvSpPr>
              <p:nvPr/>
            </p:nvSpPr>
            <p:spPr bwMode="auto">
              <a:xfrm>
                <a:off x="2200" y="3307"/>
                <a:ext cx="34" cy="17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2" y="0"/>
                  </a:cxn>
                  <a:cxn ang="0">
                    <a:pos x="0" y="2"/>
                  </a:cxn>
                  <a:cxn ang="0">
                    <a:pos x="2" y="17"/>
                  </a:cxn>
                  <a:cxn ang="0">
                    <a:pos x="34" y="13"/>
                  </a:cxn>
                  <a:cxn ang="0">
                    <a:pos x="34" y="0"/>
                  </a:cxn>
                </a:cxnLst>
                <a:rect l="0" t="0" r="r" b="b"/>
                <a:pathLst>
                  <a:path w="34" h="17">
                    <a:moveTo>
                      <a:pt x="34" y="0"/>
                    </a:moveTo>
                    <a:lnTo>
                      <a:pt x="32" y="0"/>
                    </a:lnTo>
                    <a:lnTo>
                      <a:pt x="0" y="2"/>
                    </a:lnTo>
                    <a:lnTo>
                      <a:pt x="2" y="17"/>
                    </a:lnTo>
                    <a:lnTo>
                      <a:pt x="34" y="1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01" name="Freeform 573"/>
              <p:cNvSpPr>
                <a:spLocks/>
              </p:cNvSpPr>
              <p:nvPr/>
            </p:nvSpPr>
            <p:spPr bwMode="auto">
              <a:xfrm>
                <a:off x="2133" y="3307"/>
                <a:ext cx="101" cy="111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0" y="111"/>
                  </a:cxn>
                  <a:cxn ang="0">
                    <a:pos x="13" y="106"/>
                  </a:cxn>
                  <a:cxn ang="0">
                    <a:pos x="26" y="93"/>
                  </a:cxn>
                  <a:cxn ang="0">
                    <a:pos x="41" y="77"/>
                  </a:cxn>
                  <a:cxn ang="0">
                    <a:pos x="56" y="59"/>
                  </a:cxn>
                  <a:cxn ang="0">
                    <a:pos x="71" y="42"/>
                  </a:cxn>
                  <a:cxn ang="0">
                    <a:pos x="84" y="25"/>
                  </a:cxn>
                  <a:cxn ang="0">
                    <a:pos x="92" y="20"/>
                  </a:cxn>
                  <a:cxn ang="0">
                    <a:pos x="96" y="15"/>
                  </a:cxn>
                  <a:cxn ang="0">
                    <a:pos x="99" y="13"/>
                  </a:cxn>
                  <a:cxn ang="0">
                    <a:pos x="101" y="13"/>
                  </a:cxn>
                  <a:cxn ang="0">
                    <a:pos x="101" y="0"/>
                  </a:cxn>
                  <a:cxn ang="0">
                    <a:pos x="94" y="2"/>
                  </a:cxn>
                  <a:cxn ang="0">
                    <a:pos x="86" y="5"/>
                  </a:cxn>
                  <a:cxn ang="0">
                    <a:pos x="81" y="10"/>
                  </a:cxn>
                  <a:cxn ang="0">
                    <a:pos x="73" y="17"/>
                  </a:cxn>
                  <a:cxn ang="0">
                    <a:pos x="58" y="32"/>
                  </a:cxn>
                  <a:cxn ang="0">
                    <a:pos x="43" y="50"/>
                  </a:cxn>
                  <a:cxn ang="0">
                    <a:pos x="28" y="69"/>
                  </a:cxn>
                  <a:cxn ang="0">
                    <a:pos x="15" y="84"/>
                  </a:cxn>
                  <a:cxn ang="0">
                    <a:pos x="4" y="94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11"/>
                  </a:cxn>
                </a:cxnLst>
                <a:rect l="0" t="0" r="r" b="b"/>
                <a:pathLst>
                  <a:path w="101" h="111">
                    <a:moveTo>
                      <a:pt x="0" y="111"/>
                    </a:moveTo>
                    <a:lnTo>
                      <a:pt x="0" y="111"/>
                    </a:lnTo>
                    <a:lnTo>
                      <a:pt x="13" y="106"/>
                    </a:lnTo>
                    <a:lnTo>
                      <a:pt x="26" y="93"/>
                    </a:lnTo>
                    <a:lnTo>
                      <a:pt x="41" y="77"/>
                    </a:lnTo>
                    <a:lnTo>
                      <a:pt x="56" y="59"/>
                    </a:lnTo>
                    <a:lnTo>
                      <a:pt x="71" y="42"/>
                    </a:lnTo>
                    <a:lnTo>
                      <a:pt x="84" y="25"/>
                    </a:lnTo>
                    <a:lnTo>
                      <a:pt x="92" y="20"/>
                    </a:lnTo>
                    <a:lnTo>
                      <a:pt x="96" y="15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1" y="0"/>
                    </a:lnTo>
                    <a:lnTo>
                      <a:pt x="94" y="2"/>
                    </a:lnTo>
                    <a:lnTo>
                      <a:pt x="86" y="5"/>
                    </a:lnTo>
                    <a:lnTo>
                      <a:pt x="81" y="10"/>
                    </a:lnTo>
                    <a:lnTo>
                      <a:pt x="73" y="17"/>
                    </a:lnTo>
                    <a:lnTo>
                      <a:pt x="58" y="32"/>
                    </a:lnTo>
                    <a:lnTo>
                      <a:pt x="43" y="50"/>
                    </a:lnTo>
                    <a:lnTo>
                      <a:pt x="28" y="69"/>
                    </a:lnTo>
                    <a:lnTo>
                      <a:pt x="15" y="84"/>
                    </a:lnTo>
                    <a:lnTo>
                      <a:pt x="4" y="94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02" name="Freeform 574"/>
              <p:cNvSpPr>
                <a:spLocks/>
              </p:cNvSpPr>
              <p:nvPr/>
            </p:nvSpPr>
            <p:spPr bwMode="auto">
              <a:xfrm>
                <a:off x="2011" y="3364"/>
                <a:ext cx="122" cy="56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0" y="14"/>
                  </a:cxn>
                  <a:cxn ang="0">
                    <a:pos x="28" y="34"/>
                  </a:cxn>
                  <a:cxn ang="0">
                    <a:pos x="50" y="49"/>
                  </a:cxn>
                  <a:cxn ang="0">
                    <a:pos x="64" y="53"/>
                  </a:cxn>
                  <a:cxn ang="0">
                    <a:pos x="81" y="56"/>
                  </a:cxn>
                  <a:cxn ang="0">
                    <a:pos x="99" y="56"/>
                  </a:cxn>
                  <a:cxn ang="0">
                    <a:pos x="122" y="54"/>
                  </a:cxn>
                  <a:cxn ang="0">
                    <a:pos x="122" y="41"/>
                  </a:cxn>
                  <a:cxn ang="0">
                    <a:pos x="97" y="42"/>
                  </a:cxn>
                  <a:cxn ang="0">
                    <a:pos x="81" y="41"/>
                  </a:cxn>
                  <a:cxn ang="0">
                    <a:pos x="67" y="39"/>
                  </a:cxn>
                  <a:cxn ang="0">
                    <a:pos x="58" y="36"/>
                  </a:cxn>
                  <a:cxn ang="0">
                    <a:pos x="37" y="24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7" y="15"/>
                  </a:cxn>
                </a:cxnLst>
                <a:rect l="0" t="0" r="r" b="b"/>
                <a:pathLst>
                  <a:path w="122" h="56">
                    <a:moveTo>
                      <a:pt x="7" y="15"/>
                    </a:moveTo>
                    <a:lnTo>
                      <a:pt x="0" y="14"/>
                    </a:lnTo>
                    <a:lnTo>
                      <a:pt x="28" y="34"/>
                    </a:lnTo>
                    <a:lnTo>
                      <a:pt x="50" y="49"/>
                    </a:lnTo>
                    <a:lnTo>
                      <a:pt x="64" y="53"/>
                    </a:lnTo>
                    <a:lnTo>
                      <a:pt x="81" y="56"/>
                    </a:lnTo>
                    <a:lnTo>
                      <a:pt x="99" y="56"/>
                    </a:lnTo>
                    <a:lnTo>
                      <a:pt x="122" y="54"/>
                    </a:lnTo>
                    <a:lnTo>
                      <a:pt x="122" y="41"/>
                    </a:lnTo>
                    <a:lnTo>
                      <a:pt x="97" y="42"/>
                    </a:lnTo>
                    <a:lnTo>
                      <a:pt x="81" y="41"/>
                    </a:lnTo>
                    <a:lnTo>
                      <a:pt x="67" y="39"/>
                    </a:lnTo>
                    <a:lnTo>
                      <a:pt x="58" y="36"/>
                    </a:lnTo>
                    <a:lnTo>
                      <a:pt x="37" y="24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03" name="Freeform 575"/>
              <p:cNvSpPr>
                <a:spLocks/>
              </p:cNvSpPr>
              <p:nvPr/>
            </p:nvSpPr>
            <p:spPr bwMode="auto">
              <a:xfrm>
                <a:off x="1969" y="3364"/>
                <a:ext cx="49" cy="24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4" y="24"/>
                  </a:cxn>
                  <a:cxn ang="0">
                    <a:pos x="49" y="15"/>
                  </a:cxn>
                  <a:cxn ang="0">
                    <a:pos x="46" y="0"/>
                  </a:cxn>
                  <a:cxn ang="0">
                    <a:pos x="2" y="9"/>
                  </a:cxn>
                  <a:cxn ang="0">
                    <a:pos x="0" y="22"/>
                  </a:cxn>
                </a:cxnLst>
                <a:rect l="0" t="0" r="r" b="b"/>
                <a:pathLst>
                  <a:path w="49" h="24">
                    <a:moveTo>
                      <a:pt x="0" y="22"/>
                    </a:moveTo>
                    <a:lnTo>
                      <a:pt x="4" y="24"/>
                    </a:lnTo>
                    <a:lnTo>
                      <a:pt x="49" y="15"/>
                    </a:lnTo>
                    <a:lnTo>
                      <a:pt x="46" y="0"/>
                    </a:lnTo>
                    <a:lnTo>
                      <a:pt x="2" y="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04" name="Freeform 576"/>
              <p:cNvSpPr>
                <a:spLocks/>
              </p:cNvSpPr>
              <p:nvPr/>
            </p:nvSpPr>
            <p:spPr bwMode="auto">
              <a:xfrm>
                <a:off x="1870" y="3336"/>
                <a:ext cx="105" cy="50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0" y="13"/>
                  </a:cxn>
                  <a:cxn ang="0">
                    <a:pos x="15" y="18"/>
                  </a:cxn>
                  <a:cxn ang="0">
                    <a:pos x="49" y="32"/>
                  </a:cxn>
                  <a:cxn ang="0">
                    <a:pos x="84" y="45"/>
                  </a:cxn>
                  <a:cxn ang="0">
                    <a:pos x="99" y="50"/>
                  </a:cxn>
                  <a:cxn ang="0">
                    <a:pos x="105" y="38"/>
                  </a:cxn>
                  <a:cxn ang="0">
                    <a:pos x="90" y="32"/>
                  </a:cxn>
                  <a:cxn ang="0">
                    <a:pos x="54" y="18"/>
                  </a:cxn>
                  <a:cxn ang="0">
                    <a:pos x="21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6" y="13"/>
                  </a:cxn>
                </a:cxnLst>
                <a:rect l="0" t="0" r="r" b="b"/>
                <a:pathLst>
                  <a:path w="105" h="50">
                    <a:moveTo>
                      <a:pt x="6" y="13"/>
                    </a:moveTo>
                    <a:lnTo>
                      <a:pt x="0" y="13"/>
                    </a:lnTo>
                    <a:lnTo>
                      <a:pt x="15" y="18"/>
                    </a:lnTo>
                    <a:lnTo>
                      <a:pt x="49" y="32"/>
                    </a:lnTo>
                    <a:lnTo>
                      <a:pt x="84" y="45"/>
                    </a:lnTo>
                    <a:lnTo>
                      <a:pt x="99" y="50"/>
                    </a:lnTo>
                    <a:lnTo>
                      <a:pt x="105" y="38"/>
                    </a:lnTo>
                    <a:lnTo>
                      <a:pt x="90" y="32"/>
                    </a:lnTo>
                    <a:lnTo>
                      <a:pt x="54" y="18"/>
                    </a:lnTo>
                    <a:lnTo>
                      <a:pt x="21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05" name="Freeform 577"/>
              <p:cNvSpPr>
                <a:spLocks/>
              </p:cNvSpPr>
              <p:nvPr/>
            </p:nvSpPr>
            <p:spPr bwMode="auto">
              <a:xfrm>
                <a:off x="1812" y="3336"/>
                <a:ext cx="64" cy="143"/>
              </a:xfrm>
              <a:custGeom>
                <a:avLst/>
                <a:gdLst/>
                <a:ahLst/>
                <a:cxnLst>
                  <a:cxn ang="0">
                    <a:pos x="18" y="143"/>
                  </a:cxn>
                  <a:cxn ang="0">
                    <a:pos x="28" y="133"/>
                  </a:cxn>
                  <a:cxn ang="0">
                    <a:pos x="22" y="119"/>
                  </a:cxn>
                  <a:cxn ang="0">
                    <a:pos x="18" y="102"/>
                  </a:cxn>
                  <a:cxn ang="0">
                    <a:pos x="15" y="86"/>
                  </a:cxn>
                  <a:cxn ang="0">
                    <a:pos x="17" y="69"/>
                  </a:cxn>
                  <a:cxn ang="0">
                    <a:pos x="18" y="60"/>
                  </a:cxn>
                  <a:cxn ang="0">
                    <a:pos x="20" y="52"/>
                  </a:cxn>
                  <a:cxn ang="0">
                    <a:pos x="24" y="45"/>
                  </a:cxn>
                  <a:cxn ang="0">
                    <a:pos x="30" y="37"/>
                  </a:cxn>
                  <a:cxn ang="0">
                    <a:pos x="35" y="30"/>
                  </a:cxn>
                  <a:cxn ang="0">
                    <a:pos x="43" y="23"/>
                  </a:cxn>
                  <a:cxn ang="0">
                    <a:pos x="52" y="18"/>
                  </a:cxn>
                  <a:cxn ang="0">
                    <a:pos x="64" y="13"/>
                  </a:cxn>
                  <a:cxn ang="0">
                    <a:pos x="58" y="0"/>
                  </a:cxn>
                  <a:cxn ang="0">
                    <a:pos x="45" y="6"/>
                  </a:cxn>
                  <a:cxn ang="0">
                    <a:pos x="33" y="13"/>
                  </a:cxn>
                  <a:cxn ang="0">
                    <a:pos x="24" y="21"/>
                  </a:cxn>
                  <a:cxn ang="0">
                    <a:pos x="17" y="28"/>
                  </a:cxn>
                  <a:cxn ang="0">
                    <a:pos x="11" y="38"/>
                  </a:cxn>
                  <a:cxn ang="0">
                    <a:pos x="5" y="47"/>
                  </a:cxn>
                  <a:cxn ang="0">
                    <a:pos x="2" y="57"/>
                  </a:cxn>
                  <a:cxn ang="0">
                    <a:pos x="0" y="67"/>
                  </a:cxn>
                  <a:cxn ang="0">
                    <a:pos x="0" y="86"/>
                  </a:cxn>
                  <a:cxn ang="0">
                    <a:pos x="2" y="106"/>
                  </a:cxn>
                  <a:cxn ang="0">
                    <a:pos x="7" y="123"/>
                  </a:cxn>
                  <a:cxn ang="0">
                    <a:pos x="13" y="138"/>
                  </a:cxn>
                  <a:cxn ang="0">
                    <a:pos x="22" y="129"/>
                  </a:cxn>
                  <a:cxn ang="0">
                    <a:pos x="18" y="143"/>
                  </a:cxn>
                </a:cxnLst>
                <a:rect l="0" t="0" r="r" b="b"/>
                <a:pathLst>
                  <a:path w="64" h="143">
                    <a:moveTo>
                      <a:pt x="18" y="143"/>
                    </a:moveTo>
                    <a:lnTo>
                      <a:pt x="28" y="133"/>
                    </a:lnTo>
                    <a:lnTo>
                      <a:pt x="22" y="119"/>
                    </a:lnTo>
                    <a:lnTo>
                      <a:pt x="18" y="102"/>
                    </a:lnTo>
                    <a:lnTo>
                      <a:pt x="15" y="86"/>
                    </a:lnTo>
                    <a:lnTo>
                      <a:pt x="17" y="69"/>
                    </a:lnTo>
                    <a:lnTo>
                      <a:pt x="18" y="60"/>
                    </a:lnTo>
                    <a:lnTo>
                      <a:pt x="20" y="52"/>
                    </a:lnTo>
                    <a:lnTo>
                      <a:pt x="24" y="45"/>
                    </a:lnTo>
                    <a:lnTo>
                      <a:pt x="30" y="37"/>
                    </a:lnTo>
                    <a:lnTo>
                      <a:pt x="35" y="30"/>
                    </a:lnTo>
                    <a:lnTo>
                      <a:pt x="43" y="23"/>
                    </a:lnTo>
                    <a:lnTo>
                      <a:pt x="52" y="18"/>
                    </a:lnTo>
                    <a:lnTo>
                      <a:pt x="64" y="13"/>
                    </a:lnTo>
                    <a:lnTo>
                      <a:pt x="58" y="0"/>
                    </a:lnTo>
                    <a:lnTo>
                      <a:pt x="45" y="6"/>
                    </a:lnTo>
                    <a:lnTo>
                      <a:pt x="33" y="13"/>
                    </a:lnTo>
                    <a:lnTo>
                      <a:pt x="24" y="21"/>
                    </a:lnTo>
                    <a:lnTo>
                      <a:pt x="17" y="28"/>
                    </a:lnTo>
                    <a:lnTo>
                      <a:pt x="11" y="38"/>
                    </a:lnTo>
                    <a:lnTo>
                      <a:pt x="5" y="47"/>
                    </a:lnTo>
                    <a:lnTo>
                      <a:pt x="2" y="57"/>
                    </a:lnTo>
                    <a:lnTo>
                      <a:pt x="0" y="67"/>
                    </a:lnTo>
                    <a:lnTo>
                      <a:pt x="0" y="86"/>
                    </a:lnTo>
                    <a:lnTo>
                      <a:pt x="2" y="106"/>
                    </a:lnTo>
                    <a:lnTo>
                      <a:pt x="7" y="123"/>
                    </a:lnTo>
                    <a:lnTo>
                      <a:pt x="13" y="138"/>
                    </a:lnTo>
                    <a:lnTo>
                      <a:pt x="22" y="129"/>
                    </a:lnTo>
                    <a:lnTo>
                      <a:pt x="18" y="14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06" name="Freeform 578"/>
              <p:cNvSpPr>
                <a:spLocks/>
              </p:cNvSpPr>
              <p:nvPr/>
            </p:nvSpPr>
            <p:spPr bwMode="auto">
              <a:xfrm>
                <a:off x="1731" y="3450"/>
                <a:ext cx="103" cy="29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0" y="15"/>
                  </a:cxn>
                  <a:cxn ang="0">
                    <a:pos x="30" y="19"/>
                  </a:cxn>
                  <a:cxn ang="0">
                    <a:pos x="62" y="24"/>
                  </a:cxn>
                  <a:cxn ang="0">
                    <a:pos x="90" y="27"/>
                  </a:cxn>
                  <a:cxn ang="0">
                    <a:pos x="99" y="29"/>
                  </a:cxn>
                  <a:cxn ang="0">
                    <a:pos x="103" y="15"/>
                  </a:cxn>
                  <a:cxn ang="0">
                    <a:pos x="92" y="14"/>
                  </a:cxn>
                  <a:cxn ang="0">
                    <a:pos x="66" y="10"/>
                  </a:cxn>
                  <a:cxn ang="0">
                    <a:pos x="3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5"/>
                  </a:cxn>
                </a:cxnLst>
                <a:rect l="0" t="0" r="r" b="b"/>
                <a:pathLst>
                  <a:path w="103" h="29">
                    <a:moveTo>
                      <a:pt x="2" y="15"/>
                    </a:moveTo>
                    <a:lnTo>
                      <a:pt x="0" y="15"/>
                    </a:lnTo>
                    <a:lnTo>
                      <a:pt x="30" y="19"/>
                    </a:lnTo>
                    <a:lnTo>
                      <a:pt x="62" y="24"/>
                    </a:lnTo>
                    <a:lnTo>
                      <a:pt x="90" y="27"/>
                    </a:lnTo>
                    <a:lnTo>
                      <a:pt x="99" y="29"/>
                    </a:lnTo>
                    <a:lnTo>
                      <a:pt x="103" y="15"/>
                    </a:lnTo>
                    <a:lnTo>
                      <a:pt x="92" y="14"/>
                    </a:lnTo>
                    <a:lnTo>
                      <a:pt x="66" y="10"/>
                    </a:lnTo>
                    <a:lnTo>
                      <a:pt x="3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07" name="Freeform 579"/>
              <p:cNvSpPr>
                <a:spLocks/>
              </p:cNvSpPr>
              <p:nvPr/>
            </p:nvSpPr>
            <p:spPr bwMode="auto">
              <a:xfrm>
                <a:off x="1616" y="3386"/>
                <a:ext cx="117" cy="7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10"/>
                  </a:cxn>
                  <a:cxn ang="0">
                    <a:pos x="25" y="29"/>
                  </a:cxn>
                  <a:cxn ang="0">
                    <a:pos x="55" y="51"/>
                  </a:cxn>
                  <a:cxn ang="0">
                    <a:pos x="72" y="63"/>
                  </a:cxn>
                  <a:cxn ang="0">
                    <a:pos x="89" y="71"/>
                  </a:cxn>
                  <a:cxn ang="0">
                    <a:pos x="104" y="78"/>
                  </a:cxn>
                  <a:cxn ang="0">
                    <a:pos x="117" y="79"/>
                  </a:cxn>
                  <a:cxn ang="0">
                    <a:pos x="115" y="64"/>
                  </a:cxn>
                  <a:cxn ang="0">
                    <a:pos x="107" y="64"/>
                  </a:cxn>
                  <a:cxn ang="0">
                    <a:pos x="96" y="59"/>
                  </a:cxn>
                  <a:cxn ang="0">
                    <a:pos x="81" y="51"/>
                  </a:cxn>
                  <a:cxn ang="0">
                    <a:pos x="66" y="41"/>
                  </a:cxn>
                  <a:cxn ang="0">
                    <a:pos x="34" y="17"/>
                  </a:cxn>
                  <a:cxn ang="0">
                    <a:pos x="13" y="0"/>
                  </a:cxn>
                  <a:cxn ang="0">
                    <a:pos x="15" y="4"/>
                  </a:cxn>
                  <a:cxn ang="0">
                    <a:pos x="0" y="9"/>
                  </a:cxn>
                </a:cxnLst>
                <a:rect l="0" t="0" r="r" b="b"/>
                <a:pathLst>
                  <a:path w="117" h="79">
                    <a:moveTo>
                      <a:pt x="0" y="9"/>
                    </a:moveTo>
                    <a:lnTo>
                      <a:pt x="2" y="10"/>
                    </a:lnTo>
                    <a:lnTo>
                      <a:pt x="25" y="29"/>
                    </a:lnTo>
                    <a:lnTo>
                      <a:pt x="55" y="51"/>
                    </a:lnTo>
                    <a:lnTo>
                      <a:pt x="72" y="63"/>
                    </a:lnTo>
                    <a:lnTo>
                      <a:pt x="89" y="71"/>
                    </a:lnTo>
                    <a:lnTo>
                      <a:pt x="104" y="78"/>
                    </a:lnTo>
                    <a:lnTo>
                      <a:pt x="117" y="79"/>
                    </a:lnTo>
                    <a:lnTo>
                      <a:pt x="115" y="64"/>
                    </a:lnTo>
                    <a:lnTo>
                      <a:pt x="107" y="64"/>
                    </a:lnTo>
                    <a:lnTo>
                      <a:pt x="96" y="59"/>
                    </a:lnTo>
                    <a:lnTo>
                      <a:pt x="81" y="51"/>
                    </a:lnTo>
                    <a:lnTo>
                      <a:pt x="66" y="41"/>
                    </a:lnTo>
                    <a:lnTo>
                      <a:pt x="34" y="17"/>
                    </a:lnTo>
                    <a:lnTo>
                      <a:pt x="13" y="0"/>
                    </a:lnTo>
                    <a:lnTo>
                      <a:pt x="15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08" name="Freeform 580"/>
              <p:cNvSpPr>
                <a:spLocks/>
              </p:cNvSpPr>
              <p:nvPr/>
            </p:nvSpPr>
            <p:spPr bwMode="auto">
              <a:xfrm>
                <a:off x="1556" y="3383"/>
                <a:ext cx="75" cy="3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" y="34"/>
                  </a:cxn>
                  <a:cxn ang="0">
                    <a:pos x="13" y="37"/>
                  </a:cxn>
                  <a:cxn ang="0">
                    <a:pos x="23" y="34"/>
                  </a:cxn>
                  <a:cxn ang="0">
                    <a:pos x="32" y="28"/>
                  </a:cxn>
                  <a:cxn ang="0">
                    <a:pos x="43" y="23"/>
                  </a:cxn>
                  <a:cxn ang="0">
                    <a:pos x="53" y="18"/>
                  </a:cxn>
                  <a:cxn ang="0">
                    <a:pos x="60" y="15"/>
                  </a:cxn>
                  <a:cxn ang="0">
                    <a:pos x="64" y="13"/>
                  </a:cxn>
                  <a:cxn ang="0">
                    <a:pos x="64" y="13"/>
                  </a:cxn>
                  <a:cxn ang="0">
                    <a:pos x="62" y="13"/>
                  </a:cxn>
                  <a:cxn ang="0">
                    <a:pos x="60" y="12"/>
                  </a:cxn>
                  <a:cxn ang="0">
                    <a:pos x="75" y="7"/>
                  </a:cxn>
                  <a:cxn ang="0">
                    <a:pos x="70" y="1"/>
                  </a:cxn>
                  <a:cxn ang="0">
                    <a:pos x="64" y="0"/>
                  </a:cxn>
                  <a:cxn ang="0">
                    <a:pos x="58" y="0"/>
                  </a:cxn>
                  <a:cxn ang="0">
                    <a:pos x="55" y="1"/>
                  </a:cxn>
                  <a:cxn ang="0">
                    <a:pos x="45" y="7"/>
                  </a:cxn>
                  <a:cxn ang="0">
                    <a:pos x="34" y="12"/>
                  </a:cxn>
                  <a:cxn ang="0">
                    <a:pos x="25" y="17"/>
                  </a:cxn>
                  <a:cxn ang="0">
                    <a:pos x="17" y="22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0" y="34"/>
                  </a:cxn>
                </a:cxnLst>
                <a:rect l="0" t="0" r="r" b="b"/>
                <a:pathLst>
                  <a:path w="75" h="37">
                    <a:moveTo>
                      <a:pt x="0" y="34"/>
                    </a:moveTo>
                    <a:lnTo>
                      <a:pt x="2" y="34"/>
                    </a:lnTo>
                    <a:lnTo>
                      <a:pt x="13" y="37"/>
                    </a:lnTo>
                    <a:lnTo>
                      <a:pt x="23" y="34"/>
                    </a:lnTo>
                    <a:lnTo>
                      <a:pt x="32" y="28"/>
                    </a:lnTo>
                    <a:lnTo>
                      <a:pt x="43" y="23"/>
                    </a:lnTo>
                    <a:lnTo>
                      <a:pt x="53" y="18"/>
                    </a:lnTo>
                    <a:lnTo>
                      <a:pt x="60" y="15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2" y="13"/>
                    </a:lnTo>
                    <a:lnTo>
                      <a:pt x="60" y="12"/>
                    </a:lnTo>
                    <a:lnTo>
                      <a:pt x="75" y="7"/>
                    </a:lnTo>
                    <a:lnTo>
                      <a:pt x="70" y="1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1"/>
                    </a:lnTo>
                    <a:lnTo>
                      <a:pt x="45" y="7"/>
                    </a:lnTo>
                    <a:lnTo>
                      <a:pt x="34" y="12"/>
                    </a:lnTo>
                    <a:lnTo>
                      <a:pt x="25" y="17"/>
                    </a:lnTo>
                    <a:lnTo>
                      <a:pt x="17" y="22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09" name="Freeform 581"/>
              <p:cNvSpPr>
                <a:spLocks/>
              </p:cNvSpPr>
              <p:nvPr/>
            </p:nvSpPr>
            <p:spPr bwMode="auto">
              <a:xfrm>
                <a:off x="1511" y="3364"/>
                <a:ext cx="57" cy="5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12"/>
                  </a:cxn>
                  <a:cxn ang="0">
                    <a:pos x="45" y="53"/>
                  </a:cxn>
                  <a:cxn ang="0">
                    <a:pos x="57" y="42"/>
                  </a:cxn>
                  <a:cxn ang="0">
                    <a:pos x="11" y="4"/>
                  </a:cxn>
                  <a:cxn ang="0">
                    <a:pos x="4" y="2"/>
                  </a:cxn>
                  <a:cxn ang="0">
                    <a:pos x="11" y="4"/>
                  </a:cxn>
                  <a:cxn ang="0">
                    <a:pos x="8" y="0"/>
                  </a:cxn>
                  <a:cxn ang="0">
                    <a:pos x="4" y="2"/>
                  </a:cxn>
                </a:cxnLst>
                <a:rect l="0" t="0" r="r" b="b"/>
                <a:pathLst>
                  <a:path w="57" h="53">
                    <a:moveTo>
                      <a:pt x="4" y="2"/>
                    </a:moveTo>
                    <a:lnTo>
                      <a:pt x="0" y="12"/>
                    </a:lnTo>
                    <a:lnTo>
                      <a:pt x="45" y="53"/>
                    </a:lnTo>
                    <a:lnTo>
                      <a:pt x="57" y="42"/>
                    </a:lnTo>
                    <a:lnTo>
                      <a:pt x="11" y="4"/>
                    </a:lnTo>
                    <a:lnTo>
                      <a:pt x="4" y="2"/>
                    </a:lnTo>
                    <a:lnTo>
                      <a:pt x="11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10" name="Freeform 582"/>
              <p:cNvSpPr>
                <a:spLocks/>
              </p:cNvSpPr>
              <p:nvPr/>
            </p:nvSpPr>
            <p:spPr bwMode="auto">
              <a:xfrm>
                <a:off x="1481" y="3366"/>
                <a:ext cx="40" cy="2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" y="22"/>
                  </a:cxn>
                  <a:cxn ang="0">
                    <a:pos x="40" y="12"/>
                  </a:cxn>
                  <a:cxn ang="0">
                    <a:pos x="34" y="0"/>
                  </a:cxn>
                  <a:cxn ang="0">
                    <a:pos x="4" y="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" y="24"/>
                  </a:cxn>
                  <a:cxn ang="0">
                    <a:pos x="8" y="22"/>
                  </a:cxn>
                  <a:cxn ang="0">
                    <a:pos x="0" y="20"/>
                  </a:cxn>
                </a:cxnLst>
                <a:rect l="0" t="0" r="r" b="b"/>
                <a:pathLst>
                  <a:path w="40" h="24">
                    <a:moveTo>
                      <a:pt x="0" y="20"/>
                    </a:moveTo>
                    <a:lnTo>
                      <a:pt x="8" y="22"/>
                    </a:lnTo>
                    <a:lnTo>
                      <a:pt x="40" y="12"/>
                    </a:lnTo>
                    <a:lnTo>
                      <a:pt x="34" y="0"/>
                    </a:lnTo>
                    <a:lnTo>
                      <a:pt x="4" y="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11" name="Freeform 583"/>
              <p:cNvSpPr>
                <a:spLocks/>
              </p:cNvSpPr>
              <p:nvPr/>
            </p:nvSpPr>
            <p:spPr bwMode="auto">
              <a:xfrm>
                <a:off x="1412" y="3320"/>
                <a:ext cx="80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14"/>
                  </a:cxn>
                  <a:cxn ang="0">
                    <a:pos x="7" y="24"/>
                  </a:cxn>
                  <a:cxn ang="0">
                    <a:pos x="15" y="32"/>
                  </a:cxn>
                  <a:cxn ang="0">
                    <a:pos x="24" y="39"/>
                  </a:cxn>
                  <a:cxn ang="0">
                    <a:pos x="45" y="51"/>
                  </a:cxn>
                  <a:cxn ang="0">
                    <a:pos x="69" y="66"/>
                  </a:cxn>
                  <a:cxn ang="0">
                    <a:pos x="80" y="56"/>
                  </a:cxn>
                  <a:cxn ang="0">
                    <a:pos x="54" y="39"/>
                  </a:cxn>
                  <a:cxn ang="0">
                    <a:pos x="33" y="27"/>
                  </a:cxn>
                  <a:cxn ang="0">
                    <a:pos x="24" y="22"/>
                  </a:cxn>
                  <a:cxn ang="0">
                    <a:pos x="20" y="16"/>
                  </a:cxn>
                  <a:cxn ang="0">
                    <a:pos x="17" y="1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80" h="66">
                    <a:moveTo>
                      <a:pt x="0" y="0"/>
                    </a:moveTo>
                    <a:lnTo>
                      <a:pt x="0" y="2"/>
                    </a:lnTo>
                    <a:lnTo>
                      <a:pt x="1" y="14"/>
                    </a:lnTo>
                    <a:lnTo>
                      <a:pt x="7" y="24"/>
                    </a:lnTo>
                    <a:lnTo>
                      <a:pt x="15" y="32"/>
                    </a:lnTo>
                    <a:lnTo>
                      <a:pt x="24" y="39"/>
                    </a:lnTo>
                    <a:lnTo>
                      <a:pt x="45" y="51"/>
                    </a:lnTo>
                    <a:lnTo>
                      <a:pt x="69" y="66"/>
                    </a:lnTo>
                    <a:lnTo>
                      <a:pt x="80" y="56"/>
                    </a:lnTo>
                    <a:lnTo>
                      <a:pt x="54" y="39"/>
                    </a:lnTo>
                    <a:lnTo>
                      <a:pt x="33" y="27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7" y="1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12" name="Freeform 584"/>
              <p:cNvSpPr>
                <a:spLocks/>
              </p:cNvSpPr>
              <p:nvPr/>
            </p:nvSpPr>
            <p:spPr bwMode="auto">
              <a:xfrm>
                <a:off x="1344" y="3293"/>
                <a:ext cx="83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1"/>
                  </a:cxn>
                  <a:cxn ang="0">
                    <a:pos x="17" y="14"/>
                  </a:cxn>
                  <a:cxn ang="0">
                    <a:pos x="39" y="21"/>
                  </a:cxn>
                  <a:cxn ang="0">
                    <a:pos x="51" y="24"/>
                  </a:cxn>
                  <a:cxn ang="0">
                    <a:pos x="62" y="27"/>
                  </a:cxn>
                  <a:cxn ang="0">
                    <a:pos x="68" y="31"/>
                  </a:cxn>
                  <a:cxn ang="0">
                    <a:pos x="68" y="27"/>
                  </a:cxn>
                  <a:cxn ang="0">
                    <a:pos x="83" y="27"/>
                  </a:cxn>
                  <a:cxn ang="0">
                    <a:pos x="77" y="19"/>
                  </a:cxn>
                  <a:cxn ang="0">
                    <a:pos x="68" y="16"/>
                  </a:cxn>
                  <a:cxn ang="0">
                    <a:pos x="56" y="11"/>
                  </a:cxn>
                  <a:cxn ang="0">
                    <a:pos x="43" y="7"/>
                  </a:cxn>
                  <a:cxn ang="0">
                    <a:pos x="19" y="0"/>
                  </a:cxn>
                  <a:cxn ang="0">
                    <a:pos x="0" y="2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r" b="b"/>
                <a:pathLst>
                  <a:path w="83" h="31">
                    <a:moveTo>
                      <a:pt x="0" y="0"/>
                    </a:moveTo>
                    <a:lnTo>
                      <a:pt x="11" y="11"/>
                    </a:lnTo>
                    <a:lnTo>
                      <a:pt x="17" y="14"/>
                    </a:lnTo>
                    <a:lnTo>
                      <a:pt x="39" y="21"/>
                    </a:lnTo>
                    <a:lnTo>
                      <a:pt x="51" y="24"/>
                    </a:lnTo>
                    <a:lnTo>
                      <a:pt x="62" y="27"/>
                    </a:lnTo>
                    <a:lnTo>
                      <a:pt x="68" y="31"/>
                    </a:lnTo>
                    <a:lnTo>
                      <a:pt x="68" y="27"/>
                    </a:lnTo>
                    <a:lnTo>
                      <a:pt x="83" y="27"/>
                    </a:lnTo>
                    <a:lnTo>
                      <a:pt x="77" y="19"/>
                    </a:lnTo>
                    <a:lnTo>
                      <a:pt x="68" y="16"/>
                    </a:lnTo>
                    <a:lnTo>
                      <a:pt x="56" y="11"/>
                    </a:lnTo>
                    <a:lnTo>
                      <a:pt x="43" y="7"/>
                    </a:lnTo>
                    <a:lnTo>
                      <a:pt x="19" y="0"/>
                    </a:lnTo>
                    <a:lnTo>
                      <a:pt x="0" y="2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13" name="Freeform 585"/>
              <p:cNvSpPr>
                <a:spLocks noEditPoints="1"/>
              </p:cNvSpPr>
              <p:nvPr/>
            </p:nvSpPr>
            <p:spPr bwMode="auto">
              <a:xfrm>
                <a:off x="2150" y="2956"/>
                <a:ext cx="1108" cy="1189"/>
              </a:xfrm>
              <a:custGeom>
                <a:avLst/>
                <a:gdLst/>
                <a:ahLst/>
                <a:cxnLst>
                  <a:cxn ang="0">
                    <a:pos x="159" y="816"/>
                  </a:cxn>
                  <a:cxn ang="0">
                    <a:pos x="154" y="909"/>
                  </a:cxn>
                  <a:cxn ang="0">
                    <a:pos x="193" y="916"/>
                  </a:cxn>
                  <a:cxn ang="0">
                    <a:pos x="225" y="889"/>
                  </a:cxn>
                  <a:cxn ang="0">
                    <a:pos x="257" y="867"/>
                  </a:cxn>
                  <a:cxn ang="0">
                    <a:pos x="246" y="786"/>
                  </a:cxn>
                  <a:cxn ang="0">
                    <a:pos x="266" y="742"/>
                  </a:cxn>
                  <a:cxn ang="0">
                    <a:pos x="244" y="685"/>
                  </a:cxn>
                  <a:cxn ang="0">
                    <a:pos x="163" y="722"/>
                  </a:cxn>
                  <a:cxn ang="0">
                    <a:pos x="150" y="754"/>
                  </a:cxn>
                  <a:cxn ang="0">
                    <a:pos x="826" y="1042"/>
                  </a:cxn>
                  <a:cxn ang="0">
                    <a:pos x="802" y="1010"/>
                  </a:cxn>
                  <a:cxn ang="0">
                    <a:pos x="717" y="1032"/>
                  </a:cxn>
                  <a:cxn ang="0">
                    <a:pos x="653" y="1029"/>
                  </a:cxn>
                  <a:cxn ang="0">
                    <a:pos x="578" y="1029"/>
                  </a:cxn>
                  <a:cxn ang="0">
                    <a:pos x="541" y="1044"/>
                  </a:cxn>
                  <a:cxn ang="0">
                    <a:pos x="544" y="1085"/>
                  </a:cxn>
                  <a:cxn ang="0">
                    <a:pos x="659" y="1139"/>
                  </a:cxn>
                  <a:cxn ang="0">
                    <a:pos x="821" y="1169"/>
                  </a:cxn>
                  <a:cxn ang="0">
                    <a:pos x="815" y="1101"/>
                  </a:cxn>
                  <a:cxn ang="0">
                    <a:pos x="90" y="361"/>
                  </a:cxn>
                  <a:cxn ang="0">
                    <a:pos x="163" y="326"/>
                  </a:cxn>
                  <a:cxn ang="0">
                    <a:pos x="240" y="317"/>
                  </a:cxn>
                  <a:cxn ang="0">
                    <a:pos x="336" y="396"/>
                  </a:cxn>
                  <a:cxn ang="0">
                    <a:pos x="360" y="474"/>
                  </a:cxn>
                  <a:cxn ang="0">
                    <a:pos x="484" y="563"/>
                  </a:cxn>
                  <a:cxn ang="0">
                    <a:pos x="603" y="651"/>
                  </a:cxn>
                  <a:cxn ang="0">
                    <a:pos x="650" y="654"/>
                  </a:cxn>
                  <a:cxn ang="0">
                    <a:pos x="702" y="712"/>
                  </a:cxn>
                  <a:cxn ang="0">
                    <a:pos x="770" y="732"/>
                  </a:cxn>
                  <a:cxn ang="0">
                    <a:pos x="804" y="788"/>
                  </a:cxn>
                  <a:cxn ang="0">
                    <a:pos x="866" y="813"/>
                  </a:cxn>
                  <a:cxn ang="0">
                    <a:pos x="931" y="940"/>
                  </a:cxn>
                  <a:cxn ang="0">
                    <a:pos x="886" y="1002"/>
                  </a:cxn>
                  <a:cxn ang="0">
                    <a:pos x="911" y="1015"/>
                  </a:cxn>
                  <a:cxn ang="0">
                    <a:pos x="941" y="958"/>
                  </a:cxn>
                  <a:cxn ang="0">
                    <a:pos x="971" y="911"/>
                  </a:cxn>
                  <a:cxn ang="0">
                    <a:pos x="984" y="847"/>
                  </a:cxn>
                  <a:cxn ang="0">
                    <a:pos x="931" y="818"/>
                  </a:cxn>
                  <a:cxn ang="0">
                    <a:pos x="954" y="757"/>
                  </a:cxn>
                  <a:cxn ang="0">
                    <a:pos x="1010" y="734"/>
                  </a:cxn>
                  <a:cxn ang="0">
                    <a:pos x="1093" y="784"/>
                  </a:cxn>
                  <a:cxn ang="0">
                    <a:pos x="1106" y="764"/>
                  </a:cxn>
                  <a:cxn ang="0">
                    <a:pos x="1070" y="727"/>
                  </a:cxn>
                  <a:cxn ang="0">
                    <a:pos x="941" y="670"/>
                  </a:cxn>
                  <a:cxn ang="0">
                    <a:pos x="873" y="599"/>
                  </a:cxn>
                  <a:cxn ang="0">
                    <a:pos x="834" y="584"/>
                  </a:cxn>
                  <a:cxn ang="0">
                    <a:pos x="774" y="579"/>
                  </a:cxn>
                  <a:cxn ang="0">
                    <a:pos x="714" y="548"/>
                  </a:cxn>
                  <a:cxn ang="0">
                    <a:pos x="672" y="503"/>
                  </a:cxn>
                  <a:cxn ang="0">
                    <a:pos x="652" y="447"/>
                  </a:cxn>
                  <a:cxn ang="0">
                    <a:pos x="591" y="376"/>
                  </a:cxn>
                  <a:cxn ang="0">
                    <a:pos x="520" y="315"/>
                  </a:cxn>
                  <a:cxn ang="0">
                    <a:pos x="518" y="245"/>
                  </a:cxn>
                  <a:cxn ang="0">
                    <a:pos x="554" y="165"/>
                  </a:cxn>
                  <a:cxn ang="0">
                    <a:pos x="621" y="148"/>
                  </a:cxn>
                  <a:cxn ang="0">
                    <a:pos x="481" y="0"/>
                  </a:cxn>
                  <a:cxn ang="0">
                    <a:pos x="321" y="57"/>
                  </a:cxn>
                  <a:cxn ang="0">
                    <a:pos x="289" y="84"/>
                  </a:cxn>
                  <a:cxn ang="0">
                    <a:pos x="253" y="59"/>
                  </a:cxn>
                  <a:cxn ang="0">
                    <a:pos x="154" y="108"/>
                  </a:cxn>
                  <a:cxn ang="0">
                    <a:pos x="32" y="258"/>
                  </a:cxn>
                  <a:cxn ang="0">
                    <a:pos x="0" y="272"/>
                  </a:cxn>
                </a:cxnLst>
                <a:rect l="0" t="0" r="r" b="b"/>
                <a:pathLst>
                  <a:path w="1108" h="1189">
                    <a:moveTo>
                      <a:pt x="150" y="781"/>
                    </a:moveTo>
                    <a:lnTo>
                      <a:pt x="154" y="789"/>
                    </a:lnTo>
                    <a:lnTo>
                      <a:pt x="158" y="798"/>
                    </a:lnTo>
                    <a:lnTo>
                      <a:pt x="159" y="808"/>
                    </a:lnTo>
                    <a:lnTo>
                      <a:pt x="159" y="816"/>
                    </a:lnTo>
                    <a:lnTo>
                      <a:pt x="159" y="837"/>
                    </a:lnTo>
                    <a:lnTo>
                      <a:pt x="158" y="855"/>
                    </a:lnTo>
                    <a:lnTo>
                      <a:pt x="156" y="874"/>
                    </a:lnTo>
                    <a:lnTo>
                      <a:pt x="154" y="892"/>
                    </a:lnTo>
                    <a:lnTo>
                      <a:pt x="154" y="909"/>
                    </a:lnTo>
                    <a:lnTo>
                      <a:pt x="158" y="924"/>
                    </a:lnTo>
                    <a:lnTo>
                      <a:pt x="169" y="924"/>
                    </a:lnTo>
                    <a:lnTo>
                      <a:pt x="178" y="923"/>
                    </a:lnTo>
                    <a:lnTo>
                      <a:pt x="186" y="919"/>
                    </a:lnTo>
                    <a:lnTo>
                      <a:pt x="193" y="916"/>
                    </a:lnTo>
                    <a:lnTo>
                      <a:pt x="203" y="907"/>
                    </a:lnTo>
                    <a:lnTo>
                      <a:pt x="208" y="899"/>
                    </a:lnTo>
                    <a:lnTo>
                      <a:pt x="214" y="892"/>
                    </a:lnTo>
                    <a:lnTo>
                      <a:pt x="221" y="889"/>
                    </a:lnTo>
                    <a:lnTo>
                      <a:pt x="225" y="889"/>
                    </a:lnTo>
                    <a:lnTo>
                      <a:pt x="231" y="892"/>
                    </a:lnTo>
                    <a:lnTo>
                      <a:pt x="236" y="896"/>
                    </a:lnTo>
                    <a:lnTo>
                      <a:pt x="244" y="902"/>
                    </a:lnTo>
                    <a:lnTo>
                      <a:pt x="250" y="887"/>
                    </a:lnTo>
                    <a:lnTo>
                      <a:pt x="257" y="867"/>
                    </a:lnTo>
                    <a:lnTo>
                      <a:pt x="263" y="848"/>
                    </a:lnTo>
                    <a:lnTo>
                      <a:pt x="268" y="833"/>
                    </a:lnTo>
                    <a:lnTo>
                      <a:pt x="255" y="810"/>
                    </a:lnTo>
                    <a:lnTo>
                      <a:pt x="246" y="793"/>
                    </a:lnTo>
                    <a:lnTo>
                      <a:pt x="246" y="786"/>
                    </a:lnTo>
                    <a:lnTo>
                      <a:pt x="250" y="779"/>
                    </a:lnTo>
                    <a:lnTo>
                      <a:pt x="257" y="773"/>
                    </a:lnTo>
                    <a:lnTo>
                      <a:pt x="268" y="766"/>
                    </a:lnTo>
                    <a:lnTo>
                      <a:pt x="268" y="754"/>
                    </a:lnTo>
                    <a:lnTo>
                      <a:pt x="266" y="742"/>
                    </a:lnTo>
                    <a:lnTo>
                      <a:pt x="265" y="730"/>
                    </a:lnTo>
                    <a:lnTo>
                      <a:pt x="261" y="717"/>
                    </a:lnTo>
                    <a:lnTo>
                      <a:pt x="257" y="705"/>
                    </a:lnTo>
                    <a:lnTo>
                      <a:pt x="251" y="695"/>
                    </a:lnTo>
                    <a:lnTo>
                      <a:pt x="244" y="685"/>
                    </a:lnTo>
                    <a:lnTo>
                      <a:pt x="235" y="675"/>
                    </a:lnTo>
                    <a:lnTo>
                      <a:pt x="208" y="697"/>
                    </a:lnTo>
                    <a:lnTo>
                      <a:pt x="188" y="710"/>
                    </a:lnTo>
                    <a:lnTo>
                      <a:pt x="173" y="717"/>
                    </a:lnTo>
                    <a:lnTo>
                      <a:pt x="163" y="722"/>
                    </a:lnTo>
                    <a:lnTo>
                      <a:pt x="159" y="725"/>
                    </a:lnTo>
                    <a:lnTo>
                      <a:pt x="156" y="729"/>
                    </a:lnTo>
                    <a:lnTo>
                      <a:pt x="154" y="732"/>
                    </a:lnTo>
                    <a:lnTo>
                      <a:pt x="152" y="739"/>
                    </a:lnTo>
                    <a:lnTo>
                      <a:pt x="150" y="754"/>
                    </a:lnTo>
                    <a:lnTo>
                      <a:pt x="150" y="781"/>
                    </a:lnTo>
                    <a:close/>
                    <a:moveTo>
                      <a:pt x="813" y="1061"/>
                    </a:moveTo>
                    <a:lnTo>
                      <a:pt x="819" y="1056"/>
                    </a:lnTo>
                    <a:lnTo>
                      <a:pt x="822" y="1049"/>
                    </a:lnTo>
                    <a:lnTo>
                      <a:pt x="826" y="1042"/>
                    </a:lnTo>
                    <a:lnTo>
                      <a:pt x="828" y="1036"/>
                    </a:lnTo>
                    <a:lnTo>
                      <a:pt x="830" y="1020"/>
                    </a:lnTo>
                    <a:lnTo>
                      <a:pt x="830" y="1009"/>
                    </a:lnTo>
                    <a:lnTo>
                      <a:pt x="815" y="1009"/>
                    </a:lnTo>
                    <a:lnTo>
                      <a:pt x="802" y="1010"/>
                    </a:lnTo>
                    <a:lnTo>
                      <a:pt x="789" y="1012"/>
                    </a:lnTo>
                    <a:lnTo>
                      <a:pt x="777" y="1015"/>
                    </a:lnTo>
                    <a:lnTo>
                      <a:pt x="753" y="1022"/>
                    </a:lnTo>
                    <a:lnTo>
                      <a:pt x="729" y="1029"/>
                    </a:lnTo>
                    <a:lnTo>
                      <a:pt x="717" y="1032"/>
                    </a:lnTo>
                    <a:lnTo>
                      <a:pt x="704" y="1034"/>
                    </a:lnTo>
                    <a:lnTo>
                      <a:pt x="693" y="1034"/>
                    </a:lnTo>
                    <a:lnTo>
                      <a:pt x="680" y="1034"/>
                    </a:lnTo>
                    <a:lnTo>
                      <a:pt x="667" y="1032"/>
                    </a:lnTo>
                    <a:lnTo>
                      <a:pt x="653" y="1029"/>
                    </a:lnTo>
                    <a:lnTo>
                      <a:pt x="640" y="1022"/>
                    </a:lnTo>
                    <a:lnTo>
                      <a:pt x="627" y="1015"/>
                    </a:lnTo>
                    <a:lnTo>
                      <a:pt x="610" y="1022"/>
                    </a:lnTo>
                    <a:lnTo>
                      <a:pt x="593" y="1026"/>
                    </a:lnTo>
                    <a:lnTo>
                      <a:pt x="578" y="1029"/>
                    </a:lnTo>
                    <a:lnTo>
                      <a:pt x="563" y="1032"/>
                    </a:lnTo>
                    <a:lnTo>
                      <a:pt x="558" y="1034"/>
                    </a:lnTo>
                    <a:lnTo>
                      <a:pt x="552" y="1036"/>
                    </a:lnTo>
                    <a:lnTo>
                      <a:pt x="546" y="1039"/>
                    </a:lnTo>
                    <a:lnTo>
                      <a:pt x="541" y="1044"/>
                    </a:lnTo>
                    <a:lnTo>
                      <a:pt x="539" y="1049"/>
                    </a:lnTo>
                    <a:lnTo>
                      <a:pt x="535" y="1056"/>
                    </a:lnTo>
                    <a:lnTo>
                      <a:pt x="533" y="1066"/>
                    </a:lnTo>
                    <a:lnTo>
                      <a:pt x="533" y="1076"/>
                    </a:lnTo>
                    <a:lnTo>
                      <a:pt x="544" y="1085"/>
                    </a:lnTo>
                    <a:lnTo>
                      <a:pt x="558" y="1095"/>
                    </a:lnTo>
                    <a:lnTo>
                      <a:pt x="573" y="1103"/>
                    </a:lnTo>
                    <a:lnTo>
                      <a:pt x="590" y="1112"/>
                    </a:lnTo>
                    <a:lnTo>
                      <a:pt x="623" y="1125"/>
                    </a:lnTo>
                    <a:lnTo>
                      <a:pt x="659" y="1139"/>
                    </a:lnTo>
                    <a:lnTo>
                      <a:pt x="734" y="1164"/>
                    </a:lnTo>
                    <a:lnTo>
                      <a:pt x="806" y="1189"/>
                    </a:lnTo>
                    <a:lnTo>
                      <a:pt x="811" y="1182"/>
                    </a:lnTo>
                    <a:lnTo>
                      <a:pt x="817" y="1176"/>
                    </a:lnTo>
                    <a:lnTo>
                      <a:pt x="821" y="1169"/>
                    </a:lnTo>
                    <a:lnTo>
                      <a:pt x="822" y="1162"/>
                    </a:lnTo>
                    <a:lnTo>
                      <a:pt x="824" y="1149"/>
                    </a:lnTo>
                    <a:lnTo>
                      <a:pt x="822" y="1133"/>
                    </a:lnTo>
                    <a:lnTo>
                      <a:pt x="819" y="1118"/>
                    </a:lnTo>
                    <a:lnTo>
                      <a:pt x="815" y="1101"/>
                    </a:lnTo>
                    <a:lnTo>
                      <a:pt x="813" y="1083"/>
                    </a:lnTo>
                    <a:lnTo>
                      <a:pt x="813" y="1061"/>
                    </a:lnTo>
                    <a:close/>
                    <a:moveTo>
                      <a:pt x="86" y="356"/>
                    </a:moveTo>
                    <a:lnTo>
                      <a:pt x="88" y="359"/>
                    </a:lnTo>
                    <a:lnTo>
                      <a:pt x="90" y="361"/>
                    </a:lnTo>
                    <a:lnTo>
                      <a:pt x="96" y="361"/>
                    </a:lnTo>
                    <a:lnTo>
                      <a:pt x="103" y="359"/>
                    </a:lnTo>
                    <a:lnTo>
                      <a:pt x="122" y="351"/>
                    </a:lnTo>
                    <a:lnTo>
                      <a:pt x="143" y="339"/>
                    </a:lnTo>
                    <a:lnTo>
                      <a:pt x="163" y="326"/>
                    </a:lnTo>
                    <a:lnTo>
                      <a:pt x="184" y="314"/>
                    </a:lnTo>
                    <a:lnTo>
                      <a:pt x="201" y="305"/>
                    </a:lnTo>
                    <a:lnTo>
                      <a:pt x="210" y="302"/>
                    </a:lnTo>
                    <a:lnTo>
                      <a:pt x="221" y="309"/>
                    </a:lnTo>
                    <a:lnTo>
                      <a:pt x="240" y="317"/>
                    </a:lnTo>
                    <a:lnTo>
                      <a:pt x="261" y="322"/>
                    </a:lnTo>
                    <a:lnTo>
                      <a:pt x="278" y="326"/>
                    </a:lnTo>
                    <a:lnTo>
                      <a:pt x="304" y="358"/>
                    </a:lnTo>
                    <a:lnTo>
                      <a:pt x="327" y="383"/>
                    </a:lnTo>
                    <a:lnTo>
                      <a:pt x="336" y="396"/>
                    </a:lnTo>
                    <a:lnTo>
                      <a:pt x="343" y="412"/>
                    </a:lnTo>
                    <a:lnTo>
                      <a:pt x="351" y="430"/>
                    </a:lnTo>
                    <a:lnTo>
                      <a:pt x="355" y="454"/>
                    </a:lnTo>
                    <a:lnTo>
                      <a:pt x="357" y="464"/>
                    </a:lnTo>
                    <a:lnTo>
                      <a:pt x="360" y="474"/>
                    </a:lnTo>
                    <a:lnTo>
                      <a:pt x="368" y="484"/>
                    </a:lnTo>
                    <a:lnTo>
                      <a:pt x="375" y="493"/>
                    </a:lnTo>
                    <a:lnTo>
                      <a:pt x="400" y="513"/>
                    </a:lnTo>
                    <a:lnTo>
                      <a:pt x="426" y="531"/>
                    </a:lnTo>
                    <a:lnTo>
                      <a:pt x="484" y="563"/>
                    </a:lnTo>
                    <a:lnTo>
                      <a:pt x="524" y="590"/>
                    </a:lnTo>
                    <a:lnTo>
                      <a:pt x="546" y="611"/>
                    </a:lnTo>
                    <a:lnTo>
                      <a:pt x="573" y="634"/>
                    </a:lnTo>
                    <a:lnTo>
                      <a:pt x="588" y="644"/>
                    </a:lnTo>
                    <a:lnTo>
                      <a:pt x="603" y="651"/>
                    </a:lnTo>
                    <a:lnTo>
                      <a:pt x="610" y="653"/>
                    </a:lnTo>
                    <a:lnTo>
                      <a:pt x="620" y="654"/>
                    </a:lnTo>
                    <a:lnTo>
                      <a:pt x="627" y="653"/>
                    </a:lnTo>
                    <a:lnTo>
                      <a:pt x="635" y="651"/>
                    </a:lnTo>
                    <a:lnTo>
                      <a:pt x="650" y="654"/>
                    </a:lnTo>
                    <a:lnTo>
                      <a:pt x="661" y="660"/>
                    </a:lnTo>
                    <a:lnTo>
                      <a:pt x="670" y="666"/>
                    </a:lnTo>
                    <a:lnTo>
                      <a:pt x="678" y="673"/>
                    </a:lnTo>
                    <a:lnTo>
                      <a:pt x="691" y="690"/>
                    </a:lnTo>
                    <a:lnTo>
                      <a:pt x="702" y="712"/>
                    </a:lnTo>
                    <a:lnTo>
                      <a:pt x="710" y="717"/>
                    </a:lnTo>
                    <a:lnTo>
                      <a:pt x="721" y="722"/>
                    </a:lnTo>
                    <a:lnTo>
                      <a:pt x="734" y="725"/>
                    </a:lnTo>
                    <a:lnTo>
                      <a:pt x="745" y="727"/>
                    </a:lnTo>
                    <a:lnTo>
                      <a:pt x="770" y="732"/>
                    </a:lnTo>
                    <a:lnTo>
                      <a:pt x="787" y="734"/>
                    </a:lnTo>
                    <a:lnTo>
                      <a:pt x="789" y="751"/>
                    </a:lnTo>
                    <a:lnTo>
                      <a:pt x="792" y="764"/>
                    </a:lnTo>
                    <a:lnTo>
                      <a:pt x="798" y="776"/>
                    </a:lnTo>
                    <a:lnTo>
                      <a:pt x="804" y="788"/>
                    </a:lnTo>
                    <a:lnTo>
                      <a:pt x="819" y="789"/>
                    </a:lnTo>
                    <a:lnTo>
                      <a:pt x="832" y="793"/>
                    </a:lnTo>
                    <a:lnTo>
                      <a:pt x="845" y="798"/>
                    </a:lnTo>
                    <a:lnTo>
                      <a:pt x="856" y="805"/>
                    </a:lnTo>
                    <a:lnTo>
                      <a:pt x="866" y="813"/>
                    </a:lnTo>
                    <a:lnTo>
                      <a:pt x="875" y="821"/>
                    </a:lnTo>
                    <a:lnTo>
                      <a:pt x="883" y="832"/>
                    </a:lnTo>
                    <a:lnTo>
                      <a:pt x="890" y="843"/>
                    </a:lnTo>
                    <a:lnTo>
                      <a:pt x="913" y="894"/>
                    </a:lnTo>
                    <a:lnTo>
                      <a:pt x="931" y="940"/>
                    </a:lnTo>
                    <a:lnTo>
                      <a:pt x="914" y="946"/>
                    </a:lnTo>
                    <a:lnTo>
                      <a:pt x="898" y="955"/>
                    </a:lnTo>
                    <a:lnTo>
                      <a:pt x="896" y="968"/>
                    </a:lnTo>
                    <a:lnTo>
                      <a:pt x="892" y="985"/>
                    </a:lnTo>
                    <a:lnTo>
                      <a:pt x="886" y="1002"/>
                    </a:lnTo>
                    <a:lnTo>
                      <a:pt x="881" y="1015"/>
                    </a:lnTo>
                    <a:lnTo>
                      <a:pt x="890" y="1019"/>
                    </a:lnTo>
                    <a:lnTo>
                      <a:pt x="898" y="1019"/>
                    </a:lnTo>
                    <a:lnTo>
                      <a:pt x="905" y="1019"/>
                    </a:lnTo>
                    <a:lnTo>
                      <a:pt x="911" y="1015"/>
                    </a:lnTo>
                    <a:lnTo>
                      <a:pt x="918" y="1010"/>
                    </a:lnTo>
                    <a:lnTo>
                      <a:pt x="922" y="1005"/>
                    </a:lnTo>
                    <a:lnTo>
                      <a:pt x="928" y="999"/>
                    </a:lnTo>
                    <a:lnTo>
                      <a:pt x="931" y="990"/>
                    </a:lnTo>
                    <a:lnTo>
                      <a:pt x="941" y="958"/>
                    </a:lnTo>
                    <a:lnTo>
                      <a:pt x="948" y="933"/>
                    </a:lnTo>
                    <a:lnTo>
                      <a:pt x="950" y="926"/>
                    </a:lnTo>
                    <a:lnTo>
                      <a:pt x="956" y="921"/>
                    </a:lnTo>
                    <a:lnTo>
                      <a:pt x="963" y="916"/>
                    </a:lnTo>
                    <a:lnTo>
                      <a:pt x="971" y="911"/>
                    </a:lnTo>
                    <a:lnTo>
                      <a:pt x="988" y="901"/>
                    </a:lnTo>
                    <a:lnTo>
                      <a:pt x="999" y="894"/>
                    </a:lnTo>
                    <a:lnTo>
                      <a:pt x="995" y="870"/>
                    </a:lnTo>
                    <a:lnTo>
                      <a:pt x="991" y="848"/>
                    </a:lnTo>
                    <a:lnTo>
                      <a:pt x="984" y="847"/>
                    </a:lnTo>
                    <a:lnTo>
                      <a:pt x="976" y="845"/>
                    </a:lnTo>
                    <a:lnTo>
                      <a:pt x="967" y="840"/>
                    </a:lnTo>
                    <a:lnTo>
                      <a:pt x="958" y="837"/>
                    </a:lnTo>
                    <a:lnTo>
                      <a:pt x="943" y="827"/>
                    </a:lnTo>
                    <a:lnTo>
                      <a:pt x="931" y="818"/>
                    </a:lnTo>
                    <a:lnTo>
                      <a:pt x="933" y="808"/>
                    </a:lnTo>
                    <a:lnTo>
                      <a:pt x="935" y="796"/>
                    </a:lnTo>
                    <a:lnTo>
                      <a:pt x="941" y="783"/>
                    </a:lnTo>
                    <a:lnTo>
                      <a:pt x="946" y="769"/>
                    </a:lnTo>
                    <a:lnTo>
                      <a:pt x="954" y="757"/>
                    </a:lnTo>
                    <a:lnTo>
                      <a:pt x="961" y="744"/>
                    </a:lnTo>
                    <a:lnTo>
                      <a:pt x="967" y="734"/>
                    </a:lnTo>
                    <a:lnTo>
                      <a:pt x="975" y="727"/>
                    </a:lnTo>
                    <a:lnTo>
                      <a:pt x="991" y="729"/>
                    </a:lnTo>
                    <a:lnTo>
                      <a:pt x="1010" y="734"/>
                    </a:lnTo>
                    <a:lnTo>
                      <a:pt x="1029" y="740"/>
                    </a:lnTo>
                    <a:lnTo>
                      <a:pt x="1048" y="751"/>
                    </a:lnTo>
                    <a:lnTo>
                      <a:pt x="1065" y="761"/>
                    </a:lnTo>
                    <a:lnTo>
                      <a:pt x="1080" y="773"/>
                    </a:lnTo>
                    <a:lnTo>
                      <a:pt x="1093" y="784"/>
                    </a:lnTo>
                    <a:lnTo>
                      <a:pt x="1102" y="796"/>
                    </a:lnTo>
                    <a:lnTo>
                      <a:pt x="1106" y="788"/>
                    </a:lnTo>
                    <a:lnTo>
                      <a:pt x="1108" y="779"/>
                    </a:lnTo>
                    <a:lnTo>
                      <a:pt x="1108" y="771"/>
                    </a:lnTo>
                    <a:lnTo>
                      <a:pt x="1106" y="764"/>
                    </a:lnTo>
                    <a:lnTo>
                      <a:pt x="1102" y="757"/>
                    </a:lnTo>
                    <a:lnTo>
                      <a:pt x="1099" y="751"/>
                    </a:lnTo>
                    <a:lnTo>
                      <a:pt x="1093" y="744"/>
                    </a:lnTo>
                    <a:lnTo>
                      <a:pt x="1085" y="739"/>
                    </a:lnTo>
                    <a:lnTo>
                      <a:pt x="1070" y="727"/>
                    </a:lnTo>
                    <a:lnTo>
                      <a:pt x="1055" y="719"/>
                    </a:lnTo>
                    <a:lnTo>
                      <a:pt x="1038" y="710"/>
                    </a:lnTo>
                    <a:lnTo>
                      <a:pt x="1025" y="705"/>
                    </a:lnTo>
                    <a:lnTo>
                      <a:pt x="986" y="690"/>
                    </a:lnTo>
                    <a:lnTo>
                      <a:pt x="941" y="670"/>
                    </a:lnTo>
                    <a:lnTo>
                      <a:pt x="894" y="648"/>
                    </a:lnTo>
                    <a:lnTo>
                      <a:pt x="854" y="627"/>
                    </a:lnTo>
                    <a:lnTo>
                      <a:pt x="858" y="621"/>
                    </a:lnTo>
                    <a:lnTo>
                      <a:pt x="866" y="609"/>
                    </a:lnTo>
                    <a:lnTo>
                      <a:pt x="873" y="599"/>
                    </a:lnTo>
                    <a:lnTo>
                      <a:pt x="881" y="590"/>
                    </a:lnTo>
                    <a:lnTo>
                      <a:pt x="868" y="585"/>
                    </a:lnTo>
                    <a:lnTo>
                      <a:pt x="856" y="584"/>
                    </a:lnTo>
                    <a:lnTo>
                      <a:pt x="845" y="584"/>
                    </a:lnTo>
                    <a:lnTo>
                      <a:pt x="834" y="584"/>
                    </a:lnTo>
                    <a:lnTo>
                      <a:pt x="822" y="584"/>
                    </a:lnTo>
                    <a:lnTo>
                      <a:pt x="811" y="585"/>
                    </a:lnTo>
                    <a:lnTo>
                      <a:pt x="800" y="585"/>
                    </a:lnTo>
                    <a:lnTo>
                      <a:pt x="787" y="582"/>
                    </a:lnTo>
                    <a:lnTo>
                      <a:pt x="774" y="579"/>
                    </a:lnTo>
                    <a:lnTo>
                      <a:pt x="760" y="575"/>
                    </a:lnTo>
                    <a:lnTo>
                      <a:pt x="747" y="570"/>
                    </a:lnTo>
                    <a:lnTo>
                      <a:pt x="734" y="563"/>
                    </a:lnTo>
                    <a:lnTo>
                      <a:pt x="723" y="557"/>
                    </a:lnTo>
                    <a:lnTo>
                      <a:pt x="714" y="548"/>
                    </a:lnTo>
                    <a:lnTo>
                      <a:pt x="702" y="541"/>
                    </a:lnTo>
                    <a:lnTo>
                      <a:pt x="695" y="531"/>
                    </a:lnTo>
                    <a:lnTo>
                      <a:pt x="685" y="523"/>
                    </a:lnTo>
                    <a:lnTo>
                      <a:pt x="678" y="513"/>
                    </a:lnTo>
                    <a:lnTo>
                      <a:pt x="672" y="503"/>
                    </a:lnTo>
                    <a:lnTo>
                      <a:pt x="665" y="491"/>
                    </a:lnTo>
                    <a:lnTo>
                      <a:pt x="661" y="481"/>
                    </a:lnTo>
                    <a:lnTo>
                      <a:pt x="657" y="469"/>
                    </a:lnTo>
                    <a:lnTo>
                      <a:pt x="653" y="457"/>
                    </a:lnTo>
                    <a:lnTo>
                      <a:pt x="652" y="447"/>
                    </a:lnTo>
                    <a:lnTo>
                      <a:pt x="648" y="432"/>
                    </a:lnTo>
                    <a:lnTo>
                      <a:pt x="640" y="418"/>
                    </a:lnTo>
                    <a:lnTo>
                      <a:pt x="629" y="407"/>
                    </a:lnTo>
                    <a:lnTo>
                      <a:pt x="618" y="395"/>
                    </a:lnTo>
                    <a:lnTo>
                      <a:pt x="591" y="376"/>
                    </a:lnTo>
                    <a:lnTo>
                      <a:pt x="563" y="358"/>
                    </a:lnTo>
                    <a:lnTo>
                      <a:pt x="550" y="348"/>
                    </a:lnTo>
                    <a:lnTo>
                      <a:pt x="537" y="337"/>
                    </a:lnTo>
                    <a:lnTo>
                      <a:pt x="528" y="327"/>
                    </a:lnTo>
                    <a:lnTo>
                      <a:pt x="520" y="315"/>
                    </a:lnTo>
                    <a:lnTo>
                      <a:pt x="516" y="304"/>
                    </a:lnTo>
                    <a:lnTo>
                      <a:pt x="514" y="290"/>
                    </a:lnTo>
                    <a:lnTo>
                      <a:pt x="516" y="273"/>
                    </a:lnTo>
                    <a:lnTo>
                      <a:pt x="524" y="256"/>
                    </a:lnTo>
                    <a:lnTo>
                      <a:pt x="518" y="245"/>
                    </a:lnTo>
                    <a:lnTo>
                      <a:pt x="513" y="233"/>
                    </a:lnTo>
                    <a:lnTo>
                      <a:pt x="509" y="216"/>
                    </a:lnTo>
                    <a:lnTo>
                      <a:pt x="507" y="196"/>
                    </a:lnTo>
                    <a:lnTo>
                      <a:pt x="529" y="181"/>
                    </a:lnTo>
                    <a:lnTo>
                      <a:pt x="554" y="165"/>
                    </a:lnTo>
                    <a:lnTo>
                      <a:pt x="578" y="152"/>
                    </a:lnTo>
                    <a:lnTo>
                      <a:pt x="601" y="137"/>
                    </a:lnTo>
                    <a:lnTo>
                      <a:pt x="606" y="140"/>
                    </a:lnTo>
                    <a:lnTo>
                      <a:pt x="614" y="145"/>
                    </a:lnTo>
                    <a:lnTo>
                      <a:pt x="621" y="148"/>
                    </a:lnTo>
                    <a:lnTo>
                      <a:pt x="627" y="150"/>
                    </a:lnTo>
                    <a:lnTo>
                      <a:pt x="642" y="152"/>
                    </a:lnTo>
                    <a:lnTo>
                      <a:pt x="655" y="154"/>
                    </a:lnTo>
                    <a:lnTo>
                      <a:pt x="625" y="79"/>
                    </a:lnTo>
                    <a:lnTo>
                      <a:pt x="481" y="0"/>
                    </a:lnTo>
                    <a:lnTo>
                      <a:pt x="396" y="44"/>
                    </a:lnTo>
                    <a:lnTo>
                      <a:pt x="353" y="37"/>
                    </a:lnTo>
                    <a:lnTo>
                      <a:pt x="334" y="44"/>
                    </a:lnTo>
                    <a:lnTo>
                      <a:pt x="325" y="51"/>
                    </a:lnTo>
                    <a:lnTo>
                      <a:pt x="321" y="57"/>
                    </a:lnTo>
                    <a:lnTo>
                      <a:pt x="319" y="62"/>
                    </a:lnTo>
                    <a:lnTo>
                      <a:pt x="319" y="68"/>
                    </a:lnTo>
                    <a:lnTo>
                      <a:pt x="315" y="73"/>
                    </a:lnTo>
                    <a:lnTo>
                      <a:pt x="306" y="78"/>
                    </a:lnTo>
                    <a:lnTo>
                      <a:pt x="289" y="84"/>
                    </a:lnTo>
                    <a:lnTo>
                      <a:pt x="283" y="74"/>
                    </a:lnTo>
                    <a:lnTo>
                      <a:pt x="278" y="69"/>
                    </a:lnTo>
                    <a:lnTo>
                      <a:pt x="272" y="64"/>
                    </a:lnTo>
                    <a:lnTo>
                      <a:pt x="265" y="62"/>
                    </a:lnTo>
                    <a:lnTo>
                      <a:pt x="253" y="59"/>
                    </a:lnTo>
                    <a:lnTo>
                      <a:pt x="246" y="59"/>
                    </a:lnTo>
                    <a:lnTo>
                      <a:pt x="220" y="120"/>
                    </a:lnTo>
                    <a:lnTo>
                      <a:pt x="176" y="61"/>
                    </a:lnTo>
                    <a:lnTo>
                      <a:pt x="154" y="73"/>
                    </a:lnTo>
                    <a:lnTo>
                      <a:pt x="154" y="108"/>
                    </a:lnTo>
                    <a:lnTo>
                      <a:pt x="15" y="127"/>
                    </a:lnTo>
                    <a:lnTo>
                      <a:pt x="75" y="204"/>
                    </a:lnTo>
                    <a:lnTo>
                      <a:pt x="24" y="226"/>
                    </a:lnTo>
                    <a:lnTo>
                      <a:pt x="58" y="256"/>
                    </a:lnTo>
                    <a:lnTo>
                      <a:pt x="32" y="258"/>
                    </a:lnTo>
                    <a:lnTo>
                      <a:pt x="13" y="261"/>
                    </a:lnTo>
                    <a:lnTo>
                      <a:pt x="7" y="261"/>
                    </a:lnTo>
                    <a:lnTo>
                      <a:pt x="2" y="265"/>
                    </a:lnTo>
                    <a:lnTo>
                      <a:pt x="0" y="267"/>
                    </a:lnTo>
                    <a:lnTo>
                      <a:pt x="0" y="272"/>
                    </a:lnTo>
                    <a:lnTo>
                      <a:pt x="7" y="319"/>
                    </a:lnTo>
                    <a:lnTo>
                      <a:pt x="50" y="361"/>
                    </a:lnTo>
                    <a:lnTo>
                      <a:pt x="86" y="356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14" name="Freeform 586"/>
              <p:cNvSpPr>
                <a:spLocks/>
              </p:cNvSpPr>
              <p:nvPr/>
            </p:nvSpPr>
            <p:spPr bwMode="auto">
              <a:xfrm>
                <a:off x="2294" y="3734"/>
                <a:ext cx="23" cy="153"/>
              </a:xfrm>
              <a:custGeom>
                <a:avLst/>
                <a:gdLst/>
                <a:ahLst/>
                <a:cxnLst>
                  <a:cxn ang="0">
                    <a:pos x="14" y="140"/>
                  </a:cxn>
                  <a:cxn ang="0">
                    <a:pos x="21" y="145"/>
                  </a:cxn>
                  <a:cxn ang="0">
                    <a:pos x="17" y="131"/>
                  </a:cxn>
                  <a:cxn ang="0">
                    <a:pos x="17" y="114"/>
                  </a:cxn>
                  <a:cxn ang="0">
                    <a:pos x="19" y="97"/>
                  </a:cxn>
                  <a:cxn ang="0">
                    <a:pos x="21" y="79"/>
                  </a:cxn>
                  <a:cxn ang="0">
                    <a:pos x="23" y="59"/>
                  </a:cxn>
                  <a:cxn ang="0">
                    <a:pos x="23" y="38"/>
                  </a:cxn>
                  <a:cxn ang="0">
                    <a:pos x="23" y="28"/>
                  </a:cxn>
                  <a:cxn ang="0">
                    <a:pos x="21" y="18"/>
                  </a:cxn>
                  <a:cxn ang="0">
                    <a:pos x="17" y="10"/>
                  </a:cxn>
                  <a:cxn ang="0">
                    <a:pos x="14" y="0"/>
                  </a:cxn>
                  <a:cxn ang="0">
                    <a:pos x="0" y="6"/>
                  </a:cxn>
                  <a:cxn ang="0">
                    <a:pos x="2" y="13"/>
                  </a:cxn>
                  <a:cxn ang="0">
                    <a:pos x="6" y="22"/>
                  </a:cxn>
                  <a:cxn ang="0">
                    <a:pos x="8" y="30"/>
                  </a:cxn>
                  <a:cxn ang="0">
                    <a:pos x="8" y="38"/>
                  </a:cxn>
                  <a:cxn ang="0">
                    <a:pos x="8" y="59"/>
                  </a:cxn>
                  <a:cxn ang="0">
                    <a:pos x="6" y="77"/>
                  </a:cxn>
                  <a:cxn ang="0">
                    <a:pos x="4" y="96"/>
                  </a:cxn>
                  <a:cxn ang="0">
                    <a:pos x="2" y="114"/>
                  </a:cxn>
                  <a:cxn ang="0">
                    <a:pos x="2" y="133"/>
                  </a:cxn>
                  <a:cxn ang="0">
                    <a:pos x="6" y="150"/>
                  </a:cxn>
                  <a:cxn ang="0">
                    <a:pos x="14" y="153"/>
                  </a:cxn>
                  <a:cxn ang="0">
                    <a:pos x="6" y="150"/>
                  </a:cxn>
                  <a:cxn ang="0">
                    <a:pos x="10" y="153"/>
                  </a:cxn>
                  <a:cxn ang="0">
                    <a:pos x="14" y="153"/>
                  </a:cxn>
                  <a:cxn ang="0">
                    <a:pos x="14" y="140"/>
                  </a:cxn>
                </a:cxnLst>
                <a:rect l="0" t="0" r="r" b="b"/>
                <a:pathLst>
                  <a:path w="23" h="153">
                    <a:moveTo>
                      <a:pt x="14" y="140"/>
                    </a:moveTo>
                    <a:lnTo>
                      <a:pt x="21" y="145"/>
                    </a:lnTo>
                    <a:lnTo>
                      <a:pt x="17" y="131"/>
                    </a:lnTo>
                    <a:lnTo>
                      <a:pt x="17" y="114"/>
                    </a:lnTo>
                    <a:lnTo>
                      <a:pt x="19" y="97"/>
                    </a:lnTo>
                    <a:lnTo>
                      <a:pt x="21" y="79"/>
                    </a:lnTo>
                    <a:lnTo>
                      <a:pt x="23" y="59"/>
                    </a:lnTo>
                    <a:lnTo>
                      <a:pt x="23" y="38"/>
                    </a:lnTo>
                    <a:lnTo>
                      <a:pt x="23" y="28"/>
                    </a:lnTo>
                    <a:lnTo>
                      <a:pt x="21" y="18"/>
                    </a:lnTo>
                    <a:lnTo>
                      <a:pt x="17" y="10"/>
                    </a:lnTo>
                    <a:lnTo>
                      <a:pt x="14" y="0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6" y="22"/>
                    </a:lnTo>
                    <a:lnTo>
                      <a:pt x="8" y="30"/>
                    </a:lnTo>
                    <a:lnTo>
                      <a:pt x="8" y="38"/>
                    </a:lnTo>
                    <a:lnTo>
                      <a:pt x="8" y="59"/>
                    </a:lnTo>
                    <a:lnTo>
                      <a:pt x="6" y="77"/>
                    </a:lnTo>
                    <a:lnTo>
                      <a:pt x="4" y="96"/>
                    </a:lnTo>
                    <a:lnTo>
                      <a:pt x="2" y="114"/>
                    </a:lnTo>
                    <a:lnTo>
                      <a:pt x="2" y="133"/>
                    </a:lnTo>
                    <a:lnTo>
                      <a:pt x="6" y="150"/>
                    </a:lnTo>
                    <a:lnTo>
                      <a:pt x="14" y="153"/>
                    </a:lnTo>
                    <a:lnTo>
                      <a:pt x="6" y="150"/>
                    </a:lnTo>
                    <a:lnTo>
                      <a:pt x="10" y="153"/>
                    </a:lnTo>
                    <a:lnTo>
                      <a:pt x="14" y="153"/>
                    </a:lnTo>
                    <a:lnTo>
                      <a:pt x="14" y="1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15" name="Freeform 587"/>
              <p:cNvSpPr>
                <a:spLocks/>
              </p:cNvSpPr>
              <p:nvPr/>
            </p:nvSpPr>
            <p:spPr bwMode="auto">
              <a:xfrm>
                <a:off x="2308" y="3838"/>
                <a:ext cx="92" cy="49"/>
              </a:xfrm>
              <a:custGeom>
                <a:avLst/>
                <a:gdLst/>
                <a:ahLst/>
                <a:cxnLst>
                  <a:cxn ang="0">
                    <a:pos x="78" y="17"/>
                  </a:cxn>
                  <a:cxn ang="0">
                    <a:pos x="92" y="15"/>
                  </a:cxn>
                  <a:cxn ang="0">
                    <a:pos x="84" y="9"/>
                  </a:cxn>
                  <a:cxn ang="0">
                    <a:pos x="77" y="4"/>
                  </a:cxn>
                  <a:cxn ang="0">
                    <a:pos x="69" y="2"/>
                  </a:cxn>
                  <a:cxn ang="0">
                    <a:pos x="62" y="0"/>
                  </a:cxn>
                  <a:cxn ang="0">
                    <a:pos x="52" y="5"/>
                  </a:cxn>
                  <a:cxn ang="0">
                    <a:pos x="45" y="12"/>
                  </a:cxn>
                  <a:cxn ang="0">
                    <a:pos x="39" y="20"/>
                  </a:cxn>
                  <a:cxn ang="0">
                    <a:pos x="30" y="29"/>
                  </a:cxn>
                  <a:cxn ang="0">
                    <a:pos x="24" y="31"/>
                  </a:cxn>
                  <a:cxn ang="0">
                    <a:pos x="18" y="34"/>
                  </a:cxn>
                  <a:cxn ang="0">
                    <a:pos x="11" y="36"/>
                  </a:cxn>
                  <a:cxn ang="0">
                    <a:pos x="0" y="36"/>
                  </a:cxn>
                  <a:cxn ang="0">
                    <a:pos x="0" y="49"/>
                  </a:cxn>
                  <a:cxn ang="0">
                    <a:pos x="13" y="49"/>
                  </a:cxn>
                  <a:cxn ang="0">
                    <a:pos x="22" y="47"/>
                  </a:cxn>
                  <a:cxn ang="0">
                    <a:pos x="31" y="44"/>
                  </a:cxn>
                  <a:cxn ang="0">
                    <a:pos x="39" y="39"/>
                  </a:cxn>
                  <a:cxn ang="0">
                    <a:pos x="50" y="31"/>
                  </a:cxn>
                  <a:cxn ang="0">
                    <a:pos x="58" y="20"/>
                  </a:cxn>
                  <a:cxn ang="0">
                    <a:pos x="62" y="15"/>
                  </a:cxn>
                  <a:cxn ang="0">
                    <a:pos x="65" y="14"/>
                  </a:cxn>
                  <a:cxn ang="0">
                    <a:pos x="65" y="14"/>
                  </a:cxn>
                  <a:cxn ang="0">
                    <a:pos x="67" y="15"/>
                  </a:cxn>
                  <a:cxn ang="0">
                    <a:pos x="73" y="19"/>
                  </a:cxn>
                  <a:cxn ang="0">
                    <a:pos x="80" y="25"/>
                  </a:cxn>
                  <a:cxn ang="0">
                    <a:pos x="92" y="24"/>
                  </a:cxn>
                  <a:cxn ang="0">
                    <a:pos x="80" y="25"/>
                  </a:cxn>
                  <a:cxn ang="0">
                    <a:pos x="88" y="32"/>
                  </a:cxn>
                  <a:cxn ang="0">
                    <a:pos x="92" y="24"/>
                  </a:cxn>
                  <a:cxn ang="0">
                    <a:pos x="78" y="17"/>
                  </a:cxn>
                </a:cxnLst>
                <a:rect l="0" t="0" r="r" b="b"/>
                <a:pathLst>
                  <a:path w="92" h="49">
                    <a:moveTo>
                      <a:pt x="78" y="17"/>
                    </a:moveTo>
                    <a:lnTo>
                      <a:pt x="92" y="15"/>
                    </a:lnTo>
                    <a:lnTo>
                      <a:pt x="84" y="9"/>
                    </a:lnTo>
                    <a:lnTo>
                      <a:pt x="77" y="4"/>
                    </a:lnTo>
                    <a:lnTo>
                      <a:pt x="69" y="2"/>
                    </a:lnTo>
                    <a:lnTo>
                      <a:pt x="62" y="0"/>
                    </a:lnTo>
                    <a:lnTo>
                      <a:pt x="52" y="5"/>
                    </a:lnTo>
                    <a:lnTo>
                      <a:pt x="45" y="12"/>
                    </a:lnTo>
                    <a:lnTo>
                      <a:pt x="39" y="20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18" y="34"/>
                    </a:lnTo>
                    <a:lnTo>
                      <a:pt x="11" y="36"/>
                    </a:lnTo>
                    <a:lnTo>
                      <a:pt x="0" y="36"/>
                    </a:lnTo>
                    <a:lnTo>
                      <a:pt x="0" y="49"/>
                    </a:lnTo>
                    <a:lnTo>
                      <a:pt x="13" y="49"/>
                    </a:lnTo>
                    <a:lnTo>
                      <a:pt x="22" y="47"/>
                    </a:lnTo>
                    <a:lnTo>
                      <a:pt x="31" y="44"/>
                    </a:lnTo>
                    <a:lnTo>
                      <a:pt x="39" y="39"/>
                    </a:lnTo>
                    <a:lnTo>
                      <a:pt x="50" y="31"/>
                    </a:lnTo>
                    <a:lnTo>
                      <a:pt x="58" y="20"/>
                    </a:lnTo>
                    <a:lnTo>
                      <a:pt x="62" y="15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73" y="19"/>
                    </a:lnTo>
                    <a:lnTo>
                      <a:pt x="80" y="25"/>
                    </a:lnTo>
                    <a:lnTo>
                      <a:pt x="92" y="24"/>
                    </a:lnTo>
                    <a:lnTo>
                      <a:pt x="80" y="25"/>
                    </a:lnTo>
                    <a:lnTo>
                      <a:pt x="88" y="32"/>
                    </a:lnTo>
                    <a:lnTo>
                      <a:pt x="92" y="24"/>
                    </a:lnTo>
                    <a:lnTo>
                      <a:pt x="78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16" name="Freeform 588"/>
              <p:cNvSpPr>
                <a:spLocks/>
              </p:cNvSpPr>
              <p:nvPr/>
            </p:nvSpPr>
            <p:spPr bwMode="auto">
              <a:xfrm>
                <a:off x="2386" y="3786"/>
                <a:ext cx="42" cy="76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5" y="0"/>
                  </a:cxn>
                  <a:cxn ang="0">
                    <a:pos x="19" y="17"/>
                  </a:cxn>
                  <a:cxn ang="0">
                    <a:pos x="14" y="35"/>
                  </a:cxn>
                  <a:cxn ang="0">
                    <a:pos x="6" y="54"/>
                  </a:cxn>
                  <a:cxn ang="0">
                    <a:pos x="0" y="69"/>
                  </a:cxn>
                  <a:cxn ang="0">
                    <a:pos x="14" y="76"/>
                  </a:cxn>
                  <a:cxn ang="0">
                    <a:pos x="21" y="59"/>
                  </a:cxn>
                  <a:cxn ang="0">
                    <a:pos x="29" y="40"/>
                  </a:cxn>
                  <a:cxn ang="0">
                    <a:pos x="34" y="20"/>
                  </a:cxn>
                  <a:cxn ang="0">
                    <a:pos x="40" y="7"/>
                  </a:cxn>
                  <a:cxn ang="0">
                    <a:pos x="40" y="0"/>
                  </a:cxn>
                  <a:cxn ang="0">
                    <a:pos x="40" y="7"/>
                  </a:cxn>
                  <a:cxn ang="0">
                    <a:pos x="42" y="3"/>
                  </a:cxn>
                  <a:cxn ang="0">
                    <a:pos x="40" y="0"/>
                  </a:cxn>
                  <a:cxn ang="0">
                    <a:pos x="25" y="7"/>
                  </a:cxn>
                </a:cxnLst>
                <a:rect l="0" t="0" r="r" b="b"/>
                <a:pathLst>
                  <a:path w="42" h="76">
                    <a:moveTo>
                      <a:pt x="25" y="7"/>
                    </a:moveTo>
                    <a:lnTo>
                      <a:pt x="25" y="0"/>
                    </a:lnTo>
                    <a:lnTo>
                      <a:pt x="19" y="17"/>
                    </a:lnTo>
                    <a:lnTo>
                      <a:pt x="14" y="35"/>
                    </a:lnTo>
                    <a:lnTo>
                      <a:pt x="6" y="54"/>
                    </a:lnTo>
                    <a:lnTo>
                      <a:pt x="0" y="69"/>
                    </a:lnTo>
                    <a:lnTo>
                      <a:pt x="14" y="76"/>
                    </a:lnTo>
                    <a:lnTo>
                      <a:pt x="21" y="59"/>
                    </a:lnTo>
                    <a:lnTo>
                      <a:pt x="29" y="40"/>
                    </a:lnTo>
                    <a:lnTo>
                      <a:pt x="34" y="20"/>
                    </a:lnTo>
                    <a:lnTo>
                      <a:pt x="40" y="7"/>
                    </a:lnTo>
                    <a:lnTo>
                      <a:pt x="40" y="0"/>
                    </a:lnTo>
                    <a:lnTo>
                      <a:pt x="40" y="7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17" name="Freeform 589"/>
              <p:cNvSpPr>
                <a:spLocks/>
              </p:cNvSpPr>
              <p:nvPr/>
            </p:nvSpPr>
            <p:spPr bwMode="auto">
              <a:xfrm>
                <a:off x="2388" y="3715"/>
                <a:ext cx="38" cy="78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27" y="0"/>
                  </a:cxn>
                  <a:cxn ang="0">
                    <a:pos x="13" y="8"/>
                  </a:cxn>
                  <a:cxn ang="0">
                    <a:pos x="6" y="17"/>
                  </a:cxn>
                  <a:cxn ang="0">
                    <a:pos x="0" y="25"/>
                  </a:cxn>
                  <a:cxn ang="0">
                    <a:pos x="0" y="37"/>
                  </a:cxn>
                  <a:cxn ang="0">
                    <a:pos x="10" y="54"/>
                  </a:cxn>
                  <a:cxn ang="0">
                    <a:pos x="23" y="78"/>
                  </a:cxn>
                  <a:cxn ang="0">
                    <a:pos x="38" y="71"/>
                  </a:cxn>
                  <a:cxn ang="0">
                    <a:pos x="25" y="47"/>
                  </a:cxn>
                  <a:cxn ang="0">
                    <a:pos x="15" y="32"/>
                  </a:cxn>
                  <a:cxn ang="0">
                    <a:pos x="15" y="29"/>
                  </a:cxn>
                  <a:cxn ang="0">
                    <a:pos x="17" y="25"/>
                  </a:cxn>
                  <a:cxn ang="0">
                    <a:pos x="23" y="20"/>
                  </a:cxn>
                  <a:cxn ang="0">
                    <a:pos x="34" y="14"/>
                  </a:cxn>
                  <a:cxn ang="0">
                    <a:pos x="38" y="7"/>
                  </a:cxn>
                  <a:cxn ang="0">
                    <a:pos x="34" y="14"/>
                  </a:cxn>
                  <a:cxn ang="0">
                    <a:pos x="38" y="10"/>
                  </a:cxn>
                  <a:cxn ang="0">
                    <a:pos x="38" y="7"/>
                  </a:cxn>
                  <a:cxn ang="0">
                    <a:pos x="23" y="7"/>
                  </a:cxn>
                </a:cxnLst>
                <a:rect l="0" t="0" r="r" b="b"/>
                <a:pathLst>
                  <a:path w="38" h="78">
                    <a:moveTo>
                      <a:pt x="23" y="7"/>
                    </a:moveTo>
                    <a:lnTo>
                      <a:pt x="27" y="0"/>
                    </a:lnTo>
                    <a:lnTo>
                      <a:pt x="13" y="8"/>
                    </a:lnTo>
                    <a:lnTo>
                      <a:pt x="6" y="17"/>
                    </a:lnTo>
                    <a:lnTo>
                      <a:pt x="0" y="25"/>
                    </a:lnTo>
                    <a:lnTo>
                      <a:pt x="0" y="37"/>
                    </a:lnTo>
                    <a:lnTo>
                      <a:pt x="10" y="54"/>
                    </a:lnTo>
                    <a:lnTo>
                      <a:pt x="23" y="78"/>
                    </a:lnTo>
                    <a:lnTo>
                      <a:pt x="38" y="71"/>
                    </a:lnTo>
                    <a:lnTo>
                      <a:pt x="25" y="47"/>
                    </a:lnTo>
                    <a:lnTo>
                      <a:pt x="15" y="32"/>
                    </a:lnTo>
                    <a:lnTo>
                      <a:pt x="15" y="29"/>
                    </a:lnTo>
                    <a:lnTo>
                      <a:pt x="17" y="25"/>
                    </a:lnTo>
                    <a:lnTo>
                      <a:pt x="23" y="20"/>
                    </a:lnTo>
                    <a:lnTo>
                      <a:pt x="34" y="14"/>
                    </a:lnTo>
                    <a:lnTo>
                      <a:pt x="38" y="7"/>
                    </a:lnTo>
                    <a:lnTo>
                      <a:pt x="34" y="14"/>
                    </a:lnTo>
                    <a:lnTo>
                      <a:pt x="38" y="10"/>
                    </a:lnTo>
                    <a:lnTo>
                      <a:pt x="38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18" name="Freeform 590"/>
              <p:cNvSpPr>
                <a:spLocks/>
              </p:cNvSpPr>
              <p:nvPr/>
            </p:nvSpPr>
            <p:spPr bwMode="auto">
              <a:xfrm>
                <a:off x="2379" y="3621"/>
                <a:ext cx="47" cy="101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15"/>
                  </a:cxn>
                  <a:cxn ang="0">
                    <a:pos x="9" y="23"/>
                  </a:cxn>
                  <a:cxn ang="0">
                    <a:pos x="15" y="33"/>
                  </a:cxn>
                  <a:cxn ang="0">
                    <a:pos x="21" y="43"/>
                  </a:cxn>
                  <a:cxn ang="0">
                    <a:pos x="24" y="54"/>
                  </a:cxn>
                  <a:cxn ang="0">
                    <a:pos x="28" y="65"/>
                  </a:cxn>
                  <a:cxn ang="0">
                    <a:pos x="30" y="77"/>
                  </a:cxn>
                  <a:cxn ang="0">
                    <a:pos x="32" y="89"/>
                  </a:cxn>
                  <a:cxn ang="0">
                    <a:pos x="32" y="101"/>
                  </a:cxn>
                  <a:cxn ang="0">
                    <a:pos x="47" y="101"/>
                  </a:cxn>
                  <a:cxn ang="0">
                    <a:pos x="47" y="89"/>
                  </a:cxn>
                  <a:cxn ang="0">
                    <a:pos x="45" y="75"/>
                  </a:cxn>
                  <a:cxn ang="0">
                    <a:pos x="43" y="64"/>
                  </a:cxn>
                  <a:cxn ang="0">
                    <a:pos x="39" y="50"/>
                  </a:cxn>
                  <a:cxn ang="0">
                    <a:pos x="36" y="38"/>
                  </a:cxn>
                  <a:cxn ang="0">
                    <a:pos x="28" y="27"/>
                  </a:cxn>
                  <a:cxn ang="0">
                    <a:pos x="21" y="15"/>
                  </a:cxn>
                  <a:cxn ang="0">
                    <a:pos x="11" y="5"/>
                  </a:cxn>
                  <a:cxn ang="0">
                    <a:pos x="0" y="5"/>
                  </a:cxn>
                  <a:cxn ang="0">
                    <a:pos x="11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11" y="15"/>
                  </a:cxn>
                </a:cxnLst>
                <a:rect l="0" t="0" r="r" b="b"/>
                <a:pathLst>
                  <a:path w="47" h="101">
                    <a:moveTo>
                      <a:pt x="11" y="15"/>
                    </a:moveTo>
                    <a:lnTo>
                      <a:pt x="0" y="15"/>
                    </a:lnTo>
                    <a:lnTo>
                      <a:pt x="9" y="23"/>
                    </a:lnTo>
                    <a:lnTo>
                      <a:pt x="15" y="33"/>
                    </a:lnTo>
                    <a:lnTo>
                      <a:pt x="21" y="43"/>
                    </a:lnTo>
                    <a:lnTo>
                      <a:pt x="24" y="54"/>
                    </a:lnTo>
                    <a:lnTo>
                      <a:pt x="28" y="65"/>
                    </a:lnTo>
                    <a:lnTo>
                      <a:pt x="30" y="77"/>
                    </a:lnTo>
                    <a:lnTo>
                      <a:pt x="32" y="89"/>
                    </a:lnTo>
                    <a:lnTo>
                      <a:pt x="32" y="101"/>
                    </a:lnTo>
                    <a:lnTo>
                      <a:pt x="47" y="101"/>
                    </a:lnTo>
                    <a:lnTo>
                      <a:pt x="47" y="89"/>
                    </a:lnTo>
                    <a:lnTo>
                      <a:pt x="45" y="75"/>
                    </a:lnTo>
                    <a:lnTo>
                      <a:pt x="43" y="64"/>
                    </a:lnTo>
                    <a:lnTo>
                      <a:pt x="39" y="50"/>
                    </a:lnTo>
                    <a:lnTo>
                      <a:pt x="36" y="38"/>
                    </a:lnTo>
                    <a:lnTo>
                      <a:pt x="28" y="27"/>
                    </a:lnTo>
                    <a:lnTo>
                      <a:pt x="21" y="15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19" name="Freeform 591"/>
              <p:cNvSpPr>
                <a:spLocks/>
              </p:cNvSpPr>
              <p:nvPr/>
            </p:nvSpPr>
            <p:spPr bwMode="auto">
              <a:xfrm>
                <a:off x="2293" y="3626"/>
                <a:ext cx="97" cy="114"/>
              </a:xfrm>
              <a:custGeom>
                <a:avLst/>
                <a:gdLst/>
                <a:ahLst/>
                <a:cxnLst>
                  <a:cxn ang="0">
                    <a:pos x="15" y="108"/>
                  </a:cxn>
                  <a:cxn ang="0">
                    <a:pos x="15" y="111"/>
                  </a:cxn>
                  <a:cxn ang="0">
                    <a:pos x="16" y="86"/>
                  </a:cxn>
                  <a:cxn ang="0">
                    <a:pos x="16" y="69"/>
                  </a:cxn>
                  <a:cxn ang="0">
                    <a:pos x="18" y="65"/>
                  </a:cxn>
                  <a:cxn ang="0">
                    <a:pos x="20" y="62"/>
                  </a:cxn>
                  <a:cxn ang="0">
                    <a:pos x="22" y="60"/>
                  </a:cxn>
                  <a:cxn ang="0">
                    <a:pos x="24" y="59"/>
                  </a:cxn>
                  <a:cxn ang="0">
                    <a:pos x="33" y="54"/>
                  </a:cxn>
                  <a:cxn ang="0">
                    <a:pos x="48" y="45"/>
                  </a:cxn>
                  <a:cxn ang="0">
                    <a:pos x="71" y="32"/>
                  </a:cxn>
                  <a:cxn ang="0">
                    <a:pos x="97" y="10"/>
                  </a:cxn>
                  <a:cxn ang="0">
                    <a:pos x="86" y="0"/>
                  </a:cxn>
                  <a:cxn ang="0">
                    <a:pos x="60" y="22"/>
                  </a:cxn>
                  <a:cxn ang="0">
                    <a:pos x="41" y="33"/>
                  </a:cxn>
                  <a:cxn ang="0">
                    <a:pos x="26" y="40"/>
                  </a:cxn>
                  <a:cxn ang="0">
                    <a:pos x="15" y="47"/>
                  </a:cxn>
                  <a:cxn ang="0">
                    <a:pos x="11" y="50"/>
                  </a:cxn>
                  <a:cxn ang="0">
                    <a:pos x="7" y="55"/>
                  </a:cxn>
                  <a:cxn ang="0">
                    <a:pos x="3" y="60"/>
                  </a:cxn>
                  <a:cxn ang="0">
                    <a:pos x="1" y="67"/>
                  </a:cxn>
                  <a:cxn ang="0">
                    <a:pos x="0" y="84"/>
                  </a:cxn>
                  <a:cxn ang="0">
                    <a:pos x="0" y="111"/>
                  </a:cxn>
                  <a:cxn ang="0">
                    <a:pos x="1" y="114"/>
                  </a:cxn>
                  <a:cxn ang="0">
                    <a:pos x="15" y="108"/>
                  </a:cxn>
                </a:cxnLst>
                <a:rect l="0" t="0" r="r" b="b"/>
                <a:pathLst>
                  <a:path w="97" h="114">
                    <a:moveTo>
                      <a:pt x="15" y="108"/>
                    </a:moveTo>
                    <a:lnTo>
                      <a:pt x="15" y="111"/>
                    </a:lnTo>
                    <a:lnTo>
                      <a:pt x="16" y="86"/>
                    </a:lnTo>
                    <a:lnTo>
                      <a:pt x="16" y="69"/>
                    </a:lnTo>
                    <a:lnTo>
                      <a:pt x="18" y="65"/>
                    </a:lnTo>
                    <a:lnTo>
                      <a:pt x="20" y="62"/>
                    </a:lnTo>
                    <a:lnTo>
                      <a:pt x="22" y="60"/>
                    </a:lnTo>
                    <a:lnTo>
                      <a:pt x="24" y="59"/>
                    </a:lnTo>
                    <a:lnTo>
                      <a:pt x="33" y="54"/>
                    </a:lnTo>
                    <a:lnTo>
                      <a:pt x="48" y="45"/>
                    </a:lnTo>
                    <a:lnTo>
                      <a:pt x="71" y="32"/>
                    </a:lnTo>
                    <a:lnTo>
                      <a:pt x="97" y="10"/>
                    </a:lnTo>
                    <a:lnTo>
                      <a:pt x="86" y="0"/>
                    </a:lnTo>
                    <a:lnTo>
                      <a:pt x="60" y="22"/>
                    </a:lnTo>
                    <a:lnTo>
                      <a:pt x="41" y="33"/>
                    </a:lnTo>
                    <a:lnTo>
                      <a:pt x="26" y="40"/>
                    </a:lnTo>
                    <a:lnTo>
                      <a:pt x="15" y="47"/>
                    </a:lnTo>
                    <a:lnTo>
                      <a:pt x="11" y="50"/>
                    </a:lnTo>
                    <a:lnTo>
                      <a:pt x="7" y="55"/>
                    </a:lnTo>
                    <a:lnTo>
                      <a:pt x="3" y="60"/>
                    </a:lnTo>
                    <a:lnTo>
                      <a:pt x="1" y="67"/>
                    </a:lnTo>
                    <a:lnTo>
                      <a:pt x="0" y="84"/>
                    </a:lnTo>
                    <a:lnTo>
                      <a:pt x="0" y="111"/>
                    </a:lnTo>
                    <a:lnTo>
                      <a:pt x="1" y="114"/>
                    </a:lnTo>
                    <a:lnTo>
                      <a:pt x="15" y="10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20" name="Freeform 592"/>
              <p:cNvSpPr>
                <a:spLocks/>
              </p:cNvSpPr>
              <p:nvPr/>
            </p:nvSpPr>
            <p:spPr bwMode="auto">
              <a:xfrm>
                <a:off x="2957" y="3956"/>
                <a:ext cx="30" cy="66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4" y="9"/>
                  </a:cxn>
                  <a:cxn ang="0">
                    <a:pos x="14" y="20"/>
                  </a:cxn>
                  <a:cxn ang="0">
                    <a:pos x="12" y="34"/>
                  </a:cxn>
                  <a:cxn ang="0">
                    <a:pos x="12" y="39"/>
                  </a:cxn>
                  <a:cxn ang="0">
                    <a:pos x="8" y="46"/>
                  </a:cxn>
                  <a:cxn ang="0">
                    <a:pos x="4" y="51"/>
                  </a:cxn>
                  <a:cxn ang="0">
                    <a:pos x="0" y="56"/>
                  </a:cxn>
                  <a:cxn ang="0">
                    <a:pos x="12" y="66"/>
                  </a:cxn>
                  <a:cxn ang="0">
                    <a:pos x="17" y="59"/>
                  </a:cxn>
                  <a:cxn ang="0">
                    <a:pos x="23" y="53"/>
                  </a:cxn>
                  <a:cxn ang="0">
                    <a:pos x="27" y="44"/>
                  </a:cxn>
                  <a:cxn ang="0">
                    <a:pos x="29" y="36"/>
                  </a:cxn>
                  <a:cxn ang="0">
                    <a:pos x="30" y="20"/>
                  </a:cxn>
                  <a:cxn ang="0">
                    <a:pos x="30" y="9"/>
                  </a:cxn>
                  <a:cxn ang="0">
                    <a:pos x="23" y="0"/>
                  </a:cxn>
                  <a:cxn ang="0">
                    <a:pos x="30" y="9"/>
                  </a:cxn>
                  <a:cxn ang="0">
                    <a:pos x="30" y="0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0" h="66">
                    <a:moveTo>
                      <a:pt x="23" y="15"/>
                    </a:moveTo>
                    <a:lnTo>
                      <a:pt x="14" y="9"/>
                    </a:lnTo>
                    <a:lnTo>
                      <a:pt x="14" y="20"/>
                    </a:lnTo>
                    <a:lnTo>
                      <a:pt x="12" y="34"/>
                    </a:lnTo>
                    <a:lnTo>
                      <a:pt x="12" y="39"/>
                    </a:lnTo>
                    <a:lnTo>
                      <a:pt x="8" y="46"/>
                    </a:lnTo>
                    <a:lnTo>
                      <a:pt x="4" y="51"/>
                    </a:lnTo>
                    <a:lnTo>
                      <a:pt x="0" y="56"/>
                    </a:lnTo>
                    <a:lnTo>
                      <a:pt x="12" y="66"/>
                    </a:lnTo>
                    <a:lnTo>
                      <a:pt x="17" y="59"/>
                    </a:lnTo>
                    <a:lnTo>
                      <a:pt x="23" y="53"/>
                    </a:lnTo>
                    <a:lnTo>
                      <a:pt x="27" y="44"/>
                    </a:lnTo>
                    <a:lnTo>
                      <a:pt x="29" y="36"/>
                    </a:lnTo>
                    <a:lnTo>
                      <a:pt x="30" y="20"/>
                    </a:lnTo>
                    <a:lnTo>
                      <a:pt x="30" y="9"/>
                    </a:lnTo>
                    <a:lnTo>
                      <a:pt x="23" y="0"/>
                    </a:lnTo>
                    <a:lnTo>
                      <a:pt x="30" y="9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21" name="Freeform 593"/>
              <p:cNvSpPr>
                <a:spLocks/>
              </p:cNvSpPr>
              <p:nvPr/>
            </p:nvSpPr>
            <p:spPr bwMode="auto">
              <a:xfrm>
                <a:off x="2771" y="3956"/>
                <a:ext cx="209" cy="41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0" y="22"/>
                  </a:cxn>
                  <a:cxn ang="0">
                    <a:pos x="16" y="29"/>
                  </a:cxn>
                  <a:cxn ang="0">
                    <a:pos x="31" y="36"/>
                  </a:cxn>
                  <a:cxn ang="0">
                    <a:pos x="44" y="39"/>
                  </a:cxn>
                  <a:cxn ang="0">
                    <a:pos x="59" y="41"/>
                  </a:cxn>
                  <a:cxn ang="0">
                    <a:pos x="72" y="41"/>
                  </a:cxn>
                  <a:cxn ang="0">
                    <a:pos x="85" y="41"/>
                  </a:cxn>
                  <a:cxn ang="0">
                    <a:pos x="96" y="39"/>
                  </a:cxn>
                  <a:cxn ang="0">
                    <a:pos x="109" y="36"/>
                  </a:cxn>
                  <a:cxn ang="0">
                    <a:pos x="134" y="29"/>
                  </a:cxn>
                  <a:cxn ang="0">
                    <a:pos x="158" y="22"/>
                  </a:cxn>
                  <a:cxn ang="0">
                    <a:pos x="170" y="19"/>
                  </a:cxn>
                  <a:cxn ang="0">
                    <a:pos x="183" y="17"/>
                  </a:cxn>
                  <a:cxn ang="0">
                    <a:pos x="196" y="15"/>
                  </a:cxn>
                  <a:cxn ang="0">
                    <a:pos x="209" y="15"/>
                  </a:cxn>
                  <a:cxn ang="0">
                    <a:pos x="209" y="0"/>
                  </a:cxn>
                  <a:cxn ang="0">
                    <a:pos x="194" y="2"/>
                  </a:cxn>
                  <a:cxn ang="0">
                    <a:pos x="179" y="4"/>
                  </a:cxn>
                  <a:cxn ang="0">
                    <a:pos x="166" y="5"/>
                  </a:cxn>
                  <a:cxn ang="0">
                    <a:pos x="153" y="9"/>
                  </a:cxn>
                  <a:cxn ang="0">
                    <a:pos x="128" y="15"/>
                  </a:cxn>
                  <a:cxn ang="0">
                    <a:pos x="106" y="22"/>
                  </a:cxn>
                  <a:cxn ang="0">
                    <a:pos x="94" y="24"/>
                  </a:cxn>
                  <a:cxn ang="0">
                    <a:pos x="83" y="26"/>
                  </a:cxn>
                  <a:cxn ang="0">
                    <a:pos x="72" y="27"/>
                  </a:cxn>
                  <a:cxn ang="0">
                    <a:pos x="59" y="27"/>
                  </a:cxn>
                  <a:cxn ang="0">
                    <a:pos x="47" y="26"/>
                  </a:cxn>
                  <a:cxn ang="0">
                    <a:pos x="36" y="22"/>
                  </a:cxn>
                  <a:cxn ang="0">
                    <a:pos x="23" y="17"/>
                  </a:cxn>
                  <a:cxn ang="0">
                    <a:pos x="10" y="10"/>
                  </a:cxn>
                  <a:cxn ang="0">
                    <a:pos x="2" y="9"/>
                  </a:cxn>
                  <a:cxn ang="0">
                    <a:pos x="10" y="10"/>
                  </a:cxn>
                  <a:cxn ang="0">
                    <a:pos x="6" y="7"/>
                  </a:cxn>
                  <a:cxn ang="0">
                    <a:pos x="2" y="9"/>
                  </a:cxn>
                  <a:cxn ang="0">
                    <a:pos x="10" y="22"/>
                  </a:cxn>
                </a:cxnLst>
                <a:rect l="0" t="0" r="r" b="b"/>
                <a:pathLst>
                  <a:path w="209" h="41">
                    <a:moveTo>
                      <a:pt x="10" y="22"/>
                    </a:moveTo>
                    <a:lnTo>
                      <a:pt x="0" y="22"/>
                    </a:lnTo>
                    <a:lnTo>
                      <a:pt x="16" y="29"/>
                    </a:lnTo>
                    <a:lnTo>
                      <a:pt x="31" y="36"/>
                    </a:lnTo>
                    <a:lnTo>
                      <a:pt x="44" y="39"/>
                    </a:lnTo>
                    <a:lnTo>
                      <a:pt x="59" y="41"/>
                    </a:lnTo>
                    <a:lnTo>
                      <a:pt x="72" y="41"/>
                    </a:lnTo>
                    <a:lnTo>
                      <a:pt x="85" y="41"/>
                    </a:lnTo>
                    <a:lnTo>
                      <a:pt x="96" y="39"/>
                    </a:lnTo>
                    <a:lnTo>
                      <a:pt x="109" y="36"/>
                    </a:lnTo>
                    <a:lnTo>
                      <a:pt x="134" y="29"/>
                    </a:lnTo>
                    <a:lnTo>
                      <a:pt x="158" y="22"/>
                    </a:lnTo>
                    <a:lnTo>
                      <a:pt x="170" y="19"/>
                    </a:lnTo>
                    <a:lnTo>
                      <a:pt x="183" y="17"/>
                    </a:lnTo>
                    <a:lnTo>
                      <a:pt x="196" y="15"/>
                    </a:lnTo>
                    <a:lnTo>
                      <a:pt x="209" y="15"/>
                    </a:lnTo>
                    <a:lnTo>
                      <a:pt x="209" y="0"/>
                    </a:lnTo>
                    <a:lnTo>
                      <a:pt x="194" y="2"/>
                    </a:lnTo>
                    <a:lnTo>
                      <a:pt x="179" y="4"/>
                    </a:lnTo>
                    <a:lnTo>
                      <a:pt x="166" y="5"/>
                    </a:lnTo>
                    <a:lnTo>
                      <a:pt x="153" y="9"/>
                    </a:lnTo>
                    <a:lnTo>
                      <a:pt x="128" y="15"/>
                    </a:lnTo>
                    <a:lnTo>
                      <a:pt x="106" y="22"/>
                    </a:lnTo>
                    <a:lnTo>
                      <a:pt x="94" y="24"/>
                    </a:lnTo>
                    <a:lnTo>
                      <a:pt x="83" y="26"/>
                    </a:lnTo>
                    <a:lnTo>
                      <a:pt x="72" y="27"/>
                    </a:lnTo>
                    <a:lnTo>
                      <a:pt x="59" y="27"/>
                    </a:lnTo>
                    <a:lnTo>
                      <a:pt x="47" y="26"/>
                    </a:lnTo>
                    <a:lnTo>
                      <a:pt x="36" y="22"/>
                    </a:lnTo>
                    <a:lnTo>
                      <a:pt x="23" y="17"/>
                    </a:lnTo>
                    <a:lnTo>
                      <a:pt x="10" y="10"/>
                    </a:lnTo>
                    <a:lnTo>
                      <a:pt x="2" y="9"/>
                    </a:lnTo>
                    <a:lnTo>
                      <a:pt x="10" y="10"/>
                    </a:lnTo>
                    <a:lnTo>
                      <a:pt x="6" y="7"/>
                    </a:lnTo>
                    <a:lnTo>
                      <a:pt x="2" y="9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22" name="Freeform 594"/>
              <p:cNvSpPr>
                <a:spLocks/>
              </p:cNvSpPr>
              <p:nvPr/>
            </p:nvSpPr>
            <p:spPr bwMode="auto">
              <a:xfrm>
                <a:off x="2676" y="3965"/>
                <a:ext cx="105" cy="72"/>
              </a:xfrm>
              <a:custGeom>
                <a:avLst/>
                <a:gdLst/>
                <a:ahLst/>
                <a:cxnLst>
                  <a:cxn ang="0">
                    <a:pos x="13" y="62"/>
                  </a:cxn>
                  <a:cxn ang="0">
                    <a:pos x="15" y="67"/>
                  </a:cxn>
                  <a:cxn ang="0">
                    <a:pos x="15" y="57"/>
                  </a:cxn>
                  <a:cxn ang="0">
                    <a:pos x="17" y="49"/>
                  </a:cxn>
                  <a:cxn ang="0">
                    <a:pos x="18" y="44"/>
                  </a:cxn>
                  <a:cxn ang="0">
                    <a:pos x="22" y="38"/>
                  </a:cxn>
                  <a:cxn ang="0">
                    <a:pos x="26" y="35"/>
                  </a:cxn>
                  <a:cxn ang="0">
                    <a:pos x="30" y="33"/>
                  </a:cxn>
                  <a:cxn ang="0">
                    <a:pos x="33" y="32"/>
                  </a:cxn>
                  <a:cxn ang="0">
                    <a:pos x="39" y="30"/>
                  </a:cxn>
                  <a:cxn ang="0">
                    <a:pos x="54" y="27"/>
                  </a:cxn>
                  <a:cxn ang="0">
                    <a:pos x="69" y="23"/>
                  </a:cxn>
                  <a:cxn ang="0">
                    <a:pos x="86" y="20"/>
                  </a:cxn>
                  <a:cxn ang="0">
                    <a:pos x="105" y="13"/>
                  </a:cxn>
                  <a:cxn ang="0">
                    <a:pos x="97" y="0"/>
                  </a:cxn>
                  <a:cxn ang="0">
                    <a:pos x="82" y="6"/>
                  </a:cxn>
                  <a:cxn ang="0">
                    <a:pos x="65" y="10"/>
                  </a:cxn>
                  <a:cxn ang="0">
                    <a:pos x="50" y="13"/>
                  </a:cxn>
                  <a:cxn ang="0">
                    <a:pos x="35" y="17"/>
                  </a:cxn>
                  <a:cxn ang="0">
                    <a:pos x="28" y="18"/>
                  </a:cxn>
                  <a:cxn ang="0">
                    <a:pos x="22" y="22"/>
                  </a:cxn>
                  <a:cxn ang="0">
                    <a:pos x="15" y="25"/>
                  </a:cxn>
                  <a:cxn ang="0">
                    <a:pos x="9" y="32"/>
                  </a:cxn>
                  <a:cxn ang="0">
                    <a:pos x="5" y="38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0" y="67"/>
                  </a:cxn>
                  <a:cxn ang="0">
                    <a:pos x="2" y="72"/>
                  </a:cxn>
                  <a:cxn ang="0">
                    <a:pos x="13" y="62"/>
                  </a:cxn>
                </a:cxnLst>
                <a:rect l="0" t="0" r="r" b="b"/>
                <a:pathLst>
                  <a:path w="105" h="72">
                    <a:moveTo>
                      <a:pt x="13" y="62"/>
                    </a:moveTo>
                    <a:lnTo>
                      <a:pt x="15" y="67"/>
                    </a:lnTo>
                    <a:lnTo>
                      <a:pt x="15" y="57"/>
                    </a:lnTo>
                    <a:lnTo>
                      <a:pt x="17" y="49"/>
                    </a:lnTo>
                    <a:lnTo>
                      <a:pt x="18" y="44"/>
                    </a:lnTo>
                    <a:lnTo>
                      <a:pt x="22" y="38"/>
                    </a:lnTo>
                    <a:lnTo>
                      <a:pt x="26" y="35"/>
                    </a:lnTo>
                    <a:lnTo>
                      <a:pt x="30" y="33"/>
                    </a:lnTo>
                    <a:lnTo>
                      <a:pt x="33" y="32"/>
                    </a:lnTo>
                    <a:lnTo>
                      <a:pt x="39" y="30"/>
                    </a:lnTo>
                    <a:lnTo>
                      <a:pt x="54" y="27"/>
                    </a:lnTo>
                    <a:lnTo>
                      <a:pt x="69" y="23"/>
                    </a:lnTo>
                    <a:lnTo>
                      <a:pt x="86" y="20"/>
                    </a:lnTo>
                    <a:lnTo>
                      <a:pt x="105" y="13"/>
                    </a:lnTo>
                    <a:lnTo>
                      <a:pt x="97" y="0"/>
                    </a:lnTo>
                    <a:lnTo>
                      <a:pt x="82" y="6"/>
                    </a:lnTo>
                    <a:lnTo>
                      <a:pt x="65" y="10"/>
                    </a:lnTo>
                    <a:lnTo>
                      <a:pt x="50" y="13"/>
                    </a:lnTo>
                    <a:lnTo>
                      <a:pt x="35" y="17"/>
                    </a:lnTo>
                    <a:lnTo>
                      <a:pt x="28" y="18"/>
                    </a:lnTo>
                    <a:lnTo>
                      <a:pt x="22" y="22"/>
                    </a:lnTo>
                    <a:lnTo>
                      <a:pt x="15" y="25"/>
                    </a:lnTo>
                    <a:lnTo>
                      <a:pt x="9" y="32"/>
                    </a:lnTo>
                    <a:lnTo>
                      <a:pt x="5" y="38"/>
                    </a:lnTo>
                    <a:lnTo>
                      <a:pt x="2" y="45"/>
                    </a:lnTo>
                    <a:lnTo>
                      <a:pt x="0" y="55"/>
                    </a:lnTo>
                    <a:lnTo>
                      <a:pt x="0" y="67"/>
                    </a:lnTo>
                    <a:lnTo>
                      <a:pt x="2" y="72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23" name="Freeform 595"/>
              <p:cNvSpPr>
                <a:spLocks/>
              </p:cNvSpPr>
              <p:nvPr/>
            </p:nvSpPr>
            <p:spPr bwMode="auto">
              <a:xfrm>
                <a:off x="2678" y="4027"/>
                <a:ext cx="283" cy="127"/>
              </a:xfrm>
              <a:custGeom>
                <a:avLst/>
                <a:gdLst/>
                <a:ahLst/>
                <a:cxnLst>
                  <a:cxn ang="0">
                    <a:pos x="272" y="113"/>
                  </a:cxn>
                  <a:cxn ang="0">
                    <a:pos x="281" y="111"/>
                  </a:cxn>
                  <a:cxn ang="0">
                    <a:pos x="210" y="86"/>
                  </a:cxn>
                  <a:cxn ang="0">
                    <a:pos x="135" y="61"/>
                  </a:cxn>
                  <a:cxn ang="0">
                    <a:pos x="97" y="47"/>
                  </a:cxn>
                  <a:cxn ang="0">
                    <a:pos x="63" y="34"/>
                  </a:cxn>
                  <a:cxn ang="0">
                    <a:pos x="48" y="25"/>
                  </a:cxn>
                  <a:cxn ang="0">
                    <a:pos x="35" y="17"/>
                  </a:cxn>
                  <a:cxn ang="0">
                    <a:pos x="22" y="8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13" y="20"/>
                  </a:cxn>
                  <a:cxn ang="0">
                    <a:pos x="26" y="29"/>
                  </a:cxn>
                  <a:cxn ang="0">
                    <a:pos x="41" y="37"/>
                  </a:cxn>
                  <a:cxn ang="0">
                    <a:pos x="58" y="46"/>
                  </a:cxn>
                  <a:cxn ang="0">
                    <a:pos x="92" y="61"/>
                  </a:cxn>
                  <a:cxn ang="0">
                    <a:pos x="129" y="74"/>
                  </a:cxn>
                  <a:cxn ang="0">
                    <a:pos x="204" y="100"/>
                  </a:cxn>
                  <a:cxn ang="0">
                    <a:pos x="274" y="125"/>
                  </a:cxn>
                  <a:cxn ang="0">
                    <a:pos x="283" y="123"/>
                  </a:cxn>
                  <a:cxn ang="0">
                    <a:pos x="274" y="125"/>
                  </a:cxn>
                  <a:cxn ang="0">
                    <a:pos x="279" y="127"/>
                  </a:cxn>
                  <a:cxn ang="0">
                    <a:pos x="283" y="123"/>
                  </a:cxn>
                  <a:cxn ang="0">
                    <a:pos x="272" y="113"/>
                  </a:cxn>
                </a:cxnLst>
                <a:rect l="0" t="0" r="r" b="b"/>
                <a:pathLst>
                  <a:path w="283" h="127">
                    <a:moveTo>
                      <a:pt x="272" y="113"/>
                    </a:moveTo>
                    <a:lnTo>
                      <a:pt x="281" y="111"/>
                    </a:lnTo>
                    <a:lnTo>
                      <a:pt x="210" y="86"/>
                    </a:lnTo>
                    <a:lnTo>
                      <a:pt x="135" y="61"/>
                    </a:lnTo>
                    <a:lnTo>
                      <a:pt x="97" y="47"/>
                    </a:lnTo>
                    <a:lnTo>
                      <a:pt x="63" y="34"/>
                    </a:lnTo>
                    <a:lnTo>
                      <a:pt x="48" y="25"/>
                    </a:lnTo>
                    <a:lnTo>
                      <a:pt x="35" y="17"/>
                    </a:lnTo>
                    <a:lnTo>
                      <a:pt x="22" y="8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13" y="20"/>
                    </a:lnTo>
                    <a:lnTo>
                      <a:pt x="26" y="29"/>
                    </a:lnTo>
                    <a:lnTo>
                      <a:pt x="41" y="37"/>
                    </a:lnTo>
                    <a:lnTo>
                      <a:pt x="58" y="46"/>
                    </a:lnTo>
                    <a:lnTo>
                      <a:pt x="92" y="61"/>
                    </a:lnTo>
                    <a:lnTo>
                      <a:pt x="129" y="74"/>
                    </a:lnTo>
                    <a:lnTo>
                      <a:pt x="204" y="100"/>
                    </a:lnTo>
                    <a:lnTo>
                      <a:pt x="274" y="125"/>
                    </a:lnTo>
                    <a:lnTo>
                      <a:pt x="283" y="123"/>
                    </a:lnTo>
                    <a:lnTo>
                      <a:pt x="274" y="125"/>
                    </a:lnTo>
                    <a:lnTo>
                      <a:pt x="279" y="127"/>
                    </a:lnTo>
                    <a:lnTo>
                      <a:pt x="283" y="123"/>
                    </a:lnTo>
                    <a:lnTo>
                      <a:pt x="272" y="1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24" name="Freeform 596"/>
              <p:cNvSpPr>
                <a:spLocks/>
              </p:cNvSpPr>
              <p:nvPr/>
            </p:nvSpPr>
            <p:spPr bwMode="auto">
              <a:xfrm>
                <a:off x="2950" y="4012"/>
                <a:ext cx="32" cy="1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5"/>
                  </a:cxn>
                  <a:cxn ang="0">
                    <a:pos x="4" y="27"/>
                  </a:cxn>
                  <a:cxn ang="0">
                    <a:pos x="7" y="47"/>
                  </a:cxn>
                  <a:cxn ang="0">
                    <a:pos x="11" y="64"/>
                  </a:cxn>
                  <a:cxn ang="0">
                    <a:pos x="13" y="79"/>
                  </a:cxn>
                  <a:cxn ang="0">
                    <a:pos x="15" y="93"/>
                  </a:cxn>
                  <a:cxn ang="0">
                    <a:pos x="15" y="104"/>
                  </a:cxn>
                  <a:cxn ang="0">
                    <a:pos x="13" y="110"/>
                  </a:cxn>
                  <a:cxn ang="0">
                    <a:pos x="9" y="116"/>
                  </a:cxn>
                  <a:cxn ang="0">
                    <a:pos x="6" y="121"/>
                  </a:cxn>
                  <a:cxn ang="0">
                    <a:pos x="0" y="128"/>
                  </a:cxn>
                  <a:cxn ang="0">
                    <a:pos x="11" y="138"/>
                  </a:cxn>
                  <a:cxn ang="0">
                    <a:pos x="19" y="131"/>
                  </a:cxn>
                  <a:cxn ang="0">
                    <a:pos x="24" y="123"/>
                  </a:cxn>
                  <a:cxn ang="0">
                    <a:pos x="28" y="115"/>
                  </a:cxn>
                  <a:cxn ang="0">
                    <a:pos x="30" y="106"/>
                  </a:cxn>
                  <a:cxn ang="0">
                    <a:pos x="32" y="93"/>
                  </a:cxn>
                  <a:cxn ang="0">
                    <a:pos x="30" y="76"/>
                  </a:cxn>
                  <a:cxn ang="0">
                    <a:pos x="26" y="61"/>
                  </a:cxn>
                  <a:cxn ang="0">
                    <a:pos x="22" y="44"/>
                  </a:cxn>
                  <a:cxn ang="0">
                    <a:pos x="21" y="27"/>
                  </a:cxn>
                  <a:cxn ang="0">
                    <a:pos x="21" y="7"/>
                  </a:cxn>
                  <a:cxn ang="0">
                    <a:pos x="19" y="10"/>
                  </a:cxn>
                  <a:cxn ang="0">
                    <a:pos x="7" y="0"/>
                  </a:cxn>
                </a:cxnLst>
                <a:rect l="0" t="0" r="r" b="b"/>
                <a:pathLst>
                  <a:path w="32" h="138">
                    <a:moveTo>
                      <a:pt x="7" y="0"/>
                    </a:moveTo>
                    <a:lnTo>
                      <a:pt x="6" y="5"/>
                    </a:lnTo>
                    <a:lnTo>
                      <a:pt x="4" y="27"/>
                    </a:lnTo>
                    <a:lnTo>
                      <a:pt x="7" y="47"/>
                    </a:lnTo>
                    <a:lnTo>
                      <a:pt x="11" y="64"/>
                    </a:lnTo>
                    <a:lnTo>
                      <a:pt x="13" y="79"/>
                    </a:lnTo>
                    <a:lnTo>
                      <a:pt x="15" y="93"/>
                    </a:lnTo>
                    <a:lnTo>
                      <a:pt x="15" y="104"/>
                    </a:lnTo>
                    <a:lnTo>
                      <a:pt x="13" y="110"/>
                    </a:lnTo>
                    <a:lnTo>
                      <a:pt x="9" y="116"/>
                    </a:lnTo>
                    <a:lnTo>
                      <a:pt x="6" y="121"/>
                    </a:lnTo>
                    <a:lnTo>
                      <a:pt x="0" y="128"/>
                    </a:lnTo>
                    <a:lnTo>
                      <a:pt x="11" y="138"/>
                    </a:lnTo>
                    <a:lnTo>
                      <a:pt x="19" y="131"/>
                    </a:lnTo>
                    <a:lnTo>
                      <a:pt x="24" y="123"/>
                    </a:lnTo>
                    <a:lnTo>
                      <a:pt x="28" y="115"/>
                    </a:lnTo>
                    <a:lnTo>
                      <a:pt x="30" y="106"/>
                    </a:lnTo>
                    <a:lnTo>
                      <a:pt x="32" y="93"/>
                    </a:lnTo>
                    <a:lnTo>
                      <a:pt x="30" y="76"/>
                    </a:lnTo>
                    <a:lnTo>
                      <a:pt x="26" y="61"/>
                    </a:lnTo>
                    <a:lnTo>
                      <a:pt x="22" y="44"/>
                    </a:lnTo>
                    <a:lnTo>
                      <a:pt x="21" y="27"/>
                    </a:lnTo>
                    <a:lnTo>
                      <a:pt x="21" y="7"/>
                    </a:lnTo>
                    <a:lnTo>
                      <a:pt x="19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25" name="Freeform 597"/>
              <p:cNvSpPr>
                <a:spLocks/>
              </p:cNvSpPr>
              <p:nvPr/>
            </p:nvSpPr>
            <p:spPr bwMode="auto">
              <a:xfrm>
                <a:off x="2229" y="3251"/>
                <a:ext cx="137" cy="73"/>
              </a:xfrm>
              <a:custGeom>
                <a:avLst/>
                <a:gdLst/>
                <a:ahLst/>
                <a:cxnLst>
                  <a:cxn ang="0">
                    <a:pos x="137" y="2"/>
                  </a:cxn>
                  <a:cxn ang="0">
                    <a:pos x="131" y="0"/>
                  </a:cxn>
                  <a:cxn ang="0">
                    <a:pos x="118" y="4"/>
                  </a:cxn>
                  <a:cxn ang="0">
                    <a:pos x="101" y="14"/>
                  </a:cxn>
                  <a:cxn ang="0">
                    <a:pos x="80" y="26"/>
                  </a:cxn>
                  <a:cxn ang="0">
                    <a:pos x="60" y="37"/>
                  </a:cxn>
                  <a:cxn ang="0">
                    <a:pos x="39" y="49"/>
                  </a:cxn>
                  <a:cxn ang="0">
                    <a:pos x="20" y="58"/>
                  </a:cxn>
                  <a:cxn ang="0">
                    <a:pos x="15" y="59"/>
                  </a:cxn>
                  <a:cxn ang="0">
                    <a:pos x="13" y="59"/>
                  </a:cxn>
                  <a:cxn ang="0">
                    <a:pos x="15" y="61"/>
                  </a:cxn>
                  <a:cxn ang="0">
                    <a:pos x="15" y="61"/>
                  </a:cxn>
                  <a:cxn ang="0">
                    <a:pos x="0" y="61"/>
                  </a:cxn>
                  <a:cxn ang="0">
                    <a:pos x="2" y="69"/>
                  </a:cxn>
                  <a:cxn ang="0">
                    <a:pos x="11" y="73"/>
                  </a:cxn>
                  <a:cxn ang="0">
                    <a:pos x="18" y="73"/>
                  </a:cxn>
                  <a:cxn ang="0">
                    <a:pos x="28" y="69"/>
                  </a:cxn>
                  <a:cxn ang="0">
                    <a:pos x="47" y="61"/>
                  </a:cxn>
                  <a:cxn ang="0">
                    <a:pos x="67" y="49"/>
                  </a:cxn>
                  <a:cxn ang="0">
                    <a:pos x="90" y="37"/>
                  </a:cxn>
                  <a:cxn ang="0">
                    <a:pos x="109" y="26"/>
                  </a:cxn>
                  <a:cxn ang="0">
                    <a:pos x="124" y="17"/>
                  </a:cxn>
                  <a:cxn ang="0">
                    <a:pos x="131" y="14"/>
                  </a:cxn>
                  <a:cxn ang="0">
                    <a:pos x="126" y="12"/>
                  </a:cxn>
                  <a:cxn ang="0">
                    <a:pos x="137" y="2"/>
                  </a:cxn>
                  <a:cxn ang="0">
                    <a:pos x="135" y="0"/>
                  </a:cxn>
                  <a:cxn ang="0">
                    <a:pos x="131" y="0"/>
                  </a:cxn>
                  <a:cxn ang="0">
                    <a:pos x="137" y="2"/>
                  </a:cxn>
                </a:cxnLst>
                <a:rect l="0" t="0" r="r" b="b"/>
                <a:pathLst>
                  <a:path w="137" h="73">
                    <a:moveTo>
                      <a:pt x="137" y="2"/>
                    </a:moveTo>
                    <a:lnTo>
                      <a:pt x="131" y="0"/>
                    </a:lnTo>
                    <a:lnTo>
                      <a:pt x="118" y="4"/>
                    </a:lnTo>
                    <a:lnTo>
                      <a:pt x="101" y="14"/>
                    </a:lnTo>
                    <a:lnTo>
                      <a:pt x="80" y="26"/>
                    </a:lnTo>
                    <a:lnTo>
                      <a:pt x="60" y="37"/>
                    </a:lnTo>
                    <a:lnTo>
                      <a:pt x="39" y="49"/>
                    </a:lnTo>
                    <a:lnTo>
                      <a:pt x="20" y="58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0" y="61"/>
                    </a:lnTo>
                    <a:lnTo>
                      <a:pt x="2" y="69"/>
                    </a:lnTo>
                    <a:lnTo>
                      <a:pt x="11" y="73"/>
                    </a:lnTo>
                    <a:lnTo>
                      <a:pt x="18" y="73"/>
                    </a:lnTo>
                    <a:lnTo>
                      <a:pt x="28" y="69"/>
                    </a:lnTo>
                    <a:lnTo>
                      <a:pt x="47" y="61"/>
                    </a:lnTo>
                    <a:lnTo>
                      <a:pt x="67" y="49"/>
                    </a:lnTo>
                    <a:lnTo>
                      <a:pt x="90" y="37"/>
                    </a:lnTo>
                    <a:lnTo>
                      <a:pt x="109" y="26"/>
                    </a:lnTo>
                    <a:lnTo>
                      <a:pt x="124" y="17"/>
                    </a:lnTo>
                    <a:lnTo>
                      <a:pt x="131" y="14"/>
                    </a:lnTo>
                    <a:lnTo>
                      <a:pt x="126" y="12"/>
                    </a:lnTo>
                    <a:lnTo>
                      <a:pt x="137" y="2"/>
                    </a:lnTo>
                    <a:lnTo>
                      <a:pt x="135" y="0"/>
                    </a:lnTo>
                    <a:lnTo>
                      <a:pt x="131" y="0"/>
                    </a:lnTo>
                    <a:lnTo>
                      <a:pt x="137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26" name="Freeform 598"/>
              <p:cNvSpPr>
                <a:spLocks/>
              </p:cNvSpPr>
              <p:nvPr/>
            </p:nvSpPr>
            <p:spPr bwMode="auto">
              <a:xfrm>
                <a:off x="2355" y="3253"/>
                <a:ext cx="80" cy="35"/>
              </a:xfrm>
              <a:custGeom>
                <a:avLst/>
                <a:gdLst/>
                <a:ahLst/>
                <a:cxnLst>
                  <a:cxn ang="0">
                    <a:pos x="80" y="25"/>
                  </a:cxn>
                  <a:cxn ang="0">
                    <a:pos x="73" y="20"/>
                  </a:cxn>
                  <a:cxn ang="0">
                    <a:pos x="58" y="18"/>
                  </a:cxn>
                  <a:cxn ang="0">
                    <a:pos x="39" y="13"/>
                  </a:cxn>
                  <a:cxn ang="0">
                    <a:pos x="20" y="7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13" y="18"/>
                  </a:cxn>
                  <a:cxn ang="0">
                    <a:pos x="33" y="27"/>
                  </a:cxn>
                  <a:cxn ang="0">
                    <a:pos x="54" y="32"/>
                  </a:cxn>
                  <a:cxn ang="0">
                    <a:pos x="73" y="35"/>
                  </a:cxn>
                  <a:cxn ang="0">
                    <a:pos x="67" y="32"/>
                  </a:cxn>
                  <a:cxn ang="0">
                    <a:pos x="80" y="25"/>
                  </a:cxn>
                  <a:cxn ang="0">
                    <a:pos x="78" y="20"/>
                  </a:cxn>
                  <a:cxn ang="0">
                    <a:pos x="73" y="20"/>
                  </a:cxn>
                  <a:cxn ang="0">
                    <a:pos x="80" y="25"/>
                  </a:cxn>
                </a:cxnLst>
                <a:rect l="0" t="0" r="r" b="b"/>
                <a:pathLst>
                  <a:path w="80" h="35">
                    <a:moveTo>
                      <a:pt x="80" y="25"/>
                    </a:moveTo>
                    <a:lnTo>
                      <a:pt x="73" y="20"/>
                    </a:lnTo>
                    <a:lnTo>
                      <a:pt x="58" y="18"/>
                    </a:lnTo>
                    <a:lnTo>
                      <a:pt x="39" y="13"/>
                    </a:lnTo>
                    <a:lnTo>
                      <a:pt x="20" y="7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13" y="18"/>
                    </a:lnTo>
                    <a:lnTo>
                      <a:pt x="33" y="27"/>
                    </a:lnTo>
                    <a:lnTo>
                      <a:pt x="54" y="32"/>
                    </a:lnTo>
                    <a:lnTo>
                      <a:pt x="73" y="35"/>
                    </a:lnTo>
                    <a:lnTo>
                      <a:pt x="67" y="32"/>
                    </a:lnTo>
                    <a:lnTo>
                      <a:pt x="80" y="25"/>
                    </a:lnTo>
                    <a:lnTo>
                      <a:pt x="78" y="20"/>
                    </a:lnTo>
                    <a:lnTo>
                      <a:pt x="73" y="20"/>
                    </a:lnTo>
                    <a:lnTo>
                      <a:pt x="80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27" name="Freeform 599"/>
              <p:cNvSpPr>
                <a:spLocks/>
              </p:cNvSpPr>
              <p:nvPr/>
            </p:nvSpPr>
            <p:spPr bwMode="auto">
              <a:xfrm>
                <a:off x="2422" y="3278"/>
                <a:ext cx="90" cy="132"/>
              </a:xfrm>
              <a:custGeom>
                <a:avLst/>
                <a:gdLst/>
                <a:ahLst/>
                <a:cxnLst>
                  <a:cxn ang="0">
                    <a:pos x="90" y="132"/>
                  </a:cxn>
                  <a:cxn ang="0">
                    <a:pos x="90" y="130"/>
                  </a:cxn>
                  <a:cxn ang="0">
                    <a:pos x="87" y="106"/>
                  </a:cxn>
                  <a:cxn ang="0">
                    <a:pos x="79" y="88"/>
                  </a:cxn>
                  <a:cxn ang="0">
                    <a:pos x="71" y="71"/>
                  </a:cxn>
                  <a:cxn ang="0">
                    <a:pos x="60" y="58"/>
                  </a:cxn>
                  <a:cxn ang="0">
                    <a:pos x="38" y="32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25" y="41"/>
                  </a:cxn>
                  <a:cxn ang="0">
                    <a:pos x="49" y="66"/>
                  </a:cxn>
                  <a:cxn ang="0">
                    <a:pos x="56" y="78"/>
                  </a:cxn>
                  <a:cxn ang="0">
                    <a:pos x="64" y="93"/>
                  </a:cxn>
                  <a:cxn ang="0">
                    <a:pos x="71" y="110"/>
                  </a:cxn>
                  <a:cxn ang="0">
                    <a:pos x="75" y="132"/>
                  </a:cxn>
                  <a:cxn ang="0">
                    <a:pos x="75" y="132"/>
                  </a:cxn>
                  <a:cxn ang="0">
                    <a:pos x="90" y="132"/>
                  </a:cxn>
                </a:cxnLst>
                <a:rect l="0" t="0" r="r" b="b"/>
                <a:pathLst>
                  <a:path w="90" h="132">
                    <a:moveTo>
                      <a:pt x="90" y="132"/>
                    </a:moveTo>
                    <a:lnTo>
                      <a:pt x="90" y="130"/>
                    </a:lnTo>
                    <a:lnTo>
                      <a:pt x="87" y="106"/>
                    </a:lnTo>
                    <a:lnTo>
                      <a:pt x="79" y="88"/>
                    </a:lnTo>
                    <a:lnTo>
                      <a:pt x="71" y="71"/>
                    </a:lnTo>
                    <a:lnTo>
                      <a:pt x="60" y="58"/>
                    </a:lnTo>
                    <a:lnTo>
                      <a:pt x="38" y="32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25" y="41"/>
                    </a:lnTo>
                    <a:lnTo>
                      <a:pt x="49" y="66"/>
                    </a:lnTo>
                    <a:lnTo>
                      <a:pt x="56" y="78"/>
                    </a:lnTo>
                    <a:lnTo>
                      <a:pt x="64" y="93"/>
                    </a:lnTo>
                    <a:lnTo>
                      <a:pt x="71" y="110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90" y="1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28" name="Freeform 600"/>
              <p:cNvSpPr>
                <a:spLocks/>
              </p:cNvSpPr>
              <p:nvPr/>
            </p:nvSpPr>
            <p:spPr bwMode="auto">
              <a:xfrm>
                <a:off x="2497" y="3410"/>
                <a:ext cx="182" cy="141"/>
              </a:xfrm>
              <a:custGeom>
                <a:avLst/>
                <a:gdLst/>
                <a:ahLst/>
                <a:cxnLst>
                  <a:cxn ang="0">
                    <a:pos x="182" y="131"/>
                  </a:cxn>
                  <a:cxn ang="0">
                    <a:pos x="182" y="131"/>
                  </a:cxn>
                  <a:cxn ang="0">
                    <a:pos x="141" y="104"/>
                  </a:cxn>
                  <a:cxn ang="0">
                    <a:pos x="85" y="71"/>
                  </a:cxn>
                  <a:cxn ang="0">
                    <a:pos x="57" y="54"/>
                  </a:cxn>
                  <a:cxn ang="0">
                    <a:pos x="34" y="35"/>
                  </a:cxn>
                  <a:cxn ang="0">
                    <a:pos x="27" y="25"/>
                  </a:cxn>
                  <a:cxn ang="0">
                    <a:pos x="21" y="17"/>
                  </a:cxn>
                  <a:cxn ang="0">
                    <a:pos x="17" y="8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2" y="12"/>
                  </a:cxn>
                  <a:cxn ang="0">
                    <a:pos x="6" y="23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7" y="64"/>
                  </a:cxn>
                  <a:cxn ang="0">
                    <a:pos x="75" y="82"/>
                  </a:cxn>
                  <a:cxn ang="0">
                    <a:pos x="132" y="116"/>
                  </a:cxn>
                  <a:cxn ang="0">
                    <a:pos x="171" y="141"/>
                  </a:cxn>
                  <a:cxn ang="0">
                    <a:pos x="171" y="141"/>
                  </a:cxn>
                  <a:cxn ang="0">
                    <a:pos x="182" y="131"/>
                  </a:cxn>
                </a:cxnLst>
                <a:rect l="0" t="0" r="r" b="b"/>
                <a:pathLst>
                  <a:path w="182" h="141">
                    <a:moveTo>
                      <a:pt x="182" y="131"/>
                    </a:moveTo>
                    <a:lnTo>
                      <a:pt x="182" y="131"/>
                    </a:lnTo>
                    <a:lnTo>
                      <a:pt x="141" y="104"/>
                    </a:lnTo>
                    <a:lnTo>
                      <a:pt x="85" y="71"/>
                    </a:lnTo>
                    <a:lnTo>
                      <a:pt x="57" y="54"/>
                    </a:lnTo>
                    <a:lnTo>
                      <a:pt x="34" y="35"/>
                    </a:lnTo>
                    <a:lnTo>
                      <a:pt x="27" y="25"/>
                    </a:lnTo>
                    <a:lnTo>
                      <a:pt x="21" y="17"/>
                    </a:lnTo>
                    <a:lnTo>
                      <a:pt x="17" y="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6" y="23"/>
                    </a:lnTo>
                    <a:lnTo>
                      <a:pt x="13" y="33"/>
                    </a:lnTo>
                    <a:lnTo>
                      <a:pt x="25" y="44"/>
                    </a:lnTo>
                    <a:lnTo>
                      <a:pt x="47" y="64"/>
                    </a:lnTo>
                    <a:lnTo>
                      <a:pt x="75" y="82"/>
                    </a:lnTo>
                    <a:lnTo>
                      <a:pt x="132" y="116"/>
                    </a:lnTo>
                    <a:lnTo>
                      <a:pt x="171" y="141"/>
                    </a:lnTo>
                    <a:lnTo>
                      <a:pt x="171" y="141"/>
                    </a:lnTo>
                    <a:lnTo>
                      <a:pt x="182" y="1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29" name="Freeform 601"/>
              <p:cNvSpPr>
                <a:spLocks/>
              </p:cNvSpPr>
              <p:nvPr/>
            </p:nvSpPr>
            <p:spPr bwMode="auto">
              <a:xfrm>
                <a:off x="2668" y="3541"/>
                <a:ext cx="120" cy="76"/>
              </a:xfrm>
              <a:custGeom>
                <a:avLst/>
                <a:gdLst/>
                <a:ahLst/>
                <a:cxnLst>
                  <a:cxn ang="0">
                    <a:pos x="119" y="59"/>
                  </a:cxn>
                  <a:cxn ang="0">
                    <a:pos x="115" y="59"/>
                  </a:cxn>
                  <a:cxn ang="0">
                    <a:pos x="107" y="61"/>
                  </a:cxn>
                  <a:cxn ang="0">
                    <a:pos x="102" y="61"/>
                  </a:cxn>
                  <a:cxn ang="0">
                    <a:pos x="94" y="61"/>
                  </a:cxn>
                  <a:cxn ang="0">
                    <a:pos x="88" y="59"/>
                  </a:cxn>
                  <a:cxn ang="0">
                    <a:pos x="73" y="54"/>
                  </a:cxn>
                  <a:cxn ang="0">
                    <a:pos x="60" y="44"/>
                  </a:cxn>
                  <a:cxn ang="0">
                    <a:pos x="34" y="22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23" y="31"/>
                  </a:cxn>
                  <a:cxn ang="0">
                    <a:pos x="49" y="56"/>
                  </a:cxn>
                  <a:cxn ang="0">
                    <a:pos x="66" y="66"/>
                  </a:cxn>
                  <a:cxn ang="0">
                    <a:pos x="83" y="73"/>
                  </a:cxn>
                  <a:cxn ang="0">
                    <a:pos x="92" y="75"/>
                  </a:cxn>
                  <a:cxn ang="0">
                    <a:pos x="102" y="76"/>
                  </a:cxn>
                  <a:cxn ang="0">
                    <a:pos x="111" y="75"/>
                  </a:cxn>
                  <a:cxn ang="0">
                    <a:pos x="120" y="73"/>
                  </a:cxn>
                  <a:cxn ang="0">
                    <a:pos x="115" y="73"/>
                  </a:cxn>
                  <a:cxn ang="0">
                    <a:pos x="119" y="59"/>
                  </a:cxn>
                </a:cxnLst>
                <a:rect l="0" t="0" r="r" b="b"/>
                <a:pathLst>
                  <a:path w="120" h="76">
                    <a:moveTo>
                      <a:pt x="119" y="59"/>
                    </a:moveTo>
                    <a:lnTo>
                      <a:pt x="115" y="59"/>
                    </a:lnTo>
                    <a:lnTo>
                      <a:pt x="107" y="61"/>
                    </a:lnTo>
                    <a:lnTo>
                      <a:pt x="102" y="61"/>
                    </a:lnTo>
                    <a:lnTo>
                      <a:pt x="94" y="61"/>
                    </a:lnTo>
                    <a:lnTo>
                      <a:pt x="88" y="59"/>
                    </a:lnTo>
                    <a:lnTo>
                      <a:pt x="73" y="54"/>
                    </a:lnTo>
                    <a:lnTo>
                      <a:pt x="60" y="44"/>
                    </a:lnTo>
                    <a:lnTo>
                      <a:pt x="34" y="2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23" y="31"/>
                    </a:lnTo>
                    <a:lnTo>
                      <a:pt x="49" y="56"/>
                    </a:lnTo>
                    <a:lnTo>
                      <a:pt x="66" y="66"/>
                    </a:lnTo>
                    <a:lnTo>
                      <a:pt x="83" y="73"/>
                    </a:lnTo>
                    <a:lnTo>
                      <a:pt x="92" y="75"/>
                    </a:lnTo>
                    <a:lnTo>
                      <a:pt x="102" y="76"/>
                    </a:lnTo>
                    <a:lnTo>
                      <a:pt x="111" y="75"/>
                    </a:lnTo>
                    <a:lnTo>
                      <a:pt x="120" y="73"/>
                    </a:lnTo>
                    <a:lnTo>
                      <a:pt x="115" y="73"/>
                    </a:lnTo>
                    <a:lnTo>
                      <a:pt x="119" y="5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30" name="Freeform 602"/>
              <p:cNvSpPr>
                <a:spLocks/>
              </p:cNvSpPr>
              <p:nvPr/>
            </p:nvSpPr>
            <p:spPr bwMode="auto">
              <a:xfrm>
                <a:off x="2783" y="3600"/>
                <a:ext cx="77" cy="73"/>
              </a:xfrm>
              <a:custGeom>
                <a:avLst/>
                <a:gdLst/>
                <a:ahLst/>
                <a:cxnLst>
                  <a:cxn ang="0">
                    <a:pos x="75" y="63"/>
                  </a:cxn>
                  <a:cxn ang="0">
                    <a:pos x="77" y="64"/>
                  </a:cxn>
                  <a:cxn ang="0">
                    <a:pos x="64" y="43"/>
                  </a:cxn>
                  <a:cxn ang="0">
                    <a:pos x="50" y="24"/>
                  </a:cxn>
                  <a:cxn ang="0">
                    <a:pos x="43" y="16"/>
                  </a:cxn>
                  <a:cxn ang="0">
                    <a:pos x="32" y="9"/>
                  </a:cxn>
                  <a:cxn ang="0">
                    <a:pos x="19" y="4"/>
                  </a:cxn>
                  <a:cxn ang="0">
                    <a:pos x="4" y="0"/>
                  </a:cxn>
                  <a:cxn ang="0">
                    <a:pos x="0" y="14"/>
                  </a:cxn>
                  <a:cxn ang="0">
                    <a:pos x="13" y="17"/>
                  </a:cxn>
                  <a:cxn ang="0">
                    <a:pos x="24" y="22"/>
                  </a:cxn>
                  <a:cxn ang="0">
                    <a:pos x="32" y="27"/>
                  </a:cxn>
                  <a:cxn ang="0">
                    <a:pos x="39" y="32"/>
                  </a:cxn>
                  <a:cxn ang="0">
                    <a:pos x="50" y="49"/>
                  </a:cxn>
                  <a:cxn ang="0">
                    <a:pos x="62" y="71"/>
                  </a:cxn>
                  <a:cxn ang="0">
                    <a:pos x="64" y="73"/>
                  </a:cxn>
                  <a:cxn ang="0">
                    <a:pos x="75" y="63"/>
                  </a:cxn>
                </a:cxnLst>
                <a:rect l="0" t="0" r="r" b="b"/>
                <a:pathLst>
                  <a:path w="77" h="73">
                    <a:moveTo>
                      <a:pt x="75" y="63"/>
                    </a:moveTo>
                    <a:lnTo>
                      <a:pt x="77" y="64"/>
                    </a:lnTo>
                    <a:lnTo>
                      <a:pt x="64" y="43"/>
                    </a:lnTo>
                    <a:lnTo>
                      <a:pt x="50" y="24"/>
                    </a:lnTo>
                    <a:lnTo>
                      <a:pt x="43" y="16"/>
                    </a:lnTo>
                    <a:lnTo>
                      <a:pt x="32" y="9"/>
                    </a:lnTo>
                    <a:lnTo>
                      <a:pt x="19" y="4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13" y="17"/>
                    </a:lnTo>
                    <a:lnTo>
                      <a:pt x="24" y="22"/>
                    </a:lnTo>
                    <a:lnTo>
                      <a:pt x="32" y="27"/>
                    </a:lnTo>
                    <a:lnTo>
                      <a:pt x="39" y="32"/>
                    </a:lnTo>
                    <a:lnTo>
                      <a:pt x="50" y="49"/>
                    </a:lnTo>
                    <a:lnTo>
                      <a:pt x="62" y="71"/>
                    </a:lnTo>
                    <a:lnTo>
                      <a:pt x="64" y="73"/>
                    </a:lnTo>
                    <a:lnTo>
                      <a:pt x="75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31" name="Freeform 603"/>
              <p:cNvSpPr>
                <a:spLocks/>
              </p:cNvSpPr>
              <p:nvPr/>
            </p:nvSpPr>
            <p:spPr bwMode="auto">
              <a:xfrm>
                <a:off x="2847" y="3663"/>
                <a:ext cx="97" cy="35"/>
              </a:xfrm>
              <a:custGeom>
                <a:avLst/>
                <a:gdLst/>
                <a:ahLst/>
                <a:cxnLst>
                  <a:cxn ang="0">
                    <a:pos x="97" y="27"/>
                  </a:cxn>
                  <a:cxn ang="0">
                    <a:pos x="92" y="20"/>
                  </a:cxn>
                  <a:cxn ang="0">
                    <a:pos x="75" y="18"/>
                  </a:cxn>
                  <a:cxn ang="0">
                    <a:pos x="50" y="13"/>
                  </a:cxn>
                  <a:cxn ang="0">
                    <a:pos x="39" y="12"/>
                  </a:cxn>
                  <a:cxn ang="0">
                    <a:pos x="28" y="8"/>
                  </a:cxn>
                  <a:cxn ang="0">
                    <a:pos x="17" y="3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9" y="17"/>
                  </a:cxn>
                  <a:cxn ang="0">
                    <a:pos x="22" y="22"/>
                  </a:cxn>
                  <a:cxn ang="0">
                    <a:pos x="33" y="25"/>
                  </a:cxn>
                  <a:cxn ang="0">
                    <a:pos x="48" y="28"/>
                  </a:cxn>
                  <a:cxn ang="0">
                    <a:pos x="73" y="32"/>
                  </a:cxn>
                  <a:cxn ang="0">
                    <a:pos x="88" y="35"/>
                  </a:cxn>
                  <a:cxn ang="0">
                    <a:pos x="82" y="27"/>
                  </a:cxn>
                  <a:cxn ang="0">
                    <a:pos x="97" y="27"/>
                  </a:cxn>
                  <a:cxn ang="0">
                    <a:pos x="97" y="22"/>
                  </a:cxn>
                  <a:cxn ang="0">
                    <a:pos x="92" y="20"/>
                  </a:cxn>
                  <a:cxn ang="0">
                    <a:pos x="97" y="27"/>
                  </a:cxn>
                </a:cxnLst>
                <a:rect l="0" t="0" r="r" b="b"/>
                <a:pathLst>
                  <a:path w="97" h="35">
                    <a:moveTo>
                      <a:pt x="97" y="27"/>
                    </a:moveTo>
                    <a:lnTo>
                      <a:pt x="92" y="20"/>
                    </a:lnTo>
                    <a:lnTo>
                      <a:pt x="75" y="18"/>
                    </a:lnTo>
                    <a:lnTo>
                      <a:pt x="50" y="13"/>
                    </a:lnTo>
                    <a:lnTo>
                      <a:pt x="39" y="12"/>
                    </a:lnTo>
                    <a:lnTo>
                      <a:pt x="28" y="8"/>
                    </a:lnTo>
                    <a:lnTo>
                      <a:pt x="17" y="3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9" y="17"/>
                    </a:lnTo>
                    <a:lnTo>
                      <a:pt x="22" y="22"/>
                    </a:lnTo>
                    <a:lnTo>
                      <a:pt x="33" y="25"/>
                    </a:lnTo>
                    <a:lnTo>
                      <a:pt x="48" y="28"/>
                    </a:lnTo>
                    <a:lnTo>
                      <a:pt x="73" y="32"/>
                    </a:lnTo>
                    <a:lnTo>
                      <a:pt x="88" y="35"/>
                    </a:lnTo>
                    <a:lnTo>
                      <a:pt x="82" y="27"/>
                    </a:lnTo>
                    <a:lnTo>
                      <a:pt x="97" y="27"/>
                    </a:lnTo>
                    <a:lnTo>
                      <a:pt x="97" y="22"/>
                    </a:lnTo>
                    <a:lnTo>
                      <a:pt x="92" y="20"/>
                    </a:lnTo>
                    <a:lnTo>
                      <a:pt x="97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32" name="Freeform 604"/>
              <p:cNvSpPr>
                <a:spLocks/>
              </p:cNvSpPr>
              <p:nvPr/>
            </p:nvSpPr>
            <p:spPr bwMode="auto">
              <a:xfrm>
                <a:off x="2929" y="3690"/>
                <a:ext cx="32" cy="60"/>
              </a:xfrm>
              <a:custGeom>
                <a:avLst/>
                <a:gdLst/>
                <a:ahLst/>
                <a:cxnLst>
                  <a:cxn ang="0">
                    <a:pos x="25" y="47"/>
                  </a:cxn>
                  <a:cxn ang="0">
                    <a:pos x="32" y="50"/>
                  </a:cxn>
                  <a:cxn ang="0">
                    <a:pos x="27" y="40"/>
                  </a:cxn>
                  <a:cxn ang="0">
                    <a:pos x="21" y="28"/>
                  </a:cxn>
                  <a:cxn ang="0">
                    <a:pos x="17" y="15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2" y="18"/>
                  </a:cxn>
                  <a:cxn ang="0">
                    <a:pos x="6" y="32"/>
                  </a:cxn>
                  <a:cxn ang="0">
                    <a:pos x="12" y="45"/>
                  </a:cxn>
                  <a:cxn ang="0">
                    <a:pos x="17" y="57"/>
                  </a:cxn>
                  <a:cxn ang="0">
                    <a:pos x="25" y="60"/>
                  </a:cxn>
                  <a:cxn ang="0">
                    <a:pos x="17" y="57"/>
                  </a:cxn>
                  <a:cxn ang="0">
                    <a:pos x="19" y="60"/>
                  </a:cxn>
                  <a:cxn ang="0">
                    <a:pos x="25" y="60"/>
                  </a:cxn>
                  <a:cxn ang="0">
                    <a:pos x="25" y="47"/>
                  </a:cxn>
                </a:cxnLst>
                <a:rect l="0" t="0" r="r" b="b"/>
                <a:pathLst>
                  <a:path w="32" h="60">
                    <a:moveTo>
                      <a:pt x="25" y="47"/>
                    </a:moveTo>
                    <a:lnTo>
                      <a:pt x="32" y="50"/>
                    </a:lnTo>
                    <a:lnTo>
                      <a:pt x="27" y="40"/>
                    </a:lnTo>
                    <a:lnTo>
                      <a:pt x="21" y="28"/>
                    </a:lnTo>
                    <a:lnTo>
                      <a:pt x="17" y="1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6" y="32"/>
                    </a:lnTo>
                    <a:lnTo>
                      <a:pt x="12" y="45"/>
                    </a:lnTo>
                    <a:lnTo>
                      <a:pt x="17" y="57"/>
                    </a:lnTo>
                    <a:lnTo>
                      <a:pt x="25" y="60"/>
                    </a:lnTo>
                    <a:lnTo>
                      <a:pt x="17" y="57"/>
                    </a:lnTo>
                    <a:lnTo>
                      <a:pt x="19" y="60"/>
                    </a:lnTo>
                    <a:lnTo>
                      <a:pt x="25" y="60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605"/>
            <p:cNvGrpSpPr>
              <a:grpSpLocks/>
            </p:cNvGrpSpPr>
            <p:nvPr/>
          </p:nvGrpSpPr>
          <p:grpSpPr bwMode="auto">
            <a:xfrm>
              <a:off x="0" y="1097"/>
              <a:ext cx="2776" cy="3143"/>
              <a:chOff x="489" y="1097"/>
              <a:chExt cx="2776" cy="3143"/>
            </a:xfrm>
          </p:grpSpPr>
          <p:sp>
            <p:nvSpPr>
              <p:cNvPr id="125534" name="Freeform 606"/>
              <p:cNvSpPr>
                <a:spLocks/>
              </p:cNvSpPr>
              <p:nvPr/>
            </p:nvSpPr>
            <p:spPr bwMode="auto">
              <a:xfrm>
                <a:off x="2954" y="3737"/>
                <a:ext cx="139" cy="165"/>
              </a:xfrm>
              <a:custGeom>
                <a:avLst/>
                <a:gdLst/>
                <a:ahLst/>
                <a:cxnLst>
                  <a:cxn ang="0">
                    <a:pos x="127" y="165"/>
                  </a:cxn>
                  <a:cxn ang="0">
                    <a:pos x="135" y="155"/>
                  </a:cxn>
                  <a:cxn ang="0">
                    <a:pos x="116" y="110"/>
                  </a:cxn>
                  <a:cxn ang="0">
                    <a:pos x="94" y="59"/>
                  </a:cxn>
                  <a:cxn ang="0">
                    <a:pos x="86" y="47"/>
                  </a:cxn>
                  <a:cxn ang="0">
                    <a:pos x="77" y="37"/>
                  </a:cxn>
                  <a:cxn ang="0">
                    <a:pos x="67" y="27"/>
                  </a:cxn>
                  <a:cxn ang="0">
                    <a:pos x="58" y="17"/>
                  </a:cxn>
                  <a:cxn ang="0">
                    <a:pos x="45" y="10"/>
                  </a:cxn>
                  <a:cxn ang="0">
                    <a:pos x="32" y="5"/>
                  </a:cxn>
                  <a:cxn ang="0">
                    <a:pos x="17" y="2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15" y="15"/>
                  </a:cxn>
                  <a:cxn ang="0">
                    <a:pos x="26" y="17"/>
                  </a:cxn>
                  <a:cxn ang="0">
                    <a:pos x="37" y="22"/>
                  </a:cxn>
                  <a:cxn ang="0">
                    <a:pos x="47" y="29"/>
                  </a:cxn>
                  <a:cxn ang="0">
                    <a:pos x="56" y="35"/>
                  </a:cxn>
                  <a:cxn ang="0">
                    <a:pos x="65" y="46"/>
                  </a:cxn>
                  <a:cxn ang="0">
                    <a:pos x="73" y="56"/>
                  </a:cxn>
                  <a:cxn ang="0">
                    <a:pos x="79" y="66"/>
                  </a:cxn>
                  <a:cxn ang="0">
                    <a:pos x="101" y="115"/>
                  </a:cxn>
                  <a:cxn ang="0">
                    <a:pos x="120" y="160"/>
                  </a:cxn>
                  <a:cxn ang="0">
                    <a:pos x="127" y="152"/>
                  </a:cxn>
                  <a:cxn ang="0">
                    <a:pos x="127" y="165"/>
                  </a:cxn>
                  <a:cxn ang="0">
                    <a:pos x="139" y="165"/>
                  </a:cxn>
                  <a:cxn ang="0">
                    <a:pos x="135" y="155"/>
                  </a:cxn>
                  <a:cxn ang="0">
                    <a:pos x="127" y="165"/>
                  </a:cxn>
                </a:cxnLst>
                <a:rect l="0" t="0" r="r" b="b"/>
                <a:pathLst>
                  <a:path w="139" h="165">
                    <a:moveTo>
                      <a:pt x="127" y="165"/>
                    </a:moveTo>
                    <a:lnTo>
                      <a:pt x="135" y="155"/>
                    </a:lnTo>
                    <a:lnTo>
                      <a:pt x="116" y="110"/>
                    </a:lnTo>
                    <a:lnTo>
                      <a:pt x="94" y="59"/>
                    </a:lnTo>
                    <a:lnTo>
                      <a:pt x="86" y="47"/>
                    </a:lnTo>
                    <a:lnTo>
                      <a:pt x="77" y="37"/>
                    </a:lnTo>
                    <a:lnTo>
                      <a:pt x="67" y="27"/>
                    </a:lnTo>
                    <a:lnTo>
                      <a:pt x="58" y="17"/>
                    </a:lnTo>
                    <a:lnTo>
                      <a:pt x="45" y="10"/>
                    </a:lnTo>
                    <a:lnTo>
                      <a:pt x="32" y="5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5" y="15"/>
                    </a:lnTo>
                    <a:lnTo>
                      <a:pt x="26" y="17"/>
                    </a:lnTo>
                    <a:lnTo>
                      <a:pt x="37" y="22"/>
                    </a:lnTo>
                    <a:lnTo>
                      <a:pt x="47" y="29"/>
                    </a:lnTo>
                    <a:lnTo>
                      <a:pt x="56" y="35"/>
                    </a:lnTo>
                    <a:lnTo>
                      <a:pt x="65" y="46"/>
                    </a:lnTo>
                    <a:lnTo>
                      <a:pt x="73" y="56"/>
                    </a:lnTo>
                    <a:lnTo>
                      <a:pt x="79" y="66"/>
                    </a:lnTo>
                    <a:lnTo>
                      <a:pt x="101" y="115"/>
                    </a:lnTo>
                    <a:lnTo>
                      <a:pt x="120" y="160"/>
                    </a:lnTo>
                    <a:lnTo>
                      <a:pt x="127" y="152"/>
                    </a:lnTo>
                    <a:lnTo>
                      <a:pt x="127" y="165"/>
                    </a:lnTo>
                    <a:lnTo>
                      <a:pt x="139" y="165"/>
                    </a:lnTo>
                    <a:lnTo>
                      <a:pt x="135" y="155"/>
                    </a:lnTo>
                    <a:lnTo>
                      <a:pt x="127" y="16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35" name="Freeform 607"/>
              <p:cNvSpPr>
                <a:spLocks/>
              </p:cNvSpPr>
              <p:nvPr/>
            </p:nvSpPr>
            <p:spPr bwMode="auto">
              <a:xfrm>
                <a:off x="3040" y="3889"/>
                <a:ext cx="41" cy="28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8" y="28"/>
                  </a:cxn>
                  <a:cxn ang="0">
                    <a:pos x="28" y="20"/>
                  </a:cxn>
                  <a:cxn ang="0">
                    <a:pos x="41" y="13"/>
                  </a:cxn>
                  <a:cxn ang="0">
                    <a:pos x="41" y="0"/>
                  </a:cxn>
                  <a:cxn ang="0">
                    <a:pos x="21" y="8"/>
                  </a:cxn>
                  <a:cxn ang="0">
                    <a:pos x="8" y="15"/>
                  </a:cxn>
                  <a:cxn ang="0">
                    <a:pos x="0" y="22"/>
                  </a:cxn>
                  <a:cxn ang="0">
                    <a:pos x="8" y="15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15" y="22"/>
                  </a:cxn>
                </a:cxnLst>
                <a:rect l="0" t="0" r="r" b="b"/>
                <a:pathLst>
                  <a:path w="41" h="28">
                    <a:moveTo>
                      <a:pt x="15" y="22"/>
                    </a:moveTo>
                    <a:lnTo>
                      <a:pt x="8" y="28"/>
                    </a:lnTo>
                    <a:lnTo>
                      <a:pt x="28" y="20"/>
                    </a:lnTo>
                    <a:lnTo>
                      <a:pt x="41" y="13"/>
                    </a:lnTo>
                    <a:lnTo>
                      <a:pt x="41" y="0"/>
                    </a:lnTo>
                    <a:lnTo>
                      <a:pt x="21" y="8"/>
                    </a:lnTo>
                    <a:lnTo>
                      <a:pt x="8" y="15"/>
                    </a:lnTo>
                    <a:lnTo>
                      <a:pt x="0" y="22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36" name="Freeform 608"/>
              <p:cNvSpPr>
                <a:spLocks/>
              </p:cNvSpPr>
              <p:nvPr/>
            </p:nvSpPr>
            <p:spPr bwMode="auto">
              <a:xfrm>
                <a:off x="3019" y="3911"/>
                <a:ext cx="36" cy="67"/>
              </a:xfrm>
              <a:custGeom>
                <a:avLst/>
                <a:gdLst/>
                <a:ahLst/>
                <a:cxnLst>
                  <a:cxn ang="0">
                    <a:pos x="15" y="54"/>
                  </a:cxn>
                  <a:cxn ang="0">
                    <a:pos x="19" y="64"/>
                  </a:cxn>
                  <a:cxn ang="0">
                    <a:pos x="25" y="49"/>
                  </a:cxn>
                  <a:cxn ang="0">
                    <a:pos x="30" y="32"/>
                  </a:cxn>
                  <a:cxn ang="0">
                    <a:pos x="34" y="15"/>
                  </a:cxn>
                  <a:cxn ang="0">
                    <a:pos x="36" y="0"/>
                  </a:cxn>
                  <a:cxn ang="0">
                    <a:pos x="21" y="0"/>
                  </a:cxn>
                  <a:cxn ang="0">
                    <a:pos x="19" y="11"/>
                  </a:cxn>
                  <a:cxn ang="0">
                    <a:pos x="15" y="28"/>
                  </a:cxn>
                  <a:cxn ang="0">
                    <a:pos x="10" y="44"/>
                  </a:cxn>
                  <a:cxn ang="0">
                    <a:pos x="4" y="57"/>
                  </a:cxn>
                  <a:cxn ang="0">
                    <a:pos x="8" y="67"/>
                  </a:cxn>
                  <a:cxn ang="0">
                    <a:pos x="4" y="57"/>
                  </a:cxn>
                  <a:cxn ang="0">
                    <a:pos x="0" y="64"/>
                  </a:cxn>
                  <a:cxn ang="0">
                    <a:pos x="8" y="67"/>
                  </a:cxn>
                  <a:cxn ang="0">
                    <a:pos x="15" y="54"/>
                  </a:cxn>
                </a:cxnLst>
                <a:rect l="0" t="0" r="r" b="b"/>
                <a:pathLst>
                  <a:path w="36" h="67">
                    <a:moveTo>
                      <a:pt x="15" y="54"/>
                    </a:moveTo>
                    <a:lnTo>
                      <a:pt x="19" y="64"/>
                    </a:lnTo>
                    <a:lnTo>
                      <a:pt x="25" y="49"/>
                    </a:lnTo>
                    <a:lnTo>
                      <a:pt x="30" y="32"/>
                    </a:lnTo>
                    <a:lnTo>
                      <a:pt x="34" y="15"/>
                    </a:lnTo>
                    <a:lnTo>
                      <a:pt x="36" y="0"/>
                    </a:lnTo>
                    <a:lnTo>
                      <a:pt x="21" y="0"/>
                    </a:lnTo>
                    <a:lnTo>
                      <a:pt x="19" y="11"/>
                    </a:lnTo>
                    <a:lnTo>
                      <a:pt x="15" y="28"/>
                    </a:lnTo>
                    <a:lnTo>
                      <a:pt x="10" y="44"/>
                    </a:lnTo>
                    <a:lnTo>
                      <a:pt x="4" y="57"/>
                    </a:lnTo>
                    <a:lnTo>
                      <a:pt x="8" y="67"/>
                    </a:lnTo>
                    <a:lnTo>
                      <a:pt x="4" y="57"/>
                    </a:lnTo>
                    <a:lnTo>
                      <a:pt x="0" y="64"/>
                    </a:lnTo>
                    <a:lnTo>
                      <a:pt x="8" y="67"/>
                    </a:ln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37" name="Freeform 609"/>
              <p:cNvSpPr>
                <a:spLocks/>
              </p:cNvSpPr>
              <p:nvPr/>
            </p:nvSpPr>
            <p:spPr bwMode="auto">
              <a:xfrm>
                <a:off x="3027" y="3885"/>
                <a:ext cx="79" cy="98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64" y="0"/>
                  </a:cxn>
                  <a:cxn ang="0">
                    <a:pos x="56" y="27"/>
                  </a:cxn>
                  <a:cxn ang="0">
                    <a:pos x="47" y="59"/>
                  </a:cxn>
                  <a:cxn ang="0">
                    <a:pos x="43" y="66"/>
                  </a:cxn>
                  <a:cxn ang="0">
                    <a:pos x="39" y="73"/>
                  </a:cxn>
                  <a:cxn ang="0">
                    <a:pos x="34" y="76"/>
                  </a:cxn>
                  <a:cxn ang="0">
                    <a:pos x="30" y="80"/>
                  </a:cxn>
                  <a:cxn ang="0">
                    <a:pos x="26" y="83"/>
                  </a:cxn>
                  <a:cxn ang="0">
                    <a:pos x="21" y="83"/>
                  </a:cxn>
                  <a:cxn ang="0">
                    <a:pos x="15" y="83"/>
                  </a:cxn>
                  <a:cxn ang="0">
                    <a:pos x="7" y="80"/>
                  </a:cxn>
                  <a:cxn ang="0">
                    <a:pos x="0" y="93"/>
                  </a:cxn>
                  <a:cxn ang="0">
                    <a:pos x="11" y="97"/>
                  </a:cxn>
                  <a:cxn ang="0">
                    <a:pos x="21" y="98"/>
                  </a:cxn>
                  <a:cxn ang="0">
                    <a:pos x="30" y="97"/>
                  </a:cxn>
                  <a:cxn ang="0">
                    <a:pos x="39" y="91"/>
                  </a:cxn>
                  <a:cxn ang="0">
                    <a:pos x="47" y="86"/>
                  </a:cxn>
                  <a:cxn ang="0">
                    <a:pos x="53" y="80"/>
                  </a:cxn>
                  <a:cxn ang="0">
                    <a:pos x="56" y="73"/>
                  </a:cxn>
                  <a:cxn ang="0">
                    <a:pos x="62" y="64"/>
                  </a:cxn>
                  <a:cxn ang="0">
                    <a:pos x="71" y="31"/>
                  </a:cxn>
                  <a:cxn ang="0">
                    <a:pos x="79" y="5"/>
                  </a:cxn>
                  <a:cxn ang="0">
                    <a:pos x="79" y="4"/>
                  </a:cxn>
                  <a:cxn ang="0">
                    <a:pos x="64" y="4"/>
                  </a:cxn>
                </a:cxnLst>
                <a:rect l="0" t="0" r="r" b="b"/>
                <a:pathLst>
                  <a:path w="79" h="98">
                    <a:moveTo>
                      <a:pt x="64" y="4"/>
                    </a:moveTo>
                    <a:lnTo>
                      <a:pt x="64" y="0"/>
                    </a:lnTo>
                    <a:lnTo>
                      <a:pt x="56" y="27"/>
                    </a:lnTo>
                    <a:lnTo>
                      <a:pt x="47" y="59"/>
                    </a:lnTo>
                    <a:lnTo>
                      <a:pt x="43" y="66"/>
                    </a:lnTo>
                    <a:lnTo>
                      <a:pt x="39" y="73"/>
                    </a:lnTo>
                    <a:lnTo>
                      <a:pt x="34" y="76"/>
                    </a:lnTo>
                    <a:lnTo>
                      <a:pt x="30" y="80"/>
                    </a:lnTo>
                    <a:lnTo>
                      <a:pt x="26" y="83"/>
                    </a:lnTo>
                    <a:lnTo>
                      <a:pt x="21" y="83"/>
                    </a:lnTo>
                    <a:lnTo>
                      <a:pt x="15" y="83"/>
                    </a:lnTo>
                    <a:lnTo>
                      <a:pt x="7" y="80"/>
                    </a:lnTo>
                    <a:lnTo>
                      <a:pt x="0" y="93"/>
                    </a:lnTo>
                    <a:lnTo>
                      <a:pt x="11" y="97"/>
                    </a:lnTo>
                    <a:lnTo>
                      <a:pt x="21" y="98"/>
                    </a:lnTo>
                    <a:lnTo>
                      <a:pt x="30" y="97"/>
                    </a:lnTo>
                    <a:lnTo>
                      <a:pt x="39" y="91"/>
                    </a:lnTo>
                    <a:lnTo>
                      <a:pt x="47" y="86"/>
                    </a:lnTo>
                    <a:lnTo>
                      <a:pt x="53" y="80"/>
                    </a:lnTo>
                    <a:lnTo>
                      <a:pt x="56" y="73"/>
                    </a:lnTo>
                    <a:lnTo>
                      <a:pt x="62" y="64"/>
                    </a:lnTo>
                    <a:lnTo>
                      <a:pt x="71" y="31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38" name="Freeform 610"/>
              <p:cNvSpPr>
                <a:spLocks/>
              </p:cNvSpPr>
              <p:nvPr/>
            </p:nvSpPr>
            <p:spPr bwMode="auto">
              <a:xfrm>
                <a:off x="3091" y="3845"/>
                <a:ext cx="66" cy="44"/>
              </a:xfrm>
              <a:custGeom>
                <a:avLst/>
                <a:gdLst/>
                <a:ahLst/>
                <a:cxnLst>
                  <a:cxn ang="0">
                    <a:pos x="50" y="5"/>
                  </a:cxn>
                  <a:cxn ang="0">
                    <a:pos x="52" y="0"/>
                  </a:cxn>
                  <a:cxn ang="0">
                    <a:pos x="43" y="7"/>
                  </a:cxn>
                  <a:cxn ang="0">
                    <a:pos x="26" y="15"/>
                  </a:cxn>
                  <a:cxn ang="0">
                    <a:pos x="17" y="20"/>
                  </a:cxn>
                  <a:cxn ang="0">
                    <a:pos x="9" y="27"/>
                  </a:cxn>
                  <a:cxn ang="0">
                    <a:pos x="2" y="34"/>
                  </a:cxn>
                  <a:cxn ang="0">
                    <a:pos x="0" y="44"/>
                  </a:cxn>
                  <a:cxn ang="0">
                    <a:pos x="15" y="44"/>
                  </a:cxn>
                  <a:cxn ang="0">
                    <a:pos x="17" y="40"/>
                  </a:cxn>
                  <a:cxn ang="0">
                    <a:pos x="20" y="37"/>
                  </a:cxn>
                  <a:cxn ang="0">
                    <a:pos x="26" y="32"/>
                  </a:cxn>
                  <a:cxn ang="0">
                    <a:pos x="34" y="27"/>
                  </a:cxn>
                  <a:cxn ang="0">
                    <a:pos x="50" y="18"/>
                  </a:cxn>
                  <a:cxn ang="0">
                    <a:pos x="64" y="10"/>
                  </a:cxn>
                  <a:cxn ang="0">
                    <a:pos x="66" y="5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66" y="5"/>
                  </a:cxn>
                  <a:cxn ang="0">
                    <a:pos x="50" y="5"/>
                  </a:cxn>
                </a:cxnLst>
                <a:rect l="0" t="0" r="r" b="b"/>
                <a:pathLst>
                  <a:path w="66" h="44">
                    <a:moveTo>
                      <a:pt x="50" y="5"/>
                    </a:moveTo>
                    <a:lnTo>
                      <a:pt x="52" y="0"/>
                    </a:lnTo>
                    <a:lnTo>
                      <a:pt x="43" y="7"/>
                    </a:lnTo>
                    <a:lnTo>
                      <a:pt x="26" y="15"/>
                    </a:lnTo>
                    <a:lnTo>
                      <a:pt x="17" y="20"/>
                    </a:lnTo>
                    <a:lnTo>
                      <a:pt x="9" y="27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15" y="44"/>
                    </a:lnTo>
                    <a:lnTo>
                      <a:pt x="17" y="40"/>
                    </a:lnTo>
                    <a:lnTo>
                      <a:pt x="20" y="37"/>
                    </a:lnTo>
                    <a:lnTo>
                      <a:pt x="26" y="32"/>
                    </a:lnTo>
                    <a:lnTo>
                      <a:pt x="34" y="27"/>
                    </a:lnTo>
                    <a:lnTo>
                      <a:pt x="50" y="18"/>
                    </a:lnTo>
                    <a:lnTo>
                      <a:pt x="64" y="10"/>
                    </a:lnTo>
                    <a:lnTo>
                      <a:pt x="66" y="5"/>
                    </a:lnTo>
                    <a:lnTo>
                      <a:pt x="64" y="10"/>
                    </a:lnTo>
                    <a:lnTo>
                      <a:pt x="66" y="8"/>
                    </a:lnTo>
                    <a:lnTo>
                      <a:pt x="66" y="5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39" name="Freeform 611"/>
              <p:cNvSpPr>
                <a:spLocks/>
              </p:cNvSpPr>
              <p:nvPr/>
            </p:nvSpPr>
            <p:spPr bwMode="auto">
              <a:xfrm>
                <a:off x="3132" y="3798"/>
                <a:ext cx="25" cy="52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0" y="6"/>
                  </a:cxn>
                  <a:cxn ang="0">
                    <a:pos x="6" y="30"/>
                  </a:cxn>
                  <a:cxn ang="0">
                    <a:pos x="9" y="52"/>
                  </a:cxn>
                  <a:cxn ang="0">
                    <a:pos x="25" y="52"/>
                  </a:cxn>
                  <a:cxn ang="0">
                    <a:pos x="21" y="28"/>
                  </a:cxn>
                  <a:cxn ang="0">
                    <a:pos x="17" y="6"/>
                  </a:cxn>
                  <a:cxn ang="0">
                    <a:pos x="9" y="0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9" y="13"/>
                  </a:cxn>
                </a:cxnLst>
                <a:rect l="0" t="0" r="r" b="b"/>
                <a:pathLst>
                  <a:path w="25" h="52">
                    <a:moveTo>
                      <a:pt x="9" y="13"/>
                    </a:moveTo>
                    <a:lnTo>
                      <a:pt x="0" y="6"/>
                    </a:lnTo>
                    <a:lnTo>
                      <a:pt x="6" y="30"/>
                    </a:lnTo>
                    <a:lnTo>
                      <a:pt x="9" y="52"/>
                    </a:lnTo>
                    <a:lnTo>
                      <a:pt x="25" y="52"/>
                    </a:lnTo>
                    <a:lnTo>
                      <a:pt x="21" y="28"/>
                    </a:lnTo>
                    <a:lnTo>
                      <a:pt x="17" y="6"/>
                    </a:lnTo>
                    <a:lnTo>
                      <a:pt x="9" y="0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40" name="Freeform 612"/>
              <p:cNvSpPr>
                <a:spLocks/>
              </p:cNvSpPr>
              <p:nvPr/>
            </p:nvSpPr>
            <p:spPr bwMode="auto">
              <a:xfrm>
                <a:off x="3074" y="3769"/>
                <a:ext cx="67" cy="4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10"/>
                  </a:cxn>
                  <a:cxn ang="0">
                    <a:pos x="13" y="19"/>
                  </a:cxn>
                  <a:cxn ang="0">
                    <a:pos x="30" y="29"/>
                  </a:cxn>
                  <a:cxn ang="0">
                    <a:pos x="39" y="34"/>
                  </a:cxn>
                  <a:cxn ang="0">
                    <a:pos x="49" y="39"/>
                  </a:cxn>
                  <a:cxn ang="0">
                    <a:pos x="58" y="40"/>
                  </a:cxn>
                  <a:cxn ang="0">
                    <a:pos x="67" y="42"/>
                  </a:cxn>
                  <a:cxn ang="0">
                    <a:pos x="67" y="29"/>
                  </a:cxn>
                  <a:cxn ang="0">
                    <a:pos x="62" y="27"/>
                  </a:cxn>
                  <a:cxn ang="0">
                    <a:pos x="54" y="25"/>
                  </a:cxn>
                  <a:cxn ang="0">
                    <a:pos x="47" y="22"/>
                  </a:cxn>
                  <a:cxn ang="0">
                    <a:pos x="39" y="17"/>
                  </a:cxn>
                  <a:cxn ang="0">
                    <a:pos x="22" y="7"/>
                  </a:cxn>
                  <a:cxn ang="0">
                    <a:pos x="13" y="0"/>
                  </a:cxn>
                  <a:cxn ang="0">
                    <a:pos x="15" y="5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0" y="5"/>
                  </a:cxn>
                </a:cxnLst>
                <a:rect l="0" t="0" r="r" b="b"/>
                <a:pathLst>
                  <a:path w="67" h="42">
                    <a:moveTo>
                      <a:pt x="0" y="5"/>
                    </a:moveTo>
                    <a:lnTo>
                      <a:pt x="2" y="10"/>
                    </a:lnTo>
                    <a:lnTo>
                      <a:pt x="13" y="19"/>
                    </a:lnTo>
                    <a:lnTo>
                      <a:pt x="30" y="29"/>
                    </a:lnTo>
                    <a:lnTo>
                      <a:pt x="39" y="34"/>
                    </a:lnTo>
                    <a:lnTo>
                      <a:pt x="49" y="39"/>
                    </a:lnTo>
                    <a:lnTo>
                      <a:pt x="58" y="40"/>
                    </a:lnTo>
                    <a:lnTo>
                      <a:pt x="67" y="42"/>
                    </a:lnTo>
                    <a:lnTo>
                      <a:pt x="67" y="29"/>
                    </a:lnTo>
                    <a:lnTo>
                      <a:pt x="62" y="27"/>
                    </a:lnTo>
                    <a:lnTo>
                      <a:pt x="54" y="25"/>
                    </a:lnTo>
                    <a:lnTo>
                      <a:pt x="47" y="22"/>
                    </a:lnTo>
                    <a:lnTo>
                      <a:pt x="39" y="17"/>
                    </a:lnTo>
                    <a:lnTo>
                      <a:pt x="22" y="7"/>
                    </a:lnTo>
                    <a:lnTo>
                      <a:pt x="13" y="0"/>
                    </a:lnTo>
                    <a:lnTo>
                      <a:pt x="15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41" name="Freeform 613"/>
              <p:cNvSpPr>
                <a:spLocks/>
              </p:cNvSpPr>
              <p:nvPr/>
            </p:nvSpPr>
            <p:spPr bwMode="auto">
              <a:xfrm>
                <a:off x="3074" y="3676"/>
                <a:ext cx="56" cy="9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5" y="2"/>
                  </a:cxn>
                  <a:cxn ang="0">
                    <a:pos x="37" y="10"/>
                  </a:cxn>
                  <a:cxn ang="0">
                    <a:pos x="30" y="20"/>
                  </a:cxn>
                  <a:cxn ang="0">
                    <a:pos x="22" y="34"/>
                  </a:cxn>
                  <a:cxn ang="0">
                    <a:pos x="15" y="47"/>
                  </a:cxn>
                  <a:cxn ang="0">
                    <a:pos x="9" y="61"/>
                  </a:cxn>
                  <a:cxn ang="0">
                    <a:pos x="4" y="74"/>
                  </a:cxn>
                  <a:cxn ang="0">
                    <a:pos x="2" y="88"/>
                  </a:cxn>
                  <a:cxn ang="0">
                    <a:pos x="0" y="98"/>
                  </a:cxn>
                  <a:cxn ang="0">
                    <a:pos x="15" y="98"/>
                  </a:cxn>
                  <a:cxn ang="0">
                    <a:pos x="17" y="90"/>
                  </a:cxn>
                  <a:cxn ang="0">
                    <a:pos x="19" y="78"/>
                  </a:cxn>
                  <a:cxn ang="0">
                    <a:pos x="24" y="66"/>
                  </a:cxn>
                  <a:cxn ang="0">
                    <a:pos x="30" y="53"/>
                  </a:cxn>
                  <a:cxn ang="0">
                    <a:pos x="36" y="39"/>
                  </a:cxn>
                  <a:cxn ang="0">
                    <a:pos x="43" y="27"/>
                  </a:cxn>
                  <a:cxn ang="0">
                    <a:pos x="51" y="19"/>
                  </a:cxn>
                  <a:cxn ang="0">
                    <a:pos x="56" y="12"/>
                  </a:cxn>
                  <a:cxn ang="0">
                    <a:pos x="51" y="14"/>
                  </a:cxn>
                  <a:cxn ang="0">
                    <a:pos x="51" y="0"/>
                  </a:cxn>
                </a:cxnLst>
                <a:rect l="0" t="0" r="r" b="b"/>
                <a:pathLst>
                  <a:path w="56" h="98">
                    <a:moveTo>
                      <a:pt x="51" y="0"/>
                    </a:moveTo>
                    <a:lnTo>
                      <a:pt x="45" y="2"/>
                    </a:lnTo>
                    <a:lnTo>
                      <a:pt x="37" y="10"/>
                    </a:lnTo>
                    <a:lnTo>
                      <a:pt x="30" y="20"/>
                    </a:lnTo>
                    <a:lnTo>
                      <a:pt x="22" y="34"/>
                    </a:lnTo>
                    <a:lnTo>
                      <a:pt x="15" y="47"/>
                    </a:lnTo>
                    <a:lnTo>
                      <a:pt x="9" y="61"/>
                    </a:lnTo>
                    <a:lnTo>
                      <a:pt x="4" y="74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5" y="98"/>
                    </a:lnTo>
                    <a:lnTo>
                      <a:pt x="17" y="90"/>
                    </a:lnTo>
                    <a:lnTo>
                      <a:pt x="19" y="78"/>
                    </a:lnTo>
                    <a:lnTo>
                      <a:pt x="24" y="66"/>
                    </a:lnTo>
                    <a:lnTo>
                      <a:pt x="30" y="53"/>
                    </a:lnTo>
                    <a:lnTo>
                      <a:pt x="36" y="39"/>
                    </a:lnTo>
                    <a:lnTo>
                      <a:pt x="43" y="27"/>
                    </a:lnTo>
                    <a:lnTo>
                      <a:pt x="51" y="19"/>
                    </a:lnTo>
                    <a:lnTo>
                      <a:pt x="56" y="12"/>
                    </a:lnTo>
                    <a:lnTo>
                      <a:pt x="51" y="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42" name="Freeform 614"/>
              <p:cNvSpPr>
                <a:spLocks/>
              </p:cNvSpPr>
              <p:nvPr/>
            </p:nvSpPr>
            <p:spPr bwMode="auto">
              <a:xfrm>
                <a:off x="3125" y="3676"/>
                <a:ext cx="133" cy="91"/>
              </a:xfrm>
              <a:custGeom>
                <a:avLst/>
                <a:gdLst/>
                <a:ahLst/>
                <a:cxnLst>
                  <a:cxn ang="0">
                    <a:pos x="120" y="73"/>
                  </a:cxn>
                  <a:cxn ang="0">
                    <a:pos x="133" y="73"/>
                  </a:cxn>
                  <a:cxn ang="0">
                    <a:pos x="124" y="59"/>
                  </a:cxn>
                  <a:cxn ang="0">
                    <a:pos x="110" y="47"/>
                  </a:cxn>
                  <a:cxn ang="0">
                    <a:pos x="95" y="34"/>
                  </a:cxn>
                  <a:cxn ang="0">
                    <a:pos x="77" y="24"/>
                  </a:cxn>
                  <a:cxn ang="0">
                    <a:pos x="58" y="14"/>
                  </a:cxn>
                  <a:cxn ang="0">
                    <a:pos x="37" y="7"/>
                  </a:cxn>
                  <a:cxn ang="0">
                    <a:pos x="18" y="2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5" y="15"/>
                  </a:cxn>
                  <a:cxn ang="0">
                    <a:pos x="32" y="20"/>
                  </a:cxn>
                  <a:cxn ang="0">
                    <a:pos x="50" y="27"/>
                  </a:cxn>
                  <a:cxn ang="0">
                    <a:pos x="69" y="36"/>
                  </a:cxn>
                  <a:cxn ang="0">
                    <a:pos x="86" y="46"/>
                  </a:cxn>
                  <a:cxn ang="0">
                    <a:pos x="101" y="58"/>
                  </a:cxn>
                  <a:cxn ang="0">
                    <a:pos x="112" y="68"/>
                  </a:cxn>
                  <a:cxn ang="0">
                    <a:pos x="120" y="80"/>
                  </a:cxn>
                  <a:cxn ang="0">
                    <a:pos x="133" y="80"/>
                  </a:cxn>
                  <a:cxn ang="0">
                    <a:pos x="120" y="80"/>
                  </a:cxn>
                  <a:cxn ang="0">
                    <a:pos x="127" y="91"/>
                  </a:cxn>
                  <a:cxn ang="0">
                    <a:pos x="133" y="80"/>
                  </a:cxn>
                  <a:cxn ang="0">
                    <a:pos x="120" y="73"/>
                  </a:cxn>
                </a:cxnLst>
                <a:rect l="0" t="0" r="r" b="b"/>
                <a:pathLst>
                  <a:path w="133" h="91">
                    <a:moveTo>
                      <a:pt x="120" y="73"/>
                    </a:moveTo>
                    <a:lnTo>
                      <a:pt x="133" y="73"/>
                    </a:lnTo>
                    <a:lnTo>
                      <a:pt x="124" y="59"/>
                    </a:lnTo>
                    <a:lnTo>
                      <a:pt x="110" y="47"/>
                    </a:lnTo>
                    <a:lnTo>
                      <a:pt x="95" y="34"/>
                    </a:lnTo>
                    <a:lnTo>
                      <a:pt x="77" y="24"/>
                    </a:lnTo>
                    <a:lnTo>
                      <a:pt x="58" y="14"/>
                    </a:lnTo>
                    <a:lnTo>
                      <a:pt x="37" y="7"/>
                    </a:lnTo>
                    <a:lnTo>
                      <a:pt x="18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5" y="15"/>
                    </a:lnTo>
                    <a:lnTo>
                      <a:pt x="32" y="20"/>
                    </a:lnTo>
                    <a:lnTo>
                      <a:pt x="50" y="27"/>
                    </a:lnTo>
                    <a:lnTo>
                      <a:pt x="69" y="36"/>
                    </a:lnTo>
                    <a:lnTo>
                      <a:pt x="86" y="46"/>
                    </a:lnTo>
                    <a:lnTo>
                      <a:pt x="101" y="58"/>
                    </a:lnTo>
                    <a:lnTo>
                      <a:pt x="112" y="68"/>
                    </a:lnTo>
                    <a:lnTo>
                      <a:pt x="120" y="80"/>
                    </a:lnTo>
                    <a:lnTo>
                      <a:pt x="133" y="80"/>
                    </a:lnTo>
                    <a:lnTo>
                      <a:pt x="120" y="80"/>
                    </a:lnTo>
                    <a:lnTo>
                      <a:pt x="127" y="91"/>
                    </a:lnTo>
                    <a:lnTo>
                      <a:pt x="133" y="80"/>
                    </a:lnTo>
                    <a:lnTo>
                      <a:pt x="120" y="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43" name="Freeform 615"/>
              <p:cNvSpPr>
                <a:spLocks/>
              </p:cNvSpPr>
              <p:nvPr/>
            </p:nvSpPr>
            <p:spPr bwMode="auto">
              <a:xfrm>
                <a:off x="3172" y="3654"/>
                <a:ext cx="93" cy="10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13" y="19"/>
                  </a:cxn>
                  <a:cxn ang="0">
                    <a:pos x="30" y="27"/>
                  </a:cxn>
                  <a:cxn ang="0">
                    <a:pos x="45" y="36"/>
                  </a:cxn>
                  <a:cxn ang="0">
                    <a:pos x="58" y="46"/>
                  </a:cxn>
                  <a:cxn ang="0">
                    <a:pos x="63" y="51"/>
                  </a:cxn>
                  <a:cxn ang="0">
                    <a:pos x="69" y="56"/>
                  </a:cxn>
                  <a:cxn ang="0">
                    <a:pos x="73" y="63"/>
                  </a:cxn>
                  <a:cxn ang="0">
                    <a:pos x="77" y="68"/>
                  </a:cxn>
                  <a:cxn ang="0">
                    <a:pos x="77" y="75"/>
                  </a:cxn>
                  <a:cxn ang="0">
                    <a:pos x="77" y="81"/>
                  </a:cxn>
                  <a:cxn ang="0">
                    <a:pos x="77" y="88"/>
                  </a:cxn>
                  <a:cxn ang="0">
                    <a:pos x="73" y="95"/>
                  </a:cxn>
                  <a:cxn ang="0">
                    <a:pos x="86" y="102"/>
                  </a:cxn>
                  <a:cxn ang="0">
                    <a:pos x="92" y="91"/>
                  </a:cxn>
                  <a:cxn ang="0">
                    <a:pos x="93" y="81"/>
                  </a:cxn>
                  <a:cxn ang="0">
                    <a:pos x="93" y="73"/>
                  </a:cxn>
                  <a:cxn ang="0">
                    <a:pos x="92" y="64"/>
                  </a:cxn>
                  <a:cxn ang="0">
                    <a:pos x="88" y="56"/>
                  </a:cxn>
                  <a:cxn ang="0">
                    <a:pos x="82" y="49"/>
                  </a:cxn>
                  <a:cxn ang="0">
                    <a:pos x="77" y="42"/>
                  </a:cxn>
                  <a:cxn ang="0">
                    <a:pos x="69" y="36"/>
                  </a:cxn>
                  <a:cxn ang="0">
                    <a:pos x="54" y="24"/>
                  </a:cxn>
                  <a:cxn ang="0">
                    <a:pos x="37" y="14"/>
                  </a:cxn>
                  <a:cxn ang="0">
                    <a:pos x="20" y="7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0" y="14"/>
                  </a:cxn>
                </a:cxnLst>
                <a:rect l="0" t="0" r="r" b="b"/>
                <a:pathLst>
                  <a:path w="93" h="102">
                    <a:moveTo>
                      <a:pt x="0" y="14"/>
                    </a:moveTo>
                    <a:lnTo>
                      <a:pt x="0" y="14"/>
                    </a:lnTo>
                    <a:lnTo>
                      <a:pt x="13" y="19"/>
                    </a:lnTo>
                    <a:lnTo>
                      <a:pt x="30" y="27"/>
                    </a:lnTo>
                    <a:lnTo>
                      <a:pt x="45" y="36"/>
                    </a:lnTo>
                    <a:lnTo>
                      <a:pt x="58" y="46"/>
                    </a:lnTo>
                    <a:lnTo>
                      <a:pt x="63" y="51"/>
                    </a:lnTo>
                    <a:lnTo>
                      <a:pt x="69" y="56"/>
                    </a:lnTo>
                    <a:lnTo>
                      <a:pt x="73" y="63"/>
                    </a:lnTo>
                    <a:lnTo>
                      <a:pt x="77" y="68"/>
                    </a:lnTo>
                    <a:lnTo>
                      <a:pt x="77" y="75"/>
                    </a:lnTo>
                    <a:lnTo>
                      <a:pt x="77" y="81"/>
                    </a:lnTo>
                    <a:lnTo>
                      <a:pt x="77" y="88"/>
                    </a:lnTo>
                    <a:lnTo>
                      <a:pt x="73" y="95"/>
                    </a:lnTo>
                    <a:lnTo>
                      <a:pt x="86" y="102"/>
                    </a:lnTo>
                    <a:lnTo>
                      <a:pt x="92" y="91"/>
                    </a:lnTo>
                    <a:lnTo>
                      <a:pt x="93" y="81"/>
                    </a:lnTo>
                    <a:lnTo>
                      <a:pt x="93" y="73"/>
                    </a:lnTo>
                    <a:lnTo>
                      <a:pt x="92" y="64"/>
                    </a:lnTo>
                    <a:lnTo>
                      <a:pt x="88" y="56"/>
                    </a:lnTo>
                    <a:lnTo>
                      <a:pt x="82" y="49"/>
                    </a:lnTo>
                    <a:lnTo>
                      <a:pt x="77" y="42"/>
                    </a:lnTo>
                    <a:lnTo>
                      <a:pt x="69" y="36"/>
                    </a:lnTo>
                    <a:lnTo>
                      <a:pt x="54" y="24"/>
                    </a:lnTo>
                    <a:lnTo>
                      <a:pt x="37" y="14"/>
                    </a:lnTo>
                    <a:lnTo>
                      <a:pt x="20" y="7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44" name="Freeform 616"/>
              <p:cNvSpPr>
                <a:spLocks/>
              </p:cNvSpPr>
              <p:nvPr/>
            </p:nvSpPr>
            <p:spPr bwMode="auto">
              <a:xfrm>
                <a:off x="2997" y="3578"/>
                <a:ext cx="180" cy="9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12"/>
                  </a:cxn>
                  <a:cxn ang="0">
                    <a:pos x="43" y="32"/>
                  </a:cxn>
                  <a:cxn ang="0">
                    <a:pos x="90" y="54"/>
                  </a:cxn>
                  <a:cxn ang="0">
                    <a:pos x="137" y="75"/>
                  </a:cxn>
                  <a:cxn ang="0">
                    <a:pos x="175" y="90"/>
                  </a:cxn>
                  <a:cxn ang="0">
                    <a:pos x="180" y="76"/>
                  </a:cxn>
                  <a:cxn ang="0">
                    <a:pos x="143" y="61"/>
                  </a:cxn>
                  <a:cxn ang="0">
                    <a:pos x="96" y="41"/>
                  </a:cxn>
                  <a:cxn ang="0">
                    <a:pos x="51" y="19"/>
                  </a:cxn>
                  <a:cxn ang="0">
                    <a:pos x="13" y="0"/>
                  </a:cxn>
                  <a:cxn ang="0">
                    <a:pos x="17" y="5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4" y="12"/>
                  </a:cxn>
                  <a:cxn ang="0">
                    <a:pos x="0" y="5"/>
                  </a:cxn>
                </a:cxnLst>
                <a:rect l="0" t="0" r="r" b="b"/>
                <a:pathLst>
                  <a:path w="180" h="90">
                    <a:moveTo>
                      <a:pt x="0" y="5"/>
                    </a:moveTo>
                    <a:lnTo>
                      <a:pt x="4" y="12"/>
                    </a:lnTo>
                    <a:lnTo>
                      <a:pt x="43" y="32"/>
                    </a:lnTo>
                    <a:lnTo>
                      <a:pt x="90" y="54"/>
                    </a:lnTo>
                    <a:lnTo>
                      <a:pt x="137" y="75"/>
                    </a:lnTo>
                    <a:lnTo>
                      <a:pt x="175" y="90"/>
                    </a:lnTo>
                    <a:lnTo>
                      <a:pt x="180" y="76"/>
                    </a:lnTo>
                    <a:lnTo>
                      <a:pt x="143" y="61"/>
                    </a:lnTo>
                    <a:lnTo>
                      <a:pt x="96" y="41"/>
                    </a:lnTo>
                    <a:lnTo>
                      <a:pt x="51" y="19"/>
                    </a:lnTo>
                    <a:lnTo>
                      <a:pt x="13" y="0"/>
                    </a:lnTo>
                    <a:lnTo>
                      <a:pt x="17" y="5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4" y="1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45" name="Freeform 617"/>
              <p:cNvSpPr>
                <a:spLocks/>
              </p:cNvSpPr>
              <p:nvPr/>
            </p:nvSpPr>
            <p:spPr bwMode="auto">
              <a:xfrm>
                <a:off x="2997" y="3540"/>
                <a:ext cx="47" cy="43"/>
              </a:xfrm>
              <a:custGeom>
                <a:avLst/>
                <a:gdLst/>
                <a:ahLst/>
                <a:cxnLst>
                  <a:cxn ang="0">
                    <a:pos x="30" y="13"/>
                  </a:cxn>
                  <a:cxn ang="0">
                    <a:pos x="28" y="1"/>
                  </a:cxn>
                  <a:cxn ang="0">
                    <a:pos x="21" y="10"/>
                  </a:cxn>
                  <a:cxn ang="0">
                    <a:pos x="11" y="22"/>
                  </a:cxn>
                  <a:cxn ang="0">
                    <a:pos x="4" y="33"/>
                  </a:cxn>
                  <a:cxn ang="0">
                    <a:pos x="0" y="43"/>
                  </a:cxn>
                  <a:cxn ang="0">
                    <a:pos x="17" y="43"/>
                  </a:cxn>
                  <a:cxn ang="0">
                    <a:pos x="19" y="38"/>
                  </a:cxn>
                  <a:cxn ang="0">
                    <a:pos x="24" y="28"/>
                  </a:cxn>
                  <a:cxn ang="0">
                    <a:pos x="32" y="18"/>
                  </a:cxn>
                  <a:cxn ang="0">
                    <a:pos x="39" y="11"/>
                  </a:cxn>
                  <a:cxn ang="0">
                    <a:pos x="37" y="0"/>
                  </a:cxn>
                  <a:cxn ang="0">
                    <a:pos x="39" y="11"/>
                  </a:cxn>
                  <a:cxn ang="0">
                    <a:pos x="47" y="5"/>
                  </a:cxn>
                  <a:cxn ang="0">
                    <a:pos x="37" y="0"/>
                  </a:cxn>
                  <a:cxn ang="0">
                    <a:pos x="30" y="13"/>
                  </a:cxn>
                </a:cxnLst>
                <a:rect l="0" t="0" r="r" b="b"/>
                <a:pathLst>
                  <a:path w="47" h="43">
                    <a:moveTo>
                      <a:pt x="30" y="13"/>
                    </a:moveTo>
                    <a:lnTo>
                      <a:pt x="28" y="1"/>
                    </a:lnTo>
                    <a:lnTo>
                      <a:pt x="21" y="10"/>
                    </a:lnTo>
                    <a:lnTo>
                      <a:pt x="11" y="22"/>
                    </a:lnTo>
                    <a:lnTo>
                      <a:pt x="4" y="33"/>
                    </a:lnTo>
                    <a:lnTo>
                      <a:pt x="0" y="43"/>
                    </a:lnTo>
                    <a:lnTo>
                      <a:pt x="17" y="43"/>
                    </a:lnTo>
                    <a:lnTo>
                      <a:pt x="19" y="38"/>
                    </a:lnTo>
                    <a:lnTo>
                      <a:pt x="24" y="28"/>
                    </a:lnTo>
                    <a:lnTo>
                      <a:pt x="32" y="18"/>
                    </a:lnTo>
                    <a:lnTo>
                      <a:pt x="39" y="11"/>
                    </a:lnTo>
                    <a:lnTo>
                      <a:pt x="37" y="0"/>
                    </a:lnTo>
                    <a:lnTo>
                      <a:pt x="39" y="11"/>
                    </a:lnTo>
                    <a:lnTo>
                      <a:pt x="47" y="5"/>
                    </a:lnTo>
                    <a:lnTo>
                      <a:pt x="37" y="0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46" name="Freeform 618"/>
              <p:cNvSpPr>
                <a:spLocks/>
              </p:cNvSpPr>
              <p:nvPr/>
            </p:nvSpPr>
            <p:spPr bwMode="auto">
              <a:xfrm>
                <a:off x="2935" y="3531"/>
                <a:ext cx="99" cy="2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13" y="17"/>
                  </a:cxn>
                  <a:cxn ang="0">
                    <a:pos x="26" y="17"/>
                  </a:cxn>
                  <a:cxn ang="0">
                    <a:pos x="37" y="17"/>
                  </a:cxn>
                  <a:cxn ang="0">
                    <a:pos x="49" y="15"/>
                  </a:cxn>
                  <a:cxn ang="0">
                    <a:pos x="60" y="15"/>
                  </a:cxn>
                  <a:cxn ang="0">
                    <a:pos x="71" y="15"/>
                  </a:cxn>
                  <a:cxn ang="0">
                    <a:pos x="81" y="17"/>
                  </a:cxn>
                  <a:cxn ang="0">
                    <a:pos x="92" y="22"/>
                  </a:cxn>
                  <a:cxn ang="0">
                    <a:pos x="99" y="9"/>
                  </a:cxn>
                  <a:cxn ang="0">
                    <a:pos x="84" y="4"/>
                  </a:cxn>
                  <a:cxn ang="0">
                    <a:pos x="73" y="2"/>
                  </a:cxn>
                  <a:cxn ang="0">
                    <a:pos x="60" y="2"/>
                  </a:cxn>
                  <a:cxn ang="0">
                    <a:pos x="49" y="2"/>
                  </a:cxn>
                  <a:cxn ang="0">
                    <a:pos x="37" y="2"/>
                  </a:cxn>
                  <a:cxn ang="0">
                    <a:pos x="26" y="4"/>
                  </a:cxn>
                  <a:cxn ang="0">
                    <a:pos x="15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4"/>
                  </a:cxn>
                </a:cxnLst>
                <a:rect l="0" t="0" r="r" b="b"/>
                <a:pathLst>
                  <a:path w="99" h="22">
                    <a:moveTo>
                      <a:pt x="0" y="14"/>
                    </a:moveTo>
                    <a:lnTo>
                      <a:pt x="0" y="14"/>
                    </a:lnTo>
                    <a:lnTo>
                      <a:pt x="13" y="17"/>
                    </a:lnTo>
                    <a:lnTo>
                      <a:pt x="26" y="17"/>
                    </a:lnTo>
                    <a:lnTo>
                      <a:pt x="37" y="17"/>
                    </a:lnTo>
                    <a:lnTo>
                      <a:pt x="49" y="15"/>
                    </a:lnTo>
                    <a:lnTo>
                      <a:pt x="60" y="15"/>
                    </a:lnTo>
                    <a:lnTo>
                      <a:pt x="71" y="15"/>
                    </a:lnTo>
                    <a:lnTo>
                      <a:pt x="81" y="17"/>
                    </a:lnTo>
                    <a:lnTo>
                      <a:pt x="92" y="22"/>
                    </a:lnTo>
                    <a:lnTo>
                      <a:pt x="99" y="9"/>
                    </a:lnTo>
                    <a:lnTo>
                      <a:pt x="84" y="4"/>
                    </a:lnTo>
                    <a:lnTo>
                      <a:pt x="73" y="2"/>
                    </a:lnTo>
                    <a:lnTo>
                      <a:pt x="60" y="2"/>
                    </a:lnTo>
                    <a:lnTo>
                      <a:pt x="49" y="2"/>
                    </a:lnTo>
                    <a:lnTo>
                      <a:pt x="37" y="2"/>
                    </a:lnTo>
                    <a:lnTo>
                      <a:pt x="26" y="4"/>
                    </a:lnTo>
                    <a:lnTo>
                      <a:pt x="15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47" name="Freeform 619"/>
              <p:cNvSpPr>
                <a:spLocks/>
              </p:cNvSpPr>
              <p:nvPr/>
            </p:nvSpPr>
            <p:spPr bwMode="auto">
              <a:xfrm>
                <a:off x="2794" y="3401"/>
                <a:ext cx="145" cy="1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"/>
                  </a:cxn>
                  <a:cxn ang="0">
                    <a:pos x="2" y="14"/>
                  </a:cxn>
                  <a:cxn ang="0">
                    <a:pos x="6" y="26"/>
                  </a:cxn>
                  <a:cxn ang="0">
                    <a:pos x="9" y="37"/>
                  </a:cxn>
                  <a:cxn ang="0">
                    <a:pos x="15" y="49"/>
                  </a:cxn>
                  <a:cxn ang="0">
                    <a:pos x="21" y="61"/>
                  </a:cxn>
                  <a:cxn ang="0">
                    <a:pos x="28" y="71"/>
                  </a:cxn>
                  <a:cxn ang="0">
                    <a:pos x="36" y="81"/>
                  </a:cxn>
                  <a:cxn ang="0">
                    <a:pos x="43" y="91"/>
                  </a:cxn>
                  <a:cxn ang="0">
                    <a:pos x="53" y="100"/>
                  </a:cxn>
                  <a:cxn ang="0">
                    <a:pos x="64" y="110"/>
                  </a:cxn>
                  <a:cxn ang="0">
                    <a:pos x="75" y="117"/>
                  </a:cxn>
                  <a:cxn ang="0">
                    <a:pos x="86" y="125"/>
                  </a:cxn>
                  <a:cxn ang="0">
                    <a:pos x="100" y="130"/>
                  </a:cxn>
                  <a:cxn ang="0">
                    <a:pos x="113" y="137"/>
                  </a:cxn>
                  <a:cxn ang="0">
                    <a:pos x="128" y="140"/>
                  </a:cxn>
                  <a:cxn ang="0">
                    <a:pos x="141" y="144"/>
                  </a:cxn>
                  <a:cxn ang="0">
                    <a:pos x="145" y="130"/>
                  </a:cxn>
                  <a:cxn ang="0">
                    <a:pos x="131" y="127"/>
                  </a:cxn>
                  <a:cxn ang="0">
                    <a:pos x="118" y="123"/>
                  </a:cxn>
                  <a:cxn ang="0">
                    <a:pos x="107" y="118"/>
                  </a:cxn>
                  <a:cxn ang="0">
                    <a:pos x="96" y="113"/>
                  </a:cxn>
                  <a:cxn ang="0">
                    <a:pos x="85" y="107"/>
                  </a:cxn>
                  <a:cxn ang="0">
                    <a:pos x="73" y="98"/>
                  </a:cxn>
                  <a:cxn ang="0">
                    <a:pos x="64" y="91"/>
                  </a:cxn>
                  <a:cxn ang="0">
                    <a:pos x="56" y="83"/>
                  </a:cxn>
                  <a:cxn ang="0">
                    <a:pos x="47" y="73"/>
                  </a:cxn>
                  <a:cxn ang="0">
                    <a:pos x="41" y="64"/>
                  </a:cxn>
                  <a:cxn ang="0">
                    <a:pos x="34" y="54"/>
                  </a:cxn>
                  <a:cxn ang="0">
                    <a:pos x="28" y="44"/>
                  </a:cxn>
                  <a:cxn ang="0">
                    <a:pos x="24" y="32"/>
                  </a:cxn>
                  <a:cxn ang="0">
                    <a:pos x="21" y="22"/>
                  </a:cxn>
                  <a:cxn ang="0">
                    <a:pos x="17" y="12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0" y="4"/>
                  </a:cxn>
                </a:cxnLst>
                <a:rect l="0" t="0" r="r" b="b"/>
                <a:pathLst>
                  <a:path w="145" h="144">
                    <a:moveTo>
                      <a:pt x="0" y="4"/>
                    </a:moveTo>
                    <a:lnTo>
                      <a:pt x="0" y="2"/>
                    </a:lnTo>
                    <a:lnTo>
                      <a:pt x="2" y="14"/>
                    </a:lnTo>
                    <a:lnTo>
                      <a:pt x="6" y="26"/>
                    </a:lnTo>
                    <a:lnTo>
                      <a:pt x="9" y="37"/>
                    </a:lnTo>
                    <a:lnTo>
                      <a:pt x="15" y="49"/>
                    </a:lnTo>
                    <a:lnTo>
                      <a:pt x="21" y="61"/>
                    </a:lnTo>
                    <a:lnTo>
                      <a:pt x="28" y="71"/>
                    </a:lnTo>
                    <a:lnTo>
                      <a:pt x="36" y="81"/>
                    </a:lnTo>
                    <a:lnTo>
                      <a:pt x="43" y="91"/>
                    </a:lnTo>
                    <a:lnTo>
                      <a:pt x="53" y="100"/>
                    </a:lnTo>
                    <a:lnTo>
                      <a:pt x="64" y="110"/>
                    </a:lnTo>
                    <a:lnTo>
                      <a:pt x="75" y="117"/>
                    </a:lnTo>
                    <a:lnTo>
                      <a:pt x="86" y="125"/>
                    </a:lnTo>
                    <a:lnTo>
                      <a:pt x="100" y="130"/>
                    </a:lnTo>
                    <a:lnTo>
                      <a:pt x="113" y="137"/>
                    </a:lnTo>
                    <a:lnTo>
                      <a:pt x="128" y="140"/>
                    </a:lnTo>
                    <a:lnTo>
                      <a:pt x="141" y="144"/>
                    </a:lnTo>
                    <a:lnTo>
                      <a:pt x="145" y="130"/>
                    </a:lnTo>
                    <a:lnTo>
                      <a:pt x="131" y="127"/>
                    </a:lnTo>
                    <a:lnTo>
                      <a:pt x="118" y="123"/>
                    </a:lnTo>
                    <a:lnTo>
                      <a:pt x="107" y="118"/>
                    </a:lnTo>
                    <a:lnTo>
                      <a:pt x="96" y="113"/>
                    </a:lnTo>
                    <a:lnTo>
                      <a:pt x="85" y="107"/>
                    </a:lnTo>
                    <a:lnTo>
                      <a:pt x="73" y="98"/>
                    </a:lnTo>
                    <a:lnTo>
                      <a:pt x="64" y="91"/>
                    </a:lnTo>
                    <a:lnTo>
                      <a:pt x="56" y="83"/>
                    </a:lnTo>
                    <a:lnTo>
                      <a:pt x="47" y="73"/>
                    </a:lnTo>
                    <a:lnTo>
                      <a:pt x="41" y="64"/>
                    </a:lnTo>
                    <a:lnTo>
                      <a:pt x="34" y="54"/>
                    </a:lnTo>
                    <a:lnTo>
                      <a:pt x="28" y="44"/>
                    </a:lnTo>
                    <a:lnTo>
                      <a:pt x="24" y="32"/>
                    </a:lnTo>
                    <a:lnTo>
                      <a:pt x="21" y="22"/>
                    </a:lnTo>
                    <a:lnTo>
                      <a:pt x="17" y="1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48" name="Freeform 620"/>
              <p:cNvSpPr>
                <a:spLocks/>
              </p:cNvSpPr>
              <p:nvPr/>
            </p:nvSpPr>
            <p:spPr bwMode="auto">
              <a:xfrm>
                <a:off x="2657" y="3209"/>
                <a:ext cx="152" cy="196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9" y="0"/>
                  </a:cxn>
                  <a:cxn ang="0">
                    <a:pos x="2" y="19"/>
                  </a:cxn>
                  <a:cxn ang="0">
                    <a:pos x="0" y="37"/>
                  </a:cxn>
                  <a:cxn ang="0">
                    <a:pos x="2" y="52"/>
                  </a:cxn>
                  <a:cxn ang="0">
                    <a:pos x="6" y="66"/>
                  </a:cxn>
                  <a:cxn ang="0">
                    <a:pos x="15" y="79"/>
                  </a:cxn>
                  <a:cxn ang="0">
                    <a:pos x="24" y="89"/>
                  </a:cxn>
                  <a:cxn ang="0">
                    <a:pos x="37" y="100"/>
                  </a:cxn>
                  <a:cxn ang="0">
                    <a:pos x="51" y="110"/>
                  </a:cxn>
                  <a:cxn ang="0">
                    <a:pos x="79" y="128"/>
                  </a:cxn>
                  <a:cxn ang="0">
                    <a:pos x="105" y="148"/>
                  </a:cxn>
                  <a:cxn ang="0">
                    <a:pos x="116" y="159"/>
                  </a:cxn>
                  <a:cxn ang="0">
                    <a:pos x="126" y="169"/>
                  </a:cxn>
                  <a:cxn ang="0">
                    <a:pos x="133" y="181"/>
                  </a:cxn>
                  <a:cxn ang="0">
                    <a:pos x="137" y="196"/>
                  </a:cxn>
                  <a:cxn ang="0">
                    <a:pos x="152" y="192"/>
                  </a:cxn>
                  <a:cxn ang="0">
                    <a:pos x="146" y="175"/>
                  </a:cxn>
                  <a:cxn ang="0">
                    <a:pos x="139" y="162"/>
                  </a:cxn>
                  <a:cxn ang="0">
                    <a:pos x="128" y="148"/>
                  </a:cxn>
                  <a:cxn ang="0">
                    <a:pos x="116" y="137"/>
                  </a:cxn>
                  <a:cxn ang="0">
                    <a:pos x="88" y="116"/>
                  </a:cxn>
                  <a:cxn ang="0">
                    <a:pos x="60" y="98"/>
                  </a:cxn>
                  <a:cxn ang="0">
                    <a:pos x="47" y="89"/>
                  </a:cxn>
                  <a:cxn ang="0">
                    <a:pos x="36" y="79"/>
                  </a:cxn>
                  <a:cxn ang="0">
                    <a:pos x="28" y="71"/>
                  </a:cxn>
                  <a:cxn ang="0">
                    <a:pos x="21" y="61"/>
                  </a:cxn>
                  <a:cxn ang="0">
                    <a:pos x="17" y="49"/>
                  </a:cxn>
                  <a:cxn ang="0">
                    <a:pos x="15" y="37"/>
                  </a:cxn>
                  <a:cxn ang="0">
                    <a:pos x="17" y="22"/>
                  </a:cxn>
                  <a:cxn ang="0">
                    <a:pos x="24" y="7"/>
                  </a:cxn>
                  <a:cxn ang="0">
                    <a:pos x="24" y="0"/>
                  </a:cxn>
                  <a:cxn ang="0">
                    <a:pos x="24" y="7"/>
                  </a:cxn>
                  <a:cxn ang="0">
                    <a:pos x="26" y="3"/>
                  </a:cxn>
                  <a:cxn ang="0">
                    <a:pos x="24" y="0"/>
                  </a:cxn>
                  <a:cxn ang="0">
                    <a:pos x="9" y="7"/>
                  </a:cxn>
                </a:cxnLst>
                <a:rect l="0" t="0" r="r" b="b"/>
                <a:pathLst>
                  <a:path w="152" h="196">
                    <a:moveTo>
                      <a:pt x="9" y="7"/>
                    </a:moveTo>
                    <a:lnTo>
                      <a:pt x="9" y="0"/>
                    </a:lnTo>
                    <a:lnTo>
                      <a:pt x="2" y="19"/>
                    </a:lnTo>
                    <a:lnTo>
                      <a:pt x="0" y="37"/>
                    </a:lnTo>
                    <a:lnTo>
                      <a:pt x="2" y="52"/>
                    </a:lnTo>
                    <a:lnTo>
                      <a:pt x="6" y="66"/>
                    </a:lnTo>
                    <a:lnTo>
                      <a:pt x="15" y="79"/>
                    </a:lnTo>
                    <a:lnTo>
                      <a:pt x="24" y="89"/>
                    </a:lnTo>
                    <a:lnTo>
                      <a:pt x="37" y="100"/>
                    </a:lnTo>
                    <a:lnTo>
                      <a:pt x="51" y="110"/>
                    </a:lnTo>
                    <a:lnTo>
                      <a:pt x="79" y="128"/>
                    </a:lnTo>
                    <a:lnTo>
                      <a:pt x="105" y="148"/>
                    </a:lnTo>
                    <a:lnTo>
                      <a:pt x="116" y="159"/>
                    </a:lnTo>
                    <a:lnTo>
                      <a:pt x="126" y="169"/>
                    </a:lnTo>
                    <a:lnTo>
                      <a:pt x="133" y="181"/>
                    </a:lnTo>
                    <a:lnTo>
                      <a:pt x="137" y="196"/>
                    </a:lnTo>
                    <a:lnTo>
                      <a:pt x="152" y="192"/>
                    </a:lnTo>
                    <a:lnTo>
                      <a:pt x="146" y="175"/>
                    </a:lnTo>
                    <a:lnTo>
                      <a:pt x="139" y="162"/>
                    </a:lnTo>
                    <a:lnTo>
                      <a:pt x="128" y="148"/>
                    </a:lnTo>
                    <a:lnTo>
                      <a:pt x="116" y="137"/>
                    </a:lnTo>
                    <a:lnTo>
                      <a:pt x="88" y="116"/>
                    </a:lnTo>
                    <a:lnTo>
                      <a:pt x="60" y="98"/>
                    </a:lnTo>
                    <a:lnTo>
                      <a:pt x="47" y="89"/>
                    </a:lnTo>
                    <a:lnTo>
                      <a:pt x="36" y="79"/>
                    </a:lnTo>
                    <a:lnTo>
                      <a:pt x="28" y="71"/>
                    </a:lnTo>
                    <a:lnTo>
                      <a:pt x="21" y="61"/>
                    </a:lnTo>
                    <a:lnTo>
                      <a:pt x="17" y="49"/>
                    </a:lnTo>
                    <a:lnTo>
                      <a:pt x="15" y="37"/>
                    </a:lnTo>
                    <a:lnTo>
                      <a:pt x="17" y="22"/>
                    </a:lnTo>
                    <a:lnTo>
                      <a:pt x="24" y="7"/>
                    </a:lnTo>
                    <a:lnTo>
                      <a:pt x="24" y="0"/>
                    </a:lnTo>
                    <a:lnTo>
                      <a:pt x="24" y="7"/>
                    </a:lnTo>
                    <a:lnTo>
                      <a:pt x="26" y="3"/>
                    </a:lnTo>
                    <a:lnTo>
                      <a:pt x="24" y="0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49" name="Freeform 621"/>
              <p:cNvSpPr>
                <a:spLocks/>
              </p:cNvSpPr>
              <p:nvPr/>
            </p:nvSpPr>
            <p:spPr bwMode="auto">
              <a:xfrm>
                <a:off x="2649" y="3147"/>
                <a:ext cx="32" cy="6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27"/>
                  </a:cxn>
                  <a:cxn ang="0">
                    <a:pos x="6" y="44"/>
                  </a:cxn>
                  <a:cxn ang="0">
                    <a:pos x="12" y="57"/>
                  </a:cxn>
                  <a:cxn ang="0">
                    <a:pos x="17" y="69"/>
                  </a:cxn>
                  <a:cxn ang="0">
                    <a:pos x="32" y="62"/>
                  </a:cxn>
                  <a:cxn ang="0">
                    <a:pos x="27" y="52"/>
                  </a:cxn>
                  <a:cxn ang="0">
                    <a:pos x="21" y="38"/>
                  </a:cxn>
                  <a:cxn ang="0">
                    <a:pos x="17" y="25"/>
                  </a:cxn>
                  <a:cxn ang="0">
                    <a:pos x="15" y="5"/>
                  </a:cxn>
                  <a:cxn ang="0">
                    <a:pos x="14" y="10"/>
                  </a:cxn>
                  <a:cxn ang="0">
                    <a:pos x="2" y="0"/>
                  </a:cxn>
                </a:cxnLst>
                <a:rect l="0" t="0" r="r" b="b"/>
                <a:pathLst>
                  <a:path w="32" h="69">
                    <a:moveTo>
                      <a:pt x="2" y="0"/>
                    </a:moveTo>
                    <a:lnTo>
                      <a:pt x="0" y="5"/>
                    </a:lnTo>
                    <a:lnTo>
                      <a:pt x="2" y="27"/>
                    </a:lnTo>
                    <a:lnTo>
                      <a:pt x="6" y="44"/>
                    </a:lnTo>
                    <a:lnTo>
                      <a:pt x="12" y="57"/>
                    </a:lnTo>
                    <a:lnTo>
                      <a:pt x="17" y="69"/>
                    </a:lnTo>
                    <a:lnTo>
                      <a:pt x="32" y="62"/>
                    </a:lnTo>
                    <a:lnTo>
                      <a:pt x="27" y="52"/>
                    </a:lnTo>
                    <a:lnTo>
                      <a:pt x="21" y="38"/>
                    </a:lnTo>
                    <a:lnTo>
                      <a:pt x="17" y="25"/>
                    </a:lnTo>
                    <a:lnTo>
                      <a:pt x="15" y="5"/>
                    </a:lnTo>
                    <a:lnTo>
                      <a:pt x="14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50" name="Freeform 622"/>
              <p:cNvSpPr>
                <a:spLocks/>
              </p:cNvSpPr>
              <p:nvPr/>
            </p:nvSpPr>
            <p:spPr bwMode="auto">
              <a:xfrm>
                <a:off x="2651" y="3083"/>
                <a:ext cx="105" cy="74"/>
              </a:xfrm>
              <a:custGeom>
                <a:avLst/>
                <a:gdLst/>
                <a:ahLst/>
                <a:cxnLst>
                  <a:cxn ang="0">
                    <a:pos x="105" y="5"/>
                  </a:cxn>
                  <a:cxn ang="0">
                    <a:pos x="94" y="5"/>
                  </a:cxn>
                  <a:cxn ang="0">
                    <a:pos x="74" y="20"/>
                  </a:cxn>
                  <a:cxn ang="0">
                    <a:pos x="49" y="33"/>
                  </a:cxn>
                  <a:cxn ang="0">
                    <a:pos x="23" y="48"/>
                  </a:cxn>
                  <a:cxn ang="0">
                    <a:pos x="0" y="64"/>
                  </a:cxn>
                  <a:cxn ang="0">
                    <a:pos x="12" y="74"/>
                  </a:cxn>
                  <a:cxn ang="0">
                    <a:pos x="32" y="59"/>
                  </a:cxn>
                  <a:cxn ang="0">
                    <a:pos x="57" y="45"/>
                  </a:cxn>
                  <a:cxn ang="0">
                    <a:pos x="83" y="30"/>
                  </a:cxn>
                  <a:cxn ang="0">
                    <a:pos x="105" y="13"/>
                  </a:cxn>
                  <a:cxn ang="0">
                    <a:pos x="94" y="13"/>
                  </a:cxn>
                  <a:cxn ang="0">
                    <a:pos x="105" y="5"/>
                  </a:cxn>
                  <a:cxn ang="0">
                    <a:pos x="100" y="0"/>
                  </a:cxn>
                  <a:cxn ang="0">
                    <a:pos x="94" y="5"/>
                  </a:cxn>
                  <a:cxn ang="0">
                    <a:pos x="105" y="5"/>
                  </a:cxn>
                </a:cxnLst>
                <a:rect l="0" t="0" r="r" b="b"/>
                <a:pathLst>
                  <a:path w="105" h="74">
                    <a:moveTo>
                      <a:pt x="105" y="5"/>
                    </a:moveTo>
                    <a:lnTo>
                      <a:pt x="94" y="5"/>
                    </a:lnTo>
                    <a:lnTo>
                      <a:pt x="74" y="20"/>
                    </a:lnTo>
                    <a:lnTo>
                      <a:pt x="49" y="33"/>
                    </a:lnTo>
                    <a:lnTo>
                      <a:pt x="23" y="48"/>
                    </a:lnTo>
                    <a:lnTo>
                      <a:pt x="0" y="64"/>
                    </a:lnTo>
                    <a:lnTo>
                      <a:pt x="12" y="74"/>
                    </a:lnTo>
                    <a:lnTo>
                      <a:pt x="32" y="59"/>
                    </a:lnTo>
                    <a:lnTo>
                      <a:pt x="57" y="45"/>
                    </a:lnTo>
                    <a:lnTo>
                      <a:pt x="83" y="30"/>
                    </a:lnTo>
                    <a:lnTo>
                      <a:pt x="105" y="13"/>
                    </a:lnTo>
                    <a:lnTo>
                      <a:pt x="94" y="13"/>
                    </a:lnTo>
                    <a:lnTo>
                      <a:pt x="105" y="5"/>
                    </a:lnTo>
                    <a:lnTo>
                      <a:pt x="100" y="0"/>
                    </a:lnTo>
                    <a:lnTo>
                      <a:pt x="94" y="5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51" name="Freeform 623"/>
              <p:cNvSpPr>
                <a:spLocks/>
              </p:cNvSpPr>
              <p:nvPr/>
            </p:nvSpPr>
            <p:spPr bwMode="auto">
              <a:xfrm>
                <a:off x="2745" y="3088"/>
                <a:ext cx="70" cy="28"/>
              </a:xfrm>
              <a:custGeom>
                <a:avLst/>
                <a:gdLst/>
                <a:ahLst/>
                <a:cxnLst>
                  <a:cxn ang="0">
                    <a:pos x="53" y="23"/>
                  </a:cxn>
                  <a:cxn ang="0">
                    <a:pos x="60" y="15"/>
                  </a:cxn>
                  <a:cxn ang="0">
                    <a:pos x="47" y="13"/>
                  </a:cxn>
                  <a:cxn ang="0">
                    <a:pos x="34" y="11"/>
                  </a:cxn>
                  <a:cxn ang="0">
                    <a:pos x="28" y="10"/>
                  </a:cxn>
                  <a:cxn ang="0">
                    <a:pos x="23" y="6"/>
                  </a:cxn>
                  <a:cxn ang="0">
                    <a:pos x="17" y="3"/>
                  </a:cxn>
                  <a:cxn ang="0">
                    <a:pos x="11" y="0"/>
                  </a:cxn>
                  <a:cxn ang="0">
                    <a:pos x="0" y="8"/>
                  </a:cxn>
                  <a:cxn ang="0">
                    <a:pos x="8" y="15"/>
                  </a:cxn>
                  <a:cxn ang="0">
                    <a:pos x="15" y="18"/>
                  </a:cxn>
                  <a:cxn ang="0">
                    <a:pos x="23" y="22"/>
                  </a:cxn>
                  <a:cxn ang="0">
                    <a:pos x="30" y="25"/>
                  </a:cxn>
                  <a:cxn ang="0">
                    <a:pos x="45" y="28"/>
                  </a:cxn>
                  <a:cxn ang="0">
                    <a:pos x="60" y="28"/>
                  </a:cxn>
                  <a:cxn ang="0">
                    <a:pos x="68" y="18"/>
                  </a:cxn>
                  <a:cxn ang="0">
                    <a:pos x="60" y="28"/>
                  </a:cxn>
                  <a:cxn ang="0">
                    <a:pos x="70" y="28"/>
                  </a:cxn>
                  <a:cxn ang="0">
                    <a:pos x="68" y="18"/>
                  </a:cxn>
                  <a:cxn ang="0">
                    <a:pos x="53" y="23"/>
                  </a:cxn>
                </a:cxnLst>
                <a:rect l="0" t="0" r="r" b="b"/>
                <a:pathLst>
                  <a:path w="70" h="28">
                    <a:moveTo>
                      <a:pt x="53" y="23"/>
                    </a:moveTo>
                    <a:lnTo>
                      <a:pt x="60" y="15"/>
                    </a:lnTo>
                    <a:lnTo>
                      <a:pt x="47" y="13"/>
                    </a:lnTo>
                    <a:lnTo>
                      <a:pt x="34" y="11"/>
                    </a:lnTo>
                    <a:lnTo>
                      <a:pt x="28" y="10"/>
                    </a:lnTo>
                    <a:lnTo>
                      <a:pt x="23" y="6"/>
                    </a:lnTo>
                    <a:lnTo>
                      <a:pt x="17" y="3"/>
                    </a:lnTo>
                    <a:lnTo>
                      <a:pt x="11" y="0"/>
                    </a:lnTo>
                    <a:lnTo>
                      <a:pt x="0" y="8"/>
                    </a:lnTo>
                    <a:lnTo>
                      <a:pt x="8" y="15"/>
                    </a:lnTo>
                    <a:lnTo>
                      <a:pt x="15" y="18"/>
                    </a:lnTo>
                    <a:lnTo>
                      <a:pt x="23" y="22"/>
                    </a:lnTo>
                    <a:lnTo>
                      <a:pt x="30" y="25"/>
                    </a:lnTo>
                    <a:lnTo>
                      <a:pt x="45" y="28"/>
                    </a:lnTo>
                    <a:lnTo>
                      <a:pt x="60" y="28"/>
                    </a:lnTo>
                    <a:lnTo>
                      <a:pt x="68" y="18"/>
                    </a:lnTo>
                    <a:lnTo>
                      <a:pt x="60" y="28"/>
                    </a:lnTo>
                    <a:lnTo>
                      <a:pt x="70" y="28"/>
                    </a:lnTo>
                    <a:lnTo>
                      <a:pt x="68" y="18"/>
                    </a:lnTo>
                    <a:lnTo>
                      <a:pt x="53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52" name="Freeform 624"/>
              <p:cNvSpPr>
                <a:spLocks/>
              </p:cNvSpPr>
              <p:nvPr/>
            </p:nvSpPr>
            <p:spPr bwMode="auto">
              <a:xfrm>
                <a:off x="2768" y="3030"/>
                <a:ext cx="45" cy="8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9"/>
                  </a:cxn>
                  <a:cxn ang="0">
                    <a:pos x="30" y="81"/>
                  </a:cxn>
                  <a:cxn ang="0">
                    <a:pos x="45" y="76"/>
                  </a:cxn>
                  <a:cxn ang="0">
                    <a:pos x="15" y="4"/>
                  </a:cxn>
                  <a:cxn ang="0">
                    <a:pos x="11" y="0"/>
                  </a:cxn>
                </a:cxnLst>
                <a:rect l="0" t="0" r="r" b="b"/>
                <a:pathLst>
                  <a:path w="45" h="81">
                    <a:moveTo>
                      <a:pt x="11" y="0"/>
                    </a:moveTo>
                    <a:lnTo>
                      <a:pt x="0" y="9"/>
                    </a:lnTo>
                    <a:lnTo>
                      <a:pt x="30" y="81"/>
                    </a:lnTo>
                    <a:lnTo>
                      <a:pt x="45" y="76"/>
                    </a:lnTo>
                    <a:lnTo>
                      <a:pt x="15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53" name="Freeform 625"/>
              <p:cNvSpPr>
                <a:spLocks/>
              </p:cNvSpPr>
              <p:nvPr/>
            </p:nvSpPr>
            <p:spPr bwMode="auto">
              <a:xfrm>
                <a:off x="2627" y="2949"/>
                <a:ext cx="152" cy="9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4"/>
                  </a:cxn>
                  <a:cxn ang="0">
                    <a:pos x="144" y="93"/>
                  </a:cxn>
                  <a:cxn ang="0">
                    <a:pos x="152" y="81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152" h="93">
                    <a:moveTo>
                      <a:pt x="0" y="2"/>
                    </a:moveTo>
                    <a:lnTo>
                      <a:pt x="0" y="14"/>
                    </a:lnTo>
                    <a:lnTo>
                      <a:pt x="144" y="93"/>
                    </a:lnTo>
                    <a:lnTo>
                      <a:pt x="152" y="81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54" name="Freeform 626"/>
              <p:cNvSpPr>
                <a:spLocks/>
              </p:cNvSpPr>
              <p:nvPr/>
            </p:nvSpPr>
            <p:spPr bwMode="auto">
              <a:xfrm>
                <a:off x="2542" y="2951"/>
                <a:ext cx="92" cy="56"/>
              </a:xfrm>
              <a:custGeom>
                <a:avLst/>
                <a:gdLst/>
                <a:ahLst/>
                <a:cxnLst>
                  <a:cxn ang="0">
                    <a:pos x="2" y="56"/>
                  </a:cxn>
                  <a:cxn ang="0">
                    <a:pos x="8" y="56"/>
                  </a:cxn>
                  <a:cxn ang="0">
                    <a:pos x="92" y="12"/>
                  </a:cxn>
                  <a:cxn ang="0">
                    <a:pos x="85" y="0"/>
                  </a:cxn>
                  <a:cxn ang="0">
                    <a:pos x="0" y="44"/>
                  </a:cxn>
                  <a:cxn ang="0">
                    <a:pos x="2" y="56"/>
                  </a:cxn>
                </a:cxnLst>
                <a:rect l="0" t="0" r="r" b="b"/>
                <a:pathLst>
                  <a:path w="92" h="56">
                    <a:moveTo>
                      <a:pt x="2" y="56"/>
                    </a:moveTo>
                    <a:lnTo>
                      <a:pt x="8" y="56"/>
                    </a:lnTo>
                    <a:lnTo>
                      <a:pt x="92" y="12"/>
                    </a:lnTo>
                    <a:lnTo>
                      <a:pt x="85" y="0"/>
                    </a:lnTo>
                    <a:lnTo>
                      <a:pt x="0" y="44"/>
                    </a:lnTo>
                    <a:lnTo>
                      <a:pt x="2" y="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55" name="Freeform 627"/>
              <p:cNvSpPr>
                <a:spLocks/>
              </p:cNvSpPr>
              <p:nvPr/>
            </p:nvSpPr>
            <p:spPr bwMode="auto">
              <a:xfrm>
                <a:off x="2501" y="2986"/>
                <a:ext cx="47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43" y="21"/>
                  </a:cxn>
                  <a:cxn ang="0">
                    <a:pos x="47" y="7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7" h="21">
                    <a:moveTo>
                      <a:pt x="0" y="0"/>
                    </a:moveTo>
                    <a:lnTo>
                      <a:pt x="0" y="14"/>
                    </a:lnTo>
                    <a:lnTo>
                      <a:pt x="43" y="21"/>
                    </a:lnTo>
                    <a:lnTo>
                      <a:pt x="47" y="7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56" name="Freeform 628"/>
              <p:cNvSpPr>
                <a:spLocks/>
              </p:cNvSpPr>
              <p:nvPr/>
            </p:nvSpPr>
            <p:spPr bwMode="auto">
              <a:xfrm>
                <a:off x="2432" y="2986"/>
                <a:ext cx="75" cy="63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9" y="61"/>
                  </a:cxn>
                  <a:cxn ang="0">
                    <a:pos x="28" y="54"/>
                  </a:cxn>
                  <a:cxn ang="0">
                    <a:pos x="39" y="48"/>
                  </a:cxn>
                  <a:cxn ang="0">
                    <a:pos x="45" y="41"/>
                  </a:cxn>
                  <a:cxn ang="0">
                    <a:pos x="45" y="34"/>
                  </a:cxn>
                  <a:cxn ang="0">
                    <a:pos x="46" y="29"/>
                  </a:cxn>
                  <a:cxn ang="0">
                    <a:pos x="48" y="26"/>
                  </a:cxn>
                  <a:cxn ang="0">
                    <a:pos x="56" y="21"/>
                  </a:cxn>
                  <a:cxn ang="0">
                    <a:pos x="75" y="14"/>
                  </a:cxn>
                  <a:cxn ang="0">
                    <a:pos x="69" y="0"/>
                  </a:cxn>
                  <a:cxn ang="0">
                    <a:pos x="48" y="9"/>
                  </a:cxn>
                  <a:cxn ang="0">
                    <a:pos x="37" y="17"/>
                  </a:cxn>
                  <a:cxn ang="0">
                    <a:pos x="31" y="24"/>
                  </a:cxn>
                  <a:cxn ang="0">
                    <a:pos x="30" y="32"/>
                  </a:cxn>
                  <a:cxn ang="0">
                    <a:pos x="30" y="36"/>
                  </a:cxn>
                  <a:cxn ang="0">
                    <a:pos x="28" y="38"/>
                  </a:cxn>
                  <a:cxn ang="0">
                    <a:pos x="20" y="41"/>
                  </a:cxn>
                  <a:cxn ang="0">
                    <a:pos x="3" y="48"/>
                  </a:cxn>
                  <a:cxn ang="0">
                    <a:pos x="13" y="51"/>
                  </a:cxn>
                  <a:cxn ang="0">
                    <a:pos x="0" y="56"/>
                  </a:cxn>
                  <a:cxn ang="0">
                    <a:pos x="1" y="63"/>
                  </a:cxn>
                  <a:cxn ang="0">
                    <a:pos x="9" y="61"/>
                  </a:cxn>
                  <a:cxn ang="0">
                    <a:pos x="0" y="56"/>
                  </a:cxn>
                </a:cxnLst>
                <a:rect l="0" t="0" r="r" b="b"/>
                <a:pathLst>
                  <a:path w="75" h="63">
                    <a:moveTo>
                      <a:pt x="0" y="56"/>
                    </a:moveTo>
                    <a:lnTo>
                      <a:pt x="9" y="61"/>
                    </a:lnTo>
                    <a:lnTo>
                      <a:pt x="28" y="54"/>
                    </a:lnTo>
                    <a:lnTo>
                      <a:pt x="39" y="48"/>
                    </a:lnTo>
                    <a:lnTo>
                      <a:pt x="45" y="41"/>
                    </a:lnTo>
                    <a:lnTo>
                      <a:pt x="45" y="34"/>
                    </a:lnTo>
                    <a:lnTo>
                      <a:pt x="46" y="29"/>
                    </a:lnTo>
                    <a:lnTo>
                      <a:pt x="48" y="26"/>
                    </a:lnTo>
                    <a:lnTo>
                      <a:pt x="56" y="21"/>
                    </a:lnTo>
                    <a:lnTo>
                      <a:pt x="75" y="14"/>
                    </a:lnTo>
                    <a:lnTo>
                      <a:pt x="69" y="0"/>
                    </a:lnTo>
                    <a:lnTo>
                      <a:pt x="48" y="9"/>
                    </a:lnTo>
                    <a:lnTo>
                      <a:pt x="37" y="17"/>
                    </a:lnTo>
                    <a:lnTo>
                      <a:pt x="31" y="24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0" y="41"/>
                    </a:lnTo>
                    <a:lnTo>
                      <a:pt x="3" y="48"/>
                    </a:lnTo>
                    <a:lnTo>
                      <a:pt x="13" y="51"/>
                    </a:lnTo>
                    <a:lnTo>
                      <a:pt x="0" y="56"/>
                    </a:lnTo>
                    <a:lnTo>
                      <a:pt x="1" y="63"/>
                    </a:lnTo>
                    <a:lnTo>
                      <a:pt x="9" y="61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57" name="Freeform 629"/>
              <p:cNvSpPr>
                <a:spLocks/>
              </p:cNvSpPr>
              <p:nvPr/>
            </p:nvSpPr>
            <p:spPr bwMode="auto">
              <a:xfrm>
                <a:off x="2390" y="3008"/>
                <a:ext cx="55" cy="34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6" y="16"/>
                  </a:cxn>
                  <a:cxn ang="0">
                    <a:pos x="13" y="16"/>
                  </a:cxn>
                  <a:cxn ang="0">
                    <a:pos x="23" y="17"/>
                  </a:cxn>
                  <a:cxn ang="0">
                    <a:pos x="28" y="19"/>
                  </a:cxn>
                  <a:cxn ang="0">
                    <a:pos x="32" y="22"/>
                  </a:cxn>
                  <a:cxn ang="0">
                    <a:pos x="38" y="27"/>
                  </a:cxn>
                  <a:cxn ang="0">
                    <a:pos x="42" y="34"/>
                  </a:cxn>
                  <a:cxn ang="0">
                    <a:pos x="55" y="29"/>
                  </a:cxn>
                  <a:cxn ang="0">
                    <a:pos x="51" y="19"/>
                  </a:cxn>
                  <a:cxn ang="0">
                    <a:pos x="43" y="12"/>
                  </a:cxn>
                  <a:cxn ang="0">
                    <a:pos x="36" y="7"/>
                  </a:cxn>
                  <a:cxn ang="0">
                    <a:pos x="26" y="4"/>
                  </a:cxn>
                  <a:cxn ang="0">
                    <a:pos x="15" y="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13" y="10"/>
                  </a:cxn>
                </a:cxnLst>
                <a:rect l="0" t="0" r="r" b="b"/>
                <a:pathLst>
                  <a:path w="55" h="34">
                    <a:moveTo>
                      <a:pt x="13" y="10"/>
                    </a:moveTo>
                    <a:lnTo>
                      <a:pt x="6" y="16"/>
                    </a:lnTo>
                    <a:lnTo>
                      <a:pt x="13" y="16"/>
                    </a:lnTo>
                    <a:lnTo>
                      <a:pt x="23" y="17"/>
                    </a:lnTo>
                    <a:lnTo>
                      <a:pt x="28" y="19"/>
                    </a:lnTo>
                    <a:lnTo>
                      <a:pt x="32" y="22"/>
                    </a:lnTo>
                    <a:lnTo>
                      <a:pt x="38" y="27"/>
                    </a:lnTo>
                    <a:lnTo>
                      <a:pt x="42" y="34"/>
                    </a:lnTo>
                    <a:lnTo>
                      <a:pt x="55" y="29"/>
                    </a:lnTo>
                    <a:lnTo>
                      <a:pt x="51" y="19"/>
                    </a:lnTo>
                    <a:lnTo>
                      <a:pt x="43" y="12"/>
                    </a:lnTo>
                    <a:lnTo>
                      <a:pt x="36" y="7"/>
                    </a:lnTo>
                    <a:lnTo>
                      <a:pt x="26" y="4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13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58" name="Freeform 630"/>
              <p:cNvSpPr>
                <a:spLocks/>
              </p:cNvSpPr>
              <p:nvPr/>
            </p:nvSpPr>
            <p:spPr bwMode="auto">
              <a:xfrm>
                <a:off x="2362" y="3013"/>
                <a:ext cx="41" cy="78"/>
              </a:xfrm>
              <a:custGeom>
                <a:avLst/>
                <a:gdLst/>
                <a:ahLst/>
                <a:cxnLst>
                  <a:cxn ang="0">
                    <a:pos x="2" y="66"/>
                  </a:cxn>
                  <a:cxn ang="0">
                    <a:pos x="15" y="65"/>
                  </a:cxn>
                  <a:cxn ang="0">
                    <a:pos x="41" y="5"/>
                  </a:cxn>
                  <a:cxn ang="0">
                    <a:pos x="28" y="0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9" y="78"/>
                  </a:cxn>
                  <a:cxn ang="0">
                    <a:pos x="15" y="65"/>
                  </a:cxn>
                  <a:cxn ang="0">
                    <a:pos x="2" y="66"/>
                  </a:cxn>
                </a:cxnLst>
                <a:rect l="0" t="0" r="r" b="b"/>
                <a:pathLst>
                  <a:path w="41" h="78">
                    <a:moveTo>
                      <a:pt x="2" y="66"/>
                    </a:moveTo>
                    <a:lnTo>
                      <a:pt x="15" y="65"/>
                    </a:lnTo>
                    <a:lnTo>
                      <a:pt x="41" y="5"/>
                    </a:lnTo>
                    <a:lnTo>
                      <a:pt x="28" y="0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9" y="78"/>
                    </a:lnTo>
                    <a:lnTo>
                      <a:pt x="15" y="65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59" name="Freeform 631"/>
              <p:cNvSpPr>
                <a:spLocks/>
              </p:cNvSpPr>
              <p:nvPr/>
            </p:nvSpPr>
            <p:spPr bwMode="auto">
              <a:xfrm>
                <a:off x="2321" y="3007"/>
                <a:ext cx="56" cy="72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13"/>
                  </a:cxn>
                  <a:cxn ang="0">
                    <a:pos x="43" y="72"/>
                  </a:cxn>
                  <a:cxn ang="0">
                    <a:pos x="56" y="65"/>
                  </a:cxn>
                  <a:cxn ang="0">
                    <a:pos x="13" y="5"/>
                  </a:cxn>
                  <a:cxn ang="0">
                    <a:pos x="2" y="3"/>
                  </a:cxn>
                  <a:cxn ang="0">
                    <a:pos x="13" y="5"/>
                  </a:cxn>
                  <a:cxn ang="0">
                    <a:pos x="9" y="0"/>
                  </a:cxn>
                  <a:cxn ang="0">
                    <a:pos x="2" y="3"/>
                  </a:cxn>
                </a:cxnLst>
                <a:rect l="0" t="0" r="r" b="b"/>
                <a:pathLst>
                  <a:path w="56" h="72">
                    <a:moveTo>
                      <a:pt x="2" y="3"/>
                    </a:moveTo>
                    <a:lnTo>
                      <a:pt x="0" y="13"/>
                    </a:lnTo>
                    <a:lnTo>
                      <a:pt x="43" y="72"/>
                    </a:lnTo>
                    <a:lnTo>
                      <a:pt x="56" y="65"/>
                    </a:lnTo>
                    <a:lnTo>
                      <a:pt x="13" y="5"/>
                    </a:lnTo>
                    <a:lnTo>
                      <a:pt x="2" y="3"/>
                    </a:lnTo>
                    <a:lnTo>
                      <a:pt x="13" y="5"/>
                    </a:lnTo>
                    <a:lnTo>
                      <a:pt x="9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60" name="Freeform 632"/>
              <p:cNvSpPr>
                <a:spLocks/>
              </p:cNvSpPr>
              <p:nvPr/>
            </p:nvSpPr>
            <p:spPr bwMode="auto">
              <a:xfrm>
                <a:off x="2296" y="3010"/>
                <a:ext cx="34" cy="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2" y="25"/>
                  </a:cxn>
                  <a:cxn ang="0">
                    <a:pos x="34" y="12"/>
                  </a:cxn>
                  <a:cxn ang="0">
                    <a:pos x="27" y="0"/>
                  </a:cxn>
                  <a:cxn ang="0">
                    <a:pos x="4" y="14"/>
                  </a:cxn>
                  <a:cxn ang="0">
                    <a:pos x="0" y="19"/>
                  </a:cxn>
                  <a:cxn ang="0">
                    <a:pos x="4" y="14"/>
                  </a:cxn>
                  <a:cxn ang="0">
                    <a:pos x="0" y="15"/>
                  </a:cxn>
                  <a:cxn ang="0">
                    <a:pos x="0" y="19"/>
                  </a:cxn>
                </a:cxnLst>
                <a:rect l="0" t="0" r="r" b="b"/>
                <a:pathLst>
                  <a:path w="34" h="25">
                    <a:moveTo>
                      <a:pt x="0" y="19"/>
                    </a:moveTo>
                    <a:lnTo>
                      <a:pt x="12" y="25"/>
                    </a:lnTo>
                    <a:lnTo>
                      <a:pt x="34" y="12"/>
                    </a:lnTo>
                    <a:lnTo>
                      <a:pt x="27" y="0"/>
                    </a:lnTo>
                    <a:lnTo>
                      <a:pt x="4" y="14"/>
                    </a:lnTo>
                    <a:lnTo>
                      <a:pt x="0" y="19"/>
                    </a:lnTo>
                    <a:lnTo>
                      <a:pt x="4" y="14"/>
                    </a:lnTo>
                    <a:lnTo>
                      <a:pt x="0" y="1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61" name="Freeform 633"/>
              <p:cNvSpPr>
                <a:spLocks/>
              </p:cNvSpPr>
              <p:nvPr/>
            </p:nvSpPr>
            <p:spPr bwMode="auto">
              <a:xfrm>
                <a:off x="2296" y="3029"/>
                <a:ext cx="15" cy="42"/>
              </a:xfrm>
              <a:custGeom>
                <a:avLst/>
                <a:gdLst/>
                <a:ahLst/>
                <a:cxnLst>
                  <a:cxn ang="0">
                    <a:pos x="8" y="42"/>
                  </a:cxn>
                  <a:cxn ang="0">
                    <a:pos x="15" y="35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15" y="40"/>
                  </a:cxn>
                  <a:cxn ang="0">
                    <a:pos x="15" y="35"/>
                  </a:cxn>
                  <a:cxn ang="0">
                    <a:pos x="8" y="42"/>
                  </a:cxn>
                </a:cxnLst>
                <a:rect l="0" t="0" r="r" b="b"/>
                <a:pathLst>
                  <a:path w="15" h="42">
                    <a:moveTo>
                      <a:pt x="8" y="42"/>
                    </a:moveTo>
                    <a:lnTo>
                      <a:pt x="15" y="3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62" name="Freeform 634"/>
              <p:cNvSpPr>
                <a:spLocks/>
              </p:cNvSpPr>
              <p:nvPr/>
            </p:nvSpPr>
            <p:spPr bwMode="auto">
              <a:xfrm>
                <a:off x="2152" y="3057"/>
                <a:ext cx="152" cy="32"/>
              </a:xfrm>
              <a:custGeom>
                <a:avLst/>
                <a:gdLst/>
                <a:ahLst/>
                <a:cxnLst>
                  <a:cxn ang="0">
                    <a:pos x="7" y="29"/>
                  </a:cxn>
                  <a:cxn ang="0">
                    <a:pos x="15" y="32"/>
                  </a:cxn>
                  <a:cxn ang="0">
                    <a:pos x="152" y="14"/>
                  </a:cxn>
                  <a:cxn ang="0">
                    <a:pos x="150" y="0"/>
                  </a:cxn>
                  <a:cxn ang="0">
                    <a:pos x="13" y="19"/>
                  </a:cxn>
                  <a:cxn ang="0">
                    <a:pos x="7" y="29"/>
                  </a:cxn>
                  <a:cxn ang="0">
                    <a:pos x="13" y="19"/>
                  </a:cxn>
                  <a:cxn ang="0">
                    <a:pos x="0" y="21"/>
                  </a:cxn>
                  <a:cxn ang="0">
                    <a:pos x="7" y="29"/>
                  </a:cxn>
                </a:cxnLst>
                <a:rect l="0" t="0" r="r" b="b"/>
                <a:pathLst>
                  <a:path w="152" h="32">
                    <a:moveTo>
                      <a:pt x="7" y="29"/>
                    </a:moveTo>
                    <a:lnTo>
                      <a:pt x="15" y="32"/>
                    </a:lnTo>
                    <a:lnTo>
                      <a:pt x="152" y="14"/>
                    </a:lnTo>
                    <a:lnTo>
                      <a:pt x="150" y="0"/>
                    </a:lnTo>
                    <a:lnTo>
                      <a:pt x="13" y="19"/>
                    </a:lnTo>
                    <a:lnTo>
                      <a:pt x="7" y="29"/>
                    </a:lnTo>
                    <a:lnTo>
                      <a:pt x="13" y="19"/>
                    </a:lnTo>
                    <a:lnTo>
                      <a:pt x="0" y="21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63" name="Freeform 635"/>
              <p:cNvSpPr>
                <a:spLocks/>
              </p:cNvSpPr>
              <p:nvPr/>
            </p:nvSpPr>
            <p:spPr bwMode="auto">
              <a:xfrm>
                <a:off x="2159" y="3079"/>
                <a:ext cx="77" cy="88"/>
              </a:xfrm>
              <a:custGeom>
                <a:avLst/>
                <a:gdLst/>
                <a:ahLst/>
                <a:cxnLst>
                  <a:cxn ang="0">
                    <a:pos x="70" y="88"/>
                  </a:cxn>
                  <a:cxn ang="0">
                    <a:pos x="72" y="76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60" y="85"/>
                  </a:cxn>
                  <a:cxn ang="0">
                    <a:pos x="70" y="88"/>
                  </a:cxn>
                  <a:cxn ang="0">
                    <a:pos x="70" y="88"/>
                  </a:cxn>
                  <a:cxn ang="0">
                    <a:pos x="77" y="83"/>
                  </a:cxn>
                  <a:cxn ang="0">
                    <a:pos x="72" y="76"/>
                  </a:cxn>
                  <a:cxn ang="0">
                    <a:pos x="70" y="88"/>
                  </a:cxn>
                </a:cxnLst>
                <a:rect l="0" t="0" r="r" b="b"/>
                <a:pathLst>
                  <a:path w="77" h="88">
                    <a:moveTo>
                      <a:pt x="70" y="88"/>
                    </a:moveTo>
                    <a:lnTo>
                      <a:pt x="72" y="76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60" y="85"/>
                    </a:lnTo>
                    <a:lnTo>
                      <a:pt x="70" y="88"/>
                    </a:lnTo>
                    <a:lnTo>
                      <a:pt x="70" y="88"/>
                    </a:lnTo>
                    <a:lnTo>
                      <a:pt x="77" y="83"/>
                    </a:lnTo>
                    <a:lnTo>
                      <a:pt x="72" y="76"/>
                    </a:lnTo>
                    <a:lnTo>
                      <a:pt x="70" y="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64" name="Freeform 636"/>
              <p:cNvSpPr>
                <a:spLocks/>
              </p:cNvSpPr>
              <p:nvPr/>
            </p:nvSpPr>
            <p:spPr bwMode="auto">
              <a:xfrm>
                <a:off x="2161" y="3153"/>
                <a:ext cx="68" cy="36"/>
              </a:xfrm>
              <a:custGeom>
                <a:avLst/>
                <a:gdLst/>
                <a:ahLst/>
                <a:cxnLst>
                  <a:cxn ang="0">
                    <a:pos x="8" y="34"/>
                  </a:cxn>
                  <a:cxn ang="0">
                    <a:pos x="17" y="36"/>
                  </a:cxn>
                  <a:cxn ang="0">
                    <a:pos x="68" y="14"/>
                  </a:cxn>
                  <a:cxn ang="0">
                    <a:pos x="60" y="0"/>
                  </a:cxn>
                  <a:cxn ang="0">
                    <a:pos x="9" y="22"/>
                  </a:cxn>
                  <a:cxn ang="0">
                    <a:pos x="8" y="34"/>
                  </a:cxn>
                  <a:cxn ang="0">
                    <a:pos x="9" y="22"/>
                  </a:cxn>
                  <a:cxn ang="0">
                    <a:pos x="0" y="27"/>
                  </a:cxn>
                  <a:cxn ang="0">
                    <a:pos x="8" y="34"/>
                  </a:cxn>
                </a:cxnLst>
                <a:rect l="0" t="0" r="r" b="b"/>
                <a:pathLst>
                  <a:path w="68" h="36">
                    <a:moveTo>
                      <a:pt x="8" y="34"/>
                    </a:moveTo>
                    <a:lnTo>
                      <a:pt x="17" y="36"/>
                    </a:lnTo>
                    <a:lnTo>
                      <a:pt x="68" y="14"/>
                    </a:lnTo>
                    <a:lnTo>
                      <a:pt x="60" y="0"/>
                    </a:lnTo>
                    <a:lnTo>
                      <a:pt x="9" y="22"/>
                    </a:lnTo>
                    <a:lnTo>
                      <a:pt x="8" y="34"/>
                    </a:lnTo>
                    <a:lnTo>
                      <a:pt x="9" y="22"/>
                    </a:lnTo>
                    <a:lnTo>
                      <a:pt x="0" y="27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65" name="Freeform 637"/>
              <p:cNvSpPr>
                <a:spLocks/>
              </p:cNvSpPr>
              <p:nvPr/>
            </p:nvSpPr>
            <p:spPr bwMode="auto">
              <a:xfrm>
                <a:off x="2169" y="3177"/>
                <a:ext cx="56" cy="42"/>
              </a:xfrm>
              <a:custGeom>
                <a:avLst/>
                <a:gdLst/>
                <a:ahLst/>
                <a:cxnLst>
                  <a:cxn ang="0">
                    <a:pos x="39" y="42"/>
                  </a:cxn>
                  <a:cxn ang="0">
                    <a:pos x="45" y="30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33" y="40"/>
                  </a:cxn>
                  <a:cxn ang="0">
                    <a:pos x="39" y="42"/>
                  </a:cxn>
                  <a:cxn ang="0">
                    <a:pos x="39" y="42"/>
                  </a:cxn>
                  <a:cxn ang="0">
                    <a:pos x="56" y="40"/>
                  </a:cxn>
                  <a:cxn ang="0">
                    <a:pos x="45" y="30"/>
                  </a:cxn>
                  <a:cxn ang="0">
                    <a:pos x="39" y="42"/>
                  </a:cxn>
                </a:cxnLst>
                <a:rect l="0" t="0" r="r" b="b"/>
                <a:pathLst>
                  <a:path w="56" h="42">
                    <a:moveTo>
                      <a:pt x="39" y="42"/>
                    </a:moveTo>
                    <a:lnTo>
                      <a:pt x="45" y="30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33" y="40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56" y="40"/>
                    </a:lnTo>
                    <a:lnTo>
                      <a:pt x="45" y="30"/>
                    </a:lnTo>
                    <a:lnTo>
                      <a:pt x="39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66" name="Freeform 638"/>
              <p:cNvSpPr>
                <a:spLocks/>
              </p:cNvSpPr>
              <p:nvPr/>
            </p:nvSpPr>
            <p:spPr bwMode="auto">
              <a:xfrm>
                <a:off x="2142" y="3206"/>
                <a:ext cx="66" cy="22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7" y="18"/>
                  </a:cxn>
                  <a:cxn ang="0">
                    <a:pos x="21" y="18"/>
                  </a:cxn>
                  <a:cxn ang="0">
                    <a:pos x="40" y="17"/>
                  </a:cxn>
                  <a:cxn ang="0">
                    <a:pos x="66" y="13"/>
                  </a:cxn>
                  <a:cxn ang="0">
                    <a:pos x="64" y="0"/>
                  </a:cxn>
                  <a:cxn ang="0">
                    <a:pos x="38" y="1"/>
                  </a:cxn>
                  <a:cxn ang="0">
                    <a:pos x="19" y="3"/>
                  </a:cxn>
                  <a:cxn ang="0">
                    <a:pos x="12" y="5"/>
                  </a:cxn>
                  <a:cxn ang="0">
                    <a:pos x="6" y="8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15" y="20"/>
                  </a:cxn>
                </a:cxnLst>
                <a:rect l="0" t="0" r="r" b="b"/>
                <a:pathLst>
                  <a:path w="66" h="22">
                    <a:moveTo>
                      <a:pt x="15" y="20"/>
                    </a:move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7" y="18"/>
                    </a:lnTo>
                    <a:lnTo>
                      <a:pt x="21" y="18"/>
                    </a:lnTo>
                    <a:lnTo>
                      <a:pt x="40" y="17"/>
                    </a:lnTo>
                    <a:lnTo>
                      <a:pt x="66" y="13"/>
                    </a:lnTo>
                    <a:lnTo>
                      <a:pt x="64" y="0"/>
                    </a:lnTo>
                    <a:lnTo>
                      <a:pt x="38" y="1"/>
                    </a:lnTo>
                    <a:lnTo>
                      <a:pt x="19" y="3"/>
                    </a:lnTo>
                    <a:lnTo>
                      <a:pt x="12" y="5"/>
                    </a:lnTo>
                    <a:lnTo>
                      <a:pt x="6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67" name="Freeform 639"/>
              <p:cNvSpPr>
                <a:spLocks/>
              </p:cNvSpPr>
              <p:nvPr/>
            </p:nvSpPr>
            <p:spPr bwMode="auto">
              <a:xfrm>
                <a:off x="2142" y="3226"/>
                <a:ext cx="23" cy="54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3" y="49"/>
                  </a:cxn>
                  <a:cxn ang="0">
                    <a:pos x="15" y="0"/>
                  </a:cxn>
                  <a:cxn ang="0">
                    <a:pos x="0" y="2"/>
                  </a:cxn>
                  <a:cxn ang="0">
                    <a:pos x="8" y="51"/>
                  </a:cxn>
                  <a:cxn ang="0">
                    <a:pos x="10" y="54"/>
                  </a:cxn>
                </a:cxnLst>
                <a:rect l="0" t="0" r="r" b="b"/>
                <a:pathLst>
                  <a:path w="23" h="54">
                    <a:moveTo>
                      <a:pt x="10" y="54"/>
                    </a:moveTo>
                    <a:lnTo>
                      <a:pt x="23" y="49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8" y="51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68" name="Freeform 640"/>
              <p:cNvSpPr>
                <a:spLocks/>
              </p:cNvSpPr>
              <p:nvPr/>
            </p:nvSpPr>
            <p:spPr bwMode="auto">
              <a:xfrm>
                <a:off x="2152" y="3271"/>
                <a:ext cx="54" cy="53"/>
              </a:xfrm>
              <a:custGeom>
                <a:avLst/>
                <a:gdLst/>
                <a:ahLst/>
                <a:cxnLst>
                  <a:cxn ang="0">
                    <a:pos x="50" y="53"/>
                  </a:cxn>
                  <a:cxn ang="0">
                    <a:pos x="54" y="41"/>
                  </a:cxn>
                  <a:cxn ang="0">
                    <a:pos x="11" y="0"/>
                  </a:cxn>
                  <a:cxn ang="0">
                    <a:pos x="0" y="9"/>
                  </a:cxn>
                  <a:cxn ang="0">
                    <a:pos x="43" y="49"/>
                  </a:cxn>
                  <a:cxn ang="0">
                    <a:pos x="50" y="53"/>
                  </a:cxn>
                  <a:cxn ang="0">
                    <a:pos x="43" y="49"/>
                  </a:cxn>
                  <a:cxn ang="0">
                    <a:pos x="47" y="53"/>
                  </a:cxn>
                  <a:cxn ang="0">
                    <a:pos x="50" y="53"/>
                  </a:cxn>
                </a:cxnLst>
                <a:rect l="0" t="0" r="r" b="b"/>
                <a:pathLst>
                  <a:path w="54" h="53">
                    <a:moveTo>
                      <a:pt x="50" y="53"/>
                    </a:moveTo>
                    <a:lnTo>
                      <a:pt x="54" y="41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43" y="49"/>
                    </a:lnTo>
                    <a:lnTo>
                      <a:pt x="50" y="53"/>
                    </a:lnTo>
                    <a:lnTo>
                      <a:pt x="43" y="49"/>
                    </a:lnTo>
                    <a:lnTo>
                      <a:pt x="47" y="53"/>
                    </a:lnTo>
                    <a:lnTo>
                      <a:pt x="50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69" name="Freeform 641"/>
              <p:cNvSpPr>
                <a:spLocks/>
              </p:cNvSpPr>
              <p:nvPr/>
            </p:nvSpPr>
            <p:spPr bwMode="auto">
              <a:xfrm>
                <a:off x="2200" y="3305"/>
                <a:ext cx="44" cy="19"/>
              </a:xfrm>
              <a:custGeom>
                <a:avLst/>
                <a:gdLst/>
                <a:ahLst/>
                <a:cxnLst>
                  <a:cxn ang="0">
                    <a:pos x="44" y="7"/>
                  </a:cxn>
                  <a:cxn ang="0">
                    <a:pos x="34" y="0"/>
                  </a:cxn>
                  <a:cxn ang="0">
                    <a:pos x="0" y="4"/>
                  </a:cxn>
                  <a:cxn ang="0">
                    <a:pos x="2" y="19"/>
                  </a:cxn>
                  <a:cxn ang="0">
                    <a:pos x="36" y="14"/>
                  </a:cxn>
                  <a:cxn ang="0">
                    <a:pos x="44" y="7"/>
                  </a:cxn>
                  <a:cxn ang="0">
                    <a:pos x="44" y="7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44" y="7"/>
                  </a:cxn>
                </a:cxnLst>
                <a:rect l="0" t="0" r="r" b="b"/>
                <a:pathLst>
                  <a:path w="44" h="19">
                    <a:moveTo>
                      <a:pt x="44" y="7"/>
                    </a:moveTo>
                    <a:lnTo>
                      <a:pt x="34" y="0"/>
                    </a:lnTo>
                    <a:lnTo>
                      <a:pt x="0" y="4"/>
                    </a:lnTo>
                    <a:lnTo>
                      <a:pt x="2" y="19"/>
                    </a:lnTo>
                    <a:lnTo>
                      <a:pt x="36" y="14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44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70" name="Freeform 642"/>
              <p:cNvSpPr>
                <a:spLocks/>
              </p:cNvSpPr>
              <p:nvPr/>
            </p:nvSpPr>
            <p:spPr bwMode="auto">
              <a:xfrm>
                <a:off x="2903" y="4202"/>
                <a:ext cx="21" cy="3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" y="9"/>
                  </a:cxn>
                  <a:cxn ang="0">
                    <a:pos x="4" y="14"/>
                  </a:cxn>
                  <a:cxn ang="0">
                    <a:pos x="4" y="16"/>
                  </a:cxn>
                  <a:cxn ang="0">
                    <a:pos x="4" y="14"/>
                  </a:cxn>
                  <a:cxn ang="0">
                    <a:pos x="0" y="16"/>
                  </a:cxn>
                  <a:cxn ang="0">
                    <a:pos x="2" y="27"/>
                  </a:cxn>
                  <a:cxn ang="0">
                    <a:pos x="13" y="34"/>
                  </a:cxn>
                  <a:cxn ang="0">
                    <a:pos x="21" y="22"/>
                  </a:cxn>
                  <a:cxn ang="0">
                    <a:pos x="9" y="16"/>
                  </a:cxn>
                  <a:cxn ang="0">
                    <a:pos x="11" y="26"/>
                  </a:cxn>
                  <a:cxn ang="0">
                    <a:pos x="11" y="27"/>
                  </a:cxn>
                  <a:cxn ang="0">
                    <a:pos x="17" y="22"/>
                  </a:cxn>
                  <a:cxn ang="0">
                    <a:pos x="19" y="17"/>
                  </a:cxn>
                  <a:cxn ang="0">
                    <a:pos x="21" y="9"/>
                  </a:cxn>
                  <a:cxn ang="0">
                    <a:pos x="13" y="16"/>
                  </a:cxn>
                  <a:cxn ang="0">
                    <a:pos x="13" y="0"/>
                  </a:cxn>
                  <a:cxn ang="0">
                    <a:pos x="4" y="0"/>
                  </a:cxn>
                  <a:cxn ang="0">
                    <a:pos x="4" y="9"/>
                  </a:cxn>
                  <a:cxn ang="0">
                    <a:pos x="13" y="0"/>
                  </a:cxn>
                </a:cxnLst>
                <a:rect l="0" t="0" r="r" b="b"/>
                <a:pathLst>
                  <a:path w="21" h="34">
                    <a:moveTo>
                      <a:pt x="13" y="0"/>
                    </a:moveTo>
                    <a:lnTo>
                      <a:pt x="4" y="9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0" y="16"/>
                    </a:lnTo>
                    <a:lnTo>
                      <a:pt x="2" y="27"/>
                    </a:lnTo>
                    <a:lnTo>
                      <a:pt x="13" y="34"/>
                    </a:lnTo>
                    <a:lnTo>
                      <a:pt x="21" y="22"/>
                    </a:lnTo>
                    <a:lnTo>
                      <a:pt x="9" y="1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7" y="22"/>
                    </a:lnTo>
                    <a:lnTo>
                      <a:pt x="19" y="17"/>
                    </a:lnTo>
                    <a:lnTo>
                      <a:pt x="21" y="9"/>
                    </a:lnTo>
                    <a:lnTo>
                      <a:pt x="13" y="16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4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71" name="Freeform 643"/>
              <p:cNvSpPr>
                <a:spLocks/>
              </p:cNvSpPr>
              <p:nvPr/>
            </p:nvSpPr>
            <p:spPr bwMode="auto">
              <a:xfrm>
                <a:off x="2912" y="4202"/>
                <a:ext cx="25" cy="38"/>
              </a:xfrm>
              <a:custGeom>
                <a:avLst/>
                <a:gdLst/>
                <a:ahLst/>
                <a:cxnLst>
                  <a:cxn ang="0">
                    <a:pos x="4" y="34"/>
                  </a:cxn>
                  <a:cxn ang="0">
                    <a:pos x="15" y="31"/>
                  </a:cxn>
                  <a:cxn ang="0">
                    <a:pos x="25" y="16"/>
                  </a:cxn>
                  <a:cxn ang="0">
                    <a:pos x="25" y="4"/>
                  </a:cxn>
                  <a:cxn ang="0">
                    <a:pos x="12" y="0"/>
                  </a:cxn>
                  <a:cxn ang="0">
                    <a:pos x="4" y="0"/>
                  </a:cxn>
                  <a:cxn ang="0">
                    <a:pos x="4" y="16"/>
                  </a:cxn>
                  <a:cxn ang="0">
                    <a:pos x="13" y="14"/>
                  </a:cxn>
                  <a:cxn ang="0">
                    <a:pos x="12" y="11"/>
                  </a:cxn>
                  <a:cxn ang="0">
                    <a:pos x="10" y="9"/>
                  </a:cxn>
                  <a:cxn ang="0">
                    <a:pos x="0" y="26"/>
                  </a:cxn>
                  <a:cxn ang="0">
                    <a:pos x="12" y="22"/>
                  </a:cxn>
                  <a:cxn ang="0">
                    <a:pos x="4" y="34"/>
                  </a:cxn>
                  <a:cxn ang="0">
                    <a:pos x="12" y="38"/>
                  </a:cxn>
                  <a:cxn ang="0">
                    <a:pos x="15" y="31"/>
                  </a:cxn>
                  <a:cxn ang="0">
                    <a:pos x="4" y="34"/>
                  </a:cxn>
                </a:cxnLst>
                <a:rect l="0" t="0" r="r" b="b"/>
                <a:pathLst>
                  <a:path w="25" h="38">
                    <a:moveTo>
                      <a:pt x="4" y="34"/>
                    </a:moveTo>
                    <a:lnTo>
                      <a:pt x="15" y="31"/>
                    </a:lnTo>
                    <a:lnTo>
                      <a:pt x="25" y="16"/>
                    </a:lnTo>
                    <a:lnTo>
                      <a:pt x="25" y="4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16"/>
                    </a:lnTo>
                    <a:lnTo>
                      <a:pt x="13" y="14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0" y="26"/>
                    </a:lnTo>
                    <a:lnTo>
                      <a:pt x="12" y="22"/>
                    </a:lnTo>
                    <a:lnTo>
                      <a:pt x="4" y="34"/>
                    </a:lnTo>
                    <a:lnTo>
                      <a:pt x="12" y="38"/>
                    </a:lnTo>
                    <a:lnTo>
                      <a:pt x="15" y="31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72" name="Freeform 644"/>
              <p:cNvSpPr>
                <a:spLocks/>
              </p:cNvSpPr>
              <p:nvPr/>
            </p:nvSpPr>
            <p:spPr bwMode="auto">
              <a:xfrm>
                <a:off x="504" y="3302"/>
                <a:ext cx="425" cy="578"/>
              </a:xfrm>
              <a:custGeom>
                <a:avLst/>
                <a:gdLst/>
                <a:ahLst/>
                <a:cxnLst>
                  <a:cxn ang="0">
                    <a:pos x="333" y="287"/>
                  </a:cxn>
                  <a:cxn ang="0">
                    <a:pos x="352" y="184"/>
                  </a:cxn>
                  <a:cxn ang="0">
                    <a:pos x="425" y="120"/>
                  </a:cxn>
                  <a:cxn ang="0">
                    <a:pos x="282" y="34"/>
                  </a:cxn>
                  <a:cxn ang="0">
                    <a:pos x="297" y="15"/>
                  </a:cxn>
                  <a:cxn ang="0">
                    <a:pos x="228" y="3"/>
                  </a:cxn>
                  <a:cxn ang="0">
                    <a:pos x="224" y="12"/>
                  </a:cxn>
                  <a:cxn ang="0">
                    <a:pos x="209" y="27"/>
                  </a:cxn>
                  <a:cxn ang="0">
                    <a:pos x="169" y="59"/>
                  </a:cxn>
                  <a:cxn ang="0">
                    <a:pos x="162" y="84"/>
                  </a:cxn>
                  <a:cxn ang="0">
                    <a:pos x="169" y="101"/>
                  </a:cxn>
                  <a:cxn ang="0">
                    <a:pos x="168" y="113"/>
                  </a:cxn>
                  <a:cxn ang="0">
                    <a:pos x="158" y="125"/>
                  </a:cxn>
                  <a:cxn ang="0">
                    <a:pos x="141" y="140"/>
                  </a:cxn>
                  <a:cxn ang="0">
                    <a:pos x="128" y="158"/>
                  </a:cxn>
                  <a:cxn ang="0">
                    <a:pos x="128" y="174"/>
                  </a:cxn>
                  <a:cxn ang="0">
                    <a:pos x="115" y="201"/>
                  </a:cxn>
                  <a:cxn ang="0">
                    <a:pos x="83" y="239"/>
                  </a:cxn>
                  <a:cxn ang="0">
                    <a:pos x="51" y="280"/>
                  </a:cxn>
                  <a:cxn ang="0">
                    <a:pos x="17" y="319"/>
                  </a:cxn>
                  <a:cxn ang="0">
                    <a:pos x="10" y="356"/>
                  </a:cxn>
                  <a:cxn ang="0">
                    <a:pos x="29" y="386"/>
                  </a:cxn>
                  <a:cxn ang="0">
                    <a:pos x="47" y="405"/>
                  </a:cxn>
                  <a:cxn ang="0">
                    <a:pos x="57" y="418"/>
                  </a:cxn>
                  <a:cxn ang="0">
                    <a:pos x="55" y="432"/>
                  </a:cxn>
                  <a:cxn ang="0">
                    <a:pos x="45" y="443"/>
                  </a:cxn>
                  <a:cxn ang="0">
                    <a:pos x="29" y="455"/>
                  </a:cxn>
                  <a:cxn ang="0">
                    <a:pos x="25" y="462"/>
                  </a:cxn>
                  <a:cxn ang="0">
                    <a:pos x="27" y="469"/>
                  </a:cxn>
                  <a:cxn ang="0">
                    <a:pos x="36" y="477"/>
                  </a:cxn>
                  <a:cxn ang="0">
                    <a:pos x="40" y="487"/>
                  </a:cxn>
                  <a:cxn ang="0">
                    <a:pos x="40" y="504"/>
                  </a:cxn>
                  <a:cxn ang="0">
                    <a:pos x="27" y="528"/>
                  </a:cxn>
                  <a:cxn ang="0">
                    <a:pos x="8" y="546"/>
                  </a:cxn>
                  <a:cxn ang="0">
                    <a:pos x="158" y="578"/>
                  </a:cxn>
                  <a:cxn ang="0">
                    <a:pos x="252" y="489"/>
                  </a:cxn>
                  <a:cxn ang="0">
                    <a:pos x="278" y="486"/>
                  </a:cxn>
                  <a:cxn ang="0">
                    <a:pos x="282" y="481"/>
                  </a:cxn>
                  <a:cxn ang="0">
                    <a:pos x="260" y="470"/>
                  </a:cxn>
                  <a:cxn ang="0">
                    <a:pos x="278" y="389"/>
                  </a:cxn>
                  <a:cxn ang="0">
                    <a:pos x="278" y="376"/>
                  </a:cxn>
                  <a:cxn ang="0">
                    <a:pos x="267" y="359"/>
                  </a:cxn>
                  <a:cxn ang="0">
                    <a:pos x="258" y="335"/>
                  </a:cxn>
                  <a:cxn ang="0">
                    <a:pos x="256" y="322"/>
                  </a:cxn>
                  <a:cxn ang="0">
                    <a:pos x="260" y="308"/>
                  </a:cxn>
                  <a:cxn ang="0">
                    <a:pos x="329" y="312"/>
                  </a:cxn>
                </a:cxnLst>
                <a:rect l="0" t="0" r="r" b="b"/>
                <a:pathLst>
                  <a:path w="425" h="578">
                    <a:moveTo>
                      <a:pt x="329" y="312"/>
                    </a:moveTo>
                    <a:lnTo>
                      <a:pt x="333" y="287"/>
                    </a:lnTo>
                    <a:lnTo>
                      <a:pt x="342" y="234"/>
                    </a:lnTo>
                    <a:lnTo>
                      <a:pt x="352" y="184"/>
                    </a:lnTo>
                    <a:lnTo>
                      <a:pt x="357" y="157"/>
                    </a:lnTo>
                    <a:lnTo>
                      <a:pt x="425" y="120"/>
                    </a:lnTo>
                    <a:lnTo>
                      <a:pt x="417" y="89"/>
                    </a:lnTo>
                    <a:lnTo>
                      <a:pt x="282" y="34"/>
                    </a:lnTo>
                    <a:lnTo>
                      <a:pt x="286" y="27"/>
                    </a:lnTo>
                    <a:lnTo>
                      <a:pt x="297" y="15"/>
                    </a:lnTo>
                    <a:lnTo>
                      <a:pt x="228" y="0"/>
                    </a:lnTo>
                    <a:lnTo>
                      <a:pt x="228" y="3"/>
                    </a:lnTo>
                    <a:lnTo>
                      <a:pt x="228" y="7"/>
                    </a:lnTo>
                    <a:lnTo>
                      <a:pt x="224" y="12"/>
                    </a:lnTo>
                    <a:lnTo>
                      <a:pt x="220" y="17"/>
                    </a:lnTo>
                    <a:lnTo>
                      <a:pt x="209" y="27"/>
                    </a:lnTo>
                    <a:lnTo>
                      <a:pt x="196" y="37"/>
                    </a:lnTo>
                    <a:lnTo>
                      <a:pt x="169" y="59"/>
                    </a:lnTo>
                    <a:lnTo>
                      <a:pt x="153" y="76"/>
                    </a:lnTo>
                    <a:lnTo>
                      <a:pt x="162" y="84"/>
                    </a:lnTo>
                    <a:lnTo>
                      <a:pt x="168" y="93"/>
                    </a:lnTo>
                    <a:lnTo>
                      <a:pt x="169" y="101"/>
                    </a:lnTo>
                    <a:lnTo>
                      <a:pt x="169" y="108"/>
                    </a:lnTo>
                    <a:lnTo>
                      <a:pt x="168" y="113"/>
                    </a:lnTo>
                    <a:lnTo>
                      <a:pt x="164" y="120"/>
                    </a:lnTo>
                    <a:lnTo>
                      <a:pt x="158" y="125"/>
                    </a:lnTo>
                    <a:lnTo>
                      <a:pt x="153" y="130"/>
                    </a:lnTo>
                    <a:lnTo>
                      <a:pt x="141" y="140"/>
                    </a:lnTo>
                    <a:lnTo>
                      <a:pt x="130" y="152"/>
                    </a:lnTo>
                    <a:lnTo>
                      <a:pt x="128" y="158"/>
                    </a:lnTo>
                    <a:lnTo>
                      <a:pt x="126" y="165"/>
                    </a:lnTo>
                    <a:lnTo>
                      <a:pt x="128" y="174"/>
                    </a:lnTo>
                    <a:lnTo>
                      <a:pt x="132" y="184"/>
                    </a:lnTo>
                    <a:lnTo>
                      <a:pt x="115" y="201"/>
                    </a:lnTo>
                    <a:lnTo>
                      <a:pt x="98" y="219"/>
                    </a:lnTo>
                    <a:lnTo>
                      <a:pt x="83" y="239"/>
                    </a:lnTo>
                    <a:lnTo>
                      <a:pt x="66" y="260"/>
                    </a:lnTo>
                    <a:lnTo>
                      <a:pt x="51" y="280"/>
                    </a:lnTo>
                    <a:lnTo>
                      <a:pt x="34" y="300"/>
                    </a:lnTo>
                    <a:lnTo>
                      <a:pt x="17" y="319"/>
                    </a:lnTo>
                    <a:lnTo>
                      <a:pt x="0" y="335"/>
                    </a:lnTo>
                    <a:lnTo>
                      <a:pt x="10" y="356"/>
                    </a:lnTo>
                    <a:lnTo>
                      <a:pt x="21" y="376"/>
                    </a:lnTo>
                    <a:lnTo>
                      <a:pt x="29" y="386"/>
                    </a:lnTo>
                    <a:lnTo>
                      <a:pt x="38" y="396"/>
                    </a:lnTo>
                    <a:lnTo>
                      <a:pt x="47" y="405"/>
                    </a:lnTo>
                    <a:lnTo>
                      <a:pt x="57" y="411"/>
                    </a:lnTo>
                    <a:lnTo>
                      <a:pt x="57" y="418"/>
                    </a:lnTo>
                    <a:lnTo>
                      <a:pt x="57" y="425"/>
                    </a:lnTo>
                    <a:lnTo>
                      <a:pt x="55" y="432"/>
                    </a:lnTo>
                    <a:lnTo>
                      <a:pt x="53" y="437"/>
                    </a:lnTo>
                    <a:lnTo>
                      <a:pt x="45" y="443"/>
                    </a:lnTo>
                    <a:lnTo>
                      <a:pt x="36" y="450"/>
                    </a:lnTo>
                    <a:lnTo>
                      <a:pt x="29" y="455"/>
                    </a:lnTo>
                    <a:lnTo>
                      <a:pt x="25" y="460"/>
                    </a:lnTo>
                    <a:lnTo>
                      <a:pt x="25" y="462"/>
                    </a:lnTo>
                    <a:lnTo>
                      <a:pt x="25" y="465"/>
                    </a:lnTo>
                    <a:lnTo>
                      <a:pt x="27" y="469"/>
                    </a:lnTo>
                    <a:lnTo>
                      <a:pt x="32" y="474"/>
                    </a:lnTo>
                    <a:lnTo>
                      <a:pt x="36" y="477"/>
                    </a:lnTo>
                    <a:lnTo>
                      <a:pt x="40" y="482"/>
                    </a:lnTo>
                    <a:lnTo>
                      <a:pt x="40" y="487"/>
                    </a:lnTo>
                    <a:lnTo>
                      <a:pt x="42" y="492"/>
                    </a:lnTo>
                    <a:lnTo>
                      <a:pt x="40" y="504"/>
                    </a:lnTo>
                    <a:lnTo>
                      <a:pt x="34" y="516"/>
                    </a:lnTo>
                    <a:lnTo>
                      <a:pt x="27" y="528"/>
                    </a:lnTo>
                    <a:lnTo>
                      <a:pt x="17" y="538"/>
                    </a:lnTo>
                    <a:lnTo>
                      <a:pt x="8" y="546"/>
                    </a:lnTo>
                    <a:lnTo>
                      <a:pt x="0" y="555"/>
                    </a:lnTo>
                    <a:lnTo>
                      <a:pt x="158" y="578"/>
                    </a:lnTo>
                    <a:lnTo>
                      <a:pt x="231" y="489"/>
                    </a:lnTo>
                    <a:lnTo>
                      <a:pt x="252" y="489"/>
                    </a:lnTo>
                    <a:lnTo>
                      <a:pt x="269" y="487"/>
                    </a:lnTo>
                    <a:lnTo>
                      <a:pt x="278" y="486"/>
                    </a:lnTo>
                    <a:lnTo>
                      <a:pt x="282" y="484"/>
                    </a:lnTo>
                    <a:lnTo>
                      <a:pt x="282" y="481"/>
                    </a:lnTo>
                    <a:lnTo>
                      <a:pt x="275" y="477"/>
                    </a:lnTo>
                    <a:lnTo>
                      <a:pt x="260" y="470"/>
                    </a:lnTo>
                    <a:lnTo>
                      <a:pt x="239" y="465"/>
                    </a:lnTo>
                    <a:lnTo>
                      <a:pt x="278" y="389"/>
                    </a:lnTo>
                    <a:lnTo>
                      <a:pt x="280" y="384"/>
                    </a:lnTo>
                    <a:lnTo>
                      <a:pt x="278" y="376"/>
                    </a:lnTo>
                    <a:lnTo>
                      <a:pt x="273" y="367"/>
                    </a:lnTo>
                    <a:lnTo>
                      <a:pt x="267" y="359"/>
                    </a:lnTo>
                    <a:lnTo>
                      <a:pt x="261" y="347"/>
                    </a:lnTo>
                    <a:lnTo>
                      <a:pt x="258" y="335"/>
                    </a:lnTo>
                    <a:lnTo>
                      <a:pt x="258" y="329"/>
                    </a:lnTo>
                    <a:lnTo>
                      <a:pt x="256" y="322"/>
                    </a:lnTo>
                    <a:lnTo>
                      <a:pt x="258" y="315"/>
                    </a:lnTo>
                    <a:lnTo>
                      <a:pt x="260" y="308"/>
                    </a:lnTo>
                    <a:lnTo>
                      <a:pt x="280" y="334"/>
                    </a:lnTo>
                    <a:lnTo>
                      <a:pt x="329" y="31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73" name="Freeform 645"/>
              <p:cNvSpPr>
                <a:spLocks/>
              </p:cNvSpPr>
              <p:nvPr/>
            </p:nvSpPr>
            <p:spPr bwMode="auto">
              <a:xfrm>
                <a:off x="826" y="3452"/>
                <a:ext cx="43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8" y="7"/>
                  </a:cxn>
                  <a:cxn ang="0">
                    <a:pos x="22" y="32"/>
                  </a:cxn>
                  <a:cxn ang="0">
                    <a:pos x="13" y="83"/>
                  </a:cxn>
                  <a:cxn ang="0">
                    <a:pos x="3" y="135"/>
                  </a:cxn>
                  <a:cxn ang="0">
                    <a:pos x="0" y="162"/>
                  </a:cxn>
                  <a:cxn ang="0">
                    <a:pos x="15" y="162"/>
                  </a:cxn>
                  <a:cxn ang="0">
                    <a:pos x="18" y="137"/>
                  </a:cxn>
                  <a:cxn ang="0">
                    <a:pos x="28" y="86"/>
                  </a:cxn>
                  <a:cxn ang="0">
                    <a:pos x="37" y="34"/>
                  </a:cxn>
                  <a:cxn ang="0">
                    <a:pos x="43" y="7"/>
                  </a:cxn>
                  <a:cxn ang="0">
                    <a:pos x="39" y="13"/>
                  </a:cxn>
                  <a:cxn ang="0">
                    <a:pos x="32" y="0"/>
                  </a:cxn>
                  <a:cxn ang="0">
                    <a:pos x="28" y="3"/>
                  </a:cxn>
                  <a:cxn ang="0">
                    <a:pos x="28" y="7"/>
                  </a:cxn>
                  <a:cxn ang="0">
                    <a:pos x="32" y="0"/>
                  </a:cxn>
                </a:cxnLst>
                <a:rect l="0" t="0" r="r" b="b"/>
                <a:pathLst>
                  <a:path w="43" h="162">
                    <a:moveTo>
                      <a:pt x="32" y="0"/>
                    </a:moveTo>
                    <a:lnTo>
                      <a:pt x="28" y="7"/>
                    </a:lnTo>
                    <a:lnTo>
                      <a:pt x="22" y="32"/>
                    </a:lnTo>
                    <a:lnTo>
                      <a:pt x="13" y="83"/>
                    </a:lnTo>
                    <a:lnTo>
                      <a:pt x="3" y="135"/>
                    </a:lnTo>
                    <a:lnTo>
                      <a:pt x="0" y="162"/>
                    </a:lnTo>
                    <a:lnTo>
                      <a:pt x="15" y="162"/>
                    </a:lnTo>
                    <a:lnTo>
                      <a:pt x="18" y="137"/>
                    </a:lnTo>
                    <a:lnTo>
                      <a:pt x="28" y="86"/>
                    </a:lnTo>
                    <a:lnTo>
                      <a:pt x="37" y="34"/>
                    </a:lnTo>
                    <a:lnTo>
                      <a:pt x="43" y="7"/>
                    </a:lnTo>
                    <a:lnTo>
                      <a:pt x="39" y="13"/>
                    </a:lnTo>
                    <a:lnTo>
                      <a:pt x="32" y="0"/>
                    </a:lnTo>
                    <a:lnTo>
                      <a:pt x="28" y="3"/>
                    </a:lnTo>
                    <a:lnTo>
                      <a:pt x="28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74" name="Freeform 646"/>
              <p:cNvSpPr>
                <a:spLocks/>
              </p:cNvSpPr>
              <p:nvPr/>
            </p:nvSpPr>
            <p:spPr bwMode="auto">
              <a:xfrm>
                <a:off x="858" y="3417"/>
                <a:ext cx="80" cy="48"/>
              </a:xfrm>
              <a:custGeom>
                <a:avLst/>
                <a:gdLst/>
                <a:ahLst/>
                <a:cxnLst>
                  <a:cxn ang="0">
                    <a:pos x="78" y="3"/>
                  </a:cxn>
                  <a:cxn ang="0">
                    <a:pos x="67" y="0"/>
                  </a:cxn>
                  <a:cxn ang="0">
                    <a:pos x="0" y="35"/>
                  </a:cxn>
                  <a:cxn ang="0">
                    <a:pos x="7" y="48"/>
                  </a:cxn>
                  <a:cxn ang="0">
                    <a:pos x="75" y="11"/>
                  </a:cxn>
                  <a:cxn ang="0">
                    <a:pos x="78" y="3"/>
                  </a:cxn>
                  <a:cxn ang="0">
                    <a:pos x="75" y="11"/>
                  </a:cxn>
                  <a:cxn ang="0">
                    <a:pos x="80" y="8"/>
                  </a:cxn>
                  <a:cxn ang="0">
                    <a:pos x="78" y="3"/>
                  </a:cxn>
                </a:cxnLst>
                <a:rect l="0" t="0" r="r" b="b"/>
                <a:pathLst>
                  <a:path w="80" h="48">
                    <a:moveTo>
                      <a:pt x="78" y="3"/>
                    </a:moveTo>
                    <a:lnTo>
                      <a:pt x="67" y="0"/>
                    </a:lnTo>
                    <a:lnTo>
                      <a:pt x="0" y="35"/>
                    </a:lnTo>
                    <a:lnTo>
                      <a:pt x="7" y="48"/>
                    </a:lnTo>
                    <a:lnTo>
                      <a:pt x="75" y="11"/>
                    </a:lnTo>
                    <a:lnTo>
                      <a:pt x="78" y="3"/>
                    </a:lnTo>
                    <a:lnTo>
                      <a:pt x="75" y="11"/>
                    </a:lnTo>
                    <a:lnTo>
                      <a:pt x="80" y="8"/>
                    </a:lnTo>
                    <a:lnTo>
                      <a:pt x="78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75" name="Freeform 647"/>
              <p:cNvSpPr>
                <a:spLocks/>
              </p:cNvSpPr>
              <p:nvPr/>
            </p:nvSpPr>
            <p:spPr bwMode="auto">
              <a:xfrm>
                <a:off x="914" y="3384"/>
                <a:ext cx="22" cy="3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9"/>
                  </a:cxn>
                  <a:cxn ang="0">
                    <a:pos x="7" y="39"/>
                  </a:cxn>
                  <a:cxn ang="0">
                    <a:pos x="22" y="36"/>
                  </a:cxn>
                  <a:cxn ang="0">
                    <a:pos x="15" y="6"/>
                  </a:cxn>
                  <a:cxn ang="0">
                    <a:pos x="9" y="0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9" y="0"/>
                  </a:cxn>
                </a:cxnLst>
                <a:rect l="0" t="0" r="r" b="b"/>
                <a:pathLst>
                  <a:path w="22" h="39">
                    <a:moveTo>
                      <a:pt x="9" y="0"/>
                    </a:moveTo>
                    <a:lnTo>
                      <a:pt x="0" y="9"/>
                    </a:lnTo>
                    <a:lnTo>
                      <a:pt x="7" y="39"/>
                    </a:lnTo>
                    <a:lnTo>
                      <a:pt x="22" y="36"/>
                    </a:lnTo>
                    <a:lnTo>
                      <a:pt x="15" y="6"/>
                    </a:lnTo>
                    <a:lnTo>
                      <a:pt x="9" y="0"/>
                    </a:lnTo>
                    <a:lnTo>
                      <a:pt x="15" y="6"/>
                    </a:lnTo>
                    <a:lnTo>
                      <a:pt x="13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76" name="Freeform 648"/>
              <p:cNvSpPr>
                <a:spLocks/>
              </p:cNvSpPr>
              <p:nvPr/>
            </p:nvSpPr>
            <p:spPr bwMode="auto">
              <a:xfrm>
                <a:off x="784" y="3329"/>
                <a:ext cx="139" cy="6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3"/>
                  </a:cxn>
                  <a:cxn ang="0">
                    <a:pos x="134" y="67"/>
                  </a:cxn>
                  <a:cxn ang="0">
                    <a:pos x="139" y="55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139" h="67">
                    <a:moveTo>
                      <a:pt x="4" y="0"/>
                    </a:moveTo>
                    <a:lnTo>
                      <a:pt x="0" y="13"/>
                    </a:lnTo>
                    <a:lnTo>
                      <a:pt x="134" y="67"/>
                    </a:lnTo>
                    <a:lnTo>
                      <a:pt x="139" y="55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77" name="Freeform 649"/>
              <p:cNvSpPr>
                <a:spLocks/>
              </p:cNvSpPr>
              <p:nvPr/>
            </p:nvSpPr>
            <p:spPr bwMode="auto">
              <a:xfrm>
                <a:off x="784" y="3310"/>
                <a:ext cx="34" cy="32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2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0" y="32"/>
                  </a:cxn>
                  <a:cxn ang="0">
                    <a:pos x="13" y="24"/>
                  </a:cxn>
                  <a:cxn ang="0">
                    <a:pos x="23" y="12"/>
                  </a:cxn>
                  <a:cxn ang="0">
                    <a:pos x="19" y="0"/>
                  </a:cxn>
                  <a:cxn ang="0">
                    <a:pos x="23" y="12"/>
                  </a:cxn>
                  <a:cxn ang="0">
                    <a:pos x="34" y="4"/>
                  </a:cxn>
                  <a:cxn ang="0">
                    <a:pos x="19" y="0"/>
                  </a:cxn>
                  <a:cxn ang="0">
                    <a:pos x="15" y="14"/>
                  </a:cxn>
                </a:cxnLst>
                <a:rect l="0" t="0" r="r" b="b"/>
                <a:pathLst>
                  <a:path w="34" h="32">
                    <a:moveTo>
                      <a:pt x="15" y="14"/>
                    </a:moveTo>
                    <a:lnTo>
                      <a:pt x="12" y="2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0" y="32"/>
                    </a:lnTo>
                    <a:lnTo>
                      <a:pt x="13" y="24"/>
                    </a:lnTo>
                    <a:lnTo>
                      <a:pt x="23" y="12"/>
                    </a:lnTo>
                    <a:lnTo>
                      <a:pt x="19" y="0"/>
                    </a:lnTo>
                    <a:lnTo>
                      <a:pt x="23" y="12"/>
                    </a:lnTo>
                    <a:lnTo>
                      <a:pt x="34" y="4"/>
                    </a:lnTo>
                    <a:lnTo>
                      <a:pt x="19" y="0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78" name="Freeform 650"/>
              <p:cNvSpPr>
                <a:spLocks/>
              </p:cNvSpPr>
              <p:nvPr/>
            </p:nvSpPr>
            <p:spPr bwMode="auto">
              <a:xfrm>
                <a:off x="719" y="3292"/>
                <a:ext cx="84" cy="32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11" y="17"/>
                  </a:cxn>
                  <a:cxn ang="0">
                    <a:pos x="80" y="32"/>
                  </a:cxn>
                  <a:cxn ang="0">
                    <a:pos x="84" y="18"/>
                  </a:cxn>
                  <a:cxn ang="0">
                    <a:pos x="15" y="3"/>
                  </a:cxn>
                  <a:cxn ang="0">
                    <a:pos x="5" y="12"/>
                  </a:cxn>
                  <a:cxn ang="0">
                    <a:pos x="15" y="3"/>
                  </a:cxn>
                  <a:cxn ang="0">
                    <a:pos x="0" y="0"/>
                  </a:cxn>
                  <a:cxn ang="0">
                    <a:pos x="5" y="12"/>
                  </a:cxn>
                </a:cxnLst>
                <a:rect l="0" t="0" r="r" b="b"/>
                <a:pathLst>
                  <a:path w="84" h="32">
                    <a:moveTo>
                      <a:pt x="5" y="12"/>
                    </a:moveTo>
                    <a:lnTo>
                      <a:pt x="11" y="17"/>
                    </a:lnTo>
                    <a:lnTo>
                      <a:pt x="80" y="32"/>
                    </a:lnTo>
                    <a:lnTo>
                      <a:pt x="84" y="18"/>
                    </a:lnTo>
                    <a:lnTo>
                      <a:pt x="15" y="3"/>
                    </a:lnTo>
                    <a:lnTo>
                      <a:pt x="5" y="12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79" name="Freeform 651"/>
              <p:cNvSpPr>
                <a:spLocks/>
              </p:cNvSpPr>
              <p:nvPr/>
            </p:nvSpPr>
            <p:spPr bwMode="auto">
              <a:xfrm>
                <a:off x="645" y="3298"/>
                <a:ext cx="94" cy="85"/>
              </a:xfrm>
              <a:custGeom>
                <a:avLst/>
                <a:gdLst/>
                <a:ahLst/>
                <a:cxnLst>
                  <a:cxn ang="0">
                    <a:pos x="15" y="75"/>
                  </a:cxn>
                  <a:cxn ang="0">
                    <a:pos x="17" y="83"/>
                  </a:cxn>
                  <a:cxn ang="0">
                    <a:pos x="32" y="68"/>
                  </a:cxn>
                  <a:cxn ang="0">
                    <a:pos x="60" y="46"/>
                  </a:cxn>
                  <a:cxn ang="0">
                    <a:pos x="74" y="36"/>
                  </a:cxn>
                  <a:cxn ang="0">
                    <a:pos x="85" y="24"/>
                  </a:cxn>
                  <a:cxn ang="0">
                    <a:pos x="90" y="19"/>
                  </a:cxn>
                  <a:cxn ang="0">
                    <a:pos x="94" y="14"/>
                  </a:cxn>
                  <a:cxn ang="0">
                    <a:pos x="94" y="7"/>
                  </a:cxn>
                  <a:cxn ang="0">
                    <a:pos x="94" y="0"/>
                  </a:cxn>
                  <a:cxn ang="0">
                    <a:pos x="79" y="6"/>
                  </a:cxn>
                  <a:cxn ang="0">
                    <a:pos x="79" y="7"/>
                  </a:cxn>
                  <a:cxn ang="0">
                    <a:pos x="79" y="9"/>
                  </a:cxn>
                  <a:cxn ang="0">
                    <a:pos x="77" y="12"/>
                  </a:cxn>
                  <a:cxn ang="0">
                    <a:pos x="74" y="16"/>
                  </a:cxn>
                  <a:cxn ang="0">
                    <a:pos x="64" y="26"/>
                  </a:cxn>
                  <a:cxn ang="0">
                    <a:pos x="51" y="36"/>
                  </a:cxn>
                  <a:cxn ang="0">
                    <a:pos x="23" y="58"/>
                  </a:cxn>
                  <a:cxn ang="0">
                    <a:pos x="4" y="76"/>
                  </a:cxn>
                  <a:cxn ang="0">
                    <a:pos x="6" y="85"/>
                  </a:cxn>
                  <a:cxn ang="0">
                    <a:pos x="4" y="76"/>
                  </a:cxn>
                  <a:cxn ang="0">
                    <a:pos x="0" y="81"/>
                  </a:cxn>
                  <a:cxn ang="0">
                    <a:pos x="6" y="85"/>
                  </a:cxn>
                  <a:cxn ang="0">
                    <a:pos x="15" y="75"/>
                  </a:cxn>
                </a:cxnLst>
                <a:rect l="0" t="0" r="r" b="b"/>
                <a:pathLst>
                  <a:path w="94" h="85">
                    <a:moveTo>
                      <a:pt x="15" y="75"/>
                    </a:moveTo>
                    <a:lnTo>
                      <a:pt x="17" y="83"/>
                    </a:lnTo>
                    <a:lnTo>
                      <a:pt x="32" y="68"/>
                    </a:lnTo>
                    <a:lnTo>
                      <a:pt x="60" y="46"/>
                    </a:lnTo>
                    <a:lnTo>
                      <a:pt x="74" y="36"/>
                    </a:lnTo>
                    <a:lnTo>
                      <a:pt x="85" y="24"/>
                    </a:lnTo>
                    <a:lnTo>
                      <a:pt x="90" y="19"/>
                    </a:lnTo>
                    <a:lnTo>
                      <a:pt x="94" y="14"/>
                    </a:lnTo>
                    <a:lnTo>
                      <a:pt x="94" y="7"/>
                    </a:lnTo>
                    <a:lnTo>
                      <a:pt x="94" y="0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79" y="9"/>
                    </a:lnTo>
                    <a:lnTo>
                      <a:pt x="77" y="12"/>
                    </a:lnTo>
                    <a:lnTo>
                      <a:pt x="74" y="16"/>
                    </a:lnTo>
                    <a:lnTo>
                      <a:pt x="64" y="26"/>
                    </a:lnTo>
                    <a:lnTo>
                      <a:pt x="51" y="36"/>
                    </a:lnTo>
                    <a:lnTo>
                      <a:pt x="23" y="58"/>
                    </a:lnTo>
                    <a:lnTo>
                      <a:pt x="4" y="76"/>
                    </a:lnTo>
                    <a:lnTo>
                      <a:pt x="6" y="85"/>
                    </a:lnTo>
                    <a:lnTo>
                      <a:pt x="4" y="76"/>
                    </a:lnTo>
                    <a:lnTo>
                      <a:pt x="0" y="81"/>
                    </a:lnTo>
                    <a:lnTo>
                      <a:pt x="6" y="85"/>
                    </a:lnTo>
                    <a:lnTo>
                      <a:pt x="15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80" name="Freeform 652"/>
              <p:cNvSpPr>
                <a:spLocks/>
              </p:cNvSpPr>
              <p:nvPr/>
            </p:nvSpPr>
            <p:spPr bwMode="auto">
              <a:xfrm>
                <a:off x="623" y="3373"/>
                <a:ext cx="58" cy="118"/>
              </a:xfrm>
              <a:custGeom>
                <a:avLst/>
                <a:gdLst/>
                <a:ahLst/>
                <a:cxnLst>
                  <a:cxn ang="0">
                    <a:pos x="19" y="118"/>
                  </a:cxn>
                  <a:cxn ang="0">
                    <a:pos x="20" y="109"/>
                  </a:cxn>
                  <a:cxn ang="0">
                    <a:pos x="17" y="101"/>
                  </a:cxn>
                  <a:cxn ang="0">
                    <a:pos x="15" y="94"/>
                  </a:cxn>
                  <a:cxn ang="0">
                    <a:pos x="17" y="89"/>
                  </a:cxn>
                  <a:cxn ang="0">
                    <a:pos x="19" y="84"/>
                  </a:cxn>
                  <a:cxn ang="0">
                    <a:pos x="28" y="74"/>
                  </a:cxn>
                  <a:cxn ang="0">
                    <a:pos x="39" y="64"/>
                  </a:cxn>
                  <a:cxn ang="0">
                    <a:pos x="45" y="59"/>
                  </a:cxn>
                  <a:cxn ang="0">
                    <a:pos x="50" y="52"/>
                  </a:cxn>
                  <a:cxn ang="0">
                    <a:pos x="56" y="45"/>
                  </a:cxn>
                  <a:cxn ang="0">
                    <a:pos x="58" y="37"/>
                  </a:cxn>
                  <a:cxn ang="0">
                    <a:pos x="58" y="28"/>
                  </a:cxn>
                  <a:cxn ang="0">
                    <a:pos x="54" y="20"/>
                  </a:cxn>
                  <a:cxn ang="0">
                    <a:pos x="49" y="10"/>
                  </a:cxn>
                  <a:cxn ang="0">
                    <a:pos x="37" y="0"/>
                  </a:cxn>
                  <a:cxn ang="0">
                    <a:pos x="28" y="10"/>
                  </a:cxn>
                  <a:cxn ang="0">
                    <a:pos x="35" y="18"/>
                  </a:cxn>
                  <a:cxn ang="0">
                    <a:pos x="41" y="25"/>
                  </a:cxn>
                  <a:cxn ang="0">
                    <a:pos x="43" y="32"/>
                  </a:cxn>
                  <a:cxn ang="0">
                    <a:pos x="43" y="35"/>
                  </a:cxn>
                  <a:cxn ang="0">
                    <a:pos x="41" y="40"/>
                  </a:cxn>
                  <a:cxn ang="0">
                    <a:pos x="39" y="44"/>
                  </a:cxn>
                  <a:cxn ang="0">
                    <a:pos x="34" y="49"/>
                  </a:cxn>
                  <a:cxn ang="0">
                    <a:pos x="28" y="54"/>
                  </a:cxn>
                  <a:cxn ang="0">
                    <a:pos x="15" y="64"/>
                  </a:cxn>
                  <a:cxn ang="0">
                    <a:pos x="5" y="77"/>
                  </a:cxn>
                  <a:cxn ang="0">
                    <a:pos x="2" y="86"/>
                  </a:cxn>
                  <a:cxn ang="0">
                    <a:pos x="0" y="96"/>
                  </a:cxn>
                  <a:cxn ang="0">
                    <a:pos x="2" y="106"/>
                  </a:cxn>
                  <a:cxn ang="0">
                    <a:pos x="7" y="116"/>
                  </a:cxn>
                  <a:cxn ang="0">
                    <a:pos x="9" y="108"/>
                  </a:cxn>
                  <a:cxn ang="0">
                    <a:pos x="19" y="118"/>
                  </a:cxn>
                  <a:cxn ang="0">
                    <a:pos x="24" y="114"/>
                  </a:cxn>
                  <a:cxn ang="0">
                    <a:pos x="20" y="109"/>
                  </a:cxn>
                  <a:cxn ang="0">
                    <a:pos x="19" y="118"/>
                  </a:cxn>
                </a:cxnLst>
                <a:rect l="0" t="0" r="r" b="b"/>
                <a:pathLst>
                  <a:path w="58" h="118">
                    <a:moveTo>
                      <a:pt x="19" y="118"/>
                    </a:moveTo>
                    <a:lnTo>
                      <a:pt x="20" y="109"/>
                    </a:lnTo>
                    <a:lnTo>
                      <a:pt x="17" y="101"/>
                    </a:lnTo>
                    <a:lnTo>
                      <a:pt x="15" y="94"/>
                    </a:lnTo>
                    <a:lnTo>
                      <a:pt x="17" y="89"/>
                    </a:lnTo>
                    <a:lnTo>
                      <a:pt x="19" y="84"/>
                    </a:lnTo>
                    <a:lnTo>
                      <a:pt x="28" y="74"/>
                    </a:lnTo>
                    <a:lnTo>
                      <a:pt x="39" y="64"/>
                    </a:lnTo>
                    <a:lnTo>
                      <a:pt x="45" y="59"/>
                    </a:lnTo>
                    <a:lnTo>
                      <a:pt x="50" y="52"/>
                    </a:lnTo>
                    <a:lnTo>
                      <a:pt x="56" y="45"/>
                    </a:lnTo>
                    <a:lnTo>
                      <a:pt x="58" y="37"/>
                    </a:lnTo>
                    <a:lnTo>
                      <a:pt x="58" y="28"/>
                    </a:lnTo>
                    <a:lnTo>
                      <a:pt x="54" y="20"/>
                    </a:lnTo>
                    <a:lnTo>
                      <a:pt x="49" y="10"/>
                    </a:lnTo>
                    <a:lnTo>
                      <a:pt x="37" y="0"/>
                    </a:lnTo>
                    <a:lnTo>
                      <a:pt x="28" y="10"/>
                    </a:lnTo>
                    <a:lnTo>
                      <a:pt x="35" y="18"/>
                    </a:lnTo>
                    <a:lnTo>
                      <a:pt x="41" y="25"/>
                    </a:lnTo>
                    <a:lnTo>
                      <a:pt x="43" y="32"/>
                    </a:lnTo>
                    <a:lnTo>
                      <a:pt x="43" y="35"/>
                    </a:lnTo>
                    <a:lnTo>
                      <a:pt x="41" y="40"/>
                    </a:lnTo>
                    <a:lnTo>
                      <a:pt x="39" y="44"/>
                    </a:lnTo>
                    <a:lnTo>
                      <a:pt x="34" y="49"/>
                    </a:lnTo>
                    <a:lnTo>
                      <a:pt x="28" y="54"/>
                    </a:lnTo>
                    <a:lnTo>
                      <a:pt x="15" y="64"/>
                    </a:lnTo>
                    <a:lnTo>
                      <a:pt x="5" y="77"/>
                    </a:lnTo>
                    <a:lnTo>
                      <a:pt x="2" y="86"/>
                    </a:lnTo>
                    <a:lnTo>
                      <a:pt x="0" y="96"/>
                    </a:lnTo>
                    <a:lnTo>
                      <a:pt x="2" y="106"/>
                    </a:lnTo>
                    <a:lnTo>
                      <a:pt x="7" y="116"/>
                    </a:lnTo>
                    <a:lnTo>
                      <a:pt x="9" y="108"/>
                    </a:lnTo>
                    <a:lnTo>
                      <a:pt x="19" y="118"/>
                    </a:lnTo>
                    <a:lnTo>
                      <a:pt x="24" y="114"/>
                    </a:lnTo>
                    <a:lnTo>
                      <a:pt x="20" y="109"/>
                    </a:lnTo>
                    <a:lnTo>
                      <a:pt x="19" y="1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81" name="Freeform 653"/>
              <p:cNvSpPr>
                <a:spLocks/>
              </p:cNvSpPr>
              <p:nvPr/>
            </p:nvSpPr>
            <p:spPr bwMode="auto">
              <a:xfrm>
                <a:off x="495" y="3481"/>
                <a:ext cx="147" cy="162"/>
              </a:xfrm>
              <a:custGeom>
                <a:avLst/>
                <a:gdLst/>
                <a:ahLst/>
                <a:cxnLst>
                  <a:cxn ang="0">
                    <a:pos x="17" y="155"/>
                  </a:cxn>
                  <a:cxn ang="0">
                    <a:pos x="15" y="162"/>
                  </a:cxn>
                  <a:cxn ang="0">
                    <a:pos x="34" y="145"/>
                  </a:cxn>
                  <a:cxn ang="0">
                    <a:pos x="49" y="126"/>
                  </a:cxn>
                  <a:cxn ang="0">
                    <a:pos x="66" y="106"/>
                  </a:cxn>
                  <a:cxn ang="0">
                    <a:pos x="83" y="86"/>
                  </a:cxn>
                  <a:cxn ang="0">
                    <a:pos x="98" y="65"/>
                  </a:cxn>
                  <a:cxn ang="0">
                    <a:pos x="115" y="45"/>
                  </a:cxn>
                  <a:cxn ang="0">
                    <a:pos x="130" y="27"/>
                  </a:cxn>
                  <a:cxn ang="0">
                    <a:pos x="147" y="10"/>
                  </a:cxn>
                  <a:cxn ang="0">
                    <a:pos x="137" y="0"/>
                  </a:cxn>
                  <a:cxn ang="0">
                    <a:pos x="118" y="18"/>
                  </a:cxn>
                  <a:cxn ang="0">
                    <a:pos x="101" y="37"/>
                  </a:cxn>
                  <a:cxn ang="0">
                    <a:pos x="85" y="57"/>
                  </a:cxn>
                  <a:cxn ang="0">
                    <a:pos x="70" y="77"/>
                  </a:cxn>
                  <a:cxn ang="0">
                    <a:pos x="53" y="97"/>
                  </a:cxn>
                  <a:cxn ang="0">
                    <a:pos x="38" y="118"/>
                  </a:cxn>
                  <a:cxn ang="0">
                    <a:pos x="21" y="135"/>
                  </a:cxn>
                  <a:cxn ang="0">
                    <a:pos x="4" y="151"/>
                  </a:cxn>
                  <a:cxn ang="0">
                    <a:pos x="2" y="158"/>
                  </a:cxn>
                  <a:cxn ang="0">
                    <a:pos x="4" y="151"/>
                  </a:cxn>
                  <a:cxn ang="0">
                    <a:pos x="0" y="155"/>
                  </a:cxn>
                  <a:cxn ang="0">
                    <a:pos x="2" y="158"/>
                  </a:cxn>
                  <a:cxn ang="0">
                    <a:pos x="17" y="155"/>
                  </a:cxn>
                </a:cxnLst>
                <a:rect l="0" t="0" r="r" b="b"/>
                <a:pathLst>
                  <a:path w="147" h="162">
                    <a:moveTo>
                      <a:pt x="17" y="155"/>
                    </a:moveTo>
                    <a:lnTo>
                      <a:pt x="15" y="162"/>
                    </a:lnTo>
                    <a:lnTo>
                      <a:pt x="34" y="145"/>
                    </a:lnTo>
                    <a:lnTo>
                      <a:pt x="49" y="126"/>
                    </a:lnTo>
                    <a:lnTo>
                      <a:pt x="66" y="106"/>
                    </a:lnTo>
                    <a:lnTo>
                      <a:pt x="83" y="86"/>
                    </a:lnTo>
                    <a:lnTo>
                      <a:pt x="98" y="65"/>
                    </a:lnTo>
                    <a:lnTo>
                      <a:pt x="115" y="45"/>
                    </a:lnTo>
                    <a:lnTo>
                      <a:pt x="130" y="27"/>
                    </a:lnTo>
                    <a:lnTo>
                      <a:pt x="147" y="10"/>
                    </a:lnTo>
                    <a:lnTo>
                      <a:pt x="137" y="0"/>
                    </a:lnTo>
                    <a:lnTo>
                      <a:pt x="118" y="18"/>
                    </a:lnTo>
                    <a:lnTo>
                      <a:pt x="101" y="37"/>
                    </a:lnTo>
                    <a:lnTo>
                      <a:pt x="85" y="57"/>
                    </a:lnTo>
                    <a:lnTo>
                      <a:pt x="70" y="77"/>
                    </a:lnTo>
                    <a:lnTo>
                      <a:pt x="53" y="97"/>
                    </a:lnTo>
                    <a:lnTo>
                      <a:pt x="38" y="118"/>
                    </a:lnTo>
                    <a:lnTo>
                      <a:pt x="21" y="135"/>
                    </a:lnTo>
                    <a:lnTo>
                      <a:pt x="4" y="151"/>
                    </a:lnTo>
                    <a:lnTo>
                      <a:pt x="2" y="158"/>
                    </a:lnTo>
                    <a:lnTo>
                      <a:pt x="4" y="151"/>
                    </a:lnTo>
                    <a:lnTo>
                      <a:pt x="0" y="155"/>
                    </a:lnTo>
                    <a:lnTo>
                      <a:pt x="2" y="158"/>
                    </a:lnTo>
                    <a:lnTo>
                      <a:pt x="17" y="1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82" name="Freeform 654"/>
              <p:cNvSpPr>
                <a:spLocks/>
              </p:cNvSpPr>
              <p:nvPr/>
            </p:nvSpPr>
            <p:spPr bwMode="auto">
              <a:xfrm>
                <a:off x="497" y="3636"/>
                <a:ext cx="71" cy="82"/>
              </a:xfrm>
              <a:custGeom>
                <a:avLst/>
                <a:gdLst/>
                <a:ahLst/>
                <a:cxnLst>
                  <a:cxn ang="0">
                    <a:pos x="71" y="76"/>
                  </a:cxn>
                  <a:cxn ang="0">
                    <a:pos x="68" y="71"/>
                  </a:cxn>
                  <a:cxn ang="0">
                    <a:pos x="60" y="64"/>
                  </a:cxn>
                  <a:cxn ang="0">
                    <a:pos x="51" y="57"/>
                  </a:cxn>
                  <a:cxn ang="0">
                    <a:pos x="43" y="49"/>
                  </a:cxn>
                  <a:cxn ang="0">
                    <a:pos x="36" y="39"/>
                  </a:cxn>
                  <a:cxn ang="0">
                    <a:pos x="24" y="18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9" y="25"/>
                  </a:cxn>
                  <a:cxn ang="0">
                    <a:pos x="22" y="45"/>
                  </a:cxn>
                  <a:cxn ang="0">
                    <a:pos x="30" y="57"/>
                  </a:cxn>
                  <a:cxn ang="0">
                    <a:pos x="39" y="67"/>
                  </a:cxn>
                  <a:cxn ang="0">
                    <a:pos x="49" y="76"/>
                  </a:cxn>
                  <a:cxn ang="0">
                    <a:pos x="60" y="82"/>
                  </a:cxn>
                  <a:cxn ang="0">
                    <a:pos x="56" y="77"/>
                  </a:cxn>
                  <a:cxn ang="0">
                    <a:pos x="71" y="76"/>
                  </a:cxn>
                  <a:cxn ang="0">
                    <a:pos x="71" y="72"/>
                  </a:cxn>
                  <a:cxn ang="0">
                    <a:pos x="68" y="71"/>
                  </a:cxn>
                  <a:cxn ang="0">
                    <a:pos x="71" y="76"/>
                  </a:cxn>
                </a:cxnLst>
                <a:rect l="0" t="0" r="r" b="b"/>
                <a:pathLst>
                  <a:path w="71" h="82">
                    <a:moveTo>
                      <a:pt x="71" y="76"/>
                    </a:moveTo>
                    <a:lnTo>
                      <a:pt x="68" y="71"/>
                    </a:lnTo>
                    <a:lnTo>
                      <a:pt x="60" y="64"/>
                    </a:lnTo>
                    <a:lnTo>
                      <a:pt x="51" y="57"/>
                    </a:lnTo>
                    <a:lnTo>
                      <a:pt x="43" y="49"/>
                    </a:lnTo>
                    <a:lnTo>
                      <a:pt x="36" y="39"/>
                    </a:lnTo>
                    <a:lnTo>
                      <a:pt x="24" y="18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9" y="25"/>
                    </a:lnTo>
                    <a:lnTo>
                      <a:pt x="22" y="45"/>
                    </a:lnTo>
                    <a:lnTo>
                      <a:pt x="30" y="57"/>
                    </a:lnTo>
                    <a:lnTo>
                      <a:pt x="39" y="67"/>
                    </a:lnTo>
                    <a:lnTo>
                      <a:pt x="49" y="76"/>
                    </a:lnTo>
                    <a:lnTo>
                      <a:pt x="60" y="82"/>
                    </a:lnTo>
                    <a:lnTo>
                      <a:pt x="56" y="77"/>
                    </a:lnTo>
                    <a:lnTo>
                      <a:pt x="71" y="76"/>
                    </a:lnTo>
                    <a:lnTo>
                      <a:pt x="71" y="72"/>
                    </a:lnTo>
                    <a:lnTo>
                      <a:pt x="68" y="71"/>
                    </a:lnTo>
                    <a:lnTo>
                      <a:pt x="71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83" name="Freeform 655"/>
              <p:cNvSpPr>
                <a:spLocks/>
              </p:cNvSpPr>
              <p:nvPr/>
            </p:nvSpPr>
            <p:spPr bwMode="auto">
              <a:xfrm>
                <a:off x="521" y="3712"/>
                <a:ext cx="49" cy="69"/>
              </a:xfrm>
              <a:custGeom>
                <a:avLst/>
                <a:gdLst/>
                <a:ahLst/>
                <a:cxnLst>
                  <a:cxn ang="0">
                    <a:pos x="19" y="57"/>
                  </a:cxn>
                  <a:cxn ang="0">
                    <a:pos x="19" y="57"/>
                  </a:cxn>
                  <a:cxn ang="0">
                    <a:pos x="17" y="55"/>
                  </a:cxn>
                  <a:cxn ang="0">
                    <a:pos x="15" y="52"/>
                  </a:cxn>
                  <a:cxn ang="0">
                    <a:pos x="15" y="52"/>
                  </a:cxn>
                  <a:cxn ang="0">
                    <a:pos x="15" y="54"/>
                  </a:cxn>
                  <a:cxn ang="0">
                    <a:pos x="17" y="50"/>
                  </a:cxn>
                  <a:cxn ang="0">
                    <a:pos x="25" y="45"/>
                  </a:cxn>
                  <a:cxn ang="0">
                    <a:pos x="34" y="38"/>
                  </a:cxn>
                  <a:cxn ang="0">
                    <a:pos x="42" y="30"/>
                  </a:cxn>
                  <a:cxn ang="0">
                    <a:pos x="45" y="23"/>
                  </a:cxn>
                  <a:cxn ang="0">
                    <a:pos x="47" y="17"/>
                  </a:cxn>
                  <a:cxn ang="0">
                    <a:pos x="49" y="8"/>
                  </a:cxn>
                  <a:cxn ang="0">
                    <a:pos x="47" y="0"/>
                  </a:cxn>
                  <a:cxn ang="0">
                    <a:pos x="32" y="1"/>
                  </a:cxn>
                  <a:cxn ang="0">
                    <a:pos x="32" y="8"/>
                  </a:cxn>
                  <a:cxn ang="0">
                    <a:pos x="32" y="13"/>
                  </a:cxn>
                  <a:cxn ang="0">
                    <a:pos x="30" y="18"/>
                  </a:cxn>
                  <a:cxn ang="0">
                    <a:pos x="28" y="22"/>
                  </a:cxn>
                  <a:cxn ang="0">
                    <a:pos x="23" y="28"/>
                  </a:cxn>
                  <a:cxn ang="0">
                    <a:pos x="15" y="33"/>
                  </a:cxn>
                  <a:cxn ang="0">
                    <a:pos x="8" y="40"/>
                  </a:cxn>
                  <a:cxn ang="0">
                    <a:pos x="2" y="45"/>
                  </a:cxn>
                  <a:cxn ang="0">
                    <a:pos x="0" y="52"/>
                  </a:cxn>
                  <a:cxn ang="0">
                    <a:pos x="0" y="59"/>
                  </a:cxn>
                  <a:cxn ang="0">
                    <a:pos x="4" y="64"/>
                  </a:cxn>
                  <a:cxn ang="0">
                    <a:pos x="10" y="69"/>
                  </a:cxn>
                  <a:cxn ang="0">
                    <a:pos x="10" y="69"/>
                  </a:cxn>
                  <a:cxn ang="0">
                    <a:pos x="19" y="57"/>
                  </a:cxn>
                </a:cxnLst>
                <a:rect l="0" t="0" r="r" b="b"/>
                <a:pathLst>
                  <a:path w="49" h="69">
                    <a:moveTo>
                      <a:pt x="19" y="57"/>
                    </a:moveTo>
                    <a:lnTo>
                      <a:pt x="19" y="57"/>
                    </a:lnTo>
                    <a:lnTo>
                      <a:pt x="17" y="55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7" y="50"/>
                    </a:lnTo>
                    <a:lnTo>
                      <a:pt x="25" y="45"/>
                    </a:lnTo>
                    <a:lnTo>
                      <a:pt x="34" y="38"/>
                    </a:lnTo>
                    <a:lnTo>
                      <a:pt x="42" y="30"/>
                    </a:lnTo>
                    <a:lnTo>
                      <a:pt x="45" y="23"/>
                    </a:lnTo>
                    <a:lnTo>
                      <a:pt x="47" y="17"/>
                    </a:lnTo>
                    <a:lnTo>
                      <a:pt x="49" y="8"/>
                    </a:lnTo>
                    <a:lnTo>
                      <a:pt x="47" y="0"/>
                    </a:lnTo>
                    <a:lnTo>
                      <a:pt x="32" y="1"/>
                    </a:lnTo>
                    <a:lnTo>
                      <a:pt x="32" y="8"/>
                    </a:lnTo>
                    <a:lnTo>
                      <a:pt x="32" y="13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3" y="28"/>
                    </a:lnTo>
                    <a:lnTo>
                      <a:pt x="15" y="33"/>
                    </a:lnTo>
                    <a:lnTo>
                      <a:pt x="8" y="40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4" y="64"/>
                    </a:lnTo>
                    <a:lnTo>
                      <a:pt x="10" y="69"/>
                    </a:lnTo>
                    <a:lnTo>
                      <a:pt x="10" y="69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84" name="Freeform 656"/>
              <p:cNvSpPr>
                <a:spLocks/>
              </p:cNvSpPr>
              <p:nvPr/>
            </p:nvSpPr>
            <p:spPr bwMode="auto">
              <a:xfrm>
                <a:off x="489" y="3769"/>
                <a:ext cx="64" cy="94"/>
              </a:xfrm>
              <a:custGeom>
                <a:avLst/>
                <a:gdLst/>
                <a:ahLst/>
                <a:cxnLst>
                  <a:cxn ang="0">
                    <a:pos x="17" y="81"/>
                  </a:cxn>
                  <a:cxn ang="0">
                    <a:pos x="21" y="93"/>
                  </a:cxn>
                  <a:cxn ang="0">
                    <a:pos x="29" y="84"/>
                  </a:cxn>
                  <a:cxn ang="0">
                    <a:pos x="38" y="76"/>
                  </a:cxn>
                  <a:cxn ang="0">
                    <a:pos x="47" y="64"/>
                  </a:cxn>
                  <a:cxn ang="0">
                    <a:pos x="55" y="52"/>
                  </a:cxn>
                  <a:cxn ang="0">
                    <a:pos x="62" y="39"/>
                  </a:cxn>
                  <a:cxn ang="0">
                    <a:pos x="64" y="27"/>
                  </a:cxn>
                  <a:cxn ang="0">
                    <a:pos x="64" y="20"/>
                  </a:cxn>
                  <a:cxn ang="0">
                    <a:pos x="60" y="14"/>
                  </a:cxn>
                  <a:cxn ang="0">
                    <a:pos x="57" y="7"/>
                  </a:cxn>
                  <a:cxn ang="0">
                    <a:pos x="51" y="0"/>
                  </a:cxn>
                  <a:cxn ang="0">
                    <a:pos x="42" y="12"/>
                  </a:cxn>
                  <a:cxn ang="0">
                    <a:pos x="45" y="15"/>
                  </a:cxn>
                  <a:cxn ang="0">
                    <a:pos x="47" y="19"/>
                  </a:cxn>
                  <a:cxn ang="0">
                    <a:pos x="47" y="22"/>
                  </a:cxn>
                  <a:cxn ang="0">
                    <a:pos x="49" y="25"/>
                  </a:cxn>
                  <a:cxn ang="0">
                    <a:pos x="47" y="35"/>
                  </a:cxn>
                  <a:cxn ang="0">
                    <a:pos x="42" y="46"/>
                  </a:cxn>
                  <a:cxn ang="0">
                    <a:pos x="34" y="56"/>
                  </a:cxn>
                  <a:cxn ang="0">
                    <a:pos x="27" y="66"/>
                  </a:cxn>
                  <a:cxn ang="0">
                    <a:pos x="17" y="76"/>
                  </a:cxn>
                  <a:cxn ang="0">
                    <a:pos x="10" y="83"/>
                  </a:cxn>
                  <a:cxn ang="0">
                    <a:pos x="14" y="94"/>
                  </a:cxn>
                  <a:cxn ang="0">
                    <a:pos x="10" y="83"/>
                  </a:cxn>
                  <a:cxn ang="0">
                    <a:pos x="0" y="93"/>
                  </a:cxn>
                  <a:cxn ang="0">
                    <a:pos x="14" y="94"/>
                  </a:cxn>
                  <a:cxn ang="0">
                    <a:pos x="17" y="81"/>
                  </a:cxn>
                </a:cxnLst>
                <a:rect l="0" t="0" r="r" b="b"/>
                <a:pathLst>
                  <a:path w="64" h="94">
                    <a:moveTo>
                      <a:pt x="17" y="81"/>
                    </a:moveTo>
                    <a:lnTo>
                      <a:pt x="21" y="93"/>
                    </a:lnTo>
                    <a:lnTo>
                      <a:pt x="29" y="84"/>
                    </a:lnTo>
                    <a:lnTo>
                      <a:pt x="38" y="76"/>
                    </a:lnTo>
                    <a:lnTo>
                      <a:pt x="47" y="64"/>
                    </a:lnTo>
                    <a:lnTo>
                      <a:pt x="55" y="52"/>
                    </a:lnTo>
                    <a:lnTo>
                      <a:pt x="62" y="39"/>
                    </a:lnTo>
                    <a:lnTo>
                      <a:pt x="64" y="27"/>
                    </a:lnTo>
                    <a:lnTo>
                      <a:pt x="64" y="20"/>
                    </a:lnTo>
                    <a:lnTo>
                      <a:pt x="60" y="14"/>
                    </a:lnTo>
                    <a:lnTo>
                      <a:pt x="57" y="7"/>
                    </a:lnTo>
                    <a:lnTo>
                      <a:pt x="51" y="0"/>
                    </a:lnTo>
                    <a:lnTo>
                      <a:pt x="42" y="12"/>
                    </a:lnTo>
                    <a:lnTo>
                      <a:pt x="45" y="15"/>
                    </a:lnTo>
                    <a:lnTo>
                      <a:pt x="47" y="19"/>
                    </a:lnTo>
                    <a:lnTo>
                      <a:pt x="47" y="22"/>
                    </a:lnTo>
                    <a:lnTo>
                      <a:pt x="49" y="25"/>
                    </a:lnTo>
                    <a:lnTo>
                      <a:pt x="47" y="35"/>
                    </a:lnTo>
                    <a:lnTo>
                      <a:pt x="42" y="46"/>
                    </a:lnTo>
                    <a:lnTo>
                      <a:pt x="34" y="56"/>
                    </a:lnTo>
                    <a:lnTo>
                      <a:pt x="27" y="66"/>
                    </a:lnTo>
                    <a:lnTo>
                      <a:pt x="17" y="76"/>
                    </a:lnTo>
                    <a:lnTo>
                      <a:pt x="10" y="83"/>
                    </a:lnTo>
                    <a:lnTo>
                      <a:pt x="14" y="94"/>
                    </a:lnTo>
                    <a:lnTo>
                      <a:pt x="10" y="83"/>
                    </a:lnTo>
                    <a:lnTo>
                      <a:pt x="0" y="93"/>
                    </a:lnTo>
                    <a:lnTo>
                      <a:pt x="14" y="94"/>
                    </a:lnTo>
                    <a:lnTo>
                      <a:pt x="17" y="8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85" name="Freeform 657"/>
              <p:cNvSpPr>
                <a:spLocks/>
              </p:cNvSpPr>
              <p:nvPr/>
            </p:nvSpPr>
            <p:spPr bwMode="auto">
              <a:xfrm>
                <a:off x="503" y="3850"/>
                <a:ext cx="165" cy="37"/>
              </a:xfrm>
              <a:custGeom>
                <a:avLst/>
                <a:gdLst/>
                <a:ahLst/>
                <a:cxnLst>
                  <a:cxn ang="0">
                    <a:pos x="165" y="34"/>
                  </a:cxn>
                  <a:cxn ang="0">
                    <a:pos x="161" y="24"/>
                  </a:cxn>
                  <a:cxn ang="0">
                    <a:pos x="3" y="0"/>
                  </a:cxn>
                  <a:cxn ang="0">
                    <a:pos x="0" y="13"/>
                  </a:cxn>
                  <a:cxn ang="0">
                    <a:pos x="157" y="37"/>
                  </a:cxn>
                  <a:cxn ang="0">
                    <a:pos x="165" y="34"/>
                  </a:cxn>
                  <a:cxn ang="0">
                    <a:pos x="157" y="37"/>
                  </a:cxn>
                  <a:cxn ang="0">
                    <a:pos x="163" y="37"/>
                  </a:cxn>
                  <a:cxn ang="0">
                    <a:pos x="165" y="34"/>
                  </a:cxn>
                </a:cxnLst>
                <a:rect l="0" t="0" r="r" b="b"/>
                <a:pathLst>
                  <a:path w="165" h="37">
                    <a:moveTo>
                      <a:pt x="165" y="34"/>
                    </a:moveTo>
                    <a:lnTo>
                      <a:pt x="161" y="24"/>
                    </a:lnTo>
                    <a:lnTo>
                      <a:pt x="3" y="0"/>
                    </a:lnTo>
                    <a:lnTo>
                      <a:pt x="0" y="13"/>
                    </a:lnTo>
                    <a:lnTo>
                      <a:pt x="157" y="37"/>
                    </a:lnTo>
                    <a:lnTo>
                      <a:pt x="165" y="34"/>
                    </a:lnTo>
                    <a:lnTo>
                      <a:pt x="157" y="37"/>
                    </a:lnTo>
                    <a:lnTo>
                      <a:pt x="163" y="37"/>
                    </a:lnTo>
                    <a:lnTo>
                      <a:pt x="165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86" name="Freeform 658"/>
              <p:cNvSpPr>
                <a:spLocks/>
              </p:cNvSpPr>
              <p:nvPr/>
            </p:nvSpPr>
            <p:spPr bwMode="auto">
              <a:xfrm>
                <a:off x="657" y="3784"/>
                <a:ext cx="84" cy="100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3" y="4"/>
                  </a:cxn>
                  <a:cxn ang="0">
                    <a:pos x="0" y="91"/>
                  </a:cxn>
                  <a:cxn ang="0">
                    <a:pos x="11" y="100"/>
                  </a:cxn>
                  <a:cxn ang="0">
                    <a:pos x="84" y="12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5" y="0"/>
                  </a:cxn>
                  <a:cxn ang="0">
                    <a:pos x="73" y="4"/>
                  </a:cxn>
                  <a:cxn ang="0">
                    <a:pos x="78" y="0"/>
                  </a:cxn>
                </a:cxnLst>
                <a:rect l="0" t="0" r="r" b="b"/>
                <a:pathLst>
                  <a:path w="84" h="100">
                    <a:moveTo>
                      <a:pt x="78" y="0"/>
                    </a:moveTo>
                    <a:lnTo>
                      <a:pt x="73" y="4"/>
                    </a:lnTo>
                    <a:lnTo>
                      <a:pt x="0" y="91"/>
                    </a:lnTo>
                    <a:lnTo>
                      <a:pt x="11" y="100"/>
                    </a:lnTo>
                    <a:lnTo>
                      <a:pt x="84" y="12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3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87" name="Freeform 659"/>
              <p:cNvSpPr>
                <a:spLocks/>
              </p:cNvSpPr>
              <p:nvPr/>
            </p:nvSpPr>
            <p:spPr bwMode="auto">
              <a:xfrm>
                <a:off x="734" y="3761"/>
                <a:ext cx="60" cy="37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7" y="13"/>
                  </a:cxn>
                  <a:cxn ang="0">
                    <a:pos x="28" y="18"/>
                  </a:cxn>
                  <a:cxn ang="0">
                    <a:pos x="41" y="23"/>
                  </a:cxn>
                  <a:cxn ang="0">
                    <a:pos x="47" y="27"/>
                  </a:cxn>
                  <a:cxn ang="0">
                    <a:pos x="47" y="22"/>
                  </a:cxn>
                  <a:cxn ang="0">
                    <a:pos x="47" y="20"/>
                  </a:cxn>
                  <a:cxn ang="0">
                    <a:pos x="37" y="22"/>
                  </a:cxn>
                  <a:cxn ang="0">
                    <a:pos x="22" y="23"/>
                  </a:cxn>
                  <a:cxn ang="0">
                    <a:pos x="1" y="23"/>
                  </a:cxn>
                  <a:cxn ang="0">
                    <a:pos x="1" y="37"/>
                  </a:cxn>
                  <a:cxn ang="0">
                    <a:pos x="22" y="37"/>
                  </a:cxn>
                  <a:cxn ang="0">
                    <a:pos x="39" y="37"/>
                  </a:cxn>
                  <a:cxn ang="0">
                    <a:pos x="50" y="33"/>
                  </a:cxn>
                  <a:cxn ang="0">
                    <a:pos x="60" y="28"/>
                  </a:cxn>
                  <a:cxn ang="0">
                    <a:pos x="58" y="16"/>
                  </a:cxn>
                  <a:cxn ang="0">
                    <a:pos x="47" y="11"/>
                  </a:cxn>
                  <a:cxn ang="0">
                    <a:pos x="33" y="6"/>
                  </a:cxn>
                  <a:cxn ang="0">
                    <a:pos x="13" y="0"/>
                  </a:cxn>
                  <a:cxn ang="0">
                    <a:pos x="16" y="1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7" y="13"/>
                  </a:cxn>
                  <a:cxn ang="0">
                    <a:pos x="3" y="3"/>
                  </a:cxn>
                </a:cxnLst>
                <a:rect l="0" t="0" r="r" b="b"/>
                <a:pathLst>
                  <a:path w="60" h="37">
                    <a:moveTo>
                      <a:pt x="3" y="3"/>
                    </a:moveTo>
                    <a:lnTo>
                      <a:pt x="7" y="13"/>
                    </a:lnTo>
                    <a:lnTo>
                      <a:pt x="28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7" y="22"/>
                    </a:lnTo>
                    <a:lnTo>
                      <a:pt x="47" y="20"/>
                    </a:lnTo>
                    <a:lnTo>
                      <a:pt x="37" y="22"/>
                    </a:lnTo>
                    <a:lnTo>
                      <a:pt x="22" y="23"/>
                    </a:lnTo>
                    <a:lnTo>
                      <a:pt x="1" y="23"/>
                    </a:lnTo>
                    <a:lnTo>
                      <a:pt x="1" y="37"/>
                    </a:lnTo>
                    <a:lnTo>
                      <a:pt x="22" y="37"/>
                    </a:lnTo>
                    <a:lnTo>
                      <a:pt x="39" y="37"/>
                    </a:lnTo>
                    <a:lnTo>
                      <a:pt x="50" y="33"/>
                    </a:lnTo>
                    <a:lnTo>
                      <a:pt x="60" y="28"/>
                    </a:lnTo>
                    <a:lnTo>
                      <a:pt x="58" y="16"/>
                    </a:lnTo>
                    <a:lnTo>
                      <a:pt x="47" y="11"/>
                    </a:lnTo>
                    <a:lnTo>
                      <a:pt x="33" y="6"/>
                    </a:lnTo>
                    <a:lnTo>
                      <a:pt x="13" y="0"/>
                    </a:lnTo>
                    <a:lnTo>
                      <a:pt x="16" y="10"/>
                    </a:lnTo>
                    <a:lnTo>
                      <a:pt x="3" y="3"/>
                    </a:lnTo>
                    <a:lnTo>
                      <a:pt x="0" y="10"/>
                    </a:lnTo>
                    <a:lnTo>
                      <a:pt x="7" y="1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88" name="Freeform 660"/>
              <p:cNvSpPr>
                <a:spLocks/>
              </p:cNvSpPr>
              <p:nvPr/>
            </p:nvSpPr>
            <p:spPr bwMode="auto">
              <a:xfrm>
                <a:off x="737" y="3688"/>
                <a:ext cx="53" cy="83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2"/>
                  </a:cxn>
                  <a:cxn ang="0">
                    <a:pos x="0" y="76"/>
                  </a:cxn>
                  <a:cxn ang="0">
                    <a:pos x="13" y="83"/>
                  </a:cxn>
                  <a:cxn ang="0">
                    <a:pos x="53" y="7"/>
                  </a:cxn>
                  <a:cxn ang="0">
                    <a:pos x="38" y="0"/>
                  </a:cxn>
                </a:cxnLst>
                <a:rect l="0" t="0" r="r" b="b"/>
                <a:pathLst>
                  <a:path w="53" h="83">
                    <a:moveTo>
                      <a:pt x="38" y="0"/>
                    </a:moveTo>
                    <a:lnTo>
                      <a:pt x="38" y="2"/>
                    </a:lnTo>
                    <a:lnTo>
                      <a:pt x="0" y="76"/>
                    </a:lnTo>
                    <a:lnTo>
                      <a:pt x="13" y="83"/>
                    </a:lnTo>
                    <a:lnTo>
                      <a:pt x="53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89" name="Freeform 661"/>
              <p:cNvSpPr>
                <a:spLocks/>
              </p:cNvSpPr>
              <p:nvPr/>
            </p:nvSpPr>
            <p:spPr bwMode="auto">
              <a:xfrm>
                <a:off x="752" y="3595"/>
                <a:ext cx="40" cy="101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4" y="14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0" y="37"/>
                  </a:cxn>
                  <a:cxn ang="0">
                    <a:pos x="2" y="44"/>
                  </a:cxn>
                  <a:cxn ang="0">
                    <a:pos x="6" y="58"/>
                  </a:cxn>
                  <a:cxn ang="0">
                    <a:pos x="12" y="68"/>
                  </a:cxn>
                  <a:cxn ang="0">
                    <a:pos x="19" y="78"/>
                  </a:cxn>
                  <a:cxn ang="0">
                    <a:pos x="23" y="86"/>
                  </a:cxn>
                  <a:cxn ang="0">
                    <a:pos x="25" y="91"/>
                  </a:cxn>
                  <a:cxn ang="0">
                    <a:pos x="23" y="93"/>
                  </a:cxn>
                  <a:cxn ang="0">
                    <a:pos x="36" y="101"/>
                  </a:cxn>
                  <a:cxn ang="0">
                    <a:pos x="40" y="91"/>
                  </a:cxn>
                  <a:cxn ang="0">
                    <a:pos x="38" y="81"/>
                  </a:cxn>
                  <a:cxn ang="0">
                    <a:pos x="32" y="73"/>
                  </a:cxn>
                  <a:cxn ang="0">
                    <a:pos x="27" y="63"/>
                  </a:cxn>
                  <a:cxn ang="0">
                    <a:pos x="21" y="53"/>
                  </a:cxn>
                  <a:cxn ang="0">
                    <a:pos x="17" y="41"/>
                  </a:cxn>
                  <a:cxn ang="0">
                    <a:pos x="17" y="36"/>
                  </a:cxn>
                  <a:cxn ang="0">
                    <a:pos x="17" y="31"/>
                  </a:cxn>
                  <a:cxn ang="0">
                    <a:pos x="17" y="24"/>
                  </a:cxn>
                  <a:cxn ang="0">
                    <a:pos x="19" y="17"/>
                  </a:cxn>
                  <a:cxn ang="0">
                    <a:pos x="6" y="21"/>
                  </a:cxn>
                  <a:cxn ang="0">
                    <a:pos x="17" y="12"/>
                  </a:cxn>
                  <a:cxn ang="0">
                    <a:pos x="8" y="0"/>
                  </a:cxn>
                  <a:cxn ang="0">
                    <a:pos x="4" y="14"/>
                  </a:cxn>
                  <a:cxn ang="0">
                    <a:pos x="17" y="12"/>
                  </a:cxn>
                </a:cxnLst>
                <a:rect l="0" t="0" r="r" b="b"/>
                <a:pathLst>
                  <a:path w="40" h="101">
                    <a:moveTo>
                      <a:pt x="17" y="12"/>
                    </a:moveTo>
                    <a:lnTo>
                      <a:pt x="4" y="14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2" y="44"/>
                    </a:lnTo>
                    <a:lnTo>
                      <a:pt x="6" y="58"/>
                    </a:lnTo>
                    <a:lnTo>
                      <a:pt x="12" y="68"/>
                    </a:lnTo>
                    <a:lnTo>
                      <a:pt x="19" y="78"/>
                    </a:lnTo>
                    <a:lnTo>
                      <a:pt x="23" y="86"/>
                    </a:lnTo>
                    <a:lnTo>
                      <a:pt x="25" y="91"/>
                    </a:lnTo>
                    <a:lnTo>
                      <a:pt x="23" y="93"/>
                    </a:lnTo>
                    <a:lnTo>
                      <a:pt x="36" y="101"/>
                    </a:lnTo>
                    <a:lnTo>
                      <a:pt x="40" y="91"/>
                    </a:lnTo>
                    <a:lnTo>
                      <a:pt x="38" y="81"/>
                    </a:lnTo>
                    <a:lnTo>
                      <a:pt x="32" y="73"/>
                    </a:lnTo>
                    <a:lnTo>
                      <a:pt x="27" y="63"/>
                    </a:lnTo>
                    <a:lnTo>
                      <a:pt x="21" y="53"/>
                    </a:lnTo>
                    <a:lnTo>
                      <a:pt x="17" y="41"/>
                    </a:lnTo>
                    <a:lnTo>
                      <a:pt x="17" y="36"/>
                    </a:lnTo>
                    <a:lnTo>
                      <a:pt x="17" y="31"/>
                    </a:lnTo>
                    <a:lnTo>
                      <a:pt x="17" y="24"/>
                    </a:lnTo>
                    <a:lnTo>
                      <a:pt x="19" y="17"/>
                    </a:lnTo>
                    <a:lnTo>
                      <a:pt x="6" y="21"/>
                    </a:lnTo>
                    <a:lnTo>
                      <a:pt x="17" y="12"/>
                    </a:lnTo>
                    <a:lnTo>
                      <a:pt x="8" y="0"/>
                    </a:lnTo>
                    <a:lnTo>
                      <a:pt x="4" y="14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90" name="Freeform 662"/>
              <p:cNvSpPr>
                <a:spLocks/>
              </p:cNvSpPr>
              <p:nvPr/>
            </p:nvSpPr>
            <p:spPr bwMode="auto">
              <a:xfrm>
                <a:off x="758" y="3607"/>
                <a:ext cx="32" cy="37"/>
              </a:xfrm>
              <a:custGeom>
                <a:avLst/>
                <a:gdLst/>
                <a:ahLst/>
                <a:cxnLst>
                  <a:cxn ang="0">
                    <a:pos x="30" y="36"/>
                  </a:cxn>
                  <a:cxn ang="0">
                    <a:pos x="32" y="24"/>
                  </a:cxn>
                  <a:cxn ang="0">
                    <a:pos x="11" y="0"/>
                  </a:cxn>
                  <a:cxn ang="0">
                    <a:pos x="0" y="9"/>
                  </a:cxn>
                  <a:cxn ang="0">
                    <a:pos x="19" y="32"/>
                  </a:cxn>
                  <a:cxn ang="0">
                    <a:pos x="30" y="36"/>
                  </a:cxn>
                  <a:cxn ang="0">
                    <a:pos x="19" y="32"/>
                  </a:cxn>
                  <a:cxn ang="0">
                    <a:pos x="23" y="37"/>
                  </a:cxn>
                  <a:cxn ang="0">
                    <a:pos x="30" y="36"/>
                  </a:cxn>
                </a:cxnLst>
                <a:rect l="0" t="0" r="r" b="b"/>
                <a:pathLst>
                  <a:path w="32" h="37">
                    <a:moveTo>
                      <a:pt x="30" y="36"/>
                    </a:moveTo>
                    <a:lnTo>
                      <a:pt x="32" y="24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19" y="32"/>
                    </a:lnTo>
                    <a:lnTo>
                      <a:pt x="30" y="36"/>
                    </a:lnTo>
                    <a:lnTo>
                      <a:pt x="19" y="32"/>
                    </a:lnTo>
                    <a:lnTo>
                      <a:pt x="23" y="37"/>
                    </a:ln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91" name="Freeform 663"/>
              <p:cNvSpPr>
                <a:spLocks/>
              </p:cNvSpPr>
              <p:nvPr/>
            </p:nvSpPr>
            <p:spPr bwMode="auto">
              <a:xfrm>
                <a:off x="781" y="3609"/>
                <a:ext cx="60" cy="34"/>
              </a:xfrm>
              <a:custGeom>
                <a:avLst/>
                <a:gdLst/>
                <a:ahLst/>
                <a:cxnLst>
                  <a:cxn ang="0">
                    <a:pos x="60" y="5"/>
                  </a:cxn>
                  <a:cxn ang="0">
                    <a:pos x="48" y="0"/>
                  </a:cxn>
                  <a:cxn ang="0">
                    <a:pos x="0" y="20"/>
                  </a:cxn>
                  <a:cxn ang="0">
                    <a:pos x="7" y="34"/>
                  </a:cxn>
                  <a:cxn ang="0">
                    <a:pos x="54" y="12"/>
                  </a:cxn>
                  <a:cxn ang="0">
                    <a:pos x="60" y="5"/>
                  </a:cxn>
                  <a:cxn ang="0">
                    <a:pos x="54" y="12"/>
                  </a:cxn>
                  <a:cxn ang="0">
                    <a:pos x="60" y="10"/>
                  </a:cxn>
                  <a:cxn ang="0">
                    <a:pos x="60" y="5"/>
                  </a:cxn>
                </a:cxnLst>
                <a:rect l="0" t="0" r="r" b="b"/>
                <a:pathLst>
                  <a:path w="60" h="34">
                    <a:moveTo>
                      <a:pt x="60" y="5"/>
                    </a:moveTo>
                    <a:lnTo>
                      <a:pt x="48" y="0"/>
                    </a:lnTo>
                    <a:lnTo>
                      <a:pt x="0" y="20"/>
                    </a:lnTo>
                    <a:lnTo>
                      <a:pt x="7" y="34"/>
                    </a:lnTo>
                    <a:lnTo>
                      <a:pt x="54" y="12"/>
                    </a:lnTo>
                    <a:lnTo>
                      <a:pt x="60" y="5"/>
                    </a:lnTo>
                    <a:lnTo>
                      <a:pt x="54" y="12"/>
                    </a:lnTo>
                    <a:lnTo>
                      <a:pt x="60" y="10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92" name="Freeform 664"/>
              <p:cNvSpPr>
                <a:spLocks noEditPoints="1"/>
              </p:cNvSpPr>
              <p:nvPr/>
            </p:nvSpPr>
            <p:spPr bwMode="auto">
              <a:xfrm>
                <a:off x="662" y="3152"/>
                <a:ext cx="1300" cy="872"/>
              </a:xfrm>
              <a:custGeom>
                <a:avLst/>
                <a:gdLst/>
                <a:ahLst/>
                <a:cxnLst>
                  <a:cxn ang="0">
                    <a:pos x="990" y="674"/>
                  </a:cxn>
                  <a:cxn ang="0">
                    <a:pos x="971" y="688"/>
                  </a:cxn>
                  <a:cxn ang="0">
                    <a:pos x="960" y="679"/>
                  </a:cxn>
                  <a:cxn ang="0">
                    <a:pos x="1277" y="563"/>
                  </a:cxn>
                  <a:cxn ang="0">
                    <a:pos x="1300" y="571"/>
                  </a:cxn>
                  <a:cxn ang="0">
                    <a:pos x="1289" y="582"/>
                  </a:cxn>
                  <a:cxn ang="0">
                    <a:pos x="1065" y="610"/>
                  </a:cxn>
                  <a:cxn ang="0">
                    <a:pos x="1116" y="593"/>
                  </a:cxn>
                  <a:cxn ang="0">
                    <a:pos x="1155" y="604"/>
                  </a:cxn>
                  <a:cxn ang="0">
                    <a:pos x="1152" y="637"/>
                  </a:cxn>
                  <a:cxn ang="0">
                    <a:pos x="1093" y="661"/>
                  </a:cxn>
                  <a:cxn ang="0">
                    <a:pos x="1063" y="631"/>
                  </a:cxn>
                  <a:cxn ang="0">
                    <a:pos x="924" y="443"/>
                  </a:cxn>
                  <a:cxn ang="0">
                    <a:pos x="962" y="433"/>
                  </a:cxn>
                  <a:cxn ang="0">
                    <a:pos x="1022" y="413"/>
                  </a:cxn>
                  <a:cxn ang="0">
                    <a:pos x="1090" y="381"/>
                  </a:cxn>
                  <a:cxn ang="0">
                    <a:pos x="1150" y="381"/>
                  </a:cxn>
                  <a:cxn ang="0">
                    <a:pos x="1174" y="347"/>
                  </a:cxn>
                  <a:cxn ang="0">
                    <a:pos x="1061" y="303"/>
                  </a:cxn>
                  <a:cxn ang="0">
                    <a:pos x="1007" y="276"/>
                  </a:cxn>
                  <a:cxn ang="0">
                    <a:pos x="877" y="234"/>
                  </a:cxn>
                  <a:cxn ang="0">
                    <a:pos x="840" y="224"/>
                  </a:cxn>
                  <a:cxn ang="0">
                    <a:pos x="767" y="194"/>
                  </a:cxn>
                  <a:cxn ang="0">
                    <a:pos x="755" y="173"/>
                  </a:cxn>
                  <a:cxn ang="0">
                    <a:pos x="703" y="150"/>
                  </a:cxn>
                  <a:cxn ang="0">
                    <a:pos x="543" y="109"/>
                  </a:cxn>
                  <a:cxn ang="0">
                    <a:pos x="395" y="59"/>
                  </a:cxn>
                  <a:cxn ang="0">
                    <a:pos x="348" y="52"/>
                  </a:cxn>
                  <a:cxn ang="0">
                    <a:pos x="284" y="37"/>
                  </a:cxn>
                  <a:cxn ang="0">
                    <a:pos x="224" y="17"/>
                  </a:cxn>
                  <a:cxn ang="0">
                    <a:pos x="164" y="12"/>
                  </a:cxn>
                  <a:cxn ang="0">
                    <a:pos x="102" y="33"/>
                  </a:cxn>
                  <a:cxn ang="0">
                    <a:pos x="77" y="45"/>
                  </a:cxn>
                  <a:cxn ang="0">
                    <a:pos x="85" y="98"/>
                  </a:cxn>
                  <a:cxn ang="0">
                    <a:pos x="79" y="135"/>
                  </a:cxn>
                  <a:cxn ang="0">
                    <a:pos x="122" y="185"/>
                  </a:cxn>
                  <a:cxn ang="0">
                    <a:pos x="258" y="239"/>
                  </a:cxn>
                  <a:cxn ang="0">
                    <a:pos x="119" y="485"/>
                  </a:cxn>
                  <a:cxn ang="0">
                    <a:pos x="96" y="472"/>
                  </a:cxn>
                  <a:cxn ang="0">
                    <a:pos x="120" y="528"/>
                  </a:cxn>
                  <a:cxn ang="0">
                    <a:pos x="122" y="632"/>
                  </a:cxn>
                  <a:cxn ang="0">
                    <a:pos x="88" y="639"/>
                  </a:cxn>
                  <a:cxn ang="0">
                    <a:pos x="0" y="727"/>
                  </a:cxn>
                  <a:cxn ang="0">
                    <a:pos x="90" y="784"/>
                  </a:cxn>
                  <a:cxn ang="0">
                    <a:pos x="149" y="835"/>
                  </a:cxn>
                  <a:cxn ang="0">
                    <a:pos x="169" y="867"/>
                  </a:cxn>
                  <a:cxn ang="0">
                    <a:pos x="212" y="872"/>
                  </a:cxn>
                  <a:cxn ang="0">
                    <a:pos x="381" y="851"/>
                  </a:cxn>
                  <a:cxn ang="0">
                    <a:pos x="470" y="862"/>
                  </a:cxn>
                  <a:cxn ang="0">
                    <a:pos x="485" y="872"/>
                  </a:cxn>
                  <a:cxn ang="0">
                    <a:pos x="522" y="857"/>
                  </a:cxn>
                  <a:cxn ang="0">
                    <a:pos x="590" y="836"/>
                  </a:cxn>
                  <a:cxn ang="0">
                    <a:pos x="680" y="811"/>
                  </a:cxn>
                  <a:cxn ang="0">
                    <a:pos x="697" y="799"/>
                  </a:cxn>
                  <a:cxn ang="0">
                    <a:pos x="688" y="781"/>
                  </a:cxn>
                  <a:cxn ang="0">
                    <a:pos x="785" y="725"/>
                  </a:cxn>
                  <a:cxn ang="0">
                    <a:pos x="798" y="713"/>
                  </a:cxn>
                  <a:cxn ang="0">
                    <a:pos x="780" y="644"/>
                  </a:cxn>
                  <a:cxn ang="0">
                    <a:pos x="772" y="598"/>
                  </a:cxn>
                  <a:cxn ang="0">
                    <a:pos x="795" y="558"/>
                  </a:cxn>
                  <a:cxn ang="0">
                    <a:pos x="875" y="489"/>
                  </a:cxn>
                </a:cxnLst>
                <a:rect l="0" t="0" r="r" b="b"/>
                <a:pathLst>
                  <a:path w="1300" h="872">
                    <a:moveTo>
                      <a:pt x="960" y="676"/>
                    </a:moveTo>
                    <a:lnTo>
                      <a:pt x="971" y="673"/>
                    </a:lnTo>
                    <a:lnTo>
                      <a:pt x="981" y="671"/>
                    </a:lnTo>
                    <a:lnTo>
                      <a:pt x="990" y="674"/>
                    </a:lnTo>
                    <a:lnTo>
                      <a:pt x="999" y="679"/>
                    </a:lnTo>
                    <a:lnTo>
                      <a:pt x="992" y="683"/>
                    </a:lnTo>
                    <a:lnTo>
                      <a:pt x="977" y="688"/>
                    </a:lnTo>
                    <a:lnTo>
                      <a:pt x="971" y="688"/>
                    </a:lnTo>
                    <a:lnTo>
                      <a:pt x="966" y="688"/>
                    </a:lnTo>
                    <a:lnTo>
                      <a:pt x="964" y="686"/>
                    </a:lnTo>
                    <a:lnTo>
                      <a:pt x="962" y="683"/>
                    </a:lnTo>
                    <a:lnTo>
                      <a:pt x="960" y="679"/>
                    </a:lnTo>
                    <a:lnTo>
                      <a:pt x="960" y="676"/>
                    </a:lnTo>
                    <a:close/>
                    <a:moveTo>
                      <a:pt x="1225" y="558"/>
                    </a:moveTo>
                    <a:lnTo>
                      <a:pt x="1255" y="560"/>
                    </a:lnTo>
                    <a:lnTo>
                      <a:pt x="1277" y="563"/>
                    </a:lnTo>
                    <a:lnTo>
                      <a:pt x="1287" y="565"/>
                    </a:lnTo>
                    <a:lnTo>
                      <a:pt x="1292" y="566"/>
                    </a:lnTo>
                    <a:lnTo>
                      <a:pt x="1296" y="570"/>
                    </a:lnTo>
                    <a:lnTo>
                      <a:pt x="1300" y="571"/>
                    </a:lnTo>
                    <a:lnTo>
                      <a:pt x="1300" y="575"/>
                    </a:lnTo>
                    <a:lnTo>
                      <a:pt x="1298" y="577"/>
                    </a:lnTo>
                    <a:lnTo>
                      <a:pt x="1294" y="580"/>
                    </a:lnTo>
                    <a:lnTo>
                      <a:pt x="1289" y="582"/>
                    </a:lnTo>
                    <a:lnTo>
                      <a:pt x="1272" y="585"/>
                    </a:lnTo>
                    <a:lnTo>
                      <a:pt x="1245" y="588"/>
                    </a:lnTo>
                    <a:lnTo>
                      <a:pt x="1225" y="558"/>
                    </a:lnTo>
                    <a:close/>
                    <a:moveTo>
                      <a:pt x="1065" y="610"/>
                    </a:moveTo>
                    <a:lnTo>
                      <a:pt x="1086" y="600"/>
                    </a:lnTo>
                    <a:lnTo>
                      <a:pt x="1101" y="593"/>
                    </a:lnTo>
                    <a:lnTo>
                      <a:pt x="1108" y="592"/>
                    </a:lnTo>
                    <a:lnTo>
                      <a:pt x="1116" y="593"/>
                    </a:lnTo>
                    <a:lnTo>
                      <a:pt x="1120" y="597"/>
                    </a:lnTo>
                    <a:lnTo>
                      <a:pt x="1127" y="600"/>
                    </a:lnTo>
                    <a:lnTo>
                      <a:pt x="1138" y="604"/>
                    </a:lnTo>
                    <a:lnTo>
                      <a:pt x="1155" y="604"/>
                    </a:lnTo>
                    <a:lnTo>
                      <a:pt x="1157" y="612"/>
                    </a:lnTo>
                    <a:lnTo>
                      <a:pt x="1157" y="620"/>
                    </a:lnTo>
                    <a:lnTo>
                      <a:pt x="1155" y="629"/>
                    </a:lnTo>
                    <a:lnTo>
                      <a:pt x="1152" y="637"/>
                    </a:lnTo>
                    <a:lnTo>
                      <a:pt x="1140" y="652"/>
                    </a:lnTo>
                    <a:lnTo>
                      <a:pt x="1127" y="666"/>
                    </a:lnTo>
                    <a:lnTo>
                      <a:pt x="1108" y="664"/>
                    </a:lnTo>
                    <a:lnTo>
                      <a:pt x="1093" y="661"/>
                    </a:lnTo>
                    <a:lnTo>
                      <a:pt x="1082" y="654"/>
                    </a:lnTo>
                    <a:lnTo>
                      <a:pt x="1073" y="647"/>
                    </a:lnTo>
                    <a:lnTo>
                      <a:pt x="1067" y="639"/>
                    </a:lnTo>
                    <a:lnTo>
                      <a:pt x="1063" y="631"/>
                    </a:lnTo>
                    <a:lnTo>
                      <a:pt x="1063" y="620"/>
                    </a:lnTo>
                    <a:lnTo>
                      <a:pt x="1065" y="610"/>
                    </a:lnTo>
                    <a:close/>
                    <a:moveTo>
                      <a:pt x="917" y="448"/>
                    </a:moveTo>
                    <a:lnTo>
                      <a:pt x="924" y="443"/>
                    </a:lnTo>
                    <a:lnTo>
                      <a:pt x="932" y="440"/>
                    </a:lnTo>
                    <a:lnTo>
                      <a:pt x="939" y="437"/>
                    </a:lnTo>
                    <a:lnTo>
                      <a:pt x="947" y="435"/>
                    </a:lnTo>
                    <a:lnTo>
                      <a:pt x="962" y="433"/>
                    </a:lnTo>
                    <a:lnTo>
                      <a:pt x="977" y="433"/>
                    </a:lnTo>
                    <a:lnTo>
                      <a:pt x="990" y="428"/>
                    </a:lnTo>
                    <a:lnTo>
                      <a:pt x="1005" y="421"/>
                    </a:lnTo>
                    <a:lnTo>
                      <a:pt x="1022" y="413"/>
                    </a:lnTo>
                    <a:lnTo>
                      <a:pt x="1041" y="403"/>
                    </a:lnTo>
                    <a:lnTo>
                      <a:pt x="1058" y="394"/>
                    </a:lnTo>
                    <a:lnTo>
                      <a:pt x="1075" y="388"/>
                    </a:lnTo>
                    <a:lnTo>
                      <a:pt x="1090" y="381"/>
                    </a:lnTo>
                    <a:lnTo>
                      <a:pt x="1105" y="379"/>
                    </a:lnTo>
                    <a:lnTo>
                      <a:pt x="1131" y="384"/>
                    </a:lnTo>
                    <a:lnTo>
                      <a:pt x="1146" y="384"/>
                    </a:lnTo>
                    <a:lnTo>
                      <a:pt x="1150" y="381"/>
                    </a:lnTo>
                    <a:lnTo>
                      <a:pt x="1152" y="374"/>
                    </a:lnTo>
                    <a:lnTo>
                      <a:pt x="1153" y="364"/>
                    </a:lnTo>
                    <a:lnTo>
                      <a:pt x="1153" y="351"/>
                    </a:lnTo>
                    <a:lnTo>
                      <a:pt x="1174" y="347"/>
                    </a:lnTo>
                    <a:lnTo>
                      <a:pt x="1182" y="345"/>
                    </a:lnTo>
                    <a:lnTo>
                      <a:pt x="1183" y="339"/>
                    </a:lnTo>
                    <a:lnTo>
                      <a:pt x="1182" y="324"/>
                    </a:lnTo>
                    <a:lnTo>
                      <a:pt x="1061" y="303"/>
                    </a:lnTo>
                    <a:lnTo>
                      <a:pt x="1048" y="300"/>
                    </a:lnTo>
                    <a:lnTo>
                      <a:pt x="1035" y="293"/>
                    </a:lnTo>
                    <a:lnTo>
                      <a:pt x="1020" y="285"/>
                    </a:lnTo>
                    <a:lnTo>
                      <a:pt x="1007" y="276"/>
                    </a:lnTo>
                    <a:lnTo>
                      <a:pt x="983" y="254"/>
                    </a:lnTo>
                    <a:lnTo>
                      <a:pt x="960" y="236"/>
                    </a:lnTo>
                    <a:lnTo>
                      <a:pt x="904" y="261"/>
                    </a:lnTo>
                    <a:lnTo>
                      <a:pt x="877" y="234"/>
                    </a:lnTo>
                    <a:lnTo>
                      <a:pt x="864" y="222"/>
                    </a:lnTo>
                    <a:lnTo>
                      <a:pt x="859" y="221"/>
                    </a:lnTo>
                    <a:lnTo>
                      <a:pt x="851" y="221"/>
                    </a:lnTo>
                    <a:lnTo>
                      <a:pt x="840" y="224"/>
                    </a:lnTo>
                    <a:lnTo>
                      <a:pt x="825" y="229"/>
                    </a:lnTo>
                    <a:lnTo>
                      <a:pt x="802" y="214"/>
                    </a:lnTo>
                    <a:lnTo>
                      <a:pt x="778" y="200"/>
                    </a:lnTo>
                    <a:lnTo>
                      <a:pt x="767" y="194"/>
                    </a:lnTo>
                    <a:lnTo>
                      <a:pt x="759" y="187"/>
                    </a:lnTo>
                    <a:lnTo>
                      <a:pt x="757" y="182"/>
                    </a:lnTo>
                    <a:lnTo>
                      <a:pt x="755" y="177"/>
                    </a:lnTo>
                    <a:lnTo>
                      <a:pt x="755" y="173"/>
                    </a:lnTo>
                    <a:lnTo>
                      <a:pt x="757" y="167"/>
                    </a:lnTo>
                    <a:lnTo>
                      <a:pt x="740" y="162"/>
                    </a:lnTo>
                    <a:lnTo>
                      <a:pt x="721" y="155"/>
                    </a:lnTo>
                    <a:lnTo>
                      <a:pt x="703" y="150"/>
                    </a:lnTo>
                    <a:lnTo>
                      <a:pt x="688" y="145"/>
                    </a:lnTo>
                    <a:lnTo>
                      <a:pt x="639" y="130"/>
                    </a:lnTo>
                    <a:lnTo>
                      <a:pt x="590" y="119"/>
                    </a:lnTo>
                    <a:lnTo>
                      <a:pt x="543" y="109"/>
                    </a:lnTo>
                    <a:lnTo>
                      <a:pt x="494" y="99"/>
                    </a:lnTo>
                    <a:lnTo>
                      <a:pt x="460" y="86"/>
                    </a:lnTo>
                    <a:lnTo>
                      <a:pt x="417" y="67"/>
                    </a:lnTo>
                    <a:lnTo>
                      <a:pt x="395" y="59"/>
                    </a:lnTo>
                    <a:lnTo>
                      <a:pt x="374" y="54"/>
                    </a:lnTo>
                    <a:lnTo>
                      <a:pt x="365" y="52"/>
                    </a:lnTo>
                    <a:lnTo>
                      <a:pt x="355" y="50"/>
                    </a:lnTo>
                    <a:lnTo>
                      <a:pt x="348" y="52"/>
                    </a:lnTo>
                    <a:lnTo>
                      <a:pt x="340" y="54"/>
                    </a:lnTo>
                    <a:lnTo>
                      <a:pt x="316" y="44"/>
                    </a:lnTo>
                    <a:lnTo>
                      <a:pt x="299" y="39"/>
                    </a:lnTo>
                    <a:lnTo>
                      <a:pt x="284" y="37"/>
                    </a:lnTo>
                    <a:lnTo>
                      <a:pt x="273" y="35"/>
                    </a:lnTo>
                    <a:lnTo>
                      <a:pt x="259" y="32"/>
                    </a:lnTo>
                    <a:lnTo>
                      <a:pt x="242" y="27"/>
                    </a:lnTo>
                    <a:lnTo>
                      <a:pt x="224" y="17"/>
                    </a:lnTo>
                    <a:lnTo>
                      <a:pt x="196" y="0"/>
                    </a:lnTo>
                    <a:lnTo>
                      <a:pt x="179" y="0"/>
                    </a:lnTo>
                    <a:lnTo>
                      <a:pt x="169" y="3"/>
                    </a:lnTo>
                    <a:lnTo>
                      <a:pt x="164" y="12"/>
                    </a:lnTo>
                    <a:lnTo>
                      <a:pt x="154" y="32"/>
                    </a:lnTo>
                    <a:lnTo>
                      <a:pt x="134" y="32"/>
                    </a:lnTo>
                    <a:lnTo>
                      <a:pt x="117" y="32"/>
                    </a:lnTo>
                    <a:lnTo>
                      <a:pt x="102" y="33"/>
                    </a:lnTo>
                    <a:lnTo>
                      <a:pt x="90" y="37"/>
                    </a:lnTo>
                    <a:lnTo>
                      <a:pt x="85" y="39"/>
                    </a:lnTo>
                    <a:lnTo>
                      <a:pt x="81" y="42"/>
                    </a:lnTo>
                    <a:lnTo>
                      <a:pt x="77" y="45"/>
                    </a:lnTo>
                    <a:lnTo>
                      <a:pt x="73" y="50"/>
                    </a:lnTo>
                    <a:lnTo>
                      <a:pt x="70" y="60"/>
                    </a:lnTo>
                    <a:lnTo>
                      <a:pt x="68" y="76"/>
                    </a:lnTo>
                    <a:lnTo>
                      <a:pt x="85" y="98"/>
                    </a:lnTo>
                    <a:lnTo>
                      <a:pt x="92" y="109"/>
                    </a:lnTo>
                    <a:lnTo>
                      <a:pt x="92" y="114"/>
                    </a:lnTo>
                    <a:lnTo>
                      <a:pt x="88" y="123"/>
                    </a:lnTo>
                    <a:lnTo>
                      <a:pt x="79" y="135"/>
                    </a:lnTo>
                    <a:lnTo>
                      <a:pt x="68" y="152"/>
                    </a:lnTo>
                    <a:lnTo>
                      <a:pt x="137" y="165"/>
                    </a:lnTo>
                    <a:lnTo>
                      <a:pt x="132" y="175"/>
                    </a:lnTo>
                    <a:lnTo>
                      <a:pt x="122" y="185"/>
                    </a:lnTo>
                    <a:lnTo>
                      <a:pt x="160" y="199"/>
                    </a:lnTo>
                    <a:lnTo>
                      <a:pt x="192" y="209"/>
                    </a:lnTo>
                    <a:lnTo>
                      <a:pt x="222" y="221"/>
                    </a:lnTo>
                    <a:lnTo>
                      <a:pt x="258" y="239"/>
                    </a:lnTo>
                    <a:lnTo>
                      <a:pt x="267" y="271"/>
                    </a:lnTo>
                    <a:lnTo>
                      <a:pt x="196" y="312"/>
                    </a:lnTo>
                    <a:lnTo>
                      <a:pt x="171" y="462"/>
                    </a:lnTo>
                    <a:lnTo>
                      <a:pt x="119" y="485"/>
                    </a:lnTo>
                    <a:lnTo>
                      <a:pt x="102" y="457"/>
                    </a:lnTo>
                    <a:lnTo>
                      <a:pt x="100" y="458"/>
                    </a:lnTo>
                    <a:lnTo>
                      <a:pt x="98" y="465"/>
                    </a:lnTo>
                    <a:lnTo>
                      <a:pt x="96" y="472"/>
                    </a:lnTo>
                    <a:lnTo>
                      <a:pt x="98" y="480"/>
                    </a:lnTo>
                    <a:lnTo>
                      <a:pt x="103" y="492"/>
                    </a:lnTo>
                    <a:lnTo>
                      <a:pt x="113" y="511"/>
                    </a:lnTo>
                    <a:lnTo>
                      <a:pt x="120" y="528"/>
                    </a:lnTo>
                    <a:lnTo>
                      <a:pt x="122" y="538"/>
                    </a:lnTo>
                    <a:lnTo>
                      <a:pt x="83" y="615"/>
                    </a:lnTo>
                    <a:lnTo>
                      <a:pt x="130" y="629"/>
                    </a:lnTo>
                    <a:lnTo>
                      <a:pt x="122" y="632"/>
                    </a:lnTo>
                    <a:lnTo>
                      <a:pt x="115" y="636"/>
                    </a:lnTo>
                    <a:lnTo>
                      <a:pt x="107" y="637"/>
                    </a:lnTo>
                    <a:lnTo>
                      <a:pt x="98" y="637"/>
                    </a:lnTo>
                    <a:lnTo>
                      <a:pt x="88" y="639"/>
                    </a:lnTo>
                    <a:lnTo>
                      <a:pt x="81" y="641"/>
                    </a:lnTo>
                    <a:lnTo>
                      <a:pt x="75" y="642"/>
                    </a:lnTo>
                    <a:lnTo>
                      <a:pt x="70" y="646"/>
                    </a:lnTo>
                    <a:lnTo>
                      <a:pt x="0" y="727"/>
                    </a:lnTo>
                    <a:lnTo>
                      <a:pt x="21" y="742"/>
                    </a:lnTo>
                    <a:lnTo>
                      <a:pt x="43" y="757"/>
                    </a:lnTo>
                    <a:lnTo>
                      <a:pt x="66" y="770"/>
                    </a:lnTo>
                    <a:lnTo>
                      <a:pt x="90" y="784"/>
                    </a:lnTo>
                    <a:lnTo>
                      <a:pt x="113" y="797"/>
                    </a:lnTo>
                    <a:lnTo>
                      <a:pt x="134" y="814"/>
                    </a:lnTo>
                    <a:lnTo>
                      <a:pt x="141" y="824"/>
                    </a:lnTo>
                    <a:lnTo>
                      <a:pt x="149" y="835"/>
                    </a:lnTo>
                    <a:lnTo>
                      <a:pt x="156" y="845"/>
                    </a:lnTo>
                    <a:lnTo>
                      <a:pt x="162" y="857"/>
                    </a:lnTo>
                    <a:lnTo>
                      <a:pt x="164" y="862"/>
                    </a:lnTo>
                    <a:lnTo>
                      <a:pt x="169" y="867"/>
                    </a:lnTo>
                    <a:lnTo>
                      <a:pt x="175" y="868"/>
                    </a:lnTo>
                    <a:lnTo>
                      <a:pt x="184" y="870"/>
                    </a:lnTo>
                    <a:lnTo>
                      <a:pt x="201" y="872"/>
                    </a:lnTo>
                    <a:lnTo>
                      <a:pt x="212" y="872"/>
                    </a:lnTo>
                    <a:lnTo>
                      <a:pt x="273" y="862"/>
                    </a:lnTo>
                    <a:lnTo>
                      <a:pt x="327" y="853"/>
                    </a:lnTo>
                    <a:lnTo>
                      <a:pt x="355" y="851"/>
                    </a:lnTo>
                    <a:lnTo>
                      <a:pt x="381" y="851"/>
                    </a:lnTo>
                    <a:lnTo>
                      <a:pt x="412" y="853"/>
                    </a:lnTo>
                    <a:lnTo>
                      <a:pt x="442" y="857"/>
                    </a:lnTo>
                    <a:lnTo>
                      <a:pt x="458" y="858"/>
                    </a:lnTo>
                    <a:lnTo>
                      <a:pt x="470" y="862"/>
                    </a:lnTo>
                    <a:lnTo>
                      <a:pt x="475" y="867"/>
                    </a:lnTo>
                    <a:lnTo>
                      <a:pt x="477" y="870"/>
                    </a:lnTo>
                    <a:lnTo>
                      <a:pt x="481" y="872"/>
                    </a:lnTo>
                    <a:lnTo>
                      <a:pt x="485" y="872"/>
                    </a:lnTo>
                    <a:lnTo>
                      <a:pt x="490" y="867"/>
                    </a:lnTo>
                    <a:lnTo>
                      <a:pt x="502" y="857"/>
                    </a:lnTo>
                    <a:lnTo>
                      <a:pt x="511" y="858"/>
                    </a:lnTo>
                    <a:lnTo>
                      <a:pt x="522" y="857"/>
                    </a:lnTo>
                    <a:lnTo>
                      <a:pt x="532" y="855"/>
                    </a:lnTo>
                    <a:lnTo>
                      <a:pt x="543" y="853"/>
                    </a:lnTo>
                    <a:lnTo>
                      <a:pt x="567" y="846"/>
                    </a:lnTo>
                    <a:lnTo>
                      <a:pt x="590" y="836"/>
                    </a:lnTo>
                    <a:lnTo>
                      <a:pt x="614" y="828"/>
                    </a:lnTo>
                    <a:lnTo>
                      <a:pt x="637" y="819"/>
                    </a:lnTo>
                    <a:lnTo>
                      <a:pt x="659" y="814"/>
                    </a:lnTo>
                    <a:lnTo>
                      <a:pt x="680" y="811"/>
                    </a:lnTo>
                    <a:lnTo>
                      <a:pt x="690" y="808"/>
                    </a:lnTo>
                    <a:lnTo>
                      <a:pt x="695" y="804"/>
                    </a:lnTo>
                    <a:lnTo>
                      <a:pt x="697" y="803"/>
                    </a:lnTo>
                    <a:lnTo>
                      <a:pt x="697" y="799"/>
                    </a:lnTo>
                    <a:lnTo>
                      <a:pt x="693" y="797"/>
                    </a:lnTo>
                    <a:lnTo>
                      <a:pt x="691" y="794"/>
                    </a:lnTo>
                    <a:lnTo>
                      <a:pt x="690" y="789"/>
                    </a:lnTo>
                    <a:lnTo>
                      <a:pt x="688" y="781"/>
                    </a:lnTo>
                    <a:lnTo>
                      <a:pt x="725" y="757"/>
                    </a:lnTo>
                    <a:lnTo>
                      <a:pt x="753" y="742"/>
                    </a:lnTo>
                    <a:lnTo>
                      <a:pt x="772" y="732"/>
                    </a:lnTo>
                    <a:lnTo>
                      <a:pt x="785" y="725"/>
                    </a:lnTo>
                    <a:lnTo>
                      <a:pt x="791" y="723"/>
                    </a:lnTo>
                    <a:lnTo>
                      <a:pt x="793" y="720"/>
                    </a:lnTo>
                    <a:lnTo>
                      <a:pt x="797" y="717"/>
                    </a:lnTo>
                    <a:lnTo>
                      <a:pt x="798" y="713"/>
                    </a:lnTo>
                    <a:lnTo>
                      <a:pt x="798" y="701"/>
                    </a:lnTo>
                    <a:lnTo>
                      <a:pt x="798" y="683"/>
                    </a:lnTo>
                    <a:lnTo>
                      <a:pt x="789" y="664"/>
                    </a:lnTo>
                    <a:lnTo>
                      <a:pt x="780" y="644"/>
                    </a:lnTo>
                    <a:lnTo>
                      <a:pt x="776" y="632"/>
                    </a:lnTo>
                    <a:lnTo>
                      <a:pt x="772" y="622"/>
                    </a:lnTo>
                    <a:lnTo>
                      <a:pt x="772" y="610"/>
                    </a:lnTo>
                    <a:lnTo>
                      <a:pt x="772" y="598"/>
                    </a:lnTo>
                    <a:lnTo>
                      <a:pt x="776" y="588"/>
                    </a:lnTo>
                    <a:lnTo>
                      <a:pt x="782" y="578"/>
                    </a:lnTo>
                    <a:lnTo>
                      <a:pt x="789" y="568"/>
                    </a:lnTo>
                    <a:lnTo>
                      <a:pt x="795" y="558"/>
                    </a:lnTo>
                    <a:lnTo>
                      <a:pt x="813" y="541"/>
                    </a:lnTo>
                    <a:lnTo>
                      <a:pt x="832" y="523"/>
                    </a:lnTo>
                    <a:lnTo>
                      <a:pt x="853" y="506"/>
                    </a:lnTo>
                    <a:lnTo>
                      <a:pt x="875" y="489"/>
                    </a:lnTo>
                    <a:lnTo>
                      <a:pt x="898" y="469"/>
                    </a:lnTo>
                    <a:lnTo>
                      <a:pt x="917" y="4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93" name="Freeform 665"/>
              <p:cNvSpPr>
                <a:spLocks/>
              </p:cNvSpPr>
              <p:nvPr/>
            </p:nvSpPr>
            <p:spPr bwMode="auto">
              <a:xfrm>
                <a:off x="1618" y="3816"/>
                <a:ext cx="60" cy="20"/>
              </a:xfrm>
              <a:custGeom>
                <a:avLst/>
                <a:gdLst/>
                <a:ahLst/>
                <a:cxnLst>
                  <a:cxn ang="0">
                    <a:pos x="47" y="20"/>
                  </a:cxn>
                  <a:cxn ang="0">
                    <a:pos x="47" y="9"/>
                  </a:cxn>
                  <a:cxn ang="0">
                    <a:pos x="36" y="4"/>
                  </a:cxn>
                  <a:cxn ang="0">
                    <a:pos x="25" y="0"/>
                  </a:cxn>
                  <a:cxn ang="0">
                    <a:pos x="13" y="0"/>
                  </a:cxn>
                  <a:cxn ang="0">
                    <a:pos x="0" y="5"/>
                  </a:cxn>
                  <a:cxn ang="0">
                    <a:pos x="8" y="17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30" y="17"/>
                  </a:cxn>
                  <a:cxn ang="0">
                    <a:pos x="40" y="20"/>
                  </a:cxn>
                  <a:cxn ang="0">
                    <a:pos x="40" y="9"/>
                  </a:cxn>
                  <a:cxn ang="0">
                    <a:pos x="47" y="20"/>
                  </a:cxn>
                  <a:cxn ang="0">
                    <a:pos x="60" y="15"/>
                  </a:cxn>
                  <a:cxn ang="0">
                    <a:pos x="47" y="9"/>
                  </a:cxn>
                  <a:cxn ang="0">
                    <a:pos x="47" y="20"/>
                  </a:cxn>
                </a:cxnLst>
                <a:rect l="0" t="0" r="r" b="b"/>
                <a:pathLst>
                  <a:path w="60" h="20">
                    <a:moveTo>
                      <a:pt x="47" y="20"/>
                    </a:moveTo>
                    <a:lnTo>
                      <a:pt x="47" y="9"/>
                    </a:lnTo>
                    <a:lnTo>
                      <a:pt x="36" y="4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8" y="17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30" y="17"/>
                    </a:lnTo>
                    <a:lnTo>
                      <a:pt x="40" y="20"/>
                    </a:lnTo>
                    <a:lnTo>
                      <a:pt x="40" y="9"/>
                    </a:lnTo>
                    <a:lnTo>
                      <a:pt x="47" y="20"/>
                    </a:lnTo>
                    <a:lnTo>
                      <a:pt x="60" y="15"/>
                    </a:lnTo>
                    <a:lnTo>
                      <a:pt x="47" y="9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94" name="Freeform 666"/>
              <p:cNvSpPr>
                <a:spLocks/>
              </p:cNvSpPr>
              <p:nvPr/>
            </p:nvSpPr>
            <p:spPr bwMode="auto">
              <a:xfrm>
                <a:off x="1614" y="3821"/>
                <a:ext cx="51" cy="2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1"/>
                  </a:cxn>
                  <a:cxn ang="0">
                    <a:pos x="10" y="24"/>
                  </a:cxn>
                  <a:cxn ang="0">
                    <a:pos x="19" y="27"/>
                  </a:cxn>
                  <a:cxn ang="0">
                    <a:pos x="29" y="26"/>
                  </a:cxn>
                  <a:cxn ang="0">
                    <a:pos x="42" y="21"/>
                  </a:cxn>
                  <a:cxn ang="0">
                    <a:pos x="51" y="15"/>
                  </a:cxn>
                  <a:cxn ang="0">
                    <a:pos x="44" y="4"/>
                  </a:cxn>
                  <a:cxn ang="0">
                    <a:pos x="36" y="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5" y="12"/>
                  </a:cxn>
                  <a:cxn ang="0">
                    <a:pos x="17" y="12"/>
                  </a:cxn>
                  <a:cxn ang="0">
                    <a:pos x="15" y="12"/>
                  </a:cxn>
                  <a:cxn ang="0">
                    <a:pos x="15" y="10"/>
                  </a:cxn>
                  <a:cxn ang="0">
                    <a:pos x="15" y="7"/>
                  </a:cxn>
                  <a:cxn ang="0">
                    <a:pos x="12" y="1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4" y="0"/>
                  </a:cxn>
                </a:cxnLst>
                <a:rect l="0" t="0" r="r" b="b"/>
                <a:pathLst>
                  <a:path w="51" h="27">
                    <a:moveTo>
                      <a:pt x="4" y="0"/>
                    </a:moveTo>
                    <a:lnTo>
                      <a:pt x="0" y="7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10" y="24"/>
                    </a:lnTo>
                    <a:lnTo>
                      <a:pt x="19" y="27"/>
                    </a:lnTo>
                    <a:lnTo>
                      <a:pt x="29" y="26"/>
                    </a:lnTo>
                    <a:lnTo>
                      <a:pt x="42" y="21"/>
                    </a:lnTo>
                    <a:lnTo>
                      <a:pt x="51" y="15"/>
                    </a:lnTo>
                    <a:lnTo>
                      <a:pt x="44" y="4"/>
                    </a:lnTo>
                    <a:lnTo>
                      <a:pt x="36" y="7"/>
                    </a:lnTo>
                    <a:lnTo>
                      <a:pt x="23" y="12"/>
                    </a:lnTo>
                    <a:lnTo>
                      <a:pt x="19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2" y="1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95" name="Freeform 667"/>
              <p:cNvSpPr>
                <a:spLocks/>
              </p:cNvSpPr>
              <p:nvPr/>
            </p:nvSpPr>
            <p:spPr bwMode="auto">
              <a:xfrm>
                <a:off x="1887" y="3703"/>
                <a:ext cx="82" cy="44"/>
              </a:xfrm>
              <a:custGeom>
                <a:avLst/>
                <a:gdLst/>
                <a:ahLst/>
                <a:cxnLst>
                  <a:cxn ang="0">
                    <a:pos x="13" y="41"/>
                  </a:cxn>
                  <a:cxn ang="0">
                    <a:pos x="20" y="44"/>
                  </a:cxn>
                  <a:cxn ang="0">
                    <a:pos x="47" y="41"/>
                  </a:cxn>
                  <a:cxn ang="0">
                    <a:pos x="66" y="37"/>
                  </a:cxn>
                  <a:cxn ang="0">
                    <a:pos x="73" y="34"/>
                  </a:cxn>
                  <a:cxn ang="0">
                    <a:pos x="79" y="31"/>
                  </a:cxn>
                  <a:cxn ang="0">
                    <a:pos x="82" y="24"/>
                  </a:cxn>
                  <a:cxn ang="0">
                    <a:pos x="81" y="17"/>
                  </a:cxn>
                  <a:cxn ang="0">
                    <a:pos x="77" y="12"/>
                  </a:cxn>
                  <a:cxn ang="0">
                    <a:pos x="71" y="9"/>
                  </a:cxn>
                  <a:cxn ang="0">
                    <a:pos x="64" y="7"/>
                  </a:cxn>
                  <a:cxn ang="0">
                    <a:pos x="54" y="5"/>
                  </a:cxn>
                  <a:cxn ang="0">
                    <a:pos x="32" y="2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30" y="15"/>
                  </a:cxn>
                  <a:cxn ang="0">
                    <a:pos x="51" y="19"/>
                  </a:cxn>
                  <a:cxn ang="0">
                    <a:pos x="58" y="20"/>
                  </a:cxn>
                  <a:cxn ang="0">
                    <a:pos x="64" y="22"/>
                  </a:cxn>
                  <a:cxn ang="0">
                    <a:pos x="67" y="24"/>
                  </a:cxn>
                  <a:cxn ang="0">
                    <a:pos x="67" y="24"/>
                  </a:cxn>
                  <a:cxn ang="0">
                    <a:pos x="67" y="22"/>
                  </a:cxn>
                  <a:cxn ang="0">
                    <a:pos x="67" y="20"/>
                  </a:cxn>
                  <a:cxn ang="0">
                    <a:pos x="66" y="22"/>
                  </a:cxn>
                  <a:cxn ang="0">
                    <a:pos x="62" y="24"/>
                  </a:cxn>
                  <a:cxn ang="0">
                    <a:pos x="45" y="27"/>
                  </a:cxn>
                  <a:cxn ang="0">
                    <a:pos x="20" y="29"/>
                  </a:cxn>
                  <a:cxn ang="0">
                    <a:pos x="26" y="32"/>
                  </a:cxn>
                  <a:cxn ang="0">
                    <a:pos x="13" y="41"/>
                  </a:cxn>
                  <a:cxn ang="0">
                    <a:pos x="15" y="44"/>
                  </a:cxn>
                  <a:cxn ang="0">
                    <a:pos x="20" y="44"/>
                  </a:cxn>
                  <a:cxn ang="0">
                    <a:pos x="13" y="41"/>
                  </a:cxn>
                </a:cxnLst>
                <a:rect l="0" t="0" r="r" b="b"/>
                <a:pathLst>
                  <a:path w="82" h="44">
                    <a:moveTo>
                      <a:pt x="13" y="41"/>
                    </a:moveTo>
                    <a:lnTo>
                      <a:pt x="20" y="44"/>
                    </a:lnTo>
                    <a:lnTo>
                      <a:pt x="47" y="41"/>
                    </a:lnTo>
                    <a:lnTo>
                      <a:pt x="66" y="37"/>
                    </a:lnTo>
                    <a:lnTo>
                      <a:pt x="73" y="34"/>
                    </a:lnTo>
                    <a:lnTo>
                      <a:pt x="79" y="31"/>
                    </a:lnTo>
                    <a:lnTo>
                      <a:pt x="82" y="24"/>
                    </a:lnTo>
                    <a:lnTo>
                      <a:pt x="81" y="17"/>
                    </a:lnTo>
                    <a:lnTo>
                      <a:pt x="77" y="12"/>
                    </a:lnTo>
                    <a:lnTo>
                      <a:pt x="71" y="9"/>
                    </a:lnTo>
                    <a:lnTo>
                      <a:pt x="64" y="7"/>
                    </a:lnTo>
                    <a:lnTo>
                      <a:pt x="54" y="5"/>
                    </a:lnTo>
                    <a:lnTo>
                      <a:pt x="32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0" y="15"/>
                    </a:lnTo>
                    <a:lnTo>
                      <a:pt x="51" y="19"/>
                    </a:lnTo>
                    <a:lnTo>
                      <a:pt x="58" y="20"/>
                    </a:lnTo>
                    <a:lnTo>
                      <a:pt x="64" y="22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2"/>
                    </a:lnTo>
                    <a:lnTo>
                      <a:pt x="67" y="20"/>
                    </a:lnTo>
                    <a:lnTo>
                      <a:pt x="66" y="22"/>
                    </a:lnTo>
                    <a:lnTo>
                      <a:pt x="62" y="24"/>
                    </a:lnTo>
                    <a:lnTo>
                      <a:pt x="45" y="27"/>
                    </a:lnTo>
                    <a:lnTo>
                      <a:pt x="20" y="29"/>
                    </a:lnTo>
                    <a:lnTo>
                      <a:pt x="26" y="32"/>
                    </a:lnTo>
                    <a:lnTo>
                      <a:pt x="13" y="41"/>
                    </a:lnTo>
                    <a:lnTo>
                      <a:pt x="15" y="44"/>
                    </a:lnTo>
                    <a:lnTo>
                      <a:pt x="20" y="44"/>
                    </a:lnTo>
                    <a:lnTo>
                      <a:pt x="13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96" name="Freeform 668"/>
              <p:cNvSpPr>
                <a:spLocks/>
              </p:cNvSpPr>
              <p:nvPr/>
            </p:nvSpPr>
            <p:spPr bwMode="auto">
              <a:xfrm>
                <a:off x="1874" y="3703"/>
                <a:ext cx="39" cy="4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10"/>
                  </a:cxn>
                  <a:cxn ang="0">
                    <a:pos x="26" y="41"/>
                  </a:cxn>
                  <a:cxn ang="0">
                    <a:pos x="39" y="32"/>
                  </a:cxn>
                  <a:cxn ang="0">
                    <a:pos x="20" y="4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7" y="10"/>
                  </a:cxn>
                  <a:cxn ang="0">
                    <a:pos x="13" y="0"/>
                  </a:cxn>
                </a:cxnLst>
                <a:rect l="0" t="0" r="r" b="b"/>
                <a:pathLst>
                  <a:path w="39" h="41">
                    <a:moveTo>
                      <a:pt x="13" y="0"/>
                    </a:moveTo>
                    <a:lnTo>
                      <a:pt x="7" y="10"/>
                    </a:lnTo>
                    <a:lnTo>
                      <a:pt x="26" y="41"/>
                    </a:lnTo>
                    <a:lnTo>
                      <a:pt x="39" y="32"/>
                    </a:lnTo>
                    <a:lnTo>
                      <a:pt x="20" y="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7" y="1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97" name="Freeform 669"/>
              <p:cNvSpPr>
                <a:spLocks/>
              </p:cNvSpPr>
              <p:nvPr/>
            </p:nvSpPr>
            <p:spPr bwMode="auto">
              <a:xfrm>
                <a:off x="1723" y="3737"/>
                <a:ext cx="102" cy="32"/>
              </a:xfrm>
              <a:custGeom>
                <a:avLst/>
                <a:gdLst/>
                <a:ahLst/>
                <a:cxnLst>
                  <a:cxn ang="0">
                    <a:pos x="102" y="17"/>
                  </a:cxn>
                  <a:cxn ang="0">
                    <a:pos x="94" y="12"/>
                  </a:cxn>
                  <a:cxn ang="0">
                    <a:pos x="79" y="10"/>
                  </a:cxn>
                  <a:cxn ang="0">
                    <a:pos x="70" y="8"/>
                  </a:cxn>
                  <a:cxn ang="0">
                    <a:pos x="64" y="5"/>
                  </a:cxn>
                  <a:cxn ang="0">
                    <a:pos x="57" y="2"/>
                  </a:cxn>
                  <a:cxn ang="0">
                    <a:pos x="47" y="0"/>
                  </a:cxn>
                  <a:cxn ang="0">
                    <a:pos x="36" y="2"/>
                  </a:cxn>
                  <a:cxn ang="0">
                    <a:pos x="21" y="8"/>
                  </a:cxn>
                  <a:cxn ang="0">
                    <a:pos x="0" y="20"/>
                  </a:cxn>
                  <a:cxn ang="0">
                    <a:pos x="8" y="32"/>
                  </a:cxn>
                  <a:cxn ang="0">
                    <a:pos x="29" y="20"/>
                  </a:cxn>
                  <a:cxn ang="0">
                    <a:pos x="42" y="15"/>
                  </a:cxn>
                  <a:cxn ang="0">
                    <a:pos x="47" y="13"/>
                  </a:cxn>
                  <a:cxn ang="0">
                    <a:pos x="51" y="15"/>
                  </a:cxn>
                  <a:cxn ang="0">
                    <a:pos x="55" y="17"/>
                  </a:cxn>
                  <a:cxn ang="0">
                    <a:pos x="64" y="22"/>
                  </a:cxn>
                  <a:cxn ang="0">
                    <a:pos x="76" y="25"/>
                  </a:cxn>
                  <a:cxn ang="0">
                    <a:pos x="94" y="25"/>
                  </a:cxn>
                  <a:cxn ang="0">
                    <a:pos x="87" y="22"/>
                  </a:cxn>
                  <a:cxn ang="0">
                    <a:pos x="102" y="17"/>
                  </a:cxn>
                  <a:cxn ang="0">
                    <a:pos x="100" y="12"/>
                  </a:cxn>
                  <a:cxn ang="0">
                    <a:pos x="94" y="12"/>
                  </a:cxn>
                  <a:cxn ang="0">
                    <a:pos x="102" y="17"/>
                  </a:cxn>
                </a:cxnLst>
                <a:rect l="0" t="0" r="r" b="b"/>
                <a:pathLst>
                  <a:path w="102" h="32">
                    <a:moveTo>
                      <a:pt x="102" y="17"/>
                    </a:moveTo>
                    <a:lnTo>
                      <a:pt x="94" y="12"/>
                    </a:lnTo>
                    <a:lnTo>
                      <a:pt x="79" y="10"/>
                    </a:lnTo>
                    <a:lnTo>
                      <a:pt x="70" y="8"/>
                    </a:lnTo>
                    <a:lnTo>
                      <a:pt x="64" y="5"/>
                    </a:lnTo>
                    <a:lnTo>
                      <a:pt x="57" y="2"/>
                    </a:lnTo>
                    <a:lnTo>
                      <a:pt x="47" y="0"/>
                    </a:lnTo>
                    <a:lnTo>
                      <a:pt x="36" y="2"/>
                    </a:lnTo>
                    <a:lnTo>
                      <a:pt x="21" y="8"/>
                    </a:lnTo>
                    <a:lnTo>
                      <a:pt x="0" y="20"/>
                    </a:lnTo>
                    <a:lnTo>
                      <a:pt x="8" y="32"/>
                    </a:lnTo>
                    <a:lnTo>
                      <a:pt x="29" y="20"/>
                    </a:lnTo>
                    <a:lnTo>
                      <a:pt x="42" y="15"/>
                    </a:lnTo>
                    <a:lnTo>
                      <a:pt x="47" y="13"/>
                    </a:lnTo>
                    <a:lnTo>
                      <a:pt x="51" y="15"/>
                    </a:lnTo>
                    <a:lnTo>
                      <a:pt x="55" y="17"/>
                    </a:lnTo>
                    <a:lnTo>
                      <a:pt x="64" y="22"/>
                    </a:lnTo>
                    <a:lnTo>
                      <a:pt x="76" y="25"/>
                    </a:lnTo>
                    <a:lnTo>
                      <a:pt x="94" y="25"/>
                    </a:lnTo>
                    <a:lnTo>
                      <a:pt x="87" y="22"/>
                    </a:lnTo>
                    <a:lnTo>
                      <a:pt x="102" y="17"/>
                    </a:lnTo>
                    <a:lnTo>
                      <a:pt x="100" y="12"/>
                    </a:lnTo>
                    <a:lnTo>
                      <a:pt x="94" y="12"/>
                    </a:lnTo>
                    <a:lnTo>
                      <a:pt x="102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98" name="Freeform 670"/>
              <p:cNvSpPr>
                <a:spLocks/>
              </p:cNvSpPr>
              <p:nvPr/>
            </p:nvSpPr>
            <p:spPr bwMode="auto">
              <a:xfrm>
                <a:off x="1784" y="3754"/>
                <a:ext cx="45" cy="71"/>
              </a:xfrm>
              <a:custGeom>
                <a:avLst/>
                <a:gdLst/>
                <a:ahLst/>
                <a:cxnLst>
                  <a:cxn ang="0">
                    <a:pos x="5" y="71"/>
                  </a:cxn>
                  <a:cxn ang="0">
                    <a:pos x="11" y="69"/>
                  </a:cxn>
                  <a:cxn ang="0">
                    <a:pos x="24" y="55"/>
                  </a:cxn>
                  <a:cxn ang="0">
                    <a:pos x="35" y="39"/>
                  </a:cxn>
                  <a:cxn ang="0">
                    <a:pos x="41" y="30"/>
                  </a:cxn>
                  <a:cxn ang="0">
                    <a:pos x="43" y="20"/>
                  </a:cxn>
                  <a:cxn ang="0">
                    <a:pos x="45" y="10"/>
                  </a:cxn>
                  <a:cxn ang="0">
                    <a:pos x="41" y="0"/>
                  </a:cxn>
                  <a:cxn ang="0">
                    <a:pos x="26" y="5"/>
                  </a:cxn>
                  <a:cxn ang="0">
                    <a:pos x="28" y="12"/>
                  </a:cxn>
                  <a:cxn ang="0">
                    <a:pos x="28" y="18"/>
                  </a:cxn>
                  <a:cxn ang="0">
                    <a:pos x="26" y="25"/>
                  </a:cxn>
                  <a:cxn ang="0">
                    <a:pos x="22" y="32"/>
                  </a:cxn>
                  <a:cxn ang="0">
                    <a:pos x="13" y="47"/>
                  </a:cxn>
                  <a:cxn ang="0">
                    <a:pos x="0" y="59"/>
                  </a:cxn>
                  <a:cxn ang="0">
                    <a:pos x="5" y="57"/>
                  </a:cxn>
                  <a:cxn ang="0">
                    <a:pos x="5" y="71"/>
                  </a:cxn>
                </a:cxnLst>
                <a:rect l="0" t="0" r="r" b="b"/>
                <a:pathLst>
                  <a:path w="45" h="71">
                    <a:moveTo>
                      <a:pt x="5" y="71"/>
                    </a:moveTo>
                    <a:lnTo>
                      <a:pt x="11" y="69"/>
                    </a:lnTo>
                    <a:lnTo>
                      <a:pt x="24" y="55"/>
                    </a:lnTo>
                    <a:lnTo>
                      <a:pt x="35" y="39"/>
                    </a:lnTo>
                    <a:lnTo>
                      <a:pt x="41" y="30"/>
                    </a:lnTo>
                    <a:lnTo>
                      <a:pt x="43" y="20"/>
                    </a:lnTo>
                    <a:lnTo>
                      <a:pt x="45" y="10"/>
                    </a:lnTo>
                    <a:lnTo>
                      <a:pt x="41" y="0"/>
                    </a:lnTo>
                    <a:lnTo>
                      <a:pt x="26" y="5"/>
                    </a:lnTo>
                    <a:lnTo>
                      <a:pt x="28" y="12"/>
                    </a:lnTo>
                    <a:lnTo>
                      <a:pt x="28" y="18"/>
                    </a:lnTo>
                    <a:lnTo>
                      <a:pt x="26" y="25"/>
                    </a:lnTo>
                    <a:lnTo>
                      <a:pt x="22" y="32"/>
                    </a:lnTo>
                    <a:lnTo>
                      <a:pt x="13" y="47"/>
                    </a:lnTo>
                    <a:lnTo>
                      <a:pt x="0" y="59"/>
                    </a:lnTo>
                    <a:lnTo>
                      <a:pt x="5" y="57"/>
                    </a:lnTo>
                    <a:lnTo>
                      <a:pt x="5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599" name="Freeform 671"/>
              <p:cNvSpPr>
                <a:spLocks/>
              </p:cNvSpPr>
              <p:nvPr/>
            </p:nvSpPr>
            <p:spPr bwMode="auto">
              <a:xfrm>
                <a:off x="1718" y="3757"/>
                <a:ext cx="71" cy="6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4"/>
                  </a:cxn>
                  <a:cxn ang="0">
                    <a:pos x="0" y="15"/>
                  </a:cxn>
                  <a:cxn ang="0">
                    <a:pos x="0" y="26"/>
                  </a:cxn>
                  <a:cxn ang="0">
                    <a:pos x="4" y="37"/>
                  </a:cxn>
                  <a:cxn ang="0">
                    <a:pos x="11" y="47"/>
                  </a:cxn>
                  <a:cxn ang="0">
                    <a:pos x="20" y="56"/>
                  </a:cxn>
                  <a:cxn ang="0">
                    <a:pos x="35" y="63"/>
                  </a:cxn>
                  <a:cxn ang="0">
                    <a:pos x="50" y="66"/>
                  </a:cxn>
                  <a:cxn ang="0">
                    <a:pos x="71" y="68"/>
                  </a:cxn>
                  <a:cxn ang="0">
                    <a:pos x="71" y="54"/>
                  </a:cxn>
                  <a:cxn ang="0">
                    <a:pos x="54" y="52"/>
                  </a:cxn>
                  <a:cxn ang="0">
                    <a:pos x="41" y="49"/>
                  </a:cxn>
                  <a:cxn ang="0">
                    <a:pos x="30" y="44"/>
                  </a:cxn>
                  <a:cxn ang="0">
                    <a:pos x="22" y="37"/>
                  </a:cxn>
                  <a:cxn ang="0">
                    <a:pos x="17" y="31"/>
                  </a:cxn>
                  <a:cxn ang="0">
                    <a:pos x="15" y="24"/>
                  </a:cxn>
                  <a:cxn ang="0">
                    <a:pos x="15" y="15"/>
                  </a:cxn>
                  <a:cxn ang="0">
                    <a:pos x="17" y="9"/>
                  </a:cxn>
                  <a:cxn ang="0">
                    <a:pos x="13" y="12"/>
                  </a:cxn>
                  <a:cxn ang="0">
                    <a:pos x="5" y="0"/>
                  </a:cxn>
                </a:cxnLst>
                <a:rect l="0" t="0" r="r" b="b"/>
                <a:pathLst>
                  <a:path w="71" h="68">
                    <a:moveTo>
                      <a:pt x="5" y="0"/>
                    </a:moveTo>
                    <a:lnTo>
                      <a:pt x="2" y="4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4" y="37"/>
                    </a:lnTo>
                    <a:lnTo>
                      <a:pt x="11" y="47"/>
                    </a:lnTo>
                    <a:lnTo>
                      <a:pt x="20" y="56"/>
                    </a:lnTo>
                    <a:lnTo>
                      <a:pt x="35" y="63"/>
                    </a:lnTo>
                    <a:lnTo>
                      <a:pt x="50" y="66"/>
                    </a:lnTo>
                    <a:lnTo>
                      <a:pt x="71" y="68"/>
                    </a:lnTo>
                    <a:lnTo>
                      <a:pt x="71" y="54"/>
                    </a:lnTo>
                    <a:lnTo>
                      <a:pt x="54" y="52"/>
                    </a:lnTo>
                    <a:lnTo>
                      <a:pt x="41" y="49"/>
                    </a:lnTo>
                    <a:lnTo>
                      <a:pt x="30" y="44"/>
                    </a:lnTo>
                    <a:lnTo>
                      <a:pt x="22" y="37"/>
                    </a:lnTo>
                    <a:lnTo>
                      <a:pt x="17" y="31"/>
                    </a:lnTo>
                    <a:lnTo>
                      <a:pt x="15" y="24"/>
                    </a:lnTo>
                    <a:lnTo>
                      <a:pt x="15" y="15"/>
                    </a:lnTo>
                    <a:lnTo>
                      <a:pt x="17" y="9"/>
                    </a:lnTo>
                    <a:lnTo>
                      <a:pt x="13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00" name="Freeform 672"/>
              <p:cNvSpPr>
                <a:spLocks/>
              </p:cNvSpPr>
              <p:nvPr/>
            </p:nvSpPr>
            <p:spPr bwMode="auto">
              <a:xfrm>
                <a:off x="1573" y="3578"/>
                <a:ext cx="68" cy="27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6" y="0"/>
                  </a:cxn>
                  <a:cxn ang="0">
                    <a:pos x="51" y="0"/>
                  </a:cxn>
                  <a:cxn ang="0">
                    <a:pos x="34" y="2"/>
                  </a:cxn>
                  <a:cxn ang="0">
                    <a:pos x="26" y="4"/>
                  </a:cxn>
                  <a:cxn ang="0">
                    <a:pos x="17" y="7"/>
                  </a:cxn>
                  <a:cxn ang="0">
                    <a:pos x="8" y="11"/>
                  </a:cxn>
                  <a:cxn ang="0">
                    <a:pos x="0" y="17"/>
                  </a:cxn>
                  <a:cxn ang="0">
                    <a:pos x="11" y="27"/>
                  </a:cxn>
                  <a:cxn ang="0">
                    <a:pos x="17" y="22"/>
                  </a:cxn>
                  <a:cxn ang="0">
                    <a:pos x="23" y="19"/>
                  </a:cxn>
                  <a:cxn ang="0">
                    <a:pos x="30" y="17"/>
                  </a:cxn>
                  <a:cxn ang="0">
                    <a:pos x="38" y="16"/>
                  </a:cxn>
                  <a:cxn ang="0">
                    <a:pos x="53" y="14"/>
                  </a:cxn>
                  <a:cxn ang="0">
                    <a:pos x="66" y="14"/>
                  </a:cxn>
                  <a:cxn ang="0">
                    <a:pos x="68" y="14"/>
                  </a:cxn>
                  <a:cxn ang="0">
                    <a:pos x="64" y="0"/>
                  </a:cxn>
                </a:cxnLst>
                <a:rect l="0" t="0" r="r" b="b"/>
                <a:pathLst>
                  <a:path w="68" h="27">
                    <a:moveTo>
                      <a:pt x="64" y="0"/>
                    </a:moveTo>
                    <a:lnTo>
                      <a:pt x="66" y="0"/>
                    </a:lnTo>
                    <a:lnTo>
                      <a:pt x="51" y="0"/>
                    </a:lnTo>
                    <a:lnTo>
                      <a:pt x="34" y="2"/>
                    </a:lnTo>
                    <a:lnTo>
                      <a:pt x="26" y="4"/>
                    </a:lnTo>
                    <a:lnTo>
                      <a:pt x="17" y="7"/>
                    </a:lnTo>
                    <a:lnTo>
                      <a:pt x="8" y="11"/>
                    </a:lnTo>
                    <a:lnTo>
                      <a:pt x="0" y="17"/>
                    </a:lnTo>
                    <a:lnTo>
                      <a:pt x="11" y="27"/>
                    </a:lnTo>
                    <a:lnTo>
                      <a:pt x="17" y="22"/>
                    </a:lnTo>
                    <a:lnTo>
                      <a:pt x="23" y="19"/>
                    </a:lnTo>
                    <a:lnTo>
                      <a:pt x="30" y="17"/>
                    </a:lnTo>
                    <a:lnTo>
                      <a:pt x="38" y="16"/>
                    </a:lnTo>
                    <a:lnTo>
                      <a:pt x="53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01" name="Freeform 673"/>
              <p:cNvSpPr>
                <a:spLocks/>
              </p:cNvSpPr>
              <p:nvPr/>
            </p:nvSpPr>
            <p:spPr bwMode="auto">
              <a:xfrm>
                <a:off x="1637" y="3524"/>
                <a:ext cx="130" cy="68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130" y="0"/>
                  </a:cxn>
                  <a:cxn ang="0">
                    <a:pos x="113" y="2"/>
                  </a:cxn>
                  <a:cxn ang="0">
                    <a:pos x="96" y="9"/>
                  </a:cxn>
                  <a:cxn ang="0">
                    <a:pos x="79" y="16"/>
                  </a:cxn>
                  <a:cxn ang="0">
                    <a:pos x="62" y="26"/>
                  </a:cxn>
                  <a:cxn ang="0">
                    <a:pos x="43" y="34"/>
                  </a:cxn>
                  <a:cxn ang="0">
                    <a:pos x="26" y="43"/>
                  </a:cxn>
                  <a:cxn ang="0">
                    <a:pos x="11" y="49"/>
                  </a:cxn>
                  <a:cxn ang="0">
                    <a:pos x="0" y="54"/>
                  </a:cxn>
                  <a:cxn ang="0">
                    <a:pos x="4" y="68"/>
                  </a:cxn>
                  <a:cxn ang="0">
                    <a:pos x="19" y="63"/>
                  </a:cxn>
                  <a:cxn ang="0">
                    <a:pos x="34" y="56"/>
                  </a:cxn>
                  <a:cxn ang="0">
                    <a:pos x="51" y="46"/>
                  </a:cxn>
                  <a:cxn ang="0">
                    <a:pos x="70" y="38"/>
                  </a:cxn>
                  <a:cxn ang="0">
                    <a:pos x="86" y="29"/>
                  </a:cxn>
                  <a:cxn ang="0">
                    <a:pos x="103" y="21"/>
                  </a:cxn>
                  <a:cxn ang="0">
                    <a:pos x="116" y="16"/>
                  </a:cxn>
                  <a:cxn ang="0">
                    <a:pos x="130" y="14"/>
                  </a:cxn>
                  <a:cxn ang="0">
                    <a:pos x="128" y="14"/>
                  </a:cxn>
                  <a:cxn ang="0">
                    <a:pos x="130" y="0"/>
                  </a:cxn>
                </a:cxnLst>
                <a:rect l="0" t="0" r="r" b="b"/>
                <a:pathLst>
                  <a:path w="130" h="68">
                    <a:moveTo>
                      <a:pt x="130" y="0"/>
                    </a:moveTo>
                    <a:lnTo>
                      <a:pt x="130" y="0"/>
                    </a:lnTo>
                    <a:lnTo>
                      <a:pt x="113" y="2"/>
                    </a:lnTo>
                    <a:lnTo>
                      <a:pt x="96" y="9"/>
                    </a:lnTo>
                    <a:lnTo>
                      <a:pt x="79" y="16"/>
                    </a:lnTo>
                    <a:lnTo>
                      <a:pt x="62" y="26"/>
                    </a:lnTo>
                    <a:lnTo>
                      <a:pt x="43" y="34"/>
                    </a:lnTo>
                    <a:lnTo>
                      <a:pt x="26" y="43"/>
                    </a:lnTo>
                    <a:lnTo>
                      <a:pt x="11" y="49"/>
                    </a:lnTo>
                    <a:lnTo>
                      <a:pt x="0" y="54"/>
                    </a:lnTo>
                    <a:lnTo>
                      <a:pt x="4" y="68"/>
                    </a:lnTo>
                    <a:lnTo>
                      <a:pt x="19" y="63"/>
                    </a:lnTo>
                    <a:lnTo>
                      <a:pt x="34" y="56"/>
                    </a:lnTo>
                    <a:lnTo>
                      <a:pt x="51" y="46"/>
                    </a:lnTo>
                    <a:lnTo>
                      <a:pt x="70" y="38"/>
                    </a:lnTo>
                    <a:lnTo>
                      <a:pt x="86" y="29"/>
                    </a:lnTo>
                    <a:lnTo>
                      <a:pt x="103" y="21"/>
                    </a:lnTo>
                    <a:lnTo>
                      <a:pt x="116" y="16"/>
                    </a:lnTo>
                    <a:lnTo>
                      <a:pt x="130" y="14"/>
                    </a:lnTo>
                    <a:lnTo>
                      <a:pt x="128" y="14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02" name="Freeform 674"/>
              <p:cNvSpPr>
                <a:spLocks/>
              </p:cNvSpPr>
              <p:nvPr/>
            </p:nvSpPr>
            <p:spPr bwMode="auto">
              <a:xfrm>
                <a:off x="1765" y="3496"/>
                <a:ext cx="60" cy="47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3" y="5"/>
                  </a:cxn>
                  <a:cxn ang="0">
                    <a:pos x="41" y="20"/>
                  </a:cxn>
                  <a:cxn ang="0">
                    <a:pos x="41" y="28"/>
                  </a:cxn>
                  <a:cxn ang="0">
                    <a:pos x="39" y="34"/>
                  </a:cxn>
                  <a:cxn ang="0">
                    <a:pos x="41" y="34"/>
                  </a:cxn>
                  <a:cxn ang="0">
                    <a:pos x="30" y="32"/>
                  </a:cxn>
                  <a:cxn ang="0">
                    <a:pos x="2" y="28"/>
                  </a:cxn>
                  <a:cxn ang="0">
                    <a:pos x="0" y="42"/>
                  </a:cxn>
                  <a:cxn ang="0">
                    <a:pos x="28" y="47"/>
                  </a:cxn>
                  <a:cxn ang="0">
                    <a:pos x="45" y="47"/>
                  </a:cxn>
                  <a:cxn ang="0">
                    <a:pos x="52" y="40"/>
                  </a:cxn>
                  <a:cxn ang="0">
                    <a:pos x="56" y="32"/>
                  </a:cxn>
                  <a:cxn ang="0">
                    <a:pos x="58" y="22"/>
                  </a:cxn>
                  <a:cxn ang="0">
                    <a:pos x="60" y="7"/>
                  </a:cxn>
                  <a:cxn ang="0">
                    <a:pos x="52" y="13"/>
                  </a:cxn>
                  <a:cxn ang="0">
                    <a:pos x="50" y="0"/>
                  </a:cxn>
                  <a:cxn ang="0">
                    <a:pos x="45" y="0"/>
                  </a:cxn>
                  <a:cxn ang="0">
                    <a:pos x="43" y="5"/>
                  </a:cxn>
                  <a:cxn ang="0">
                    <a:pos x="50" y="0"/>
                  </a:cxn>
                </a:cxnLst>
                <a:rect l="0" t="0" r="r" b="b"/>
                <a:pathLst>
                  <a:path w="60" h="47">
                    <a:moveTo>
                      <a:pt x="50" y="0"/>
                    </a:moveTo>
                    <a:lnTo>
                      <a:pt x="43" y="5"/>
                    </a:lnTo>
                    <a:lnTo>
                      <a:pt x="41" y="20"/>
                    </a:lnTo>
                    <a:lnTo>
                      <a:pt x="41" y="28"/>
                    </a:lnTo>
                    <a:lnTo>
                      <a:pt x="39" y="34"/>
                    </a:lnTo>
                    <a:lnTo>
                      <a:pt x="41" y="34"/>
                    </a:lnTo>
                    <a:lnTo>
                      <a:pt x="30" y="32"/>
                    </a:lnTo>
                    <a:lnTo>
                      <a:pt x="2" y="28"/>
                    </a:lnTo>
                    <a:lnTo>
                      <a:pt x="0" y="42"/>
                    </a:lnTo>
                    <a:lnTo>
                      <a:pt x="28" y="47"/>
                    </a:lnTo>
                    <a:lnTo>
                      <a:pt x="45" y="47"/>
                    </a:lnTo>
                    <a:lnTo>
                      <a:pt x="52" y="40"/>
                    </a:lnTo>
                    <a:lnTo>
                      <a:pt x="56" y="32"/>
                    </a:lnTo>
                    <a:lnTo>
                      <a:pt x="58" y="22"/>
                    </a:lnTo>
                    <a:lnTo>
                      <a:pt x="60" y="7"/>
                    </a:lnTo>
                    <a:lnTo>
                      <a:pt x="52" y="13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3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03" name="Freeform 675"/>
              <p:cNvSpPr>
                <a:spLocks/>
              </p:cNvSpPr>
              <p:nvPr/>
            </p:nvSpPr>
            <p:spPr bwMode="auto">
              <a:xfrm>
                <a:off x="1815" y="3469"/>
                <a:ext cx="38" cy="40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1" y="7"/>
                  </a:cxn>
                  <a:cxn ang="0">
                    <a:pos x="23" y="22"/>
                  </a:cxn>
                  <a:cxn ang="0">
                    <a:pos x="23" y="23"/>
                  </a:cxn>
                  <a:cxn ang="0">
                    <a:pos x="19" y="23"/>
                  </a:cxn>
                  <a:cxn ang="0">
                    <a:pos x="0" y="27"/>
                  </a:cxn>
                  <a:cxn ang="0">
                    <a:pos x="2" y="40"/>
                  </a:cxn>
                  <a:cxn ang="0">
                    <a:pos x="23" y="37"/>
                  </a:cxn>
                  <a:cxn ang="0">
                    <a:pos x="34" y="34"/>
                  </a:cxn>
                  <a:cxn ang="0">
                    <a:pos x="38" y="22"/>
                  </a:cxn>
                  <a:cxn ang="0">
                    <a:pos x="38" y="7"/>
                  </a:cxn>
                  <a:cxn ang="0">
                    <a:pos x="30" y="0"/>
                  </a:cxn>
                  <a:cxn ang="0">
                    <a:pos x="38" y="7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9" y="13"/>
                  </a:cxn>
                </a:cxnLst>
                <a:rect l="0" t="0" r="r" b="b"/>
                <a:pathLst>
                  <a:path w="38" h="40">
                    <a:moveTo>
                      <a:pt x="29" y="13"/>
                    </a:moveTo>
                    <a:lnTo>
                      <a:pt x="21" y="7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19" y="23"/>
                    </a:lnTo>
                    <a:lnTo>
                      <a:pt x="0" y="27"/>
                    </a:lnTo>
                    <a:lnTo>
                      <a:pt x="2" y="40"/>
                    </a:lnTo>
                    <a:lnTo>
                      <a:pt x="23" y="37"/>
                    </a:lnTo>
                    <a:lnTo>
                      <a:pt x="34" y="34"/>
                    </a:lnTo>
                    <a:lnTo>
                      <a:pt x="38" y="22"/>
                    </a:lnTo>
                    <a:lnTo>
                      <a:pt x="38" y="7"/>
                    </a:lnTo>
                    <a:lnTo>
                      <a:pt x="30" y="0"/>
                    </a:lnTo>
                    <a:lnTo>
                      <a:pt x="38" y="7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04" name="Freeform 676"/>
              <p:cNvSpPr>
                <a:spLocks/>
              </p:cNvSpPr>
              <p:nvPr/>
            </p:nvSpPr>
            <p:spPr bwMode="auto">
              <a:xfrm>
                <a:off x="1722" y="3449"/>
                <a:ext cx="123" cy="3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122" y="33"/>
                  </a:cxn>
                  <a:cxn ang="0">
                    <a:pos x="123" y="20"/>
                  </a:cxn>
                  <a:cxn ang="0">
                    <a:pos x="3" y="0"/>
                  </a:cxn>
                  <a:cxn ang="0">
                    <a:pos x="0" y="13"/>
                  </a:cxn>
                </a:cxnLst>
                <a:rect l="0" t="0" r="r" b="b"/>
                <a:pathLst>
                  <a:path w="123" h="33">
                    <a:moveTo>
                      <a:pt x="0" y="13"/>
                    </a:moveTo>
                    <a:lnTo>
                      <a:pt x="0" y="13"/>
                    </a:lnTo>
                    <a:lnTo>
                      <a:pt x="122" y="33"/>
                    </a:lnTo>
                    <a:lnTo>
                      <a:pt x="123" y="2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05" name="Freeform 677"/>
              <p:cNvSpPr>
                <a:spLocks/>
              </p:cNvSpPr>
              <p:nvPr/>
            </p:nvSpPr>
            <p:spPr bwMode="auto">
              <a:xfrm>
                <a:off x="1616" y="3379"/>
                <a:ext cx="109" cy="83"/>
              </a:xfrm>
              <a:custGeom>
                <a:avLst/>
                <a:gdLst/>
                <a:ahLst/>
                <a:cxnLst>
                  <a:cxn ang="0">
                    <a:pos x="10" y="16"/>
                  </a:cxn>
                  <a:cxn ang="0">
                    <a:pos x="0" y="14"/>
                  </a:cxn>
                  <a:cxn ang="0">
                    <a:pos x="23" y="32"/>
                  </a:cxn>
                  <a:cxn ang="0">
                    <a:pos x="49" y="54"/>
                  </a:cxn>
                  <a:cxn ang="0">
                    <a:pos x="62" y="63"/>
                  </a:cxn>
                  <a:cxn ang="0">
                    <a:pos x="77" y="73"/>
                  </a:cxn>
                  <a:cxn ang="0">
                    <a:pos x="91" y="80"/>
                  </a:cxn>
                  <a:cxn ang="0">
                    <a:pos x="106" y="83"/>
                  </a:cxn>
                  <a:cxn ang="0">
                    <a:pos x="109" y="70"/>
                  </a:cxn>
                  <a:cxn ang="0">
                    <a:pos x="98" y="66"/>
                  </a:cxn>
                  <a:cxn ang="0">
                    <a:pos x="85" y="59"/>
                  </a:cxn>
                  <a:cxn ang="0">
                    <a:pos x="72" y="53"/>
                  </a:cxn>
                  <a:cxn ang="0">
                    <a:pos x="59" y="43"/>
                  </a:cxn>
                  <a:cxn ang="0">
                    <a:pos x="32" y="22"/>
                  </a:cxn>
                  <a:cxn ang="0">
                    <a:pos x="12" y="4"/>
                  </a:cxn>
                  <a:cxn ang="0">
                    <a:pos x="2" y="2"/>
                  </a:cxn>
                  <a:cxn ang="0">
                    <a:pos x="12" y="4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10" y="16"/>
                  </a:cxn>
                </a:cxnLst>
                <a:rect l="0" t="0" r="r" b="b"/>
                <a:pathLst>
                  <a:path w="109" h="83">
                    <a:moveTo>
                      <a:pt x="10" y="16"/>
                    </a:moveTo>
                    <a:lnTo>
                      <a:pt x="0" y="14"/>
                    </a:lnTo>
                    <a:lnTo>
                      <a:pt x="23" y="32"/>
                    </a:lnTo>
                    <a:lnTo>
                      <a:pt x="49" y="54"/>
                    </a:lnTo>
                    <a:lnTo>
                      <a:pt x="62" y="63"/>
                    </a:lnTo>
                    <a:lnTo>
                      <a:pt x="77" y="73"/>
                    </a:lnTo>
                    <a:lnTo>
                      <a:pt x="91" y="80"/>
                    </a:lnTo>
                    <a:lnTo>
                      <a:pt x="106" y="83"/>
                    </a:lnTo>
                    <a:lnTo>
                      <a:pt x="109" y="70"/>
                    </a:lnTo>
                    <a:lnTo>
                      <a:pt x="98" y="66"/>
                    </a:lnTo>
                    <a:lnTo>
                      <a:pt x="85" y="59"/>
                    </a:lnTo>
                    <a:lnTo>
                      <a:pt x="72" y="53"/>
                    </a:lnTo>
                    <a:lnTo>
                      <a:pt x="59" y="43"/>
                    </a:lnTo>
                    <a:lnTo>
                      <a:pt x="32" y="22"/>
                    </a:lnTo>
                    <a:lnTo>
                      <a:pt x="12" y="4"/>
                    </a:lnTo>
                    <a:lnTo>
                      <a:pt x="2" y="2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06" name="Freeform 678"/>
              <p:cNvSpPr>
                <a:spLocks/>
              </p:cNvSpPr>
              <p:nvPr/>
            </p:nvSpPr>
            <p:spPr bwMode="auto">
              <a:xfrm>
                <a:off x="1560" y="3381"/>
                <a:ext cx="66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9"/>
                  </a:cxn>
                  <a:cxn ang="0">
                    <a:pos x="66" y="14"/>
                  </a:cxn>
                  <a:cxn ang="0">
                    <a:pos x="58" y="0"/>
                  </a:cxn>
                  <a:cxn ang="0">
                    <a:pos x="2" y="25"/>
                  </a:cxn>
                  <a:cxn ang="0">
                    <a:pos x="0" y="37"/>
                  </a:cxn>
                  <a:cxn ang="0">
                    <a:pos x="0" y="37"/>
                  </a:cxn>
                  <a:cxn ang="0">
                    <a:pos x="4" y="41"/>
                  </a:cxn>
                  <a:cxn ang="0">
                    <a:pos x="9" y="39"/>
                  </a:cxn>
                  <a:cxn ang="0">
                    <a:pos x="0" y="37"/>
                  </a:cxn>
                </a:cxnLst>
                <a:rect l="0" t="0" r="r" b="b"/>
                <a:pathLst>
                  <a:path w="66" h="41">
                    <a:moveTo>
                      <a:pt x="0" y="37"/>
                    </a:moveTo>
                    <a:lnTo>
                      <a:pt x="9" y="39"/>
                    </a:lnTo>
                    <a:lnTo>
                      <a:pt x="66" y="14"/>
                    </a:lnTo>
                    <a:lnTo>
                      <a:pt x="58" y="0"/>
                    </a:lnTo>
                    <a:lnTo>
                      <a:pt x="2" y="2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4" y="41"/>
                    </a:lnTo>
                    <a:lnTo>
                      <a:pt x="9" y="3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07" name="Freeform 679"/>
              <p:cNvSpPr>
                <a:spLocks/>
              </p:cNvSpPr>
              <p:nvPr/>
            </p:nvSpPr>
            <p:spPr bwMode="auto">
              <a:xfrm>
                <a:off x="1481" y="3366"/>
                <a:ext cx="90" cy="5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8" y="20"/>
                  </a:cxn>
                  <a:cxn ang="0">
                    <a:pos x="23" y="17"/>
                  </a:cxn>
                  <a:cxn ang="0">
                    <a:pos x="32" y="13"/>
                  </a:cxn>
                  <a:cxn ang="0">
                    <a:pos x="38" y="13"/>
                  </a:cxn>
                  <a:cxn ang="0">
                    <a:pos x="40" y="13"/>
                  </a:cxn>
                  <a:cxn ang="0">
                    <a:pos x="53" y="25"/>
                  </a:cxn>
                  <a:cxn ang="0">
                    <a:pos x="79" y="52"/>
                  </a:cxn>
                  <a:cxn ang="0">
                    <a:pos x="90" y="42"/>
                  </a:cxn>
                  <a:cxn ang="0">
                    <a:pos x="64" y="17"/>
                  </a:cxn>
                  <a:cxn ang="0">
                    <a:pos x="49" y="3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2" y="8"/>
                  </a:cxn>
                  <a:cxn ang="0">
                    <a:pos x="11" y="10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8" y="20"/>
                  </a:cxn>
                  <a:cxn ang="0">
                    <a:pos x="0" y="18"/>
                  </a:cxn>
                </a:cxnLst>
                <a:rect l="0" t="0" r="r" b="b"/>
                <a:pathLst>
                  <a:path w="90" h="52">
                    <a:moveTo>
                      <a:pt x="0" y="18"/>
                    </a:moveTo>
                    <a:lnTo>
                      <a:pt x="8" y="20"/>
                    </a:lnTo>
                    <a:lnTo>
                      <a:pt x="23" y="17"/>
                    </a:lnTo>
                    <a:lnTo>
                      <a:pt x="32" y="13"/>
                    </a:lnTo>
                    <a:lnTo>
                      <a:pt x="38" y="13"/>
                    </a:lnTo>
                    <a:lnTo>
                      <a:pt x="40" y="13"/>
                    </a:lnTo>
                    <a:lnTo>
                      <a:pt x="53" y="25"/>
                    </a:lnTo>
                    <a:lnTo>
                      <a:pt x="79" y="52"/>
                    </a:lnTo>
                    <a:lnTo>
                      <a:pt x="90" y="42"/>
                    </a:lnTo>
                    <a:lnTo>
                      <a:pt x="64" y="17"/>
                    </a:lnTo>
                    <a:lnTo>
                      <a:pt x="49" y="3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2" y="8"/>
                    </a:lnTo>
                    <a:lnTo>
                      <a:pt x="11" y="10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08" name="Freeform 680"/>
              <p:cNvSpPr>
                <a:spLocks/>
              </p:cNvSpPr>
              <p:nvPr/>
            </p:nvSpPr>
            <p:spPr bwMode="auto">
              <a:xfrm>
                <a:off x="1410" y="3314"/>
                <a:ext cx="82" cy="7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2" y="3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2" y="23"/>
                  </a:cxn>
                  <a:cxn ang="0">
                    <a:pos x="5" y="28"/>
                  </a:cxn>
                  <a:cxn ang="0">
                    <a:pos x="15" y="37"/>
                  </a:cxn>
                  <a:cxn ang="0">
                    <a:pos x="26" y="45"/>
                  </a:cxn>
                  <a:cxn ang="0">
                    <a:pos x="49" y="57"/>
                  </a:cxn>
                  <a:cxn ang="0">
                    <a:pos x="71" y="70"/>
                  </a:cxn>
                  <a:cxn ang="0">
                    <a:pos x="82" y="62"/>
                  </a:cxn>
                  <a:cxn ang="0">
                    <a:pos x="58" y="45"/>
                  </a:cxn>
                  <a:cxn ang="0">
                    <a:pos x="34" y="33"/>
                  </a:cxn>
                  <a:cxn ang="0">
                    <a:pos x="24" y="27"/>
                  </a:cxn>
                  <a:cxn ang="0">
                    <a:pos x="19" y="20"/>
                  </a:cxn>
                  <a:cxn ang="0">
                    <a:pos x="17" y="18"/>
                  </a:cxn>
                  <a:cxn ang="0">
                    <a:pos x="15" y="15"/>
                  </a:cxn>
                  <a:cxn ang="0">
                    <a:pos x="15" y="11"/>
                  </a:cxn>
                  <a:cxn ang="0">
                    <a:pos x="17" y="6"/>
                  </a:cxn>
                  <a:cxn ang="0">
                    <a:pos x="13" y="0"/>
                  </a:cxn>
                  <a:cxn ang="0">
                    <a:pos x="17" y="6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5" y="11"/>
                  </a:cxn>
                </a:cxnLst>
                <a:rect l="0" t="0" r="r" b="b"/>
                <a:pathLst>
                  <a:path w="82" h="70">
                    <a:moveTo>
                      <a:pt x="5" y="11"/>
                    </a:moveTo>
                    <a:lnTo>
                      <a:pt x="2" y="3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5" y="28"/>
                    </a:lnTo>
                    <a:lnTo>
                      <a:pt x="15" y="37"/>
                    </a:lnTo>
                    <a:lnTo>
                      <a:pt x="26" y="45"/>
                    </a:lnTo>
                    <a:lnTo>
                      <a:pt x="49" y="57"/>
                    </a:lnTo>
                    <a:lnTo>
                      <a:pt x="71" y="70"/>
                    </a:lnTo>
                    <a:lnTo>
                      <a:pt x="82" y="62"/>
                    </a:lnTo>
                    <a:lnTo>
                      <a:pt x="58" y="45"/>
                    </a:lnTo>
                    <a:lnTo>
                      <a:pt x="34" y="33"/>
                    </a:lnTo>
                    <a:lnTo>
                      <a:pt x="24" y="27"/>
                    </a:lnTo>
                    <a:lnTo>
                      <a:pt x="19" y="20"/>
                    </a:lnTo>
                    <a:lnTo>
                      <a:pt x="17" y="18"/>
                    </a:lnTo>
                    <a:lnTo>
                      <a:pt x="15" y="15"/>
                    </a:lnTo>
                    <a:lnTo>
                      <a:pt x="15" y="11"/>
                    </a:lnTo>
                    <a:lnTo>
                      <a:pt x="17" y="6"/>
                    </a:lnTo>
                    <a:lnTo>
                      <a:pt x="13" y="0"/>
                    </a:lnTo>
                    <a:lnTo>
                      <a:pt x="17" y="6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09" name="Freeform 681"/>
              <p:cNvSpPr>
                <a:spLocks/>
              </p:cNvSpPr>
              <p:nvPr/>
            </p:nvSpPr>
            <p:spPr bwMode="auto">
              <a:xfrm>
                <a:off x="1346" y="3290"/>
                <a:ext cx="77" cy="35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14"/>
                  </a:cxn>
                  <a:cxn ang="0">
                    <a:pos x="17" y="19"/>
                  </a:cxn>
                  <a:cxn ang="0">
                    <a:pos x="36" y="24"/>
                  </a:cxn>
                  <a:cxn ang="0">
                    <a:pos x="54" y="30"/>
                  </a:cxn>
                  <a:cxn ang="0">
                    <a:pos x="69" y="35"/>
                  </a:cxn>
                  <a:cxn ang="0">
                    <a:pos x="77" y="24"/>
                  </a:cxn>
                  <a:cxn ang="0">
                    <a:pos x="60" y="17"/>
                  </a:cxn>
                  <a:cxn ang="0">
                    <a:pos x="41" y="12"/>
                  </a:cxn>
                  <a:cxn ang="0">
                    <a:pos x="22" y="5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14"/>
                  </a:cxn>
                </a:cxnLst>
                <a:rect l="0" t="0" r="r" b="b"/>
                <a:pathLst>
                  <a:path w="77" h="35">
                    <a:moveTo>
                      <a:pt x="2" y="14"/>
                    </a:moveTo>
                    <a:lnTo>
                      <a:pt x="0" y="14"/>
                    </a:lnTo>
                    <a:lnTo>
                      <a:pt x="17" y="19"/>
                    </a:lnTo>
                    <a:lnTo>
                      <a:pt x="36" y="24"/>
                    </a:lnTo>
                    <a:lnTo>
                      <a:pt x="54" y="30"/>
                    </a:lnTo>
                    <a:lnTo>
                      <a:pt x="69" y="35"/>
                    </a:lnTo>
                    <a:lnTo>
                      <a:pt x="77" y="24"/>
                    </a:lnTo>
                    <a:lnTo>
                      <a:pt x="60" y="17"/>
                    </a:lnTo>
                    <a:lnTo>
                      <a:pt x="41" y="12"/>
                    </a:lnTo>
                    <a:lnTo>
                      <a:pt x="22" y="5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10" name="Freeform 682"/>
              <p:cNvSpPr>
                <a:spLocks/>
              </p:cNvSpPr>
              <p:nvPr/>
            </p:nvSpPr>
            <p:spPr bwMode="auto">
              <a:xfrm>
                <a:off x="1154" y="3244"/>
                <a:ext cx="199" cy="6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49" y="24"/>
                  </a:cxn>
                  <a:cxn ang="0">
                    <a:pos x="96" y="34"/>
                  </a:cxn>
                  <a:cxn ang="0">
                    <a:pos x="145" y="44"/>
                  </a:cxn>
                  <a:cxn ang="0">
                    <a:pos x="194" y="60"/>
                  </a:cxn>
                  <a:cxn ang="0">
                    <a:pos x="199" y="46"/>
                  </a:cxn>
                  <a:cxn ang="0">
                    <a:pos x="149" y="31"/>
                  </a:cxn>
                  <a:cxn ang="0">
                    <a:pos x="100" y="21"/>
                  </a:cxn>
                  <a:cxn ang="0">
                    <a:pos x="53" y="1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4"/>
                  </a:cxn>
                </a:cxnLst>
                <a:rect l="0" t="0" r="r" b="b"/>
                <a:pathLst>
                  <a:path w="199" h="60">
                    <a:moveTo>
                      <a:pt x="0" y="14"/>
                    </a:moveTo>
                    <a:lnTo>
                      <a:pt x="0" y="14"/>
                    </a:lnTo>
                    <a:lnTo>
                      <a:pt x="49" y="24"/>
                    </a:lnTo>
                    <a:lnTo>
                      <a:pt x="96" y="34"/>
                    </a:lnTo>
                    <a:lnTo>
                      <a:pt x="145" y="44"/>
                    </a:lnTo>
                    <a:lnTo>
                      <a:pt x="194" y="60"/>
                    </a:lnTo>
                    <a:lnTo>
                      <a:pt x="199" y="46"/>
                    </a:lnTo>
                    <a:lnTo>
                      <a:pt x="149" y="31"/>
                    </a:lnTo>
                    <a:lnTo>
                      <a:pt x="100" y="21"/>
                    </a:lnTo>
                    <a:lnTo>
                      <a:pt x="53" y="1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11" name="Freeform 683"/>
              <p:cNvSpPr>
                <a:spLocks/>
              </p:cNvSpPr>
              <p:nvPr/>
            </p:nvSpPr>
            <p:spPr bwMode="auto">
              <a:xfrm>
                <a:off x="998" y="3196"/>
                <a:ext cx="160" cy="6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16"/>
                  </a:cxn>
                  <a:cxn ang="0">
                    <a:pos x="14" y="15"/>
                  </a:cxn>
                  <a:cxn ang="0">
                    <a:pos x="19" y="13"/>
                  </a:cxn>
                  <a:cxn ang="0">
                    <a:pos x="27" y="15"/>
                  </a:cxn>
                  <a:cxn ang="0">
                    <a:pos x="36" y="16"/>
                  </a:cxn>
                  <a:cxn ang="0">
                    <a:pos x="55" y="21"/>
                  </a:cxn>
                  <a:cxn ang="0">
                    <a:pos x="77" y="30"/>
                  </a:cxn>
                  <a:cxn ang="0">
                    <a:pos x="121" y="48"/>
                  </a:cxn>
                  <a:cxn ang="0">
                    <a:pos x="156" y="62"/>
                  </a:cxn>
                  <a:cxn ang="0">
                    <a:pos x="160" y="48"/>
                  </a:cxn>
                  <a:cxn ang="0">
                    <a:pos x="126" y="37"/>
                  </a:cxn>
                  <a:cxn ang="0">
                    <a:pos x="83" y="18"/>
                  </a:cxn>
                  <a:cxn ang="0">
                    <a:pos x="61" y="8"/>
                  </a:cxn>
                  <a:cxn ang="0">
                    <a:pos x="40" y="3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0" y="3"/>
                  </a:cxn>
                  <a:cxn ang="0">
                    <a:pos x="8" y="3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8" y="16"/>
                  </a:cxn>
                  <a:cxn ang="0">
                    <a:pos x="0" y="16"/>
                  </a:cxn>
                </a:cxnLst>
                <a:rect l="0" t="0" r="r" b="b"/>
                <a:pathLst>
                  <a:path w="160" h="62">
                    <a:moveTo>
                      <a:pt x="0" y="16"/>
                    </a:moveTo>
                    <a:lnTo>
                      <a:pt x="8" y="16"/>
                    </a:lnTo>
                    <a:lnTo>
                      <a:pt x="14" y="15"/>
                    </a:lnTo>
                    <a:lnTo>
                      <a:pt x="19" y="13"/>
                    </a:lnTo>
                    <a:lnTo>
                      <a:pt x="27" y="15"/>
                    </a:lnTo>
                    <a:lnTo>
                      <a:pt x="36" y="16"/>
                    </a:lnTo>
                    <a:lnTo>
                      <a:pt x="55" y="21"/>
                    </a:lnTo>
                    <a:lnTo>
                      <a:pt x="77" y="30"/>
                    </a:lnTo>
                    <a:lnTo>
                      <a:pt x="121" y="48"/>
                    </a:lnTo>
                    <a:lnTo>
                      <a:pt x="156" y="62"/>
                    </a:lnTo>
                    <a:lnTo>
                      <a:pt x="160" y="48"/>
                    </a:lnTo>
                    <a:lnTo>
                      <a:pt x="126" y="37"/>
                    </a:lnTo>
                    <a:lnTo>
                      <a:pt x="83" y="18"/>
                    </a:lnTo>
                    <a:lnTo>
                      <a:pt x="61" y="8"/>
                    </a:lnTo>
                    <a:lnTo>
                      <a:pt x="40" y="3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12" name="Freeform 684"/>
              <p:cNvSpPr>
                <a:spLocks/>
              </p:cNvSpPr>
              <p:nvPr/>
            </p:nvSpPr>
            <p:spPr bwMode="auto">
              <a:xfrm>
                <a:off x="854" y="3145"/>
                <a:ext cx="152" cy="67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0" y="13"/>
                  </a:cxn>
                  <a:cxn ang="0">
                    <a:pos x="26" y="30"/>
                  </a:cxn>
                  <a:cxn ang="0">
                    <a:pos x="49" y="40"/>
                  </a:cxn>
                  <a:cxn ang="0">
                    <a:pos x="64" y="46"/>
                  </a:cxn>
                  <a:cxn ang="0">
                    <a:pos x="79" y="49"/>
                  </a:cxn>
                  <a:cxn ang="0">
                    <a:pos x="92" y="51"/>
                  </a:cxn>
                  <a:cxn ang="0">
                    <a:pos x="105" y="52"/>
                  </a:cxn>
                  <a:cxn ang="0">
                    <a:pos x="122" y="57"/>
                  </a:cxn>
                  <a:cxn ang="0">
                    <a:pos x="144" y="67"/>
                  </a:cxn>
                  <a:cxn ang="0">
                    <a:pos x="152" y="54"/>
                  </a:cxn>
                  <a:cxn ang="0">
                    <a:pos x="127" y="44"/>
                  </a:cxn>
                  <a:cxn ang="0">
                    <a:pos x="109" y="39"/>
                  </a:cxn>
                  <a:cxn ang="0">
                    <a:pos x="94" y="37"/>
                  </a:cxn>
                  <a:cxn ang="0">
                    <a:pos x="81" y="35"/>
                  </a:cxn>
                  <a:cxn ang="0">
                    <a:pos x="69" y="32"/>
                  </a:cxn>
                  <a:cxn ang="0">
                    <a:pos x="54" y="29"/>
                  </a:cxn>
                  <a:cxn ang="0">
                    <a:pos x="35" y="19"/>
                  </a:cxn>
                  <a:cxn ang="0">
                    <a:pos x="9" y="2"/>
                  </a:cxn>
                  <a:cxn ang="0">
                    <a:pos x="4" y="0"/>
                  </a:cxn>
                  <a:cxn ang="0">
                    <a:pos x="4" y="15"/>
                  </a:cxn>
                </a:cxnLst>
                <a:rect l="0" t="0" r="r" b="b"/>
                <a:pathLst>
                  <a:path w="152" h="67">
                    <a:moveTo>
                      <a:pt x="4" y="15"/>
                    </a:moveTo>
                    <a:lnTo>
                      <a:pt x="0" y="13"/>
                    </a:lnTo>
                    <a:lnTo>
                      <a:pt x="26" y="30"/>
                    </a:lnTo>
                    <a:lnTo>
                      <a:pt x="49" y="40"/>
                    </a:lnTo>
                    <a:lnTo>
                      <a:pt x="64" y="46"/>
                    </a:lnTo>
                    <a:lnTo>
                      <a:pt x="79" y="49"/>
                    </a:lnTo>
                    <a:lnTo>
                      <a:pt x="92" y="51"/>
                    </a:lnTo>
                    <a:lnTo>
                      <a:pt x="105" y="52"/>
                    </a:lnTo>
                    <a:lnTo>
                      <a:pt x="122" y="57"/>
                    </a:lnTo>
                    <a:lnTo>
                      <a:pt x="144" y="67"/>
                    </a:lnTo>
                    <a:lnTo>
                      <a:pt x="152" y="54"/>
                    </a:lnTo>
                    <a:lnTo>
                      <a:pt x="127" y="44"/>
                    </a:lnTo>
                    <a:lnTo>
                      <a:pt x="109" y="39"/>
                    </a:lnTo>
                    <a:lnTo>
                      <a:pt x="94" y="37"/>
                    </a:lnTo>
                    <a:lnTo>
                      <a:pt x="81" y="35"/>
                    </a:lnTo>
                    <a:lnTo>
                      <a:pt x="69" y="32"/>
                    </a:lnTo>
                    <a:lnTo>
                      <a:pt x="54" y="29"/>
                    </a:lnTo>
                    <a:lnTo>
                      <a:pt x="35" y="19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13" name="Freeform 685"/>
              <p:cNvSpPr>
                <a:spLocks/>
              </p:cNvSpPr>
              <p:nvPr/>
            </p:nvSpPr>
            <p:spPr bwMode="auto">
              <a:xfrm>
                <a:off x="809" y="3145"/>
                <a:ext cx="49" cy="46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13" y="42"/>
                  </a:cxn>
                  <a:cxn ang="0">
                    <a:pos x="24" y="22"/>
                  </a:cxn>
                  <a:cxn ang="0">
                    <a:pos x="28" y="15"/>
                  </a:cxn>
                  <a:cxn ang="0">
                    <a:pos x="32" y="13"/>
                  </a:cxn>
                  <a:cxn ang="0">
                    <a:pos x="49" y="15"/>
                  </a:cxn>
                  <a:cxn ang="0">
                    <a:pos x="49" y="0"/>
                  </a:cxn>
                  <a:cxn ang="0">
                    <a:pos x="30" y="0"/>
                  </a:cxn>
                  <a:cxn ang="0">
                    <a:pos x="17" y="5"/>
                  </a:cxn>
                  <a:cxn ang="0">
                    <a:pos x="9" y="15"/>
                  </a:cxn>
                  <a:cxn ang="0">
                    <a:pos x="0" y="35"/>
                  </a:cxn>
                  <a:cxn ang="0">
                    <a:pos x="7" y="30"/>
                  </a:cxn>
                  <a:cxn ang="0">
                    <a:pos x="7" y="46"/>
                  </a:cxn>
                  <a:cxn ang="0">
                    <a:pos x="11" y="46"/>
                  </a:cxn>
                  <a:cxn ang="0">
                    <a:pos x="13" y="42"/>
                  </a:cxn>
                  <a:cxn ang="0">
                    <a:pos x="7" y="46"/>
                  </a:cxn>
                </a:cxnLst>
                <a:rect l="0" t="0" r="r" b="b"/>
                <a:pathLst>
                  <a:path w="49" h="46">
                    <a:moveTo>
                      <a:pt x="7" y="46"/>
                    </a:moveTo>
                    <a:lnTo>
                      <a:pt x="13" y="42"/>
                    </a:lnTo>
                    <a:lnTo>
                      <a:pt x="24" y="22"/>
                    </a:lnTo>
                    <a:lnTo>
                      <a:pt x="28" y="15"/>
                    </a:lnTo>
                    <a:lnTo>
                      <a:pt x="32" y="13"/>
                    </a:lnTo>
                    <a:lnTo>
                      <a:pt x="49" y="15"/>
                    </a:lnTo>
                    <a:lnTo>
                      <a:pt x="49" y="0"/>
                    </a:lnTo>
                    <a:lnTo>
                      <a:pt x="30" y="0"/>
                    </a:lnTo>
                    <a:lnTo>
                      <a:pt x="17" y="5"/>
                    </a:lnTo>
                    <a:lnTo>
                      <a:pt x="9" y="15"/>
                    </a:lnTo>
                    <a:lnTo>
                      <a:pt x="0" y="35"/>
                    </a:lnTo>
                    <a:lnTo>
                      <a:pt x="7" y="30"/>
                    </a:lnTo>
                    <a:lnTo>
                      <a:pt x="7" y="46"/>
                    </a:lnTo>
                    <a:lnTo>
                      <a:pt x="11" y="46"/>
                    </a:lnTo>
                    <a:lnTo>
                      <a:pt x="13" y="42"/>
                    </a:lnTo>
                    <a:lnTo>
                      <a:pt x="7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14" name="Freeform 686"/>
              <p:cNvSpPr>
                <a:spLocks/>
              </p:cNvSpPr>
              <p:nvPr/>
            </p:nvSpPr>
            <p:spPr bwMode="auto">
              <a:xfrm>
                <a:off x="722" y="3175"/>
                <a:ext cx="94" cy="58"/>
              </a:xfrm>
              <a:custGeom>
                <a:avLst/>
                <a:gdLst/>
                <a:ahLst/>
                <a:cxnLst>
                  <a:cxn ang="0">
                    <a:pos x="15" y="49"/>
                  </a:cxn>
                  <a:cxn ang="0">
                    <a:pos x="15" y="53"/>
                  </a:cxn>
                  <a:cxn ang="0">
                    <a:pos x="17" y="39"/>
                  </a:cxn>
                  <a:cxn ang="0">
                    <a:pos x="21" y="29"/>
                  </a:cxn>
                  <a:cxn ang="0">
                    <a:pos x="23" y="27"/>
                  </a:cxn>
                  <a:cxn ang="0">
                    <a:pos x="27" y="24"/>
                  </a:cxn>
                  <a:cxn ang="0">
                    <a:pos x="28" y="22"/>
                  </a:cxn>
                  <a:cxn ang="0">
                    <a:pos x="32" y="21"/>
                  </a:cxn>
                  <a:cxn ang="0">
                    <a:pos x="43" y="17"/>
                  </a:cxn>
                  <a:cxn ang="0">
                    <a:pos x="57" y="16"/>
                  </a:cxn>
                  <a:cxn ang="0">
                    <a:pos x="74" y="16"/>
                  </a:cxn>
                  <a:cxn ang="0">
                    <a:pos x="94" y="16"/>
                  </a:cxn>
                  <a:cxn ang="0">
                    <a:pos x="94" y="0"/>
                  </a:cxn>
                  <a:cxn ang="0">
                    <a:pos x="74" y="2"/>
                  </a:cxn>
                  <a:cxn ang="0">
                    <a:pos x="57" y="2"/>
                  </a:cxn>
                  <a:cxn ang="0">
                    <a:pos x="40" y="4"/>
                  </a:cxn>
                  <a:cxn ang="0">
                    <a:pos x="27" y="7"/>
                  </a:cxn>
                  <a:cxn ang="0">
                    <a:pos x="21" y="10"/>
                  </a:cxn>
                  <a:cxn ang="0">
                    <a:pos x="15" y="14"/>
                  </a:cxn>
                  <a:cxn ang="0">
                    <a:pos x="12" y="17"/>
                  </a:cxn>
                  <a:cxn ang="0">
                    <a:pos x="6" y="24"/>
                  </a:cxn>
                  <a:cxn ang="0">
                    <a:pos x="2" y="37"/>
                  </a:cxn>
                  <a:cxn ang="0">
                    <a:pos x="0" y="53"/>
                  </a:cxn>
                  <a:cxn ang="0">
                    <a:pos x="2" y="58"/>
                  </a:cxn>
                  <a:cxn ang="0">
                    <a:pos x="15" y="49"/>
                  </a:cxn>
                </a:cxnLst>
                <a:rect l="0" t="0" r="r" b="b"/>
                <a:pathLst>
                  <a:path w="94" h="58">
                    <a:moveTo>
                      <a:pt x="15" y="49"/>
                    </a:moveTo>
                    <a:lnTo>
                      <a:pt x="15" y="53"/>
                    </a:lnTo>
                    <a:lnTo>
                      <a:pt x="17" y="39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7" y="24"/>
                    </a:lnTo>
                    <a:lnTo>
                      <a:pt x="28" y="22"/>
                    </a:lnTo>
                    <a:lnTo>
                      <a:pt x="32" y="21"/>
                    </a:lnTo>
                    <a:lnTo>
                      <a:pt x="43" y="17"/>
                    </a:lnTo>
                    <a:lnTo>
                      <a:pt x="57" y="16"/>
                    </a:lnTo>
                    <a:lnTo>
                      <a:pt x="74" y="16"/>
                    </a:lnTo>
                    <a:lnTo>
                      <a:pt x="94" y="16"/>
                    </a:lnTo>
                    <a:lnTo>
                      <a:pt x="94" y="0"/>
                    </a:lnTo>
                    <a:lnTo>
                      <a:pt x="74" y="2"/>
                    </a:lnTo>
                    <a:lnTo>
                      <a:pt x="57" y="2"/>
                    </a:lnTo>
                    <a:lnTo>
                      <a:pt x="40" y="4"/>
                    </a:lnTo>
                    <a:lnTo>
                      <a:pt x="27" y="7"/>
                    </a:lnTo>
                    <a:lnTo>
                      <a:pt x="21" y="10"/>
                    </a:lnTo>
                    <a:lnTo>
                      <a:pt x="15" y="14"/>
                    </a:lnTo>
                    <a:lnTo>
                      <a:pt x="12" y="17"/>
                    </a:lnTo>
                    <a:lnTo>
                      <a:pt x="6" y="24"/>
                    </a:lnTo>
                    <a:lnTo>
                      <a:pt x="2" y="37"/>
                    </a:lnTo>
                    <a:lnTo>
                      <a:pt x="0" y="53"/>
                    </a:lnTo>
                    <a:lnTo>
                      <a:pt x="2" y="58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15" name="Freeform 687"/>
              <p:cNvSpPr>
                <a:spLocks/>
              </p:cNvSpPr>
              <p:nvPr/>
            </p:nvSpPr>
            <p:spPr bwMode="auto">
              <a:xfrm>
                <a:off x="717" y="3224"/>
                <a:ext cx="45" cy="86"/>
              </a:xfrm>
              <a:custGeom>
                <a:avLst/>
                <a:gdLst/>
                <a:ahLst/>
                <a:cxnLst>
                  <a:cxn ang="0">
                    <a:pos x="15" y="73"/>
                  </a:cxn>
                  <a:cxn ang="0">
                    <a:pos x="18" y="83"/>
                  </a:cxn>
                  <a:cxn ang="0">
                    <a:pos x="32" y="66"/>
                  </a:cxn>
                  <a:cxn ang="0">
                    <a:pos x="39" y="54"/>
                  </a:cxn>
                  <a:cxn ang="0">
                    <a:pos x="45" y="44"/>
                  </a:cxn>
                  <a:cxn ang="0">
                    <a:pos x="45" y="34"/>
                  </a:cxn>
                  <a:cxn ang="0">
                    <a:pos x="37" y="20"/>
                  </a:cxn>
                  <a:cxn ang="0">
                    <a:pos x="20" y="0"/>
                  </a:cxn>
                  <a:cxn ang="0">
                    <a:pos x="7" y="9"/>
                  </a:cxn>
                  <a:cxn ang="0">
                    <a:pos x="24" y="29"/>
                  </a:cxn>
                  <a:cxn ang="0">
                    <a:pos x="30" y="39"/>
                  </a:cxn>
                  <a:cxn ang="0">
                    <a:pos x="30" y="41"/>
                  </a:cxn>
                  <a:cxn ang="0">
                    <a:pos x="26" y="47"/>
                  </a:cxn>
                  <a:cxn ang="0">
                    <a:pos x="18" y="59"/>
                  </a:cxn>
                  <a:cxn ang="0">
                    <a:pos x="5" y="76"/>
                  </a:cxn>
                  <a:cxn ang="0">
                    <a:pos x="11" y="86"/>
                  </a:cxn>
                  <a:cxn ang="0">
                    <a:pos x="5" y="76"/>
                  </a:cxn>
                  <a:cxn ang="0">
                    <a:pos x="0" y="85"/>
                  </a:cxn>
                  <a:cxn ang="0">
                    <a:pos x="11" y="86"/>
                  </a:cxn>
                  <a:cxn ang="0">
                    <a:pos x="15" y="73"/>
                  </a:cxn>
                </a:cxnLst>
                <a:rect l="0" t="0" r="r" b="b"/>
                <a:pathLst>
                  <a:path w="45" h="86">
                    <a:moveTo>
                      <a:pt x="15" y="73"/>
                    </a:moveTo>
                    <a:lnTo>
                      <a:pt x="18" y="83"/>
                    </a:lnTo>
                    <a:lnTo>
                      <a:pt x="32" y="66"/>
                    </a:lnTo>
                    <a:lnTo>
                      <a:pt x="39" y="54"/>
                    </a:lnTo>
                    <a:lnTo>
                      <a:pt x="45" y="44"/>
                    </a:lnTo>
                    <a:lnTo>
                      <a:pt x="45" y="34"/>
                    </a:lnTo>
                    <a:lnTo>
                      <a:pt x="37" y="20"/>
                    </a:lnTo>
                    <a:lnTo>
                      <a:pt x="20" y="0"/>
                    </a:lnTo>
                    <a:lnTo>
                      <a:pt x="7" y="9"/>
                    </a:lnTo>
                    <a:lnTo>
                      <a:pt x="24" y="29"/>
                    </a:lnTo>
                    <a:lnTo>
                      <a:pt x="30" y="39"/>
                    </a:lnTo>
                    <a:lnTo>
                      <a:pt x="30" y="41"/>
                    </a:lnTo>
                    <a:lnTo>
                      <a:pt x="26" y="47"/>
                    </a:lnTo>
                    <a:lnTo>
                      <a:pt x="18" y="59"/>
                    </a:lnTo>
                    <a:lnTo>
                      <a:pt x="5" y="76"/>
                    </a:lnTo>
                    <a:lnTo>
                      <a:pt x="11" y="86"/>
                    </a:lnTo>
                    <a:lnTo>
                      <a:pt x="5" y="76"/>
                    </a:lnTo>
                    <a:lnTo>
                      <a:pt x="0" y="85"/>
                    </a:lnTo>
                    <a:lnTo>
                      <a:pt x="11" y="86"/>
                    </a:lnTo>
                    <a:lnTo>
                      <a:pt x="15" y="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16" name="Freeform 688"/>
              <p:cNvSpPr>
                <a:spLocks/>
              </p:cNvSpPr>
              <p:nvPr/>
            </p:nvSpPr>
            <p:spPr bwMode="auto">
              <a:xfrm>
                <a:off x="728" y="3297"/>
                <a:ext cx="79" cy="27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73" y="13"/>
                  </a:cxn>
                  <a:cxn ang="0">
                    <a:pos x="4" y="0"/>
                  </a:cxn>
                  <a:cxn ang="0">
                    <a:pos x="0" y="13"/>
                  </a:cxn>
                  <a:cxn ang="0">
                    <a:pos x="69" y="27"/>
                  </a:cxn>
                  <a:cxn ang="0">
                    <a:pos x="79" y="20"/>
                  </a:cxn>
                  <a:cxn ang="0">
                    <a:pos x="79" y="20"/>
                  </a:cxn>
                  <a:cxn ang="0">
                    <a:pos x="79" y="13"/>
                  </a:cxn>
                  <a:cxn ang="0">
                    <a:pos x="73" y="13"/>
                  </a:cxn>
                  <a:cxn ang="0">
                    <a:pos x="79" y="20"/>
                  </a:cxn>
                </a:cxnLst>
                <a:rect l="0" t="0" r="r" b="b"/>
                <a:pathLst>
                  <a:path w="79" h="27">
                    <a:moveTo>
                      <a:pt x="79" y="20"/>
                    </a:moveTo>
                    <a:lnTo>
                      <a:pt x="73" y="13"/>
                    </a:lnTo>
                    <a:lnTo>
                      <a:pt x="4" y="0"/>
                    </a:lnTo>
                    <a:lnTo>
                      <a:pt x="0" y="13"/>
                    </a:lnTo>
                    <a:lnTo>
                      <a:pt x="69" y="27"/>
                    </a:lnTo>
                    <a:lnTo>
                      <a:pt x="79" y="20"/>
                    </a:lnTo>
                    <a:lnTo>
                      <a:pt x="79" y="20"/>
                    </a:lnTo>
                    <a:lnTo>
                      <a:pt x="79" y="13"/>
                    </a:lnTo>
                    <a:lnTo>
                      <a:pt x="73" y="13"/>
                    </a:lnTo>
                    <a:lnTo>
                      <a:pt x="79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17" name="Freeform 689"/>
              <p:cNvSpPr>
                <a:spLocks/>
              </p:cNvSpPr>
              <p:nvPr/>
            </p:nvSpPr>
            <p:spPr bwMode="auto">
              <a:xfrm>
                <a:off x="775" y="3317"/>
                <a:ext cx="32" cy="27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17" y="24"/>
                  </a:cxn>
                  <a:cxn ang="0">
                    <a:pos x="24" y="13"/>
                  </a:cxn>
                  <a:cxn ang="0">
                    <a:pos x="32" y="0"/>
                  </a:cxn>
                  <a:cxn ang="0">
                    <a:pos x="17" y="0"/>
                  </a:cxn>
                  <a:cxn ang="0">
                    <a:pos x="11" y="5"/>
                  </a:cxn>
                  <a:cxn ang="0">
                    <a:pos x="2" y="19"/>
                  </a:cxn>
                  <a:cxn ang="0">
                    <a:pos x="7" y="27"/>
                  </a:cxn>
                  <a:cxn ang="0">
                    <a:pos x="2" y="19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13" y="13"/>
                  </a:cxn>
                </a:cxnLst>
                <a:rect l="0" t="0" r="r" b="b"/>
                <a:pathLst>
                  <a:path w="32" h="27">
                    <a:moveTo>
                      <a:pt x="13" y="13"/>
                    </a:moveTo>
                    <a:lnTo>
                      <a:pt x="17" y="24"/>
                    </a:lnTo>
                    <a:lnTo>
                      <a:pt x="24" y="13"/>
                    </a:lnTo>
                    <a:lnTo>
                      <a:pt x="32" y="0"/>
                    </a:lnTo>
                    <a:lnTo>
                      <a:pt x="17" y="0"/>
                    </a:lnTo>
                    <a:lnTo>
                      <a:pt x="11" y="5"/>
                    </a:lnTo>
                    <a:lnTo>
                      <a:pt x="2" y="19"/>
                    </a:lnTo>
                    <a:lnTo>
                      <a:pt x="7" y="27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7" y="27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18" name="Freeform 690"/>
              <p:cNvSpPr>
                <a:spLocks/>
              </p:cNvSpPr>
              <p:nvPr/>
            </p:nvSpPr>
            <p:spPr bwMode="auto">
              <a:xfrm>
                <a:off x="782" y="3330"/>
                <a:ext cx="145" cy="68"/>
              </a:xfrm>
              <a:custGeom>
                <a:avLst/>
                <a:gdLst/>
                <a:ahLst/>
                <a:cxnLst>
                  <a:cxn ang="0">
                    <a:pos x="145" y="60"/>
                  </a:cxn>
                  <a:cxn ang="0">
                    <a:pos x="141" y="56"/>
                  </a:cxn>
                  <a:cxn ang="0">
                    <a:pos x="106" y="38"/>
                  </a:cxn>
                  <a:cxn ang="0">
                    <a:pos x="76" y="24"/>
                  </a:cxn>
                  <a:cxn ang="0">
                    <a:pos x="44" y="14"/>
                  </a:cxn>
                  <a:cxn ang="0">
                    <a:pos x="6" y="0"/>
                  </a:cxn>
                  <a:cxn ang="0">
                    <a:pos x="0" y="14"/>
                  </a:cxn>
                  <a:cxn ang="0">
                    <a:pos x="38" y="27"/>
                  </a:cxn>
                  <a:cxn ang="0">
                    <a:pos x="70" y="38"/>
                  </a:cxn>
                  <a:cxn ang="0">
                    <a:pos x="98" y="49"/>
                  </a:cxn>
                  <a:cxn ang="0">
                    <a:pos x="134" y="68"/>
                  </a:cxn>
                  <a:cxn ang="0">
                    <a:pos x="130" y="63"/>
                  </a:cxn>
                  <a:cxn ang="0">
                    <a:pos x="145" y="60"/>
                  </a:cxn>
                </a:cxnLst>
                <a:rect l="0" t="0" r="r" b="b"/>
                <a:pathLst>
                  <a:path w="145" h="68">
                    <a:moveTo>
                      <a:pt x="145" y="60"/>
                    </a:moveTo>
                    <a:lnTo>
                      <a:pt x="141" y="56"/>
                    </a:lnTo>
                    <a:lnTo>
                      <a:pt x="106" y="38"/>
                    </a:lnTo>
                    <a:lnTo>
                      <a:pt x="76" y="24"/>
                    </a:lnTo>
                    <a:lnTo>
                      <a:pt x="44" y="14"/>
                    </a:lnTo>
                    <a:lnTo>
                      <a:pt x="6" y="0"/>
                    </a:lnTo>
                    <a:lnTo>
                      <a:pt x="0" y="14"/>
                    </a:lnTo>
                    <a:lnTo>
                      <a:pt x="38" y="27"/>
                    </a:lnTo>
                    <a:lnTo>
                      <a:pt x="70" y="38"/>
                    </a:lnTo>
                    <a:lnTo>
                      <a:pt x="98" y="49"/>
                    </a:lnTo>
                    <a:lnTo>
                      <a:pt x="134" y="68"/>
                    </a:lnTo>
                    <a:lnTo>
                      <a:pt x="130" y="63"/>
                    </a:lnTo>
                    <a:lnTo>
                      <a:pt x="145" y="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19" name="Freeform 691"/>
              <p:cNvSpPr>
                <a:spLocks/>
              </p:cNvSpPr>
              <p:nvPr/>
            </p:nvSpPr>
            <p:spPr bwMode="auto">
              <a:xfrm>
                <a:off x="912" y="3390"/>
                <a:ext cx="26" cy="40"/>
              </a:xfrm>
              <a:custGeom>
                <a:avLst/>
                <a:gdLst/>
                <a:ahLst/>
                <a:cxnLst>
                  <a:cxn ang="0">
                    <a:pos x="21" y="40"/>
                  </a:cxn>
                  <a:cxn ang="0">
                    <a:pos x="24" y="32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9" y="35"/>
                  </a:cxn>
                  <a:cxn ang="0">
                    <a:pos x="21" y="40"/>
                  </a:cxn>
                  <a:cxn ang="0">
                    <a:pos x="21" y="40"/>
                  </a:cxn>
                  <a:cxn ang="0">
                    <a:pos x="26" y="37"/>
                  </a:cxn>
                  <a:cxn ang="0">
                    <a:pos x="24" y="32"/>
                  </a:cxn>
                  <a:cxn ang="0">
                    <a:pos x="21" y="40"/>
                  </a:cxn>
                </a:cxnLst>
                <a:rect l="0" t="0" r="r" b="b"/>
                <a:pathLst>
                  <a:path w="26" h="40">
                    <a:moveTo>
                      <a:pt x="21" y="40"/>
                    </a:moveTo>
                    <a:lnTo>
                      <a:pt x="24" y="32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9" y="35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6" y="37"/>
                    </a:lnTo>
                    <a:lnTo>
                      <a:pt x="24" y="32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20" name="Freeform 692"/>
              <p:cNvSpPr>
                <a:spLocks/>
              </p:cNvSpPr>
              <p:nvPr/>
            </p:nvSpPr>
            <p:spPr bwMode="auto">
              <a:xfrm>
                <a:off x="850" y="3418"/>
                <a:ext cx="83" cy="51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1" y="51"/>
                  </a:cxn>
                  <a:cxn ang="0">
                    <a:pos x="83" y="12"/>
                  </a:cxn>
                  <a:cxn ang="0">
                    <a:pos x="75" y="0"/>
                  </a:cxn>
                  <a:cxn ang="0">
                    <a:pos x="4" y="39"/>
                  </a:cxn>
                  <a:cxn ang="0">
                    <a:pos x="0" y="44"/>
                  </a:cxn>
                  <a:cxn ang="0">
                    <a:pos x="4" y="39"/>
                  </a:cxn>
                  <a:cxn ang="0">
                    <a:pos x="0" y="41"/>
                  </a:cxn>
                  <a:cxn ang="0">
                    <a:pos x="0" y="44"/>
                  </a:cxn>
                </a:cxnLst>
                <a:rect l="0" t="0" r="r" b="b"/>
                <a:pathLst>
                  <a:path w="83" h="51">
                    <a:moveTo>
                      <a:pt x="0" y="44"/>
                    </a:moveTo>
                    <a:lnTo>
                      <a:pt x="11" y="51"/>
                    </a:lnTo>
                    <a:lnTo>
                      <a:pt x="83" y="12"/>
                    </a:lnTo>
                    <a:lnTo>
                      <a:pt x="75" y="0"/>
                    </a:lnTo>
                    <a:lnTo>
                      <a:pt x="4" y="39"/>
                    </a:lnTo>
                    <a:lnTo>
                      <a:pt x="0" y="44"/>
                    </a:lnTo>
                    <a:lnTo>
                      <a:pt x="4" y="39"/>
                    </a:lnTo>
                    <a:lnTo>
                      <a:pt x="0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21" name="Freeform 693"/>
              <p:cNvSpPr>
                <a:spLocks/>
              </p:cNvSpPr>
              <p:nvPr/>
            </p:nvSpPr>
            <p:spPr bwMode="auto">
              <a:xfrm>
                <a:off x="826" y="3462"/>
                <a:ext cx="39" cy="159"/>
              </a:xfrm>
              <a:custGeom>
                <a:avLst/>
                <a:gdLst/>
                <a:ahLst/>
                <a:cxnLst>
                  <a:cxn ang="0">
                    <a:pos x="11" y="159"/>
                  </a:cxn>
                  <a:cxn ang="0">
                    <a:pos x="15" y="154"/>
                  </a:cxn>
                  <a:cxn ang="0">
                    <a:pos x="39" y="2"/>
                  </a:cxn>
                  <a:cxn ang="0">
                    <a:pos x="24" y="0"/>
                  </a:cxn>
                  <a:cxn ang="0">
                    <a:pos x="0" y="152"/>
                  </a:cxn>
                  <a:cxn ang="0">
                    <a:pos x="11" y="159"/>
                  </a:cxn>
                  <a:cxn ang="0">
                    <a:pos x="11" y="159"/>
                  </a:cxn>
                  <a:cxn ang="0">
                    <a:pos x="13" y="157"/>
                  </a:cxn>
                  <a:cxn ang="0">
                    <a:pos x="15" y="154"/>
                  </a:cxn>
                  <a:cxn ang="0">
                    <a:pos x="11" y="159"/>
                  </a:cxn>
                </a:cxnLst>
                <a:rect l="0" t="0" r="r" b="b"/>
                <a:pathLst>
                  <a:path w="39" h="159">
                    <a:moveTo>
                      <a:pt x="11" y="159"/>
                    </a:moveTo>
                    <a:lnTo>
                      <a:pt x="15" y="154"/>
                    </a:lnTo>
                    <a:lnTo>
                      <a:pt x="39" y="2"/>
                    </a:lnTo>
                    <a:lnTo>
                      <a:pt x="24" y="0"/>
                    </a:lnTo>
                    <a:lnTo>
                      <a:pt x="0" y="152"/>
                    </a:lnTo>
                    <a:lnTo>
                      <a:pt x="11" y="159"/>
                    </a:lnTo>
                    <a:lnTo>
                      <a:pt x="11" y="159"/>
                    </a:lnTo>
                    <a:lnTo>
                      <a:pt x="13" y="157"/>
                    </a:lnTo>
                    <a:lnTo>
                      <a:pt x="15" y="154"/>
                    </a:lnTo>
                    <a:lnTo>
                      <a:pt x="11" y="15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22" name="Freeform 694"/>
              <p:cNvSpPr>
                <a:spLocks/>
              </p:cNvSpPr>
              <p:nvPr/>
            </p:nvSpPr>
            <p:spPr bwMode="auto">
              <a:xfrm>
                <a:off x="775" y="3609"/>
                <a:ext cx="62" cy="37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9" y="35"/>
                  </a:cxn>
                  <a:cxn ang="0">
                    <a:pos x="62" y="12"/>
                  </a:cxn>
                  <a:cxn ang="0">
                    <a:pos x="54" y="0"/>
                  </a:cxn>
                  <a:cxn ang="0">
                    <a:pos x="2" y="2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4" y="37"/>
                  </a:cxn>
                  <a:cxn ang="0">
                    <a:pos x="9" y="35"/>
                  </a:cxn>
                  <a:cxn ang="0">
                    <a:pos x="0" y="32"/>
                  </a:cxn>
                </a:cxnLst>
                <a:rect l="0" t="0" r="r" b="b"/>
                <a:pathLst>
                  <a:path w="62" h="37">
                    <a:moveTo>
                      <a:pt x="0" y="32"/>
                    </a:moveTo>
                    <a:lnTo>
                      <a:pt x="9" y="35"/>
                    </a:lnTo>
                    <a:lnTo>
                      <a:pt x="62" y="12"/>
                    </a:lnTo>
                    <a:lnTo>
                      <a:pt x="54" y="0"/>
                    </a:lnTo>
                    <a:lnTo>
                      <a:pt x="2" y="2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4" y="37"/>
                    </a:lnTo>
                    <a:lnTo>
                      <a:pt x="9" y="3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23" name="Freeform 695"/>
              <p:cNvSpPr>
                <a:spLocks/>
              </p:cNvSpPr>
              <p:nvPr/>
            </p:nvSpPr>
            <p:spPr bwMode="auto">
              <a:xfrm>
                <a:off x="758" y="3605"/>
                <a:ext cx="30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7" y="36"/>
                  </a:cxn>
                  <a:cxn ang="0">
                    <a:pos x="30" y="29"/>
                  </a:cxn>
                  <a:cxn ang="0">
                    <a:pos x="13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7"/>
                    </a:lnTo>
                    <a:lnTo>
                      <a:pt x="17" y="36"/>
                    </a:lnTo>
                    <a:lnTo>
                      <a:pt x="30" y="29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24" name="Freeform 696"/>
              <p:cNvSpPr>
                <a:spLocks/>
              </p:cNvSpPr>
              <p:nvPr/>
            </p:nvSpPr>
            <p:spPr bwMode="auto">
              <a:xfrm>
                <a:off x="750" y="3605"/>
                <a:ext cx="21" cy="31"/>
              </a:xfrm>
              <a:custGeom>
                <a:avLst/>
                <a:gdLst/>
                <a:ahLst/>
                <a:cxnLst>
                  <a:cxn ang="0">
                    <a:pos x="17" y="24"/>
                  </a:cxn>
                  <a:cxn ang="0">
                    <a:pos x="17" y="24"/>
                  </a:cxn>
                  <a:cxn ang="0">
                    <a:pos x="15" y="19"/>
                  </a:cxn>
                  <a:cxn ang="0">
                    <a:pos x="17" y="14"/>
                  </a:cxn>
                  <a:cxn ang="0">
                    <a:pos x="19" y="9"/>
                  </a:cxn>
                  <a:cxn ang="0">
                    <a:pos x="21" y="7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31"/>
                  </a:cxn>
                  <a:cxn ang="0">
                    <a:pos x="2" y="31"/>
                  </a:cxn>
                  <a:cxn ang="0">
                    <a:pos x="17" y="24"/>
                  </a:cxn>
                </a:cxnLst>
                <a:rect l="0" t="0" r="r" b="b"/>
                <a:pathLst>
                  <a:path w="21" h="31">
                    <a:moveTo>
                      <a:pt x="17" y="24"/>
                    </a:moveTo>
                    <a:lnTo>
                      <a:pt x="17" y="24"/>
                    </a:lnTo>
                    <a:lnTo>
                      <a:pt x="15" y="19"/>
                    </a:lnTo>
                    <a:lnTo>
                      <a:pt x="17" y="14"/>
                    </a:lnTo>
                    <a:lnTo>
                      <a:pt x="19" y="9"/>
                    </a:lnTo>
                    <a:lnTo>
                      <a:pt x="21" y="7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25" name="Freeform 697"/>
              <p:cNvSpPr>
                <a:spLocks/>
              </p:cNvSpPr>
              <p:nvPr/>
            </p:nvSpPr>
            <p:spPr bwMode="auto">
              <a:xfrm>
                <a:off x="752" y="3629"/>
                <a:ext cx="42" cy="62"/>
              </a:xfrm>
              <a:custGeom>
                <a:avLst/>
                <a:gdLst/>
                <a:ahLst/>
                <a:cxnLst>
                  <a:cxn ang="0">
                    <a:pos x="40" y="62"/>
                  </a:cxn>
                  <a:cxn ang="0">
                    <a:pos x="42" y="61"/>
                  </a:cxn>
                  <a:cxn ang="0">
                    <a:pos x="38" y="49"/>
                  </a:cxn>
                  <a:cxn ang="0">
                    <a:pos x="30" y="32"/>
                  </a:cxn>
                  <a:cxn ang="0">
                    <a:pos x="21" y="14"/>
                  </a:cxn>
                  <a:cxn ang="0">
                    <a:pos x="15" y="0"/>
                  </a:cxn>
                  <a:cxn ang="0">
                    <a:pos x="0" y="7"/>
                  </a:cxn>
                  <a:cxn ang="0">
                    <a:pos x="8" y="19"/>
                  </a:cxn>
                  <a:cxn ang="0">
                    <a:pos x="15" y="37"/>
                  </a:cxn>
                  <a:cxn ang="0">
                    <a:pos x="23" y="54"/>
                  </a:cxn>
                  <a:cxn ang="0">
                    <a:pos x="25" y="61"/>
                  </a:cxn>
                  <a:cxn ang="0">
                    <a:pos x="27" y="57"/>
                  </a:cxn>
                  <a:cxn ang="0">
                    <a:pos x="40" y="62"/>
                  </a:cxn>
                </a:cxnLst>
                <a:rect l="0" t="0" r="r" b="b"/>
                <a:pathLst>
                  <a:path w="42" h="62">
                    <a:moveTo>
                      <a:pt x="40" y="62"/>
                    </a:moveTo>
                    <a:lnTo>
                      <a:pt x="42" y="61"/>
                    </a:lnTo>
                    <a:lnTo>
                      <a:pt x="38" y="49"/>
                    </a:lnTo>
                    <a:lnTo>
                      <a:pt x="30" y="32"/>
                    </a:lnTo>
                    <a:lnTo>
                      <a:pt x="21" y="14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8" y="19"/>
                    </a:lnTo>
                    <a:lnTo>
                      <a:pt x="15" y="37"/>
                    </a:lnTo>
                    <a:lnTo>
                      <a:pt x="23" y="54"/>
                    </a:lnTo>
                    <a:lnTo>
                      <a:pt x="25" y="61"/>
                    </a:lnTo>
                    <a:lnTo>
                      <a:pt x="27" y="57"/>
                    </a:lnTo>
                    <a:lnTo>
                      <a:pt x="40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26" name="Freeform 698"/>
              <p:cNvSpPr>
                <a:spLocks/>
              </p:cNvSpPr>
              <p:nvPr/>
            </p:nvSpPr>
            <p:spPr bwMode="auto">
              <a:xfrm>
                <a:off x="734" y="3686"/>
                <a:ext cx="58" cy="86"/>
              </a:xfrm>
              <a:custGeom>
                <a:avLst/>
                <a:gdLst/>
                <a:ahLst/>
                <a:cxnLst>
                  <a:cxn ang="0">
                    <a:pos x="9" y="86"/>
                  </a:cxn>
                  <a:cxn ang="0">
                    <a:pos x="18" y="83"/>
                  </a:cxn>
                  <a:cxn ang="0">
                    <a:pos x="58" y="5"/>
                  </a:cxn>
                  <a:cxn ang="0">
                    <a:pos x="45" y="0"/>
                  </a:cxn>
                  <a:cxn ang="0">
                    <a:pos x="3" y="78"/>
                  </a:cxn>
                  <a:cxn ang="0">
                    <a:pos x="9" y="86"/>
                  </a:cxn>
                  <a:cxn ang="0">
                    <a:pos x="3" y="78"/>
                  </a:cxn>
                  <a:cxn ang="0">
                    <a:pos x="0" y="85"/>
                  </a:cxn>
                  <a:cxn ang="0">
                    <a:pos x="9" y="86"/>
                  </a:cxn>
                </a:cxnLst>
                <a:rect l="0" t="0" r="r" b="b"/>
                <a:pathLst>
                  <a:path w="58" h="86">
                    <a:moveTo>
                      <a:pt x="9" y="86"/>
                    </a:moveTo>
                    <a:lnTo>
                      <a:pt x="18" y="83"/>
                    </a:lnTo>
                    <a:lnTo>
                      <a:pt x="58" y="5"/>
                    </a:lnTo>
                    <a:lnTo>
                      <a:pt x="45" y="0"/>
                    </a:lnTo>
                    <a:lnTo>
                      <a:pt x="3" y="78"/>
                    </a:lnTo>
                    <a:lnTo>
                      <a:pt x="9" y="86"/>
                    </a:lnTo>
                    <a:lnTo>
                      <a:pt x="3" y="78"/>
                    </a:lnTo>
                    <a:lnTo>
                      <a:pt x="0" y="85"/>
                    </a:lnTo>
                    <a:lnTo>
                      <a:pt x="9" y="8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27" name="Freeform 699"/>
              <p:cNvSpPr>
                <a:spLocks/>
              </p:cNvSpPr>
              <p:nvPr/>
            </p:nvSpPr>
            <p:spPr bwMode="auto">
              <a:xfrm>
                <a:off x="743" y="3761"/>
                <a:ext cx="62" cy="27"/>
              </a:xfrm>
              <a:custGeom>
                <a:avLst/>
                <a:gdLst/>
                <a:ahLst/>
                <a:cxnLst>
                  <a:cxn ang="0">
                    <a:pos x="54" y="25"/>
                  </a:cxn>
                  <a:cxn ang="0">
                    <a:pos x="51" y="13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45" y="27"/>
                  </a:cxn>
                  <a:cxn ang="0">
                    <a:pos x="54" y="25"/>
                  </a:cxn>
                  <a:cxn ang="0">
                    <a:pos x="54" y="25"/>
                  </a:cxn>
                  <a:cxn ang="0">
                    <a:pos x="62" y="16"/>
                  </a:cxn>
                  <a:cxn ang="0">
                    <a:pos x="51" y="13"/>
                  </a:cxn>
                  <a:cxn ang="0">
                    <a:pos x="54" y="25"/>
                  </a:cxn>
                </a:cxnLst>
                <a:rect l="0" t="0" r="r" b="b"/>
                <a:pathLst>
                  <a:path w="62" h="27">
                    <a:moveTo>
                      <a:pt x="54" y="25"/>
                    </a:moveTo>
                    <a:lnTo>
                      <a:pt x="51" y="13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45" y="27"/>
                    </a:lnTo>
                    <a:lnTo>
                      <a:pt x="54" y="25"/>
                    </a:lnTo>
                    <a:lnTo>
                      <a:pt x="54" y="25"/>
                    </a:lnTo>
                    <a:lnTo>
                      <a:pt x="62" y="16"/>
                    </a:lnTo>
                    <a:lnTo>
                      <a:pt x="51" y="13"/>
                    </a:lnTo>
                    <a:lnTo>
                      <a:pt x="54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28" name="Freeform 700"/>
              <p:cNvSpPr>
                <a:spLocks/>
              </p:cNvSpPr>
              <p:nvPr/>
            </p:nvSpPr>
            <p:spPr bwMode="auto">
              <a:xfrm>
                <a:off x="726" y="3776"/>
                <a:ext cx="71" cy="27"/>
              </a:xfrm>
              <a:custGeom>
                <a:avLst/>
                <a:gdLst/>
                <a:ahLst/>
                <a:cxnLst>
                  <a:cxn ang="0">
                    <a:pos x="11" y="27"/>
                  </a:cxn>
                  <a:cxn ang="0">
                    <a:pos x="11" y="27"/>
                  </a:cxn>
                  <a:cxn ang="0">
                    <a:pos x="15" y="25"/>
                  </a:cxn>
                  <a:cxn ang="0">
                    <a:pos x="19" y="23"/>
                  </a:cxn>
                  <a:cxn ang="0">
                    <a:pos x="26" y="22"/>
                  </a:cxn>
                  <a:cxn ang="0">
                    <a:pos x="34" y="22"/>
                  </a:cxn>
                  <a:cxn ang="0">
                    <a:pos x="43" y="20"/>
                  </a:cxn>
                  <a:cxn ang="0">
                    <a:pos x="53" y="18"/>
                  </a:cxn>
                  <a:cxn ang="0">
                    <a:pos x="62" y="15"/>
                  </a:cxn>
                  <a:cxn ang="0">
                    <a:pos x="71" y="10"/>
                  </a:cxn>
                  <a:cxn ang="0">
                    <a:pos x="60" y="0"/>
                  </a:cxn>
                  <a:cxn ang="0">
                    <a:pos x="55" y="3"/>
                  </a:cxn>
                  <a:cxn ang="0">
                    <a:pos x="49" y="5"/>
                  </a:cxn>
                  <a:cxn ang="0">
                    <a:pos x="41" y="7"/>
                  </a:cxn>
                  <a:cxn ang="0">
                    <a:pos x="34" y="7"/>
                  </a:cxn>
                  <a:cxn ang="0">
                    <a:pos x="24" y="8"/>
                  </a:cxn>
                  <a:cxn ang="0">
                    <a:pos x="15" y="10"/>
                  </a:cxn>
                  <a:cxn ang="0">
                    <a:pos x="8" y="12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1" y="27"/>
                  </a:cxn>
                </a:cxnLst>
                <a:rect l="0" t="0" r="r" b="b"/>
                <a:pathLst>
                  <a:path w="71" h="27">
                    <a:moveTo>
                      <a:pt x="11" y="27"/>
                    </a:moveTo>
                    <a:lnTo>
                      <a:pt x="11" y="27"/>
                    </a:lnTo>
                    <a:lnTo>
                      <a:pt x="15" y="25"/>
                    </a:lnTo>
                    <a:lnTo>
                      <a:pt x="19" y="23"/>
                    </a:lnTo>
                    <a:lnTo>
                      <a:pt x="26" y="22"/>
                    </a:lnTo>
                    <a:lnTo>
                      <a:pt x="34" y="22"/>
                    </a:lnTo>
                    <a:lnTo>
                      <a:pt x="43" y="20"/>
                    </a:lnTo>
                    <a:lnTo>
                      <a:pt x="53" y="18"/>
                    </a:lnTo>
                    <a:lnTo>
                      <a:pt x="62" y="15"/>
                    </a:lnTo>
                    <a:lnTo>
                      <a:pt x="71" y="10"/>
                    </a:lnTo>
                    <a:lnTo>
                      <a:pt x="60" y="0"/>
                    </a:lnTo>
                    <a:lnTo>
                      <a:pt x="55" y="3"/>
                    </a:lnTo>
                    <a:lnTo>
                      <a:pt x="49" y="5"/>
                    </a:lnTo>
                    <a:lnTo>
                      <a:pt x="41" y="7"/>
                    </a:lnTo>
                    <a:lnTo>
                      <a:pt x="34" y="7"/>
                    </a:lnTo>
                    <a:lnTo>
                      <a:pt x="24" y="8"/>
                    </a:lnTo>
                    <a:lnTo>
                      <a:pt x="15" y="10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29" name="Freeform 701"/>
              <p:cNvSpPr>
                <a:spLocks/>
              </p:cNvSpPr>
              <p:nvPr/>
            </p:nvSpPr>
            <p:spPr bwMode="auto">
              <a:xfrm>
                <a:off x="651" y="3793"/>
                <a:ext cx="86" cy="91"/>
              </a:xfrm>
              <a:custGeom>
                <a:avLst/>
                <a:gdLst/>
                <a:ahLst/>
                <a:cxnLst>
                  <a:cxn ang="0">
                    <a:pos x="6" y="91"/>
                  </a:cxn>
                  <a:cxn ang="0">
                    <a:pos x="17" y="91"/>
                  </a:cxn>
                  <a:cxn ang="0">
                    <a:pos x="86" y="10"/>
                  </a:cxn>
                  <a:cxn ang="0">
                    <a:pos x="75" y="0"/>
                  </a:cxn>
                  <a:cxn ang="0">
                    <a:pos x="4" y="81"/>
                  </a:cxn>
                  <a:cxn ang="0">
                    <a:pos x="6" y="91"/>
                  </a:cxn>
                  <a:cxn ang="0">
                    <a:pos x="4" y="81"/>
                  </a:cxn>
                  <a:cxn ang="0">
                    <a:pos x="0" y="86"/>
                  </a:cxn>
                  <a:cxn ang="0">
                    <a:pos x="6" y="91"/>
                  </a:cxn>
                </a:cxnLst>
                <a:rect l="0" t="0" r="r" b="b"/>
                <a:pathLst>
                  <a:path w="86" h="91">
                    <a:moveTo>
                      <a:pt x="6" y="91"/>
                    </a:moveTo>
                    <a:lnTo>
                      <a:pt x="17" y="91"/>
                    </a:lnTo>
                    <a:lnTo>
                      <a:pt x="86" y="10"/>
                    </a:lnTo>
                    <a:lnTo>
                      <a:pt x="75" y="0"/>
                    </a:lnTo>
                    <a:lnTo>
                      <a:pt x="4" y="81"/>
                    </a:lnTo>
                    <a:lnTo>
                      <a:pt x="6" y="91"/>
                    </a:lnTo>
                    <a:lnTo>
                      <a:pt x="4" y="81"/>
                    </a:lnTo>
                    <a:lnTo>
                      <a:pt x="0" y="86"/>
                    </a:lnTo>
                    <a:lnTo>
                      <a:pt x="6" y="9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30" name="Freeform 702"/>
              <p:cNvSpPr>
                <a:spLocks/>
              </p:cNvSpPr>
              <p:nvPr/>
            </p:nvSpPr>
            <p:spPr bwMode="auto">
              <a:xfrm>
                <a:off x="657" y="3874"/>
                <a:ext cx="174" cy="138"/>
              </a:xfrm>
              <a:custGeom>
                <a:avLst/>
                <a:gdLst/>
                <a:ahLst/>
                <a:cxnLst>
                  <a:cxn ang="0">
                    <a:pos x="174" y="135"/>
                  </a:cxn>
                  <a:cxn ang="0">
                    <a:pos x="174" y="133"/>
                  </a:cxn>
                  <a:cxn ang="0">
                    <a:pos x="169" y="119"/>
                  </a:cxn>
                  <a:cxn ang="0">
                    <a:pos x="161" y="108"/>
                  </a:cxn>
                  <a:cxn ang="0">
                    <a:pos x="154" y="97"/>
                  </a:cxn>
                  <a:cxn ang="0">
                    <a:pos x="142" y="87"/>
                  </a:cxn>
                  <a:cxn ang="0">
                    <a:pos x="122" y="70"/>
                  </a:cxn>
                  <a:cxn ang="0">
                    <a:pos x="99" y="55"/>
                  </a:cxn>
                  <a:cxn ang="0">
                    <a:pos x="75" y="42"/>
                  </a:cxn>
                  <a:cxn ang="0">
                    <a:pos x="52" y="28"/>
                  </a:cxn>
                  <a:cxn ang="0">
                    <a:pos x="30" y="15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20" y="27"/>
                  </a:cxn>
                  <a:cxn ang="0">
                    <a:pos x="43" y="40"/>
                  </a:cxn>
                  <a:cxn ang="0">
                    <a:pos x="67" y="54"/>
                  </a:cxn>
                  <a:cxn ang="0">
                    <a:pos x="92" y="67"/>
                  </a:cxn>
                  <a:cxn ang="0">
                    <a:pos x="112" y="81"/>
                  </a:cxn>
                  <a:cxn ang="0">
                    <a:pos x="133" y="97"/>
                  </a:cxn>
                  <a:cxn ang="0">
                    <a:pos x="140" y="106"/>
                  </a:cxn>
                  <a:cxn ang="0">
                    <a:pos x="148" y="116"/>
                  </a:cxn>
                  <a:cxn ang="0">
                    <a:pos x="154" y="126"/>
                  </a:cxn>
                  <a:cxn ang="0">
                    <a:pos x="159" y="138"/>
                  </a:cxn>
                  <a:cxn ang="0">
                    <a:pos x="159" y="135"/>
                  </a:cxn>
                  <a:cxn ang="0">
                    <a:pos x="174" y="135"/>
                  </a:cxn>
                </a:cxnLst>
                <a:rect l="0" t="0" r="r" b="b"/>
                <a:pathLst>
                  <a:path w="174" h="138">
                    <a:moveTo>
                      <a:pt x="174" y="135"/>
                    </a:moveTo>
                    <a:lnTo>
                      <a:pt x="174" y="133"/>
                    </a:lnTo>
                    <a:lnTo>
                      <a:pt x="169" y="119"/>
                    </a:lnTo>
                    <a:lnTo>
                      <a:pt x="161" y="108"/>
                    </a:lnTo>
                    <a:lnTo>
                      <a:pt x="154" y="97"/>
                    </a:lnTo>
                    <a:lnTo>
                      <a:pt x="142" y="87"/>
                    </a:lnTo>
                    <a:lnTo>
                      <a:pt x="122" y="70"/>
                    </a:lnTo>
                    <a:lnTo>
                      <a:pt x="99" y="55"/>
                    </a:lnTo>
                    <a:lnTo>
                      <a:pt x="75" y="42"/>
                    </a:lnTo>
                    <a:lnTo>
                      <a:pt x="52" y="28"/>
                    </a:lnTo>
                    <a:lnTo>
                      <a:pt x="30" y="15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20" y="27"/>
                    </a:lnTo>
                    <a:lnTo>
                      <a:pt x="43" y="40"/>
                    </a:lnTo>
                    <a:lnTo>
                      <a:pt x="67" y="54"/>
                    </a:lnTo>
                    <a:lnTo>
                      <a:pt x="92" y="67"/>
                    </a:lnTo>
                    <a:lnTo>
                      <a:pt x="112" y="81"/>
                    </a:lnTo>
                    <a:lnTo>
                      <a:pt x="133" y="97"/>
                    </a:lnTo>
                    <a:lnTo>
                      <a:pt x="140" y="106"/>
                    </a:lnTo>
                    <a:lnTo>
                      <a:pt x="148" y="116"/>
                    </a:lnTo>
                    <a:lnTo>
                      <a:pt x="154" y="126"/>
                    </a:lnTo>
                    <a:lnTo>
                      <a:pt x="159" y="138"/>
                    </a:lnTo>
                    <a:lnTo>
                      <a:pt x="159" y="135"/>
                    </a:lnTo>
                    <a:lnTo>
                      <a:pt x="174" y="1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31" name="Freeform 703"/>
              <p:cNvSpPr>
                <a:spLocks/>
              </p:cNvSpPr>
              <p:nvPr/>
            </p:nvSpPr>
            <p:spPr bwMode="auto">
              <a:xfrm>
                <a:off x="816" y="4009"/>
                <a:ext cx="60" cy="21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58" y="8"/>
                  </a:cxn>
                  <a:cxn ang="0">
                    <a:pos x="47" y="8"/>
                  </a:cxn>
                  <a:cxn ang="0">
                    <a:pos x="30" y="6"/>
                  </a:cxn>
                  <a:cxn ang="0">
                    <a:pos x="25" y="5"/>
                  </a:cxn>
                  <a:cxn ang="0">
                    <a:pos x="19" y="3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4" y="10"/>
                  </a:cxn>
                  <a:cxn ang="0">
                    <a:pos x="10" y="15"/>
                  </a:cxn>
                  <a:cxn ang="0">
                    <a:pos x="19" y="18"/>
                  </a:cxn>
                  <a:cxn ang="0">
                    <a:pos x="28" y="20"/>
                  </a:cxn>
                  <a:cxn ang="0">
                    <a:pos x="47" y="21"/>
                  </a:cxn>
                  <a:cxn ang="0">
                    <a:pos x="58" y="21"/>
                  </a:cxn>
                  <a:cxn ang="0">
                    <a:pos x="60" y="21"/>
                  </a:cxn>
                  <a:cxn ang="0">
                    <a:pos x="57" y="8"/>
                  </a:cxn>
                </a:cxnLst>
                <a:rect l="0" t="0" r="r" b="b"/>
                <a:pathLst>
                  <a:path w="60" h="21">
                    <a:moveTo>
                      <a:pt x="57" y="8"/>
                    </a:moveTo>
                    <a:lnTo>
                      <a:pt x="58" y="8"/>
                    </a:lnTo>
                    <a:lnTo>
                      <a:pt x="47" y="8"/>
                    </a:lnTo>
                    <a:lnTo>
                      <a:pt x="30" y="6"/>
                    </a:lnTo>
                    <a:lnTo>
                      <a:pt x="25" y="5"/>
                    </a:lnTo>
                    <a:lnTo>
                      <a:pt x="19" y="3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10" y="15"/>
                    </a:lnTo>
                    <a:lnTo>
                      <a:pt x="19" y="18"/>
                    </a:lnTo>
                    <a:lnTo>
                      <a:pt x="28" y="20"/>
                    </a:lnTo>
                    <a:lnTo>
                      <a:pt x="47" y="21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57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32" name="Freeform 704"/>
              <p:cNvSpPr>
                <a:spLocks/>
              </p:cNvSpPr>
              <p:nvPr/>
            </p:nvSpPr>
            <p:spPr bwMode="auto">
              <a:xfrm>
                <a:off x="873" y="3997"/>
                <a:ext cx="232" cy="33"/>
              </a:xfrm>
              <a:custGeom>
                <a:avLst/>
                <a:gdLst/>
                <a:ahLst/>
                <a:cxnLst>
                  <a:cxn ang="0">
                    <a:pos x="231" y="5"/>
                  </a:cxn>
                  <a:cxn ang="0">
                    <a:pos x="232" y="5"/>
                  </a:cxn>
                  <a:cxn ang="0">
                    <a:pos x="201" y="1"/>
                  </a:cxn>
                  <a:cxn ang="0">
                    <a:pos x="172" y="0"/>
                  </a:cxn>
                  <a:cxn ang="0">
                    <a:pos x="142" y="0"/>
                  </a:cxn>
                  <a:cxn ang="0">
                    <a:pos x="116" y="1"/>
                  </a:cxn>
                  <a:cxn ang="0">
                    <a:pos x="60" y="10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63" y="23"/>
                  </a:cxn>
                  <a:cxn ang="0">
                    <a:pos x="118" y="15"/>
                  </a:cxn>
                  <a:cxn ang="0">
                    <a:pos x="144" y="13"/>
                  </a:cxn>
                  <a:cxn ang="0">
                    <a:pos x="170" y="13"/>
                  </a:cxn>
                  <a:cxn ang="0">
                    <a:pos x="199" y="15"/>
                  </a:cxn>
                  <a:cxn ang="0">
                    <a:pos x="229" y="20"/>
                  </a:cxn>
                  <a:cxn ang="0">
                    <a:pos x="231" y="20"/>
                  </a:cxn>
                  <a:cxn ang="0">
                    <a:pos x="231" y="5"/>
                  </a:cxn>
                </a:cxnLst>
                <a:rect l="0" t="0" r="r" b="b"/>
                <a:pathLst>
                  <a:path w="232" h="33">
                    <a:moveTo>
                      <a:pt x="231" y="5"/>
                    </a:moveTo>
                    <a:lnTo>
                      <a:pt x="232" y="5"/>
                    </a:lnTo>
                    <a:lnTo>
                      <a:pt x="201" y="1"/>
                    </a:lnTo>
                    <a:lnTo>
                      <a:pt x="172" y="0"/>
                    </a:lnTo>
                    <a:lnTo>
                      <a:pt x="142" y="0"/>
                    </a:lnTo>
                    <a:lnTo>
                      <a:pt x="116" y="1"/>
                    </a:lnTo>
                    <a:lnTo>
                      <a:pt x="60" y="10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63" y="23"/>
                    </a:lnTo>
                    <a:lnTo>
                      <a:pt x="118" y="15"/>
                    </a:lnTo>
                    <a:lnTo>
                      <a:pt x="144" y="13"/>
                    </a:lnTo>
                    <a:lnTo>
                      <a:pt x="170" y="13"/>
                    </a:lnTo>
                    <a:lnTo>
                      <a:pt x="199" y="15"/>
                    </a:lnTo>
                    <a:lnTo>
                      <a:pt x="229" y="20"/>
                    </a:lnTo>
                    <a:lnTo>
                      <a:pt x="231" y="20"/>
                    </a:lnTo>
                    <a:lnTo>
                      <a:pt x="23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33" name="Freeform 705"/>
              <p:cNvSpPr>
                <a:spLocks/>
              </p:cNvSpPr>
              <p:nvPr/>
            </p:nvSpPr>
            <p:spPr bwMode="auto">
              <a:xfrm>
                <a:off x="1104" y="4002"/>
                <a:ext cx="65" cy="2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4" y="1"/>
                  </a:cxn>
                  <a:cxn ang="0">
                    <a:pos x="43" y="12"/>
                  </a:cxn>
                  <a:cxn ang="0">
                    <a:pos x="37" y="15"/>
                  </a:cxn>
                  <a:cxn ang="0">
                    <a:pos x="41" y="15"/>
                  </a:cxn>
                  <a:cxn ang="0">
                    <a:pos x="43" y="15"/>
                  </a:cxn>
                  <a:cxn ang="0">
                    <a:pos x="39" y="12"/>
                  </a:cxn>
                  <a:cxn ang="0">
                    <a:pos x="30" y="7"/>
                  </a:cxn>
                  <a:cxn ang="0">
                    <a:pos x="18" y="1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5" y="15"/>
                  </a:cxn>
                  <a:cxn ang="0">
                    <a:pos x="24" y="18"/>
                  </a:cxn>
                  <a:cxn ang="0">
                    <a:pos x="28" y="22"/>
                  </a:cxn>
                  <a:cxn ang="0">
                    <a:pos x="30" y="25"/>
                  </a:cxn>
                  <a:cxn ang="0">
                    <a:pos x="35" y="28"/>
                  </a:cxn>
                  <a:cxn ang="0">
                    <a:pos x="47" y="27"/>
                  </a:cxn>
                  <a:cxn ang="0">
                    <a:pos x="54" y="22"/>
                  </a:cxn>
                  <a:cxn ang="0">
                    <a:pos x="65" y="12"/>
                  </a:cxn>
                  <a:cxn ang="0">
                    <a:pos x="58" y="15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62" y="0"/>
                  </a:cxn>
                </a:cxnLst>
                <a:rect l="0" t="0" r="r" b="b"/>
                <a:pathLst>
                  <a:path w="65" h="28">
                    <a:moveTo>
                      <a:pt x="62" y="0"/>
                    </a:moveTo>
                    <a:lnTo>
                      <a:pt x="54" y="1"/>
                    </a:lnTo>
                    <a:lnTo>
                      <a:pt x="43" y="12"/>
                    </a:lnTo>
                    <a:lnTo>
                      <a:pt x="37" y="15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39" y="12"/>
                    </a:lnTo>
                    <a:lnTo>
                      <a:pt x="30" y="7"/>
                    </a:lnTo>
                    <a:lnTo>
                      <a:pt x="18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5" y="15"/>
                    </a:lnTo>
                    <a:lnTo>
                      <a:pt x="24" y="18"/>
                    </a:lnTo>
                    <a:lnTo>
                      <a:pt x="28" y="22"/>
                    </a:lnTo>
                    <a:lnTo>
                      <a:pt x="30" y="25"/>
                    </a:lnTo>
                    <a:lnTo>
                      <a:pt x="35" y="28"/>
                    </a:lnTo>
                    <a:lnTo>
                      <a:pt x="47" y="27"/>
                    </a:lnTo>
                    <a:lnTo>
                      <a:pt x="54" y="22"/>
                    </a:lnTo>
                    <a:lnTo>
                      <a:pt x="65" y="12"/>
                    </a:lnTo>
                    <a:lnTo>
                      <a:pt x="58" y="15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34" name="Freeform 706"/>
              <p:cNvSpPr>
                <a:spLocks/>
              </p:cNvSpPr>
              <p:nvPr/>
            </p:nvSpPr>
            <p:spPr bwMode="auto">
              <a:xfrm>
                <a:off x="1162" y="3956"/>
                <a:ext cx="184" cy="61"/>
              </a:xfrm>
              <a:custGeom>
                <a:avLst/>
                <a:gdLst/>
                <a:ahLst/>
                <a:cxnLst>
                  <a:cxn ang="0">
                    <a:pos x="176" y="2"/>
                  </a:cxn>
                  <a:cxn ang="0">
                    <a:pos x="180" y="0"/>
                  </a:cxn>
                  <a:cxn ang="0">
                    <a:pos x="158" y="4"/>
                  </a:cxn>
                  <a:cxn ang="0">
                    <a:pos x="135" y="9"/>
                  </a:cxn>
                  <a:cxn ang="0">
                    <a:pos x="111" y="17"/>
                  </a:cxn>
                  <a:cxn ang="0">
                    <a:pos x="88" y="27"/>
                  </a:cxn>
                  <a:cxn ang="0">
                    <a:pos x="64" y="36"/>
                  </a:cxn>
                  <a:cxn ang="0">
                    <a:pos x="41" y="42"/>
                  </a:cxn>
                  <a:cxn ang="0">
                    <a:pos x="30" y="44"/>
                  </a:cxn>
                  <a:cxn ang="0">
                    <a:pos x="20" y="46"/>
                  </a:cxn>
                  <a:cxn ang="0">
                    <a:pos x="11" y="47"/>
                  </a:cxn>
                  <a:cxn ang="0">
                    <a:pos x="4" y="46"/>
                  </a:cxn>
                  <a:cxn ang="0">
                    <a:pos x="0" y="61"/>
                  </a:cxn>
                  <a:cxn ang="0">
                    <a:pos x="11" y="61"/>
                  </a:cxn>
                  <a:cxn ang="0">
                    <a:pos x="22" y="61"/>
                  </a:cxn>
                  <a:cxn ang="0">
                    <a:pos x="34" y="59"/>
                  </a:cxn>
                  <a:cxn ang="0">
                    <a:pos x="45" y="56"/>
                  </a:cxn>
                  <a:cxn ang="0">
                    <a:pos x="69" y="49"/>
                  </a:cxn>
                  <a:cxn ang="0">
                    <a:pos x="94" y="39"/>
                  </a:cxn>
                  <a:cxn ang="0">
                    <a:pos x="118" y="31"/>
                  </a:cxn>
                  <a:cxn ang="0">
                    <a:pos x="141" y="22"/>
                  </a:cxn>
                  <a:cxn ang="0">
                    <a:pos x="161" y="17"/>
                  </a:cxn>
                  <a:cxn ang="0">
                    <a:pos x="180" y="15"/>
                  </a:cxn>
                  <a:cxn ang="0">
                    <a:pos x="184" y="14"/>
                  </a:cxn>
                  <a:cxn ang="0">
                    <a:pos x="176" y="2"/>
                  </a:cxn>
                </a:cxnLst>
                <a:rect l="0" t="0" r="r" b="b"/>
                <a:pathLst>
                  <a:path w="184" h="61">
                    <a:moveTo>
                      <a:pt x="176" y="2"/>
                    </a:moveTo>
                    <a:lnTo>
                      <a:pt x="180" y="0"/>
                    </a:lnTo>
                    <a:lnTo>
                      <a:pt x="158" y="4"/>
                    </a:lnTo>
                    <a:lnTo>
                      <a:pt x="135" y="9"/>
                    </a:lnTo>
                    <a:lnTo>
                      <a:pt x="111" y="17"/>
                    </a:lnTo>
                    <a:lnTo>
                      <a:pt x="88" y="27"/>
                    </a:lnTo>
                    <a:lnTo>
                      <a:pt x="64" y="36"/>
                    </a:lnTo>
                    <a:lnTo>
                      <a:pt x="41" y="42"/>
                    </a:lnTo>
                    <a:lnTo>
                      <a:pt x="30" y="44"/>
                    </a:lnTo>
                    <a:lnTo>
                      <a:pt x="20" y="46"/>
                    </a:lnTo>
                    <a:lnTo>
                      <a:pt x="11" y="47"/>
                    </a:lnTo>
                    <a:lnTo>
                      <a:pt x="4" y="46"/>
                    </a:lnTo>
                    <a:lnTo>
                      <a:pt x="0" y="61"/>
                    </a:lnTo>
                    <a:lnTo>
                      <a:pt x="11" y="61"/>
                    </a:lnTo>
                    <a:lnTo>
                      <a:pt x="22" y="61"/>
                    </a:lnTo>
                    <a:lnTo>
                      <a:pt x="34" y="59"/>
                    </a:lnTo>
                    <a:lnTo>
                      <a:pt x="45" y="56"/>
                    </a:lnTo>
                    <a:lnTo>
                      <a:pt x="69" y="49"/>
                    </a:lnTo>
                    <a:lnTo>
                      <a:pt x="94" y="39"/>
                    </a:lnTo>
                    <a:lnTo>
                      <a:pt x="118" y="31"/>
                    </a:lnTo>
                    <a:lnTo>
                      <a:pt x="141" y="22"/>
                    </a:lnTo>
                    <a:lnTo>
                      <a:pt x="161" y="17"/>
                    </a:lnTo>
                    <a:lnTo>
                      <a:pt x="180" y="15"/>
                    </a:lnTo>
                    <a:lnTo>
                      <a:pt x="184" y="14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35" name="Freeform 707"/>
              <p:cNvSpPr>
                <a:spLocks/>
              </p:cNvSpPr>
              <p:nvPr/>
            </p:nvSpPr>
            <p:spPr bwMode="auto">
              <a:xfrm>
                <a:off x="1338" y="3928"/>
                <a:ext cx="29" cy="4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5"/>
                  </a:cxn>
                  <a:cxn ang="0">
                    <a:pos x="6" y="15"/>
                  </a:cxn>
                  <a:cxn ang="0">
                    <a:pos x="8" y="21"/>
                  </a:cxn>
                  <a:cxn ang="0">
                    <a:pos x="12" y="25"/>
                  </a:cxn>
                  <a:cxn ang="0">
                    <a:pos x="14" y="27"/>
                  </a:cxn>
                  <a:cxn ang="0">
                    <a:pos x="14" y="25"/>
                  </a:cxn>
                  <a:cxn ang="0">
                    <a:pos x="14" y="23"/>
                  </a:cxn>
                  <a:cxn ang="0">
                    <a:pos x="10" y="25"/>
                  </a:cxn>
                  <a:cxn ang="0">
                    <a:pos x="0" y="30"/>
                  </a:cxn>
                  <a:cxn ang="0">
                    <a:pos x="8" y="42"/>
                  </a:cxn>
                  <a:cxn ang="0">
                    <a:pos x="17" y="37"/>
                  </a:cxn>
                  <a:cxn ang="0">
                    <a:pos x="25" y="33"/>
                  </a:cxn>
                  <a:cxn ang="0">
                    <a:pos x="29" y="28"/>
                  </a:cxn>
                  <a:cxn ang="0">
                    <a:pos x="27" y="20"/>
                  </a:cxn>
                  <a:cxn ang="0">
                    <a:pos x="25" y="16"/>
                  </a:cxn>
                  <a:cxn ang="0">
                    <a:pos x="23" y="15"/>
                  </a:cxn>
                  <a:cxn ang="0">
                    <a:pos x="21" y="11"/>
                  </a:cxn>
                  <a:cxn ang="0">
                    <a:pos x="19" y="5"/>
                  </a:cxn>
                  <a:cxn ang="0">
                    <a:pos x="17" y="1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4" y="5"/>
                  </a:cxn>
                  <a:cxn ang="0">
                    <a:pos x="8" y="0"/>
                  </a:cxn>
                </a:cxnLst>
                <a:rect l="0" t="0" r="r" b="b"/>
                <a:pathLst>
                  <a:path w="29" h="42">
                    <a:moveTo>
                      <a:pt x="8" y="0"/>
                    </a:moveTo>
                    <a:lnTo>
                      <a:pt x="4" y="5"/>
                    </a:lnTo>
                    <a:lnTo>
                      <a:pt x="6" y="15"/>
                    </a:lnTo>
                    <a:lnTo>
                      <a:pt x="8" y="21"/>
                    </a:lnTo>
                    <a:lnTo>
                      <a:pt x="12" y="25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0" y="25"/>
                    </a:lnTo>
                    <a:lnTo>
                      <a:pt x="0" y="30"/>
                    </a:lnTo>
                    <a:lnTo>
                      <a:pt x="8" y="42"/>
                    </a:lnTo>
                    <a:lnTo>
                      <a:pt x="17" y="37"/>
                    </a:lnTo>
                    <a:lnTo>
                      <a:pt x="25" y="33"/>
                    </a:lnTo>
                    <a:lnTo>
                      <a:pt x="29" y="28"/>
                    </a:lnTo>
                    <a:lnTo>
                      <a:pt x="27" y="20"/>
                    </a:lnTo>
                    <a:lnTo>
                      <a:pt x="25" y="16"/>
                    </a:lnTo>
                    <a:lnTo>
                      <a:pt x="23" y="15"/>
                    </a:lnTo>
                    <a:lnTo>
                      <a:pt x="21" y="11"/>
                    </a:lnTo>
                    <a:lnTo>
                      <a:pt x="19" y="5"/>
                    </a:lnTo>
                    <a:lnTo>
                      <a:pt x="17" y="1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4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36" name="Freeform 708"/>
              <p:cNvSpPr>
                <a:spLocks/>
              </p:cNvSpPr>
              <p:nvPr/>
            </p:nvSpPr>
            <p:spPr bwMode="auto">
              <a:xfrm>
                <a:off x="1346" y="3831"/>
                <a:ext cx="122" cy="108"/>
              </a:xfrm>
              <a:custGeom>
                <a:avLst/>
                <a:gdLst/>
                <a:ahLst/>
                <a:cxnLst>
                  <a:cxn ang="0">
                    <a:pos x="107" y="5"/>
                  </a:cxn>
                  <a:cxn ang="0">
                    <a:pos x="107" y="4"/>
                  </a:cxn>
                  <a:cxn ang="0">
                    <a:pos x="107" y="22"/>
                  </a:cxn>
                  <a:cxn ang="0">
                    <a:pos x="105" y="32"/>
                  </a:cxn>
                  <a:cxn ang="0">
                    <a:pos x="105" y="36"/>
                  </a:cxn>
                  <a:cxn ang="0">
                    <a:pos x="103" y="38"/>
                  </a:cxn>
                  <a:cxn ang="0">
                    <a:pos x="101" y="39"/>
                  </a:cxn>
                  <a:cxn ang="0">
                    <a:pos x="98" y="41"/>
                  </a:cxn>
                  <a:cxn ang="0">
                    <a:pos x="84" y="46"/>
                  </a:cxn>
                  <a:cxn ang="0">
                    <a:pos x="66" y="56"/>
                  </a:cxn>
                  <a:cxn ang="0">
                    <a:pos x="37" y="73"/>
                  </a:cxn>
                  <a:cxn ang="0">
                    <a:pos x="0" y="97"/>
                  </a:cxn>
                  <a:cxn ang="0">
                    <a:pos x="9" y="108"/>
                  </a:cxn>
                  <a:cxn ang="0">
                    <a:pos x="45" y="83"/>
                  </a:cxn>
                  <a:cxn ang="0">
                    <a:pos x="73" y="68"/>
                  </a:cxn>
                  <a:cxn ang="0">
                    <a:pos x="92" y="59"/>
                  </a:cxn>
                  <a:cxn ang="0">
                    <a:pos x="105" y="53"/>
                  </a:cxn>
                  <a:cxn ang="0">
                    <a:pos x="111" y="49"/>
                  </a:cxn>
                  <a:cxn ang="0">
                    <a:pos x="116" y="46"/>
                  </a:cxn>
                  <a:cxn ang="0">
                    <a:pos x="118" y="41"/>
                  </a:cxn>
                  <a:cxn ang="0">
                    <a:pos x="122" y="36"/>
                  </a:cxn>
                  <a:cxn ang="0">
                    <a:pos x="122" y="22"/>
                  </a:cxn>
                  <a:cxn ang="0">
                    <a:pos x="122" y="4"/>
                  </a:cxn>
                  <a:cxn ang="0">
                    <a:pos x="122" y="0"/>
                  </a:cxn>
                  <a:cxn ang="0">
                    <a:pos x="107" y="5"/>
                  </a:cxn>
                </a:cxnLst>
                <a:rect l="0" t="0" r="r" b="b"/>
                <a:pathLst>
                  <a:path w="122" h="108">
                    <a:moveTo>
                      <a:pt x="107" y="5"/>
                    </a:moveTo>
                    <a:lnTo>
                      <a:pt x="107" y="4"/>
                    </a:lnTo>
                    <a:lnTo>
                      <a:pt x="107" y="22"/>
                    </a:lnTo>
                    <a:lnTo>
                      <a:pt x="105" y="32"/>
                    </a:lnTo>
                    <a:lnTo>
                      <a:pt x="105" y="36"/>
                    </a:lnTo>
                    <a:lnTo>
                      <a:pt x="103" y="38"/>
                    </a:lnTo>
                    <a:lnTo>
                      <a:pt x="101" y="39"/>
                    </a:lnTo>
                    <a:lnTo>
                      <a:pt x="98" y="41"/>
                    </a:lnTo>
                    <a:lnTo>
                      <a:pt x="84" y="46"/>
                    </a:lnTo>
                    <a:lnTo>
                      <a:pt x="66" y="56"/>
                    </a:lnTo>
                    <a:lnTo>
                      <a:pt x="37" y="73"/>
                    </a:lnTo>
                    <a:lnTo>
                      <a:pt x="0" y="97"/>
                    </a:lnTo>
                    <a:lnTo>
                      <a:pt x="9" y="108"/>
                    </a:lnTo>
                    <a:lnTo>
                      <a:pt x="45" y="83"/>
                    </a:lnTo>
                    <a:lnTo>
                      <a:pt x="73" y="68"/>
                    </a:lnTo>
                    <a:lnTo>
                      <a:pt x="92" y="59"/>
                    </a:lnTo>
                    <a:lnTo>
                      <a:pt x="105" y="53"/>
                    </a:lnTo>
                    <a:lnTo>
                      <a:pt x="111" y="49"/>
                    </a:lnTo>
                    <a:lnTo>
                      <a:pt x="116" y="46"/>
                    </a:lnTo>
                    <a:lnTo>
                      <a:pt x="118" y="41"/>
                    </a:lnTo>
                    <a:lnTo>
                      <a:pt x="122" y="36"/>
                    </a:lnTo>
                    <a:lnTo>
                      <a:pt x="122" y="22"/>
                    </a:lnTo>
                    <a:lnTo>
                      <a:pt x="122" y="4"/>
                    </a:lnTo>
                    <a:lnTo>
                      <a:pt x="122" y="0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37" name="Freeform 709"/>
              <p:cNvSpPr>
                <a:spLocks/>
              </p:cNvSpPr>
              <p:nvPr/>
            </p:nvSpPr>
            <p:spPr bwMode="auto">
              <a:xfrm>
                <a:off x="1425" y="3749"/>
                <a:ext cx="43" cy="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3"/>
                  </a:cxn>
                  <a:cxn ang="0">
                    <a:pos x="2" y="25"/>
                  </a:cxn>
                  <a:cxn ang="0">
                    <a:pos x="5" y="39"/>
                  </a:cxn>
                  <a:cxn ang="0">
                    <a:pos x="9" y="49"/>
                  </a:cxn>
                  <a:cxn ang="0">
                    <a:pos x="20" y="71"/>
                  </a:cxn>
                  <a:cxn ang="0">
                    <a:pos x="28" y="87"/>
                  </a:cxn>
                  <a:cxn ang="0">
                    <a:pos x="43" y="82"/>
                  </a:cxn>
                  <a:cxn ang="0">
                    <a:pos x="34" y="64"/>
                  </a:cxn>
                  <a:cxn ang="0">
                    <a:pos x="24" y="44"/>
                  </a:cxn>
                  <a:cxn ang="0">
                    <a:pos x="20" y="34"/>
                  </a:cxn>
                  <a:cxn ang="0">
                    <a:pos x="17" y="23"/>
                  </a:cxn>
                  <a:cxn ang="0">
                    <a:pos x="17" y="13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2" y="0"/>
                  </a:cxn>
                </a:cxnLst>
                <a:rect l="0" t="0" r="r" b="b"/>
                <a:pathLst>
                  <a:path w="43" h="87">
                    <a:moveTo>
                      <a:pt x="2" y="0"/>
                    </a:moveTo>
                    <a:lnTo>
                      <a:pt x="2" y="0"/>
                    </a:lnTo>
                    <a:lnTo>
                      <a:pt x="0" y="13"/>
                    </a:lnTo>
                    <a:lnTo>
                      <a:pt x="2" y="25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20" y="71"/>
                    </a:lnTo>
                    <a:lnTo>
                      <a:pt x="28" y="87"/>
                    </a:lnTo>
                    <a:lnTo>
                      <a:pt x="43" y="82"/>
                    </a:lnTo>
                    <a:lnTo>
                      <a:pt x="34" y="64"/>
                    </a:lnTo>
                    <a:lnTo>
                      <a:pt x="24" y="44"/>
                    </a:lnTo>
                    <a:lnTo>
                      <a:pt x="20" y="34"/>
                    </a:lnTo>
                    <a:lnTo>
                      <a:pt x="17" y="23"/>
                    </a:lnTo>
                    <a:lnTo>
                      <a:pt x="17" y="1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38" name="Freeform 710"/>
              <p:cNvSpPr>
                <a:spLocks/>
              </p:cNvSpPr>
              <p:nvPr/>
            </p:nvSpPr>
            <p:spPr bwMode="auto">
              <a:xfrm>
                <a:off x="1427" y="3595"/>
                <a:ext cx="159" cy="157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46" y="0"/>
                  </a:cxn>
                  <a:cxn ang="0">
                    <a:pos x="125" y="21"/>
                  </a:cxn>
                  <a:cxn ang="0">
                    <a:pos x="105" y="41"/>
                  </a:cxn>
                  <a:cxn ang="0">
                    <a:pos x="84" y="58"/>
                  </a:cxn>
                  <a:cxn ang="0">
                    <a:pos x="62" y="74"/>
                  </a:cxn>
                  <a:cxn ang="0">
                    <a:pos x="43" y="93"/>
                  </a:cxn>
                  <a:cxn ang="0">
                    <a:pos x="24" y="112"/>
                  </a:cxn>
                  <a:cxn ang="0">
                    <a:pos x="17" y="122"/>
                  </a:cxn>
                  <a:cxn ang="0">
                    <a:pos x="11" y="132"/>
                  </a:cxn>
                  <a:cxn ang="0">
                    <a:pos x="5" y="142"/>
                  </a:cxn>
                  <a:cxn ang="0">
                    <a:pos x="0" y="154"/>
                  </a:cxn>
                  <a:cxn ang="0">
                    <a:pos x="15" y="157"/>
                  </a:cxn>
                  <a:cxn ang="0">
                    <a:pos x="18" y="147"/>
                  </a:cxn>
                  <a:cxn ang="0">
                    <a:pos x="24" y="139"/>
                  </a:cxn>
                  <a:cxn ang="0">
                    <a:pos x="30" y="128"/>
                  </a:cxn>
                  <a:cxn ang="0">
                    <a:pos x="37" y="120"/>
                  </a:cxn>
                  <a:cxn ang="0">
                    <a:pos x="54" y="101"/>
                  </a:cxn>
                  <a:cxn ang="0">
                    <a:pos x="73" y="85"/>
                  </a:cxn>
                  <a:cxn ang="0">
                    <a:pos x="94" y="68"/>
                  </a:cxn>
                  <a:cxn ang="0">
                    <a:pos x="116" y="51"/>
                  </a:cxn>
                  <a:cxn ang="0">
                    <a:pos x="139" y="31"/>
                  </a:cxn>
                  <a:cxn ang="0">
                    <a:pos x="159" y="9"/>
                  </a:cxn>
                  <a:cxn ang="0">
                    <a:pos x="157" y="10"/>
                  </a:cxn>
                  <a:cxn ang="0">
                    <a:pos x="146" y="0"/>
                  </a:cxn>
                </a:cxnLst>
                <a:rect l="0" t="0" r="r" b="b"/>
                <a:pathLst>
                  <a:path w="159" h="157">
                    <a:moveTo>
                      <a:pt x="146" y="0"/>
                    </a:moveTo>
                    <a:lnTo>
                      <a:pt x="146" y="0"/>
                    </a:lnTo>
                    <a:lnTo>
                      <a:pt x="125" y="21"/>
                    </a:lnTo>
                    <a:lnTo>
                      <a:pt x="105" y="41"/>
                    </a:lnTo>
                    <a:lnTo>
                      <a:pt x="84" y="58"/>
                    </a:lnTo>
                    <a:lnTo>
                      <a:pt x="62" y="74"/>
                    </a:lnTo>
                    <a:lnTo>
                      <a:pt x="43" y="93"/>
                    </a:lnTo>
                    <a:lnTo>
                      <a:pt x="24" y="112"/>
                    </a:lnTo>
                    <a:lnTo>
                      <a:pt x="17" y="122"/>
                    </a:lnTo>
                    <a:lnTo>
                      <a:pt x="11" y="132"/>
                    </a:lnTo>
                    <a:lnTo>
                      <a:pt x="5" y="142"/>
                    </a:lnTo>
                    <a:lnTo>
                      <a:pt x="0" y="154"/>
                    </a:lnTo>
                    <a:lnTo>
                      <a:pt x="15" y="157"/>
                    </a:lnTo>
                    <a:lnTo>
                      <a:pt x="18" y="147"/>
                    </a:lnTo>
                    <a:lnTo>
                      <a:pt x="24" y="139"/>
                    </a:lnTo>
                    <a:lnTo>
                      <a:pt x="30" y="128"/>
                    </a:lnTo>
                    <a:lnTo>
                      <a:pt x="37" y="120"/>
                    </a:lnTo>
                    <a:lnTo>
                      <a:pt x="54" y="101"/>
                    </a:lnTo>
                    <a:lnTo>
                      <a:pt x="73" y="85"/>
                    </a:lnTo>
                    <a:lnTo>
                      <a:pt x="94" y="68"/>
                    </a:lnTo>
                    <a:lnTo>
                      <a:pt x="116" y="51"/>
                    </a:lnTo>
                    <a:lnTo>
                      <a:pt x="139" y="31"/>
                    </a:lnTo>
                    <a:lnTo>
                      <a:pt x="159" y="9"/>
                    </a:lnTo>
                    <a:lnTo>
                      <a:pt x="157" y="1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39" name="Freeform 711"/>
              <p:cNvSpPr>
                <a:spLocks noEditPoints="1"/>
              </p:cNvSpPr>
              <p:nvPr/>
            </p:nvSpPr>
            <p:spPr bwMode="auto">
              <a:xfrm>
                <a:off x="1162" y="1104"/>
                <a:ext cx="699" cy="1419"/>
              </a:xfrm>
              <a:custGeom>
                <a:avLst/>
                <a:gdLst/>
                <a:ahLst/>
                <a:cxnLst>
                  <a:cxn ang="0">
                    <a:pos x="317" y="37"/>
                  </a:cxn>
                  <a:cxn ang="0">
                    <a:pos x="285" y="9"/>
                  </a:cxn>
                  <a:cxn ang="0">
                    <a:pos x="569" y="304"/>
                  </a:cxn>
                  <a:cxn ang="0">
                    <a:pos x="622" y="236"/>
                  </a:cxn>
                  <a:cxn ang="0">
                    <a:pos x="605" y="331"/>
                  </a:cxn>
                  <a:cxn ang="0">
                    <a:pos x="445" y="413"/>
                  </a:cxn>
                  <a:cxn ang="0">
                    <a:pos x="469" y="432"/>
                  </a:cxn>
                  <a:cxn ang="0">
                    <a:pos x="84" y="493"/>
                  </a:cxn>
                  <a:cxn ang="0">
                    <a:pos x="135" y="494"/>
                  </a:cxn>
                  <a:cxn ang="0">
                    <a:pos x="210" y="432"/>
                  </a:cxn>
                  <a:cxn ang="0">
                    <a:pos x="265" y="459"/>
                  </a:cxn>
                  <a:cxn ang="0">
                    <a:pos x="137" y="582"/>
                  </a:cxn>
                  <a:cxn ang="0">
                    <a:pos x="129" y="558"/>
                  </a:cxn>
                  <a:cxn ang="0">
                    <a:pos x="135" y="754"/>
                  </a:cxn>
                  <a:cxn ang="0">
                    <a:pos x="218" y="840"/>
                  </a:cxn>
                  <a:cxn ang="0">
                    <a:pos x="246" y="919"/>
                  </a:cxn>
                  <a:cxn ang="0">
                    <a:pos x="231" y="953"/>
                  </a:cxn>
                  <a:cxn ang="0">
                    <a:pos x="120" y="820"/>
                  </a:cxn>
                  <a:cxn ang="0">
                    <a:pos x="32" y="865"/>
                  </a:cxn>
                  <a:cxn ang="0">
                    <a:pos x="2" y="872"/>
                  </a:cxn>
                  <a:cxn ang="0">
                    <a:pos x="22" y="908"/>
                  </a:cxn>
                  <a:cxn ang="0">
                    <a:pos x="111" y="970"/>
                  </a:cxn>
                  <a:cxn ang="0">
                    <a:pos x="511" y="955"/>
                  </a:cxn>
                  <a:cxn ang="0">
                    <a:pos x="492" y="928"/>
                  </a:cxn>
                  <a:cxn ang="0">
                    <a:pos x="483" y="823"/>
                  </a:cxn>
                  <a:cxn ang="0">
                    <a:pos x="436" y="784"/>
                  </a:cxn>
                  <a:cxn ang="0">
                    <a:pos x="411" y="725"/>
                  </a:cxn>
                  <a:cxn ang="0">
                    <a:pos x="507" y="594"/>
                  </a:cxn>
                  <a:cxn ang="0">
                    <a:pos x="441" y="577"/>
                  </a:cxn>
                  <a:cxn ang="0">
                    <a:pos x="460" y="469"/>
                  </a:cxn>
                  <a:cxn ang="0">
                    <a:pos x="325" y="464"/>
                  </a:cxn>
                  <a:cxn ang="0">
                    <a:pos x="186" y="537"/>
                  </a:cxn>
                  <a:cxn ang="0">
                    <a:pos x="169" y="651"/>
                  </a:cxn>
                  <a:cxn ang="0">
                    <a:pos x="139" y="712"/>
                  </a:cxn>
                  <a:cxn ang="0">
                    <a:pos x="214" y="741"/>
                  </a:cxn>
                  <a:cxn ang="0">
                    <a:pos x="221" y="806"/>
                  </a:cxn>
                  <a:cxn ang="0">
                    <a:pos x="233" y="837"/>
                  </a:cxn>
                  <a:cxn ang="0">
                    <a:pos x="246" y="887"/>
                  </a:cxn>
                  <a:cxn ang="0">
                    <a:pos x="342" y="908"/>
                  </a:cxn>
                  <a:cxn ang="0">
                    <a:pos x="347" y="1014"/>
                  </a:cxn>
                  <a:cxn ang="0">
                    <a:pos x="287" y="1068"/>
                  </a:cxn>
                  <a:cxn ang="0">
                    <a:pos x="218" y="1046"/>
                  </a:cxn>
                  <a:cxn ang="0">
                    <a:pos x="208" y="1096"/>
                  </a:cxn>
                  <a:cxn ang="0">
                    <a:pos x="238" y="1159"/>
                  </a:cxn>
                  <a:cxn ang="0">
                    <a:pos x="139" y="1240"/>
                  </a:cxn>
                  <a:cxn ang="0">
                    <a:pos x="255" y="1262"/>
                  </a:cxn>
                  <a:cxn ang="0">
                    <a:pos x="272" y="1312"/>
                  </a:cxn>
                  <a:cxn ang="0">
                    <a:pos x="171" y="1343"/>
                  </a:cxn>
                  <a:cxn ang="0">
                    <a:pos x="94" y="1403"/>
                  </a:cxn>
                  <a:cxn ang="0">
                    <a:pos x="218" y="1405"/>
                  </a:cxn>
                  <a:cxn ang="0">
                    <a:pos x="289" y="1375"/>
                  </a:cxn>
                  <a:cxn ang="0">
                    <a:pos x="379" y="1376"/>
                  </a:cxn>
                  <a:cxn ang="0">
                    <a:pos x="460" y="1417"/>
                  </a:cxn>
                  <a:cxn ang="0">
                    <a:pos x="552" y="1387"/>
                  </a:cxn>
                  <a:cxn ang="0">
                    <a:pos x="638" y="1346"/>
                  </a:cxn>
                  <a:cxn ang="0">
                    <a:pos x="569" y="1312"/>
                  </a:cxn>
                  <a:cxn ang="0">
                    <a:pos x="665" y="1250"/>
                  </a:cxn>
                  <a:cxn ang="0">
                    <a:pos x="670" y="1181"/>
                  </a:cxn>
                  <a:cxn ang="0">
                    <a:pos x="582" y="1056"/>
                  </a:cxn>
                  <a:cxn ang="0">
                    <a:pos x="511" y="955"/>
                  </a:cxn>
                </a:cxnLst>
                <a:rect l="0" t="0" r="r" b="b"/>
                <a:pathLst>
                  <a:path w="699" h="1419">
                    <a:moveTo>
                      <a:pt x="289" y="0"/>
                    </a:moveTo>
                    <a:lnTo>
                      <a:pt x="302" y="2"/>
                    </a:lnTo>
                    <a:lnTo>
                      <a:pt x="312" y="5"/>
                    </a:lnTo>
                    <a:lnTo>
                      <a:pt x="317" y="9"/>
                    </a:lnTo>
                    <a:lnTo>
                      <a:pt x="321" y="15"/>
                    </a:lnTo>
                    <a:lnTo>
                      <a:pt x="321" y="22"/>
                    </a:lnTo>
                    <a:lnTo>
                      <a:pt x="319" y="29"/>
                    </a:lnTo>
                    <a:lnTo>
                      <a:pt x="317" y="37"/>
                    </a:lnTo>
                    <a:lnTo>
                      <a:pt x="315" y="46"/>
                    </a:lnTo>
                    <a:lnTo>
                      <a:pt x="308" y="44"/>
                    </a:lnTo>
                    <a:lnTo>
                      <a:pt x="302" y="42"/>
                    </a:lnTo>
                    <a:lnTo>
                      <a:pt x="295" y="37"/>
                    </a:lnTo>
                    <a:lnTo>
                      <a:pt x="289" y="32"/>
                    </a:lnTo>
                    <a:lnTo>
                      <a:pt x="285" y="25"/>
                    </a:lnTo>
                    <a:lnTo>
                      <a:pt x="283" y="17"/>
                    </a:lnTo>
                    <a:lnTo>
                      <a:pt x="285" y="9"/>
                    </a:lnTo>
                    <a:lnTo>
                      <a:pt x="289" y="0"/>
                    </a:lnTo>
                    <a:close/>
                    <a:moveTo>
                      <a:pt x="595" y="334"/>
                    </a:moveTo>
                    <a:lnTo>
                      <a:pt x="595" y="327"/>
                    </a:lnTo>
                    <a:lnTo>
                      <a:pt x="593" y="321"/>
                    </a:lnTo>
                    <a:lnTo>
                      <a:pt x="591" y="317"/>
                    </a:lnTo>
                    <a:lnTo>
                      <a:pt x="590" y="314"/>
                    </a:lnTo>
                    <a:lnTo>
                      <a:pt x="580" y="309"/>
                    </a:lnTo>
                    <a:lnTo>
                      <a:pt x="569" y="304"/>
                    </a:lnTo>
                    <a:lnTo>
                      <a:pt x="582" y="289"/>
                    </a:lnTo>
                    <a:lnTo>
                      <a:pt x="588" y="282"/>
                    </a:lnTo>
                    <a:lnTo>
                      <a:pt x="584" y="277"/>
                    </a:lnTo>
                    <a:lnTo>
                      <a:pt x="569" y="267"/>
                    </a:lnTo>
                    <a:lnTo>
                      <a:pt x="582" y="260"/>
                    </a:lnTo>
                    <a:lnTo>
                      <a:pt x="595" y="253"/>
                    </a:lnTo>
                    <a:lnTo>
                      <a:pt x="608" y="246"/>
                    </a:lnTo>
                    <a:lnTo>
                      <a:pt x="622" y="236"/>
                    </a:lnTo>
                    <a:lnTo>
                      <a:pt x="623" y="245"/>
                    </a:lnTo>
                    <a:lnTo>
                      <a:pt x="623" y="257"/>
                    </a:lnTo>
                    <a:lnTo>
                      <a:pt x="622" y="273"/>
                    </a:lnTo>
                    <a:lnTo>
                      <a:pt x="620" y="290"/>
                    </a:lnTo>
                    <a:lnTo>
                      <a:pt x="616" y="307"/>
                    </a:lnTo>
                    <a:lnTo>
                      <a:pt x="610" y="321"/>
                    </a:lnTo>
                    <a:lnTo>
                      <a:pt x="608" y="326"/>
                    </a:lnTo>
                    <a:lnTo>
                      <a:pt x="605" y="331"/>
                    </a:lnTo>
                    <a:lnTo>
                      <a:pt x="601" y="334"/>
                    </a:lnTo>
                    <a:lnTo>
                      <a:pt x="595" y="334"/>
                    </a:lnTo>
                    <a:close/>
                    <a:moveTo>
                      <a:pt x="466" y="437"/>
                    </a:moveTo>
                    <a:lnTo>
                      <a:pt x="458" y="435"/>
                    </a:lnTo>
                    <a:lnTo>
                      <a:pt x="452" y="432"/>
                    </a:lnTo>
                    <a:lnTo>
                      <a:pt x="449" y="427"/>
                    </a:lnTo>
                    <a:lnTo>
                      <a:pt x="447" y="420"/>
                    </a:lnTo>
                    <a:lnTo>
                      <a:pt x="445" y="413"/>
                    </a:lnTo>
                    <a:lnTo>
                      <a:pt x="449" y="407"/>
                    </a:lnTo>
                    <a:lnTo>
                      <a:pt x="452" y="400"/>
                    </a:lnTo>
                    <a:lnTo>
                      <a:pt x="460" y="395"/>
                    </a:lnTo>
                    <a:lnTo>
                      <a:pt x="462" y="403"/>
                    </a:lnTo>
                    <a:lnTo>
                      <a:pt x="466" y="413"/>
                    </a:lnTo>
                    <a:lnTo>
                      <a:pt x="467" y="418"/>
                    </a:lnTo>
                    <a:lnTo>
                      <a:pt x="469" y="425"/>
                    </a:lnTo>
                    <a:lnTo>
                      <a:pt x="469" y="432"/>
                    </a:lnTo>
                    <a:lnTo>
                      <a:pt x="466" y="437"/>
                    </a:lnTo>
                    <a:close/>
                    <a:moveTo>
                      <a:pt x="143" y="513"/>
                    </a:moveTo>
                    <a:lnTo>
                      <a:pt x="126" y="511"/>
                    </a:lnTo>
                    <a:lnTo>
                      <a:pt x="109" y="510"/>
                    </a:lnTo>
                    <a:lnTo>
                      <a:pt x="101" y="508"/>
                    </a:lnTo>
                    <a:lnTo>
                      <a:pt x="96" y="504"/>
                    </a:lnTo>
                    <a:lnTo>
                      <a:pt x="90" y="499"/>
                    </a:lnTo>
                    <a:lnTo>
                      <a:pt x="84" y="493"/>
                    </a:lnTo>
                    <a:lnTo>
                      <a:pt x="88" y="488"/>
                    </a:lnTo>
                    <a:lnTo>
                      <a:pt x="92" y="484"/>
                    </a:lnTo>
                    <a:lnTo>
                      <a:pt x="96" y="483"/>
                    </a:lnTo>
                    <a:lnTo>
                      <a:pt x="101" y="481"/>
                    </a:lnTo>
                    <a:lnTo>
                      <a:pt x="111" y="481"/>
                    </a:lnTo>
                    <a:lnTo>
                      <a:pt x="120" y="483"/>
                    </a:lnTo>
                    <a:lnTo>
                      <a:pt x="129" y="488"/>
                    </a:lnTo>
                    <a:lnTo>
                      <a:pt x="135" y="494"/>
                    </a:lnTo>
                    <a:lnTo>
                      <a:pt x="141" y="503"/>
                    </a:lnTo>
                    <a:lnTo>
                      <a:pt x="143" y="513"/>
                    </a:lnTo>
                    <a:close/>
                    <a:moveTo>
                      <a:pt x="188" y="488"/>
                    </a:moveTo>
                    <a:lnTo>
                      <a:pt x="190" y="471"/>
                    </a:lnTo>
                    <a:lnTo>
                      <a:pt x="191" y="457"/>
                    </a:lnTo>
                    <a:lnTo>
                      <a:pt x="195" y="445"/>
                    </a:lnTo>
                    <a:lnTo>
                      <a:pt x="203" y="437"/>
                    </a:lnTo>
                    <a:lnTo>
                      <a:pt x="210" y="432"/>
                    </a:lnTo>
                    <a:lnTo>
                      <a:pt x="223" y="427"/>
                    </a:lnTo>
                    <a:lnTo>
                      <a:pt x="238" y="424"/>
                    </a:lnTo>
                    <a:lnTo>
                      <a:pt x="261" y="422"/>
                    </a:lnTo>
                    <a:lnTo>
                      <a:pt x="265" y="430"/>
                    </a:lnTo>
                    <a:lnTo>
                      <a:pt x="268" y="439"/>
                    </a:lnTo>
                    <a:lnTo>
                      <a:pt x="268" y="445"/>
                    </a:lnTo>
                    <a:lnTo>
                      <a:pt x="267" y="452"/>
                    </a:lnTo>
                    <a:lnTo>
                      <a:pt x="265" y="459"/>
                    </a:lnTo>
                    <a:lnTo>
                      <a:pt x="261" y="464"/>
                    </a:lnTo>
                    <a:lnTo>
                      <a:pt x="255" y="469"/>
                    </a:lnTo>
                    <a:lnTo>
                      <a:pt x="250" y="474"/>
                    </a:lnTo>
                    <a:lnTo>
                      <a:pt x="236" y="481"/>
                    </a:lnTo>
                    <a:lnTo>
                      <a:pt x="221" y="484"/>
                    </a:lnTo>
                    <a:lnTo>
                      <a:pt x="205" y="488"/>
                    </a:lnTo>
                    <a:lnTo>
                      <a:pt x="188" y="488"/>
                    </a:lnTo>
                    <a:close/>
                    <a:moveTo>
                      <a:pt x="137" y="582"/>
                    </a:moveTo>
                    <a:lnTo>
                      <a:pt x="126" y="577"/>
                    </a:lnTo>
                    <a:lnTo>
                      <a:pt x="116" y="572"/>
                    </a:lnTo>
                    <a:lnTo>
                      <a:pt x="114" y="569"/>
                    </a:lnTo>
                    <a:lnTo>
                      <a:pt x="114" y="565"/>
                    </a:lnTo>
                    <a:lnTo>
                      <a:pt x="116" y="562"/>
                    </a:lnTo>
                    <a:lnTo>
                      <a:pt x="120" y="557"/>
                    </a:lnTo>
                    <a:lnTo>
                      <a:pt x="126" y="557"/>
                    </a:lnTo>
                    <a:lnTo>
                      <a:pt x="129" y="558"/>
                    </a:lnTo>
                    <a:lnTo>
                      <a:pt x="131" y="565"/>
                    </a:lnTo>
                    <a:lnTo>
                      <a:pt x="137" y="582"/>
                    </a:lnTo>
                    <a:close/>
                    <a:moveTo>
                      <a:pt x="146" y="774"/>
                    </a:moveTo>
                    <a:lnTo>
                      <a:pt x="159" y="757"/>
                    </a:lnTo>
                    <a:lnTo>
                      <a:pt x="173" y="739"/>
                    </a:lnTo>
                    <a:lnTo>
                      <a:pt x="135" y="739"/>
                    </a:lnTo>
                    <a:lnTo>
                      <a:pt x="133" y="746"/>
                    </a:lnTo>
                    <a:lnTo>
                      <a:pt x="135" y="754"/>
                    </a:lnTo>
                    <a:lnTo>
                      <a:pt x="135" y="757"/>
                    </a:lnTo>
                    <a:lnTo>
                      <a:pt x="139" y="763"/>
                    </a:lnTo>
                    <a:lnTo>
                      <a:pt x="143" y="769"/>
                    </a:lnTo>
                    <a:lnTo>
                      <a:pt x="146" y="774"/>
                    </a:lnTo>
                    <a:close/>
                    <a:moveTo>
                      <a:pt x="205" y="822"/>
                    </a:moveTo>
                    <a:lnTo>
                      <a:pt x="212" y="838"/>
                    </a:lnTo>
                    <a:lnTo>
                      <a:pt x="214" y="845"/>
                    </a:lnTo>
                    <a:lnTo>
                      <a:pt x="218" y="840"/>
                    </a:lnTo>
                    <a:lnTo>
                      <a:pt x="227" y="825"/>
                    </a:lnTo>
                    <a:lnTo>
                      <a:pt x="223" y="823"/>
                    </a:lnTo>
                    <a:lnTo>
                      <a:pt x="216" y="820"/>
                    </a:lnTo>
                    <a:lnTo>
                      <a:pt x="210" y="820"/>
                    </a:lnTo>
                    <a:lnTo>
                      <a:pt x="205" y="822"/>
                    </a:lnTo>
                    <a:close/>
                    <a:moveTo>
                      <a:pt x="231" y="953"/>
                    </a:moveTo>
                    <a:lnTo>
                      <a:pt x="238" y="938"/>
                    </a:lnTo>
                    <a:lnTo>
                      <a:pt x="246" y="919"/>
                    </a:lnTo>
                    <a:lnTo>
                      <a:pt x="261" y="923"/>
                    </a:lnTo>
                    <a:lnTo>
                      <a:pt x="274" y="926"/>
                    </a:lnTo>
                    <a:lnTo>
                      <a:pt x="268" y="941"/>
                    </a:lnTo>
                    <a:lnTo>
                      <a:pt x="261" y="950"/>
                    </a:lnTo>
                    <a:lnTo>
                      <a:pt x="257" y="953"/>
                    </a:lnTo>
                    <a:lnTo>
                      <a:pt x="250" y="955"/>
                    </a:lnTo>
                    <a:lnTo>
                      <a:pt x="242" y="955"/>
                    </a:lnTo>
                    <a:lnTo>
                      <a:pt x="231" y="953"/>
                    </a:lnTo>
                    <a:close/>
                    <a:moveTo>
                      <a:pt x="163" y="872"/>
                    </a:moveTo>
                    <a:lnTo>
                      <a:pt x="161" y="865"/>
                    </a:lnTo>
                    <a:lnTo>
                      <a:pt x="159" y="857"/>
                    </a:lnTo>
                    <a:lnTo>
                      <a:pt x="158" y="850"/>
                    </a:lnTo>
                    <a:lnTo>
                      <a:pt x="154" y="842"/>
                    </a:lnTo>
                    <a:lnTo>
                      <a:pt x="146" y="830"/>
                    </a:lnTo>
                    <a:lnTo>
                      <a:pt x="141" y="817"/>
                    </a:lnTo>
                    <a:lnTo>
                      <a:pt x="120" y="820"/>
                    </a:lnTo>
                    <a:lnTo>
                      <a:pt x="107" y="820"/>
                    </a:lnTo>
                    <a:lnTo>
                      <a:pt x="97" y="815"/>
                    </a:lnTo>
                    <a:lnTo>
                      <a:pt x="88" y="811"/>
                    </a:lnTo>
                    <a:lnTo>
                      <a:pt x="79" y="810"/>
                    </a:lnTo>
                    <a:lnTo>
                      <a:pt x="71" y="810"/>
                    </a:lnTo>
                    <a:lnTo>
                      <a:pt x="15" y="860"/>
                    </a:lnTo>
                    <a:lnTo>
                      <a:pt x="24" y="862"/>
                    </a:lnTo>
                    <a:lnTo>
                      <a:pt x="32" y="865"/>
                    </a:lnTo>
                    <a:lnTo>
                      <a:pt x="32" y="869"/>
                    </a:lnTo>
                    <a:lnTo>
                      <a:pt x="30" y="874"/>
                    </a:lnTo>
                    <a:lnTo>
                      <a:pt x="28" y="876"/>
                    </a:lnTo>
                    <a:lnTo>
                      <a:pt x="26" y="877"/>
                    </a:lnTo>
                    <a:lnTo>
                      <a:pt x="20" y="877"/>
                    </a:lnTo>
                    <a:lnTo>
                      <a:pt x="13" y="874"/>
                    </a:lnTo>
                    <a:lnTo>
                      <a:pt x="5" y="872"/>
                    </a:lnTo>
                    <a:lnTo>
                      <a:pt x="2" y="872"/>
                    </a:lnTo>
                    <a:lnTo>
                      <a:pt x="0" y="876"/>
                    </a:lnTo>
                    <a:lnTo>
                      <a:pt x="2" y="879"/>
                    </a:lnTo>
                    <a:lnTo>
                      <a:pt x="7" y="887"/>
                    </a:lnTo>
                    <a:lnTo>
                      <a:pt x="9" y="894"/>
                    </a:lnTo>
                    <a:lnTo>
                      <a:pt x="7" y="896"/>
                    </a:lnTo>
                    <a:lnTo>
                      <a:pt x="11" y="899"/>
                    </a:lnTo>
                    <a:lnTo>
                      <a:pt x="17" y="903"/>
                    </a:lnTo>
                    <a:lnTo>
                      <a:pt x="22" y="908"/>
                    </a:lnTo>
                    <a:lnTo>
                      <a:pt x="37" y="913"/>
                    </a:lnTo>
                    <a:lnTo>
                      <a:pt x="43" y="916"/>
                    </a:lnTo>
                    <a:lnTo>
                      <a:pt x="49" y="916"/>
                    </a:lnTo>
                    <a:lnTo>
                      <a:pt x="60" y="911"/>
                    </a:lnTo>
                    <a:lnTo>
                      <a:pt x="77" y="926"/>
                    </a:lnTo>
                    <a:lnTo>
                      <a:pt x="88" y="940"/>
                    </a:lnTo>
                    <a:lnTo>
                      <a:pt x="99" y="955"/>
                    </a:lnTo>
                    <a:lnTo>
                      <a:pt x="111" y="970"/>
                    </a:lnTo>
                    <a:lnTo>
                      <a:pt x="171" y="924"/>
                    </a:lnTo>
                    <a:lnTo>
                      <a:pt x="167" y="909"/>
                    </a:lnTo>
                    <a:lnTo>
                      <a:pt x="163" y="897"/>
                    </a:lnTo>
                    <a:lnTo>
                      <a:pt x="161" y="892"/>
                    </a:lnTo>
                    <a:lnTo>
                      <a:pt x="159" y="887"/>
                    </a:lnTo>
                    <a:lnTo>
                      <a:pt x="159" y="881"/>
                    </a:lnTo>
                    <a:lnTo>
                      <a:pt x="163" y="872"/>
                    </a:lnTo>
                    <a:close/>
                    <a:moveTo>
                      <a:pt x="511" y="955"/>
                    </a:moveTo>
                    <a:lnTo>
                      <a:pt x="513" y="935"/>
                    </a:lnTo>
                    <a:lnTo>
                      <a:pt x="513" y="924"/>
                    </a:lnTo>
                    <a:lnTo>
                      <a:pt x="511" y="921"/>
                    </a:lnTo>
                    <a:lnTo>
                      <a:pt x="509" y="921"/>
                    </a:lnTo>
                    <a:lnTo>
                      <a:pt x="509" y="921"/>
                    </a:lnTo>
                    <a:lnTo>
                      <a:pt x="505" y="923"/>
                    </a:lnTo>
                    <a:lnTo>
                      <a:pt x="499" y="926"/>
                    </a:lnTo>
                    <a:lnTo>
                      <a:pt x="492" y="928"/>
                    </a:lnTo>
                    <a:lnTo>
                      <a:pt x="486" y="926"/>
                    </a:lnTo>
                    <a:lnTo>
                      <a:pt x="481" y="924"/>
                    </a:lnTo>
                    <a:lnTo>
                      <a:pt x="473" y="921"/>
                    </a:lnTo>
                    <a:lnTo>
                      <a:pt x="466" y="914"/>
                    </a:lnTo>
                    <a:lnTo>
                      <a:pt x="473" y="882"/>
                    </a:lnTo>
                    <a:lnTo>
                      <a:pt x="483" y="842"/>
                    </a:lnTo>
                    <a:lnTo>
                      <a:pt x="483" y="832"/>
                    </a:lnTo>
                    <a:lnTo>
                      <a:pt x="483" y="823"/>
                    </a:lnTo>
                    <a:lnTo>
                      <a:pt x="481" y="815"/>
                    </a:lnTo>
                    <a:lnTo>
                      <a:pt x="477" y="806"/>
                    </a:lnTo>
                    <a:lnTo>
                      <a:pt x="471" y="801"/>
                    </a:lnTo>
                    <a:lnTo>
                      <a:pt x="464" y="796"/>
                    </a:lnTo>
                    <a:lnTo>
                      <a:pt x="452" y="793"/>
                    </a:lnTo>
                    <a:lnTo>
                      <a:pt x="441" y="791"/>
                    </a:lnTo>
                    <a:lnTo>
                      <a:pt x="439" y="790"/>
                    </a:lnTo>
                    <a:lnTo>
                      <a:pt x="436" y="784"/>
                    </a:lnTo>
                    <a:lnTo>
                      <a:pt x="430" y="781"/>
                    </a:lnTo>
                    <a:lnTo>
                      <a:pt x="422" y="778"/>
                    </a:lnTo>
                    <a:lnTo>
                      <a:pt x="409" y="771"/>
                    </a:lnTo>
                    <a:lnTo>
                      <a:pt x="400" y="769"/>
                    </a:lnTo>
                    <a:lnTo>
                      <a:pt x="400" y="757"/>
                    </a:lnTo>
                    <a:lnTo>
                      <a:pt x="402" y="747"/>
                    </a:lnTo>
                    <a:lnTo>
                      <a:pt x="406" y="737"/>
                    </a:lnTo>
                    <a:lnTo>
                      <a:pt x="411" y="725"/>
                    </a:lnTo>
                    <a:lnTo>
                      <a:pt x="422" y="705"/>
                    </a:lnTo>
                    <a:lnTo>
                      <a:pt x="437" y="685"/>
                    </a:lnTo>
                    <a:lnTo>
                      <a:pt x="469" y="648"/>
                    </a:lnTo>
                    <a:lnTo>
                      <a:pt x="496" y="617"/>
                    </a:lnTo>
                    <a:lnTo>
                      <a:pt x="501" y="611"/>
                    </a:lnTo>
                    <a:lnTo>
                      <a:pt x="505" y="604"/>
                    </a:lnTo>
                    <a:lnTo>
                      <a:pt x="507" y="599"/>
                    </a:lnTo>
                    <a:lnTo>
                      <a:pt x="507" y="594"/>
                    </a:lnTo>
                    <a:lnTo>
                      <a:pt x="507" y="589"/>
                    </a:lnTo>
                    <a:lnTo>
                      <a:pt x="503" y="585"/>
                    </a:lnTo>
                    <a:lnTo>
                      <a:pt x="499" y="582"/>
                    </a:lnTo>
                    <a:lnTo>
                      <a:pt x="492" y="580"/>
                    </a:lnTo>
                    <a:lnTo>
                      <a:pt x="483" y="579"/>
                    </a:lnTo>
                    <a:lnTo>
                      <a:pt x="471" y="577"/>
                    </a:lnTo>
                    <a:lnTo>
                      <a:pt x="458" y="577"/>
                    </a:lnTo>
                    <a:lnTo>
                      <a:pt x="441" y="577"/>
                    </a:lnTo>
                    <a:lnTo>
                      <a:pt x="398" y="582"/>
                    </a:lnTo>
                    <a:lnTo>
                      <a:pt x="342" y="589"/>
                    </a:lnTo>
                    <a:lnTo>
                      <a:pt x="353" y="572"/>
                    </a:lnTo>
                    <a:lnTo>
                      <a:pt x="366" y="557"/>
                    </a:lnTo>
                    <a:lnTo>
                      <a:pt x="379" y="540"/>
                    </a:lnTo>
                    <a:lnTo>
                      <a:pt x="394" y="526"/>
                    </a:lnTo>
                    <a:lnTo>
                      <a:pt x="426" y="496"/>
                    </a:lnTo>
                    <a:lnTo>
                      <a:pt x="460" y="469"/>
                    </a:lnTo>
                    <a:lnTo>
                      <a:pt x="458" y="466"/>
                    </a:lnTo>
                    <a:lnTo>
                      <a:pt x="452" y="464"/>
                    </a:lnTo>
                    <a:lnTo>
                      <a:pt x="447" y="462"/>
                    </a:lnTo>
                    <a:lnTo>
                      <a:pt x="439" y="461"/>
                    </a:lnTo>
                    <a:lnTo>
                      <a:pt x="421" y="461"/>
                    </a:lnTo>
                    <a:lnTo>
                      <a:pt x="398" y="461"/>
                    </a:lnTo>
                    <a:lnTo>
                      <a:pt x="355" y="462"/>
                    </a:lnTo>
                    <a:lnTo>
                      <a:pt x="325" y="464"/>
                    </a:lnTo>
                    <a:lnTo>
                      <a:pt x="298" y="488"/>
                    </a:lnTo>
                    <a:lnTo>
                      <a:pt x="274" y="515"/>
                    </a:lnTo>
                    <a:lnTo>
                      <a:pt x="251" y="542"/>
                    </a:lnTo>
                    <a:lnTo>
                      <a:pt x="231" y="570"/>
                    </a:lnTo>
                    <a:lnTo>
                      <a:pt x="221" y="562"/>
                    </a:lnTo>
                    <a:lnTo>
                      <a:pt x="206" y="548"/>
                    </a:lnTo>
                    <a:lnTo>
                      <a:pt x="197" y="542"/>
                    </a:lnTo>
                    <a:lnTo>
                      <a:pt x="186" y="537"/>
                    </a:lnTo>
                    <a:lnTo>
                      <a:pt x="180" y="537"/>
                    </a:lnTo>
                    <a:lnTo>
                      <a:pt x="174" y="537"/>
                    </a:lnTo>
                    <a:lnTo>
                      <a:pt x="167" y="538"/>
                    </a:lnTo>
                    <a:lnTo>
                      <a:pt x="159" y="542"/>
                    </a:lnTo>
                    <a:lnTo>
                      <a:pt x="195" y="592"/>
                    </a:lnTo>
                    <a:lnTo>
                      <a:pt x="231" y="616"/>
                    </a:lnTo>
                    <a:lnTo>
                      <a:pt x="201" y="633"/>
                    </a:lnTo>
                    <a:lnTo>
                      <a:pt x="169" y="651"/>
                    </a:lnTo>
                    <a:lnTo>
                      <a:pt x="161" y="656"/>
                    </a:lnTo>
                    <a:lnTo>
                      <a:pt x="154" y="663"/>
                    </a:lnTo>
                    <a:lnTo>
                      <a:pt x="148" y="670"/>
                    </a:lnTo>
                    <a:lnTo>
                      <a:pt x="144" y="677"/>
                    </a:lnTo>
                    <a:lnTo>
                      <a:pt x="141" y="685"/>
                    </a:lnTo>
                    <a:lnTo>
                      <a:pt x="139" y="693"/>
                    </a:lnTo>
                    <a:lnTo>
                      <a:pt x="139" y="702"/>
                    </a:lnTo>
                    <a:lnTo>
                      <a:pt x="139" y="712"/>
                    </a:lnTo>
                    <a:lnTo>
                      <a:pt x="173" y="714"/>
                    </a:lnTo>
                    <a:lnTo>
                      <a:pt x="195" y="715"/>
                    </a:lnTo>
                    <a:lnTo>
                      <a:pt x="203" y="717"/>
                    </a:lnTo>
                    <a:lnTo>
                      <a:pt x="208" y="720"/>
                    </a:lnTo>
                    <a:lnTo>
                      <a:pt x="212" y="724"/>
                    </a:lnTo>
                    <a:lnTo>
                      <a:pt x="214" y="727"/>
                    </a:lnTo>
                    <a:lnTo>
                      <a:pt x="214" y="734"/>
                    </a:lnTo>
                    <a:lnTo>
                      <a:pt x="214" y="741"/>
                    </a:lnTo>
                    <a:lnTo>
                      <a:pt x="210" y="749"/>
                    </a:lnTo>
                    <a:lnTo>
                      <a:pt x="206" y="759"/>
                    </a:lnTo>
                    <a:lnTo>
                      <a:pt x="193" y="784"/>
                    </a:lnTo>
                    <a:lnTo>
                      <a:pt x="176" y="820"/>
                    </a:lnTo>
                    <a:lnTo>
                      <a:pt x="190" y="813"/>
                    </a:lnTo>
                    <a:lnTo>
                      <a:pt x="203" y="810"/>
                    </a:lnTo>
                    <a:lnTo>
                      <a:pt x="212" y="806"/>
                    </a:lnTo>
                    <a:lnTo>
                      <a:pt x="221" y="806"/>
                    </a:lnTo>
                    <a:lnTo>
                      <a:pt x="227" y="806"/>
                    </a:lnTo>
                    <a:lnTo>
                      <a:pt x="233" y="808"/>
                    </a:lnTo>
                    <a:lnTo>
                      <a:pt x="236" y="811"/>
                    </a:lnTo>
                    <a:lnTo>
                      <a:pt x="238" y="815"/>
                    </a:lnTo>
                    <a:lnTo>
                      <a:pt x="238" y="820"/>
                    </a:lnTo>
                    <a:lnTo>
                      <a:pt x="238" y="825"/>
                    </a:lnTo>
                    <a:lnTo>
                      <a:pt x="236" y="830"/>
                    </a:lnTo>
                    <a:lnTo>
                      <a:pt x="233" y="837"/>
                    </a:lnTo>
                    <a:lnTo>
                      <a:pt x="221" y="850"/>
                    </a:lnTo>
                    <a:lnTo>
                      <a:pt x="206" y="864"/>
                    </a:lnTo>
                    <a:lnTo>
                      <a:pt x="214" y="870"/>
                    </a:lnTo>
                    <a:lnTo>
                      <a:pt x="220" y="877"/>
                    </a:lnTo>
                    <a:lnTo>
                      <a:pt x="225" y="882"/>
                    </a:lnTo>
                    <a:lnTo>
                      <a:pt x="233" y="884"/>
                    </a:lnTo>
                    <a:lnTo>
                      <a:pt x="238" y="886"/>
                    </a:lnTo>
                    <a:lnTo>
                      <a:pt x="246" y="887"/>
                    </a:lnTo>
                    <a:lnTo>
                      <a:pt x="251" y="887"/>
                    </a:lnTo>
                    <a:lnTo>
                      <a:pt x="259" y="886"/>
                    </a:lnTo>
                    <a:lnTo>
                      <a:pt x="289" y="879"/>
                    </a:lnTo>
                    <a:lnTo>
                      <a:pt x="325" y="874"/>
                    </a:lnTo>
                    <a:lnTo>
                      <a:pt x="332" y="882"/>
                    </a:lnTo>
                    <a:lnTo>
                      <a:pt x="338" y="891"/>
                    </a:lnTo>
                    <a:lnTo>
                      <a:pt x="342" y="899"/>
                    </a:lnTo>
                    <a:lnTo>
                      <a:pt x="342" y="908"/>
                    </a:lnTo>
                    <a:lnTo>
                      <a:pt x="340" y="916"/>
                    </a:lnTo>
                    <a:lnTo>
                      <a:pt x="336" y="926"/>
                    </a:lnTo>
                    <a:lnTo>
                      <a:pt x="330" y="936"/>
                    </a:lnTo>
                    <a:lnTo>
                      <a:pt x="325" y="950"/>
                    </a:lnTo>
                    <a:lnTo>
                      <a:pt x="334" y="968"/>
                    </a:lnTo>
                    <a:lnTo>
                      <a:pt x="342" y="985"/>
                    </a:lnTo>
                    <a:lnTo>
                      <a:pt x="347" y="1000"/>
                    </a:lnTo>
                    <a:lnTo>
                      <a:pt x="347" y="1014"/>
                    </a:lnTo>
                    <a:lnTo>
                      <a:pt x="345" y="1021"/>
                    </a:lnTo>
                    <a:lnTo>
                      <a:pt x="344" y="1027"/>
                    </a:lnTo>
                    <a:lnTo>
                      <a:pt x="340" y="1034"/>
                    </a:lnTo>
                    <a:lnTo>
                      <a:pt x="336" y="1039"/>
                    </a:lnTo>
                    <a:lnTo>
                      <a:pt x="325" y="1054"/>
                    </a:lnTo>
                    <a:lnTo>
                      <a:pt x="306" y="1071"/>
                    </a:lnTo>
                    <a:lnTo>
                      <a:pt x="297" y="1069"/>
                    </a:lnTo>
                    <a:lnTo>
                      <a:pt x="287" y="1068"/>
                    </a:lnTo>
                    <a:lnTo>
                      <a:pt x="276" y="1064"/>
                    </a:lnTo>
                    <a:lnTo>
                      <a:pt x="267" y="1059"/>
                    </a:lnTo>
                    <a:lnTo>
                      <a:pt x="248" y="1051"/>
                    </a:lnTo>
                    <a:lnTo>
                      <a:pt x="233" y="1043"/>
                    </a:lnTo>
                    <a:lnTo>
                      <a:pt x="225" y="1041"/>
                    </a:lnTo>
                    <a:lnTo>
                      <a:pt x="221" y="1041"/>
                    </a:lnTo>
                    <a:lnTo>
                      <a:pt x="220" y="1043"/>
                    </a:lnTo>
                    <a:lnTo>
                      <a:pt x="218" y="1046"/>
                    </a:lnTo>
                    <a:lnTo>
                      <a:pt x="220" y="1053"/>
                    </a:lnTo>
                    <a:lnTo>
                      <a:pt x="223" y="1063"/>
                    </a:lnTo>
                    <a:lnTo>
                      <a:pt x="229" y="1076"/>
                    </a:lnTo>
                    <a:lnTo>
                      <a:pt x="238" y="1093"/>
                    </a:lnTo>
                    <a:lnTo>
                      <a:pt x="221" y="1093"/>
                    </a:lnTo>
                    <a:lnTo>
                      <a:pt x="212" y="1095"/>
                    </a:lnTo>
                    <a:lnTo>
                      <a:pt x="208" y="1096"/>
                    </a:lnTo>
                    <a:lnTo>
                      <a:pt x="208" y="1096"/>
                    </a:lnTo>
                    <a:lnTo>
                      <a:pt x="208" y="1098"/>
                    </a:lnTo>
                    <a:lnTo>
                      <a:pt x="208" y="1100"/>
                    </a:lnTo>
                    <a:lnTo>
                      <a:pt x="223" y="1108"/>
                    </a:lnTo>
                    <a:lnTo>
                      <a:pt x="248" y="1123"/>
                    </a:lnTo>
                    <a:lnTo>
                      <a:pt x="248" y="1134"/>
                    </a:lnTo>
                    <a:lnTo>
                      <a:pt x="244" y="1144"/>
                    </a:lnTo>
                    <a:lnTo>
                      <a:pt x="242" y="1150"/>
                    </a:lnTo>
                    <a:lnTo>
                      <a:pt x="238" y="1159"/>
                    </a:lnTo>
                    <a:lnTo>
                      <a:pt x="233" y="1164"/>
                    </a:lnTo>
                    <a:lnTo>
                      <a:pt x="227" y="1169"/>
                    </a:lnTo>
                    <a:lnTo>
                      <a:pt x="220" y="1174"/>
                    </a:lnTo>
                    <a:lnTo>
                      <a:pt x="212" y="1177"/>
                    </a:lnTo>
                    <a:lnTo>
                      <a:pt x="180" y="1189"/>
                    </a:lnTo>
                    <a:lnTo>
                      <a:pt x="146" y="1199"/>
                    </a:lnTo>
                    <a:lnTo>
                      <a:pt x="143" y="1220"/>
                    </a:lnTo>
                    <a:lnTo>
                      <a:pt x="139" y="1240"/>
                    </a:lnTo>
                    <a:lnTo>
                      <a:pt x="176" y="1240"/>
                    </a:lnTo>
                    <a:lnTo>
                      <a:pt x="197" y="1242"/>
                    </a:lnTo>
                    <a:lnTo>
                      <a:pt x="216" y="1243"/>
                    </a:lnTo>
                    <a:lnTo>
                      <a:pt x="248" y="1243"/>
                    </a:lnTo>
                    <a:lnTo>
                      <a:pt x="248" y="1250"/>
                    </a:lnTo>
                    <a:lnTo>
                      <a:pt x="250" y="1255"/>
                    </a:lnTo>
                    <a:lnTo>
                      <a:pt x="251" y="1258"/>
                    </a:lnTo>
                    <a:lnTo>
                      <a:pt x="255" y="1262"/>
                    </a:lnTo>
                    <a:lnTo>
                      <a:pt x="265" y="1265"/>
                    </a:lnTo>
                    <a:lnTo>
                      <a:pt x="276" y="1267"/>
                    </a:lnTo>
                    <a:lnTo>
                      <a:pt x="298" y="1267"/>
                    </a:lnTo>
                    <a:lnTo>
                      <a:pt x="315" y="1267"/>
                    </a:lnTo>
                    <a:lnTo>
                      <a:pt x="308" y="1282"/>
                    </a:lnTo>
                    <a:lnTo>
                      <a:pt x="297" y="1295"/>
                    </a:lnTo>
                    <a:lnTo>
                      <a:pt x="285" y="1306"/>
                    </a:lnTo>
                    <a:lnTo>
                      <a:pt x="272" y="1312"/>
                    </a:lnTo>
                    <a:lnTo>
                      <a:pt x="257" y="1311"/>
                    </a:lnTo>
                    <a:lnTo>
                      <a:pt x="238" y="1306"/>
                    </a:lnTo>
                    <a:lnTo>
                      <a:pt x="220" y="1299"/>
                    </a:lnTo>
                    <a:lnTo>
                      <a:pt x="205" y="1297"/>
                    </a:lnTo>
                    <a:lnTo>
                      <a:pt x="186" y="1317"/>
                    </a:lnTo>
                    <a:lnTo>
                      <a:pt x="178" y="1329"/>
                    </a:lnTo>
                    <a:lnTo>
                      <a:pt x="174" y="1338"/>
                    </a:lnTo>
                    <a:lnTo>
                      <a:pt x="171" y="1343"/>
                    </a:lnTo>
                    <a:lnTo>
                      <a:pt x="161" y="1348"/>
                    </a:lnTo>
                    <a:lnTo>
                      <a:pt x="141" y="1355"/>
                    </a:lnTo>
                    <a:lnTo>
                      <a:pt x="103" y="1368"/>
                    </a:lnTo>
                    <a:lnTo>
                      <a:pt x="43" y="1388"/>
                    </a:lnTo>
                    <a:lnTo>
                      <a:pt x="54" y="1397"/>
                    </a:lnTo>
                    <a:lnTo>
                      <a:pt x="67" y="1402"/>
                    </a:lnTo>
                    <a:lnTo>
                      <a:pt x="79" y="1403"/>
                    </a:lnTo>
                    <a:lnTo>
                      <a:pt x="94" y="1403"/>
                    </a:lnTo>
                    <a:lnTo>
                      <a:pt x="120" y="1402"/>
                    </a:lnTo>
                    <a:lnTo>
                      <a:pt x="146" y="1395"/>
                    </a:lnTo>
                    <a:lnTo>
                      <a:pt x="171" y="1390"/>
                    </a:lnTo>
                    <a:lnTo>
                      <a:pt x="191" y="1387"/>
                    </a:lnTo>
                    <a:lnTo>
                      <a:pt x="201" y="1388"/>
                    </a:lnTo>
                    <a:lnTo>
                      <a:pt x="208" y="1390"/>
                    </a:lnTo>
                    <a:lnTo>
                      <a:pt x="214" y="1397"/>
                    </a:lnTo>
                    <a:lnTo>
                      <a:pt x="218" y="1405"/>
                    </a:lnTo>
                    <a:lnTo>
                      <a:pt x="229" y="1393"/>
                    </a:lnTo>
                    <a:lnTo>
                      <a:pt x="242" y="1385"/>
                    </a:lnTo>
                    <a:lnTo>
                      <a:pt x="253" y="1378"/>
                    </a:lnTo>
                    <a:lnTo>
                      <a:pt x="265" y="1373"/>
                    </a:lnTo>
                    <a:lnTo>
                      <a:pt x="270" y="1373"/>
                    </a:lnTo>
                    <a:lnTo>
                      <a:pt x="276" y="1373"/>
                    </a:lnTo>
                    <a:lnTo>
                      <a:pt x="283" y="1373"/>
                    </a:lnTo>
                    <a:lnTo>
                      <a:pt x="289" y="1375"/>
                    </a:lnTo>
                    <a:lnTo>
                      <a:pt x="302" y="1383"/>
                    </a:lnTo>
                    <a:lnTo>
                      <a:pt x="317" y="1393"/>
                    </a:lnTo>
                    <a:lnTo>
                      <a:pt x="327" y="1393"/>
                    </a:lnTo>
                    <a:lnTo>
                      <a:pt x="338" y="1392"/>
                    </a:lnTo>
                    <a:lnTo>
                      <a:pt x="349" y="1387"/>
                    </a:lnTo>
                    <a:lnTo>
                      <a:pt x="359" y="1383"/>
                    </a:lnTo>
                    <a:lnTo>
                      <a:pt x="370" y="1380"/>
                    </a:lnTo>
                    <a:lnTo>
                      <a:pt x="379" y="1376"/>
                    </a:lnTo>
                    <a:lnTo>
                      <a:pt x="390" y="1373"/>
                    </a:lnTo>
                    <a:lnTo>
                      <a:pt x="400" y="1373"/>
                    </a:lnTo>
                    <a:lnTo>
                      <a:pt x="411" y="1385"/>
                    </a:lnTo>
                    <a:lnTo>
                      <a:pt x="437" y="1410"/>
                    </a:lnTo>
                    <a:lnTo>
                      <a:pt x="443" y="1415"/>
                    </a:lnTo>
                    <a:lnTo>
                      <a:pt x="451" y="1419"/>
                    </a:lnTo>
                    <a:lnTo>
                      <a:pt x="454" y="1419"/>
                    </a:lnTo>
                    <a:lnTo>
                      <a:pt x="460" y="1417"/>
                    </a:lnTo>
                    <a:lnTo>
                      <a:pt x="462" y="1412"/>
                    </a:lnTo>
                    <a:lnTo>
                      <a:pt x="464" y="1403"/>
                    </a:lnTo>
                    <a:lnTo>
                      <a:pt x="462" y="1390"/>
                    </a:lnTo>
                    <a:lnTo>
                      <a:pt x="460" y="1373"/>
                    </a:lnTo>
                    <a:lnTo>
                      <a:pt x="481" y="1380"/>
                    </a:lnTo>
                    <a:lnTo>
                      <a:pt x="503" y="1385"/>
                    </a:lnTo>
                    <a:lnTo>
                      <a:pt x="528" y="1387"/>
                    </a:lnTo>
                    <a:lnTo>
                      <a:pt x="552" y="1387"/>
                    </a:lnTo>
                    <a:lnTo>
                      <a:pt x="563" y="1385"/>
                    </a:lnTo>
                    <a:lnTo>
                      <a:pt x="576" y="1382"/>
                    </a:lnTo>
                    <a:lnTo>
                      <a:pt x="588" y="1378"/>
                    </a:lnTo>
                    <a:lnTo>
                      <a:pt x="599" y="1373"/>
                    </a:lnTo>
                    <a:lnTo>
                      <a:pt x="610" y="1368"/>
                    </a:lnTo>
                    <a:lnTo>
                      <a:pt x="620" y="1361"/>
                    </a:lnTo>
                    <a:lnTo>
                      <a:pt x="629" y="1355"/>
                    </a:lnTo>
                    <a:lnTo>
                      <a:pt x="638" y="1346"/>
                    </a:lnTo>
                    <a:lnTo>
                      <a:pt x="633" y="1341"/>
                    </a:lnTo>
                    <a:lnTo>
                      <a:pt x="625" y="1336"/>
                    </a:lnTo>
                    <a:lnTo>
                      <a:pt x="618" y="1333"/>
                    </a:lnTo>
                    <a:lnTo>
                      <a:pt x="606" y="1329"/>
                    </a:lnTo>
                    <a:lnTo>
                      <a:pt x="597" y="1326"/>
                    </a:lnTo>
                    <a:lnTo>
                      <a:pt x="586" y="1322"/>
                    </a:lnTo>
                    <a:lnTo>
                      <a:pt x="576" y="1317"/>
                    </a:lnTo>
                    <a:lnTo>
                      <a:pt x="569" y="1312"/>
                    </a:lnTo>
                    <a:lnTo>
                      <a:pt x="578" y="1306"/>
                    </a:lnTo>
                    <a:lnTo>
                      <a:pt x="591" y="1294"/>
                    </a:lnTo>
                    <a:lnTo>
                      <a:pt x="605" y="1284"/>
                    </a:lnTo>
                    <a:lnTo>
                      <a:pt x="612" y="1270"/>
                    </a:lnTo>
                    <a:lnTo>
                      <a:pt x="625" y="1270"/>
                    </a:lnTo>
                    <a:lnTo>
                      <a:pt x="640" y="1265"/>
                    </a:lnTo>
                    <a:lnTo>
                      <a:pt x="653" y="1258"/>
                    </a:lnTo>
                    <a:lnTo>
                      <a:pt x="665" y="1250"/>
                    </a:lnTo>
                    <a:lnTo>
                      <a:pt x="678" y="1242"/>
                    </a:lnTo>
                    <a:lnTo>
                      <a:pt x="687" y="1231"/>
                    </a:lnTo>
                    <a:lnTo>
                      <a:pt x="695" y="1221"/>
                    </a:lnTo>
                    <a:lnTo>
                      <a:pt x="699" y="1213"/>
                    </a:lnTo>
                    <a:lnTo>
                      <a:pt x="693" y="1203"/>
                    </a:lnTo>
                    <a:lnTo>
                      <a:pt x="685" y="1194"/>
                    </a:lnTo>
                    <a:lnTo>
                      <a:pt x="678" y="1186"/>
                    </a:lnTo>
                    <a:lnTo>
                      <a:pt x="670" y="1181"/>
                    </a:lnTo>
                    <a:lnTo>
                      <a:pt x="663" y="1177"/>
                    </a:lnTo>
                    <a:lnTo>
                      <a:pt x="655" y="1174"/>
                    </a:lnTo>
                    <a:lnTo>
                      <a:pt x="648" y="1172"/>
                    </a:lnTo>
                    <a:lnTo>
                      <a:pt x="638" y="1171"/>
                    </a:lnTo>
                    <a:lnTo>
                      <a:pt x="601" y="1169"/>
                    </a:lnTo>
                    <a:lnTo>
                      <a:pt x="560" y="1167"/>
                    </a:lnTo>
                    <a:lnTo>
                      <a:pt x="573" y="1110"/>
                    </a:lnTo>
                    <a:lnTo>
                      <a:pt x="582" y="1056"/>
                    </a:lnTo>
                    <a:lnTo>
                      <a:pt x="582" y="1043"/>
                    </a:lnTo>
                    <a:lnTo>
                      <a:pt x="580" y="1029"/>
                    </a:lnTo>
                    <a:lnTo>
                      <a:pt x="575" y="1017"/>
                    </a:lnTo>
                    <a:lnTo>
                      <a:pt x="569" y="1004"/>
                    </a:lnTo>
                    <a:lnTo>
                      <a:pt x="560" y="992"/>
                    </a:lnTo>
                    <a:lnTo>
                      <a:pt x="546" y="980"/>
                    </a:lnTo>
                    <a:lnTo>
                      <a:pt x="531" y="967"/>
                    </a:lnTo>
                    <a:lnTo>
                      <a:pt x="511" y="955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40" name="Freeform 712"/>
              <p:cNvSpPr>
                <a:spLocks/>
              </p:cNvSpPr>
              <p:nvPr/>
            </p:nvSpPr>
            <p:spPr bwMode="auto">
              <a:xfrm>
                <a:off x="1451" y="1097"/>
                <a:ext cx="40" cy="59"/>
              </a:xfrm>
              <a:custGeom>
                <a:avLst/>
                <a:gdLst/>
                <a:ahLst/>
                <a:cxnLst>
                  <a:cxn ang="0">
                    <a:pos x="26" y="59"/>
                  </a:cxn>
                  <a:cxn ang="0">
                    <a:pos x="34" y="54"/>
                  </a:cxn>
                  <a:cxn ang="0">
                    <a:pos x="36" y="46"/>
                  </a:cxn>
                  <a:cxn ang="0">
                    <a:pos x="38" y="38"/>
                  </a:cxn>
                  <a:cxn ang="0">
                    <a:pos x="40" y="29"/>
                  </a:cxn>
                  <a:cxn ang="0">
                    <a:pos x="40" y="21"/>
                  </a:cxn>
                  <a:cxn ang="0">
                    <a:pos x="36" y="12"/>
                  </a:cxn>
                  <a:cxn ang="0">
                    <a:pos x="26" y="6"/>
                  </a:cxn>
                  <a:cxn ang="0">
                    <a:pos x="15" y="2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3" y="16"/>
                  </a:cxn>
                  <a:cxn ang="0">
                    <a:pos x="19" y="17"/>
                  </a:cxn>
                  <a:cxn ang="0">
                    <a:pos x="23" y="21"/>
                  </a:cxn>
                  <a:cxn ang="0">
                    <a:pos x="24" y="24"/>
                  </a:cxn>
                  <a:cxn ang="0">
                    <a:pos x="24" y="29"/>
                  </a:cxn>
                  <a:cxn ang="0">
                    <a:pos x="23" y="34"/>
                  </a:cxn>
                  <a:cxn ang="0">
                    <a:pos x="21" y="43"/>
                  </a:cxn>
                  <a:cxn ang="0">
                    <a:pos x="19" y="51"/>
                  </a:cxn>
                  <a:cxn ang="0">
                    <a:pos x="26" y="46"/>
                  </a:cxn>
                  <a:cxn ang="0">
                    <a:pos x="26" y="59"/>
                  </a:cxn>
                  <a:cxn ang="0">
                    <a:pos x="32" y="59"/>
                  </a:cxn>
                  <a:cxn ang="0">
                    <a:pos x="34" y="54"/>
                  </a:cxn>
                  <a:cxn ang="0">
                    <a:pos x="26" y="59"/>
                  </a:cxn>
                </a:cxnLst>
                <a:rect l="0" t="0" r="r" b="b"/>
                <a:pathLst>
                  <a:path w="40" h="59">
                    <a:moveTo>
                      <a:pt x="26" y="59"/>
                    </a:moveTo>
                    <a:lnTo>
                      <a:pt x="34" y="54"/>
                    </a:lnTo>
                    <a:lnTo>
                      <a:pt x="36" y="46"/>
                    </a:lnTo>
                    <a:lnTo>
                      <a:pt x="38" y="38"/>
                    </a:lnTo>
                    <a:lnTo>
                      <a:pt x="40" y="29"/>
                    </a:lnTo>
                    <a:lnTo>
                      <a:pt x="40" y="21"/>
                    </a:lnTo>
                    <a:lnTo>
                      <a:pt x="36" y="12"/>
                    </a:lnTo>
                    <a:lnTo>
                      <a:pt x="26" y="6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3" y="16"/>
                    </a:lnTo>
                    <a:lnTo>
                      <a:pt x="19" y="17"/>
                    </a:lnTo>
                    <a:lnTo>
                      <a:pt x="23" y="21"/>
                    </a:lnTo>
                    <a:lnTo>
                      <a:pt x="24" y="24"/>
                    </a:lnTo>
                    <a:lnTo>
                      <a:pt x="24" y="29"/>
                    </a:lnTo>
                    <a:lnTo>
                      <a:pt x="23" y="34"/>
                    </a:lnTo>
                    <a:lnTo>
                      <a:pt x="21" y="43"/>
                    </a:lnTo>
                    <a:lnTo>
                      <a:pt x="19" y="51"/>
                    </a:lnTo>
                    <a:lnTo>
                      <a:pt x="26" y="46"/>
                    </a:lnTo>
                    <a:lnTo>
                      <a:pt x="26" y="59"/>
                    </a:lnTo>
                    <a:lnTo>
                      <a:pt x="32" y="59"/>
                    </a:lnTo>
                    <a:lnTo>
                      <a:pt x="34" y="54"/>
                    </a:lnTo>
                    <a:lnTo>
                      <a:pt x="26" y="5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41" name="Freeform 713"/>
              <p:cNvSpPr>
                <a:spLocks/>
              </p:cNvSpPr>
              <p:nvPr/>
            </p:nvSpPr>
            <p:spPr bwMode="auto">
              <a:xfrm>
                <a:off x="1438" y="1097"/>
                <a:ext cx="39" cy="5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4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7" y="43"/>
                  </a:cxn>
                  <a:cxn ang="0">
                    <a:pos x="13" y="49"/>
                  </a:cxn>
                  <a:cxn ang="0">
                    <a:pos x="21" y="54"/>
                  </a:cxn>
                  <a:cxn ang="0">
                    <a:pos x="30" y="58"/>
                  </a:cxn>
                  <a:cxn ang="0">
                    <a:pos x="39" y="59"/>
                  </a:cxn>
                  <a:cxn ang="0">
                    <a:pos x="39" y="46"/>
                  </a:cxn>
                  <a:cxn ang="0">
                    <a:pos x="36" y="46"/>
                  </a:cxn>
                  <a:cxn ang="0">
                    <a:pos x="30" y="43"/>
                  </a:cxn>
                  <a:cxn ang="0">
                    <a:pos x="24" y="39"/>
                  </a:cxn>
                  <a:cxn ang="0">
                    <a:pos x="21" y="34"/>
                  </a:cxn>
                  <a:cxn ang="0">
                    <a:pos x="17" y="29"/>
                  </a:cxn>
                  <a:cxn ang="0">
                    <a:pos x="17" y="24"/>
                  </a:cxn>
                  <a:cxn ang="0">
                    <a:pos x="17" y="17"/>
                  </a:cxn>
                  <a:cxn ang="0">
                    <a:pos x="21" y="12"/>
                  </a:cxn>
                  <a:cxn ang="0">
                    <a:pos x="13" y="14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4"/>
                  </a:cxn>
                  <a:cxn ang="0">
                    <a:pos x="13" y="0"/>
                  </a:cxn>
                </a:cxnLst>
                <a:rect l="0" t="0" r="r" b="b"/>
                <a:pathLst>
                  <a:path w="39" h="59">
                    <a:moveTo>
                      <a:pt x="13" y="0"/>
                    </a:moveTo>
                    <a:lnTo>
                      <a:pt x="7" y="4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7" y="43"/>
                    </a:lnTo>
                    <a:lnTo>
                      <a:pt x="13" y="49"/>
                    </a:lnTo>
                    <a:lnTo>
                      <a:pt x="21" y="54"/>
                    </a:lnTo>
                    <a:lnTo>
                      <a:pt x="30" y="58"/>
                    </a:lnTo>
                    <a:lnTo>
                      <a:pt x="39" y="59"/>
                    </a:lnTo>
                    <a:lnTo>
                      <a:pt x="39" y="46"/>
                    </a:lnTo>
                    <a:lnTo>
                      <a:pt x="36" y="46"/>
                    </a:lnTo>
                    <a:lnTo>
                      <a:pt x="30" y="43"/>
                    </a:lnTo>
                    <a:lnTo>
                      <a:pt x="24" y="39"/>
                    </a:lnTo>
                    <a:lnTo>
                      <a:pt x="21" y="34"/>
                    </a:lnTo>
                    <a:lnTo>
                      <a:pt x="17" y="29"/>
                    </a:lnTo>
                    <a:lnTo>
                      <a:pt x="17" y="24"/>
                    </a:lnTo>
                    <a:lnTo>
                      <a:pt x="17" y="17"/>
                    </a:lnTo>
                    <a:lnTo>
                      <a:pt x="21" y="12"/>
                    </a:lnTo>
                    <a:lnTo>
                      <a:pt x="13" y="14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42" name="Freeform 714"/>
              <p:cNvSpPr>
                <a:spLocks/>
              </p:cNvSpPr>
              <p:nvPr/>
            </p:nvSpPr>
            <p:spPr bwMode="auto">
              <a:xfrm>
                <a:off x="1720" y="1401"/>
                <a:ext cx="45" cy="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9" y="14"/>
                  </a:cxn>
                  <a:cxn ang="0">
                    <a:pos x="18" y="19"/>
                  </a:cxn>
                  <a:cxn ang="0">
                    <a:pos x="26" y="22"/>
                  </a:cxn>
                  <a:cxn ang="0">
                    <a:pos x="28" y="24"/>
                  </a:cxn>
                  <a:cxn ang="0">
                    <a:pos x="28" y="27"/>
                  </a:cxn>
                  <a:cxn ang="0">
                    <a:pos x="30" y="30"/>
                  </a:cxn>
                  <a:cxn ang="0">
                    <a:pos x="30" y="37"/>
                  </a:cxn>
                  <a:cxn ang="0">
                    <a:pos x="45" y="37"/>
                  </a:cxn>
                  <a:cxn ang="0">
                    <a:pos x="45" y="29"/>
                  </a:cxn>
                  <a:cxn ang="0">
                    <a:pos x="43" y="22"/>
                  </a:cxn>
                  <a:cxn ang="0">
                    <a:pos x="41" y="17"/>
                  </a:cxn>
                  <a:cxn ang="0">
                    <a:pos x="35" y="12"/>
                  </a:cxn>
                  <a:cxn ang="0">
                    <a:pos x="26" y="5"/>
                  </a:cxn>
                  <a:cxn ang="0">
                    <a:pos x="15" y="0"/>
                  </a:cxn>
                  <a:cxn ang="0">
                    <a:pos x="18" y="10"/>
                  </a:cxn>
                  <a:cxn ang="0">
                    <a:pos x="5" y="3"/>
                  </a:cxn>
                  <a:cxn ang="0">
                    <a:pos x="0" y="10"/>
                  </a:cxn>
                  <a:cxn ang="0">
                    <a:pos x="9" y="14"/>
                  </a:cxn>
                  <a:cxn ang="0">
                    <a:pos x="5" y="3"/>
                  </a:cxn>
                </a:cxnLst>
                <a:rect l="0" t="0" r="r" b="b"/>
                <a:pathLst>
                  <a:path w="45" h="37">
                    <a:moveTo>
                      <a:pt x="5" y="3"/>
                    </a:moveTo>
                    <a:lnTo>
                      <a:pt x="9" y="14"/>
                    </a:lnTo>
                    <a:lnTo>
                      <a:pt x="18" y="19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28" y="27"/>
                    </a:lnTo>
                    <a:lnTo>
                      <a:pt x="30" y="30"/>
                    </a:lnTo>
                    <a:lnTo>
                      <a:pt x="30" y="37"/>
                    </a:lnTo>
                    <a:lnTo>
                      <a:pt x="45" y="37"/>
                    </a:lnTo>
                    <a:lnTo>
                      <a:pt x="45" y="29"/>
                    </a:lnTo>
                    <a:lnTo>
                      <a:pt x="43" y="22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26" y="5"/>
                    </a:lnTo>
                    <a:lnTo>
                      <a:pt x="15" y="0"/>
                    </a:lnTo>
                    <a:lnTo>
                      <a:pt x="18" y="10"/>
                    </a:lnTo>
                    <a:lnTo>
                      <a:pt x="5" y="3"/>
                    </a:lnTo>
                    <a:lnTo>
                      <a:pt x="0" y="10"/>
                    </a:lnTo>
                    <a:lnTo>
                      <a:pt x="9" y="1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43" name="Freeform 715"/>
              <p:cNvSpPr>
                <a:spLocks/>
              </p:cNvSpPr>
              <p:nvPr/>
            </p:nvSpPr>
            <p:spPr bwMode="auto">
              <a:xfrm>
                <a:off x="1718" y="1364"/>
                <a:ext cx="39" cy="4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12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0" y="25"/>
                  </a:cxn>
                  <a:cxn ang="0">
                    <a:pos x="7" y="40"/>
                  </a:cxn>
                  <a:cxn ang="0">
                    <a:pos x="20" y="47"/>
                  </a:cxn>
                  <a:cxn ang="0">
                    <a:pos x="32" y="34"/>
                  </a:cxn>
                  <a:cxn ang="0">
                    <a:pos x="39" y="24"/>
                  </a:cxn>
                  <a:cxn ang="0">
                    <a:pos x="34" y="12"/>
                  </a:cxn>
                  <a:cxn ang="0">
                    <a:pos x="19" y="2"/>
                  </a:cxn>
                  <a:cxn ang="0">
                    <a:pos x="17" y="13"/>
                  </a:cxn>
                  <a:cxn ang="0">
                    <a:pos x="9" y="0"/>
                  </a:cxn>
                  <a:cxn ang="0">
                    <a:pos x="0" y="5"/>
                  </a:cxn>
                  <a:cxn ang="0">
                    <a:pos x="9" y="12"/>
                  </a:cxn>
                  <a:cxn ang="0">
                    <a:pos x="9" y="0"/>
                  </a:cxn>
                </a:cxnLst>
                <a:rect l="0" t="0" r="r" b="b"/>
                <a:pathLst>
                  <a:path w="39" h="47">
                    <a:moveTo>
                      <a:pt x="9" y="0"/>
                    </a:moveTo>
                    <a:lnTo>
                      <a:pt x="9" y="1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25"/>
                    </a:lnTo>
                    <a:lnTo>
                      <a:pt x="7" y="40"/>
                    </a:lnTo>
                    <a:lnTo>
                      <a:pt x="20" y="47"/>
                    </a:lnTo>
                    <a:lnTo>
                      <a:pt x="32" y="34"/>
                    </a:lnTo>
                    <a:lnTo>
                      <a:pt x="39" y="24"/>
                    </a:lnTo>
                    <a:lnTo>
                      <a:pt x="34" y="12"/>
                    </a:lnTo>
                    <a:lnTo>
                      <a:pt x="19" y="2"/>
                    </a:lnTo>
                    <a:lnTo>
                      <a:pt x="17" y="13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9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44" name="Freeform 716"/>
              <p:cNvSpPr>
                <a:spLocks/>
              </p:cNvSpPr>
              <p:nvPr/>
            </p:nvSpPr>
            <p:spPr bwMode="auto">
              <a:xfrm>
                <a:off x="1727" y="1329"/>
                <a:ext cx="62" cy="48"/>
              </a:xfrm>
              <a:custGeom>
                <a:avLst/>
                <a:gdLst/>
                <a:ahLst/>
                <a:cxnLst>
                  <a:cxn ang="0">
                    <a:pos x="62" y="8"/>
                  </a:cxn>
                  <a:cxn ang="0">
                    <a:pos x="51" y="6"/>
                  </a:cxn>
                  <a:cxn ang="0">
                    <a:pos x="38" y="16"/>
                  </a:cxn>
                  <a:cxn ang="0">
                    <a:pos x="26" y="23"/>
                  </a:cxn>
                  <a:cxn ang="0">
                    <a:pos x="13" y="30"/>
                  </a:cxn>
                  <a:cxn ang="0">
                    <a:pos x="0" y="35"/>
                  </a:cxn>
                  <a:cxn ang="0">
                    <a:pos x="8" y="48"/>
                  </a:cxn>
                  <a:cxn ang="0">
                    <a:pos x="21" y="42"/>
                  </a:cxn>
                  <a:cxn ang="0">
                    <a:pos x="34" y="35"/>
                  </a:cxn>
                  <a:cxn ang="0">
                    <a:pos x="47" y="26"/>
                  </a:cxn>
                  <a:cxn ang="0">
                    <a:pos x="62" y="16"/>
                  </a:cxn>
                  <a:cxn ang="0">
                    <a:pos x="49" y="13"/>
                  </a:cxn>
                  <a:cxn ang="0">
                    <a:pos x="62" y="8"/>
                  </a:cxn>
                  <a:cxn ang="0">
                    <a:pos x="58" y="0"/>
                  </a:cxn>
                  <a:cxn ang="0">
                    <a:pos x="51" y="6"/>
                  </a:cxn>
                  <a:cxn ang="0">
                    <a:pos x="62" y="8"/>
                  </a:cxn>
                </a:cxnLst>
                <a:rect l="0" t="0" r="r" b="b"/>
                <a:pathLst>
                  <a:path w="62" h="48">
                    <a:moveTo>
                      <a:pt x="62" y="8"/>
                    </a:moveTo>
                    <a:lnTo>
                      <a:pt x="51" y="6"/>
                    </a:lnTo>
                    <a:lnTo>
                      <a:pt x="38" y="16"/>
                    </a:lnTo>
                    <a:lnTo>
                      <a:pt x="26" y="23"/>
                    </a:lnTo>
                    <a:lnTo>
                      <a:pt x="13" y="30"/>
                    </a:lnTo>
                    <a:lnTo>
                      <a:pt x="0" y="35"/>
                    </a:lnTo>
                    <a:lnTo>
                      <a:pt x="8" y="48"/>
                    </a:lnTo>
                    <a:lnTo>
                      <a:pt x="21" y="42"/>
                    </a:lnTo>
                    <a:lnTo>
                      <a:pt x="34" y="35"/>
                    </a:lnTo>
                    <a:lnTo>
                      <a:pt x="47" y="26"/>
                    </a:lnTo>
                    <a:lnTo>
                      <a:pt x="62" y="16"/>
                    </a:lnTo>
                    <a:lnTo>
                      <a:pt x="49" y="13"/>
                    </a:lnTo>
                    <a:lnTo>
                      <a:pt x="62" y="8"/>
                    </a:lnTo>
                    <a:lnTo>
                      <a:pt x="58" y="0"/>
                    </a:lnTo>
                    <a:lnTo>
                      <a:pt x="51" y="6"/>
                    </a:lnTo>
                    <a:lnTo>
                      <a:pt x="62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45" name="Freeform 717"/>
              <p:cNvSpPr>
                <a:spLocks/>
              </p:cNvSpPr>
              <p:nvPr/>
            </p:nvSpPr>
            <p:spPr bwMode="auto">
              <a:xfrm>
                <a:off x="1750" y="1337"/>
                <a:ext cx="43" cy="10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7" y="108"/>
                  </a:cxn>
                  <a:cxn ang="0">
                    <a:pos x="15" y="106"/>
                  </a:cxn>
                  <a:cxn ang="0">
                    <a:pos x="22" y="103"/>
                  </a:cxn>
                  <a:cxn ang="0">
                    <a:pos x="26" y="98"/>
                  </a:cxn>
                  <a:cxn ang="0">
                    <a:pos x="30" y="91"/>
                  </a:cxn>
                  <a:cxn ang="0">
                    <a:pos x="35" y="76"/>
                  </a:cxn>
                  <a:cxn ang="0">
                    <a:pos x="39" y="59"/>
                  </a:cxn>
                  <a:cxn ang="0">
                    <a:pos x="43" y="40"/>
                  </a:cxn>
                  <a:cxn ang="0">
                    <a:pos x="43" y="24"/>
                  </a:cxn>
                  <a:cxn ang="0">
                    <a:pos x="43" y="10"/>
                  </a:cxn>
                  <a:cxn ang="0">
                    <a:pos x="39" y="0"/>
                  </a:cxn>
                  <a:cxn ang="0">
                    <a:pos x="26" y="5"/>
                  </a:cxn>
                  <a:cxn ang="0">
                    <a:pos x="26" y="12"/>
                  </a:cxn>
                  <a:cxn ang="0">
                    <a:pos x="28" y="24"/>
                  </a:cxn>
                  <a:cxn ang="0">
                    <a:pos x="26" y="39"/>
                  </a:cxn>
                  <a:cxn ang="0">
                    <a:pos x="24" y="56"/>
                  </a:cxn>
                  <a:cxn ang="0">
                    <a:pos x="20" y="72"/>
                  </a:cxn>
                  <a:cxn ang="0">
                    <a:pos x="17" y="86"/>
                  </a:cxn>
                  <a:cxn ang="0">
                    <a:pos x="13" y="89"/>
                  </a:cxn>
                  <a:cxn ang="0">
                    <a:pos x="11" y="93"/>
                  </a:cxn>
                  <a:cxn ang="0">
                    <a:pos x="9" y="94"/>
                  </a:cxn>
                  <a:cxn ang="0">
                    <a:pos x="7" y="94"/>
                  </a:cxn>
                  <a:cxn ang="0">
                    <a:pos x="15" y="101"/>
                  </a:cxn>
                  <a:cxn ang="0">
                    <a:pos x="0" y="101"/>
                  </a:cxn>
                  <a:cxn ang="0">
                    <a:pos x="0" y="108"/>
                  </a:cxn>
                  <a:cxn ang="0">
                    <a:pos x="7" y="108"/>
                  </a:cxn>
                  <a:cxn ang="0">
                    <a:pos x="0" y="101"/>
                  </a:cxn>
                </a:cxnLst>
                <a:rect l="0" t="0" r="r" b="b"/>
                <a:pathLst>
                  <a:path w="43" h="108">
                    <a:moveTo>
                      <a:pt x="0" y="101"/>
                    </a:moveTo>
                    <a:lnTo>
                      <a:pt x="7" y="108"/>
                    </a:lnTo>
                    <a:lnTo>
                      <a:pt x="15" y="106"/>
                    </a:lnTo>
                    <a:lnTo>
                      <a:pt x="22" y="103"/>
                    </a:lnTo>
                    <a:lnTo>
                      <a:pt x="26" y="98"/>
                    </a:lnTo>
                    <a:lnTo>
                      <a:pt x="30" y="91"/>
                    </a:lnTo>
                    <a:lnTo>
                      <a:pt x="35" y="76"/>
                    </a:lnTo>
                    <a:lnTo>
                      <a:pt x="39" y="59"/>
                    </a:lnTo>
                    <a:lnTo>
                      <a:pt x="43" y="40"/>
                    </a:lnTo>
                    <a:lnTo>
                      <a:pt x="43" y="24"/>
                    </a:lnTo>
                    <a:lnTo>
                      <a:pt x="43" y="10"/>
                    </a:lnTo>
                    <a:lnTo>
                      <a:pt x="39" y="0"/>
                    </a:lnTo>
                    <a:lnTo>
                      <a:pt x="26" y="5"/>
                    </a:lnTo>
                    <a:lnTo>
                      <a:pt x="26" y="12"/>
                    </a:lnTo>
                    <a:lnTo>
                      <a:pt x="28" y="24"/>
                    </a:lnTo>
                    <a:lnTo>
                      <a:pt x="26" y="39"/>
                    </a:lnTo>
                    <a:lnTo>
                      <a:pt x="24" y="56"/>
                    </a:lnTo>
                    <a:lnTo>
                      <a:pt x="20" y="72"/>
                    </a:lnTo>
                    <a:lnTo>
                      <a:pt x="17" y="86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9" y="94"/>
                    </a:lnTo>
                    <a:lnTo>
                      <a:pt x="7" y="94"/>
                    </a:lnTo>
                    <a:lnTo>
                      <a:pt x="15" y="101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7" y="108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46" name="Freeform 718"/>
              <p:cNvSpPr>
                <a:spLocks/>
              </p:cNvSpPr>
              <p:nvPr/>
            </p:nvSpPr>
            <p:spPr bwMode="auto">
              <a:xfrm>
                <a:off x="1599" y="1489"/>
                <a:ext cx="30" cy="59"/>
              </a:xfrm>
              <a:custGeom>
                <a:avLst/>
                <a:gdLst/>
                <a:ahLst/>
                <a:cxnLst>
                  <a:cxn ang="0">
                    <a:pos x="30" y="10"/>
                  </a:cxn>
                  <a:cxn ang="0">
                    <a:pos x="19" y="5"/>
                  </a:cxn>
                  <a:cxn ang="0">
                    <a:pos x="10" y="10"/>
                  </a:cxn>
                  <a:cxn ang="0">
                    <a:pos x="4" y="18"/>
                  </a:cxn>
                  <a:cxn ang="0">
                    <a:pos x="0" y="27"/>
                  </a:cxn>
                  <a:cxn ang="0">
                    <a:pos x="0" y="37"/>
                  </a:cxn>
                  <a:cxn ang="0">
                    <a:pos x="4" y="45"/>
                  </a:cxn>
                  <a:cxn ang="0">
                    <a:pos x="10" y="52"/>
                  </a:cxn>
                  <a:cxn ang="0">
                    <a:pos x="19" y="57"/>
                  </a:cxn>
                  <a:cxn ang="0">
                    <a:pos x="29" y="59"/>
                  </a:cxn>
                  <a:cxn ang="0">
                    <a:pos x="29" y="45"/>
                  </a:cxn>
                  <a:cxn ang="0">
                    <a:pos x="25" y="44"/>
                  </a:cxn>
                  <a:cxn ang="0">
                    <a:pos x="21" y="42"/>
                  </a:cxn>
                  <a:cxn ang="0">
                    <a:pos x="17" y="39"/>
                  </a:cxn>
                  <a:cxn ang="0">
                    <a:pos x="17" y="33"/>
                  </a:cxn>
                  <a:cxn ang="0">
                    <a:pos x="17" y="28"/>
                  </a:cxn>
                  <a:cxn ang="0">
                    <a:pos x="17" y="25"/>
                  </a:cxn>
                  <a:cxn ang="0">
                    <a:pos x="21" y="20"/>
                  </a:cxn>
                  <a:cxn ang="0">
                    <a:pos x="27" y="17"/>
                  </a:cxn>
                  <a:cxn ang="0">
                    <a:pos x="15" y="10"/>
                  </a:cxn>
                  <a:cxn ang="0">
                    <a:pos x="30" y="10"/>
                  </a:cxn>
                  <a:cxn ang="0">
                    <a:pos x="30" y="0"/>
                  </a:cxn>
                  <a:cxn ang="0">
                    <a:pos x="19" y="5"/>
                  </a:cxn>
                  <a:cxn ang="0">
                    <a:pos x="30" y="10"/>
                  </a:cxn>
                </a:cxnLst>
                <a:rect l="0" t="0" r="r" b="b"/>
                <a:pathLst>
                  <a:path w="30" h="59">
                    <a:moveTo>
                      <a:pt x="30" y="10"/>
                    </a:moveTo>
                    <a:lnTo>
                      <a:pt x="19" y="5"/>
                    </a:lnTo>
                    <a:lnTo>
                      <a:pt x="10" y="10"/>
                    </a:lnTo>
                    <a:lnTo>
                      <a:pt x="4" y="18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4" y="45"/>
                    </a:lnTo>
                    <a:lnTo>
                      <a:pt x="10" y="52"/>
                    </a:lnTo>
                    <a:lnTo>
                      <a:pt x="19" y="57"/>
                    </a:lnTo>
                    <a:lnTo>
                      <a:pt x="29" y="59"/>
                    </a:lnTo>
                    <a:lnTo>
                      <a:pt x="29" y="45"/>
                    </a:lnTo>
                    <a:lnTo>
                      <a:pt x="25" y="44"/>
                    </a:lnTo>
                    <a:lnTo>
                      <a:pt x="21" y="42"/>
                    </a:lnTo>
                    <a:lnTo>
                      <a:pt x="17" y="39"/>
                    </a:lnTo>
                    <a:lnTo>
                      <a:pt x="17" y="33"/>
                    </a:lnTo>
                    <a:lnTo>
                      <a:pt x="17" y="28"/>
                    </a:lnTo>
                    <a:lnTo>
                      <a:pt x="17" y="25"/>
                    </a:lnTo>
                    <a:lnTo>
                      <a:pt x="21" y="20"/>
                    </a:lnTo>
                    <a:lnTo>
                      <a:pt x="27" y="17"/>
                    </a:lnTo>
                    <a:lnTo>
                      <a:pt x="15" y="10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19" y="5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47" name="Freeform 719"/>
              <p:cNvSpPr>
                <a:spLocks/>
              </p:cNvSpPr>
              <p:nvPr/>
            </p:nvSpPr>
            <p:spPr bwMode="auto">
              <a:xfrm>
                <a:off x="1614" y="1499"/>
                <a:ext cx="25" cy="49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1" y="45"/>
                  </a:cxn>
                  <a:cxn ang="0">
                    <a:pos x="25" y="37"/>
                  </a:cxn>
                  <a:cxn ang="0">
                    <a:pos x="25" y="30"/>
                  </a:cxn>
                  <a:cxn ang="0">
                    <a:pos x="23" y="23"/>
                  </a:cxn>
                  <a:cxn ang="0">
                    <a:pos x="21" y="17"/>
                  </a:cxn>
                  <a:cxn ang="0">
                    <a:pos x="17" y="7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2" y="10"/>
                  </a:cxn>
                  <a:cxn ang="0">
                    <a:pos x="6" y="20"/>
                  </a:cxn>
                  <a:cxn ang="0">
                    <a:pos x="8" y="25"/>
                  </a:cxn>
                  <a:cxn ang="0">
                    <a:pos x="10" y="30"/>
                  </a:cxn>
                  <a:cxn ang="0">
                    <a:pos x="8" y="35"/>
                  </a:cxn>
                  <a:cxn ang="0">
                    <a:pos x="8" y="39"/>
                  </a:cxn>
                  <a:cxn ang="0">
                    <a:pos x="14" y="35"/>
                  </a:cxn>
                  <a:cxn ang="0">
                    <a:pos x="14" y="49"/>
                  </a:cxn>
                  <a:cxn ang="0">
                    <a:pos x="19" y="49"/>
                  </a:cxn>
                  <a:cxn ang="0">
                    <a:pos x="21" y="45"/>
                  </a:cxn>
                  <a:cxn ang="0">
                    <a:pos x="14" y="49"/>
                  </a:cxn>
                </a:cxnLst>
                <a:rect l="0" t="0" r="r" b="b"/>
                <a:pathLst>
                  <a:path w="25" h="49">
                    <a:moveTo>
                      <a:pt x="14" y="49"/>
                    </a:moveTo>
                    <a:lnTo>
                      <a:pt x="21" y="45"/>
                    </a:lnTo>
                    <a:lnTo>
                      <a:pt x="25" y="37"/>
                    </a:lnTo>
                    <a:lnTo>
                      <a:pt x="25" y="30"/>
                    </a:lnTo>
                    <a:lnTo>
                      <a:pt x="23" y="23"/>
                    </a:lnTo>
                    <a:lnTo>
                      <a:pt x="21" y="17"/>
                    </a:lnTo>
                    <a:lnTo>
                      <a:pt x="17" y="7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2" y="10"/>
                    </a:lnTo>
                    <a:lnTo>
                      <a:pt x="6" y="20"/>
                    </a:lnTo>
                    <a:lnTo>
                      <a:pt x="8" y="25"/>
                    </a:lnTo>
                    <a:lnTo>
                      <a:pt x="10" y="30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14" y="35"/>
                    </a:lnTo>
                    <a:lnTo>
                      <a:pt x="14" y="49"/>
                    </a:lnTo>
                    <a:lnTo>
                      <a:pt x="19" y="49"/>
                    </a:lnTo>
                    <a:lnTo>
                      <a:pt x="21" y="45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48" name="Freeform 720"/>
              <p:cNvSpPr>
                <a:spLocks/>
              </p:cNvSpPr>
              <p:nvPr/>
            </p:nvSpPr>
            <p:spPr bwMode="auto">
              <a:xfrm>
                <a:off x="1237" y="1593"/>
                <a:ext cx="68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7"/>
                  </a:cxn>
                  <a:cxn ang="0">
                    <a:pos x="7" y="15"/>
                  </a:cxn>
                  <a:cxn ang="0">
                    <a:pos x="15" y="22"/>
                  </a:cxn>
                  <a:cxn ang="0">
                    <a:pos x="24" y="26"/>
                  </a:cxn>
                  <a:cxn ang="0">
                    <a:pos x="34" y="29"/>
                  </a:cxn>
                  <a:cxn ang="0">
                    <a:pos x="51" y="31"/>
                  </a:cxn>
                  <a:cxn ang="0">
                    <a:pos x="68" y="31"/>
                  </a:cxn>
                  <a:cxn ang="0">
                    <a:pos x="68" y="17"/>
                  </a:cxn>
                  <a:cxn ang="0">
                    <a:pos x="53" y="15"/>
                  </a:cxn>
                  <a:cxn ang="0">
                    <a:pos x="36" y="14"/>
                  </a:cxn>
                  <a:cxn ang="0">
                    <a:pos x="30" y="12"/>
                  </a:cxn>
                  <a:cxn ang="0">
                    <a:pos x="24" y="10"/>
                  </a:cxn>
                  <a:cxn ang="0">
                    <a:pos x="21" y="7"/>
                  </a:cxn>
                  <a:cxn ang="0">
                    <a:pos x="17" y="0"/>
                  </a:cxn>
                  <a:cxn ang="0">
                    <a:pos x="17" y="7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2" y="0"/>
                  </a:cxn>
                </a:cxnLst>
                <a:rect l="0" t="0" r="r" b="b"/>
                <a:pathLst>
                  <a:path w="68" h="31">
                    <a:moveTo>
                      <a:pt x="2" y="0"/>
                    </a:moveTo>
                    <a:lnTo>
                      <a:pt x="2" y="7"/>
                    </a:lnTo>
                    <a:lnTo>
                      <a:pt x="7" y="15"/>
                    </a:lnTo>
                    <a:lnTo>
                      <a:pt x="15" y="22"/>
                    </a:lnTo>
                    <a:lnTo>
                      <a:pt x="24" y="26"/>
                    </a:lnTo>
                    <a:lnTo>
                      <a:pt x="34" y="29"/>
                    </a:lnTo>
                    <a:lnTo>
                      <a:pt x="51" y="31"/>
                    </a:lnTo>
                    <a:lnTo>
                      <a:pt x="68" y="31"/>
                    </a:lnTo>
                    <a:lnTo>
                      <a:pt x="68" y="17"/>
                    </a:lnTo>
                    <a:lnTo>
                      <a:pt x="53" y="15"/>
                    </a:lnTo>
                    <a:lnTo>
                      <a:pt x="36" y="14"/>
                    </a:lnTo>
                    <a:lnTo>
                      <a:pt x="30" y="12"/>
                    </a:lnTo>
                    <a:lnTo>
                      <a:pt x="24" y="10"/>
                    </a:lnTo>
                    <a:lnTo>
                      <a:pt x="21" y="7"/>
                    </a:lnTo>
                    <a:lnTo>
                      <a:pt x="17" y="0"/>
                    </a:lnTo>
                    <a:lnTo>
                      <a:pt x="17" y="7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49" name="Freeform 721"/>
              <p:cNvSpPr>
                <a:spLocks/>
              </p:cNvSpPr>
              <p:nvPr/>
            </p:nvSpPr>
            <p:spPr bwMode="auto">
              <a:xfrm>
                <a:off x="1239" y="1578"/>
                <a:ext cx="73" cy="46"/>
              </a:xfrm>
              <a:custGeom>
                <a:avLst/>
                <a:gdLst/>
                <a:ahLst/>
                <a:cxnLst>
                  <a:cxn ang="0">
                    <a:pos x="66" y="46"/>
                  </a:cxn>
                  <a:cxn ang="0">
                    <a:pos x="73" y="39"/>
                  </a:cxn>
                  <a:cxn ang="0">
                    <a:pos x="71" y="27"/>
                  </a:cxn>
                  <a:cxn ang="0">
                    <a:pos x="66" y="17"/>
                  </a:cxn>
                  <a:cxn ang="0">
                    <a:pos x="56" y="9"/>
                  </a:cxn>
                  <a:cxn ang="0">
                    <a:pos x="47" y="2"/>
                  </a:cxn>
                  <a:cxn ang="0">
                    <a:pos x="36" y="0"/>
                  </a:cxn>
                  <a:cxn ang="0">
                    <a:pos x="22" y="0"/>
                  </a:cxn>
                  <a:cxn ang="0">
                    <a:pos x="17" y="2"/>
                  </a:cxn>
                  <a:cxn ang="0">
                    <a:pos x="11" y="5"/>
                  </a:cxn>
                  <a:cxn ang="0">
                    <a:pos x="5" y="10"/>
                  </a:cxn>
                  <a:cxn ang="0">
                    <a:pos x="0" y="15"/>
                  </a:cxn>
                  <a:cxn ang="0">
                    <a:pos x="15" y="22"/>
                  </a:cxn>
                  <a:cxn ang="0">
                    <a:pos x="17" y="19"/>
                  </a:cxn>
                  <a:cxn ang="0">
                    <a:pos x="20" y="17"/>
                  </a:cxn>
                  <a:cxn ang="0">
                    <a:pos x="22" y="15"/>
                  </a:cxn>
                  <a:cxn ang="0">
                    <a:pos x="24" y="14"/>
                  </a:cxn>
                  <a:cxn ang="0">
                    <a:pos x="32" y="14"/>
                  </a:cxn>
                  <a:cxn ang="0">
                    <a:pos x="39" y="15"/>
                  </a:cxn>
                  <a:cxn ang="0">
                    <a:pos x="47" y="19"/>
                  </a:cxn>
                  <a:cxn ang="0">
                    <a:pos x="52" y="25"/>
                  </a:cxn>
                  <a:cxn ang="0">
                    <a:pos x="56" y="32"/>
                  </a:cxn>
                  <a:cxn ang="0">
                    <a:pos x="58" y="39"/>
                  </a:cxn>
                  <a:cxn ang="0">
                    <a:pos x="66" y="32"/>
                  </a:cxn>
                  <a:cxn ang="0">
                    <a:pos x="66" y="46"/>
                  </a:cxn>
                  <a:cxn ang="0">
                    <a:pos x="73" y="46"/>
                  </a:cxn>
                  <a:cxn ang="0">
                    <a:pos x="73" y="39"/>
                  </a:cxn>
                  <a:cxn ang="0">
                    <a:pos x="66" y="46"/>
                  </a:cxn>
                </a:cxnLst>
                <a:rect l="0" t="0" r="r" b="b"/>
                <a:pathLst>
                  <a:path w="73" h="46">
                    <a:moveTo>
                      <a:pt x="66" y="46"/>
                    </a:moveTo>
                    <a:lnTo>
                      <a:pt x="73" y="39"/>
                    </a:lnTo>
                    <a:lnTo>
                      <a:pt x="71" y="27"/>
                    </a:lnTo>
                    <a:lnTo>
                      <a:pt x="66" y="17"/>
                    </a:lnTo>
                    <a:lnTo>
                      <a:pt x="56" y="9"/>
                    </a:lnTo>
                    <a:lnTo>
                      <a:pt x="47" y="2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1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15" y="22"/>
                    </a:lnTo>
                    <a:lnTo>
                      <a:pt x="17" y="19"/>
                    </a:lnTo>
                    <a:lnTo>
                      <a:pt x="20" y="17"/>
                    </a:lnTo>
                    <a:lnTo>
                      <a:pt x="22" y="15"/>
                    </a:lnTo>
                    <a:lnTo>
                      <a:pt x="24" y="14"/>
                    </a:lnTo>
                    <a:lnTo>
                      <a:pt x="32" y="14"/>
                    </a:lnTo>
                    <a:lnTo>
                      <a:pt x="39" y="15"/>
                    </a:lnTo>
                    <a:lnTo>
                      <a:pt x="47" y="19"/>
                    </a:lnTo>
                    <a:lnTo>
                      <a:pt x="52" y="25"/>
                    </a:lnTo>
                    <a:lnTo>
                      <a:pt x="56" y="32"/>
                    </a:lnTo>
                    <a:lnTo>
                      <a:pt x="58" y="39"/>
                    </a:lnTo>
                    <a:lnTo>
                      <a:pt x="66" y="32"/>
                    </a:lnTo>
                    <a:lnTo>
                      <a:pt x="66" y="46"/>
                    </a:lnTo>
                    <a:lnTo>
                      <a:pt x="73" y="46"/>
                    </a:lnTo>
                    <a:lnTo>
                      <a:pt x="73" y="39"/>
                    </a:lnTo>
                    <a:lnTo>
                      <a:pt x="66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50" name="Freeform 722"/>
              <p:cNvSpPr>
                <a:spLocks/>
              </p:cNvSpPr>
              <p:nvPr/>
            </p:nvSpPr>
            <p:spPr bwMode="auto">
              <a:xfrm>
                <a:off x="1342" y="1517"/>
                <a:ext cx="88" cy="75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81" y="0"/>
                  </a:cxn>
                  <a:cxn ang="0">
                    <a:pos x="58" y="4"/>
                  </a:cxn>
                  <a:cxn ang="0">
                    <a:pos x="40" y="7"/>
                  </a:cxn>
                  <a:cxn ang="0">
                    <a:pos x="26" y="12"/>
                  </a:cxn>
                  <a:cxn ang="0">
                    <a:pos x="15" y="21"/>
                  </a:cxn>
                  <a:cxn ang="0">
                    <a:pos x="10" y="31"/>
                  </a:cxn>
                  <a:cxn ang="0">
                    <a:pos x="4" y="43"/>
                  </a:cxn>
                  <a:cxn ang="0">
                    <a:pos x="2" y="56"/>
                  </a:cxn>
                  <a:cxn ang="0">
                    <a:pos x="0" y="73"/>
                  </a:cxn>
                  <a:cxn ang="0">
                    <a:pos x="15" y="75"/>
                  </a:cxn>
                  <a:cxn ang="0">
                    <a:pos x="17" y="58"/>
                  </a:cxn>
                  <a:cxn ang="0">
                    <a:pos x="21" y="46"/>
                  </a:cxn>
                  <a:cxn ang="0">
                    <a:pos x="23" y="36"/>
                  </a:cxn>
                  <a:cxn ang="0">
                    <a:pos x="28" y="29"/>
                  </a:cxn>
                  <a:cxn ang="0">
                    <a:pos x="34" y="24"/>
                  </a:cxn>
                  <a:cxn ang="0">
                    <a:pos x="45" y="21"/>
                  </a:cxn>
                  <a:cxn ang="0">
                    <a:pos x="60" y="17"/>
                  </a:cxn>
                  <a:cxn ang="0">
                    <a:pos x="83" y="16"/>
                  </a:cxn>
                  <a:cxn ang="0">
                    <a:pos x="75" y="11"/>
                  </a:cxn>
                  <a:cxn ang="0">
                    <a:pos x="88" y="5"/>
                  </a:cxn>
                  <a:cxn ang="0">
                    <a:pos x="87" y="0"/>
                  </a:cxn>
                  <a:cxn ang="0">
                    <a:pos x="81" y="0"/>
                  </a:cxn>
                  <a:cxn ang="0">
                    <a:pos x="88" y="5"/>
                  </a:cxn>
                </a:cxnLst>
                <a:rect l="0" t="0" r="r" b="b"/>
                <a:pathLst>
                  <a:path w="88" h="75">
                    <a:moveTo>
                      <a:pt x="88" y="5"/>
                    </a:moveTo>
                    <a:lnTo>
                      <a:pt x="81" y="0"/>
                    </a:lnTo>
                    <a:lnTo>
                      <a:pt x="58" y="4"/>
                    </a:lnTo>
                    <a:lnTo>
                      <a:pt x="40" y="7"/>
                    </a:lnTo>
                    <a:lnTo>
                      <a:pt x="26" y="12"/>
                    </a:lnTo>
                    <a:lnTo>
                      <a:pt x="15" y="21"/>
                    </a:lnTo>
                    <a:lnTo>
                      <a:pt x="10" y="31"/>
                    </a:lnTo>
                    <a:lnTo>
                      <a:pt x="4" y="43"/>
                    </a:lnTo>
                    <a:lnTo>
                      <a:pt x="2" y="56"/>
                    </a:lnTo>
                    <a:lnTo>
                      <a:pt x="0" y="73"/>
                    </a:lnTo>
                    <a:lnTo>
                      <a:pt x="15" y="75"/>
                    </a:lnTo>
                    <a:lnTo>
                      <a:pt x="17" y="58"/>
                    </a:lnTo>
                    <a:lnTo>
                      <a:pt x="21" y="46"/>
                    </a:lnTo>
                    <a:lnTo>
                      <a:pt x="23" y="36"/>
                    </a:lnTo>
                    <a:lnTo>
                      <a:pt x="28" y="29"/>
                    </a:lnTo>
                    <a:lnTo>
                      <a:pt x="34" y="24"/>
                    </a:lnTo>
                    <a:lnTo>
                      <a:pt x="45" y="21"/>
                    </a:lnTo>
                    <a:lnTo>
                      <a:pt x="60" y="17"/>
                    </a:lnTo>
                    <a:lnTo>
                      <a:pt x="83" y="16"/>
                    </a:lnTo>
                    <a:lnTo>
                      <a:pt x="75" y="11"/>
                    </a:lnTo>
                    <a:lnTo>
                      <a:pt x="88" y="5"/>
                    </a:lnTo>
                    <a:lnTo>
                      <a:pt x="87" y="0"/>
                    </a:lnTo>
                    <a:lnTo>
                      <a:pt x="81" y="0"/>
                    </a:lnTo>
                    <a:lnTo>
                      <a:pt x="88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51" name="Freeform 723"/>
              <p:cNvSpPr>
                <a:spLocks/>
              </p:cNvSpPr>
              <p:nvPr/>
            </p:nvSpPr>
            <p:spPr bwMode="auto">
              <a:xfrm>
                <a:off x="1340" y="1522"/>
                <a:ext cx="98" cy="76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10" y="76"/>
                  </a:cxn>
                  <a:cxn ang="0">
                    <a:pos x="27" y="76"/>
                  </a:cxn>
                  <a:cxn ang="0">
                    <a:pos x="45" y="73"/>
                  </a:cxn>
                  <a:cxn ang="0">
                    <a:pos x="62" y="68"/>
                  </a:cxn>
                  <a:cxn ang="0">
                    <a:pos x="77" y="61"/>
                  </a:cxn>
                  <a:cxn ang="0">
                    <a:pos x="83" y="56"/>
                  </a:cxn>
                  <a:cxn ang="0">
                    <a:pos x="89" y="51"/>
                  </a:cxn>
                  <a:cxn ang="0">
                    <a:pos x="94" y="44"/>
                  </a:cxn>
                  <a:cxn ang="0">
                    <a:pos x="96" y="36"/>
                  </a:cxn>
                  <a:cxn ang="0">
                    <a:pos x="98" y="27"/>
                  </a:cxn>
                  <a:cxn ang="0">
                    <a:pos x="98" y="19"/>
                  </a:cxn>
                  <a:cxn ang="0">
                    <a:pos x="94" y="11"/>
                  </a:cxn>
                  <a:cxn ang="0">
                    <a:pos x="90" y="0"/>
                  </a:cxn>
                  <a:cxn ang="0">
                    <a:pos x="77" y="6"/>
                  </a:cxn>
                  <a:cxn ang="0">
                    <a:pos x="79" y="14"/>
                  </a:cxn>
                  <a:cxn ang="0">
                    <a:pos x="81" y="21"/>
                  </a:cxn>
                  <a:cxn ang="0">
                    <a:pos x="83" y="27"/>
                  </a:cxn>
                  <a:cxn ang="0">
                    <a:pos x="81" y="33"/>
                  </a:cxn>
                  <a:cxn ang="0">
                    <a:pos x="79" y="38"/>
                  </a:cxn>
                  <a:cxn ang="0">
                    <a:pos x="77" y="43"/>
                  </a:cxn>
                  <a:cxn ang="0">
                    <a:pos x="73" y="46"/>
                  </a:cxn>
                  <a:cxn ang="0">
                    <a:pos x="68" y="49"/>
                  </a:cxn>
                  <a:cxn ang="0">
                    <a:pos x="57" y="56"/>
                  </a:cxn>
                  <a:cxn ang="0">
                    <a:pos x="42" y="59"/>
                  </a:cxn>
                  <a:cxn ang="0">
                    <a:pos x="25" y="61"/>
                  </a:cxn>
                  <a:cxn ang="0">
                    <a:pos x="10" y="63"/>
                  </a:cxn>
                  <a:cxn ang="0">
                    <a:pos x="17" y="70"/>
                  </a:cxn>
                  <a:cxn ang="0">
                    <a:pos x="2" y="68"/>
                  </a:cxn>
                  <a:cxn ang="0">
                    <a:pos x="0" y="76"/>
                  </a:cxn>
                  <a:cxn ang="0">
                    <a:pos x="10" y="76"/>
                  </a:cxn>
                  <a:cxn ang="0">
                    <a:pos x="2" y="68"/>
                  </a:cxn>
                </a:cxnLst>
                <a:rect l="0" t="0" r="r" b="b"/>
                <a:pathLst>
                  <a:path w="98" h="76">
                    <a:moveTo>
                      <a:pt x="2" y="68"/>
                    </a:moveTo>
                    <a:lnTo>
                      <a:pt x="10" y="76"/>
                    </a:lnTo>
                    <a:lnTo>
                      <a:pt x="27" y="76"/>
                    </a:lnTo>
                    <a:lnTo>
                      <a:pt x="45" y="73"/>
                    </a:lnTo>
                    <a:lnTo>
                      <a:pt x="62" y="68"/>
                    </a:lnTo>
                    <a:lnTo>
                      <a:pt x="77" y="61"/>
                    </a:lnTo>
                    <a:lnTo>
                      <a:pt x="83" y="56"/>
                    </a:lnTo>
                    <a:lnTo>
                      <a:pt x="89" y="51"/>
                    </a:lnTo>
                    <a:lnTo>
                      <a:pt x="94" y="44"/>
                    </a:lnTo>
                    <a:lnTo>
                      <a:pt x="96" y="36"/>
                    </a:lnTo>
                    <a:lnTo>
                      <a:pt x="98" y="27"/>
                    </a:lnTo>
                    <a:lnTo>
                      <a:pt x="98" y="19"/>
                    </a:lnTo>
                    <a:lnTo>
                      <a:pt x="94" y="11"/>
                    </a:lnTo>
                    <a:lnTo>
                      <a:pt x="90" y="0"/>
                    </a:lnTo>
                    <a:lnTo>
                      <a:pt x="77" y="6"/>
                    </a:lnTo>
                    <a:lnTo>
                      <a:pt x="79" y="14"/>
                    </a:lnTo>
                    <a:lnTo>
                      <a:pt x="81" y="21"/>
                    </a:lnTo>
                    <a:lnTo>
                      <a:pt x="83" y="27"/>
                    </a:lnTo>
                    <a:lnTo>
                      <a:pt x="81" y="33"/>
                    </a:lnTo>
                    <a:lnTo>
                      <a:pt x="79" y="38"/>
                    </a:lnTo>
                    <a:lnTo>
                      <a:pt x="77" y="43"/>
                    </a:lnTo>
                    <a:lnTo>
                      <a:pt x="73" y="46"/>
                    </a:lnTo>
                    <a:lnTo>
                      <a:pt x="68" y="49"/>
                    </a:lnTo>
                    <a:lnTo>
                      <a:pt x="57" y="56"/>
                    </a:lnTo>
                    <a:lnTo>
                      <a:pt x="42" y="59"/>
                    </a:lnTo>
                    <a:lnTo>
                      <a:pt x="25" y="61"/>
                    </a:lnTo>
                    <a:lnTo>
                      <a:pt x="10" y="63"/>
                    </a:lnTo>
                    <a:lnTo>
                      <a:pt x="17" y="70"/>
                    </a:lnTo>
                    <a:lnTo>
                      <a:pt x="2" y="68"/>
                    </a:lnTo>
                    <a:lnTo>
                      <a:pt x="0" y="76"/>
                    </a:lnTo>
                    <a:lnTo>
                      <a:pt x="10" y="76"/>
                    </a:lnTo>
                    <a:lnTo>
                      <a:pt x="2" y="6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52" name="Freeform 724"/>
              <p:cNvSpPr>
                <a:spLocks/>
              </p:cNvSpPr>
              <p:nvPr/>
            </p:nvSpPr>
            <p:spPr bwMode="auto">
              <a:xfrm>
                <a:off x="1269" y="1654"/>
                <a:ext cx="34" cy="3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2"/>
                  </a:cxn>
                  <a:cxn ang="0">
                    <a:pos x="2" y="8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6" y="27"/>
                  </a:cxn>
                  <a:cxn ang="0">
                    <a:pos x="15" y="32"/>
                  </a:cxn>
                  <a:cxn ang="0">
                    <a:pos x="26" y="37"/>
                  </a:cxn>
                  <a:cxn ang="0">
                    <a:pos x="34" y="25"/>
                  </a:cxn>
                  <a:cxn ang="0">
                    <a:pos x="22" y="20"/>
                  </a:cxn>
                  <a:cxn ang="0">
                    <a:pos x="13" y="17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15" y="15"/>
                  </a:cxn>
                  <a:cxn ang="0">
                    <a:pos x="19" y="12"/>
                  </a:cxn>
                  <a:cxn ang="0">
                    <a:pos x="13" y="14"/>
                  </a:cxn>
                  <a:cxn ang="0">
                    <a:pos x="13" y="0"/>
                  </a:cxn>
                </a:cxnLst>
                <a:rect l="0" t="0" r="r" b="b"/>
                <a:pathLst>
                  <a:path w="34" h="37">
                    <a:moveTo>
                      <a:pt x="13" y="0"/>
                    </a:moveTo>
                    <a:lnTo>
                      <a:pt x="7" y="2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6" y="27"/>
                    </a:lnTo>
                    <a:lnTo>
                      <a:pt x="15" y="32"/>
                    </a:lnTo>
                    <a:lnTo>
                      <a:pt x="26" y="37"/>
                    </a:lnTo>
                    <a:lnTo>
                      <a:pt x="34" y="25"/>
                    </a:lnTo>
                    <a:lnTo>
                      <a:pt x="22" y="20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9" y="12"/>
                    </a:lnTo>
                    <a:lnTo>
                      <a:pt x="13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53" name="Freeform 725"/>
              <p:cNvSpPr>
                <a:spLocks/>
              </p:cNvSpPr>
              <p:nvPr/>
            </p:nvSpPr>
            <p:spPr bwMode="auto">
              <a:xfrm>
                <a:off x="1282" y="1654"/>
                <a:ext cx="28" cy="44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24" y="30"/>
                  </a:cxn>
                  <a:cxn ang="0">
                    <a:pos x="19" y="14"/>
                  </a:cxn>
                  <a:cxn ang="0">
                    <a:pos x="15" y="5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4" y="14"/>
                  </a:cxn>
                  <a:cxn ang="0">
                    <a:pos x="2" y="12"/>
                  </a:cxn>
                  <a:cxn ang="0">
                    <a:pos x="4" y="19"/>
                  </a:cxn>
                  <a:cxn ang="0">
                    <a:pos x="9" y="34"/>
                  </a:cxn>
                  <a:cxn ang="0">
                    <a:pos x="21" y="25"/>
                  </a:cxn>
                  <a:cxn ang="0">
                    <a:pos x="13" y="37"/>
                  </a:cxn>
                  <a:cxn ang="0">
                    <a:pos x="28" y="44"/>
                  </a:cxn>
                  <a:cxn ang="0">
                    <a:pos x="24" y="30"/>
                  </a:cxn>
                  <a:cxn ang="0">
                    <a:pos x="13" y="37"/>
                  </a:cxn>
                </a:cxnLst>
                <a:rect l="0" t="0" r="r" b="b"/>
                <a:pathLst>
                  <a:path w="28" h="44">
                    <a:moveTo>
                      <a:pt x="13" y="37"/>
                    </a:moveTo>
                    <a:lnTo>
                      <a:pt x="24" y="30"/>
                    </a:lnTo>
                    <a:lnTo>
                      <a:pt x="19" y="14"/>
                    </a:lnTo>
                    <a:lnTo>
                      <a:pt x="15" y="5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4" y="19"/>
                    </a:lnTo>
                    <a:lnTo>
                      <a:pt x="9" y="34"/>
                    </a:lnTo>
                    <a:lnTo>
                      <a:pt x="21" y="25"/>
                    </a:lnTo>
                    <a:lnTo>
                      <a:pt x="13" y="37"/>
                    </a:lnTo>
                    <a:lnTo>
                      <a:pt x="28" y="44"/>
                    </a:lnTo>
                    <a:lnTo>
                      <a:pt x="24" y="30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54" name="Freeform 726"/>
              <p:cNvSpPr>
                <a:spLocks/>
              </p:cNvSpPr>
              <p:nvPr/>
            </p:nvSpPr>
            <p:spPr bwMode="auto">
              <a:xfrm>
                <a:off x="1301" y="1836"/>
                <a:ext cx="41" cy="42"/>
              </a:xfrm>
              <a:custGeom>
                <a:avLst/>
                <a:gdLst/>
                <a:ahLst/>
                <a:cxnLst>
                  <a:cxn ang="0">
                    <a:pos x="34" y="14"/>
                  </a:cxn>
                  <a:cxn ang="0">
                    <a:pos x="26" y="7"/>
                  </a:cxn>
                  <a:cxn ang="0">
                    <a:pos x="15" y="20"/>
                  </a:cxn>
                  <a:cxn ang="0">
                    <a:pos x="0" y="42"/>
                  </a:cxn>
                  <a:cxn ang="0">
                    <a:pos x="17" y="42"/>
                  </a:cxn>
                  <a:cxn ang="0">
                    <a:pos x="28" y="29"/>
                  </a:cxn>
                  <a:cxn ang="0">
                    <a:pos x="41" y="7"/>
                  </a:cxn>
                  <a:cxn ang="0">
                    <a:pos x="34" y="0"/>
                  </a:cxn>
                  <a:cxn ang="0">
                    <a:pos x="41" y="7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34" y="14"/>
                  </a:cxn>
                </a:cxnLst>
                <a:rect l="0" t="0" r="r" b="b"/>
                <a:pathLst>
                  <a:path w="41" h="42">
                    <a:moveTo>
                      <a:pt x="34" y="14"/>
                    </a:moveTo>
                    <a:lnTo>
                      <a:pt x="26" y="7"/>
                    </a:lnTo>
                    <a:lnTo>
                      <a:pt x="15" y="20"/>
                    </a:lnTo>
                    <a:lnTo>
                      <a:pt x="0" y="42"/>
                    </a:lnTo>
                    <a:lnTo>
                      <a:pt x="17" y="42"/>
                    </a:lnTo>
                    <a:lnTo>
                      <a:pt x="28" y="29"/>
                    </a:lnTo>
                    <a:lnTo>
                      <a:pt x="41" y="7"/>
                    </a:lnTo>
                    <a:lnTo>
                      <a:pt x="34" y="0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55" name="Freeform 727"/>
              <p:cNvSpPr>
                <a:spLocks/>
              </p:cNvSpPr>
              <p:nvPr/>
            </p:nvSpPr>
            <p:spPr bwMode="auto">
              <a:xfrm>
                <a:off x="1288" y="1834"/>
                <a:ext cx="47" cy="16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16"/>
                  </a:cxn>
                  <a:cxn ang="0">
                    <a:pos x="47" y="16"/>
                  </a:cxn>
                  <a:cxn ang="0">
                    <a:pos x="47" y="2"/>
                  </a:cxn>
                  <a:cxn ang="0">
                    <a:pos x="9" y="2"/>
                  </a:cxn>
                  <a:cxn ang="0">
                    <a:pos x="0" y="9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47" h="16">
                    <a:moveTo>
                      <a:pt x="0" y="9"/>
                    </a:moveTo>
                    <a:lnTo>
                      <a:pt x="9" y="16"/>
                    </a:lnTo>
                    <a:lnTo>
                      <a:pt x="47" y="16"/>
                    </a:lnTo>
                    <a:lnTo>
                      <a:pt x="47" y="2"/>
                    </a:lnTo>
                    <a:lnTo>
                      <a:pt x="9" y="2"/>
                    </a:lnTo>
                    <a:lnTo>
                      <a:pt x="0" y="9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56" name="Freeform 728"/>
              <p:cNvSpPr>
                <a:spLocks/>
              </p:cNvSpPr>
              <p:nvPr/>
            </p:nvSpPr>
            <p:spPr bwMode="auto">
              <a:xfrm>
                <a:off x="1288" y="1843"/>
                <a:ext cx="30" cy="40"/>
              </a:xfrm>
              <a:custGeom>
                <a:avLst/>
                <a:gdLst/>
                <a:ahLst/>
                <a:cxnLst>
                  <a:cxn ang="0">
                    <a:pos x="13" y="35"/>
                  </a:cxn>
                  <a:cxn ang="0">
                    <a:pos x="26" y="30"/>
                  </a:cxn>
                  <a:cxn ang="0">
                    <a:pos x="22" y="25"/>
                  </a:cxn>
                  <a:cxn ang="0">
                    <a:pos x="18" y="22"/>
                  </a:cxn>
                  <a:cxn ang="0">
                    <a:pos x="17" y="17"/>
                  </a:cxn>
                  <a:cxn ang="0">
                    <a:pos x="17" y="13"/>
                  </a:cxn>
                  <a:cxn ang="0">
                    <a:pos x="17" y="7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5" y="27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30" y="35"/>
                  </a:cxn>
                  <a:cxn ang="0">
                    <a:pos x="13" y="35"/>
                  </a:cxn>
                </a:cxnLst>
                <a:rect l="0" t="0" r="r" b="b"/>
                <a:pathLst>
                  <a:path w="30" h="40">
                    <a:moveTo>
                      <a:pt x="13" y="35"/>
                    </a:moveTo>
                    <a:lnTo>
                      <a:pt x="26" y="30"/>
                    </a:lnTo>
                    <a:lnTo>
                      <a:pt x="22" y="25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7" y="13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5" y="27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30" y="35"/>
                    </a:lnTo>
                    <a:lnTo>
                      <a:pt x="13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57" name="Freeform 729"/>
              <p:cNvSpPr>
                <a:spLocks/>
              </p:cNvSpPr>
              <p:nvPr/>
            </p:nvSpPr>
            <p:spPr bwMode="auto">
              <a:xfrm>
                <a:off x="1359" y="1922"/>
                <a:ext cx="39" cy="34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4"/>
                  </a:cxn>
                  <a:cxn ang="0">
                    <a:pos x="15" y="19"/>
                  </a:cxn>
                  <a:cxn ang="0">
                    <a:pos x="21" y="20"/>
                  </a:cxn>
                  <a:cxn ang="0">
                    <a:pos x="23" y="19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8" y="22"/>
                  </a:cxn>
                  <a:cxn ang="0">
                    <a:pos x="15" y="34"/>
                  </a:cxn>
                  <a:cxn ang="0">
                    <a:pos x="28" y="25"/>
                  </a:cxn>
                  <a:cxn ang="0">
                    <a:pos x="36" y="10"/>
                  </a:cxn>
                  <a:cxn ang="0">
                    <a:pos x="36" y="4"/>
                  </a:cxn>
                  <a:cxn ang="0">
                    <a:pos x="36" y="10"/>
                  </a:cxn>
                  <a:cxn ang="0">
                    <a:pos x="39" y="7"/>
                  </a:cxn>
                  <a:cxn ang="0">
                    <a:pos x="36" y="4"/>
                  </a:cxn>
                  <a:cxn ang="0">
                    <a:pos x="23" y="12"/>
                  </a:cxn>
                </a:cxnLst>
                <a:rect l="0" t="0" r="r" b="b"/>
                <a:pathLst>
                  <a:path w="39" h="34">
                    <a:moveTo>
                      <a:pt x="23" y="12"/>
                    </a:moveTo>
                    <a:lnTo>
                      <a:pt x="23" y="4"/>
                    </a:lnTo>
                    <a:lnTo>
                      <a:pt x="15" y="19"/>
                    </a:lnTo>
                    <a:lnTo>
                      <a:pt x="21" y="20"/>
                    </a:lnTo>
                    <a:lnTo>
                      <a:pt x="23" y="19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8" y="22"/>
                    </a:lnTo>
                    <a:lnTo>
                      <a:pt x="15" y="34"/>
                    </a:lnTo>
                    <a:lnTo>
                      <a:pt x="28" y="25"/>
                    </a:lnTo>
                    <a:lnTo>
                      <a:pt x="36" y="10"/>
                    </a:lnTo>
                    <a:lnTo>
                      <a:pt x="36" y="4"/>
                    </a:lnTo>
                    <a:lnTo>
                      <a:pt x="36" y="10"/>
                    </a:lnTo>
                    <a:lnTo>
                      <a:pt x="39" y="7"/>
                    </a:lnTo>
                    <a:lnTo>
                      <a:pt x="36" y="4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58" name="Freeform 730"/>
              <p:cNvSpPr>
                <a:spLocks/>
              </p:cNvSpPr>
              <p:nvPr/>
            </p:nvSpPr>
            <p:spPr bwMode="auto">
              <a:xfrm>
                <a:off x="1357" y="1915"/>
                <a:ext cx="38" cy="19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15" y="16"/>
                  </a:cxn>
                  <a:cxn ang="0">
                    <a:pos x="17" y="16"/>
                  </a:cxn>
                  <a:cxn ang="0">
                    <a:pos x="19" y="16"/>
                  </a:cxn>
                  <a:cxn ang="0">
                    <a:pos x="23" y="17"/>
                  </a:cxn>
                  <a:cxn ang="0">
                    <a:pos x="25" y="19"/>
                  </a:cxn>
                  <a:cxn ang="0">
                    <a:pos x="38" y="11"/>
                  </a:cxn>
                  <a:cxn ang="0">
                    <a:pos x="32" y="6"/>
                  </a:cxn>
                  <a:cxn ang="0">
                    <a:pos x="25" y="2"/>
                  </a:cxn>
                  <a:cxn ang="0">
                    <a:pos x="15" y="0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17" y="7"/>
                  </a:cxn>
                </a:cxnLst>
                <a:rect l="0" t="0" r="r" b="b"/>
                <a:pathLst>
                  <a:path w="38" h="19">
                    <a:moveTo>
                      <a:pt x="17" y="7"/>
                    </a:moveTo>
                    <a:lnTo>
                      <a:pt x="15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23" y="17"/>
                    </a:lnTo>
                    <a:lnTo>
                      <a:pt x="25" y="19"/>
                    </a:lnTo>
                    <a:lnTo>
                      <a:pt x="38" y="11"/>
                    </a:lnTo>
                    <a:lnTo>
                      <a:pt x="32" y="6"/>
                    </a:lnTo>
                    <a:lnTo>
                      <a:pt x="25" y="2"/>
                    </a:lnTo>
                    <a:lnTo>
                      <a:pt x="15" y="0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59" name="Freeform 731"/>
              <p:cNvSpPr>
                <a:spLocks/>
              </p:cNvSpPr>
              <p:nvPr/>
            </p:nvSpPr>
            <p:spPr bwMode="auto">
              <a:xfrm>
                <a:off x="1385" y="2015"/>
                <a:ext cx="30" cy="4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5" y="7"/>
                  </a:cxn>
                  <a:cxn ang="0">
                    <a:pos x="8" y="24"/>
                  </a:cxn>
                  <a:cxn ang="0">
                    <a:pos x="0" y="42"/>
                  </a:cxn>
                  <a:cxn ang="0">
                    <a:pos x="15" y="42"/>
                  </a:cxn>
                  <a:cxn ang="0">
                    <a:pos x="23" y="29"/>
                  </a:cxn>
                  <a:cxn ang="0">
                    <a:pos x="30" y="8"/>
                  </a:cxn>
                  <a:cxn ang="0">
                    <a:pos x="23" y="15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15" y="7"/>
                  </a:cxn>
                  <a:cxn ang="0">
                    <a:pos x="23" y="0"/>
                  </a:cxn>
                </a:cxnLst>
                <a:rect l="0" t="0" r="r" b="b"/>
                <a:pathLst>
                  <a:path w="30" h="42">
                    <a:moveTo>
                      <a:pt x="23" y="0"/>
                    </a:moveTo>
                    <a:lnTo>
                      <a:pt x="15" y="7"/>
                    </a:lnTo>
                    <a:lnTo>
                      <a:pt x="8" y="24"/>
                    </a:lnTo>
                    <a:lnTo>
                      <a:pt x="0" y="42"/>
                    </a:lnTo>
                    <a:lnTo>
                      <a:pt x="15" y="42"/>
                    </a:lnTo>
                    <a:lnTo>
                      <a:pt x="23" y="29"/>
                    </a:lnTo>
                    <a:lnTo>
                      <a:pt x="30" y="8"/>
                    </a:lnTo>
                    <a:lnTo>
                      <a:pt x="23" y="15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60" name="Freeform 732"/>
              <p:cNvSpPr>
                <a:spLocks/>
              </p:cNvSpPr>
              <p:nvPr/>
            </p:nvSpPr>
            <p:spPr bwMode="auto">
              <a:xfrm>
                <a:off x="1408" y="2015"/>
                <a:ext cx="37" cy="22"/>
              </a:xfrm>
              <a:custGeom>
                <a:avLst/>
                <a:gdLst/>
                <a:ahLst/>
                <a:cxnLst>
                  <a:cxn ang="0">
                    <a:pos x="36" y="17"/>
                  </a:cxn>
                  <a:cxn ang="0">
                    <a:pos x="28" y="8"/>
                  </a:cxn>
                  <a:cxn ang="0">
                    <a:pos x="17" y="5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1" y="19"/>
                  </a:cxn>
                  <a:cxn ang="0">
                    <a:pos x="28" y="22"/>
                  </a:cxn>
                  <a:cxn ang="0">
                    <a:pos x="21" y="13"/>
                  </a:cxn>
                  <a:cxn ang="0">
                    <a:pos x="36" y="17"/>
                  </a:cxn>
                  <a:cxn ang="0">
                    <a:pos x="37" y="8"/>
                  </a:cxn>
                  <a:cxn ang="0">
                    <a:pos x="28" y="8"/>
                  </a:cxn>
                  <a:cxn ang="0">
                    <a:pos x="36" y="17"/>
                  </a:cxn>
                </a:cxnLst>
                <a:rect l="0" t="0" r="r" b="b"/>
                <a:pathLst>
                  <a:path w="37" h="22">
                    <a:moveTo>
                      <a:pt x="36" y="17"/>
                    </a:moveTo>
                    <a:lnTo>
                      <a:pt x="28" y="8"/>
                    </a:lnTo>
                    <a:lnTo>
                      <a:pt x="17" y="5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1" y="19"/>
                    </a:lnTo>
                    <a:lnTo>
                      <a:pt x="28" y="22"/>
                    </a:lnTo>
                    <a:lnTo>
                      <a:pt x="21" y="13"/>
                    </a:lnTo>
                    <a:lnTo>
                      <a:pt x="36" y="17"/>
                    </a:lnTo>
                    <a:lnTo>
                      <a:pt x="37" y="8"/>
                    </a:lnTo>
                    <a:lnTo>
                      <a:pt x="28" y="8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61" name="Freeform 733"/>
              <p:cNvSpPr>
                <a:spLocks/>
              </p:cNvSpPr>
              <p:nvPr/>
            </p:nvSpPr>
            <p:spPr bwMode="auto">
              <a:xfrm>
                <a:off x="1385" y="2028"/>
                <a:ext cx="59" cy="3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6" y="36"/>
                  </a:cxn>
                  <a:cxn ang="0">
                    <a:pos x="17" y="38"/>
                  </a:cxn>
                  <a:cxn ang="0">
                    <a:pos x="28" y="38"/>
                  </a:cxn>
                  <a:cxn ang="0">
                    <a:pos x="36" y="36"/>
                  </a:cxn>
                  <a:cxn ang="0">
                    <a:pos x="45" y="31"/>
                  </a:cxn>
                  <a:cxn ang="0">
                    <a:pos x="53" y="19"/>
                  </a:cxn>
                  <a:cxn ang="0">
                    <a:pos x="59" y="4"/>
                  </a:cxn>
                  <a:cxn ang="0">
                    <a:pos x="44" y="0"/>
                  </a:cxn>
                  <a:cxn ang="0">
                    <a:pos x="38" y="14"/>
                  </a:cxn>
                  <a:cxn ang="0">
                    <a:pos x="32" y="22"/>
                  </a:cxn>
                  <a:cxn ang="0">
                    <a:pos x="30" y="22"/>
                  </a:cxn>
                  <a:cxn ang="0">
                    <a:pos x="27" y="24"/>
                  </a:cxn>
                  <a:cxn ang="0">
                    <a:pos x="19" y="24"/>
                  </a:cxn>
                  <a:cxn ang="0">
                    <a:pos x="10" y="22"/>
                  </a:cxn>
                  <a:cxn ang="0">
                    <a:pos x="15" y="29"/>
                  </a:cxn>
                  <a:cxn ang="0">
                    <a:pos x="0" y="29"/>
                  </a:cxn>
                  <a:cxn ang="0">
                    <a:pos x="0" y="34"/>
                  </a:cxn>
                  <a:cxn ang="0">
                    <a:pos x="6" y="36"/>
                  </a:cxn>
                  <a:cxn ang="0">
                    <a:pos x="0" y="29"/>
                  </a:cxn>
                </a:cxnLst>
                <a:rect l="0" t="0" r="r" b="b"/>
                <a:pathLst>
                  <a:path w="59" h="38">
                    <a:moveTo>
                      <a:pt x="0" y="29"/>
                    </a:moveTo>
                    <a:lnTo>
                      <a:pt x="6" y="36"/>
                    </a:lnTo>
                    <a:lnTo>
                      <a:pt x="17" y="38"/>
                    </a:lnTo>
                    <a:lnTo>
                      <a:pt x="28" y="38"/>
                    </a:lnTo>
                    <a:lnTo>
                      <a:pt x="36" y="36"/>
                    </a:lnTo>
                    <a:lnTo>
                      <a:pt x="45" y="31"/>
                    </a:lnTo>
                    <a:lnTo>
                      <a:pt x="53" y="19"/>
                    </a:lnTo>
                    <a:lnTo>
                      <a:pt x="59" y="4"/>
                    </a:lnTo>
                    <a:lnTo>
                      <a:pt x="44" y="0"/>
                    </a:lnTo>
                    <a:lnTo>
                      <a:pt x="38" y="14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7" y="24"/>
                    </a:lnTo>
                    <a:lnTo>
                      <a:pt x="19" y="24"/>
                    </a:lnTo>
                    <a:lnTo>
                      <a:pt x="10" y="22"/>
                    </a:lnTo>
                    <a:lnTo>
                      <a:pt x="15" y="29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6" y="3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62" name="Freeform 734"/>
              <p:cNvSpPr>
                <a:spLocks/>
              </p:cNvSpPr>
              <p:nvPr/>
            </p:nvSpPr>
            <p:spPr bwMode="auto">
              <a:xfrm>
                <a:off x="1295" y="1915"/>
                <a:ext cx="38" cy="61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9"/>
                  </a:cxn>
                  <a:cxn ang="0">
                    <a:pos x="8" y="22"/>
                  </a:cxn>
                  <a:cxn ang="0">
                    <a:pos x="13" y="34"/>
                  </a:cxn>
                  <a:cxn ang="0">
                    <a:pos x="17" y="41"/>
                  </a:cxn>
                  <a:cxn ang="0">
                    <a:pos x="19" y="48"/>
                  </a:cxn>
                  <a:cxn ang="0">
                    <a:pos x="21" y="54"/>
                  </a:cxn>
                  <a:cxn ang="0">
                    <a:pos x="21" y="61"/>
                  </a:cxn>
                  <a:cxn ang="0">
                    <a:pos x="38" y="61"/>
                  </a:cxn>
                  <a:cxn ang="0">
                    <a:pos x="36" y="53"/>
                  </a:cxn>
                  <a:cxn ang="0">
                    <a:pos x="34" y="44"/>
                  </a:cxn>
                  <a:cxn ang="0">
                    <a:pos x="32" y="36"/>
                  </a:cxn>
                  <a:cxn ang="0">
                    <a:pos x="28" y="29"/>
                  </a:cxn>
                  <a:cxn ang="0">
                    <a:pos x="21" y="16"/>
                  </a:cxn>
                  <a:cxn ang="0">
                    <a:pos x="13" y="4"/>
                  </a:cxn>
                  <a:cxn ang="0">
                    <a:pos x="10" y="0"/>
                  </a:cxn>
                  <a:cxn ang="0">
                    <a:pos x="4" y="12"/>
                  </a:cxn>
                </a:cxnLst>
                <a:rect l="0" t="0" r="r" b="b"/>
                <a:pathLst>
                  <a:path w="38" h="61">
                    <a:moveTo>
                      <a:pt x="4" y="12"/>
                    </a:moveTo>
                    <a:lnTo>
                      <a:pt x="0" y="9"/>
                    </a:lnTo>
                    <a:lnTo>
                      <a:pt x="8" y="22"/>
                    </a:lnTo>
                    <a:lnTo>
                      <a:pt x="13" y="34"/>
                    </a:lnTo>
                    <a:lnTo>
                      <a:pt x="17" y="41"/>
                    </a:lnTo>
                    <a:lnTo>
                      <a:pt x="19" y="48"/>
                    </a:lnTo>
                    <a:lnTo>
                      <a:pt x="21" y="54"/>
                    </a:lnTo>
                    <a:lnTo>
                      <a:pt x="21" y="61"/>
                    </a:lnTo>
                    <a:lnTo>
                      <a:pt x="38" y="61"/>
                    </a:lnTo>
                    <a:lnTo>
                      <a:pt x="36" y="53"/>
                    </a:lnTo>
                    <a:lnTo>
                      <a:pt x="34" y="44"/>
                    </a:lnTo>
                    <a:lnTo>
                      <a:pt x="32" y="36"/>
                    </a:lnTo>
                    <a:lnTo>
                      <a:pt x="28" y="29"/>
                    </a:lnTo>
                    <a:lnTo>
                      <a:pt x="21" y="16"/>
                    </a:lnTo>
                    <a:lnTo>
                      <a:pt x="13" y="4"/>
                    </a:lnTo>
                    <a:lnTo>
                      <a:pt x="10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63" name="Freeform 735"/>
              <p:cNvSpPr>
                <a:spLocks/>
              </p:cNvSpPr>
              <p:nvPr/>
            </p:nvSpPr>
            <p:spPr bwMode="auto">
              <a:xfrm>
                <a:off x="1263" y="1915"/>
                <a:ext cx="42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21" y="16"/>
                  </a:cxn>
                  <a:cxn ang="0">
                    <a:pos x="36" y="12"/>
                  </a:cxn>
                  <a:cxn ang="0">
                    <a:pos x="42" y="0"/>
                  </a:cxn>
                  <a:cxn ang="0">
                    <a:pos x="19" y="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0" y="16"/>
                  </a:cxn>
                </a:cxnLst>
                <a:rect l="0" t="0" r="r" b="b"/>
                <a:pathLst>
                  <a:path w="42" h="16">
                    <a:moveTo>
                      <a:pt x="0" y="16"/>
                    </a:moveTo>
                    <a:lnTo>
                      <a:pt x="0" y="16"/>
                    </a:lnTo>
                    <a:lnTo>
                      <a:pt x="21" y="16"/>
                    </a:lnTo>
                    <a:lnTo>
                      <a:pt x="36" y="12"/>
                    </a:lnTo>
                    <a:lnTo>
                      <a:pt x="42" y="0"/>
                    </a:lnTo>
                    <a:lnTo>
                      <a:pt x="19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64" name="Freeform 736"/>
              <p:cNvSpPr>
                <a:spLocks/>
              </p:cNvSpPr>
              <p:nvPr/>
            </p:nvSpPr>
            <p:spPr bwMode="auto">
              <a:xfrm>
                <a:off x="1228" y="1907"/>
                <a:ext cx="45" cy="24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5" y="14"/>
                  </a:cxn>
                  <a:cxn ang="0">
                    <a:pos x="13" y="14"/>
                  </a:cxn>
                  <a:cxn ang="0">
                    <a:pos x="20" y="15"/>
                  </a:cxn>
                  <a:cxn ang="0">
                    <a:pos x="28" y="19"/>
                  </a:cxn>
                  <a:cxn ang="0">
                    <a:pos x="35" y="24"/>
                  </a:cxn>
                  <a:cxn ang="0">
                    <a:pos x="45" y="12"/>
                  </a:cxn>
                  <a:cxn ang="0">
                    <a:pos x="35" y="5"/>
                  </a:cxn>
                  <a:cxn ang="0">
                    <a:pos x="24" y="2"/>
                  </a:cxn>
                  <a:cxn ang="0">
                    <a:pos x="1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11" y="12"/>
                  </a:cxn>
                </a:cxnLst>
                <a:rect l="0" t="0" r="r" b="b"/>
                <a:pathLst>
                  <a:path w="45" h="24">
                    <a:moveTo>
                      <a:pt x="11" y="12"/>
                    </a:moveTo>
                    <a:lnTo>
                      <a:pt x="5" y="14"/>
                    </a:lnTo>
                    <a:lnTo>
                      <a:pt x="13" y="14"/>
                    </a:lnTo>
                    <a:lnTo>
                      <a:pt x="20" y="15"/>
                    </a:lnTo>
                    <a:lnTo>
                      <a:pt x="28" y="19"/>
                    </a:lnTo>
                    <a:lnTo>
                      <a:pt x="35" y="24"/>
                    </a:lnTo>
                    <a:lnTo>
                      <a:pt x="45" y="12"/>
                    </a:lnTo>
                    <a:lnTo>
                      <a:pt x="35" y="5"/>
                    </a:lnTo>
                    <a:lnTo>
                      <a:pt x="24" y="2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65" name="Freeform 737"/>
              <p:cNvSpPr>
                <a:spLocks/>
              </p:cNvSpPr>
              <p:nvPr/>
            </p:nvSpPr>
            <p:spPr bwMode="auto">
              <a:xfrm>
                <a:off x="1171" y="1909"/>
                <a:ext cx="68" cy="60"/>
              </a:xfrm>
              <a:custGeom>
                <a:avLst/>
                <a:gdLst/>
                <a:ahLst/>
                <a:cxnLst>
                  <a:cxn ang="0">
                    <a:pos x="11" y="60"/>
                  </a:cxn>
                  <a:cxn ang="0">
                    <a:pos x="11" y="60"/>
                  </a:cxn>
                  <a:cxn ang="0">
                    <a:pos x="68" y="10"/>
                  </a:cxn>
                  <a:cxn ang="0">
                    <a:pos x="57" y="0"/>
                  </a:cxn>
                  <a:cxn ang="0">
                    <a:pos x="0" y="50"/>
                  </a:cxn>
                  <a:cxn ang="0">
                    <a:pos x="11" y="60"/>
                  </a:cxn>
                </a:cxnLst>
                <a:rect l="0" t="0" r="r" b="b"/>
                <a:pathLst>
                  <a:path w="68" h="60">
                    <a:moveTo>
                      <a:pt x="11" y="60"/>
                    </a:moveTo>
                    <a:lnTo>
                      <a:pt x="11" y="60"/>
                    </a:lnTo>
                    <a:lnTo>
                      <a:pt x="68" y="10"/>
                    </a:lnTo>
                    <a:lnTo>
                      <a:pt x="57" y="0"/>
                    </a:lnTo>
                    <a:lnTo>
                      <a:pt x="0" y="50"/>
                    </a:lnTo>
                    <a:lnTo>
                      <a:pt x="11" y="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66" name="Freeform 738"/>
              <p:cNvSpPr>
                <a:spLocks/>
              </p:cNvSpPr>
              <p:nvPr/>
            </p:nvSpPr>
            <p:spPr bwMode="auto">
              <a:xfrm>
                <a:off x="1171" y="1959"/>
                <a:ext cx="26" cy="17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25" y="17"/>
                  </a:cxn>
                  <a:cxn ang="0">
                    <a:pos x="19" y="0"/>
                  </a:cxn>
                  <a:cxn ang="0">
                    <a:pos x="11" y="10"/>
                  </a:cxn>
                  <a:cxn ang="0">
                    <a:pos x="0" y="0"/>
                  </a:cxn>
                  <a:cxn ang="0">
                    <a:pos x="13" y="14"/>
                  </a:cxn>
                  <a:cxn ang="0">
                    <a:pos x="23" y="4"/>
                  </a:cxn>
                  <a:cxn ang="0">
                    <a:pos x="21" y="4"/>
                  </a:cxn>
                  <a:cxn ang="0">
                    <a:pos x="26" y="17"/>
                  </a:cxn>
                </a:cxnLst>
                <a:rect l="0" t="0" r="r" b="b"/>
                <a:pathLst>
                  <a:path w="26" h="17">
                    <a:moveTo>
                      <a:pt x="26" y="17"/>
                    </a:moveTo>
                    <a:lnTo>
                      <a:pt x="25" y="17"/>
                    </a:lnTo>
                    <a:lnTo>
                      <a:pt x="19" y="0"/>
                    </a:lnTo>
                    <a:lnTo>
                      <a:pt x="11" y="10"/>
                    </a:lnTo>
                    <a:lnTo>
                      <a:pt x="0" y="0"/>
                    </a:lnTo>
                    <a:lnTo>
                      <a:pt x="13" y="1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67" name="Freeform 739"/>
              <p:cNvSpPr>
                <a:spLocks/>
              </p:cNvSpPr>
              <p:nvPr/>
            </p:nvSpPr>
            <p:spPr bwMode="auto">
              <a:xfrm>
                <a:off x="1171" y="1963"/>
                <a:ext cx="30" cy="25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10" y="25"/>
                  </a:cxn>
                  <a:cxn ang="0">
                    <a:pos x="17" y="25"/>
                  </a:cxn>
                  <a:cxn ang="0">
                    <a:pos x="25" y="22"/>
                  </a:cxn>
                  <a:cxn ang="0">
                    <a:pos x="28" y="17"/>
                  </a:cxn>
                  <a:cxn ang="0">
                    <a:pos x="30" y="10"/>
                  </a:cxn>
                  <a:cxn ang="0">
                    <a:pos x="26" y="13"/>
                  </a:cxn>
                  <a:cxn ang="0">
                    <a:pos x="21" y="0"/>
                  </a:cxn>
                  <a:cxn ang="0">
                    <a:pos x="15" y="8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3" y="10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0" y="22"/>
                  </a:cxn>
                </a:cxnLst>
                <a:rect l="0" t="0" r="r" b="b"/>
                <a:pathLst>
                  <a:path w="30" h="25">
                    <a:moveTo>
                      <a:pt x="0" y="22"/>
                    </a:moveTo>
                    <a:lnTo>
                      <a:pt x="0" y="22"/>
                    </a:lnTo>
                    <a:lnTo>
                      <a:pt x="10" y="25"/>
                    </a:lnTo>
                    <a:lnTo>
                      <a:pt x="17" y="25"/>
                    </a:lnTo>
                    <a:lnTo>
                      <a:pt x="25" y="22"/>
                    </a:lnTo>
                    <a:lnTo>
                      <a:pt x="28" y="17"/>
                    </a:lnTo>
                    <a:lnTo>
                      <a:pt x="30" y="10"/>
                    </a:lnTo>
                    <a:lnTo>
                      <a:pt x="26" y="13"/>
                    </a:lnTo>
                    <a:lnTo>
                      <a:pt x="21" y="0"/>
                    </a:lnTo>
                    <a:lnTo>
                      <a:pt x="15" y="8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3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68" name="Freeform 740"/>
              <p:cNvSpPr>
                <a:spLocks/>
              </p:cNvSpPr>
              <p:nvPr/>
            </p:nvSpPr>
            <p:spPr bwMode="auto">
              <a:xfrm>
                <a:off x="1154" y="1969"/>
                <a:ext cx="23" cy="32"/>
              </a:xfrm>
              <a:custGeom>
                <a:avLst/>
                <a:gdLst/>
                <a:ahLst/>
                <a:cxnLst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21"/>
                  </a:cxn>
                  <a:cxn ang="0">
                    <a:pos x="17" y="11"/>
                  </a:cxn>
                  <a:cxn ang="0">
                    <a:pos x="17" y="9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17" y="16"/>
                  </a:cxn>
                  <a:cxn ang="0">
                    <a:pos x="23" y="2"/>
                  </a:cxn>
                  <a:cxn ang="0">
                    <a:pos x="13" y="0"/>
                  </a:cxn>
                  <a:cxn ang="0">
                    <a:pos x="4" y="2"/>
                  </a:cxn>
                  <a:cxn ang="0">
                    <a:pos x="0" y="11"/>
                  </a:cxn>
                  <a:cxn ang="0">
                    <a:pos x="2" y="17"/>
                  </a:cxn>
                  <a:cxn ang="0">
                    <a:pos x="8" y="26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23" y="32"/>
                  </a:cxn>
                </a:cxnLst>
                <a:rect l="0" t="0" r="r" b="b"/>
                <a:pathLst>
                  <a:path w="23" h="32">
                    <a:moveTo>
                      <a:pt x="23" y="32"/>
                    </a:moveTo>
                    <a:lnTo>
                      <a:pt x="23" y="32"/>
                    </a:lnTo>
                    <a:lnTo>
                      <a:pt x="23" y="2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7" y="16"/>
                    </a:lnTo>
                    <a:lnTo>
                      <a:pt x="23" y="2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11"/>
                    </a:lnTo>
                    <a:lnTo>
                      <a:pt x="2" y="17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3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69" name="Freeform 741"/>
              <p:cNvSpPr>
                <a:spLocks/>
              </p:cNvSpPr>
              <p:nvPr/>
            </p:nvSpPr>
            <p:spPr bwMode="auto">
              <a:xfrm>
                <a:off x="1164" y="1993"/>
                <a:ext cx="45" cy="34"/>
              </a:xfrm>
              <a:custGeom>
                <a:avLst/>
                <a:gdLst/>
                <a:ahLst/>
                <a:cxnLst>
                  <a:cxn ang="0">
                    <a:pos x="41" y="20"/>
                  </a:cxn>
                  <a:cxn ang="0">
                    <a:pos x="45" y="20"/>
                  </a:cxn>
                  <a:cxn ang="0">
                    <a:pos x="37" y="17"/>
                  </a:cxn>
                  <a:cxn ang="0">
                    <a:pos x="24" y="12"/>
                  </a:cxn>
                  <a:cxn ang="0">
                    <a:pos x="18" y="8"/>
                  </a:cxn>
                  <a:cxn ang="0">
                    <a:pos x="15" y="5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3" y="15"/>
                  </a:cxn>
                  <a:cxn ang="0">
                    <a:pos x="11" y="20"/>
                  </a:cxn>
                  <a:cxn ang="0">
                    <a:pos x="17" y="24"/>
                  </a:cxn>
                  <a:cxn ang="0">
                    <a:pos x="32" y="30"/>
                  </a:cxn>
                  <a:cxn ang="0">
                    <a:pos x="37" y="34"/>
                  </a:cxn>
                  <a:cxn ang="0">
                    <a:pos x="41" y="34"/>
                  </a:cxn>
                  <a:cxn ang="0">
                    <a:pos x="41" y="20"/>
                  </a:cxn>
                </a:cxnLst>
                <a:rect l="0" t="0" r="r" b="b"/>
                <a:pathLst>
                  <a:path w="45" h="34">
                    <a:moveTo>
                      <a:pt x="41" y="20"/>
                    </a:moveTo>
                    <a:lnTo>
                      <a:pt x="45" y="20"/>
                    </a:lnTo>
                    <a:lnTo>
                      <a:pt x="37" y="17"/>
                    </a:lnTo>
                    <a:lnTo>
                      <a:pt x="24" y="12"/>
                    </a:lnTo>
                    <a:lnTo>
                      <a:pt x="18" y="8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3" y="15"/>
                    </a:lnTo>
                    <a:lnTo>
                      <a:pt x="11" y="20"/>
                    </a:lnTo>
                    <a:lnTo>
                      <a:pt x="17" y="24"/>
                    </a:lnTo>
                    <a:lnTo>
                      <a:pt x="32" y="30"/>
                    </a:lnTo>
                    <a:lnTo>
                      <a:pt x="37" y="34"/>
                    </a:lnTo>
                    <a:lnTo>
                      <a:pt x="41" y="34"/>
                    </a:lnTo>
                    <a:lnTo>
                      <a:pt x="41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70" name="Freeform 742"/>
              <p:cNvSpPr>
                <a:spLocks/>
              </p:cNvSpPr>
              <p:nvPr/>
            </p:nvSpPr>
            <p:spPr bwMode="auto">
              <a:xfrm>
                <a:off x="1205" y="2007"/>
                <a:ext cx="23" cy="20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5" y="1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20"/>
                  </a:cxn>
                  <a:cxn ang="0">
                    <a:pos x="8" y="20"/>
                  </a:cxn>
                  <a:cxn ang="0">
                    <a:pos x="21" y="15"/>
                  </a:cxn>
                  <a:cxn ang="0">
                    <a:pos x="13" y="13"/>
                  </a:cxn>
                  <a:cxn ang="0">
                    <a:pos x="23" y="3"/>
                  </a:cxn>
                  <a:cxn ang="0">
                    <a:pos x="19" y="0"/>
                  </a:cxn>
                  <a:cxn ang="0">
                    <a:pos x="15" y="1"/>
                  </a:cxn>
                  <a:cxn ang="0">
                    <a:pos x="23" y="3"/>
                  </a:cxn>
                </a:cxnLst>
                <a:rect l="0" t="0" r="r" b="b"/>
                <a:pathLst>
                  <a:path w="23" h="20">
                    <a:moveTo>
                      <a:pt x="23" y="3"/>
                    </a:moveTo>
                    <a:lnTo>
                      <a:pt x="15" y="1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23" y="3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71" name="Freeform 743"/>
              <p:cNvSpPr>
                <a:spLocks/>
              </p:cNvSpPr>
              <p:nvPr/>
            </p:nvSpPr>
            <p:spPr bwMode="auto">
              <a:xfrm>
                <a:off x="1218" y="2010"/>
                <a:ext cx="62" cy="74"/>
              </a:xfrm>
              <a:custGeom>
                <a:avLst/>
                <a:gdLst/>
                <a:ahLst/>
                <a:cxnLst>
                  <a:cxn ang="0">
                    <a:pos x="51" y="59"/>
                  </a:cxn>
                  <a:cxn ang="0">
                    <a:pos x="62" y="61"/>
                  </a:cxn>
                  <a:cxn ang="0">
                    <a:pos x="49" y="44"/>
                  </a:cxn>
                  <a:cxn ang="0">
                    <a:pos x="38" y="30"/>
                  </a:cxn>
                  <a:cxn ang="0">
                    <a:pos x="26" y="15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13" y="24"/>
                  </a:cxn>
                  <a:cxn ang="0">
                    <a:pos x="26" y="37"/>
                  </a:cxn>
                  <a:cxn ang="0">
                    <a:pos x="36" y="52"/>
                  </a:cxn>
                  <a:cxn ang="0">
                    <a:pos x="49" y="69"/>
                  </a:cxn>
                  <a:cxn ang="0">
                    <a:pos x="60" y="69"/>
                  </a:cxn>
                  <a:cxn ang="0">
                    <a:pos x="49" y="69"/>
                  </a:cxn>
                  <a:cxn ang="0">
                    <a:pos x="53" y="74"/>
                  </a:cxn>
                  <a:cxn ang="0">
                    <a:pos x="60" y="69"/>
                  </a:cxn>
                  <a:cxn ang="0">
                    <a:pos x="51" y="59"/>
                  </a:cxn>
                </a:cxnLst>
                <a:rect l="0" t="0" r="r" b="b"/>
                <a:pathLst>
                  <a:path w="62" h="74">
                    <a:moveTo>
                      <a:pt x="51" y="59"/>
                    </a:moveTo>
                    <a:lnTo>
                      <a:pt x="62" y="61"/>
                    </a:lnTo>
                    <a:lnTo>
                      <a:pt x="49" y="44"/>
                    </a:lnTo>
                    <a:lnTo>
                      <a:pt x="38" y="30"/>
                    </a:lnTo>
                    <a:lnTo>
                      <a:pt x="26" y="15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13" y="24"/>
                    </a:lnTo>
                    <a:lnTo>
                      <a:pt x="26" y="37"/>
                    </a:lnTo>
                    <a:lnTo>
                      <a:pt x="36" y="52"/>
                    </a:lnTo>
                    <a:lnTo>
                      <a:pt x="49" y="69"/>
                    </a:lnTo>
                    <a:lnTo>
                      <a:pt x="60" y="69"/>
                    </a:lnTo>
                    <a:lnTo>
                      <a:pt x="49" y="69"/>
                    </a:lnTo>
                    <a:lnTo>
                      <a:pt x="53" y="74"/>
                    </a:lnTo>
                    <a:lnTo>
                      <a:pt x="60" y="69"/>
                    </a:lnTo>
                    <a:lnTo>
                      <a:pt x="51" y="5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72" name="Freeform 744"/>
              <p:cNvSpPr>
                <a:spLocks/>
              </p:cNvSpPr>
              <p:nvPr/>
            </p:nvSpPr>
            <p:spPr bwMode="auto">
              <a:xfrm>
                <a:off x="1269" y="2023"/>
                <a:ext cx="71" cy="56"/>
              </a:xfrm>
              <a:custGeom>
                <a:avLst/>
                <a:gdLst/>
                <a:ahLst/>
                <a:cxnLst>
                  <a:cxn ang="0">
                    <a:pos x="71" y="5"/>
                  </a:cxn>
                  <a:cxn ang="0">
                    <a:pos x="58" y="0"/>
                  </a:cxn>
                  <a:cxn ang="0">
                    <a:pos x="0" y="46"/>
                  </a:cxn>
                  <a:cxn ang="0">
                    <a:pos x="9" y="56"/>
                  </a:cxn>
                  <a:cxn ang="0">
                    <a:pos x="67" y="12"/>
                  </a:cxn>
                  <a:cxn ang="0">
                    <a:pos x="71" y="5"/>
                  </a:cxn>
                  <a:cxn ang="0">
                    <a:pos x="67" y="12"/>
                  </a:cxn>
                  <a:cxn ang="0">
                    <a:pos x="71" y="9"/>
                  </a:cxn>
                  <a:cxn ang="0">
                    <a:pos x="71" y="5"/>
                  </a:cxn>
                </a:cxnLst>
                <a:rect l="0" t="0" r="r" b="b"/>
                <a:pathLst>
                  <a:path w="71" h="56">
                    <a:moveTo>
                      <a:pt x="71" y="5"/>
                    </a:moveTo>
                    <a:lnTo>
                      <a:pt x="58" y="0"/>
                    </a:lnTo>
                    <a:lnTo>
                      <a:pt x="0" y="46"/>
                    </a:lnTo>
                    <a:lnTo>
                      <a:pt x="9" y="56"/>
                    </a:lnTo>
                    <a:lnTo>
                      <a:pt x="67" y="12"/>
                    </a:lnTo>
                    <a:lnTo>
                      <a:pt x="71" y="5"/>
                    </a:lnTo>
                    <a:lnTo>
                      <a:pt x="67" y="12"/>
                    </a:lnTo>
                    <a:lnTo>
                      <a:pt x="71" y="9"/>
                    </a:lnTo>
                    <a:lnTo>
                      <a:pt x="7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73" name="Freeform 745"/>
              <p:cNvSpPr>
                <a:spLocks/>
              </p:cNvSpPr>
              <p:nvPr/>
            </p:nvSpPr>
            <p:spPr bwMode="auto">
              <a:xfrm>
                <a:off x="1314" y="1974"/>
                <a:ext cx="26" cy="5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2" y="24"/>
                  </a:cxn>
                  <a:cxn ang="0">
                    <a:pos x="4" y="31"/>
                  </a:cxn>
                  <a:cxn ang="0">
                    <a:pos x="7" y="41"/>
                  </a:cxn>
                  <a:cxn ang="0">
                    <a:pos x="11" y="54"/>
                  </a:cxn>
                  <a:cxn ang="0">
                    <a:pos x="26" y="54"/>
                  </a:cxn>
                  <a:cxn ang="0">
                    <a:pos x="22" y="38"/>
                  </a:cxn>
                  <a:cxn ang="0">
                    <a:pos x="19" y="26"/>
                  </a:cxn>
                  <a:cxn ang="0">
                    <a:pos x="17" y="21"/>
                  </a:cxn>
                  <a:cxn ang="0">
                    <a:pos x="15" y="17"/>
                  </a:cxn>
                  <a:cxn ang="0">
                    <a:pos x="17" y="12"/>
                  </a:cxn>
                  <a:cxn ang="0">
                    <a:pos x="19" y="6"/>
                  </a:cxn>
                  <a:cxn ang="0">
                    <a:pos x="19" y="2"/>
                  </a:cxn>
                  <a:cxn ang="0">
                    <a:pos x="2" y="2"/>
                  </a:cxn>
                </a:cxnLst>
                <a:rect l="0" t="0" r="r" b="b"/>
                <a:pathLst>
                  <a:path w="26" h="54">
                    <a:moveTo>
                      <a:pt x="2" y="2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4" y="31"/>
                    </a:lnTo>
                    <a:lnTo>
                      <a:pt x="7" y="41"/>
                    </a:lnTo>
                    <a:lnTo>
                      <a:pt x="11" y="54"/>
                    </a:lnTo>
                    <a:lnTo>
                      <a:pt x="26" y="54"/>
                    </a:lnTo>
                    <a:lnTo>
                      <a:pt x="22" y="38"/>
                    </a:lnTo>
                    <a:lnTo>
                      <a:pt x="19" y="26"/>
                    </a:lnTo>
                    <a:lnTo>
                      <a:pt x="17" y="21"/>
                    </a:lnTo>
                    <a:lnTo>
                      <a:pt x="15" y="17"/>
                    </a:lnTo>
                    <a:lnTo>
                      <a:pt x="17" y="12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74" name="Freeform 746"/>
              <p:cNvSpPr>
                <a:spLocks/>
              </p:cNvSpPr>
              <p:nvPr/>
            </p:nvSpPr>
            <p:spPr bwMode="auto">
              <a:xfrm>
                <a:off x="1620" y="2013"/>
                <a:ext cx="62" cy="4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10"/>
                  </a:cxn>
                  <a:cxn ang="0">
                    <a:pos x="9" y="17"/>
                  </a:cxn>
                  <a:cxn ang="0">
                    <a:pos x="19" y="22"/>
                  </a:cxn>
                  <a:cxn ang="0">
                    <a:pos x="26" y="24"/>
                  </a:cxn>
                  <a:cxn ang="0">
                    <a:pos x="34" y="26"/>
                  </a:cxn>
                  <a:cxn ang="0">
                    <a:pos x="45" y="22"/>
                  </a:cxn>
                  <a:cxn ang="0">
                    <a:pos x="51" y="19"/>
                  </a:cxn>
                  <a:cxn ang="0">
                    <a:pos x="53" y="19"/>
                  </a:cxn>
                  <a:cxn ang="0">
                    <a:pos x="51" y="19"/>
                  </a:cxn>
                  <a:cxn ang="0">
                    <a:pos x="47" y="15"/>
                  </a:cxn>
                  <a:cxn ang="0">
                    <a:pos x="45" y="15"/>
                  </a:cxn>
                  <a:cxn ang="0">
                    <a:pos x="47" y="26"/>
                  </a:cxn>
                  <a:cxn ang="0">
                    <a:pos x="45" y="46"/>
                  </a:cxn>
                  <a:cxn ang="0">
                    <a:pos x="60" y="47"/>
                  </a:cxn>
                  <a:cxn ang="0">
                    <a:pos x="62" y="26"/>
                  </a:cxn>
                  <a:cxn ang="0">
                    <a:pos x="62" y="14"/>
                  </a:cxn>
                  <a:cxn ang="0">
                    <a:pos x="60" y="9"/>
                  </a:cxn>
                  <a:cxn ang="0">
                    <a:pos x="53" y="5"/>
                  </a:cxn>
                  <a:cxn ang="0">
                    <a:pos x="47" y="5"/>
                  </a:cxn>
                  <a:cxn ang="0">
                    <a:pos x="43" y="7"/>
                  </a:cxn>
                  <a:cxn ang="0">
                    <a:pos x="40" y="10"/>
                  </a:cxn>
                  <a:cxn ang="0">
                    <a:pos x="32" y="10"/>
                  </a:cxn>
                  <a:cxn ang="0">
                    <a:pos x="30" y="10"/>
                  </a:cxn>
                  <a:cxn ang="0">
                    <a:pos x="26" y="9"/>
                  </a:cxn>
                  <a:cxn ang="0">
                    <a:pos x="21" y="5"/>
                  </a:cxn>
                  <a:cxn ang="0">
                    <a:pos x="13" y="0"/>
                  </a:cxn>
                  <a:cxn ang="0">
                    <a:pos x="15" y="5"/>
                  </a:cxn>
                  <a:cxn ang="0">
                    <a:pos x="0" y="5"/>
                  </a:cxn>
                </a:cxnLst>
                <a:rect l="0" t="0" r="r" b="b"/>
                <a:pathLst>
                  <a:path w="62" h="47">
                    <a:moveTo>
                      <a:pt x="0" y="5"/>
                    </a:moveTo>
                    <a:lnTo>
                      <a:pt x="2" y="10"/>
                    </a:lnTo>
                    <a:lnTo>
                      <a:pt x="9" y="17"/>
                    </a:lnTo>
                    <a:lnTo>
                      <a:pt x="19" y="22"/>
                    </a:lnTo>
                    <a:lnTo>
                      <a:pt x="26" y="24"/>
                    </a:lnTo>
                    <a:lnTo>
                      <a:pt x="34" y="26"/>
                    </a:lnTo>
                    <a:lnTo>
                      <a:pt x="45" y="22"/>
                    </a:lnTo>
                    <a:lnTo>
                      <a:pt x="51" y="19"/>
                    </a:lnTo>
                    <a:lnTo>
                      <a:pt x="53" y="19"/>
                    </a:lnTo>
                    <a:lnTo>
                      <a:pt x="51" y="19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7" y="26"/>
                    </a:lnTo>
                    <a:lnTo>
                      <a:pt x="45" y="46"/>
                    </a:lnTo>
                    <a:lnTo>
                      <a:pt x="60" y="47"/>
                    </a:lnTo>
                    <a:lnTo>
                      <a:pt x="62" y="26"/>
                    </a:lnTo>
                    <a:lnTo>
                      <a:pt x="62" y="14"/>
                    </a:lnTo>
                    <a:lnTo>
                      <a:pt x="60" y="9"/>
                    </a:lnTo>
                    <a:lnTo>
                      <a:pt x="53" y="5"/>
                    </a:lnTo>
                    <a:lnTo>
                      <a:pt x="47" y="5"/>
                    </a:lnTo>
                    <a:lnTo>
                      <a:pt x="43" y="7"/>
                    </a:lnTo>
                    <a:lnTo>
                      <a:pt x="40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6" y="9"/>
                    </a:lnTo>
                    <a:lnTo>
                      <a:pt x="21" y="5"/>
                    </a:lnTo>
                    <a:lnTo>
                      <a:pt x="13" y="0"/>
                    </a:lnTo>
                    <a:lnTo>
                      <a:pt x="1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75" name="Freeform 747"/>
              <p:cNvSpPr>
                <a:spLocks/>
              </p:cNvSpPr>
              <p:nvPr/>
            </p:nvSpPr>
            <p:spPr bwMode="auto">
              <a:xfrm>
                <a:off x="1594" y="1888"/>
                <a:ext cx="58" cy="13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9" y="16"/>
                  </a:cxn>
                  <a:cxn ang="0">
                    <a:pos x="20" y="16"/>
                  </a:cxn>
                  <a:cxn ang="0">
                    <a:pos x="28" y="19"/>
                  </a:cxn>
                  <a:cxn ang="0">
                    <a:pos x="34" y="22"/>
                  </a:cxn>
                  <a:cxn ang="0">
                    <a:pos x="37" y="26"/>
                  </a:cxn>
                  <a:cxn ang="0">
                    <a:pos x="41" y="33"/>
                  </a:cxn>
                  <a:cxn ang="0">
                    <a:pos x="43" y="39"/>
                  </a:cxn>
                  <a:cxn ang="0">
                    <a:pos x="43" y="48"/>
                  </a:cxn>
                  <a:cxn ang="0">
                    <a:pos x="43" y="56"/>
                  </a:cxn>
                  <a:cxn ang="0">
                    <a:pos x="34" y="97"/>
                  </a:cxn>
                  <a:cxn ang="0">
                    <a:pos x="26" y="130"/>
                  </a:cxn>
                  <a:cxn ang="0">
                    <a:pos x="41" y="130"/>
                  </a:cxn>
                  <a:cxn ang="0">
                    <a:pos x="49" y="100"/>
                  </a:cxn>
                  <a:cxn ang="0">
                    <a:pos x="58" y="59"/>
                  </a:cxn>
                  <a:cxn ang="0">
                    <a:pos x="58" y="48"/>
                  </a:cxn>
                  <a:cxn ang="0">
                    <a:pos x="58" y="38"/>
                  </a:cxn>
                  <a:cxn ang="0">
                    <a:pos x="56" y="27"/>
                  </a:cxn>
                  <a:cxn ang="0">
                    <a:pos x="52" y="19"/>
                  </a:cxn>
                  <a:cxn ang="0">
                    <a:pos x="45" y="12"/>
                  </a:cxn>
                  <a:cxn ang="0">
                    <a:pos x="35" y="6"/>
                  </a:cxn>
                  <a:cxn ang="0">
                    <a:pos x="22" y="2"/>
                  </a:cxn>
                  <a:cxn ang="0">
                    <a:pos x="9" y="0"/>
                  </a:cxn>
                  <a:cxn ang="0">
                    <a:pos x="17" y="7"/>
                  </a:cxn>
                  <a:cxn ang="0">
                    <a:pos x="0" y="7"/>
                  </a:cxn>
                  <a:cxn ang="0">
                    <a:pos x="0" y="16"/>
                  </a:cxn>
                  <a:cxn ang="0">
                    <a:pos x="9" y="16"/>
                  </a:cxn>
                  <a:cxn ang="0">
                    <a:pos x="0" y="7"/>
                  </a:cxn>
                </a:cxnLst>
                <a:rect l="0" t="0" r="r" b="b"/>
                <a:pathLst>
                  <a:path w="58" h="130">
                    <a:moveTo>
                      <a:pt x="0" y="7"/>
                    </a:moveTo>
                    <a:lnTo>
                      <a:pt x="9" y="16"/>
                    </a:lnTo>
                    <a:lnTo>
                      <a:pt x="20" y="16"/>
                    </a:lnTo>
                    <a:lnTo>
                      <a:pt x="28" y="19"/>
                    </a:lnTo>
                    <a:lnTo>
                      <a:pt x="34" y="22"/>
                    </a:lnTo>
                    <a:lnTo>
                      <a:pt x="37" y="26"/>
                    </a:lnTo>
                    <a:lnTo>
                      <a:pt x="41" y="33"/>
                    </a:lnTo>
                    <a:lnTo>
                      <a:pt x="43" y="39"/>
                    </a:lnTo>
                    <a:lnTo>
                      <a:pt x="43" y="48"/>
                    </a:lnTo>
                    <a:lnTo>
                      <a:pt x="43" y="56"/>
                    </a:lnTo>
                    <a:lnTo>
                      <a:pt x="34" y="97"/>
                    </a:lnTo>
                    <a:lnTo>
                      <a:pt x="26" y="130"/>
                    </a:lnTo>
                    <a:lnTo>
                      <a:pt x="41" y="130"/>
                    </a:lnTo>
                    <a:lnTo>
                      <a:pt x="49" y="100"/>
                    </a:lnTo>
                    <a:lnTo>
                      <a:pt x="58" y="59"/>
                    </a:lnTo>
                    <a:lnTo>
                      <a:pt x="58" y="48"/>
                    </a:lnTo>
                    <a:lnTo>
                      <a:pt x="58" y="38"/>
                    </a:lnTo>
                    <a:lnTo>
                      <a:pt x="56" y="27"/>
                    </a:lnTo>
                    <a:lnTo>
                      <a:pt x="52" y="19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22" y="2"/>
                    </a:lnTo>
                    <a:lnTo>
                      <a:pt x="9" y="0"/>
                    </a:lnTo>
                    <a:lnTo>
                      <a:pt x="17" y="7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9" y="1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76" name="Freeform 748"/>
              <p:cNvSpPr>
                <a:spLocks/>
              </p:cNvSpPr>
              <p:nvPr/>
            </p:nvSpPr>
            <p:spPr bwMode="auto">
              <a:xfrm>
                <a:off x="1554" y="1867"/>
                <a:ext cx="57" cy="3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5" y="15"/>
                  </a:cxn>
                  <a:cxn ang="0">
                    <a:pos x="27" y="21"/>
                  </a:cxn>
                  <a:cxn ang="0">
                    <a:pos x="34" y="25"/>
                  </a:cxn>
                  <a:cxn ang="0">
                    <a:pos x="38" y="27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57" y="28"/>
                  </a:cxn>
                  <a:cxn ang="0">
                    <a:pos x="53" y="21"/>
                  </a:cxn>
                  <a:cxn ang="0">
                    <a:pos x="49" y="16"/>
                  </a:cxn>
                  <a:cxn ang="0">
                    <a:pos x="42" y="13"/>
                  </a:cxn>
                  <a:cxn ang="0">
                    <a:pos x="34" y="8"/>
                  </a:cxn>
                  <a:cxn ang="0">
                    <a:pos x="21" y="3"/>
                  </a:cxn>
                  <a:cxn ang="0">
                    <a:pos x="8" y="0"/>
                  </a:cxn>
                  <a:cxn ang="0">
                    <a:pos x="15" y="6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8" y="13"/>
                  </a:cxn>
                  <a:cxn ang="0">
                    <a:pos x="0" y="6"/>
                  </a:cxn>
                </a:cxnLst>
                <a:rect l="0" t="0" r="r" b="b"/>
                <a:pathLst>
                  <a:path w="57" h="30">
                    <a:moveTo>
                      <a:pt x="0" y="6"/>
                    </a:moveTo>
                    <a:lnTo>
                      <a:pt x="8" y="13"/>
                    </a:lnTo>
                    <a:lnTo>
                      <a:pt x="15" y="15"/>
                    </a:lnTo>
                    <a:lnTo>
                      <a:pt x="27" y="21"/>
                    </a:lnTo>
                    <a:lnTo>
                      <a:pt x="34" y="25"/>
                    </a:lnTo>
                    <a:lnTo>
                      <a:pt x="38" y="27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57" y="28"/>
                    </a:lnTo>
                    <a:lnTo>
                      <a:pt x="53" y="21"/>
                    </a:lnTo>
                    <a:lnTo>
                      <a:pt x="49" y="16"/>
                    </a:lnTo>
                    <a:lnTo>
                      <a:pt x="42" y="13"/>
                    </a:lnTo>
                    <a:lnTo>
                      <a:pt x="34" y="8"/>
                    </a:lnTo>
                    <a:lnTo>
                      <a:pt x="21" y="3"/>
                    </a:lnTo>
                    <a:lnTo>
                      <a:pt x="8" y="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77" name="Freeform 749"/>
              <p:cNvSpPr>
                <a:spLocks/>
              </p:cNvSpPr>
              <p:nvPr/>
            </p:nvSpPr>
            <p:spPr bwMode="auto">
              <a:xfrm>
                <a:off x="1491" y="1674"/>
                <a:ext cx="185" cy="199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15" y="26"/>
                  </a:cxn>
                  <a:cxn ang="0">
                    <a:pos x="69" y="19"/>
                  </a:cxn>
                  <a:cxn ang="0">
                    <a:pos x="112" y="15"/>
                  </a:cxn>
                  <a:cxn ang="0">
                    <a:pos x="129" y="14"/>
                  </a:cxn>
                  <a:cxn ang="0">
                    <a:pos x="142" y="14"/>
                  </a:cxn>
                  <a:cxn ang="0">
                    <a:pos x="154" y="15"/>
                  </a:cxn>
                  <a:cxn ang="0">
                    <a:pos x="161" y="17"/>
                  </a:cxn>
                  <a:cxn ang="0">
                    <a:pos x="167" y="19"/>
                  </a:cxn>
                  <a:cxn ang="0">
                    <a:pos x="169" y="21"/>
                  </a:cxn>
                  <a:cxn ang="0">
                    <a:pos x="170" y="22"/>
                  </a:cxn>
                  <a:cxn ang="0">
                    <a:pos x="170" y="24"/>
                  </a:cxn>
                  <a:cxn ang="0">
                    <a:pos x="170" y="27"/>
                  </a:cxn>
                  <a:cxn ang="0">
                    <a:pos x="169" y="31"/>
                  </a:cxn>
                  <a:cxn ang="0">
                    <a:pos x="165" y="37"/>
                  </a:cxn>
                  <a:cxn ang="0">
                    <a:pos x="161" y="42"/>
                  </a:cxn>
                  <a:cxn ang="0">
                    <a:pos x="135" y="74"/>
                  </a:cxn>
                  <a:cxn ang="0">
                    <a:pos x="103" y="112"/>
                  </a:cxn>
                  <a:cxn ang="0">
                    <a:pos x="88" y="132"/>
                  </a:cxn>
                  <a:cxn ang="0">
                    <a:pos x="75" y="154"/>
                  </a:cxn>
                  <a:cxn ang="0">
                    <a:pos x="69" y="164"/>
                  </a:cxn>
                  <a:cxn ang="0">
                    <a:pos x="65" y="176"/>
                  </a:cxn>
                  <a:cxn ang="0">
                    <a:pos x="63" y="187"/>
                  </a:cxn>
                  <a:cxn ang="0">
                    <a:pos x="63" y="199"/>
                  </a:cxn>
                  <a:cxn ang="0">
                    <a:pos x="78" y="199"/>
                  </a:cxn>
                  <a:cxn ang="0">
                    <a:pos x="78" y="189"/>
                  </a:cxn>
                  <a:cxn ang="0">
                    <a:pos x="80" y="179"/>
                  </a:cxn>
                  <a:cxn ang="0">
                    <a:pos x="84" y="169"/>
                  </a:cxn>
                  <a:cxn ang="0">
                    <a:pos x="90" y="159"/>
                  </a:cxn>
                  <a:cxn ang="0">
                    <a:pos x="101" y="139"/>
                  </a:cxn>
                  <a:cxn ang="0">
                    <a:pos x="114" y="118"/>
                  </a:cxn>
                  <a:cxn ang="0">
                    <a:pos x="146" y="83"/>
                  </a:cxn>
                  <a:cxn ang="0">
                    <a:pos x="174" y="51"/>
                  </a:cxn>
                  <a:cxn ang="0">
                    <a:pos x="178" y="44"/>
                  </a:cxn>
                  <a:cxn ang="0">
                    <a:pos x="184" y="37"/>
                  </a:cxn>
                  <a:cxn ang="0">
                    <a:pos x="185" y="31"/>
                  </a:cxn>
                  <a:cxn ang="0">
                    <a:pos x="185" y="24"/>
                  </a:cxn>
                  <a:cxn ang="0">
                    <a:pos x="185" y="17"/>
                  </a:cxn>
                  <a:cxn ang="0">
                    <a:pos x="180" y="10"/>
                  </a:cxn>
                  <a:cxn ang="0">
                    <a:pos x="174" y="5"/>
                  </a:cxn>
                  <a:cxn ang="0">
                    <a:pos x="165" y="4"/>
                  </a:cxn>
                  <a:cxn ang="0">
                    <a:pos x="155" y="2"/>
                  </a:cxn>
                  <a:cxn ang="0">
                    <a:pos x="142" y="0"/>
                  </a:cxn>
                  <a:cxn ang="0">
                    <a:pos x="129" y="0"/>
                  </a:cxn>
                  <a:cxn ang="0">
                    <a:pos x="110" y="0"/>
                  </a:cxn>
                  <a:cxn ang="0">
                    <a:pos x="67" y="5"/>
                  </a:cxn>
                  <a:cxn ang="0">
                    <a:pos x="13" y="12"/>
                  </a:cxn>
                  <a:cxn ang="0">
                    <a:pos x="20" y="22"/>
                  </a:cxn>
                  <a:cxn ang="0">
                    <a:pos x="7" y="15"/>
                  </a:cxn>
                  <a:cxn ang="0">
                    <a:pos x="0" y="27"/>
                  </a:cxn>
                  <a:cxn ang="0">
                    <a:pos x="15" y="26"/>
                  </a:cxn>
                  <a:cxn ang="0">
                    <a:pos x="7" y="15"/>
                  </a:cxn>
                </a:cxnLst>
                <a:rect l="0" t="0" r="r" b="b"/>
                <a:pathLst>
                  <a:path w="185" h="199">
                    <a:moveTo>
                      <a:pt x="7" y="15"/>
                    </a:moveTo>
                    <a:lnTo>
                      <a:pt x="15" y="26"/>
                    </a:lnTo>
                    <a:lnTo>
                      <a:pt x="69" y="19"/>
                    </a:lnTo>
                    <a:lnTo>
                      <a:pt x="112" y="15"/>
                    </a:lnTo>
                    <a:lnTo>
                      <a:pt x="129" y="14"/>
                    </a:lnTo>
                    <a:lnTo>
                      <a:pt x="142" y="14"/>
                    </a:lnTo>
                    <a:lnTo>
                      <a:pt x="154" y="15"/>
                    </a:lnTo>
                    <a:lnTo>
                      <a:pt x="161" y="17"/>
                    </a:lnTo>
                    <a:lnTo>
                      <a:pt x="167" y="19"/>
                    </a:lnTo>
                    <a:lnTo>
                      <a:pt x="169" y="21"/>
                    </a:lnTo>
                    <a:lnTo>
                      <a:pt x="170" y="22"/>
                    </a:lnTo>
                    <a:lnTo>
                      <a:pt x="170" y="24"/>
                    </a:lnTo>
                    <a:lnTo>
                      <a:pt x="170" y="27"/>
                    </a:lnTo>
                    <a:lnTo>
                      <a:pt x="169" y="31"/>
                    </a:lnTo>
                    <a:lnTo>
                      <a:pt x="165" y="37"/>
                    </a:lnTo>
                    <a:lnTo>
                      <a:pt x="161" y="42"/>
                    </a:lnTo>
                    <a:lnTo>
                      <a:pt x="135" y="74"/>
                    </a:lnTo>
                    <a:lnTo>
                      <a:pt x="103" y="112"/>
                    </a:lnTo>
                    <a:lnTo>
                      <a:pt x="88" y="132"/>
                    </a:lnTo>
                    <a:lnTo>
                      <a:pt x="75" y="154"/>
                    </a:lnTo>
                    <a:lnTo>
                      <a:pt x="69" y="164"/>
                    </a:lnTo>
                    <a:lnTo>
                      <a:pt x="65" y="176"/>
                    </a:lnTo>
                    <a:lnTo>
                      <a:pt x="63" y="187"/>
                    </a:lnTo>
                    <a:lnTo>
                      <a:pt x="63" y="199"/>
                    </a:lnTo>
                    <a:lnTo>
                      <a:pt x="78" y="199"/>
                    </a:lnTo>
                    <a:lnTo>
                      <a:pt x="78" y="189"/>
                    </a:lnTo>
                    <a:lnTo>
                      <a:pt x="80" y="179"/>
                    </a:lnTo>
                    <a:lnTo>
                      <a:pt x="84" y="169"/>
                    </a:lnTo>
                    <a:lnTo>
                      <a:pt x="90" y="159"/>
                    </a:lnTo>
                    <a:lnTo>
                      <a:pt x="101" y="139"/>
                    </a:lnTo>
                    <a:lnTo>
                      <a:pt x="114" y="118"/>
                    </a:lnTo>
                    <a:lnTo>
                      <a:pt x="146" y="83"/>
                    </a:lnTo>
                    <a:lnTo>
                      <a:pt x="174" y="51"/>
                    </a:lnTo>
                    <a:lnTo>
                      <a:pt x="178" y="44"/>
                    </a:lnTo>
                    <a:lnTo>
                      <a:pt x="184" y="37"/>
                    </a:lnTo>
                    <a:lnTo>
                      <a:pt x="185" y="31"/>
                    </a:lnTo>
                    <a:lnTo>
                      <a:pt x="185" y="24"/>
                    </a:lnTo>
                    <a:lnTo>
                      <a:pt x="185" y="17"/>
                    </a:lnTo>
                    <a:lnTo>
                      <a:pt x="180" y="10"/>
                    </a:lnTo>
                    <a:lnTo>
                      <a:pt x="174" y="5"/>
                    </a:lnTo>
                    <a:lnTo>
                      <a:pt x="165" y="4"/>
                    </a:lnTo>
                    <a:lnTo>
                      <a:pt x="155" y="2"/>
                    </a:lnTo>
                    <a:lnTo>
                      <a:pt x="142" y="0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67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7" y="15"/>
                    </a:lnTo>
                    <a:lnTo>
                      <a:pt x="0" y="27"/>
                    </a:lnTo>
                    <a:lnTo>
                      <a:pt x="15" y="26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78" name="Freeform 750"/>
              <p:cNvSpPr>
                <a:spLocks/>
              </p:cNvSpPr>
              <p:nvPr/>
            </p:nvSpPr>
            <p:spPr bwMode="auto">
              <a:xfrm>
                <a:off x="1498" y="1568"/>
                <a:ext cx="133" cy="128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118" y="0"/>
                  </a:cxn>
                  <a:cxn ang="0">
                    <a:pos x="86" y="27"/>
                  </a:cxn>
                  <a:cxn ang="0">
                    <a:pos x="53" y="57"/>
                  </a:cxn>
                  <a:cxn ang="0">
                    <a:pos x="38" y="73"/>
                  </a:cxn>
                  <a:cxn ang="0">
                    <a:pos x="23" y="88"/>
                  </a:cxn>
                  <a:cxn ang="0">
                    <a:pos x="9" y="105"/>
                  </a:cxn>
                  <a:cxn ang="0">
                    <a:pos x="0" y="121"/>
                  </a:cxn>
                  <a:cxn ang="0">
                    <a:pos x="13" y="128"/>
                  </a:cxn>
                  <a:cxn ang="0">
                    <a:pos x="23" y="111"/>
                  </a:cxn>
                  <a:cxn ang="0">
                    <a:pos x="36" y="96"/>
                  </a:cxn>
                  <a:cxn ang="0">
                    <a:pos x="49" y="81"/>
                  </a:cxn>
                  <a:cxn ang="0">
                    <a:pos x="64" y="66"/>
                  </a:cxn>
                  <a:cxn ang="0">
                    <a:pos x="96" y="37"/>
                  </a:cxn>
                  <a:cxn ang="0">
                    <a:pos x="130" y="10"/>
                  </a:cxn>
                  <a:cxn ang="0">
                    <a:pos x="131" y="2"/>
                  </a:cxn>
                  <a:cxn ang="0">
                    <a:pos x="130" y="10"/>
                  </a:cxn>
                  <a:cxn ang="0">
                    <a:pos x="133" y="5"/>
                  </a:cxn>
                  <a:cxn ang="0">
                    <a:pos x="131" y="2"/>
                  </a:cxn>
                  <a:cxn ang="0">
                    <a:pos x="116" y="7"/>
                  </a:cxn>
                </a:cxnLst>
                <a:rect l="0" t="0" r="r" b="b"/>
                <a:pathLst>
                  <a:path w="133" h="128">
                    <a:moveTo>
                      <a:pt x="116" y="7"/>
                    </a:moveTo>
                    <a:lnTo>
                      <a:pt x="118" y="0"/>
                    </a:lnTo>
                    <a:lnTo>
                      <a:pt x="86" y="27"/>
                    </a:lnTo>
                    <a:lnTo>
                      <a:pt x="53" y="57"/>
                    </a:lnTo>
                    <a:lnTo>
                      <a:pt x="38" y="73"/>
                    </a:lnTo>
                    <a:lnTo>
                      <a:pt x="23" y="88"/>
                    </a:lnTo>
                    <a:lnTo>
                      <a:pt x="9" y="105"/>
                    </a:lnTo>
                    <a:lnTo>
                      <a:pt x="0" y="121"/>
                    </a:lnTo>
                    <a:lnTo>
                      <a:pt x="13" y="128"/>
                    </a:lnTo>
                    <a:lnTo>
                      <a:pt x="23" y="111"/>
                    </a:lnTo>
                    <a:lnTo>
                      <a:pt x="36" y="96"/>
                    </a:lnTo>
                    <a:lnTo>
                      <a:pt x="49" y="81"/>
                    </a:lnTo>
                    <a:lnTo>
                      <a:pt x="64" y="66"/>
                    </a:lnTo>
                    <a:lnTo>
                      <a:pt x="96" y="37"/>
                    </a:lnTo>
                    <a:lnTo>
                      <a:pt x="130" y="10"/>
                    </a:lnTo>
                    <a:lnTo>
                      <a:pt x="131" y="2"/>
                    </a:lnTo>
                    <a:lnTo>
                      <a:pt x="130" y="10"/>
                    </a:lnTo>
                    <a:lnTo>
                      <a:pt x="133" y="5"/>
                    </a:lnTo>
                    <a:lnTo>
                      <a:pt x="131" y="2"/>
                    </a:lnTo>
                    <a:lnTo>
                      <a:pt x="116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79" name="Freeform 751"/>
              <p:cNvSpPr>
                <a:spLocks/>
              </p:cNvSpPr>
              <p:nvPr/>
            </p:nvSpPr>
            <p:spPr bwMode="auto">
              <a:xfrm>
                <a:off x="1481" y="1558"/>
                <a:ext cx="148" cy="17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6" y="17"/>
                  </a:cxn>
                  <a:cxn ang="0">
                    <a:pos x="36" y="15"/>
                  </a:cxn>
                  <a:cxn ang="0">
                    <a:pos x="79" y="13"/>
                  </a:cxn>
                  <a:cxn ang="0">
                    <a:pos x="102" y="13"/>
                  </a:cxn>
                  <a:cxn ang="0">
                    <a:pos x="118" y="13"/>
                  </a:cxn>
                  <a:cxn ang="0">
                    <a:pos x="126" y="15"/>
                  </a:cxn>
                  <a:cxn ang="0">
                    <a:pos x="132" y="17"/>
                  </a:cxn>
                  <a:cxn ang="0">
                    <a:pos x="133" y="17"/>
                  </a:cxn>
                  <a:cxn ang="0">
                    <a:pos x="133" y="17"/>
                  </a:cxn>
                  <a:cxn ang="0">
                    <a:pos x="148" y="12"/>
                  </a:cxn>
                  <a:cxn ang="0">
                    <a:pos x="143" y="7"/>
                  </a:cxn>
                  <a:cxn ang="0">
                    <a:pos x="137" y="3"/>
                  </a:cxn>
                  <a:cxn ang="0">
                    <a:pos x="130" y="2"/>
                  </a:cxn>
                  <a:cxn ang="0">
                    <a:pos x="120" y="0"/>
                  </a:cxn>
                  <a:cxn ang="0">
                    <a:pos x="102" y="0"/>
                  </a:cxn>
                  <a:cxn ang="0">
                    <a:pos x="79" y="0"/>
                  </a:cxn>
                  <a:cxn ang="0">
                    <a:pos x="36" y="2"/>
                  </a:cxn>
                  <a:cxn ang="0">
                    <a:pos x="6" y="3"/>
                  </a:cxn>
                  <a:cxn ang="0">
                    <a:pos x="0" y="5"/>
                  </a:cxn>
                  <a:cxn ang="0">
                    <a:pos x="10" y="15"/>
                  </a:cxn>
                </a:cxnLst>
                <a:rect l="0" t="0" r="r" b="b"/>
                <a:pathLst>
                  <a:path w="148" h="17">
                    <a:moveTo>
                      <a:pt x="10" y="15"/>
                    </a:moveTo>
                    <a:lnTo>
                      <a:pt x="6" y="17"/>
                    </a:lnTo>
                    <a:lnTo>
                      <a:pt x="36" y="15"/>
                    </a:lnTo>
                    <a:lnTo>
                      <a:pt x="79" y="13"/>
                    </a:lnTo>
                    <a:lnTo>
                      <a:pt x="102" y="13"/>
                    </a:lnTo>
                    <a:lnTo>
                      <a:pt x="118" y="13"/>
                    </a:lnTo>
                    <a:lnTo>
                      <a:pt x="126" y="15"/>
                    </a:lnTo>
                    <a:lnTo>
                      <a:pt x="132" y="17"/>
                    </a:lnTo>
                    <a:lnTo>
                      <a:pt x="133" y="17"/>
                    </a:lnTo>
                    <a:lnTo>
                      <a:pt x="133" y="17"/>
                    </a:lnTo>
                    <a:lnTo>
                      <a:pt x="148" y="12"/>
                    </a:lnTo>
                    <a:lnTo>
                      <a:pt x="143" y="7"/>
                    </a:lnTo>
                    <a:lnTo>
                      <a:pt x="137" y="3"/>
                    </a:lnTo>
                    <a:lnTo>
                      <a:pt x="130" y="2"/>
                    </a:lnTo>
                    <a:lnTo>
                      <a:pt x="120" y="0"/>
                    </a:lnTo>
                    <a:lnTo>
                      <a:pt x="102" y="0"/>
                    </a:lnTo>
                    <a:lnTo>
                      <a:pt x="79" y="0"/>
                    </a:lnTo>
                    <a:lnTo>
                      <a:pt x="36" y="2"/>
                    </a:lnTo>
                    <a:lnTo>
                      <a:pt x="6" y="3"/>
                    </a:lnTo>
                    <a:lnTo>
                      <a:pt x="0" y="5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80" name="Freeform 752"/>
              <p:cNvSpPr>
                <a:spLocks/>
              </p:cNvSpPr>
              <p:nvPr/>
            </p:nvSpPr>
            <p:spPr bwMode="auto">
              <a:xfrm>
                <a:off x="1385" y="1563"/>
                <a:ext cx="106" cy="118"/>
              </a:xfrm>
              <a:custGeom>
                <a:avLst/>
                <a:gdLst/>
                <a:ahLst/>
                <a:cxnLst>
                  <a:cxn ang="0">
                    <a:pos x="8" y="118"/>
                  </a:cxn>
                  <a:cxn ang="0">
                    <a:pos x="13" y="115"/>
                  </a:cxn>
                  <a:cxn ang="0">
                    <a:pos x="34" y="86"/>
                  </a:cxn>
                  <a:cxn ang="0">
                    <a:pos x="57" y="59"/>
                  </a:cxn>
                  <a:cxn ang="0">
                    <a:pos x="81" y="34"/>
                  </a:cxn>
                  <a:cxn ang="0">
                    <a:pos x="106" y="10"/>
                  </a:cxn>
                  <a:cxn ang="0">
                    <a:pos x="96" y="0"/>
                  </a:cxn>
                  <a:cxn ang="0">
                    <a:pos x="70" y="24"/>
                  </a:cxn>
                  <a:cxn ang="0">
                    <a:pos x="45" y="51"/>
                  </a:cxn>
                  <a:cxn ang="0">
                    <a:pos x="21" y="79"/>
                  </a:cxn>
                  <a:cxn ang="0">
                    <a:pos x="0" y="108"/>
                  </a:cxn>
                  <a:cxn ang="0">
                    <a:pos x="8" y="105"/>
                  </a:cxn>
                  <a:cxn ang="0">
                    <a:pos x="8" y="118"/>
                  </a:cxn>
                  <a:cxn ang="0">
                    <a:pos x="12" y="118"/>
                  </a:cxn>
                  <a:cxn ang="0">
                    <a:pos x="13" y="115"/>
                  </a:cxn>
                  <a:cxn ang="0">
                    <a:pos x="8" y="118"/>
                  </a:cxn>
                </a:cxnLst>
                <a:rect l="0" t="0" r="r" b="b"/>
                <a:pathLst>
                  <a:path w="106" h="118">
                    <a:moveTo>
                      <a:pt x="8" y="118"/>
                    </a:moveTo>
                    <a:lnTo>
                      <a:pt x="13" y="115"/>
                    </a:lnTo>
                    <a:lnTo>
                      <a:pt x="34" y="86"/>
                    </a:lnTo>
                    <a:lnTo>
                      <a:pt x="57" y="59"/>
                    </a:lnTo>
                    <a:lnTo>
                      <a:pt x="81" y="34"/>
                    </a:lnTo>
                    <a:lnTo>
                      <a:pt x="106" y="10"/>
                    </a:lnTo>
                    <a:lnTo>
                      <a:pt x="96" y="0"/>
                    </a:lnTo>
                    <a:lnTo>
                      <a:pt x="70" y="24"/>
                    </a:lnTo>
                    <a:lnTo>
                      <a:pt x="45" y="51"/>
                    </a:lnTo>
                    <a:lnTo>
                      <a:pt x="21" y="79"/>
                    </a:lnTo>
                    <a:lnTo>
                      <a:pt x="0" y="108"/>
                    </a:lnTo>
                    <a:lnTo>
                      <a:pt x="8" y="105"/>
                    </a:lnTo>
                    <a:lnTo>
                      <a:pt x="8" y="118"/>
                    </a:lnTo>
                    <a:lnTo>
                      <a:pt x="12" y="118"/>
                    </a:lnTo>
                    <a:lnTo>
                      <a:pt x="13" y="115"/>
                    </a:lnTo>
                    <a:lnTo>
                      <a:pt x="8" y="1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81" name="Freeform 753"/>
              <p:cNvSpPr>
                <a:spLocks/>
              </p:cNvSpPr>
              <p:nvPr/>
            </p:nvSpPr>
            <p:spPr bwMode="auto">
              <a:xfrm>
                <a:off x="1312" y="1632"/>
                <a:ext cx="81" cy="49"/>
              </a:xfrm>
              <a:custGeom>
                <a:avLst/>
                <a:gdLst/>
                <a:ahLst/>
                <a:cxnLst>
                  <a:cxn ang="0">
                    <a:pos x="17" y="10"/>
                  </a:cxn>
                  <a:cxn ang="0">
                    <a:pos x="15" y="19"/>
                  </a:cxn>
                  <a:cxn ang="0">
                    <a:pos x="21" y="17"/>
                  </a:cxn>
                  <a:cxn ang="0">
                    <a:pos x="24" y="15"/>
                  </a:cxn>
                  <a:cxn ang="0">
                    <a:pos x="30" y="15"/>
                  </a:cxn>
                  <a:cxn ang="0">
                    <a:pos x="34" y="15"/>
                  </a:cxn>
                  <a:cxn ang="0">
                    <a:pos x="43" y="19"/>
                  </a:cxn>
                  <a:cxn ang="0">
                    <a:pos x="51" y="24"/>
                  </a:cxn>
                  <a:cxn ang="0">
                    <a:pos x="66" y="39"/>
                  </a:cxn>
                  <a:cxn ang="0">
                    <a:pos x="81" y="49"/>
                  </a:cxn>
                  <a:cxn ang="0">
                    <a:pos x="81" y="36"/>
                  </a:cxn>
                  <a:cxn ang="0">
                    <a:pos x="77" y="30"/>
                  </a:cxn>
                  <a:cxn ang="0">
                    <a:pos x="62" y="15"/>
                  </a:cxn>
                  <a:cxn ang="0">
                    <a:pos x="51" y="7"/>
                  </a:cxn>
                  <a:cxn ang="0">
                    <a:pos x="38" y="2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3" y="3"/>
                  </a:cxn>
                  <a:cxn ang="0">
                    <a:pos x="6" y="7"/>
                  </a:cxn>
                  <a:cxn ang="0">
                    <a:pos x="4" y="17"/>
                  </a:cxn>
                  <a:cxn ang="0">
                    <a:pos x="6" y="7"/>
                  </a:cxn>
                  <a:cxn ang="0">
                    <a:pos x="0" y="12"/>
                  </a:cxn>
                  <a:cxn ang="0">
                    <a:pos x="4" y="17"/>
                  </a:cxn>
                  <a:cxn ang="0">
                    <a:pos x="17" y="10"/>
                  </a:cxn>
                </a:cxnLst>
                <a:rect l="0" t="0" r="r" b="b"/>
                <a:pathLst>
                  <a:path w="81" h="49">
                    <a:moveTo>
                      <a:pt x="17" y="10"/>
                    </a:moveTo>
                    <a:lnTo>
                      <a:pt x="15" y="19"/>
                    </a:lnTo>
                    <a:lnTo>
                      <a:pt x="21" y="17"/>
                    </a:lnTo>
                    <a:lnTo>
                      <a:pt x="24" y="15"/>
                    </a:lnTo>
                    <a:lnTo>
                      <a:pt x="30" y="15"/>
                    </a:lnTo>
                    <a:lnTo>
                      <a:pt x="34" y="15"/>
                    </a:lnTo>
                    <a:lnTo>
                      <a:pt x="43" y="19"/>
                    </a:lnTo>
                    <a:lnTo>
                      <a:pt x="51" y="24"/>
                    </a:lnTo>
                    <a:lnTo>
                      <a:pt x="66" y="39"/>
                    </a:lnTo>
                    <a:lnTo>
                      <a:pt x="81" y="49"/>
                    </a:lnTo>
                    <a:lnTo>
                      <a:pt x="81" y="36"/>
                    </a:lnTo>
                    <a:lnTo>
                      <a:pt x="77" y="30"/>
                    </a:lnTo>
                    <a:lnTo>
                      <a:pt x="62" y="15"/>
                    </a:lnTo>
                    <a:lnTo>
                      <a:pt x="51" y="7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3" y="3"/>
                    </a:lnTo>
                    <a:lnTo>
                      <a:pt x="6" y="7"/>
                    </a:lnTo>
                    <a:lnTo>
                      <a:pt x="4" y="17"/>
                    </a:lnTo>
                    <a:lnTo>
                      <a:pt x="6" y="7"/>
                    </a:lnTo>
                    <a:lnTo>
                      <a:pt x="0" y="12"/>
                    </a:lnTo>
                    <a:lnTo>
                      <a:pt x="4" y="17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82" name="Freeform 754"/>
              <p:cNvSpPr>
                <a:spLocks/>
              </p:cNvSpPr>
              <p:nvPr/>
            </p:nvSpPr>
            <p:spPr bwMode="auto">
              <a:xfrm>
                <a:off x="1316" y="1642"/>
                <a:ext cx="47" cy="59"/>
              </a:xfrm>
              <a:custGeom>
                <a:avLst/>
                <a:gdLst/>
                <a:ahLst/>
                <a:cxnLst>
                  <a:cxn ang="0">
                    <a:pos x="36" y="59"/>
                  </a:cxn>
                  <a:cxn ang="0">
                    <a:pos x="47" y="51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34" y="58"/>
                  </a:cxn>
                  <a:cxn ang="0">
                    <a:pos x="36" y="59"/>
                  </a:cxn>
                </a:cxnLst>
                <a:rect l="0" t="0" r="r" b="b"/>
                <a:pathLst>
                  <a:path w="47" h="59">
                    <a:moveTo>
                      <a:pt x="36" y="59"/>
                    </a:moveTo>
                    <a:lnTo>
                      <a:pt x="47" y="51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34" y="58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83" name="Freeform 755"/>
              <p:cNvSpPr>
                <a:spLocks/>
              </p:cNvSpPr>
              <p:nvPr/>
            </p:nvSpPr>
            <p:spPr bwMode="auto">
              <a:xfrm>
                <a:off x="1352" y="1691"/>
                <a:ext cx="54" cy="34"/>
              </a:xfrm>
              <a:custGeom>
                <a:avLst/>
                <a:gdLst/>
                <a:ahLst/>
                <a:cxnLst>
                  <a:cxn ang="0">
                    <a:pos x="45" y="34"/>
                  </a:cxn>
                  <a:cxn ang="0">
                    <a:pos x="45" y="24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35" y="34"/>
                  </a:cxn>
                  <a:cxn ang="0">
                    <a:pos x="45" y="34"/>
                  </a:cxn>
                  <a:cxn ang="0">
                    <a:pos x="45" y="34"/>
                  </a:cxn>
                  <a:cxn ang="0">
                    <a:pos x="54" y="29"/>
                  </a:cxn>
                  <a:cxn ang="0">
                    <a:pos x="45" y="24"/>
                  </a:cxn>
                  <a:cxn ang="0">
                    <a:pos x="45" y="34"/>
                  </a:cxn>
                </a:cxnLst>
                <a:rect l="0" t="0" r="r" b="b"/>
                <a:pathLst>
                  <a:path w="54" h="34">
                    <a:moveTo>
                      <a:pt x="45" y="34"/>
                    </a:moveTo>
                    <a:lnTo>
                      <a:pt x="45" y="24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35" y="34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54" y="29"/>
                    </a:lnTo>
                    <a:lnTo>
                      <a:pt x="45" y="24"/>
                    </a:lnTo>
                    <a:lnTo>
                      <a:pt x="45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84" name="Freeform 756"/>
              <p:cNvSpPr>
                <a:spLocks/>
              </p:cNvSpPr>
              <p:nvPr/>
            </p:nvSpPr>
            <p:spPr bwMode="auto">
              <a:xfrm>
                <a:off x="1293" y="1715"/>
                <a:ext cx="104" cy="109"/>
              </a:xfrm>
              <a:custGeom>
                <a:avLst/>
                <a:gdLst/>
                <a:ahLst/>
                <a:cxnLst>
                  <a:cxn ang="0">
                    <a:pos x="8" y="94"/>
                  </a:cxn>
                  <a:cxn ang="0">
                    <a:pos x="15" y="101"/>
                  </a:cxn>
                  <a:cxn ang="0">
                    <a:pos x="15" y="91"/>
                  </a:cxn>
                  <a:cxn ang="0">
                    <a:pos x="15" y="82"/>
                  </a:cxn>
                  <a:cxn ang="0">
                    <a:pos x="17" y="76"/>
                  </a:cxn>
                  <a:cxn ang="0">
                    <a:pos x="21" y="69"/>
                  </a:cxn>
                  <a:cxn ang="0">
                    <a:pos x="25" y="62"/>
                  </a:cxn>
                  <a:cxn ang="0">
                    <a:pos x="30" y="57"/>
                  </a:cxn>
                  <a:cxn ang="0">
                    <a:pos x="36" y="50"/>
                  </a:cxn>
                  <a:cxn ang="0">
                    <a:pos x="42" y="45"/>
                  </a:cxn>
                  <a:cxn ang="0">
                    <a:pos x="74" y="27"/>
                  </a:cxn>
                  <a:cxn ang="0">
                    <a:pos x="104" y="10"/>
                  </a:cxn>
                  <a:cxn ang="0">
                    <a:pos x="94" y="0"/>
                  </a:cxn>
                  <a:cxn ang="0">
                    <a:pos x="64" y="15"/>
                  </a:cxn>
                  <a:cxn ang="0">
                    <a:pos x="32" y="35"/>
                  </a:cxn>
                  <a:cxn ang="0">
                    <a:pos x="25" y="40"/>
                  </a:cxn>
                  <a:cxn ang="0">
                    <a:pos x="17" y="47"/>
                  </a:cxn>
                  <a:cxn ang="0">
                    <a:pos x="12" y="55"/>
                  </a:cxn>
                  <a:cxn ang="0">
                    <a:pos x="6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0" y="91"/>
                  </a:cxn>
                  <a:cxn ang="0">
                    <a:pos x="0" y="103"/>
                  </a:cxn>
                  <a:cxn ang="0">
                    <a:pos x="8" y="109"/>
                  </a:cxn>
                  <a:cxn ang="0">
                    <a:pos x="0" y="103"/>
                  </a:cxn>
                  <a:cxn ang="0">
                    <a:pos x="2" y="108"/>
                  </a:cxn>
                  <a:cxn ang="0">
                    <a:pos x="8" y="109"/>
                  </a:cxn>
                  <a:cxn ang="0">
                    <a:pos x="8" y="94"/>
                  </a:cxn>
                </a:cxnLst>
                <a:rect l="0" t="0" r="r" b="b"/>
                <a:pathLst>
                  <a:path w="104" h="109">
                    <a:moveTo>
                      <a:pt x="8" y="94"/>
                    </a:moveTo>
                    <a:lnTo>
                      <a:pt x="15" y="101"/>
                    </a:lnTo>
                    <a:lnTo>
                      <a:pt x="15" y="91"/>
                    </a:lnTo>
                    <a:lnTo>
                      <a:pt x="15" y="82"/>
                    </a:lnTo>
                    <a:lnTo>
                      <a:pt x="17" y="76"/>
                    </a:lnTo>
                    <a:lnTo>
                      <a:pt x="21" y="69"/>
                    </a:lnTo>
                    <a:lnTo>
                      <a:pt x="25" y="62"/>
                    </a:lnTo>
                    <a:lnTo>
                      <a:pt x="30" y="57"/>
                    </a:lnTo>
                    <a:lnTo>
                      <a:pt x="36" y="50"/>
                    </a:lnTo>
                    <a:lnTo>
                      <a:pt x="42" y="45"/>
                    </a:lnTo>
                    <a:lnTo>
                      <a:pt x="74" y="27"/>
                    </a:lnTo>
                    <a:lnTo>
                      <a:pt x="104" y="10"/>
                    </a:lnTo>
                    <a:lnTo>
                      <a:pt x="94" y="0"/>
                    </a:lnTo>
                    <a:lnTo>
                      <a:pt x="64" y="15"/>
                    </a:lnTo>
                    <a:lnTo>
                      <a:pt x="32" y="35"/>
                    </a:lnTo>
                    <a:lnTo>
                      <a:pt x="25" y="40"/>
                    </a:lnTo>
                    <a:lnTo>
                      <a:pt x="17" y="47"/>
                    </a:lnTo>
                    <a:lnTo>
                      <a:pt x="12" y="55"/>
                    </a:lnTo>
                    <a:lnTo>
                      <a:pt x="6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0" y="91"/>
                    </a:lnTo>
                    <a:lnTo>
                      <a:pt x="0" y="103"/>
                    </a:lnTo>
                    <a:lnTo>
                      <a:pt x="8" y="109"/>
                    </a:lnTo>
                    <a:lnTo>
                      <a:pt x="0" y="103"/>
                    </a:lnTo>
                    <a:lnTo>
                      <a:pt x="2" y="108"/>
                    </a:lnTo>
                    <a:lnTo>
                      <a:pt x="8" y="109"/>
                    </a:lnTo>
                    <a:lnTo>
                      <a:pt x="8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85" name="Freeform 757"/>
              <p:cNvSpPr>
                <a:spLocks/>
              </p:cNvSpPr>
              <p:nvPr/>
            </p:nvSpPr>
            <p:spPr bwMode="auto">
              <a:xfrm>
                <a:off x="1301" y="1809"/>
                <a:ext cx="84" cy="120"/>
              </a:xfrm>
              <a:custGeom>
                <a:avLst/>
                <a:gdLst/>
                <a:ahLst/>
                <a:cxnLst>
                  <a:cxn ang="0">
                    <a:pos x="34" y="108"/>
                  </a:cxn>
                  <a:cxn ang="0">
                    <a:pos x="45" y="117"/>
                  </a:cxn>
                  <a:cxn ang="0">
                    <a:pos x="62" y="83"/>
                  </a:cxn>
                  <a:cxn ang="0">
                    <a:pos x="73" y="56"/>
                  </a:cxn>
                  <a:cxn ang="0">
                    <a:pos x="79" y="46"/>
                  </a:cxn>
                  <a:cxn ang="0">
                    <a:pos x="82" y="37"/>
                  </a:cxn>
                  <a:cxn ang="0">
                    <a:pos x="84" y="29"/>
                  </a:cxn>
                  <a:cxn ang="0">
                    <a:pos x="82" y="22"/>
                  </a:cxn>
                  <a:cxn ang="0">
                    <a:pos x="81" y="14"/>
                  </a:cxn>
                  <a:cxn ang="0">
                    <a:pos x="75" y="9"/>
                  </a:cxn>
                  <a:cxn ang="0">
                    <a:pos x="67" y="5"/>
                  </a:cxn>
                  <a:cxn ang="0">
                    <a:pos x="58" y="4"/>
                  </a:cxn>
                  <a:cxn ang="0">
                    <a:pos x="34" y="2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34" y="15"/>
                  </a:cxn>
                  <a:cxn ang="0">
                    <a:pos x="54" y="17"/>
                  </a:cxn>
                  <a:cxn ang="0">
                    <a:pos x="62" y="19"/>
                  </a:cxn>
                  <a:cxn ang="0">
                    <a:pos x="66" y="20"/>
                  </a:cxn>
                  <a:cxn ang="0">
                    <a:pos x="67" y="22"/>
                  </a:cxn>
                  <a:cxn ang="0">
                    <a:pos x="67" y="24"/>
                  </a:cxn>
                  <a:cxn ang="0">
                    <a:pos x="67" y="27"/>
                  </a:cxn>
                  <a:cxn ang="0">
                    <a:pos x="67" y="34"/>
                  </a:cxn>
                  <a:cxn ang="0">
                    <a:pos x="64" y="41"/>
                  </a:cxn>
                  <a:cxn ang="0">
                    <a:pos x="60" y="51"/>
                  </a:cxn>
                  <a:cxn ang="0">
                    <a:pos x="47" y="78"/>
                  </a:cxn>
                  <a:cxn ang="0">
                    <a:pos x="30" y="112"/>
                  </a:cxn>
                  <a:cxn ang="0">
                    <a:pos x="41" y="120"/>
                  </a:cxn>
                  <a:cxn ang="0">
                    <a:pos x="34" y="108"/>
                  </a:cxn>
                </a:cxnLst>
                <a:rect l="0" t="0" r="r" b="b"/>
                <a:pathLst>
                  <a:path w="84" h="120">
                    <a:moveTo>
                      <a:pt x="34" y="108"/>
                    </a:moveTo>
                    <a:lnTo>
                      <a:pt x="45" y="117"/>
                    </a:lnTo>
                    <a:lnTo>
                      <a:pt x="62" y="83"/>
                    </a:lnTo>
                    <a:lnTo>
                      <a:pt x="73" y="56"/>
                    </a:lnTo>
                    <a:lnTo>
                      <a:pt x="79" y="46"/>
                    </a:lnTo>
                    <a:lnTo>
                      <a:pt x="82" y="37"/>
                    </a:lnTo>
                    <a:lnTo>
                      <a:pt x="84" y="29"/>
                    </a:lnTo>
                    <a:lnTo>
                      <a:pt x="82" y="22"/>
                    </a:lnTo>
                    <a:lnTo>
                      <a:pt x="81" y="14"/>
                    </a:lnTo>
                    <a:lnTo>
                      <a:pt x="75" y="9"/>
                    </a:lnTo>
                    <a:lnTo>
                      <a:pt x="67" y="5"/>
                    </a:lnTo>
                    <a:lnTo>
                      <a:pt x="58" y="4"/>
                    </a:lnTo>
                    <a:lnTo>
                      <a:pt x="34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34" y="15"/>
                    </a:lnTo>
                    <a:lnTo>
                      <a:pt x="54" y="17"/>
                    </a:lnTo>
                    <a:lnTo>
                      <a:pt x="62" y="19"/>
                    </a:lnTo>
                    <a:lnTo>
                      <a:pt x="66" y="20"/>
                    </a:lnTo>
                    <a:lnTo>
                      <a:pt x="67" y="22"/>
                    </a:lnTo>
                    <a:lnTo>
                      <a:pt x="67" y="24"/>
                    </a:lnTo>
                    <a:lnTo>
                      <a:pt x="67" y="27"/>
                    </a:lnTo>
                    <a:lnTo>
                      <a:pt x="67" y="34"/>
                    </a:lnTo>
                    <a:lnTo>
                      <a:pt x="64" y="41"/>
                    </a:lnTo>
                    <a:lnTo>
                      <a:pt x="60" y="51"/>
                    </a:lnTo>
                    <a:lnTo>
                      <a:pt x="47" y="78"/>
                    </a:lnTo>
                    <a:lnTo>
                      <a:pt x="30" y="112"/>
                    </a:lnTo>
                    <a:lnTo>
                      <a:pt x="41" y="120"/>
                    </a:lnTo>
                    <a:lnTo>
                      <a:pt x="34" y="10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86" name="Freeform 758"/>
              <p:cNvSpPr>
                <a:spLocks/>
              </p:cNvSpPr>
              <p:nvPr/>
            </p:nvSpPr>
            <p:spPr bwMode="auto">
              <a:xfrm>
                <a:off x="1335" y="1904"/>
                <a:ext cx="73" cy="69"/>
              </a:xfrm>
              <a:custGeom>
                <a:avLst/>
                <a:gdLst/>
                <a:ahLst/>
                <a:cxnLst>
                  <a:cxn ang="0">
                    <a:pos x="41" y="60"/>
                  </a:cxn>
                  <a:cxn ang="0">
                    <a:pos x="39" y="69"/>
                  </a:cxn>
                  <a:cxn ang="0">
                    <a:pos x="54" y="55"/>
                  </a:cxn>
                  <a:cxn ang="0">
                    <a:pos x="65" y="40"/>
                  </a:cxn>
                  <a:cxn ang="0">
                    <a:pos x="69" y="33"/>
                  </a:cxn>
                  <a:cxn ang="0">
                    <a:pos x="73" y="27"/>
                  </a:cxn>
                  <a:cxn ang="0">
                    <a:pos x="73" y="20"/>
                  </a:cxn>
                  <a:cxn ang="0">
                    <a:pos x="73" y="13"/>
                  </a:cxn>
                  <a:cxn ang="0">
                    <a:pos x="69" y="6"/>
                  </a:cxn>
                  <a:cxn ang="0">
                    <a:pos x="63" y="3"/>
                  </a:cxn>
                  <a:cxn ang="0">
                    <a:pos x="56" y="0"/>
                  </a:cxn>
                  <a:cxn ang="0">
                    <a:pos x="47" y="0"/>
                  </a:cxn>
                  <a:cxn ang="0">
                    <a:pos x="37" y="0"/>
                  </a:cxn>
                  <a:cxn ang="0">
                    <a:pos x="26" y="3"/>
                  </a:cxn>
                  <a:cxn ang="0">
                    <a:pos x="15" y="6"/>
                  </a:cxn>
                  <a:cxn ang="0">
                    <a:pos x="0" y="13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32" y="17"/>
                  </a:cxn>
                  <a:cxn ang="0">
                    <a:pos x="41" y="13"/>
                  </a:cxn>
                  <a:cxn ang="0">
                    <a:pos x="48" y="13"/>
                  </a:cxn>
                  <a:cxn ang="0">
                    <a:pos x="52" y="13"/>
                  </a:cxn>
                  <a:cxn ang="0">
                    <a:pos x="56" y="15"/>
                  </a:cxn>
                  <a:cxn ang="0">
                    <a:pos x="56" y="15"/>
                  </a:cxn>
                  <a:cxn ang="0">
                    <a:pos x="58" y="17"/>
                  </a:cxn>
                  <a:cxn ang="0">
                    <a:pos x="58" y="20"/>
                  </a:cxn>
                  <a:cxn ang="0">
                    <a:pos x="58" y="23"/>
                  </a:cxn>
                  <a:cxn ang="0">
                    <a:pos x="56" y="28"/>
                  </a:cxn>
                  <a:cxn ang="0">
                    <a:pos x="52" y="33"/>
                  </a:cxn>
                  <a:cxn ang="0">
                    <a:pos x="43" y="45"/>
                  </a:cxn>
                  <a:cxn ang="0">
                    <a:pos x="28" y="59"/>
                  </a:cxn>
                  <a:cxn ang="0">
                    <a:pos x="28" y="67"/>
                  </a:cxn>
                  <a:cxn ang="0">
                    <a:pos x="28" y="59"/>
                  </a:cxn>
                  <a:cxn ang="0">
                    <a:pos x="24" y="62"/>
                  </a:cxn>
                  <a:cxn ang="0">
                    <a:pos x="28" y="67"/>
                  </a:cxn>
                  <a:cxn ang="0">
                    <a:pos x="41" y="60"/>
                  </a:cxn>
                </a:cxnLst>
                <a:rect l="0" t="0" r="r" b="b"/>
                <a:pathLst>
                  <a:path w="73" h="69">
                    <a:moveTo>
                      <a:pt x="41" y="60"/>
                    </a:moveTo>
                    <a:lnTo>
                      <a:pt x="39" y="69"/>
                    </a:lnTo>
                    <a:lnTo>
                      <a:pt x="54" y="55"/>
                    </a:lnTo>
                    <a:lnTo>
                      <a:pt x="65" y="40"/>
                    </a:lnTo>
                    <a:lnTo>
                      <a:pt x="69" y="33"/>
                    </a:lnTo>
                    <a:lnTo>
                      <a:pt x="73" y="27"/>
                    </a:lnTo>
                    <a:lnTo>
                      <a:pt x="73" y="20"/>
                    </a:lnTo>
                    <a:lnTo>
                      <a:pt x="73" y="13"/>
                    </a:lnTo>
                    <a:lnTo>
                      <a:pt x="69" y="6"/>
                    </a:lnTo>
                    <a:lnTo>
                      <a:pt x="63" y="3"/>
                    </a:lnTo>
                    <a:lnTo>
                      <a:pt x="56" y="0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6" y="3"/>
                    </a:lnTo>
                    <a:lnTo>
                      <a:pt x="15" y="6"/>
                    </a:lnTo>
                    <a:lnTo>
                      <a:pt x="0" y="13"/>
                    </a:lnTo>
                    <a:lnTo>
                      <a:pt x="7" y="25"/>
                    </a:lnTo>
                    <a:lnTo>
                      <a:pt x="20" y="20"/>
                    </a:lnTo>
                    <a:lnTo>
                      <a:pt x="32" y="17"/>
                    </a:lnTo>
                    <a:lnTo>
                      <a:pt x="41" y="13"/>
                    </a:lnTo>
                    <a:lnTo>
                      <a:pt x="48" y="13"/>
                    </a:lnTo>
                    <a:lnTo>
                      <a:pt x="52" y="13"/>
                    </a:lnTo>
                    <a:lnTo>
                      <a:pt x="56" y="15"/>
                    </a:lnTo>
                    <a:lnTo>
                      <a:pt x="56" y="15"/>
                    </a:lnTo>
                    <a:lnTo>
                      <a:pt x="58" y="17"/>
                    </a:lnTo>
                    <a:lnTo>
                      <a:pt x="58" y="20"/>
                    </a:lnTo>
                    <a:lnTo>
                      <a:pt x="58" y="23"/>
                    </a:lnTo>
                    <a:lnTo>
                      <a:pt x="56" y="28"/>
                    </a:lnTo>
                    <a:lnTo>
                      <a:pt x="52" y="33"/>
                    </a:lnTo>
                    <a:lnTo>
                      <a:pt x="43" y="45"/>
                    </a:lnTo>
                    <a:lnTo>
                      <a:pt x="28" y="59"/>
                    </a:lnTo>
                    <a:lnTo>
                      <a:pt x="28" y="67"/>
                    </a:lnTo>
                    <a:lnTo>
                      <a:pt x="28" y="59"/>
                    </a:lnTo>
                    <a:lnTo>
                      <a:pt x="24" y="62"/>
                    </a:lnTo>
                    <a:lnTo>
                      <a:pt x="28" y="67"/>
                    </a:lnTo>
                    <a:lnTo>
                      <a:pt x="41" y="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87" name="Freeform 759"/>
              <p:cNvSpPr>
                <a:spLocks/>
              </p:cNvSpPr>
              <p:nvPr/>
            </p:nvSpPr>
            <p:spPr bwMode="auto">
              <a:xfrm>
                <a:off x="1363" y="1964"/>
                <a:ext cx="128" cy="34"/>
              </a:xfrm>
              <a:custGeom>
                <a:avLst/>
                <a:gdLst/>
                <a:ahLst/>
                <a:cxnLst>
                  <a:cxn ang="0">
                    <a:pos x="128" y="9"/>
                  </a:cxn>
                  <a:cxn ang="0">
                    <a:pos x="124" y="7"/>
                  </a:cxn>
                  <a:cxn ang="0">
                    <a:pos x="86" y="12"/>
                  </a:cxn>
                  <a:cxn ang="0">
                    <a:pos x="56" y="19"/>
                  </a:cxn>
                  <a:cxn ang="0">
                    <a:pos x="50" y="21"/>
                  </a:cxn>
                  <a:cxn ang="0">
                    <a:pos x="45" y="21"/>
                  </a:cxn>
                  <a:cxn ang="0">
                    <a:pos x="39" y="19"/>
                  </a:cxn>
                  <a:cxn ang="0">
                    <a:pos x="34" y="19"/>
                  </a:cxn>
                  <a:cxn ang="0">
                    <a:pos x="30" y="16"/>
                  </a:cxn>
                  <a:cxn ang="0">
                    <a:pos x="24" y="12"/>
                  </a:cxn>
                  <a:cxn ang="0">
                    <a:pos x="19" y="7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5" y="16"/>
                  </a:cxn>
                  <a:cxn ang="0">
                    <a:pos x="13" y="22"/>
                  </a:cxn>
                  <a:cxn ang="0">
                    <a:pos x="20" y="27"/>
                  </a:cxn>
                  <a:cxn ang="0">
                    <a:pos x="28" y="31"/>
                  </a:cxn>
                  <a:cxn ang="0">
                    <a:pos x="35" y="32"/>
                  </a:cxn>
                  <a:cxn ang="0">
                    <a:pos x="45" y="34"/>
                  </a:cxn>
                  <a:cxn ang="0">
                    <a:pos x="52" y="34"/>
                  </a:cxn>
                  <a:cxn ang="0">
                    <a:pos x="60" y="32"/>
                  </a:cxn>
                  <a:cxn ang="0">
                    <a:pos x="90" y="26"/>
                  </a:cxn>
                  <a:cxn ang="0">
                    <a:pos x="124" y="21"/>
                  </a:cxn>
                  <a:cxn ang="0">
                    <a:pos x="118" y="19"/>
                  </a:cxn>
                  <a:cxn ang="0">
                    <a:pos x="128" y="9"/>
                  </a:cxn>
                </a:cxnLst>
                <a:rect l="0" t="0" r="r" b="b"/>
                <a:pathLst>
                  <a:path w="128" h="34">
                    <a:moveTo>
                      <a:pt x="128" y="9"/>
                    </a:moveTo>
                    <a:lnTo>
                      <a:pt x="124" y="7"/>
                    </a:lnTo>
                    <a:lnTo>
                      <a:pt x="86" y="12"/>
                    </a:lnTo>
                    <a:lnTo>
                      <a:pt x="56" y="19"/>
                    </a:lnTo>
                    <a:lnTo>
                      <a:pt x="50" y="21"/>
                    </a:lnTo>
                    <a:lnTo>
                      <a:pt x="45" y="21"/>
                    </a:lnTo>
                    <a:lnTo>
                      <a:pt x="39" y="19"/>
                    </a:lnTo>
                    <a:lnTo>
                      <a:pt x="34" y="19"/>
                    </a:lnTo>
                    <a:lnTo>
                      <a:pt x="30" y="16"/>
                    </a:lnTo>
                    <a:lnTo>
                      <a:pt x="24" y="12"/>
                    </a:lnTo>
                    <a:lnTo>
                      <a:pt x="19" y="7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5" y="16"/>
                    </a:lnTo>
                    <a:lnTo>
                      <a:pt x="13" y="22"/>
                    </a:lnTo>
                    <a:lnTo>
                      <a:pt x="20" y="27"/>
                    </a:lnTo>
                    <a:lnTo>
                      <a:pt x="28" y="31"/>
                    </a:lnTo>
                    <a:lnTo>
                      <a:pt x="35" y="32"/>
                    </a:lnTo>
                    <a:lnTo>
                      <a:pt x="45" y="34"/>
                    </a:lnTo>
                    <a:lnTo>
                      <a:pt x="52" y="34"/>
                    </a:lnTo>
                    <a:lnTo>
                      <a:pt x="60" y="32"/>
                    </a:lnTo>
                    <a:lnTo>
                      <a:pt x="90" y="26"/>
                    </a:lnTo>
                    <a:lnTo>
                      <a:pt x="124" y="21"/>
                    </a:lnTo>
                    <a:lnTo>
                      <a:pt x="118" y="19"/>
                    </a:lnTo>
                    <a:lnTo>
                      <a:pt x="128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88" name="Freeform 760"/>
              <p:cNvSpPr>
                <a:spLocks/>
              </p:cNvSpPr>
              <p:nvPr/>
            </p:nvSpPr>
            <p:spPr bwMode="auto">
              <a:xfrm>
                <a:off x="1477" y="1973"/>
                <a:ext cx="34" cy="84"/>
              </a:xfrm>
              <a:custGeom>
                <a:avLst/>
                <a:gdLst/>
                <a:ahLst/>
                <a:cxnLst>
                  <a:cxn ang="0">
                    <a:pos x="15" y="77"/>
                  </a:cxn>
                  <a:cxn ang="0">
                    <a:pos x="15" y="84"/>
                  </a:cxn>
                  <a:cxn ang="0">
                    <a:pos x="23" y="71"/>
                  </a:cxn>
                  <a:cxn ang="0">
                    <a:pos x="29" y="59"/>
                  </a:cxn>
                  <a:cxn ang="0">
                    <a:pos x="32" y="49"/>
                  </a:cxn>
                  <a:cxn ang="0">
                    <a:pos x="34" y="39"/>
                  </a:cxn>
                  <a:cxn ang="0">
                    <a:pos x="34" y="28"/>
                  </a:cxn>
                  <a:cxn ang="0">
                    <a:pos x="30" y="18"/>
                  </a:cxn>
                  <a:cxn ang="0">
                    <a:pos x="23" y="10"/>
                  </a:cxn>
                  <a:cxn ang="0">
                    <a:pos x="14" y="0"/>
                  </a:cxn>
                  <a:cxn ang="0">
                    <a:pos x="4" y="10"/>
                  </a:cxn>
                  <a:cxn ang="0">
                    <a:pos x="12" y="18"/>
                  </a:cxn>
                  <a:cxn ang="0">
                    <a:pos x="15" y="25"/>
                  </a:cxn>
                  <a:cxn ang="0">
                    <a:pos x="19" y="32"/>
                  </a:cxn>
                  <a:cxn ang="0">
                    <a:pos x="19" y="39"/>
                  </a:cxn>
                  <a:cxn ang="0">
                    <a:pos x="17" y="45"/>
                  </a:cxn>
                  <a:cxn ang="0">
                    <a:pos x="14" y="54"/>
                  </a:cxn>
                  <a:cxn ang="0">
                    <a:pos x="8" y="66"/>
                  </a:cxn>
                  <a:cxn ang="0">
                    <a:pos x="2" y="77"/>
                  </a:cxn>
                  <a:cxn ang="0">
                    <a:pos x="2" y="84"/>
                  </a:cxn>
                  <a:cxn ang="0">
                    <a:pos x="2" y="77"/>
                  </a:cxn>
                  <a:cxn ang="0">
                    <a:pos x="0" y="81"/>
                  </a:cxn>
                  <a:cxn ang="0">
                    <a:pos x="2" y="84"/>
                  </a:cxn>
                  <a:cxn ang="0">
                    <a:pos x="15" y="77"/>
                  </a:cxn>
                </a:cxnLst>
                <a:rect l="0" t="0" r="r" b="b"/>
                <a:pathLst>
                  <a:path w="34" h="84">
                    <a:moveTo>
                      <a:pt x="15" y="77"/>
                    </a:moveTo>
                    <a:lnTo>
                      <a:pt x="15" y="84"/>
                    </a:lnTo>
                    <a:lnTo>
                      <a:pt x="23" y="71"/>
                    </a:lnTo>
                    <a:lnTo>
                      <a:pt x="29" y="59"/>
                    </a:lnTo>
                    <a:lnTo>
                      <a:pt x="32" y="49"/>
                    </a:lnTo>
                    <a:lnTo>
                      <a:pt x="34" y="39"/>
                    </a:lnTo>
                    <a:lnTo>
                      <a:pt x="34" y="28"/>
                    </a:lnTo>
                    <a:lnTo>
                      <a:pt x="30" y="18"/>
                    </a:lnTo>
                    <a:lnTo>
                      <a:pt x="23" y="10"/>
                    </a:lnTo>
                    <a:lnTo>
                      <a:pt x="14" y="0"/>
                    </a:lnTo>
                    <a:lnTo>
                      <a:pt x="4" y="10"/>
                    </a:lnTo>
                    <a:lnTo>
                      <a:pt x="12" y="18"/>
                    </a:lnTo>
                    <a:lnTo>
                      <a:pt x="15" y="25"/>
                    </a:lnTo>
                    <a:lnTo>
                      <a:pt x="19" y="32"/>
                    </a:lnTo>
                    <a:lnTo>
                      <a:pt x="19" y="39"/>
                    </a:lnTo>
                    <a:lnTo>
                      <a:pt x="17" y="45"/>
                    </a:lnTo>
                    <a:lnTo>
                      <a:pt x="14" y="54"/>
                    </a:lnTo>
                    <a:lnTo>
                      <a:pt x="8" y="66"/>
                    </a:lnTo>
                    <a:lnTo>
                      <a:pt x="2" y="77"/>
                    </a:lnTo>
                    <a:lnTo>
                      <a:pt x="2" y="84"/>
                    </a:lnTo>
                    <a:lnTo>
                      <a:pt x="2" y="77"/>
                    </a:lnTo>
                    <a:lnTo>
                      <a:pt x="0" y="81"/>
                    </a:lnTo>
                    <a:lnTo>
                      <a:pt x="2" y="84"/>
                    </a:lnTo>
                    <a:lnTo>
                      <a:pt x="15" y="7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89" name="Freeform 761"/>
              <p:cNvSpPr>
                <a:spLocks/>
              </p:cNvSpPr>
              <p:nvPr/>
            </p:nvSpPr>
            <p:spPr bwMode="auto">
              <a:xfrm>
                <a:off x="1462" y="2050"/>
                <a:ext cx="55" cy="132"/>
              </a:xfrm>
              <a:custGeom>
                <a:avLst/>
                <a:gdLst/>
                <a:ahLst/>
                <a:cxnLst>
                  <a:cxn ang="0">
                    <a:pos x="6" y="132"/>
                  </a:cxn>
                  <a:cxn ang="0">
                    <a:pos x="12" y="130"/>
                  </a:cxn>
                  <a:cxn ang="0">
                    <a:pos x="30" y="113"/>
                  </a:cxn>
                  <a:cxn ang="0">
                    <a:pos x="44" y="98"/>
                  </a:cxn>
                  <a:cxn ang="0">
                    <a:pos x="47" y="90"/>
                  </a:cxn>
                  <a:cxn ang="0">
                    <a:pos x="51" y="83"/>
                  </a:cxn>
                  <a:cxn ang="0">
                    <a:pos x="53" y="76"/>
                  </a:cxn>
                  <a:cxn ang="0">
                    <a:pos x="55" y="68"/>
                  </a:cxn>
                  <a:cxn ang="0">
                    <a:pos x="55" y="53"/>
                  </a:cxn>
                  <a:cxn ang="0">
                    <a:pos x="49" y="37"/>
                  </a:cxn>
                  <a:cxn ang="0">
                    <a:pos x="42" y="21"/>
                  </a:cxn>
                  <a:cxn ang="0">
                    <a:pos x="30" y="0"/>
                  </a:cxn>
                  <a:cxn ang="0">
                    <a:pos x="17" y="7"/>
                  </a:cxn>
                  <a:cxn ang="0">
                    <a:pos x="27" y="26"/>
                  </a:cxn>
                  <a:cxn ang="0">
                    <a:pos x="34" y="43"/>
                  </a:cxn>
                  <a:cxn ang="0">
                    <a:pos x="38" y="56"/>
                  </a:cxn>
                  <a:cxn ang="0">
                    <a:pos x="40" y="68"/>
                  </a:cxn>
                  <a:cxn ang="0">
                    <a:pos x="38" y="73"/>
                  </a:cxn>
                  <a:cxn ang="0">
                    <a:pos x="36" y="78"/>
                  </a:cxn>
                  <a:cxn ang="0">
                    <a:pos x="34" y="85"/>
                  </a:cxn>
                  <a:cxn ang="0">
                    <a:pos x="30" y="90"/>
                  </a:cxn>
                  <a:cxn ang="0">
                    <a:pos x="17" y="103"/>
                  </a:cxn>
                  <a:cxn ang="0">
                    <a:pos x="0" y="120"/>
                  </a:cxn>
                  <a:cxn ang="0">
                    <a:pos x="6" y="117"/>
                  </a:cxn>
                  <a:cxn ang="0">
                    <a:pos x="6" y="132"/>
                  </a:cxn>
                </a:cxnLst>
                <a:rect l="0" t="0" r="r" b="b"/>
                <a:pathLst>
                  <a:path w="55" h="132">
                    <a:moveTo>
                      <a:pt x="6" y="132"/>
                    </a:moveTo>
                    <a:lnTo>
                      <a:pt x="12" y="130"/>
                    </a:lnTo>
                    <a:lnTo>
                      <a:pt x="30" y="113"/>
                    </a:lnTo>
                    <a:lnTo>
                      <a:pt x="44" y="98"/>
                    </a:lnTo>
                    <a:lnTo>
                      <a:pt x="47" y="90"/>
                    </a:lnTo>
                    <a:lnTo>
                      <a:pt x="51" y="83"/>
                    </a:lnTo>
                    <a:lnTo>
                      <a:pt x="53" y="76"/>
                    </a:lnTo>
                    <a:lnTo>
                      <a:pt x="55" y="68"/>
                    </a:lnTo>
                    <a:lnTo>
                      <a:pt x="55" y="53"/>
                    </a:lnTo>
                    <a:lnTo>
                      <a:pt x="49" y="37"/>
                    </a:lnTo>
                    <a:lnTo>
                      <a:pt x="42" y="21"/>
                    </a:lnTo>
                    <a:lnTo>
                      <a:pt x="30" y="0"/>
                    </a:lnTo>
                    <a:lnTo>
                      <a:pt x="17" y="7"/>
                    </a:lnTo>
                    <a:lnTo>
                      <a:pt x="27" y="26"/>
                    </a:lnTo>
                    <a:lnTo>
                      <a:pt x="34" y="43"/>
                    </a:lnTo>
                    <a:lnTo>
                      <a:pt x="38" y="56"/>
                    </a:lnTo>
                    <a:lnTo>
                      <a:pt x="40" y="68"/>
                    </a:lnTo>
                    <a:lnTo>
                      <a:pt x="38" y="73"/>
                    </a:lnTo>
                    <a:lnTo>
                      <a:pt x="36" y="78"/>
                    </a:lnTo>
                    <a:lnTo>
                      <a:pt x="34" y="85"/>
                    </a:lnTo>
                    <a:lnTo>
                      <a:pt x="30" y="90"/>
                    </a:lnTo>
                    <a:lnTo>
                      <a:pt x="17" y="103"/>
                    </a:lnTo>
                    <a:lnTo>
                      <a:pt x="0" y="120"/>
                    </a:lnTo>
                    <a:lnTo>
                      <a:pt x="6" y="117"/>
                    </a:lnTo>
                    <a:lnTo>
                      <a:pt x="6" y="1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90" name="Freeform 762"/>
              <p:cNvSpPr>
                <a:spLocks/>
              </p:cNvSpPr>
              <p:nvPr/>
            </p:nvSpPr>
            <p:spPr bwMode="auto">
              <a:xfrm>
                <a:off x="1372" y="2138"/>
                <a:ext cx="96" cy="66"/>
              </a:xfrm>
              <a:custGeom>
                <a:avLst/>
                <a:gdLst/>
                <a:ahLst/>
                <a:cxnLst>
                  <a:cxn ang="0">
                    <a:pos x="28" y="66"/>
                  </a:cxn>
                  <a:cxn ang="0">
                    <a:pos x="36" y="56"/>
                  </a:cxn>
                  <a:cxn ang="0">
                    <a:pos x="26" y="39"/>
                  </a:cxn>
                  <a:cxn ang="0">
                    <a:pos x="21" y="25"/>
                  </a:cxn>
                  <a:cxn ang="0">
                    <a:pos x="17" y="17"/>
                  </a:cxn>
                  <a:cxn ang="0">
                    <a:pos x="15" y="12"/>
                  </a:cxn>
                  <a:cxn ang="0">
                    <a:pos x="15" y="12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19" y="15"/>
                  </a:cxn>
                  <a:cxn ang="0">
                    <a:pos x="34" y="22"/>
                  </a:cxn>
                  <a:cxn ang="0">
                    <a:pos x="53" y="32"/>
                  </a:cxn>
                  <a:cxn ang="0">
                    <a:pos x="64" y="35"/>
                  </a:cxn>
                  <a:cxn ang="0">
                    <a:pos x="73" y="41"/>
                  </a:cxn>
                  <a:cxn ang="0">
                    <a:pos x="85" y="42"/>
                  </a:cxn>
                  <a:cxn ang="0">
                    <a:pos x="96" y="44"/>
                  </a:cxn>
                  <a:cxn ang="0">
                    <a:pos x="96" y="29"/>
                  </a:cxn>
                  <a:cxn ang="0">
                    <a:pos x="88" y="29"/>
                  </a:cxn>
                  <a:cxn ang="0">
                    <a:pos x="79" y="27"/>
                  </a:cxn>
                  <a:cxn ang="0">
                    <a:pos x="70" y="24"/>
                  </a:cxn>
                  <a:cxn ang="0">
                    <a:pos x="60" y="19"/>
                  </a:cxn>
                  <a:cxn ang="0">
                    <a:pos x="41" y="10"/>
                  </a:cxn>
                  <a:cxn ang="0">
                    <a:pos x="25" y="3"/>
                  </a:cxn>
                  <a:cxn ang="0">
                    <a:pos x="19" y="0"/>
                  </a:cxn>
                  <a:cxn ang="0">
                    <a:pos x="10" y="0"/>
                  </a:cxn>
                  <a:cxn ang="0">
                    <a:pos x="2" y="5"/>
                  </a:cxn>
                  <a:cxn ang="0">
                    <a:pos x="0" y="12"/>
                  </a:cxn>
                  <a:cxn ang="0">
                    <a:pos x="2" y="20"/>
                  </a:cxn>
                  <a:cxn ang="0">
                    <a:pos x="6" y="30"/>
                  </a:cxn>
                  <a:cxn ang="0">
                    <a:pos x="13" y="46"/>
                  </a:cxn>
                  <a:cxn ang="0">
                    <a:pos x="21" y="62"/>
                  </a:cxn>
                  <a:cxn ang="0">
                    <a:pos x="28" y="52"/>
                  </a:cxn>
                  <a:cxn ang="0">
                    <a:pos x="28" y="66"/>
                  </a:cxn>
                  <a:cxn ang="0">
                    <a:pos x="41" y="66"/>
                  </a:cxn>
                  <a:cxn ang="0">
                    <a:pos x="36" y="56"/>
                  </a:cxn>
                  <a:cxn ang="0">
                    <a:pos x="28" y="66"/>
                  </a:cxn>
                </a:cxnLst>
                <a:rect l="0" t="0" r="r" b="b"/>
                <a:pathLst>
                  <a:path w="96" h="66">
                    <a:moveTo>
                      <a:pt x="28" y="66"/>
                    </a:moveTo>
                    <a:lnTo>
                      <a:pt x="36" y="56"/>
                    </a:lnTo>
                    <a:lnTo>
                      <a:pt x="26" y="39"/>
                    </a:lnTo>
                    <a:lnTo>
                      <a:pt x="21" y="25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9" y="15"/>
                    </a:lnTo>
                    <a:lnTo>
                      <a:pt x="34" y="22"/>
                    </a:lnTo>
                    <a:lnTo>
                      <a:pt x="53" y="32"/>
                    </a:lnTo>
                    <a:lnTo>
                      <a:pt x="64" y="35"/>
                    </a:lnTo>
                    <a:lnTo>
                      <a:pt x="73" y="41"/>
                    </a:lnTo>
                    <a:lnTo>
                      <a:pt x="85" y="42"/>
                    </a:lnTo>
                    <a:lnTo>
                      <a:pt x="96" y="44"/>
                    </a:lnTo>
                    <a:lnTo>
                      <a:pt x="96" y="29"/>
                    </a:lnTo>
                    <a:lnTo>
                      <a:pt x="88" y="29"/>
                    </a:lnTo>
                    <a:lnTo>
                      <a:pt x="79" y="27"/>
                    </a:lnTo>
                    <a:lnTo>
                      <a:pt x="70" y="24"/>
                    </a:lnTo>
                    <a:lnTo>
                      <a:pt x="60" y="19"/>
                    </a:lnTo>
                    <a:lnTo>
                      <a:pt x="41" y="10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6" y="30"/>
                    </a:lnTo>
                    <a:lnTo>
                      <a:pt x="13" y="46"/>
                    </a:lnTo>
                    <a:lnTo>
                      <a:pt x="21" y="62"/>
                    </a:lnTo>
                    <a:lnTo>
                      <a:pt x="28" y="52"/>
                    </a:lnTo>
                    <a:lnTo>
                      <a:pt x="28" y="66"/>
                    </a:lnTo>
                    <a:lnTo>
                      <a:pt x="41" y="66"/>
                    </a:lnTo>
                    <a:lnTo>
                      <a:pt x="36" y="56"/>
                    </a:lnTo>
                    <a:lnTo>
                      <a:pt x="28" y="6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91" name="Freeform 763"/>
              <p:cNvSpPr>
                <a:spLocks/>
              </p:cNvSpPr>
              <p:nvPr/>
            </p:nvSpPr>
            <p:spPr bwMode="auto">
              <a:xfrm>
                <a:off x="1363" y="2190"/>
                <a:ext cx="54" cy="43"/>
              </a:xfrm>
              <a:custGeom>
                <a:avLst/>
                <a:gdLst/>
                <a:ahLst/>
                <a:cxnLst>
                  <a:cxn ang="0">
                    <a:pos x="54" y="37"/>
                  </a:cxn>
                  <a:cxn ang="0">
                    <a:pos x="50" y="31"/>
                  </a:cxn>
                  <a:cxn ang="0">
                    <a:pos x="28" y="17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14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20" y="14"/>
                  </a:cxn>
                  <a:cxn ang="0">
                    <a:pos x="37" y="14"/>
                  </a:cxn>
                  <a:cxn ang="0">
                    <a:pos x="37" y="0"/>
                  </a:cxn>
                  <a:cxn ang="0">
                    <a:pos x="20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19" y="29"/>
                  </a:cxn>
                  <a:cxn ang="0">
                    <a:pos x="41" y="43"/>
                  </a:cxn>
                  <a:cxn ang="0">
                    <a:pos x="39" y="37"/>
                  </a:cxn>
                  <a:cxn ang="0">
                    <a:pos x="54" y="37"/>
                  </a:cxn>
                  <a:cxn ang="0">
                    <a:pos x="54" y="34"/>
                  </a:cxn>
                  <a:cxn ang="0">
                    <a:pos x="50" y="31"/>
                  </a:cxn>
                  <a:cxn ang="0">
                    <a:pos x="54" y="37"/>
                  </a:cxn>
                </a:cxnLst>
                <a:rect l="0" t="0" r="r" b="b"/>
                <a:pathLst>
                  <a:path w="54" h="43">
                    <a:moveTo>
                      <a:pt x="54" y="37"/>
                    </a:moveTo>
                    <a:lnTo>
                      <a:pt x="50" y="31"/>
                    </a:lnTo>
                    <a:lnTo>
                      <a:pt x="28" y="1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14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20" y="14"/>
                    </a:lnTo>
                    <a:lnTo>
                      <a:pt x="37" y="14"/>
                    </a:lnTo>
                    <a:lnTo>
                      <a:pt x="37" y="0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19" y="29"/>
                    </a:lnTo>
                    <a:lnTo>
                      <a:pt x="41" y="43"/>
                    </a:lnTo>
                    <a:lnTo>
                      <a:pt x="39" y="37"/>
                    </a:lnTo>
                    <a:lnTo>
                      <a:pt x="54" y="37"/>
                    </a:lnTo>
                    <a:lnTo>
                      <a:pt x="54" y="34"/>
                    </a:lnTo>
                    <a:lnTo>
                      <a:pt x="50" y="31"/>
                    </a:lnTo>
                    <a:lnTo>
                      <a:pt x="54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92" name="Freeform 764"/>
              <p:cNvSpPr>
                <a:spLocks/>
              </p:cNvSpPr>
              <p:nvPr/>
            </p:nvSpPr>
            <p:spPr bwMode="auto">
              <a:xfrm>
                <a:off x="1301" y="2227"/>
                <a:ext cx="116" cy="81"/>
              </a:xfrm>
              <a:custGeom>
                <a:avLst/>
                <a:gdLst/>
                <a:ahLst/>
                <a:cxnLst>
                  <a:cxn ang="0">
                    <a:pos x="15" y="76"/>
                  </a:cxn>
                  <a:cxn ang="0">
                    <a:pos x="9" y="81"/>
                  </a:cxn>
                  <a:cxn ang="0">
                    <a:pos x="43" y="73"/>
                  </a:cxn>
                  <a:cxn ang="0">
                    <a:pos x="77" y="61"/>
                  </a:cxn>
                  <a:cxn ang="0">
                    <a:pos x="84" y="58"/>
                  </a:cxn>
                  <a:cxn ang="0">
                    <a:pos x="92" y="53"/>
                  </a:cxn>
                  <a:cxn ang="0">
                    <a:pos x="99" y="46"/>
                  </a:cxn>
                  <a:cxn ang="0">
                    <a:pos x="105" y="39"/>
                  </a:cxn>
                  <a:cxn ang="0">
                    <a:pos x="111" y="31"/>
                  </a:cxn>
                  <a:cxn ang="0">
                    <a:pos x="114" y="22"/>
                  </a:cxn>
                  <a:cxn ang="0">
                    <a:pos x="116" y="12"/>
                  </a:cxn>
                  <a:cxn ang="0">
                    <a:pos x="116" y="0"/>
                  </a:cxn>
                  <a:cxn ang="0">
                    <a:pos x="101" y="0"/>
                  </a:cxn>
                  <a:cxn ang="0">
                    <a:pos x="99" y="11"/>
                  </a:cxn>
                  <a:cxn ang="0">
                    <a:pos x="97" y="19"/>
                  </a:cxn>
                  <a:cxn ang="0">
                    <a:pos x="96" y="26"/>
                  </a:cxn>
                  <a:cxn ang="0">
                    <a:pos x="92" y="31"/>
                  </a:cxn>
                  <a:cxn ang="0">
                    <a:pos x="88" y="38"/>
                  </a:cxn>
                  <a:cxn ang="0">
                    <a:pos x="82" y="41"/>
                  </a:cxn>
                  <a:cxn ang="0">
                    <a:pos x="77" y="46"/>
                  </a:cxn>
                  <a:cxn ang="0">
                    <a:pos x="71" y="48"/>
                  </a:cxn>
                  <a:cxn ang="0">
                    <a:pos x="37" y="59"/>
                  </a:cxn>
                  <a:cxn ang="0">
                    <a:pos x="4" y="70"/>
                  </a:cxn>
                  <a:cxn ang="0">
                    <a:pos x="0" y="76"/>
                  </a:cxn>
                  <a:cxn ang="0">
                    <a:pos x="4" y="70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15" y="76"/>
                  </a:cxn>
                </a:cxnLst>
                <a:rect l="0" t="0" r="r" b="b"/>
                <a:pathLst>
                  <a:path w="116" h="81">
                    <a:moveTo>
                      <a:pt x="15" y="76"/>
                    </a:moveTo>
                    <a:lnTo>
                      <a:pt x="9" y="81"/>
                    </a:lnTo>
                    <a:lnTo>
                      <a:pt x="43" y="73"/>
                    </a:lnTo>
                    <a:lnTo>
                      <a:pt x="77" y="61"/>
                    </a:lnTo>
                    <a:lnTo>
                      <a:pt x="84" y="58"/>
                    </a:lnTo>
                    <a:lnTo>
                      <a:pt x="92" y="53"/>
                    </a:lnTo>
                    <a:lnTo>
                      <a:pt x="99" y="46"/>
                    </a:lnTo>
                    <a:lnTo>
                      <a:pt x="105" y="39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6" y="12"/>
                    </a:lnTo>
                    <a:lnTo>
                      <a:pt x="116" y="0"/>
                    </a:lnTo>
                    <a:lnTo>
                      <a:pt x="101" y="0"/>
                    </a:lnTo>
                    <a:lnTo>
                      <a:pt x="99" y="11"/>
                    </a:lnTo>
                    <a:lnTo>
                      <a:pt x="97" y="19"/>
                    </a:lnTo>
                    <a:lnTo>
                      <a:pt x="96" y="26"/>
                    </a:lnTo>
                    <a:lnTo>
                      <a:pt x="92" y="31"/>
                    </a:lnTo>
                    <a:lnTo>
                      <a:pt x="88" y="38"/>
                    </a:lnTo>
                    <a:lnTo>
                      <a:pt x="82" y="41"/>
                    </a:lnTo>
                    <a:lnTo>
                      <a:pt x="77" y="46"/>
                    </a:lnTo>
                    <a:lnTo>
                      <a:pt x="71" y="48"/>
                    </a:lnTo>
                    <a:lnTo>
                      <a:pt x="37" y="59"/>
                    </a:lnTo>
                    <a:lnTo>
                      <a:pt x="4" y="70"/>
                    </a:lnTo>
                    <a:lnTo>
                      <a:pt x="0" y="76"/>
                    </a:lnTo>
                    <a:lnTo>
                      <a:pt x="4" y="70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15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93" name="Freeform 765"/>
              <p:cNvSpPr>
                <a:spLocks/>
              </p:cNvSpPr>
              <p:nvPr/>
            </p:nvSpPr>
            <p:spPr bwMode="auto">
              <a:xfrm>
                <a:off x="1293" y="2303"/>
                <a:ext cx="23" cy="48"/>
              </a:xfrm>
              <a:custGeom>
                <a:avLst/>
                <a:gdLst/>
                <a:ahLst/>
                <a:cxnLst>
                  <a:cxn ang="0">
                    <a:pos x="8" y="34"/>
                  </a:cxn>
                  <a:cxn ang="0">
                    <a:pos x="15" y="41"/>
                  </a:cxn>
                  <a:cxn ang="0">
                    <a:pos x="19" y="21"/>
                  </a:cxn>
                  <a:cxn ang="0">
                    <a:pos x="23" y="0"/>
                  </a:cxn>
                  <a:cxn ang="0">
                    <a:pos x="8" y="0"/>
                  </a:cxn>
                  <a:cxn ang="0">
                    <a:pos x="4" y="19"/>
                  </a:cxn>
                  <a:cxn ang="0">
                    <a:pos x="0" y="41"/>
                  </a:cxn>
                  <a:cxn ang="0">
                    <a:pos x="8" y="48"/>
                  </a:cxn>
                  <a:cxn ang="0">
                    <a:pos x="0" y="41"/>
                  </a:cxn>
                  <a:cxn ang="0">
                    <a:pos x="0" y="48"/>
                  </a:cxn>
                  <a:cxn ang="0">
                    <a:pos x="8" y="48"/>
                  </a:cxn>
                  <a:cxn ang="0">
                    <a:pos x="8" y="34"/>
                  </a:cxn>
                </a:cxnLst>
                <a:rect l="0" t="0" r="r" b="b"/>
                <a:pathLst>
                  <a:path w="23" h="48">
                    <a:moveTo>
                      <a:pt x="8" y="34"/>
                    </a:moveTo>
                    <a:lnTo>
                      <a:pt x="15" y="41"/>
                    </a:lnTo>
                    <a:lnTo>
                      <a:pt x="19" y="21"/>
                    </a:lnTo>
                    <a:lnTo>
                      <a:pt x="23" y="0"/>
                    </a:lnTo>
                    <a:lnTo>
                      <a:pt x="8" y="0"/>
                    </a:lnTo>
                    <a:lnTo>
                      <a:pt x="4" y="19"/>
                    </a:lnTo>
                    <a:lnTo>
                      <a:pt x="0" y="41"/>
                    </a:lnTo>
                    <a:lnTo>
                      <a:pt x="8" y="48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8" y="48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94" name="Freeform 766"/>
              <p:cNvSpPr>
                <a:spLocks/>
              </p:cNvSpPr>
              <p:nvPr/>
            </p:nvSpPr>
            <p:spPr bwMode="auto">
              <a:xfrm>
                <a:off x="1301" y="2337"/>
                <a:ext cx="116" cy="17"/>
              </a:xfrm>
              <a:custGeom>
                <a:avLst/>
                <a:gdLst/>
                <a:ahLst/>
                <a:cxnLst>
                  <a:cxn ang="0">
                    <a:pos x="116" y="10"/>
                  </a:cxn>
                  <a:cxn ang="0">
                    <a:pos x="109" y="3"/>
                  </a:cxn>
                  <a:cxn ang="0">
                    <a:pos x="77" y="3"/>
                  </a:cxn>
                  <a:cxn ang="0">
                    <a:pos x="58" y="2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37" y="14"/>
                  </a:cxn>
                  <a:cxn ang="0">
                    <a:pos x="58" y="15"/>
                  </a:cxn>
                  <a:cxn ang="0">
                    <a:pos x="77" y="17"/>
                  </a:cxn>
                  <a:cxn ang="0">
                    <a:pos x="109" y="17"/>
                  </a:cxn>
                  <a:cxn ang="0">
                    <a:pos x="101" y="10"/>
                  </a:cxn>
                  <a:cxn ang="0">
                    <a:pos x="116" y="10"/>
                  </a:cxn>
                  <a:cxn ang="0">
                    <a:pos x="116" y="3"/>
                  </a:cxn>
                  <a:cxn ang="0">
                    <a:pos x="109" y="3"/>
                  </a:cxn>
                  <a:cxn ang="0">
                    <a:pos x="116" y="10"/>
                  </a:cxn>
                </a:cxnLst>
                <a:rect l="0" t="0" r="r" b="b"/>
                <a:pathLst>
                  <a:path w="116" h="17">
                    <a:moveTo>
                      <a:pt x="116" y="10"/>
                    </a:moveTo>
                    <a:lnTo>
                      <a:pt x="109" y="3"/>
                    </a:lnTo>
                    <a:lnTo>
                      <a:pt x="77" y="3"/>
                    </a:lnTo>
                    <a:lnTo>
                      <a:pt x="58" y="2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37" y="14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109" y="17"/>
                    </a:lnTo>
                    <a:lnTo>
                      <a:pt x="101" y="10"/>
                    </a:lnTo>
                    <a:lnTo>
                      <a:pt x="116" y="10"/>
                    </a:lnTo>
                    <a:lnTo>
                      <a:pt x="116" y="3"/>
                    </a:lnTo>
                    <a:lnTo>
                      <a:pt x="109" y="3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95" name="Freeform 767"/>
              <p:cNvSpPr>
                <a:spLocks/>
              </p:cNvSpPr>
              <p:nvPr/>
            </p:nvSpPr>
            <p:spPr bwMode="auto">
              <a:xfrm>
                <a:off x="1402" y="2347"/>
                <a:ext cx="87" cy="32"/>
              </a:xfrm>
              <a:custGeom>
                <a:avLst/>
                <a:gdLst/>
                <a:ahLst/>
                <a:cxnLst>
                  <a:cxn ang="0">
                    <a:pos x="83" y="26"/>
                  </a:cxn>
                  <a:cxn ang="0">
                    <a:pos x="75" y="17"/>
                  </a:cxn>
                  <a:cxn ang="0">
                    <a:pos x="58" y="17"/>
                  </a:cxn>
                  <a:cxn ang="0">
                    <a:pos x="36" y="17"/>
                  </a:cxn>
                  <a:cxn ang="0">
                    <a:pos x="27" y="15"/>
                  </a:cxn>
                  <a:cxn ang="0">
                    <a:pos x="21" y="12"/>
                  </a:cxn>
                  <a:cxn ang="0">
                    <a:pos x="19" y="10"/>
                  </a:cxn>
                  <a:cxn ang="0">
                    <a:pos x="17" y="9"/>
                  </a:cxn>
                  <a:cxn ang="0">
                    <a:pos x="15" y="5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2" y="14"/>
                  </a:cxn>
                  <a:cxn ang="0">
                    <a:pos x="6" y="19"/>
                  </a:cxn>
                  <a:cxn ang="0">
                    <a:pos x="11" y="24"/>
                  </a:cxn>
                  <a:cxn ang="0">
                    <a:pos x="23" y="29"/>
                  </a:cxn>
                  <a:cxn ang="0">
                    <a:pos x="34" y="32"/>
                  </a:cxn>
                  <a:cxn ang="0">
                    <a:pos x="58" y="32"/>
                  </a:cxn>
                  <a:cxn ang="0">
                    <a:pos x="75" y="31"/>
                  </a:cxn>
                  <a:cxn ang="0">
                    <a:pos x="68" y="20"/>
                  </a:cxn>
                  <a:cxn ang="0">
                    <a:pos x="83" y="26"/>
                  </a:cxn>
                  <a:cxn ang="0">
                    <a:pos x="87" y="17"/>
                  </a:cxn>
                  <a:cxn ang="0">
                    <a:pos x="75" y="17"/>
                  </a:cxn>
                  <a:cxn ang="0">
                    <a:pos x="83" y="26"/>
                  </a:cxn>
                </a:cxnLst>
                <a:rect l="0" t="0" r="r" b="b"/>
                <a:pathLst>
                  <a:path w="87" h="32">
                    <a:moveTo>
                      <a:pt x="83" y="26"/>
                    </a:moveTo>
                    <a:lnTo>
                      <a:pt x="75" y="17"/>
                    </a:lnTo>
                    <a:lnTo>
                      <a:pt x="58" y="17"/>
                    </a:lnTo>
                    <a:lnTo>
                      <a:pt x="36" y="17"/>
                    </a:lnTo>
                    <a:lnTo>
                      <a:pt x="27" y="15"/>
                    </a:lnTo>
                    <a:lnTo>
                      <a:pt x="21" y="12"/>
                    </a:lnTo>
                    <a:lnTo>
                      <a:pt x="19" y="10"/>
                    </a:lnTo>
                    <a:lnTo>
                      <a:pt x="17" y="9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14"/>
                    </a:lnTo>
                    <a:lnTo>
                      <a:pt x="6" y="19"/>
                    </a:lnTo>
                    <a:lnTo>
                      <a:pt x="11" y="24"/>
                    </a:lnTo>
                    <a:lnTo>
                      <a:pt x="23" y="29"/>
                    </a:lnTo>
                    <a:lnTo>
                      <a:pt x="34" y="32"/>
                    </a:lnTo>
                    <a:lnTo>
                      <a:pt x="58" y="32"/>
                    </a:lnTo>
                    <a:lnTo>
                      <a:pt x="75" y="31"/>
                    </a:lnTo>
                    <a:lnTo>
                      <a:pt x="68" y="20"/>
                    </a:lnTo>
                    <a:lnTo>
                      <a:pt x="83" y="26"/>
                    </a:lnTo>
                    <a:lnTo>
                      <a:pt x="87" y="17"/>
                    </a:lnTo>
                    <a:lnTo>
                      <a:pt x="75" y="17"/>
                    </a:lnTo>
                    <a:lnTo>
                      <a:pt x="83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96" name="Freeform 768"/>
              <p:cNvSpPr>
                <a:spLocks/>
              </p:cNvSpPr>
              <p:nvPr/>
            </p:nvSpPr>
            <p:spPr bwMode="auto">
              <a:xfrm>
                <a:off x="1432" y="2367"/>
                <a:ext cx="53" cy="56"/>
              </a:xfrm>
              <a:custGeom>
                <a:avLst/>
                <a:gdLst/>
                <a:ahLst/>
                <a:cxnLst>
                  <a:cxn ang="0">
                    <a:pos x="2" y="56"/>
                  </a:cxn>
                  <a:cxn ang="0">
                    <a:pos x="6" y="56"/>
                  </a:cxn>
                  <a:cxn ang="0">
                    <a:pos x="21" y="48"/>
                  </a:cxn>
                  <a:cxn ang="0">
                    <a:pos x="34" y="38"/>
                  </a:cxn>
                  <a:cxn ang="0">
                    <a:pos x="43" y="22"/>
                  </a:cxn>
                  <a:cxn ang="0">
                    <a:pos x="53" y="6"/>
                  </a:cxn>
                  <a:cxn ang="0">
                    <a:pos x="38" y="0"/>
                  </a:cxn>
                  <a:cxn ang="0">
                    <a:pos x="30" y="16"/>
                  </a:cxn>
                  <a:cxn ang="0">
                    <a:pos x="21" y="27"/>
                  </a:cxn>
                  <a:cxn ang="0">
                    <a:pos x="12" y="36"/>
                  </a:cxn>
                  <a:cxn ang="0">
                    <a:pos x="0" y="43"/>
                  </a:cxn>
                  <a:cxn ang="0">
                    <a:pos x="2" y="43"/>
                  </a:cxn>
                  <a:cxn ang="0">
                    <a:pos x="2" y="56"/>
                  </a:cxn>
                </a:cxnLst>
                <a:rect l="0" t="0" r="r" b="b"/>
                <a:pathLst>
                  <a:path w="53" h="56">
                    <a:moveTo>
                      <a:pt x="2" y="56"/>
                    </a:moveTo>
                    <a:lnTo>
                      <a:pt x="6" y="56"/>
                    </a:lnTo>
                    <a:lnTo>
                      <a:pt x="21" y="48"/>
                    </a:lnTo>
                    <a:lnTo>
                      <a:pt x="34" y="38"/>
                    </a:lnTo>
                    <a:lnTo>
                      <a:pt x="43" y="22"/>
                    </a:lnTo>
                    <a:lnTo>
                      <a:pt x="53" y="6"/>
                    </a:lnTo>
                    <a:lnTo>
                      <a:pt x="38" y="0"/>
                    </a:lnTo>
                    <a:lnTo>
                      <a:pt x="30" y="16"/>
                    </a:lnTo>
                    <a:lnTo>
                      <a:pt x="21" y="27"/>
                    </a:lnTo>
                    <a:lnTo>
                      <a:pt x="12" y="36"/>
                    </a:lnTo>
                    <a:lnTo>
                      <a:pt x="0" y="43"/>
                    </a:lnTo>
                    <a:lnTo>
                      <a:pt x="2" y="43"/>
                    </a:lnTo>
                    <a:lnTo>
                      <a:pt x="2" y="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97" name="Freeform 769"/>
              <p:cNvSpPr>
                <a:spLocks/>
              </p:cNvSpPr>
              <p:nvPr/>
            </p:nvSpPr>
            <p:spPr bwMode="auto">
              <a:xfrm>
                <a:off x="1361" y="2394"/>
                <a:ext cx="73" cy="29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6" y="14"/>
                  </a:cxn>
                  <a:cxn ang="0">
                    <a:pos x="19" y="17"/>
                  </a:cxn>
                  <a:cxn ang="0">
                    <a:pos x="37" y="21"/>
                  </a:cxn>
                  <a:cxn ang="0">
                    <a:pos x="56" y="27"/>
                  </a:cxn>
                  <a:cxn ang="0">
                    <a:pos x="73" y="29"/>
                  </a:cxn>
                  <a:cxn ang="0">
                    <a:pos x="73" y="16"/>
                  </a:cxn>
                  <a:cxn ang="0">
                    <a:pos x="60" y="14"/>
                  </a:cxn>
                  <a:cxn ang="0">
                    <a:pos x="41" y="9"/>
                  </a:cxn>
                  <a:cxn ang="0">
                    <a:pos x="22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11" y="12"/>
                  </a:cxn>
                </a:cxnLst>
                <a:rect l="0" t="0" r="r" b="b"/>
                <a:pathLst>
                  <a:path w="73" h="29">
                    <a:moveTo>
                      <a:pt x="11" y="12"/>
                    </a:moveTo>
                    <a:lnTo>
                      <a:pt x="6" y="14"/>
                    </a:lnTo>
                    <a:lnTo>
                      <a:pt x="19" y="17"/>
                    </a:lnTo>
                    <a:lnTo>
                      <a:pt x="37" y="21"/>
                    </a:lnTo>
                    <a:lnTo>
                      <a:pt x="56" y="27"/>
                    </a:lnTo>
                    <a:lnTo>
                      <a:pt x="73" y="29"/>
                    </a:lnTo>
                    <a:lnTo>
                      <a:pt x="73" y="16"/>
                    </a:lnTo>
                    <a:lnTo>
                      <a:pt x="60" y="14"/>
                    </a:lnTo>
                    <a:lnTo>
                      <a:pt x="41" y="9"/>
                    </a:lnTo>
                    <a:lnTo>
                      <a:pt x="22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98" name="Freeform 770"/>
              <p:cNvSpPr>
                <a:spLocks/>
              </p:cNvSpPr>
              <p:nvPr/>
            </p:nvSpPr>
            <p:spPr bwMode="auto">
              <a:xfrm>
                <a:off x="1190" y="2396"/>
                <a:ext cx="182" cy="103"/>
              </a:xfrm>
              <a:custGeom>
                <a:avLst/>
                <a:gdLst/>
                <a:ahLst/>
                <a:cxnLst>
                  <a:cxn ang="0">
                    <a:pos x="21" y="91"/>
                  </a:cxn>
                  <a:cxn ang="0">
                    <a:pos x="17" y="103"/>
                  </a:cxn>
                  <a:cxn ang="0">
                    <a:pos x="77" y="83"/>
                  </a:cxn>
                  <a:cxn ang="0">
                    <a:pos x="116" y="69"/>
                  </a:cxn>
                  <a:cxn ang="0">
                    <a:pos x="137" y="61"/>
                  </a:cxn>
                  <a:cxn ang="0">
                    <a:pos x="148" y="56"/>
                  </a:cxn>
                  <a:cxn ang="0">
                    <a:pos x="154" y="47"/>
                  </a:cxn>
                  <a:cxn ang="0">
                    <a:pos x="156" y="41"/>
                  </a:cxn>
                  <a:cxn ang="0">
                    <a:pos x="163" y="29"/>
                  </a:cxn>
                  <a:cxn ang="0">
                    <a:pos x="182" y="10"/>
                  </a:cxn>
                  <a:cxn ang="0">
                    <a:pos x="171" y="0"/>
                  </a:cxn>
                  <a:cxn ang="0">
                    <a:pos x="152" y="20"/>
                  </a:cxn>
                  <a:cxn ang="0">
                    <a:pos x="143" y="34"/>
                  </a:cxn>
                  <a:cxn ang="0">
                    <a:pos x="139" y="42"/>
                  </a:cxn>
                  <a:cxn ang="0">
                    <a:pos x="137" y="44"/>
                  </a:cxn>
                  <a:cxn ang="0">
                    <a:pos x="131" y="49"/>
                  </a:cxn>
                  <a:cxn ang="0">
                    <a:pos x="111" y="56"/>
                  </a:cxn>
                  <a:cxn ang="0">
                    <a:pos x="73" y="69"/>
                  </a:cxn>
                  <a:cxn ang="0">
                    <a:pos x="11" y="90"/>
                  </a:cxn>
                  <a:cxn ang="0">
                    <a:pos x="9" y="101"/>
                  </a:cxn>
                  <a:cxn ang="0">
                    <a:pos x="11" y="90"/>
                  </a:cxn>
                  <a:cxn ang="0">
                    <a:pos x="0" y="93"/>
                  </a:cxn>
                  <a:cxn ang="0">
                    <a:pos x="9" y="101"/>
                  </a:cxn>
                  <a:cxn ang="0">
                    <a:pos x="21" y="91"/>
                  </a:cxn>
                </a:cxnLst>
                <a:rect l="0" t="0" r="r" b="b"/>
                <a:pathLst>
                  <a:path w="182" h="103">
                    <a:moveTo>
                      <a:pt x="21" y="91"/>
                    </a:moveTo>
                    <a:lnTo>
                      <a:pt x="17" y="103"/>
                    </a:lnTo>
                    <a:lnTo>
                      <a:pt x="77" y="83"/>
                    </a:lnTo>
                    <a:lnTo>
                      <a:pt x="116" y="69"/>
                    </a:lnTo>
                    <a:lnTo>
                      <a:pt x="137" y="61"/>
                    </a:lnTo>
                    <a:lnTo>
                      <a:pt x="148" y="56"/>
                    </a:lnTo>
                    <a:lnTo>
                      <a:pt x="154" y="47"/>
                    </a:lnTo>
                    <a:lnTo>
                      <a:pt x="156" y="41"/>
                    </a:lnTo>
                    <a:lnTo>
                      <a:pt x="163" y="29"/>
                    </a:lnTo>
                    <a:lnTo>
                      <a:pt x="182" y="10"/>
                    </a:lnTo>
                    <a:lnTo>
                      <a:pt x="171" y="0"/>
                    </a:lnTo>
                    <a:lnTo>
                      <a:pt x="152" y="20"/>
                    </a:lnTo>
                    <a:lnTo>
                      <a:pt x="143" y="34"/>
                    </a:lnTo>
                    <a:lnTo>
                      <a:pt x="139" y="42"/>
                    </a:lnTo>
                    <a:lnTo>
                      <a:pt x="137" y="44"/>
                    </a:lnTo>
                    <a:lnTo>
                      <a:pt x="131" y="49"/>
                    </a:lnTo>
                    <a:lnTo>
                      <a:pt x="111" y="56"/>
                    </a:lnTo>
                    <a:lnTo>
                      <a:pt x="73" y="69"/>
                    </a:lnTo>
                    <a:lnTo>
                      <a:pt x="11" y="90"/>
                    </a:lnTo>
                    <a:lnTo>
                      <a:pt x="9" y="101"/>
                    </a:lnTo>
                    <a:lnTo>
                      <a:pt x="11" y="90"/>
                    </a:lnTo>
                    <a:lnTo>
                      <a:pt x="0" y="93"/>
                    </a:lnTo>
                    <a:lnTo>
                      <a:pt x="9" y="101"/>
                    </a:lnTo>
                    <a:lnTo>
                      <a:pt x="21" y="9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699" name="Freeform 771"/>
              <p:cNvSpPr>
                <a:spLocks/>
              </p:cNvSpPr>
              <p:nvPr/>
            </p:nvSpPr>
            <p:spPr bwMode="auto">
              <a:xfrm>
                <a:off x="1199" y="2484"/>
                <a:ext cx="188" cy="39"/>
              </a:xfrm>
              <a:custGeom>
                <a:avLst/>
                <a:gdLst/>
                <a:ahLst/>
                <a:cxnLst>
                  <a:cxn ang="0">
                    <a:pos x="175" y="20"/>
                  </a:cxn>
                  <a:cxn ang="0">
                    <a:pos x="188" y="23"/>
                  </a:cxn>
                  <a:cxn ang="0">
                    <a:pos x="183" y="13"/>
                  </a:cxn>
                  <a:cxn ang="0">
                    <a:pos x="175" y="5"/>
                  </a:cxn>
                  <a:cxn ang="0">
                    <a:pos x="166" y="2"/>
                  </a:cxn>
                  <a:cxn ang="0">
                    <a:pos x="154" y="0"/>
                  </a:cxn>
                  <a:cxn ang="0">
                    <a:pos x="132" y="2"/>
                  </a:cxn>
                  <a:cxn ang="0">
                    <a:pos x="107" y="8"/>
                  </a:cxn>
                  <a:cxn ang="0">
                    <a:pos x="81" y="15"/>
                  </a:cxn>
                  <a:cxn ang="0">
                    <a:pos x="55" y="17"/>
                  </a:cxn>
                  <a:cxn ang="0">
                    <a:pos x="44" y="17"/>
                  </a:cxn>
                  <a:cxn ang="0">
                    <a:pos x="32" y="15"/>
                  </a:cxn>
                  <a:cxn ang="0">
                    <a:pos x="21" y="10"/>
                  </a:cxn>
                  <a:cxn ang="0">
                    <a:pos x="12" y="3"/>
                  </a:cxn>
                  <a:cxn ang="0">
                    <a:pos x="0" y="13"/>
                  </a:cxn>
                  <a:cxn ang="0">
                    <a:pos x="14" y="22"/>
                  </a:cxn>
                  <a:cxn ang="0">
                    <a:pos x="27" y="27"/>
                  </a:cxn>
                  <a:cxn ang="0">
                    <a:pos x="42" y="30"/>
                  </a:cxn>
                  <a:cxn ang="0">
                    <a:pos x="57" y="32"/>
                  </a:cxn>
                  <a:cxn ang="0">
                    <a:pos x="85" y="28"/>
                  </a:cxn>
                  <a:cxn ang="0">
                    <a:pos x="111" y="22"/>
                  </a:cxn>
                  <a:cxn ang="0">
                    <a:pos x="136" y="17"/>
                  </a:cxn>
                  <a:cxn ang="0">
                    <a:pos x="156" y="13"/>
                  </a:cxn>
                  <a:cxn ang="0">
                    <a:pos x="162" y="15"/>
                  </a:cxn>
                  <a:cxn ang="0">
                    <a:pos x="166" y="17"/>
                  </a:cxn>
                  <a:cxn ang="0">
                    <a:pos x="169" y="20"/>
                  </a:cxn>
                  <a:cxn ang="0">
                    <a:pos x="173" y="27"/>
                  </a:cxn>
                  <a:cxn ang="0">
                    <a:pos x="186" y="30"/>
                  </a:cxn>
                  <a:cxn ang="0">
                    <a:pos x="173" y="27"/>
                  </a:cxn>
                  <a:cxn ang="0">
                    <a:pos x="175" y="39"/>
                  </a:cxn>
                  <a:cxn ang="0">
                    <a:pos x="186" y="30"/>
                  </a:cxn>
                  <a:cxn ang="0">
                    <a:pos x="175" y="20"/>
                  </a:cxn>
                </a:cxnLst>
                <a:rect l="0" t="0" r="r" b="b"/>
                <a:pathLst>
                  <a:path w="188" h="39">
                    <a:moveTo>
                      <a:pt x="175" y="20"/>
                    </a:moveTo>
                    <a:lnTo>
                      <a:pt x="188" y="23"/>
                    </a:lnTo>
                    <a:lnTo>
                      <a:pt x="183" y="13"/>
                    </a:lnTo>
                    <a:lnTo>
                      <a:pt x="175" y="5"/>
                    </a:lnTo>
                    <a:lnTo>
                      <a:pt x="166" y="2"/>
                    </a:lnTo>
                    <a:lnTo>
                      <a:pt x="154" y="0"/>
                    </a:lnTo>
                    <a:lnTo>
                      <a:pt x="132" y="2"/>
                    </a:lnTo>
                    <a:lnTo>
                      <a:pt x="107" y="8"/>
                    </a:lnTo>
                    <a:lnTo>
                      <a:pt x="81" y="15"/>
                    </a:lnTo>
                    <a:lnTo>
                      <a:pt x="55" y="17"/>
                    </a:lnTo>
                    <a:lnTo>
                      <a:pt x="44" y="17"/>
                    </a:lnTo>
                    <a:lnTo>
                      <a:pt x="32" y="15"/>
                    </a:lnTo>
                    <a:lnTo>
                      <a:pt x="21" y="10"/>
                    </a:lnTo>
                    <a:lnTo>
                      <a:pt x="12" y="3"/>
                    </a:lnTo>
                    <a:lnTo>
                      <a:pt x="0" y="13"/>
                    </a:lnTo>
                    <a:lnTo>
                      <a:pt x="14" y="22"/>
                    </a:lnTo>
                    <a:lnTo>
                      <a:pt x="27" y="27"/>
                    </a:lnTo>
                    <a:lnTo>
                      <a:pt x="42" y="30"/>
                    </a:lnTo>
                    <a:lnTo>
                      <a:pt x="57" y="32"/>
                    </a:lnTo>
                    <a:lnTo>
                      <a:pt x="85" y="28"/>
                    </a:lnTo>
                    <a:lnTo>
                      <a:pt x="111" y="22"/>
                    </a:lnTo>
                    <a:lnTo>
                      <a:pt x="136" y="17"/>
                    </a:lnTo>
                    <a:lnTo>
                      <a:pt x="156" y="13"/>
                    </a:lnTo>
                    <a:lnTo>
                      <a:pt x="162" y="15"/>
                    </a:lnTo>
                    <a:lnTo>
                      <a:pt x="166" y="17"/>
                    </a:lnTo>
                    <a:lnTo>
                      <a:pt x="169" y="20"/>
                    </a:lnTo>
                    <a:lnTo>
                      <a:pt x="173" y="27"/>
                    </a:lnTo>
                    <a:lnTo>
                      <a:pt x="186" y="30"/>
                    </a:lnTo>
                    <a:lnTo>
                      <a:pt x="173" y="27"/>
                    </a:lnTo>
                    <a:lnTo>
                      <a:pt x="175" y="39"/>
                    </a:lnTo>
                    <a:lnTo>
                      <a:pt x="186" y="30"/>
                    </a:lnTo>
                    <a:lnTo>
                      <a:pt x="175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00" name="Freeform 772"/>
              <p:cNvSpPr>
                <a:spLocks/>
              </p:cNvSpPr>
              <p:nvPr/>
            </p:nvSpPr>
            <p:spPr bwMode="auto">
              <a:xfrm>
                <a:off x="1374" y="2470"/>
                <a:ext cx="111" cy="44"/>
              </a:xfrm>
              <a:custGeom>
                <a:avLst/>
                <a:gdLst/>
                <a:ahLst/>
                <a:cxnLst>
                  <a:cxn ang="0">
                    <a:pos x="105" y="21"/>
                  </a:cxn>
                  <a:cxn ang="0">
                    <a:pos x="111" y="24"/>
                  </a:cxn>
                  <a:cxn ang="0">
                    <a:pos x="96" y="10"/>
                  </a:cxn>
                  <a:cxn ang="0">
                    <a:pos x="81" y="4"/>
                  </a:cxn>
                  <a:cxn ang="0">
                    <a:pos x="73" y="0"/>
                  </a:cxn>
                  <a:cxn ang="0">
                    <a:pos x="66" y="0"/>
                  </a:cxn>
                  <a:cxn ang="0">
                    <a:pos x="58" y="0"/>
                  </a:cxn>
                  <a:cxn ang="0">
                    <a:pos x="51" y="2"/>
                  </a:cxn>
                  <a:cxn ang="0">
                    <a:pos x="38" y="5"/>
                  </a:cxn>
                  <a:cxn ang="0">
                    <a:pos x="24" y="14"/>
                  </a:cxn>
                  <a:cxn ang="0">
                    <a:pos x="13" y="22"/>
                  </a:cxn>
                  <a:cxn ang="0">
                    <a:pos x="0" y="34"/>
                  </a:cxn>
                  <a:cxn ang="0">
                    <a:pos x="11" y="44"/>
                  </a:cxn>
                  <a:cxn ang="0">
                    <a:pos x="23" y="32"/>
                  </a:cxn>
                  <a:cxn ang="0">
                    <a:pos x="34" y="24"/>
                  </a:cxn>
                  <a:cxn ang="0">
                    <a:pos x="45" y="19"/>
                  </a:cxn>
                  <a:cxn ang="0">
                    <a:pos x="55" y="14"/>
                  </a:cxn>
                  <a:cxn ang="0">
                    <a:pos x="58" y="14"/>
                  </a:cxn>
                  <a:cxn ang="0">
                    <a:pos x="64" y="14"/>
                  </a:cxn>
                  <a:cxn ang="0">
                    <a:pos x="70" y="14"/>
                  </a:cxn>
                  <a:cxn ang="0">
                    <a:pos x="73" y="16"/>
                  </a:cxn>
                  <a:cxn ang="0">
                    <a:pos x="86" y="22"/>
                  </a:cxn>
                  <a:cxn ang="0">
                    <a:pos x="100" y="32"/>
                  </a:cxn>
                  <a:cxn ang="0">
                    <a:pos x="105" y="36"/>
                  </a:cxn>
                  <a:cxn ang="0">
                    <a:pos x="100" y="32"/>
                  </a:cxn>
                  <a:cxn ang="0">
                    <a:pos x="103" y="36"/>
                  </a:cxn>
                  <a:cxn ang="0">
                    <a:pos x="105" y="36"/>
                  </a:cxn>
                  <a:cxn ang="0">
                    <a:pos x="105" y="21"/>
                  </a:cxn>
                </a:cxnLst>
                <a:rect l="0" t="0" r="r" b="b"/>
                <a:pathLst>
                  <a:path w="111" h="44">
                    <a:moveTo>
                      <a:pt x="105" y="21"/>
                    </a:moveTo>
                    <a:lnTo>
                      <a:pt x="111" y="24"/>
                    </a:lnTo>
                    <a:lnTo>
                      <a:pt x="96" y="10"/>
                    </a:lnTo>
                    <a:lnTo>
                      <a:pt x="81" y="4"/>
                    </a:lnTo>
                    <a:lnTo>
                      <a:pt x="73" y="0"/>
                    </a:lnTo>
                    <a:lnTo>
                      <a:pt x="66" y="0"/>
                    </a:lnTo>
                    <a:lnTo>
                      <a:pt x="58" y="0"/>
                    </a:lnTo>
                    <a:lnTo>
                      <a:pt x="51" y="2"/>
                    </a:lnTo>
                    <a:lnTo>
                      <a:pt x="38" y="5"/>
                    </a:lnTo>
                    <a:lnTo>
                      <a:pt x="24" y="14"/>
                    </a:lnTo>
                    <a:lnTo>
                      <a:pt x="13" y="22"/>
                    </a:lnTo>
                    <a:lnTo>
                      <a:pt x="0" y="34"/>
                    </a:lnTo>
                    <a:lnTo>
                      <a:pt x="11" y="44"/>
                    </a:lnTo>
                    <a:lnTo>
                      <a:pt x="23" y="32"/>
                    </a:lnTo>
                    <a:lnTo>
                      <a:pt x="34" y="24"/>
                    </a:lnTo>
                    <a:lnTo>
                      <a:pt x="45" y="19"/>
                    </a:lnTo>
                    <a:lnTo>
                      <a:pt x="55" y="14"/>
                    </a:lnTo>
                    <a:lnTo>
                      <a:pt x="58" y="14"/>
                    </a:lnTo>
                    <a:lnTo>
                      <a:pt x="64" y="14"/>
                    </a:lnTo>
                    <a:lnTo>
                      <a:pt x="70" y="14"/>
                    </a:lnTo>
                    <a:lnTo>
                      <a:pt x="73" y="16"/>
                    </a:lnTo>
                    <a:lnTo>
                      <a:pt x="86" y="22"/>
                    </a:lnTo>
                    <a:lnTo>
                      <a:pt x="100" y="32"/>
                    </a:lnTo>
                    <a:lnTo>
                      <a:pt x="105" y="36"/>
                    </a:lnTo>
                    <a:lnTo>
                      <a:pt x="100" y="32"/>
                    </a:lnTo>
                    <a:lnTo>
                      <a:pt x="103" y="36"/>
                    </a:lnTo>
                    <a:lnTo>
                      <a:pt x="105" y="36"/>
                    </a:lnTo>
                    <a:lnTo>
                      <a:pt x="105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01" name="Freeform 773"/>
              <p:cNvSpPr>
                <a:spLocks/>
              </p:cNvSpPr>
              <p:nvPr/>
            </p:nvSpPr>
            <p:spPr bwMode="auto">
              <a:xfrm>
                <a:off x="1479" y="2470"/>
                <a:ext cx="94" cy="36"/>
              </a:xfrm>
              <a:custGeom>
                <a:avLst/>
                <a:gdLst/>
                <a:ahLst/>
                <a:cxnLst>
                  <a:cxn ang="0">
                    <a:pos x="75" y="9"/>
                  </a:cxn>
                  <a:cxn ang="0">
                    <a:pos x="83" y="0"/>
                  </a:cxn>
                  <a:cxn ang="0">
                    <a:pos x="72" y="0"/>
                  </a:cxn>
                  <a:cxn ang="0">
                    <a:pos x="60" y="4"/>
                  </a:cxn>
                  <a:cxn ang="0">
                    <a:pos x="49" y="7"/>
                  </a:cxn>
                  <a:cxn ang="0">
                    <a:pos x="40" y="10"/>
                  </a:cxn>
                  <a:cxn ang="0">
                    <a:pos x="28" y="16"/>
                  </a:cxn>
                  <a:cxn ang="0">
                    <a:pos x="19" y="19"/>
                  </a:cxn>
                  <a:cxn ang="0">
                    <a:pos x="10" y="21"/>
                  </a:cxn>
                  <a:cxn ang="0">
                    <a:pos x="0" y="21"/>
                  </a:cxn>
                  <a:cxn ang="0">
                    <a:pos x="0" y="36"/>
                  </a:cxn>
                  <a:cxn ang="0">
                    <a:pos x="12" y="34"/>
                  </a:cxn>
                  <a:cxn ang="0">
                    <a:pos x="23" y="31"/>
                  </a:cxn>
                  <a:cxn ang="0">
                    <a:pos x="34" y="27"/>
                  </a:cxn>
                  <a:cxn ang="0">
                    <a:pos x="45" y="24"/>
                  </a:cxn>
                  <a:cxn ang="0">
                    <a:pos x="55" y="21"/>
                  </a:cxn>
                  <a:cxn ang="0">
                    <a:pos x="66" y="17"/>
                  </a:cxn>
                  <a:cxn ang="0">
                    <a:pos x="75" y="14"/>
                  </a:cxn>
                  <a:cxn ang="0">
                    <a:pos x="83" y="14"/>
                  </a:cxn>
                  <a:cxn ang="0">
                    <a:pos x="90" y="4"/>
                  </a:cxn>
                  <a:cxn ang="0">
                    <a:pos x="83" y="14"/>
                  </a:cxn>
                  <a:cxn ang="0">
                    <a:pos x="94" y="14"/>
                  </a:cxn>
                  <a:cxn ang="0">
                    <a:pos x="90" y="4"/>
                  </a:cxn>
                  <a:cxn ang="0">
                    <a:pos x="75" y="9"/>
                  </a:cxn>
                </a:cxnLst>
                <a:rect l="0" t="0" r="r" b="b"/>
                <a:pathLst>
                  <a:path w="94" h="36">
                    <a:moveTo>
                      <a:pt x="75" y="9"/>
                    </a:moveTo>
                    <a:lnTo>
                      <a:pt x="83" y="0"/>
                    </a:lnTo>
                    <a:lnTo>
                      <a:pt x="72" y="0"/>
                    </a:lnTo>
                    <a:lnTo>
                      <a:pt x="60" y="4"/>
                    </a:lnTo>
                    <a:lnTo>
                      <a:pt x="49" y="7"/>
                    </a:lnTo>
                    <a:lnTo>
                      <a:pt x="40" y="10"/>
                    </a:lnTo>
                    <a:lnTo>
                      <a:pt x="28" y="16"/>
                    </a:lnTo>
                    <a:lnTo>
                      <a:pt x="19" y="19"/>
                    </a:lnTo>
                    <a:lnTo>
                      <a:pt x="10" y="21"/>
                    </a:lnTo>
                    <a:lnTo>
                      <a:pt x="0" y="21"/>
                    </a:lnTo>
                    <a:lnTo>
                      <a:pt x="0" y="36"/>
                    </a:lnTo>
                    <a:lnTo>
                      <a:pt x="12" y="34"/>
                    </a:lnTo>
                    <a:lnTo>
                      <a:pt x="23" y="31"/>
                    </a:lnTo>
                    <a:lnTo>
                      <a:pt x="34" y="27"/>
                    </a:lnTo>
                    <a:lnTo>
                      <a:pt x="45" y="24"/>
                    </a:lnTo>
                    <a:lnTo>
                      <a:pt x="55" y="21"/>
                    </a:lnTo>
                    <a:lnTo>
                      <a:pt x="66" y="17"/>
                    </a:lnTo>
                    <a:lnTo>
                      <a:pt x="75" y="14"/>
                    </a:lnTo>
                    <a:lnTo>
                      <a:pt x="83" y="14"/>
                    </a:lnTo>
                    <a:lnTo>
                      <a:pt x="90" y="4"/>
                    </a:lnTo>
                    <a:lnTo>
                      <a:pt x="83" y="14"/>
                    </a:lnTo>
                    <a:lnTo>
                      <a:pt x="94" y="14"/>
                    </a:lnTo>
                    <a:lnTo>
                      <a:pt x="90" y="4"/>
                    </a:lnTo>
                    <a:lnTo>
                      <a:pt x="75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02" name="Freeform 774"/>
              <p:cNvSpPr>
                <a:spLocks/>
              </p:cNvSpPr>
              <p:nvPr/>
            </p:nvSpPr>
            <p:spPr bwMode="auto">
              <a:xfrm>
                <a:off x="1554" y="2465"/>
                <a:ext cx="79" cy="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60" y="14"/>
                  </a:cxn>
                  <a:cxn ang="0">
                    <a:pos x="62" y="31"/>
                  </a:cxn>
                  <a:cxn ang="0">
                    <a:pos x="64" y="42"/>
                  </a:cxn>
                  <a:cxn ang="0">
                    <a:pos x="62" y="49"/>
                  </a:cxn>
                  <a:cxn ang="0">
                    <a:pos x="62" y="51"/>
                  </a:cxn>
                  <a:cxn ang="0">
                    <a:pos x="62" y="51"/>
                  </a:cxn>
                  <a:cxn ang="0">
                    <a:pos x="60" y="51"/>
                  </a:cxn>
                  <a:cxn ang="0">
                    <a:pos x="57" y="47"/>
                  </a:cxn>
                  <a:cxn ang="0">
                    <a:pos x="51" y="44"/>
                  </a:cxn>
                  <a:cxn ang="0">
                    <a:pos x="25" y="21"/>
                  </a:cxn>
                  <a:cxn ang="0">
                    <a:pos x="0" y="14"/>
                  </a:cxn>
                  <a:cxn ang="0">
                    <a:pos x="15" y="9"/>
                  </a:cxn>
                  <a:cxn ang="0">
                    <a:pos x="14" y="29"/>
                  </a:cxn>
                  <a:cxn ang="0">
                    <a:pos x="40" y="54"/>
                  </a:cxn>
                  <a:cxn ang="0">
                    <a:pos x="47" y="59"/>
                  </a:cxn>
                  <a:cxn ang="0">
                    <a:pos x="55" y="64"/>
                  </a:cxn>
                  <a:cxn ang="0">
                    <a:pos x="64" y="64"/>
                  </a:cxn>
                  <a:cxn ang="0">
                    <a:pos x="74" y="61"/>
                  </a:cxn>
                  <a:cxn ang="0">
                    <a:pos x="77" y="53"/>
                  </a:cxn>
                  <a:cxn ang="0">
                    <a:pos x="79" y="42"/>
                  </a:cxn>
                  <a:cxn ang="0">
                    <a:pos x="79" y="29"/>
                  </a:cxn>
                  <a:cxn ang="0">
                    <a:pos x="75" y="10"/>
                  </a:cxn>
                  <a:cxn ang="0">
                    <a:pos x="64" y="19"/>
                  </a:cxn>
                  <a:cxn ang="0">
                    <a:pos x="72" y="5"/>
                  </a:cxn>
                  <a:cxn ang="0">
                    <a:pos x="57" y="0"/>
                  </a:cxn>
                  <a:cxn ang="0">
                    <a:pos x="60" y="14"/>
                  </a:cxn>
                  <a:cxn ang="0">
                    <a:pos x="72" y="5"/>
                  </a:cxn>
                </a:cxnLst>
                <a:rect l="0" t="0" r="r" b="b"/>
                <a:pathLst>
                  <a:path w="79" h="64">
                    <a:moveTo>
                      <a:pt x="72" y="5"/>
                    </a:moveTo>
                    <a:lnTo>
                      <a:pt x="60" y="14"/>
                    </a:lnTo>
                    <a:lnTo>
                      <a:pt x="62" y="31"/>
                    </a:lnTo>
                    <a:lnTo>
                      <a:pt x="64" y="42"/>
                    </a:lnTo>
                    <a:lnTo>
                      <a:pt x="62" y="49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0" y="51"/>
                    </a:lnTo>
                    <a:lnTo>
                      <a:pt x="57" y="47"/>
                    </a:lnTo>
                    <a:lnTo>
                      <a:pt x="51" y="44"/>
                    </a:lnTo>
                    <a:lnTo>
                      <a:pt x="25" y="21"/>
                    </a:lnTo>
                    <a:lnTo>
                      <a:pt x="0" y="14"/>
                    </a:lnTo>
                    <a:lnTo>
                      <a:pt x="15" y="9"/>
                    </a:lnTo>
                    <a:lnTo>
                      <a:pt x="14" y="29"/>
                    </a:lnTo>
                    <a:lnTo>
                      <a:pt x="40" y="54"/>
                    </a:lnTo>
                    <a:lnTo>
                      <a:pt x="47" y="59"/>
                    </a:lnTo>
                    <a:lnTo>
                      <a:pt x="55" y="64"/>
                    </a:lnTo>
                    <a:lnTo>
                      <a:pt x="64" y="64"/>
                    </a:lnTo>
                    <a:lnTo>
                      <a:pt x="74" y="61"/>
                    </a:lnTo>
                    <a:lnTo>
                      <a:pt x="77" y="53"/>
                    </a:lnTo>
                    <a:lnTo>
                      <a:pt x="79" y="42"/>
                    </a:lnTo>
                    <a:lnTo>
                      <a:pt x="79" y="29"/>
                    </a:lnTo>
                    <a:lnTo>
                      <a:pt x="75" y="10"/>
                    </a:lnTo>
                    <a:lnTo>
                      <a:pt x="64" y="19"/>
                    </a:lnTo>
                    <a:lnTo>
                      <a:pt x="72" y="5"/>
                    </a:lnTo>
                    <a:lnTo>
                      <a:pt x="57" y="0"/>
                    </a:lnTo>
                    <a:lnTo>
                      <a:pt x="60" y="14"/>
                    </a:lnTo>
                    <a:lnTo>
                      <a:pt x="7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03" name="Freeform 775"/>
              <p:cNvSpPr>
                <a:spLocks/>
              </p:cNvSpPr>
              <p:nvPr/>
            </p:nvSpPr>
            <p:spPr bwMode="auto">
              <a:xfrm>
                <a:off x="1618" y="2445"/>
                <a:ext cx="192" cy="52"/>
              </a:xfrm>
              <a:custGeom>
                <a:avLst/>
                <a:gdLst/>
                <a:ahLst/>
                <a:cxnLst>
                  <a:cxn ang="0">
                    <a:pos x="175" y="7"/>
                  </a:cxn>
                  <a:cxn ang="0">
                    <a:pos x="175" y="0"/>
                  </a:cxn>
                  <a:cxn ang="0">
                    <a:pos x="167" y="8"/>
                  </a:cxn>
                  <a:cxn ang="0">
                    <a:pos x="160" y="15"/>
                  </a:cxn>
                  <a:cxn ang="0">
                    <a:pos x="149" y="22"/>
                  </a:cxn>
                  <a:cxn ang="0">
                    <a:pos x="139" y="27"/>
                  </a:cxn>
                  <a:cxn ang="0">
                    <a:pos x="130" y="30"/>
                  </a:cxn>
                  <a:cxn ang="0">
                    <a:pos x="119" y="34"/>
                  </a:cxn>
                  <a:cxn ang="0">
                    <a:pos x="107" y="37"/>
                  </a:cxn>
                  <a:cxn ang="0">
                    <a:pos x="96" y="39"/>
                  </a:cxn>
                  <a:cxn ang="0">
                    <a:pos x="72" y="39"/>
                  </a:cxn>
                  <a:cxn ang="0">
                    <a:pos x="49" y="37"/>
                  </a:cxn>
                  <a:cxn ang="0">
                    <a:pos x="27" y="32"/>
                  </a:cxn>
                  <a:cxn ang="0">
                    <a:pos x="8" y="25"/>
                  </a:cxn>
                  <a:cxn ang="0">
                    <a:pos x="0" y="39"/>
                  </a:cxn>
                  <a:cxn ang="0">
                    <a:pos x="23" y="46"/>
                  </a:cxn>
                  <a:cxn ang="0">
                    <a:pos x="45" y="51"/>
                  </a:cxn>
                  <a:cxn ang="0">
                    <a:pos x="72" y="52"/>
                  </a:cxn>
                  <a:cxn ang="0">
                    <a:pos x="96" y="52"/>
                  </a:cxn>
                  <a:cxn ang="0">
                    <a:pos x="109" y="51"/>
                  </a:cxn>
                  <a:cxn ang="0">
                    <a:pos x="122" y="47"/>
                  </a:cxn>
                  <a:cxn ang="0">
                    <a:pos x="135" y="44"/>
                  </a:cxn>
                  <a:cxn ang="0">
                    <a:pos x="147" y="39"/>
                  </a:cxn>
                  <a:cxn ang="0">
                    <a:pos x="158" y="34"/>
                  </a:cxn>
                  <a:cxn ang="0">
                    <a:pos x="169" y="27"/>
                  </a:cxn>
                  <a:cxn ang="0">
                    <a:pos x="179" y="19"/>
                  </a:cxn>
                  <a:cxn ang="0">
                    <a:pos x="188" y="8"/>
                  </a:cxn>
                  <a:cxn ang="0">
                    <a:pos x="188" y="2"/>
                  </a:cxn>
                  <a:cxn ang="0">
                    <a:pos x="188" y="8"/>
                  </a:cxn>
                  <a:cxn ang="0">
                    <a:pos x="192" y="5"/>
                  </a:cxn>
                  <a:cxn ang="0">
                    <a:pos x="188" y="2"/>
                  </a:cxn>
                  <a:cxn ang="0">
                    <a:pos x="175" y="7"/>
                  </a:cxn>
                </a:cxnLst>
                <a:rect l="0" t="0" r="r" b="b"/>
                <a:pathLst>
                  <a:path w="192" h="52">
                    <a:moveTo>
                      <a:pt x="175" y="7"/>
                    </a:moveTo>
                    <a:lnTo>
                      <a:pt x="175" y="0"/>
                    </a:lnTo>
                    <a:lnTo>
                      <a:pt x="167" y="8"/>
                    </a:lnTo>
                    <a:lnTo>
                      <a:pt x="160" y="15"/>
                    </a:lnTo>
                    <a:lnTo>
                      <a:pt x="149" y="22"/>
                    </a:lnTo>
                    <a:lnTo>
                      <a:pt x="139" y="27"/>
                    </a:lnTo>
                    <a:lnTo>
                      <a:pt x="130" y="30"/>
                    </a:lnTo>
                    <a:lnTo>
                      <a:pt x="119" y="34"/>
                    </a:lnTo>
                    <a:lnTo>
                      <a:pt x="107" y="37"/>
                    </a:lnTo>
                    <a:lnTo>
                      <a:pt x="96" y="39"/>
                    </a:lnTo>
                    <a:lnTo>
                      <a:pt x="72" y="39"/>
                    </a:lnTo>
                    <a:lnTo>
                      <a:pt x="49" y="37"/>
                    </a:lnTo>
                    <a:lnTo>
                      <a:pt x="27" y="32"/>
                    </a:lnTo>
                    <a:lnTo>
                      <a:pt x="8" y="25"/>
                    </a:lnTo>
                    <a:lnTo>
                      <a:pt x="0" y="39"/>
                    </a:lnTo>
                    <a:lnTo>
                      <a:pt x="23" y="46"/>
                    </a:lnTo>
                    <a:lnTo>
                      <a:pt x="45" y="51"/>
                    </a:lnTo>
                    <a:lnTo>
                      <a:pt x="72" y="52"/>
                    </a:lnTo>
                    <a:lnTo>
                      <a:pt x="96" y="52"/>
                    </a:lnTo>
                    <a:lnTo>
                      <a:pt x="109" y="51"/>
                    </a:lnTo>
                    <a:lnTo>
                      <a:pt x="122" y="47"/>
                    </a:lnTo>
                    <a:lnTo>
                      <a:pt x="135" y="44"/>
                    </a:lnTo>
                    <a:lnTo>
                      <a:pt x="147" y="39"/>
                    </a:lnTo>
                    <a:lnTo>
                      <a:pt x="158" y="34"/>
                    </a:lnTo>
                    <a:lnTo>
                      <a:pt x="169" y="27"/>
                    </a:lnTo>
                    <a:lnTo>
                      <a:pt x="179" y="19"/>
                    </a:lnTo>
                    <a:lnTo>
                      <a:pt x="188" y="8"/>
                    </a:lnTo>
                    <a:lnTo>
                      <a:pt x="188" y="2"/>
                    </a:lnTo>
                    <a:lnTo>
                      <a:pt x="188" y="8"/>
                    </a:lnTo>
                    <a:lnTo>
                      <a:pt x="192" y="5"/>
                    </a:lnTo>
                    <a:lnTo>
                      <a:pt x="188" y="2"/>
                    </a:lnTo>
                    <a:lnTo>
                      <a:pt x="17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04" name="Freeform 776"/>
              <p:cNvSpPr>
                <a:spLocks/>
              </p:cNvSpPr>
              <p:nvPr/>
            </p:nvSpPr>
            <p:spPr bwMode="auto">
              <a:xfrm>
                <a:off x="1722" y="2411"/>
                <a:ext cx="84" cy="4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10"/>
                  </a:cxn>
                  <a:cxn ang="0">
                    <a:pos x="13" y="17"/>
                  </a:cxn>
                  <a:cxn ang="0">
                    <a:pos x="22" y="21"/>
                  </a:cxn>
                  <a:cxn ang="0">
                    <a:pos x="33" y="26"/>
                  </a:cxn>
                  <a:cxn ang="0">
                    <a:pos x="45" y="29"/>
                  </a:cxn>
                  <a:cxn ang="0">
                    <a:pos x="54" y="32"/>
                  </a:cxn>
                  <a:cxn ang="0">
                    <a:pos x="62" y="36"/>
                  </a:cxn>
                  <a:cxn ang="0">
                    <a:pos x="67" y="39"/>
                  </a:cxn>
                  <a:cxn ang="0">
                    <a:pos x="71" y="41"/>
                  </a:cxn>
                  <a:cxn ang="0">
                    <a:pos x="84" y="36"/>
                  </a:cxn>
                  <a:cxn ang="0">
                    <a:pos x="78" y="27"/>
                  </a:cxn>
                  <a:cxn ang="0">
                    <a:pos x="69" y="22"/>
                  </a:cxn>
                  <a:cxn ang="0">
                    <a:pos x="60" y="19"/>
                  </a:cxn>
                  <a:cxn ang="0">
                    <a:pos x="50" y="15"/>
                  </a:cxn>
                  <a:cxn ang="0">
                    <a:pos x="39" y="12"/>
                  </a:cxn>
                  <a:cxn ang="0">
                    <a:pos x="30" y="9"/>
                  </a:cxn>
                  <a:cxn ang="0">
                    <a:pos x="22" y="5"/>
                  </a:cxn>
                  <a:cxn ang="0">
                    <a:pos x="15" y="0"/>
                  </a:cxn>
                  <a:cxn ang="0">
                    <a:pos x="15" y="1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3" y="10"/>
                  </a:cxn>
                  <a:cxn ang="0">
                    <a:pos x="5" y="0"/>
                  </a:cxn>
                </a:cxnLst>
                <a:rect l="0" t="0" r="r" b="b"/>
                <a:pathLst>
                  <a:path w="84" h="41">
                    <a:moveTo>
                      <a:pt x="5" y="0"/>
                    </a:moveTo>
                    <a:lnTo>
                      <a:pt x="3" y="10"/>
                    </a:lnTo>
                    <a:lnTo>
                      <a:pt x="13" y="17"/>
                    </a:lnTo>
                    <a:lnTo>
                      <a:pt x="22" y="21"/>
                    </a:lnTo>
                    <a:lnTo>
                      <a:pt x="33" y="26"/>
                    </a:lnTo>
                    <a:lnTo>
                      <a:pt x="45" y="29"/>
                    </a:lnTo>
                    <a:lnTo>
                      <a:pt x="54" y="32"/>
                    </a:lnTo>
                    <a:lnTo>
                      <a:pt x="62" y="36"/>
                    </a:lnTo>
                    <a:lnTo>
                      <a:pt x="67" y="39"/>
                    </a:lnTo>
                    <a:lnTo>
                      <a:pt x="71" y="41"/>
                    </a:lnTo>
                    <a:lnTo>
                      <a:pt x="84" y="36"/>
                    </a:lnTo>
                    <a:lnTo>
                      <a:pt x="78" y="27"/>
                    </a:lnTo>
                    <a:lnTo>
                      <a:pt x="69" y="22"/>
                    </a:lnTo>
                    <a:lnTo>
                      <a:pt x="60" y="19"/>
                    </a:lnTo>
                    <a:lnTo>
                      <a:pt x="50" y="15"/>
                    </a:lnTo>
                    <a:lnTo>
                      <a:pt x="39" y="12"/>
                    </a:lnTo>
                    <a:lnTo>
                      <a:pt x="30" y="9"/>
                    </a:lnTo>
                    <a:lnTo>
                      <a:pt x="22" y="5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05" name="Freeform 777"/>
              <p:cNvSpPr>
                <a:spLocks/>
              </p:cNvSpPr>
              <p:nvPr/>
            </p:nvSpPr>
            <p:spPr bwMode="auto">
              <a:xfrm>
                <a:off x="1727" y="2367"/>
                <a:ext cx="55" cy="54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1" y="6"/>
                  </a:cxn>
                  <a:cxn ang="0">
                    <a:pos x="32" y="16"/>
                  </a:cxn>
                  <a:cxn ang="0">
                    <a:pos x="21" y="26"/>
                  </a:cxn>
                  <a:cxn ang="0">
                    <a:pos x="8" y="36"/>
                  </a:cxn>
                  <a:cxn ang="0">
                    <a:pos x="0" y="44"/>
                  </a:cxn>
                  <a:cxn ang="0">
                    <a:pos x="10" y="54"/>
                  </a:cxn>
                  <a:cxn ang="0">
                    <a:pos x="19" y="48"/>
                  </a:cxn>
                  <a:cxn ang="0">
                    <a:pos x="32" y="36"/>
                  </a:cxn>
                  <a:cxn ang="0">
                    <a:pos x="45" y="24"/>
                  </a:cxn>
                  <a:cxn ang="0">
                    <a:pos x="55" y="11"/>
                  </a:cxn>
                  <a:cxn ang="0">
                    <a:pos x="47" y="16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41" y="6"/>
                  </a:cxn>
                  <a:cxn ang="0">
                    <a:pos x="47" y="0"/>
                  </a:cxn>
                </a:cxnLst>
                <a:rect l="0" t="0" r="r" b="b"/>
                <a:pathLst>
                  <a:path w="55" h="54">
                    <a:moveTo>
                      <a:pt x="47" y="0"/>
                    </a:moveTo>
                    <a:lnTo>
                      <a:pt x="41" y="6"/>
                    </a:lnTo>
                    <a:lnTo>
                      <a:pt x="32" y="16"/>
                    </a:lnTo>
                    <a:lnTo>
                      <a:pt x="21" y="26"/>
                    </a:lnTo>
                    <a:lnTo>
                      <a:pt x="8" y="36"/>
                    </a:lnTo>
                    <a:lnTo>
                      <a:pt x="0" y="44"/>
                    </a:lnTo>
                    <a:lnTo>
                      <a:pt x="10" y="54"/>
                    </a:lnTo>
                    <a:lnTo>
                      <a:pt x="19" y="48"/>
                    </a:lnTo>
                    <a:lnTo>
                      <a:pt x="32" y="36"/>
                    </a:lnTo>
                    <a:lnTo>
                      <a:pt x="45" y="24"/>
                    </a:lnTo>
                    <a:lnTo>
                      <a:pt x="55" y="11"/>
                    </a:lnTo>
                    <a:lnTo>
                      <a:pt x="47" y="16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1" y="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06" name="Freeform 778"/>
              <p:cNvSpPr>
                <a:spLocks/>
              </p:cNvSpPr>
              <p:nvPr/>
            </p:nvSpPr>
            <p:spPr bwMode="auto">
              <a:xfrm>
                <a:off x="1774" y="2313"/>
                <a:ext cx="96" cy="70"/>
              </a:xfrm>
              <a:custGeom>
                <a:avLst/>
                <a:gdLst/>
                <a:ahLst/>
                <a:cxnLst>
                  <a:cxn ang="0">
                    <a:pos x="81" y="7"/>
                  </a:cxn>
                  <a:cxn ang="0">
                    <a:pos x="79" y="0"/>
                  </a:cxn>
                  <a:cxn ang="0">
                    <a:pos x="75" y="9"/>
                  </a:cxn>
                  <a:cxn ang="0">
                    <a:pos x="68" y="17"/>
                  </a:cxn>
                  <a:cxn ang="0">
                    <a:pos x="60" y="27"/>
                  </a:cxn>
                  <a:cxn ang="0">
                    <a:pos x="49" y="36"/>
                  </a:cxn>
                  <a:cxn ang="0">
                    <a:pos x="36" y="44"/>
                  </a:cxn>
                  <a:cxn ang="0">
                    <a:pos x="25" y="49"/>
                  </a:cxn>
                  <a:cxn ang="0">
                    <a:pos x="11" y="54"/>
                  </a:cxn>
                  <a:cxn ang="0">
                    <a:pos x="0" y="54"/>
                  </a:cxn>
                  <a:cxn ang="0">
                    <a:pos x="0" y="70"/>
                  </a:cxn>
                  <a:cxn ang="0">
                    <a:pos x="15" y="68"/>
                  </a:cxn>
                  <a:cxn ang="0">
                    <a:pos x="30" y="63"/>
                  </a:cxn>
                  <a:cxn ang="0">
                    <a:pos x="45" y="56"/>
                  </a:cxn>
                  <a:cxn ang="0">
                    <a:pos x="58" y="46"/>
                  </a:cxn>
                  <a:cxn ang="0">
                    <a:pos x="70" y="38"/>
                  </a:cxn>
                  <a:cxn ang="0">
                    <a:pos x="81" y="26"/>
                  </a:cxn>
                  <a:cxn ang="0">
                    <a:pos x="88" y="16"/>
                  </a:cxn>
                  <a:cxn ang="0">
                    <a:pos x="94" y="6"/>
                  </a:cxn>
                  <a:cxn ang="0">
                    <a:pos x="94" y="0"/>
                  </a:cxn>
                  <a:cxn ang="0">
                    <a:pos x="94" y="6"/>
                  </a:cxn>
                  <a:cxn ang="0">
                    <a:pos x="96" y="2"/>
                  </a:cxn>
                  <a:cxn ang="0">
                    <a:pos x="94" y="0"/>
                  </a:cxn>
                  <a:cxn ang="0">
                    <a:pos x="81" y="7"/>
                  </a:cxn>
                </a:cxnLst>
                <a:rect l="0" t="0" r="r" b="b"/>
                <a:pathLst>
                  <a:path w="96" h="70">
                    <a:moveTo>
                      <a:pt x="81" y="7"/>
                    </a:moveTo>
                    <a:lnTo>
                      <a:pt x="79" y="0"/>
                    </a:lnTo>
                    <a:lnTo>
                      <a:pt x="75" y="9"/>
                    </a:lnTo>
                    <a:lnTo>
                      <a:pt x="68" y="17"/>
                    </a:lnTo>
                    <a:lnTo>
                      <a:pt x="60" y="27"/>
                    </a:lnTo>
                    <a:lnTo>
                      <a:pt x="49" y="36"/>
                    </a:lnTo>
                    <a:lnTo>
                      <a:pt x="36" y="44"/>
                    </a:lnTo>
                    <a:lnTo>
                      <a:pt x="25" y="49"/>
                    </a:lnTo>
                    <a:lnTo>
                      <a:pt x="11" y="54"/>
                    </a:lnTo>
                    <a:lnTo>
                      <a:pt x="0" y="54"/>
                    </a:lnTo>
                    <a:lnTo>
                      <a:pt x="0" y="70"/>
                    </a:lnTo>
                    <a:lnTo>
                      <a:pt x="15" y="68"/>
                    </a:lnTo>
                    <a:lnTo>
                      <a:pt x="30" y="63"/>
                    </a:lnTo>
                    <a:lnTo>
                      <a:pt x="45" y="56"/>
                    </a:lnTo>
                    <a:lnTo>
                      <a:pt x="58" y="46"/>
                    </a:lnTo>
                    <a:lnTo>
                      <a:pt x="70" y="38"/>
                    </a:lnTo>
                    <a:lnTo>
                      <a:pt x="81" y="26"/>
                    </a:lnTo>
                    <a:lnTo>
                      <a:pt x="88" y="16"/>
                    </a:lnTo>
                    <a:lnTo>
                      <a:pt x="94" y="6"/>
                    </a:lnTo>
                    <a:lnTo>
                      <a:pt x="94" y="0"/>
                    </a:lnTo>
                    <a:lnTo>
                      <a:pt x="94" y="6"/>
                    </a:lnTo>
                    <a:lnTo>
                      <a:pt x="96" y="2"/>
                    </a:lnTo>
                    <a:lnTo>
                      <a:pt x="94" y="0"/>
                    </a:lnTo>
                    <a:lnTo>
                      <a:pt x="81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07" name="Freeform 779"/>
              <p:cNvSpPr>
                <a:spLocks/>
              </p:cNvSpPr>
              <p:nvPr/>
            </p:nvSpPr>
            <p:spPr bwMode="auto">
              <a:xfrm>
                <a:off x="1712" y="2265"/>
                <a:ext cx="156" cy="5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8" y="13"/>
                  </a:cxn>
                  <a:cxn ang="0">
                    <a:pos x="51" y="15"/>
                  </a:cxn>
                  <a:cxn ang="0">
                    <a:pos x="88" y="16"/>
                  </a:cxn>
                  <a:cxn ang="0">
                    <a:pos x="96" y="18"/>
                  </a:cxn>
                  <a:cxn ang="0">
                    <a:pos x="103" y="20"/>
                  </a:cxn>
                  <a:cxn ang="0">
                    <a:pos x="109" y="21"/>
                  </a:cxn>
                  <a:cxn ang="0">
                    <a:pos x="117" y="27"/>
                  </a:cxn>
                  <a:cxn ang="0">
                    <a:pos x="122" y="30"/>
                  </a:cxn>
                  <a:cxn ang="0">
                    <a:pos x="130" y="37"/>
                  </a:cxn>
                  <a:cxn ang="0">
                    <a:pos x="135" y="45"/>
                  </a:cxn>
                  <a:cxn ang="0">
                    <a:pos x="143" y="55"/>
                  </a:cxn>
                  <a:cxn ang="0">
                    <a:pos x="156" y="48"/>
                  </a:cxn>
                  <a:cxn ang="0">
                    <a:pos x="149" y="37"/>
                  </a:cxn>
                  <a:cxn ang="0">
                    <a:pos x="141" y="28"/>
                  </a:cxn>
                  <a:cxn ang="0">
                    <a:pos x="133" y="20"/>
                  </a:cxn>
                  <a:cxn ang="0">
                    <a:pos x="126" y="15"/>
                  </a:cxn>
                  <a:cxn ang="0">
                    <a:pos x="117" y="10"/>
                  </a:cxn>
                  <a:cxn ang="0">
                    <a:pos x="107" y="6"/>
                  </a:cxn>
                  <a:cxn ang="0">
                    <a:pos x="98" y="3"/>
                  </a:cxn>
                  <a:cxn ang="0">
                    <a:pos x="88" y="3"/>
                  </a:cxn>
                  <a:cxn ang="0">
                    <a:pos x="51" y="1"/>
                  </a:cxn>
                  <a:cxn ang="0">
                    <a:pos x="10" y="0"/>
                  </a:cxn>
                  <a:cxn ang="0">
                    <a:pos x="17" y="6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8" y="13"/>
                  </a:cxn>
                  <a:cxn ang="0">
                    <a:pos x="2" y="5"/>
                  </a:cxn>
                </a:cxnLst>
                <a:rect l="0" t="0" r="r" b="b"/>
                <a:pathLst>
                  <a:path w="156" h="55">
                    <a:moveTo>
                      <a:pt x="2" y="5"/>
                    </a:moveTo>
                    <a:lnTo>
                      <a:pt x="8" y="13"/>
                    </a:lnTo>
                    <a:lnTo>
                      <a:pt x="51" y="15"/>
                    </a:lnTo>
                    <a:lnTo>
                      <a:pt x="88" y="16"/>
                    </a:lnTo>
                    <a:lnTo>
                      <a:pt x="96" y="18"/>
                    </a:lnTo>
                    <a:lnTo>
                      <a:pt x="103" y="20"/>
                    </a:lnTo>
                    <a:lnTo>
                      <a:pt x="109" y="21"/>
                    </a:lnTo>
                    <a:lnTo>
                      <a:pt x="117" y="27"/>
                    </a:lnTo>
                    <a:lnTo>
                      <a:pt x="122" y="30"/>
                    </a:lnTo>
                    <a:lnTo>
                      <a:pt x="130" y="37"/>
                    </a:lnTo>
                    <a:lnTo>
                      <a:pt x="135" y="45"/>
                    </a:lnTo>
                    <a:lnTo>
                      <a:pt x="143" y="55"/>
                    </a:lnTo>
                    <a:lnTo>
                      <a:pt x="156" y="48"/>
                    </a:lnTo>
                    <a:lnTo>
                      <a:pt x="149" y="37"/>
                    </a:lnTo>
                    <a:lnTo>
                      <a:pt x="141" y="28"/>
                    </a:lnTo>
                    <a:lnTo>
                      <a:pt x="133" y="20"/>
                    </a:lnTo>
                    <a:lnTo>
                      <a:pt x="126" y="15"/>
                    </a:lnTo>
                    <a:lnTo>
                      <a:pt x="117" y="10"/>
                    </a:lnTo>
                    <a:lnTo>
                      <a:pt x="107" y="6"/>
                    </a:lnTo>
                    <a:lnTo>
                      <a:pt x="98" y="3"/>
                    </a:lnTo>
                    <a:lnTo>
                      <a:pt x="88" y="3"/>
                    </a:lnTo>
                    <a:lnTo>
                      <a:pt x="51" y="1"/>
                    </a:lnTo>
                    <a:lnTo>
                      <a:pt x="10" y="0"/>
                    </a:lnTo>
                    <a:lnTo>
                      <a:pt x="17" y="6"/>
                    </a:lnTo>
                    <a:lnTo>
                      <a:pt x="2" y="5"/>
                    </a:lnTo>
                    <a:lnTo>
                      <a:pt x="0" y="13"/>
                    </a:lnTo>
                    <a:lnTo>
                      <a:pt x="8" y="1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08" name="Freeform 780"/>
              <p:cNvSpPr>
                <a:spLocks/>
              </p:cNvSpPr>
              <p:nvPr/>
            </p:nvSpPr>
            <p:spPr bwMode="auto">
              <a:xfrm>
                <a:off x="1665" y="2054"/>
                <a:ext cx="87" cy="21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12"/>
                  </a:cxn>
                  <a:cxn ang="0">
                    <a:pos x="23" y="23"/>
                  </a:cxn>
                  <a:cxn ang="0">
                    <a:pos x="38" y="35"/>
                  </a:cxn>
                  <a:cxn ang="0">
                    <a:pos x="49" y="47"/>
                  </a:cxn>
                  <a:cxn ang="0">
                    <a:pos x="58" y="59"/>
                  </a:cxn>
                  <a:cxn ang="0">
                    <a:pos x="64" y="69"/>
                  </a:cxn>
                  <a:cxn ang="0">
                    <a:pos x="70" y="81"/>
                  </a:cxn>
                  <a:cxn ang="0">
                    <a:pos x="72" y="93"/>
                  </a:cxn>
                  <a:cxn ang="0">
                    <a:pos x="72" y="104"/>
                  </a:cxn>
                  <a:cxn ang="0">
                    <a:pos x="62" y="158"/>
                  </a:cxn>
                  <a:cxn ang="0">
                    <a:pos x="49" y="216"/>
                  </a:cxn>
                  <a:cxn ang="0">
                    <a:pos x="64" y="217"/>
                  </a:cxn>
                  <a:cxn ang="0">
                    <a:pos x="77" y="160"/>
                  </a:cxn>
                  <a:cxn ang="0">
                    <a:pos x="87" y="106"/>
                  </a:cxn>
                  <a:cxn ang="0">
                    <a:pos x="87" y="93"/>
                  </a:cxn>
                  <a:cxn ang="0">
                    <a:pos x="85" y="77"/>
                  </a:cxn>
                  <a:cxn ang="0">
                    <a:pos x="79" y="64"/>
                  </a:cxn>
                  <a:cxn ang="0">
                    <a:pos x="72" y="50"/>
                  </a:cxn>
                  <a:cxn ang="0">
                    <a:pos x="62" y="37"/>
                  </a:cxn>
                  <a:cxn ang="0">
                    <a:pos x="49" y="25"/>
                  </a:cxn>
                  <a:cxn ang="0">
                    <a:pos x="32" y="12"/>
                  </a:cxn>
                  <a:cxn ang="0">
                    <a:pos x="11" y="0"/>
                  </a:cxn>
                  <a:cxn ang="0">
                    <a:pos x="15" y="6"/>
                  </a:cxn>
                  <a:cxn ang="0">
                    <a:pos x="0" y="5"/>
                  </a:cxn>
                  <a:cxn ang="0">
                    <a:pos x="0" y="10"/>
                  </a:cxn>
                  <a:cxn ang="0">
                    <a:pos x="4" y="12"/>
                  </a:cxn>
                  <a:cxn ang="0">
                    <a:pos x="0" y="5"/>
                  </a:cxn>
                </a:cxnLst>
                <a:rect l="0" t="0" r="r" b="b"/>
                <a:pathLst>
                  <a:path w="87" h="217">
                    <a:moveTo>
                      <a:pt x="0" y="5"/>
                    </a:moveTo>
                    <a:lnTo>
                      <a:pt x="4" y="12"/>
                    </a:lnTo>
                    <a:lnTo>
                      <a:pt x="23" y="23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58" y="59"/>
                    </a:lnTo>
                    <a:lnTo>
                      <a:pt x="64" y="69"/>
                    </a:lnTo>
                    <a:lnTo>
                      <a:pt x="70" y="81"/>
                    </a:lnTo>
                    <a:lnTo>
                      <a:pt x="72" y="93"/>
                    </a:lnTo>
                    <a:lnTo>
                      <a:pt x="72" y="104"/>
                    </a:lnTo>
                    <a:lnTo>
                      <a:pt x="62" y="158"/>
                    </a:lnTo>
                    <a:lnTo>
                      <a:pt x="49" y="216"/>
                    </a:lnTo>
                    <a:lnTo>
                      <a:pt x="64" y="217"/>
                    </a:lnTo>
                    <a:lnTo>
                      <a:pt x="77" y="160"/>
                    </a:lnTo>
                    <a:lnTo>
                      <a:pt x="87" y="106"/>
                    </a:lnTo>
                    <a:lnTo>
                      <a:pt x="87" y="93"/>
                    </a:lnTo>
                    <a:lnTo>
                      <a:pt x="85" y="77"/>
                    </a:lnTo>
                    <a:lnTo>
                      <a:pt x="79" y="64"/>
                    </a:lnTo>
                    <a:lnTo>
                      <a:pt x="72" y="50"/>
                    </a:lnTo>
                    <a:lnTo>
                      <a:pt x="62" y="37"/>
                    </a:lnTo>
                    <a:lnTo>
                      <a:pt x="49" y="25"/>
                    </a:lnTo>
                    <a:lnTo>
                      <a:pt x="32" y="12"/>
                    </a:lnTo>
                    <a:lnTo>
                      <a:pt x="11" y="0"/>
                    </a:lnTo>
                    <a:lnTo>
                      <a:pt x="15" y="6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09" name="Freeform 781"/>
              <p:cNvSpPr>
                <a:spLocks noEditPoints="1"/>
              </p:cNvSpPr>
              <p:nvPr/>
            </p:nvSpPr>
            <p:spPr bwMode="auto">
              <a:xfrm>
                <a:off x="2326" y="1772"/>
                <a:ext cx="556" cy="348"/>
              </a:xfrm>
              <a:custGeom>
                <a:avLst/>
                <a:gdLst/>
                <a:ahLst/>
                <a:cxnLst>
                  <a:cxn ang="0">
                    <a:pos x="553" y="287"/>
                  </a:cxn>
                  <a:cxn ang="0">
                    <a:pos x="556" y="278"/>
                  </a:cxn>
                  <a:cxn ang="0">
                    <a:pos x="532" y="267"/>
                  </a:cxn>
                  <a:cxn ang="0">
                    <a:pos x="511" y="283"/>
                  </a:cxn>
                  <a:cxn ang="0">
                    <a:pos x="515" y="297"/>
                  </a:cxn>
                  <a:cxn ang="0">
                    <a:pos x="239" y="270"/>
                  </a:cxn>
                  <a:cxn ang="0">
                    <a:pos x="245" y="206"/>
                  </a:cxn>
                  <a:cxn ang="0">
                    <a:pos x="299" y="165"/>
                  </a:cxn>
                  <a:cxn ang="0">
                    <a:pos x="322" y="147"/>
                  </a:cxn>
                  <a:cxn ang="0">
                    <a:pos x="327" y="164"/>
                  </a:cxn>
                  <a:cxn ang="0">
                    <a:pos x="322" y="211"/>
                  </a:cxn>
                  <a:cxn ang="0">
                    <a:pos x="340" y="267"/>
                  </a:cxn>
                  <a:cxn ang="0">
                    <a:pos x="303" y="280"/>
                  </a:cxn>
                  <a:cxn ang="0">
                    <a:pos x="239" y="270"/>
                  </a:cxn>
                  <a:cxn ang="0">
                    <a:pos x="312" y="337"/>
                  </a:cxn>
                  <a:cxn ang="0">
                    <a:pos x="301" y="342"/>
                  </a:cxn>
                  <a:cxn ang="0">
                    <a:pos x="305" y="326"/>
                  </a:cxn>
                  <a:cxn ang="0">
                    <a:pos x="273" y="312"/>
                  </a:cxn>
                  <a:cxn ang="0">
                    <a:pos x="299" y="305"/>
                  </a:cxn>
                  <a:cxn ang="0">
                    <a:pos x="214" y="319"/>
                  </a:cxn>
                  <a:cxn ang="0">
                    <a:pos x="228" y="334"/>
                  </a:cxn>
                  <a:cxn ang="0">
                    <a:pos x="239" y="342"/>
                  </a:cxn>
                  <a:cxn ang="0">
                    <a:pos x="248" y="334"/>
                  </a:cxn>
                  <a:cxn ang="0">
                    <a:pos x="271" y="326"/>
                  </a:cxn>
                  <a:cxn ang="0">
                    <a:pos x="231" y="297"/>
                  </a:cxn>
                  <a:cxn ang="0">
                    <a:pos x="207" y="256"/>
                  </a:cxn>
                  <a:cxn ang="0">
                    <a:pos x="196" y="221"/>
                  </a:cxn>
                  <a:cxn ang="0">
                    <a:pos x="179" y="224"/>
                  </a:cxn>
                  <a:cxn ang="0">
                    <a:pos x="154" y="265"/>
                  </a:cxn>
                  <a:cxn ang="0">
                    <a:pos x="162" y="285"/>
                  </a:cxn>
                  <a:cxn ang="0">
                    <a:pos x="34" y="265"/>
                  </a:cxn>
                  <a:cxn ang="0">
                    <a:pos x="15" y="236"/>
                  </a:cxn>
                  <a:cxn ang="0">
                    <a:pos x="0" y="106"/>
                  </a:cxn>
                  <a:cxn ang="0">
                    <a:pos x="70" y="116"/>
                  </a:cxn>
                  <a:cxn ang="0">
                    <a:pos x="115" y="91"/>
                  </a:cxn>
                  <a:cxn ang="0">
                    <a:pos x="87" y="78"/>
                  </a:cxn>
                  <a:cxn ang="0">
                    <a:pos x="44" y="79"/>
                  </a:cxn>
                  <a:cxn ang="0">
                    <a:pos x="19" y="91"/>
                  </a:cxn>
                  <a:cxn ang="0">
                    <a:pos x="25" y="73"/>
                  </a:cxn>
                  <a:cxn ang="0">
                    <a:pos x="83" y="39"/>
                  </a:cxn>
                  <a:cxn ang="0">
                    <a:pos x="132" y="24"/>
                  </a:cxn>
                  <a:cxn ang="0">
                    <a:pos x="162" y="0"/>
                  </a:cxn>
                  <a:cxn ang="0">
                    <a:pos x="160" y="49"/>
                  </a:cxn>
                  <a:cxn ang="0">
                    <a:pos x="158" y="108"/>
                  </a:cxn>
                  <a:cxn ang="0">
                    <a:pos x="199" y="118"/>
                  </a:cxn>
                  <a:cxn ang="0">
                    <a:pos x="162" y="152"/>
                  </a:cxn>
                  <a:cxn ang="0">
                    <a:pos x="141" y="214"/>
                  </a:cxn>
                  <a:cxn ang="0">
                    <a:pos x="94" y="280"/>
                  </a:cxn>
                  <a:cxn ang="0">
                    <a:pos x="90" y="288"/>
                  </a:cxn>
                  <a:cxn ang="0">
                    <a:pos x="111" y="299"/>
                  </a:cxn>
                </a:cxnLst>
                <a:rect l="0" t="0" r="r" b="b"/>
                <a:pathLst>
                  <a:path w="556" h="348">
                    <a:moveTo>
                      <a:pt x="536" y="287"/>
                    </a:moveTo>
                    <a:lnTo>
                      <a:pt x="543" y="288"/>
                    </a:lnTo>
                    <a:lnTo>
                      <a:pt x="549" y="288"/>
                    </a:lnTo>
                    <a:lnTo>
                      <a:pt x="553" y="287"/>
                    </a:lnTo>
                    <a:lnTo>
                      <a:pt x="556" y="285"/>
                    </a:lnTo>
                    <a:lnTo>
                      <a:pt x="556" y="283"/>
                    </a:lnTo>
                    <a:lnTo>
                      <a:pt x="556" y="280"/>
                    </a:lnTo>
                    <a:lnTo>
                      <a:pt x="556" y="278"/>
                    </a:lnTo>
                    <a:lnTo>
                      <a:pt x="553" y="275"/>
                    </a:lnTo>
                    <a:lnTo>
                      <a:pt x="545" y="270"/>
                    </a:lnTo>
                    <a:lnTo>
                      <a:pt x="538" y="267"/>
                    </a:lnTo>
                    <a:lnTo>
                      <a:pt x="532" y="267"/>
                    </a:lnTo>
                    <a:lnTo>
                      <a:pt x="528" y="268"/>
                    </a:lnTo>
                    <a:lnTo>
                      <a:pt x="522" y="272"/>
                    </a:lnTo>
                    <a:lnTo>
                      <a:pt x="519" y="275"/>
                    </a:lnTo>
                    <a:lnTo>
                      <a:pt x="511" y="283"/>
                    </a:lnTo>
                    <a:lnTo>
                      <a:pt x="507" y="290"/>
                    </a:lnTo>
                    <a:lnTo>
                      <a:pt x="507" y="295"/>
                    </a:lnTo>
                    <a:lnTo>
                      <a:pt x="509" y="297"/>
                    </a:lnTo>
                    <a:lnTo>
                      <a:pt x="515" y="297"/>
                    </a:lnTo>
                    <a:lnTo>
                      <a:pt x="521" y="295"/>
                    </a:lnTo>
                    <a:lnTo>
                      <a:pt x="526" y="292"/>
                    </a:lnTo>
                    <a:lnTo>
                      <a:pt x="536" y="287"/>
                    </a:lnTo>
                    <a:close/>
                    <a:moveTo>
                      <a:pt x="239" y="270"/>
                    </a:moveTo>
                    <a:lnTo>
                      <a:pt x="239" y="241"/>
                    </a:lnTo>
                    <a:lnTo>
                      <a:pt x="239" y="223"/>
                    </a:lnTo>
                    <a:lnTo>
                      <a:pt x="241" y="213"/>
                    </a:lnTo>
                    <a:lnTo>
                      <a:pt x="245" y="206"/>
                    </a:lnTo>
                    <a:lnTo>
                      <a:pt x="258" y="201"/>
                    </a:lnTo>
                    <a:lnTo>
                      <a:pt x="282" y="192"/>
                    </a:lnTo>
                    <a:lnTo>
                      <a:pt x="290" y="184"/>
                    </a:lnTo>
                    <a:lnTo>
                      <a:pt x="299" y="165"/>
                    </a:lnTo>
                    <a:lnTo>
                      <a:pt x="305" y="157"/>
                    </a:lnTo>
                    <a:lnTo>
                      <a:pt x="312" y="150"/>
                    </a:lnTo>
                    <a:lnTo>
                      <a:pt x="316" y="149"/>
                    </a:lnTo>
                    <a:lnTo>
                      <a:pt x="322" y="147"/>
                    </a:lnTo>
                    <a:lnTo>
                      <a:pt x="327" y="149"/>
                    </a:lnTo>
                    <a:lnTo>
                      <a:pt x="333" y="150"/>
                    </a:lnTo>
                    <a:lnTo>
                      <a:pt x="329" y="155"/>
                    </a:lnTo>
                    <a:lnTo>
                      <a:pt x="327" y="164"/>
                    </a:lnTo>
                    <a:lnTo>
                      <a:pt x="325" y="174"/>
                    </a:lnTo>
                    <a:lnTo>
                      <a:pt x="325" y="186"/>
                    </a:lnTo>
                    <a:lnTo>
                      <a:pt x="323" y="199"/>
                    </a:lnTo>
                    <a:lnTo>
                      <a:pt x="322" y="211"/>
                    </a:lnTo>
                    <a:lnTo>
                      <a:pt x="320" y="221"/>
                    </a:lnTo>
                    <a:lnTo>
                      <a:pt x="314" y="228"/>
                    </a:lnTo>
                    <a:lnTo>
                      <a:pt x="327" y="246"/>
                    </a:lnTo>
                    <a:lnTo>
                      <a:pt x="340" y="267"/>
                    </a:lnTo>
                    <a:lnTo>
                      <a:pt x="323" y="275"/>
                    </a:lnTo>
                    <a:lnTo>
                      <a:pt x="312" y="280"/>
                    </a:lnTo>
                    <a:lnTo>
                      <a:pt x="306" y="282"/>
                    </a:lnTo>
                    <a:lnTo>
                      <a:pt x="303" y="280"/>
                    </a:lnTo>
                    <a:lnTo>
                      <a:pt x="299" y="277"/>
                    </a:lnTo>
                    <a:lnTo>
                      <a:pt x="288" y="273"/>
                    </a:lnTo>
                    <a:lnTo>
                      <a:pt x="269" y="270"/>
                    </a:lnTo>
                    <a:lnTo>
                      <a:pt x="239" y="270"/>
                    </a:lnTo>
                    <a:close/>
                    <a:moveTo>
                      <a:pt x="331" y="304"/>
                    </a:moveTo>
                    <a:lnTo>
                      <a:pt x="322" y="315"/>
                    </a:lnTo>
                    <a:lnTo>
                      <a:pt x="314" y="326"/>
                    </a:lnTo>
                    <a:lnTo>
                      <a:pt x="312" y="337"/>
                    </a:lnTo>
                    <a:lnTo>
                      <a:pt x="310" y="348"/>
                    </a:lnTo>
                    <a:lnTo>
                      <a:pt x="305" y="348"/>
                    </a:lnTo>
                    <a:lnTo>
                      <a:pt x="301" y="344"/>
                    </a:lnTo>
                    <a:lnTo>
                      <a:pt x="301" y="342"/>
                    </a:lnTo>
                    <a:lnTo>
                      <a:pt x="305" y="337"/>
                    </a:lnTo>
                    <a:lnTo>
                      <a:pt x="306" y="334"/>
                    </a:lnTo>
                    <a:lnTo>
                      <a:pt x="306" y="329"/>
                    </a:lnTo>
                    <a:lnTo>
                      <a:pt x="305" y="326"/>
                    </a:lnTo>
                    <a:lnTo>
                      <a:pt x="297" y="322"/>
                    </a:lnTo>
                    <a:lnTo>
                      <a:pt x="288" y="317"/>
                    </a:lnTo>
                    <a:lnTo>
                      <a:pt x="275" y="312"/>
                    </a:lnTo>
                    <a:lnTo>
                      <a:pt x="273" y="312"/>
                    </a:lnTo>
                    <a:lnTo>
                      <a:pt x="275" y="310"/>
                    </a:lnTo>
                    <a:lnTo>
                      <a:pt x="276" y="309"/>
                    </a:lnTo>
                    <a:lnTo>
                      <a:pt x="282" y="307"/>
                    </a:lnTo>
                    <a:lnTo>
                      <a:pt x="299" y="305"/>
                    </a:lnTo>
                    <a:lnTo>
                      <a:pt x="331" y="304"/>
                    </a:lnTo>
                    <a:close/>
                    <a:moveTo>
                      <a:pt x="231" y="297"/>
                    </a:moveTo>
                    <a:lnTo>
                      <a:pt x="222" y="310"/>
                    </a:lnTo>
                    <a:lnTo>
                      <a:pt x="214" y="319"/>
                    </a:lnTo>
                    <a:lnTo>
                      <a:pt x="222" y="322"/>
                    </a:lnTo>
                    <a:lnTo>
                      <a:pt x="226" y="326"/>
                    </a:lnTo>
                    <a:lnTo>
                      <a:pt x="228" y="331"/>
                    </a:lnTo>
                    <a:lnTo>
                      <a:pt x="228" y="334"/>
                    </a:lnTo>
                    <a:lnTo>
                      <a:pt x="228" y="337"/>
                    </a:lnTo>
                    <a:lnTo>
                      <a:pt x="228" y="339"/>
                    </a:lnTo>
                    <a:lnTo>
                      <a:pt x="231" y="341"/>
                    </a:lnTo>
                    <a:lnTo>
                      <a:pt x="239" y="342"/>
                    </a:lnTo>
                    <a:lnTo>
                      <a:pt x="241" y="337"/>
                    </a:lnTo>
                    <a:lnTo>
                      <a:pt x="243" y="336"/>
                    </a:lnTo>
                    <a:lnTo>
                      <a:pt x="245" y="334"/>
                    </a:lnTo>
                    <a:lnTo>
                      <a:pt x="248" y="334"/>
                    </a:lnTo>
                    <a:lnTo>
                      <a:pt x="254" y="334"/>
                    </a:lnTo>
                    <a:lnTo>
                      <a:pt x="258" y="332"/>
                    </a:lnTo>
                    <a:lnTo>
                      <a:pt x="263" y="331"/>
                    </a:lnTo>
                    <a:lnTo>
                      <a:pt x="271" y="326"/>
                    </a:lnTo>
                    <a:lnTo>
                      <a:pt x="258" y="321"/>
                    </a:lnTo>
                    <a:lnTo>
                      <a:pt x="243" y="309"/>
                    </a:lnTo>
                    <a:lnTo>
                      <a:pt x="231" y="299"/>
                    </a:lnTo>
                    <a:lnTo>
                      <a:pt x="231" y="297"/>
                    </a:lnTo>
                    <a:close/>
                    <a:moveTo>
                      <a:pt x="162" y="285"/>
                    </a:moveTo>
                    <a:lnTo>
                      <a:pt x="209" y="297"/>
                    </a:lnTo>
                    <a:lnTo>
                      <a:pt x="209" y="280"/>
                    </a:lnTo>
                    <a:lnTo>
                      <a:pt x="207" y="256"/>
                    </a:lnTo>
                    <a:lnTo>
                      <a:pt x="205" y="245"/>
                    </a:lnTo>
                    <a:lnTo>
                      <a:pt x="203" y="235"/>
                    </a:lnTo>
                    <a:lnTo>
                      <a:pt x="199" y="226"/>
                    </a:lnTo>
                    <a:lnTo>
                      <a:pt x="196" y="221"/>
                    </a:lnTo>
                    <a:lnTo>
                      <a:pt x="192" y="219"/>
                    </a:lnTo>
                    <a:lnTo>
                      <a:pt x="188" y="221"/>
                    </a:lnTo>
                    <a:lnTo>
                      <a:pt x="184" y="223"/>
                    </a:lnTo>
                    <a:lnTo>
                      <a:pt x="179" y="224"/>
                    </a:lnTo>
                    <a:lnTo>
                      <a:pt x="169" y="233"/>
                    </a:lnTo>
                    <a:lnTo>
                      <a:pt x="162" y="243"/>
                    </a:lnTo>
                    <a:lnTo>
                      <a:pt x="156" y="253"/>
                    </a:lnTo>
                    <a:lnTo>
                      <a:pt x="154" y="265"/>
                    </a:lnTo>
                    <a:lnTo>
                      <a:pt x="154" y="270"/>
                    </a:lnTo>
                    <a:lnTo>
                      <a:pt x="156" y="275"/>
                    </a:lnTo>
                    <a:lnTo>
                      <a:pt x="158" y="280"/>
                    </a:lnTo>
                    <a:lnTo>
                      <a:pt x="162" y="285"/>
                    </a:lnTo>
                    <a:close/>
                    <a:moveTo>
                      <a:pt x="141" y="314"/>
                    </a:moveTo>
                    <a:lnTo>
                      <a:pt x="40" y="314"/>
                    </a:lnTo>
                    <a:lnTo>
                      <a:pt x="38" y="288"/>
                    </a:lnTo>
                    <a:lnTo>
                      <a:pt x="34" y="265"/>
                    </a:lnTo>
                    <a:lnTo>
                      <a:pt x="29" y="260"/>
                    </a:lnTo>
                    <a:lnTo>
                      <a:pt x="23" y="253"/>
                    </a:lnTo>
                    <a:lnTo>
                      <a:pt x="19" y="246"/>
                    </a:lnTo>
                    <a:lnTo>
                      <a:pt x="15" y="236"/>
                    </a:lnTo>
                    <a:lnTo>
                      <a:pt x="12" y="216"/>
                    </a:lnTo>
                    <a:lnTo>
                      <a:pt x="8" y="192"/>
                    </a:lnTo>
                    <a:lnTo>
                      <a:pt x="6" y="143"/>
                    </a:lnTo>
                    <a:lnTo>
                      <a:pt x="0" y="106"/>
                    </a:lnTo>
                    <a:lnTo>
                      <a:pt x="21" y="113"/>
                    </a:lnTo>
                    <a:lnTo>
                      <a:pt x="40" y="116"/>
                    </a:lnTo>
                    <a:lnTo>
                      <a:pt x="57" y="118"/>
                    </a:lnTo>
                    <a:lnTo>
                      <a:pt x="70" y="116"/>
                    </a:lnTo>
                    <a:lnTo>
                      <a:pt x="83" y="111"/>
                    </a:lnTo>
                    <a:lnTo>
                      <a:pt x="94" y="106"/>
                    </a:lnTo>
                    <a:lnTo>
                      <a:pt x="106" y="100"/>
                    </a:lnTo>
                    <a:lnTo>
                      <a:pt x="115" y="91"/>
                    </a:lnTo>
                    <a:lnTo>
                      <a:pt x="113" y="89"/>
                    </a:lnTo>
                    <a:lnTo>
                      <a:pt x="107" y="86"/>
                    </a:lnTo>
                    <a:lnTo>
                      <a:pt x="98" y="81"/>
                    </a:lnTo>
                    <a:lnTo>
                      <a:pt x="87" y="78"/>
                    </a:lnTo>
                    <a:lnTo>
                      <a:pt x="74" y="76"/>
                    </a:lnTo>
                    <a:lnTo>
                      <a:pt x="59" y="76"/>
                    </a:lnTo>
                    <a:lnTo>
                      <a:pt x="51" y="78"/>
                    </a:lnTo>
                    <a:lnTo>
                      <a:pt x="44" y="79"/>
                    </a:lnTo>
                    <a:lnTo>
                      <a:pt x="38" y="81"/>
                    </a:lnTo>
                    <a:lnTo>
                      <a:pt x="30" y="86"/>
                    </a:lnTo>
                    <a:lnTo>
                      <a:pt x="25" y="89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7" y="89"/>
                    </a:lnTo>
                    <a:lnTo>
                      <a:pt x="19" y="83"/>
                    </a:lnTo>
                    <a:lnTo>
                      <a:pt x="25" y="73"/>
                    </a:lnTo>
                    <a:lnTo>
                      <a:pt x="40" y="52"/>
                    </a:lnTo>
                    <a:lnTo>
                      <a:pt x="45" y="39"/>
                    </a:lnTo>
                    <a:lnTo>
                      <a:pt x="60" y="39"/>
                    </a:lnTo>
                    <a:lnTo>
                      <a:pt x="83" y="39"/>
                    </a:lnTo>
                    <a:lnTo>
                      <a:pt x="109" y="39"/>
                    </a:lnTo>
                    <a:lnTo>
                      <a:pt x="128" y="39"/>
                    </a:lnTo>
                    <a:lnTo>
                      <a:pt x="128" y="30"/>
                    </a:lnTo>
                    <a:lnTo>
                      <a:pt x="132" y="24"/>
                    </a:lnTo>
                    <a:lnTo>
                      <a:pt x="134" y="19"/>
                    </a:lnTo>
                    <a:lnTo>
                      <a:pt x="139" y="14"/>
                    </a:lnTo>
                    <a:lnTo>
                      <a:pt x="149" y="7"/>
                    </a:lnTo>
                    <a:lnTo>
                      <a:pt x="162" y="0"/>
                    </a:lnTo>
                    <a:lnTo>
                      <a:pt x="164" y="10"/>
                    </a:lnTo>
                    <a:lnTo>
                      <a:pt x="164" y="22"/>
                    </a:lnTo>
                    <a:lnTo>
                      <a:pt x="162" y="36"/>
                    </a:lnTo>
                    <a:lnTo>
                      <a:pt x="160" y="49"/>
                    </a:lnTo>
                    <a:lnTo>
                      <a:pt x="152" y="78"/>
                    </a:lnTo>
                    <a:lnTo>
                      <a:pt x="145" y="98"/>
                    </a:lnTo>
                    <a:lnTo>
                      <a:pt x="151" y="103"/>
                    </a:lnTo>
                    <a:lnTo>
                      <a:pt x="158" y="108"/>
                    </a:lnTo>
                    <a:lnTo>
                      <a:pt x="167" y="110"/>
                    </a:lnTo>
                    <a:lnTo>
                      <a:pt x="179" y="113"/>
                    </a:lnTo>
                    <a:lnTo>
                      <a:pt x="190" y="115"/>
                    </a:lnTo>
                    <a:lnTo>
                      <a:pt x="199" y="118"/>
                    </a:lnTo>
                    <a:lnTo>
                      <a:pt x="209" y="122"/>
                    </a:lnTo>
                    <a:lnTo>
                      <a:pt x="213" y="127"/>
                    </a:lnTo>
                    <a:lnTo>
                      <a:pt x="186" y="138"/>
                    </a:lnTo>
                    <a:lnTo>
                      <a:pt x="162" y="152"/>
                    </a:lnTo>
                    <a:lnTo>
                      <a:pt x="162" y="162"/>
                    </a:lnTo>
                    <a:lnTo>
                      <a:pt x="156" y="177"/>
                    </a:lnTo>
                    <a:lnTo>
                      <a:pt x="151" y="196"/>
                    </a:lnTo>
                    <a:lnTo>
                      <a:pt x="141" y="214"/>
                    </a:lnTo>
                    <a:lnTo>
                      <a:pt x="130" y="235"/>
                    </a:lnTo>
                    <a:lnTo>
                      <a:pt x="119" y="253"/>
                    </a:lnTo>
                    <a:lnTo>
                      <a:pt x="106" y="270"/>
                    </a:lnTo>
                    <a:lnTo>
                      <a:pt x="94" y="280"/>
                    </a:lnTo>
                    <a:lnTo>
                      <a:pt x="81" y="288"/>
                    </a:lnTo>
                    <a:lnTo>
                      <a:pt x="83" y="288"/>
                    </a:lnTo>
                    <a:lnTo>
                      <a:pt x="87" y="288"/>
                    </a:lnTo>
                    <a:lnTo>
                      <a:pt x="90" y="288"/>
                    </a:lnTo>
                    <a:lnTo>
                      <a:pt x="92" y="290"/>
                    </a:lnTo>
                    <a:lnTo>
                      <a:pt x="94" y="295"/>
                    </a:lnTo>
                    <a:lnTo>
                      <a:pt x="102" y="297"/>
                    </a:lnTo>
                    <a:lnTo>
                      <a:pt x="111" y="299"/>
                    </a:lnTo>
                    <a:lnTo>
                      <a:pt x="124" y="305"/>
                    </a:lnTo>
                    <a:lnTo>
                      <a:pt x="141" y="314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10" name="Freeform 782"/>
              <p:cNvSpPr>
                <a:spLocks/>
              </p:cNvSpPr>
              <p:nvPr/>
            </p:nvSpPr>
            <p:spPr bwMode="auto">
              <a:xfrm>
                <a:off x="2839" y="2032"/>
                <a:ext cx="53" cy="35"/>
              </a:xfrm>
              <a:custGeom>
                <a:avLst/>
                <a:gdLst/>
                <a:ahLst/>
                <a:cxnLst>
                  <a:cxn ang="0">
                    <a:pos x="11" y="18"/>
                  </a:cxn>
                  <a:cxn ang="0">
                    <a:pos x="11" y="18"/>
                  </a:cxn>
                  <a:cxn ang="0">
                    <a:pos x="15" y="17"/>
                  </a:cxn>
                  <a:cxn ang="0">
                    <a:pos x="17" y="15"/>
                  </a:cxn>
                  <a:cxn ang="0">
                    <a:pos x="21" y="15"/>
                  </a:cxn>
                  <a:cxn ang="0">
                    <a:pos x="23" y="15"/>
                  </a:cxn>
                  <a:cxn ang="0">
                    <a:pos x="30" y="17"/>
                  </a:cxn>
                  <a:cxn ang="0">
                    <a:pos x="34" y="20"/>
                  </a:cxn>
                  <a:cxn ang="0">
                    <a:pos x="36" y="22"/>
                  </a:cxn>
                  <a:cxn ang="0">
                    <a:pos x="36" y="22"/>
                  </a:cxn>
                  <a:cxn ang="0">
                    <a:pos x="36" y="22"/>
                  </a:cxn>
                  <a:cxn ang="0">
                    <a:pos x="38" y="22"/>
                  </a:cxn>
                  <a:cxn ang="0">
                    <a:pos x="38" y="20"/>
                  </a:cxn>
                  <a:cxn ang="0">
                    <a:pos x="36" y="22"/>
                  </a:cxn>
                  <a:cxn ang="0">
                    <a:pos x="30" y="20"/>
                  </a:cxn>
                  <a:cxn ang="0">
                    <a:pos x="25" y="20"/>
                  </a:cxn>
                  <a:cxn ang="0">
                    <a:pos x="21" y="34"/>
                  </a:cxn>
                  <a:cxn ang="0">
                    <a:pos x="28" y="35"/>
                  </a:cxn>
                  <a:cxn ang="0">
                    <a:pos x="36" y="35"/>
                  </a:cxn>
                  <a:cxn ang="0">
                    <a:pos x="43" y="34"/>
                  </a:cxn>
                  <a:cxn ang="0">
                    <a:pos x="49" y="30"/>
                  </a:cxn>
                  <a:cxn ang="0">
                    <a:pos x="53" y="25"/>
                  </a:cxn>
                  <a:cxn ang="0">
                    <a:pos x="51" y="18"/>
                  </a:cxn>
                  <a:cxn ang="0">
                    <a:pos x="49" y="15"/>
                  </a:cxn>
                  <a:cxn ang="0">
                    <a:pos x="45" y="10"/>
                  </a:cxn>
                  <a:cxn ang="0">
                    <a:pos x="36" y="3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4" y="5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1" y="18"/>
                  </a:cxn>
                </a:cxnLst>
                <a:rect l="0" t="0" r="r" b="b"/>
                <a:pathLst>
                  <a:path w="53" h="35">
                    <a:moveTo>
                      <a:pt x="11" y="18"/>
                    </a:moveTo>
                    <a:lnTo>
                      <a:pt x="11" y="18"/>
                    </a:lnTo>
                    <a:lnTo>
                      <a:pt x="15" y="17"/>
                    </a:lnTo>
                    <a:lnTo>
                      <a:pt x="17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30" y="17"/>
                    </a:lnTo>
                    <a:lnTo>
                      <a:pt x="34" y="2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0" y="20"/>
                    </a:lnTo>
                    <a:lnTo>
                      <a:pt x="25" y="20"/>
                    </a:lnTo>
                    <a:lnTo>
                      <a:pt x="21" y="34"/>
                    </a:lnTo>
                    <a:lnTo>
                      <a:pt x="28" y="35"/>
                    </a:lnTo>
                    <a:lnTo>
                      <a:pt x="36" y="35"/>
                    </a:lnTo>
                    <a:lnTo>
                      <a:pt x="43" y="34"/>
                    </a:lnTo>
                    <a:lnTo>
                      <a:pt x="49" y="30"/>
                    </a:lnTo>
                    <a:lnTo>
                      <a:pt x="53" y="25"/>
                    </a:lnTo>
                    <a:lnTo>
                      <a:pt x="51" y="18"/>
                    </a:lnTo>
                    <a:lnTo>
                      <a:pt x="49" y="15"/>
                    </a:lnTo>
                    <a:lnTo>
                      <a:pt x="45" y="10"/>
                    </a:lnTo>
                    <a:lnTo>
                      <a:pt x="36" y="3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1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11" name="Freeform 783"/>
              <p:cNvSpPr>
                <a:spLocks/>
              </p:cNvSpPr>
              <p:nvPr/>
            </p:nvSpPr>
            <p:spPr bwMode="auto">
              <a:xfrm>
                <a:off x="2826" y="2042"/>
                <a:ext cx="39" cy="34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30" y="10"/>
                  </a:cxn>
                  <a:cxn ang="0">
                    <a:pos x="22" y="15"/>
                  </a:cxn>
                  <a:cxn ang="0">
                    <a:pos x="17" y="18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5" y="24"/>
                  </a:cxn>
                  <a:cxn ang="0">
                    <a:pos x="15" y="22"/>
                  </a:cxn>
                  <a:cxn ang="0">
                    <a:pos x="19" y="17"/>
                  </a:cxn>
                  <a:cxn ang="0">
                    <a:pos x="24" y="8"/>
                  </a:cxn>
                  <a:cxn ang="0">
                    <a:pos x="13" y="0"/>
                  </a:cxn>
                  <a:cxn ang="0">
                    <a:pos x="6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7" y="34"/>
                  </a:cxn>
                  <a:cxn ang="0">
                    <a:pos x="15" y="34"/>
                  </a:cxn>
                  <a:cxn ang="0">
                    <a:pos x="22" y="30"/>
                  </a:cxn>
                  <a:cxn ang="0">
                    <a:pos x="32" y="27"/>
                  </a:cxn>
                  <a:cxn ang="0">
                    <a:pos x="39" y="22"/>
                  </a:cxn>
                  <a:cxn ang="0">
                    <a:pos x="34" y="24"/>
                  </a:cxn>
                  <a:cxn ang="0">
                    <a:pos x="38" y="10"/>
                  </a:cxn>
                  <a:cxn ang="0">
                    <a:pos x="34" y="8"/>
                  </a:cxn>
                  <a:cxn ang="0">
                    <a:pos x="30" y="10"/>
                  </a:cxn>
                  <a:cxn ang="0">
                    <a:pos x="38" y="10"/>
                  </a:cxn>
                </a:cxnLst>
                <a:rect l="0" t="0" r="r" b="b"/>
                <a:pathLst>
                  <a:path w="39" h="34">
                    <a:moveTo>
                      <a:pt x="38" y="10"/>
                    </a:moveTo>
                    <a:lnTo>
                      <a:pt x="30" y="10"/>
                    </a:lnTo>
                    <a:lnTo>
                      <a:pt x="22" y="15"/>
                    </a:lnTo>
                    <a:lnTo>
                      <a:pt x="17" y="18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9" y="17"/>
                    </a:lnTo>
                    <a:lnTo>
                      <a:pt x="24" y="8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7" y="34"/>
                    </a:lnTo>
                    <a:lnTo>
                      <a:pt x="15" y="34"/>
                    </a:lnTo>
                    <a:lnTo>
                      <a:pt x="22" y="30"/>
                    </a:lnTo>
                    <a:lnTo>
                      <a:pt x="32" y="27"/>
                    </a:lnTo>
                    <a:lnTo>
                      <a:pt x="39" y="22"/>
                    </a:lnTo>
                    <a:lnTo>
                      <a:pt x="34" y="24"/>
                    </a:lnTo>
                    <a:lnTo>
                      <a:pt x="38" y="10"/>
                    </a:lnTo>
                    <a:lnTo>
                      <a:pt x="34" y="8"/>
                    </a:lnTo>
                    <a:lnTo>
                      <a:pt x="30" y="10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12" name="Freeform 784"/>
              <p:cNvSpPr>
                <a:spLocks/>
              </p:cNvSpPr>
              <p:nvPr/>
            </p:nvSpPr>
            <p:spPr bwMode="auto">
              <a:xfrm>
                <a:off x="2557" y="1958"/>
                <a:ext cx="55" cy="84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9" y="1"/>
                  </a:cxn>
                  <a:cxn ang="0">
                    <a:pos x="23" y="8"/>
                  </a:cxn>
                  <a:cxn ang="0">
                    <a:pos x="8" y="15"/>
                  </a:cxn>
                  <a:cxn ang="0">
                    <a:pos x="2" y="25"/>
                  </a:cxn>
                  <a:cxn ang="0">
                    <a:pos x="0" y="37"/>
                  </a:cxn>
                  <a:cxn ang="0">
                    <a:pos x="0" y="55"/>
                  </a:cxn>
                  <a:cxn ang="0">
                    <a:pos x="0" y="84"/>
                  </a:cxn>
                  <a:cxn ang="0">
                    <a:pos x="15" y="84"/>
                  </a:cxn>
                  <a:cxn ang="0">
                    <a:pos x="15" y="55"/>
                  </a:cxn>
                  <a:cxn ang="0">
                    <a:pos x="15" y="37"/>
                  </a:cxn>
                  <a:cxn ang="0">
                    <a:pos x="17" y="27"/>
                  </a:cxn>
                  <a:cxn ang="0">
                    <a:pos x="17" y="25"/>
                  </a:cxn>
                  <a:cxn ang="0">
                    <a:pos x="29" y="22"/>
                  </a:cxn>
                  <a:cxn ang="0">
                    <a:pos x="55" y="13"/>
                  </a:cxn>
                  <a:cxn ang="0">
                    <a:pos x="51" y="15"/>
                  </a:cxn>
                  <a:cxn ang="0">
                    <a:pos x="51" y="0"/>
                  </a:cxn>
                </a:cxnLst>
                <a:rect l="0" t="0" r="r" b="b"/>
                <a:pathLst>
                  <a:path w="55" h="84">
                    <a:moveTo>
                      <a:pt x="51" y="0"/>
                    </a:moveTo>
                    <a:lnTo>
                      <a:pt x="49" y="1"/>
                    </a:lnTo>
                    <a:lnTo>
                      <a:pt x="23" y="8"/>
                    </a:lnTo>
                    <a:lnTo>
                      <a:pt x="8" y="15"/>
                    </a:lnTo>
                    <a:lnTo>
                      <a:pt x="2" y="25"/>
                    </a:lnTo>
                    <a:lnTo>
                      <a:pt x="0" y="37"/>
                    </a:lnTo>
                    <a:lnTo>
                      <a:pt x="0" y="55"/>
                    </a:lnTo>
                    <a:lnTo>
                      <a:pt x="0" y="84"/>
                    </a:lnTo>
                    <a:lnTo>
                      <a:pt x="15" y="84"/>
                    </a:lnTo>
                    <a:lnTo>
                      <a:pt x="15" y="55"/>
                    </a:lnTo>
                    <a:lnTo>
                      <a:pt x="15" y="3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29" y="22"/>
                    </a:lnTo>
                    <a:lnTo>
                      <a:pt x="55" y="13"/>
                    </a:lnTo>
                    <a:lnTo>
                      <a:pt x="51" y="15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13" name="Freeform 785"/>
              <p:cNvSpPr>
                <a:spLocks/>
              </p:cNvSpPr>
              <p:nvPr/>
            </p:nvSpPr>
            <p:spPr bwMode="auto">
              <a:xfrm>
                <a:off x="2608" y="1912"/>
                <a:ext cx="68" cy="61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55" y="3"/>
                  </a:cxn>
                  <a:cxn ang="0">
                    <a:pos x="47" y="0"/>
                  </a:cxn>
                  <a:cxn ang="0">
                    <a:pos x="40" y="0"/>
                  </a:cxn>
                  <a:cxn ang="0">
                    <a:pos x="32" y="2"/>
                  </a:cxn>
                  <a:cxn ang="0">
                    <a:pos x="24" y="5"/>
                  </a:cxn>
                  <a:cxn ang="0">
                    <a:pos x="17" y="12"/>
                  </a:cxn>
                  <a:cxn ang="0">
                    <a:pos x="9" y="22"/>
                  </a:cxn>
                  <a:cxn ang="0">
                    <a:pos x="0" y="41"/>
                  </a:cxn>
                  <a:cxn ang="0">
                    <a:pos x="0" y="46"/>
                  </a:cxn>
                  <a:cxn ang="0">
                    <a:pos x="0" y="61"/>
                  </a:cxn>
                  <a:cxn ang="0">
                    <a:pos x="15" y="47"/>
                  </a:cxn>
                  <a:cxn ang="0">
                    <a:pos x="23" y="29"/>
                  </a:cxn>
                  <a:cxn ang="0">
                    <a:pos x="28" y="20"/>
                  </a:cxn>
                  <a:cxn ang="0">
                    <a:pos x="34" y="15"/>
                  </a:cxn>
                  <a:cxn ang="0">
                    <a:pos x="38" y="15"/>
                  </a:cxn>
                  <a:cxn ang="0">
                    <a:pos x="40" y="14"/>
                  </a:cxn>
                  <a:cxn ang="0">
                    <a:pos x="43" y="15"/>
                  </a:cxn>
                  <a:cxn ang="0">
                    <a:pos x="47" y="15"/>
                  </a:cxn>
                  <a:cxn ang="0">
                    <a:pos x="47" y="3"/>
                  </a:cxn>
                  <a:cxn ang="0">
                    <a:pos x="55" y="15"/>
                  </a:cxn>
                  <a:cxn ang="0">
                    <a:pos x="68" y="9"/>
                  </a:cxn>
                  <a:cxn ang="0">
                    <a:pos x="55" y="3"/>
                  </a:cxn>
                  <a:cxn ang="0">
                    <a:pos x="55" y="15"/>
                  </a:cxn>
                </a:cxnLst>
                <a:rect l="0" t="0" r="r" b="b"/>
                <a:pathLst>
                  <a:path w="68" h="61">
                    <a:moveTo>
                      <a:pt x="55" y="15"/>
                    </a:moveTo>
                    <a:lnTo>
                      <a:pt x="55" y="3"/>
                    </a:lnTo>
                    <a:lnTo>
                      <a:pt x="47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4" y="5"/>
                    </a:lnTo>
                    <a:lnTo>
                      <a:pt x="17" y="12"/>
                    </a:lnTo>
                    <a:lnTo>
                      <a:pt x="9" y="22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61"/>
                    </a:lnTo>
                    <a:lnTo>
                      <a:pt x="15" y="47"/>
                    </a:lnTo>
                    <a:lnTo>
                      <a:pt x="23" y="29"/>
                    </a:lnTo>
                    <a:lnTo>
                      <a:pt x="28" y="20"/>
                    </a:lnTo>
                    <a:lnTo>
                      <a:pt x="34" y="15"/>
                    </a:lnTo>
                    <a:lnTo>
                      <a:pt x="38" y="15"/>
                    </a:lnTo>
                    <a:lnTo>
                      <a:pt x="40" y="14"/>
                    </a:lnTo>
                    <a:lnTo>
                      <a:pt x="43" y="15"/>
                    </a:lnTo>
                    <a:lnTo>
                      <a:pt x="47" y="15"/>
                    </a:lnTo>
                    <a:lnTo>
                      <a:pt x="47" y="3"/>
                    </a:lnTo>
                    <a:lnTo>
                      <a:pt x="55" y="15"/>
                    </a:lnTo>
                    <a:lnTo>
                      <a:pt x="68" y="9"/>
                    </a:lnTo>
                    <a:lnTo>
                      <a:pt x="55" y="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14" name="Freeform 786"/>
              <p:cNvSpPr>
                <a:spLocks/>
              </p:cNvSpPr>
              <p:nvPr/>
            </p:nvSpPr>
            <p:spPr bwMode="auto">
              <a:xfrm>
                <a:off x="2632" y="1915"/>
                <a:ext cx="31" cy="90"/>
              </a:xfrm>
              <a:custGeom>
                <a:avLst/>
                <a:gdLst/>
                <a:ahLst/>
                <a:cxnLst>
                  <a:cxn ang="0">
                    <a:pos x="16" y="85"/>
                  </a:cxn>
                  <a:cxn ang="0">
                    <a:pos x="14" y="90"/>
                  </a:cxn>
                  <a:cxn ang="0">
                    <a:pos x="21" y="80"/>
                  </a:cxn>
                  <a:cxn ang="0">
                    <a:pos x="23" y="68"/>
                  </a:cxn>
                  <a:cxn ang="0">
                    <a:pos x="25" y="56"/>
                  </a:cxn>
                  <a:cxn ang="0">
                    <a:pos x="27" y="43"/>
                  </a:cxn>
                  <a:cxn ang="0">
                    <a:pos x="27" y="31"/>
                  </a:cxn>
                  <a:cxn ang="0">
                    <a:pos x="29" y="21"/>
                  </a:cxn>
                  <a:cxn ang="0">
                    <a:pos x="31" y="14"/>
                  </a:cxn>
                  <a:cxn ang="0">
                    <a:pos x="31" y="12"/>
                  </a:cxn>
                  <a:cxn ang="0">
                    <a:pos x="23" y="0"/>
                  </a:cxn>
                  <a:cxn ang="0">
                    <a:pos x="16" y="9"/>
                  </a:cxn>
                  <a:cxn ang="0">
                    <a:pos x="14" y="19"/>
                  </a:cxn>
                  <a:cxn ang="0">
                    <a:pos x="12" y="31"/>
                  </a:cxn>
                  <a:cxn ang="0">
                    <a:pos x="12" y="43"/>
                  </a:cxn>
                  <a:cxn ang="0">
                    <a:pos x="10" y="54"/>
                  </a:cxn>
                  <a:cxn ang="0">
                    <a:pos x="8" y="66"/>
                  </a:cxn>
                  <a:cxn ang="0">
                    <a:pos x="6" y="75"/>
                  </a:cxn>
                  <a:cxn ang="0">
                    <a:pos x="2" y="80"/>
                  </a:cxn>
                  <a:cxn ang="0">
                    <a:pos x="0" y="85"/>
                  </a:cxn>
                  <a:cxn ang="0">
                    <a:pos x="16" y="85"/>
                  </a:cxn>
                </a:cxnLst>
                <a:rect l="0" t="0" r="r" b="b"/>
                <a:pathLst>
                  <a:path w="31" h="90">
                    <a:moveTo>
                      <a:pt x="16" y="85"/>
                    </a:moveTo>
                    <a:lnTo>
                      <a:pt x="14" y="90"/>
                    </a:lnTo>
                    <a:lnTo>
                      <a:pt x="21" y="80"/>
                    </a:lnTo>
                    <a:lnTo>
                      <a:pt x="23" y="68"/>
                    </a:lnTo>
                    <a:lnTo>
                      <a:pt x="25" y="56"/>
                    </a:lnTo>
                    <a:lnTo>
                      <a:pt x="27" y="43"/>
                    </a:lnTo>
                    <a:lnTo>
                      <a:pt x="27" y="31"/>
                    </a:lnTo>
                    <a:lnTo>
                      <a:pt x="29" y="21"/>
                    </a:lnTo>
                    <a:lnTo>
                      <a:pt x="31" y="14"/>
                    </a:lnTo>
                    <a:lnTo>
                      <a:pt x="31" y="12"/>
                    </a:lnTo>
                    <a:lnTo>
                      <a:pt x="23" y="0"/>
                    </a:lnTo>
                    <a:lnTo>
                      <a:pt x="16" y="9"/>
                    </a:lnTo>
                    <a:lnTo>
                      <a:pt x="14" y="19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0" y="54"/>
                    </a:lnTo>
                    <a:lnTo>
                      <a:pt x="8" y="66"/>
                    </a:lnTo>
                    <a:lnTo>
                      <a:pt x="6" y="75"/>
                    </a:lnTo>
                    <a:lnTo>
                      <a:pt x="2" y="80"/>
                    </a:lnTo>
                    <a:lnTo>
                      <a:pt x="0" y="85"/>
                    </a:lnTo>
                    <a:lnTo>
                      <a:pt x="16" y="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15" name="Freeform 787"/>
              <p:cNvSpPr>
                <a:spLocks/>
              </p:cNvSpPr>
              <p:nvPr/>
            </p:nvSpPr>
            <p:spPr bwMode="auto">
              <a:xfrm>
                <a:off x="2632" y="2000"/>
                <a:ext cx="44" cy="44"/>
              </a:xfrm>
              <a:custGeom>
                <a:avLst/>
                <a:gdLst/>
                <a:ahLst/>
                <a:cxnLst>
                  <a:cxn ang="0">
                    <a:pos x="38" y="44"/>
                  </a:cxn>
                  <a:cxn ang="0">
                    <a:pos x="44" y="39"/>
                  </a:cxn>
                  <a:cxn ang="0">
                    <a:pos x="29" y="15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16" y="23"/>
                  </a:cxn>
                  <a:cxn ang="0">
                    <a:pos x="27" y="39"/>
                  </a:cxn>
                  <a:cxn ang="0">
                    <a:pos x="31" y="32"/>
                  </a:cxn>
                  <a:cxn ang="0">
                    <a:pos x="38" y="44"/>
                  </a:cxn>
                  <a:cxn ang="0">
                    <a:pos x="44" y="42"/>
                  </a:cxn>
                  <a:cxn ang="0">
                    <a:pos x="44" y="39"/>
                  </a:cxn>
                  <a:cxn ang="0">
                    <a:pos x="38" y="44"/>
                  </a:cxn>
                </a:cxnLst>
                <a:rect l="0" t="0" r="r" b="b"/>
                <a:pathLst>
                  <a:path w="44" h="44">
                    <a:moveTo>
                      <a:pt x="38" y="44"/>
                    </a:moveTo>
                    <a:lnTo>
                      <a:pt x="44" y="39"/>
                    </a:lnTo>
                    <a:lnTo>
                      <a:pt x="29" y="15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16" y="23"/>
                    </a:lnTo>
                    <a:lnTo>
                      <a:pt x="27" y="39"/>
                    </a:lnTo>
                    <a:lnTo>
                      <a:pt x="31" y="32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44" y="39"/>
                    </a:lnTo>
                    <a:lnTo>
                      <a:pt x="38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16" name="Freeform 788"/>
              <p:cNvSpPr>
                <a:spLocks/>
              </p:cNvSpPr>
              <p:nvPr/>
            </p:nvSpPr>
            <p:spPr bwMode="auto">
              <a:xfrm>
                <a:off x="2557" y="2032"/>
                <a:ext cx="113" cy="2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8" y="17"/>
                  </a:cxn>
                  <a:cxn ang="0">
                    <a:pos x="38" y="18"/>
                  </a:cxn>
                  <a:cxn ang="0">
                    <a:pos x="55" y="20"/>
                  </a:cxn>
                  <a:cxn ang="0">
                    <a:pos x="64" y="23"/>
                  </a:cxn>
                  <a:cxn ang="0">
                    <a:pos x="68" y="25"/>
                  </a:cxn>
                  <a:cxn ang="0">
                    <a:pos x="75" y="28"/>
                  </a:cxn>
                  <a:cxn ang="0">
                    <a:pos x="85" y="27"/>
                  </a:cxn>
                  <a:cxn ang="0">
                    <a:pos x="96" y="22"/>
                  </a:cxn>
                  <a:cxn ang="0">
                    <a:pos x="113" y="12"/>
                  </a:cxn>
                  <a:cxn ang="0">
                    <a:pos x="106" y="0"/>
                  </a:cxn>
                  <a:cxn ang="0">
                    <a:pos x="89" y="8"/>
                  </a:cxn>
                  <a:cxn ang="0">
                    <a:pos x="79" y="13"/>
                  </a:cxn>
                  <a:cxn ang="0">
                    <a:pos x="75" y="13"/>
                  </a:cxn>
                  <a:cxn ang="0">
                    <a:pos x="75" y="13"/>
                  </a:cxn>
                  <a:cxn ang="0">
                    <a:pos x="70" y="10"/>
                  </a:cxn>
                  <a:cxn ang="0">
                    <a:pos x="59" y="7"/>
                  </a:cxn>
                  <a:cxn ang="0">
                    <a:pos x="40" y="3"/>
                  </a:cxn>
                  <a:cxn ang="0">
                    <a:pos x="8" y="3"/>
                  </a:cxn>
                  <a:cxn ang="0">
                    <a:pos x="15" y="10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8" y="17"/>
                  </a:cxn>
                  <a:cxn ang="0">
                    <a:pos x="0" y="10"/>
                  </a:cxn>
                </a:cxnLst>
                <a:rect l="0" t="0" r="r" b="b"/>
                <a:pathLst>
                  <a:path w="113" h="28">
                    <a:moveTo>
                      <a:pt x="0" y="10"/>
                    </a:moveTo>
                    <a:lnTo>
                      <a:pt x="8" y="17"/>
                    </a:lnTo>
                    <a:lnTo>
                      <a:pt x="38" y="18"/>
                    </a:lnTo>
                    <a:lnTo>
                      <a:pt x="55" y="20"/>
                    </a:lnTo>
                    <a:lnTo>
                      <a:pt x="64" y="23"/>
                    </a:lnTo>
                    <a:lnTo>
                      <a:pt x="68" y="25"/>
                    </a:lnTo>
                    <a:lnTo>
                      <a:pt x="75" y="28"/>
                    </a:lnTo>
                    <a:lnTo>
                      <a:pt x="85" y="27"/>
                    </a:lnTo>
                    <a:lnTo>
                      <a:pt x="96" y="22"/>
                    </a:lnTo>
                    <a:lnTo>
                      <a:pt x="113" y="12"/>
                    </a:lnTo>
                    <a:lnTo>
                      <a:pt x="106" y="0"/>
                    </a:lnTo>
                    <a:lnTo>
                      <a:pt x="89" y="8"/>
                    </a:lnTo>
                    <a:lnTo>
                      <a:pt x="79" y="13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0" y="10"/>
                    </a:lnTo>
                    <a:lnTo>
                      <a:pt x="59" y="7"/>
                    </a:lnTo>
                    <a:lnTo>
                      <a:pt x="40" y="3"/>
                    </a:lnTo>
                    <a:lnTo>
                      <a:pt x="8" y="3"/>
                    </a:lnTo>
                    <a:lnTo>
                      <a:pt x="15" y="10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17" name="Freeform 789"/>
              <p:cNvSpPr>
                <a:spLocks/>
              </p:cNvSpPr>
              <p:nvPr/>
            </p:nvSpPr>
            <p:spPr bwMode="auto">
              <a:xfrm>
                <a:off x="2629" y="2071"/>
                <a:ext cx="34" cy="55"/>
              </a:xfrm>
              <a:custGeom>
                <a:avLst/>
                <a:gdLst/>
                <a:ahLst/>
                <a:cxnLst>
                  <a:cxn ang="0">
                    <a:pos x="7" y="55"/>
                  </a:cxn>
                  <a:cxn ang="0">
                    <a:pos x="15" y="49"/>
                  </a:cxn>
                  <a:cxn ang="0">
                    <a:pos x="17" y="38"/>
                  </a:cxn>
                  <a:cxn ang="0">
                    <a:pos x="19" y="28"/>
                  </a:cxn>
                  <a:cxn ang="0">
                    <a:pos x="24" y="20"/>
                  </a:cxn>
                  <a:cxn ang="0">
                    <a:pos x="34" y="10"/>
                  </a:cxn>
                  <a:cxn ang="0">
                    <a:pos x="22" y="0"/>
                  </a:cxn>
                  <a:cxn ang="0">
                    <a:pos x="11" y="11"/>
                  </a:cxn>
                  <a:cxn ang="0">
                    <a:pos x="3" y="25"/>
                  </a:cxn>
                  <a:cxn ang="0">
                    <a:pos x="0" y="37"/>
                  </a:cxn>
                  <a:cxn ang="0">
                    <a:pos x="0" y="49"/>
                  </a:cxn>
                  <a:cxn ang="0">
                    <a:pos x="7" y="42"/>
                  </a:cxn>
                  <a:cxn ang="0">
                    <a:pos x="7" y="55"/>
                  </a:cxn>
                  <a:cxn ang="0">
                    <a:pos x="15" y="55"/>
                  </a:cxn>
                  <a:cxn ang="0">
                    <a:pos x="15" y="49"/>
                  </a:cxn>
                  <a:cxn ang="0">
                    <a:pos x="7" y="55"/>
                  </a:cxn>
                </a:cxnLst>
                <a:rect l="0" t="0" r="r" b="b"/>
                <a:pathLst>
                  <a:path w="34" h="55">
                    <a:moveTo>
                      <a:pt x="7" y="55"/>
                    </a:moveTo>
                    <a:lnTo>
                      <a:pt x="15" y="49"/>
                    </a:lnTo>
                    <a:lnTo>
                      <a:pt x="17" y="38"/>
                    </a:lnTo>
                    <a:lnTo>
                      <a:pt x="19" y="28"/>
                    </a:lnTo>
                    <a:lnTo>
                      <a:pt x="24" y="20"/>
                    </a:lnTo>
                    <a:lnTo>
                      <a:pt x="34" y="10"/>
                    </a:lnTo>
                    <a:lnTo>
                      <a:pt x="22" y="0"/>
                    </a:lnTo>
                    <a:lnTo>
                      <a:pt x="11" y="11"/>
                    </a:lnTo>
                    <a:lnTo>
                      <a:pt x="3" y="25"/>
                    </a:lnTo>
                    <a:lnTo>
                      <a:pt x="0" y="37"/>
                    </a:lnTo>
                    <a:lnTo>
                      <a:pt x="0" y="49"/>
                    </a:lnTo>
                    <a:lnTo>
                      <a:pt x="7" y="42"/>
                    </a:lnTo>
                    <a:lnTo>
                      <a:pt x="7" y="55"/>
                    </a:lnTo>
                    <a:lnTo>
                      <a:pt x="15" y="55"/>
                    </a:lnTo>
                    <a:lnTo>
                      <a:pt x="15" y="49"/>
                    </a:lnTo>
                    <a:lnTo>
                      <a:pt x="7" y="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18" name="Freeform 790"/>
              <p:cNvSpPr>
                <a:spLocks/>
              </p:cNvSpPr>
              <p:nvPr/>
            </p:nvSpPr>
            <p:spPr bwMode="auto">
              <a:xfrm>
                <a:off x="2616" y="2087"/>
                <a:ext cx="24" cy="3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9" y="17"/>
                  </a:cxn>
                  <a:cxn ang="0">
                    <a:pos x="7" y="21"/>
                  </a:cxn>
                  <a:cxn ang="0">
                    <a:pos x="5" y="24"/>
                  </a:cxn>
                  <a:cxn ang="0">
                    <a:pos x="3" y="33"/>
                  </a:cxn>
                  <a:cxn ang="0">
                    <a:pos x="11" y="39"/>
                  </a:cxn>
                  <a:cxn ang="0">
                    <a:pos x="20" y="39"/>
                  </a:cxn>
                  <a:cxn ang="0">
                    <a:pos x="20" y="26"/>
                  </a:cxn>
                  <a:cxn ang="0">
                    <a:pos x="16" y="26"/>
                  </a:cxn>
                  <a:cxn ang="0">
                    <a:pos x="18" y="27"/>
                  </a:cxn>
                  <a:cxn ang="0">
                    <a:pos x="18" y="29"/>
                  </a:cxn>
                  <a:cxn ang="0">
                    <a:pos x="20" y="26"/>
                  </a:cxn>
                  <a:cxn ang="0">
                    <a:pos x="24" y="21"/>
                  </a:cxn>
                  <a:cxn ang="0">
                    <a:pos x="24" y="12"/>
                  </a:cxn>
                  <a:cxn ang="0">
                    <a:pos x="18" y="6"/>
                  </a:cxn>
                  <a:cxn ang="0">
                    <a:pos x="9" y="0"/>
                  </a:cxn>
                  <a:cxn ang="0">
                    <a:pos x="15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5" y="14"/>
                  </a:cxn>
                  <a:cxn ang="0">
                    <a:pos x="0" y="9"/>
                  </a:cxn>
                </a:cxnLst>
                <a:rect l="0" t="0" r="r" b="b"/>
                <a:pathLst>
                  <a:path w="24" h="39">
                    <a:moveTo>
                      <a:pt x="0" y="9"/>
                    </a:moveTo>
                    <a:lnTo>
                      <a:pt x="5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7" y="21"/>
                    </a:lnTo>
                    <a:lnTo>
                      <a:pt x="5" y="24"/>
                    </a:lnTo>
                    <a:lnTo>
                      <a:pt x="3" y="33"/>
                    </a:lnTo>
                    <a:lnTo>
                      <a:pt x="11" y="39"/>
                    </a:lnTo>
                    <a:lnTo>
                      <a:pt x="20" y="39"/>
                    </a:lnTo>
                    <a:lnTo>
                      <a:pt x="20" y="26"/>
                    </a:lnTo>
                    <a:lnTo>
                      <a:pt x="16" y="26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20" y="26"/>
                    </a:lnTo>
                    <a:lnTo>
                      <a:pt x="24" y="21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9" y="0"/>
                    </a:lnTo>
                    <a:lnTo>
                      <a:pt x="15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5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19" name="Freeform 791"/>
              <p:cNvSpPr>
                <a:spLocks/>
              </p:cNvSpPr>
              <p:nvPr/>
            </p:nvSpPr>
            <p:spPr bwMode="auto">
              <a:xfrm>
                <a:off x="2591" y="2069"/>
                <a:ext cx="72" cy="27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66" y="0"/>
                  </a:cxn>
                  <a:cxn ang="0">
                    <a:pos x="34" y="2"/>
                  </a:cxn>
                  <a:cxn ang="0">
                    <a:pos x="15" y="3"/>
                  </a:cxn>
                  <a:cxn ang="0">
                    <a:pos x="10" y="5"/>
                  </a:cxn>
                  <a:cxn ang="0">
                    <a:pos x="4" y="8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9" y="27"/>
                  </a:cxn>
                  <a:cxn ang="0">
                    <a:pos x="25" y="27"/>
                  </a:cxn>
                  <a:cxn ang="0">
                    <a:pos x="40" y="24"/>
                  </a:cxn>
                  <a:cxn ang="0">
                    <a:pos x="26" y="13"/>
                  </a:cxn>
                  <a:cxn ang="0">
                    <a:pos x="13" y="8"/>
                  </a:cxn>
                  <a:cxn ang="0">
                    <a:pos x="17" y="13"/>
                  </a:cxn>
                  <a:cxn ang="0">
                    <a:pos x="13" y="18"/>
                  </a:cxn>
                  <a:cxn ang="0">
                    <a:pos x="15" y="18"/>
                  </a:cxn>
                  <a:cxn ang="0">
                    <a:pos x="17" y="18"/>
                  </a:cxn>
                  <a:cxn ang="0">
                    <a:pos x="36" y="15"/>
                  </a:cxn>
                  <a:cxn ang="0">
                    <a:pos x="66" y="13"/>
                  </a:cxn>
                  <a:cxn ang="0">
                    <a:pos x="60" y="2"/>
                  </a:cxn>
                  <a:cxn ang="0">
                    <a:pos x="72" y="12"/>
                  </a:cxn>
                </a:cxnLst>
                <a:rect l="0" t="0" r="r" b="b"/>
                <a:pathLst>
                  <a:path w="72" h="27">
                    <a:moveTo>
                      <a:pt x="72" y="12"/>
                    </a:moveTo>
                    <a:lnTo>
                      <a:pt x="66" y="0"/>
                    </a:lnTo>
                    <a:lnTo>
                      <a:pt x="34" y="2"/>
                    </a:lnTo>
                    <a:lnTo>
                      <a:pt x="15" y="3"/>
                    </a:lnTo>
                    <a:lnTo>
                      <a:pt x="10" y="5"/>
                    </a:lnTo>
                    <a:lnTo>
                      <a:pt x="4" y="8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9" y="27"/>
                    </a:lnTo>
                    <a:lnTo>
                      <a:pt x="25" y="27"/>
                    </a:lnTo>
                    <a:lnTo>
                      <a:pt x="40" y="24"/>
                    </a:lnTo>
                    <a:lnTo>
                      <a:pt x="26" y="13"/>
                    </a:lnTo>
                    <a:lnTo>
                      <a:pt x="13" y="8"/>
                    </a:lnTo>
                    <a:lnTo>
                      <a:pt x="17" y="13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36" y="15"/>
                    </a:lnTo>
                    <a:lnTo>
                      <a:pt x="66" y="13"/>
                    </a:lnTo>
                    <a:lnTo>
                      <a:pt x="60" y="2"/>
                    </a:lnTo>
                    <a:lnTo>
                      <a:pt x="72" y="1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20" name="Freeform 792"/>
              <p:cNvSpPr>
                <a:spLocks/>
              </p:cNvSpPr>
              <p:nvPr/>
            </p:nvSpPr>
            <p:spPr bwMode="auto">
              <a:xfrm>
                <a:off x="2525" y="2069"/>
                <a:ext cx="40" cy="29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21" y="27"/>
                  </a:cxn>
                  <a:cxn ang="0">
                    <a:pos x="30" y="18"/>
                  </a:cxn>
                  <a:cxn ang="0">
                    <a:pos x="40" y="0"/>
                  </a:cxn>
                  <a:cxn ang="0">
                    <a:pos x="25" y="0"/>
                  </a:cxn>
                  <a:cxn ang="0">
                    <a:pos x="17" y="10"/>
                  </a:cxn>
                  <a:cxn ang="0">
                    <a:pos x="10" y="18"/>
                  </a:cxn>
                  <a:cxn ang="0">
                    <a:pos x="14" y="29"/>
                  </a:cxn>
                  <a:cxn ang="0">
                    <a:pos x="10" y="18"/>
                  </a:cxn>
                  <a:cxn ang="0">
                    <a:pos x="0" y="25"/>
                  </a:cxn>
                  <a:cxn ang="0">
                    <a:pos x="14" y="29"/>
                  </a:cxn>
                  <a:cxn ang="0">
                    <a:pos x="17" y="15"/>
                  </a:cxn>
                </a:cxnLst>
                <a:rect l="0" t="0" r="r" b="b"/>
                <a:pathLst>
                  <a:path w="40" h="29">
                    <a:moveTo>
                      <a:pt x="17" y="15"/>
                    </a:moveTo>
                    <a:lnTo>
                      <a:pt x="21" y="27"/>
                    </a:lnTo>
                    <a:lnTo>
                      <a:pt x="30" y="18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7" y="10"/>
                    </a:lnTo>
                    <a:lnTo>
                      <a:pt x="10" y="18"/>
                    </a:lnTo>
                    <a:lnTo>
                      <a:pt x="14" y="29"/>
                    </a:lnTo>
                    <a:lnTo>
                      <a:pt x="10" y="18"/>
                    </a:lnTo>
                    <a:lnTo>
                      <a:pt x="0" y="25"/>
                    </a:lnTo>
                    <a:lnTo>
                      <a:pt x="14" y="29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21" name="Freeform 793"/>
              <p:cNvSpPr>
                <a:spLocks/>
              </p:cNvSpPr>
              <p:nvPr/>
            </p:nvSpPr>
            <p:spPr bwMode="auto">
              <a:xfrm>
                <a:off x="2539" y="2084"/>
                <a:ext cx="33" cy="37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26" y="24"/>
                  </a:cxn>
                  <a:cxn ang="0">
                    <a:pos x="20" y="22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2"/>
                  </a:cxn>
                  <a:cxn ang="0">
                    <a:pos x="22" y="17"/>
                  </a:cxn>
                  <a:cxn ang="0">
                    <a:pos x="18" y="10"/>
                  </a:cxn>
                  <a:cxn ang="0">
                    <a:pos x="13" y="5"/>
                  </a:cxn>
                  <a:cxn ang="0">
                    <a:pos x="3" y="0"/>
                  </a:cxn>
                  <a:cxn ang="0">
                    <a:pos x="0" y="14"/>
                  </a:cxn>
                  <a:cxn ang="0">
                    <a:pos x="3" y="17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5" y="22"/>
                  </a:cxn>
                  <a:cxn ang="0">
                    <a:pos x="7" y="27"/>
                  </a:cxn>
                  <a:cxn ang="0">
                    <a:pos x="11" y="32"/>
                  </a:cxn>
                  <a:cxn ang="0">
                    <a:pos x="16" y="36"/>
                  </a:cxn>
                  <a:cxn ang="0">
                    <a:pos x="26" y="37"/>
                  </a:cxn>
                  <a:cxn ang="0">
                    <a:pos x="33" y="30"/>
                  </a:cxn>
                  <a:cxn ang="0">
                    <a:pos x="26" y="37"/>
                  </a:cxn>
                  <a:cxn ang="0">
                    <a:pos x="33" y="37"/>
                  </a:cxn>
                  <a:cxn ang="0">
                    <a:pos x="33" y="30"/>
                  </a:cxn>
                  <a:cxn ang="0">
                    <a:pos x="18" y="30"/>
                  </a:cxn>
                </a:cxnLst>
                <a:rect l="0" t="0" r="r" b="b"/>
                <a:pathLst>
                  <a:path w="33" h="37">
                    <a:moveTo>
                      <a:pt x="18" y="30"/>
                    </a:moveTo>
                    <a:lnTo>
                      <a:pt x="26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2" y="17"/>
                    </a:lnTo>
                    <a:lnTo>
                      <a:pt x="18" y="10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0" y="14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7"/>
                    </a:lnTo>
                    <a:lnTo>
                      <a:pt x="11" y="32"/>
                    </a:lnTo>
                    <a:lnTo>
                      <a:pt x="16" y="36"/>
                    </a:lnTo>
                    <a:lnTo>
                      <a:pt x="26" y="37"/>
                    </a:lnTo>
                    <a:lnTo>
                      <a:pt x="33" y="30"/>
                    </a:lnTo>
                    <a:lnTo>
                      <a:pt x="26" y="37"/>
                    </a:lnTo>
                    <a:lnTo>
                      <a:pt x="33" y="37"/>
                    </a:lnTo>
                    <a:lnTo>
                      <a:pt x="33" y="30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22" name="Freeform 794"/>
              <p:cNvSpPr>
                <a:spLocks/>
              </p:cNvSpPr>
              <p:nvPr/>
            </p:nvSpPr>
            <p:spPr bwMode="auto">
              <a:xfrm>
                <a:off x="2557" y="2091"/>
                <a:ext cx="57" cy="2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34" y="2"/>
                  </a:cxn>
                  <a:cxn ang="0">
                    <a:pos x="29" y="5"/>
                  </a:cxn>
                  <a:cxn ang="0">
                    <a:pos x="25" y="7"/>
                  </a:cxn>
                  <a:cxn ang="0">
                    <a:pos x="21" y="8"/>
                  </a:cxn>
                  <a:cxn ang="0">
                    <a:pos x="17" y="8"/>
                  </a:cxn>
                  <a:cxn ang="0">
                    <a:pos x="12" y="8"/>
                  </a:cxn>
                  <a:cxn ang="0">
                    <a:pos x="6" y="10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15" y="23"/>
                  </a:cxn>
                  <a:cxn ang="0">
                    <a:pos x="17" y="20"/>
                  </a:cxn>
                  <a:cxn ang="0">
                    <a:pos x="15" y="22"/>
                  </a:cxn>
                  <a:cxn ang="0">
                    <a:pos x="15" y="22"/>
                  </a:cxn>
                  <a:cxn ang="0">
                    <a:pos x="17" y="22"/>
                  </a:cxn>
                  <a:cxn ang="0">
                    <a:pos x="23" y="22"/>
                  </a:cxn>
                  <a:cxn ang="0">
                    <a:pos x="30" y="20"/>
                  </a:cxn>
                  <a:cxn ang="0">
                    <a:pos x="38" y="17"/>
                  </a:cxn>
                  <a:cxn ang="0">
                    <a:pos x="45" y="12"/>
                  </a:cxn>
                  <a:cxn ang="0">
                    <a:pos x="40" y="0"/>
                  </a:cxn>
                  <a:cxn ang="0">
                    <a:pos x="45" y="12"/>
                  </a:cxn>
                  <a:cxn ang="0">
                    <a:pos x="57" y="0"/>
                  </a:cxn>
                  <a:cxn ang="0">
                    <a:pos x="40" y="0"/>
                  </a:cxn>
                  <a:cxn ang="0">
                    <a:pos x="40" y="13"/>
                  </a:cxn>
                </a:cxnLst>
                <a:rect l="0" t="0" r="r" b="b"/>
                <a:pathLst>
                  <a:path w="57" h="23">
                    <a:moveTo>
                      <a:pt x="40" y="13"/>
                    </a:moveTo>
                    <a:lnTo>
                      <a:pt x="34" y="2"/>
                    </a:lnTo>
                    <a:lnTo>
                      <a:pt x="29" y="5"/>
                    </a:lnTo>
                    <a:lnTo>
                      <a:pt x="25" y="7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2" y="8"/>
                    </a:lnTo>
                    <a:lnTo>
                      <a:pt x="6" y="10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17" y="20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23" y="22"/>
                    </a:lnTo>
                    <a:lnTo>
                      <a:pt x="30" y="20"/>
                    </a:lnTo>
                    <a:lnTo>
                      <a:pt x="38" y="17"/>
                    </a:lnTo>
                    <a:lnTo>
                      <a:pt x="45" y="12"/>
                    </a:lnTo>
                    <a:lnTo>
                      <a:pt x="40" y="0"/>
                    </a:lnTo>
                    <a:lnTo>
                      <a:pt x="45" y="12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23" name="Freeform 795"/>
              <p:cNvSpPr>
                <a:spLocks/>
              </p:cNvSpPr>
              <p:nvPr/>
            </p:nvSpPr>
            <p:spPr bwMode="auto">
              <a:xfrm>
                <a:off x="2550" y="2062"/>
                <a:ext cx="47" cy="42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1" y="0"/>
                  </a:cxn>
                  <a:cxn ang="0">
                    <a:pos x="2" y="14"/>
                  </a:cxn>
                  <a:cxn ang="0">
                    <a:pos x="13" y="25"/>
                  </a:cxn>
                  <a:cxn ang="0">
                    <a:pos x="30" y="37"/>
                  </a:cxn>
                  <a:cxn ang="0">
                    <a:pos x="47" y="42"/>
                  </a:cxn>
                  <a:cxn ang="0">
                    <a:pos x="47" y="29"/>
                  </a:cxn>
                  <a:cxn ang="0">
                    <a:pos x="39" y="25"/>
                  </a:cxn>
                  <a:cxn ang="0">
                    <a:pos x="24" y="14"/>
                  </a:cxn>
                  <a:cxn ang="0">
                    <a:pos x="13" y="5"/>
                  </a:cxn>
                  <a:cxn ang="0">
                    <a:pos x="4" y="14"/>
                  </a:cxn>
                  <a:cxn ang="0">
                    <a:pos x="0" y="7"/>
                  </a:cxn>
                  <a:cxn ang="0">
                    <a:pos x="15" y="7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15" y="7"/>
                  </a:cxn>
                </a:cxnLst>
                <a:rect l="0" t="0" r="r" b="b"/>
                <a:pathLst>
                  <a:path w="47" h="42">
                    <a:moveTo>
                      <a:pt x="15" y="7"/>
                    </a:moveTo>
                    <a:lnTo>
                      <a:pt x="11" y="0"/>
                    </a:lnTo>
                    <a:lnTo>
                      <a:pt x="2" y="14"/>
                    </a:lnTo>
                    <a:lnTo>
                      <a:pt x="13" y="25"/>
                    </a:lnTo>
                    <a:lnTo>
                      <a:pt x="30" y="37"/>
                    </a:lnTo>
                    <a:lnTo>
                      <a:pt x="47" y="42"/>
                    </a:lnTo>
                    <a:lnTo>
                      <a:pt x="47" y="29"/>
                    </a:lnTo>
                    <a:lnTo>
                      <a:pt x="39" y="25"/>
                    </a:lnTo>
                    <a:lnTo>
                      <a:pt x="24" y="14"/>
                    </a:lnTo>
                    <a:lnTo>
                      <a:pt x="13" y="5"/>
                    </a:lnTo>
                    <a:lnTo>
                      <a:pt x="4" y="14"/>
                    </a:lnTo>
                    <a:lnTo>
                      <a:pt x="0" y="7"/>
                    </a:lnTo>
                    <a:lnTo>
                      <a:pt x="15" y="7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24" name="Freeform 796"/>
              <p:cNvSpPr>
                <a:spLocks/>
              </p:cNvSpPr>
              <p:nvPr/>
            </p:nvSpPr>
            <p:spPr bwMode="auto">
              <a:xfrm>
                <a:off x="2486" y="2050"/>
                <a:ext cx="56" cy="27"/>
              </a:xfrm>
              <a:custGeom>
                <a:avLst/>
                <a:gdLst/>
                <a:ahLst/>
                <a:cxnLst>
                  <a:cxn ang="0">
                    <a:pos x="56" y="19"/>
                  </a:cxn>
                  <a:cxn ang="0">
                    <a:pos x="51" y="12"/>
                  </a:cxn>
                  <a:cxn ang="0">
                    <a:pos x="4" y="0"/>
                  </a:cxn>
                  <a:cxn ang="0">
                    <a:pos x="0" y="14"/>
                  </a:cxn>
                  <a:cxn ang="0">
                    <a:pos x="47" y="26"/>
                  </a:cxn>
                  <a:cxn ang="0">
                    <a:pos x="56" y="19"/>
                  </a:cxn>
                  <a:cxn ang="0">
                    <a:pos x="47" y="26"/>
                  </a:cxn>
                  <a:cxn ang="0">
                    <a:pos x="56" y="27"/>
                  </a:cxn>
                  <a:cxn ang="0">
                    <a:pos x="56" y="19"/>
                  </a:cxn>
                </a:cxnLst>
                <a:rect l="0" t="0" r="r" b="b"/>
                <a:pathLst>
                  <a:path w="56" h="27">
                    <a:moveTo>
                      <a:pt x="56" y="19"/>
                    </a:moveTo>
                    <a:lnTo>
                      <a:pt x="51" y="12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47" y="26"/>
                    </a:lnTo>
                    <a:lnTo>
                      <a:pt x="56" y="19"/>
                    </a:lnTo>
                    <a:lnTo>
                      <a:pt x="47" y="26"/>
                    </a:lnTo>
                    <a:lnTo>
                      <a:pt x="56" y="27"/>
                    </a:lnTo>
                    <a:lnTo>
                      <a:pt x="56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25" name="Freeform 797"/>
              <p:cNvSpPr>
                <a:spLocks/>
              </p:cNvSpPr>
              <p:nvPr/>
            </p:nvSpPr>
            <p:spPr bwMode="auto">
              <a:xfrm>
                <a:off x="2516" y="1986"/>
                <a:ext cx="26" cy="83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22"/>
                  </a:cxn>
                  <a:cxn ang="0">
                    <a:pos x="8" y="32"/>
                  </a:cxn>
                  <a:cxn ang="0">
                    <a:pos x="9" y="42"/>
                  </a:cxn>
                  <a:cxn ang="0">
                    <a:pos x="11" y="66"/>
                  </a:cxn>
                  <a:cxn ang="0">
                    <a:pos x="11" y="83"/>
                  </a:cxn>
                  <a:cxn ang="0">
                    <a:pos x="26" y="83"/>
                  </a:cxn>
                  <a:cxn ang="0">
                    <a:pos x="26" y="64"/>
                  </a:cxn>
                  <a:cxn ang="0">
                    <a:pos x="24" y="42"/>
                  </a:cxn>
                  <a:cxn ang="0">
                    <a:pos x="23" y="31"/>
                  </a:cxn>
                  <a:cxn ang="0">
                    <a:pos x="21" y="19"/>
                  </a:cxn>
                  <a:cxn ang="0">
                    <a:pos x="17" y="9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4" y="14"/>
                  </a:cxn>
                </a:cxnLst>
                <a:rect l="0" t="0" r="r" b="b"/>
                <a:pathLst>
                  <a:path w="26" h="83">
                    <a:moveTo>
                      <a:pt x="4" y="14"/>
                    </a:move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8" y="32"/>
                    </a:lnTo>
                    <a:lnTo>
                      <a:pt x="9" y="42"/>
                    </a:lnTo>
                    <a:lnTo>
                      <a:pt x="11" y="66"/>
                    </a:lnTo>
                    <a:lnTo>
                      <a:pt x="11" y="83"/>
                    </a:lnTo>
                    <a:lnTo>
                      <a:pt x="26" y="83"/>
                    </a:lnTo>
                    <a:lnTo>
                      <a:pt x="26" y="64"/>
                    </a:lnTo>
                    <a:lnTo>
                      <a:pt x="24" y="42"/>
                    </a:lnTo>
                    <a:lnTo>
                      <a:pt x="23" y="31"/>
                    </a:lnTo>
                    <a:lnTo>
                      <a:pt x="21" y="19"/>
                    </a:lnTo>
                    <a:lnTo>
                      <a:pt x="17" y="9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26" name="Freeform 798"/>
              <p:cNvSpPr>
                <a:spLocks/>
              </p:cNvSpPr>
              <p:nvPr/>
            </p:nvSpPr>
            <p:spPr bwMode="auto">
              <a:xfrm>
                <a:off x="2473" y="1985"/>
                <a:ext cx="51" cy="79"/>
              </a:xfrm>
              <a:custGeom>
                <a:avLst/>
                <a:gdLst/>
                <a:ahLst/>
                <a:cxnLst>
                  <a:cxn ang="0">
                    <a:pos x="17" y="65"/>
                  </a:cxn>
                  <a:cxn ang="0">
                    <a:pos x="20" y="67"/>
                  </a:cxn>
                  <a:cxn ang="0">
                    <a:pos x="19" y="64"/>
                  </a:cxn>
                  <a:cxn ang="0">
                    <a:pos x="17" y="60"/>
                  </a:cxn>
                  <a:cxn ang="0">
                    <a:pos x="15" y="57"/>
                  </a:cxn>
                  <a:cxn ang="0">
                    <a:pos x="15" y="52"/>
                  </a:cxn>
                  <a:cxn ang="0">
                    <a:pos x="17" y="43"/>
                  </a:cxn>
                  <a:cxn ang="0">
                    <a:pos x="22" y="33"/>
                  </a:cxn>
                  <a:cxn ang="0">
                    <a:pos x="30" y="25"/>
                  </a:cxn>
                  <a:cxn ang="0">
                    <a:pos x="37" y="18"/>
                  </a:cxn>
                  <a:cxn ang="0">
                    <a:pos x="41" y="16"/>
                  </a:cxn>
                  <a:cxn ang="0">
                    <a:pos x="43" y="15"/>
                  </a:cxn>
                  <a:cxn ang="0">
                    <a:pos x="45" y="15"/>
                  </a:cxn>
                  <a:cxn ang="0">
                    <a:pos x="47" y="15"/>
                  </a:cxn>
                  <a:cxn ang="0">
                    <a:pos x="51" y="1"/>
                  </a:cxn>
                  <a:cxn ang="0">
                    <a:pos x="45" y="0"/>
                  </a:cxn>
                  <a:cxn ang="0">
                    <a:pos x="39" y="1"/>
                  </a:cxn>
                  <a:cxn ang="0">
                    <a:pos x="34" y="3"/>
                  </a:cxn>
                  <a:cxn ang="0">
                    <a:pos x="28" y="6"/>
                  </a:cxn>
                  <a:cxn ang="0">
                    <a:pos x="17" y="15"/>
                  </a:cxn>
                  <a:cxn ang="0">
                    <a:pos x="9" y="27"/>
                  </a:cxn>
                  <a:cxn ang="0">
                    <a:pos x="2" y="38"/>
                  </a:cxn>
                  <a:cxn ang="0">
                    <a:pos x="0" y="50"/>
                  </a:cxn>
                  <a:cxn ang="0">
                    <a:pos x="0" y="59"/>
                  </a:cxn>
                  <a:cxn ang="0">
                    <a:pos x="2" y="65"/>
                  </a:cxn>
                  <a:cxn ang="0">
                    <a:pos x="5" y="72"/>
                  </a:cxn>
                  <a:cxn ang="0">
                    <a:pos x="9" y="77"/>
                  </a:cxn>
                  <a:cxn ang="0">
                    <a:pos x="13" y="79"/>
                  </a:cxn>
                  <a:cxn ang="0">
                    <a:pos x="17" y="65"/>
                  </a:cxn>
                </a:cxnLst>
                <a:rect l="0" t="0" r="r" b="b"/>
                <a:pathLst>
                  <a:path w="51" h="79">
                    <a:moveTo>
                      <a:pt x="17" y="65"/>
                    </a:moveTo>
                    <a:lnTo>
                      <a:pt x="20" y="67"/>
                    </a:lnTo>
                    <a:lnTo>
                      <a:pt x="19" y="64"/>
                    </a:lnTo>
                    <a:lnTo>
                      <a:pt x="17" y="60"/>
                    </a:lnTo>
                    <a:lnTo>
                      <a:pt x="15" y="57"/>
                    </a:lnTo>
                    <a:lnTo>
                      <a:pt x="15" y="52"/>
                    </a:lnTo>
                    <a:lnTo>
                      <a:pt x="17" y="43"/>
                    </a:lnTo>
                    <a:lnTo>
                      <a:pt x="22" y="33"/>
                    </a:lnTo>
                    <a:lnTo>
                      <a:pt x="30" y="25"/>
                    </a:lnTo>
                    <a:lnTo>
                      <a:pt x="37" y="18"/>
                    </a:lnTo>
                    <a:lnTo>
                      <a:pt x="41" y="16"/>
                    </a:lnTo>
                    <a:lnTo>
                      <a:pt x="43" y="15"/>
                    </a:lnTo>
                    <a:lnTo>
                      <a:pt x="45" y="15"/>
                    </a:lnTo>
                    <a:lnTo>
                      <a:pt x="47" y="15"/>
                    </a:lnTo>
                    <a:lnTo>
                      <a:pt x="51" y="1"/>
                    </a:lnTo>
                    <a:lnTo>
                      <a:pt x="45" y="0"/>
                    </a:lnTo>
                    <a:lnTo>
                      <a:pt x="39" y="1"/>
                    </a:lnTo>
                    <a:lnTo>
                      <a:pt x="34" y="3"/>
                    </a:lnTo>
                    <a:lnTo>
                      <a:pt x="28" y="6"/>
                    </a:lnTo>
                    <a:lnTo>
                      <a:pt x="17" y="15"/>
                    </a:lnTo>
                    <a:lnTo>
                      <a:pt x="9" y="27"/>
                    </a:lnTo>
                    <a:lnTo>
                      <a:pt x="2" y="38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2" y="65"/>
                    </a:lnTo>
                    <a:lnTo>
                      <a:pt x="5" y="72"/>
                    </a:lnTo>
                    <a:lnTo>
                      <a:pt x="9" y="77"/>
                    </a:lnTo>
                    <a:lnTo>
                      <a:pt x="13" y="79"/>
                    </a:lnTo>
                    <a:lnTo>
                      <a:pt x="17" y="6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27" name="Freeform 799"/>
              <p:cNvSpPr>
                <a:spLocks/>
              </p:cNvSpPr>
              <p:nvPr/>
            </p:nvSpPr>
            <p:spPr bwMode="auto">
              <a:xfrm>
                <a:off x="2358" y="2079"/>
                <a:ext cx="109" cy="1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15"/>
                  </a:cxn>
                  <a:cxn ang="0">
                    <a:pos x="109" y="14"/>
                  </a:cxn>
                  <a:cxn ang="0">
                    <a:pos x="109" y="0"/>
                  </a:cxn>
                  <a:cxn ang="0">
                    <a:pos x="8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0" y="7"/>
                  </a:cxn>
                </a:cxnLst>
                <a:rect l="0" t="0" r="r" b="b"/>
                <a:pathLst>
                  <a:path w="109" h="15">
                    <a:moveTo>
                      <a:pt x="0" y="7"/>
                    </a:moveTo>
                    <a:lnTo>
                      <a:pt x="8" y="15"/>
                    </a:lnTo>
                    <a:lnTo>
                      <a:pt x="109" y="14"/>
                    </a:lnTo>
                    <a:lnTo>
                      <a:pt x="109" y="0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28" name="Freeform 800"/>
              <p:cNvSpPr>
                <a:spLocks/>
              </p:cNvSpPr>
              <p:nvPr/>
            </p:nvSpPr>
            <p:spPr bwMode="auto">
              <a:xfrm>
                <a:off x="2353" y="2032"/>
                <a:ext cx="20" cy="54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0" y="5"/>
                  </a:cxn>
                  <a:cxn ang="0">
                    <a:pos x="3" y="30"/>
                  </a:cxn>
                  <a:cxn ang="0">
                    <a:pos x="5" y="54"/>
                  </a:cxn>
                  <a:cxn ang="0">
                    <a:pos x="20" y="54"/>
                  </a:cxn>
                  <a:cxn ang="0">
                    <a:pos x="18" y="28"/>
                  </a:cxn>
                  <a:cxn ang="0">
                    <a:pos x="15" y="5"/>
                  </a:cxn>
                  <a:cxn ang="0">
                    <a:pos x="13" y="0"/>
                  </a:cxn>
                  <a:cxn ang="0">
                    <a:pos x="15" y="5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3" y="12"/>
                  </a:cxn>
                </a:cxnLst>
                <a:rect l="0" t="0" r="r" b="b"/>
                <a:pathLst>
                  <a:path w="20" h="54">
                    <a:moveTo>
                      <a:pt x="3" y="12"/>
                    </a:moveTo>
                    <a:lnTo>
                      <a:pt x="0" y="5"/>
                    </a:lnTo>
                    <a:lnTo>
                      <a:pt x="3" y="30"/>
                    </a:lnTo>
                    <a:lnTo>
                      <a:pt x="5" y="54"/>
                    </a:lnTo>
                    <a:lnTo>
                      <a:pt x="20" y="54"/>
                    </a:lnTo>
                    <a:lnTo>
                      <a:pt x="18" y="28"/>
                    </a:lnTo>
                    <a:lnTo>
                      <a:pt x="15" y="5"/>
                    </a:lnTo>
                    <a:lnTo>
                      <a:pt x="13" y="0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29" name="Freeform 801"/>
              <p:cNvSpPr>
                <a:spLocks/>
              </p:cNvSpPr>
              <p:nvPr/>
            </p:nvSpPr>
            <p:spPr bwMode="auto">
              <a:xfrm>
                <a:off x="2317" y="1867"/>
                <a:ext cx="49" cy="177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2" y="13"/>
                  </a:cxn>
                  <a:cxn ang="0">
                    <a:pos x="6" y="50"/>
                  </a:cxn>
                  <a:cxn ang="0">
                    <a:pos x="9" y="97"/>
                  </a:cxn>
                  <a:cxn ang="0">
                    <a:pos x="13" y="121"/>
                  </a:cxn>
                  <a:cxn ang="0">
                    <a:pos x="17" y="143"/>
                  </a:cxn>
                  <a:cxn ang="0">
                    <a:pos x="21" y="153"/>
                  </a:cxn>
                  <a:cxn ang="0">
                    <a:pos x="26" y="161"/>
                  </a:cxn>
                  <a:cxn ang="0">
                    <a:pos x="32" y="170"/>
                  </a:cxn>
                  <a:cxn ang="0">
                    <a:pos x="39" y="177"/>
                  </a:cxn>
                  <a:cxn ang="0">
                    <a:pos x="49" y="165"/>
                  </a:cxn>
                  <a:cxn ang="0">
                    <a:pos x="43" y="161"/>
                  </a:cxn>
                  <a:cxn ang="0">
                    <a:pos x="39" y="155"/>
                  </a:cxn>
                  <a:cxn ang="0">
                    <a:pos x="36" y="148"/>
                  </a:cxn>
                  <a:cxn ang="0">
                    <a:pos x="34" y="140"/>
                  </a:cxn>
                  <a:cxn ang="0">
                    <a:pos x="28" y="119"/>
                  </a:cxn>
                  <a:cxn ang="0">
                    <a:pos x="24" y="96"/>
                  </a:cxn>
                  <a:cxn ang="0">
                    <a:pos x="22" y="48"/>
                  </a:cxn>
                  <a:cxn ang="0">
                    <a:pos x="17" y="10"/>
                  </a:cxn>
                  <a:cxn ang="0">
                    <a:pos x="7" y="18"/>
                  </a:cxn>
                  <a:cxn ang="0">
                    <a:pos x="13" y="5"/>
                  </a:cxn>
                  <a:cxn ang="0">
                    <a:pos x="0" y="0"/>
                  </a:cxn>
                  <a:cxn ang="0">
                    <a:pos x="2" y="13"/>
                  </a:cxn>
                  <a:cxn ang="0">
                    <a:pos x="13" y="5"/>
                  </a:cxn>
                </a:cxnLst>
                <a:rect l="0" t="0" r="r" b="b"/>
                <a:pathLst>
                  <a:path w="49" h="177">
                    <a:moveTo>
                      <a:pt x="13" y="5"/>
                    </a:moveTo>
                    <a:lnTo>
                      <a:pt x="2" y="13"/>
                    </a:lnTo>
                    <a:lnTo>
                      <a:pt x="6" y="50"/>
                    </a:lnTo>
                    <a:lnTo>
                      <a:pt x="9" y="97"/>
                    </a:lnTo>
                    <a:lnTo>
                      <a:pt x="13" y="121"/>
                    </a:lnTo>
                    <a:lnTo>
                      <a:pt x="17" y="143"/>
                    </a:lnTo>
                    <a:lnTo>
                      <a:pt x="21" y="153"/>
                    </a:lnTo>
                    <a:lnTo>
                      <a:pt x="26" y="161"/>
                    </a:lnTo>
                    <a:lnTo>
                      <a:pt x="32" y="170"/>
                    </a:lnTo>
                    <a:lnTo>
                      <a:pt x="39" y="177"/>
                    </a:lnTo>
                    <a:lnTo>
                      <a:pt x="49" y="165"/>
                    </a:lnTo>
                    <a:lnTo>
                      <a:pt x="43" y="161"/>
                    </a:lnTo>
                    <a:lnTo>
                      <a:pt x="39" y="155"/>
                    </a:lnTo>
                    <a:lnTo>
                      <a:pt x="36" y="148"/>
                    </a:lnTo>
                    <a:lnTo>
                      <a:pt x="34" y="140"/>
                    </a:lnTo>
                    <a:lnTo>
                      <a:pt x="28" y="119"/>
                    </a:lnTo>
                    <a:lnTo>
                      <a:pt x="24" y="96"/>
                    </a:lnTo>
                    <a:lnTo>
                      <a:pt x="22" y="48"/>
                    </a:lnTo>
                    <a:lnTo>
                      <a:pt x="17" y="10"/>
                    </a:lnTo>
                    <a:lnTo>
                      <a:pt x="7" y="18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31" name="Freeform 803"/>
              <p:cNvSpPr>
                <a:spLocks/>
              </p:cNvSpPr>
              <p:nvPr/>
            </p:nvSpPr>
            <p:spPr bwMode="auto">
              <a:xfrm>
                <a:off x="2351" y="1841"/>
                <a:ext cx="97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9" y="22"/>
                  </a:cxn>
                  <a:cxn ang="0">
                    <a:pos x="15" y="19"/>
                  </a:cxn>
                  <a:cxn ang="0">
                    <a:pos x="22" y="17"/>
                  </a:cxn>
                  <a:cxn ang="0">
                    <a:pos x="28" y="15"/>
                  </a:cxn>
                  <a:cxn ang="0">
                    <a:pos x="34" y="14"/>
                  </a:cxn>
                  <a:cxn ang="0">
                    <a:pos x="49" y="14"/>
                  </a:cxn>
                  <a:cxn ang="0">
                    <a:pos x="60" y="15"/>
                  </a:cxn>
                  <a:cxn ang="0">
                    <a:pos x="71" y="19"/>
                  </a:cxn>
                  <a:cxn ang="0">
                    <a:pos x="79" y="22"/>
                  </a:cxn>
                  <a:cxn ang="0">
                    <a:pos x="84" y="26"/>
                  </a:cxn>
                  <a:cxn ang="0">
                    <a:pos x="82" y="22"/>
                  </a:cxn>
                  <a:cxn ang="0">
                    <a:pos x="97" y="22"/>
                  </a:cxn>
                  <a:cxn ang="0">
                    <a:pos x="94" y="14"/>
                  </a:cxn>
                  <a:cxn ang="0">
                    <a:pos x="86" y="10"/>
                  </a:cxn>
                  <a:cxn ang="0">
                    <a:pos x="77" y="5"/>
                  </a:cxn>
                  <a:cxn ang="0">
                    <a:pos x="64" y="2"/>
                  </a:cxn>
                  <a:cxn ang="0">
                    <a:pos x="49" y="0"/>
                  </a:cxn>
                  <a:cxn ang="0">
                    <a:pos x="34" y="0"/>
                  </a:cxn>
                  <a:cxn ang="0">
                    <a:pos x="24" y="0"/>
                  </a:cxn>
                  <a:cxn ang="0">
                    <a:pos x="17" y="4"/>
                  </a:cxn>
                  <a:cxn ang="0">
                    <a:pos x="9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9" y="22"/>
                  </a:cxn>
                </a:cxnLst>
                <a:rect l="0" t="0" r="r" b="b"/>
                <a:pathLst>
                  <a:path w="97" h="26">
                    <a:moveTo>
                      <a:pt x="9" y="22"/>
                    </a:moveTo>
                    <a:lnTo>
                      <a:pt x="9" y="22"/>
                    </a:lnTo>
                    <a:lnTo>
                      <a:pt x="15" y="19"/>
                    </a:lnTo>
                    <a:lnTo>
                      <a:pt x="22" y="17"/>
                    </a:lnTo>
                    <a:lnTo>
                      <a:pt x="28" y="15"/>
                    </a:lnTo>
                    <a:lnTo>
                      <a:pt x="34" y="14"/>
                    </a:lnTo>
                    <a:lnTo>
                      <a:pt x="49" y="14"/>
                    </a:lnTo>
                    <a:lnTo>
                      <a:pt x="60" y="15"/>
                    </a:lnTo>
                    <a:lnTo>
                      <a:pt x="71" y="19"/>
                    </a:lnTo>
                    <a:lnTo>
                      <a:pt x="79" y="22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97" y="22"/>
                    </a:lnTo>
                    <a:lnTo>
                      <a:pt x="94" y="14"/>
                    </a:lnTo>
                    <a:lnTo>
                      <a:pt x="86" y="10"/>
                    </a:lnTo>
                    <a:lnTo>
                      <a:pt x="77" y="5"/>
                    </a:lnTo>
                    <a:lnTo>
                      <a:pt x="64" y="2"/>
                    </a:lnTo>
                    <a:lnTo>
                      <a:pt x="49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7" y="4"/>
                    </a:lnTo>
                    <a:lnTo>
                      <a:pt x="9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33" name="Freeform 805"/>
              <p:cNvSpPr>
                <a:spLocks/>
              </p:cNvSpPr>
              <p:nvPr/>
            </p:nvSpPr>
            <p:spPr bwMode="auto">
              <a:xfrm>
                <a:off x="2371" y="1802"/>
                <a:ext cx="91" cy="17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83" y="0"/>
                  </a:cxn>
                  <a:cxn ang="0">
                    <a:pos x="64" y="2"/>
                  </a:cxn>
                  <a:cxn ang="0">
                    <a:pos x="38" y="2"/>
                  </a:cxn>
                  <a:cxn ang="0">
                    <a:pos x="14" y="2"/>
                  </a:cxn>
                  <a:cxn ang="0">
                    <a:pos x="0" y="2"/>
                  </a:cxn>
                  <a:cxn ang="0">
                    <a:pos x="0" y="17"/>
                  </a:cxn>
                  <a:cxn ang="0">
                    <a:pos x="15" y="16"/>
                  </a:cxn>
                  <a:cxn ang="0">
                    <a:pos x="38" y="16"/>
                  </a:cxn>
                  <a:cxn ang="0">
                    <a:pos x="64" y="16"/>
                  </a:cxn>
                  <a:cxn ang="0">
                    <a:pos x="83" y="16"/>
                  </a:cxn>
                  <a:cxn ang="0">
                    <a:pos x="91" y="9"/>
                  </a:cxn>
                  <a:cxn ang="0">
                    <a:pos x="83" y="16"/>
                  </a:cxn>
                  <a:cxn ang="0">
                    <a:pos x="91" y="16"/>
                  </a:cxn>
                  <a:cxn ang="0">
                    <a:pos x="91" y="9"/>
                  </a:cxn>
                  <a:cxn ang="0">
                    <a:pos x="76" y="9"/>
                  </a:cxn>
                </a:cxnLst>
                <a:rect l="0" t="0" r="r" b="b"/>
                <a:pathLst>
                  <a:path w="91" h="17">
                    <a:moveTo>
                      <a:pt x="76" y="9"/>
                    </a:moveTo>
                    <a:lnTo>
                      <a:pt x="83" y="0"/>
                    </a:lnTo>
                    <a:lnTo>
                      <a:pt x="64" y="2"/>
                    </a:lnTo>
                    <a:lnTo>
                      <a:pt x="38" y="2"/>
                    </a:lnTo>
                    <a:lnTo>
                      <a:pt x="14" y="2"/>
                    </a:lnTo>
                    <a:lnTo>
                      <a:pt x="0" y="2"/>
                    </a:lnTo>
                    <a:lnTo>
                      <a:pt x="0" y="17"/>
                    </a:lnTo>
                    <a:lnTo>
                      <a:pt x="15" y="16"/>
                    </a:lnTo>
                    <a:lnTo>
                      <a:pt x="38" y="16"/>
                    </a:lnTo>
                    <a:lnTo>
                      <a:pt x="64" y="16"/>
                    </a:lnTo>
                    <a:lnTo>
                      <a:pt x="83" y="16"/>
                    </a:lnTo>
                    <a:lnTo>
                      <a:pt x="91" y="9"/>
                    </a:lnTo>
                    <a:lnTo>
                      <a:pt x="83" y="16"/>
                    </a:lnTo>
                    <a:lnTo>
                      <a:pt x="91" y="16"/>
                    </a:lnTo>
                    <a:lnTo>
                      <a:pt x="91" y="9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806"/>
            <p:cNvGrpSpPr>
              <a:grpSpLocks/>
            </p:cNvGrpSpPr>
            <p:nvPr/>
          </p:nvGrpSpPr>
          <p:grpSpPr bwMode="auto">
            <a:xfrm>
              <a:off x="1375" y="364"/>
              <a:ext cx="2468" cy="3865"/>
              <a:chOff x="1864" y="364"/>
              <a:chExt cx="2468" cy="3865"/>
            </a:xfrm>
          </p:grpSpPr>
          <p:sp>
            <p:nvSpPr>
              <p:cNvPr id="125735" name="Freeform 807"/>
              <p:cNvSpPr>
                <a:spLocks/>
              </p:cNvSpPr>
              <p:nvPr/>
            </p:nvSpPr>
            <p:spPr bwMode="auto">
              <a:xfrm>
                <a:off x="2447" y="1762"/>
                <a:ext cx="48" cy="49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37" y="3"/>
                  </a:cxn>
                  <a:cxn ang="0">
                    <a:pos x="24" y="10"/>
                  </a:cxn>
                  <a:cxn ang="0">
                    <a:pos x="13" y="19"/>
                  </a:cxn>
                  <a:cxn ang="0">
                    <a:pos x="7" y="24"/>
                  </a:cxn>
                  <a:cxn ang="0">
                    <a:pos x="3" y="30"/>
                  </a:cxn>
                  <a:cxn ang="0">
                    <a:pos x="0" y="39"/>
                  </a:cxn>
                  <a:cxn ang="0">
                    <a:pos x="0" y="49"/>
                  </a:cxn>
                  <a:cxn ang="0">
                    <a:pos x="15" y="49"/>
                  </a:cxn>
                  <a:cxn ang="0">
                    <a:pos x="16" y="42"/>
                  </a:cxn>
                  <a:cxn ang="0">
                    <a:pos x="16" y="37"/>
                  </a:cxn>
                  <a:cxn ang="0">
                    <a:pos x="20" y="32"/>
                  </a:cxn>
                  <a:cxn ang="0">
                    <a:pos x="22" y="29"/>
                  </a:cxn>
                  <a:cxn ang="0">
                    <a:pos x="33" y="22"/>
                  </a:cxn>
                  <a:cxn ang="0">
                    <a:pos x="45" y="17"/>
                  </a:cxn>
                  <a:cxn ang="0">
                    <a:pos x="33" y="12"/>
                  </a:cxn>
                  <a:cxn ang="0">
                    <a:pos x="48" y="8"/>
                  </a:cxn>
                  <a:cxn ang="0">
                    <a:pos x="46" y="0"/>
                  </a:cxn>
                  <a:cxn ang="0">
                    <a:pos x="37" y="3"/>
                  </a:cxn>
                  <a:cxn ang="0">
                    <a:pos x="48" y="8"/>
                  </a:cxn>
                </a:cxnLst>
                <a:rect l="0" t="0" r="r" b="b"/>
                <a:pathLst>
                  <a:path w="48" h="49">
                    <a:moveTo>
                      <a:pt x="48" y="8"/>
                    </a:moveTo>
                    <a:lnTo>
                      <a:pt x="37" y="3"/>
                    </a:lnTo>
                    <a:lnTo>
                      <a:pt x="24" y="10"/>
                    </a:lnTo>
                    <a:lnTo>
                      <a:pt x="13" y="19"/>
                    </a:lnTo>
                    <a:lnTo>
                      <a:pt x="7" y="24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5" y="49"/>
                    </a:lnTo>
                    <a:lnTo>
                      <a:pt x="16" y="42"/>
                    </a:lnTo>
                    <a:lnTo>
                      <a:pt x="16" y="37"/>
                    </a:lnTo>
                    <a:lnTo>
                      <a:pt x="20" y="32"/>
                    </a:lnTo>
                    <a:lnTo>
                      <a:pt x="22" y="29"/>
                    </a:lnTo>
                    <a:lnTo>
                      <a:pt x="33" y="22"/>
                    </a:lnTo>
                    <a:lnTo>
                      <a:pt x="45" y="17"/>
                    </a:lnTo>
                    <a:lnTo>
                      <a:pt x="33" y="12"/>
                    </a:lnTo>
                    <a:lnTo>
                      <a:pt x="48" y="8"/>
                    </a:lnTo>
                    <a:lnTo>
                      <a:pt x="46" y="0"/>
                    </a:lnTo>
                    <a:lnTo>
                      <a:pt x="37" y="3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36" name="Freeform 808"/>
              <p:cNvSpPr>
                <a:spLocks/>
              </p:cNvSpPr>
              <p:nvPr/>
            </p:nvSpPr>
            <p:spPr bwMode="auto">
              <a:xfrm>
                <a:off x="2463" y="1770"/>
                <a:ext cx="34" cy="103"/>
              </a:xfrm>
              <a:custGeom>
                <a:avLst/>
                <a:gdLst/>
                <a:ahLst/>
                <a:cxnLst>
                  <a:cxn ang="0">
                    <a:pos x="15" y="98"/>
                  </a:cxn>
                  <a:cxn ang="0">
                    <a:pos x="15" y="103"/>
                  </a:cxn>
                  <a:cxn ang="0">
                    <a:pos x="23" y="81"/>
                  </a:cxn>
                  <a:cxn ang="0">
                    <a:pos x="30" y="53"/>
                  </a:cxn>
                  <a:cxn ang="0">
                    <a:pos x="32" y="39"/>
                  </a:cxn>
                  <a:cxn ang="0">
                    <a:pos x="34" y="24"/>
                  </a:cxn>
                  <a:cxn ang="0">
                    <a:pos x="34" y="12"/>
                  </a:cxn>
                  <a:cxn ang="0">
                    <a:pos x="32" y="0"/>
                  </a:cxn>
                  <a:cxn ang="0">
                    <a:pos x="17" y="4"/>
                  </a:cxn>
                  <a:cxn ang="0">
                    <a:pos x="19" y="12"/>
                  </a:cxn>
                  <a:cxn ang="0">
                    <a:pos x="19" y="24"/>
                  </a:cxn>
                  <a:cxn ang="0">
                    <a:pos x="17" y="36"/>
                  </a:cxn>
                  <a:cxn ang="0">
                    <a:pos x="15" y="49"/>
                  </a:cxn>
                  <a:cxn ang="0">
                    <a:pos x="8" y="78"/>
                  </a:cxn>
                  <a:cxn ang="0">
                    <a:pos x="0" y="98"/>
                  </a:cxn>
                  <a:cxn ang="0">
                    <a:pos x="0" y="103"/>
                  </a:cxn>
                  <a:cxn ang="0">
                    <a:pos x="15" y="98"/>
                  </a:cxn>
                </a:cxnLst>
                <a:rect l="0" t="0" r="r" b="b"/>
                <a:pathLst>
                  <a:path w="34" h="103">
                    <a:moveTo>
                      <a:pt x="15" y="98"/>
                    </a:moveTo>
                    <a:lnTo>
                      <a:pt x="15" y="103"/>
                    </a:lnTo>
                    <a:lnTo>
                      <a:pt x="23" y="81"/>
                    </a:lnTo>
                    <a:lnTo>
                      <a:pt x="30" y="53"/>
                    </a:lnTo>
                    <a:lnTo>
                      <a:pt x="32" y="39"/>
                    </a:lnTo>
                    <a:lnTo>
                      <a:pt x="34" y="24"/>
                    </a:lnTo>
                    <a:lnTo>
                      <a:pt x="34" y="12"/>
                    </a:lnTo>
                    <a:lnTo>
                      <a:pt x="32" y="0"/>
                    </a:lnTo>
                    <a:lnTo>
                      <a:pt x="17" y="4"/>
                    </a:lnTo>
                    <a:lnTo>
                      <a:pt x="19" y="12"/>
                    </a:lnTo>
                    <a:lnTo>
                      <a:pt x="19" y="24"/>
                    </a:lnTo>
                    <a:lnTo>
                      <a:pt x="17" y="36"/>
                    </a:lnTo>
                    <a:lnTo>
                      <a:pt x="15" y="49"/>
                    </a:lnTo>
                    <a:lnTo>
                      <a:pt x="8" y="78"/>
                    </a:lnTo>
                    <a:lnTo>
                      <a:pt x="0" y="98"/>
                    </a:lnTo>
                    <a:lnTo>
                      <a:pt x="0" y="103"/>
                    </a:lnTo>
                    <a:lnTo>
                      <a:pt x="15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37" name="Freeform 809"/>
              <p:cNvSpPr>
                <a:spLocks/>
              </p:cNvSpPr>
              <p:nvPr/>
            </p:nvSpPr>
            <p:spPr bwMode="auto">
              <a:xfrm>
                <a:off x="2463" y="1868"/>
                <a:ext cx="89" cy="37"/>
              </a:xfrm>
              <a:custGeom>
                <a:avLst/>
                <a:gdLst/>
                <a:ahLst/>
                <a:cxnLst>
                  <a:cxn ang="0">
                    <a:pos x="76" y="37"/>
                  </a:cxn>
                  <a:cxn ang="0">
                    <a:pos x="83" y="27"/>
                  </a:cxn>
                  <a:cxn ang="0">
                    <a:pos x="76" y="20"/>
                  </a:cxn>
                  <a:cxn ang="0">
                    <a:pos x="66" y="15"/>
                  </a:cxn>
                  <a:cxn ang="0">
                    <a:pos x="55" y="12"/>
                  </a:cxn>
                  <a:cxn ang="0">
                    <a:pos x="44" y="10"/>
                  </a:cxn>
                  <a:cxn ang="0">
                    <a:pos x="32" y="7"/>
                  </a:cxn>
                  <a:cxn ang="0">
                    <a:pos x="25" y="5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8" y="14"/>
                  </a:cxn>
                  <a:cxn ang="0">
                    <a:pos x="17" y="17"/>
                  </a:cxn>
                  <a:cxn ang="0">
                    <a:pos x="29" y="20"/>
                  </a:cxn>
                  <a:cxn ang="0">
                    <a:pos x="40" y="24"/>
                  </a:cxn>
                  <a:cxn ang="0">
                    <a:pos x="51" y="26"/>
                  </a:cxn>
                  <a:cxn ang="0">
                    <a:pos x="61" y="29"/>
                  </a:cxn>
                  <a:cxn ang="0">
                    <a:pos x="66" y="31"/>
                  </a:cxn>
                  <a:cxn ang="0">
                    <a:pos x="70" y="34"/>
                  </a:cxn>
                  <a:cxn ang="0">
                    <a:pos x="76" y="24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83" y="27"/>
                  </a:cxn>
                  <a:cxn ang="0">
                    <a:pos x="76" y="37"/>
                  </a:cxn>
                </a:cxnLst>
                <a:rect l="0" t="0" r="r" b="b"/>
                <a:pathLst>
                  <a:path w="89" h="37">
                    <a:moveTo>
                      <a:pt x="76" y="37"/>
                    </a:moveTo>
                    <a:lnTo>
                      <a:pt x="83" y="27"/>
                    </a:lnTo>
                    <a:lnTo>
                      <a:pt x="76" y="20"/>
                    </a:lnTo>
                    <a:lnTo>
                      <a:pt x="66" y="15"/>
                    </a:lnTo>
                    <a:lnTo>
                      <a:pt x="55" y="12"/>
                    </a:lnTo>
                    <a:lnTo>
                      <a:pt x="44" y="10"/>
                    </a:lnTo>
                    <a:lnTo>
                      <a:pt x="32" y="7"/>
                    </a:lnTo>
                    <a:lnTo>
                      <a:pt x="25" y="5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8" y="14"/>
                    </a:lnTo>
                    <a:lnTo>
                      <a:pt x="17" y="17"/>
                    </a:lnTo>
                    <a:lnTo>
                      <a:pt x="29" y="20"/>
                    </a:lnTo>
                    <a:lnTo>
                      <a:pt x="40" y="24"/>
                    </a:lnTo>
                    <a:lnTo>
                      <a:pt x="51" y="26"/>
                    </a:lnTo>
                    <a:lnTo>
                      <a:pt x="61" y="29"/>
                    </a:lnTo>
                    <a:lnTo>
                      <a:pt x="66" y="31"/>
                    </a:lnTo>
                    <a:lnTo>
                      <a:pt x="70" y="34"/>
                    </a:lnTo>
                    <a:lnTo>
                      <a:pt x="76" y="24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83" y="27"/>
                    </a:lnTo>
                    <a:lnTo>
                      <a:pt x="76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38" name="Freeform 810"/>
              <p:cNvSpPr>
                <a:spLocks/>
              </p:cNvSpPr>
              <p:nvPr/>
            </p:nvSpPr>
            <p:spPr bwMode="auto">
              <a:xfrm>
                <a:off x="2478" y="1892"/>
                <a:ext cx="61" cy="39"/>
              </a:xfrm>
              <a:custGeom>
                <a:avLst/>
                <a:gdLst/>
                <a:ahLst/>
                <a:cxnLst>
                  <a:cxn ang="0">
                    <a:pos x="17" y="30"/>
                  </a:cxn>
                  <a:cxn ang="0">
                    <a:pos x="10" y="39"/>
                  </a:cxn>
                  <a:cxn ang="0">
                    <a:pos x="38" y="25"/>
                  </a:cxn>
                  <a:cxn ang="0">
                    <a:pos x="61" y="13"/>
                  </a:cxn>
                  <a:cxn ang="0">
                    <a:pos x="61" y="0"/>
                  </a:cxn>
                  <a:cxn ang="0">
                    <a:pos x="31" y="13"/>
                  </a:cxn>
                  <a:cxn ang="0">
                    <a:pos x="10" y="25"/>
                  </a:cxn>
                  <a:cxn ang="0">
                    <a:pos x="2" y="34"/>
                  </a:cxn>
                  <a:cxn ang="0">
                    <a:pos x="10" y="2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17" y="30"/>
                  </a:cxn>
                </a:cxnLst>
                <a:rect l="0" t="0" r="r" b="b"/>
                <a:pathLst>
                  <a:path w="61" h="39">
                    <a:moveTo>
                      <a:pt x="17" y="30"/>
                    </a:moveTo>
                    <a:lnTo>
                      <a:pt x="10" y="39"/>
                    </a:lnTo>
                    <a:lnTo>
                      <a:pt x="38" y="25"/>
                    </a:lnTo>
                    <a:lnTo>
                      <a:pt x="61" y="13"/>
                    </a:lnTo>
                    <a:lnTo>
                      <a:pt x="61" y="0"/>
                    </a:lnTo>
                    <a:lnTo>
                      <a:pt x="31" y="13"/>
                    </a:lnTo>
                    <a:lnTo>
                      <a:pt x="10" y="25"/>
                    </a:lnTo>
                    <a:lnTo>
                      <a:pt x="2" y="34"/>
                    </a:lnTo>
                    <a:lnTo>
                      <a:pt x="10" y="2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39" name="Freeform 811"/>
              <p:cNvSpPr>
                <a:spLocks/>
              </p:cNvSpPr>
              <p:nvPr/>
            </p:nvSpPr>
            <p:spPr bwMode="auto">
              <a:xfrm>
                <a:off x="2416" y="1922"/>
                <a:ext cx="79" cy="135"/>
              </a:xfrm>
              <a:custGeom>
                <a:avLst/>
                <a:gdLst/>
                <a:ahLst/>
                <a:cxnLst>
                  <a:cxn ang="0">
                    <a:pos x="10" y="135"/>
                  </a:cxn>
                  <a:cxn ang="0">
                    <a:pos x="10" y="135"/>
                  </a:cxn>
                  <a:cxn ang="0">
                    <a:pos x="23" y="123"/>
                  </a:cxn>
                  <a:cxn ang="0">
                    <a:pos x="34" y="108"/>
                  </a:cxn>
                  <a:cxn ang="0">
                    <a:pos x="47" y="88"/>
                  </a:cxn>
                  <a:cxn ang="0">
                    <a:pos x="59" y="68"/>
                  </a:cxn>
                  <a:cxn ang="0">
                    <a:pos x="68" y="47"/>
                  </a:cxn>
                  <a:cxn ang="0">
                    <a:pos x="74" y="29"/>
                  </a:cxn>
                  <a:cxn ang="0">
                    <a:pos x="79" y="14"/>
                  </a:cxn>
                  <a:cxn ang="0">
                    <a:pos x="79" y="0"/>
                  </a:cxn>
                  <a:cxn ang="0">
                    <a:pos x="64" y="4"/>
                  </a:cxn>
                  <a:cxn ang="0">
                    <a:pos x="64" y="10"/>
                  </a:cxn>
                  <a:cxn ang="0">
                    <a:pos x="59" y="25"/>
                  </a:cxn>
                  <a:cxn ang="0">
                    <a:pos x="53" y="42"/>
                  </a:cxn>
                  <a:cxn ang="0">
                    <a:pos x="44" y="63"/>
                  </a:cxn>
                  <a:cxn ang="0">
                    <a:pos x="32" y="81"/>
                  </a:cxn>
                  <a:cxn ang="0">
                    <a:pos x="21" y="100"/>
                  </a:cxn>
                  <a:cxn ang="0">
                    <a:pos x="10" y="115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10" y="135"/>
                  </a:cxn>
                </a:cxnLst>
                <a:rect l="0" t="0" r="r" b="b"/>
                <a:pathLst>
                  <a:path w="79" h="135">
                    <a:moveTo>
                      <a:pt x="10" y="135"/>
                    </a:moveTo>
                    <a:lnTo>
                      <a:pt x="10" y="135"/>
                    </a:lnTo>
                    <a:lnTo>
                      <a:pt x="23" y="123"/>
                    </a:lnTo>
                    <a:lnTo>
                      <a:pt x="34" y="108"/>
                    </a:lnTo>
                    <a:lnTo>
                      <a:pt x="47" y="88"/>
                    </a:lnTo>
                    <a:lnTo>
                      <a:pt x="59" y="68"/>
                    </a:lnTo>
                    <a:lnTo>
                      <a:pt x="68" y="47"/>
                    </a:lnTo>
                    <a:lnTo>
                      <a:pt x="74" y="29"/>
                    </a:lnTo>
                    <a:lnTo>
                      <a:pt x="79" y="14"/>
                    </a:lnTo>
                    <a:lnTo>
                      <a:pt x="79" y="0"/>
                    </a:lnTo>
                    <a:lnTo>
                      <a:pt x="64" y="4"/>
                    </a:lnTo>
                    <a:lnTo>
                      <a:pt x="64" y="10"/>
                    </a:lnTo>
                    <a:lnTo>
                      <a:pt x="59" y="25"/>
                    </a:lnTo>
                    <a:lnTo>
                      <a:pt x="53" y="42"/>
                    </a:lnTo>
                    <a:lnTo>
                      <a:pt x="44" y="63"/>
                    </a:lnTo>
                    <a:lnTo>
                      <a:pt x="32" y="81"/>
                    </a:lnTo>
                    <a:lnTo>
                      <a:pt x="21" y="100"/>
                    </a:lnTo>
                    <a:lnTo>
                      <a:pt x="10" y="11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0" y="135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40" name="Freeform 812"/>
              <p:cNvSpPr>
                <a:spLocks/>
              </p:cNvSpPr>
              <p:nvPr/>
            </p:nvSpPr>
            <p:spPr bwMode="auto">
              <a:xfrm>
                <a:off x="2403" y="2047"/>
                <a:ext cx="25" cy="27"/>
              </a:xfrm>
              <a:custGeom>
                <a:avLst/>
                <a:gdLst/>
                <a:ahLst/>
                <a:cxnLst>
                  <a:cxn ang="0">
                    <a:pos x="17" y="13"/>
                  </a:cxn>
                  <a:cxn ang="0">
                    <a:pos x="25" y="20"/>
                  </a:cxn>
                  <a:cxn ang="0">
                    <a:pos x="23" y="12"/>
                  </a:cxn>
                  <a:cxn ang="0">
                    <a:pos x="15" y="7"/>
                  </a:cxn>
                  <a:cxn ang="0">
                    <a:pos x="8" y="7"/>
                  </a:cxn>
                  <a:cxn ang="0">
                    <a:pos x="4" y="7"/>
                  </a:cxn>
                  <a:cxn ang="0">
                    <a:pos x="10" y="20"/>
                  </a:cxn>
                  <a:cxn ang="0">
                    <a:pos x="23" y="10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8" y="2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8" y="19"/>
                  </a:cxn>
                  <a:cxn ang="0">
                    <a:pos x="10" y="20"/>
                  </a:cxn>
                  <a:cxn ang="0">
                    <a:pos x="17" y="27"/>
                  </a:cxn>
                  <a:cxn ang="0">
                    <a:pos x="10" y="20"/>
                  </a:cxn>
                  <a:cxn ang="0">
                    <a:pos x="10" y="27"/>
                  </a:cxn>
                  <a:cxn ang="0">
                    <a:pos x="17" y="27"/>
                  </a:cxn>
                  <a:cxn ang="0">
                    <a:pos x="17" y="13"/>
                  </a:cxn>
                </a:cxnLst>
                <a:rect l="0" t="0" r="r" b="b"/>
                <a:pathLst>
                  <a:path w="25" h="27">
                    <a:moveTo>
                      <a:pt x="17" y="13"/>
                    </a:moveTo>
                    <a:lnTo>
                      <a:pt x="25" y="20"/>
                    </a:lnTo>
                    <a:lnTo>
                      <a:pt x="23" y="12"/>
                    </a:lnTo>
                    <a:lnTo>
                      <a:pt x="15" y="7"/>
                    </a:lnTo>
                    <a:lnTo>
                      <a:pt x="8" y="7"/>
                    </a:lnTo>
                    <a:lnTo>
                      <a:pt x="4" y="7"/>
                    </a:lnTo>
                    <a:lnTo>
                      <a:pt x="10" y="20"/>
                    </a:lnTo>
                    <a:lnTo>
                      <a:pt x="23" y="10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7" y="27"/>
                    </a:lnTo>
                    <a:lnTo>
                      <a:pt x="10" y="20"/>
                    </a:lnTo>
                    <a:lnTo>
                      <a:pt x="10" y="27"/>
                    </a:lnTo>
                    <a:lnTo>
                      <a:pt x="17" y="27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41" name="Freeform 813"/>
              <p:cNvSpPr>
                <a:spLocks/>
              </p:cNvSpPr>
              <p:nvPr/>
            </p:nvSpPr>
            <p:spPr bwMode="auto">
              <a:xfrm>
                <a:off x="2420" y="2060"/>
                <a:ext cx="53" cy="33"/>
              </a:xfrm>
              <a:custGeom>
                <a:avLst/>
                <a:gdLst/>
                <a:ahLst/>
                <a:cxnLst>
                  <a:cxn ang="0">
                    <a:pos x="47" y="33"/>
                  </a:cxn>
                  <a:cxn ang="0">
                    <a:pos x="53" y="21"/>
                  </a:cxn>
                  <a:cxn ang="0">
                    <a:pos x="34" y="11"/>
                  </a:cxn>
                  <a:cxn ang="0">
                    <a:pos x="21" y="4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6" y="16"/>
                  </a:cxn>
                  <a:cxn ang="0">
                    <a:pos x="15" y="17"/>
                  </a:cxn>
                  <a:cxn ang="0">
                    <a:pos x="27" y="22"/>
                  </a:cxn>
                  <a:cxn ang="0">
                    <a:pos x="43" y="33"/>
                  </a:cxn>
                  <a:cxn ang="0">
                    <a:pos x="47" y="19"/>
                  </a:cxn>
                  <a:cxn ang="0">
                    <a:pos x="47" y="33"/>
                  </a:cxn>
                </a:cxnLst>
                <a:rect l="0" t="0" r="r" b="b"/>
                <a:pathLst>
                  <a:path w="53" h="33">
                    <a:moveTo>
                      <a:pt x="47" y="33"/>
                    </a:moveTo>
                    <a:lnTo>
                      <a:pt x="53" y="21"/>
                    </a:lnTo>
                    <a:lnTo>
                      <a:pt x="34" y="11"/>
                    </a:lnTo>
                    <a:lnTo>
                      <a:pt x="21" y="4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5" y="17"/>
                    </a:lnTo>
                    <a:lnTo>
                      <a:pt x="27" y="22"/>
                    </a:lnTo>
                    <a:lnTo>
                      <a:pt x="43" y="33"/>
                    </a:lnTo>
                    <a:lnTo>
                      <a:pt x="47" y="19"/>
                    </a:lnTo>
                    <a:lnTo>
                      <a:pt x="47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42" name="Freeform 814"/>
              <p:cNvSpPr>
                <a:spLocks noEditPoints="1"/>
              </p:cNvSpPr>
              <p:nvPr/>
            </p:nvSpPr>
            <p:spPr bwMode="auto">
              <a:xfrm>
                <a:off x="2562" y="366"/>
                <a:ext cx="689" cy="1637"/>
              </a:xfrm>
              <a:custGeom>
                <a:avLst/>
                <a:gdLst/>
                <a:ahLst/>
                <a:cxnLst>
                  <a:cxn ang="0">
                    <a:pos x="411" y="1545"/>
                  </a:cxn>
                  <a:cxn ang="0">
                    <a:pos x="426" y="1474"/>
                  </a:cxn>
                  <a:cxn ang="0">
                    <a:pos x="418" y="1410"/>
                  </a:cxn>
                  <a:cxn ang="0">
                    <a:pos x="405" y="1492"/>
                  </a:cxn>
                  <a:cxn ang="0">
                    <a:pos x="546" y="1403"/>
                  </a:cxn>
                  <a:cxn ang="0">
                    <a:pos x="520" y="1448"/>
                  </a:cxn>
                  <a:cxn ang="0">
                    <a:pos x="492" y="1410"/>
                  </a:cxn>
                  <a:cxn ang="0">
                    <a:pos x="492" y="1352"/>
                  </a:cxn>
                  <a:cxn ang="0">
                    <a:pos x="539" y="1315"/>
                  </a:cxn>
                  <a:cxn ang="0">
                    <a:pos x="576" y="460"/>
                  </a:cxn>
                  <a:cxn ang="0">
                    <a:pos x="649" y="435"/>
                  </a:cxn>
                  <a:cxn ang="0">
                    <a:pos x="633" y="393"/>
                  </a:cxn>
                  <a:cxn ang="0">
                    <a:pos x="661" y="151"/>
                  </a:cxn>
                  <a:cxn ang="0">
                    <a:pos x="623" y="84"/>
                  </a:cxn>
                  <a:cxn ang="0">
                    <a:pos x="529" y="43"/>
                  </a:cxn>
                  <a:cxn ang="0">
                    <a:pos x="462" y="6"/>
                  </a:cxn>
                  <a:cxn ang="0">
                    <a:pos x="456" y="59"/>
                  </a:cxn>
                  <a:cxn ang="0">
                    <a:pos x="424" y="102"/>
                  </a:cxn>
                  <a:cxn ang="0">
                    <a:pos x="298" y="153"/>
                  </a:cxn>
                  <a:cxn ang="0">
                    <a:pos x="261" y="350"/>
                  </a:cxn>
                  <a:cxn ang="0">
                    <a:pos x="225" y="435"/>
                  </a:cxn>
                  <a:cxn ang="0">
                    <a:pos x="189" y="501"/>
                  </a:cxn>
                  <a:cxn ang="0">
                    <a:pos x="169" y="570"/>
                  </a:cxn>
                  <a:cxn ang="0">
                    <a:pos x="169" y="617"/>
                  </a:cxn>
                  <a:cxn ang="0">
                    <a:pos x="88" y="673"/>
                  </a:cxn>
                  <a:cxn ang="0">
                    <a:pos x="78" y="713"/>
                  </a:cxn>
                  <a:cxn ang="0">
                    <a:pos x="69" y="801"/>
                  </a:cxn>
                  <a:cxn ang="0">
                    <a:pos x="88" y="893"/>
                  </a:cxn>
                  <a:cxn ang="0">
                    <a:pos x="125" y="959"/>
                  </a:cxn>
                  <a:cxn ang="0">
                    <a:pos x="97" y="991"/>
                  </a:cxn>
                  <a:cxn ang="0">
                    <a:pos x="20" y="1197"/>
                  </a:cxn>
                  <a:cxn ang="0">
                    <a:pos x="18" y="1293"/>
                  </a:cxn>
                  <a:cxn ang="0">
                    <a:pos x="67" y="1379"/>
                  </a:cxn>
                  <a:cxn ang="0">
                    <a:pos x="73" y="1420"/>
                  </a:cxn>
                  <a:cxn ang="0">
                    <a:pos x="103" y="1455"/>
                  </a:cxn>
                  <a:cxn ang="0">
                    <a:pos x="154" y="1509"/>
                  </a:cxn>
                  <a:cxn ang="0">
                    <a:pos x="202" y="1632"/>
                  </a:cxn>
                  <a:cxn ang="0">
                    <a:pos x="236" y="1550"/>
                  </a:cxn>
                  <a:cxn ang="0">
                    <a:pos x="291" y="1538"/>
                  </a:cxn>
                  <a:cxn ang="0">
                    <a:pos x="351" y="1494"/>
                  </a:cxn>
                  <a:cxn ang="0">
                    <a:pos x="385" y="1426"/>
                  </a:cxn>
                  <a:cxn ang="0">
                    <a:pos x="379" y="1330"/>
                  </a:cxn>
                  <a:cxn ang="0">
                    <a:pos x="375" y="1259"/>
                  </a:cxn>
                  <a:cxn ang="0">
                    <a:pos x="428" y="1219"/>
                  </a:cxn>
                  <a:cxn ang="0">
                    <a:pos x="482" y="1182"/>
                  </a:cxn>
                  <a:cxn ang="0">
                    <a:pos x="509" y="1099"/>
                  </a:cxn>
                  <a:cxn ang="0">
                    <a:pos x="467" y="1079"/>
                  </a:cxn>
                  <a:cxn ang="0">
                    <a:pos x="488" y="1049"/>
                  </a:cxn>
                  <a:cxn ang="0">
                    <a:pos x="424" y="1033"/>
                  </a:cxn>
                  <a:cxn ang="0">
                    <a:pos x="385" y="1006"/>
                  </a:cxn>
                  <a:cxn ang="0">
                    <a:pos x="386" y="905"/>
                  </a:cxn>
                  <a:cxn ang="0">
                    <a:pos x="426" y="802"/>
                  </a:cxn>
                  <a:cxn ang="0">
                    <a:pos x="582" y="558"/>
                  </a:cxn>
                  <a:cxn ang="0">
                    <a:pos x="602" y="554"/>
                  </a:cxn>
                </a:cxnLst>
                <a:rect l="0" t="0" r="r" b="b"/>
                <a:pathLst>
                  <a:path w="689" h="1637">
                    <a:moveTo>
                      <a:pt x="407" y="1497"/>
                    </a:moveTo>
                    <a:lnTo>
                      <a:pt x="407" y="1516"/>
                    </a:lnTo>
                    <a:lnTo>
                      <a:pt x="405" y="1536"/>
                    </a:lnTo>
                    <a:lnTo>
                      <a:pt x="409" y="1541"/>
                    </a:lnTo>
                    <a:lnTo>
                      <a:pt x="411" y="1545"/>
                    </a:lnTo>
                    <a:lnTo>
                      <a:pt x="415" y="1543"/>
                    </a:lnTo>
                    <a:lnTo>
                      <a:pt x="422" y="1539"/>
                    </a:lnTo>
                    <a:lnTo>
                      <a:pt x="424" y="1516"/>
                    </a:lnTo>
                    <a:lnTo>
                      <a:pt x="426" y="1494"/>
                    </a:lnTo>
                    <a:lnTo>
                      <a:pt x="426" y="1474"/>
                    </a:lnTo>
                    <a:lnTo>
                      <a:pt x="428" y="1450"/>
                    </a:lnTo>
                    <a:lnTo>
                      <a:pt x="428" y="1438"/>
                    </a:lnTo>
                    <a:lnTo>
                      <a:pt x="426" y="1428"/>
                    </a:lnTo>
                    <a:lnTo>
                      <a:pt x="422" y="1418"/>
                    </a:lnTo>
                    <a:lnTo>
                      <a:pt x="418" y="1410"/>
                    </a:lnTo>
                    <a:lnTo>
                      <a:pt x="415" y="1423"/>
                    </a:lnTo>
                    <a:lnTo>
                      <a:pt x="409" y="1452"/>
                    </a:lnTo>
                    <a:lnTo>
                      <a:pt x="407" y="1467"/>
                    </a:lnTo>
                    <a:lnTo>
                      <a:pt x="405" y="1480"/>
                    </a:lnTo>
                    <a:lnTo>
                      <a:pt x="405" y="1492"/>
                    </a:lnTo>
                    <a:lnTo>
                      <a:pt x="407" y="1497"/>
                    </a:lnTo>
                    <a:close/>
                    <a:moveTo>
                      <a:pt x="554" y="1313"/>
                    </a:moveTo>
                    <a:lnTo>
                      <a:pt x="554" y="1347"/>
                    </a:lnTo>
                    <a:lnTo>
                      <a:pt x="550" y="1384"/>
                    </a:lnTo>
                    <a:lnTo>
                      <a:pt x="546" y="1403"/>
                    </a:lnTo>
                    <a:lnTo>
                      <a:pt x="539" y="1420"/>
                    </a:lnTo>
                    <a:lnTo>
                      <a:pt x="535" y="1428"/>
                    </a:lnTo>
                    <a:lnTo>
                      <a:pt x="531" y="1437"/>
                    </a:lnTo>
                    <a:lnTo>
                      <a:pt x="525" y="1443"/>
                    </a:lnTo>
                    <a:lnTo>
                      <a:pt x="520" y="1448"/>
                    </a:lnTo>
                    <a:lnTo>
                      <a:pt x="512" y="1445"/>
                    </a:lnTo>
                    <a:lnTo>
                      <a:pt x="505" y="1438"/>
                    </a:lnTo>
                    <a:lnTo>
                      <a:pt x="499" y="1430"/>
                    </a:lnTo>
                    <a:lnTo>
                      <a:pt x="495" y="1420"/>
                    </a:lnTo>
                    <a:lnTo>
                      <a:pt x="492" y="1410"/>
                    </a:lnTo>
                    <a:lnTo>
                      <a:pt x="488" y="1398"/>
                    </a:lnTo>
                    <a:lnTo>
                      <a:pt x="486" y="1386"/>
                    </a:lnTo>
                    <a:lnTo>
                      <a:pt x="488" y="1374"/>
                    </a:lnTo>
                    <a:lnTo>
                      <a:pt x="488" y="1362"/>
                    </a:lnTo>
                    <a:lnTo>
                      <a:pt x="492" y="1352"/>
                    </a:lnTo>
                    <a:lnTo>
                      <a:pt x="497" y="1342"/>
                    </a:lnTo>
                    <a:lnTo>
                      <a:pt x="505" y="1332"/>
                    </a:lnTo>
                    <a:lnTo>
                      <a:pt x="514" y="1325"/>
                    </a:lnTo>
                    <a:lnTo>
                      <a:pt x="525" y="1319"/>
                    </a:lnTo>
                    <a:lnTo>
                      <a:pt x="539" y="1315"/>
                    </a:lnTo>
                    <a:lnTo>
                      <a:pt x="554" y="1313"/>
                    </a:lnTo>
                    <a:close/>
                    <a:moveTo>
                      <a:pt x="602" y="554"/>
                    </a:moveTo>
                    <a:lnTo>
                      <a:pt x="582" y="494"/>
                    </a:lnTo>
                    <a:lnTo>
                      <a:pt x="574" y="465"/>
                    </a:lnTo>
                    <a:lnTo>
                      <a:pt x="576" y="460"/>
                    </a:lnTo>
                    <a:lnTo>
                      <a:pt x="580" y="457"/>
                    </a:lnTo>
                    <a:lnTo>
                      <a:pt x="586" y="455"/>
                    </a:lnTo>
                    <a:lnTo>
                      <a:pt x="593" y="452"/>
                    </a:lnTo>
                    <a:lnTo>
                      <a:pt x="616" y="445"/>
                    </a:lnTo>
                    <a:lnTo>
                      <a:pt x="649" y="435"/>
                    </a:lnTo>
                    <a:lnTo>
                      <a:pt x="638" y="418"/>
                    </a:lnTo>
                    <a:lnTo>
                      <a:pt x="633" y="406"/>
                    </a:lnTo>
                    <a:lnTo>
                      <a:pt x="631" y="401"/>
                    </a:lnTo>
                    <a:lnTo>
                      <a:pt x="631" y="396"/>
                    </a:lnTo>
                    <a:lnTo>
                      <a:pt x="633" y="393"/>
                    </a:lnTo>
                    <a:lnTo>
                      <a:pt x="634" y="389"/>
                    </a:lnTo>
                    <a:lnTo>
                      <a:pt x="653" y="371"/>
                    </a:lnTo>
                    <a:lnTo>
                      <a:pt x="689" y="342"/>
                    </a:lnTo>
                    <a:lnTo>
                      <a:pt x="689" y="259"/>
                    </a:lnTo>
                    <a:lnTo>
                      <a:pt x="661" y="151"/>
                    </a:lnTo>
                    <a:lnTo>
                      <a:pt x="657" y="133"/>
                    </a:lnTo>
                    <a:lnTo>
                      <a:pt x="649" y="116"/>
                    </a:lnTo>
                    <a:lnTo>
                      <a:pt x="642" y="104"/>
                    </a:lnTo>
                    <a:lnTo>
                      <a:pt x="633" y="92"/>
                    </a:lnTo>
                    <a:lnTo>
                      <a:pt x="623" y="84"/>
                    </a:lnTo>
                    <a:lnTo>
                      <a:pt x="612" y="77"/>
                    </a:lnTo>
                    <a:lnTo>
                      <a:pt x="601" y="70"/>
                    </a:lnTo>
                    <a:lnTo>
                      <a:pt x="587" y="65"/>
                    </a:lnTo>
                    <a:lnTo>
                      <a:pt x="559" y="55"/>
                    </a:lnTo>
                    <a:lnTo>
                      <a:pt x="529" y="43"/>
                    </a:lnTo>
                    <a:lnTo>
                      <a:pt x="514" y="35"/>
                    </a:lnTo>
                    <a:lnTo>
                      <a:pt x="499" y="25"/>
                    </a:lnTo>
                    <a:lnTo>
                      <a:pt x="484" y="13"/>
                    </a:lnTo>
                    <a:lnTo>
                      <a:pt x="471" y="0"/>
                    </a:lnTo>
                    <a:lnTo>
                      <a:pt x="462" y="6"/>
                    </a:lnTo>
                    <a:lnTo>
                      <a:pt x="454" y="10"/>
                    </a:lnTo>
                    <a:lnTo>
                      <a:pt x="448" y="15"/>
                    </a:lnTo>
                    <a:lnTo>
                      <a:pt x="443" y="23"/>
                    </a:lnTo>
                    <a:lnTo>
                      <a:pt x="447" y="37"/>
                    </a:lnTo>
                    <a:lnTo>
                      <a:pt x="456" y="59"/>
                    </a:lnTo>
                    <a:lnTo>
                      <a:pt x="464" y="79"/>
                    </a:lnTo>
                    <a:lnTo>
                      <a:pt x="467" y="92"/>
                    </a:lnTo>
                    <a:lnTo>
                      <a:pt x="450" y="99"/>
                    </a:lnTo>
                    <a:lnTo>
                      <a:pt x="435" y="102"/>
                    </a:lnTo>
                    <a:lnTo>
                      <a:pt x="424" y="102"/>
                    </a:lnTo>
                    <a:lnTo>
                      <a:pt x="415" y="101"/>
                    </a:lnTo>
                    <a:lnTo>
                      <a:pt x="396" y="91"/>
                    </a:lnTo>
                    <a:lnTo>
                      <a:pt x="373" y="77"/>
                    </a:lnTo>
                    <a:lnTo>
                      <a:pt x="328" y="148"/>
                    </a:lnTo>
                    <a:lnTo>
                      <a:pt x="298" y="153"/>
                    </a:lnTo>
                    <a:lnTo>
                      <a:pt x="263" y="197"/>
                    </a:lnTo>
                    <a:lnTo>
                      <a:pt x="289" y="275"/>
                    </a:lnTo>
                    <a:lnTo>
                      <a:pt x="278" y="290"/>
                    </a:lnTo>
                    <a:lnTo>
                      <a:pt x="263" y="315"/>
                    </a:lnTo>
                    <a:lnTo>
                      <a:pt x="261" y="350"/>
                    </a:lnTo>
                    <a:lnTo>
                      <a:pt x="257" y="376"/>
                    </a:lnTo>
                    <a:lnTo>
                      <a:pt x="253" y="394"/>
                    </a:lnTo>
                    <a:lnTo>
                      <a:pt x="248" y="408"/>
                    </a:lnTo>
                    <a:lnTo>
                      <a:pt x="238" y="420"/>
                    </a:lnTo>
                    <a:lnTo>
                      <a:pt x="225" y="435"/>
                    </a:lnTo>
                    <a:lnTo>
                      <a:pt x="204" y="453"/>
                    </a:lnTo>
                    <a:lnTo>
                      <a:pt x="178" y="479"/>
                    </a:lnTo>
                    <a:lnTo>
                      <a:pt x="184" y="485"/>
                    </a:lnTo>
                    <a:lnTo>
                      <a:pt x="187" y="494"/>
                    </a:lnTo>
                    <a:lnTo>
                      <a:pt x="189" y="501"/>
                    </a:lnTo>
                    <a:lnTo>
                      <a:pt x="189" y="507"/>
                    </a:lnTo>
                    <a:lnTo>
                      <a:pt x="186" y="522"/>
                    </a:lnTo>
                    <a:lnTo>
                      <a:pt x="180" y="538"/>
                    </a:lnTo>
                    <a:lnTo>
                      <a:pt x="172" y="553"/>
                    </a:lnTo>
                    <a:lnTo>
                      <a:pt x="169" y="570"/>
                    </a:lnTo>
                    <a:lnTo>
                      <a:pt x="169" y="578"/>
                    </a:lnTo>
                    <a:lnTo>
                      <a:pt x="169" y="588"/>
                    </a:lnTo>
                    <a:lnTo>
                      <a:pt x="172" y="598"/>
                    </a:lnTo>
                    <a:lnTo>
                      <a:pt x="178" y="607"/>
                    </a:lnTo>
                    <a:lnTo>
                      <a:pt x="169" y="617"/>
                    </a:lnTo>
                    <a:lnTo>
                      <a:pt x="155" y="627"/>
                    </a:lnTo>
                    <a:lnTo>
                      <a:pt x="137" y="637"/>
                    </a:lnTo>
                    <a:lnTo>
                      <a:pt x="120" y="649"/>
                    </a:lnTo>
                    <a:lnTo>
                      <a:pt x="101" y="661"/>
                    </a:lnTo>
                    <a:lnTo>
                      <a:pt x="88" y="673"/>
                    </a:lnTo>
                    <a:lnTo>
                      <a:pt x="84" y="679"/>
                    </a:lnTo>
                    <a:lnTo>
                      <a:pt x="82" y="686"/>
                    </a:lnTo>
                    <a:lnTo>
                      <a:pt x="80" y="693"/>
                    </a:lnTo>
                    <a:lnTo>
                      <a:pt x="84" y="700"/>
                    </a:lnTo>
                    <a:lnTo>
                      <a:pt x="78" y="713"/>
                    </a:lnTo>
                    <a:lnTo>
                      <a:pt x="73" y="728"/>
                    </a:lnTo>
                    <a:lnTo>
                      <a:pt x="71" y="745"/>
                    </a:lnTo>
                    <a:lnTo>
                      <a:pt x="69" y="762"/>
                    </a:lnTo>
                    <a:lnTo>
                      <a:pt x="67" y="780"/>
                    </a:lnTo>
                    <a:lnTo>
                      <a:pt x="69" y="801"/>
                    </a:lnTo>
                    <a:lnTo>
                      <a:pt x="71" y="819"/>
                    </a:lnTo>
                    <a:lnTo>
                      <a:pt x="73" y="838"/>
                    </a:lnTo>
                    <a:lnTo>
                      <a:pt x="77" y="856"/>
                    </a:lnTo>
                    <a:lnTo>
                      <a:pt x="82" y="875"/>
                    </a:lnTo>
                    <a:lnTo>
                      <a:pt x="88" y="893"/>
                    </a:lnTo>
                    <a:lnTo>
                      <a:pt x="93" y="910"/>
                    </a:lnTo>
                    <a:lnTo>
                      <a:pt x="101" y="926"/>
                    </a:lnTo>
                    <a:lnTo>
                      <a:pt x="109" y="939"/>
                    </a:lnTo>
                    <a:lnTo>
                      <a:pt x="118" y="951"/>
                    </a:lnTo>
                    <a:lnTo>
                      <a:pt x="125" y="959"/>
                    </a:lnTo>
                    <a:lnTo>
                      <a:pt x="124" y="971"/>
                    </a:lnTo>
                    <a:lnTo>
                      <a:pt x="120" y="978"/>
                    </a:lnTo>
                    <a:lnTo>
                      <a:pt x="116" y="983"/>
                    </a:lnTo>
                    <a:lnTo>
                      <a:pt x="112" y="986"/>
                    </a:lnTo>
                    <a:lnTo>
                      <a:pt x="97" y="991"/>
                    </a:lnTo>
                    <a:lnTo>
                      <a:pt x="75" y="1003"/>
                    </a:lnTo>
                    <a:lnTo>
                      <a:pt x="90" y="1101"/>
                    </a:lnTo>
                    <a:lnTo>
                      <a:pt x="43" y="1126"/>
                    </a:lnTo>
                    <a:lnTo>
                      <a:pt x="41" y="1207"/>
                    </a:lnTo>
                    <a:lnTo>
                      <a:pt x="20" y="1197"/>
                    </a:lnTo>
                    <a:lnTo>
                      <a:pt x="0" y="1185"/>
                    </a:lnTo>
                    <a:lnTo>
                      <a:pt x="1" y="1211"/>
                    </a:lnTo>
                    <a:lnTo>
                      <a:pt x="5" y="1238"/>
                    </a:lnTo>
                    <a:lnTo>
                      <a:pt x="11" y="1265"/>
                    </a:lnTo>
                    <a:lnTo>
                      <a:pt x="18" y="1293"/>
                    </a:lnTo>
                    <a:lnTo>
                      <a:pt x="30" y="1320"/>
                    </a:lnTo>
                    <a:lnTo>
                      <a:pt x="43" y="1345"/>
                    </a:lnTo>
                    <a:lnTo>
                      <a:pt x="50" y="1357"/>
                    </a:lnTo>
                    <a:lnTo>
                      <a:pt x="58" y="1367"/>
                    </a:lnTo>
                    <a:lnTo>
                      <a:pt x="67" y="1379"/>
                    </a:lnTo>
                    <a:lnTo>
                      <a:pt x="77" y="1388"/>
                    </a:lnTo>
                    <a:lnTo>
                      <a:pt x="73" y="1401"/>
                    </a:lnTo>
                    <a:lnTo>
                      <a:pt x="69" y="1411"/>
                    </a:lnTo>
                    <a:lnTo>
                      <a:pt x="69" y="1416"/>
                    </a:lnTo>
                    <a:lnTo>
                      <a:pt x="73" y="1420"/>
                    </a:lnTo>
                    <a:lnTo>
                      <a:pt x="82" y="1428"/>
                    </a:lnTo>
                    <a:lnTo>
                      <a:pt x="103" y="1442"/>
                    </a:lnTo>
                    <a:lnTo>
                      <a:pt x="101" y="1447"/>
                    </a:lnTo>
                    <a:lnTo>
                      <a:pt x="101" y="1450"/>
                    </a:lnTo>
                    <a:lnTo>
                      <a:pt x="103" y="1455"/>
                    </a:lnTo>
                    <a:lnTo>
                      <a:pt x="105" y="1460"/>
                    </a:lnTo>
                    <a:lnTo>
                      <a:pt x="110" y="1469"/>
                    </a:lnTo>
                    <a:lnTo>
                      <a:pt x="118" y="1479"/>
                    </a:lnTo>
                    <a:lnTo>
                      <a:pt x="137" y="1496"/>
                    </a:lnTo>
                    <a:lnTo>
                      <a:pt x="154" y="1509"/>
                    </a:lnTo>
                    <a:lnTo>
                      <a:pt x="155" y="1528"/>
                    </a:lnTo>
                    <a:lnTo>
                      <a:pt x="163" y="1570"/>
                    </a:lnTo>
                    <a:lnTo>
                      <a:pt x="170" y="1614"/>
                    </a:lnTo>
                    <a:lnTo>
                      <a:pt x="176" y="1637"/>
                    </a:lnTo>
                    <a:lnTo>
                      <a:pt x="202" y="1632"/>
                    </a:lnTo>
                    <a:lnTo>
                      <a:pt x="229" y="1627"/>
                    </a:lnTo>
                    <a:lnTo>
                      <a:pt x="229" y="1602"/>
                    </a:lnTo>
                    <a:lnTo>
                      <a:pt x="231" y="1575"/>
                    </a:lnTo>
                    <a:lnTo>
                      <a:pt x="232" y="1561"/>
                    </a:lnTo>
                    <a:lnTo>
                      <a:pt x="236" y="1550"/>
                    </a:lnTo>
                    <a:lnTo>
                      <a:pt x="240" y="1539"/>
                    </a:lnTo>
                    <a:lnTo>
                      <a:pt x="246" y="1533"/>
                    </a:lnTo>
                    <a:lnTo>
                      <a:pt x="263" y="1538"/>
                    </a:lnTo>
                    <a:lnTo>
                      <a:pt x="278" y="1539"/>
                    </a:lnTo>
                    <a:lnTo>
                      <a:pt x="291" y="1538"/>
                    </a:lnTo>
                    <a:lnTo>
                      <a:pt x="304" y="1533"/>
                    </a:lnTo>
                    <a:lnTo>
                      <a:pt x="317" y="1526"/>
                    </a:lnTo>
                    <a:lnTo>
                      <a:pt x="328" y="1518"/>
                    </a:lnTo>
                    <a:lnTo>
                      <a:pt x="340" y="1507"/>
                    </a:lnTo>
                    <a:lnTo>
                      <a:pt x="351" y="1494"/>
                    </a:lnTo>
                    <a:lnTo>
                      <a:pt x="358" y="1482"/>
                    </a:lnTo>
                    <a:lnTo>
                      <a:pt x="368" y="1469"/>
                    </a:lnTo>
                    <a:lnTo>
                      <a:pt x="373" y="1453"/>
                    </a:lnTo>
                    <a:lnTo>
                      <a:pt x="379" y="1440"/>
                    </a:lnTo>
                    <a:lnTo>
                      <a:pt x="385" y="1426"/>
                    </a:lnTo>
                    <a:lnTo>
                      <a:pt x="388" y="1415"/>
                    </a:lnTo>
                    <a:lnTo>
                      <a:pt x="390" y="1405"/>
                    </a:lnTo>
                    <a:lnTo>
                      <a:pt x="390" y="1394"/>
                    </a:lnTo>
                    <a:lnTo>
                      <a:pt x="386" y="1366"/>
                    </a:lnTo>
                    <a:lnTo>
                      <a:pt x="379" y="1330"/>
                    </a:lnTo>
                    <a:lnTo>
                      <a:pt x="375" y="1313"/>
                    </a:lnTo>
                    <a:lnTo>
                      <a:pt x="373" y="1295"/>
                    </a:lnTo>
                    <a:lnTo>
                      <a:pt x="371" y="1280"/>
                    </a:lnTo>
                    <a:lnTo>
                      <a:pt x="373" y="1266"/>
                    </a:lnTo>
                    <a:lnTo>
                      <a:pt x="375" y="1259"/>
                    </a:lnTo>
                    <a:lnTo>
                      <a:pt x="381" y="1253"/>
                    </a:lnTo>
                    <a:lnTo>
                      <a:pt x="386" y="1248"/>
                    </a:lnTo>
                    <a:lnTo>
                      <a:pt x="394" y="1241"/>
                    </a:lnTo>
                    <a:lnTo>
                      <a:pt x="409" y="1229"/>
                    </a:lnTo>
                    <a:lnTo>
                      <a:pt x="428" y="1219"/>
                    </a:lnTo>
                    <a:lnTo>
                      <a:pt x="447" y="1209"/>
                    </a:lnTo>
                    <a:lnTo>
                      <a:pt x="464" y="1197"/>
                    </a:lnTo>
                    <a:lnTo>
                      <a:pt x="471" y="1192"/>
                    </a:lnTo>
                    <a:lnTo>
                      <a:pt x="477" y="1187"/>
                    </a:lnTo>
                    <a:lnTo>
                      <a:pt x="482" y="1182"/>
                    </a:lnTo>
                    <a:lnTo>
                      <a:pt x="484" y="1175"/>
                    </a:lnTo>
                    <a:lnTo>
                      <a:pt x="488" y="1160"/>
                    </a:lnTo>
                    <a:lnTo>
                      <a:pt x="497" y="1138"/>
                    </a:lnTo>
                    <a:lnTo>
                      <a:pt x="505" y="1114"/>
                    </a:lnTo>
                    <a:lnTo>
                      <a:pt x="509" y="1099"/>
                    </a:lnTo>
                    <a:lnTo>
                      <a:pt x="492" y="1092"/>
                    </a:lnTo>
                    <a:lnTo>
                      <a:pt x="479" y="1089"/>
                    </a:lnTo>
                    <a:lnTo>
                      <a:pt x="471" y="1086"/>
                    </a:lnTo>
                    <a:lnTo>
                      <a:pt x="467" y="1082"/>
                    </a:lnTo>
                    <a:lnTo>
                      <a:pt x="467" y="1079"/>
                    </a:lnTo>
                    <a:lnTo>
                      <a:pt x="473" y="1072"/>
                    </a:lnTo>
                    <a:lnTo>
                      <a:pt x="480" y="1064"/>
                    </a:lnTo>
                    <a:lnTo>
                      <a:pt x="492" y="1054"/>
                    </a:lnTo>
                    <a:lnTo>
                      <a:pt x="492" y="1050"/>
                    </a:lnTo>
                    <a:lnTo>
                      <a:pt x="488" y="1049"/>
                    </a:lnTo>
                    <a:lnTo>
                      <a:pt x="484" y="1045"/>
                    </a:lnTo>
                    <a:lnTo>
                      <a:pt x="480" y="1044"/>
                    </a:lnTo>
                    <a:lnTo>
                      <a:pt x="467" y="1040"/>
                    </a:lnTo>
                    <a:lnTo>
                      <a:pt x="452" y="1037"/>
                    </a:lnTo>
                    <a:lnTo>
                      <a:pt x="424" y="1033"/>
                    </a:lnTo>
                    <a:lnTo>
                      <a:pt x="407" y="1032"/>
                    </a:lnTo>
                    <a:lnTo>
                      <a:pt x="400" y="1028"/>
                    </a:lnTo>
                    <a:lnTo>
                      <a:pt x="392" y="1022"/>
                    </a:lnTo>
                    <a:lnTo>
                      <a:pt x="388" y="1015"/>
                    </a:lnTo>
                    <a:lnTo>
                      <a:pt x="385" y="1006"/>
                    </a:lnTo>
                    <a:lnTo>
                      <a:pt x="381" y="986"/>
                    </a:lnTo>
                    <a:lnTo>
                      <a:pt x="383" y="963"/>
                    </a:lnTo>
                    <a:lnTo>
                      <a:pt x="385" y="939"/>
                    </a:lnTo>
                    <a:lnTo>
                      <a:pt x="386" y="915"/>
                    </a:lnTo>
                    <a:lnTo>
                      <a:pt x="386" y="905"/>
                    </a:lnTo>
                    <a:lnTo>
                      <a:pt x="386" y="895"/>
                    </a:lnTo>
                    <a:lnTo>
                      <a:pt x="385" y="888"/>
                    </a:lnTo>
                    <a:lnTo>
                      <a:pt x="381" y="882"/>
                    </a:lnTo>
                    <a:lnTo>
                      <a:pt x="398" y="851"/>
                    </a:lnTo>
                    <a:lnTo>
                      <a:pt x="426" y="802"/>
                    </a:lnTo>
                    <a:lnTo>
                      <a:pt x="462" y="742"/>
                    </a:lnTo>
                    <a:lnTo>
                      <a:pt x="501" y="678"/>
                    </a:lnTo>
                    <a:lnTo>
                      <a:pt x="537" y="620"/>
                    </a:lnTo>
                    <a:lnTo>
                      <a:pt x="569" y="573"/>
                    </a:lnTo>
                    <a:lnTo>
                      <a:pt x="582" y="558"/>
                    </a:lnTo>
                    <a:lnTo>
                      <a:pt x="593" y="549"/>
                    </a:lnTo>
                    <a:lnTo>
                      <a:pt x="597" y="548"/>
                    </a:lnTo>
                    <a:lnTo>
                      <a:pt x="599" y="548"/>
                    </a:lnTo>
                    <a:lnTo>
                      <a:pt x="601" y="549"/>
                    </a:lnTo>
                    <a:lnTo>
                      <a:pt x="602" y="554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43" name="Freeform 815"/>
              <p:cNvSpPr>
                <a:spLocks/>
              </p:cNvSpPr>
              <p:nvPr/>
            </p:nvSpPr>
            <p:spPr bwMode="auto">
              <a:xfrm>
                <a:off x="2937" y="1873"/>
                <a:ext cx="17" cy="42"/>
              </a:xfrm>
              <a:custGeom>
                <a:avLst/>
                <a:gdLst/>
                <a:ahLst/>
                <a:cxnLst>
                  <a:cxn ang="0">
                    <a:pos x="15" y="36"/>
                  </a:cxn>
                  <a:cxn ang="0">
                    <a:pos x="15" y="39"/>
                  </a:cxn>
                  <a:cxn ang="0">
                    <a:pos x="17" y="19"/>
                  </a:cxn>
                  <a:cxn ang="0">
                    <a:pos x="17" y="0"/>
                  </a:cxn>
                  <a:cxn ang="0">
                    <a:pos x="2" y="0"/>
                  </a:cxn>
                  <a:cxn ang="0">
                    <a:pos x="2" y="19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15" y="36"/>
                  </a:cxn>
                </a:cxnLst>
                <a:rect l="0" t="0" r="r" b="b"/>
                <a:pathLst>
                  <a:path w="17" h="42">
                    <a:moveTo>
                      <a:pt x="15" y="36"/>
                    </a:moveTo>
                    <a:lnTo>
                      <a:pt x="15" y="39"/>
                    </a:lnTo>
                    <a:lnTo>
                      <a:pt x="17" y="19"/>
                    </a:lnTo>
                    <a:lnTo>
                      <a:pt x="17" y="0"/>
                    </a:lnTo>
                    <a:lnTo>
                      <a:pt x="2" y="0"/>
                    </a:lnTo>
                    <a:lnTo>
                      <a:pt x="2" y="19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44" name="Freeform 816"/>
              <p:cNvSpPr>
                <a:spLocks/>
              </p:cNvSpPr>
              <p:nvPr/>
            </p:nvSpPr>
            <p:spPr bwMode="auto">
              <a:xfrm>
                <a:off x="2937" y="1909"/>
                <a:ext cx="32" cy="18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20" y="1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9" y="5"/>
                  </a:cxn>
                  <a:cxn ang="0">
                    <a:pos x="15" y="0"/>
                  </a:cxn>
                  <a:cxn ang="0">
                    <a:pos x="0" y="6"/>
                  </a:cxn>
                  <a:cxn ang="0">
                    <a:pos x="5" y="12"/>
                  </a:cxn>
                  <a:cxn ang="0">
                    <a:pos x="11" y="18"/>
                  </a:cxn>
                  <a:cxn ang="0">
                    <a:pos x="20" y="17"/>
                  </a:cxn>
                  <a:cxn ang="0">
                    <a:pos x="28" y="13"/>
                  </a:cxn>
                  <a:cxn ang="0">
                    <a:pos x="32" y="6"/>
                  </a:cxn>
                  <a:cxn ang="0">
                    <a:pos x="28" y="13"/>
                  </a:cxn>
                  <a:cxn ang="0">
                    <a:pos x="32" y="12"/>
                  </a:cxn>
                  <a:cxn ang="0">
                    <a:pos x="32" y="6"/>
                  </a:cxn>
                  <a:cxn ang="0">
                    <a:pos x="15" y="6"/>
                  </a:cxn>
                </a:cxnLst>
                <a:rect l="0" t="0" r="r" b="b"/>
                <a:pathLst>
                  <a:path w="32" h="18">
                    <a:moveTo>
                      <a:pt x="15" y="6"/>
                    </a:moveTo>
                    <a:lnTo>
                      <a:pt x="20" y="1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5" y="0"/>
                    </a:lnTo>
                    <a:lnTo>
                      <a:pt x="0" y="6"/>
                    </a:lnTo>
                    <a:lnTo>
                      <a:pt x="5" y="12"/>
                    </a:lnTo>
                    <a:lnTo>
                      <a:pt x="11" y="18"/>
                    </a:lnTo>
                    <a:lnTo>
                      <a:pt x="20" y="17"/>
                    </a:lnTo>
                    <a:lnTo>
                      <a:pt x="28" y="13"/>
                    </a:lnTo>
                    <a:lnTo>
                      <a:pt x="32" y="6"/>
                    </a:lnTo>
                    <a:lnTo>
                      <a:pt x="28" y="13"/>
                    </a:lnTo>
                    <a:lnTo>
                      <a:pt x="32" y="12"/>
                    </a:lnTo>
                    <a:lnTo>
                      <a:pt x="32" y="6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45" name="Freeform 817"/>
              <p:cNvSpPr>
                <a:spLocks/>
              </p:cNvSpPr>
              <p:nvPr/>
            </p:nvSpPr>
            <p:spPr bwMode="auto">
              <a:xfrm>
                <a:off x="2952" y="1870"/>
                <a:ext cx="20" cy="4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4" y="22"/>
                  </a:cxn>
                  <a:cxn ang="0">
                    <a:pos x="0" y="45"/>
                  </a:cxn>
                  <a:cxn ang="0">
                    <a:pos x="17" y="45"/>
                  </a:cxn>
                  <a:cxn ang="0">
                    <a:pos x="19" y="24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5" y="2"/>
                  </a:cxn>
                </a:cxnLst>
                <a:rect l="0" t="0" r="r" b="b"/>
                <a:pathLst>
                  <a:path w="20" h="45">
                    <a:moveTo>
                      <a:pt x="5" y="2"/>
                    </a:moveTo>
                    <a:lnTo>
                      <a:pt x="5" y="0"/>
                    </a:lnTo>
                    <a:lnTo>
                      <a:pt x="4" y="22"/>
                    </a:lnTo>
                    <a:lnTo>
                      <a:pt x="0" y="45"/>
                    </a:lnTo>
                    <a:lnTo>
                      <a:pt x="17" y="45"/>
                    </a:lnTo>
                    <a:lnTo>
                      <a:pt x="19" y="2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46" name="Freeform 818"/>
              <p:cNvSpPr>
                <a:spLocks/>
              </p:cNvSpPr>
              <p:nvPr/>
            </p:nvSpPr>
            <p:spPr bwMode="auto">
              <a:xfrm>
                <a:off x="2950" y="1772"/>
                <a:ext cx="24" cy="100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0" y="19"/>
                  </a:cxn>
                  <a:cxn ang="0">
                    <a:pos x="6" y="25"/>
                  </a:cxn>
                  <a:cxn ang="0">
                    <a:pos x="7" y="32"/>
                  </a:cxn>
                  <a:cxn ang="0">
                    <a:pos x="7" y="42"/>
                  </a:cxn>
                  <a:cxn ang="0">
                    <a:pos x="7" y="54"/>
                  </a:cxn>
                  <a:cxn ang="0">
                    <a:pos x="6" y="78"/>
                  </a:cxn>
                  <a:cxn ang="0">
                    <a:pos x="7" y="100"/>
                  </a:cxn>
                  <a:cxn ang="0">
                    <a:pos x="22" y="98"/>
                  </a:cxn>
                  <a:cxn ang="0">
                    <a:pos x="22" y="78"/>
                  </a:cxn>
                  <a:cxn ang="0">
                    <a:pos x="24" y="54"/>
                  </a:cxn>
                  <a:cxn ang="0">
                    <a:pos x="24" y="42"/>
                  </a:cxn>
                  <a:cxn ang="0">
                    <a:pos x="22" y="30"/>
                  </a:cxn>
                  <a:cxn ang="0">
                    <a:pos x="19" y="19"/>
                  </a:cxn>
                  <a:cxn ang="0">
                    <a:pos x="13" y="9"/>
                  </a:cxn>
                  <a:cxn ang="0">
                    <a:pos x="0" y="12"/>
                  </a:cxn>
                  <a:cxn ang="0">
                    <a:pos x="13" y="9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15" y="15"/>
                  </a:cxn>
                </a:cxnLst>
                <a:rect l="0" t="0" r="r" b="b"/>
                <a:pathLst>
                  <a:path w="24" h="100">
                    <a:moveTo>
                      <a:pt x="15" y="15"/>
                    </a:moveTo>
                    <a:lnTo>
                      <a:pt x="0" y="19"/>
                    </a:lnTo>
                    <a:lnTo>
                      <a:pt x="6" y="25"/>
                    </a:lnTo>
                    <a:lnTo>
                      <a:pt x="7" y="32"/>
                    </a:lnTo>
                    <a:lnTo>
                      <a:pt x="7" y="42"/>
                    </a:lnTo>
                    <a:lnTo>
                      <a:pt x="7" y="54"/>
                    </a:lnTo>
                    <a:lnTo>
                      <a:pt x="6" y="78"/>
                    </a:lnTo>
                    <a:lnTo>
                      <a:pt x="7" y="100"/>
                    </a:lnTo>
                    <a:lnTo>
                      <a:pt x="22" y="98"/>
                    </a:lnTo>
                    <a:lnTo>
                      <a:pt x="22" y="78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22" y="30"/>
                    </a:lnTo>
                    <a:lnTo>
                      <a:pt x="19" y="19"/>
                    </a:lnTo>
                    <a:lnTo>
                      <a:pt x="13" y="9"/>
                    </a:lnTo>
                    <a:lnTo>
                      <a:pt x="0" y="12"/>
                    </a:lnTo>
                    <a:lnTo>
                      <a:pt x="13" y="9"/>
                    </a:lnTo>
                    <a:lnTo>
                      <a:pt x="4" y="0"/>
                    </a:lnTo>
                    <a:lnTo>
                      <a:pt x="0" y="12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47" name="Freeform 819"/>
              <p:cNvSpPr>
                <a:spLocks/>
              </p:cNvSpPr>
              <p:nvPr/>
            </p:nvSpPr>
            <p:spPr bwMode="auto">
              <a:xfrm>
                <a:off x="2937" y="1784"/>
                <a:ext cx="28" cy="94"/>
              </a:xfrm>
              <a:custGeom>
                <a:avLst/>
                <a:gdLst/>
                <a:ahLst/>
                <a:cxnLst>
                  <a:cxn ang="0">
                    <a:pos x="17" y="89"/>
                  </a:cxn>
                  <a:cxn ang="0">
                    <a:pos x="15" y="83"/>
                  </a:cxn>
                  <a:cxn ang="0">
                    <a:pos x="15" y="83"/>
                  </a:cxn>
                  <a:cxn ang="0">
                    <a:pos x="15" y="74"/>
                  </a:cxn>
                  <a:cxn ang="0">
                    <a:pos x="17" y="61"/>
                  </a:cxn>
                  <a:cxn ang="0">
                    <a:pos x="19" y="45"/>
                  </a:cxn>
                  <a:cxn ang="0">
                    <a:pos x="24" y="17"/>
                  </a:cxn>
                  <a:cxn ang="0">
                    <a:pos x="28" y="3"/>
                  </a:cxn>
                  <a:cxn ang="0">
                    <a:pos x="13" y="0"/>
                  </a:cxn>
                  <a:cxn ang="0">
                    <a:pos x="9" y="15"/>
                  </a:cxn>
                  <a:cxn ang="0">
                    <a:pos x="4" y="44"/>
                  </a:cxn>
                  <a:cxn ang="0">
                    <a:pos x="2" y="59"/>
                  </a:cxn>
                  <a:cxn ang="0">
                    <a:pos x="0" y="72"/>
                  </a:cxn>
                  <a:cxn ang="0">
                    <a:pos x="0" y="84"/>
                  </a:cxn>
                  <a:cxn ang="0">
                    <a:pos x="5" y="94"/>
                  </a:cxn>
                  <a:cxn ang="0">
                    <a:pos x="2" y="89"/>
                  </a:cxn>
                  <a:cxn ang="0">
                    <a:pos x="17" y="89"/>
                  </a:cxn>
                  <a:cxn ang="0">
                    <a:pos x="17" y="86"/>
                  </a:cxn>
                  <a:cxn ang="0">
                    <a:pos x="15" y="83"/>
                  </a:cxn>
                  <a:cxn ang="0">
                    <a:pos x="17" y="89"/>
                  </a:cxn>
                </a:cxnLst>
                <a:rect l="0" t="0" r="r" b="b"/>
                <a:pathLst>
                  <a:path w="28" h="94">
                    <a:moveTo>
                      <a:pt x="17" y="89"/>
                    </a:moveTo>
                    <a:lnTo>
                      <a:pt x="15" y="83"/>
                    </a:lnTo>
                    <a:lnTo>
                      <a:pt x="15" y="83"/>
                    </a:lnTo>
                    <a:lnTo>
                      <a:pt x="15" y="74"/>
                    </a:lnTo>
                    <a:lnTo>
                      <a:pt x="17" y="61"/>
                    </a:lnTo>
                    <a:lnTo>
                      <a:pt x="19" y="45"/>
                    </a:lnTo>
                    <a:lnTo>
                      <a:pt x="24" y="17"/>
                    </a:lnTo>
                    <a:lnTo>
                      <a:pt x="28" y="3"/>
                    </a:lnTo>
                    <a:lnTo>
                      <a:pt x="13" y="0"/>
                    </a:lnTo>
                    <a:lnTo>
                      <a:pt x="9" y="15"/>
                    </a:lnTo>
                    <a:lnTo>
                      <a:pt x="4" y="44"/>
                    </a:lnTo>
                    <a:lnTo>
                      <a:pt x="2" y="59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5" y="94"/>
                    </a:lnTo>
                    <a:lnTo>
                      <a:pt x="2" y="89"/>
                    </a:lnTo>
                    <a:lnTo>
                      <a:pt x="17" y="89"/>
                    </a:lnTo>
                    <a:lnTo>
                      <a:pt x="17" y="86"/>
                    </a:lnTo>
                    <a:lnTo>
                      <a:pt x="15" y="83"/>
                    </a:lnTo>
                    <a:lnTo>
                      <a:pt x="17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48" name="Freeform 820"/>
              <p:cNvSpPr>
                <a:spLocks/>
              </p:cNvSpPr>
              <p:nvPr/>
            </p:nvSpPr>
            <p:spPr bwMode="auto">
              <a:xfrm>
                <a:off x="3053" y="1689"/>
                <a:ext cx="47" cy="144"/>
              </a:xfrm>
              <a:custGeom>
                <a:avLst/>
                <a:gdLst/>
                <a:ahLst/>
                <a:cxnLst>
                  <a:cxn ang="0">
                    <a:pos x="2" y="142"/>
                  </a:cxn>
                  <a:cxn ang="0">
                    <a:pos x="11" y="140"/>
                  </a:cxn>
                  <a:cxn ang="0">
                    <a:pos x="17" y="134"/>
                  </a:cxn>
                  <a:cxn ang="0">
                    <a:pos x="23" y="127"/>
                  </a:cxn>
                  <a:cxn ang="0">
                    <a:pos x="28" y="119"/>
                  </a:cxn>
                  <a:cxn ang="0">
                    <a:pos x="32" y="110"/>
                  </a:cxn>
                  <a:cxn ang="0">
                    <a:pos x="40" y="92"/>
                  </a:cxn>
                  <a:cxn ang="0">
                    <a:pos x="43" y="73"/>
                  </a:cxn>
                  <a:cxn ang="0">
                    <a:pos x="47" y="34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32" y="34"/>
                  </a:cxn>
                  <a:cxn ang="0">
                    <a:pos x="28" y="71"/>
                  </a:cxn>
                  <a:cxn ang="0">
                    <a:pos x="23" y="88"/>
                  </a:cxn>
                  <a:cxn ang="0">
                    <a:pos x="17" y="105"/>
                  </a:cxn>
                  <a:cxn ang="0">
                    <a:pos x="13" y="112"/>
                  </a:cxn>
                  <a:cxn ang="0">
                    <a:pos x="10" y="120"/>
                  </a:cxn>
                  <a:cxn ang="0">
                    <a:pos x="6" y="125"/>
                  </a:cxn>
                  <a:cxn ang="0">
                    <a:pos x="0" y="130"/>
                  </a:cxn>
                  <a:cxn ang="0">
                    <a:pos x="10" y="130"/>
                  </a:cxn>
                  <a:cxn ang="0">
                    <a:pos x="2" y="142"/>
                  </a:cxn>
                  <a:cxn ang="0">
                    <a:pos x="8" y="144"/>
                  </a:cxn>
                  <a:cxn ang="0">
                    <a:pos x="11" y="140"/>
                  </a:cxn>
                  <a:cxn ang="0">
                    <a:pos x="2" y="142"/>
                  </a:cxn>
                </a:cxnLst>
                <a:rect l="0" t="0" r="r" b="b"/>
                <a:pathLst>
                  <a:path w="47" h="144">
                    <a:moveTo>
                      <a:pt x="2" y="142"/>
                    </a:moveTo>
                    <a:lnTo>
                      <a:pt x="11" y="140"/>
                    </a:lnTo>
                    <a:lnTo>
                      <a:pt x="17" y="134"/>
                    </a:lnTo>
                    <a:lnTo>
                      <a:pt x="23" y="127"/>
                    </a:lnTo>
                    <a:lnTo>
                      <a:pt x="28" y="119"/>
                    </a:lnTo>
                    <a:lnTo>
                      <a:pt x="32" y="110"/>
                    </a:lnTo>
                    <a:lnTo>
                      <a:pt x="40" y="92"/>
                    </a:lnTo>
                    <a:lnTo>
                      <a:pt x="43" y="73"/>
                    </a:lnTo>
                    <a:lnTo>
                      <a:pt x="47" y="34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32" y="34"/>
                    </a:lnTo>
                    <a:lnTo>
                      <a:pt x="28" y="71"/>
                    </a:lnTo>
                    <a:lnTo>
                      <a:pt x="23" y="88"/>
                    </a:lnTo>
                    <a:lnTo>
                      <a:pt x="17" y="105"/>
                    </a:lnTo>
                    <a:lnTo>
                      <a:pt x="13" y="112"/>
                    </a:lnTo>
                    <a:lnTo>
                      <a:pt x="10" y="120"/>
                    </a:lnTo>
                    <a:lnTo>
                      <a:pt x="6" y="125"/>
                    </a:lnTo>
                    <a:lnTo>
                      <a:pt x="0" y="130"/>
                    </a:lnTo>
                    <a:lnTo>
                      <a:pt x="10" y="130"/>
                    </a:lnTo>
                    <a:lnTo>
                      <a:pt x="2" y="142"/>
                    </a:lnTo>
                    <a:lnTo>
                      <a:pt x="8" y="144"/>
                    </a:lnTo>
                    <a:lnTo>
                      <a:pt x="11" y="140"/>
                    </a:lnTo>
                    <a:lnTo>
                      <a:pt x="2" y="1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49" name="Freeform 821"/>
              <p:cNvSpPr>
                <a:spLocks/>
              </p:cNvSpPr>
              <p:nvPr/>
            </p:nvSpPr>
            <p:spPr bwMode="auto">
              <a:xfrm>
                <a:off x="3018" y="1683"/>
                <a:ext cx="82" cy="14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5" y="0"/>
                  </a:cxn>
                  <a:cxn ang="0">
                    <a:pos x="58" y="1"/>
                  </a:cxn>
                  <a:cxn ang="0">
                    <a:pos x="43" y="5"/>
                  </a:cxn>
                  <a:cxn ang="0">
                    <a:pos x="30" y="12"/>
                  </a:cxn>
                  <a:cxn ang="0">
                    <a:pos x="20" y="22"/>
                  </a:cxn>
                  <a:cxn ang="0">
                    <a:pos x="11" y="32"/>
                  </a:cxn>
                  <a:cxn ang="0">
                    <a:pos x="5" y="42"/>
                  </a:cxn>
                  <a:cxn ang="0">
                    <a:pos x="1" y="54"/>
                  </a:cxn>
                  <a:cxn ang="0">
                    <a:pos x="0" y="67"/>
                  </a:cxn>
                  <a:cxn ang="0">
                    <a:pos x="0" y="79"/>
                  </a:cxn>
                  <a:cxn ang="0">
                    <a:pos x="1" y="92"/>
                  </a:cxn>
                  <a:cxn ang="0">
                    <a:pos x="3" y="104"/>
                  </a:cxn>
                  <a:cxn ang="0">
                    <a:pos x="9" y="116"/>
                  </a:cxn>
                  <a:cxn ang="0">
                    <a:pos x="13" y="126"/>
                  </a:cxn>
                  <a:cxn ang="0">
                    <a:pos x="20" y="135"/>
                  </a:cxn>
                  <a:cxn ang="0">
                    <a:pos x="28" y="143"/>
                  </a:cxn>
                  <a:cxn ang="0">
                    <a:pos x="37" y="148"/>
                  </a:cxn>
                  <a:cxn ang="0">
                    <a:pos x="45" y="136"/>
                  </a:cxn>
                  <a:cxn ang="0">
                    <a:pos x="39" y="133"/>
                  </a:cxn>
                  <a:cxn ang="0">
                    <a:pos x="33" y="126"/>
                  </a:cxn>
                  <a:cxn ang="0">
                    <a:pos x="28" y="119"/>
                  </a:cxn>
                  <a:cxn ang="0">
                    <a:pos x="22" y="111"/>
                  </a:cxn>
                  <a:cxn ang="0">
                    <a:pos x="20" y="101"/>
                  </a:cxn>
                  <a:cxn ang="0">
                    <a:pos x="16" y="91"/>
                  </a:cxn>
                  <a:cxn ang="0">
                    <a:pos x="16" y="79"/>
                  </a:cxn>
                  <a:cxn ang="0">
                    <a:pos x="16" y="67"/>
                  </a:cxn>
                  <a:cxn ang="0">
                    <a:pos x="18" y="57"/>
                  </a:cxn>
                  <a:cxn ang="0">
                    <a:pos x="20" y="47"/>
                  </a:cxn>
                  <a:cxn ang="0">
                    <a:pos x="26" y="38"/>
                  </a:cxn>
                  <a:cxn ang="0">
                    <a:pos x="31" y="30"/>
                  </a:cxn>
                  <a:cxn ang="0">
                    <a:pos x="39" y="23"/>
                  </a:cxn>
                  <a:cxn ang="0">
                    <a:pos x="48" y="18"/>
                  </a:cxn>
                  <a:cxn ang="0">
                    <a:pos x="60" y="15"/>
                  </a:cxn>
                  <a:cxn ang="0">
                    <a:pos x="75" y="13"/>
                  </a:cxn>
                  <a:cxn ang="0">
                    <a:pos x="67" y="6"/>
                  </a:cxn>
                  <a:cxn ang="0">
                    <a:pos x="82" y="6"/>
                  </a:cxn>
                  <a:cxn ang="0">
                    <a:pos x="82" y="0"/>
                  </a:cxn>
                  <a:cxn ang="0">
                    <a:pos x="75" y="0"/>
                  </a:cxn>
                  <a:cxn ang="0">
                    <a:pos x="82" y="6"/>
                  </a:cxn>
                </a:cxnLst>
                <a:rect l="0" t="0" r="r" b="b"/>
                <a:pathLst>
                  <a:path w="82" h="148">
                    <a:moveTo>
                      <a:pt x="82" y="6"/>
                    </a:moveTo>
                    <a:lnTo>
                      <a:pt x="75" y="0"/>
                    </a:lnTo>
                    <a:lnTo>
                      <a:pt x="58" y="1"/>
                    </a:lnTo>
                    <a:lnTo>
                      <a:pt x="43" y="5"/>
                    </a:lnTo>
                    <a:lnTo>
                      <a:pt x="30" y="12"/>
                    </a:lnTo>
                    <a:lnTo>
                      <a:pt x="20" y="22"/>
                    </a:lnTo>
                    <a:lnTo>
                      <a:pt x="11" y="32"/>
                    </a:lnTo>
                    <a:lnTo>
                      <a:pt x="5" y="42"/>
                    </a:lnTo>
                    <a:lnTo>
                      <a:pt x="1" y="54"/>
                    </a:lnTo>
                    <a:lnTo>
                      <a:pt x="0" y="67"/>
                    </a:lnTo>
                    <a:lnTo>
                      <a:pt x="0" y="79"/>
                    </a:lnTo>
                    <a:lnTo>
                      <a:pt x="1" y="92"/>
                    </a:lnTo>
                    <a:lnTo>
                      <a:pt x="3" y="104"/>
                    </a:lnTo>
                    <a:lnTo>
                      <a:pt x="9" y="116"/>
                    </a:lnTo>
                    <a:lnTo>
                      <a:pt x="13" y="126"/>
                    </a:lnTo>
                    <a:lnTo>
                      <a:pt x="20" y="135"/>
                    </a:lnTo>
                    <a:lnTo>
                      <a:pt x="28" y="143"/>
                    </a:lnTo>
                    <a:lnTo>
                      <a:pt x="37" y="148"/>
                    </a:lnTo>
                    <a:lnTo>
                      <a:pt x="45" y="136"/>
                    </a:lnTo>
                    <a:lnTo>
                      <a:pt x="39" y="133"/>
                    </a:lnTo>
                    <a:lnTo>
                      <a:pt x="33" y="126"/>
                    </a:lnTo>
                    <a:lnTo>
                      <a:pt x="28" y="119"/>
                    </a:lnTo>
                    <a:lnTo>
                      <a:pt x="22" y="111"/>
                    </a:lnTo>
                    <a:lnTo>
                      <a:pt x="20" y="101"/>
                    </a:lnTo>
                    <a:lnTo>
                      <a:pt x="16" y="91"/>
                    </a:lnTo>
                    <a:lnTo>
                      <a:pt x="16" y="79"/>
                    </a:lnTo>
                    <a:lnTo>
                      <a:pt x="16" y="67"/>
                    </a:lnTo>
                    <a:lnTo>
                      <a:pt x="18" y="57"/>
                    </a:lnTo>
                    <a:lnTo>
                      <a:pt x="20" y="47"/>
                    </a:lnTo>
                    <a:lnTo>
                      <a:pt x="26" y="38"/>
                    </a:lnTo>
                    <a:lnTo>
                      <a:pt x="31" y="30"/>
                    </a:lnTo>
                    <a:lnTo>
                      <a:pt x="39" y="23"/>
                    </a:lnTo>
                    <a:lnTo>
                      <a:pt x="48" y="18"/>
                    </a:lnTo>
                    <a:lnTo>
                      <a:pt x="60" y="15"/>
                    </a:lnTo>
                    <a:lnTo>
                      <a:pt x="75" y="13"/>
                    </a:lnTo>
                    <a:lnTo>
                      <a:pt x="67" y="6"/>
                    </a:lnTo>
                    <a:lnTo>
                      <a:pt x="82" y="6"/>
                    </a:lnTo>
                    <a:lnTo>
                      <a:pt x="82" y="0"/>
                    </a:lnTo>
                    <a:lnTo>
                      <a:pt x="75" y="0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50" name="Freeform 822"/>
              <p:cNvSpPr>
                <a:spLocks/>
              </p:cNvSpPr>
              <p:nvPr/>
            </p:nvSpPr>
            <p:spPr bwMode="auto">
              <a:xfrm>
                <a:off x="3106" y="804"/>
                <a:ext cx="94" cy="128"/>
              </a:xfrm>
              <a:custGeom>
                <a:avLst/>
                <a:gdLst/>
                <a:ahLst/>
                <a:cxnLst>
                  <a:cxn ang="0">
                    <a:pos x="75" y="10"/>
                  </a:cxn>
                  <a:cxn ang="0">
                    <a:pos x="81" y="0"/>
                  </a:cxn>
                  <a:cxn ang="0">
                    <a:pos x="47" y="10"/>
                  </a:cxn>
                  <a:cxn ang="0">
                    <a:pos x="24" y="17"/>
                  </a:cxn>
                  <a:cxn ang="0">
                    <a:pos x="15" y="20"/>
                  </a:cxn>
                  <a:cxn ang="0">
                    <a:pos x="9" y="24"/>
                  </a:cxn>
                  <a:cxn ang="0">
                    <a:pos x="4" y="29"/>
                  </a:cxn>
                  <a:cxn ang="0">
                    <a:pos x="0" y="37"/>
                  </a:cxn>
                  <a:cxn ang="0">
                    <a:pos x="7" y="67"/>
                  </a:cxn>
                  <a:cxn ang="0">
                    <a:pos x="28" y="128"/>
                  </a:cxn>
                  <a:cxn ang="0">
                    <a:pos x="43" y="125"/>
                  </a:cxn>
                  <a:cxn ang="0">
                    <a:pos x="22" y="64"/>
                  </a:cxn>
                  <a:cxn ang="0">
                    <a:pos x="15" y="35"/>
                  </a:cxn>
                  <a:cxn ang="0">
                    <a:pos x="17" y="37"/>
                  </a:cxn>
                  <a:cxn ang="0">
                    <a:pos x="19" y="35"/>
                  </a:cxn>
                  <a:cxn ang="0">
                    <a:pos x="22" y="32"/>
                  </a:cxn>
                  <a:cxn ang="0">
                    <a:pos x="30" y="30"/>
                  </a:cxn>
                  <a:cxn ang="0">
                    <a:pos x="51" y="24"/>
                  </a:cxn>
                  <a:cxn ang="0">
                    <a:pos x="84" y="13"/>
                  </a:cxn>
                  <a:cxn ang="0">
                    <a:pos x="88" y="3"/>
                  </a:cxn>
                  <a:cxn ang="0">
                    <a:pos x="84" y="13"/>
                  </a:cxn>
                  <a:cxn ang="0">
                    <a:pos x="94" y="10"/>
                  </a:cxn>
                  <a:cxn ang="0">
                    <a:pos x="88" y="3"/>
                  </a:cxn>
                  <a:cxn ang="0">
                    <a:pos x="75" y="10"/>
                  </a:cxn>
                </a:cxnLst>
                <a:rect l="0" t="0" r="r" b="b"/>
                <a:pathLst>
                  <a:path w="94" h="128">
                    <a:moveTo>
                      <a:pt x="75" y="10"/>
                    </a:moveTo>
                    <a:lnTo>
                      <a:pt x="81" y="0"/>
                    </a:lnTo>
                    <a:lnTo>
                      <a:pt x="47" y="10"/>
                    </a:lnTo>
                    <a:lnTo>
                      <a:pt x="24" y="17"/>
                    </a:lnTo>
                    <a:lnTo>
                      <a:pt x="15" y="20"/>
                    </a:lnTo>
                    <a:lnTo>
                      <a:pt x="9" y="24"/>
                    </a:lnTo>
                    <a:lnTo>
                      <a:pt x="4" y="29"/>
                    </a:lnTo>
                    <a:lnTo>
                      <a:pt x="0" y="37"/>
                    </a:lnTo>
                    <a:lnTo>
                      <a:pt x="7" y="67"/>
                    </a:lnTo>
                    <a:lnTo>
                      <a:pt x="28" y="128"/>
                    </a:lnTo>
                    <a:lnTo>
                      <a:pt x="43" y="125"/>
                    </a:lnTo>
                    <a:lnTo>
                      <a:pt x="22" y="64"/>
                    </a:lnTo>
                    <a:lnTo>
                      <a:pt x="15" y="35"/>
                    </a:lnTo>
                    <a:lnTo>
                      <a:pt x="17" y="37"/>
                    </a:lnTo>
                    <a:lnTo>
                      <a:pt x="19" y="35"/>
                    </a:lnTo>
                    <a:lnTo>
                      <a:pt x="22" y="32"/>
                    </a:lnTo>
                    <a:lnTo>
                      <a:pt x="30" y="30"/>
                    </a:lnTo>
                    <a:lnTo>
                      <a:pt x="51" y="24"/>
                    </a:lnTo>
                    <a:lnTo>
                      <a:pt x="84" y="13"/>
                    </a:lnTo>
                    <a:lnTo>
                      <a:pt x="88" y="3"/>
                    </a:lnTo>
                    <a:lnTo>
                      <a:pt x="84" y="13"/>
                    </a:lnTo>
                    <a:lnTo>
                      <a:pt x="94" y="10"/>
                    </a:lnTo>
                    <a:lnTo>
                      <a:pt x="88" y="3"/>
                    </a:lnTo>
                    <a:lnTo>
                      <a:pt x="75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51" name="Freeform 823"/>
              <p:cNvSpPr>
                <a:spLocks/>
              </p:cNvSpPr>
              <p:nvPr/>
            </p:nvSpPr>
            <p:spPr bwMode="auto">
              <a:xfrm>
                <a:off x="3162" y="713"/>
                <a:ext cx="73" cy="101"/>
              </a:xfrm>
              <a:custGeom>
                <a:avLst/>
                <a:gdLst/>
                <a:ahLst/>
                <a:cxnLst>
                  <a:cxn ang="0">
                    <a:pos x="58" y="5"/>
                  </a:cxn>
                  <a:cxn ang="0">
                    <a:pos x="60" y="0"/>
                  </a:cxn>
                  <a:cxn ang="0">
                    <a:pos x="25" y="29"/>
                  </a:cxn>
                  <a:cxn ang="0">
                    <a:pos x="6" y="47"/>
                  </a:cxn>
                  <a:cxn ang="0">
                    <a:pos x="2" y="54"/>
                  </a:cxn>
                  <a:cxn ang="0">
                    <a:pos x="0" y="59"/>
                  </a:cxn>
                  <a:cxn ang="0">
                    <a:pos x="0" y="64"/>
                  </a:cxn>
                  <a:cxn ang="0">
                    <a:pos x="2" y="71"/>
                  </a:cxn>
                  <a:cxn ang="0">
                    <a:pos x="10" y="84"/>
                  </a:cxn>
                  <a:cxn ang="0">
                    <a:pos x="19" y="101"/>
                  </a:cxn>
                  <a:cxn ang="0">
                    <a:pos x="32" y="94"/>
                  </a:cxn>
                  <a:cxn ang="0">
                    <a:pos x="23" y="77"/>
                  </a:cxn>
                  <a:cxn ang="0">
                    <a:pos x="17" y="66"/>
                  </a:cxn>
                  <a:cxn ang="0">
                    <a:pos x="17" y="62"/>
                  </a:cxn>
                  <a:cxn ang="0">
                    <a:pos x="15" y="61"/>
                  </a:cxn>
                  <a:cxn ang="0">
                    <a:pos x="17" y="57"/>
                  </a:cxn>
                  <a:cxn ang="0">
                    <a:pos x="17" y="56"/>
                  </a:cxn>
                  <a:cxn ang="0">
                    <a:pos x="36" y="39"/>
                  </a:cxn>
                  <a:cxn ang="0">
                    <a:pos x="72" y="10"/>
                  </a:cxn>
                  <a:cxn ang="0">
                    <a:pos x="73" y="5"/>
                  </a:cxn>
                  <a:cxn ang="0">
                    <a:pos x="72" y="10"/>
                  </a:cxn>
                  <a:cxn ang="0">
                    <a:pos x="73" y="8"/>
                  </a:cxn>
                  <a:cxn ang="0">
                    <a:pos x="73" y="5"/>
                  </a:cxn>
                  <a:cxn ang="0">
                    <a:pos x="58" y="5"/>
                  </a:cxn>
                </a:cxnLst>
                <a:rect l="0" t="0" r="r" b="b"/>
                <a:pathLst>
                  <a:path w="73" h="101">
                    <a:moveTo>
                      <a:pt x="58" y="5"/>
                    </a:moveTo>
                    <a:lnTo>
                      <a:pt x="60" y="0"/>
                    </a:lnTo>
                    <a:lnTo>
                      <a:pt x="25" y="29"/>
                    </a:lnTo>
                    <a:lnTo>
                      <a:pt x="6" y="47"/>
                    </a:lnTo>
                    <a:lnTo>
                      <a:pt x="2" y="54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2" y="71"/>
                    </a:lnTo>
                    <a:lnTo>
                      <a:pt x="10" y="84"/>
                    </a:lnTo>
                    <a:lnTo>
                      <a:pt x="19" y="101"/>
                    </a:lnTo>
                    <a:lnTo>
                      <a:pt x="32" y="94"/>
                    </a:lnTo>
                    <a:lnTo>
                      <a:pt x="23" y="77"/>
                    </a:lnTo>
                    <a:lnTo>
                      <a:pt x="17" y="66"/>
                    </a:lnTo>
                    <a:lnTo>
                      <a:pt x="17" y="62"/>
                    </a:lnTo>
                    <a:lnTo>
                      <a:pt x="15" y="61"/>
                    </a:lnTo>
                    <a:lnTo>
                      <a:pt x="17" y="57"/>
                    </a:lnTo>
                    <a:lnTo>
                      <a:pt x="17" y="56"/>
                    </a:lnTo>
                    <a:lnTo>
                      <a:pt x="36" y="39"/>
                    </a:lnTo>
                    <a:lnTo>
                      <a:pt x="72" y="10"/>
                    </a:lnTo>
                    <a:lnTo>
                      <a:pt x="73" y="5"/>
                    </a:lnTo>
                    <a:lnTo>
                      <a:pt x="72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58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52" name="Freeform 824"/>
              <p:cNvSpPr>
                <a:spLocks/>
              </p:cNvSpPr>
              <p:nvPr/>
            </p:nvSpPr>
            <p:spPr bwMode="auto">
              <a:xfrm>
                <a:off x="3220" y="634"/>
                <a:ext cx="15" cy="8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1"/>
                  </a:cxn>
                  <a:cxn ang="0">
                    <a:pos x="0" y="84"/>
                  </a:cxn>
                  <a:cxn ang="0">
                    <a:pos x="15" y="84"/>
                  </a:cxn>
                  <a:cxn ang="0">
                    <a:pos x="15" y="1"/>
                  </a:cxn>
                  <a:cxn ang="0">
                    <a:pos x="15" y="0"/>
                  </a:cxn>
                </a:cxnLst>
                <a:rect l="0" t="0" r="r" b="b"/>
                <a:pathLst>
                  <a:path w="15" h="84">
                    <a:moveTo>
                      <a:pt x="15" y="0"/>
                    </a:moveTo>
                    <a:lnTo>
                      <a:pt x="0" y="1"/>
                    </a:lnTo>
                    <a:lnTo>
                      <a:pt x="0" y="84"/>
                    </a:lnTo>
                    <a:lnTo>
                      <a:pt x="15" y="84"/>
                    </a:lnTo>
                    <a:lnTo>
                      <a:pt x="15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53" name="Freeform 825"/>
              <p:cNvSpPr>
                <a:spLocks/>
              </p:cNvSpPr>
              <p:nvPr/>
            </p:nvSpPr>
            <p:spPr bwMode="auto">
              <a:xfrm>
                <a:off x="3192" y="526"/>
                <a:ext cx="43" cy="11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28" y="111"/>
                  </a:cxn>
                  <a:cxn ang="0">
                    <a:pos x="43" y="108"/>
                  </a:cxn>
                  <a:cxn ang="0">
                    <a:pos x="15" y="0"/>
                  </a:cxn>
                  <a:cxn ang="0">
                    <a:pos x="0" y="3"/>
                  </a:cxn>
                </a:cxnLst>
                <a:rect l="0" t="0" r="r" b="b"/>
                <a:pathLst>
                  <a:path w="43" h="111">
                    <a:moveTo>
                      <a:pt x="0" y="3"/>
                    </a:moveTo>
                    <a:lnTo>
                      <a:pt x="0" y="3"/>
                    </a:lnTo>
                    <a:lnTo>
                      <a:pt x="28" y="111"/>
                    </a:lnTo>
                    <a:lnTo>
                      <a:pt x="43" y="108"/>
                    </a:lnTo>
                    <a:lnTo>
                      <a:pt x="1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54" name="Freeform 826"/>
              <p:cNvSpPr>
                <a:spLocks/>
              </p:cNvSpPr>
              <p:nvPr/>
            </p:nvSpPr>
            <p:spPr bwMode="auto">
              <a:xfrm>
                <a:off x="3003" y="364"/>
                <a:ext cx="204" cy="165"/>
              </a:xfrm>
              <a:custGeom>
                <a:avLst/>
                <a:gdLst/>
                <a:ahLst/>
                <a:cxnLst>
                  <a:cxn ang="0">
                    <a:pos x="11" y="17"/>
                  </a:cxn>
                  <a:cxn ang="0">
                    <a:pos x="0" y="15"/>
                  </a:cxn>
                  <a:cxn ang="0">
                    <a:pos x="15" y="30"/>
                  </a:cxn>
                  <a:cxn ang="0">
                    <a:pos x="31" y="42"/>
                  </a:cxn>
                  <a:cxn ang="0">
                    <a:pos x="46" y="52"/>
                  </a:cxn>
                  <a:cxn ang="0">
                    <a:pos x="61" y="60"/>
                  </a:cxn>
                  <a:cxn ang="0">
                    <a:pos x="92" y="74"/>
                  </a:cxn>
                  <a:cxn ang="0">
                    <a:pos x="120" y="84"/>
                  </a:cxn>
                  <a:cxn ang="0">
                    <a:pos x="133" y="89"/>
                  </a:cxn>
                  <a:cxn ang="0">
                    <a:pos x="144" y="94"/>
                  </a:cxn>
                  <a:cxn ang="0">
                    <a:pos x="154" y="101"/>
                  </a:cxn>
                  <a:cxn ang="0">
                    <a:pos x="163" y="109"/>
                  </a:cxn>
                  <a:cxn ang="0">
                    <a:pos x="172" y="120"/>
                  </a:cxn>
                  <a:cxn ang="0">
                    <a:pos x="178" y="131"/>
                  </a:cxn>
                  <a:cxn ang="0">
                    <a:pos x="185" y="147"/>
                  </a:cxn>
                  <a:cxn ang="0">
                    <a:pos x="189" y="165"/>
                  </a:cxn>
                  <a:cxn ang="0">
                    <a:pos x="204" y="162"/>
                  </a:cxn>
                  <a:cxn ang="0">
                    <a:pos x="200" y="143"/>
                  </a:cxn>
                  <a:cxn ang="0">
                    <a:pos x="193" y="126"/>
                  </a:cxn>
                  <a:cxn ang="0">
                    <a:pos x="185" y="111"/>
                  </a:cxn>
                  <a:cxn ang="0">
                    <a:pos x="176" y="99"/>
                  </a:cxn>
                  <a:cxn ang="0">
                    <a:pos x="165" y="91"/>
                  </a:cxn>
                  <a:cxn ang="0">
                    <a:pos x="152" y="82"/>
                  </a:cxn>
                  <a:cxn ang="0">
                    <a:pos x="140" y="76"/>
                  </a:cxn>
                  <a:cxn ang="0">
                    <a:pos x="125" y="71"/>
                  </a:cxn>
                  <a:cxn ang="0">
                    <a:pos x="99" y="60"/>
                  </a:cxn>
                  <a:cxn ang="0">
                    <a:pos x="69" y="49"/>
                  </a:cxn>
                  <a:cxn ang="0">
                    <a:pos x="56" y="40"/>
                  </a:cxn>
                  <a:cxn ang="0">
                    <a:pos x="41" y="32"/>
                  </a:cxn>
                  <a:cxn ang="0">
                    <a:pos x="26" y="20"/>
                  </a:cxn>
                  <a:cxn ang="0">
                    <a:pos x="13" y="7"/>
                  </a:cxn>
                  <a:cxn ang="0">
                    <a:pos x="1" y="7"/>
                  </a:cxn>
                  <a:cxn ang="0">
                    <a:pos x="13" y="7"/>
                  </a:cxn>
                  <a:cxn ang="0">
                    <a:pos x="7" y="0"/>
                  </a:cxn>
                  <a:cxn ang="0">
                    <a:pos x="1" y="7"/>
                  </a:cxn>
                  <a:cxn ang="0">
                    <a:pos x="11" y="17"/>
                  </a:cxn>
                </a:cxnLst>
                <a:rect l="0" t="0" r="r" b="b"/>
                <a:pathLst>
                  <a:path w="204" h="165">
                    <a:moveTo>
                      <a:pt x="11" y="17"/>
                    </a:moveTo>
                    <a:lnTo>
                      <a:pt x="0" y="15"/>
                    </a:lnTo>
                    <a:lnTo>
                      <a:pt x="15" y="30"/>
                    </a:lnTo>
                    <a:lnTo>
                      <a:pt x="31" y="42"/>
                    </a:lnTo>
                    <a:lnTo>
                      <a:pt x="46" y="52"/>
                    </a:lnTo>
                    <a:lnTo>
                      <a:pt x="61" y="60"/>
                    </a:lnTo>
                    <a:lnTo>
                      <a:pt x="92" y="74"/>
                    </a:lnTo>
                    <a:lnTo>
                      <a:pt x="120" y="84"/>
                    </a:lnTo>
                    <a:lnTo>
                      <a:pt x="133" y="89"/>
                    </a:lnTo>
                    <a:lnTo>
                      <a:pt x="144" y="94"/>
                    </a:lnTo>
                    <a:lnTo>
                      <a:pt x="154" y="101"/>
                    </a:lnTo>
                    <a:lnTo>
                      <a:pt x="163" y="109"/>
                    </a:lnTo>
                    <a:lnTo>
                      <a:pt x="172" y="120"/>
                    </a:lnTo>
                    <a:lnTo>
                      <a:pt x="178" y="131"/>
                    </a:lnTo>
                    <a:lnTo>
                      <a:pt x="185" y="147"/>
                    </a:lnTo>
                    <a:lnTo>
                      <a:pt x="189" y="165"/>
                    </a:lnTo>
                    <a:lnTo>
                      <a:pt x="204" y="162"/>
                    </a:lnTo>
                    <a:lnTo>
                      <a:pt x="200" y="143"/>
                    </a:lnTo>
                    <a:lnTo>
                      <a:pt x="193" y="126"/>
                    </a:lnTo>
                    <a:lnTo>
                      <a:pt x="185" y="111"/>
                    </a:lnTo>
                    <a:lnTo>
                      <a:pt x="176" y="99"/>
                    </a:lnTo>
                    <a:lnTo>
                      <a:pt x="165" y="91"/>
                    </a:lnTo>
                    <a:lnTo>
                      <a:pt x="152" y="82"/>
                    </a:lnTo>
                    <a:lnTo>
                      <a:pt x="140" y="76"/>
                    </a:lnTo>
                    <a:lnTo>
                      <a:pt x="125" y="71"/>
                    </a:lnTo>
                    <a:lnTo>
                      <a:pt x="99" y="60"/>
                    </a:lnTo>
                    <a:lnTo>
                      <a:pt x="69" y="49"/>
                    </a:lnTo>
                    <a:lnTo>
                      <a:pt x="56" y="40"/>
                    </a:lnTo>
                    <a:lnTo>
                      <a:pt x="41" y="32"/>
                    </a:lnTo>
                    <a:lnTo>
                      <a:pt x="26" y="20"/>
                    </a:lnTo>
                    <a:lnTo>
                      <a:pt x="13" y="7"/>
                    </a:lnTo>
                    <a:lnTo>
                      <a:pt x="1" y="7"/>
                    </a:lnTo>
                    <a:lnTo>
                      <a:pt x="13" y="7"/>
                    </a:lnTo>
                    <a:lnTo>
                      <a:pt x="7" y="0"/>
                    </a:lnTo>
                    <a:lnTo>
                      <a:pt x="1" y="7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55" name="Freeform 827"/>
              <p:cNvSpPr>
                <a:spLocks/>
              </p:cNvSpPr>
              <p:nvPr/>
            </p:nvSpPr>
            <p:spPr bwMode="auto">
              <a:xfrm>
                <a:off x="2974" y="371"/>
                <a:ext cx="40" cy="32"/>
              </a:xfrm>
              <a:custGeom>
                <a:avLst/>
                <a:gdLst/>
                <a:ahLst/>
                <a:cxnLst>
                  <a:cxn ang="0">
                    <a:pos x="17" y="28"/>
                  </a:cxn>
                  <a:cxn ang="0">
                    <a:pos x="15" y="32"/>
                  </a:cxn>
                  <a:cxn ang="0">
                    <a:pos x="21" y="25"/>
                  </a:cxn>
                  <a:cxn ang="0">
                    <a:pos x="25" y="21"/>
                  </a:cxn>
                  <a:cxn ang="0">
                    <a:pos x="30" y="16"/>
                  </a:cxn>
                  <a:cxn ang="0">
                    <a:pos x="40" y="10"/>
                  </a:cxn>
                  <a:cxn ang="0">
                    <a:pos x="30" y="0"/>
                  </a:cxn>
                  <a:cxn ang="0">
                    <a:pos x="21" y="6"/>
                  </a:cxn>
                  <a:cxn ang="0">
                    <a:pos x="15" y="10"/>
                  </a:cxn>
                  <a:cxn ang="0">
                    <a:pos x="8" y="16"/>
                  </a:cxn>
                  <a:cxn ang="0">
                    <a:pos x="2" y="25"/>
                  </a:cxn>
                  <a:cxn ang="0">
                    <a:pos x="0" y="28"/>
                  </a:cxn>
                  <a:cxn ang="0">
                    <a:pos x="17" y="28"/>
                  </a:cxn>
                </a:cxnLst>
                <a:rect l="0" t="0" r="r" b="b"/>
                <a:pathLst>
                  <a:path w="40" h="32">
                    <a:moveTo>
                      <a:pt x="17" y="28"/>
                    </a:moveTo>
                    <a:lnTo>
                      <a:pt x="15" y="32"/>
                    </a:lnTo>
                    <a:lnTo>
                      <a:pt x="21" y="25"/>
                    </a:lnTo>
                    <a:lnTo>
                      <a:pt x="25" y="21"/>
                    </a:lnTo>
                    <a:lnTo>
                      <a:pt x="30" y="16"/>
                    </a:lnTo>
                    <a:lnTo>
                      <a:pt x="40" y="10"/>
                    </a:lnTo>
                    <a:lnTo>
                      <a:pt x="30" y="0"/>
                    </a:lnTo>
                    <a:lnTo>
                      <a:pt x="21" y="6"/>
                    </a:lnTo>
                    <a:lnTo>
                      <a:pt x="15" y="10"/>
                    </a:lnTo>
                    <a:lnTo>
                      <a:pt x="8" y="16"/>
                    </a:lnTo>
                    <a:lnTo>
                      <a:pt x="2" y="25"/>
                    </a:lnTo>
                    <a:lnTo>
                      <a:pt x="0" y="28"/>
                    </a:ln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56" name="Freeform 828"/>
              <p:cNvSpPr>
                <a:spLocks/>
              </p:cNvSpPr>
              <p:nvPr/>
            </p:nvSpPr>
            <p:spPr bwMode="auto">
              <a:xfrm>
                <a:off x="2974" y="399"/>
                <a:ext cx="40" cy="74"/>
              </a:xfrm>
              <a:custGeom>
                <a:avLst/>
                <a:gdLst/>
                <a:ahLst/>
                <a:cxnLst>
                  <a:cxn ang="0">
                    <a:pos x="36" y="74"/>
                  </a:cxn>
                  <a:cxn ang="0">
                    <a:pos x="40" y="69"/>
                  </a:cxn>
                  <a:cxn ang="0">
                    <a:pos x="36" y="54"/>
                  </a:cxn>
                  <a:cxn ang="0">
                    <a:pos x="29" y="32"/>
                  </a:cxn>
                  <a:cxn ang="0">
                    <a:pos x="19" y="12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4" y="15"/>
                  </a:cxn>
                  <a:cxn ang="0">
                    <a:pos x="13" y="37"/>
                  </a:cxn>
                  <a:cxn ang="0">
                    <a:pos x="21" y="58"/>
                  </a:cxn>
                  <a:cxn ang="0">
                    <a:pos x="25" y="69"/>
                  </a:cxn>
                  <a:cxn ang="0">
                    <a:pos x="29" y="63"/>
                  </a:cxn>
                  <a:cxn ang="0">
                    <a:pos x="36" y="74"/>
                  </a:cxn>
                  <a:cxn ang="0">
                    <a:pos x="40" y="73"/>
                  </a:cxn>
                  <a:cxn ang="0">
                    <a:pos x="40" y="69"/>
                  </a:cxn>
                  <a:cxn ang="0">
                    <a:pos x="36" y="74"/>
                  </a:cxn>
                </a:cxnLst>
                <a:rect l="0" t="0" r="r" b="b"/>
                <a:pathLst>
                  <a:path w="40" h="74">
                    <a:moveTo>
                      <a:pt x="36" y="74"/>
                    </a:moveTo>
                    <a:lnTo>
                      <a:pt x="40" y="69"/>
                    </a:lnTo>
                    <a:lnTo>
                      <a:pt x="36" y="54"/>
                    </a:lnTo>
                    <a:lnTo>
                      <a:pt x="29" y="32"/>
                    </a:lnTo>
                    <a:lnTo>
                      <a:pt x="19" y="12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4" y="15"/>
                    </a:lnTo>
                    <a:lnTo>
                      <a:pt x="13" y="37"/>
                    </a:lnTo>
                    <a:lnTo>
                      <a:pt x="21" y="58"/>
                    </a:lnTo>
                    <a:lnTo>
                      <a:pt x="25" y="69"/>
                    </a:lnTo>
                    <a:lnTo>
                      <a:pt x="29" y="63"/>
                    </a:lnTo>
                    <a:lnTo>
                      <a:pt x="36" y="74"/>
                    </a:lnTo>
                    <a:lnTo>
                      <a:pt x="40" y="73"/>
                    </a:lnTo>
                    <a:lnTo>
                      <a:pt x="40" y="69"/>
                    </a:lnTo>
                    <a:lnTo>
                      <a:pt x="36" y="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57" name="Freeform 829"/>
              <p:cNvSpPr>
                <a:spLocks/>
              </p:cNvSpPr>
              <p:nvPr/>
            </p:nvSpPr>
            <p:spPr bwMode="auto">
              <a:xfrm>
                <a:off x="2905" y="443"/>
                <a:ext cx="105" cy="42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4" y="15"/>
                  </a:cxn>
                  <a:cxn ang="0">
                    <a:pos x="26" y="30"/>
                  </a:cxn>
                  <a:cxn ang="0">
                    <a:pos x="45" y="41"/>
                  </a:cxn>
                  <a:cxn ang="0">
                    <a:pos x="58" y="42"/>
                  </a:cxn>
                  <a:cxn ang="0">
                    <a:pos x="71" y="42"/>
                  </a:cxn>
                  <a:cxn ang="0">
                    <a:pos x="86" y="39"/>
                  </a:cxn>
                  <a:cxn ang="0">
                    <a:pos x="105" y="30"/>
                  </a:cxn>
                  <a:cxn ang="0">
                    <a:pos x="98" y="19"/>
                  </a:cxn>
                  <a:cxn ang="0">
                    <a:pos x="81" y="25"/>
                  </a:cxn>
                  <a:cxn ang="0">
                    <a:pos x="69" y="29"/>
                  </a:cxn>
                  <a:cxn ang="0">
                    <a:pos x="60" y="29"/>
                  </a:cxn>
                  <a:cxn ang="0">
                    <a:pos x="52" y="27"/>
                  </a:cxn>
                  <a:cxn ang="0">
                    <a:pos x="34" y="19"/>
                  </a:cxn>
                  <a:cxn ang="0">
                    <a:pos x="11" y="3"/>
                  </a:cxn>
                  <a:cxn ang="0">
                    <a:pos x="0" y="7"/>
                  </a:cxn>
                  <a:cxn ang="0">
                    <a:pos x="11" y="3"/>
                  </a:cxn>
                  <a:cxn ang="0">
                    <a:pos x="5" y="0"/>
                  </a:cxn>
                  <a:cxn ang="0">
                    <a:pos x="0" y="7"/>
                  </a:cxn>
                  <a:cxn ang="0">
                    <a:pos x="15" y="14"/>
                  </a:cxn>
                </a:cxnLst>
                <a:rect l="0" t="0" r="r" b="b"/>
                <a:pathLst>
                  <a:path w="105" h="42">
                    <a:moveTo>
                      <a:pt x="15" y="14"/>
                    </a:moveTo>
                    <a:lnTo>
                      <a:pt x="4" y="15"/>
                    </a:lnTo>
                    <a:lnTo>
                      <a:pt x="26" y="30"/>
                    </a:lnTo>
                    <a:lnTo>
                      <a:pt x="45" y="41"/>
                    </a:lnTo>
                    <a:lnTo>
                      <a:pt x="58" y="42"/>
                    </a:lnTo>
                    <a:lnTo>
                      <a:pt x="71" y="42"/>
                    </a:lnTo>
                    <a:lnTo>
                      <a:pt x="86" y="39"/>
                    </a:lnTo>
                    <a:lnTo>
                      <a:pt x="105" y="30"/>
                    </a:lnTo>
                    <a:lnTo>
                      <a:pt x="98" y="19"/>
                    </a:lnTo>
                    <a:lnTo>
                      <a:pt x="81" y="25"/>
                    </a:lnTo>
                    <a:lnTo>
                      <a:pt x="69" y="29"/>
                    </a:lnTo>
                    <a:lnTo>
                      <a:pt x="60" y="29"/>
                    </a:lnTo>
                    <a:lnTo>
                      <a:pt x="52" y="27"/>
                    </a:lnTo>
                    <a:lnTo>
                      <a:pt x="34" y="19"/>
                    </a:lnTo>
                    <a:lnTo>
                      <a:pt x="11" y="3"/>
                    </a:lnTo>
                    <a:lnTo>
                      <a:pt x="0" y="7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58" name="Freeform 830"/>
              <p:cNvSpPr>
                <a:spLocks/>
              </p:cNvSpPr>
              <p:nvPr/>
            </p:nvSpPr>
            <p:spPr bwMode="auto">
              <a:xfrm>
                <a:off x="2862" y="450"/>
                <a:ext cx="58" cy="81"/>
              </a:xfrm>
              <a:custGeom>
                <a:avLst/>
                <a:gdLst/>
                <a:ahLst/>
                <a:cxnLst>
                  <a:cxn ang="0">
                    <a:pos x="7" y="81"/>
                  </a:cxn>
                  <a:cxn ang="0">
                    <a:pos x="13" y="77"/>
                  </a:cxn>
                  <a:cxn ang="0">
                    <a:pos x="58" y="7"/>
                  </a:cxn>
                  <a:cxn ang="0">
                    <a:pos x="43" y="0"/>
                  </a:cxn>
                  <a:cxn ang="0">
                    <a:pos x="0" y="71"/>
                  </a:cxn>
                  <a:cxn ang="0">
                    <a:pos x="7" y="81"/>
                  </a:cxn>
                  <a:cxn ang="0">
                    <a:pos x="7" y="81"/>
                  </a:cxn>
                  <a:cxn ang="0">
                    <a:pos x="11" y="81"/>
                  </a:cxn>
                  <a:cxn ang="0">
                    <a:pos x="13" y="77"/>
                  </a:cxn>
                  <a:cxn ang="0">
                    <a:pos x="7" y="81"/>
                  </a:cxn>
                </a:cxnLst>
                <a:rect l="0" t="0" r="r" b="b"/>
                <a:pathLst>
                  <a:path w="58" h="81">
                    <a:moveTo>
                      <a:pt x="7" y="81"/>
                    </a:moveTo>
                    <a:lnTo>
                      <a:pt x="13" y="77"/>
                    </a:lnTo>
                    <a:lnTo>
                      <a:pt x="58" y="7"/>
                    </a:lnTo>
                    <a:lnTo>
                      <a:pt x="43" y="0"/>
                    </a:lnTo>
                    <a:lnTo>
                      <a:pt x="0" y="71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11" y="81"/>
                    </a:lnTo>
                    <a:lnTo>
                      <a:pt x="13" y="77"/>
                    </a:ln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59" name="Freeform 831"/>
              <p:cNvSpPr>
                <a:spLocks/>
              </p:cNvSpPr>
              <p:nvPr/>
            </p:nvSpPr>
            <p:spPr bwMode="auto">
              <a:xfrm>
                <a:off x="2832" y="517"/>
                <a:ext cx="37" cy="1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7" y="19"/>
                  </a:cxn>
                  <a:cxn ang="0">
                    <a:pos x="37" y="14"/>
                  </a:cxn>
                  <a:cxn ang="0">
                    <a:pos x="33" y="0"/>
                  </a:cxn>
                  <a:cxn ang="0">
                    <a:pos x="3" y="5"/>
                  </a:cxn>
                  <a:cxn ang="0">
                    <a:pos x="0" y="9"/>
                  </a:cxn>
                </a:cxnLst>
                <a:rect l="0" t="0" r="r" b="b"/>
                <a:pathLst>
                  <a:path w="37" h="19">
                    <a:moveTo>
                      <a:pt x="0" y="9"/>
                    </a:moveTo>
                    <a:lnTo>
                      <a:pt x="7" y="19"/>
                    </a:lnTo>
                    <a:lnTo>
                      <a:pt x="37" y="14"/>
                    </a:lnTo>
                    <a:lnTo>
                      <a:pt x="33" y="0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60" name="Freeform 832"/>
              <p:cNvSpPr>
                <a:spLocks/>
              </p:cNvSpPr>
              <p:nvPr/>
            </p:nvSpPr>
            <p:spPr bwMode="auto">
              <a:xfrm>
                <a:off x="2792" y="526"/>
                <a:ext cx="51" cy="52"/>
              </a:xfrm>
              <a:custGeom>
                <a:avLst/>
                <a:gdLst/>
                <a:ahLst/>
                <a:cxnLst>
                  <a:cxn ang="0">
                    <a:pos x="2" y="49"/>
                  </a:cxn>
                  <a:cxn ang="0">
                    <a:pos x="15" y="52"/>
                  </a:cxn>
                  <a:cxn ang="0">
                    <a:pos x="51" y="8"/>
                  </a:cxn>
                  <a:cxn ang="0">
                    <a:pos x="40" y="0"/>
                  </a:cxn>
                  <a:cxn ang="0">
                    <a:pos x="2" y="44"/>
                  </a:cxn>
                  <a:cxn ang="0">
                    <a:pos x="2" y="49"/>
                  </a:cxn>
                  <a:cxn ang="0">
                    <a:pos x="2" y="44"/>
                  </a:cxn>
                  <a:cxn ang="0">
                    <a:pos x="0" y="45"/>
                  </a:cxn>
                  <a:cxn ang="0">
                    <a:pos x="2" y="49"/>
                  </a:cxn>
                </a:cxnLst>
                <a:rect l="0" t="0" r="r" b="b"/>
                <a:pathLst>
                  <a:path w="51" h="52">
                    <a:moveTo>
                      <a:pt x="2" y="49"/>
                    </a:moveTo>
                    <a:lnTo>
                      <a:pt x="15" y="52"/>
                    </a:lnTo>
                    <a:lnTo>
                      <a:pt x="51" y="8"/>
                    </a:lnTo>
                    <a:lnTo>
                      <a:pt x="40" y="0"/>
                    </a:lnTo>
                    <a:lnTo>
                      <a:pt x="2" y="44"/>
                    </a:lnTo>
                    <a:lnTo>
                      <a:pt x="2" y="49"/>
                    </a:lnTo>
                    <a:lnTo>
                      <a:pt x="2" y="44"/>
                    </a:lnTo>
                    <a:lnTo>
                      <a:pt x="0" y="45"/>
                    </a:lnTo>
                    <a:lnTo>
                      <a:pt x="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61" name="Freeform 833"/>
              <p:cNvSpPr>
                <a:spLocks/>
              </p:cNvSpPr>
              <p:nvPr/>
            </p:nvSpPr>
            <p:spPr bwMode="auto">
              <a:xfrm>
                <a:off x="2794" y="571"/>
                <a:ext cx="41" cy="81"/>
              </a:xfrm>
              <a:custGeom>
                <a:avLst/>
                <a:gdLst/>
                <a:ahLst/>
                <a:cxnLst>
                  <a:cxn ang="0">
                    <a:pos x="41" y="78"/>
                  </a:cxn>
                  <a:cxn ang="0">
                    <a:pos x="41" y="78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6" y="81"/>
                  </a:cxn>
                  <a:cxn ang="0">
                    <a:pos x="41" y="78"/>
                  </a:cxn>
                </a:cxnLst>
                <a:rect l="0" t="0" r="r" b="b"/>
                <a:pathLst>
                  <a:path w="41" h="81">
                    <a:moveTo>
                      <a:pt x="41" y="78"/>
                    </a:moveTo>
                    <a:lnTo>
                      <a:pt x="41" y="78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6" y="81"/>
                    </a:lnTo>
                    <a:lnTo>
                      <a:pt x="41" y="7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62" name="Freeform 834"/>
              <p:cNvSpPr>
                <a:spLocks/>
              </p:cNvSpPr>
              <p:nvPr/>
            </p:nvSpPr>
            <p:spPr bwMode="auto">
              <a:xfrm>
                <a:off x="2794" y="649"/>
                <a:ext cx="41" cy="42"/>
              </a:xfrm>
              <a:custGeom>
                <a:avLst/>
                <a:gdLst/>
                <a:ahLst/>
                <a:cxnLst>
                  <a:cxn ang="0">
                    <a:pos x="15" y="42"/>
                  </a:cxn>
                  <a:cxn ang="0">
                    <a:pos x="15" y="42"/>
                  </a:cxn>
                  <a:cxn ang="0">
                    <a:pos x="30" y="20"/>
                  </a:cxn>
                  <a:cxn ang="0">
                    <a:pos x="41" y="0"/>
                  </a:cxn>
                  <a:cxn ang="0">
                    <a:pos x="26" y="3"/>
                  </a:cxn>
                  <a:cxn ang="0">
                    <a:pos x="17" y="13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15" y="42"/>
                  </a:cxn>
                </a:cxnLst>
                <a:rect l="0" t="0" r="r" b="b"/>
                <a:pathLst>
                  <a:path w="41" h="42">
                    <a:moveTo>
                      <a:pt x="15" y="42"/>
                    </a:moveTo>
                    <a:lnTo>
                      <a:pt x="15" y="42"/>
                    </a:lnTo>
                    <a:lnTo>
                      <a:pt x="30" y="20"/>
                    </a:lnTo>
                    <a:lnTo>
                      <a:pt x="41" y="0"/>
                    </a:lnTo>
                    <a:lnTo>
                      <a:pt x="26" y="3"/>
                    </a:lnTo>
                    <a:lnTo>
                      <a:pt x="17" y="13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5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63" name="Freeform 835"/>
              <p:cNvSpPr>
                <a:spLocks/>
              </p:cNvSpPr>
              <p:nvPr/>
            </p:nvSpPr>
            <p:spPr bwMode="auto">
              <a:xfrm>
                <a:off x="2706" y="689"/>
                <a:ext cx="103" cy="171"/>
              </a:xfrm>
              <a:custGeom>
                <a:avLst/>
                <a:gdLst/>
                <a:ahLst/>
                <a:cxnLst>
                  <a:cxn ang="0">
                    <a:pos x="17" y="161"/>
                  </a:cxn>
                  <a:cxn ang="0">
                    <a:pos x="17" y="171"/>
                  </a:cxn>
                  <a:cxn ang="0">
                    <a:pos x="43" y="144"/>
                  </a:cxn>
                  <a:cxn ang="0">
                    <a:pos x="64" y="127"/>
                  </a:cxn>
                  <a:cxn ang="0">
                    <a:pos x="77" y="112"/>
                  </a:cxn>
                  <a:cxn ang="0">
                    <a:pos x="88" y="98"/>
                  </a:cxn>
                  <a:cxn ang="0">
                    <a:pos x="94" y="83"/>
                  </a:cxn>
                  <a:cxn ang="0">
                    <a:pos x="97" y="63"/>
                  </a:cxn>
                  <a:cxn ang="0">
                    <a:pos x="101" y="37"/>
                  </a:cxn>
                  <a:cxn ang="0">
                    <a:pos x="103" y="2"/>
                  </a:cxn>
                  <a:cxn ang="0">
                    <a:pos x="88" y="0"/>
                  </a:cxn>
                  <a:cxn ang="0">
                    <a:pos x="84" y="36"/>
                  </a:cxn>
                  <a:cxn ang="0">
                    <a:pos x="82" y="61"/>
                  </a:cxn>
                  <a:cxn ang="0">
                    <a:pos x="79" y="80"/>
                  </a:cxn>
                  <a:cxn ang="0">
                    <a:pos x="73" y="91"/>
                  </a:cxn>
                  <a:cxn ang="0">
                    <a:pos x="65" y="103"/>
                  </a:cxn>
                  <a:cxn ang="0">
                    <a:pos x="52" y="117"/>
                  </a:cxn>
                  <a:cxn ang="0">
                    <a:pos x="32" y="135"/>
                  </a:cxn>
                  <a:cxn ang="0">
                    <a:pos x="5" y="161"/>
                  </a:cxn>
                  <a:cxn ang="0">
                    <a:pos x="5" y="169"/>
                  </a:cxn>
                  <a:cxn ang="0">
                    <a:pos x="5" y="161"/>
                  </a:cxn>
                  <a:cxn ang="0">
                    <a:pos x="0" y="166"/>
                  </a:cxn>
                  <a:cxn ang="0">
                    <a:pos x="5" y="169"/>
                  </a:cxn>
                  <a:cxn ang="0">
                    <a:pos x="17" y="161"/>
                  </a:cxn>
                </a:cxnLst>
                <a:rect l="0" t="0" r="r" b="b"/>
                <a:pathLst>
                  <a:path w="103" h="171">
                    <a:moveTo>
                      <a:pt x="17" y="161"/>
                    </a:moveTo>
                    <a:lnTo>
                      <a:pt x="17" y="171"/>
                    </a:lnTo>
                    <a:lnTo>
                      <a:pt x="43" y="144"/>
                    </a:lnTo>
                    <a:lnTo>
                      <a:pt x="64" y="127"/>
                    </a:lnTo>
                    <a:lnTo>
                      <a:pt x="77" y="112"/>
                    </a:lnTo>
                    <a:lnTo>
                      <a:pt x="88" y="98"/>
                    </a:lnTo>
                    <a:lnTo>
                      <a:pt x="94" y="83"/>
                    </a:lnTo>
                    <a:lnTo>
                      <a:pt x="97" y="63"/>
                    </a:lnTo>
                    <a:lnTo>
                      <a:pt x="101" y="37"/>
                    </a:lnTo>
                    <a:lnTo>
                      <a:pt x="103" y="2"/>
                    </a:lnTo>
                    <a:lnTo>
                      <a:pt x="88" y="0"/>
                    </a:lnTo>
                    <a:lnTo>
                      <a:pt x="84" y="36"/>
                    </a:lnTo>
                    <a:lnTo>
                      <a:pt x="82" y="61"/>
                    </a:lnTo>
                    <a:lnTo>
                      <a:pt x="79" y="80"/>
                    </a:lnTo>
                    <a:lnTo>
                      <a:pt x="73" y="91"/>
                    </a:lnTo>
                    <a:lnTo>
                      <a:pt x="65" y="103"/>
                    </a:lnTo>
                    <a:lnTo>
                      <a:pt x="52" y="117"/>
                    </a:lnTo>
                    <a:lnTo>
                      <a:pt x="32" y="135"/>
                    </a:lnTo>
                    <a:lnTo>
                      <a:pt x="5" y="161"/>
                    </a:lnTo>
                    <a:lnTo>
                      <a:pt x="5" y="169"/>
                    </a:lnTo>
                    <a:lnTo>
                      <a:pt x="5" y="161"/>
                    </a:lnTo>
                    <a:lnTo>
                      <a:pt x="0" y="166"/>
                    </a:lnTo>
                    <a:lnTo>
                      <a:pt x="5" y="169"/>
                    </a:lnTo>
                    <a:lnTo>
                      <a:pt x="17" y="16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64" name="Freeform 836"/>
              <p:cNvSpPr>
                <a:spLocks/>
              </p:cNvSpPr>
              <p:nvPr/>
            </p:nvSpPr>
            <p:spPr bwMode="auto">
              <a:xfrm>
                <a:off x="2700" y="850"/>
                <a:ext cx="36" cy="138"/>
              </a:xfrm>
              <a:custGeom>
                <a:avLst/>
                <a:gdLst/>
                <a:ahLst/>
                <a:cxnLst>
                  <a:cxn ang="0">
                    <a:pos x="25" y="136"/>
                  </a:cxn>
                  <a:cxn ang="0">
                    <a:pos x="23" y="129"/>
                  </a:cxn>
                  <a:cxn ang="0">
                    <a:pos x="19" y="121"/>
                  </a:cxn>
                  <a:cxn ang="0">
                    <a:pos x="15" y="113"/>
                  </a:cxn>
                  <a:cxn ang="0">
                    <a:pos x="15" y="104"/>
                  </a:cxn>
                  <a:cxn ang="0">
                    <a:pos x="15" y="97"/>
                  </a:cxn>
                  <a:cxn ang="0">
                    <a:pos x="19" y="82"/>
                  </a:cxn>
                  <a:cxn ang="0">
                    <a:pos x="26" y="65"/>
                  </a:cxn>
                  <a:cxn ang="0">
                    <a:pos x="32" y="50"/>
                  </a:cxn>
                  <a:cxn ang="0">
                    <a:pos x="36" y="35"/>
                  </a:cxn>
                  <a:cxn ang="0">
                    <a:pos x="36" y="25"/>
                  </a:cxn>
                  <a:cxn ang="0">
                    <a:pos x="34" y="16"/>
                  </a:cxn>
                  <a:cxn ang="0">
                    <a:pos x="30" y="8"/>
                  </a:cxn>
                  <a:cxn ang="0">
                    <a:pos x="23" y="0"/>
                  </a:cxn>
                  <a:cxn ang="0">
                    <a:pos x="11" y="8"/>
                  </a:cxn>
                  <a:cxn ang="0">
                    <a:pos x="17" y="15"/>
                  </a:cxn>
                  <a:cxn ang="0">
                    <a:pos x="19" y="21"/>
                  </a:cxn>
                  <a:cxn ang="0">
                    <a:pos x="21" y="27"/>
                  </a:cxn>
                  <a:cxn ang="0">
                    <a:pos x="21" y="33"/>
                  </a:cxn>
                  <a:cxn ang="0">
                    <a:pos x="17" y="47"/>
                  </a:cxn>
                  <a:cxn ang="0">
                    <a:pos x="11" y="60"/>
                  </a:cxn>
                  <a:cxn ang="0">
                    <a:pos x="4" y="77"/>
                  </a:cxn>
                  <a:cxn ang="0">
                    <a:pos x="0" y="96"/>
                  </a:cxn>
                  <a:cxn ang="0">
                    <a:pos x="0" y="106"/>
                  </a:cxn>
                  <a:cxn ang="0">
                    <a:pos x="0" y="116"/>
                  </a:cxn>
                  <a:cxn ang="0">
                    <a:pos x="4" y="126"/>
                  </a:cxn>
                  <a:cxn ang="0">
                    <a:pos x="9" y="138"/>
                  </a:cxn>
                  <a:cxn ang="0">
                    <a:pos x="9" y="131"/>
                  </a:cxn>
                  <a:cxn ang="0">
                    <a:pos x="25" y="136"/>
                  </a:cxn>
                  <a:cxn ang="0">
                    <a:pos x="26" y="133"/>
                  </a:cxn>
                  <a:cxn ang="0">
                    <a:pos x="23" y="129"/>
                  </a:cxn>
                  <a:cxn ang="0">
                    <a:pos x="25" y="136"/>
                  </a:cxn>
                </a:cxnLst>
                <a:rect l="0" t="0" r="r" b="b"/>
                <a:pathLst>
                  <a:path w="36" h="138">
                    <a:moveTo>
                      <a:pt x="25" y="136"/>
                    </a:moveTo>
                    <a:lnTo>
                      <a:pt x="23" y="129"/>
                    </a:lnTo>
                    <a:lnTo>
                      <a:pt x="19" y="121"/>
                    </a:lnTo>
                    <a:lnTo>
                      <a:pt x="15" y="113"/>
                    </a:lnTo>
                    <a:lnTo>
                      <a:pt x="15" y="104"/>
                    </a:lnTo>
                    <a:lnTo>
                      <a:pt x="15" y="97"/>
                    </a:lnTo>
                    <a:lnTo>
                      <a:pt x="19" y="82"/>
                    </a:lnTo>
                    <a:lnTo>
                      <a:pt x="26" y="65"/>
                    </a:lnTo>
                    <a:lnTo>
                      <a:pt x="32" y="50"/>
                    </a:lnTo>
                    <a:lnTo>
                      <a:pt x="36" y="35"/>
                    </a:lnTo>
                    <a:lnTo>
                      <a:pt x="36" y="25"/>
                    </a:lnTo>
                    <a:lnTo>
                      <a:pt x="34" y="16"/>
                    </a:lnTo>
                    <a:lnTo>
                      <a:pt x="30" y="8"/>
                    </a:lnTo>
                    <a:lnTo>
                      <a:pt x="23" y="0"/>
                    </a:lnTo>
                    <a:lnTo>
                      <a:pt x="11" y="8"/>
                    </a:lnTo>
                    <a:lnTo>
                      <a:pt x="17" y="15"/>
                    </a:lnTo>
                    <a:lnTo>
                      <a:pt x="19" y="21"/>
                    </a:lnTo>
                    <a:lnTo>
                      <a:pt x="21" y="27"/>
                    </a:lnTo>
                    <a:lnTo>
                      <a:pt x="21" y="33"/>
                    </a:lnTo>
                    <a:lnTo>
                      <a:pt x="17" y="47"/>
                    </a:lnTo>
                    <a:lnTo>
                      <a:pt x="11" y="60"/>
                    </a:lnTo>
                    <a:lnTo>
                      <a:pt x="4" y="77"/>
                    </a:lnTo>
                    <a:lnTo>
                      <a:pt x="0" y="96"/>
                    </a:lnTo>
                    <a:lnTo>
                      <a:pt x="0" y="106"/>
                    </a:lnTo>
                    <a:lnTo>
                      <a:pt x="0" y="116"/>
                    </a:lnTo>
                    <a:lnTo>
                      <a:pt x="4" y="126"/>
                    </a:lnTo>
                    <a:lnTo>
                      <a:pt x="9" y="138"/>
                    </a:lnTo>
                    <a:lnTo>
                      <a:pt x="9" y="131"/>
                    </a:lnTo>
                    <a:lnTo>
                      <a:pt x="25" y="136"/>
                    </a:lnTo>
                    <a:lnTo>
                      <a:pt x="26" y="133"/>
                    </a:lnTo>
                    <a:lnTo>
                      <a:pt x="23" y="129"/>
                    </a:lnTo>
                    <a:lnTo>
                      <a:pt x="25" y="1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65" name="Freeform 837"/>
              <p:cNvSpPr>
                <a:spLocks/>
              </p:cNvSpPr>
              <p:nvPr/>
            </p:nvSpPr>
            <p:spPr bwMode="auto">
              <a:xfrm>
                <a:off x="2612" y="981"/>
                <a:ext cx="113" cy="98"/>
              </a:xfrm>
              <a:custGeom>
                <a:avLst/>
                <a:gdLst/>
                <a:ahLst/>
                <a:cxnLst>
                  <a:cxn ang="0">
                    <a:pos x="17" y="98"/>
                  </a:cxn>
                  <a:cxn ang="0">
                    <a:pos x="17" y="91"/>
                  </a:cxn>
                  <a:cxn ang="0">
                    <a:pos x="17" y="86"/>
                  </a:cxn>
                  <a:cxn ang="0">
                    <a:pos x="17" y="83"/>
                  </a:cxn>
                  <a:cxn ang="0">
                    <a:pos x="19" y="78"/>
                  </a:cxn>
                  <a:cxn ang="0">
                    <a:pos x="22" y="73"/>
                  </a:cxn>
                  <a:cxn ang="0">
                    <a:pos x="34" y="61"/>
                  </a:cxn>
                  <a:cxn ang="0">
                    <a:pos x="51" y="49"/>
                  </a:cxn>
                  <a:cxn ang="0">
                    <a:pos x="69" y="39"/>
                  </a:cxn>
                  <a:cxn ang="0">
                    <a:pos x="86" y="29"/>
                  </a:cxn>
                  <a:cxn ang="0">
                    <a:pos x="101" y="17"/>
                  </a:cxn>
                  <a:cxn ang="0">
                    <a:pos x="113" y="5"/>
                  </a:cxn>
                  <a:cxn ang="0">
                    <a:pos x="97" y="0"/>
                  </a:cxn>
                  <a:cxn ang="0">
                    <a:pos x="90" y="7"/>
                  </a:cxn>
                  <a:cxn ang="0">
                    <a:pos x="77" y="17"/>
                  </a:cxn>
                  <a:cxn ang="0">
                    <a:pos x="60" y="27"/>
                  </a:cxn>
                  <a:cxn ang="0">
                    <a:pos x="41" y="39"/>
                  </a:cxn>
                  <a:cxn ang="0">
                    <a:pos x="24" y="51"/>
                  </a:cxn>
                  <a:cxn ang="0">
                    <a:pos x="9" y="62"/>
                  </a:cxn>
                  <a:cxn ang="0">
                    <a:pos x="4" y="71"/>
                  </a:cxn>
                  <a:cxn ang="0">
                    <a:pos x="2" y="79"/>
                  </a:cxn>
                  <a:cxn ang="0">
                    <a:pos x="0" y="88"/>
                  </a:cxn>
                  <a:cxn ang="0">
                    <a:pos x="4" y="98"/>
                  </a:cxn>
                  <a:cxn ang="0">
                    <a:pos x="4" y="91"/>
                  </a:cxn>
                  <a:cxn ang="0">
                    <a:pos x="17" y="98"/>
                  </a:cxn>
                  <a:cxn ang="0">
                    <a:pos x="19" y="95"/>
                  </a:cxn>
                  <a:cxn ang="0">
                    <a:pos x="17" y="91"/>
                  </a:cxn>
                  <a:cxn ang="0">
                    <a:pos x="17" y="98"/>
                  </a:cxn>
                </a:cxnLst>
                <a:rect l="0" t="0" r="r" b="b"/>
                <a:pathLst>
                  <a:path w="113" h="98">
                    <a:moveTo>
                      <a:pt x="17" y="98"/>
                    </a:moveTo>
                    <a:lnTo>
                      <a:pt x="17" y="91"/>
                    </a:lnTo>
                    <a:lnTo>
                      <a:pt x="17" y="86"/>
                    </a:lnTo>
                    <a:lnTo>
                      <a:pt x="17" y="83"/>
                    </a:lnTo>
                    <a:lnTo>
                      <a:pt x="19" y="78"/>
                    </a:lnTo>
                    <a:lnTo>
                      <a:pt x="22" y="73"/>
                    </a:lnTo>
                    <a:lnTo>
                      <a:pt x="34" y="61"/>
                    </a:lnTo>
                    <a:lnTo>
                      <a:pt x="51" y="49"/>
                    </a:lnTo>
                    <a:lnTo>
                      <a:pt x="69" y="39"/>
                    </a:lnTo>
                    <a:lnTo>
                      <a:pt x="86" y="29"/>
                    </a:lnTo>
                    <a:lnTo>
                      <a:pt x="101" y="17"/>
                    </a:lnTo>
                    <a:lnTo>
                      <a:pt x="113" y="5"/>
                    </a:lnTo>
                    <a:lnTo>
                      <a:pt x="97" y="0"/>
                    </a:lnTo>
                    <a:lnTo>
                      <a:pt x="90" y="7"/>
                    </a:lnTo>
                    <a:lnTo>
                      <a:pt x="77" y="17"/>
                    </a:lnTo>
                    <a:lnTo>
                      <a:pt x="60" y="27"/>
                    </a:lnTo>
                    <a:lnTo>
                      <a:pt x="41" y="39"/>
                    </a:lnTo>
                    <a:lnTo>
                      <a:pt x="24" y="51"/>
                    </a:lnTo>
                    <a:lnTo>
                      <a:pt x="9" y="62"/>
                    </a:lnTo>
                    <a:lnTo>
                      <a:pt x="4" y="71"/>
                    </a:lnTo>
                    <a:lnTo>
                      <a:pt x="2" y="79"/>
                    </a:lnTo>
                    <a:lnTo>
                      <a:pt x="0" y="88"/>
                    </a:lnTo>
                    <a:lnTo>
                      <a:pt x="4" y="98"/>
                    </a:lnTo>
                    <a:lnTo>
                      <a:pt x="4" y="91"/>
                    </a:lnTo>
                    <a:lnTo>
                      <a:pt x="17" y="98"/>
                    </a:lnTo>
                    <a:lnTo>
                      <a:pt x="19" y="95"/>
                    </a:lnTo>
                    <a:lnTo>
                      <a:pt x="17" y="91"/>
                    </a:lnTo>
                    <a:lnTo>
                      <a:pt x="17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66" name="Freeform 838"/>
              <p:cNvSpPr>
                <a:spLocks/>
              </p:cNvSpPr>
              <p:nvPr/>
            </p:nvSpPr>
            <p:spPr bwMode="auto">
              <a:xfrm>
                <a:off x="2599" y="1072"/>
                <a:ext cx="75" cy="268"/>
              </a:xfrm>
              <a:custGeom>
                <a:avLst/>
                <a:gdLst/>
                <a:ahLst/>
                <a:cxnLst>
                  <a:cxn ang="0">
                    <a:pos x="75" y="265"/>
                  </a:cxn>
                  <a:cxn ang="0">
                    <a:pos x="71" y="260"/>
                  </a:cxn>
                  <a:cxn ang="0">
                    <a:pos x="64" y="250"/>
                  </a:cxn>
                  <a:cxn ang="0">
                    <a:pos x="56" y="240"/>
                  </a:cxn>
                  <a:cxn ang="0">
                    <a:pos x="49" y="226"/>
                  </a:cxn>
                  <a:cxn ang="0">
                    <a:pos x="41" y="211"/>
                  </a:cxn>
                  <a:cxn ang="0">
                    <a:pos x="35" y="196"/>
                  </a:cxn>
                  <a:cxn ang="0">
                    <a:pos x="30" y="177"/>
                  </a:cxn>
                  <a:cxn ang="0">
                    <a:pos x="24" y="160"/>
                  </a:cxn>
                  <a:cxn ang="0">
                    <a:pos x="20" y="142"/>
                  </a:cxn>
                  <a:cxn ang="0">
                    <a:pos x="18" y="122"/>
                  </a:cxn>
                  <a:cxn ang="0">
                    <a:pos x="17" y="103"/>
                  </a:cxn>
                  <a:cxn ang="0">
                    <a:pos x="17" y="84"/>
                  </a:cxn>
                  <a:cxn ang="0">
                    <a:pos x="17" y="68"/>
                  </a:cxn>
                  <a:cxn ang="0">
                    <a:pos x="18" y="49"/>
                  </a:cxn>
                  <a:cxn ang="0">
                    <a:pos x="20" y="34"/>
                  </a:cxn>
                  <a:cxn ang="0">
                    <a:pos x="26" y="19"/>
                  </a:cxn>
                  <a:cxn ang="0">
                    <a:pos x="30" y="7"/>
                  </a:cxn>
                  <a:cxn ang="0">
                    <a:pos x="17" y="0"/>
                  </a:cxn>
                  <a:cxn ang="0">
                    <a:pos x="11" y="15"/>
                  </a:cxn>
                  <a:cxn ang="0">
                    <a:pos x="5" y="31"/>
                  </a:cxn>
                  <a:cxn ang="0">
                    <a:pos x="3" y="47"/>
                  </a:cxn>
                  <a:cxn ang="0">
                    <a:pos x="2" y="66"/>
                  </a:cxn>
                  <a:cxn ang="0">
                    <a:pos x="0" y="84"/>
                  </a:cxn>
                  <a:cxn ang="0">
                    <a:pos x="2" y="105"/>
                  </a:cxn>
                  <a:cxn ang="0">
                    <a:pos x="3" y="123"/>
                  </a:cxn>
                  <a:cxn ang="0">
                    <a:pos x="5" y="144"/>
                  </a:cxn>
                  <a:cxn ang="0">
                    <a:pos x="9" y="162"/>
                  </a:cxn>
                  <a:cxn ang="0">
                    <a:pos x="15" y="181"/>
                  </a:cxn>
                  <a:cxn ang="0">
                    <a:pos x="20" y="199"/>
                  </a:cxn>
                  <a:cxn ang="0">
                    <a:pos x="26" y="216"/>
                  </a:cxn>
                  <a:cxn ang="0">
                    <a:pos x="33" y="231"/>
                  </a:cxn>
                  <a:cxn ang="0">
                    <a:pos x="41" y="246"/>
                  </a:cxn>
                  <a:cxn ang="0">
                    <a:pos x="50" y="258"/>
                  </a:cxn>
                  <a:cxn ang="0">
                    <a:pos x="62" y="268"/>
                  </a:cxn>
                  <a:cxn ang="0">
                    <a:pos x="58" y="263"/>
                  </a:cxn>
                  <a:cxn ang="0">
                    <a:pos x="75" y="265"/>
                  </a:cxn>
                  <a:cxn ang="0">
                    <a:pos x="75" y="262"/>
                  </a:cxn>
                  <a:cxn ang="0">
                    <a:pos x="71" y="260"/>
                  </a:cxn>
                  <a:cxn ang="0">
                    <a:pos x="75" y="265"/>
                  </a:cxn>
                </a:cxnLst>
                <a:rect l="0" t="0" r="r" b="b"/>
                <a:pathLst>
                  <a:path w="75" h="268">
                    <a:moveTo>
                      <a:pt x="75" y="265"/>
                    </a:moveTo>
                    <a:lnTo>
                      <a:pt x="71" y="260"/>
                    </a:lnTo>
                    <a:lnTo>
                      <a:pt x="64" y="250"/>
                    </a:lnTo>
                    <a:lnTo>
                      <a:pt x="56" y="240"/>
                    </a:lnTo>
                    <a:lnTo>
                      <a:pt x="49" y="226"/>
                    </a:lnTo>
                    <a:lnTo>
                      <a:pt x="41" y="211"/>
                    </a:lnTo>
                    <a:lnTo>
                      <a:pt x="35" y="196"/>
                    </a:lnTo>
                    <a:lnTo>
                      <a:pt x="30" y="177"/>
                    </a:lnTo>
                    <a:lnTo>
                      <a:pt x="24" y="160"/>
                    </a:lnTo>
                    <a:lnTo>
                      <a:pt x="20" y="142"/>
                    </a:lnTo>
                    <a:lnTo>
                      <a:pt x="18" y="122"/>
                    </a:lnTo>
                    <a:lnTo>
                      <a:pt x="17" y="103"/>
                    </a:lnTo>
                    <a:lnTo>
                      <a:pt x="17" y="84"/>
                    </a:lnTo>
                    <a:lnTo>
                      <a:pt x="17" y="68"/>
                    </a:lnTo>
                    <a:lnTo>
                      <a:pt x="18" y="49"/>
                    </a:lnTo>
                    <a:lnTo>
                      <a:pt x="20" y="34"/>
                    </a:lnTo>
                    <a:lnTo>
                      <a:pt x="26" y="19"/>
                    </a:lnTo>
                    <a:lnTo>
                      <a:pt x="30" y="7"/>
                    </a:lnTo>
                    <a:lnTo>
                      <a:pt x="17" y="0"/>
                    </a:lnTo>
                    <a:lnTo>
                      <a:pt x="11" y="15"/>
                    </a:lnTo>
                    <a:lnTo>
                      <a:pt x="5" y="31"/>
                    </a:lnTo>
                    <a:lnTo>
                      <a:pt x="3" y="47"/>
                    </a:lnTo>
                    <a:lnTo>
                      <a:pt x="2" y="66"/>
                    </a:lnTo>
                    <a:lnTo>
                      <a:pt x="0" y="84"/>
                    </a:lnTo>
                    <a:lnTo>
                      <a:pt x="2" y="105"/>
                    </a:lnTo>
                    <a:lnTo>
                      <a:pt x="3" y="123"/>
                    </a:lnTo>
                    <a:lnTo>
                      <a:pt x="5" y="144"/>
                    </a:lnTo>
                    <a:lnTo>
                      <a:pt x="9" y="162"/>
                    </a:lnTo>
                    <a:lnTo>
                      <a:pt x="15" y="181"/>
                    </a:lnTo>
                    <a:lnTo>
                      <a:pt x="20" y="199"/>
                    </a:lnTo>
                    <a:lnTo>
                      <a:pt x="26" y="216"/>
                    </a:lnTo>
                    <a:lnTo>
                      <a:pt x="33" y="231"/>
                    </a:lnTo>
                    <a:lnTo>
                      <a:pt x="41" y="246"/>
                    </a:lnTo>
                    <a:lnTo>
                      <a:pt x="50" y="258"/>
                    </a:lnTo>
                    <a:lnTo>
                      <a:pt x="62" y="268"/>
                    </a:lnTo>
                    <a:lnTo>
                      <a:pt x="58" y="263"/>
                    </a:lnTo>
                    <a:lnTo>
                      <a:pt x="75" y="265"/>
                    </a:lnTo>
                    <a:lnTo>
                      <a:pt x="75" y="262"/>
                    </a:lnTo>
                    <a:lnTo>
                      <a:pt x="71" y="260"/>
                    </a:lnTo>
                    <a:lnTo>
                      <a:pt x="75" y="26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67" name="Freeform 839"/>
              <p:cNvSpPr>
                <a:spLocks/>
              </p:cNvSpPr>
              <p:nvPr/>
            </p:nvSpPr>
            <p:spPr bwMode="auto">
              <a:xfrm>
                <a:off x="2606" y="1335"/>
                <a:ext cx="68" cy="51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13" y="51"/>
                  </a:cxn>
                  <a:cxn ang="0">
                    <a:pos x="34" y="39"/>
                  </a:cxn>
                  <a:cxn ang="0">
                    <a:pos x="49" y="32"/>
                  </a:cxn>
                  <a:cxn ang="0">
                    <a:pos x="55" y="29"/>
                  </a:cxn>
                  <a:cxn ang="0">
                    <a:pos x="60" y="22"/>
                  </a:cxn>
                  <a:cxn ang="0">
                    <a:pos x="64" y="14"/>
                  </a:cxn>
                  <a:cxn ang="0">
                    <a:pos x="68" y="2"/>
                  </a:cxn>
                  <a:cxn ang="0">
                    <a:pos x="51" y="0"/>
                  </a:cxn>
                  <a:cxn ang="0">
                    <a:pos x="49" y="9"/>
                  </a:cxn>
                  <a:cxn ang="0">
                    <a:pos x="45" y="15"/>
                  </a:cxn>
                  <a:cxn ang="0">
                    <a:pos x="43" y="19"/>
                  </a:cxn>
                  <a:cxn ang="0">
                    <a:pos x="42" y="20"/>
                  </a:cxn>
                  <a:cxn ang="0">
                    <a:pos x="26" y="27"/>
                  </a:cxn>
                  <a:cxn ang="0">
                    <a:pos x="4" y="39"/>
                  </a:cxn>
                  <a:cxn ang="0">
                    <a:pos x="0" y="46"/>
                  </a:cxn>
                  <a:cxn ang="0">
                    <a:pos x="4" y="39"/>
                  </a:cxn>
                  <a:cxn ang="0">
                    <a:pos x="0" y="41"/>
                  </a:cxn>
                  <a:cxn ang="0">
                    <a:pos x="0" y="46"/>
                  </a:cxn>
                  <a:cxn ang="0">
                    <a:pos x="17" y="44"/>
                  </a:cxn>
                </a:cxnLst>
                <a:rect l="0" t="0" r="r" b="b"/>
                <a:pathLst>
                  <a:path w="68" h="51">
                    <a:moveTo>
                      <a:pt x="17" y="44"/>
                    </a:moveTo>
                    <a:lnTo>
                      <a:pt x="13" y="51"/>
                    </a:lnTo>
                    <a:lnTo>
                      <a:pt x="34" y="39"/>
                    </a:lnTo>
                    <a:lnTo>
                      <a:pt x="49" y="32"/>
                    </a:lnTo>
                    <a:lnTo>
                      <a:pt x="55" y="29"/>
                    </a:lnTo>
                    <a:lnTo>
                      <a:pt x="60" y="22"/>
                    </a:lnTo>
                    <a:lnTo>
                      <a:pt x="64" y="14"/>
                    </a:lnTo>
                    <a:lnTo>
                      <a:pt x="68" y="2"/>
                    </a:lnTo>
                    <a:lnTo>
                      <a:pt x="51" y="0"/>
                    </a:lnTo>
                    <a:lnTo>
                      <a:pt x="49" y="9"/>
                    </a:lnTo>
                    <a:lnTo>
                      <a:pt x="45" y="15"/>
                    </a:lnTo>
                    <a:lnTo>
                      <a:pt x="43" y="19"/>
                    </a:lnTo>
                    <a:lnTo>
                      <a:pt x="42" y="20"/>
                    </a:lnTo>
                    <a:lnTo>
                      <a:pt x="26" y="27"/>
                    </a:lnTo>
                    <a:lnTo>
                      <a:pt x="4" y="39"/>
                    </a:lnTo>
                    <a:lnTo>
                      <a:pt x="0" y="46"/>
                    </a:lnTo>
                    <a:lnTo>
                      <a:pt x="4" y="39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17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68" name="Freeform 840"/>
              <p:cNvSpPr>
                <a:spLocks/>
              </p:cNvSpPr>
              <p:nvPr/>
            </p:nvSpPr>
            <p:spPr bwMode="auto">
              <a:xfrm>
                <a:off x="2606" y="1379"/>
                <a:ext cx="32" cy="103"/>
              </a:xfrm>
              <a:custGeom>
                <a:avLst/>
                <a:gdLst/>
                <a:ahLst/>
                <a:cxnLst>
                  <a:cxn ang="0">
                    <a:pos x="26" y="103"/>
                  </a:cxn>
                  <a:cxn ang="0">
                    <a:pos x="30" y="96"/>
                  </a:cxn>
                  <a:cxn ang="0">
                    <a:pos x="17" y="0"/>
                  </a:cxn>
                  <a:cxn ang="0">
                    <a:pos x="0" y="2"/>
                  </a:cxn>
                  <a:cxn ang="0">
                    <a:pos x="15" y="98"/>
                  </a:cxn>
                  <a:cxn ang="0">
                    <a:pos x="26" y="103"/>
                  </a:cxn>
                  <a:cxn ang="0">
                    <a:pos x="26" y="103"/>
                  </a:cxn>
                  <a:cxn ang="0">
                    <a:pos x="32" y="101"/>
                  </a:cxn>
                  <a:cxn ang="0">
                    <a:pos x="30" y="96"/>
                  </a:cxn>
                  <a:cxn ang="0">
                    <a:pos x="26" y="103"/>
                  </a:cxn>
                </a:cxnLst>
                <a:rect l="0" t="0" r="r" b="b"/>
                <a:pathLst>
                  <a:path w="32" h="103">
                    <a:moveTo>
                      <a:pt x="26" y="103"/>
                    </a:moveTo>
                    <a:lnTo>
                      <a:pt x="30" y="96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15" y="98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2" y="101"/>
                    </a:lnTo>
                    <a:lnTo>
                      <a:pt x="30" y="96"/>
                    </a:lnTo>
                    <a:lnTo>
                      <a:pt x="26" y="10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69" name="Freeform 841"/>
              <p:cNvSpPr>
                <a:spLocks/>
              </p:cNvSpPr>
              <p:nvPr/>
            </p:nvSpPr>
            <p:spPr bwMode="auto">
              <a:xfrm>
                <a:off x="2574" y="1470"/>
                <a:ext cx="58" cy="3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3" y="39"/>
                  </a:cxn>
                  <a:cxn ang="0">
                    <a:pos x="58" y="12"/>
                  </a:cxn>
                  <a:cxn ang="0">
                    <a:pos x="51" y="0"/>
                  </a:cxn>
                  <a:cxn ang="0">
                    <a:pos x="4" y="27"/>
                  </a:cxn>
                  <a:cxn ang="0">
                    <a:pos x="0" y="32"/>
                  </a:cxn>
                  <a:cxn ang="0">
                    <a:pos x="4" y="27"/>
                  </a:cxn>
                  <a:cxn ang="0">
                    <a:pos x="0" y="29"/>
                  </a:cxn>
                  <a:cxn ang="0">
                    <a:pos x="0" y="32"/>
                  </a:cxn>
                </a:cxnLst>
                <a:rect l="0" t="0" r="r" b="b"/>
                <a:pathLst>
                  <a:path w="58" h="39">
                    <a:moveTo>
                      <a:pt x="0" y="32"/>
                    </a:moveTo>
                    <a:lnTo>
                      <a:pt x="13" y="39"/>
                    </a:lnTo>
                    <a:lnTo>
                      <a:pt x="58" y="12"/>
                    </a:lnTo>
                    <a:lnTo>
                      <a:pt x="51" y="0"/>
                    </a:lnTo>
                    <a:lnTo>
                      <a:pt x="4" y="27"/>
                    </a:lnTo>
                    <a:lnTo>
                      <a:pt x="0" y="32"/>
                    </a:lnTo>
                    <a:lnTo>
                      <a:pt x="4" y="27"/>
                    </a:lnTo>
                    <a:lnTo>
                      <a:pt x="0" y="2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70" name="Freeform 842"/>
              <p:cNvSpPr>
                <a:spLocks/>
              </p:cNvSpPr>
              <p:nvPr/>
            </p:nvSpPr>
            <p:spPr bwMode="auto">
              <a:xfrm>
                <a:off x="2572" y="1502"/>
                <a:ext cx="19" cy="90"/>
              </a:xfrm>
              <a:custGeom>
                <a:avLst/>
                <a:gdLst/>
                <a:ahLst/>
                <a:cxnLst>
                  <a:cxn ang="0">
                    <a:pos x="8" y="90"/>
                  </a:cxn>
                  <a:cxn ang="0">
                    <a:pos x="17" y="81"/>
                  </a:cxn>
                  <a:cxn ang="0">
                    <a:pos x="19" y="0"/>
                  </a:cxn>
                  <a:cxn ang="0">
                    <a:pos x="2" y="0"/>
                  </a:cxn>
                  <a:cxn ang="0">
                    <a:pos x="0" y="81"/>
                  </a:cxn>
                  <a:cxn ang="0">
                    <a:pos x="8" y="90"/>
                  </a:cxn>
                  <a:cxn ang="0">
                    <a:pos x="8" y="90"/>
                  </a:cxn>
                  <a:cxn ang="0">
                    <a:pos x="17" y="90"/>
                  </a:cxn>
                  <a:cxn ang="0">
                    <a:pos x="17" y="81"/>
                  </a:cxn>
                  <a:cxn ang="0">
                    <a:pos x="8" y="90"/>
                  </a:cxn>
                </a:cxnLst>
                <a:rect l="0" t="0" r="r" b="b"/>
                <a:pathLst>
                  <a:path w="19" h="90">
                    <a:moveTo>
                      <a:pt x="8" y="90"/>
                    </a:moveTo>
                    <a:lnTo>
                      <a:pt x="17" y="81"/>
                    </a:lnTo>
                    <a:lnTo>
                      <a:pt x="19" y="0"/>
                    </a:lnTo>
                    <a:lnTo>
                      <a:pt x="2" y="0"/>
                    </a:lnTo>
                    <a:lnTo>
                      <a:pt x="0" y="81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17" y="90"/>
                    </a:lnTo>
                    <a:lnTo>
                      <a:pt x="17" y="81"/>
                    </a:lnTo>
                    <a:lnTo>
                      <a:pt x="8" y="9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71" name="Freeform 843"/>
              <p:cNvSpPr>
                <a:spLocks/>
              </p:cNvSpPr>
              <p:nvPr/>
            </p:nvSpPr>
            <p:spPr bwMode="auto">
              <a:xfrm>
                <a:off x="2529" y="1555"/>
                <a:ext cx="51" cy="37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0" y="13"/>
                  </a:cxn>
                  <a:cxn ang="0">
                    <a:pos x="26" y="23"/>
                  </a:cxn>
                  <a:cxn ang="0">
                    <a:pos x="51" y="37"/>
                  </a:cxn>
                  <a:cxn ang="0">
                    <a:pos x="51" y="21"/>
                  </a:cxn>
                  <a:cxn ang="0">
                    <a:pos x="34" y="11"/>
                  </a:cxn>
                  <a:cxn ang="0">
                    <a:pos x="10" y="0"/>
                  </a:cxn>
                  <a:cxn ang="0">
                    <a:pos x="0" y="6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7" y="5"/>
                  </a:cxn>
                </a:cxnLst>
                <a:rect l="0" t="0" r="r" b="b"/>
                <a:pathLst>
                  <a:path w="51" h="37">
                    <a:moveTo>
                      <a:pt x="17" y="5"/>
                    </a:moveTo>
                    <a:lnTo>
                      <a:pt x="10" y="13"/>
                    </a:lnTo>
                    <a:lnTo>
                      <a:pt x="26" y="23"/>
                    </a:lnTo>
                    <a:lnTo>
                      <a:pt x="51" y="37"/>
                    </a:lnTo>
                    <a:lnTo>
                      <a:pt x="51" y="21"/>
                    </a:lnTo>
                    <a:lnTo>
                      <a:pt x="34" y="11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72" name="Freeform 844"/>
              <p:cNvSpPr>
                <a:spLocks/>
              </p:cNvSpPr>
              <p:nvPr/>
            </p:nvSpPr>
            <p:spPr bwMode="auto">
              <a:xfrm>
                <a:off x="2529" y="1560"/>
                <a:ext cx="96" cy="209"/>
              </a:xfrm>
              <a:custGeom>
                <a:avLst/>
                <a:gdLst/>
                <a:ahLst/>
                <a:cxnLst>
                  <a:cxn ang="0">
                    <a:pos x="94" y="207"/>
                  </a:cxn>
                  <a:cxn ang="0">
                    <a:pos x="92" y="200"/>
                  </a:cxn>
                  <a:cxn ang="0">
                    <a:pos x="83" y="190"/>
                  </a:cxn>
                  <a:cxn ang="0">
                    <a:pos x="73" y="180"/>
                  </a:cxn>
                  <a:cxn ang="0">
                    <a:pos x="66" y="170"/>
                  </a:cxn>
                  <a:cxn ang="0">
                    <a:pos x="58" y="158"/>
                  </a:cxn>
                  <a:cxn ang="0">
                    <a:pos x="47" y="133"/>
                  </a:cxn>
                  <a:cxn ang="0">
                    <a:pos x="36" y="106"/>
                  </a:cxn>
                  <a:cxn ang="0">
                    <a:pos x="28" y="79"/>
                  </a:cxn>
                  <a:cxn ang="0">
                    <a:pos x="23" y="52"/>
                  </a:cxn>
                  <a:cxn ang="0">
                    <a:pos x="19" y="25"/>
                  </a:cxn>
                  <a:cxn ang="0">
                    <a:pos x="17" y="0"/>
                  </a:cxn>
                  <a:cxn ang="0">
                    <a:pos x="0" y="1"/>
                  </a:cxn>
                  <a:cxn ang="0">
                    <a:pos x="4" y="27"/>
                  </a:cxn>
                  <a:cxn ang="0">
                    <a:pos x="8" y="54"/>
                  </a:cxn>
                  <a:cxn ang="0">
                    <a:pos x="13" y="82"/>
                  </a:cxn>
                  <a:cxn ang="0">
                    <a:pos x="21" y="111"/>
                  </a:cxn>
                  <a:cxn ang="0">
                    <a:pos x="32" y="138"/>
                  </a:cxn>
                  <a:cxn ang="0">
                    <a:pos x="45" y="163"/>
                  </a:cxn>
                  <a:cxn ang="0">
                    <a:pos x="53" y="177"/>
                  </a:cxn>
                  <a:cxn ang="0">
                    <a:pos x="62" y="188"/>
                  </a:cxn>
                  <a:cxn ang="0">
                    <a:pos x="72" y="199"/>
                  </a:cxn>
                  <a:cxn ang="0">
                    <a:pos x="81" y="209"/>
                  </a:cxn>
                  <a:cxn ang="0">
                    <a:pos x="79" y="202"/>
                  </a:cxn>
                  <a:cxn ang="0">
                    <a:pos x="94" y="207"/>
                  </a:cxn>
                  <a:cxn ang="0">
                    <a:pos x="96" y="202"/>
                  </a:cxn>
                  <a:cxn ang="0">
                    <a:pos x="92" y="200"/>
                  </a:cxn>
                  <a:cxn ang="0">
                    <a:pos x="94" y="207"/>
                  </a:cxn>
                </a:cxnLst>
                <a:rect l="0" t="0" r="r" b="b"/>
                <a:pathLst>
                  <a:path w="96" h="209">
                    <a:moveTo>
                      <a:pt x="94" y="207"/>
                    </a:moveTo>
                    <a:lnTo>
                      <a:pt x="92" y="200"/>
                    </a:lnTo>
                    <a:lnTo>
                      <a:pt x="83" y="190"/>
                    </a:lnTo>
                    <a:lnTo>
                      <a:pt x="73" y="180"/>
                    </a:lnTo>
                    <a:lnTo>
                      <a:pt x="66" y="170"/>
                    </a:lnTo>
                    <a:lnTo>
                      <a:pt x="58" y="158"/>
                    </a:lnTo>
                    <a:lnTo>
                      <a:pt x="47" y="133"/>
                    </a:lnTo>
                    <a:lnTo>
                      <a:pt x="36" y="106"/>
                    </a:lnTo>
                    <a:lnTo>
                      <a:pt x="28" y="79"/>
                    </a:lnTo>
                    <a:lnTo>
                      <a:pt x="23" y="52"/>
                    </a:lnTo>
                    <a:lnTo>
                      <a:pt x="19" y="25"/>
                    </a:lnTo>
                    <a:lnTo>
                      <a:pt x="17" y="0"/>
                    </a:lnTo>
                    <a:lnTo>
                      <a:pt x="0" y="1"/>
                    </a:lnTo>
                    <a:lnTo>
                      <a:pt x="4" y="27"/>
                    </a:lnTo>
                    <a:lnTo>
                      <a:pt x="8" y="54"/>
                    </a:lnTo>
                    <a:lnTo>
                      <a:pt x="13" y="82"/>
                    </a:lnTo>
                    <a:lnTo>
                      <a:pt x="21" y="111"/>
                    </a:lnTo>
                    <a:lnTo>
                      <a:pt x="32" y="138"/>
                    </a:lnTo>
                    <a:lnTo>
                      <a:pt x="45" y="163"/>
                    </a:lnTo>
                    <a:lnTo>
                      <a:pt x="53" y="177"/>
                    </a:lnTo>
                    <a:lnTo>
                      <a:pt x="62" y="188"/>
                    </a:lnTo>
                    <a:lnTo>
                      <a:pt x="72" y="199"/>
                    </a:lnTo>
                    <a:lnTo>
                      <a:pt x="81" y="209"/>
                    </a:lnTo>
                    <a:lnTo>
                      <a:pt x="79" y="202"/>
                    </a:lnTo>
                    <a:lnTo>
                      <a:pt x="94" y="207"/>
                    </a:lnTo>
                    <a:lnTo>
                      <a:pt x="96" y="202"/>
                    </a:lnTo>
                    <a:lnTo>
                      <a:pt x="92" y="200"/>
                    </a:lnTo>
                    <a:lnTo>
                      <a:pt x="94" y="20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73" name="Freeform 845"/>
              <p:cNvSpPr>
                <a:spLocks/>
              </p:cNvSpPr>
              <p:nvPr/>
            </p:nvSpPr>
            <p:spPr bwMode="auto">
              <a:xfrm>
                <a:off x="2601" y="1762"/>
                <a:ext cx="48" cy="61"/>
              </a:xfrm>
              <a:custGeom>
                <a:avLst/>
                <a:gdLst/>
                <a:ahLst/>
                <a:cxnLst>
                  <a:cxn ang="0">
                    <a:pos x="47" y="57"/>
                  </a:cxn>
                  <a:cxn ang="0">
                    <a:pos x="45" y="51"/>
                  </a:cxn>
                  <a:cxn ang="0">
                    <a:pos x="26" y="35"/>
                  </a:cxn>
                  <a:cxn ang="0">
                    <a:pos x="15" y="29"/>
                  </a:cxn>
                  <a:cxn ang="0">
                    <a:pos x="16" y="29"/>
                  </a:cxn>
                  <a:cxn ang="0">
                    <a:pos x="16" y="25"/>
                  </a:cxn>
                  <a:cxn ang="0">
                    <a:pos x="18" y="17"/>
                  </a:cxn>
                  <a:cxn ang="0">
                    <a:pos x="22" y="5"/>
                  </a:cxn>
                  <a:cxn ang="0">
                    <a:pos x="7" y="0"/>
                  </a:cxn>
                  <a:cxn ang="0">
                    <a:pos x="3" y="13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5" y="39"/>
                  </a:cxn>
                  <a:cxn ang="0">
                    <a:pos x="16" y="47"/>
                  </a:cxn>
                  <a:cxn ang="0">
                    <a:pos x="35" y="61"/>
                  </a:cxn>
                  <a:cxn ang="0">
                    <a:pos x="33" y="54"/>
                  </a:cxn>
                  <a:cxn ang="0">
                    <a:pos x="47" y="57"/>
                  </a:cxn>
                  <a:cxn ang="0">
                    <a:pos x="48" y="54"/>
                  </a:cxn>
                  <a:cxn ang="0">
                    <a:pos x="45" y="51"/>
                  </a:cxn>
                  <a:cxn ang="0">
                    <a:pos x="47" y="57"/>
                  </a:cxn>
                </a:cxnLst>
                <a:rect l="0" t="0" r="r" b="b"/>
                <a:pathLst>
                  <a:path w="48" h="61">
                    <a:moveTo>
                      <a:pt x="47" y="57"/>
                    </a:moveTo>
                    <a:lnTo>
                      <a:pt x="45" y="51"/>
                    </a:lnTo>
                    <a:lnTo>
                      <a:pt x="26" y="35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6" y="25"/>
                    </a:lnTo>
                    <a:lnTo>
                      <a:pt x="18" y="17"/>
                    </a:lnTo>
                    <a:lnTo>
                      <a:pt x="22" y="5"/>
                    </a:lnTo>
                    <a:lnTo>
                      <a:pt x="7" y="0"/>
                    </a:lnTo>
                    <a:lnTo>
                      <a:pt x="3" y="13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5" y="39"/>
                    </a:lnTo>
                    <a:lnTo>
                      <a:pt x="16" y="47"/>
                    </a:lnTo>
                    <a:lnTo>
                      <a:pt x="35" y="61"/>
                    </a:lnTo>
                    <a:lnTo>
                      <a:pt x="33" y="54"/>
                    </a:lnTo>
                    <a:lnTo>
                      <a:pt x="47" y="57"/>
                    </a:lnTo>
                    <a:lnTo>
                      <a:pt x="48" y="54"/>
                    </a:lnTo>
                    <a:lnTo>
                      <a:pt x="45" y="51"/>
                    </a:lnTo>
                    <a:lnTo>
                      <a:pt x="47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74" name="Freeform 846"/>
              <p:cNvSpPr>
                <a:spLocks/>
              </p:cNvSpPr>
              <p:nvPr/>
            </p:nvSpPr>
            <p:spPr bwMode="auto">
              <a:xfrm>
                <a:off x="2632" y="1816"/>
                <a:ext cx="68" cy="83"/>
              </a:xfrm>
              <a:custGeom>
                <a:avLst/>
                <a:gdLst/>
                <a:ahLst/>
                <a:cxnLst>
                  <a:cxn ang="0">
                    <a:pos x="53" y="67"/>
                  </a:cxn>
                  <a:cxn ang="0">
                    <a:pos x="66" y="64"/>
                  </a:cxn>
                  <a:cxn ang="0">
                    <a:pos x="49" y="51"/>
                  </a:cxn>
                  <a:cxn ang="0">
                    <a:pos x="31" y="34"/>
                  </a:cxn>
                  <a:cxn ang="0">
                    <a:pos x="23" y="25"/>
                  </a:cxn>
                  <a:cxn ang="0">
                    <a:pos x="17" y="17"/>
                  </a:cxn>
                  <a:cxn ang="0">
                    <a:pos x="17" y="13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6" y="3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2"/>
                  </a:cxn>
                  <a:cxn ang="0">
                    <a:pos x="10" y="34"/>
                  </a:cxn>
                  <a:cxn ang="0">
                    <a:pos x="19" y="44"/>
                  </a:cxn>
                  <a:cxn ang="0">
                    <a:pos x="38" y="61"/>
                  </a:cxn>
                  <a:cxn ang="0">
                    <a:pos x="55" y="74"/>
                  </a:cxn>
                  <a:cxn ang="0">
                    <a:pos x="68" y="72"/>
                  </a:cxn>
                  <a:cxn ang="0">
                    <a:pos x="55" y="74"/>
                  </a:cxn>
                  <a:cxn ang="0">
                    <a:pos x="62" y="83"/>
                  </a:cxn>
                  <a:cxn ang="0">
                    <a:pos x="68" y="72"/>
                  </a:cxn>
                  <a:cxn ang="0">
                    <a:pos x="53" y="67"/>
                  </a:cxn>
                </a:cxnLst>
                <a:rect l="0" t="0" r="r" b="b"/>
                <a:pathLst>
                  <a:path w="68" h="83">
                    <a:moveTo>
                      <a:pt x="53" y="67"/>
                    </a:moveTo>
                    <a:lnTo>
                      <a:pt x="66" y="64"/>
                    </a:lnTo>
                    <a:lnTo>
                      <a:pt x="49" y="51"/>
                    </a:lnTo>
                    <a:lnTo>
                      <a:pt x="31" y="34"/>
                    </a:lnTo>
                    <a:lnTo>
                      <a:pt x="23" y="25"/>
                    </a:lnTo>
                    <a:lnTo>
                      <a:pt x="17" y="17"/>
                    </a:lnTo>
                    <a:lnTo>
                      <a:pt x="17" y="13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2"/>
                    </a:lnTo>
                    <a:lnTo>
                      <a:pt x="10" y="34"/>
                    </a:lnTo>
                    <a:lnTo>
                      <a:pt x="19" y="44"/>
                    </a:lnTo>
                    <a:lnTo>
                      <a:pt x="38" y="61"/>
                    </a:lnTo>
                    <a:lnTo>
                      <a:pt x="55" y="74"/>
                    </a:lnTo>
                    <a:lnTo>
                      <a:pt x="68" y="72"/>
                    </a:lnTo>
                    <a:lnTo>
                      <a:pt x="55" y="74"/>
                    </a:lnTo>
                    <a:lnTo>
                      <a:pt x="62" y="83"/>
                    </a:lnTo>
                    <a:lnTo>
                      <a:pt x="68" y="72"/>
                    </a:lnTo>
                    <a:lnTo>
                      <a:pt x="53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75" name="Freeform 847"/>
              <p:cNvSpPr>
                <a:spLocks/>
              </p:cNvSpPr>
              <p:nvPr/>
            </p:nvSpPr>
            <p:spPr bwMode="auto">
              <a:xfrm>
                <a:off x="2685" y="1883"/>
                <a:ext cx="38" cy="137"/>
              </a:xfrm>
              <a:custGeom>
                <a:avLst/>
                <a:gdLst/>
                <a:ahLst/>
                <a:cxnLst>
                  <a:cxn ang="0">
                    <a:pos x="30" y="124"/>
                  </a:cxn>
                  <a:cxn ang="0">
                    <a:pos x="38" y="127"/>
                  </a:cxn>
                  <a:cxn ang="0">
                    <a:pos x="32" y="107"/>
                  </a:cxn>
                  <a:cxn ang="0">
                    <a:pos x="24" y="61"/>
                  </a:cxn>
                  <a:cxn ang="0">
                    <a:pos x="19" y="19"/>
                  </a:cxn>
                  <a:cxn ang="0">
                    <a:pos x="0" y="0"/>
                  </a:cxn>
                  <a:cxn ang="0">
                    <a:pos x="15" y="5"/>
                  </a:cxn>
                  <a:cxn ang="0">
                    <a:pos x="2" y="21"/>
                  </a:cxn>
                  <a:cxn ang="0">
                    <a:pos x="9" y="64"/>
                  </a:cxn>
                  <a:cxn ang="0">
                    <a:pos x="17" y="108"/>
                  </a:cxn>
                  <a:cxn ang="0">
                    <a:pos x="24" y="134"/>
                  </a:cxn>
                  <a:cxn ang="0">
                    <a:pos x="30" y="137"/>
                  </a:cxn>
                  <a:cxn ang="0">
                    <a:pos x="24" y="134"/>
                  </a:cxn>
                  <a:cxn ang="0">
                    <a:pos x="26" y="137"/>
                  </a:cxn>
                  <a:cxn ang="0">
                    <a:pos x="30" y="137"/>
                  </a:cxn>
                  <a:cxn ang="0">
                    <a:pos x="30" y="124"/>
                  </a:cxn>
                </a:cxnLst>
                <a:rect l="0" t="0" r="r" b="b"/>
                <a:pathLst>
                  <a:path w="38" h="137">
                    <a:moveTo>
                      <a:pt x="30" y="124"/>
                    </a:moveTo>
                    <a:lnTo>
                      <a:pt x="38" y="127"/>
                    </a:lnTo>
                    <a:lnTo>
                      <a:pt x="32" y="107"/>
                    </a:lnTo>
                    <a:lnTo>
                      <a:pt x="24" y="61"/>
                    </a:lnTo>
                    <a:lnTo>
                      <a:pt x="19" y="19"/>
                    </a:lnTo>
                    <a:lnTo>
                      <a:pt x="0" y="0"/>
                    </a:lnTo>
                    <a:lnTo>
                      <a:pt x="15" y="5"/>
                    </a:lnTo>
                    <a:lnTo>
                      <a:pt x="2" y="21"/>
                    </a:lnTo>
                    <a:lnTo>
                      <a:pt x="9" y="64"/>
                    </a:lnTo>
                    <a:lnTo>
                      <a:pt x="17" y="108"/>
                    </a:lnTo>
                    <a:lnTo>
                      <a:pt x="24" y="134"/>
                    </a:lnTo>
                    <a:lnTo>
                      <a:pt x="30" y="137"/>
                    </a:lnTo>
                    <a:lnTo>
                      <a:pt x="24" y="134"/>
                    </a:lnTo>
                    <a:lnTo>
                      <a:pt x="26" y="137"/>
                    </a:lnTo>
                    <a:lnTo>
                      <a:pt x="30" y="137"/>
                    </a:lnTo>
                    <a:lnTo>
                      <a:pt x="30" y="1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76" name="Freeform 848"/>
              <p:cNvSpPr>
                <a:spLocks/>
              </p:cNvSpPr>
              <p:nvPr/>
            </p:nvSpPr>
            <p:spPr bwMode="auto">
              <a:xfrm>
                <a:off x="2715" y="1996"/>
                <a:ext cx="60" cy="24"/>
              </a:xfrm>
              <a:custGeom>
                <a:avLst/>
                <a:gdLst/>
                <a:ahLst/>
                <a:cxnLst>
                  <a:cxn ang="0">
                    <a:pos x="45" y="7"/>
                  </a:cxn>
                  <a:cxn ang="0">
                    <a:pos x="53" y="0"/>
                  </a:cxn>
                  <a:cxn ang="0">
                    <a:pos x="25" y="5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28" y="19"/>
                  </a:cxn>
                  <a:cxn ang="0">
                    <a:pos x="53" y="16"/>
                  </a:cxn>
                  <a:cxn ang="0">
                    <a:pos x="60" y="7"/>
                  </a:cxn>
                  <a:cxn ang="0">
                    <a:pos x="53" y="16"/>
                  </a:cxn>
                  <a:cxn ang="0">
                    <a:pos x="60" y="16"/>
                  </a:cxn>
                  <a:cxn ang="0">
                    <a:pos x="60" y="7"/>
                  </a:cxn>
                  <a:cxn ang="0">
                    <a:pos x="45" y="7"/>
                  </a:cxn>
                </a:cxnLst>
                <a:rect l="0" t="0" r="r" b="b"/>
                <a:pathLst>
                  <a:path w="60" h="24">
                    <a:moveTo>
                      <a:pt x="45" y="7"/>
                    </a:moveTo>
                    <a:lnTo>
                      <a:pt x="53" y="0"/>
                    </a:lnTo>
                    <a:lnTo>
                      <a:pt x="25" y="5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28" y="19"/>
                    </a:lnTo>
                    <a:lnTo>
                      <a:pt x="53" y="16"/>
                    </a:lnTo>
                    <a:lnTo>
                      <a:pt x="60" y="7"/>
                    </a:lnTo>
                    <a:lnTo>
                      <a:pt x="53" y="16"/>
                    </a:lnTo>
                    <a:lnTo>
                      <a:pt x="60" y="16"/>
                    </a:lnTo>
                    <a:lnTo>
                      <a:pt x="60" y="7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77" name="Freeform 849"/>
              <p:cNvSpPr>
                <a:spLocks/>
              </p:cNvSpPr>
              <p:nvPr/>
            </p:nvSpPr>
            <p:spPr bwMode="auto">
              <a:xfrm>
                <a:off x="2760" y="1900"/>
                <a:ext cx="30" cy="103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19" y="4"/>
                  </a:cxn>
                  <a:cxn ang="0">
                    <a:pos x="13" y="12"/>
                  </a:cxn>
                  <a:cxn ang="0">
                    <a:pos x="8" y="24"/>
                  </a:cxn>
                  <a:cxn ang="0">
                    <a:pos x="4" y="36"/>
                  </a:cxn>
                  <a:cxn ang="0">
                    <a:pos x="2" y="49"/>
                  </a:cxn>
                  <a:cxn ang="0">
                    <a:pos x="0" y="78"/>
                  </a:cxn>
                  <a:cxn ang="0">
                    <a:pos x="0" y="103"/>
                  </a:cxn>
                  <a:cxn ang="0">
                    <a:pos x="15" y="103"/>
                  </a:cxn>
                  <a:cxn ang="0">
                    <a:pos x="17" y="78"/>
                  </a:cxn>
                  <a:cxn ang="0">
                    <a:pos x="19" y="51"/>
                  </a:cxn>
                  <a:cxn ang="0">
                    <a:pos x="21" y="39"/>
                  </a:cxn>
                  <a:cxn ang="0">
                    <a:pos x="23" y="27"/>
                  </a:cxn>
                  <a:cxn ang="0">
                    <a:pos x="27" y="19"/>
                  </a:cxn>
                  <a:cxn ang="0">
                    <a:pos x="30" y="14"/>
                  </a:cxn>
                  <a:cxn ang="0">
                    <a:pos x="21" y="15"/>
                  </a:cxn>
                  <a:cxn ang="0">
                    <a:pos x="28" y="2"/>
                  </a:cxn>
                  <a:cxn ang="0">
                    <a:pos x="25" y="0"/>
                  </a:cxn>
                  <a:cxn ang="0">
                    <a:pos x="19" y="4"/>
                  </a:cxn>
                  <a:cxn ang="0">
                    <a:pos x="28" y="2"/>
                  </a:cxn>
                </a:cxnLst>
                <a:rect l="0" t="0" r="r" b="b"/>
                <a:pathLst>
                  <a:path w="30" h="103">
                    <a:moveTo>
                      <a:pt x="28" y="2"/>
                    </a:moveTo>
                    <a:lnTo>
                      <a:pt x="19" y="4"/>
                    </a:lnTo>
                    <a:lnTo>
                      <a:pt x="13" y="12"/>
                    </a:lnTo>
                    <a:lnTo>
                      <a:pt x="8" y="24"/>
                    </a:lnTo>
                    <a:lnTo>
                      <a:pt x="4" y="36"/>
                    </a:lnTo>
                    <a:lnTo>
                      <a:pt x="2" y="49"/>
                    </a:lnTo>
                    <a:lnTo>
                      <a:pt x="0" y="78"/>
                    </a:lnTo>
                    <a:lnTo>
                      <a:pt x="0" y="103"/>
                    </a:lnTo>
                    <a:lnTo>
                      <a:pt x="15" y="103"/>
                    </a:lnTo>
                    <a:lnTo>
                      <a:pt x="17" y="78"/>
                    </a:lnTo>
                    <a:lnTo>
                      <a:pt x="19" y="51"/>
                    </a:lnTo>
                    <a:lnTo>
                      <a:pt x="21" y="39"/>
                    </a:lnTo>
                    <a:lnTo>
                      <a:pt x="23" y="27"/>
                    </a:lnTo>
                    <a:lnTo>
                      <a:pt x="27" y="19"/>
                    </a:lnTo>
                    <a:lnTo>
                      <a:pt x="30" y="14"/>
                    </a:lnTo>
                    <a:lnTo>
                      <a:pt x="21" y="15"/>
                    </a:lnTo>
                    <a:lnTo>
                      <a:pt x="28" y="2"/>
                    </a:lnTo>
                    <a:lnTo>
                      <a:pt x="25" y="0"/>
                    </a:lnTo>
                    <a:lnTo>
                      <a:pt x="19" y="4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78" name="Freeform 850"/>
              <p:cNvSpPr>
                <a:spLocks/>
              </p:cNvSpPr>
              <p:nvPr/>
            </p:nvSpPr>
            <p:spPr bwMode="auto">
              <a:xfrm>
                <a:off x="2781" y="1770"/>
                <a:ext cx="156" cy="152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141" y="0"/>
                  </a:cxn>
                  <a:cxn ang="0">
                    <a:pos x="141" y="9"/>
                  </a:cxn>
                  <a:cxn ang="0">
                    <a:pos x="139" y="19"/>
                  </a:cxn>
                  <a:cxn ang="0">
                    <a:pos x="135" y="31"/>
                  </a:cxn>
                  <a:cxn ang="0">
                    <a:pos x="131" y="44"/>
                  </a:cxn>
                  <a:cxn ang="0">
                    <a:pos x="126" y="58"/>
                  </a:cxn>
                  <a:cxn ang="0">
                    <a:pos x="118" y="71"/>
                  </a:cxn>
                  <a:cxn ang="0">
                    <a:pos x="111" y="85"/>
                  </a:cxn>
                  <a:cxn ang="0">
                    <a:pos x="101" y="97"/>
                  </a:cxn>
                  <a:cxn ang="0">
                    <a:pos x="92" y="108"/>
                  </a:cxn>
                  <a:cxn ang="0">
                    <a:pos x="83" y="118"/>
                  </a:cxn>
                  <a:cxn ang="0">
                    <a:pos x="71" y="127"/>
                  </a:cxn>
                  <a:cxn ang="0">
                    <a:pos x="60" y="134"/>
                  </a:cxn>
                  <a:cxn ang="0">
                    <a:pos x="47" y="137"/>
                  </a:cxn>
                  <a:cxn ang="0">
                    <a:pos x="36" y="139"/>
                  </a:cxn>
                  <a:cxn ang="0">
                    <a:pos x="22" y="137"/>
                  </a:cxn>
                  <a:cxn ang="0">
                    <a:pos x="7" y="132"/>
                  </a:cxn>
                  <a:cxn ang="0">
                    <a:pos x="0" y="145"/>
                  </a:cxn>
                  <a:cxn ang="0">
                    <a:pos x="19" y="151"/>
                  </a:cxn>
                  <a:cxn ang="0">
                    <a:pos x="36" y="152"/>
                  </a:cxn>
                  <a:cxn ang="0">
                    <a:pos x="51" y="151"/>
                  </a:cxn>
                  <a:cxn ang="0">
                    <a:pos x="66" y="145"/>
                  </a:cxn>
                  <a:cxn ang="0">
                    <a:pos x="81" y="139"/>
                  </a:cxn>
                  <a:cxn ang="0">
                    <a:pos x="92" y="129"/>
                  </a:cxn>
                  <a:cxn ang="0">
                    <a:pos x="103" y="117"/>
                  </a:cxn>
                  <a:cxn ang="0">
                    <a:pos x="114" y="105"/>
                  </a:cxn>
                  <a:cxn ang="0">
                    <a:pos x="124" y="91"/>
                  </a:cxn>
                  <a:cxn ang="0">
                    <a:pos x="131" y="76"/>
                  </a:cxn>
                  <a:cxn ang="0">
                    <a:pos x="139" y="63"/>
                  </a:cxn>
                  <a:cxn ang="0">
                    <a:pos x="144" y="49"/>
                  </a:cxn>
                  <a:cxn ang="0">
                    <a:pos x="150" y="36"/>
                  </a:cxn>
                  <a:cxn ang="0">
                    <a:pos x="154" y="22"/>
                  </a:cxn>
                  <a:cxn ang="0">
                    <a:pos x="156" y="11"/>
                  </a:cxn>
                  <a:cxn ang="0">
                    <a:pos x="156" y="0"/>
                  </a:cxn>
                  <a:cxn ang="0">
                    <a:pos x="156" y="0"/>
                  </a:cxn>
                  <a:cxn ang="0">
                    <a:pos x="141" y="0"/>
                  </a:cxn>
                </a:cxnLst>
                <a:rect l="0" t="0" r="r" b="b"/>
                <a:pathLst>
                  <a:path w="156" h="152">
                    <a:moveTo>
                      <a:pt x="141" y="0"/>
                    </a:moveTo>
                    <a:lnTo>
                      <a:pt x="141" y="0"/>
                    </a:lnTo>
                    <a:lnTo>
                      <a:pt x="141" y="9"/>
                    </a:lnTo>
                    <a:lnTo>
                      <a:pt x="139" y="19"/>
                    </a:lnTo>
                    <a:lnTo>
                      <a:pt x="135" y="31"/>
                    </a:lnTo>
                    <a:lnTo>
                      <a:pt x="131" y="44"/>
                    </a:lnTo>
                    <a:lnTo>
                      <a:pt x="126" y="58"/>
                    </a:lnTo>
                    <a:lnTo>
                      <a:pt x="118" y="71"/>
                    </a:lnTo>
                    <a:lnTo>
                      <a:pt x="111" y="85"/>
                    </a:lnTo>
                    <a:lnTo>
                      <a:pt x="101" y="97"/>
                    </a:lnTo>
                    <a:lnTo>
                      <a:pt x="92" y="108"/>
                    </a:lnTo>
                    <a:lnTo>
                      <a:pt x="83" y="118"/>
                    </a:lnTo>
                    <a:lnTo>
                      <a:pt x="71" y="127"/>
                    </a:lnTo>
                    <a:lnTo>
                      <a:pt x="60" y="134"/>
                    </a:lnTo>
                    <a:lnTo>
                      <a:pt x="47" y="137"/>
                    </a:lnTo>
                    <a:lnTo>
                      <a:pt x="36" y="139"/>
                    </a:lnTo>
                    <a:lnTo>
                      <a:pt x="22" y="137"/>
                    </a:lnTo>
                    <a:lnTo>
                      <a:pt x="7" y="132"/>
                    </a:lnTo>
                    <a:lnTo>
                      <a:pt x="0" y="145"/>
                    </a:lnTo>
                    <a:lnTo>
                      <a:pt x="19" y="151"/>
                    </a:lnTo>
                    <a:lnTo>
                      <a:pt x="36" y="152"/>
                    </a:lnTo>
                    <a:lnTo>
                      <a:pt x="51" y="151"/>
                    </a:lnTo>
                    <a:lnTo>
                      <a:pt x="66" y="145"/>
                    </a:lnTo>
                    <a:lnTo>
                      <a:pt x="81" y="139"/>
                    </a:lnTo>
                    <a:lnTo>
                      <a:pt x="92" y="129"/>
                    </a:lnTo>
                    <a:lnTo>
                      <a:pt x="103" y="117"/>
                    </a:lnTo>
                    <a:lnTo>
                      <a:pt x="114" y="105"/>
                    </a:lnTo>
                    <a:lnTo>
                      <a:pt x="124" y="91"/>
                    </a:lnTo>
                    <a:lnTo>
                      <a:pt x="131" y="76"/>
                    </a:lnTo>
                    <a:lnTo>
                      <a:pt x="139" y="63"/>
                    </a:lnTo>
                    <a:lnTo>
                      <a:pt x="144" y="49"/>
                    </a:lnTo>
                    <a:lnTo>
                      <a:pt x="150" y="36"/>
                    </a:lnTo>
                    <a:lnTo>
                      <a:pt x="154" y="22"/>
                    </a:lnTo>
                    <a:lnTo>
                      <a:pt x="156" y="11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79" name="Freeform 851"/>
              <p:cNvSpPr>
                <a:spLocks/>
              </p:cNvSpPr>
              <p:nvPr/>
            </p:nvSpPr>
            <p:spPr bwMode="auto">
              <a:xfrm>
                <a:off x="2903" y="1641"/>
                <a:ext cx="34" cy="129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0" y="15"/>
                  </a:cxn>
                  <a:cxn ang="0">
                    <a:pos x="0" y="32"/>
                  </a:cxn>
                  <a:cxn ang="0">
                    <a:pos x="4" y="48"/>
                  </a:cxn>
                  <a:cxn ang="0">
                    <a:pos x="7" y="67"/>
                  </a:cxn>
                  <a:cxn ang="0">
                    <a:pos x="15" y="102"/>
                  </a:cxn>
                  <a:cxn ang="0">
                    <a:pos x="19" y="129"/>
                  </a:cxn>
                  <a:cxn ang="0">
                    <a:pos x="34" y="129"/>
                  </a:cxn>
                  <a:cxn ang="0">
                    <a:pos x="30" y="101"/>
                  </a:cxn>
                  <a:cxn ang="0">
                    <a:pos x="22" y="65"/>
                  </a:cxn>
                  <a:cxn ang="0">
                    <a:pos x="19" y="47"/>
                  </a:cxn>
                  <a:cxn ang="0">
                    <a:pos x="17" y="30"/>
                  </a:cxn>
                  <a:cxn ang="0">
                    <a:pos x="15" y="15"/>
                  </a:cxn>
                  <a:cxn ang="0">
                    <a:pos x="17" y="3"/>
                  </a:cxn>
                  <a:cxn ang="0">
                    <a:pos x="17" y="3"/>
                  </a:cxn>
                  <a:cxn ang="0">
                    <a:pos x="2" y="1"/>
                  </a:cxn>
                </a:cxnLst>
                <a:rect l="0" t="0" r="r" b="b"/>
                <a:pathLst>
                  <a:path w="34" h="129">
                    <a:moveTo>
                      <a:pt x="2" y="1"/>
                    </a:moveTo>
                    <a:lnTo>
                      <a:pt x="2" y="0"/>
                    </a:lnTo>
                    <a:lnTo>
                      <a:pt x="0" y="15"/>
                    </a:lnTo>
                    <a:lnTo>
                      <a:pt x="0" y="32"/>
                    </a:lnTo>
                    <a:lnTo>
                      <a:pt x="4" y="48"/>
                    </a:lnTo>
                    <a:lnTo>
                      <a:pt x="7" y="67"/>
                    </a:lnTo>
                    <a:lnTo>
                      <a:pt x="15" y="102"/>
                    </a:lnTo>
                    <a:lnTo>
                      <a:pt x="19" y="129"/>
                    </a:lnTo>
                    <a:lnTo>
                      <a:pt x="34" y="129"/>
                    </a:lnTo>
                    <a:lnTo>
                      <a:pt x="30" y="101"/>
                    </a:lnTo>
                    <a:lnTo>
                      <a:pt x="22" y="65"/>
                    </a:lnTo>
                    <a:lnTo>
                      <a:pt x="19" y="47"/>
                    </a:lnTo>
                    <a:lnTo>
                      <a:pt x="17" y="30"/>
                    </a:lnTo>
                    <a:lnTo>
                      <a:pt x="15" y="15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80" name="Freeform 852"/>
              <p:cNvSpPr>
                <a:spLocks/>
              </p:cNvSpPr>
              <p:nvPr/>
            </p:nvSpPr>
            <p:spPr bwMode="auto">
              <a:xfrm>
                <a:off x="2905" y="1549"/>
                <a:ext cx="126" cy="95"/>
              </a:xfrm>
              <a:custGeom>
                <a:avLst/>
                <a:gdLst/>
                <a:ahLst/>
                <a:cxnLst>
                  <a:cxn ang="0">
                    <a:pos x="111" y="2"/>
                  </a:cxn>
                  <a:cxn ang="0">
                    <a:pos x="111" y="0"/>
                  </a:cxn>
                  <a:cxn ang="0">
                    <a:pos x="109" y="6"/>
                  </a:cxn>
                  <a:cxn ang="0">
                    <a:pos x="105" y="9"/>
                  </a:cxn>
                  <a:cxn ang="0">
                    <a:pos x="99" y="14"/>
                  </a:cxn>
                  <a:cxn ang="0">
                    <a:pos x="94" y="19"/>
                  </a:cxn>
                  <a:cxn ang="0">
                    <a:pos x="77" y="29"/>
                  </a:cxn>
                  <a:cxn ang="0">
                    <a:pos x="58" y="39"/>
                  </a:cxn>
                  <a:cxn ang="0">
                    <a:pos x="39" y="51"/>
                  </a:cxn>
                  <a:cxn ang="0">
                    <a:pos x="22" y="63"/>
                  </a:cxn>
                  <a:cxn ang="0">
                    <a:pos x="15" y="70"/>
                  </a:cxn>
                  <a:cxn ang="0">
                    <a:pos x="7" y="76"/>
                  </a:cxn>
                  <a:cxn ang="0">
                    <a:pos x="4" y="85"/>
                  </a:cxn>
                  <a:cxn ang="0">
                    <a:pos x="0" y="93"/>
                  </a:cxn>
                  <a:cxn ang="0">
                    <a:pos x="15" y="95"/>
                  </a:cxn>
                  <a:cxn ang="0">
                    <a:pos x="17" y="90"/>
                  </a:cxn>
                  <a:cxn ang="0">
                    <a:pos x="20" y="85"/>
                  </a:cxn>
                  <a:cxn ang="0">
                    <a:pos x="26" y="78"/>
                  </a:cxn>
                  <a:cxn ang="0">
                    <a:pos x="32" y="73"/>
                  </a:cxn>
                  <a:cxn ang="0">
                    <a:pos x="49" y="63"/>
                  </a:cxn>
                  <a:cxn ang="0">
                    <a:pos x="67" y="51"/>
                  </a:cxn>
                  <a:cxn ang="0">
                    <a:pos x="86" y="41"/>
                  </a:cxn>
                  <a:cxn ang="0">
                    <a:pos x="103" y="31"/>
                  </a:cxn>
                  <a:cxn ang="0">
                    <a:pos x="111" y="24"/>
                  </a:cxn>
                  <a:cxn ang="0">
                    <a:pos x="116" y="19"/>
                  </a:cxn>
                  <a:cxn ang="0">
                    <a:pos x="122" y="12"/>
                  </a:cxn>
                  <a:cxn ang="0">
                    <a:pos x="126" y="6"/>
                  </a:cxn>
                  <a:cxn ang="0">
                    <a:pos x="126" y="2"/>
                  </a:cxn>
                  <a:cxn ang="0">
                    <a:pos x="111" y="2"/>
                  </a:cxn>
                </a:cxnLst>
                <a:rect l="0" t="0" r="r" b="b"/>
                <a:pathLst>
                  <a:path w="126" h="95">
                    <a:moveTo>
                      <a:pt x="111" y="2"/>
                    </a:moveTo>
                    <a:lnTo>
                      <a:pt x="111" y="0"/>
                    </a:lnTo>
                    <a:lnTo>
                      <a:pt x="109" y="6"/>
                    </a:lnTo>
                    <a:lnTo>
                      <a:pt x="105" y="9"/>
                    </a:lnTo>
                    <a:lnTo>
                      <a:pt x="99" y="14"/>
                    </a:lnTo>
                    <a:lnTo>
                      <a:pt x="94" y="19"/>
                    </a:lnTo>
                    <a:lnTo>
                      <a:pt x="77" y="29"/>
                    </a:lnTo>
                    <a:lnTo>
                      <a:pt x="58" y="39"/>
                    </a:lnTo>
                    <a:lnTo>
                      <a:pt x="39" y="51"/>
                    </a:lnTo>
                    <a:lnTo>
                      <a:pt x="22" y="63"/>
                    </a:lnTo>
                    <a:lnTo>
                      <a:pt x="15" y="70"/>
                    </a:lnTo>
                    <a:lnTo>
                      <a:pt x="7" y="76"/>
                    </a:lnTo>
                    <a:lnTo>
                      <a:pt x="4" y="85"/>
                    </a:lnTo>
                    <a:lnTo>
                      <a:pt x="0" y="93"/>
                    </a:lnTo>
                    <a:lnTo>
                      <a:pt x="15" y="95"/>
                    </a:lnTo>
                    <a:lnTo>
                      <a:pt x="17" y="90"/>
                    </a:lnTo>
                    <a:lnTo>
                      <a:pt x="20" y="85"/>
                    </a:lnTo>
                    <a:lnTo>
                      <a:pt x="26" y="78"/>
                    </a:lnTo>
                    <a:lnTo>
                      <a:pt x="32" y="73"/>
                    </a:lnTo>
                    <a:lnTo>
                      <a:pt x="49" y="63"/>
                    </a:lnTo>
                    <a:lnTo>
                      <a:pt x="67" y="51"/>
                    </a:lnTo>
                    <a:lnTo>
                      <a:pt x="86" y="41"/>
                    </a:lnTo>
                    <a:lnTo>
                      <a:pt x="103" y="31"/>
                    </a:lnTo>
                    <a:lnTo>
                      <a:pt x="111" y="24"/>
                    </a:lnTo>
                    <a:lnTo>
                      <a:pt x="116" y="19"/>
                    </a:lnTo>
                    <a:lnTo>
                      <a:pt x="122" y="12"/>
                    </a:lnTo>
                    <a:lnTo>
                      <a:pt x="126" y="6"/>
                    </a:lnTo>
                    <a:lnTo>
                      <a:pt x="126" y="2"/>
                    </a:lnTo>
                    <a:lnTo>
                      <a:pt x="11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81" name="Freeform 853"/>
              <p:cNvSpPr>
                <a:spLocks/>
              </p:cNvSpPr>
              <p:nvPr/>
            </p:nvSpPr>
            <p:spPr bwMode="auto">
              <a:xfrm>
                <a:off x="3016" y="1468"/>
                <a:ext cx="41" cy="83"/>
              </a:xfrm>
              <a:custGeom>
                <a:avLst/>
                <a:gdLst/>
                <a:ahLst/>
                <a:cxnLst>
                  <a:cxn ang="0">
                    <a:pos x="30" y="14"/>
                  </a:cxn>
                  <a:cxn ang="0">
                    <a:pos x="24" y="7"/>
                  </a:cxn>
                  <a:cxn ang="0">
                    <a:pos x="20" y="21"/>
                  </a:cxn>
                  <a:cxn ang="0">
                    <a:pos x="13" y="43"/>
                  </a:cxn>
                  <a:cxn ang="0">
                    <a:pos x="3" y="66"/>
                  </a:cxn>
                  <a:cxn ang="0">
                    <a:pos x="0" y="83"/>
                  </a:cxn>
                  <a:cxn ang="0">
                    <a:pos x="15" y="83"/>
                  </a:cxn>
                  <a:cxn ang="0">
                    <a:pos x="18" y="70"/>
                  </a:cxn>
                  <a:cxn ang="0">
                    <a:pos x="28" y="48"/>
                  </a:cxn>
                  <a:cxn ang="0">
                    <a:pos x="35" y="26"/>
                  </a:cxn>
                  <a:cxn ang="0">
                    <a:pos x="41" y="7"/>
                  </a:cxn>
                  <a:cxn ang="0">
                    <a:pos x="35" y="0"/>
                  </a:cxn>
                  <a:cxn ang="0">
                    <a:pos x="41" y="7"/>
                  </a:cxn>
                  <a:cxn ang="0">
                    <a:pos x="41" y="2"/>
                  </a:cxn>
                  <a:cxn ang="0">
                    <a:pos x="35" y="0"/>
                  </a:cxn>
                  <a:cxn ang="0">
                    <a:pos x="30" y="14"/>
                  </a:cxn>
                </a:cxnLst>
                <a:rect l="0" t="0" r="r" b="b"/>
                <a:pathLst>
                  <a:path w="41" h="83">
                    <a:moveTo>
                      <a:pt x="30" y="14"/>
                    </a:moveTo>
                    <a:lnTo>
                      <a:pt x="24" y="7"/>
                    </a:lnTo>
                    <a:lnTo>
                      <a:pt x="20" y="21"/>
                    </a:lnTo>
                    <a:lnTo>
                      <a:pt x="13" y="43"/>
                    </a:lnTo>
                    <a:lnTo>
                      <a:pt x="3" y="66"/>
                    </a:lnTo>
                    <a:lnTo>
                      <a:pt x="0" y="83"/>
                    </a:lnTo>
                    <a:lnTo>
                      <a:pt x="15" y="83"/>
                    </a:lnTo>
                    <a:lnTo>
                      <a:pt x="18" y="70"/>
                    </a:lnTo>
                    <a:lnTo>
                      <a:pt x="28" y="48"/>
                    </a:lnTo>
                    <a:lnTo>
                      <a:pt x="35" y="26"/>
                    </a:lnTo>
                    <a:lnTo>
                      <a:pt x="41" y="7"/>
                    </a:lnTo>
                    <a:lnTo>
                      <a:pt x="35" y="0"/>
                    </a:lnTo>
                    <a:lnTo>
                      <a:pt x="41" y="7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82" name="Freeform 854"/>
              <p:cNvSpPr>
                <a:spLocks/>
              </p:cNvSpPr>
              <p:nvPr/>
            </p:nvSpPr>
            <p:spPr bwMode="auto">
              <a:xfrm>
                <a:off x="2999" y="1425"/>
                <a:ext cx="52" cy="57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6" y="0"/>
                  </a:cxn>
                  <a:cxn ang="0">
                    <a:pos x="15" y="10"/>
                  </a:cxn>
                  <a:cxn ang="0">
                    <a:pos x="5" y="20"/>
                  </a:cxn>
                  <a:cxn ang="0">
                    <a:pos x="0" y="27"/>
                  </a:cxn>
                  <a:cxn ang="0">
                    <a:pos x="0" y="37"/>
                  </a:cxn>
                  <a:cxn ang="0">
                    <a:pos x="7" y="43"/>
                  </a:cxn>
                  <a:cxn ang="0">
                    <a:pos x="17" y="47"/>
                  </a:cxn>
                  <a:cxn ang="0">
                    <a:pos x="30" y="50"/>
                  </a:cxn>
                  <a:cxn ang="0">
                    <a:pos x="47" y="57"/>
                  </a:cxn>
                  <a:cxn ang="0">
                    <a:pos x="52" y="43"/>
                  </a:cxn>
                  <a:cxn ang="0">
                    <a:pos x="34" y="37"/>
                  </a:cxn>
                  <a:cxn ang="0">
                    <a:pos x="22" y="33"/>
                  </a:cxn>
                  <a:cxn ang="0">
                    <a:pos x="15" y="32"/>
                  </a:cxn>
                  <a:cxn ang="0">
                    <a:pos x="15" y="32"/>
                  </a:cxn>
                  <a:cxn ang="0">
                    <a:pos x="15" y="32"/>
                  </a:cxn>
                  <a:cxn ang="0">
                    <a:pos x="19" y="28"/>
                  </a:cxn>
                  <a:cxn ang="0">
                    <a:pos x="26" y="20"/>
                  </a:cxn>
                  <a:cxn ang="0">
                    <a:pos x="37" y="8"/>
                  </a:cxn>
                  <a:cxn ang="0">
                    <a:pos x="39" y="5"/>
                  </a:cxn>
                  <a:cxn ang="0">
                    <a:pos x="24" y="5"/>
                  </a:cxn>
                </a:cxnLst>
                <a:rect l="0" t="0" r="r" b="b"/>
                <a:pathLst>
                  <a:path w="52" h="57">
                    <a:moveTo>
                      <a:pt x="24" y="5"/>
                    </a:moveTo>
                    <a:lnTo>
                      <a:pt x="26" y="0"/>
                    </a:lnTo>
                    <a:lnTo>
                      <a:pt x="15" y="10"/>
                    </a:lnTo>
                    <a:lnTo>
                      <a:pt x="5" y="20"/>
                    </a:lnTo>
                    <a:lnTo>
                      <a:pt x="0" y="27"/>
                    </a:lnTo>
                    <a:lnTo>
                      <a:pt x="0" y="37"/>
                    </a:lnTo>
                    <a:lnTo>
                      <a:pt x="7" y="43"/>
                    </a:lnTo>
                    <a:lnTo>
                      <a:pt x="17" y="47"/>
                    </a:lnTo>
                    <a:lnTo>
                      <a:pt x="30" y="50"/>
                    </a:lnTo>
                    <a:lnTo>
                      <a:pt x="47" y="57"/>
                    </a:lnTo>
                    <a:lnTo>
                      <a:pt x="52" y="43"/>
                    </a:lnTo>
                    <a:lnTo>
                      <a:pt x="34" y="37"/>
                    </a:lnTo>
                    <a:lnTo>
                      <a:pt x="22" y="33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5" y="32"/>
                    </a:lnTo>
                    <a:lnTo>
                      <a:pt x="19" y="28"/>
                    </a:lnTo>
                    <a:lnTo>
                      <a:pt x="26" y="20"/>
                    </a:lnTo>
                    <a:lnTo>
                      <a:pt x="37" y="8"/>
                    </a:lnTo>
                    <a:lnTo>
                      <a:pt x="39" y="5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83" name="Freeform 855"/>
              <p:cNvSpPr>
                <a:spLocks/>
              </p:cNvSpPr>
              <p:nvPr/>
            </p:nvSpPr>
            <p:spPr bwMode="auto">
              <a:xfrm>
                <a:off x="2944" y="1401"/>
                <a:ext cx="94" cy="2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4"/>
                  </a:cxn>
                  <a:cxn ang="0">
                    <a:pos x="19" y="15"/>
                  </a:cxn>
                  <a:cxn ang="0">
                    <a:pos x="47" y="19"/>
                  </a:cxn>
                  <a:cxn ang="0">
                    <a:pos x="60" y="22"/>
                  </a:cxn>
                  <a:cxn ang="0">
                    <a:pos x="72" y="25"/>
                  </a:cxn>
                  <a:cxn ang="0">
                    <a:pos x="75" y="27"/>
                  </a:cxn>
                  <a:cxn ang="0">
                    <a:pos x="79" y="29"/>
                  </a:cxn>
                  <a:cxn ang="0">
                    <a:pos x="79" y="29"/>
                  </a:cxn>
                  <a:cxn ang="0">
                    <a:pos x="79" y="29"/>
                  </a:cxn>
                  <a:cxn ang="0">
                    <a:pos x="94" y="29"/>
                  </a:cxn>
                  <a:cxn ang="0">
                    <a:pos x="92" y="22"/>
                  </a:cxn>
                  <a:cxn ang="0">
                    <a:pos x="89" y="17"/>
                  </a:cxn>
                  <a:cxn ang="0">
                    <a:pos x="83" y="15"/>
                  </a:cxn>
                  <a:cxn ang="0">
                    <a:pos x="77" y="12"/>
                  </a:cxn>
                  <a:cxn ang="0">
                    <a:pos x="64" y="8"/>
                  </a:cxn>
                  <a:cxn ang="0">
                    <a:pos x="49" y="5"/>
                  </a:cxn>
                  <a:cxn ang="0">
                    <a:pos x="21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0" y="14"/>
                  </a:cxn>
                </a:cxnLst>
                <a:rect l="0" t="0" r="r" b="b"/>
                <a:pathLst>
                  <a:path w="94" h="29">
                    <a:moveTo>
                      <a:pt x="0" y="14"/>
                    </a:moveTo>
                    <a:lnTo>
                      <a:pt x="2" y="14"/>
                    </a:lnTo>
                    <a:lnTo>
                      <a:pt x="19" y="15"/>
                    </a:lnTo>
                    <a:lnTo>
                      <a:pt x="47" y="19"/>
                    </a:lnTo>
                    <a:lnTo>
                      <a:pt x="60" y="22"/>
                    </a:lnTo>
                    <a:lnTo>
                      <a:pt x="72" y="25"/>
                    </a:lnTo>
                    <a:lnTo>
                      <a:pt x="75" y="27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79" y="29"/>
                    </a:lnTo>
                    <a:lnTo>
                      <a:pt x="94" y="29"/>
                    </a:lnTo>
                    <a:lnTo>
                      <a:pt x="92" y="22"/>
                    </a:lnTo>
                    <a:lnTo>
                      <a:pt x="89" y="17"/>
                    </a:lnTo>
                    <a:lnTo>
                      <a:pt x="83" y="15"/>
                    </a:lnTo>
                    <a:lnTo>
                      <a:pt x="77" y="12"/>
                    </a:lnTo>
                    <a:lnTo>
                      <a:pt x="64" y="8"/>
                    </a:lnTo>
                    <a:lnTo>
                      <a:pt x="49" y="5"/>
                    </a:lnTo>
                    <a:lnTo>
                      <a:pt x="21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84" name="Freeform 856"/>
              <p:cNvSpPr>
                <a:spLocks/>
              </p:cNvSpPr>
              <p:nvPr/>
            </p:nvSpPr>
            <p:spPr bwMode="auto">
              <a:xfrm>
                <a:off x="2912" y="1254"/>
                <a:ext cx="38" cy="16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4" y="19"/>
                  </a:cxn>
                  <a:cxn ang="0">
                    <a:pos x="6" y="27"/>
                  </a:cxn>
                  <a:cxn ang="0">
                    <a:pos x="4" y="37"/>
                  </a:cxn>
                  <a:cxn ang="0">
                    <a:pos x="4" y="59"/>
                  </a:cxn>
                  <a:cxn ang="0">
                    <a:pos x="0" y="85"/>
                  </a:cxn>
                  <a:cxn ang="0">
                    <a:pos x="0" y="108"/>
                  </a:cxn>
                  <a:cxn ang="0">
                    <a:pos x="4" y="130"/>
                  </a:cxn>
                  <a:cxn ang="0">
                    <a:pos x="8" y="140"/>
                  </a:cxn>
                  <a:cxn ang="0">
                    <a:pos x="13" y="149"/>
                  </a:cxn>
                  <a:cxn ang="0">
                    <a:pos x="21" y="155"/>
                  </a:cxn>
                  <a:cxn ang="0">
                    <a:pos x="32" y="161"/>
                  </a:cxn>
                  <a:cxn ang="0">
                    <a:pos x="38" y="147"/>
                  </a:cxn>
                  <a:cxn ang="0">
                    <a:pos x="30" y="144"/>
                  </a:cxn>
                  <a:cxn ang="0">
                    <a:pos x="27" y="140"/>
                  </a:cxn>
                  <a:cxn ang="0">
                    <a:pos x="23" y="134"/>
                  </a:cxn>
                  <a:cxn ang="0">
                    <a:pos x="19" y="127"/>
                  </a:cxn>
                  <a:cxn ang="0">
                    <a:pos x="17" y="107"/>
                  </a:cxn>
                  <a:cxn ang="0">
                    <a:pos x="17" y="85"/>
                  </a:cxn>
                  <a:cxn ang="0">
                    <a:pos x="19" y="61"/>
                  </a:cxn>
                  <a:cxn ang="0">
                    <a:pos x="21" y="37"/>
                  </a:cxn>
                  <a:cxn ang="0">
                    <a:pos x="21" y="27"/>
                  </a:cxn>
                  <a:cxn ang="0">
                    <a:pos x="21" y="17"/>
                  </a:cxn>
                  <a:cxn ang="0">
                    <a:pos x="19" y="9"/>
                  </a:cxn>
                  <a:cxn ang="0">
                    <a:pos x="15" y="0"/>
                  </a:cxn>
                  <a:cxn ang="0">
                    <a:pos x="15" y="7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2" y="0"/>
                  </a:cxn>
                </a:cxnLst>
                <a:rect l="0" t="0" r="r" b="b"/>
                <a:pathLst>
                  <a:path w="38" h="161">
                    <a:moveTo>
                      <a:pt x="2" y="0"/>
                    </a:moveTo>
                    <a:lnTo>
                      <a:pt x="2" y="7"/>
                    </a:lnTo>
                    <a:lnTo>
                      <a:pt x="4" y="12"/>
                    </a:lnTo>
                    <a:lnTo>
                      <a:pt x="4" y="19"/>
                    </a:lnTo>
                    <a:lnTo>
                      <a:pt x="6" y="27"/>
                    </a:lnTo>
                    <a:lnTo>
                      <a:pt x="4" y="37"/>
                    </a:lnTo>
                    <a:lnTo>
                      <a:pt x="4" y="59"/>
                    </a:lnTo>
                    <a:lnTo>
                      <a:pt x="0" y="85"/>
                    </a:lnTo>
                    <a:lnTo>
                      <a:pt x="0" y="108"/>
                    </a:lnTo>
                    <a:lnTo>
                      <a:pt x="4" y="130"/>
                    </a:lnTo>
                    <a:lnTo>
                      <a:pt x="8" y="140"/>
                    </a:lnTo>
                    <a:lnTo>
                      <a:pt x="13" y="149"/>
                    </a:lnTo>
                    <a:lnTo>
                      <a:pt x="21" y="155"/>
                    </a:lnTo>
                    <a:lnTo>
                      <a:pt x="32" y="161"/>
                    </a:lnTo>
                    <a:lnTo>
                      <a:pt x="38" y="147"/>
                    </a:lnTo>
                    <a:lnTo>
                      <a:pt x="30" y="144"/>
                    </a:lnTo>
                    <a:lnTo>
                      <a:pt x="27" y="140"/>
                    </a:lnTo>
                    <a:lnTo>
                      <a:pt x="23" y="134"/>
                    </a:lnTo>
                    <a:lnTo>
                      <a:pt x="19" y="127"/>
                    </a:lnTo>
                    <a:lnTo>
                      <a:pt x="17" y="107"/>
                    </a:lnTo>
                    <a:lnTo>
                      <a:pt x="17" y="85"/>
                    </a:lnTo>
                    <a:lnTo>
                      <a:pt x="19" y="61"/>
                    </a:lnTo>
                    <a:lnTo>
                      <a:pt x="21" y="37"/>
                    </a:lnTo>
                    <a:lnTo>
                      <a:pt x="21" y="27"/>
                    </a:lnTo>
                    <a:lnTo>
                      <a:pt x="21" y="17"/>
                    </a:lnTo>
                    <a:lnTo>
                      <a:pt x="19" y="9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85" name="Freeform 857"/>
              <p:cNvSpPr>
                <a:spLocks/>
              </p:cNvSpPr>
              <p:nvPr/>
            </p:nvSpPr>
            <p:spPr bwMode="auto">
              <a:xfrm>
                <a:off x="2914" y="917"/>
                <a:ext cx="235" cy="344"/>
              </a:xfrm>
              <a:custGeom>
                <a:avLst/>
                <a:gdLst/>
                <a:ahLst/>
                <a:cxnLst>
                  <a:cxn ang="0">
                    <a:pos x="220" y="15"/>
                  </a:cxn>
                  <a:cxn ang="0">
                    <a:pos x="235" y="13"/>
                  </a:cxn>
                  <a:cxn ang="0">
                    <a:pos x="233" y="7"/>
                  </a:cxn>
                  <a:cxn ang="0">
                    <a:pos x="227" y="0"/>
                  </a:cxn>
                  <a:cxn ang="0">
                    <a:pos x="218" y="0"/>
                  </a:cxn>
                  <a:cxn ang="0">
                    <a:pos x="212" y="3"/>
                  </a:cxn>
                  <a:cxn ang="0">
                    <a:pos x="201" y="13"/>
                  </a:cxn>
                  <a:cxn ang="0">
                    <a:pos x="188" y="29"/>
                  </a:cxn>
                  <a:cxn ang="0">
                    <a:pos x="156" y="74"/>
                  </a:cxn>
                  <a:cxn ang="0">
                    <a:pos x="119" y="133"/>
                  </a:cxn>
                  <a:cxn ang="0">
                    <a:pos x="79" y="197"/>
                  </a:cxn>
                  <a:cxn ang="0">
                    <a:pos x="45" y="258"/>
                  </a:cxn>
                  <a:cxn ang="0">
                    <a:pos x="17" y="307"/>
                  </a:cxn>
                  <a:cxn ang="0">
                    <a:pos x="0" y="337"/>
                  </a:cxn>
                  <a:cxn ang="0">
                    <a:pos x="13" y="344"/>
                  </a:cxn>
                  <a:cxn ang="0">
                    <a:pos x="30" y="314"/>
                  </a:cxn>
                  <a:cxn ang="0">
                    <a:pos x="58" y="265"/>
                  </a:cxn>
                  <a:cxn ang="0">
                    <a:pos x="94" y="204"/>
                  </a:cxn>
                  <a:cxn ang="0">
                    <a:pos x="132" y="140"/>
                  </a:cxn>
                  <a:cxn ang="0">
                    <a:pos x="169" y="83"/>
                  </a:cxn>
                  <a:cxn ang="0">
                    <a:pos x="201" y="37"/>
                  </a:cxn>
                  <a:cxn ang="0">
                    <a:pos x="212" y="22"/>
                  </a:cxn>
                  <a:cxn ang="0">
                    <a:pos x="222" y="13"/>
                  </a:cxn>
                  <a:cxn ang="0">
                    <a:pos x="224" y="13"/>
                  </a:cxn>
                  <a:cxn ang="0">
                    <a:pos x="220" y="13"/>
                  </a:cxn>
                  <a:cxn ang="0">
                    <a:pos x="218" y="12"/>
                  </a:cxn>
                  <a:cxn ang="0">
                    <a:pos x="218" y="13"/>
                  </a:cxn>
                  <a:cxn ang="0">
                    <a:pos x="235" y="12"/>
                  </a:cxn>
                  <a:cxn ang="0">
                    <a:pos x="220" y="15"/>
                  </a:cxn>
                </a:cxnLst>
                <a:rect l="0" t="0" r="r" b="b"/>
                <a:pathLst>
                  <a:path w="235" h="344">
                    <a:moveTo>
                      <a:pt x="220" y="15"/>
                    </a:moveTo>
                    <a:lnTo>
                      <a:pt x="235" y="13"/>
                    </a:lnTo>
                    <a:lnTo>
                      <a:pt x="233" y="7"/>
                    </a:lnTo>
                    <a:lnTo>
                      <a:pt x="227" y="0"/>
                    </a:lnTo>
                    <a:lnTo>
                      <a:pt x="218" y="0"/>
                    </a:lnTo>
                    <a:lnTo>
                      <a:pt x="212" y="3"/>
                    </a:lnTo>
                    <a:lnTo>
                      <a:pt x="201" y="13"/>
                    </a:lnTo>
                    <a:lnTo>
                      <a:pt x="188" y="29"/>
                    </a:lnTo>
                    <a:lnTo>
                      <a:pt x="156" y="74"/>
                    </a:lnTo>
                    <a:lnTo>
                      <a:pt x="119" y="133"/>
                    </a:lnTo>
                    <a:lnTo>
                      <a:pt x="79" y="197"/>
                    </a:lnTo>
                    <a:lnTo>
                      <a:pt x="45" y="258"/>
                    </a:lnTo>
                    <a:lnTo>
                      <a:pt x="17" y="307"/>
                    </a:lnTo>
                    <a:lnTo>
                      <a:pt x="0" y="337"/>
                    </a:lnTo>
                    <a:lnTo>
                      <a:pt x="13" y="344"/>
                    </a:lnTo>
                    <a:lnTo>
                      <a:pt x="30" y="314"/>
                    </a:lnTo>
                    <a:lnTo>
                      <a:pt x="58" y="265"/>
                    </a:lnTo>
                    <a:lnTo>
                      <a:pt x="94" y="204"/>
                    </a:lnTo>
                    <a:lnTo>
                      <a:pt x="132" y="140"/>
                    </a:lnTo>
                    <a:lnTo>
                      <a:pt x="169" y="83"/>
                    </a:lnTo>
                    <a:lnTo>
                      <a:pt x="201" y="37"/>
                    </a:lnTo>
                    <a:lnTo>
                      <a:pt x="212" y="22"/>
                    </a:lnTo>
                    <a:lnTo>
                      <a:pt x="222" y="13"/>
                    </a:lnTo>
                    <a:lnTo>
                      <a:pt x="224" y="13"/>
                    </a:lnTo>
                    <a:lnTo>
                      <a:pt x="220" y="13"/>
                    </a:lnTo>
                    <a:lnTo>
                      <a:pt x="218" y="12"/>
                    </a:lnTo>
                    <a:lnTo>
                      <a:pt x="218" y="13"/>
                    </a:lnTo>
                    <a:lnTo>
                      <a:pt x="235" y="12"/>
                    </a:lnTo>
                    <a:lnTo>
                      <a:pt x="22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86" name="Freeform 858"/>
              <p:cNvSpPr>
                <a:spLocks/>
              </p:cNvSpPr>
              <p:nvPr/>
            </p:nvSpPr>
            <p:spPr bwMode="auto">
              <a:xfrm>
                <a:off x="2107" y="2548"/>
                <a:ext cx="112" cy="15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86" y="96"/>
                  </a:cxn>
                  <a:cxn ang="0">
                    <a:pos x="95" y="104"/>
                  </a:cxn>
                  <a:cxn ang="0">
                    <a:pos x="112" y="126"/>
                  </a:cxn>
                  <a:cxn ang="0">
                    <a:pos x="109" y="153"/>
                  </a:cxn>
                  <a:cxn ang="0">
                    <a:pos x="80" y="150"/>
                  </a:cxn>
                  <a:cxn ang="0">
                    <a:pos x="54" y="147"/>
                  </a:cxn>
                  <a:cxn ang="0">
                    <a:pos x="0" y="158"/>
                  </a:cxn>
                  <a:cxn ang="0">
                    <a:pos x="58" y="0"/>
                  </a:cxn>
                </a:cxnLst>
                <a:rect l="0" t="0" r="r" b="b"/>
                <a:pathLst>
                  <a:path w="112" h="158">
                    <a:moveTo>
                      <a:pt x="58" y="0"/>
                    </a:moveTo>
                    <a:lnTo>
                      <a:pt x="86" y="96"/>
                    </a:lnTo>
                    <a:lnTo>
                      <a:pt x="95" y="104"/>
                    </a:lnTo>
                    <a:lnTo>
                      <a:pt x="112" y="126"/>
                    </a:lnTo>
                    <a:lnTo>
                      <a:pt x="109" y="153"/>
                    </a:lnTo>
                    <a:lnTo>
                      <a:pt x="80" y="150"/>
                    </a:lnTo>
                    <a:lnTo>
                      <a:pt x="54" y="147"/>
                    </a:lnTo>
                    <a:lnTo>
                      <a:pt x="0" y="158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87" name="Freeform 859"/>
              <p:cNvSpPr>
                <a:spLocks/>
              </p:cNvSpPr>
              <p:nvPr/>
            </p:nvSpPr>
            <p:spPr bwMode="auto">
              <a:xfrm>
                <a:off x="2157" y="2546"/>
                <a:ext cx="43" cy="100"/>
              </a:xfrm>
              <a:custGeom>
                <a:avLst/>
                <a:gdLst/>
                <a:ahLst/>
                <a:cxnLst>
                  <a:cxn ang="0">
                    <a:pos x="43" y="98"/>
                  </a:cxn>
                  <a:cxn ang="0">
                    <a:pos x="43" y="96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28" y="100"/>
                  </a:cxn>
                  <a:cxn ang="0">
                    <a:pos x="43" y="98"/>
                  </a:cxn>
                </a:cxnLst>
                <a:rect l="0" t="0" r="r" b="b"/>
                <a:pathLst>
                  <a:path w="43" h="100">
                    <a:moveTo>
                      <a:pt x="43" y="98"/>
                    </a:moveTo>
                    <a:lnTo>
                      <a:pt x="43" y="96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28" y="100"/>
                    </a:lnTo>
                    <a:lnTo>
                      <a:pt x="43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88" name="Freeform 860"/>
              <p:cNvSpPr>
                <a:spLocks/>
              </p:cNvSpPr>
              <p:nvPr/>
            </p:nvSpPr>
            <p:spPr bwMode="auto">
              <a:xfrm>
                <a:off x="2184" y="2644"/>
                <a:ext cx="43" cy="32"/>
              </a:xfrm>
              <a:custGeom>
                <a:avLst/>
                <a:gdLst/>
                <a:ahLst/>
                <a:cxnLst>
                  <a:cxn ang="0">
                    <a:pos x="43" y="30"/>
                  </a:cxn>
                  <a:cxn ang="0">
                    <a:pos x="41" y="27"/>
                  </a:cxn>
                  <a:cxn ang="0">
                    <a:pos x="24" y="5"/>
                  </a:cxn>
                  <a:cxn ang="0">
                    <a:pos x="16" y="0"/>
                  </a:cxn>
                  <a:cxn ang="0">
                    <a:pos x="0" y="2"/>
                  </a:cxn>
                  <a:cxn ang="0">
                    <a:pos x="11" y="14"/>
                  </a:cxn>
                  <a:cxn ang="0">
                    <a:pos x="28" y="32"/>
                  </a:cxn>
                  <a:cxn ang="0">
                    <a:pos x="28" y="29"/>
                  </a:cxn>
                  <a:cxn ang="0">
                    <a:pos x="43" y="30"/>
                  </a:cxn>
                </a:cxnLst>
                <a:rect l="0" t="0" r="r" b="b"/>
                <a:pathLst>
                  <a:path w="43" h="32">
                    <a:moveTo>
                      <a:pt x="43" y="30"/>
                    </a:moveTo>
                    <a:lnTo>
                      <a:pt x="41" y="27"/>
                    </a:lnTo>
                    <a:lnTo>
                      <a:pt x="24" y="5"/>
                    </a:lnTo>
                    <a:lnTo>
                      <a:pt x="16" y="0"/>
                    </a:lnTo>
                    <a:lnTo>
                      <a:pt x="0" y="2"/>
                    </a:lnTo>
                    <a:lnTo>
                      <a:pt x="11" y="14"/>
                    </a:lnTo>
                    <a:lnTo>
                      <a:pt x="28" y="32"/>
                    </a:lnTo>
                    <a:lnTo>
                      <a:pt x="28" y="29"/>
                    </a:lnTo>
                    <a:lnTo>
                      <a:pt x="43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89" name="Freeform 861"/>
              <p:cNvSpPr>
                <a:spLocks/>
              </p:cNvSpPr>
              <p:nvPr/>
            </p:nvSpPr>
            <p:spPr bwMode="auto">
              <a:xfrm>
                <a:off x="2208" y="2673"/>
                <a:ext cx="19" cy="40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5" y="30"/>
                  </a:cxn>
                  <a:cxn ang="0">
                    <a:pos x="19" y="1"/>
                  </a:cxn>
                  <a:cxn ang="0">
                    <a:pos x="4" y="0"/>
                  </a:cxn>
                  <a:cxn ang="0">
                    <a:pos x="0" y="28"/>
                  </a:cxn>
                  <a:cxn ang="0">
                    <a:pos x="4" y="35"/>
                  </a:cxn>
                  <a:cxn ang="0">
                    <a:pos x="4" y="35"/>
                  </a:cxn>
                  <a:cxn ang="0">
                    <a:pos x="13" y="40"/>
                  </a:cxn>
                  <a:cxn ang="0">
                    <a:pos x="15" y="30"/>
                  </a:cxn>
                  <a:cxn ang="0">
                    <a:pos x="4" y="35"/>
                  </a:cxn>
                </a:cxnLst>
                <a:rect l="0" t="0" r="r" b="b"/>
                <a:pathLst>
                  <a:path w="19" h="40">
                    <a:moveTo>
                      <a:pt x="4" y="35"/>
                    </a:moveTo>
                    <a:lnTo>
                      <a:pt x="15" y="30"/>
                    </a:lnTo>
                    <a:lnTo>
                      <a:pt x="19" y="1"/>
                    </a:lnTo>
                    <a:lnTo>
                      <a:pt x="4" y="0"/>
                    </a:lnTo>
                    <a:lnTo>
                      <a:pt x="0" y="28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13" y="40"/>
                    </a:lnTo>
                    <a:lnTo>
                      <a:pt x="15" y="30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90" name="Freeform 862"/>
              <p:cNvSpPr>
                <a:spLocks/>
              </p:cNvSpPr>
              <p:nvPr/>
            </p:nvSpPr>
            <p:spPr bwMode="auto">
              <a:xfrm>
                <a:off x="2148" y="2611"/>
                <a:ext cx="60" cy="20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2" y="13"/>
                  </a:cxn>
                  <a:cxn ang="0">
                    <a:pos x="28" y="17"/>
                  </a:cxn>
                  <a:cxn ang="0">
                    <a:pos x="53" y="20"/>
                  </a:cxn>
                  <a:cxn ang="0">
                    <a:pos x="60" y="8"/>
                  </a:cxn>
                  <a:cxn ang="0">
                    <a:pos x="30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" y="13"/>
                  </a:cxn>
                </a:cxnLst>
                <a:rect l="0" t="0" r="r" b="b"/>
                <a:pathLst>
                  <a:path w="60" h="20">
                    <a:moveTo>
                      <a:pt x="4" y="13"/>
                    </a:moveTo>
                    <a:lnTo>
                      <a:pt x="2" y="13"/>
                    </a:lnTo>
                    <a:lnTo>
                      <a:pt x="28" y="17"/>
                    </a:lnTo>
                    <a:lnTo>
                      <a:pt x="53" y="20"/>
                    </a:lnTo>
                    <a:lnTo>
                      <a:pt x="60" y="8"/>
                    </a:lnTo>
                    <a:lnTo>
                      <a:pt x="30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91" name="Freeform 863"/>
              <p:cNvSpPr>
                <a:spLocks/>
              </p:cNvSpPr>
              <p:nvPr/>
            </p:nvSpPr>
            <p:spPr bwMode="auto">
              <a:xfrm>
                <a:off x="2093" y="2688"/>
                <a:ext cx="70" cy="29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15" y="25"/>
                  </a:cxn>
                  <a:cxn ang="0">
                    <a:pos x="70" y="13"/>
                  </a:cxn>
                  <a:cxn ang="0">
                    <a:pos x="66" y="0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0" y="29"/>
                  </a:cxn>
                  <a:cxn ang="0">
                    <a:pos x="15" y="25"/>
                  </a:cxn>
                  <a:cxn ang="0">
                    <a:pos x="6" y="17"/>
                  </a:cxn>
                </a:cxnLst>
                <a:rect l="0" t="0" r="r" b="b"/>
                <a:pathLst>
                  <a:path w="70" h="29">
                    <a:moveTo>
                      <a:pt x="6" y="17"/>
                    </a:moveTo>
                    <a:lnTo>
                      <a:pt x="15" y="25"/>
                    </a:lnTo>
                    <a:lnTo>
                      <a:pt x="70" y="13"/>
                    </a:lnTo>
                    <a:lnTo>
                      <a:pt x="66" y="0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15" y="25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92" name="Freeform 864"/>
              <p:cNvSpPr>
                <a:spLocks/>
              </p:cNvSpPr>
              <p:nvPr/>
            </p:nvSpPr>
            <p:spPr bwMode="auto">
              <a:xfrm>
                <a:off x="2099" y="2545"/>
                <a:ext cx="75" cy="165"/>
              </a:xfrm>
              <a:custGeom>
                <a:avLst/>
                <a:gdLst/>
                <a:ahLst/>
                <a:cxnLst>
                  <a:cxn ang="0">
                    <a:pos x="75" y="1"/>
                  </a:cxn>
                  <a:cxn ang="0">
                    <a:pos x="60" y="0"/>
                  </a:cxn>
                  <a:cxn ang="0">
                    <a:pos x="0" y="160"/>
                  </a:cxn>
                  <a:cxn ang="0">
                    <a:pos x="15" y="165"/>
                  </a:cxn>
                  <a:cxn ang="0">
                    <a:pos x="73" y="5"/>
                  </a:cxn>
                  <a:cxn ang="0">
                    <a:pos x="75" y="1"/>
                  </a:cxn>
                </a:cxnLst>
                <a:rect l="0" t="0" r="r" b="b"/>
                <a:pathLst>
                  <a:path w="75" h="165">
                    <a:moveTo>
                      <a:pt x="75" y="1"/>
                    </a:moveTo>
                    <a:lnTo>
                      <a:pt x="60" y="0"/>
                    </a:lnTo>
                    <a:lnTo>
                      <a:pt x="0" y="160"/>
                    </a:lnTo>
                    <a:lnTo>
                      <a:pt x="15" y="165"/>
                    </a:lnTo>
                    <a:lnTo>
                      <a:pt x="73" y="5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93" name="Freeform 865"/>
              <p:cNvSpPr>
                <a:spLocks/>
              </p:cNvSpPr>
              <p:nvPr/>
            </p:nvSpPr>
            <p:spPr bwMode="auto">
              <a:xfrm>
                <a:off x="1876" y="2450"/>
                <a:ext cx="289" cy="25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" y="41"/>
                  </a:cxn>
                  <a:cxn ang="0">
                    <a:pos x="11" y="46"/>
                  </a:cxn>
                  <a:cxn ang="0">
                    <a:pos x="16" y="51"/>
                  </a:cxn>
                  <a:cxn ang="0">
                    <a:pos x="24" y="52"/>
                  </a:cxn>
                  <a:cxn ang="0">
                    <a:pos x="37" y="56"/>
                  </a:cxn>
                  <a:cxn ang="0">
                    <a:pos x="48" y="61"/>
                  </a:cxn>
                  <a:cxn ang="0">
                    <a:pos x="73" y="91"/>
                  </a:cxn>
                  <a:cxn ang="0">
                    <a:pos x="86" y="103"/>
                  </a:cxn>
                  <a:cxn ang="0">
                    <a:pos x="95" y="111"/>
                  </a:cxn>
                  <a:cxn ang="0">
                    <a:pos x="108" y="122"/>
                  </a:cxn>
                  <a:cxn ang="0">
                    <a:pos x="127" y="132"/>
                  </a:cxn>
                  <a:cxn ang="0">
                    <a:pos x="129" y="147"/>
                  </a:cxn>
                  <a:cxn ang="0">
                    <a:pos x="131" y="162"/>
                  </a:cxn>
                  <a:cxn ang="0">
                    <a:pos x="140" y="167"/>
                  </a:cxn>
                  <a:cxn ang="0">
                    <a:pos x="148" y="172"/>
                  </a:cxn>
                  <a:cxn ang="0">
                    <a:pos x="152" y="175"/>
                  </a:cxn>
                  <a:cxn ang="0">
                    <a:pos x="155" y="181"/>
                  </a:cxn>
                  <a:cxn ang="0">
                    <a:pos x="159" y="186"/>
                  </a:cxn>
                  <a:cxn ang="0">
                    <a:pos x="163" y="191"/>
                  </a:cxn>
                  <a:cxn ang="0">
                    <a:pos x="169" y="196"/>
                  </a:cxn>
                  <a:cxn ang="0">
                    <a:pos x="178" y="201"/>
                  </a:cxn>
                  <a:cxn ang="0">
                    <a:pos x="199" y="213"/>
                  </a:cxn>
                  <a:cxn ang="0">
                    <a:pos x="214" y="223"/>
                  </a:cxn>
                  <a:cxn ang="0">
                    <a:pos x="221" y="229"/>
                  </a:cxn>
                  <a:cxn ang="0">
                    <a:pos x="225" y="238"/>
                  </a:cxn>
                  <a:cxn ang="0">
                    <a:pos x="229" y="246"/>
                  </a:cxn>
                  <a:cxn ang="0">
                    <a:pos x="231" y="258"/>
                  </a:cxn>
                  <a:cxn ang="0">
                    <a:pos x="289" y="96"/>
                  </a:cxn>
                  <a:cxn ang="0">
                    <a:pos x="283" y="91"/>
                  </a:cxn>
                  <a:cxn ang="0">
                    <a:pos x="274" y="86"/>
                  </a:cxn>
                  <a:cxn ang="0">
                    <a:pos x="264" y="83"/>
                  </a:cxn>
                  <a:cxn ang="0">
                    <a:pos x="253" y="81"/>
                  </a:cxn>
                  <a:cxn ang="0">
                    <a:pos x="261" y="44"/>
                  </a:cxn>
                  <a:cxn ang="0">
                    <a:pos x="169" y="5"/>
                  </a:cxn>
                  <a:cxn ang="0">
                    <a:pos x="118" y="15"/>
                  </a:cxn>
                  <a:cxn ang="0">
                    <a:pos x="75" y="0"/>
                  </a:cxn>
                  <a:cxn ang="0">
                    <a:pos x="0" y="32"/>
                  </a:cxn>
                </a:cxnLst>
                <a:rect l="0" t="0" r="r" b="b"/>
                <a:pathLst>
                  <a:path w="289" h="258">
                    <a:moveTo>
                      <a:pt x="0" y="32"/>
                    </a:moveTo>
                    <a:lnTo>
                      <a:pt x="5" y="41"/>
                    </a:lnTo>
                    <a:lnTo>
                      <a:pt x="11" y="46"/>
                    </a:lnTo>
                    <a:lnTo>
                      <a:pt x="16" y="51"/>
                    </a:lnTo>
                    <a:lnTo>
                      <a:pt x="24" y="52"/>
                    </a:lnTo>
                    <a:lnTo>
                      <a:pt x="37" y="56"/>
                    </a:lnTo>
                    <a:lnTo>
                      <a:pt x="48" y="61"/>
                    </a:lnTo>
                    <a:lnTo>
                      <a:pt x="73" y="91"/>
                    </a:lnTo>
                    <a:lnTo>
                      <a:pt x="86" y="103"/>
                    </a:lnTo>
                    <a:lnTo>
                      <a:pt x="95" y="111"/>
                    </a:lnTo>
                    <a:lnTo>
                      <a:pt x="108" y="122"/>
                    </a:lnTo>
                    <a:lnTo>
                      <a:pt x="127" y="132"/>
                    </a:lnTo>
                    <a:lnTo>
                      <a:pt x="129" y="147"/>
                    </a:lnTo>
                    <a:lnTo>
                      <a:pt x="131" y="162"/>
                    </a:lnTo>
                    <a:lnTo>
                      <a:pt x="140" y="167"/>
                    </a:lnTo>
                    <a:lnTo>
                      <a:pt x="148" y="172"/>
                    </a:lnTo>
                    <a:lnTo>
                      <a:pt x="152" y="175"/>
                    </a:lnTo>
                    <a:lnTo>
                      <a:pt x="155" y="181"/>
                    </a:lnTo>
                    <a:lnTo>
                      <a:pt x="159" y="186"/>
                    </a:lnTo>
                    <a:lnTo>
                      <a:pt x="163" y="191"/>
                    </a:lnTo>
                    <a:lnTo>
                      <a:pt x="169" y="196"/>
                    </a:lnTo>
                    <a:lnTo>
                      <a:pt x="178" y="201"/>
                    </a:lnTo>
                    <a:lnTo>
                      <a:pt x="199" y="213"/>
                    </a:lnTo>
                    <a:lnTo>
                      <a:pt x="214" y="223"/>
                    </a:lnTo>
                    <a:lnTo>
                      <a:pt x="221" y="229"/>
                    </a:lnTo>
                    <a:lnTo>
                      <a:pt x="225" y="238"/>
                    </a:lnTo>
                    <a:lnTo>
                      <a:pt x="229" y="246"/>
                    </a:lnTo>
                    <a:lnTo>
                      <a:pt x="231" y="258"/>
                    </a:lnTo>
                    <a:lnTo>
                      <a:pt x="289" y="96"/>
                    </a:lnTo>
                    <a:lnTo>
                      <a:pt x="283" y="91"/>
                    </a:lnTo>
                    <a:lnTo>
                      <a:pt x="274" y="86"/>
                    </a:lnTo>
                    <a:lnTo>
                      <a:pt x="264" y="83"/>
                    </a:lnTo>
                    <a:lnTo>
                      <a:pt x="253" y="81"/>
                    </a:lnTo>
                    <a:lnTo>
                      <a:pt x="261" y="44"/>
                    </a:lnTo>
                    <a:lnTo>
                      <a:pt x="169" y="5"/>
                    </a:lnTo>
                    <a:lnTo>
                      <a:pt x="118" y="15"/>
                    </a:lnTo>
                    <a:lnTo>
                      <a:pt x="75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94" name="Freeform 866"/>
              <p:cNvSpPr>
                <a:spLocks/>
              </p:cNvSpPr>
              <p:nvPr/>
            </p:nvSpPr>
            <p:spPr bwMode="auto">
              <a:xfrm>
                <a:off x="1868" y="2480"/>
                <a:ext cx="64" cy="38"/>
              </a:xfrm>
              <a:custGeom>
                <a:avLst/>
                <a:gdLst/>
                <a:ahLst/>
                <a:cxnLst>
                  <a:cxn ang="0">
                    <a:pos x="64" y="27"/>
                  </a:cxn>
                  <a:cxn ang="0">
                    <a:pos x="62" y="26"/>
                  </a:cxn>
                  <a:cxn ang="0">
                    <a:pos x="47" y="19"/>
                  </a:cxn>
                  <a:cxn ang="0">
                    <a:pos x="34" y="16"/>
                  </a:cxn>
                  <a:cxn ang="0">
                    <a:pos x="28" y="14"/>
                  </a:cxn>
                  <a:cxn ang="0">
                    <a:pos x="24" y="11"/>
                  </a:cxn>
                  <a:cxn ang="0">
                    <a:pos x="19" y="7"/>
                  </a:cxn>
                  <a:cxn ang="0">
                    <a:pos x="15" y="0"/>
                  </a:cxn>
                  <a:cxn ang="0">
                    <a:pos x="0" y="6"/>
                  </a:cxn>
                  <a:cxn ang="0">
                    <a:pos x="8" y="16"/>
                  </a:cxn>
                  <a:cxn ang="0">
                    <a:pos x="13" y="22"/>
                  </a:cxn>
                  <a:cxn ang="0">
                    <a:pos x="21" y="26"/>
                  </a:cxn>
                  <a:cxn ang="0">
                    <a:pos x="28" y="29"/>
                  </a:cxn>
                  <a:cxn ang="0">
                    <a:pos x="41" y="32"/>
                  </a:cxn>
                  <a:cxn ang="0">
                    <a:pos x="53" y="38"/>
                  </a:cxn>
                  <a:cxn ang="0">
                    <a:pos x="51" y="36"/>
                  </a:cxn>
                  <a:cxn ang="0">
                    <a:pos x="64" y="27"/>
                  </a:cxn>
                </a:cxnLst>
                <a:rect l="0" t="0" r="r" b="b"/>
                <a:pathLst>
                  <a:path w="64" h="38">
                    <a:moveTo>
                      <a:pt x="64" y="27"/>
                    </a:moveTo>
                    <a:lnTo>
                      <a:pt x="62" y="26"/>
                    </a:lnTo>
                    <a:lnTo>
                      <a:pt x="47" y="19"/>
                    </a:lnTo>
                    <a:lnTo>
                      <a:pt x="34" y="16"/>
                    </a:lnTo>
                    <a:lnTo>
                      <a:pt x="28" y="14"/>
                    </a:lnTo>
                    <a:lnTo>
                      <a:pt x="24" y="11"/>
                    </a:lnTo>
                    <a:lnTo>
                      <a:pt x="19" y="7"/>
                    </a:lnTo>
                    <a:lnTo>
                      <a:pt x="15" y="0"/>
                    </a:lnTo>
                    <a:lnTo>
                      <a:pt x="0" y="6"/>
                    </a:lnTo>
                    <a:lnTo>
                      <a:pt x="8" y="16"/>
                    </a:lnTo>
                    <a:lnTo>
                      <a:pt x="13" y="22"/>
                    </a:lnTo>
                    <a:lnTo>
                      <a:pt x="21" y="26"/>
                    </a:lnTo>
                    <a:lnTo>
                      <a:pt x="28" y="29"/>
                    </a:lnTo>
                    <a:lnTo>
                      <a:pt x="41" y="32"/>
                    </a:lnTo>
                    <a:lnTo>
                      <a:pt x="53" y="38"/>
                    </a:lnTo>
                    <a:lnTo>
                      <a:pt x="51" y="36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95" name="Freeform 867"/>
              <p:cNvSpPr>
                <a:spLocks/>
              </p:cNvSpPr>
              <p:nvPr/>
            </p:nvSpPr>
            <p:spPr bwMode="auto">
              <a:xfrm>
                <a:off x="1919" y="2507"/>
                <a:ext cx="37" cy="39"/>
              </a:xfrm>
              <a:custGeom>
                <a:avLst/>
                <a:gdLst/>
                <a:ahLst/>
                <a:cxnLst>
                  <a:cxn ang="0">
                    <a:pos x="24" y="39"/>
                  </a:cxn>
                  <a:cxn ang="0">
                    <a:pos x="37" y="31"/>
                  </a:cxn>
                  <a:cxn ang="0">
                    <a:pos x="13" y="0"/>
                  </a:cxn>
                  <a:cxn ang="0">
                    <a:pos x="0" y="9"/>
                  </a:cxn>
                  <a:cxn ang="0">
                    <a:pos x="24" y="39"/>
                  </a:cxn>
                  <a:cxn ang="0">
                    <a:pos x="24" y="39"/>
                  </a:cxn>
                </a:cxnLst>
                <a:rect l="0" t="0" r="r" b="b"/>
                <a:pathLst>
                  <a:path w="37" h="39">
                    <a:moveTo>
                      <a:pt x="24" y="39"/>
                    </a:moveTo>
                    <a:lnTo>
                      <a:pt x="37" y="31"/>
                    </a:lnTo>
                    <a:lnTo>
                      <a:pt x="13" y="0"/>
                    </a:lnTo>
                    <a:lnTo>
                      <a:pt x="0" y="9"/>
                    </a:lnTo>
                    <a:lnTo>
                      <a:pt x="24" y="39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96" name="Freeform 868"/>
              <p:cNvSpPr>
                <a:spLocks/>
              </p:cNvSpPr>
              <p:nvPr/>
            </p:nvSpPr>
            <p:spPr bwMode="auto">
              <a:xfrm>
                <a:off x="1943" y="2536"/>
                <a:ext cx="68" cy="52"/>
              </a:xfrm>
              <a:custGeom>
                <a:avLst/>
                <a:gdLst/>
                <a:ahLst/>
                <a:cxnLst>
                  <a:cxn ang="0">
                    <a:pos x="68" y="46"/>
                  </a:cxn>
                  <a:cxn ang="0">
                    <a:pos x="64" y="39"/>
                  </a:cxn>
                  <a:cxn ang="0">
                    <a:pos x="45" y="29"/>
                  </a:cxn>
                  <a:cxn ang="0">
                    <a:pos x="34" y="20"/>
                  </a:cxn>
                  <a:cxn ang="0">
                    <a:pos x="25" y="12"/>
                  </a:cxn>
                  <a:cxn ang="0">
                    <a:pos x="13" y="0"/>
                  </a:cxn>
                  <a:cxn ang="0">
                    <a:pos x="0" y="10"/>
                  </a:cxn>
                  <a:cxn ang="0">
                    <a:pos x="11" y="22"/>
                  </a:cxn>
                  <a:cxn ang="0">
                    <a:pos x="23" y="32"/>
                  </a:cxn>
                  <a:cxn ang="0">
                    <a:pos x="38" y="41"/>
                  </a:cxn>
                  <a:cxn ang="0">
                    <a:pos x="57" y="52"/>
                  </a:cxn>
                  <a:cxn ang="0">
                    <a:pos x="53" y="46"/>
                  </a:cxn>
                  <a:cxn ang="0">
                    <a:pos x="68" y="46"/>
                  </a:cxn>
                  <a:cxn ang="0">
                    <a:pos x="68" y="42"/>
                  </a:cxn>
                  <a:cxn ang="0">
                    <a:pos x="64" y="39"/>
                  </a:cxn>
                  <a:cxn ang="0">
                    <a:pos x="68" y="46"/>
                  </a:cxn>
                </a:cxnLst>
                <a:rect l="0" t="0" r="r" b="b"/>
                <a:pathLst>
                  <a:path w="68" h="52">
                    <a:moveTo>
                      <a:pt x="68" y="46"/>
                    </a:moveTo>
                    <a:lnTo>
                      <a:pt x="64" y="39"/>
                    </a:lnTo>
                    <a:lnTo>
                      <a:pt x="45" y="29"/>
                    </a:lnTo>
                    <a:lnTo>
                      <a:pt x="34" y="20"/>
                    </a:lnTo>
                    <a:lnTo>
                      <a:pt x="25" y="12"/>
                    </a:lnTo>
                    <a:lnTo>
                      <a:pt x="13" y="0"/>
                    </a:lnTo>
                    <a:lnTo>
                      <a:pt x="0" y="10"/>
                    </a:lnTo>
                    <a:lnTo>
                      <a:pt x="11" y="22"/>
                    </a:lnTo>
                    <a:lnTo>
                      <a:pt x="23" y="32"/>
                    </a:lnTo>
                    <a:lnTo>
                      <a:pt x="38" y="41"/>
                    </a:lnTo>
                    <a:lnTo>
                      <a:pt x="57" y="52"/>
                    </a:lnTo>
                    <a:lnTo>
                      <a:pt x="53" y="46"/>
                    </a:lnTo>
                    <a:lnTo>
                      <a:pt x="68" y="46"/>
                    </a:lnTo>
                    <a:lnTo>
                      <a:pt x="68" y="42"/>
                    </a:lnTo>
                    <a:lnTo>
                      <a:pt x="64" y="39"/>
                    </a:lnTo>
                    <a:lnTo>
                      <a:pt x="68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97" name="Freeform 869"/>
              <p:cNvSpPr>
                <a:spLocks/>
              </p:cNvSpPr>
              <p:nvPr/>
            </p:nvSpPr>
            <p:spPr bwMode="auto">
              <a:xfrm>
                <a:off x="1996" y="2582"/>
                <a:ext cx="19" cy="37"/>
              </a:xfrm>
              <a:custGeom>
                <a:avLst/>
                <a:gdLst/>
                <a:ahLst/>
                <a:cxnLst>
                  <a:cxn ang="0">
                    <a:pos x="15" y="23"/>
                  </a:cxn>
                  <a:cxn ang="0">
                    <a:pos x="19" y="30"/>
                  </a:cxn>
                  <a:cxn ang="0">
                    <a:pos x="17" y="15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2" y="15"/>
                  </a:cxn>
                  <a:cxn ang="0">
                    <a:pos x="4" y="30"/>
                  </a:cxn>
                  <a:cxn ang="0">
                    <a:pos x="7" y="37"/>
                  </a:cxn>
                  <a:cxn ang="0">
                    <a:pos x="4" y="30"/>
                  </a:cxn>
                  <a:cxn ang="0">
                    <a:pos x="4" y="35"/>
                  </a:cxn>
                  <a:cxn ang="0">
                    <a:pos x="7" y="37"/>
                  </a:cxn>
                  <a:cxn ang="0">
                    <a:pos x="15" y="23"/>
                  </a:cxn>
                </a:cxnLst>
                <a:rect l="0" t="0" r="r" b="b"/>
                <a:pathLst>
                  <a:path w="19" h="37">
                    <a:moveTo>
                      <a:pt x="15" y="23"/>
                    </a:moveTo>
                    <a:lnTo>
                      <a:pt x="19" y="30"/>
                    </a:lnTo>
                    <a:lnTo>
                      <a:pt x="17" y="1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2" y="15"/>
                    </a:lnTo>
                    <a:lnTo>
                      <a:pt x="4" y="30"/>
                    </a:lnTo>
                    <a:lnTo>
                      <a:pt x="7" y="37"/>
                    </a:lnTo>
                    <a:lnTo>
                      <a:pt x="4" y="30"/>
                    </a:lnTo>
                    <a:lnTo>
                      <a:pt x="4" y="35"/>
                    </a:lnTo>
                    <a:lnTo>
                      <a:pt x="7" y="37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98" name="Freeform 870"/>
              <p:cNvSpPr>
                <a:spLocks/>
              </p:cNvSpPr>
              <p:nvPr/>
            </p:nvSpPr>
            <p:spPr bwMode="auto">
              <a:xfrm>
                <a:off x="2003" y="2605"/>
                <a:ext cx="55" cy="53"/>
              </a:xfrm>
              <a:custGeom>
                <a:avLst/>
                <a:gdLst/>
                <a:ahLst/>
                <a:cxnLst>
                  <a:cxn ang="0">
                    <a:pos x="55" y="41"/>
                  </a:cxn>
                  <a:cxn ang="0">
                    <a:pos x="55" y="41"/>
                  </a:cxn>
                  <a:cxn ang="0">
                    <a:pos x="47" y="36"/>
                  </a:cxn>
                  <a:cxn ang="0">
                    <a:pos x="42" y="31"/>
                  </a:cxn>
                  <a:cxn ang="0">
                    <a:pos x="38" y="26"/>
                  </a:cxn>
                  <a:cxn ang="0">
                    <a:pos x="36" y="22"/>
                  </a:cxn>
                  <a:cxn ang="0">
                    <a:pos x="32" y="17"/>
                  </a:cxn>
                  <a:cxn ang="0">
                    <a:pos x="27" y="12"/>
                  </a:cxn>
                  <a:cxn ang="0">
                    <a:pos x="19" y="5"/>
                  </a:cxn>
                  <a:cxn ang="0">
                    <a:pos x="8" y="0"/>
                  </a:cxn>
                  <a:cxn ang="0">
                    <a:pos x="0" y="14"/>
                  </a:cxn>
                  <a:cxn ang="0">
                    <a:pos x="10" y="19"/>
                  </a:cxn>
                  <a:cxn ang="0">
                    <a:pos x="15" y="22"/>
                  </a:cxn>
                  <a:cxn ang="0">
                    <a:pos x="19" y="26"/>
                  </a:cxn>
                  <a:cxn ang="0">
                    <a:pos x="21" y="29"/>
                  </a:cxn>
                  <a:cxn ang="0">
                    <a:pos x="25" y="34"/>
                  </a:cxn>
                  <a:cxn ang="0">
                    <a:pos x="30" y="39"/>
                  </a:cxn>
                  <a:cxn ang="0">
                    <a:pos x="36" y="46"/>
                  </a:cxn>
                  <a:cxn ang="0">
                    <a:pos x="47" y="53"/>
                  </a:cxn>
                  <a:cxn ang="0">
                    <a:pos x="47" y="53"/>
                  </a:cxn>
                  <a:cxn ang="0">
                    <a:pos x="55" y="41"/>
                  </a:cxn>
                </a:cxnLst>
                <a:rect l="0" t="0" r="r" b="b"/>
                <a:pathLst>
                  <a:path w="55" h="53">
                    <a:moveTo>
                      <a:pt x="55" y="41"/>
                    </a:moveTo>
                    <a:lnTo>
                      <a:pt x="55" y="41"/>
                    </a:lnTo>
                    <a:lnTo>
                      <a:pt x="47" y="36"/>
                    </a:lnTo>
                    <a:lnTo>
                      <a:pt x="42" y="31"/>
                    </a:lnTo>
                    <a:lnTo>
                      <a:pt x="38" y="26"/>
                    </a:lnTo>
                    <a:lnTo>
                      <a:pt x="36" y="22"/>
                    </a:lnTo>
                    <a:lnTo>
                      <a:pt x="32" y="17"/>
                    </a:lnTo>
                    <a:lnTo>
                      <a:pt x="27" y="12"/>
                    </a:lnTo>
                    <a:lnTo>
                      <a:pt x="19" y="5"/>
                    </a:lnTo>
                    <a:lnTo>
                      <a:pt x="8" y="0"/>
                    </a:lnTo>
                    <a:lnTo>
                      <a:pt x="0" y="14"/>
                    </a:lnTo>
                    <a:lnTo>
                      <a:pt x="10" y="19"/>
                    </a:lnTo>
                    <a:lnTo>
                      <a:pt x="15" y="22"/>
                    </a:lnTo>
                    <a:lnTo>
                      <a:pt x="19" y="26"/>
                    </a:lnTo>
                    <a:lnTo>
                      <a:pt x="21" y="29"/>
                    </a:lnTo>
                    <a:lnTo>
                      <a:pt x="25" y="34"/>
                    </a:lnTo>
                    <a:lnTo>
                      <a:pt x="30" y="39"/>
                    </a:lnTo>
                    <a:lnTo>
                      <a:pt x="36" y="46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5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799" name="Freeform 871"/>
              <p:cNvSpPr>
                <a:spLocks/>
              </p:cNvSpPr>
              <p:nvPr/>
            </p:nvSpPr>
            <p:spPr bwMode="auto">
              <a:xfrm>
                <a:off x="2050" y="2646"/>
                <a:ext cx="64" cy="64"/>
              </a:xfrm>
              <a:custGeom>
                <a:avLst/>
                <a:gdLst/>
                <a:ahLst/>
                <a:cxnLst>
                  <a:cxn ang="0">
                    <a:pos x="49" y="59"/>
                  </a:cxn>
                  <a:cxn ang="0">
                    <a:pos x="64" y="62"/>
                  </a:cxn>
                  <a:cxn ang="0">
                    <a:pos x="62" y="49"/>
                  </a:cxn>
                  <a:cxn ang="0">
                    <a:pos x="58" y="39"/>
                  </a:cxn>
                  <a:cxn ang="0">
                    <a:pos x="53" y="30"/>
                  </a:cxn>
                  <a:cxn ang="0">
                    <a:pos x="45" y="22"/>
                  </a:cxn>
                  <a:cxn ang="0">
                    <a:pos x="28" y="10"/>
                  </a:cxn>
                  <a:cxn ang="0">
                    <a:pos x="8" y="0"/>
                  </a:cxn>
                  <a:cxn ang="0">
                    <a:pos x="0" y="12"/>
                  </a:cxn>
                  <a:cxn ang="0">
                    <a:pos x="19" y="22"/>
                  </a:cxn>
                  <a:cxn ang="0">
                    <a:pos x="36" y="32"/>
                  </a:cxn>
                  <a:cxn ang="0">
                    <a:pos x="40" y="37"/>
                  </a:cxn>
                  <a:cxn ang="0">
                    <a:pos x="45" y="44"/>
                  </a:cxn>
                  <a:cxn ang="0">
                    <a:pos x="47" y="52"/>
                  </a:cxn>
                  <a:cxn ang="0">
                    <a:pos x="49" y="62"/>
                  </a:cxn>
                  <a:cxn ang="0">
                    <a:pos x="64" y="64"/>
                  </a:cxn>
                  <a:cxn ang="0">
                    <a:pos x="49" y="59"/>
                  </a:cxn>
                </a:cxnLst>
                <a:rect l="0" t="0" r="r" b="b"/>
                <a:pathLst>
                  <a:path w="64" h="64">
                    <a:moveTo>
                      <a:pt x="49" y="59"/>
                    </a:moveTo>
                    <a:lnTo>
                      <a:pt x="64" y="62"/>
                    </a:lnTo>
                    <a:lnTo>
                      <a:pt x="62" y="49"/>
                    </a:lnTo>
                    <a:lnTo>
                      <a:pt x="58" y="39"/>
                    </a:lnTo>
                    <a:lnTo>
                      <a:pt x="53" y="30"/>
                    </a:lnTo>
                    <a:lnTo>
                      <a:pt x="45" y="22"/>
                    </a:lnTo>
                    <a:lnTo>
                      <a:pt x="28" y="10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19" y="22"/>
                    </a:lnTo>
                    <a:lnTo>
                      <a:pt x="36" y="32"/>
                    </a:lnTo>
                    <a:lnTo>
                      <a:pt x="40" y="37"/>
                    </a:lnTo>
                    <a:lnTo>
                      <a:pt x="45" y="44"/>
                    </a:lnTo>
                    <a:lnTo>
                      <a:pt x="47" y="52"/>
                    </a:lnTo>
                    <a:lnTo>
                      <a:pt x="49" y="62"/>
                    </a:lnTo>
                    <a:lnTo>
                      <a:pt x="64" y="64"/>
                    </a:lnTo>
                    <a:lnTo>
                      <a:pt x="49" y="5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00" name="Freeform 872"/>
              <p:cNvSpPr>
                <a:spLocks/>
              </p:cNvSpPr>
              <p:nvPr/>
            </p:nvSpPr>
            <p:spPr bwMode="auto">
              <a:xfrm>
                <a:off x="2099" y="2541"/>
                <a:ext cx="75" cy="169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58" y="4"/>
                  </a:cxn>
                  <a:cxn ang="0">
                    <a:pos x="0" y="164"/>
                  </a:cxn>
                  <a:cxn ang="0">
                    <a:pos x="15" y="169"/>
                  </a:cxn>
                  <a:cxn ang="0">
                    <a:pos x="73" y="9"/>
                  </a:cxn>
                  <a:cxn ang="0">
                    <a:pos x="71" y="0"/>
                  </a:cxn>
                  <a:cxn ang="0">
                    <a:pos x="73" y="9"/>
                  </a:cxn>
                  <a:cxn ang="0">
                    <a:pos x="75" y="4"/>
                  </a:cxn>
                  <a:cxn ang="0">
                    <a:pos x="71" y="0"/>
                  </a:cxn>
                </a:cxnLst>
                <a:rect l="0" t="0" r="r" b="b"/>
                <a:pathLst>
                  <a:path w="75" h="169">
                    <a:moveTo>
                      <a:pt x="71" y="0"/>
                    </a:moveTo>
                    <a:lnTo>
                      <a:pt x="58" y="4"/>
                    </a:lnTo>
                    <a:lnTo>
                      <a:pt x="0" y="164"/>
                    </a:lnTo>
                    <a:lnTo>
                      <a:pt x="15" y="169"/>
                    </a:lnTo>
                    <a:lnTo>
                      <a:pt x="73" y="9"/>
                    </a:lnTo>
                    <a:lnTo>
                      <a:pt x="71" y="0"/>
                    </a:lnTo>
                    <a:lnTo>
                      <a:pt x="73" y="9"/>
                    </a:lnTo>
                    <a:lnTo>
                      <a:pt x="75" y="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01" name="Freeform 873"/>
              <p:cNvSpPr>
                <a:spLocks/>
              </p:cNvSpPr>
              <p:nvPr/>
            </p:nvSpPr>
            <p:spPr bwMode="auto">
              <a:xfrm>
                <a:off x="2120" y="2524"/>
                <a:ext cx="50" cy="27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9" y="14"/>
                  </a:cxn>
                  <a:cxn ang="0">
                    <a:pos x="19" y="15"/>
                  </a:cxn>
                  <a:cxn ang="0">
                    <a:pos x="26" y="19"/>
                  </a:cxn>
                  <a:cxn ang="0">
                    <a:pos x="34" y="22"/>
                  </a:cxn>
                  <a:cxn ang="0">
                    <a:pos x="39" y="27"/>
                  </a:cxn>
                  <a:cxn ang="0">
                    <a:pos x="50" y="17"/>
                  </a:cxn>
                  <a:cxn ang="0">
                    <a:pos x="43" y="12"/>
                  </a:cxn>
                  <a:cxn ang="0">
                    <a:pos x="34" y="5"/>
                  </a:cxn>
                  <a:cxn ang="0">
                    <a:pos x="22" y="2"/>
                  </a:cxn>
                  <a:cxn ang="0">
                    <a:pos x="9" y="0"/>
                  </a:cxn>
                  <a:cxn ang="0">
                    <a:pos x="17" y="9"/>
                  </a:cxn>
                  <a:cxn ang="0">
                    <a:pos x="2" y="5"/>
                  </a:cxn>
                  <a:cxn ang="0">
                    <a:pos x="0" y="14"/>
                  </a:cxn>
                  <a:cxn ang="0">
                    <a:pos x="9" y="14"/>
                  </a:cxn>
                  <a:cxn ang="0">
                    <a:pos x="2" y="5"/>
                  </a:cxn>
                </a:cxnLst>
                <a:rect l="0" t="0" r="r" b="b"/>
                <a:pathLst>
                  <a:path w="50" h="27">
                    <a:moveTo>
                      <a:pt x="2" y="5"/>
                    </a:moveTo>
                    <a:lnTo>
                      <a:pt x="9" y="14"/>
                    </a:lnTo>
                    <a:lnTo>
                      <a:pt x="19" y="15"/>
                    </a:lnTo>
                    <a:lnTo>
                      <a:pt x="26" y="19"/>
                    </a:lnTo>
                    <a:lnTo>
                      <a:pt x="34" y="22"/>
                    </a:lnTo>
                    <a:lnTo>
                      <a:pt x="39" y="27"/>
                    </a:lnTo>
                    <a:lnTo>
                      <a:pt x="50" y="17"/>
                    </a:lnTo>
                    <a:lnTo>
                      <a:pt x="43" y="12"/>
                    </a:lnTo>
                    <a:lnTo>
                      <a:pt x="34" y="5"/>
                    </a:lnTo>
                    <a:lnTo>
                      <a:pt x="22" y="2"/>
                    </a:lnTo>
                    <a:lnTo>
                      <a:pt x="9" y="0"/>
                    </a:lnTo>
                    <a:lnTo>
                      <a:pt x="17" y="9"/>
                    </a:lnTo>
                    <a:lnTo>
                      <a:pt x="2" y="5"/>
                    </a:lnTo>
                    <a:lnTo>
                      <a:pt x="0" y="14"/>
                    </a:lnTo>
                    <a:lnTo>
                      <a:pt x="9" y="1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02" name="Freeform 874"/>
              <p:cNvSpPr>
                <a:spLocks/>
              </p:cNvSpPr>
              <p:nvPr/>
            </p:nvSpPr>
            <p:spPr bwMode="auto">
              <a:xfrm>
                <a:off x="2122" y="2487"/>
                <a:ext cx="24" cy="4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7" y="5"/>
                  </a:cxn>
                  <a:cxn ang="0">
                    <a:pos x="0" y="42"/>
                  </a:cxn>
                  <a:cxn ang="0">
                    <a:pos x="15" y="46"/>
                  </a:cxn>
                  <a:cxn ang="0">
                    <a:pos x="22" y="9"/>
                  </a:cxn>
                  <a:cxn ang="0">
                    <a:pos x="18" y="0"/>
                  </a:cxn>
                  <a:cxn ang="0">
                    <a:pos x="22" y="9"/>
                  </a:cxn>
                  <a:cxn ang="0">
                    <a:pos x="24" y="4"/>
                  </a:cxn>
                  <a:cxn ang="0">
                    <a:pos x="18" y="0"/>
                  </a:cxn>
                </a:cxnLst>
                <a:rect l="0" t="0" r="r" b="b"/>
                <a:pathLst>
                  <a:path w="24" h="46">
                    <a:moveTo>
                      <a:pt x="18" y="0"/>
                    </a:moveTo>
                    <a:lnTo>
                      <a:pt x="7" y="5"/>
                    </a:lnTo>
                    <a:lnTo>
                      <a:pt x="0" y="42"/>
                    </a:lnTo>
                    <a:lnTo>
                      <a:pt x="15" y="46"/>
                    </a:lnTo>
                    <a:lnTo>
                      <a:pt x="22" y="9"/>
                    </a:lnTo>
                    <a:lnTo>
                      <a:pt x="18" y="0"/>
                    </a:lnTo>
                    <a:lnTo>
                      <a:pt x="22" y="9"/>
                    </a:lnTo>
                    <a:lnTo>
                      <a:pt x="24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03" name="Freeform 875"/>
              <p:cNvSpPr>
                <a:spLocks/>
              </p:cNvSpPr>
              <p:nvPr/>
            </p:nvSpPr>
            <p:spPr bwMode="auto">
              <a:xfrm>
                <a:off x="2043" y="2448"/>
                <a:ext cx="97" cy="5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4"/>
                  </a:cxn>
                  <a:cxn ang="0">
                    <a:pos x="90" y="53"/>
                  </a:cxn>
                  <a:cxn ang="0">
                    <a:pos x="97" y="39"/>
                  </a:cxn>
                  <a:cxn ang="0">
                    <a:pos x="5" y="2"/>
                  </a:cxn>
                  <a:cxn ang="0">
                    <a:pos x="2" y="0"/>
                  </a:cxn>
                </a:cxnLst>
                <a:rect l="0" t="0" r="r" b="b"/>
                <a:pathLst>
                  <a:path w="97" h="53">
                    <a:moveTo>
                      <a:pt x="2" y="0"/>
                    </a:moveTo>
                    <a:lnTo>
                      <a:pt x="0" y="14"/>
                    </a:lnTo>
                    <a:lnTo>
                      <a:pt x="90" y="53"/>
                    </a:lnTo>
                    <a:lnTo>
                      <a:pt x="97" y="39"/>
                    </a:lnTo>
                    <a:lnTo>
                      <a:pt x="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04" name="Freeform 876"/>
              <p:cNvSpPr>
                <a:spLocks/>
              </p:cNvSpPr>
              <p:nvPr/>
            </p:nvSpPr>
            <p:spPr bwMode="auto">
              <a:xfrm>
                <a:off x="1992" y="2448"/>
                <a:ext cx="54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54" y="16"/>
                  </a:cxn>
                  <a:cxn ang="0">
                    <a:pos x="53" y="0"/>
                  </a:cxn>
                  <a:cxn ang="0">
                    <a:pos x="0" y="11"/>
                  </a:cxn>
                  <a:cxn ang="0">
                    <a:pos x="0" y="24"/>
                  </a:cxn>
                </a:cxnLst>
                <a:rect l="0" t="0" r="r" b="b"/>
                <a:pathLst>
                  <a:path w="54" h="24">
                    <a:moveTo>
                      <a:pt x="0" y="24"/>
                    </a:moveTo>
                    <a:lnTo>
                      <a:pt x="4" y="24"/>
                    </a:lnTo>
                    <a:lnTo>
                      <a:pt x="54" y="16"/>
                    </a:lnTo>
                    <a:lnTo>
                      <a:pt x="53" y="0"/>
                    </a:lnTo>
                    <a:lnTo>
                      <a:pt x="0" y="1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05" name="Freeform 877"/>
              <p:cNvSpPr>
                <a:spLocks/>
              </p:cNvSpPr>
              <p:nvPr/>
            </p:nvSpPr>
            <p:spPr bwMode="auto">
              <a:xfrm>
                <a:off x="1947" y="2442"/>
                <a:ext cx="51" cy="3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5"/>
                  </a:cxn>
                  <a:cxn ang="0">
                    <a:pos x="45" y="30"/>
                  </a:cxn>
                  <a:cxn ang="0">
                    <a:pos x="51" y="17"/>
                  </a:cxn>
                  <a:cxn ang="0">
                    <a:pos x="6" y="1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51" h="30">
                    <a:moveTo>
                      <a:pt x="0" y="1"/>
                    </a:moveTo>
                    <a:lnTo>
                      <a:pt x="0" y="15"/>
                    </a:lnTo>
                    <a:lnTo>
                      <a:pt x="45" y="30"/>
                    </a:lnTo>
                    <a:lnTo>
                      <a:pt x="51" y="17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06" name="Freeform 878"/>
              <p:cNvSpPr>
                <a:spLocks/>
              </p:cNvSpPr>
              <p:nvPr/>
            </p:nvSpPr>
            <p:spPr bwMode="auto">
              <a:xfrm>
                <a:off x="1864" y="2443"/>
                <a:ext cx="90" cy="46"/>
              </a:xfrm>
              <a:custGeom>
                <a:avLst/>
                <a:gdLst/>
                <a:ahLst/>
                <a:cxnLst>
                  <a:cxn ang="0">
                    <a:pos x="4" y="43"/>
                  </a:cxn>
                  <a:cxn ang="0">
                    <a:pos x="15" y="46"/>
                  </a:cxn>
                  <a:cxn ang="0">
                    <a:pos x="90" y="14"/>
                  </a:cxn>
                  <a:cxn ang="0">
                    <a:pos x="83" y="0"/>
                  </a:cxn>
                  <a:cxn ang="0">
                    <a:pos x="8" y="34"/>
                  </a:cxn>
                  <a:cxn ang="0">
                    <a:pos x="4" y="43"/>
                  </a:cxn>
                  <a:cxn ang="0">
                    <a:pos x="8" y="34"/>
                  </a:cxn>
                  <a:cxn ang="0">
                    <a:pos x="0" y="36"/>
                  </a:cxn>
                  <a:cxn ang="0">
                    <a:pos x="4" y="43"/>
                  </a:cxn>
                </a:cxnLst>
                <a:rect l="0" t="0" r="r" b="b"/>
                <a:pathLst>
                  <a:path w="90" h="46">
                    <a:moveTo>
                      <a:pt x="4" y="43"/>
                    </a:moveTo>
                    <a:lnTo>
                      <a:pt x="15" y="46"/>
                    </a:lnTo>
                    <a:lnTo>
                      <a:pt x="90" y="14"/>
                    </a:lnTo>
                    <a:lnTo>
                      <a:pt x="83" y="0"/>
                    </a:lnTo>
                    <a:lnTo>
                      <a:pt x="8" y="34"/>
                    </a:lnTo>
                    <a:lnTo>
                      <a:pt x="4" y="43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07" name="Freeform 879"/>
              <p:cNvSpPr>
                <a:spLocks noEditPoints="1"/>
              </p:cNvSpPr>
              <p:nvPr/>
            </p:nvSpPr>
            <p:spPr bwMode="auto">
              <a:xfrm>
                <a:off x="3393" y="3413"/>
                <a:ext cx="864" cy="808"/>
              </a:xfrm>
              <a:custGeom>
                <a:avLst/>
                <a:gdLst/>
                <a:ahLst/>
                <a:cxnLst>
                  <a:cxn ang="0">
                    <a:pos x="864" y="722"/>
                  </a:cxn>
                  <a:cxn ang="0">
                    <a:pos x="830" y="693"/>
                  </a:cxn>
                  <a:cxn ang="0">
                    <a:pos x="663" y="391"/>
                  </a:cxn>
                  <a:cxn ang="0">
                    <a:pos x="637" y="403"/>
                  </a:cxn>
                  <a:cxn ang="0">
                    <a:pos x="705" y="483"/>
                  </a:cxn>
                  <a:cxn ang="0">
                    <a:pos x="520" y="196"/>
                  </a:cxn>
                  <a:cxn ang="0">
                    <a:pos x="549" y="219"/>
                  </a:cxn>
                  <a:cxn ang="0">
                    <a:pos x="543" y="218"/>
                  </a:cxn>
                  <a:cxn ang="0">
                    <a:pos x="504" y="359"/>
                  </a:cxn>
                  <a:cxn ang="0">
                    <a:pos x="363" y="359"/>
                  </a:cxn>
                  <a:cxn ang="0">
                    <a:pos x="490" y="437"/>
                  </a:cxn>
                  <a:cxn ang="0">
                    <a:pos x="479" y="454"/>
                  </a:cxn>
                  <a:cxn ang="0">
                    <a:pos x="404" y="407"/>
                  </a:cxn>
                  <a:cxn ang="0">
                    <a:pos x="359" y="361"/>
                  </a:cxn>
                  <a:cxn ang="0">
                    <a:pos x="543" y="509"/>
                  </a:cxn>
                  <a:cxn ang="0">
                    <a:pos x="596" y="498"/>
                  </a:cxn>
                  <a:cxn ang="0">
                    <a:pos x="579" y="508"/>
                  </a:cxn>
                  <a:cxn ang="0">
                    <a:pos x="633" y="558"/>
                  </a:cxn>
                  <a:cxn ang="0">
                    <a:pos x="614" y="572"/>
                  </a:cxn>
                  <a:cxn ang="0">
                    <a:pos x="607" y="555"/>
                  </a:cxn>
                  <a:cxn ang="0">
                    <a:pos x="549" y="626"/>
                  </a:cxn>
                  <a:cxn ang="0">
                    <a:pos x="17" y="336"/>
                  </a:cxn>
                  <a:cxn ang="0">
                    <a:pos x="102" y="442"/>
                  </a:cxn>
                  <a:cxn ang="0">
                    <a:pos x="100" y="525"/>
                  </a:cxn>
                  <a:cxn ang="0">
                    <a:pos x="164" y="589"/>
                  </a:cxn>
                  <a:cxn ang="0">
                    <a:pos x="132" y="587"/>
                  </a:cxn>
                  <a:cxn ang="0">
                    <a:pos x="577" y="761"/>
                  </a:cxn>
                  <a:cxn ang="0">
                    <a:pos x="750" y="741"/>
                  </a:cxn>
                  <a:cxn ang="0">
                    <a:pos x="731" y="774"/>
                  </a:cxn>
                  <a:cxn ang="0">
                    <a:pos x="539" y="793"/>
                  </a:cxn>
                  <a:cxn ang="0">
                    <a:pos x="378" y="530"/>
                  </a:cxn>
                  <a:cxn ang="0">
                    <a:pos x="436" y="567"/>
                  </a:cxn>
                  <a:cxn ang="0">
                    <a:pos x="346" y="545"/>
                  </a:cxn>
                  <a:cxn ang="0">
                    <a:pos x="396" y="619"/>
                  </a:cxn>
                  <a:cxn ang="0">
                    <a:pos x="393" y="658"/>
                  </a:cxn>
                  <a:cxn ang="0">
                    <a:pos x="348" y="643"/>
                  </a:cxn>
                  <a:cxn ang="0">
                    <a:pos x="280" y="649"/>
                  </a:cxn>
                  <a:cxn ang="0">
                    <a:pos x="235" y="594"/>
                  </a:cxn>
                  <a:cxn ang="0">
                    <a:pos x="175" y="545"/>
                  </a:cxn>
                  <a:cxn ang="0">
                    <a:pos x="171" y="489"/>
                  </a:cxn>
                  <a:cxn ang="0">
                    <a:pos x="284" y="489"/>
                  </a:cxn>
                  <a:cxn ang="0">
                    <a:pos x="342" y="462"/>
                  </a:cxn>
                  <a:cxn ang="0">
                    <a:pos x="197" y="461"/>
                  </a:cxn>
                  <a:cxn ang="0">
                    <a:pos x="149" y="408"/>
                  </a:cxn>
                  <a:cxn ang="0">
                    <a:pos x="64" y="361"/>
                  </a:cxn>
                  <a:cxn ang="0">
                    <a:pos x="182" y="174"/>
                  </a:cxn>
                  <a:cxn ang="0">
                    <a:pos x="609" y="0"/>
                  </a:cxn>
                  <a:cxn ang="0">
                    <a:pos x="549" y="122"/>
                  </a:cxn>
                  <a:cxn ang="0">
                    <a:pos x="462" y="147"/>
                  </a:cxn>
                  <a:cxn ang="0">
                    <a:pos x="419" y="182"/>
                  </a:cxn>
                  <a:cxn ang="0">
                    <a:pos x="434" y="208"/>
                  </a:cxn>
                  <a:cxn ang="0">
                    <a:pos x="427" y="262"/>
                  </a:cxn>
                  <a:cxn ang="0">
                    <a:pos x="370" y="231"/>
                  </a:cxn>
                  <a:cxn ang="0">
                    <a:pos x="381" y="277"/>
                  </a:cxn>
                  <a:cxn ang="0">
                    <a:pos x="327" y="231"/>
                  </a:cxn>
                  <a:cxn ang="0">
                    <a:pos x="265" y="241"/>
                  </a:cxn>
                  <a:cxn ang="0">
                    <a:pos x="355" y="327"/>
                  </a:cxn>
                  <a:cxn ang="0">
                    <a:pos x="299" y="334"/>
                  </a:cxn>
                  <a:cxn ang="0">
                    <a:pos x="402" y="439"/>
                  </a:cxn>
                  <a:cxn ang="0">
                    <a:pos x="466" y="493"/>
                  </a:cxn>
                  <a:cxn ang="0">
                    <a:pos x="472" y="525"/>
                  </a:cxn>
                  <a:cxn ang="0">
                    <a:pos x="393" y="488"/>
                  </a:cxn>
                </a:cxnLst>
                <a:rect l="0" t="0" r="r" b="b"/>
                <a:pathLst>
                  <a:path w="864" h="808">
                    <a:moveTo>
                      <a:pt x="836" y="720"/>
                    </a:moveTo>
                    <a:lnTo>
                      <a:pt x="838" y="724"/>
                    </a:lnTo>
                    <a:lnTo>
                      <a:pt x="840" y="725"/>
                    </a:lnTo>
                    <a:lnTo>
                      <a:pt x="844" y="729"/>
                    </a:lnTo>
                    <a:lnTo>
                      <a:pt x="847" y="729"/>
                    </a:lnTo>
                    <a:lnTo>
                      <a:pt x="853" y="730"/>
                    </a:lnTo>
                    <a:lnTo>
                      <a:pt x="860" y="730"/>
                    </a:lnTo>
                    <a:lnTo>
                      <a:pt x="862" y="727"/>
                    </a:lnTo>
                    <a:lnTo>
                      <a:pt x="864" y="722"/>
                    </a:lnTo>
                    <a:lnTo>
                      <a:pt x="864" y="717"/>
                    </a:lnTo>
                    <a:lnTo>
                      <a:pt x="862" y="714"/>
                    </a:lnTo>
                    <a:lnTo>
                      <a:pt x="860" y="709"/>
                    </a:lnTo>
                    <a:lnTo>
                      <a:pt x="855" y="703"/>
                    </a:lnTo>
                    <a:lnTo>
                      <a:pt x="849" y="700"/>
                    </a:lnTo>
                    <a:lnTo>
                      <a:pt x="844" y="695"/>
                    </a:lnTo>
                    <a:lnTo>
                      <a:pt x="832" y="688"/>
                    </a:lnTo>
                    <a:lnTo>
                      <a:pt x="828" y="685"/>
                    </a:lnTo>
                    <a:lnTo>
                      <a:pt x="830" y="693"/>
                    </a:lnTo>
                    <a:lnTo>
                      <a:pt x="836" y="720"/>
                    </a:lnTo>
                    <a:close/>
                    <a:moveTo>
                      <a:pt x="637" y="403"/>
                    </a:moveTo>
                    <a:lnTo>
                      <a:pt x="641" y="396"/>
                    </a:lnTo>
                    <a:lnTo>
                      <a:pt x="644" y="391"/>
                    </a:lnTo>
                    <a:lnTo>
                      <a:pt x="648" y="386"/>
                    </a:lnTo>
                    <a:lnTo>
                      <a:pt x="654" y="383"/>
                    </a:lnTo>
                    <a:lnTo>
                      <a:pt x="659" y="383"/>
                    </a:lnTo>
                    <a:lnTo>
                      <a:pt x="661" y="385"/>
                    </a:lnTo>
                    <a:lnTo>
                      <a:pt x="663" y="391"/>
                    </a:lnTo>
                    <a:lnTo>
                      <a:pt x="661" y="403"/>
                    </a:lnTo>
                    <a:lnTo>
                      <a:pt x="658" y="412"/>
                    </a:lnTo>
                    <a:lnTo>
                      <a:pt x="656" y="420"/>
                    </a:lnTo>
                    <a:lnTo>
                      <a:pt x="652" y="423"/>
                    </a:lnTo>
                    <a:lnTo>
                      <a:pt x="648" y="425"/>
                    </a:lnTo>
                    <a:lnTo>
                      <a:pt x="646" y="425"/>
                    </a:lnTo>
                    <a:lnTo>
                      <a:pt x="643" y="420"/>
                    </a:lnTo>
                    <a:lnTo>
                      <a:pt x="641" y="413"/>
                    </a:lnTo>
                    <a:lnTo>
                      <a:pt x="637" y="403"/>
                    </a:lnTo>
                    <a:close/>
                    <a:moveTo>
                      <a:pt x="688" y="474"/>
                    </a:moveTo>
                    <a:lnTo>
                      <a:pt x="678" y="474"/>
                    </a:lnTo>
                    <a:lnTo>
                      <a:pt x="674" y="476"/>
                    </a:lnTo>
                    <a:lnTo>
                      <a:pt x="673" y="481"/>
                    </a:lnTo>
                    <a:lnTo>
                      <a:pt x="674" y="491"/>
                    </a:lnTo>
                    <a:lnTo>
                      <a:pt x="688" y="489"/>
                    </a:lnTo>
                    <a:lnTo>
                      <a:pt x="695" y="488"/>
                    </a:lnTo>
                    <a:lnTo>
                      <a:pt x="701" y="484"/>
                    </a:lnTo>
                    <a:lnTo>
                      <a:pt x="705" y="483"/>
                    </a:lnTo>
                    <a:lnTo>
                      <a:pt x="706" y="481"/>
                    </a:lnTo>
                    <a:lnTo>
                      <a:pt x="705" y="477"/>
                    </a:lnTo>
                    <a:lnTo>
                      <a:pt x="701" y="476"/>
                    </a:lnTo>
                    <a:lnTo>
                      <a:pt x="695" y="474"/>
                    </a:lnTo>
                    <a:lnTo>
                      <a:pt x="688" y="474"/>
                    </a:lnTo>
                    <a:close/>
                    <a:moveTo>
                      <a:pt x="500" y="194"/>
                    </a:moveTo>
                    <a:lnTo>
                      <a:pt x="507" y="192"/>
                    </a:lnTo>
                    <a:lnTo>
                      <a:pt x="515" y="187"/>
                    </a:lnTo>
                    <a:lnTo>
                      <a:pt x="520" y="196"/>
                    </a:lnTo>
                    <a:lnTo>
                      <a:pt x="522" y="203"/>
                    </a:lnTo>
                    <a:lnTo>
                      <a:pt x="520" y="208"/>
                    </a:lnTo>
                    <a:lnTo>
                      <a:pt x="517" y="209"/>
                    </a:lnTo>
                    <a:lnTo>
                      <a:pt x="511" y="209"/>
                    </a:lnTo>
                    <a:lnTo>
                      <a:pt x="505" y="208"/>
                    </a:lnTo>
                    <a:lnTo>
                      <a:pt x="502" y="203"/>
                    </a:lnTo>
                    <a:lnTo>
                      <a:pt x="500" y="194"/>
                    </a:lnTo>
                    <a:close/>
                    <a:moveTo>
                      <a:pt x="543" y="218"/>
                    </a:moveTo>
                    <a:lnTo>
                      <a:pt x="549" y="219"/>
                    </a:lnTo>
                    <a:lnTo>
                      <a:pt x="552" y="224"/>
                    </a:lnTo>
                    <a:lnTo>
                      <a:pt x="554" y="235"/>
                    </a:lnTo>
                    <a:lnTo>
                      <a:pt x="552" y="245"/>
                    </a:lnTo>
                    <a:lnTo>
                      <a:pt x="547" y="258"/>
                    </a:lnTo>
                    <a:lnTo>
                      <a:pt x="541" y="263"/>
                    </a:lnTo>
                    <a:lnTo>
                      <a:pt x="539" y="260"/>
                    </a:lnTo>
                    <a:lnTo>
                      <a:pt x="537" y="251"/>
                    </a:lnTo>
                    <a:lnTo>
                      <a:pt x="539" y="231"/>
                    </a:lnTo>
                    <a:lnTo>
                      <a:pt x="543" y="218"/>
                    </a:lnTo>
                    <a:close/>
                    <a:moveTo>
                      <a:pt x="532" y="386"/>
                    </a:moveTo>
                    <a:lnTo>
                      <a:pt x="541" y="386"/>
                    </a:lnTo>
                    <a:lnTo>
                      <a:pt x="545" y="385"/>
                    </a:lnTo>
                    <a:lnTo>
                      <a:pt x="545" y="381"/>
                    </a:lnTo>
                    <a:lnTo>
                      <a:pt x="543" y="378"/>
                    </a:lnTo>
                    <a:lnTo>
                      <a:pt x="535" y="371"/>
                    </a:lnTo>
                    <a:lnTo>
                      <a:pt x="530" y="364"/>
                    </a:lnTo>
                    <a:lnTo>
                      <a:pt x="515" y="361"/>
                    </a:lnTo>
                    <a:lnTo>
                      <a:pt x="504" y="359"/>
                    </a:lnTo>
                    <a:lnTo>
                      <a:pt x="496" y="358"/>
                    </a:lnTo>
                    <a:lnTo>
                      <a:pt x="492" y="359"/>
                    </a:lnTo>
                    <a:lnTo>
                      <a:pt x="492" y="361"/>
                    </a:lnTo>
                    <a:lnTo>
                      <a:pt x="496" y="364"/>
                    </a:lnTo>
                    <a:lnTo>
                      <a:pt x="504" y="370"/>
                    </a:lnTo>
                    <a:lnTo>
                      <a:pt x="515" y="375"/>
                    </a:lnTo>
                    <a:lnTo>
                      <a:pt x="524" y="381"/>
                    </a:lnTo>
                    <a:lnTo>
                      <a:pt x="532" y="386"/>
                    </a:lnTo>
                    <a:close/>
                    <a:moveTo>
                      <a:pt x="363" y="359"/>
                    </a:moveTo>
                    <a:lnTo>
                      <a:pt x="428" y="398"/>
                    </a:lnTo>
                    <a:lnTo>
                      <a:pt x="447" y="398"/>
                    </a:lnTo>
                    <a:lnTo>
                      <a:pt x="466" y="400"/>
                    </a:lnTo>
                    <a:lnTo>
                      <a:pt x="470" y="403"/>
                    </a:lnTo>
                    <a:lnTo>
                      <a:pt x="475" y="407"/>
                    </a:lnTo>
                    <a:lnTo>
                      <a:pt x="479" y="412"/>
                    </a:lnTo>
                    <a:lnTo>
                      <a:pt x="481" y="418"/>
                    </a:lnTo>
                    <a:lnTo>
                      <a:pt x="489" y="430"/>
                    </a:lnTo>
                    <a:lnTo>
                      <a:pt x="490" y="437"/>
                    </a:lnTo>
                    <a:lnTo>
                      <a:pt x="505" y="457"/>
                    </a:lnTo>
                    <a:lnTo>
                      <a:pt x="511" y="469"/>
                    </a:lnTo>
                    <a:lnTo>
                      <a:pt x="511" y="474"/>
                    </a:lnTo>
                    <a:lnTo>
                      <a:pt x="511" y="476"/>
                    </a:lnTo>
                    <a:lnTo>
                      <a:pt x="507" y="476"/>
                    </a:lnTo>
                    <a:lnTo>
                      <a:pt x="505" y="476"/>
                    </a:lnTo>
                    <a:lnTo>
                      <a:pt x="496" y="472"/>
                    </a:lnTo>
                    <a:lnTo>
                      <a:pt x="489" y="464"/>
                    </a:lnTo>
                    <a:lnTo>
                      <a:pt x="479" y="454"/>
                    </a:lnTo>
                    <a:lnTo>
                      <a:pt x="474" y="442"/>
                    </a:lnTo>
                    <a:lnTo>
                      <a:pt x="470" y="437"/>
                    </a:lnTo>
                    <a:lnTo>
                      <a:pt x="464" y="429"/>
                    </a:lnTo>
                    <a:lnTo>
                      <a:pt x="458" y="422"/>
                    </a:lnTo>
                    <a:lnTo>
                      <a:pt x="453" y="420"/>
                    </a:lnTo>
                    <a:lnTo>
                      <a:pt x="445" y="418"/>
                    </a:lnTo>
                    <a:lnTo>
                      <a:pt x="432" y="417"/>
                    </a:lnTo>
                    <a:lnTo>
                      <a:pt x="419" y="412"/>
                    </a:lnTo>
                    <a:lnTo>
                      <a:pt x="404" y="407"/>
                    </a:lnTo>
                    <a:lnTo>
                      <a:pt x="383" y="396"/>
                    </a:lnTo>
                    <a:lnTo>
                      <a:pt x="380" y="395"/>
                    </a:lnTo>
                    <a:lnTo>
                      <a:pt x="370" y="388"/>
                    </a:lnTo>
                    <a:lnTo>
                      <a:pt x="359" y="378"/>
                    </a:lnTo>
                    <a:lnTo>
                      <a:pt x="353" y="373"/>
                    </a:lnTo>
                    <a:lnTo>
                      <a:pt x="353" y="368"/>
                    </a:lnTo>
                    <a:lnTo>
                      <a:pt x="353" y="364"/>
                    </a:lnTo>
                    <a:lnTo>
                      <a:pt x="355" y="363"/>
                    </a:lnTo>
                    <a:lnTo>
                      <a:pt x="359" y="361"/>
                    </a:lnTo>
                    <a:lnTo>
                      <a:pt x="363" y="359"/>
                    </a:lnTo>
                    <a:close/>
                    <a:moveTo>
                      <a:pt x="537" y="486"/>
                    </a:moveTo>
                    <a:lnTo>
                      <a:pt x="552" y="477"/>
                    </a:lnTo>
                    <a:lnTo>
                      <a:pt x="552" y="488"/>
                    </a:lnTo>
                    <a:lnTo>
                      <a:pt x="552" y="498"/>
                    </a:lnTo>
                    <a:lnTo>
                      <a:pt x="551" y="504"/>
                    </a:lnTo>
                    <a:lnTo>
                      <a:pt x="547" y="509"/>
                    </a:lnTo>
                    <a:lnTo>
                      <a:pt x="545" y="509"/>
                    </a:lnTo>
                    <a:lnTo>
                      <a:pt x="543" y="509"/>
                    </a:lnTo>
                    <a:lnTo>
                      <a:pt x="541" y="509"/>
                    </a:lnTo>
                    <a:lnTo>
                      <a:pt x="541" y="506"/>
                    </a:lnTo>
                    <a:lnTo>
                      <a:pt x="539" y="499"/>
                    </a:lnTo>
                    <a:lnTo>
                      <a:pt x="537" y="486"/>
                    </a:lnTo>
                    <a:close/>
                    <a:moveTo>
                      <a:pt x="584" y="494"/>
                    </a:moveTo>
                    <a:lnTo>
                      <a:pt x="590" y="494"/>
                    </a:lnTo>
                    <a:lnTo>
                      <a:pt x="592" y="496"/>
                    </a:lnTo>
                    <a:lnTo>
                      <a:pt x="596" y="496"/>
                    </a:lnTo>
                    <a:lnTo>
                      <a:pt x="596" y="498"/>
                    </a:lnTo>
                    <a:lnTo>
                      <a:pt x="597" y="501"/>
                    </a:lnTo>
                    <a:lnTo>
                      <a:pt x="597" y="503"/>
                    </a:lnTo>
                    <a:lnTo>
                      <a:pt x="596" y="506"/>
                    </a:lnTo>
                    <a:lnTo>
                      <a:pt x="596" y="508"/>
                    </a:lnTo>
                    <a:lnTo>
                      <a:pt x="592" y="509"/>
                    </a:lnTo>
                    <a:lnTo>
                      <a:pt x="590" y="509"/>
                    </a:lnTo>
                    <a:lnTo>
                      <a:pt x="584" y="509"/>
                    </a:lnTo>
                    <a:lnTo>
                      <a:pt x="582" y="509"/>
                    </a:lnTo>
                    <a:lnTo>
                      <a:pt x="579" y="508"/>
                    </a:lnTo>
                    <a:lnTo>
                      <a:pt x="579" y="506"/>
                    </a:lnTo>
                    <a:lnTo>
                      <a:pt x="579" y="503"/>
                    </a:lnTo>
                    <a:lnTo>
                      <a:pt x="579" y="501"/>
                    </a:lnTo>
                    <a:lnTo>
                      <a:pt x="579" y="498"/>
                    </a:lnTo>
                    <a:lnTo>
                      <a:pt x="579" y="496"/>
                    </a:lnTo>
                    <a:lnTo>
                      <a:pt x="582" y="496"/>
                    </a:lnTo>
                    <a:lnTo>
                      <a:pt x="584" y="494"/>
                    </a:lnTo>
                    <a:close/>
                    <a:moveTo>
                      <a:pt x="631" y="563"/>
                    </a:moveTo>
                    <a:lnTo>
                      <a:pt x="633" y="558"/>
                    </a:lnTo>
                    <a:lnTo>
                      <a:pt x="635" y="555"/>
                    </a:lnTo>
                    <a:lnTo>
                      <a:pt x="637" y="552"/>
                    </a:lnTo>
                    <a:lnTo>
                      <a:pt x="641" y="547"/>
                    </a:lnTo>
                    <a:lnTo>
                      <a:pt x="652" y="558"/>
                    </a:lnTo>
                    <a:lnTo>
                      <a:pt x="648" y="572"/>
                    </a:lnTo>
                    <a:lnTo>
                      <a:pt x="646" y="579"/>
                    </a:lnTo>
                    <a:lnTo>
                      <a:pt x="643" y="575"/>
                    </a:lnTo>
                    <a:lnTo>
                      <a:pt x="631" y="563"/>
                    </a:lnTo>
                    <a:close/>
                    <a:moveTo>
                      <a:pt x="614" y="572"/>
                    </a:moveTo>
                    <a:lnTo>
                      <a:pt x="611" y="577"/>
                    </a:lnTo>
                    <a:lnTo>
                      <a:pt x="607" y="579"/>
                    </a:lnTo>
                    <a:lnTo>
                      <a:pt x="605" y="579"/>
                    </a:lnTo>
                    <a:lnTo>
                      <a:pt x="603" y="577"/>
                    </a:lnTo>
                    <a:lnTo>
                      <a:pt x="599" y="570"/>
                    </a:lnTo>
                    <a:lnTo>
                      <a:pt x="599" y="562"/>
                    </a:lnTo>
                    <a:lnTo>
                      <a:pt x="599" y="553"/>
                    </a:lnTo>
                    <a:lnTo>
                      <a:pt x="603" y="552"/>
                    </a:lnTo>
                    <a:lnTo>
                      <a:pt x="607" y="555"/>
                    </a:lnTo>
                    <a:lnTo>
                      <a:pt x="614" y="572"/>
                    </a:lnTo>
                    <a:close/>
                    <a:moveTo>
                      <a:pt x="528" y="619"/>
                    </a:moveTo>
                    <a:lnTo>
                      <a:pt x="545" y="609"/>
                    </a:lnTo>
                    <a:lnTo>
                      <a:pt x="552" y="607"/>
                    </a:lnTo>
                    <a:lnTo>
                      <a:pt x="554" y="611"/>
                    </a:lnTo>
                    <a:lnTo>
                      <a:pt x="560" y="619"/>
                    </a:lnTo>
                    <a:lnTo>
                      <a:pt x="556" y="622"/>
                    </a:lnTo>
                    <a:lnTo>
                      <a:pt x="552" y="626"/>
                    </a:lnTo>
                    <a:lnTo>
                      <a:pt x="549" y="626"/>
                    </a:lnTo>
                    <a:lnTo>
                      <a:pt x="545" y="626"/>
                    </a:lnTo>
                    <a:lnTo>
                      <a:pt x="535" y="621"/>
                    </a:lnTo>
                    <a:lnTo>
                      <a:pt x="528" y="619"/>
                    </a:lnTo>
                    <a:close/>
                    <a:moveTo>
                      <a:pt x="4" y="373"/>
                    </a:moveTo>
                    <a:lnTo>
                      <a:pt x="2" y="359"/>
                    </a:lnTo>
                    <a:lnTo>
                      <a:pt x="0" y="337"/>
                    </a:lnTo>
                    <a:lnTo>
                      <a:pt x="6" y="334"/>
                    </a:lnTo>
                    <a:lnTo>
                      <a:pt x="11" y="334"/>
                    </a:lnTo>
                    <a:lnTo>
                      <a:pt x="17" y="336"/>
                    </a:lnTo>
                    <a:lnTo>
                      <a:pt x="23" y="341"/>
                    </a:lnTo>
                    <a:lnTo>
                      <a:pt x="4" y="373"/>
                    </a:lnTo>
                    <a:close/>
                    <a:moveTo>
                      <a:pt x="111" y="418"/>
                    </a:moveTo>
                    <a:lnTo>
                      <a:pt x="122" y="422"/>
                    </a:lnTo>
                    <a:lnTo>
                      <a:pt x="120" y="440"/>
                    </a:lnTo>
                    <a:lnTo>
                      <a:pt x="109" y="444"/>
                    </a:lnTo>
                    <a:lnTo>
                      <a:pt x="102" y="445"/>
                    </a:lnTo>
                    <a:lnTo>
                      <a:pt x="102" y="445"/>
                    </a:lnTo>
                    <a:lnTo>
                      <a:pt x="102" y="442"/>
                    </a:lnTo>
                    <a:lnTo>
                      <a:pt x="105" y="437"/>
                    </a:lnTo>
                    <a:lnTo>
                      <a:pt x="109" y="432"/>
                    </a:lnTo>
                    <a:lnTo>
                      <a:pt x="111" y="425"/>
                    </a:lnTo>
                    <a:lnTo>
                      <a:pt x="111" y="418"/>
                    </a:lnTo>
                    <a:close/>
                    <a:moveTo>
                      <a:pt x="115" y="503"/>
                    </a:moveTo>
                    <a:lnTo>
                      <a:pt x="135" y="511"/>
                    </a:lnTo>
                    <a:lnTo>
                      <a:pt x="119" y="525"/>
                    </a:lnTo>
                    <a:lnTo>
                      <a:pt x="109" y="526"/>
                    </a:lnTo>
                    <a:lnTo>
                      <a:pt x="100" y="525"/>
                    </a:lnTo>
                    <a:lnTo>
                      <a:pt x="109" y="513"/>
                    </a:lnTo>
                    <a:lnTo>
                      <a:pt x="115" y="503"/>
                    </a:lnTo>
                    <a:close/>
                    <a:moveTo>
                      <a:pt x="122" y="579"/>
                    </a:moveTo>
                    <a:lnTo>
                      <a:pt x="134" y="579"/>
                    </a:lnTo>
                    <a:lnTo>
                      <a:pt x="143" y="579"/>
                    </a:lnTo>
                    <a:lnTo>
                      <a:pt x="150" y="580"/>
                    </a:lnTo>
                    <a:lnTo>
                      <a:pt x="156" y="582"/>
                    </a:lnTo>
                    <a:lnTo>
                      <a:pt x="162" y="585"/>
                    </a:lnTo>
                    <a:lnTo>
                      <a:pt x="164" y="589"/>
                    </a:lnTo>
                    <a:lnTo>
                      <a:pt x="165" y="590"/>
                    </a:lnTo>
                    <a:lnTo>
                      <a:pt x="165" y="594"/>
                    </a:lnTo>
                    <a:lnTo>
                      <a:pt x="165" y="596"/>
                    </a:lnTo>
                    <a:lnTo>
                      <a:pt x="162" y="597"/>
                    </a:lnTo>
                    <a:lnTo>
                      <a:pt x="158" y="599"/>
                    </a:lnTo>
                    <a:lnTo>
                      <a:pt x="154" y="597"/>
                    </a:lnTo>
                    <a:lnTo>
                      <a:pt x="147" y="596"/>
                    </a:lnTo>
                    <a:lnTo>
                      <a:pt x="139" y="592"/>
                    </a:lnTo>
                    <a:lnTo>
                      <a:pt x="132" y="587"/>
                    </a:lnTo>
                    <a:lnTo>
                      <a:pt x="122" y="579"/>
                    </a:lnTo>
                    <a:close/>
                    <a:moveTo>
                      <a:pt x="487" y="741"/>
                    </a:moveTo>
                    <a:lnTo>
                      <a:pt x="507" y="741"/>
                    </a:lnTo>
                    <a:lnTo>
                      <a:pt x="526" y="742"/>
                    </a:lnTo>
                    <a:lnTo>
                      <a:pt x="535" y="746"/>
                    </a:lnTo>
                    <a:lnTo>
                      <a:pt x="541" y="749"/>
                    </a:lnTo>
                    <a:lnTo>
                      <a:pt x="543" y="756"/>
                    </a:lnTo>
                    <a:lnTo>
                      <a:pt x="543" y="762"/>
                    </a:lnTo>
                    <a:lnTo>
                      <a:pt x="577" y="761"/>
                    </a:lnTo>
                    <a:lnTo>
                      <a:pt x="620" y="756"/>
                    </a:lnTo>
                    <a:lnTo>
                      <a:pt x="641" y="751"/>
                    </a:lnTo>
                    <a:lnTo>
                      <a:pt x="663" y="746"/>
                    </a:lnTo>
                    <a:lnTo>
                      <a:pt x="682" y="741"/>
                    </a:lnTo>
                    <a:lnTo>
                      <a:pt x="697" y="734"/>
                    </a:lnTo>
                    <a:lnTo>
                      <a:pt x="699" y="762"/>
                    </a:lnTo>
                    <a:lnTo>
                      <a:pt x="710" y="756"/>
                    </a:lnTo>
                    <a:lnTo>
                      <a:pt x="729" y="747"/>
                    </a:lnTo>
                    <a:lnTo>
                      <a:pt x="750" y="741"/>
                    </a:lnTo>
                    <a:lnTo>
                      <a:pt x="765" y="739"/>
                    </a:lnTo>
                    <a:lnTo>
                      <a:pt x="767" y="742"/>
                    </a:lnTo>
                    <a:lnTo>
                      <a:pt x="768" y="746"/>
                    </a:lnTo>
                    <a:lnTo>
                      <a:pt x="768" y="749"/>
                    </a:lnTo>
                    <a:lnTo>
                      <a:pt x="767" y="752"/>
                    </a:lnTo>
                    <a:lnTo>
                      <a:pt x="763" y="759"/>
                    </a:lnTo>
                    <a:lnTo>
                      <a:pt x="753" y="764"/>
                    </a:lnTo>
                    <a:lnTo>
                      <a:pt x="744" y="769"/>
                    </a:lnTo>
                    <a:lnTo>
                      <a:pt x="731" y="774"/>
                    </a:lnTo>
                    <a:lnTo>
                      <a:pt x="716" y="779"/>
                    </a:lnTo>
                    <a:lnTo>
                      <a:pt x="699" y="783"/>
                    </a:lnTo>
                    <a:lnTo>
                      <a:pt x="631" y="796"/>
                    </a:lnTo>
                    <a:lnTo>
                      <a:pt x="581" y="808"/>
                    </a:lnTo>
                    <a:lnTo>
                      <a:pt x="575" y="805"/>
                    </a:lnTo>
                    <a:lnTo>
                      <a:pt x="569" y="801"/>
                    </a:lnTo>
                    <a:lnTo>
                      <a:pt x="564" y="798"/>
                    </a:lnTo>
                    <a:lnTo>
                      <a:pt x="556" y="796"/>
                    </a:lnTo>
                    <a:lnTo>
                      <a:pt x="539" y="793"/>
                    </a:lnTo>
                    <a:lnTo>
                      <a:pt x="522" y="791"/>
                    </a:lnTo>
                    <a:lnTo>
                      <a:pt x="505" y="791"/>
                    </a:lnTo>
                    <a:lnTo>
                      <a:pt x="489" y="789"/>
                    </a:lnTo>
                    <a:lnTo>
                      <a:pt x="472" y="788"/>
                    </a:lnTo>
                    <a:lnTo>
                      <a:pt x="458" y="784"/>
                    </a:lnTo>
                    <a:lnTo>
                      <a:pt x="487" y="741"/>
                    </a:lnTo>
                    <a:close/>
                    <a:moveTo>
                      <a:pt x="374" y="484"/>
                    </a:moveTo>
                    <a:lnTo>
                      <a:pt x="376" y="526"/>
                    </a:lnTo>
                    <a:lnTo>
                      <a:pt x="378" y="530"/>
                    </a:lnTo>
                    <a:lnTo>
                      <a:pt x="387" y="535"/>
                    </a:lnTo>
                    <a:lnTo>
                      <a:pt x="400" y="538"/>
                    </a:lnTo>
                    <a:lnTo>
                      <a:pt x="413" y="543"/>
                    </a:lnTo>
                    <a:lnTo>
                      <a:pt x="425" y="547"/>
                    </a:lnTo>
                    <a:lnTo>
                      <a:pt x="434" y="553"/>
                    </a:lnTo>
                    <a:lnTo>
                      <a:pt x="438" y="555"/>
                    </a:lnTo>
                    <a:lnTo>
                      <a:pt x="438" y="558"/>
                    </a:lnTo>
                    <a:lnTo>
                      <a:pt x="438" y="562"/>
                    </a:lnTo>
                    <a:lnTo>
                      <a:pt x="436" y="567"/>
                    </a:lnTo>
                    <a:lnTo>
                      <a:pt x="430" y="570"/>
                    </a:lnTo>
                    <a:lnTo>
                      <a:pt x="427" y="570"/>
                    </a:lnTo>
                    <a:lnTo>
                      <a:pt x="419" y="570"/>
                    </a:lnTo>
                    <a:lnTo>
                      <a:pt x="412" y="569"/>
                    </a:lnTo>
                    <a:lnTo>
                      <a:pt x="396" y="563"/>
                    </a:lnTo>
                    <a:lnTo>
                      <a:pt x="376" y="553"/>
                    </a:lnTo>
                    <a:lnTo>
                      <a:pt x="361" y="547"/>
                    </a:lnTo>
                    <a:lnTo>
                      <a:pt x="351" y="545"/>
                    </a:lnTo>
                    <a:lnTo>
                      <a:pt x="346" y="545"/>
                    </a:lnTo>
                    <a:lnTo>
                      <a:pt x="344" y="547"/>
                    </a:lnTo>
                    <a:lnTo>
                      <a:pt x="348" y="555"/>
                    </a:lnTo>
                    <a:lnTo>
                      <a:pt x="348" y="563"/>
                    </a:lnTo>
                    <a:lnTo>
                      <a:pt x="346" y="570"/>
                    </a:lnTo>
                    <a:lnTo>
                      <a:pt x="346" y="579"/>
                    </a:lnTo>
                    <a:lnTo>
                      <a:pt x="355" y="585"/>
                    </a:lnTo>
                    <a:lnTo>
                      <a:pt x="370" y="594"/>
                    </a:lnTo>
                    <a:lnTo>
                      <a:pt x="385" y="606"/>
                    </a:lnTo>
                    <a:lnTo>
                      <a:pt x="396" y="619"/>
                    </a:lnTo>
                    <a:lnTo>
                      <a:pt x="400" y="626"/>
                    </a:lnTo>
                    <a:lnTo>
                      <a:pt x="402" y="633"/>
                    </a:lnTo>
                    <a:lnTo>
                      <a:pt x="404" y="639"/>
                    </a:lnTo>
                    <a:lnTo>
                      <a:pt x="404" y="646"/>
                    </a:lnTo>
                    <a:lnTo>
                      <a:pt x="404" y="656"/>
                    </a:lnTo>
                    <a:lnTo>
                      <a:pt x="406" y="663"/>
                    </a:lnTo>
                    <a:lnTo>
                      <a:pt x="402" y="663"/>
                    </a:lnTo>
                    <a:lnTo>
                      <a:pt x="398" y="661"/>
                    </a:lnTo>
                    <a:lnTo>
                      <a:pt x="393" y="658"/>
                    </a:lnTo>
                    <a:lnTo>
                      <a:pt x="387" y="653"/>
                    </a:lnTo>
                    <a:lnTo>
                      <a:pt x="374" y="641"/>
                    </a:lnTo>
                    <a:lnTo>
                      <a:pt x="361" y="629"/>
                    </a:lnTo>
                    <a:lnTo>
                      <a:pt x="357" y="628"/>
                    </a:lnTo>
                    <a:lnTo>
                      <a:pt x="355" y="628"/>
                    </a:lnTo>
                    <a:lnTo>
                      <a:pt x="353" y="628"/>
                    </a:lnTo>
                    <a:lnTo>
                      <a:pt x="351" y="629"/>
                    </a:lnTo>
                    <a:lnTo>
                      <a:pt x="350" y="634"/>
                    </a:lnTo>
                    <a:lnTo>
                      <a:pt x="348" y="643"/>
                    </a:lnTo>
                    <a:lnTo>
                      <a:pt x="348" y="651"/>
                    </a:lnTo>
                    <a:lnTo>
                      <a:pt x="346" y="658"/>
                    </a:lnTo>
                    <a:lnTo>
                      <a:pt x="344" y="665"/>
                    </a:lnTo>
                    <a:lnTo>
                      <a:pt x="340" y="668"/>
                    </a:lnTo>
                    <a:lnTo>
                      <a:pt x="291" y="611"/>
                    </a:lnTo>
                    <a:lnTo>
                      <a:pt x="289" y="621"/>
                    </a:lnTo>
                    <a:lnTo>
                      <a:pt x="284" y="641"/>
                    </a:lnTo>
                    <a:lnTo>
                      <a:pt x="282" y="646"/>
                    </a:lnTo>
                    <a:lnTo>
                      <a:pt x="280" y="649"/>
                    </a:lnTo>
                    <a:lnTo>
                      <a:pt x="276" y="651"/>
                    </a:lnTo>
                    <a:lnTo>
                      <a:pt x="271" y="653"/>
                    </a:lnTo>
                    <a:lnTo>
                      <a:pt x="265" y="653"/>
                    </a:lnTo>
                    <a:lnTo>
                      <a:pt x="258" y="651"/>
                    </a:lnTo>
                    <a:lnTo>
                      <a:pt x="250" y="648"/>
                    </a:lnTo>
                    <a:lnTo>
                      <a:pt x="239" y="641"/>
                    </a:lnTo>
                    <a:lnTo>
                      <a:pt x="235" y="624"/>
                    </a:lnTo>
                    <a:lnTo>
                      <a:pt x="235" y="604"/>
                    </a:lnTo>
                    <a:lnTo>
                      <a:pt x="235" y="594"/>
                    </a:lnTo>
                    <a:lnTo>
                      <a:pt x="233" y="584"/>
                    </a:lnTo>
                    <a:lnTo>
                      <a:pt x="233" y="574"/>
                    </a:lnTo>
                    <a:lnTo>
                      <a:pt x="229" y="567"/>
                    </a:lnTo>
                    <a:lnTo>
                      <a:pt x="224" y="560"/>
                    </a:lnTo>
                    <a:lnTo>
                      <a:pt x="216" y="557"/>
                    </a:lnTo>
                    <a:lnTo>
                      <a:pt x="207" y="553"/>
                    </a:lnTo>
                    <a:lnTo>
                      <a:pt x="197" y="552"/>
                    </a:lnTo>
                    <a:lnTo>
                      <a:pt x="186" y="548"/>
                    </a:lnTo>
                    <a:lnTo>
                      <a:pt x="175" y="545"/>
                    </a:lnTo>
                    <a:lnTo>
                      <a:pt x="171" y="542"/>
                    </a:lnTo>
                    <a:lnTo>
                      <a:pt x="165" y="538"/>
                    </a:lnTo>
                    <a:lnTo>
                      <a:pt x="162" y="533"/>
                    </a:lnTo>
                    <a:lnTo>
                      <a:pt x="160" y="528"/>
                    </a:lnTo>
                    <a:lnTo>
                      <a:pt x="160" y="518"/>
                    </a:lnTo>
                    <a:lnTo>
                      <a:pt x="162" y="509"/>
                    </a:lnTo>
                    <a:lnTo>
                      <a:pt x="164" y="501"/>
                    </a:lnTo>
                    <a:lnTo>
                      <a:pt x="167" y="496"/>
                    </a:lnTo>
                    <a:lnTo>
                      <a:pt x="171" y="489"/>
                    </a:lnTo>
                    <a:lnTo>
                      <a:pt x="177" y="486"/>
                    </a:lnTo>
                    <a:lnTo>
                      <a:pt x="182" y="483"/>
                    </a:lnTo>
                    <a:lnTo>
                      <a:pt x="188" y="481"/>
                    </a:lnTo>
                    <a:lnTo>
                      <a:pt x="201" y="477"/>
                    </a:lnTo>
                    <a:lnTo>
                      <a:pt x="218" y="477"/>
                    </a:lnTo>
                    <a:lnTo>
                      <a:pt x="233" y="481"/>
                    </a:lnTo>
                    <a:lnTo>
                      <a:pt x="250" y="483"/>
                    </a:lnTo>
                    <a:lnTo>
                      <a:pt x="269" y="486"/>
                    </a:lnTo>
                    <a:lnTo>
                      <a:pt x="284" y="489"/>
                    </a:lnTo>
                    <a:lnTo>
                      <a:pt x="301" y="489"/>
                    </a:lnTo>
                    <a:lnTo>
                      <a:pt x="314" y="489"/>
                    </a:lnTo>
                    <a:lnTo>
                      <a:pt x="321" y="488"/>
                    </a:lnTo>
                    <a:lnTo>
                      <a:pt x="327" y="486"/>
                    </a:lnTo>
                    <a:lnTo>
                      <a:pt x="331" y="484"/>
                    </a:lnTo>
                    <a:lnTo>
                      <a:pt x="335" y="481"/>
                    </a:lnTo>
                    <a:lnTo>
                      <a:pt x="338" y="476"/>
                    </a:lnTo>
                    <a:lnTo>
                      <a:pt x="342" y="469"/>
                    </a:lnTo>
                    <a:lnTo>
                      <a:pt x="342" y="462"/>
                    </a:lnTo>
                    <a:lnTo>
                      <a:pt x="344" y="454"/>
                    </a:lnTo>
                    <a:lnTo>
                      <a:pt x="333" y="452"/>
                    </a:lnTo>
                    <a:lnTo>
                      <a:pt x="319" y="452"/>
                    </a:lnTo>
                    <a:lnTo>
                      <a:pt x="304" y="452"/>
                    </a:lnTo>
                    <a:lnTo>
                      <a:pt x="289" y="454"/>
                    </a:lnTo>
                    <a:lnTo>
                      <a:pt x="259" y="457"/>
                    </a:lnTo>
                    <a:lnTo>
                      <a:pt x="227" y="461"/>
                    </a:lnTo>
                    <a:lnTo>
                      <a:pt x="212" y="461"/>
                    </a:lnTo>
                    <a:lnTo>
                      <a:pt x="197" y="461"/>
                    </a:lnTo>
                    <a:lnTo>
                      <a:pt x="184" y="459"/>
                    </a:lnTo>
                    <a:lnTo>
                      <a:pt x="171" y="457"/>
                    </a:lnTo>
                    <a:lnTo>
                      <a:pt x="160" y="452"/>
                    </a:lnTo>
                    <a:lnTo>
                      <a:pt x="150" y="447"/>
                    </a:lnTo>
                    <a:lnTo>
                      <a:pt x="143" y="439"/>
                    </a:lnTo>
                    <a:lnTo>
                      <a:pt x="135" y="427"/>
                    </a:lnTo>
                    <a:lnTo>
                      <a:pt x="139" y="418"/>
                    </a:lnTo>
                    <a:lnTo>
                      <a:pt x="145" y="412"/>
                    </a:lnTo>
                    <a:lnTo>
                      <a:pt x="149" y="408"/>
                    </a:lnTo>
                    <a:lnTo>
                      <a:pt x="154" y="405"/>
                    </a:lnTo>
                    <a:lnTo>
                      <a:pt x="165" y="403"/>
                    </a:lnTo>
                    <a:lnTo>
                      <a:pt x="173" y="400"/>
                    </a:lnTo>
                    <a:lnTo>
                      <a:pt x="147" y="395"/>
                    </a:lnTo>
                    <a:lnTo>
                      <a:pt x="119" y="388"/>
                    </a:lnTo>
                    <a:lnTo>
                      <a:pt x="103" y="385"/>
                    </a:lnTo>
                    <a:lnTo>
                      <a:pt x="90" y="378"/>
                    </a:lnTo>
                    <a:lnTo>
                      <a:pt x="75" y="371"/>
                    </a:lnTo>
                    <a:lnTo>
                      <a:pt x="64" y="361"/>
                    </a:lnTo>
                    <a:lnTo>
                      <a:pt x="57" y="332"/>
                    </a:lnTo>
                    <a:lnTo>
                      <a:pt x="81" y="324"/>
                    </a:lnTo>
                    <a:lnTo>
                      <a:pt x="75" y="312"/>
                    </a:lnTo>
                    <a:lnTo>
                      <a:pt x="72" y="300"/>
                    </a:lnTo>
                    <a:lnTo>
                      <a:pt x="105" y="187"/>
                    </a:lnTo>
                    <a:lnTo>
                      <a:pt x="119" y="187"/>
                    </a:lnTo>
                    <a:lnTo>
                      <a:pt x="139" y="186"/>
                    </a:lnTo>
                    <a:lnTo>
                      <a:pt x="162" y="181"/>
                    </a:lnTo>
                    <a:lnTo>
                      <a:pt x="182" y="174"/>
                    </a:lnTo>
                    <a:lnTo>
                      <a:pt x="227" y="143"/>
                    </a:lnTo>
                    <a:lnTo>
                      <a:pt x="258" y="140"/>
                    </a:lnTo>
                    <a:lnTo>
                      <a:pt x="366" y="83"/>
                    </a:lnTo>
                    <a:lnTo>
                      <a:pt x="410" y="81"/>
                    </a:lnTo>
                    <a:lnTo>
                      <a:pt x="466" y="63"/>
                    </a:lnTo>
                    <a:lnTo>
                      <a:pt x="513" y="76"/>
                    </a:lnTo>
                    <a:lnTo>
                      <a:pt x="573" y="51"/>
                    </a:lnTo>
                    <a:lnTo>
                      <a:pt x="556" y="36"/>
                    </a:lnTo>
                    <a:lnTo>
                      <a:pt x="609" y="0"/>
                    </a:lnTo>
                    <a:lnTo>
                      <a:pt x="648" y="41"/>
                    </a:lnTo>
                    <a:lnTo>
                      <a:pt x="622" y="84"/>
                    </a:lnTo>
                    <a:lnTo>
                      <a:pt x="618" y="98"/>
                    </a:lnTo>
                    <a:lnTo>
                      <a:pt x="616" y="117"/>
                    </a:lnTo>
                    <a:lnTo>
                      <a:pt x="607" y="115"/>
                    </a:lnTo>
                    <a:lnTo>
                      <a:pt x="597" y="115"/>
                    </a:lnTo>
                    <a:lnTo>
                      <a:pt x="586" y="115"/>
                    </a:lnTo>
                    <a:lnTo>
                      <a:pt x="573" y="117"/>
                    </a:lnTo>
                    <a:lnTo>
                      <a:pt x="549" y="122"/>
                    </a:lnTo>
                    <a:lnTo>
                      <a:pt x="530" y="127"/>
                    </a:lnTo>
                    <a:lnTo>
                      <a:pt x="520" y="125"/>
                    </a:lnTo>
                    <a:lnTo>
                      <a:pt x="507" y="128"/>
                    </a:lnTo>
                    <a:lnTo>
                      <a:pt x="494" y="132"/>
                    </a:lnTo>
                    <a:lnTo>
                      <a:pt x="481" y="135"/>
                    </a:lnTo>
                    <a:lnTo>
                      <a:pt x="477" y="137"/>
                    </a:lnTo>
                    <a:lnTo>
                      <a:pt x="472" y="140"/>
                    </a:lnTo>
                    <a:lnTo>
                      <a:pt x="468" y="143"/>
                    </a:lnTo>
                    <a:lnTo>
                      <a:pt x="462" y="147"/>
                    </a:lnTo>
                    <a:lnTo>
                      <a:pt x="457" y="160"/>
                    </a:lnTo>
                    <a:lnTo>
                      <a:pt x="449" y="182"/>
                    </a:lnTo>
                    <a:lnTo>
                      <a:pt x="445" y="191"/>
                    </a:lnTo>
                    <a:lnTo>
                      <a:pt x="442" y="194"/>
                    </a:lnTo>
                    <a:lnTo>
                      <a:pt x="436" y="194"/>
                    </a:lnTo>
                    <a:lnTo>
                      <a:pt x="432" y="191"/>
                    </a:lnTo>
                    <a:lnTo>
                      <a:pt x="427" y="187"/>
                    </a:lnTo>
                    <a:lnTo>
                      <a:pt x="421" y="182"/>
                    </a:lnTo>
                    <a:lnTo>
                      <a:pt x="419" y="182"/>
                    </a:lnTo>
                    <a:lnTo>
                      <a:pt x="417" y="181"/>
                    </a:lnTo>
                    <a:lnTo>
                      <a:pt x="415" y="181"/>
                    </a:lnTo>
                    <a:lnTo>
                      <a:pt x="413" y="182"/>
                    </a:lnTo>
                    <a:lnTo>
                      <a:pt x="413" y="186"/>
                    </a:lnTo>
                    <a:lnTo>
                      <a:pt x="413" y="187"/>
                    </a:lnTo>
                    <a:lnTo>
                      <a:pt x="415" y="191"/>
                    </a:lnTo>
                    <a:lnTo>
                      <a:pt x="417" y="192"/>
                    </a:lnTo>
                    <a:lnTo>
                      <a:pt x="427" y="199"/>
                    </a:lnTo>
                    <a:lnTo>
                      <a:pt x="434" y="208"/>
                    </a:lnTo>
                    <a:lnTo>
                      <a:pt x="443" y="214"/>
                    </a:lnTo>
                    <a:lnTo>
                      <a:pt x="451" y="223"/>
                    </a:lnTo>
                    <a:lnTo>
                      <a:pt x="453" y="226"/>
                    </a:lnTo>
                    <a:lnTo>
                      <a:pt x="453" y="230"/>
                    </a:lnTo>
                    <a:lnTo>
                      <a:pt x="453" y="233"/>
                    </a:lnTo>
                    <a:lnTo>
                      <a:pt x="451" y="236"/>
                    </a:lnTo>
                    <a:lnTo>
                      <a:pt x="395" y="204"/>
                    </a:lnTo>
                    <a:lnTo>
                      <a:pt x="381" y="214"/>
                    </a:lnTo>
                    <a:lnTo>
                      <a:pt x="427" y="262"/>
                    </a:lnTo>
                    <a:lnTo>
                      <a:pt x="423" y="265"/>
                    </a:lnTo>
                    <a:lnTo>
                      <a:pt x="419" y="265"/>
                    </a:lnTo>
                    <a:lnTo>
                      <a:pt x="415" y="265"/>
                    </a:lnTo>
                    <a:lnTo>
                      <a:pt x="412" y="263"/>
                    </a:lnTo>
                    <a:lnTo>
                      <a:pt x="402" y="258"/>
                    </a:lnTo>
                    <a:lnTo>
                      <a:pt x="395" y="250"/>
                    </a:lnTo>
                    <a:lnTo>
                      <a:pt x="385" y="241"/>
                    </a:lnTo>
                    <a:lnTo>
                      <a:pt x="376" y="235"/>
                    </a:lnTo>
                    <a:lnTo>
                      <a:pt x="370" y="231"/>
                    </a:lnTo>
                    <a:lnTo>
                      <a:pt x="366" y="231"/>
                    </a:lnTo>
                    <a:lnTo>
                      <a:pt x="361" y="230"/>
                    </a:lnTo>
                    <a:lnTo>
                      <a:pt x="355" y="231"/>
                    </a:lnTo>
                    <a:lnTo>
                      <a:pt x="365" y="245"/>
                    </a:lnTo>
                    <a:lnTo>
                      <a:pt x="378" y="255"/>
                    </a:lnTo>
                    <a:lnTo>
                      <a:pt x="381" y="262"/>
                    </a:lnTo>
                    <a:lnTo>
                      <a:pt x="383" y="268"/>
                    </a:lnTo>
                    <a:lnTo>
                      <a:pt x="383" y="272"/>
                    </a:lnTo>
                    <a:lnTo>
                      <a:pt x="381" y="277"/>
                    </a:lnTo>
                    <a:lnTo>
                      <a:pt x="380" y="280"/>
                    </a:lnTo>
                    <a:lnTo>
                      <a:pt x="376" y="285"/>
                    </a:lnTo>
                    <a:lnTo>
                      <a:pt x="370" y="285"/>
                    </a:lnTo>
                    <a:lnTo>
                      <a:pt x="365" y="282"/>
                    </a:lnTo>
                    <a:lnTo>
                      <a:pt x="359" y="278"/>
                    </a:lnTo>
                    <a:lnTo>
                      <a:pt x="353" y="275"/>
                    </a:lnTo>
                    <a:lnTo>
                      <a:pt x="346" y="262"/>
                    </a:lnTo>
                    <a:lnTo>
                      <a:pt x="336" y="248"/>
                    </a:lnTo>
                    <a:lnTo>
                      <a:pt x="327" y="231"/>
                    </a:lnTo>
                    <a:lnTo>
                      <a:pt x="316" y="214"/>
                    </a:lnTo>
                    <a:lnTo>
                      <a:pt x="304" y="199"/>
                    </a:lnTo>
                    <a:lnTo>
                      <a:pt x="291" y="187"/>
                    </a:lnTo>
                    <a:lnTo>
                      <a:pt x="274" y="187"/>
                    </a:lnTo>
                    <a:lnTo>
                      <a:pt x="273" y="189"/>
                    </a:lnTo>
                    <a:lnTo>
                      <a:pt x="271" y="197"/>
                    </a:lnTo>
                    <a:lnTo>
                      <a:pt x="269" y="206"/>
                    </a:lnTo>
                    <a:lnTo>
                      <a:pt x="267" y="218"/>
                    </a:lnTo>
                    <a:lnTo>
                      <a:pt x="265" y="241"/>
                    </a:lnTo>
                    <a:lnTo>
                      <a:pt x="265" y="255"/>
                    </a:lnTo>
                    <a:lnTo>
                      <a:pt x="267" y="263"/>
                    </a:lnTo>
                    <a:lnTo>
                      <a:pt x="273" y="270"/>
                    </a:lnTo>
                    <a:lnTo>
                      <a:pt x="278" y="278"/>
                    </a:lnTo>
                    <a:lnTo>
                      <a:pt x="286" y="285"/>
                    </a:lnTo>
                    <a:lnTo>
                      <a:pt x="304" y="297"/>
                    </a:lnTo>
                    <a:lnTo>
                      <a:pt x="323" y="309"/>
                    </a:lnTo>
                    <a:lnTo>
                      <a:pt x="340" y="317"/>
                    </a:lnTo>
                    <a:lnTo>
                      <a:pt x="355" y="327"/>
                    </a:lnTo>
                    <a:lnTo>
                      <a:pt x="359" y="331"/>
                    </a:lnTo>
                    <a:lnTo>
                      <a:pt x="363" y="334"/>
                    </a:lnTo>
                    <a:lnTo>
                      <a:pt x="363" y="339"/>
                    </a:lnTo>
                    <a:lnTo>
                      <a:pt x="359" y="343"/>
                    </a:lnTo>
                    <a:lnTo>
                      <a:pt x="348" y="339"/>
                    </a:lnTo>
                    <a:lnTo>
                      <a:pt x="329" y="334"/>
                    </a:lnTo>
                    <a:lnTo>
                      <a:pt x="310" y="327"/>
                    </a:lnTo>
                    <a:lnTo>
                      <a:pt x="297" y="324"/>
                    </a:lnTo>
                    <a:lnTo>
                      <a:pt x="299" y="334"/>
                    </a:lnTo>
                    <a:lnTo>
                      <a:pt x="301" y="344"/>
                    </a:lnTo>
                    <a:lnTo>
                      <a:pt x="306" y="356"/>
                    </a:lnTo>
                    <a:lnTo>
                      <a:pt x="312" y="366"/>
                    </a:lnTo>
                    <a:lnTo>
                      <a:pt x="325" y="386"/>
                    </a:lnTo>
                    <a:lnTo>
                      <a:pt x="338" y="403"/>
                    </a:lnTo>
                    <a:lnTo>
                      <a:pt x="351" y="413"/>
                    </a:lnTo>
                    <a:lnTo>
                      <a:pt x="368" y="422"/>
                    </a:lnTo>
                    <a:lnTo>
                      <a:pt x="385" y="430"/>
                    </a:lnTo>
                    <a:lnTo>
                      <a:pt x="402" y="439"/>
                    </a:lnTo>
                    <a:lnTo>
                      <a:pt x="417" y="447"/>
                    </a:lnTo>
                    <a:lnTo>
                      <a:pt x="432" y="456"/>
                    </a:lnTo>
                    <a:lnTo>
                      <a:pt x="445" y="464"/>
                    </a:lnTo>
                    <a:lnTo>
                      <a:pt x="453" y="476"/>
                    </a:lnTo>
                    <a:lnTo>
                      <a:pt x="453" y="477"/>
                    </a:lnTo>
                    <a:lnTo>
                      <a:pt x="453" y="481"/>
                    </a:lnTo>
                    <a:lnTo>
                      <a:pt x="455" y="483"/>
                    </a:lnTo>
                    <a:lnTo>
                      <a:pt x="458" y="486"/>
                    </a:lnTo>
                    <a:lnTo>
                      <a:pt x="466" y="493"/>
                    </a:lnTo>
                    <a:lnTo>
                      <a:pt x="475" y="499"/>
                    </a:lnTo>
                    <a:lnTo>
                      <a:pt x="483" y="506"/>
                    </a:lnTo>
                    <a:lnTo>
                      <a:pt x="489" y="513"/>
                    </a:lnTo>
                    <a:lnTo>
                      <a:pt x="489" y="516"/>
                    </a:lnTo>
                    <a:lnTo>
                      <a:pt x="489" y="520"/>
                    </a:lnTo>
                    <a:lnTo>
                      <a:pt x="487" y="523"/>
                    </a:lnTo>
                    <a:lnTo>
                      <a:pt x="481" y="525"/>
                    </a:lnTo>
                    <a:lnTo>
                      <a:pt x="475" y="526"/>
                    </a:lnTo>
                    <a:lnTo>
                      <a:pt x="472" y="525"/>
                    </a:lnTo>
                    <a:lnTo>
                      <a:pt x="466" y="523"/>
                    </a:lnTo>
                    <a:lnTo>
                      <a:pt x="460" y="520"/>
                    </a:lnTo>
                    <a:lnTo>
                      <a:pt x="449" y="511"/>
                    </a:lnTo>
                    <a:lnTo>
                      <a:pt x="434" y="501"/>
                    </a:lnTo>
                    <a:lnTo>
                      <a:pt x="417" y="494"/>
                    </a:lnTo>
                    <a:lnTo>
                      <a:pt x="404" y="491"/>
                    </a:lnTo>
                    <a:lnTo>
                      <a:pt x="398" y="491"/>
                    </a:lnTo>
                    <a:lnTo>
                      <a:pt x="395" y="489"/>
                    </a:lnTo>
                    <a:lnTo>
                      <a:pt x="393" y="488"/>
                    </a:lnTo>
                    <a:lnTo>
                      <a:pt x="393" y="484"/>
                    </a:lnTo>
                    <a:lnTo>
                      <a:pt x="374" y="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08" name="Freeform 880"/>
              <p:cNvSpPr>
                <a:spLocks/>
              </p:cNvSpPr>
              <p:nvPr/>
            </p:nvSpPr>
            <p:spPr bwMode="auto">
              <a:xfrm>
                <a:off x="4221" y="4132"/>
                <a:ext cx="38" cy="20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32" y="5"/>
                  </a:cxn>
                  <a:cxn ang="0">
                    <a:pos x="27" y="5"/>
                  </a:cxn>
                  <a:cxn ang="0">
                    <a:pos x="21" y="3"/>
                  </a:cxn>
                  <a:cxn ang="0">
                    <a:pos x="19" y="3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0" y="3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2" y="15"/>
                  </a:cxn>
                  <a:cxn ang="0">
                    <a:pos x="16" y="16"/>
                  </a:cxn>
                  <a:cxn ang="0">
                    <a:pos x="25" y="18"/>
                  </a:cxn>
                  <a:cxn ang="0">
                    <a:pos x="32" y="20"/>
                  </a:cxn>
                  <a:cxn ang="0">
                    <a:pos x="38" y="16"/>
                  </a:cxn>
                  <a:cxn ang="0">
                    <a:pos x="32" y="20"/>
                  </a:cxn>
                  <a:cxn ang="0">
                    <a:pos x="36" y="20"/>
                  </a:cxn>
                  <a:cxn ang="0">
                    <a:pos x="38" y="16"/>
                  </a:cxn>
                  <a:cxn ang="0">
                    <a:pos x="27" y="8"/>
                  </a:cxn>
                </a:cxnLst>
                <a:rect l="0" t="0" r="r" b="b"/>
                <a:pathLst>
                  <a:path w="38" h="20">
                    <a:moveTo>
                      <a:pt x="27" y="8"/>
                    </a:moveTo>
                    <a:lnTo>
                      <a:pt x="32" y="5"/>
                    </a:lnTo>
                    <a:lnTo>
                      <a:pt x="27" y="5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6" y="11"/>
                    </a:lnTo>
                    <a:lnTo>
                      <a:pt x="12" y="15"/>
                    </a:lnTo>
                    <a:lnTo>
                      <a:pt x="16" y="16"/>
                    </a:lnTo>
                    <a:lnTo>
                      <a:pt x="25" y="18"/>
                    </a:lnTo>
                    <a:lnTo>
                      <a:pt x="32" y="20"/>
                    </a:lnTo>
                    <a:lnTo>
                      <a:pt x="38" y="16"/>
                    </a:lnTo>
                    <a:lnTo>
                      <a:pt x="32" y="20"/>
                    </a:lnTo>
                    <a:lnTo>
                      <a:pt x="36" y="20"/>
                    </a:lnTo>
                    <a:lnTo>
                      <a:pt x="38" y="16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09" name="Freeform 881"/>
              <p:cNvSpPr>
                <a:spLocks/>
              </p:cNvSpPr>
              <p:nvPr/>
            </p:nvSpPr>
            <p:spPr bwMode="auto">
              <a:xfrm>
                <a:off x="4231" y="4103"/>
                <a:ext cx="34" cy="4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7" y="15"/>
                  </a:cxn>
                  <a:cxn ang="0">
                    <a:pos x="11" y="19"/>
                  </a:cxn>
                  <a:cxn ang="0">
                    <a:pos x="15" y="22"/>
                  </a:cxn>
                  <a:cxn ang="0">
                    <a:pos x="19" y="25"/>
                  </a:cxn>
                  <a:cxn ang="0">
                    <a:pos x="19" y="29"/>
                  </a:cxn>
                  <a:cxn ang="0">
                    <a:pos x="19" y="32"/>
                  </a:cxn>
                  <a:cxn ang="0">
                    <a:pos x="19" y="34"/>
                  </a:cxn>
                  <a:cxn ang="0">
                    <a:pos x="17" y="37"/>
                  </a:cxn>
                  <a:cxn ang="0">
                    <a:pos x="28" y="45"/>
                  </a:cxn>
                  <a:cxn ang="0">
                    <a:pos x="32" y="40"/>
                  </a:cxn>
                  <a:cxn ang="0">
                    <a:pos x="34" y="34"/>
                  </a:cxn>
                  <a:cxn ang="0">
                    <a:pos x="34" y="27"/>
                  </a:cxn>
                  <a:cxn ang="0">
                    <a:pos x="32" y="20"/>
                  </a:cxn>
                  <a:cxn ang="0">
                    <a:pos x="28" y="13"/>
                  </a:cxn>
                  <a:cxn ang="0">
                    <a:pos x="22" y="8"/>
                  </a:cxn>
                  <a:cxn ang="0">
                    <a:pos x="17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45">
                    <a:moveTo>
                      <a:pt x="0" y="12"/>
                    </a:moveTo>
                    <a:lnTo>
                      <a:pt x="0" y="12"/>
                    </a:lnTo>
                    <a:lnTo>
                      <a:pt x="7" y="15"/>
                    </a:lnTo>
                    <a:lnTo>
                      <a:pt x="11" y="19"/>
                    </a:lnTo>
                    <a:lnTo>
                      <a:pt x="15" y="22"/>
                    </a:lnTo>
                    <a:lnTo>
                      <a:pt x="19" y="25"/>
                    </a:lnTo>
                    <a:lnTo>
                      <a:pt x="19" y="29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7" y="37"/>
                    </a:lnTo>
                    <a:lnTo>
                      <a:pt x="28" y="45"/>
                    </a:lnTo>
                    <a:lnTo>
                      <a:pt x="32" y="40"/>
                    </a:lnTo>
                    <a:lnTo>
                      <a:pt x="34" y="34"/>
                    </a:lnTo>
                    <a:lnTo>
                      <a:pt x="34" y="27"/>
                    </a:lnTo>
                    <a:lnTo>
                      <a:pt x="32" y="20"/>
                    </a:lnTo>
                    <a:lnTo>
                      <a:pt x="28" y="13"/>
                    </a:lnTo>
                    <a:lnTo>
                      <a:pt x="22" y="8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10" name="Freeform 882"/>
              <p:cNvSpPr>
                <a:spLocks/>
              </p:cNvSpPr>
              <p:nvPr/>
            </p:nvSpPr>
            <p:spPr bwMode="auto">
              <a:xfrm>
                <a:off x="4214" y="4096"/>
                <a:ext cx="26" cy="39"/>
              </a:xfrm>
              <a:custGeom>
                <a:avLst/>
                <a:gdLst/>
                <a:ahLst/>
                <a:cxnLst>
                  <a:cxn ang="0">
                    <a:pos x="23" y="36"/>
                  </a:cxn>
                  <a:cxn ang="0">
                    <a:pos x="23" y="36"/>
                  </a:cxn>
                  <a:cxn ang="0">
                    <a:pos x="17" y="9"/>
                  </a:cxn>
                  <a:cxn ang="0">
                    <a:pos x="15" y="4"/>
                  </a:cxn>
                  <a:cxn ang="0">
                    <a:pos x="6" y="10"/>
                  </a:cxn>
                  <a:cxn ang="0">
                    <a:pos x="17" y="19"/>
                  </a:cxn>
                  <a:cxn ang="0">
                    <a:pos x="26" y="7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2" y="12"/>
                  </a:cxn>
                  <a:cxn ang="0">
                    <a:pos x="7" y="39"/>
                  </a:cxn>
                  <a:cxn ang="0">
                    <a:pos x="7" y="39"/>
                  </a:cxn>
                  <a:cxn ang="0">
                    <a:pos x="23" y="36"/>
                  </a:cxn>
                </a:cxnLst>
                <a:rect l="0" t="0" r="r" b="b"/>
                <a:pathLst>
                  <a:path w="26" h="39">
                    <a:moveTo>
                      <a:pt x="23" y="36"/>
                    </a:moveTo>
                    <a:lnTo>
                      <a:pt x="23" y="36"/>
                    </a:lnTo>
                    <a:lnTo>
                      <a:pt x="17" y="9"/>
                    </a:lnTo>
                    <a:lnTo>
                      <a:pt x="15" y="4"/>
                    </a:lnTo>
                    <a:lnTo>
                      <a:pt x="6" y="10"/>
                    </a:lnTo>
                    <a:lnTo>
                      <a:pt x="17" y="19"/>
                    </a:lnTo>
                    <a:lnTo>
                      <a:pt x="26" y="7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23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11" name="Freeform 883"/>
              <p:cNvSpPr>
                <a:spLocks/>
              </p:cNvSpPr>
              <p:nvPr/>
            </p:nvSpPr>
            <p:spPr bwMode="auto">
              <a:xfrm>
                <a:off x="4022" y="3789"/>
                <a:ext cx="42" cy="29"/>
              </a:xfrm>
              <a:custGeom>
                <a:avLst/>
                <a:gdLst/>
                <a:ahLst/>
                <a:cxnLst>
                  <a:cxn ang="0">
                    <a:pos x="40" y="29"/>
                  </a:cxn>
                  <a:cxn ang="0">
                    <a:pos x="40" y="29"/>
                  </a:cxn>
                  <a:cxn ang="0">
                    <a:pos x="42" y="15"/>
                  </a:cxn>
                  <a:cxn ang="0">
                    <a:pos x="40" y="7"/>
                  </a:cxn>
                  <a:cxn ang="0">
                    <a:pos x="30" y="0"/>
                  </a:cxn>
                  <a:cxn ang="0">
                    <a:pos x="21" y="2"/>
                  </a:cxn>
                  <a:cxn ang="0">
                    <a:pos x="15" y="5"/>
                  </a:cxn>
                  <a:cxn ang="0">
                    <a:pos x="8" y="12"/>
                  </a:cxn>
                  <a:cxn ang="0">
                    <a:pos x="4" y="19"/>
                  </a:cxn>
                  <a:cxn ang="0">
                    <a:pos x="0" y="26"/>
                  </a:cxn>
                  <a:cxn ang="0">
                    <a:pos x="15" y="29"/>
                  </a:cxn>
                  <a:cxn ang="0">
                    <a:pos x="17" y="24"/>
                  </a:cxn>
                  <a:cxn ang="0">
                    <a:pos x="21" y="20"/>
                  </a:cxn>
                  <a:cxn ang="0">
                    <a:pos x="25" y="17"/>
                  </a:cxn>
                  <a:cxn ang="0">
                    <a:pos x="29" y="14"/>
                  </a:cxn>
                  <a:cxn ang="0">
                    <a:pos x="29" y="14"/>
                  </a:cxn>
                  <a:cxn ang="0">
                    <a:pos x="25" y="12"/>
                  </a:cxn>
                  <a:cxn ang="0">
                    <a:pos x="27" y="15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40" y="29"/>
                  </a:cxn>
                </a:cxnLst>
                <a:rect l="0" t="0" r="r" b="b"/>
                <a:pathLst>
                  <a:path w="42" h="29">
                    <a:moveTo>
                      <a:pt x="40" y="29"/>
                    </a:moveTo>
                    <a:lnTo>
                      <a:pt x="40" y="29"/>
                    </a:lnTo>
                    <a:lnTo>
                      <a:pt x="42" y="15"/>
                    </a:lnTo>
                    <a:lnTo>
                      <a:pt x="40" y="7"/>
                    </a:lnTo>
                    <a:lnTo>
                      <a:pt x="30" y="0"/>
                    </a:lnTo>
                    <a:lnTo>
                      <a:pt x="21" y="2"/>
                    </a:lnTo>
                    <a:lnTo>
                      <a:pt x="15" y="5"/>
                    </a:lnTo>
                    <a:lnTo>
                      <a:pt x="8" y="12"/>
                    </a:lnTo>
                    <a:lnTo>
                      <a:pt x="4" y="19"/>
                    </a:lnTo>
                    <a:lnTo>
                      <a:pt x="0" y="26"/>
                    </a:lnTo>
                    <a:lnTo>
                      <a:pt x="15" y="29"/>
                    </a:lnTo>
                    <a:lnTo>
                      <a:pt x="17" y="24"/>
                    </a:lnTo>
                    <a:lnTo>
                      <a:pt x="21" y="20"/>
                    </a:lnTo>
                    <a:lnTo>
                      <a:pt x="25" y="17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5" y="12"/>
                    </a:lnTo>
                    <a:lnTo>
                      <a:pt x="27" y="15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40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12" name="Freeform 884"/>
              <p:cNvSpPr>
                <a:spLocks/>
              </p:cNvSpPr>
              <p:nvPr/>
            </p:nvSpPr>
            <p:spPr bwMode="auto">
              <a:xfrm>
                <a:off x="4022" y="3815"/>
                <a:ext cx="40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4" y="13"/>
                  </a:cxn>
                  <a:cxn ang="0">
                    <a:pos x="6" y="21"/>
                  </a:cxn>
                  <a:cxn ang="0">
                    <a:pos x="12" y="28"/>
                  </a:cxn>
                  <a:cxn ang="0">
                    <a:pos x="21" y="32"/>
                  </a:cxn>
                  <a:cxn ang="0">
                    <a:pos x="29" y="27"/>
                  </a:cxn>
                  <a:cxn ang="0">
                    <a:pos x="34" y="20"/>
                  </a:cxn>
                  <a:cxn ang="0">
                    <a:pos x="36" y="13"/>
                  </a:cxn>
                  <a:cxn ang="0">
                    <a:pos x="40" y="3"/>
                  </a:cxn>
                  <a:cxn ang="0">
                    <a:pos x="25" y="0"/>
                  </a:cxn>
                  <a:cxn ang="0">
                    <a:pos x="23" y="8"/>
                  </a:cxn>
                  <a:cxn ang="0">
                    <a:pos x="19" y="15"/>
                  </a:cxn>
                  <a:cxn ang="0">
                    <a:pos x="17" y="18"/>
                  </a:cxn>
                  <a:cxn ang="0">
                    <a:pos x="19" y="16"/>
                  </a:cxn>
                  <a:cxn ang="0">
                    <a:pos x="23" y="18"/>
                  </a:cxn>
                  <a:cxn ang="0">
                    <a:pos x="21" y="16"/>
                  </a:cxn>
                  <a:cxn ang="0">
                    <a:pos x="19" y="10"/>
                  </a:cxn>
                  <a:cxn ang="0">
                    <a:pos x="15" y="0"/>
                  </a:cxn>
                  <a:cxn ang="0">
                    <a:pos x="15" y="3"/>
                  </a:cxn>
                  <a:cxn ang="0">
                    <a:pos x="0" y="0"/>
                  </a:cxn>
                </a:cxnLst>
                <a:rect l="0" t="0" r="r" b="b"/>
                <a:pathLst>
                  <a:path w="40" h="32">
                    <a:moveTo>
                      <a:pt x="0" y="0"/>
                    </a:moveTo>
                    <a:lnTo>
                      <a:pt x="0" y="1"/>
                    </a:lnTo>
                    <a:lnTo>
                      <a:pt x="4" y="13"/>
                    </a:lnTo>
                    <a:lnTo>
                      <a:pt x="6" y="21"/>
                    </a:lnTo>
                    <a:lnTo>
                      <a:pt x="12" y="28"/>
                    </a:lnTo>
                    <a:lnTo>
                      <a:pt x="21" y="32"/>
                    </a:lnTo>
                    <a:lnTo>
                      <a:pt x="29" y="27"/>
                    </a:lnTo>
                    <a:lnTo>
                      <a:pt x="34" y="20"/>
                    </a:lnTo>
                    <a:lnTo>
                      <a:pt x="36" y="13"/>
                    </a:lnTo>
                    <a:lnTo>
                      <a:pt x="40" y="3"/>
                    </a:lnTo>
                    <a:lnTo>
                      <a:pt x="25" y="0"/>
                    </a:lnTo>
                    <a:lnTo>
                      <a:pt x="23" y="8"/>
                    </a:lnTo>
                    <a:lnTo>
                      <a:pt x="19" y="15"/>
                    </a:lnTo>
                    <a:lnTo>
                      <a:pt x="17" y="18"/>
                    </a:lnTo>
                    <a:lnTo>
                      <a:pt x="19" y="16"/>
                    </a:lnTo>
                    <a:lnTo>
                      <a:pt x="23" y="18"/>
                    </a:lnTo>
                    <a:lnTo>
                      <a:pt x="21" y="16"/>
                    </a:lnTo>
                    <a:lnTo>
                      <a:pt x="19" y="1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13" name="Freeform 885"/>
              <p:cNvSpPr>
                <a:spLocks/>
              </p:cNvSpPr>
              <p:nvPr/>
            </p:nvSpPr>
            <p:spPr bwMode="auto">
              <a:xfrm>
                <a:off x="4058" y="3880"/>
                <a:ext cx="23" cy="32"/>
              </a:xfrm>
              <a:custGeom>
                <a:avLst/>
                <a:gdLst/>
                <a:ahLst/>
                <a:cxnLst>
                  <a:cxn ang="0">
                    <a:pos x="8" y="17"/>
                  </a:cxn>
                  <a:cxn ang="0">
                    <a:pos x="17" y="24"/>
                  </a:cxn>
                  <a:cxn ang="0">
                    <a:pos x="15" y="14"/>
                  </a:cxn>
                  <a:cxn ang="0">
                    <a:pos x="15" y="12"/>
                  </a:cxn>
                  <a:cxn ang="0">
                    <a:pos x="13" y="14"/>
                  </a:cxn>
                  <a:cxn ang="0">
                    <a:pos x="23" y="14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2" y="5"/>
                  </a:cxn>
                  <a:cxn ang="0">
                    <a:pos x="0" y="14"/>
                  </a:cxn>
                  <a:cxn ang="0">
                    <a:pos x="2" y="26"/>
                  </a:cxn>
                  <a:cxn ang="0">
                    <a:pos x="11" y="31"/>
                  </a:cxn>
                  <a:cxn ang="0">
                    <a:pos x="2" y="26"/>
                  </a:cxn>
                  <a:cxn ang="0">
                    <a:pos x="4" y="32"/>
                  </a:cxn>
                  <a:cxn ang="0">
                    <a:pos x="11" y="31"/>
                  </a:cxn>
                  <a:cxn ang="0">
                    <a:pos x="8" y="17"/>
                  </a:cxn>
                </a:cxnLst>
                <a:rect l="0" t="0" r="r" b="b"/>
                <a:pathLst>
                  <a:path w="23" h="32">
                    <a:moveTo>
                      <a:pt x="8" y="17"/>
                    </a:moveTo>
                    <a:lnTo>
                      <a:pt x="17" y="2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3" y="14"/>
                    </a:lnTo>
                    <a:lnTo>
                      <a:pt x="23" y="14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2" y="5"/>
                    </a:lnTo>
                    <a:lnTo>
                      <a:pt x="0" y="14"/>
                    </a:lnTo>
                    <a:lnTo>
                      <a:pt x="2" y="26"/>
                    </a:lnTo>
                    <a:lnTo>
                      <a:pt x="11" y="31"/>
                    </a:lnTo>
                    <a:lnTo>
                      <a:pt x="2" y="26"/>
                    </a:lnTo>
                    <a:lnTo>
                      <a:pt x="4" y="32"/>
                    </a:lnTo>
                    <a:lnTo>
                      <a:pt x="11" y="31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14" name="Freeform 886"/>
              <p:cNvSpPr>
                <a:spLocks/>
              </p:cNvSpPr>
              <p:nvPr/>
            </p:nvSpPr>
            <p:spPr bwMode="auto">
              <a:xfrm>
                <a:off x="4066" y="3896"/>
                <a:ext cx="17" cy="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0" y="1"/>
                  </a:cxn>
                  <a:cxn ang="0">
                    <a:pos x="3" y="15"/>
                  </a:cxn>
                  <a:cxn ang="0">
                    <a:pos x="17" y="13"/>
                  </a:cxn>
                  <a:cxn ang="0">
                    <a:pos x="13" y="0"/>
                  </a:cxn>
                </a:cxnLst>
                <a:rect l="0" t="0" r="r" b="b"/>
                <a:pathLst>
                  <a:path w="17" h="15">
                    <a:moveTo>
                      <a:pt x="13" y="0"/>
                    </a:moveTo>
                    <a:lnTo>
                      <a:pt x="13" y="0"/>
                    </a:lnTo>
                    <a:lnTo>
                      <a:pt x="0" y="1"/>
                    </a:lnTo>
                    <a:lnTo>
                      <a:pt x="3" y="15"/>
                    </a:lnTo>
                    <a:lnTo>
                      <a:pt x="17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15" name="Freeform 887"/>
              <p:cNvSpPr>
                <a:spLocks/>
              </p:cNvSpPr>
              <p:nvPr/>
            </p:nvSpPr>
            <p:spPr bwMode="auto">
              <a:xfrm>
                <a:off x="4079" y="3880"/>
                <a:ext cx="28" cy="29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7" y="14"/>
                  </a:cxn>
                  <a:cxn ang="0">
                    <a:pos x="11" y="16"/>
                  </a:cxn>
                  <a:cxn ang="0">
                    <a:pos x="13" y="16"/>
                  </a:cxn>
                  <a:cxn ang="0">
                    <a:pos x="13" y="14"/>
                  </a:cxn>
                  <a:cxn ang="0">
                    <a:pos x="13" y="12"/>
                  </a:cxn>
                  <a:cxn ang="0">
                    <a:pos x="11" y="12"/>
                  </a:cxn>
                  <a:cxn ang="0">
                    <a:pos x="7" y="14"/>
                  </a:cxn>
                  <a:cxn ang="0">
                    <a:pos x="0" y="16"/>
                  </a:cxn>
                  <a:cxn ang="0">
                    <a:pos x="4" y="29"/>
                  </a:cxn>
                  <a:cxn ang="0">
                    <a:pos x="13" y="27"/>
                  </a:cxn>
                  <a:cxn ang="0">
                    <a:pos x="20" y="24"/>
                  </a:cxn>
                  <a:cxn ang="0">
                    <a:pos x="26" y="19"/>
                  </a:cxn>
                  <a:cxn ang="0">
                    <a:pos x="28" y="12"/>
                  </a:cxn>
                  <a:cxn ang="0">
                    <a:pos x="24" y="5"/>
                  </a:cxn>
                  <a:cxn ang="0">
                    <a:pos x="17" y="2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4"/>
                  </a:cxn>
                </a:cxnLst>
                <a:rect l="0" t="0" r="r" b="b"/>
                <a:pathLst>
                  <a:path w="28" h="29">
                    <a:moveTo>
                      <a:pt x="2" y="14"/>
                    </a:moveTo>
                    <a:lnTo>
                      <a:pt x="2" y="14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7" y="14"/>
                    </a:lnTo>
                    <a:lnTo>
                      <a:pt x="0" y="16"/>
                    </a:lnTo>
                    <a:lnTo>
                      <a:pt x="4" y="29"/>
                    </a:lnTo>
                    <a:lnTo>
                      <a:pt x="13" y="27"/>
                    </a:lnTo>
                    <a:lnTo>
                      <a:pt x="20" y="24"/>
                    </a:lnTo>
                    <a:lnTo>
                      <a:pt x="26" y="19"/>
                    </a:lnTo>
                    <a:lnTo>
                      <a:pt x="28" y="12"/>
                    </a:lnTo>
                    <a:lnTo>
                      <a:pt x="24" y="5"/>
                    </a:lnTo>
                    <a:lnTo>
                      <a:pt x="17" y="2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16" name="Freeform 888"/>
              <p:cNvSpPr>
                <a:spLocks/>
              </p:cNvSpPr>
              <p:nvPr/>
            </p:nvSpPr>
            <p:spPr bwMode="auto">
              <a:xfrm>
                <a:off x="3891" y="3589"/>
                <a:ext cx="22" cy="25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11" y="8"/>
                  </a:cxn>
                  <a:cxn ang="0">
                    <a:pos x="6" y="10"/>
                  </a:cxn>
                  <a:cxn ang="0">
                    <a:pos x="0" y="11"/>
                  </a:cxn>
                  <a:cxn ang="0">
                    <a:pos x="6" y="25"/>
                  </a:cxn>
                  <a:cxn ang="0">
                    <a:pos x="13" y="21"/>
                  </a:cxn>
                  <a:cxn ang="0">
                    <a:pos x="22" y="16"/>
                  </a:cxn>
                  <a:cxn ang="0">
                    <a:pos x="11" y="16"/>
                  </a:cxn>
                  <a:cxn ang="0">
                    <a:pos x="22" y="8"/>
                  </a:cxn>
                  <a:cxn ang="0">
                    <a:pos x="17" y="0"/>
                  </a:cxn>
                  <a:cxn ang="0">
                    <a:pos x="11" y="8"/>
                  </a:cxn>
                  <a:cxn ang="0">
                    <a:pos x="22" y="8"/>
                  </a:cxn>
                </a:cxnLst>
                <a:rect l="0" t="0" r="r" b="b"/>
                <a:pathLst>
                  <a:path w="22" h="25">
                    <a:moveTo>
                      <a:pt x="22" y="8"/>
                    </a:moveTo>
                    <a:lnTo>
                      <a:pt x="11" y="8"/>
                    </a:lnTo>
                    <a:lnTo>
                      <a:pt x="6" y="10"/>
                    </a:lnTo>
                    <a:lnTo>
                      <a:pt x="0" y="11"/>
                    </a:lnTo>
                    <a:lnTo>
                      <a:pt x="6" y="25"/>
                    </a:lnTo>
                    <a:lnTo>
                      <a:pt x="13" y="21"/>
                    </a:lnTo>
                    <a:lnTo>
                      <a:pt x="22" y="16"/>
                    </a:lnTo>
                    <a:lnTo>
                      <a:pt x="11" y="16"/>
                    </a:lnTo>
                    <a:lnTo>
                      <a:pt x="22" y="8"/>
                    </a:lnTo>
                    <a:lnTo>
                      <a:pt x="17" y="0"/>
                    </a:lnTo>
                    <a:lnTo>
                      <a:pt x="11" y="8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17" name="Freeform 889"/>
              <p:cNvSpPr>
                <a:spLocks/>
              </p:cNvSpPr>
              <p:nvPr/>
            </p:nvSpPr>
            <p:spPr bwMode="auto">
              <a:xfrm>
                <a:off x="3885" y="3597"/>
                <a:ext cx="38" cy="32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10"/>
                  </a:cxn>
                  <a:cxn ang="0">
                    <a:pos x="2" y="20"/>
                  </a:cxn>
                  <a:cxn ang="0">
                    <a:pos x="8" y="29"/>
                  </a:cxn>
                  <a:cxn ang="0">
                    <a:pos x="17" y="32"/>
                  </a:cxn>
                  <a:cxn ang="0">
                    <a:pos x="27" y="32"/>
                  </a:cxn>
                  <a:cxn ang="0">
                    <a:pos x="34" y="27"/>
                  </a:cxn>
                  <a:cxn ang="0">
                    <a:pos x="38" y="19"/>
                  </a:cxn>
                  <a:cxn ang="0">
                    <a:pos x="36" y="10"/>
                  </a:cxn>
                  <a:cxn ang="0">
                    <a:pos x="28" y="0"/>
                  </a:cxn>
                  <a:cxn ang="0">
                    <a:pos x="17" y="8"/>
                  </a:cxn>
                  <a:cxn ang="0">
                    <a:pos x="21" y="15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3" y="19"/>
                  </a:cxn>
                  <a:cxn ang="0">
                    <a:pos x="21" y="19"/>
                  </a:cxn>
                  <a:cxn ang="0">
                    <a:pos x="19" y="19"/>
                  </a:cxn>
                  <a:cxn ang="0">
                    <a:pos x="17" y="15"/>
                  </a:cxn>
                  <a:cxn ang="0">
                    <a:pos x="17" y="10"/>
                  </a:cxn>
                  <a:cxn ang="0">
                    <a:pos x="12" y="17"/>
                  </a:cxn>
                  <a:cxn ang="0">
                    <a:pos x="6" y="3"/>
                  </a:cxn>
                  <a:cxn ang="0">
                    <a:pos x="0" y="5"/>
                  </a:cxn>
                  <a:cxn ang="0">
                    <a:pos x="0" y="10"/>
                  </a:cxn>
                  <a:cxn ang="0">
                    <a:pos x="6" y="3"/>
                  </a:cxn>
                </a:cxnLst>
                <a:rect l="0" t="0" r="r" b="b"/>
                <a:pathLst>
                  <a:path w="38" h="32">
                    <a:moveTo>
                      <a:pt x="6" y="3"/>
                    </a:moveTo>
                    <a:lnTo>
                      <a:pt x="0" y="10"/>
                    </a:lnTo>
                    <a:lnTo>
                      <a:pt x="2" y="20"/>
                    </a:lnTo>
                    <a:lnTo>
                      <a:pt x="8" y="29"/>
                    </a:lnTo>
                    <a:lnTo>
                      <a:pt x="17" y="32"/>
                    </a:lnTo>
                    <a:lnTo>
                      <a:pt x="27" y="32"/>
                    </a:lnTo>
                    <a:lnTo>
                      <a:pt x="34" y="27"/>
                    </a:lnTo>
                    <a:lnTo>
                      <a:pt x="38" y="19"/>
                    </a:lnTo>
                    <a:lnTo>
                      <a:pt x="36" y="10"/>
                    </a:lnTo>
                    <a:lnTo>
                      <a:pt x="28" y="0"/>
                    </a:lnTo>
                    <a:lnTo>
                      <a:pt x="17" y="8"/>
                    </a:lnTo>
                    <a:lnTo>
                      <a:pt x="21" y="15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7" y="15"/>
                    </a:lnTo>
                    <a:lnTo>
                      <a:pt x="17" y="10"/>
                    </a:lnTo>
                    <a:lnTo>
                      <a:pt x="12" y="17"/>
                    </a:lnTo>
                    <a:lnTo>
                      <a:pt x="6" y="3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18" name="Freeform 890"/>
              <p:cNvSpPr>
                <a:spLocks/>
              </p:cNvSpPr>
              <p:nvPr/>
            </p:nvSpPr>
            <p:spPr bwMode="auto">
              <a:xfrm>
                <a:off x="3936" y="3622"/>
                <a:ext cx="17" cy="17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1" y="5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17" y="15"/>
                  </a:cxn>
                </a:cxnLst>
                <a:rect l="0" t="0" r="r" b="b"/>
                <a:pathLst>
                  <a:path w="17" h="17">
                    <a:moveTo>
                      <a:pt x="17" y="15"/>
                    </a:moveTo>
                    <a:lnTo>
                      <a:pt x="17" y="14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19" name="Freeform 891"/>
              <p:cNvSpPr>
                <a:spLocks/>
              </p:cNvSpPr>
              <p:nvPr/>
            </p:nvSpPr>
            <p:spPr bwMode="auto">
              <a:xfrm>
                <a:off x="3938" y="3637"/>
                <a:ext cx="17" cy="24"/>
              </a:xfrm>
              <a:custGeom>
                <a:avLst/>
                <a:gdLst/>
                <a:ahLst/>
                <a:cxnLst>
                  <a:cxn ang="0">
                    <a:pos x="15" y="24"/>
                  </a:cxn>
                  <a:cxn ang="0">
                    <a:pos x="15" y="24"/>
                  </a:cxn>
                  <a:cxn ang="0">
                    <a:pos x="17" y="11"/>
                  </a:cxn>
                  <a:cxn ang="0">
                    <a:pos x="15" y="0"/>
                  </a:cxn>
                  <a:cxn ang="0">
                    <a:pos x="0" y="2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0" y="19"/>
                  </a:cxn>
                  <a:cxn ang="0">
                    <a:pos x="15" y="24"/>
                  </a:cxn>
                </a:cxnLst>
                <a:rect l="0" t="0" r="r" b="b"/>
                <a:pathLst>
                  <a:path w="17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17" y="11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20" name="Freeform 892"/>
              <p:cNvSpPr>
                <a:spLocks/>
              </p:cNvSpPr>
              <p:nvPr/>
            </p:nvSpPr>
            <p:spPr bwMode="auto">
              <a:xfrm>
                <a:off x="3923" y="3622"/>
                <a:ext cx="30" cy="6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" y="4"/>
                  </a:cxn>
                  <a:cxn ang="0">
                    <a:pos x="2" y="21"/>
                  </a:cxn>
                  <a:cxn ang="0">
                    <a:pos x="0" y="42"/>
                  </a:cxn>
                  <a:cxn ang="0">
                    <a:pos x="2" y="53"/>
                  </a:cxn>
                  <a:cxn ang="0">
                    <a:pos x="13" y="61"/>
                  </a:cxn>
                  <a:cxn ang="0">
                    <a:pos x="22" y="53"/>
                  </a:cxn>
                  <a:cxn ang="0">
                    <a:pos x="30" y="39"/>
                  </a:cxn>
                  <a:cxn ang="0">
                    <a:pos x="15" y="34"/>
                  </a:cxn>
                  <a:cxn ang="0">
                    <a:pos x="9" y="46"/>
                  </a:cxn>
                  <a:cxn ang="0">
                    <a:pos x="9" y="47"/>
                  </a:cxn>
                  <a:cxn ang="0">
                    <a:pos x="17" y="49"/>
                  </a:cxn>
                  <a:cxn ang="0">
                    <a:pos x="17" y="44"/>
                  </a:cxn>
                  <a:cxn ang="0">
                    <a:pos x="17" y="22"/>
                  </a:cxn>
                  <a:cxn ang="0">
                    <a:pos x="21" y="12"/>
                  </a:cxn>
                  <a:cxn ang="0">
                    <a:pos x="13" y="15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4"/>
                  </a:cxn>
                  <a:cxn ang="0">
                    <a:pos x="13" y="0"/>
                  </a:cxn>
                </a:cxnLst>
                <a:rect l="0" t="0" r="r" b="b"/>
                <a:pathLst>
                  <a:path w="30" h="61">
                    <a:moveTo>
                      <a:pt x="13" y="0"/>
                    </a:moveTo>
                    <a:lnTo>
                      <a:pt x="7" y="4"/>
                    </a:lnTo>
                    <a:lnTo>
                      <a:pt x="2" y="21"/>
                    </a:lnTo>
                    <a:lnTo>
                      <a:pt x="0" y="42"/>
                    </a:lnTo>
                    <a:lnTo>
                      <a:pt x="2" y="53"/>
                    </a:lnTo>
                    <a:lnTo>
                      <a:pt x="13" y="61"/>
                    </a:lnTo>
                    <a:lnTo>
                      <a:pt x="22" y="53"/>
                    </a:lnTo>
                    <a:lnTo>
                      <a:pt x="30" y="39"/>
                    </a:lnTo>
                    <a:lnTo>
                      <a:pt x="15" y="34"/>
                    </a:lnTo>
                    <a:lnTo>
                      <a:pt x="9" y="46"/>
                    </a:lnTo>
                    <a:lnTo>
                      <a:pt x="9" y="47"/>
                    </a:lnTo>
                    <a:lnTo>
                      <a:pt x="17" y="49"/>
                    </a:lnTo>
                    <a:lnTo>
                      <a:pt x="17" y="44"/>
                    </a:lnTo>
                    <a:lnTo>
                      <a:pt x="17" y="22"/>
                    </a:lnTo>
                    <a:lnTo>
                      <a:pt x="21" y="12"/>
                    </a:lnTo>
                    <a:lnTo>
                      <a:pt x="13" y="15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21" name="Freeform 893"/>
              <p:cNvSpPr>
                <a:spLocks/>
              </p:cNvSpPr>
              <p:nvPr/>
            </p:nvSpPr>
            <p:spPr bwMode="auto">
              <a:xfrm>
                <a:off x="3915" y="3771"/>
                <a:ext cx="30" cy="35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0" y="6"/>
                  </a:cxn>
                  <a:cxn ang="0">
                    <a:pos x="6" y="17"/>
                  </a:cxn>
                  <a:cxn ang="0">
                    <a:pos x="15" y="25"/>
                  </a:cxn>
                  <a:cxn ang="0">
                    <a:pos x="15" y="25"/>
                  </a:cxn>
                  <a:cxn ang="0">
                    <a:pos x="17" y="22"/>
                  </a:cxn>
                  <a:cxn ang="0">
                    <a:pos x="17" y="22"/>
                  </a:cxn>
                  <a:cxn ang="0">
                    <a:pos x="10" y="22"/>
                  </a:cxn>
                  <a:cxn ang="0">
                    <a:pos x="8" y="35"/>
                  </a:cxn>
                  <a:cxn ang="0">
                    <a:pos x="19" y="35"/>
                  </a:cxn>
                  <a:cxn ang="0">
                    <a:pos x="29" y="32"/>
                  </a:cxn>
                  <a:cxn ang="0">
                    <a:pos x="30" y="22"/>
                  </a:cxn>
                  <a:cxn ang="0">
                    <a:pos x="27" y="17"/>
                  </a:cxn>
                  <a:cxn ang="0">
                    <a:pos x="19" y="8"/>
                  </a:cxn>
                  <a:cxn ang="0">
                    <a:pos x="15" y="6"/>
                  </a:cxn>
                  <a:cxn ang="0">
                    <a:pos x="10" y="0"/>
                  </a:cxn>
                  <a:cxn ang="0">
                    <a:pos x="15" y="6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6" y="13"/>
                  </a:cxn>
                </a:cxnLst>
                <a:rect l="0" t="0" r="r" b="b"/>
                <a:pathLst>
                  <a:path w="30" h="35">
                    <a:moveTo>
                      <a:pt x="6" y="13"/>
                    </a:moveTo>
                    <a:lnTo>
                      <a:pt x="0" y="6"/>
                    </a:lnTo>
                    <a:lnTo>
                      <a:pt x="6" y="17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0" y="22"/>
                    </a:lnTo>
                    <a:lnTo>
                      <a:pt x="8" y="35"/>
                    </a:lnTo>
                    <a:lnTo>
                      <a:pt x="19" y="35"/>
                    </a:lnTo>
                    <a:lnTo>
                      <a:pt x="29" y="32"/>
                    </a:lnTo>
                    <a:lnTo>
                      <a:pt x="30" y="22"/>
                    </a:lnTo>
                    <a:lnTo>
                      <a:pt x="27" y="17"/>
                    </a:lnTo>
                    <a:lnTo>
                      <a:pt x="19" y="8"/>
                    </a:lnTo>
                    <a:lnTo>
                      <a:pt x="15" y="6"/>
                    </a:lnTo>
                    <a:lnTo>
                      <a:pt x="10" y="0"/>
                    </a:lnTo>
                    <a:lnTo>
                      <a:pt x="15" y="6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22" name="Freeform 894"/>
              <p:cNvSpPr>
                <a:spLocks/>
              </p:cNvSpPr>
              <p:nvPr/>
            </p:nvSpPr>
            <p:spPr bwMode="auto">
              <a:xfrm>
                <a:off x="3878" y="3764"/>
                <a:ext cx="47" cy="35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34" y="17"/>
                  </a:cxn>
                  <a:cxn ang="0">
                    <a:pos x="22" y="12"/>
                  </a:cxn>
                  <a:cxn ang="0">
                    <a:pos x="15" y="8"/>
                  </a:cxn>
                  <a:cxn ang="0">
                    <a:pos x="13" y="7"/>
                  </a:cxn>
                  <a:cxn ang="0">
                    <a:pos x="13" y="13"/>
                  </a:cxn>
                  <a:cxn ang="0">
                    <a:pos x="11" y="15"/>
                  </a:cxn>
                  <a:cxn ang="0">
                    <a:pos x="19" y="15"/>
                  </a:cxn>
                  <a:cxn ang="0">
                    <a:pos x="28" y="17"/>
                  </a:cxn>
                  <a:cxn ang="0">
                    <a:pos x="43" y="20"/>
                  </a:cxn>
                  <a:cxn ang="0">
                    <a:pos x="47" y="7"/>
                  </a:cxn>
                  <a:cxn ang="0">
                    <a:pos x="32" y="3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2" y="3"/>
                  </a:cxn>
                  <a:cxn ang="0">
                    <a:pos x="0" y="13"/>
                  </a:cxn>
                  <a:cxn ang="0">
                    <a:pos x="5" y="20"/>
                  </a:cxn>
                  <a:cxn ang="0">
                    <a:pos x="15" y="25"/>
                  </a:cxn>
                  <a:cxn ang="0">
                    <a:pos x="28" y="30"/>
                  </a:cxn>
                  <a:cxn ang="0">
                    <a:pos x="37" y="24"/>
                  </a:cxn>
                  <a:cxn ang="0">
                    <a:pos x="28" y="30"/>
                  </a:cxn>
                  <a:cxn ang="0">
                    <a:pos x="37" y="35"/>
                  </a:cxn>
                  <a:cxn ang="0">
                    <a:pos x="37" y="24"/>
                  </a:cxn>
                  <a:cxn ang="0">
                    <a:pos x="22" y="24"/>
                  </a:cxn>
                </a:cxnLst>
                <a:rect l="0" t="0" r="r" b="b"/>
                <a:pathLst>
                  <a:path w="47" h="35">
                    <a:moveTo>
                      <a:pt x="22" y="24"/>
                    </a:moveTo>
                    <a:lnTo>
                      <a:pt x="34" y="17"/>
                    </a:lnTo>
                    <a:lnTo>
                      <a:pt x="22" y="12"/>
                    </a:lnTo>
                    <a:lnTo>
                      <a:pt x="15" y="8"/>
                    </a:lnTo>
                    <a:lnTo>
                      <a:pt x="13" y="7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9" y="15"/>
                    </a:lnTo>
                    <a:lnTo>
                      <a:pt x="28" y="17"/>
                    </a:lnTo>
                    <a:lnTo>
                      <a:pt x="43" y="20"/>
                    </a:lnTo>
                    <a:lnTo>
                      <a:pt x="47" y="7"/>
                    </a:lnTo>
                    <a:lnTo>
                      <a:pt x="32" y="3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2" y="3"/>
                    </a:lnTo>
                    <a:lnTo>
                      <a:pt x="0" y="13"/>
                    </a:lnTo>
                    <a:lnTo>
                      <a:pt x="5" y="20"/>
                    </a:lnTo>
                    <a:lnTo>
                      <a:pt x="15" y="25"/>
                    </a:lnTo>
                    <a:lnTo>
                      <a:pt x="28" y="30"/>
                    </a:lnTo>
                    <a:lnTo>
                      <a:pt x="37" y="24"/>
                    </a:lnTo>
                    <a:lnTo>
                      <a:pt x="28" y="30"/>
                    </a:lnTo>
                    <a:lnTo>
                      <a:pt x="37" y="35"/>
                    </a:lnTo>
                    <a:lnTo>
                      <a:pt x="37" y="24"/>
                    </a:ln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23" name="Freeform 895"/>
              <p:cNvSpPr>
                <a:spLocks/>
              </p:cNvSpPr>
              <p:nvPr/>
            </p:nvSpPr>
            <p:spPr bwMode="auto">
              <a:xfrm>
                <a:off x="3900" y="3788"/>
                <a:ext cx="32" cy="18"/>
              </a:xfrm>
              <a:custGeom>
                <a:avLst/>
                <a:gdLst/>
                <a:ahLst/>
                <a:cxnLst>
                  <a:cxn ang="0">
                    <a:pos x="25" y="5"/>
                  </a:cxn>
                  <a:cxn ang="0">
                    <a:pos x="15" y="13"/>
                  </a:cxn>
                  <a:cxn ang="0">
                    <a:pos x="21" y="1"/>
                  </a:cxn>
                  <a:cxn ang="0">
                    <a:pos x="0" y="0"/>
                  </a:cxn>
                  <a:cxn ang="0">
                    <a:pos x="15" y="0"/>
                  </a:cxn>
                  <a:cxn ang="0">
                    <a:pos x="12" y="11"/>
                  </a:cxn>
                  <a:cxn ang="0">
                    <a:pos x="32" y="11"/>
                  </a:cxn>
                  <a:cxn ang="0">
                    <a:pos x="23" y="18"/>
                  </a:cxn>
                  <a:cxn ang="0">
                    <a:pos x="25" y="5"/>
                  </a:cxn>
                  <a:cxn ang="0">
                    <a:pos x="15" y="5"/>
                  </a:cxn>
                  <a:cxn ang="0">
                    <a:pos x="15" y="13"/>
                  </a:cxn>
                  <a:cxn ang="0">
                    <a:pos x="25" y="5"/>
                  </a:cxn>
                </a:cxnLst>
                <a:rect l="0" t="0" r="r" b="b"/>
                <a:pathLst>
                  <a:path w="32" h="18">
                    <a:moveTo>
                      <a:pt x="25" y="5"/>
                    </a:moveTo>
                    <a:lnTo>
                      <a:pt x="15" y="13"/>
                    </a:lnTo>
                    <a:lnTo>
                      <a:pt x="21" y="1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2" y="11"/>
                    </a:lnTo>
                    <a:lnTo>
                      <a:pt x="32" y="11"/>
                    </a:lnTo>
                    <a:lnTo>
                      <a:pt x="23" y="18"/>
                    </a:lnTo>
                    <a:lnTo>
                      <a:pt x="25" y="5"/>
                    </a:lnTo>
                    <a:lnTo>
                      <a:pt x="15" y="5"/>
                    </a:lnTo>
                    <a:lnTo>
                      <a:pt x="15" y="13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24" name="Freeform 896"/>
              <p:cNvSpPr>
                <a:spLocks/>
              </p:cNvSpPr>
              <p:nvPr/>
            </p:nvSpPr>
            <p:spPr bwMode="auto">
              <a:xfrm>
                <a:off x="3752" y="3767"/>
                <a:ext cx="75" cy="51"/>
              </a:xfrm>
              <a:custGeom>
                <a:avLst/>
                <a:gdLst/>
                <a:ahLst/>
                <a:cxnLst>
                  <a:cxn ang="0">
                    <a:pos x="69" y="51"/>
                  </a:cxn>
                  <a:cxn ang="0">
                    <a:pos x="75" y="37"/>
                  </a:cxn>
                  <a:cxn ang="0">
                    <a:pos x="7" y="0"/>
                  </a:cxn>
                  <a:cxn ang="0">
                    <a:pos x="0" y="12"/>
                  </a:cxn>
                  <a:cxn ang="0">
                    <a:pos x="66" y="49"/>
                  </a:cxn>
                  <a:cxn ang="0">
                    <a:pos x="69" y="51"/>
                  </a:cxn>
                </a:cxnLst>
                <a:rect l="0" t="0" r="r" b="b"/>
                <a:pathLst>
                  <a:path w="75" h="51">
                    <a:moveTo>
                      <a:pt x="69" y="51"/>
                    </a:moveTo>
                    <a:lnTo>
                      <a:pt x="75" y="37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66" y="49"/>
                    </a:lnTo>
                    <a:lnTo>
                      <a:pt x="69" y="5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25" name="Freeform 897"/>
              <p:cNvSpPr>
                <a:spLocks/>
              </p:cNvSpPr>
              <p:nvPr/>
            </p:nvSpPr>
            <p:spPr bwMode="auto">
              <a:xfrm>
                <a:off x="3821" y="3804"/>
                <a:ext cx="40" cy="17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40" y="2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9" y="14"/>
                  </a:cxn>
                  <a:cxn ang="0">
                    <a:pos x="36" y="17"/>
                  </a:cxn>
                  <a:cxn ang="0">
                    <a:pos x="38" y="17"/>
                  </a:cxn>
                  <a:cxn ang="0">
                    <a:pos x="40" y="2"/>
                  </a:cxn>
                </a:cxnLst>
                <a:rect l="0" t="0" r="r" b="b"/>
                <a:pathLst>
                  <a:path w="40" h="17">
                    <a:moveTo>
                      <a:pt x="40" y="2"/>
                    </a:moveTo>
                    <a:lnTo>
                      <a:pt x="40" y="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9" y="14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26" name="Freeform 898"/>
              <p:cNvSpPr>
                <a:spLocks/>
              </p:cNvSpPr>
              <p:nvPr/>
            </p:nvSpPr>
            <p:spPr bwMode="auto">
              <a:xfrm>
                <a:off x="3859" y="3806"/>
                <a:ext cx="32" cy="49"/>
              </a:xfrm>
              <a:custGeom>
                <a:avLst/>
                <a:gdLst/>
                <a:ahLst/>
                <a:cxnLst>
                  <a:cxn ang="0">
                    <a:pos x="30" y="41"/>
                  </a:cxn>
                  <a:cxn ang="0">
                    <a:pos x="32" y="41"/>
                  </a:cxn>
                  <a:cxn ang="0">
                    <a:pos x="28" y="36"/>
                  </a:cxn>
                  <a:cxn ang="0">
                    <a:pos x="23" y="22"/>
                  </a:cxn>
                  <a:cxn ang="0">
                    <a:pos x="19" y="15"/>
                  </a:cxn>
                  <a:cxn ang="0">
                    <a:pos x="15" y="10"/>
                  </a:cxn>
                  <a:cxn ang="0">
                    <a:pos x="9" y="3"/>
                  </a:cxn>
                  <a:cxn ang="0">
                    <a:pos x="2" y="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6" y="22"/>
                  </a:cxn>
                  <a:cxn ang="0">
                    <a:pos x="9" y="29"/>
                  </a:cxn>
                  <a:cxn ang="0">
                    <a:pos x="15" y="41"/>
                  </a:cxn>
                  <a:cxn ang="0">
                    <a:pos x="19" y="47"/>
                  </a:cxn>
                  <a:cxn ang="0">
                    <a:pos x="19" y="49"/>
                  </a:cxn>
                  <a:cxn ang="0">
                    <a:pos x="30" y="41"/>
                  </a:cxn>
                </a:cxnLst>
                <a:rect l="0" t="0" r="r" b="b"/>
                <a:pathLst>
                  <a:path w="32" h="49">
                    <a:moveTo>
                      <a:pt x="30" y="41"/>
                    </a:moveTo>
                    <a:lnTo>
                      <a:pt x="32" y="41"/>
                    </a:lnTo>
                    <a:lnTo>
                      <a:pt x="28" y="36"/>
                    </a:lnTo>
                    <a:lnTo>
                      <a:pt x="23" y="22"/>
                    </a:lnTo>
                    <a:lnTo>
                      <a:pt x="19" y="15"/>
                    </a:lnTo>
                    <a:lnTo>
                      <a:pt x="15" y="10"/>
                    </a:lnTo>
                    <a:lnTo>
                      <a:pt x="9" y="3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6" y="22"/>
                    </a:lnTo>
                    <a:lnTo>
                      <a:pt x="9" y="29"/>
                    </a:lnTo>
                    <a:lnTo>
                      <a:pt x="15" y="41"/>
                    </a:lnTo>
                    <a:lnTo>
                      <a:pt x="19" y="47"/>
                    </a:lnTo>
                    <a:lnTo>
                      <a:pt x="19" y="49"/>
                    </a:lnTo>
                    <a:lnTo>
                      <a:pt x="30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27" name="Freeform 899"/>
              <p:cNvSpPr>
                <a:spLocks/>
              </p:cNvSpPr>
              <p:nvPr/>
            </p:nvSpPr>
            <p:spPr bwMode="auto">
              <a:xfrm>
                <a:off x="3859" y="3847"/>
                <a:ext cx="53" cy="4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0"/>
                  </a:cxn>
                  <a:cxn ang="0">
                    <a:pos x="6" y="23"/>
                  </a:cxn>
                  <a:cxn ang="0">
                    <a:pos x="15" y="35"/>
                  </a:cxn>
                  <a:cxn ang="0">
                    <a:pos x="26" y="43"/>
                  </a:cxn>
                  <a:cxn ang="0">
                    <a:pos x="36" y="49"/>
                  </a:cxn>
                  <a:cxn ang="0">
                    <a:pos x="43" y="49"/>
                  </a:cxn>
                  <a:cxn ang="0">
                    <a:pos x="51" y="47"/>
                  </a:cxn>
                  <a:cxn ang="0">
                    <a:pos x="53" y="40"/>
                  </a:cxn>
                  <a:cxn ang="0">
                    <a:pos x="53" y="33"/>
                  </a:cxn>
                  <a:cxn ang="0">
                    <a:pos x="45" y="20"/>
                  </a:cxn>
                  <a:cxn ang="0">
                    <a:pos x="30" y="0"/>
                  </a:cxn>
                  <a:cxn ang="0">
                    <a:pos x="19" y="8"/>
                  </a:cxn>
                  <a:cxn ang="0">
                    <a:pos x="32" y="27"/>
                  </a:cxn>
                  <a:cxn ang="0">
                    <a:pos x="38" y="38"/>
                  </a:cxn>
                  <a:cxn ang="0">
                    <a:pos x="38" y="38"/>
                  </a:cxn>
                  <a:cxn ang="0">
                    <a:pos x="39" y="37"/>
                  </a:cxn>
                  <a:cxn ang="0">
                    <a:pos x="41" y="35"/>
                  </a:cxn>
                  <a:cxn ang="0">
                    <a:pos x="43" y="35"/>
                  </a:cxn>
                  <a:cxn ang="0">
                    <a:pos x="36" y="32"/>
                  </a:cxn>
                  <a:cxn ang="0">
                    <a:pos x="28" y="25"/>
                  </a:cxn>
                  <a:cxn ang="0">
                    <a:pos x="21" y="16"/>
                  </a:cxn>
                  <a:cxn ang="0">
                    <a:pos x="15" y="6"/>
                  </a:cxn>
                  <a:cxn ang="0">
                    <a:pos x="13" y="5"/>
                  </a:cxn>
                  <a:cxn ang="0">
                    <a:pos x="0" y="11"/>
                  </a:cxn>
                </a:cxnLst>
                <a:rect l="0" t="0" r="r" b="b"/>
                <a:pathLst>
                  <a:path w="53" h="49">
                    <a:moveTo>
                      <a:pt x="0" y="11"/>
                    </a:moveTo>
                    <a:lnTo>
                      <a:pt x="0" y="10"/>
                    </a:lnTo>
                    <a:lnTo>
                      <a:pt x="6" y="23"/>
                    </a:lnTo>
                    <a:lnTo>
                      <a:pt x="15" y="35"/>
                    </a:lnTo>
                    <a:lnTo>
                      <a:pt x="26" y="43"/>
                    </a:lnTo>
                    <a:lnTo>
                      <a:pt x="36" y="49"/>
                    </a:lnTo>
                    <a:lnTo>
                      <a:pt x="43" y="49"/>
                    </a:lnTo>
                    <a:lnTo>
                      <a:pt x="51" y="47"/>
                    </a:lnTo>
                    <a:lnTo>
                      <a:pt x="53" y="40"/>
                    </a:lnTo>
                    <a:lnTo>
                      <a:pt x="53" y="33"/>
                    </a:lnTo>
                    <a:lnTo>
                      <a:pt x="45" y="20"/>
                    </a:lnTo>
                    <a:lnTo>
                      <a:pt x="30" y="0"/>
                    </a:lnTo>
                    <a:lnTo>
                      <a:pt x="19" y="8"/>
                    </a:lnTo>
                    <a:lnTo>
                      <a:pt x="32" y="27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9" y="37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36" y="32"/>
                    </a:lnTo>
                    <a:lnTo>
                      <a:pt x="28" y="25"/>
                    </a:lnTo>
                    <a:lnTo>
                      <a:pt x="21" y="16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28" name="Freeform 900"/>
              <p:cNvSpPr>
                <a:spLocks/>
              </p:cNvSpPr>
              <p:nvPr/>
            </p:nvSpPr>
            <p:spPr bwMode="auto">
              <a:xfrm>
                <a:off x="3844" y="3826"/>
                <a:ext cx="28" cy="32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7" y="21"/>
                  </a:cxn>
                  <a:cxn ang="0">
                    <a:pos x="11" y="27"/>
                  </a:cxn>
                  <a:cxn ang="0">
                    <a:pos x="15" y="32"/>
                  </a:cxn>
                  <a:cxn ang="0">
                    <a:pos x="28" y="26"/>
                  </a:cxn>
                  <a:cxn ang="0">
                    <a:pos x="24" y="19"/>
                  </a:cxn>
                  <a:cxn ang="0">
                    <a:pos x="19" y="12"/>
                  </a:cxn>
                  <a:cxn ang="0">
                    <a:pos x="1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4"/>
                  </a:cxn>
                </a:cxnLst>
                <a:rect l="0" t="0" r="r" b="b"/>
                <a:pathLst>
                  <a:path w="28" h="32">
                    <a:moveTo>
                      <a:pt x="4" y="14"/>
                    </a:moveTo>
                    <a:lnTo>
                      <a:pt x="4" y="14"/>
                    </a:lnTo>
                    <a:lnTo>
                      <a:pt x="2" y="14"/>
                    </a:lnTo>
                    <a:lnTo>
                      <a:pt x="7" y="21"/>
                    </a:lnTo>
                    <a:lnTo>
                      <a:pt x="11" y="27"/>
                    </a:lnTo>
                    <a:lnTo>
                      <a:pt x="15" y="32"/>
                    </a:lnTo>
                    <a:lnTo>
                      <a:pt x="28" y="26"/>
                    </a:lnTo>
                    <a:lnTo>
                      <a:pt x="24" y="19"/>
                    </a:lnTo>
                    <a:lnTo>
                      <a:pt x="19" y="12"/>
                    </a:lnTo>
                    <a:lnTo>
                      <a:pt x="11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29" name="Freeform 901"/>
              <p:cNvSpPr>
                <a:spLocks/>
              </p:cNvSpPr>
              <p:nvPr/>
            </p:nvSpPr>
            <p:spPr bwMode="auto">
              <a:xfrm>
                <a:off x="3769" y="3801"/>
                <a:ext cx="79" cy="3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7" y="0"/>
                  </a:cxn>
                  <a:cxn ang="0">
                    <a:pos x="4" y="15"/>
                  </a:cxn>
                  <a:cxn ang="0">
                    <a:pos x="26" y="24"/>
                  </a:cxn>
                  <a:cxn ang="0">
                    <a:pos x="39" y="30"/>
                  </a:cxn>
                  <a:cxn ang="0">
                    <a:pos x="54" y="35"/>
                  </a:cxn>
                  <a:cxn ang="0">
                    <a:pos x="67" y="39"/>
                  </a:cxn>
                  <a:cxn ang="0">
                    <a:pos x="79" y="39"/>
                  </a:cxn>
                  <a:cxn ang="0">
                    <a:pos x="75" y="25"/>
                  </a:cxn>
                  <a:cxn ang="0">
                    <a:pos x="69" y="24"/>
                  </a:cxn>
                  <a:cxn ang="0">
                    <a:pos x="60" y="22"/>
                  </a:cxn>
                  <a:cxn ang="0">
                    <a:pos x="45" y="17"/>
                  </a:cxn>
                  <a:cxn ang="0">
                    <a:pos x="32" y="12"/>
                  </a:cxn>
                  <a:cxn ang="0">
                    <a:pos x="11" y="2"/>
                  </a:cxn>
                  <a:cxn ang="0">
                    <a:pos x="2" y="14"/>
                  </a:cxn>
                  <a:cxn ang="0">
                    <a:pos x="7" y="0"/>
                  </a:cxn>
                  <a:cxn ang="0">
                    <a:pos x="0" y="14"/>
                  </a:cxn>
                </a:cxnLst>
                <a:rect l="0" t="0" r="r" b="b"/>
                <a:pathLst>
                  <a:path w="79" h="39">
                    <a:moveTo>
                      <a:pt x="0" y="14"/>
                    </a:moveTo>
                    <a:lnTo>
                      <a:pt x="7" y="0"/>
                    </a:lnTo>
                    <a:lnTo>
                      <a:pt x="4" y="15"/>
                    </a:lnTo>
                    <a:lnTo>
                      <a:pt x="26" y="24"/>
                    </a:lnTo>
                    <a:lnTo>
                      <a:pt x="39" y="30"/>
                    </a:lnTo>
                    <a:lnTo>
                      <a:pt x="54" y="35"/>
                    </a:lnTo>
                    <a:lnTo>
                      <a:pt x="67" y="39"/>
                    </a:lnTo>
                    <a:lnTo>
                      <a:pt x="79" y="39"/>
                    </a:lnTo>
                    <a:lnTo>
                      <a:pt x="75" y="25"/>
                    </a:lnTo>
                    <a:lnTo>
                      <a:pt x="69" y="24"/>
                    </a:lnTo>
                    <a:lnTo>
                      <a:pt x="60" y="22"/>
                    </a:lnTo>
                    <a:lnTo>
                      <a:pt x="45" y="17"/>
                    </a:lnTo>
                    <a:lnTo>
                      <a:pt x="32" y="12"/>
                    </a:lnTo>
                    <a:lnTo>
                      <a:pt x="11" y="2"/>
                    </a:lnTo>
                    <a:lnTo>
                      <a:pt x="2" y="14"/>
                    </a:lnTo>
                    <a:lnTo>
                      <a:pt x="7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30" name="Freeform 902"/>
              <p:cNvSpPr>
                <a:spLocks/>
              </p:cNvSpPr>
              <p:nvPr/>
            </p:nvSpPr>
            <p:spPr bwMode="auto">
              <a:xfrm>
                <a:off x="3739" y="3766"/>
                <a:ext cx="37" cy="49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15" y="0"/>
                  </a:cxn>
                  <a:cxn ang="0">
                    <a:pos x="9" y="1"/>
                  </a:cxn>
                  <a:cxn ang="0">
                    <a:pos x="4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5" y="30"/>
                  </a:cxn>
                  <a:cxn ang="0">
                    <a:pos x="19" y="42"/>
                  </a:cxn>
                  <a:cxn ang="0">
                    <a:pos x="30" y="49"/>
                  </a:cxn>
                  <a:cxn ang="0">
                    <a:pos x="37" y="35"/>
                  </a:cxn>
                  <a:cxn ang="0">
                    <a:pos x="30" y="30"/>
                  </a:cxn>
                  <a:cxn ang="0">
                    <a:pos x="19" y="20"/>
                  </a:cxn>
                  <a:cxn ang="0">
                    <a:pos x="15" y="17"/>
                  </a:cxn>
                  <a:cxn ang="0">
                    <a:pos x="15" y="13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9" y="13"/>
                  </a:cxn>
                  <a:cxn ang="0">
                    <a:pos x="13" y="13"/>
                  </a:cxn>
                  <a:cxn ang="0">
                    <a:pos x="20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20" y="1"/>
                  </a:cxn>
                </a:cxnLst>
                <a:rect l="0" t="0" r="r" b="b"/>
                <a:pathLst>
                  <a:path w="37" h="49">
                    <a:moveTo>
                      <a:pt x="20" y="1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5" y="30"/>
                    </a:lnTo>
                    <a:lnTo>
                      <a:pt x="19" y="42"/>
                    </a:lnTo>
                    <a:lnTo>
                      <a:pt x="30" y="49"/>
                    </a:lnTo>
                    <a:lnTo>
                      <a:pt x="37" y="35"/>
                    </a:lnTo>
                    <a:lnTo>
                      <a:pt x="30" y="30"/>
                    </a:lnTo>
                    <a:lnTo>
                      <a:pt x="19" y="20"/>
                    </a:lnTo>
                    <a:lnTo>
                      <a:pt x="15" y="17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9" y="13"/>
                    </a:lnTo>
                    <a:lnTo>
                      <a:pt x="13" y="13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31" name="Freeform 903"/>
              <p:cNvSpPr>
                <a:spLocks/>
              </p:cNvSpPr>
              <p:nvPr/>
            </p:nvSpPr>
            <p:spPr bwMode="auto">
              <a:xfrm>
                <a:off x="3927" y="3879"/>
                <a:ext cx="26" cy="25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13" y="5"/>
                  </a:cxn>
                  <a:cxn ang="0">
                    <a:pos x="0" y="13"/>
                  </a:cxn>
                  <a:cxn ang="0">
                    <a:pos x="7" y="25"/>
                  </a:cxn>
                  <a:cxn ang="0">
                    <a:pos x="22" y="17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4" y="0"/>
                  </a:cxn>
                  <a:cxn ang="0">
                    <a:pos x="13" y="5"/>
                  </a:cxn>
                  <a:cxn ang="0">
                    <a:pos x="26" y="10"/>
                  </a:cxn>
                </a:cxnLst>
                <a:rect l="0" t="0" r="r" b="b"/>
                <a:pathLst>
                  <a:path w="26" h="25">
                    <a:moveTo>
                      <a:pt x="26" y="10"/>
                    </a:moveTo>
                    <a:lnTo>
                      <a:pt x="13" y="5"/>
                    </a:lnTo>
                    <a:lnTo>
                      <a:pt x="0" y="13"/>
                    </a:lnTo>
                    <a:lnTo>
                      <a:pt x="7" y="25"/>
                    </a:lnTo>
                    <a:lnTo>
                      <a:pt x="22" y="17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0"/>
                    </a:lnTo>
                    <a:lnTo>
                      <a:pt x="13" y="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32" name="Freeform 904"/>
              <p:cNvSpPr>
                <a:spLocks/>
              </p:cNvSpPr>
              <p:nvPr/>
            </p:nvSpPr>
            <p:spPr bwMode="auto">
              <a:xfrm>
                <a:off x="3923" y="3889"/>
                <a:ext cx="30" cy="42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10"/>
                  </a:cxn>
                  <a:cxn ang="0">
                    <a:pos x="0" y="23"/>
                  </a:cxn>
                  <a:cxn ang="0">
                    <a:pos x="4" y="33"/>
                  </a:cxn>
                  <a:cxn ang="0">
                    <a:pos x="5" y="37"/>
                  </a:cxn>
                  <a:cxn ang="0">
                    <a:pos x="11" y="40"/>
                  </a:cxn>
                  <a:cxn ang="0">
                    <a:pos x="17" y="42"/>
                  </a:cxn>
                  <a:cxn ang="0">
                    <a:pos x="22" y="39"/>
                  </a:cxn>
                  <a:cxn ang="0">
                    <a:pos x="26" y="32"/>
                  </a:cxn>
                  <a:cxn ang="0">
                    <a:pos x="30" y="23"/>
                  </a:cxn>
                  <a:cxn ang="0">
                    <a:pos x="30" y="12"/>
                  </a:cxn>
                  <a:cxn ang="0">
                    <a:pos x="30" y="0"/>
                  </a:cxn>
                  <a:cxn ang="0">
                    <a:pos x="15" y="1"/>
                  </a:cxn>
                  <a:cxn ang="0">
                    <a:pos x="15" y="12"/>
                  </a:cxn>
                  <a:cxn ang="0">
                    <a:pos x="15" y="20"/>
                  </a:cxn>
                  <a:cxn ang="0">
                    <a:pos x="13" y="27"/>
                  </a:cxn>
                  <a:cxn ang="0">
                    <a:pos x="11" y="28"/>
                  </a:cxn>
                  <a:cxn ang="0">
                    <a:pos x="13" y="27"/>
                  </a:cxn>
                  <a:cxn ang="0">
                    <a:pos x="17" y="28"/>
                  </a:cxn>
                  <a:cxn ang="0">
                    <a:pos x="19" y="28"/>
                  </a:cxn>
                  <a:cxn ang="0">
                    <a:pos x="19" y="28"/>
                  </a:cxn>
                  <a:cxn ang="0">
                    <a:pos x="17" y="22"/>
                  </a:cxn>
                  <a:cxn ang="0">
                    <a:pos x="15" y="10"/>
                  </a:cxn>
                  <a:cxn ang="0">
                    <a:pos x="11" y="15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4" y="3"/>
                  </a:cxn>
                </a:cxnLst>
                <a:rect l="0" t="0" r="r" b="b"/>
                <a:pathLst>
                  <a:path w="30" h="42">
                    <a:moveTo>
                      <a:pt x="4" y="3"/>
                    </a:moveTo>
                    <a:lnTo>
                      <a:pt x="0" y="10"/>
                    </a:lnTo>
                    <a:lnTo>
                      <a:pt x="0" y="23"/>
                    </a:lnTo>
                    <a:lnTo>
                      <a:pt x="4" y="33"/>
                    </a:lnTo>
                    <a:lnTo>
                      <a:pt x="5" y="37"/>
                    </a:lnTo>
                    <a:lnTo>
                      <a:pt x="11" y="40"/>
                    </a:lnTo>
                    <a:lnTo>
                      <a:pt x="17" y="42"/>
                    </a:lnTo>
                    <a:lnTo>
                      <a:pt x="22" y="39"/>
                    </a:lnTo>
                    <a:lnTo>
                      <a:pt x="26" y="32"/>
                    </a:lnTo>
                    <a:lnTo>
                      <a:pt x="30" y="23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15" y="1"/>
                    </a:lnTo>
                    <a:lnTo>
                      <a:pt x="15" y="12"/>
                    </a:lnTo>
                    <a:lnTo>
                      <a:pt x="15" y="20"/>
                    </a:lnTo>
                    <a:lnTo>
                      <a:pt x="13" y="27"/>
                    </a:lnTo>
                    <a:lnTo>
                      <a:pt x="11" y="28"/>
                    </a:lnTo>
                    <a:lnTo>
                      <a:pt x="13" y="27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7" y="22"/>
                    </a:lnTo>
                    <a:lnTo>
                      <a:pt x="15" y="10"/>
                    </a:lnTo>
                    <a:lnTo>
                      <a:pt x="11" y="15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33" name="Freeform 905"/>
              <p:cNvSpPr>
                <a:spLocks/>
              </p:cNvSpPr>
              <p:nvPr/>
            </p:nvSpPr>
            <p:spPr bwMode="auto">
              <a:xfrm>
                <a:off x="3977" y="3901"/>
                <a:ext cx="6" cy="15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6" y="15"/>
                  </a:cxn>
                  <a:cxn ang="0">
                    <a:pos x="6" y="15"/>
                  </a:cxn>
                </a:cxnLst>
                <a:rect l="0" t="0" r="r" b="b"/>
                <a:pathLst>
                  <a:path w="6" h="15">
                    <a:moveTo>
                      <a:pt x="6" y="15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34" name="Freeform 906"/>
              <p:cNvSpPr>
                <a:spLocks/>
              </p:cNvSpPr>
              <p:nvPr/>
            </p:nvSpPr>
            <p:spPr bwMode="auto">
              <a:xfrm>
                <a:off x="3981" y="3901"/>
                <a:ext cx="17" cy="15"/>
              </a:xfrm>
              <a:custGeom>
                <a:avLst/>
                <a:gdLst/>
                <a:ahLst/>
                <a:cxnLst>
                  <a:cxn ang="0">
                    <a:pos x="17" y="13"/>
                  </a:cxn>
                  <a:cxn ang="0">
                    <a:pos x="17" y="13"/>
                  </a:cxn>
                  <a:cxn ang="0">
                    <a:pos x="15" y="8"/>
                  </a:cxn>
                  <a:cxn ang="0">
                    <a:pos x="11" y="3"/>
                  </a:cxn>
                  <a:cxn ang="0">
                    <a:pos x="8" y="1"/>
                  </a:cxn>
                  <a:cxn ang="0">
                    <a:pos x="2" y="0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7" y="13"/>
                  </a:cxn>
                </a:cxnLst>
                <a:rect l="0" t="0" r="r" b="b"/>
                <a:pathLst>
                  <a:path w="17" h="15">
                    <a:moveTo>
                      <a:pt x="17" y="13"/>
                    </a:moveTo>
                    <a:lnTo>
                      <a:pt x="17" y="13"/>
                    </a:lnTo>
                    <a:lnTo>
                      <a:pt x="15" y="8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2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35" name="Freeform 907"/>
              <p:cNvSpPr>
                <a:spLocks/>
              </p:cNvSpPr>
              <p:nvPr/>
            </p:nvSpPr>
            <p:spPr bwMode="auto">
              <a:xfrm>
                <a:off x="3981" y="3914"/>
                <a:ext cx="17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7" h="2">
                    <a:moveTo>
                      <a:pt x="0" y="2"/>
                    </a:moveTo>
                    <a:lnTo>
                      <a:pt x="17" y="2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36" name="Freeform 908"/>
              <p:cNvSpPr>
                <a:spLocks/>
              </p:cNvSpPr>
              <p:nvPr/>
            </p:nvSpPr>
            <p:spPr bwMode="auto">
              <a:xfrm>
                <a:off x="3981" y="3916"/>
                <a:ext cx="17" cy="1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2" y="13"/>
                  </a:cxn>
                  <a:cxn ang="0">
                    <a:pos x="8" y="13"/>
                  </a:cxn>
                  <a:cxn ang="0">
                    <a:pos x="11" y="10"/>
                  </a:cxn>
                  <a:cxn ang="0">
                    <a:pos x="15" y="5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3"/>
                  </a:cxn>
                </a:cxnLst>
                <a:rect l="0" t="0" r="r" b="b"/>
                <a:pathLst>
                  <a:path w="17" h="13">
                    <a:moveTo>
                      <a:pt x="2" y="13"/>
                    </a:moveTo>
                    <a:lnTo>
                      <a:pt x="2" y="13"/>
                    </a:lnTo>
                    <a:lnTo>
                      <a:pt x="8" y="13"/>
                    </a:lnTo>
                    <a:lnTo>
                      <a:pt x="11" y="10"/>
                    </a:lnTo>
                    <a:lnTo>
                      <a:pt x="15" y="5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37" name="Freeform 909"/>
              <p:cNvSpPr>
                <a:spLocks/>
              </p:cNvSpPr>
              <p:nvPr/>
            </p:nvSpPr>
            <p:spPr bwMode="auto">
              <a:xfrm>
                <a:off x="3977" y="3916"/>
                <a:ext cx="6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13"/>
                    </a:ln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38" name="Freeform 910"/>
              <p:cNvSpPr>
                <a:spLocks/>
              </p:cNvSpPr>
              <p:nvPr/>
            </p:nvSpPr>
            <p:spPr bwMode="auto">
              <a:xfrm>
                <a:off x="3962" y="3916"/>
                <a:ext cx="17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6" y="10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13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6" y="10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39" name="Freeform 911"/>
              <p:cNvSpPr>
                <a:spLocks/>
              </p:cNvSpPr>
              <p:nvPr/>
            </p:nvSpPr>
            <p:spPr bwMode="auto">
              <a:xfrm>
                <a:off x="3962" y="3914"/>
                <a:ext cx="17" cy="2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40" name="Freeform 912"/>
              <p:cNvSpPr>
                <a:spLocks/>
              </p:cNvSpPr>
              <p:nvPr/>
            </p:nvSpPr>
            <p:spPr bwMode="auto">
              <a:xfrm>
                <a:off x="3962" y="3901"/>
                <a:ext cx="17" cy="1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0" y="1"/>
                  </a:cxn>
                  <a:cxn ang="0">
                    <a:pos x="6" y="3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17" y="13"/>
                  </a:cxn>
                  <a:cxn ang="0">
                    <a:pos x="17" y="13"/>
                  </a:cxn>
                  <a:cxn ang="0">
                    <a:pos x="15" y="13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5" y="0"/>
                  </a:cxn>
                </a:cxnLst>
                <a:rect l="0" t="0" r="r" b="b"/>
                <a:pathLst>
                  <a:path w="17" h="15">
                    <a:moveTo>
                      <a:pt x="15" y="0"/>
                    </a:moveTo>
                    <a:lnTo>
                      <a:pt x="15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41" name="Freeform 913"/>
              <p:cNvSpPr>
                <a:spLocks/>
              </p:cNvSpPr>
              <p:nvPr/>
            </p:nvSpPr>
            <p:spPr bwMode="auto">
              <a:xfrm>
                <a:off x="4017" y="3949"/>
                <a:ext cx="22" cy="27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11" y="7"/>
                  </a:cxn>
                  <a:cxn ang="0">
                    <a:pos x="7" y="11"/>
                  </a:cxn>
                  <a:cxn ang="0">
                    <a:pos x="4" y="16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17" y="27"/>
                  </a:cxn>
                  <a:cxn ang="0">
                    <a:pos x="17" y="24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22" y="16"/>
                  </a:cxn>
                  <a:cxn ang="0">
                    <a:pos x="11" y="16"/>
                  </a:cxn>
                  <a:cxn ang="0">
                    <a:pos x="22" y="6"/>
                  </a:cxn>
                  <a:cxn ang="0">
                    <a:pos x="17" y="0"/>
                  </a:cxn>
                  <a:cxn ang="0">
                    <a:pos x="11" y="7"/>
                  </a:cxn>
                  <a:cxn ang="0">
                    <a:pos x="22" y="6"/>
                  </a:cxn>
                </a:cxnLst>
                <a:rect l="0" t="0" r="r" b="b"/>
                <a:pathLst>
                  <a:path w="22" h="27">
                    <a:moveTo>
                      <a:pt x="22" y="6"/>
                    </a:moveTo>
                    <a:lnTo>
                      <a:pt x="11" y="7"/>
                    </a:lnTo>
                    <a:lnTo>
                      <a:pt x="7" y="11"/>
                    </a:lnTo>
                    <a:lnTo>
                      <a:pt x="4" y="16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17" y="27"/>
                    </a:lnTo>
                    <a:lnTo>
                      <a:pt x="17" y="24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2" y="16"/>
                    </a:lnTo>
                    <a:lnTo>
                      <a:pt x="11" y="16"/>
                    </a:lnTo>
                    <a:lnTo>
                      <a:pt x="22" y="6"/>
                    </a:lnTo>
                    <a:lnTo>
                      <a:pt x="17" y="0"/>
                    </a:lnTo>
                    <a:lnTo>
                      <a:pt x="11" y="7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42" name="Freeform 914"/>
              <p:cNvSpPr>
                <a:spLocks/>
              </p:cNvSpPr>
              <p:nvPr/>
            </p:nvSpPr>
            <p:spPr bwMode="auto">
              <a:xfrm>
                <a:off x="4028" y="3955"/>
                <a:ext cx="26" cy="21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3" y="11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11" y="21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6" y="15"/>
                  </a:cxn>
                  <a:cxn ang="0">
                    <a:pos x="23" y="11"/>
                  </a:cxn>
                  <a:cxn ang="0">
                    <a:pos x="24" y="18"/>
                  </a:cxn>
                </a:cxnLst>
                <a:rect l="0" t="0" r="r" b="b"/>
                <a:pathLst>
                  <a:path w="26" h="21">
                    <a:moveTo>
                      <a:pt x="24" y="18"/>
                    </a:moveTo>
                    <a:lnTo>
                      <a:pt x="23" y="11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11" y="21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6" y="15"/>
                    </a:lnTo>
                    <a:lnTo>
                      <a:pt x="23" y="11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43" name="Freeform 915"/>
              <p:cNvSpPr>
                <a:spLocks/>
              </p:cNvSpPr>
              <p:nvPr/>
            </p:nvSpPr>
            <p:spPr bwMode="auto">
              <a:xfrm>
                <a:off x="4017" y="3970"/>
                <a:ext cx="35" cy="2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2"/>
                  </a:cxn>
                  <a:cxn ang="0">
                    <a:pos x="11" y="23"/>
                  </a:cxn>
                  <a:cxn ang="0">
                    <a:pos x="26" y="27"/>
                  </a:cxn>
                  <a:cxn ang="0">
                    <a:pos x="32" y="17"/>
                  </a:cxn>
                  <a:cxn ang="0">
                    <a:pos x="35" y="3"/>
                  </a:cxn>
                  <a:cxn ang="0">
                    <a:pos x="20" y="0"/>
                  </a:cxn>
                  <a:cxn ang="0">
                    <a:pos x="17" y="13"/>
                  </a:cxn>
                  <a:cxn ang="0">
                    <a:pos x="19" y="15"/>
                  </a:cxn>
                  <a:cxn ang="0">
                    <a:pos x="24" y="13"/>
                  </a:cxn>
                  <a:cxn ang="0">
                    <a:pos x="15" y="3"/>
                  </a:cxn>
                  <a:cxn ang="0">
                    <a:pos x="17" y="6"/>
                  </a:cxn>
                  <a:cxn ang="0">
                    <a:pos x="0" y="6"/>
                  </a:cxn>
                </a:cxnLst>
                <a:rect l="0" t="0" r="r" b="b"/>
                <a:pathLst>
                  <a:path w="35" h="27">
                    <a:moveTo>
                      <a:pt x="0" y="6"/>
                    </a:moveTo>
                    <a:lnTo>
                      <a:pt x="2" y="12"/>
                    </a:lnTo>
                    <a:lnTo>
                      <a:pt x="11" y="23"/>
                    </a:lnTo>
                    <a:lnTo>
                      <a:pt x="26" y="27"/>
                    </a:lnTo>
                    <a:lnTo>
                      <a:pt x="32" y="17"/>
                    </a:lnTo>
                    <a:lnTo>
                      <a:pt x="35" y="3"/>
                    </a:lnTo>
                    <a:lnTo>
                      <a:pt x="20" y="0"/>
                    </a:lnTo>
                    <a:lnTo>
                      <a:pt x="17" y="13"/>
                    </a:lnTo>
                    <a:lnTo>
                      <a:pt x="19" y="15"/>
                    </a:lnTo>
                    <a:lnTo>
                      <a:pt x="24" y="13"/>
                    </a:lnTo>
                    <a:lnTo>
                      <a:pt x="15" y="3"/>
                    </a:lnTo>
                    <a:lnTo>
                      <a:pt x="1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44" name="Freeform 916"/>
              <p:cNvSpPr>
                <a:spLocks/>
              </p:cNvSpPr>
              <p:nvPr/>
            </p:nvSpPr>
            <p:spPr bwMode="auto">
              <a:xfrm>
                <a:off x="3985" y="3958"/>
                <a:ext cx="30" cy="40"/>
              </a:xfrm>
              <a:custGeom>
                <a:avLst/>
                <a:gdLst/>
                <a:ahLst/>
                <a:cxnLst>
                  <a:cxn ang="0">
                    <a:pos x="28" y="30"/>
                  </a:cxn>
                  <a:cxn ang="0">
                    <a:pos x="30" y="25"/>
                  </a:cxn>
                  <a:cxn ang="0">
                    <a:pos x="22" y="8"/>
                  </a:cxn>
                  <a:cxn ang="0">
                    <a:pos x="13" y="0"/>
                  </a:cxn>
                  <a:cxn ang="0">
                    <a:pos x="0" y="7"/>
                  </a:cxn>
                  <a:cxn ang="0">
                    <a:pos x="0" y="17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9" y="40"/>
                  </a:cxn>
                  <a:cxn ang="0">
                    <a:pos x="19" y="40"/>
                  </a:cxn>
                  <a:cxn ang="0">
                    <a:pos x="24" y="35"/>
                  </a:cxn>
                  <a:cxn ang="0">
                    <a:pos x="28" y="30"/>
                  </a:cxn>
                  <a:cxn ang="0">
                    <a:pos x="15" y="24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7" y="27"/>
                  </a:cxn>
                  <a:cxn ang="0">
                    <a:pos x="19" y="29"/>
                  </a:cxn>
                  <a:cxn ang="0">
                    <a:pos x="15" y="24"/>
                  </a:cxn>
                  <a:cxn ang="0">
                    <a:pos x="15" y="17"/>
                  </a:cxn>
                  <a:cxn ang="0">
                    <a:pos x="15" y="10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15" y="29"/>
                  </a:cxn>
                  <a:cxn ang="0">
                    <a:pos x="15" y="24"/>
                  </a:cxn>
                  <a:cxn ang="0">
                    <a:pos x="28" y="30"/>
                  </a:cxn>
                </a:cxnLst>
                <a:rect l="0" t="0" r="r" b="b"/>
                <a:pathLst>
                  <a:path w="30" h="40">
                    <a:moveTo>
                      <a:pt x="28" y="30"/>
                    </a:moveTo>
                    <a:lnTo>
                      <a:pt x="30" y="25"/>
                    </a:lnTo>
                    <a:lnTo>
                      <a:pt x="22" y="8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4" y="35"/>
                    </a:lnTo>
                    <a:lnTo>
                      <a:pt x="9" y="40"/>
                    </a:lnTo>
                    <a:lnTo>
                      <a:pt x="19" y="40"/>
                    </a:lnTo>
                    <a:lnTo>
                      <a:pt x="24" y="35"/>
                    </a:lnTo>
                    <a:lnTo>
                      <a:pt x="28" y="30"/>
                    </a:lnTo>
                    <a:lnTo>
                      <a:pt x="15" y="24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7" y="27"/>
                    </a:lnTo>
                    <a:lnTo>
                      <a:pt x="19" y="29"/>
                    </a:lnTo>
                    <a:lnTo>
                      <a:pt x="15" y="24"/>
                    </a:lnTo>
                    <a:lnTo>
                      <a:pt x="15" y="17"/>
                    </a:lnTo>
                    <a:lnTo>
                      <a:pt x="15" y="10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15" y="29"/>
                    </a:lnTo>
                    <a:lnTo>
                      <a:pt x="15" y="24"/>
                    </a:lnTo>
                    <a:lnTo>
                      <a:pt x="28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45" name="Freeform 917"/>
              <p:cNvSpPr>
                <a:spLocks/>
              </p:cNvSpPr>
              <p:nvPr/>
            </p:nvSpPr>
            <p:spPr bwMode="auto">
              <a:xfrm>
                <a:off x="3917" y="4014"/>
                <a:ext cx="43" cy="23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2" y="13"/>
                  </a:cxn>
                  <a:cxn ang="0">
                    <a:pos x="36" y="6"/>
                  </a:cxn>
                  <a:cxn ang="0">
                    <a:pos x="28" y="0"/>
                  </a:cxn>
                  <a:cxn ang="0">
                    <a:pos x="17" y="3"/>
                  </a:cxn>
                  <a:cxn ang="0">
                    <a:pos x="0" y="11"/>
                  </a:cxn>
                  <a:cxn ang="0">
                    <a:pos x="8" y="23"/>
                  </a:cxn>
                  <a:cxn ang="0">
                    <a:pos x="25" y="15"/>
                  </a:cxn>
                  <a:cxn ang="0">
                    <a:pos x="27" y="13"/>
                  </a:cxn>
                  <a:cxn ang="0">
                    <a:pos x="23" y="13"/>
                  </a:cxn>
                  <a:cxn ang="0">
                    <a:pos x="28" y="21"/>
                  </a:cxn>
                  <a:cxn ang="0">
                    <a:pos x="28" y="15"/>
                  </a:cxn>
                  <a:cxn ang="0">
                    <a:pos x="42" y="20"/>
                  </a:cxn>
                  <a:cxn ang="0">
                    <a:pos x="43" y="16"/>
                  </a:cxn>
                  <a:cxn ang="0">
                    <a:pos x="42" y="13"/>
                  </a:cxn>
                  <a:cxn ang="0">
                    <a:pos x="42" y="20"/>
                  </a:cxn>
                </a:cxnLst>
                <a:rect l="0" t="0" r="r" b="b"/>
                <a:pathLst>
                  <a:path w="43" h="23">
                    <a:moveTo>
                      <a:pt x="42" y="20"/>
                    </a:moveTo>
                    <a:lnTo>
                      <a:pt x="42" y="13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0" y="11"/>
                    </a:lnTo>
                    <a:lnTo>
                      <a:pt x="8" y="23"/>
                    </a:lnTo>
                    <a:lnTo>
                      <a:pt x="25" y="15"/>
                    </a:lnTo>
                    <a:lnTo>
                      <a:pt x="27" y="13"/>
                    </a:lnTo>
                    <a:lnTo>
                      <a:pt x="23" y="13"/>
                    </a:lnTo>
                    <a:lnTo>
                      <a:pt x="28" y="21"/>
                    </a:lnTo>
                    <a:lnTo>
                      <a:pt x="28" y="15"/>
                    </a:lnTo>
                    <a:lnTo>
                      <a:pt x="42" y="20"/>
                    </a:lnTo>
                    <a:lnTo>
                      <a:pt x="43" y="16"/>
                    </a:lnTo>
                    <a:lnTo>
                      <a:pt x="42" y="13"/>
                    </a:lnTo>
                    <a:lnTo>
                      <a:pt x="42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46" name="Freeform 918"/>
              <p:cNvSpPr>
                <a:spLocks/>
              </p:cNvSpPr>
              <p:nvPr/>
            </p:nvSpPr>
            <p:spPr bwMode="auto">
              <a:xfrm>
                <a:off x="3902" y="4025"/>
                <a:ext cx="57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7" y="14"/>
                  </a:cxn>
                  <a:cxn ang="0">
                    <a:pos x="23" y="16"/>
                  </a:cxn>
                  <a:cxn ang="0">
                    <a:pos x="32" y="21"/>
                  </a:cxn>
                  <a:cxn ang="0">
                    <a:pos x="40" y="21"/>
                  </a:cxn>
                  <a:cxn ang="0">
                    <a:pos x="47" y="21"/>
                  </a:cxn>
                  <a:cxn ang="0">
                    <a:pos x="53" y="16"/>
                  </a:cxn>
                  <a:cxn ang="0">
                    <a:pos x="57" y="9"/>
                  </a:cxn>
                  <a:cxn ang="0">
                    <a:pos x="43" y="4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0" y="7"/>
                  </a:cxn>
                  <a:cxn ang="0">
                    <a:pos x="38" y="7"/>
                  </a:cxn>
                  <a:cxn ang="0">
                    <a:pos x="30" y="4"/>
                  </a:cxn>
                  <a:cxn ang="0">
                    <a:pos x="23" y="0"/>
                  </a:cxn>
                  <a:cxn ang="0">
                    <a:pos x="23" y="12"/>
                  </a:cxn>
                  <a:cxn ang="0">
                    <a:pos x="15" y="0"/>
                  </a:cxn>
                  <a:cxn ang="0">
                    <a:pos x="0" y="9"/>
                  </a:cxn>
                  <a:cxn ang="0">
                    <a:pos x="17" y="14"/>
                  </a:cxn>
                  <a:cxn ang="0">
                    <a:pos x="15" y="0"/>
                  </a:cxn>
                </a:cxnLst>
                <a:rect l="0" t="0" r="r" b="b"/>
                <a:pathLst>
                  <a:path w="57" h="21">
                    <a:moveTo>
                      <a:pt x="15" y="0"/>
                    </a:moveTo>
                    <a:lnTo>
                      <a:pt x="17" y="14"/>
                    </a:lnTo>
                    <a:lnTo>
                      <a:pt x="23" y="16"/>
                    </a:lnTo>
                    <a:lnTo>
                      <a:pt x="32" y="21"/>
                    </a:lnTo>
                    <a:lnTo>
                      <a:pt x="40" y="21"/>
                    </a:lnTo>
                    <a:lnTo>
                      <a:pt x="47" y="21"/>
                    </a:lnTo>
                    <a:lnTo>
                      <a:pt x="53" y="16"/>
                    </a:lnTo>
                    <a:lnTo>
                      <a:pt x="57" y="9"/>
                    </a:lnTo>
                    <a:lnTo>
                      <a:pt x="43" y="4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0" y="4"/>
                    </a:lnTo>
                    <a:lnTo>
                      <a:pt x="23" y="0"/>
                    </a:lnTo>
                    <a:lnTo>
                      <a:pt x="23" y="12"/>
                    </a:lnTo>
                    <a:lnTo>
                      <a:pt x="15" y="0"/>
                    </a:lnTo>
                    <a:lnTo>
                      <a:pt x="0" y="9"/>
                    </a:lnTo>
                    <a:lnTo>
                      <a:pt x="17" y="1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47" name="Freeform 919"/>
              <p:cNvSpPr>
                <a:spLocks/>
              </p:cNvSpPr>
              <p:nvPr/>
            </p:nvSpPr>
            <p:spPr bwMode="auto">
              <a:xfrm>
                <a:off x="3386" y="3745"/>
                <a:ext cx="18" cy="4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27"/>
                  </a:cxn>
                  <a:cxn ang="0">
                    <a:pos x="18" y="44"/>
                  </a:cxn>
                  <a:cxn ang="0">
                    <a:pos x="3" y="39"/>
                  </a:cxn>
                  <a:cxn ang="0">
                    <a:pos x="17" y="27"/>
                  </a:cxn>
                  <a:cxn ang="0">
                    <a:pos x="15" y="5"/>
                  </a:cxn>
                  <a:cxn ang="0">
                    <a:pos x="13" y="11"/>
                  </a:cxn>
                  <a:cxn ang="0">
                    <a:pos x="2" y="0"/>
                  </a:cxn>
                </a:cxnLst>
                <a:rect l="0" t="0" r="r" b="b"/>
                <a:pathLst>
                  <a:path w="18" h="44">
                    <a:moveTo>
                      <a:pt x="2" y="0"/>
                    </a:moveTo>
                    <a:lnTo>
                      <a:pt x="0" y="5"/>
                    </a:lnTo>
                    <a:lnTo>
                      <a:pt x="2" y="27"/>
                    </a:lnTo>
                    <a:lnTo>
                      <a:pt x="18" y="44"/>
                    </a:lnTo>
                    <a:lnTo>
                      <a:pt x="3" y="39"/>
                    </a:lnTo>
                    <a:lnTo>
                      <a:pt x="17" y="27"/>
                    </a:lnTo>
                    <a:lnTo>
                      <a:pt x="15" y="5"/>
                    </a:lnTo>
                    <a:lnTo>
                      <a:pt x="1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48" name="Freeform 920"/>
              <p:cNvSpPr>
                <a:spLocks/>
              </p:cNvSpPr>
              <p:nvPr/>
            </p:nvSpPr>
            <p:spPr bwMode="auto">
              <a:xfrm>
                <a:off x="3388" y="3740"/>
                <a:ext cx="37" cy="19"/>
              </a:xfrm>
              <a:custGeom>
                <a:avLst/>
                <a:gdLst/>
                <a:ahLst/>
                <a:cxnLst>
                  <a:cxn ang="0">
                    <a:pos x="35" y="17"/>
                  </a:cxn>
                  <a:cxn ang="0">
                    <a:pos x="33" y="9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9" y="0"/>
                  </a:cxn>
                  <a:cxn ang="0">
                    <a:pos x="0" y="5"/>
                  </a:cxn>
                  <a:cxn ang="0">
                    <a:pos x="11" y="16"/>
                  </a:cxn>
                  <a:cxn ang="0">
                    <a:pos x="13" y="14"/>
                  </a:cxn>
                  <a:cxn ang="0">
                    <a:pos x="15" y="14"/>
                  </a:cxn>
                  <a:cxn ang="0">
                    <a:pos x="18" y="16"/>
                  </a:cxn>
                  <a:cxn ang="0">
                    <a:pos x="22" y="19"/>
                  </a:cxn>
                  <a:cxn ang="0">
                    <a:pos x="20" y="10"/>
                  </a:cxn>
                  <a:cxn ang="0">
                    <a:pos x="35" y="17"/>
                  </a:cxn>
                  <a:cxn ang="0">
                    <a:pos x="37" y="12"/>
                  </a:cxn>
                  <a:cxn ang="0">
                    <a:pos x="33" y="9"/>
                  </a:cxn>
                  <a:cxn ang="0">
                    <a:pos x="35" y="17"/>
                  </a:cxn>
                </a:cxnLst>
                <a:rect l="0" t="0" r="r" b="b"/>
                <a:pathLst>
                  <a:path w="37" h="19">
                    <a:moveTo>
                      <a:pt x="35" y="17"/>
                    </a:moveTo>
                    <a:lnTo>
                      <a:pt x="33" y="9"/>
                    </a:lnTo>
                    <a:lnTo>
                      <a:pt x="28" y="4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8" y="16"/>
                    </a:lnTo>
                    <a:lnTo>
                      <a:pt x="22" y="19"/>
                    </a:lnTo>
                    <a:lnTo>
                      <a:pt x="20" y="10"/>
                    </a:lnTo>
                    <a:lnTo>
                      <a:pt x="35" y="17"/>
                    </a:lnTo>
                    <a:lnTo>
                      <a:pt x="37" y="12"/>
                    </a:lnTo>
                    <a:lnTo>
                      <a:pt x="33" y="9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49" name="Freeform 921"/>
              <p:cNvSpPr>
                <a:spLocks/>
              </p:cNvSpPr>
              <p:nvPr/>
            </p:nvSpPr>
            <p:spPr bwMode="auto">
              <a:xfrm>
                <a:off x="3389" y="3750"/>
                <a:ext cx="34" cy="39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5" y="39"/>
                  </a:cxn>
                  <a:cxn ang="0">
                    <a:pos x="34" y="7"/>
                  </a:cxn>
                  <a:cxn ang="0">
                    <a:pos x="19" y="0"/>
                  </a:cxn>
                  <a:cxn ang="0">
                    <a:pos x="0" y="33"/>
                  </a:cxn>
                  <a:cxn ang="0">
                    <a:pos x="0" y="34"/>
                  </a:cxn>
                </a:cxnLst>
                <a:rect l="0" t="0" r="r" b="b"/>
                <a:pathLst>
                  <a:path w="34" h="39">
                    <a:moveTo>
                      <a:pt x="0" y="34"/>
                    </a:moveTo>
                    <a:lnTo>
                      <a:pt x="15" y="39"/>
                    </a:lnTo>
                    <a:lnTo>
                      <a:pt x="34" y="7"/>
                    </a:lnTo>
                    <a:lnTo>
                      <a:pt x="19" y="0"/>
                    </a:lnTo>
                    <a:lnTo>
                      <a:pt x="0" y="3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50" name="Freeform 922"/>
              <p:cNvSpPr>
                <a:spLocks/>
              </p:cNvSpPr>
              <p:nvPr/>
            </p:nvSpPr>
            <p:spPr bwMode="auto">
              <a:xfrm>
                <a:off x="3502" y="3825"/>
                <a:ext cx="23" cy="17"/>
              </a:xfrm>
              <a:custGeom>
                <a:avLst/>
                <a:gdLst/>
                <a:ahLst/>
                <a:cxnLst>
                  <a:cxn ang="0">
                    <a:pos x="21" y="10"/>
                  </a:cxn>
                  <a:cxn ang="0">
                    <a:pos x="15" y="1"/>
                  </a:cxn>
                  <a:cxn ang="0">
                    <a:pos x="4" y="0"/>
                  </a:cxn>
                  <a:cxn ang="0">
                    <a:pos x="0" y="13"/>
                  </a:cxn>
                  <a:cxn ang="0">
                    <a:pos x="11" y="17"/>
                  </a:cxn>
                  <a:cxn ang="0">
                    <a:pos x="21" y="10"/>
                  </a:cxn>
                  <a:cxn ang="0">
                    <a:pos x="21" y="10"/>
                  </a:cxn>
                  <a:cxn ang="0">
                    <a:pos x="23" y="3"/>
                  </a:cxn>
                  <a:cxn ang="0">
                    <a:pos x="15" y="1"/>
                  </a:cxn>
                  <a:cxn ang="0">
                    <a:pos x="21" y="10"/>
                  </a:cxn>
                </a:cxnLst>
                <a:rect l="0" t="0" r="r" b="b"/>
                <a:pathLst>
                  <a:path w="23" h="17">
                    <a:moveTo>
                      <a:pt x="21" y="10"/>
                    </a:moveTo>
                    <a:lnTo>
                      <a:pt x="15" y="1"/>
                    </a:lnTo>
                    <a:lnTo>
                      <a:pt x="4" y="0"/>
                    </a:lnTo>
                    <a:lnTo>
                      <a:pt x="0" y="13"/>
                    </a:lnTo>
                    <a:lnTo>
                      <a:pt x="11" y="17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3" y="3"/>
                    </a:lnTo>
                    <a:lnTo>
                      <a:pt x="15" y="1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51" name="Freeform 923"/>
              <p:cNvSpPr>
                <a:spLocks/>
              </p:cNvSpPr>
              <p:nvPr/>
            </p:nvSpPr>
            <p:spPr bwMode="auto">
              <a:xfrm>
                <a:off x="3504" y="3833"/>
                <a:ext cx="19" cy="27"/>
              </a:xfrm>
              <a:custGeom>
                <a:avLst/>
                <a:gdLst/>
                <a:ahLst/>
                <a:cxnLst>
                  <a:cxn ang="0">
                    <a:pos x="11" y="27"/>
                  </a:cxn>
                  <a:cxn ang="0">
                    <a:pos x="17" y="22"/>
                  </a:cxn>
                  <a:cxn ang="0">
                    <a:pos x="19" y="2"/>
                  </a:cxn>
                  <a:cxn ang="0">
                    <a:pos x="4" y="0"/>
                  </a:cxn>
                  <a:cxn ang="0">
                    <a:pos x="0" y="19"/>
                  </a:cxn>
                  <a:cxn ang="0">
                    <a:pos x="11" y="27"/>
                  </a:cxn>
                  <a:cxn ang="0">
                    <a:pos x="11" y="27"/>
                  </a:cxn>
                  <a:cxn ang="0">
                    <a:pos x="15" y="25"/>
                  </a:cxn>
                  <a:cxn ang="0">
                    <a:pos x="17" y="22"/>
                  </a:cxn>
                  <a:cxn ang="0">
                    <a:pos x="11" y="27"/>
                  </a:cxn>
                </a:cxnLst>
                <a:rect l="0" t="0" r="r" b="b"/>
                <a:pathLst>
                  <a:path w="19" h="27">
                    <a:moveTo>
                      <a:pt x="11" y="27"/>
                    </a:moveTo>
                    <a:lnTo>
                      <a:pt x="17" y="22"/>
                    </a:lnTo>
                    <a:lnTo>
                      <a:pt x="19" y="2"/>
                    </a:lnTo>
                    <a:lnTo>
                      <a:pt x="4" y="0"/>
                    </a:lnTo>
                    <a:lnTo>
                      <a:pt x="0" y="19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5" y="25"/>
                    </a:lnTo>
                    <a:lnTo>
                      <a:pt x="17" y="22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52" name="Freeform 924"/>
              <p:cNvSpPr>
                <a:spLocks/>
              </p:cNvSpPr>
              <p:nvPr/>
            </p:nvSpPr>
            <p:spPr bwMode="auto">
              <a:xfrm>
                <a:off x="3485" y="3823"/>
                <a:ext cx="30" cy="42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11" y="10"/>
                  </a:cxn>
                  <a:cxn ang="0">
                    <a:pos x="11" y="13"/>
                  </a:cxn>
                  <a:cxn ang="0">
                    <a:pos x="10" y="19"/>
                  </a:cxn>
                  <a:cxn ang="0">
                    <a:pos x="6" y="24"/>
                  </a:cxn>
                  <a:cxn ang="0">
                    <a:pos x="4" y="29"/>
                  </a:cxn>
                  <a:cxn ang="0">
                    <a:pos x="0" y="35"/>
                  </a:cxn>
                  <a:cxn ang="0">
                    <a:pos x="11" y="42"/>
                  </a:cxn>
                  <a:cxn ang="0">
                    <a:pos x="19" y="40"/>
                  </a:cxn>
                  <a:cxn ang="0">
                    <a:pos x="30" y="37"/>
                  </a:cxn>
                  <a:cxn ang="0">
                    <a:pos x="25" y="24"/>
                  </a:cxn>
                  <a:cxn ang="0">
                    <a:pos x="13" y="27"/>
                  </a:cxn>
                  <a:cxn ang="0">
                    <a:pos x="10" y="29"/>
                  </a:cxn>
                  <a:cxn ang="0">
                    <a:pos x="17" y="34"/>
                  </a:cxn>
                  <a:cxn ang="0">
                    <a:pos x="17" y="35"/>
                  </a:cxn>
                  <a:cxn ang="0">
                    <a:pos x="19" y="30"/>
                  </a:cxn>
                  <a:cxn ang="0">
                    <a:pos x="23" y="25"/>
                  </a:cxn>
                  <a:cxn ang="0">
                    <a:pos x="27" y="17"/>
                  </a:cxn>
                  <a:cxn ang="0">
                    <a:pos x="27" y="8"/>
                  </a:cxn>
                  <a:cxn ang="0">
                    <a:pos x="17" y="15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11" y="10"/>
                  </a:cxn>
                  <a:cxn ang="0">
                    <a:pos x="21" y="2"/>
                  </a:cxn>
                </a:cxnLst>
                <a:rect l="0" t="0" r="r" b="b"/>
                <a:pathLst>
                  <a:path w="30" h="42">
                    <a:moveTo>
                      <a:pt x="21" y="2"/>
                    </a:moveTo>
                    <a:lnTo>
                      <a:pt x="11" y="10"/>
                    </a:lnTo>
                    <a:lnTo>
                      <a:pt x="11" y="13"/>
                    </a:lnTo>
                    <a:lnTo>
                      <a:pt x="10" y="19"/>
                    </a:lnTo>
                    <a:lnTo>
                      <a:pt x="6" y="24"/>
                    </a:lnTo>
                    <a:lnTo>
                      <a:pt x="4" y="29"/>
                    </a:lnTo>
                    <a:lnTo>
                      <a:pt x="0" y="35"/>
                    </a:lnTo>
                    <a:lnTo>
                      <a:pt x="11" y="42"/>
                    </a:lnTo>
                    <a:lnTo>
                      <a:pt x="19" y="40"/>
                    </a:lnTo>
                    <a:lnTo>
                      <a:pt x="30" y="37"/>
                    </a:lnTo>
                    <a:lnTo>
                      <a:pt x="25" y="24"/>
                    </a:lnTo>
                    <a:lnTo>
                      <a:pt x="13" y="27"/>
                    </a:lnTo>
                    <a:lnTo>
                      <a:pt x="10" y="29"/>
                    </a:lnTo>
                    <a:lnTo>
                      <a:pt x="17" y="34"/>
                    </a:lnTo>
                    <a:lnTo>
                      <a:pt x="17" y="35"/>
                    </a:lnTo>
                    <a:lnTo>
                      <a:pt x="19" y="30"/>
                    </a:lnTo>
                    <a:lnTo>
                      <a:pt x="23" y="25"/>
                    </a:lnTo>
                    <a:lnTo>
                      <a:pt x="27" y="17"/>
                    </a:lnTo>
                    <a:lnTo>
                      <a:pt x="27" y="8"/>
                    </a:lnTo>
                    <a:lnTo>
                      <a:pt x="17" y="15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11" y="1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53" name="Freeform 925"/>
              <p:cNvSpPr>
                <a:spLocks/>
              </p:cNvSpPr>
              <p:nvPr/>
            </p:nvSpPr>
            <p:spPr bwMode="auto">
              <a:xfrm>
                <a:off x="3504" y="3909"/>
                <a:ext cx="39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28" y="8"/>
                  </a:cxn>
                  <a:cxn ang="0">
                    <a:pos x="6" y="0"/>
                  </a:cxn>
                  <a:cxn ang="0">
                    <a:pos x="0" y="13"/>
                  </a:cxn>
                  <a:cxn ang="0">
                    <a:pos x="23" y="22"/>
                  </a:cxn>
                  <a:cxn ang="0">
                    <a:pos x="30" y="20"/>
                  </a:cxn>
                  <a:cxn ang="0">
                    <a:pos x="30" y="20"/>
                  </a:cxn>
                  <a:cxn ang="0">
                    <a:pos x="39" y="13"/>
                  </a:cxn>
                  <a:cxn ang="0">
                    <a:pos x="28" y="8"/>
                  </a:cxn>
                  <a:cxn ang="0">
                    <a:pos x="30" y="20"/>
                  </a:cxn>
                </a:cxnLst>
                <a:rect l="0" t="0" r="r" b="b"/>
                <a:pathLst>
                  <a:path w="39" h="22">
                    <a:moveTo>
                      <a:pt x="30" y="20"/>
                    </a:moveTo>
                    <a:lnTo>
                      <a:pt x="28" y="8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23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9" y="13"/>
                    </a:lnTo>
                    <a:lnTo>
                      <a:pt x="28" y="8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54" name="Freeform 926"/>
              <p:cNvSpPr>
                <a:spLocks/>
              </p:cNvSpPr>
              <p:nvPr/>
            </p:nvSpPr>
            <p:spPr bwMode="auto">
              <a:xfrm>
                <a:off x="3506" y="3919"/>
                <a:ext cx="28" cy="25"/>
              </a:xfrm>
              <a:custGeom>
                <a:avLst/>
                <a:gdLst/>
                <a:ahLst/>
                <a:cxnLst>
                  <a:cxn ang="0">
                    <a:pos x="7" y="25"/>
                  </a:cxn>
                  <a:cxn ang="0">
                    <a:pos x="11" y="24"/>
                  </a:cxn>
                  <a:cxn ang="0">
                    <a:pos x="28" y="10"/>
                  </a:cxn>
                  <a:cxn ang="0">
                    <a:pos x="19" y="0"/>
                  </a:cxn>
                  <a:cxn ang="0">
                    <a:pos x="0" y="14"/>
                  </a:cxn>
                  <a:cxn ang="0">
                    <a:pos x="7" y="25"/>
                  </a:cxn>
                </a:cxnLst>
                <a:rect l="0" t="0" r="r" b="b"/>
                <a:pathLst>
                  <a:path w="28" h="25">
                    <a:moveTo>
                      <a:pt x="7" y="25"/>
                    </a:moveTo>
                    <a:lnTo>
                      <a:pt x="11" y="24"/>
                    </a:lnTo>
                    <a:lnTo>
                      <a:pt x="28" y="10"/>
                    </a:lnTo>
                    <a:lnTo>
                      <a:pt x="19" y="0"/>
                    </a:lnTo>
                    <a:lnTo>
                      <a:pt x="0" y="14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55" name="Freeform 927"/>
              <p:cNvSpPr>
                <a:spLocks/>
              </p:cNvSpPr>
              <p:nvPr/>
            </p:nvSpPr>
            <p:spPr bwMode="auto">
              <a:xfrm>
                <a:off x="3481" y="3931"/>
                <a:ext cx="32" cy="15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0" y="13"/>
                  </a:cxn>
                  <a:cxn ang="0">
                    <a:pos x="21" y="15"/>
                  </a:cxn>
                  <a:cxn ang="0">
                    <a:pos x="32" y="13"/>
                  </a:cxn>
                  <a:cxn ang="0">
                    <a:pos x="29" y="0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9" y="10"/>
                  </a:cxn>
                  <a:cxn ang="0">
                    <a:pos x="6" y="3"/>
                  </a:cxn>
                  <a:cxn ang="0">
                    <a:pos x="0" y="10"/>
                  </a:cxn>
                  <a:cxn ang="0">
                    <a:pos x="10" y="13"/>
                  </a:cxn>
                  <a:cxn ang="0">
                    <a:pos x="6" y="3"/>
                  </a:cxn>
                </a:cxnLst>
                <a:rect l="0" t="0" r="r" b="b"/>
                <a:pathLst>
                  <a:path w="32" h="15">
                    <a:moveTo>
                      <a:pt x="6" y="3"/>
                    </a:moveTo>
                    <a:lnTo>
                      <a:pt x="10" y="13"/>
                    </a:lnTo>
                    <a:lnTo>
                      <a:pt x="21" y="15"/>
                    </a:lnTo>
                    <a:lnTo>
                      <a:pt x="32" y="13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9" y="10"/>
                    </a:lnTo>
                    <a:lnTo>
                      <a:pt x="6" y="3"/>
                    </a:lnTo>
                    <a:lnTo>
                      <a:pt x="0" y="10"/>
                    </a:lnTo>
                    <a:lnTo>
                      <a:pt x="10" y="1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56" name="Freeform 928"/>
              <p:cNvSpPr>
                <a:spLocks/>
              </p:cNvSpPr>
              <p:nvPr/>
            </p:nvSpPr>
            <p:spPr bwMode="auto">
              <a:xfrm>
                <a:off x="3487" y="3909"/>
                <a:ext cx="25" cy="32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5" y="12"/>
                  </a:cxn>
                  <a:cxn ang="0">
                    <a:pos x="8" y="13"/>
                  </a:cxn>
                  <a:cxn ang="0">
                    <a:pos x="0" y="25"/>
                  </a:cxn>
                  <a:cxn ang="0">
                    <a:pos x="13" y="32"/>
                  </a:cxn>
                  <a:cxn ang="0">
                    <a:pos x="21" y="20"/>
                  </a:cxn>
                  <a:cxn ang="0">
                    <a:pos x="15" y="2"/>
                  </a:cxn>
                  <a:cxn ang="0">
                    <a:pos x="17" y="13"/>
                  </a:cxn>
                  <a:cxn ang="0">
                    <a:pos x="15" y="2"/>
                  </a:cxn>
                  <a:cxn ang="0">
                    <a:pos x="4" y="8"/>
                  </a:cxn>
                  <a:cxn ang="0">
                    <a:pos x="17" y="13"/>
                  </a:cxn>
                  <a:cxn ang="0">
                    <a:pos x="23" y="0"/>
                  </a:cxn>
                </a:cxnLst>
                <a:rect l="0" t="0" r="r" b="b"/>
                <a:pathLst>
                  <a:path w="25" h="32">
                    <a:moveTo>
                      <a:pt x="23" y="0"/>
                    </a:moveTo>
                    <a:lnTo>
                      <a:pt x="25" y="12"/>
                    </a:lnTo>
                    <a:lnTo>
                      <a:pt x="8" y="13"/>
                    </a:lnTo>
                    <a:lnTo>
                      <a:pt x="0" y="25"/>
                    </a:lnTo>
                    <a:lnTo>
                      <a:pt x="13" y="32"/>
                    </a:lnTo>
                    <a:lnTo>
                      <a:pt x="21" y="20"/>
                    </a:lnTo>
                    <a:lnTo>
                      <a:pt x="15" y="2"/>
                    </a:lnTo>
                    <a:lnTo>
                      <a:pt x="17" y="13"/>
                    </a:lnTo>
                    <a:lnTo>
                      <a:pt x="15" y="2"/>
                    </a:lnTo>
                    <a:lnTo>
                      <a:pt x="4" y="8"/>
                    </a:lnTo>
                    <a:lnTo>
                      <a:pt x="17" y="1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57" name="Freeform 929"/>
              <p:cNvSpPr>
                <a:spLocks/>
              </p:cNvSpPr>
              <p:nvPr/>
            </p:nvSpPr>
            <p:spPr bwMode="auto">
              <a:xfrm>
                <a:off x="3498" y="3985"/>
                <a:ext cx="68" cy="3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12"/>
                  </a:cxn>
                  <a:cxn ang="0">
                    <a:pos x="21" y="20"/>
                  </a:cxn>
                  <a:cxn ang="0">
                    <a:pos x="30" y="27"/>
                  </a:cxn>
                  <a:cxn ang="0">
                    <a:pos x="40" y="30"/>
                  </a:cxn>
                  <a:cxn ang="0">
                    <a:pos x="47" y="32"/>
                  </a:cxn>
                  <a:cxn ang="0">
                    <a:pos x="53" y="34"/>
                  </a:cxn>
                  <a:cxn ang="0">
                    <a:pos x="60" y="32"/>
                  </a:cxn>
                  <a:cxn ang="0">
                    <a:pos x="66" y="29"/>
                  </a:cxn>
                  <a:cxn ang="0">
                    <a:pos x="68" y="24"/>
                  </a:cxn>
                  <a:cxn ang="0">
                    <a:pos x="68" y="17"/>
                  </a:cxn>
                  <a:cxn ang="0">
                    <a:pos x="66" y="12"/>
                  </a:cxn>
                  <a:cxn ang="0">
                    <a:pos x="60" y="8"/>
                  </a:cxn>
                  <a:cxn ang="0">
                    <a:pos x="55" y="3"/>
                  </a:cxn>
                  <a:cxn ang="0">
                    <a:pos x="47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7" y="0"/>
                  </a:cxn>
                  <a:cxn ang="0">
                    <a:pos x="19" y="13"/>
                  </a:cxn>
                  <a:cxn ang="0">
                    <a:pos x="29" y="13"/>
                  </a:cxn>
                  <a:cxn ang="0">
                    <a:pos x="36" y="13"/>
                  </a:cxn>
                  <a:cxn ang="0">
                    <a:pos x="44" y="15"/>
                  </a:cxn>
                  <a:cxn ang="0">
                    <a:pos x="47" y="17"/>
                  </a:cxn>
                  <a:cxn ang="0">
                    <a:pos x="51" y="18"/>
                  </a:cxn>
                  <a:cxn ang="0">
                    <a:pos x="53" y="20"/>
                  </a:cxn>
                  <a:cxn ang="0">
                    <a:pos x="53" y="20"/>
                  </a:cxn>
                  <a:cxn ang="0">
                    <a:pos x="53" y="20"/>
                  </a:cxn>
                  <a:cxn ang="0">
                    <a:pos x="53" y="20"/>
                  </a:cxn>
                  <a:cxn ang="0">
                    <a:pos x="55" y="18"/>
                  </a:cxn>
                  <a:cxn ang="0">
                    <a:pos x="53" y="20"/>
                  </a:cxn>
                  <a:cxn ang="0">
                    <a:pos x="51" y="18"/>
                  </a:cxn>
                  <a:cxn ang="0">
                    <a:pos x="45" y="17"/>
                  </a:cxn>
                  <a:cxn ang="0">
                    <a:pos x="40" y="15"/>
                  </a:cxn>
                  <a:cxn ang="0">
                    <a:pos x="32" y="10"/>
                  </a:cxn>
                  <a:cxn ang="0">
                    <a:pos x="23" y="2"/>
                  </a:cxn>
                  <a:cxn ang="0">
                    <a:pos x="19" y="13"/>
                  </a:cxn>
                  <a:cxn ang="0">
                    <a:pos x="17" y="0"/>
                  </a:cxn>
                  <a:cxn ang="0">
                    <a:pos x="0" y="2"/>
                  </a:cxn>
                  <a:cxn ang="0">
                    <a:pos x="12" y="12"/>
                  </a:cxn>
                  <a:cxn ang="0">
                    <a:pos x="17" y="0"/>
                  </a:cxn>
                </a:cxnLst>
                <a:rect l="0" t="0" r="r" b="b"/>
                <a:pathLst>
                  <a:path w="68" h="34">
                    <a:moveTo>
                      <a:pt x="17" y="0"/>
                    </a:moveTo>
                    <a:lnTo>
                      <a:pt x="12" y="12"/>
                    </a:lnTo>
                    <a:lnTo>
                      <a:pt x="21" y="20"/>
                    </a:lnTo>
                    <a:lnTo>
                      <a:pt x="30" y="27"/>
                    </a:lnTo>
                    <a:lnTo>
                      <a:pt x="40" y="30"/>
                    </a:lnTo>
                    <a:lnTo>
                      <a:pt x="47" y="32"/>
                    </a:lnTo>
                    <a:lnTo>
                      <a:pt x="53" y="34"/>
                    </a:lnTo>
                    <a:lnTo>
                      <a:pt x="60" y="32"/>
                    </a:lnTo>
                    <a:lnTo>
                      <a:pt x="66" y="29"/>
                    </a:lnTo>
                    <a:lnTo>
                      <a:pt x="68" y="24"/>
                    </a:lnTo>
                    <a:lnTo>
                      <a:pt x="68" y="17"/>
                    </a:lnTo>
                    <a:lnTo>
                      <a:pt x="66" y="12"/>
                    </a:lnTo>
                    <a:lnTo>
                      <a:pt x="60" y="8"/>
                    </a:lnTo>
                    <a:lnTo>
                      <a:pt x="55" y="3"/>
                    </a:lnTo>
                    <a:lnTo>
                      <a:pt x="47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7" y="0"/>
                    </a:lnTo>
                    <a:lnTo>
                      <a:pt x="19" y="13"/>
                    </a:lnTo>
                    <a:lnTo>
                      <a:pt x="29" y="13"/>
                    </a:lnTo>
                    <a:lnTo>
                      <a:pt x="36" y="13"/>
                    </a:lnTo>
                    <a:lnTo>
                      <a:pt x="44" y="15"/>
                    </a:lnTo>
                    <a:lnTo>
                      <a:pt x="47" y="17"/>
                    </a:lnTo>
                    <a:lnTo>
                      <a:pt x="51" y="18"/>
                    </a:lnTo>
                    <a:lnTo>
                      <a:pt x="53" y="20"/>
                    </a:lnTo>
                    <a:lnTo>
                      <a:pt x="53" y="20"/>
                    </a:lnTo>
                    <a:lnTo>
                      <a:pt x="53" y="20"/>
                    </a:lnTo>
                    <a:lnTo>
                      <a:pt x="53" y="20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51" y="18"/>
                    </a:lnTo>
                    <a:lnTo>
                      <a:pt x="45" y="17"/>
                    </a:lnTo>
                    <a:lnTo>
                      <a:pt x="40" y="15"/>
                    </a:lnTo>
                    <a:lnTo>
                      <a:pt x="32" y="10"/>
                    </a:lnTo>
                    <a:lnTo>
                      <a:pt x="23" y="2"/>
                    </a:lnTo>
                    <a:lnTo>
                      <a:pt x="19" y="13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12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58" name="Freeform 930"/>
              <p:cNvSpPr>
                <a:spLocks/>
              </p:cNvSpPr>
              <p:nvPr/>
            </p:nvSpPr>
            <p:spPr bwMode="auto">
              <a:xfrm>
                <a:off x="3880" y="4147"/>
                <a:ext cx="64" cy="35"/>
              </a:xfrm>
              <a:custGeom>
                <a:avLst/>
                <a:gdLst/>
                <a:ahLst/>
                <a:cxnLst>
                  <a:cxn ang="0">
                    <a:pos x="56" y="22"/>
                  </a:cxn>
                  <a:cxn ang="0">
                    <a:pos x="64" y="30"/>
                  </a:cxn>
                  <a:cxn ang="0">
                    <a:pos x="64" y="20"/>
                  </a:cxn>
                  <a:cxn ang="0">
                    <a:pos x="60" y="12"/>
                  </a:cxn>
                  <a:cxn ang="0">
                    <a:pos x="52" y="5"/>
                  </a:cxn>
                  <a:cxn ang="0">
                    <a:pos x="41" y="1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0" y="13"/>
                  </a:cxn>
                  <a:cxn ang="0">
                    <a:pos x="39" y="17"/>
                  </a:cxn>
                  <a:cxn ang="0">
                    <a:pos x="45" y="18"/>
                  </a:cxn>
                  <a:cxn ang="0">
                    <a:pos x="47" y="20"/>
                  </a:cxn>
                  <a:cxn ang="0">
                    <a:pos x="48" y="23"/>
                  </a:cxn>
                  <a:cxn ang="0">
                    <a:pos x="48" y="27"/>
                  </a:cxn>
                  <a:cxn ang="0">
                    <a:pos x="56" y="35"/>
                  </a:cxn>
                  <a:cxn ang="0">
                    <a:pos x="48" y="27"/>
                  </a:cxn>
                  <a:cxn ang="0">
                    <a:pos x="47" y="35"/>
                  </a:cxn>
                  <a:cxn ang="0">
                    <a:pos x="56" y="35"/>
                  </a:cxn>
                  <a:cxn ang="0">
                    <a:pos x="56" y="22"/>
                  </a:cxn>
                </a:cxnLst>
                <a:rect l="0" t="0" r="r" b="b"/>
                <a:pathLst>
                  <a:path w="64" h="35">
                    <a:moveTo>
                      <a:pt x="56" y="22"/>
                    </a:moveTo>
                    <a:lnTo>
                      <a:pt x="64" y="30"/>
                    </a:lnTo>
                    <a:lnTo>
                      <a:pt x="64" y="20"/>
                    </a:lnTo>
                    <a:lnTo>
                      <a:pt x="60" y="12"/>
                    </a:lnTo>
                    <a:lnTo>
                      <a:pt x="52" y="5"/>
                    </a:lnTo>
                    <a:lnTo>
                      <a:pt x="41" y="1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0" y="13"/>
                    </a:lnTo>
                    <a:lnTo>
                      <a:pt x="39" y="17"/>
                    </a:lnTo>
                    <a:lnTo>
                      <a:pt x="45" y="18"/>
                    </a:lnTo>
                    <a:lnTo>
                      <a:pt x="47" y="20"/>
                    </a:lnTo>
                    <a:lnTo>
                      <a:pt x="48" y="23"/>
                    </a:lnTo>
                    <a:lnTo>
                      <a:pt x="48" y="27"/>
                    </a:lnTo>
                    <a:lnTo>
                      <a:pt x="56" y="35"/>
                    </a:lnTo>
                    <a:lnTo>
                      <a:pt x="48" y="27"/>
                    </a:lnTo>
                    <a:lnTo>
                      <a:pt x="47" y="35"/>
                    </a:lnTo>
                    <a:lnTo>
                      <a:pt x="56" y="35"/>
                    </a:lnTo>
                    <a:lnTo>
                      <a:pt x="56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59" name="Freeform 931"/>
              <p:cNvSpPr>
                <a:spLocks/>
              </p:cNvSpPr>
              <p:nvPr/>
            </p:nvSpPr>
            <p:spPr bwMode="auto">
              <a:xfrm>
                <a:off x="3936" y="4135"/>
                <a:ext cx="162" cy="47"/>
              </a:xfrm>
              <a:custGeom>
                <a:avLst/>
                <a:gdLst/>
                <a:ahLst/>
                <a:cxnLst>
                  <a:cxn ang="0">
                    <a:pos x="162" y="10"/>
                  </a:cxn>
                  <a:cxn ang="0">
                    <a:pos x="150" y="5"/>
                  </a:cxn>
                  <a:cxn ang="0">
                    <a:pos x="135" y="12"/>
                  </a:cxn>
                  <a:cxn ang="0">
                    <a:pos x="116" y="17"/>
                  </a:cxn>
                  <a:cxn ang="0">
                    <a:pos x="96" y="22"/>
                  </a:cxn>
                  <a:cxn ang="0">
                    <a:pos x="75" y="27"/>
                  </a:cxn>
                  <a:cxn ang="0">
                    <a:pos x="32" y="32"/>
                  </a:cxn>
                  <a:cxn ang="0">
                    <a:pos x="0" y="34"/>
                  </a:cxn>
                  <a:cxn ang="0">
                    <a:pos x="0" y="47"/>
                  </a:cxn>
                  <a:cxn ang="0">
                    <a:pos x="34" y="46"/>
                  </a:cxn>
                  <a:cxn ang="0">
                    <a:pos x="77" y="40"/>
                  </a:cxn>
                  <a:cxn ang="0">
                    <a:pos x="100" y="35"/>
                  </a:cxn>
                  <a:cxn ang="0">
                    <a:pos x="122" y="30"/>
                  </a:cxn>
                  <a:cxn ang="0">
                    <a:pos x="141" y="25"/>
                  </a:cxn>
                  <a:cxn ang="0">
                    <a:pos x="158" y="17"/>
                  </a:cxn>
                  <a:cxn ang="0">
                    <a:pos x="147" y="12"/>
                  </a:cxn>
                  <a:cxn ang="0">
                    <a:pos x="162" y="10"/>
                  </a:cxn>
                  <a:cxn ang="0">
                    <a:pos x="162" y="0"/>
                  </a:cxn>
                  <a:cxn ang="0">
                    <a:pos x="150" y="5"/>
                  </a:cxn>
                  <a:cxn ang="0">
                    <a:pos x="162" y="10"/>
                  </a:cxn>
                </a:cxnLst>
                <a:rect l="0" t="0" r="r" b="b"/>
                <a:pathLst>
                  <a:path w="162" h="47">
                    <a:moveTo>
                      <a:pt x="162" y="10"/>
                    </a:moveTo>
                    <a:lnTo>
                      <a:pt x="150" y="5"/>
                    </a:lnTo>
                    <a:lnTo>
                      <a:pt x="135" y="12"/>
                    </a:lnTo>
                    <a:lnTo>
                      <a:pt x="116" y="17"/>
                    </a:lnTo>
                    <a:lnTo>
                      <a:pt x="96" y="22"/>
                    </a:lnTo>
                    <a:lnTo>
                      <a:pt x="75" y="27"/>
                    </a:lnTo>
                    <a:lnTo>
                      <a:pt x="32" y="32"/>
                    </a:lnTo>
                    <a:lnTo>
                      <a:pt x="0" y="34"/>
                    </a:lnTo>
                    <a:lnTo>
                      <a:pt x="0" y="47"/>
                    </a:lnTo>
                    <a:lnTo>
                      <a:pt x="34" y="46"/>
                    </a:lnTo>
                    <a:lnTo>
                      <a:pt x="77" y="40"/>
                    </a:lnTo>
                    <a:lnTo>
                      <a:pt x="100" y="35"/>
                    </a:lnTo>
                    <a:lnTo>
                      <a:pt x="122" y="30"/>
                    </a:lnTo>
                    <a:lnTo>
                      <a:pt x="141" y="25"/>
                    </a:lnTo>
                    <a:lnTo>
                      <a:pt x="158" y="17"/>
                    </a:lnTo>
                    <a:lnTo>
                      <a:pt x="147" y="12"/>
                    </a:lnTo>
                    <a:lnTo>
                      <a:pt x="162" y="10"/>
                    </a:lnTo>
                    <a:lnTo>
                      <a:pt x="162" y="0"/>
                    </a:lnTo>
                    <a:lnTo>
                      <a:pt x="150" y="5"/>
                    </a:lnTo>
                    <a:lnTo>
                      <a:pt x="162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60" name="Freeform 932"/>
              <p:cNvSpPr>
                <a:spLocks/>
              </p:cNvSpPr>
              <p:nvPr/>
            </p:nvSpPr>
            <p:spPr bwMode="auto">
              <a:xfrm>
                <a:off x="4083" y="4145"/>
                <a:ext cx="16" cy="36"/>
              </a:xfrm>
              <a:custGeom>
                <a:avLst/>
                <a:gdLst/>
                <a:ahLst/>
                <a:cxnLst>
                  <a:cxn ang="0">
                    <a:pos x="15" y="36"/>
                  </a:cxn>
                  <a:cxn ang="0">
                    <a:pos x="16" y="30"/>
                  </a:cxn>
                  <a:cxn ang="0">
                    <a:pos x="15" y="0"/>
                  </a:cxn>
                  <a:cxn ang="0">
                    <a:pos x="0" y="2"/>
                  </a:cxn>
                  <a:cxn ang="0">
                    <a:pos x="1" y="32"/>
                  </a:cxn>
                  <a:cxn ang="0">
                    <a:pos x="15" y="36"/>
                  </a:cxn>
                </a:cxnLst>
                <a:rect l="0" t="0" r="r" b="b"/>
                <a:pathLst>
                  <a:path w="16" h="36">
                    <a:moveTo>
                      <a:pt x="15" y="36"/>
                    </a:moveTo>
                    <a:lnTo>
                      <a:pt x="16" y="30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1" y="32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61" name="Freeform 933"/>
              <p:cNvSpPr>
                <a:spLocks/>
              </p:cNvSpPr>
              <p:nvPr/>
            </p:nvSpPr>
            <p:spPr bwMode="auto">
              <a:xfrm>
                <a:off x="4086" y="4145"/>
                <a:ext cx="79" cy="36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72" y="0"/>
                  </a:cxn>
                  <a:cxn ang="0">
                    <a:pos x="53" y="2"/>
                  </a:cxn>
                  <a:cxn ang="0">
                    <a:pos x="32" y="10"/>
                  </a:cxn>
                  <a:cxn ang="0">
                    <a:pos x="13" y="17"/>
                  </a:cxn>
                  <a:cxn ang="0">
                    <a:pos x="0" y="27"/>
                  </a:cxn>
                  <a:cxn ang="0">
                    <a:pos x="12" y="36"/>
                  </a:cxn>
                  <a:cxn ang="0">
                    <a:pos x="21" y="30"/>
                  </a:cxn>
                  <a:cxn ang="0">
                    <a:pos x="40" y="22"/>
                  </a:cxn>
                  <a:cxn ang="0">
                    <a:pos x="58" y="17"/>
                  </a:cxn>
                  <a:cxn ang="0">
                    <a:pos x="72" y="14"/>
                  </a:cxn>
                  <a:cxn ang="0">
                    <a:pos x="66" y="10"/>
                  </a:cxn>
                  <a:cxn ang="0">
                    <a:pos x="79" y="3"/>
                  </a:cxn>
                  <a:cxn ang="0">
                    <a:pos x="77" y="0"/>
                  </a:cxn>
                  <a:cxn ang="0">
                    <a:pos x="72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6">
                    <a:moveTo>
                      <a:pt x="79" y="3"/>
                    </a:moveTo>
                    <a:lnTo>
                      <a:pt x="72" y="0"/>
                    </a:lnTo>
                    <a:lnTo>
                      <a:pt x="53" y="2"/>
                    </a:lnTo>
                    <a:lnTo>
                      <a:pt x="32" y="10"/>
                    </a:lnTo>
                    <a:lnTo>
                      <a:pt x="13" y="17"/>
                    </a:lnTo>
                    <a:lnTo>
                      <a:pt x="0" y="27"/>
                    </a:lnTo>
                    <a:lnTo>
                      <a:pt x="12" y="36"/>
                    </a:lnTo>
                    <a:lnTo>
                      <a:pt x="21" y="30"/>
                    </a:lnTo>
                    <a:lnTo>
                      <a:pt x="40" y="22"/>
                    </a:lnTo>
                    <a:lnTo>
                      <a:pt x="58" y="17"/>
                    </a:lnTo>
                    <a:lnTo>
                      <a:pt x="72" y="14"/>
                    </a:lnTo>
                    <a:lnTo>
                      <a:pt x="66" y="10"/>
                    </a:lnTo>
                    <a:lnTo>
                      <a:pt x="79" y="3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62" name="Freeform 934"/>
              <p:cNvSpPr>
                <a:spLocks/>
              </p:cNvSpPr>
              <p:nvPr/>
            </p:nvSpPr>
            <p:spPr bwMode="auto">
              <a:xfrm>
                <a:off x="3968" y="4148"/>
                <a:ext cx="201" cy="81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7" y="80"/>
                  </a:cxn>
                  <a:cxn ang="0">
                    <a:pos x="58" y="70"/>
                  </a:cxn>
                  <a:cxn ang="0">
                    <a:pos x="126" y="54"/>
                  </a:cxn>
                  <a:cxn ang="0">
                    <a:pos x="143" y="51"/>
                  </a:cxn>
                  <a:cxn ang="0">
                    <a:pos x="158" y="46"/>
                  </a:cxn>
                  <a:cxn ang="0">
                    <a:pos x="171" y="41"/>
                  </a:cxn>
                  <a:cxn ang="0">
                    <a:pos x="184" y="36"/>
                  </a:cxn>
                  <a:cxn ang="0">
                    <a:pos x="193" y="29"/>
                  </a:cxn>
                  <a:cxn ang="0">
                    <a:pos x="199" y="21"/>
                  </a:cxn>
                  <a:cxn ang="0">
                    <a:pos x="201" y="16"/>
                  </a:cxn>
                  <a:cxn ang="0">
                    <a:pos x="201" y="11"/>
                  </a:cxn>
                  <a:cxn ang="0">
                    <a:pos x="199" y="6"/>
                  </a:cxn>
                  <a:cxn ang="0">
                    <a:pos x="197" y="0"/>
                  </a:cxn>
                  <a:cxn ang="0">
                    <a:pos x="184" y="7"/>
                  </a:cxn>
                  <a:cxn ang="0">
                    <a:pos x="186" y="11"/>
                  </a:cxn>
                  <a:cxn ang="0">
                    <a:pos x="186" y="12"/>
                  </a:cxn>
                  <a:cxn ang="0">
                    <a:pos x="186" y="14"/>
                  </a:cxn>
                  <a:cxn ang="0">
                    <a:pos x="186" y="14"/>
                  </a:cxn>
                  <a:cxn ang="0">
                    <a:pos x="182" y="19"/>
                  </a:cxn>
                  <a:cxn ang="0">
                    <a:pos x="175" y="24"/>
                  </a:cxn>
                  <a:cxn ang="0">
                    <a:pos x="165" y="29"/>
                  </a:cxn>
                  <a:cxn ang="0">
                    <a:pos x="152" y="33"/>
                  </a:cxn>
                  <a:cxn ang="0">
                    <a:pos x="139" y="38"/>
                  </a:cxn>
                  <a:cxn ang="0">
                    <a:pos x="122" y="41"/>
                  </a:cxn>
                  <a:cxn ang="0">
                    <a:pos x="54" y="54"/>
                  </a:cxn>
                  <a:cxn ang="0">
                    <a:pos x="2" y="68"/>
                  </a:cxn>
                  <a:cxn ang="0">
                    <a:pos x="11" y="70"/>
                  </a:cxn>
                  <a:cxn ang="0">
                    <a:pos x="0" y="78"/>
                  </a:cxn>
                  <a:cxn ang="0">
                    <a:pos x="2" y="81"/>
                  </a:cxn>
                  <a:cxn ang="0">
                    <a:pos x="7" y="80"/>
                  </a:cxn>
                  <a:cxn ang="0">
                    <a:pos x="0" y="78"/>
                  </a:cxn>
                </a:cxnLst>
                <a:rect l="0" t="0" r="r" b="b"/>
                <a:pathLst>
                  <a:path w="201" h="81">
                    <a:moveTo>
                      <a:pt x="0" y="78"/>
                    </a:moveTo>
                    <a:lnTo>
                      <a:pt x="7" y="80"/>
                    </a:lnTo>
                    <a:lnTo>
                      <a:pt x="58" y="70"/>
                    </a:lnTo>
                    <a:lnTo>
                      <a:pt x="126" y="54"/>
                    </a:lnTo>
                    <a:lnTo>
                      <a:pt x="143" y="51"/>
                    </a:lnTo>
                    <a:lnTo>
                      <a:pt x="158" y="46"/>
                    </a:lnTo>
                    <a:lnTo>
                      <a:pt x="171" y="41"/>
                    </a:lnTo>
                    <a:lnTo>
                      <a:pt x="184" y="36"/>
                    </a:lnTo>
                    <a:lnTo>
                      <a:pt x="193" y="29"/>
                    </a:lnTo>
                    <a:lnTo>
                      <a:pt x="199" y="21"/>
                    </a:lnTo>
                    <a:lnTo>
                      <a:pt x="201" y="16"/>
                    </a:lnTo>
                    <a:lnTo>
                      <a:pt x="201" y="11"/>
                    </a:lnTo>
                    <a:lnTo>
                      <a:pt x="199" y="6"/>
                    </a:lnTo>
                    <a:lnTo>
                      <a:pt x="197" y="0"/>
                    </a:lnTo>
                    <a:lnTo>
                      <a:pt x="184" y="7"/>
                    </a:lnTo>
                    <a:lnTo>
                      <a:pt x="186" y="11"/>
                    </a:lnTo>
                    <a:lnTo>
                      <a:pt x="186" y="12"/>
                    </a:lnTo>
                    <a:lnTo>
                      <a:pt x="186" y="14"/>
                    </a:lnTo>
                    <a:lnTo>
                      <a:pt x="186" y="14"/>
                    </a:lnTo>
                    <a:lnTo>
                      <a:pt x="182" y="19"/>
                    </a:lnTo>
                    <a:lnTo>
                      <a:pt x="175" y="24"/>
                    </a:lnTo>
                    <a:lnTo>
                      <a:pt x="165" y="29"/>
                    </a:lnTo>
                    <a:lnTo>
                      <a:pt x="152" y="33"/>
                    </a:lnTo>
                    <a:lnTo>
                      <a:pt x="139" y="38"/>
                    </a:lnTo>
                    <a:lnTo>
                      <a:pt x="122" y="41"/>
                    </a:lnTo>
                    <a:lnTo>
                      <a:pt x="54" y="54"/>
                    </a:lnTo>
                    <a:lnTo>
                      <a:pt x="2" y="68"/>
                    </a:lnTo>
                    <a:lnTo>
                      <a:pt x="11" y="70"/>
                    </a:lnTo>
                    <a:lnTo>
                      <a:pt x="0" y="78"/>
                    </a:lnTo>
                    <a:lnTo>
                      <a:pt x="2" y="81"/>
                    </a:lnTo>
                    <a:lnTo>
                      <a:pt x="7" y="8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63" name="Freeform 935"/>
              <p:cNvSpPr>
                <a:spLocks/>
              </p:cNvSpPr>
              <p:nvPr/>
            </p:nvSpPr>
            <p:spPr bwMode="auto">
              <a:xfrm>
                <a:off x="3840" y="4191"/>
                <a:ext cx="139" cy="3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8" y="13"/>
                  </a:cxn>
                  <a:cxn ang="0">
                    <a:pos x="23" y="17"/>
                  </a:cxn>
                  <a:cxn ang="0">
                    <a:pos x="40" y="18"/>
                  </a:cxn>
                  <a:cxn ang="0">
                    <a:pos x="58" y="20"/>
                  </a:cxn>
                  <a:cxn ang="0">
                    <a:pos x="75" y="20"/>
                  </a:cxn>
                  <a:cxn ang="0">
                    <a:pos x="92" y="22"/>
                  </a:cxn>
                  <a:cxn ang="0">
                    <a:pos x="107" y="25"/>
                  </a:cxn>
                  <a:cxn ang="0">
                    <a:pos x="113" y="27"/>
                  </a:cxn>
                  <a:cxn ang="0">
                    <a:pos x="119" y="28"/>
                  </a:cxn>
                  <a:cxn ang="0">
                    <a:pos x="124" y="32"/>
                  </a:cxn>
                  <a:cxn ang="0">
                    <a:pos x="128" y="35"/>
                  </a:cxn>
                  <a:cxn ang="0">
                    <a:pos x="139" y="27"/>
                  </a:cxn>
                  <a:cxn ang="0">
                    <a:pos x="134" y="22"/>
                  </a:cxn>
                  <a:cxn ang="0">
                    <a:pos x="126" y="17"/>
                  </a:cxn>
                  <a:cxn ang="0">
                    <a:pos x="119" y="13"/>
                  </a:cxn>
                  <a:cxn ang="0">
                    <a:pos x="111" y="11"/>
                  </a:cxn>
                  <a:cxn ang="0">
                    <a:pos x="94" y="8"/>
                  </a:cxn>
                  <a:cxn ang="0">
                    <a:pos x="75" y="6"/>
                  </a:cxn>
                  <a:cxn ang="0">
                    <a:pos x="58" y="5"/>
                  </a:cxn>
                  <a:cxn ang="0">
                    <a:pos x="42" y="5"/>
                  </a:cxn>
                  <a:cxn ang="0">
                    <a:pos x="27" y="3"/>
                  </a:cxn>
                  <a:cxn ang="0">
                    <a:pos x="15" y="0"/>
                  </a:cxn>
                  <a:cxn ang="0">
                    <a:pos x="19" y="10"/>
                  </a:cxn>
                  <a:cxn ang="0">
                    <a:pos x="4" y="3"/>
                  </a:cxn>
                  <a:cxn ang="0">
                    <a:pos x="0" y="10"/>
                  </a:cxn>
                  <a:cxn ang="0">
                    <a:pos x="8" y="13"/>
                  </a:cxn>
                  <a:cxn ang="0">
                    <a:pos x="4" y="3"/>
                  </a:cxn>
                </a:cxnLst>
                <a:rect l="0" t="0" r="r" b="b"/>
                <a:pathLst>
                  <a:path w="139" h="35">
                    <a:moveTo>
                      <a:pt x="4" y="3"/>
                    </a:moveTo>
                    <a:lnTo>
                      <a:pt x="8" y="13"/>
                    </a:lnTo>
                    <a:lnTo>
                      <a:pt x="23" y="17"/>
                    </a:lnTo>
                    <a:lnTo>
                      <a:pt x="40" y="18"/>
                    </a:lnTo>
                    <a:lnTo>
                      <a:pt x="58" y="20"/>
                    </a:lnTo>
                    <a:lnTo>
                      <a:pt x="75" y="20"/>
                    </a:lnTo>
                    <a:lnTo>
                      <a:pt x="92" y="22"/>
                    </a:lnTo>
                    <a:lnTo>
                      <a:pt x="107" y="25"/>
                    </a:lnTo>
                    <a:lnTo>
                      <a:pt x="113" y="27"/>
                    </a:lnTo>
                    <a:lnTo>
                      <a:pt x="119" y="28"/>
                    </a:lnTo>
                    <a:lnTo>
                      <a:pt x="124" y="32"/>
                    </a:lnTo>
                    <a:lnTo>
                      <a:pt x="128" y="35"/>
                    </a:lnTo>
                    <a:lnTo>
                      <a:pt x="139" y="27"/>
                    </a:lnTo>
                    <a:lnTo>
                      <a:pt x="134" y="22"/>
                    </a:lnTo>
                    <a:lnTo>
                      <a:pt x="126" y="17"/>
                    </a:lnTo>
                    <a:lnTo>
                      <a:pt x="119" y="13"/>
                    </a:lnTo>
                    <a:lnTo>
                      <a:pt x="111" y="11"/>
                    </a:lnTo>
                    <a:lnTo>
                      <a:pt x="94" y="8"/>
                    </a:lnTo>
                    <a:lnTo>
                      <a:pt x="75" y="6"/>
                    </a:lnTo>
                    <a:lnTo>
                      <a:pt x="58" y="5"/>
                    </a:lnTo>
                    <a:lnTo>
                      <a:pt x="42" y="5"/>
                    </a:lnTo>
                    <a:lnTo>
                      <a:pt x="27" y="3"/>
                    </a:lnTo>
                    <a:lnTo>
                      <a:pt x="15" y="0"/>
                    </a:lnTo>
                    <a:lnTo>
                      <a:pt x="19" y="10"/>
                    </a:lnTo>
                    <a:lnTo>
                      <a:pt x="4" y="3"/>
                    </a:lnTo>
                    <a:lnTo>
                      <a:pt x="0" y="10"/>
                    </a:lnTo>
                    <a:lnTo>
                      <a:pt x="8" y="1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64" name="Freeform 936"/>
              <p:cNvSpPr>
                <a:spLocks/>
              </p:cNvSpPr>
              <p:nvPr/>
            </p:nvSpPr>
            <p:spPr bwMode="auto">
              <a:xfrm>
                <a:off x="3844" y="4147"/>
                <a:ext cx="43" cy="5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0" y="3"/>
                  </a:cxn>
                  <a:cxn ang="0">
                    <a:pos x="0" y="47"/>
                  </a:cxn>
                  <a:cxn ang="0">
                    <a:pos x="15" y="54"/>
                  </a:cxn>
                  <a:cxn ang="0">
                    <a:pos x="43" y="1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30" y="3"/>
                  </a:cxn>
                  <a:cxn ang="0">
                    <a:pos x="36" y="0"/>
                  </a:cxn>
                </a:cxnLst>
                <a:rect l="0" t="0" r="r" b="b"/>
                <a:pathLst>
                  <a:path w="43" h="54">
                    <a:moveTo>
                      <a:pt x="36" y="0"/>
                    </a:moveTo>
                    <a:lnTo>
                      <a:pt x="30" y="3"/>
                    </a:lnTo>
                    <a:lnTo>
                      <a:pt x="0" y="47"/>
                    </a:lnTo>
                    <a:lnTo>
                      <a:pt x="15" y="54"/>
                    </a:lnTo>
                    <a:lnTo>
                      <a:pt x="43" y="1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0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65" name="Freeform 937"/>
              <p:cNvSpPr>
                <a:spLocks/>
              </p:cNvSpPr>
              <p:nvPr/>
            </p:nvSpPr>
            <p:spPr bwMode="auto">
              <a:xfrm>
                <a:off x="3759" y="3897"/>
                <a:ext cx="17" cy="42"/>
              </a:xfrm>
              <a:custGeom>
                <a:avLst/>
                <a:gdLst/>
                <a:ahLst/>
                <a:cxnLst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17" y="42"/>
                  </a:cxn>
                </a:cxnLst>
                <a:rect l="0" t="0" r="r" b="b"/>
                <a:pathLst>
                  <a:path w="17" h="42">
                    <a:moveTo>
                      <a:pt x="17" y="42"/>
                    </a:moveTo>
                    <a:lnTo>
                      <a:pt x="17" y="42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66" name="Freeform 938"/>
              <p:cNvSpPr>
                <a:spLocks/>
              </p:cNvSpPr>
              <p:nvPr/>
            </p:nvSpPr>
            <p:spPr bwMode="auto">
              <a:xfrm>
                <a:off x="3759" y="3938"/>
                <a:ext cx="81" cy="45"/>
              </a:xfrm>
              <a:custGeom>
                <a:avLst/>
                <a:gdLst/>
                <a:ahLst/>
                <a:cxnLst>
                  <a:cxn ang="0">
                    <a:pos x="76" y="45"/>
                  </a:cxn>
                  <a:cxn ang="0">
                    <a:pos x="76" y="45"/>
                  </a:cxn>
                  <a:cxn ang="0">
                    <a:pos x="79" y="40"/>
                  </a:cxn>
                  <a:cxn ang="0">
                    <a:pos x="81" y="33"/>
                  </a:cxn>
                  <a:cxn ang="0">
                    <a:pos x="77" y="27"/>
                  </a:cxn>
                  <a:cxn ang="0">
                    <a:pos x="74" y="22"/>
                  </a:cxn>
                  <a:cxn ang="0">
                    <a:pos x="62" y="17"/>
                  </a:cxn>
                  <a:cxn ang="0">
                    <a:pos x="49" y="11"/>
                  </a:cxn>
                  <a:cxn ang="0">
                    <a:pos x="36" y="6"/>
                  </a:cxn>
                  <a:cxn ang="0">
                    <a:pos x="25" y="3"/>
                  </a:cxn>
                  <a:cxn ang="0">
                    <a:pos x="17" y="0"/>
                  </a:cxn>
                  <a:cxn ang="0">
                    <a:pos x="17" y="1"/>
                  </a:cxn>
                  <a:cxn ang="0">
                    <a:pos x="0" y="1"/>
                  </a:cxn>
                  <a:cxn ang="0">
                    <a:pos x="8" y="11"/>
                  </a:cxn>
                  <a:cxn ang="0">
                    <a:pos x="19" y="17"/>
                  </a:cxn>
                  <a:cxn ang="0">
                    <a:pos x="30" y="20"/>
                  </a:cxn>
                  <a:cxn ang="0">
                    <a:pos x="44" y="23"/>
                  </a:cxn>
                  <a:cxn ang="0">
                    <a:pos x="55" y="28"/>
                  </a:cxn>
                  <a:cxn ang="0">
                    <a:pos x="64" y="33"/>
                  </a:cxn>
                  <a:cxn ang="0">
                    <a:pos x="64" y="33"/>
                  </a:cxn>
                  <a:cxn ang="0">
                    <a:pos x="64" y="35"/>
                  </a:cxn>
                  <a:cxn ang="0">
                    <a:pos x="64" y="35"/>
                  </a:cxn>
                  <a:cxn ang="0">
                    <a:pos x="62" y="37"/>
                  </a:cxn>
                  <a:cxn ang="0">
                    <a:pos x="62" y="37"/>
                  </a:cxn>
                  <a:cxn ang="0">
                    <a:pos x="76" y="45"/>
                  </a:cxn>
                </a:cxnLst>
                <a:rect l="0" t="0" r="r" b="b"/>
                <a:pathLst>
                  <a:path w="81" h="45">
                    <a:moveTo>
                      <a:pt x="76" y="45"/>
                    </a:moveTo>
                    <a:lnTo>
                      <a:pt x="76" y="45"/>
                    </a:lnTo>
                    <a:lnTo>
                      <a:pt x="79" y="40"/>
                    </a:lnTo>
                    <a:lnTo>
                      <a:pt x="81" y="33"/>
                    </a:lnTo>
                    <a:lnTo>
                      <a:pt x="77" y="27"/>
                    </a:lnTo>
                    <a:lnTo>
                      <a:pt x="74" y="22"/>
                    </a:lnTo>
                    <a:lnTo>
                      <a:pt x="62" y="17"/>
                    </a:lnTo>
                    <a:lnTo>
                      <a:pt x="49" y="11"/>
                    </a:lnTo>
                    <a:lnTo>
                      <a:pt x="36" y="6"/>
                    </a:lnTo>
                    <a:lnTo>
                      <a:pt x="25" y="3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0" y="1"/>
                    </a:lnTo>
                    <a:lnTo>
                      <a:pt x="8" y="11"/>
                    </a:lnTo>
                    <a:lnTo>
                      <a:pt x="19" y="17"/>
                    </a:lnTo>
                    <a:lnTo>
                      <a:pt x="30" y="20"/>
                    </a:lnTo>
                    <a:lnTo>
                      <a:pt x="44" y="23"/>
                    </a:lnTo>
                    <a:lnTo>
                      <a:pt x="55" y="28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76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67" name="Freeform 939"/>
              <p:cNvSpPr>
                <a:spLocks/>
              </p:cNvSpPr>
              <p:nvPr/>
            </p:nvSpPr>
            <p:spPr bwMode="auto">
              <a:xfrm>
                <a:off x="3765" y="3961"/>
                <a:ext cx="70" cy="3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21" y="21"/>
                  </a:cxn>
                  <a:cxn ang="0">
                    <a:pos x="38" y="27"/>
                  </a:cxn>
                  <a:cxn ang="0">
                    <a:pos x="47" y="29"/>
                  </a:cxn>
                  <a:cxn ang="0">
                    <a:pos x="55" y="31"/>
                  </a:cxn>
                  <a:cxn ang="0">
                    <a:pos x="62" y="27"/>
                  </a:cxn>
                  <a:cxn ang="0">
                    <a:pos x="70" y="22"/>
                  </a:cxn>
                  <a:cxn ang="0">
                    <a:pos x="56" y="14"/>
                  </a:cxn>
                  <a:cxn ang="0">
                    <a:pos x="55" y="15"/>
                  </a:cxn>
                  <a:cxn ang="0">
                    <a:pos x="53" y="15"/>
                  </a:cxn>
                  <a:cxn ang="0">
                    <a:pos x="49" y="15"/>
                  </a:cxn>
                  <a:cxn ang="0">
                    <a:pos x="43" y="14"/>
                  </a:cxn>
                  <a:cxn ang="0">
                    <a:pos x="26" y="9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12"/>
                  </a:cxn>
                </a:cxnLst>
                <a:rect l="0" t="0" r="r" b="b"/>
                <a:pathLst>
                  <a:path w="70" h="31">
                    <a:moveTo>
                      <a:pt x="0" y="12"/>
                    </a:moveTo>
                    <a:lnTo>
                      <a:pt x="0" y="12"/>
                    </a:lnTo>
                    <a:lnTo>
                      <a:pt x="21" y="21"/>
                    </a:lnTo>
                    <a:lnTo>
                      <a:pt x="38" y="27"/>
                    </a:lnTo>
                    <a:lnTo>
                      <a:pt x="47" y="29"/>
                    </a:lnTo>
                    <a:lnTo>
                      <a:pt x="55" y="31"/>
                    </a:lnTo>
                    <a:lnTo>
                      <a:pt x="62" y="27"/>
                    </a:lnTo>
                    <a:lnTo>
                      <a:pt x="70" y="22"/>
                    </a:lnTo>
                    <a:lnTo>
                      <a:pt x="56" y="14"/>
                    </a:lnTo>
                    <a:lnTo>
                      <a:pt x="55" y="15"/>
                    </a:lnTo>
                    <a:lnTo>
                      <a:pt x="53" y="15"/>
                    </a:lnTo>
                    <a:lnTo>
                      <a:pt x="49" y="15"/>
                    </a:lnTo>
                    <a:lnTo>
                      <a:pt x="43" y="14"/>
                    </a:lnTo>
                    <a:lnTo>
                      <a:pt x="26" y="9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68" name="Freeform 940"/>
              <p:cNvSpPr>
                <a:spLocks/>
              </p:cNvSpPr>
              <p:nvPr/>
            </p:nvSpPr>
            <p:spPr bwMode="auto">
              <a:xfrm>
                <a:off x="3724" y="3951"/>
                <a:ext cx="49" cy="22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13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6" y="15"/>
                  </a:cxn>
                  <a:cxn ang="0">
                    <a:pos x="41" y="22"/>
                  </a:cxn>
                  <a:cxn ang="0">
                    <a:pos x="49" y="10"/>
                  </a:cxn>
                  <a:cxn ang="0">
                    <a:pos x="32" y="2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5" y="12"/>
                  </a:cxn>
                  <a:cxn ang="0">
                    <a:pos x="13" y="2"/>
                  </a:cxn>
                  <a:cxn ang="0">
                    <a:pos x="0" y="2"/>
                  </a:cxn>
                  <a:cxn ang="0">
                    <a:pos x="5" y="12"/>
                  </a:cxn>
                  <a:cxn ang="0">
                    <a:pos x="20" y="5"/>
                  </a:cxn>
                </a:cxnLst>
                <a:rect l="0" t="0" r="r" b="b"/>
                <a:pathLst>
                  <a:path w="49" h="22">
                    <a:moveTo>
                      <a:pt x="20" y="5"/>
                    </a:moveTo>
                    <a:lnTo>
                      <a:pt x="13" y="15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6" y="15"/>
                    </a:lnTo>
                    <a:lnTo>
                      <a:pt x="41" y="22"/>
                    </a:lnTo>
                    <a:lnTo>
                      <a:pt x="49" y="10"/>
                    </a:lnTo>
                    <a:lnTo>
                      <a:pt x="32" y="2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5" y="12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5" y="12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69" name="Freeform 941"/>
              <p:cNvSpPr>
                <a:spLocks/>
              </p:cNvSpPr>
              <p:nvPr/>
            </p:nvSpPr>
            <p:spPr bwMode="auto">
              <a:xfrm>
                <a:off x="3729" y="3956"/>
                <a:ext cx="19" cy="42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17" y="36"/>
                  </a:cxn>
                  <a:cxn ang="0">
                    <a:pos x="19" y="29"/>
                  </a:cxn>
                  <a:cxn ang="0">
                    <a:pos x="19" y="20"/>
                  </a:cxn>
                  <a:cxn ang="0">
                    <a:pos x="19" y="12"/>
                  </a:cxn>
                  <a:cxn ang="0">
                    <a:pos x="15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4" y="19"/>
                  </a:cxn>
                  <a:cxn ang="0">
                    <a:pos x="2" y="26"/>
                  </a:cxn>
                  <a:cxn ang="0">
                    <a:pos x="2" y="36"/>
                  </a:cxn>
                  <a:cxn ang="0">
                    <a:pos x="4" y="42"/>
                  </a:cxn>
                  <a:cxn ang="0">
                    <a:pos x="2" y="36"/>
                  </a:cxn>
                  <a:cxn ang="0">
                    <a:pos x="2" y="39"/>
                  </a:cxn>
                  <a:cxn ang="0">
                    <a:pos x="4" y="42"/>
                  </a:cxn>
                  <a:cxn ang="0">
                    <a:pos x="15" y="31"/>
                  </a:cxn>
                </a:cxnLst>
                <a:rect l="0" t="0" r="r" b="b"/>
                <a:pathLst>
                  <a:path w="19" h="42">
                    <a:moveTo>
                      <a:pt x="15" y="31"/>
                    </a:moveTo>
                    <a:lnTo>
                      <a:pt x="17" y="36"/>
                    </a:lnTo>
                    <a:lnTo>
                      <a:pt x="19" y="29"/>
                    </a:lnTo>
                    <a:lnTo>
                      <a:pt x="19" y="20"/>
                    </a:lnTo>
                    <a:lnTo>
                      <a:pt x="19" y="12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2" y="2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2" y="36"/>
                    </a:lnTo>
                    <a:lnTo>
                      <a:pt x="2" y="39"/>
                    </a:lnTo>
                    <a:lnTo>
                      <a:pt x="4" y="42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70" name="Freeform 942"/>
              <p:cNvSpPr>
                <a:spLocks/>
              </p:cNvSpPr>
              <p:nvPr/>
            </p:nvSpPr>
            <p:spPr bwMode="auto">
              <a:xfrm>
                <a:off x="3733" y="3987"/>
                <a:ext cx="64" cy="48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4" y="42"/>
                  </a:cxn>
                  <a:cxn ang="0">
                    <a:pos x="51" y="27"/>
                  </a:cxn>
                  <a:cxn ang="0">
                    <a:pos x="34" y="15"/>
                  </a:cxn>
                  <a:cxn ang="0">
                    <a:pos x="21" y="6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11" y="18"/>
                  </a:cxn>
                  <a:cxn ang="0">
                    <a:pos x="25" y="27"/>
                  </a:cxn>
                  <a:cxn ang="0">
                    <a:pos x="40" y="37"/>
                  </a:cxn>
                  <a:cxn ang="0">
                    <a:pos x="49" y="48"/>
                  </a:cxn>
                  <a:cxn ang="0">
                    <a:pos x="49" y="48"/>
                  </a:cxn>
                  <a:cxn ang="0">
                    <a:pos x="64" y="42"/>
                  </a:cxn>
                </a:cxnLst>
                <a:rect l="0" t="0" r="r" b="b"/>
                <a:pathLst>
                  <a:path w="64" h="48">
                    <a:moveTo>
                      <a:pt x="64" y="42"/>
                    </a:moveTo>
                    <a:lnTo>
                      <a:pt x="64" y="42"/>
                    </a:lnTo>
                    <a:lnTo>
                      <a:pt x="51" y="27"/>
                    </a:lnTo>
                    <a:lnTo>
                      <a:pt x="34" y="15"/>
                    </a:lnTo>
                    <a:lnTo>
                      <a:pt x="21" y="6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11" y="18"/>
                    </a:lnTo>
                    <a:lnTo>
                      <a:pt x="25" y="27"/>
                    </a:lnTo>
                    <a:lnTo>
                      <a:pt x="40" y="37"/>
                    </a:lnTo>
                    <a:lnTo>
                      <a:pt x="49" y="48"/>
                    </a:lnTo>
                    <a:lnTo>
                      <a:pt x="49" y="48"/>
                    </a:lnTo>
                    <a:lnTo>
                      <a:pt x="64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71" name="Freeform 943"/>
              <p:cNvSpPr>
                <a:spLocks/>
              </p:cNvSpPr>
              <p:nvPr/>
            </p:nvSpPr>
            <p:spPr bwMode="auto">
              <a:xfrm>
                <a:off x="3782" y="4029"/>
                <a:ext cx="28" cy="54"/>
              </a:xfrm>
              <a:custGeom>
                <a:avLst/>
                <a:gdLst/>
                <a:ahLst/>
                <a:cxnLst>
                  <a:cxn ang="0">
                    <a:pos x="21" y="54"/>
                  </a:cxn>
                  <a:cxn ang="0">
                    <a:pos x="24" y="44"/>
                  </a:cxn>
                  <a:cxn ang="0">
                    <a:pos x="23" y="39"/>
                  </a:cxn>
                  <a:cxn ang="0">
                    <a:pos x="23" y="30"/>
                  </a:cxn>
                  <a:cxn ang="0">
                    <a:pos x="23" y="23"/>
                  </a:cxn>
                  <a:cxn ang="0">
                    <a:pos x="23" y="17"/>
                  </a:cxn>
                  <a:cxn ang="0">
                    <a:pos x="19" y="8"/>
                  </a:cxn>
                  <a:cxn ang="0">
                    <a:pos x="15" y="0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6" y="18"/>
                  </a:cxn>
                  <a:cxn ang="0">
                    <a:pos x="7" y="25"/>
                  </a:cxn>
                  <a:cxn ang="0">
                    <a:pos x="7" y="30"/>
                  </a:cxn>
                  <a:cxn ang="0">
                    <a:pos x="7" y="40"/>
                  </a:cxn>
                  <a:cxn ang="0">
                    <a:pos x="9" y="50"/>
                  </a:cxn>
                  <a:cxn ang="0">
                    <a:pos x="13" y="40"/>
                  </a:cxn>
                  <a:cxn ang="0">
                    <a:pos x="21" y="54"/>
                  </a:cxn>
                  <a:cxn ang="0">
                    <a:pos x="28" y="50"/>
                  </a:cxn>
                  <a:cxn ang="0">
                    <a:pos x="24" y="44"/>
                  </a:cxn>
                  <a:cxn ang="0">
                    <a:pos x="21" y="54"/>
                  </a:cxn>
                </a:cxnLst>
                <a:rect l="0" t="0" r="r" b="b"/>
                <a:pathLst>
                  <a:path w="28" h="54">
                    <a:moveTo>
                      <a:pt x="21" y="54"/>
                    </a:moveTo>
                    <a:lnTo>
                      <a:pt x="24" y="44"/>
                    </a:lnTo>
                    <a:lnTo>
                      <a:pt x="23" y="39"/>
                    </a:lnTo>
                    <a:lnTo>
                      <a:pt x="23" y="30"/>
                    </a:lnTo>
                    <a:lnTo>
                      <a:pt x="23" y="23"/>
                    </a:lnTo>
                    <a:lnTo>
                      <a:pt x="23" y="17"/>
                    </a:lnTo>
                    <a:lnTo>
                      <a:pt x="19" y="8"/>
                    </a:lnTo>
                    <a:lnTo>
                      <a:pt x="15" y="0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6" y="18"/>
                    </a:lnTo>
                    <a:lnTo>
                      <a:pt x="7" y="25"/>
                    </a:lnTo>
                    <a:lnTo>
                      <a:pt x="7" y="30"/>
                    </a:lnTo>
                    <a:lnTo>
                      <a:pt x="7" y="40"/>
                    </a:lnTo>
                    <a:lnTo>
                      <a:pt x="9" y="50"/>
                    </a:lnTo>
                    <a:lnTo>
                      <a:pt x="13" y="40"/>
                    </a:lnTo>
                    <a:lnTo>
                      <a:pt x="21" y="54"/>
                    </a:lnTo>
                    <a:lnTo>
                      <a:pt x="28" y="50"/>
                    </a:lnTo>
                    <a:lnTo>
                      <a:pt x="24" y="44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72" name="Freeform 944"/>
              <p:cNvSpPr>
                <a:spLocks/>
              </p:cNvSpPr>
              <p:nvPr/>
            </p:nvSpPr>
            <p:spPr bwMode="auto">
              <a:xfrm>
                <a:off x="3748" y="4037"/>
                <a:ext cx="55" cy="4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13" y="22"/>
                  </a:cxn>
                  <a:cxn ang="0">
                    <a:pos x="26" y="34"/>
                  </a:cxn>
                  <a:cxn ang="0">
                    <a:pos x="32" y="39"/>
                  </a:cxn>
                  <a:cxn ang="0">
                    <a:pos x="38" y="42"/>
                  </a:cxn>
                  <a:cxn ang="0">
                    <a:pos x="45" y="46"/>
                  </a:cxn>
                  <a:cxn ang="0">
                    <a:pos x="55" y="46"/>
                  </a:cxn>
                  <a:cxn ang="0">
                    <a:pos x="47" y="32"/>
                  </a:cxn>
                  <a:cxn ang="0">
                    <a:pos x="49" y="32"/>
                  </a:cxn>
                  <a:cxn ang="0">
                    <a:pos x="47" y="32"/>
                  </a:cxn>
                  <a:cxn ang="0">
                    <a:pos x="43" y="29"/>
                  </a:cxn>
                  <a:cxn ang="0">
                    <a:pos x="38" y="24"/>
                  </a:cxn>
                  <a:cxn ang="0">
                    <a:pos x="25" y="1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10"/>
                  </a:cxn>
                </a:cxnLst>
                <a:rect l="0" t="0" r="r" b="b"/>
                <a:pathLst>
                  <a:path w="55" h="46">
                    <a:moveTo>
                      <a:pt x="0" y="10"/>
                    </a:moveTo>
                    <a:lnTo>
                      <a:pt x="0" y="10"/>
                    </a:lnTo>
                    <a:lnTo>
                      <a:pt x="13" y="22"/>
                    </a:lnTo>
                    <a:lnTo>
                      <a:pt x="26" y="34"/>
                    </a:lnTo>
                    <a:lnTo>
                      <a:pt x="32" y="39"/>
                    </a:lnTo>
                    <a:lnTo>
                      <a:pt x="38" y="42"/>
                    </a:lnTo>
                    <a:lnTo>
                      <a:pt x="45" y="46"/>
                    </a:lnTo>
                    <a:lnTo>
                      <a:pt x="55" y="46"/>
                    </a:lnTo>
                    <a:lnTo>
                      <a:pt x="47" y="32"/>
                    </a:lnTo>
                    <a:lnTo>
                      <a:pt x="49" y="32"/>
                    </a:lnTo>
                    <a:lnTo>
                      <a:pt x="47" y="32"/>
                    </a:lnTo>
                    <a:lnTo>
                      <a:pt x="43" y="29"/>
                    </a:lnTo>
                    <a:lnTo>
                      <a:pt x="38" y="24"/>
                    </a:lnTo>
                    <a:lnTo>
                      <a:pt x="25" y="1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73" name="Freeform 945"/>
              <p:cNvSpPr>
                <a:spLocks/>
              </p:cNvSpPr>
              <p:nvPr/>
            </p:nvSpPr>
            <p:spPr bwMode="auto">
              <a:xfrm>
                <a:off x="3726" y="4034"/>
                <a:ext cx="32" cy="55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9" y="54"/>
                  </a:cxn>
                  <a:cxn ang="0">
                    <a:pos x="17" y="47"/>
                  </a:cxn>
                  <a:cxn ang="0">
                    <a:pos x="20" y="39"/>
                  </a:cxn>
                  <a:cxn ang="0">
                    <a:pos x="22" y="30"/>
                  </a:cxn>
                  <a:cxn ang="0">
                    <a:pos x="22" y="22"/>
                  </a:cxn>
                  <a:cxn ang="0">
                    <a:pos x="24" y="15"/>
                  </a:cxn>
                  <a:cxn ang="0">
                    <a:pos x="26" y="12"/>
                  </a:cxn>
                  <a:cxn ang="0">
                    <a:pos x="24" y="13"/>
                  </a:cxn>
                  <a:cxn ang="0">
                    <a:pos x="22" y="13"/>
                  </a:cxn>
                  <a:cxn ang="0">
                    <a:pos x="20" y="13"/>
                  </a:cxn>
                  <a:cxn ang="0">
                    <a:pos x="22" y="13"/>
                  </a:cxn>
                  <a:cxn ang="0">
                    <a:pos x="32" y="3"/>
                  </a:cxn>
                  <a:cxn ang="0">
                    <a:pos x="28" y="0"/>
                  </a:cxn>
                  <a:cxn ang="0">
                    <a:pos x="20" y="0"/>
                  </a:cxn>
                  <a:cxn ang="0">
                    <a:pos x="15" y="1"/>
                  </a:cxn>
                  <a:cxn ang="0">
                    <a:pos x="11" y="7"/>
                  </a:cxn>
                  <a:cxn ang="0">
                    <a:pos x="9" y="13"/>
                  </a:cxn>
                  <a:cxn ang="0">
                    <a:pos x="7" y="20"/>
                  </a:cxn>
                  <a:cxn ang="0">
                    <a:pos x="7" y="28"/>
                  </a:cxn>
                  <a:cxn ang="0">
                    <a:pos x="5" y="37"/>
                  </a:cxn>
                  <a:cxn ang="0">
                    <a:pos x="3" y="40"/>
                  </a:cxn>
                  <a:cxn ang="0">
                    <a:pos x="3" y="40"/>
                  </a:cxn>
                  <a:cxn ang="0">
                    <a:pos x="13" y="44"/>
                  </a:cxn>
                  <a:cxn ang="0">
                    <a:pos x="0" y="52"/>
                  </a:cxn>
                  <a:cxn ang="0">
                    <a:pos x="3" y="55"/>
                  </a:cxn>
                  <a:cxn ang="0">
                    <a:pos x="9" y="54"/>
                  </a:cxn>
                  <a:cxn ang="0">
                    <a:pos x="0" y="52"/>
                  </a:cxn>
                </a:cxnLst>
                <a:rect l="0" t="0" r="r" b="b"/>
                <a:pathLst>
                  <a:path w="32" h="55">
                    <a:moveTo>
                      <a:pt x="0" y="52"/>
                    </a:moveTo>
                    <a:lnTo>
                      <a:pt x="9" y="54"/>
                    </a:lnTo>
                    <a:lnTo>
                      <a:pt x="17" y="47"/>
                    </a:lnTo>
                    <a:lnTo>
                      <a:pt x="20" y="39"/>
                    </a:lnTo>
                    <a:lnTo>
                      <a:pt x="22" y="30"/>
                    </a:lnTo>
                    <a:lnTo>
                      <a:pt x="22" y="22"/>
                    </a:lnTo>
                    <a:lnTo>
                      <a:pt x="24" y="15"/>
                    </a:lnTo>
                    <a:lnTo>
                      <a:pt x="26" y="12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32" y="3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7"/>
                    </a:lnTo>
                    <a:lnTo>
                      <a:pt x="9" y="13"/>
                    </a:lnTo>
                    <a:lnTo>
                      <a:pt x="7" y="20"/>
                    </a:lnTo>
                    <a:lnTo>
                      <a:pt x="7" y="28"/>
                    </a:lnTo>
                    <a:lnTo>
                      <a:pt x="5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13" y="44"/>
                    </a:lnTo>
                    <a:lnTo>
                      <a:pt x="0" y="52"/>
                    </a:lnTo>
                    <a:lnTo>
                      <a:pt x="3" y="55"/>
                    </a:lnTo>
                    <a:lnTo>
                      <a:pt x="9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74" name="Freeform 946"/>
              <p:cNvSpPr>
                <a:spLocks/>
              </p:cNvSpPr>
              <p:nvPr/>
            </p:nvSpPr>
            <p:spPr bwMode="auto">
              <a:xfrm>
                <a:off x="3679" y="4017"/>
                <a:ext cx="60" cy="6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2"/>
                  </a:cxn>
                  <a:cxn ang="0">
                    <a:pos x="47" y="69"/>
                  </a:cxn>
                  <a:cxn ang="0">
                    <a:pos x="60" y="61"/>
                  </a:cxn>
                  <a:cxn ang="0">
                    <a:pos x="13" y="3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11" y="0"/>
                  </a:cxn>
                  <a:cxn ang="0">
                    <a:pos x="5" y="0"/>
                  </a:cxn>
                </a:cxnLst>
                <a:rect l="0" t="0" r="r" b="b"/>
                <a:pathLst>
                  <a:path w="60" h="69">
                    <a:moveTo>
                      <a:pt x="5" y="0"/>
                    </a:moveTo>
                    <a:lnTo>
                      <a:pt x="0" y="12"/>
                    </a:lnTo>
                    <a:lnTo>
                      <a:pt x="47" y="69"/>
                    </a:lnTo>
                    <a:lnTo>
                      <a:pt x="60" y="61"/>
                    </a:lnTo>
                    <a:lnTo>
                      <a:pt x="13" y="3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75" name="Freeform 947"/>
              <p:cNvSpPr>
                <a:spLocks/>
              </p:cNvSpPr>
              <p:nvPr/>
            </p:nvSpPr>
            <p:spPr bwMode="auto">
              <a:xfrm>
                <a:off x="3626" y="4017"/>
                <a:ext cx="64" cy="56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2" y="44"/>
                  </a:cxn>
                  <a:cxn ang="0">
                    <a:pos x="13" y="49"/>
                  </a:cxn>
                  <a:cxn ang="0">
                    <a:pos x="23" y="54"/>
                  </a:cxn>
                  <a:cxn ang="0">
                    <a:pos x="30" y="56"/>
                  </a:cxn>
                  <a:cxn ang="0">
                    <a:pos x="40" y="56"/>
                  </a:cxn>
                  <a:cxn ang="0">
                    <a:pos x="47" y="54"/>
                  </a:cxn>
                  <a:cxn ang="0">
                    <a:pos x="53" y="51"/>
                  </a:cxn>
                  <a:cxn ang="0">
                    <a:pos x="56" y="45"/>
                  </a:cxn>
                  <a:cxn ang="0">
                    <a:pos x="58" y="39"/>
                  </a:cxn>
                  <a:cxn ang="0">
                    <a:pos x="64" y="18"/>
                  </a:cxn>
                  <a:cxn ang="0">
                    <a:pos x="58" y="13"/>
                  </a:cxn>
                  <a:cxn ang="0">
                    <a:pos x="58" y="0"/>
                  </a:cxn>
                  <a:cxn ang="0">
                    <a:pos x="47" y="15"/>
                  </a:cxn>
                  <a:cxn ang="0">
                    <a:pos x="43" y="35"/>
                  </a:cxn>
                  <a:cxn ang="0">
                    <a:pos x="43" y="39"/>
                  </a:cxn>
                  <a:cxn ang="0">
                    <a:pos x="41" y="40"/>
                  </a:cxn>
                  <a:cxn ang="0">
                    <a:pos x="40" y="42"/>
                  </a:cxn>
                  <a:cxn ang="0">
                    <a:pos x="38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1" y="37"/>
                  </a:cxn>
                  <a:cxn ang="0">
                    <a:pos x="11" y="32"/>
                  </a:cxn>
                  <a:cxn ang="0">
                    <a:pos x="13" y="35"/>
                  </a:cxn>
                  <a:cxn ang="0">
                    <a:pos x="0" y="40"/>
                  </a:cxn>
                </a:cxnLst>
                <a:rect l="0" t="0" r="r" b="b"/>
                <a:pathLst>
                  <a:path w="64" h="56">
                    <a:moveTo>
                      <a:pt x="0" y="40"/>
                    </a:moveTo>
                    <a:lnTo>
                      <a:pt x="2" y="44"/>
                    </a:lnTo>
                    <a:lnTo>
                      <a:pt x="13" y="49"/>
                    </a:lnTo>
                    <a:lnTo>
                      <a:pt x="23" y="54"/>
                    </a:lnTo>
                    <a:lnTo>
                      <a:pt x="30" y="56"/>
                    </a:lnTo>
                    <a:lnTo>
                      <a:pt x="40" y="56"/>
                    </a:lnTo>
                    <a:lnTo>
                      <a:pt x="47" y="54"/>
                    </a:lnTo>
                    <a:lnTo>
                      <a:pt x="53" y="51"/>
                    </a:lnTo>
                    <a:lnTo>
                      <a:pt x="56" y="45"/>
                    </a:lnTo>
                    <a:lnTo>
                      <a:pt x="58" y="39"/>
                    </a:lnTo>
                    <a:lnTo>
                      <a:pt x="64" y="18"/>
                    </a:lnTo>
                    <a:lnTo>
                      <a:pt x="58" y="13"/>
                    </a:lnTo>
                    <a:lnTo>
                      <a:pt x="58" y="0"/>
                    </a:lnTo>
                    <a:lnTo>
                      <a:pt x="47" y="15"/>
                    </a:lnTo>
                    <a:lnTo>
                      <a:pt x="43" y="35"/>
                    </a:lnTo>
                    <a:lnTo>
                      <a:pt x="43" y="39"/>
                    </a:lnTo>
                    <a:lnTo>
                      <a:pt x="41" y="40"/>
                    </a:lnTo>
                    <a:lnTo>
                      <a:pt x="40" y="42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1" y="37"/>
                    </a:lnTo>
                    <a:lnTo>
                      <a:pt x="11" y="32"/>
                    </a:lnTo>
                    <a:lnTo>
                      <a:pt x="13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76" name="Freeform 948"/>
              <p:cNvSpPr>
                <a:spLocks/>
              </p:cNvSpPr>
              <p:nvPr/>
            </p:nvSpPr>
            <p:spPr bwMode="auto">
              <a:xfrm>
                <a:off x="3615" y="3976"/>
                <a:ext cx="24" cy="8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12"/>
                  </a:cxn>
                  <a:cxn ang="0">
                    <a:pos x="4" y="21"/>
                  </a:cxn>
                  <a:cxn ang="0">
                    <a:pos x="5" y="31"/>
                  </a:cxn>
                  <a:cxn ang="0">
                    <a:pos x="5" y="41"/>
                  </a:cxn>
                  <a:cxn ang="0">
                    <a:pos x="5" y="63"/>
                  </a:cxn>
                  <a:cxn ang="0">
                    <a:pos x="11" y="81"/>
                  </a:cxn>
                  <a:cxn ang="0">
                    <a:pos x="24" y="76"/>
                  </a:cxn>
                  <a:cxn ang="0">
                    <a:pos x="22" y="61"/>
                  </a:cxn>
                  <a:cxn ang="0">
                    <a:pos x="20" y="41"/>
                  </a:cxn>
                  <a:cxn ang="0">
                    <a:pos x="20" y="31"/>
                  </a:cxn>
                  <a:cxn ang="0">
                    <a:pos x="20" y="19"/>
                  </a:cxn>
                  <a:cxn ang="0">
                    <a:pos x="19" y="1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0" y="6"/>
                  </a:cxn>
                </a:cxnLst>
                <a:rect l="0" t="0" r="r" b="b"/>
                <a:pathLst>
                  <a:path w="24" h="81">
                    <a:moveTo>
                      <a:pt x="0" y="6"/>
                    </a:moveTo>
                    <a:lnTo>
                      <a:pt x="0" y="6"/>
                    </a:lnTo>
                    <a:lnTo>
                      <a:pt x="4" y="12"/>
                    </a:lnTo>
                    <a:lnTo>
                      <a:pt x="4" y="21"/>
                    </a:lnTo>
                    <a:lnTo>
                      <a:pt x="5" y="31"/>
                    </a:lnTo>
                    <a:lnTo>
                      <a:pt x="5" y="41"/>
                    </a:lnTo>
                    <a:lnTo>
                      <a:pt x="5" y="63"/>
                    </a:lnTo>
                    <a:lnTo>
                      <a:pt x="11" y="81"/>
                    </a:lnTo>
                    <a:lnTo>
                      <a:pt x="24" y="76"/>
                    </a:lnTo>
                    <a:lnTo>
                      <a:pt x="22" y="61"/>
                    </a:lnTo>
                    <a:lnTo>
                      <a:pt x="20" y="41"/>
                    </a:lnTo>
                    <a:lnTo>
                      <a:pt x="20" y="31"/>
                    </a:lnTo>
                    <a:lnTo>
                      <a:pt x="20" y="19"/>
                    </a:lnTo>
                    <a:lnTo>
                      <a:pt x="19" y="1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77" name="Freeform 949"/>
              <p:cNvSpPr>
                <a:spLocks/>
              </p:cNvSpPr>
              <p:nvPr/>
            </p:nvSpPr>
            <p:spPr bwMode="auto">
              <a:xfrm>
                <a:off x="3545" y="3938"/>
                <a:ext cx="85" cy="4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"/>
                  </a:cxn>
                  <a:cxn ang="0">
                    <a:pos x="4" y="11"/>
                  </a:cxn>
                  <a:cxn ang="0">
                    <a:pos x="8" y="18"/>
                  </a:cxn>
                  <a:cxn ang="0">
                    <a:pos x="13" y="22"/>
                  </a:cxn>
                  <a:cxn ang="0">
                    <a:pos x="19" y="25"/>
                  </a:cxn>
                  <a:cxn ang="0">
                    <a:pos x="30" y="30"/>
                  </a:cxn>
                  <a:cxn ang="0">
                    <a:pos x="42" y="33"/>
                  </a:cxn>
                  <a:cxn ang="0">
                    <a:pos x="53" y="35"/>
                  </a:cxn>
                  <a:cxn ang="0">
                    <a:pos x="62" y="38"/>
                  </a:cxn>
                  <a:cxn ang="0">
                    <a:pos x="68" y="42"/>
                  </a:cxn>
                  <a:cxn ang="0">
                    <a:pos x="70" y="44"/>
                  </a:cxn>
                  <a:cxn ang="0">
                    <a:pos x="85" y="38"/>
                  </a:cxn>
                  <a:cxn ang="0">
                    <a:pos x="77" y="30"/>
                  </a:cxn>
                  <a:cxn ang="0">
                    <a:pos x="68" y="25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36" y="17"/>
                  </a:cxn>
                  <a:cxn ang="0">
                    <a:pos x="27" y="13"/>
                  </a:cxn>
                  <a:cxn ang="0">
                    <a:pos x="23" y="11"/>
                  </a:cxn>
                  <a:cxn ang="0">
                    <a:pos x="21" y="8"/>
                  </a:cxn>
                  <a:cxn ang="0">
                    <a:pos x="17" y="5"/>
                  </a:cxn>
                  <a:cxn ang="0">
                    <a:pos x="15" y="0"/>
                  </a:cxn>
                  <a:cxn ang="0">
                    <a:pos x="15" y="3"/>
                  </a:cxn>
                  <a:cxn ang="0">
                    <a:pos x="0" y="3"/>
                  </a:cxn>
                </a:cxnLst>
                <a:rect l="0" t="0" r="r" b="b"/>
                <a:pathLst>
                  <a:path w="85" h="44">
                    <a:moveTo>
                      <a:pt x="0" y="3"/>
                    </a:moveTo>
                    <a:lnTo>
                      <a:pt x="0" y="6"/>
                    </a:lnTo>
                    <a:lnTo>
                      <a:pt x="4" y="11"/>
                    </a:lnTo>
                    <a:lnTo>
                      <a:pt x="8" y="18"/>
                    </a:lnTo>
                    <a:lnTo>
                      <a:pt x="13" y="22"/>
                    </a:lnTo>
                    <a:lnTo>
                      <a:pt x="19" y="25"/>
                    </a:lnTo>
                    <a:lnTo>
                      <a:pt x="30" y="30"/>
                    </a:lnTo>
                    <a:lnTo>
                      <a:pt x="42" y="33"/>
                    </a:lnTo>
                    <a:lnTo>
                      <a:pt x="53" y="35"/>
                    </a:lnTo>
                    <a:lnTo>
                      <a:pt x="62" y="38"/>
                    </a:lnTo>
                    <a:lnTo>
                      <a:pt x="68" y="42"/>
                    </a:lnTo>
                    <a:lnTo>
                      <a:pt x="70" y="44"/>
                    </a:lnTo>
                    <a:lnTo>
                      <a:pt x="85" y="38"/>
                    </a:lnTo>
                    <a:lnTo>
                      <a:pt x="77" y="30"/>
                    </a:lnTo>
                    <a:lnTo>
                      <a:pt x="68" y="25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36" y="17"/>
                    </a:lnTo>
                    <a:lnTo>
                      <a:pt x="27" y="13"/>
                    </a:lnTo>
                    <a:lnTo>
                      <a:pt x="23" y="11"/>
                    </a:lnTo>
                    <a:lnTo>
                      <a:pt x="21" y="8"/>
                    </a:lnTo>
                    <a:lnTo>
                      <a:pt x="17" y="5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78" name="Freeform 950"/>
              <p:cNvSpPr>
                <a:spLocks/>
              </p:cNvSpPr>
              <p:nvPr/>
            </p:nvSpPr>
            <p:spPr bwMode="auto">
              <a:xfrm>
                <a:off x="3545" y="3860"/>
                <a:ext cx="199" cy="81"/>
              </a:xfrm>
              <a:custGeom>
                <a:avLst/>
                <a:gdLst/>
                <a:ahLst/>
                <a:cxnLst>
                  <a:cxn ang="0">
                    <a:pos x="190" y="14"/>
                  </a:cxn>
                  <a:cxn ang="0">
                    <a:pos x="184" y="7"/>
                  </a:cxn>
                  <a:cxn ang="0">
                    <a:pos x="183" y="15"/>
                  </a:cxn>
                  <a:cxn ang="0">
                    <a:pos x="183" y="20"/>
                  </a:cxn>
                  <a:cxn ang="0">
                    <a:pos x="181" y="25"/>
                  </a:cxn>
                  <a:cxn ang="0">
                    <a:pos x="177" y="29"/>
                  </a:cxn>
                  <a:cxn ang="0">
                    <a:pos x="175" y="30"/>
                  </a:cxn>
                  <a:cxn ang="0">
                    <a:pos x="171" y="34"/>
                  </a:cxn>
                  <a:cxn ang="0">
                    <a:pos x="166" y="34"/>
                  </a:cxn>
                  <a:cxn ang="0">
                    <a:pos x="162" y="36"/>
                  </a:cxn>
                  <a:cxn ang="0">
                    <a:pos x="149" y="36"/>
                  </a:cxn>
                  <a:cxn ang="0">
                    <a:pos x="134" y="34"/>
                  </a:cxn>
                  <a:cxn ang="0">
                    <a:pos x="117" y="32"/>
                  </a:cxn>
                  <a:cxn ang="0">
                    <a:pos x="100" y="29"/>
                  </a:cxn>
                  <a:cxn ang="0">
                    <a:pos x="83" y="25"/>
                  </a:cxn>
                  <a:cxn ang="0">
                    <a:pos x="66" y="24"/>
                  </a:cxn>
                  <a:cxn ang="0">
                    <a:pos x="49" y="24"/>
                  </a:cxn>
                  <a:cxn ang="0">
                    <a:pos x="34" y="27"/>
                  </a:cxn>
                  <a:cxn ang="0">
                    <a:pos x="27" y="29"/>
                  </a:cxn>
                  <a:cxn ang="0">
                    <a:pos x="19" y="34"/>
                  </a:cxn>
                  <a:cxn ang="0">
                    <a:pos x="13" y="39"/>
                  </a:cxn>
                  <a:cxn ang="0">
                    <a:pos x="8" y="44"/>
                  </a:cxn>
                  <a:cxn ang="0">
                    <a:pos x="4" y="52"/>
                  </a:cxn>
                  <a:cxn ang="0">
                    <a:pos x="2" y="61"/>
                  </a:cxn>
                  <a:cxn ang="0">
                    <a:pos x="0" y="71"/>
                  </a:cxn>
                  <a:cxn ang="0">
                    <a:pos x="0" y="81"/>
                  </a:cxn>
                  <a:cxn ang="0">
                    <a:pos x="15" y="81"/>
                  </a:cxn>
                  <a:cxn ang="0">
                    <a:pos x="15" y="71"/>
                  </a:cxn>
                  <a:cxn ang="0">
                    <a:pos x="17" y="64"/>
                  </a:cxn>
                  <a:cxn ang="0">
                    <a:pos x="19" y="57"/>
                  </a:cxn>
                  <a:cxn ang="0">
                    <a:pos x="23" y="52"/>
                  </a:cxn>
                  <a:cxn ang="0">
                    <a:pos x="25" y="47"/>
                  </a:cxn>
                  <a:cxn ang="0">
                    <a:pos x="28" y="44"/>
                  </a:cxn>
                  <a:cxn ang="0">
                    <a:pos x="34" y="42"/>
                  </a:cxn>
                  <a:cxn ang="0">
                    <a:pos x="38" y="41"/>
                  </a:cxn>
                  <a:cxn ang="0">
                    <a:pos x="51" y="39"/>
                  </a:cxn>
                  <a:cxn ang="0">
                    <a:pos x="64" y="39"/>
                  </a:cxn>
                  <a:cxn ang="0">
                    <a:pos x="81" y="41"/>
                  </a:cxn>
                  <a:cxn ang="0">
                    <a:pos x="98" y="42"/>
                  </a:cxn>
                  <a:cxn ang="0">
                    <a:pos x="115" y="46"/>
                  </a:cxn>
                  <a:cxn ang="0">
                    <a:pos x="132" y="49"/>
                  </a:cxn>
                  <a:cxn ang="0">
                    <a:pos x="149" y="51"/>
                  </a:cxn>
                  <a:cxn ang="0">
                    <a:pos x="164" y="49"/>
                  </a:cxn>
                  <a:cxn ang="0">
                    <a:pos x="171" y="47"/>
                  </a:cxn>
                  <a:cxn ang="0">
                    <a:pos x="177" y="46"/>
                  </a:cxn>
                  <a:cxn ang="0">
                    <a:pos x="184" y="42"/>
                  </a:cxn>
                  <a:cxn ang="0">
                    <a:pos x="190" y="37"/>
                  </a:cxn>
                  <a:cxn ang="0">
                    <a:pos x="194" y="32"/>
                  </a:cxn>
                  <a:cxn ang="0">
                    <a:pos x="198" y="24"/>
                  </a:cxn>
                  <a:cxn ang="0">
                    <a:pos x="199" y="17"/>
                  </a:cxn>
                  <a:cxn ang="0">
                    <a:pos x="199" y="7"/>
                  </a:cxn>
                  <a:cxn ang="0">
                    <a:pos x="194" y="0"/>
                  </a:cxn>
                  <a:cxn ang="0">
                    <a:pos x="199" y="7"/>
                  </a:cxn>
                  <a:cxn ang="0">
                    <a:pos x="199" y="2"/>
                  </a:cxn>
                  <a:cxn ang="0">
                    <a:pos x="194" y="0"/>
                  </a:cxn>
                  <a:cxn ang="0">
                    <a:pos x="190" y="14"/>
                  </a:cxn>
                </a:cxnLst>
                <a:rect l="0" t="0" r="r" b="b"/>
                <a:pathLst>
                  <a:path w="199" h="81">
                    <a:moveTo>
                      <a:pt x="190" y="14"/>
                    </a:moveTo>
                    <a:lnTo>
                      <a:pt x="184" y="7"/>
                    </a:lnTo>
                    <a:lnTo>
                      <a:pt x="183" y="15"/>
                    </a:lnTo>
                    <a:lnTo>
                      <a:pt x="183" y="20"/>
                    </a:lnTo>
                    <a:lnTo>
                      <a:pt x="181" y="25"/>
                    </a:lnTo>
                    <a:lnTo>
                      <a:pt x="177" y="29"/>
                    </a:lnTo>
                    <a:lnTo>
                      <a:pt x="175" y="30"/>
                    </a:lnTo>
                    <a:lnTo>
                      <a:pt x="171" y="34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49" y="36"/>
                    </a:lnTo>
                    <a:lnTo>
                      <a:pt x="134" y="34"/>
                    </a:lnTo>
                    <a:lnTo>
                      <a:pt x="117" y="32"/>
                    </a:lnTo>
                    <a:lnTo>
                      <a:pt x="100" y="29"/>
                    </a:lnTo>
                    <a:lnTo>
                      <a:pt x="83" y="25"/>
                    </a:lnTo>
                    <a:lnTo>
                      <a:pt x="66" y="24"/>
                    </a:lnTo>
                    <a:lnTo>
                      <a:pt x="49" y="24"/>
                    </a:lnTo>
                    <a:lnTo>
                      <a:pt x="34" y="27"/>
                    </a:lnTo>
                    <a:lnTo>
                      <a:pt x="27" y="29"/>
                    </a:lnTo>
                    <a:lnTo>
                      <a:pt x="19" y="34"/>
                    </a:lnTo>
                    <a:lnTo>
                      <a:pt x="13" y="39"/>
                    </a:lnTo>
                    <a:lnTo>
                      <a:pt x="8" y="44"/>
                    </a:lnTo>
                    <a:lnTo>
                      <a:pt x="4" y="52"/>
                    </a:lnTo>
                    <a:lnTo>
                      <a:pt x="2" y="61"/>
                    </a:lnTo>
                    <a:lnTo>
                      <a:pt x="0" y="71"/>
                    </a:lnTo>
                    <a:lnTo>
                      <a:pt x="0" y="81"/>
                    </a:lnTo>
                    <a:lnTo>
                      <a:pt x="15" y="81"/>
                    </a:lnTo>
                    <a:lnTo>
                      <a:pt x="15" y="71"/>
                    </a:lnTo>
                    <a:lnTo>
                      <a:pt x="17" y="64"/>
                    </a:lnTo>
                    <a:lnTo>
                      <a:pt x="19" y="57"/>
                    </a:lnTo>
                    <a:lnTo>
                      <a:pt x="23" y="52"/>
                    </a:lnTo>
                    <a:lnTo>
                      <a:pt x="25" y="47"/>
                    </a:lnTo>
                    <a:lnTo>
                      <a:pt x="28" y="44"/>
                    </a:lnTo>
                    <a:lnTo>
                      <a:pt x="34" y="42"/>
                    </a:lnTo>
                    <a:lnTo>
                      <a:pt x="38" y="41"/>
                    </a:lnTo>
                    <a:lnTo>
                      <a:pt x="51" y="39"/>
                    </a:lnTo>
                    <a:lnTo>
                      <a:pt x="64" y="39"/>
                    </a:lnTo>
                    <a:lnTo>
                      <a:pt x="81" y="41"/>
                    </a:lnTo>
                    <a:lnTo>
                      <a:pt x="98" y="42"/>
                    </a:lnTo>
                    <a:lnTo>
                      <a:pt x="115" y="46"/>
                    </a:lnTo>
                    <a:lnTo>
                      <a:pt x="132" y="49"/>
                    </a:lnTo>
                    <a:lnTo>
                      <a:pt x="149" y="51"/>
                    </a:lnTo>
                    <a:lnTo>
                      <a:pt x="164" y="49"/>
                    </a:lnTo>
                    <a:lnTo>
                      <a:pt x="171" y="47"/>
                    </a:lnTo>
                    <a:lnTo>
                      <a:pt x="177" y="46"/>
                    </a:lnTo>
                    <a:lnTo>
                      <a:pt x="184" y="42"/>
                    </a:lnTo>
                    <a:lnTo>
                      <a:pt x="190" y="37"/>
                    </a:lnTo>
                    <a:lnTo>
                      <a:pt x="194" y="32"/>
                    </a:lnTo>
                    <a:lnTo>
                      <a:pt x="198" y="24"/>
                    </a:lnTo>
                    <a:lnTo>
                      <a:pt x="199" y="17"/>
                    </a:lnTo>
                    <a:lnTo>
                      <a:pt x="199" y="7"/>
                    </a:lnTo>
                    <a:lnTo>
                      <a:pt x="194" y="0"/>
                    </a:lnTo>
                    <a:lnTo>
                      <a:pt x="199" y="7"/>
                    </a:lnTo>
                    <a:lnTo>
                      <a:pt x="199" y="2"/>
                    </a:lnTo>
                    <a:lnTo>
                      <a:pt x="194" y="0"/>
                    </a:lnTo>
                    <a:lnTo>
                      <a:pt x="19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79" name="Freeform 951"/>
              <p:cNvSpPr>
                <a:spLocks/>
              </p:cNvSpPr>
              <p:nvPr/>
            </p:nvSpPr>
            <p:spPr bwMode="auto">
              <a:xfrm>
                <a:off x="3521" y="3838"/>
                <a:ext cx="218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7" y="17"/>
                  </a:cxn>
                  <a:cxn ang="0">
                    <a:pos x="17" y="27"/>
                  </a:cxn>
                  <a:cxn ang="0">
                    <a:pos x="28" y="34"/>
                  </a:cxn>
                  <a:cxn ang="0">
                    <a:pos x="41" y="39"/>
                  </a:cxn>
                  <a:cxn ang="0">
                    <a:pos x="54" y="41"/>
                  </a:cxn>
                  <a:cxn ang="0">
                    <a:pos x="69" y="42"/>
                  </a:cxn>
                  <a:cxn ang="0">
                    <a:pos x="84" y="42"/>
                  </a:cxn>
                  <a:cxn ang="0">
                    <a:pos x="101" y="42"/>
                  </a:cxn>
                  <a:cxn ang="0">
                    <a:pos x="131" y="39"/>
                  </a:cxn>
                  <a:cxn ang="0">
                    <a:pos x="163" y="36"/>
                  </a:cxn>
                  <a:cxn ang="0">
                    <a:pos x="176" y="34"/>
                  </a:cxn>
                  <a:cxn ang="0">
                    <a:pos x="191" y="34"/>
                  </a:cxn>
                  <a:cxn ang="0">
                    <a:pos x="203" y="34"/>
                  </a:cxn>
                  <a:cxn ang="0">
                    <a:pos x="214" y="36"/>
                  </a:cxn>
                  <a:cxn ang="0">
                    <a:pos x="218" y="22"/>
                  </a:cxn>
                  <a:cxn ang="0">
                    <a:pos x="205" y="20"/>
                  </a:cxn>
                  <a:cxn ang="0">
                    <a:pos x="191" y="20"/>
                  </a:cxn>
                  <a:cxn ang="0">
                    <a:pos x="176" y="20"/>
                  </a:cxn>
                  <a:cxn ang="0">
                    <a:pos x="161" y="22"/>
                  </a:cxn>
                  <a:cxn ang="0">
                    <a:pos x="130" y="25"/>
                  </a:cxn>
                  <a:cxn ang="0">
                    <a:pos x="99" y="29"/>
                  </a:cxn>
                  <a:cxn ang="0">
                    <a:pos x="84" y="29"/>
                  </a:cxn>
                  <a:cxn ang="0">
                    <a:pos x="71" y="29"/>
                  </a:cxn>
                  <a:cxn ang="0">
                    <a:pos x="58" y="27"/>
                  </a:cxn>
                  <a:cxn ang="0">
                    <a:pos x="47" y="25"/>
                  </a:cxn>
                  <a:cxn ang="0">
                    <a:pos x="36" y="22"/>
                  </a:cxn>
                  <a:cxn ang="0">
                    <a:pos x="28" y="15"/>
                  </a:cxn>
                  <a:cxn ang="0">
                    <a:pos x="21" y="9"/>
                  </a:cxn>
                  <a:cxn ang="0">
                    <a:pos x="15" y="0"/>
                  </a:cxn>
                  <a:cxn ang="0">
                    <a:pos x="17" y="4"/>
                  </a:cxn>
                  <a:cxn ang="0">
                    <a:pos x="0" y="0"/>
                  </a:cxn>
                </a:cxnLst>
                <a:rect l="0" t="0" r="r" b="b"/>
                <a:pathLst>
                  <a:path w="218" h="42">
                    <a:moveTo>
                      <a:pt x="0" y="0"/>
                    </a:moveTo>
                    <a:lnTo>
                      <a:pt x="2" y="5"/>
                    </a:lnTo>
                    <a:lnTo>
                      <a:pt x="7" y="17"/>
                    </a:lnTo>
                    <a:lnTo>
                      <a:pt x="17" y="27"/>
                    </a:lnTo>
                    <a:lnTo>
                      <a:pt x="28" y="34"/>
                    </a:lnTo>
                    <a:lnTo>
                      <a:pt x="41" y="39"/>
                    </a:lnTo>
                    <a:lnTo>
                      <a:pt x="54" y="41"/>
                    </a:lnTo>
                    <a:lnTo>
                      <a:pt x="69" y="42"/>
                    </a:lnTo>
                    <a:lnTo>
                      <a:pt x="84" y="42"/>
                    </a:lnTo>
                    <a:lnTo>
                      <a:pt x="101" y="42"/>
                    </a:lnTo>
                    <a:lnTo>
                      <a:pt x="131" y="39"/>
                    </a:lnTo>
                    <a:lnTo>
                      <a:pt x="163" y="36"/>
                    </a:lnTo>
                    <a:lnTo>
                      <a:pt x="176" y="34"/>
                    </a:lnTo>
                    <a:lnTo>
                      <a:pt x="191" y="34"/>
                    </a:lnTo>
                    <a:lnTo>
                      <a:pt x="203" y="34"/>
                    </a:lnTo>
                    <a:lnTo>
                      <a:pt x="214" y="36"/>
                    </a:lnTo>
                    <a:lnTo>
                      <a:pt x="218" y="22"/>
                    </a:lnTo>
                    <a:lnTo>
                      <a:pt x="205" y="20"/>
                    </a:lnTo>
                    <a:lnTo>
                      <a:pt x="191" y="20"/>
                    </a:lnTo>
                    <a:lnTo>
                      <a:pt x="176" y="20"/>
                    </a:lnTo>
                    <a:lnTo>
                      <a:pt x="161" y="22"/>
                    </a:lnTo>
                    <a:lnTo>
                      <a:pt x="130" y="25"/>
                    </a:lnTo>
                    <a:lnTo>
                      <a:pt x="99" y="29"/>
                    </a:lnTo>
                    <a:lnTo>
                      <a:pt x="84" y="29"/>
                    </a:lnTo>
                    <a:lnTo>
                      <a:pt x="71" y="29"/>
                    </a:lnTo>
                    <a:lnTo>
                      <a:pt x="58" y="27"/>
                    </a:lnTo>
                    <a:lnTo>
                      <a:pt x="47" y="25"/>
                    </a:lnTo>
                    <a:lnTo>
                      <a:pt x="36" y="22"/>
                    </a:lnTo>
                    <a:lnTo>
                      <a:pt x="28" y="15"/>
                    </a:lnTo>
                    <a:lnTo>
                      <a:pt x="21" y="9"/>
                    </a:lnTo>
                    <a:lnTo>
                      <a:pt x="15" y="0"/>
                    </a:lnTo>
                    <a:lnTo>
                      <a:pt x="1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80" name="Freeform 952"/>
              <p:cNvSpPr>
                <a:spLocks/>
              </p:cNvSpPr>
              <p:nvPr/>
            </p:nvSpPr>
            <p:spPr bwMode="auto">
              <a:xfrm>
                <a:off x="3521" y="3806"/>
                <a:ext cx="60" cy="36"/>
              </a:xfrm>
              <a:custGeom>
                <a:avLst/>
                <a:gdLst/>
                <a:ahLst/>
                <a:cxnLst>
                  <a:cxn ang="0">
                    <a:pos x="43" y="14"/>
                  </a:cxn>
                  <a:cxn ang="0">
                    <a:pos x="39" y="2"/>
                  </a:cxn>
                  <a:cxn ang="0">
                    <a:pos x="34" y="3"/>
                  </a:cxn>
                  <a:cxn ang="0">
                    <a:pos x="24" y="7"/>
                  </a:cxn>
                  <a:cxn ang="0">
                    <a:pos x="17" y="9"/>
                  </a:cxn>
                  <a:cxn ang="0">
                    <a:pos x="9" y="15"/>
                  </a:cxn>
                  <a:cxn ang="0">
                    <a:pos x="4" y="22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19" y="29"/>
                  </a:cxn>
                  <a:cxn ang="0">
                    <a:pos x="22" y="24"/>
                  </a:cxn>
                  <a:cxn ang="0">
                    <a:pos x="26" y="20"/>
                  </a:cxn>
                  <a:cxn ang="0">
                    <a:pos x="30" y="19"/>
                  </a:cxn>
                  <a:cxn ang="0">
                    <a:pos x="39" y="17"/>
                  </a:cxn>
                  <a:cxn ang="0">
                    <a:pos x="51" y="12"/>
                  </a:cxn>
                  <a:cxn ang="0">
                    <a:pos x="47" y="0"/>
                  </a:cxn>
                  <a:cxn ang="0">
                    <a:pos x="51" y="12"/>
                  </a:cxn>
                  <a:cxn ang="0">
                    <a:pos x="60" y="2"/>
                  </a:cxn>
                  <a:cxn ang="0">
                    <a:pos x="47" y="0"/>
                  </a:cxn>
                  <a:cxn ang="0">
                    <a:pos x="43" y="14"/>
                  </a:cxn>
                </a:cxnLst>
                <a:rect l="0" t="0" r="r" b="b"/>
                <a:pathLst>
                  <a:path w="60" h="36">
                    <a:moveTo>
                      <a:pt x="43" y="14"/>
                    </a:moveTo>
                    <a:lnTo>
                      <a:pt x="39" y="2"/>
                    </a:lnTo>
                    <a:lnTo>
                      <a:pt x="34" y="3"/>
                    </a:lnTo>
                    <a:lnTo>
                      <a:pt x="24" y="7"/>
                    </a:lnTo>
                    <a:lnTo>
                      <a:pt x="17" y="9"/>
                    </a:lnTo>
                    <a:lnTo>
                      <a:pt x="9" y="15"/>
                    </a:lnTo>
                    <a:lnTo>
                      <a:pt x="4" y="22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19" y="29"/>
                    </a:lnTo>
                    <a:lnTo>
                      <a:pt x="22" y="24"/>
                    </a:lnTo>
                    <a:lnTo>
                      <a:pt x="26" y="20"/>
                    </a:lnTo>
                    <a:lnTo>
                      <a:pt x="30" y="19"/>
                    </a:lnTo>
                    <a:lnTo>
                      <a:pt x="39" y="17"/>
                    </a:lnTo>
                    <a:lnTo>
                      <a:pt x="51" y="12"/>
                    </a:lnTo>
                    <a:lnTo>
                      <a:pt x="47" y="0"/>
                    </a:lnTo>
                    <a:lnTo>
                      <a:pt x="51" y="12"/>
                    </a:lnTo>
                    <a:lnTo>
                      <a:pt x="60" y="2"/>
                    </a:lnTo>
                    <a:lnTo>
                      <a:pt x="47" y="0"/>
                    </a:lnTo>
                    <a:lnTo>
                      <a:pt x="43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81" name="Freeform 953"/>
              <p:cNvSpPr>
                <a:spLocks/>
              </p:cNvSpPr>
              <p:nvPr/>
            </p:nvSpPr>
            <p:spPr bwMode="auto">
              <a:xfrm>
                <a:off x="3450" y="3769"/>
                <a:ext cx="118" cy="5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0"/>
                  </a:cxn>
                  <a:cxn ang="0">
                    <a:pos x="15" y="20"/>
                  </a:cxn>
                  <a:cxn ang="0">
                    <a:pos x="30" y="29"/>
                  </a:cxn>
                  <a:cxn ang="0">
                    <a:pos x="45" y="35"/>
                  </a:cxn>
                  <a:cxn ang="0">
                    <a:pos x="60" y="39"/>
                  </a:cxn>
                  <a:cxn ang="0">
                    <a:pos x="88" y="46"/>
                  </a:cxn>
                  <a:cxn ang="0">
                    <a:pos x="114" y="51"/>
                  </a:cxn>
                  <a:cxn ang="0">
                    <a:pos x="118" y="37"/>
                  </a:cxn>
                  <a:cxn ang="0">
                    <a:pos x="92" y="32"/>
                  </a:cxn>
                  <a:cxn ang="0">
                    <a:pos x="63" y="25"/>
                  </a:cxn>
                  <a:cxn ang="0">
                    <a:pos x="50" y="22"/>
                  </a:cxn>
                  <a:cxn ang="0">
                    <a:pos x="37" y="17"/>
                  </a:cxn>
                  <a:cxn ang="0">
                    <a:pos x="24" y="10"/>
                  </a:cxn>
                  <a:cxn ang="0">
                    <a:pos x="13" y="0"/>
                  </a:cxn>
                  <a:cxn ang="0">
                    <a:pos x="15" y="3"/>
                  </a:cxn>
                  <a:cxn ang="0">
                    <a:pos x="0" y="7"/>
                  </a:cxn>
                </a:cxnLst>
                <a:rect l="0" t="0" r="r" b="b"/>
                <a:pathLst>
                  <a:path w="118" h="51">
                    <a:moveTo>
                      <a:pt x="0" y="7"/>
                    </a:moveTo>
                    <a:lnTo>
                      <a:pt x="1" y="10"/>
                    </a:lnTo>
                    <a:lnTo>
                      <a:pt x="15" y="20"/>
                    </a:lnTo>
                    <a:lnTo>
                      <a:pt x="30" y="29"/>
                    </a:lnTo>
                    <a:lnTo>
                      <a:pt x="45" y="35"/>
                    </a:lnTo>
                    <a:lnTo>
                      <a:pt x="60" y="39"/>
                    </a:lnTo>
                    <a:lnTo>
                      <a:pt x="88" y="46"/>
                    </a:lnTo>
                    <a:lnTo>
                      <a:pt x="114" y="51"/>
                    </a:lnTo>
                    <a:lnTo>
                      <a:pt x="118" y="37"/>
                    </a:lnTo>
                    <a:lnTo>
                      <a:pt x="92" y="32"/>
                    </a:lnTo>
                    <a:lnTo>
                      <a:pt x="63" y="25"/>
                    </a:lnTo>
                    <a:lnTo>
                      <a:pt x="50" y="22"/>
                    </a:lnTo>
                    <a:lnTo>
                      <a:pt x="37" y="17"/>
                    </a:lnTo>
                    <a:lnTo>
                      <a:pt x="24" y="10"/>
                    </a:lnTo>
                    <a:lnTo>
                      <a:pt x="13" y="0"/>
                    </a:lnTo>
                    <a:lnTo>
                      <a:pt x="15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82" name="Freeform 954"/>
              <p:cNvSpPr>
                <a:spLocks/>
              </p:cNvSpPr>
              <p:nvPr/>
            </p:nvSpPr>
            <p:spPr bwMode="auto">
              <a:xfrm>
                <a:off x="3440" y="3740"/>
                <a:ext cx="25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7"/>
                  </a:cxn>
                  <a:cxn ang="0">
                    <a:pos x="10" y="36"/>
                  </a:cxn>
                  <a:cxn ang="0">
                    <a:pos x="25" y="32"/>
                  </a:cxn>
                  <a:cxn ang="0">
                    <a:pos x="17" y="5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2" y="7"/>
                  </a:cxn>
                  <a:cxn ang="0">
                    <a:pos x="6" y="0"/>
                  </a:cxn>
                </a:cxnLst>
                <a:rect l="0" t="0" r="r" b="b"/>
                <a:pathLst>
                  <a:path w="25" h="36">
                    <a:moveTo>
                      <a:pt x="6" y="0"/>
                    </a:moveTo>
                    <a:lnTo>
                      <a:pt x="2" y="7"/>
                    </a:lnTo>
                    <a:lnTo>
                      <a:pt x="10" y="36"/>
                    </a:lnTo>
                    <a:lnTo>
                      <a:pt x="25" y="32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83" name="Freeform 955"/>
              <p:cNvSpPr>
                <a:spLocks/>
              </p:cNvSpPr>
              <p:nvPr/>
            </p:nvSpPr>
            <p:spPr bwMode="auto">
              <a:xfrm>
                <a:off x="3446" y="3730"/>
                <a:ext cx="35" cy="22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24" y="0"/>
                  </a:cxn>
                  <a:cxn ang="0">
                    <a:pos x="0" y="10"/>
                  </a:cxn>
                  <a:cxn ang="0">
                    <a:pos x="5" y="22"/>
                  </a:cxn>
                  <a:cxn ang="0">
                    <a:pos x="30" y="14"/>
                  </a:cxn>
                  <a:cxn ang="0">
                    <a:pos x="35" y="7"/>
                  </a:cxn>
                  <a:cxn ang="0">
                    <a:pos x="30" y="14"/>
                  </a:cxn>
                  <a:cxn ang="0">
                    <a:pos x="35" y="12"/>
                  </a:cxn>
                  <a:cxn ang="0">
                    <a:pos x="35" y="7"/>
                  </a:cxn>
                </a:cxnLst>
                <a:rect l="0" t="0" r="r" b="b"/>
                <a:pathLst>
                  <a:path w="35" h="22">
                    <a:moveTo>
                      <a:pt x="35" y="7"/>
                    </a:moveTo>
                    <a:lnTo>
                      <a:pt x="24" y="0"/>
                    </a:lnTo>
                    <a:lnTo>
                      <a:pt x="0" y="10"/>
                    </a:lnTo>
                    <a:lnTo>
                      <a:pt x="5" y="22"/>
                    </a:lnTo>
                    <a:lnTo>
                      <a:pt x="30" y="14"/>
                    </a:lnTo>
                    <a:lnTo>
                      <a:pt x="35" y="7"/>
                    </a:lnTo>
                    <a:lnTo>
                      <a:pt x="30" y="14"/>
                    </a:lnTo>
                    <a:lnTo>
                      <a:pt x="35" y="12"/>
                    </a:lnTo>
                    <a:lnTo>
                      <a:pt x="3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84" name="Freeform 956"/>
              <p:cNvSpPr>
                <a:spLocks/>
              </p:cNvSpPr>
              <p:nvPr/>
            </p:nvSpPr>
            <p:spPr bwMode="auto">
              <a:xfrm>
                <a:off x="3457" y="3712"/>
                <a:ext cx="24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4" y="17"/>
                  </a:cxn>
                  <a:cxn ang="0">
                    <a:pos x="9" y="25"/>
                  </a:cxn>
                  <a:cxn ang="0">
                    <a:pos x="24" y="25"/>
                  </a:cxn>
                  <a:cxn ang="0">
                    <a:pos x="19" y="11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0" y="0"/>
                  </a:cxn>
                </a:cxnLst>
                <a:rect l="0" t="0" r="r" b="b"/>
                <a:pathLst>
                  <a:path w="24" h="25">
                    <a:moveTo>
                      <a:pt x="0" y="0"/>
                    </a:moveTo>
                    <a:lnTo>
                      <a:pt x="0" y="1"/>
                    </a:lnTo>
                    <a:lnTo>
                      <a:pt x="4" y="17"/>
                    </a:lnTo>
                    <a:lnTo>
                      <a:pt x="9" y="25"/>
                    </a:lnTo>
                    <a:lnTo>
                      <a:pt x="24" y="25"/>
                    </a:lnTo>
                    <a:lnTo>
                      <a:pt x="19" y="1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85" name="Freeform 957"/>
              <p:cNvSpPr>
                <a:spLocks/>
              </p:cNvSpPr>
              <p:nvPr/>
            </p:nvSpPr>
            <p:spPr bwMode="auto">
              <a:xfrm>
                <a:off x="3457" y="3594"/>
                <a:ext cx="49" cy="12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4" y="5"/>
                  </a:cxn>
                  <a:cxn ang="0">
                    <a:pos x="0" y="118"/>
                  </a:cxn>
                  <a:cxn ang="0">
                    <a:pos x="15" y="121"/>
                  </a:cxn>
                  <a:cxn ang="0">
                    <a:pos x="49" y="8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4" y="5"/>
                  </a:cxn>
                  <a:cxn ang="0">
                    <a:pos x="41" y="0"/>
                  </a:cxn>
                </a:cxnLst>
                <a:rect l="0" t="0" r="r" b="b"/>
                <a:pathLst>
                  <a:path w="49" h="121">
                    <a:moveTo>
                      <a:pt x="41" y="0"/>
                    </a:moveTo>
                    <a:lnTo>
                      <a:pt x="34" y="5"/>
                    </a:lnTo>
                    <a:lnTo>
                      <a:pt x="0" y="118"/>
                    </a:lnTo>
                    <a:lnTo>
                      <a:pt x="15" y="121"/>
                    </a:lnTo>
                    <a:lnTo>
                      <a:pt x="49" y="8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4" y="5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86" name="Freeform 958"/>
              <p:cNvSpPr>
                <a:spLocks/>
              </p:cNvSpPr>
              <p:nvPr/>
            </p:nvSpPr>
            <p:spPr bwMode="auto">
              <a:xfrm>
                <a:off x="3498" y="3582"/>
                <a:ext cx="83" cy="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5" y="0"/>
                  </a:cxn>
                  <a:cxn ang="0">
                    <a:pos x="55" y="5"/>
                  </a:cxn>
                  <a:cxn ang="0">
                    <a:pos x="32" y="10"/>
                  </a:cxn>
                  <a:cxn ang="0">
                    <a:pos x="14" y="12"/>
                  </a:cxn>
                  <a:cxn ang="0">
                    <a:pos x="0" y="12"/>
                  </a:cxn>
                  <a:cxn ang="0">
                    <a:pos x="0" y="25"/>
                  </a:cxn>
                  <a:cxn ang="0">
                    <a:pos x="14" y="25"/>
                  </a:cxn>
                  <a:cxn ang="0">
                    <a:pos x="36" y="23"/>
                  </a:cxn>
                  <a:cxn ang="0">
                    <a:pos x="59" y="18"/>
                  </a:cxn>
                  <a:cxn ang="0">
                    <a:pos x="81" y="12"/>
                  </a:cxn>
                  <a:cxn ang="0">
                    <a:pos x="83" y="12"/>
                  </a:cxn>
                  <a:cxn ang="0">
                    <a:pos x="74" y="0"/>
                  </a:cxn>
                </a:cxnLst>
                <a:rect l="0" t="0" r="r" b="b"/>
                <a:pathLst>
                  <a:path w="83" h="25">
                    <a:moveTo>
                      <a:pt x="74" y="0"/>
                    </a:moveTo>
                    <a:lnTo>
                      <a:pt x="75" y="0"/>
                    </a:lnTo>
                    <a:lnTo>
                      <a:pt x="55" y="5"/>
                    </a:lnTo>
                    <a:lnTo>
                      <a:pt x="32" y="10"/>
                    </a:lnTo>
                    <a:lnTo>
                      <a:pt x="14" y="12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4" y="25"/>
                    </a:lnTo>
                    <a:lnTo>
                      <a:pt x="36" y="23"/>
                    </a:lnTo>
                    <a:lnTo>
                      <a:pt x="59" y="18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87" name="Freeform 959"/>
              <p:cNvSpPr>
                <a:spLocks/>
              </p:cNvSpPr>
              <p:nvPr/>
            </p:nvSpPr>
            <p:spPr bwMode="auto">
              <a:xfrm>
                <a:off x="3572" y="3550"/>
                <a:ext cx="52" cy="44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3" y="0"/>
                  </a:cxn>
                  <a:cxn ang="0">
                    <a:pos x="0" y="32"/>
                  </a:cxn>
                  <a:cxn ang="0">
                    <a:pos x="9" y="44"/>
                  </a:cxn>
                  <a:cxn ang="0">
                    <a:pos x="52" y="12"/>
                  </a:cxn>
                  <a:cxn ang="0">
                    <a:pos x="47" y="0"/>
                  </a:cxn>
                </a:cxnLst>
                <a:rect l="0" t="0" r="r" b="b"/>
                <a:pathLst>
                  <a:path w="52" h="44">
                    <a:moveTo>
                      <a:pt x="47" y="0"/>
                    </a:moveTo>
                    <a:lnTo>
                      <a:pt x="43" y="0"/>
                    </a:lnTo>
                    <a:lnTo>
                      <a:pt x="0" y="32"/>
                    </a:lnTo>
                    <a:lnTo>
                      <a:pt x="9" y="44"/>
                    </a:lnTo>
                    <a:lnTo>
                      <a:pt x="52" y="1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88" name="Freeform 960"/>
              <p:cNvSpPr>
                <a:spLocks/>
              </p:cNvSpPr>
              <p:nvPr/>
            </p:nvSpPr>
            <p:spPr bwMode="auto">
              <a:xfrm>
                <a:off x="3619" y="3546"/>
                <a:ext cx="35" cy="17"/>
              </a:xfrm>
              <a:custGeom>
                <a:avLst/>
                <a:gdLst/>
                <a:ahLst/>
                <a:cxnLst>
                  <a:cxn ang="0">
                    <a:pos x="35" y="14"/>
                  </a:cxn>
                  <a:cxn ang="0">
                    <a:pos x="32" y="0"/>
                  </a:cxn>
                  <a:cxn ang="0">
                    <a:pos x="0" y="4"/>
                  </a:cxn>
                  <a:cxn ang="0">
                    <a:pos x="1" y="17"/>
                  </a:cxn>
                  <a:cxn ang="0">
                    <a:pos x="33" y="14"/>
                  </a:cxn>
                  <a:cxn ang="0">
                    <a:pos x="35" y="14"/>
                  </a:cxn>
                </a:cxnLst>
                <a:rect l="0" t="0" r="r" b="b"/>
                <a:pathLst>
                  <a:path w="35" h="17">
                    <a:moveTo>
                      <a:pt x="35" y="14"/>
                    </a:moveTo>
                    <a:lnTo>
                      <a:pt x="32" y="0"/>
                    </a:lnTo>
                    <a:lnTo>
                      <a:pt x="0" y="4"/>
                    </a:lnTo>
                    <a:lnTo>
                      <a:pt x="1" y="17"/>
                    </a:lnTo>
                    <a:lnTo>
                      <a:pt x="33" y="14"/>
                    </a:ln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89" name="Freeform 961"/>
              <p:cNvSpPr>
                <a:spLocks/>
              </p:cNvSpPr>
              <p:nvPr/>
            </p:nvSpPr>
            <p:spPr bwMode="auto">
              <a:xfrm>
                <a:off x="3647" y="3487"/>
                <a:ext cx="116" cy="73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09" y="2"/>
                  </a:cxn>
                  <a:cxn ang="0">
                    <a:pos x="0" y="59"/>
                  </a:cxn>
                  <a:cxn ang="0">
                    <a:pos x="7" y="73"/>
                  </a:cxn>
                  <a:cxn ang="0">
                    <a:pos x="116" y="14"/>
                  </a:cxn>
                  <a:cxn ang="0">
                    <a:pos x="112" y="0"/>
                  </a:cxn>
                </a:cxnLst>
                <a:rect l="0" t="0" r="r" b="b"/>
                <a:pathLst>
                  <a:path w="116" h="73">
                    <a:moveTo>
                      <a:pt x="112" y="0"/>
                    </a:moveTo>
                    <a:lnTo>
                      <a:pt x="109" y="2"/>
                    </a:lnTo>
                    <a:lnTo>
                      <a:pt x="0" y="59"/>
                    </a:lnTo>
                    <a:lnTo>
                      <a:pt x="7" y="73"/>
                    </a:lnTo>
                    <a:lnTo>
                      <a:pt x="116" y="1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90" name="Freeform 962"/>
              <p:cNvSpPr>
                <a:spLocks/>
              </p:cNvSpPr>
              <p:nvPr/>
            </p:nvSpPr>
            <p:spPr bwMode="auto">
              <a:xfrm>
                <a:off x="3759" y="3487"/>
                <a:ext cx="47" cy="16"/>
              </a:xfrm>
              <a:custGeom>
                <a:avLst/>
                <a:gdLst/>
                <a:ahLst/>
                <a:cxnLst>
                  <a:cxn ang="0">
                    <a:pos x="47" y="14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44" y="14"/>
                  </a:cxn>
                  <a:cxn ang="0">
                    <a:pos x="47" y="14"/>
                  </a:cxn>
                </a:cxnLst>
                <a:rect l="0" t="0" r="r" b="b"/>
                <a:pathLst>
                  <a:path w="47" h="16">
                    <a:moveTo>
                      <a:pt x="47" y="14"/>
                    </a:moveTo>
                    <a:lnTo>
                      <a:pt x="44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44" y="14"/>
                    </a:lnTo>
                    <a:lnTo>
                      <a:pt x="47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91" name="Freeform 963"/>
              <p:cNvSpPr>
                <a:spLocks/>
              </p:cNvSpPr>
              <p:nvPr/>
            </p:nvSpPr>
            <p:spPr bwMode="auto">
              <a:xfrm>
                <a:off x="3801" y="3469"/>
                <a:ext cx="62" cy="3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6" y="0"/>
                  </a:cxn>
                  <a:cxn ang="0">
                    <a:pos x="0" y="18"/>
                  </a:cxn>
                  <a:cxn ang="0">
                    <a:pos x="5" y="32"/>
                  </a:cxn>
                  <a:cxn ang="0">
                    <a:pos x="62" y="13"/>
                  </a:cxn>
                  <a:cxn ang="0">
                    <a:pos x="62" y="0"/>
                  </a:cxn>
                </a:cxnLst>
                <a:rect l="0" t="0" r="r" b="b"/>
                <a:pathLst>
                  <a:path w="62" h="32">
                    <a:moveTo>
                      <a:pt x="62" y="0"/>
                    </a:moveTo>
                    <a:lnTo>
                      <a:pt x="56" y="0"/>
                    </a:lnTo>
                    <a:lnTo>
                      <a:pt x="0" y="18"/>
                    </a:lnTo>
                    <a:lnTo>
                      <a:pt x="5" y="32"/>
                    </a:lnTo>
                    <a:lnTo>
                      <a:pt x="62" y="1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92" name="Freeform 964"/>
              <p:cNvSpPr>
                <a:spLocks/>
              </p:cNvSpPr>
              <p:nvPr/>
            </p:nvSpPr>
            <p:spPr bwMode="auto">
              <a:xfrm>
                <a:off x="3857" y="3469"/>
                <a:ext cx="53" cy="27"/>
              </a:xfrm>
              <a:custGeom>
                <a:avLst/>
                <a:gdLst/>
                <a:ahLst/>
                <a:cxnLst>
                  <a:cxn ang="0">
                    <a:pos x="53" y="25"/>
                  </a:cxn>
                  <a:cxn ang="0">
                    <a:pos x="51" y="13"/>
                  </a:cxn>
                  <a:cxn ang="0">
                    <a:pos x="6" y="0"/>
                  </a:cxn>
                  <a:cxn ang="0">
                    <a:pos x="0" y="13"/>
                  </a:cxn>
                  <a:cxn ang="0">
                    <a:pos x="47" y="27"/>
                  </a:cxn>
                  <a:cxn ang="0">
                    <a:pos x="53" y="25"/>
                  </a:cxn>
                </a:cxnLst>
                <a:rect l="0" t="0" r="r" b="b"/>
                <a:pathLst>
                  <a:path w="53" h="27">
                    <a:moveTo>
                      <a:pt x="53" y="25"/>
                    </a:moveTo>
                    <a:lnTo>
                      <a:pt x="51" y="13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47" y="27"/>
                    </a:lnTo>
                    <a:lnTo>
                      <a:pt x="5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93" name="Freeform 965"/>
              <p:cNvSpPr>
                <a:spLocks/>
              </p:cNvSpPr>
              <p:nvPr/>
            </p:nvSpPr>
            <p:spPr bwMode="auto">
              <a:xfrm>
                <a:off x="3902" y="3457"/>
                <a:ext cx="77" cy="37"/>
              </a:xfrm>
              <a:custGeom>
                <a:avLst/>
                <a:gdLst/>
                <a:ahLst/>
                <a:cxnLst>
                  <a:cxn ang="0">
                    <a:pos x="70" y="2"/>
                  </a:cxn>
                  <a:cxn ang="0">
                    <a:pos x="60" y="0"/>
                  </a:cxn>
                  <a:cxn ang="0">
                    <a:pos x="0" y="25"/>
                  </a:cxn>
                  <a:cxn ang="0">
                    <a:pos x="8" y="37"/>
                  </a:cxn>
                  <a:cxn ang="0">
                    <a:pos x="66" y="12"/>
                  </a:cxn>
                  <a:cxn ang="0">
                    <a:pos x="70" y="2"/>
                  </a:cxn>
                  <a:cxn ang="0">
                    <a:pos x="66" y="12"/>
                  </a:cxn>
                  <a:cxn ang="0">
                    <a:pos x="77" y="8"/>
                  </a:cxn>
                  <a:cxn ang="0">
                    <a:pos x="70" y="2"/>
                  </a:cxn>
                </a:cxnLst>
                <a:rect l="0" t="0" r="r" b="b"/>
                <a:pathLst>
                  <a:path w="77" h="37">
                    <a:moveTo>
                      <a:pt x="70" y="2"/>
                    </a:moveTo>
                    <a:lnTo>
                      <a:pt x="60" y="0"/>
                    </a:lnTo>
                    <a:lnTo>
                      <a:pt x="0" y="25"/>
                    </a:lnTo>
                    <a:lnTo>
                      <a:pt x="8" y="37"/>
                    </a:lnTo>
                    <a:lnTo>
                      <a:pt x="66" y="12"/>
                    </a:lnTo>
                    <a:lnTo>
                      <a:pt x="70" y="2"/>
                    </a:lnTo>
                    <a:lnTo>
                      <a:pt x="66" y="12"/>
                    </a:lnTo>
                    <a:lnTo>
                      <a:pt x="77" y="8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94" name="Freeform 966"/>
              <p:cNvSpPr>
                <a:spLocks/>
              </p:cNvSpPr>
              <p:nvPr/>
            </p:nvSpPr>
            <p:spPr bwMode="auto">
              <a:xfrm>
                <a:off x="3936" y="3442"/>
                <a:ext cx="36" cy="2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12"/>
                  </a:cxn>
                  <a:cxn ang="0">
                    <a:pos x="24" y="27"/>
                  </a:cxn>
                  <a:cxn ang="0">
                    <a:pos x="36" y="17"/>
                  </a:cxn>
                  <a:cxn ang="0">
                    <a:pos x="19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5"/>
                  </a:cxn>
                  <a:cxn ang="0">
                    <a:pos x="8" y="12"/>
                  </a:cxn>
                  <a:cxn ang="0">
                    <a:pos x="8" y="0"/>
                  </a:cxn>
                </a:cxnLst>
                <a:rect l="0" t="0" r="r" b="b"/>
                <a:pathLst>
                  <a:path w="36" h="27">
                    <a:moveTo>
                      <a:pt x="8" y="0"/>
                    </a:moveTo>
                    <a:lnTo>
                      <a:pt x="8" y="12"/>
                    </a:lnTo>
                    <a:lnTo>
                      <a:pt x="24" y="27"/>
                    </a:lnTo>
                    <a:lnTo>
                      <a:pt x="36" y="17"/>
                    </a:lnTo>
                    <a:lnTo>
                      <a:pt x="1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8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95" name="Freeform 967"/>
              <p:cNvSpPr>
                <a:spLocks/>
              </p:cNvSpPr>
              <p:nvPr/>
            </p:nvSpPr>
            <p:spPr bwMode="auto">
              <a:xfrm>
                <a:off x="3944" y="3403"/>
                <a:ext cx="63" cy="51"/>
              </a:xfrm>
              <a:custGeom>
                <a:avLst/>
                <a:gdLst/>
                <a:ahLst/>
                <a:cxnLst>
                  <a:cxn ang="0">
                    <a:pos x="63" y="5"/>
                  </a:cxn>
                  <a:cxn ang="0">
                    <a:pos x="52" y="5"/>
                  </a:cxn>
                  <a:cxn ang="0">
                    <a:pos x="0" y="39"/>
                  </a:cxn>
                  <a:cxn ang="0">
                    <a:pos x="9" y="51"/>
                  </a:cxn>
                  <a:cxn ang="0">
                    <a:pos x="61" y="15"/>
                  </a:cxn>
                  <a:cxn ang="0">
                    <a:pos x="63" y="5"/>
                  </a:cxn>
                  <a:cxn ang="0">
                    <a:pos x="63" y="5"/>
                  </a:cxn>
                  <a:cxn ang="0">
                    <a:pos x="58" y="0"/>
                  </a:cxn>
                  <a:cxn ang="0">
                    <a:pos x="52" y="5"/>
                  </a:cxn>
                  <a:cxn ang="0">
                    <a:pos x="63" y="5"/>
                  </a:cxn>
                </a:cxnLst>
                <a:rect l="0" t="0" r="r" b="b"/>
                <a:pathLst>
                  <a:path w="63" h="51">
                    <a:moveTo>
                      <a:pt x="63" y="5"/>
                    </a:moveTo>
                    <a:lnTo>
                      <a:pt x="52" y="5"/>
                    </a:lnTo>
                    <a:lnTo>
                      <a:pt x="0" y="39"/>
                    </a:lnTo>
                    <a:lnTo>
                      <a:pt x="9" y="51"/>
                    </a:lnTo>
                    <a:lnTo>
                      <a:pt x="61" y="1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58" y="0"/>
                    </a:lnTo>
                    <a:lnTo>
                      <a:pt x="52" y="5"/>
                    </a:lnTo>
                    <a:lnTo>
                      <a:pt x="6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96" name="Freeform 968"/>
              <p:cNvSpPr>
                <a:spLocks/>
              </p:cNvSpPr>
              <p:nvPr/>
            </p:nvSpPr>
            <p:spPr bwMode="auto">
              <a:xfrm>
                <a:off x="3996" y="3408"/>
                <a:ext cx="55" cy="51"/>
              </a:xfrm>
              <a:custGeom>
                <a:avLst/>
                <a:gdLst/>
                <a:ahLst/>
                <a:cxnLst>
                  <a:cxn ang="0">
                    <a:pos x="53" y="49"/>
                  </a:cxn>
                  <a:cxn ang="0">
                    <a:pos x="51" y="42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40" y="51"/>
                  </a:cxn>
                  <a:cxn ang="0">
                    <a:pos x="53" y="49"/>
                  </a:cxn>
                  <a:cxn ang="0">
                    <a:pos x="53" y="49"/>
                  </a:cxn>
                  <a:cxn ang="0">
                    <a:pos x="55" y="46"/>
                  </a:cxn>
                  <a:cxn ang="0">
                    <a:pos x="51" y="42"/>
                  </a:cxn>
                  <a:cxn ang="0">
                    <a:pos x="53" y="49"/>
                  </a:cxn>
                </a:cxnLst>
                <a:rect l="0" t="0" r="r" b="b"/>
                <a:pathLst>
                  <a:path w="55" h="51">
                    <a:moveTo>
                      <a:pt x="53" y="49"/>
                    </a:moveTo>
                    <a:lnTo>
                      <a:pt x="51" y="4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40" y="51"/>
                    </a:lnTo>
                    <a:lnTo>
                      <a:pt x="53" y="49"/>
                    </a:lnTo>
                    <a:lnTo>
                      <a:pt x="53" y="49"/>
                    </a:lnTo>
                    <a:lnTo>
                      <a:pt x="55" y="46"/>
                    </a:lnTo>
                    <a:lnTo>
                      <a:pt x="51" y="42"/>
                    </a:lnTo>
                    <a:lnTo>
                      <a:pt x="53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97" name="Freeform 969"/>
              <p:cNvSpPr>
                <a:spLocks/>
              </p:cNvSpPr>
              <p:nvPr/>
            </p:nvSpPr>
            <p:spPr bwMode="auto">
              <a:xfrm>
                <a:off x="4005" y="3450"/>
                <a:ext cx="44" cy="51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6" y="51"/>
                  </a:cxn>
                  <a:cxn ang="0">
                    <a:pos x="44" y="7"/>
                  </a:cxn>
                  <a:cxn ang="0">
                    <a:pos x="31" y="0"/>
                  </a:cxn>
                  <a:cxn ang="0">
                    <a:pos x="2" y="44"/>
                  </a:cxn>
                  <a:cxn ang="0">
                    <a:pos x="0" y="47"/>
                  </a:cxn>
                </a:cxnLst>
                <a:rect l="0" t="0" r="r" b="b"/>
                <a:pathLst>
                  <a:path w="44" h="51">
                    <a:moveTo>
                      <a:pt x="0" y="47"/>
                    </a:moveTo>
                    <a:lnTo>
                      <a:pt x="16" y="51"/>
                    </a:lnTo>
                    <a:lnTo>
                      <a:pt x="44" y="7"/>
                    </a:lnTo>
                    <a:lnTo>
                      <a:pt x="31" y="0"/>
                    </a:lnTo>
                    <a:lnTo>
                      <a:pt x="2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98" name="Freeform 970"/>
              <p:cNvSpPr>
                <a:spLocks/>
              </p:cNvSpPr>
              <p:nvPr/>
            </p:nvSpPr>
            <p:spPr bwMode="auto">
              <a:xfrm>
                <a:off x="4000" y="3497"/>
                <a:ext cx="22" cy="44"/>
              </a:xfrm>
              <a:custGeom>
                <a:avLst/>
                <a:gdLst/>
                <a:ahLst/>
                <a:cxnLst>
                  <a:cxn ang="0">
                    <a:pos x="5" y="39"/>
                  </a:cxn>
                  <a:cxn ang="0">
                    <a:pos x="17" y="33"/>
                  </a:cxn>
                  <a:cxn ang="0">
                    <a:pos x="19" y="16"/>
                  </a:cxn>
                  <a:cxn ang="0">
                    <a:pos x="22" y="0"/>
                  </a:cxn>
                  <a:cxn ang="0">
                    <a:pos x="5" y="0"/>
                  </a:cxn>
                  <a:cxn ang="0">
                    <a:pos x="4" y="14"/>
                  </a:cxn>
                  <a:cxn ang="0">
                    <a:pos x="0" y="34"/>
                  </a:cxn>
                  <a:cxn ang="0">
                    <a:pos x="11" y="27"/>
                  </a:cxn>
                  <a:cxn ang="0">
                    <a:pos x="5" y="39"/>
                  </a:cxn>
                  <a:cxn ang="0">
                    <a:pos x="17" y="44"/>
                  </a:cxn>
                  <a:cxn ang="0">
                    <a:pos x="17" y="33"/>
                  </a:cxn>
                  <a:cxn ang="0">
                    <a:pos x="5" y="39"/>
                  </a:cxn>
                </a:cxnLst>
                <a:rect l="0" t="0" r="r" b="b"/>
                <a:pathLst>
                  <a:path w="22" h="44">
                    <a:moveTo>
                      <a:pt x="5" y="39"/>
                    </a:moveTo>
                    <a:lnTo>
                      <a:pt x="17" y="33"/>
                    </a:lnTo>
                    <a:lnTo>
                      <a:pt x="19" y="16"/>
                    </a:lnTo>
                    <a:lnTo>
                      <a:pt x="22" y="0"/>
                    </a:lnTo>
                    <a:lnTo>
                      <a:pt x="5" y="0"/>
                    </a:lnTo>
                    <a:lnTo>
                      <a:pt x="4" y="14"/>
                    </a:lnTo>
                    <a:lnTo>
                      <a:pt x="0" y="34"/>
                    </a:lnTo>
                    <a:lnTo>
                      <a:pt x="11" y="27"/>
                    </a:lnTo>
                    <a:lnTo>
                      <a:pt x="5" y="39"/>
                    </a:lnTo>
                    <a:lnTo>
                      <a:pt x="17" y="44"/>
                    </a:lnTo>
                    <a:lnTo>
                      <a:pt x="17" y="3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899" name="Freeform 971"/>
              <p:cNvSpPr>
                <a:spLocks/>
              </p:cNvSpPr>
              <p:nvPr/>
            </p:nvSpPr>
            <p:spPr bwMode="auto">
              <a:xfrm>
                <a:off x="3919" y="3521"/>
                <a:ext cx="92" cy="27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25"/>
                  </a:cxn>
                  <a:cxn ang="0">
                    <a:pos x="25" y="20"/>
                  </a:cxn>
                  <a:cxn ang="0">
                    <a:pos x="49" y="15"/>
                  </a:cxn>
                  <a:cxn ang="0">
                    <a:pos x="60" y="14"/>
                  </a:cxn>
                  <a:cxn ang="0">
                    <a:pos x="71" y="14"/>
                  </a:cxn>
                  <a:cxn ang="0">
                    <a:pos x="81" y="14"/>
                  </a:cxn>
                  <a:cxn ang="0">
                    <a:pos x="86" y="15"/>
                  </a:cxn>
                  <a:cxn ang="0">
                    <a:pos x="92" y="3"/>
                  </a:cxn>
                  <a:cxn ang="0">
                    <a:pos x="83" y="0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5" y="2"/>
                  </a:cxn>
                  <a:cxn ang="0">
                    <a:pos x="21" y="7"/>
                  </a:cxn>
                  <a:cxn ang="0">
                    <a:pos x="0" y="12"/>
                  </a:cxn>
                  <a:cxn ang="0">
                    <a:pos x="8" y="12"/>
                  </a:cxn>
                  <a:cxn ang="0">
                    <a:pos x="0" y="25"/>
                  </a:cxn>
                  <a:cxn ang="0">
                    <a:pos x="4" y="27"/>
                  </a:cxn>
                  <a:cxn ang="0">
                    <a:pos x="8" y="25"/>
                  </a:cxn>
                  <a:cxn ang="0">
                    <a:pos x="0" y="25"/>
                  </a:cxn>
                </a:cxnLst>
                <a:rect l="0" t="0" r="r" b="b"/>
                <a:pathLst>
                  <a:path w="92" h="27">
                    <a:moveTo>
                      <a:pt x="0" y="25"/>
                    </a:moveTo>
                    <a:lnTo>
                      <a:pt x="8" y="25"/>
                    </a:lnTo>
                    <a:lnTo>
                      <a:pt x="25" y="20"/>
                    </a:lnTo>
                    <a:lnTo>
                      <a:pt x="49" y="15"/>
                    </a:lnTo>
                    <a:lnTo>
                      <a:pt x="60" y="14"/>
                    </a:lnTo>
                    <a:lnTo>
                      <a:pt x="71" y="14"/>
                    </a:lnTo>
                    <a:lnTo>
                      <a:pt x="81" y="14"/>
                    </a:lnTo>
                    <a:lnTo>
                      <a:pt x="86" y="15"/>
                    </a:lnTo>
                    <a:lnTo>
                      <a:pt x="92" y="3"/>
                    </a:lnTo>
                    <a:lnTo>
                      <a:pt x="83" y="0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5" y="2"/>
                    </a:lnTo>
                    <a:lnTo>
                      <a:pt x="21" y="7"/>
                    </a:lnTo>
                    <a:lnTo>
                      <a:pt x="0" y="12"/>
                    </a:lnTo>
                    <a:lnTo>
                      <a:pt x="8" y="12"/>
                    </a:lnTo>
                    <a:lnTo>
                      <a:pt x="0" y="25"/>
                    </a:lnTo>
                    <a:lnTo>
                      <a:pt x="4" y="27"/>
                    </a:lnTo>
                    <a:lnTo>
                      <a:pt x="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00" name="Freeform 972"/>
              <p:cNvSpPr>
                <a:spLocks/>
              </p:cNvSpPr>
              <p:nvPr/>
            </p:nvSpPr>
            <p:spPr bwMode="auto">
              <a:xfrm>
                <a:off x="3872" y="3531"/>
                <a:ext cx="55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17" y="20"/>
                  </a:cxn>
                  <a:cxn ang="0">
                    <a:pos x="30" y="17"/>
                  </a:cxn>
                  <a:cxn ang="0">
                    <a:pos x="41" y="15"/>
                  </a:cxn>
                  <a:cxn ang="0">
                    <a:pos x="47" y="15"/>
                  </a:cxn>
                  <a:cxn ang="0">
                    <a:pos x="55" y="2"/>
                  </a:cxn>
                  <a:cxn ang="0">
                    <a:pos x="41" y="0"/>
                  </a:cxn>
                  <a:cxn ang="0">
                    <a:pos x="26" y="2"/>
                  </a:cxn>
                  <a:cxn ang="0">
                    <a:pos x="13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6" y="24"/>
                  </a:cxn>
                </a:cxnLst>
                <a:rect l="0" t="0" r="r" b="b"/>
                <a:pathLst>
                  <a:path w="55" h="24">
                    <a:moveTo>
                      <a:pt x="6" y="24"/>
                    </a:moveTo>
                    <a:lnTo>
                      <a:pt x="6" y="24"/>
                    </a:lnTo>
                    <a:lnTo>
                      <a:pt x="17" y="20"/>
                    </a:lnTo>
                    <a:lnTo>
                      <a:pt x="30" y="17"/>
                    </a:lnTo>
                    <a:lnTo>
                      <a:pt x="41" y="15"/>
                    </a:lnTo>
                    <a:lnTo>
                      <a:pt x="47" y="15"/>
                    </a:lnTo>
                    <a:lnTo>
                      <a:pt x="55" y="2"/>
                    </a:lnTo>
                    <a:lnTo>
                      <a:pt x="41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01" name="Freeform 973"/>
              <p:cNvSpPr>
                <a:spLocks/>
              </p:cNvSpPr>
              <p:nvPr/>
            </p:nvSpPr>
            <p:spPr bwMode="auto">
              <a:xfrm>
                <a:off x="3835" y="3541"/>
                <a:ext cx="43" cy="56"/>
              </a:xfrm>
              <a:custGeom>
                <a:avLst/>
                <a:gdLst/>
                <a:ahLst/>
                <a:cxnLst>
                  <a:cxn ang="0">
                    <a:pos x="15" y="56"/>
                  </a:cxn>
                  <a:cxn ang="0">
                    <a:pos x="15" y="56"/>
                  </a:cxn>
                  <a:cxn ang="0">
                    <a:pos x="20" y="36"/>
                  </a:cxn>
                  <a:cxn ang="0">
                    <a:pos x="28" y="22"/>
                  </a:cxn>
                  <a:cxn ang="0">
                    <a:pos x="32" y="21"/>
                  </a:cxn>
                  <a:cxn ang="0">
                    <a:pos x="33" y="17"/>
                  </a:cxn>
                  <a:cxn ang="0">
                    <a:pos x="37" y="15"/>
                  </a:cxn>
                  <a:cxn ang="0">
                    <a:pos x="43" y="14"/>
                  </a:cxn>
                  <a:cxn ang="0">
                    <a:pos x="37" y="0"/>
                  </a:cxn>
                  <a:cxn ang="0">
                    <a:pos x="32" y="2"/>
                  </a:cxn>
                  <a:cxn ang="0">
                    <a:pos x="26" y="5"/>
                  </a:cxn>
                  <a:cxn ang="0">
                    <a:pos x="20" y="10"/>
                  </a:cxn>
                  <a:cxn ang="0">
                    <a:pos x="15" y="15"/>
                  </a:cxn>
                  <a:cxn ang="0">
                    <a:pos x="7" y="3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5" y="56"/>
                  </a:cxn>
                </a:cxnLst>
                <a:rect l="0" t="0" r="r" b="b"/>
                <a:pathLst>
                  <a:path w="43" h="56">
                    <a:moveTo>
                      <a:pt x="15" y="56"/>
                    </a:moveTo>
                    <a:lnTo>
                      <a:pt x="15" y="56"/>
                    </a:lnTo>
                    <a:lnTo>
                      <a:pt x="20" y="36"/>
                    </a:lnTo>
                    <a:lnTo>
                      <a:pt x="28" y="22"/>
                    </a:lnTo>
                    <a:lnTo>
                      <a:pt x="32" y="21"/>
                    </a:lnTo>
                    <a:lnTo>
                      <a:pt x="33" y="17"/>
                    </a:lnTo>
                    <a:lnTo>
                      <a:pt x="37" y="15"/>
                    </a:lnTo>
                    <a:lnTo>
                      <a:pt x="43" y="14"/>
                    </a:lnTo>
                    <a:lnTo>
                      <a:pt x="37" y="0"/>
                    </a:lnTo>
                    <a:lnTo>
                      <a:pt x="32" y="2"/>
                    </a:lnTo>
                    <a:lnTo>
                      <a:pt x="26" y="5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3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5" y="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02" name="Freeform 974"/>
              <p:cNvSpPr>
                <a:spLocks/>
              </p:cNvSpPr>
              <p:nvPr/>
            </p:nvSpPr>
            <p:spPr bwMode="auto">
              <a:xfrm>
                <a:off x="3801" y="3587"/>
                <a:ext cx="49" cy="27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13" y="13"/>
                  </a:cxn>
                  <a:cxn ang="0">
                    <a:pos x="11" y="13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3" y="18"/>
                  </a:cxn>
                  <a:cxn ang="0">
                    <a:pos x="19" y="22"/>
                  </a:cxn>
                  <a:cxn ang="0">
                    <a:pos x="26" y="27"/>
                  </a:cxn>
                  <a:cxn ang="0">
                    <a:pos x="35" y="27"/>
                  </a:cxn>
                  <a:cxn ang="0">
                    <a:pos x="45" y="20"/>
                  </a:cxn>
                  <a:cxn ang="0">
                    <a:pos x="49" y="10"/>
                  </a:cxn>
                  <a:cxn ang="0">
                    <a:pos x="34" y="7"/>
                  </a:cxn>
                  <a:cxn ang="0">
                    <a:pos x="30" y="13"/>
                  </a:cxn>
                  <a:cxn ang="0">
                    <a:pos x="30" y="13"/>
                  </a:cxn>
                  <a:cxn ang="0">
                    <a:pos x="32" y="13"/>
                  </a:cxn>
                  <a:cxn ang="0">
                    <a:pos x="28" y="12"/>
                  </a:cxn>
                  <a:cxn ang="0">
                    <a:pos x="24" y="7"/>
                  </a:cxn>
                  <a:cxn ang="0">
                    <a:pos x="19" y="3"/>
                  </a:cxn>
                  <a:cxn ang="0">
                    <a:pos x="15" y="2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3" y="13"/>
                  </a:cxn>
                </a:cxnLst>
                <a:rect l="0" t="0" r="r" b="b"/>
                <a:pathLst>
                  <a:path w="49" h="27">
                    <a:moveTo>
                      <a:pt x="13" y="13"/>
                    </a:moveTo>
                    <a:lnTo>
                      <a:pt x="13" y="13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8"/>
                    </a:lnTo>
                    <a:lnTo>
                      <a:pt x="19" y="22"/>
                    </a:lnTo>
                    <a:lnTo>
                      <a:pt x="26" y="27"/>
                    </a:lnTo>
                    <a:lnTo>
                      <a:pt x="35" y="27"/>
                    </a:lnTo>
                    <a:lnTo>
                      <a:pt x="45" y="20"/>
                    </a:lnTo>
                    <a:lnTo>
                      <a:pt x="49" y="10"/>
                    </a:lnTo>
                    <a:lnTo>
                      <a:pt x="34" y="7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28" y="12"/>
                    </a:lnTo>
                    <a:lnTo>
                      <a:pt x="24" y="7"/>
                    </a:lnTo>
                    <a:lnTo>
                      <a:pt x="19" y="3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03" name="Freeform 975"/>
              <p:cNvSpPr>
                <a:spLocks/>
              </p:cNvSpPr>
              <p:nvPr/>
            </p:nvSpPr>
            <p:spPr bwMode="auto">
              <a:xfrm>
                <a:off x="3799" y="3592"/>
                <a:ext cx="56" cy="67"/>
              </a:xfrm>
              <a:custGeom>
                <a:avLst/>
                <a:gdLst/>
                <a:ahLst/>
                <a:cxnLst>
                  <a:cxn ang="0">
                    <a:pos x="41" y="64"/>
                  </a:cxn>
                  <a:cxn ang="0">
                    <a:pos x="52" y="62"/>
                  </a:cxn>
                  <a:cxn ang="0">
                    <a:pos x="54" y="56"/>
                  </a:cxn>
                  <a:cxn ang="0">
                    <a:pos x="56" y="51"/>
                  </a:cxn>
                  <a:cxn ang="0">
                    <a:pos x="54" y="44"/>
                  </a:cxn>
                  <a:cxn ang="0">
                    <a:pos x="51" y="39"/>
                  </a:cxn>
                  <a:cxn ang="0">
                    <a:pos x="43" y="30"/>
                  </a:cxn>
                  <a:cxn ang="0">
                    <a:pos x="34" y="24"/>
                  </a:cxn>
                  <a:cxn ang="0">
                    <a:pos x="24" y="15"/>
                  </a:cxn>
                  <a:cxn ang="0">
                    <a:pos x="17" y="10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8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4" y="15"/>
                  </a:cxn>
                  <a:cxn ang="0">
                    <a:pos x="6" y="18"/>
                  </a:cxn>
                  <a:cxn ang="0">
                    <a:pos x="15" y="25"/>
                  </a:cxn>
                  <a:cxn ang="0">
                    <a:pos x="24" y="34"/>
                  </a:cxn>
                  <a:cxn ang="0">
                    <a:pos x="32" y="40"/>
                  </a:cxn>
                  <a:cxn ang="0">
                    <a:pos x="37" y="47"/>
                  </a:cxn>
                  <a:cxn ang="0">
                    <a:pos x="39" y="49"/>
                  </a:cxn>
                  <a:cxn ang="0">
                    <a:pos x="39" y="51"/>
                  </a:cxn>
                  <a:cxn ang="0">
                    <a:pos x="39" y="52"/>
                  </a:cxn>
                  <a:cxn ang="0">
                    <a:pos x="39" y="54"/>
                  </a:cxn>
                  <a:cxn ang="0">
                    <a:pos x="49" y="52"/>
                  </a:cxn>
                  <a:cxn ang="0">
                    <a:pos x="41" y="64"/>
                  </a:cxn>
                  <a:cxn ang="0">
                    <a:pos x="47" y="67"/>
                  </a:cxn>
                  <a:cxn ang="0">
                    <a:pos x="52" y="62"/>
                  </a:cxn>
                  <a:cxn ang="0">
                    <a:pos x="41" y="64"/>
                  </a:cxn>
                </a:cxnLst>
                <a:rect l="0" t="0" r="r" b="b"/>
                <a:pathLst>
                  <a:path w="56" h="67">
                    <a:moveTo>
                      <a:pt x="41" y="64"/>
                    </a:moveTo>
                    <a:lnTo>
                      <a:pt x="52" y="62"/>
                    </a:lnTo>
                    <a:lnTo>
                      <a:pt x="54" y="56"/>
                    </a:lnTo>
                    <a:lnTo>
                      <a:pt x="56" y="51"/>
                    </a:lnTo>
                    <a:lnTo>
                      <a:pt x="54" y="44"/>
                    </a:lnTo>
                    <a:lnTo>
                      <a:pt x="51" y="39"/>
                    </a:lnTo>
                    <a:lnTo>
                      <a:pt x="43" y="30"/>
                    </a:lnTo>
                    <a:lnTo>
                      <a:pt x="34" y="24"/>
                    </a:lnTo>
                    <a:lnTo>
                      <a:pt x="24" y="15"/>
                    </a:lnTo>
                    <a:lnTo>
                      <a:pt x="17" y="1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4" y="15"/>
                    </a:lnTo>
                    <a:lnTo>
                      <a:pt x="6" y="18"/>
                    </a:lnTo>
                    <a:lnTo>
                      <a:pt x="15" y="25"/>
                    </a:lnTo>
                    <a:lnTo>
                      <a:pt x="24" y="34"/>
                    </a:lnTo>
                    <a:lnTo>
                      <a:pt x="32" y="40"/>
                    </a:lnTo>
                    <a:lnTo>
                      <a:pt x="37" y="47"/>
                    </a:lnTo>
                    <a:lnTo>
                      <a:pt x="39" y="49"/>
                    </a:lnTo>
                    <a:lnTo>
                      <a:pt x="39" y="51"/>
                    </a:lnTo>
                    <a:lnTo>
                      <a:pt x="39" y="52"/>
                    </a:lnTo>
                    <a:lnTo>
                      <a:pt x="39" y="54"/>
                    </a:lnTo>
                    <a:lnTo>
                      <a:pt x="49" y="52"/>
                    </a:lnTo>
                    <a:lnTo>
                      <a:pt x="41" y="64"/>
                    </a:lnTo>
                    <a:lnTo>
                      <a:pt x="47" y="67"/>
                    </a:lnTo>
                    <a:lnTo>
                      <a:pt x="52" y="62"/>
                    </a:lnTo>
                    <a:lnTo>
                      <a:pt x="41" y="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04" name="Freeform 976"/>
              <p:cNvSpPr>
                <a:spLocks/>
              </p:cNvSpPr>
              <p:nvPr/>
            </p:nvSpPr>
            <p:spPr bwMode="auto">
              <a:xfrm>
                <a:off x="3784" y="3609"/>
                <a:ext cx="64" cy="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5"/>
                  </a:cxn>
                  <a:cxn ang="0">
                    <a:pos x="56" y="47"/>
                  </a:cxn>
                  <a:cxn ang="0">
                    <a:pos x="64" y="35"/>
                  </a:cxn>
                  <a:cxn ang="0">
                    <a:pos x="7" y="3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4" y="0"/>
                  </a:cxn>
                  <a:cxn ang="0">
                    <a:pos x="0" y="3"/>
                  </a:cxn>
                </a:cxnLst>
                <a:rect l="0" t="0" r="r" b="b"/>
                <a:pathLst>
                  <a:path w="64" h="47">
                    <a:moveTo>
                      <a:pt x="0" y="3"/>
                    </a:moveTo>
                    <a:lnTo>
                      <a:pt x="0" y="15"/>
                    </a:lnTo>
                    <a:lnTo>
                      <a:pt x="56" y="47"/>
                    </a:lnTo>
                    <a:lnTo>
                      <a:pt x="64" y="35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05" name="Freeform 977"/>
              <p:cNvSpPr>
                <a:spLocks/>
              </p:cNvSpPr>
              <p:nvPr/>
            </p:nvSpPr>
            <p:spPr bwMode="auto">
              <a:xfrm>
                <a:off x="3763" y="3612"/>
                <a:ext cx="30" cy="20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17" y="20"/>
                  </a:cxn>
                  <a:cxn ang="0">
                    <a:pos x="30" y="12"/>
                  </a:cxn>
                  <a:cxn ang="0">
                    <a:pos x="21" y="0"/>
                  </a:cxn>
                  <a:cxn ang="0">
                    <a:pos x="8" y="9"/>
                  </a:cxn>
                  <a:cxn ang="0">
                    <a:pos x="6" y="19"/>
                  </a:cxn>
                  <a:cxn ang="0">
                    <a:pos x="8" y="9"/>
                  </a:cxn>
                  <a:cxn ang="0">
                    <a:pos x="0" y="14"/>
                  </a:cxn>
                  <a:cxn ang="0">
                    <a:pos x="6" y="19"/>
                  </a:cxn>
                </a:cxnLst>
                <a:rect l="0" t="0" r="r" b="b"/>
                <a:pathLst>
                  <a:path w="30" h="20">
                    <a:moveTo>
                      <a:pt x="6" y="19"/>
                    </a:moveTo>
                    <a:lnTo>
                      <a:pt x="17" y="20"/>
                    </a:lnTo>
                    <a:lnTo>
                      <a:pt x="30" y="12"/>
                    </a:lnTo>
                    <a:lnTo>
                      <a:pt x="21" y="0"/>
                    </a:lnTo>
                    <a:lnTo>
                      <a:pt x="8" y="9"/>
                    </a:lnTo>
                    <a:lnTo>
                      <a:pt x="6" y="19"/>
                    </a:lnTo>
                    <a:lnTo>
                      <a:pt x="8" y="9"/>
                    </a:lnTo>
                    <a:lnTo>
                      <a:pt x="0" y="14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06" name="Freeform 978"/>
              <p:cNvSpPr>
                <a:spLocks/>
              </p:cNvSpPr>
              <p:nvPr/>
            </p:nvSpPr>
            <p:spPr bwMode="auto">
              <a:xfrm>
                <a:off x="3769" y="3622"/>
                <a:ext cx="62" cy="58"/>
              </a:xfrm>
              <a:custGeom>
                <a:avLst/>
                <a:gdLst/>
                <a:ahLst/>
                <a:cxnLst>
                  <a:cxn ang="0">
                    <a:pos x="56" y="58"/>
                  </a:cxn>
                  <a:cxn ang="0">
                    <a:pos x="56" y="47"/>
                  </a:cxn>
                  <a:cxn ang="0">
                    <a:pos x="11" y="0"/>
                  </a:cxn>
                  <a:cxn ang="0">
                    <a:pos x="0" y="9"/>
                  </a:cxn>
                  <a:cxn ang="0">
                    <a:pos x="45" y="58"/>
                  </a:cxn>
                  <a:cxn ang="0">
                    <a:pos x="56" y="58"/>
                  </a:cxn>
                  <a:cxn ang="0">
                    <a:pos x="56" y="58"/>
                  </a:cxn>
                  <a:cxn ang="0">
                    <a:pos x="62" y="53"/>
                  </a:cxn>
                  <a:cxn ang="0">
                    <a:pos x="56" y="47"/>
                  </a:cxn>
                  <a:cxn ang="0">
                    <a:pos x="56" y="58"/>
                  </a:cxn>
                </a:cxnLst>
                <a:rect l="0" t="0" r="r" b="b"/>
                <a:pathLst>
                  <a:path w="62" h="58">
                    <a:moveTo>
                      <a:pt x="56" y="58"/>
                    </a:moveTo>
                    <a:lnTo>
                      <a:pt x="56" y="47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45" y="58"/>
                    </a:lnTo>
                    <a:lnTo>
                      <a:pt x="56" y="58"/>
                    </a:lnTo>
                    <a:lnTo>
                      <a:pt x="56" y="58"/>
                    </a:lnTo>
                    <a:lnTo>
                      <a:pt x="62" y="53"/>
                    </a:lnTo>
                    <a:lnTo>
                      <a:pt x="56" y="47"/>
                    </a:lnTo>
                    <a:lnTo>
                      <a:pt x="56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07" name="Freeform 979"/>
              <p:cNvSpPr>
                <a:spLocks/>
              </p:cNvSpPr>
              <p:nvPr/>
            </p:nvSpPr>
            <p:spPr bwMode="auto">
              <a:xfrm>
                <a:off x="3739" y="3636"/>
                <a:ext cx="86" cy="49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13" y="15"/>
                  </a:cxn>
                  <a:cxn ang="0">
                    <a:pos x="15" y="15"/>
                  </a:cxn>
                  <a:cxn ang="0">
                    <a:pos x="19" y="15"/>
                  </a:cxn>
                  <a:cxn ang="0">
                    <a:pos x="22" y="15"/>
                  </a:cxn>
                  <a:cxn ang="0">
                    <a:pos x="24" y="17"/>
                  </a:cxn>
                  <a:cxn ang="0">
                    <a:pos x="34" y="23"/>
                  </a:cxn>
                  <a:cxn ang="0">
                    <a:pos x="43" y="32"/>
                  </a:cxn>
                  <a:cxn ang="0">
                    <a:pos x="50" y="40"/>
                  </a:cxn>
                  <a:cxn ang="0">
                    <a:pos x="60" y="47"/>
                  </a:cxn>
                  <a:cxn ang="0">
                    <a:pos x="67" y="49"/>
                  </a:cxn>
                  <a:cxn ang="0">
                    <a:pos x="73" y="49"/>
                  </a:cxn>
                  <a:cxn ang="0">
                    <a:pos x="81" y="47"/>
                  </a:cxn>
                  <a:cxn ang="0">
                    <a:pos x="86" y="44"/>
                  </a:cxn>
                  <a:cxn ang="0">
                    <a:pos x="75" y="33"/>
                  </a:cxn>
                  <a:cxn ang="0">
                    <a:pos x="73" y="35"/>
                  </a:cxn>
                  <a:cxn ang="0">
                    <a:pos x="73" y="35"/>
                  </a:cxn>
                  <a:cxn ang="0">
                    <a:pos x="71" y="35"/>
                  </a:cxn>
                  <a:cxn ang="0">
                    <a:pos x="69" y="35"/>
                  </a:cxn>
                  <a:cxn ang="0">
                    <a:pos x="62" y="30"/>
                  </a:cxn>
                  <a:cxn ang="0">
                    <a:pos x="54" y="22"/>
                  </a:cxn>
                  <a:cxn ang="0">
                    <a:pos x="45" y="13"/>
                  </a:cxn>
                  <a:cxn ang="0">
                    <a:pos x="34" y="7"/>
                  </a:cxn>
                  <a:cxn ang="0">
                    <a:pos x="28" y="3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7" y="1"/>
                  </a:cxn>
                  <a:cxn ang="0">
                    <a:pos x="2" y="10"/>
                  </a:cxn>
                  <a:cxn ang="0">
                    <a:pos x="7" y="1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17" y="7"/>
                  </a:cxn>
                </a:cxnLst>
                <a:rect l="0" t="0" r="r" b="b"/>
                <a:pathLst>
                  <a:path w="86" h="49">
                    <a:moveTo>
                      <a:pt x="17" y="7"/>
                    </a:moveTo>
                    <a:lnTo>
                      <a:pt x="13" y="15"/>
                    </a:lnTo>
                    <a:lnTo>
                      <a:pt x="15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7"/>
                    </a:lnTo>
                    <a:lnTo>
                      <a:pt x="34" y="23"/>
                    </a:lnTo>
                    <a:lnTo>
                      <a:pt x="43" y="32"/>
                    </a:lnTo>
                    <a:lnTo>
                      <a:pt x="50" y="40"/>
                    </a:lnTo>
                    <a:lnTo>
                      <a:pt x="60" y="47"/>
                    </a:lnTo>
                    <a:lnTo>
                      <a:pt x="67" y="49"/>
                    </a:lnTo>
                    <a:lnTo>
                      <a:pt x="73" y="49"/>
                    </a:lnTo>
                    <a:lnTo>
                      <a:pt x="81" y="47"/>
                    </a:lnTo>
                    <a:lnTo>
                      <a:pt x="86" y="44"/>
                    </a:lnTo>
                    <a:lnTo>
                      <a:pt x="75" y="33"/>
                    </a:lnTo>
                    <a:lnTo>
                      <a:pt x="73" y="35"/>
                    </a:lnTo>
                    <a:lnTo>
                      <a:pt x="73" y="35"/>
                    </a:lnTo>
                    <a:lnTo>
                      <a:pt x="71" y="35"/>
                    </a:lnTo>
                    <a:lnTo>
                      <a:pt x="69" y="35"/>
                    </a:lnTo>
                    <a:lnTo>
                      <a:pt x="62" y="30"/>
                    </a:lnTo>
                    <a:lnTo>
                      <a:pt x="54" y="22"/>
                    </a:lnTo>
                    <a:lnTo>
                      <a:pt x="45" y="13"/>
                    </a:lnTo>
                    <a:lnTo>
                      <a:pt x="34" y="7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2" y="10"/>
                    </a:lnTo>
                    <a:lnTo>
                      <a:pt x="7" y="1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08" name="Freeform 980"/>
              <p:cNvSpPr>
                <a:spLocks/>
              </p:cNvSpPr>
              <p:nvPr/>
            </p:nvSpPr>
            <p:spPr bwMode="auto">
              <a:xfrm>
                <a:off x="3741" y="3643"/>
                <a:ext cx="43" cy="62"/>
              </a:xfrm>
              <a:custGeom>
                <a:avLst/>
                <a:gdLst/>
                <a:ahLst/>
                <a:cxnLst>
                  <a:cxn ang="0">
                    <a:pos x="28" y="62"/>
                  </a:cxn>
                  <a:cxn ang="0">
                    <a:pos x="33" y="60"/>
                  </a:cxn>
                  <a:cxn ang="0">
                    <a:pos x="37" y="53"/>
                  </a:cxn>
                  <a:cxn ang="0">
                    <a:pos x="41" y="48"/>
                  </a:cxn>
                  <a:cxn ang="0">
                    <a:pos x="43" y="43"/>
                  </a:cxn>
                  <a:cxn ang="0">
                    <a:pos x="43" y="38"/>
                  </a:cxn>
                  <a:cxn ang="0">
                    <a:pos x="41" y="28"/>
                  </a:cxn>
                  <a:cxn ang="0">
                    <a:pos x="35" y="21"/>
                  </a:cxn>
                  <a:cxn ang="0">
                    <a:pos x="22" y="10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11" y="18"/>
                  </a:cxn>
                  <a:cxn ang="0">
                    <a:pos x="22" y="30"/>
                  </a:cxn>
                  <a:cxn ang="0">
                    <a:pos x="26" y="35"/>
                  </a:cxn>
                  <a:cxn ang="0">
                    <a:pos x="28" y="40"/>
                  </a:cxn>
                  <a:cxn ang="0">
                    <a:pos x="28" y="40"/>
                  </a:cxn>
                  <a:cxn ang="0">
                    <a:pos x="26" y="43"/>
                  </a:cxn>
                  <a:cxn ang="0">
                    <a:pos x="24" y="47"/>
                  </a:cxn>
                  <a:cxn ang="0">
                    <a:pos x="20" y="50"/>
                  </a:cxn>
                  <a:cxn ang="0">
                    <a:pos x="26" y="48"/>
                  </a:cxn>
                  <a:cxn ang="0">
                    <a:pos x="28" y="62"/>
                  </a:cxn>
                  <a:cxn ang="0">
                    <a:pos x="30" y="62"/>
                  </a:cxn>
                  <a:cxn ang="0">
                    <a:pos x="33" y="60"/>
                  </a:cxn>
                  <a:cxn ang="0">
                    <a:pos x="28" y="62"/>
                  </a:cxn>
                </a:cxnLst>
                <a:rect l="0" t="0" r="r" b="b"/>
                <a:pathLst>
                  <a:path w="43" h="62">
                    <a:moveTo>
                      <a:pt x="28" y="62"/>
                    </a:moveTo>
                    <a:lnTo>
                      <a:pt x="33" y="60"/>
                    </a:lnTo>
                    <a:lnTo>
                      <a:pt x="37" y="53"/>
                    </a:lnTo>
                    <a:lnTo>
                      <a:pt x="41" y="48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41" y="28"/>
                    </a:lnTo>
                    <a:lnTo>
                      <a:pt x="35" y="21"/>
                    </a:lnTo>
                    <a:lnTo>
                      <a:pt x="22" y="10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11" y="18"/>
                    </a:lnTo>
                    <a:lnTo>
                      <a:pt x="22" y="30"/>
                    </a:lnTo>
                    <a:lnTo>
                      <a:pt x="26" y="35"/>
                    </a:lnTo>
                    <a:lnTo>
                      <a:pt x="28" y="40"/>
                    </a:lnTo>
                    <a:lnTo>
                      <a:pt x="28" y="40"/>
                    </a:lnTo>
                    <a:lnTo>
                      <a:pt x="26" y="43"/>
                    </a:lnTo>
                    <a:lnTo>
                      <a:pt x="24" y="47"/>
                    </a:lnTo>
                    <a:lnTo>
                      <a:pt x="20" y="50"/>
                    </a:lnTo>
                    <a:lnTo>
                      <a:pt x="26" y="48"/>
                    </a:lnTo>
                    <a:lnTo>
                      <a:pt x="28" y="62"/>
                    </a:lnTo>
                    <a:lnTo>
                      <a:pt x="30" y="62"/>
                    </a:lnTo>
                    <a:lnTo>
                      <a:pt x="33" y="60"/>
                    </a:lnTo>
                    <a:lnTo>
                      <a:pt x="28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09" name="Freeform 981"/>
              <p:cNvSpPr>
                <a:spLocks/>
              </p:cNvSpPr>
              <p:nvPr/>
            </p:nvSpPr>
            <p:spPr bwMode="auto">
              <a:xfrm>
                <a:off x="3681" y="3594"/>
                <a:ext cx="88" cy="111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0" y="11"/>
                  </a:cxn>
                  <a:cxn ang="0">
                    <a:pos x="11" y="23"/>
                  </a:cxn>
                  <a:cxn ang="0">
                    <a:pos x="22" y="38"/>
                  </a:cxn>
                  <a:cxn ang="0">
                    <a:pos x="31" y="54"/>
                  </a:cxn>
                  <a:cxn ang="0">
                    <a:pos x="41" y="70"/>
                  </a:cxn>
                  <a:cxn ang="0">
                    <a:pos x="50" y="86"/>
                  </a:cxn>
                  <a:cxn ang="0">
                    <a:pos x="60" y="97"/>
                  </a:cxn>
                  <a:cxn ang="0">
                    <a:pos x="65" y="102"/>
                  </a:cxn>
                  <a:cxn ang="0">
                    <a:pos x="73" y="108"/>
                  </a:cxn>
                  <a:cxn ang="0">
                    <a:pos x="78" y="111"/>
                  </a:cxn>
                  <a:cxn ang="0">
                    <a:pos x="88" y="111"/>
                  </a:cxn>
                  <a:cxn ang="0">
                    <a:pos x="86" y="97"/>
                  </a:cxn>
                  <a:cxn ang="0">
                    <a:pos x="84" y="97"/>
                  </a:cxn>
                  <a:cxn ang="0">
                    <a:pos x="80" y="96"/>
                  </a:cxn>
                  <a:cxn ang="0">
                    <a:pos x="77" y="92"/>
                  </a:cxn>
                  <a:cxn ang="0">
                    <a:pos x="73" y="89"/>
                  </a:cxn>
                  <a:cxn ang="0">
                    <a:pos x="63" y="77"/>
                  </a:cxn>
                  <a:cxn ang="0">
                    <a:pos x="54" y="64"/>
                  </a:cxn>
                  <a:cxn ang="0">
                    <a:pos x="45" y="47"/>
                  </a:cxn>
                  <a:cxn ang="0">
                    <a:pos x="35" y="30"/>
                  </a:cxn>
                  <a:cxn ang="0">
                    <a:pos x="24" y="15"/>
                  </a:cxn>
                  <a:cxn ang="0">
                    <a:pos x="9" y="1"/>
                  </a:cxn>
                  <a:cxn ang="0">
                    <a:pos x="3" y="0"/>
                  </a:cxn>
                  <a:cxn ang="0">
                    <a:pos x="3" y="13"/>
                  </a:cxn>
                </a:cxnLst>
                <a:rect l="0" t="0" r="r" b="b"/>
                <a:pathLst>
                  <a:path w="88" h="111">
                    <a:moveTo>
                      <a:pt x="3" y="13"/>
                    </a:moveTo>
                    <a:lnTo>
                      <a:pt x="0" y="11"/>
                    </a:lnTo>
                    <a:lnTo>
                      <a:pt x="11" y="23"/>
                    </a:lnTo>
                    <a:lnTo>
                      <a:pt x="22" y="38"/>
                    </a:lnTo>
                    <a:lnTo>
                      <a:pt x="31" y="54"/>
                    </a:lnTo>
                    <a:lnTo>
                      <a:pt x="41" y="70"/>
                    </a:lnTo>
                    <a:lnTo>
                      <a:pt x="50" y="86"/>
                    </a:lnTo>
                    <a:lnTo>
                      <a:pt x="60" y="97"/>
                    </a:lnTo>
                    <a:lnTo>
                      <a:pt x="65" y="102"/>
                    </a:lnTo>
                    <a:lnTo>
                      <a:pt x="73" y="108"/>
                    </a:lnTo>
                    <a:lnTo>
                      <a:pt x="78" y="111"/>
                    </a:lnTo>
                    <a:lnTo>
                      <a:pt x="88" y="111"/>
                    </a:lnTo>
                    <a:lnTo>
                      <a:pt x="86" y="97"/>
                    </a:lnTo>
                    <a:lnTo>
                      <a:pt x="84" y="97"/>
                    </a:lnTo>
                    <a:lnTo>
                      <a:pt x="80" y="96"/>
                    </a:lnTo>
                    <a:lnTo>
                      <a:pt x="77" y="92"/>
                    </a:lnTo>
                    <a:lnTo>
                      <a:pt x="73" y="89"/>
                    </a:lnTo>
                    <a:lnTo>
                      <a:pt x="63" y="77"/>
                    </a:lnTo>
                    <a:lnTo>
                      <a:pt x="54" y="64"/>
                    </a:lnTo>
                    <a:lnTo>
                      <a:pt x="45" y="47"/>
                    </a:lnTo>
                    <a:lnTo>
                      <a:pt x="35" y="30"/>
                    </a:lnTo>
                    <a:lnTo>
                      <a:pt x="24" y="15"/>
                    </a:lnTo>
                    <a:lnTo>
                      <a:pt x="9" y="1"/>
                    </a:lnTo>
                    <a:lnTo>
                      <a:pt x="3" y="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10" name="Freeform 982"/>
              <p:cNvSpPr>
                <a:spLocks/>
              </p:cNvSpPr>
              <p:nvPr/>
            </p:nvSpPr>
            <p:spPr bwMode="auto">
              <a:xfrm>
                <a:off x="3667" y="3594"/>
                <a:ext cx="17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17" y="13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13">
                    <a:moveTo>
                      <a:pt x="0" y="0"/>
                    </a:moveTo>
                    <a:lnTo>
                      <a:pt x="0" y="13"/>
                    </a:lnTo>
                    <a:lnTo>
                      <a:pt x="17" y="13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11" name="Freeform 983"/>
              <p:cNvSpPr>
                <a:spLocks/>
              </p:cNvSpPr>
              <p:nvPr/>
            </p:nvSpPr>
            <p:spPr bwMode="auto">
              <a:xfrm>
                <a:off x="3651" y="3594"/>
                <a:ext cx="22" cy="75"/>
              </a:xfrm>
              <a:custGeom>
                <a:avLst/>
                <a:gdLst/>
                <a:ahLst/>
                <a:cxnLst>
                  <a:cxn ang="0">
                    <a:pos x="15" y="72"/>
                  </a:cxn>
                  <a:cxn ang="0">
                    <a:pos x="15" y="74"/>
                  </a:cxn>
                  <a:cxn ang="0">
                    <a:pos x="15" y="60"/>
                  </a:cxn>
                  <a:cxn ang="0">
                    <a:pos x="16" y="38"/>
                  </a:cxn>
                  <a:cxn ang="0">
                    <a:pos x="18" y="27"/>
                  </a:cxn>
                  <a:cxn ang="0">
                    <a:pos x="20" y="16"/>
                  </a:cxn>
                  <a:cxn ang="0">
                    <a:pos x="22" y="11"/>
                  </a:cxn>
                  <a:cxn ang="0">
                    <a:pos x="16" y="13"/>
                  </a:cxn>
                  <a:cxn ang="0">
                    <a:pos x="16" y="0"/>
                  </a:cxn>
                  <a:cxn ang="0">
                    <a:pos x="7" y="6"/>
                  </a:cxn>
                  <a:cxn ang="0">
                    <a:pos x="5" y="15"/>
                  </a:cxn>
                  <a:cxn ang="0">
                    <a:pos x="1" y="25"/>
                  </a:cxn>
                  <a:cxn ang="0">
                    <a:pos x="1" y="37"/>
                  </a:cxn>
                  <a:cxn ang="0">
                    <a:pos x="0" y="60"/>
                  </a:cxn>
                  <a:cxn ang="0">
                    <a:pos x="0" y="74"/>
                  </a:cxn>
                  <a:cxn ang="0">
                    <a:pos x="0" y="75"/>
                  </a:cxn>
                  <a:cxn ang="0">
                    <a:pos x="15" y="72"/>
                  </a:cxn>
                </a:cxnLst>
                <a:rect l="0" t="0" r="r" b="b"/>
                <a:pathLst>
                  <a:path w="22" h="75">
                    <a:moveTo>
                      <a:pt x="15" y="72"/>
                    </a:moveTo>
                    <a:lnTo>
                      <a:pt x="15" y="74"/>
                    </a:lnTo>
                    <a:lnTo>
                      <a:pt x="15" y="60"/>
                    </a:lnTo>
                    <a:lnTo>
                      <a:pt x="16" y="38"/>
                    </a:lnTo>
                    <a:lnTo>
                      <a:pt x="18" y="27"/>
                    </a:lnTo>
                    <a:lnTo>
                      <a:pt x="20" y="16"/>
                    </a:lnTo>
                    <a:lnTo>
                      <a:pt x="22" y="11"/>
                    </a:lnTo>
                    <a:lnTo>
                      <a:pt x="16" y="13"/>
                    </a:lnTo>
                    <a:lnTo>
                      <a:pt x="16" y="0"/>
                    </a:lnTo>
                    <a:lnTo>
                      <a:pt x="7" y="6"/>
                    </a:lnTo>
                    <a:lnTo>
                      <a:pt x="5" y="15"/>
                    </a:lnTo>
                    <a:lnTo>
                      <a:pt x="1" y="25"/>
                    </a:lnTo>
                    <a:lnTo>
                      <a:pt x="1" y="37"/>
                    </a:lnTo>
                    <a:lnTo>
                      <a:pt x="0" y="60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15" y="7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12" name="Freeform 984"/>
              <p:cNvSpPr>
                <a:spLocks/>
              </p:cNvSpPr>
              <p:nvPr/>
            </p:nvSpPr>
            <p:spPr bwMode="auto">
              <a:xfrm>
                <a:off x="3651" y="3666"/>
                <a:ext cx="112" cy="96"/>
              </a:xfrm>
              <a:custGeom>
                <a:avLst/>
                <a:gdLst/>
                <a:ahLst/>
                <a:cxnLst>
                  <a:cxn ang="0">
                    <a:pos x="101" y="96"/>
                  </a:cxn>
                  <a:cxn ang="0">
                    <a:pos x="107" y="95"/>
                  </a:cxn>
                  <a:cxn ang="0">
                    <a:pos x="112" y="88"/>
                  </a:cxn>
                  <a:cxn ang="0">
                    <a:pos x="112" y="79"/>
                  </a:cxn>
                  <a:cxn ang="0">
                    <a:pos x="107" y="73"/>
                  </a:cxn>
                  <a:cxn ang="0">
                    <a:pos x="101" y="68"/>
                  </a:cxn>
                  <a:cxn ang="0">
                    <a:pos x="88" y="59"/>
                  </a:cxn>
                  <a:cxn ang="0">
                    <a:pos x="69" y="49"/>
                  </a:cxn>
                  <a:cxn ang="0">
                    <a:pos x="50" y="39"/>
                  </a:cxn>
                  <a:cxn ang="0">
                    <a:pos x="33" y="27"/>
                  </a:cxn>
                  <a:cxn ang="0">
                    <a:pos x="26" y="20"/>
                  </a:cxn>
                  <a:cxn ang="0">
                    <a:pos x="20" y="14"/>
                  </a:cxn>
                  <a:cxn ang="0">
                    <a:pos x="16" y="7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1" y="12"/>
                  </a:cxn>
                  <a:cxn ang="0">
                    <a:pos x="7" y="22"/>
                  </a:cxn>
                  <a:cxn ang="0">
                    <a:pos x="15" y="30"/>
                  </a:cxn>
                  <a:cxn ang="0">
                    <a:pos x="24" y="37"/>
                  </a:cxn>
                  <a:cxn ang="0">
                    <a:pos x="41" y="51"/>
                  </a:cxn>
                  <a:cxn ang="0">
                    <a:pos x="61" y="61"/>
                  </a:cxn>
                  <a:cxn ang="0">
                    <a:pos x="78" y="71"/>
                  </a:cxn>
                  <a:cxn ang="0">
                    <a:pos x="92" y="79"/>
                  </a:cxn>
                  <a:cxn ang="0">
                    <a:pos x="95" y="83"/>
                  </a:cxn>
                  <a:cxn ang="0">
                    <a:pos x="97" y="84"/>
                  </a:cxn>
                  <a:cxn ang="0">
                    <a:pos x="97" y="83"/>
                  </a:cxn>
                  <a:cxn ang="0">
                    <a:pos x="95" y="84"/>
                  </a:cxn>
                  <a:cxn ang="0">
                    <a:pos x="101" y="83"/>
                  </a:cxn>
                  <a:cxn ang="0">
                    <a:pos x="101" y="96"/>
                  </a:cxn>
                  <a:cxn ang="0">
                    <a:pos x="105" y="96"/>
                  </a:cxn>
                  <a:cxn ang="0">
                    <a:pos x="107" y="95"/>
                  </a:cxn>
                  <a:cxn ang="0">
                    <a:pos x="101" y="96"/>
                  </a:cxn>
                </a:cxnLst>
                <a:rect l="0" t="0" r="r" b="b"/>
                <a:pathLst>
                  <a:path w="112" h="96">
                    <a:moveTo>
                      <a:pt x="101" y="96"/>
                    </a:moveTo>
                    <a:lnTo>
                      <a:pt x="107" y="95"/>
                    </a:lnTo>
                    <a:lnTo>
                      <a:pt x="112" y="88"/>
                    </a:lnTo>
                    <a:lnTo>
                      <a:pt x="112" y="79"/>
                    </a:lnTo>
                    <a:lnTo>
                      <a:pt x="107" y="73"/>
                    </a:lnTo>
                    <a:lnTo>
                      <a:pt x="101" y="68"/>
                    </a:lnTo>
                    <a:lnTo>
                      <a:pt x="88" y="59"/>
                    </a:lnTo>
                    <a:lnTo>
                      <a:pt x="69" y="49"/>
                    </a:lnTo>
                    <a:lnTo>
                      <a:pt x="50" y="39"/>
                    </a:lnTo>
                    <a:lnTo>
                      <a:pt x="33" y="27"/>
                    </a:lnTo>
                    <a:lnTo>
                      <a:pt x="26" y="20"/>
                    </a:lnTo>
                    <a:lnTo>
                      <a:pt x="20" y="14"/>
                    </a:lnTo>
                    <a:lnTo>
                      <a:pt x="16" y="7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1" y="12"/>
                    </a:lnTo>
                    <a:lnTo>
                      <a:pt x="7" y="22"/>
                    </a:lnTo>
                    <a:lnTo>
                      <a:pt x="15" y="30"/>
                    </a:lnTo>
                    <a:lnTo>
                      <a:pt x="24" y="37"/>
                    </a:lnTo>
                    <a:lnTo>
                      <a:pt x="41" y="51"/>
                    </a:lnTo>
                    <a:lnTo>
                      <a:pt x="61" y="61"/>
                    </a:lnTo>
                    <a:lnTo>
                      <a:pt x="78" y="71"/>
                    </a:lnTo>
                    <a:lnTo>
                      <a:pt x="92" y="79"/>
                    </a:lnTo>
                    <a:lnTo>
                      <a:pt x="95" y="83"/>
                    </a:lnTo>
                    <a:lnTo>
                      <a:pt x="97" y="84"/>
                    </a:lnTo>
                    <a:lnTo>
                      <a:pt x="97" y="83"/>
                    </a:lnTo>
                    <a:lnTo>
                      <a:pt x="95" y="84"/>
                    </a:lnTo>
                    <a:lnTo>
                      <a:pt x="101" y="83"/>
                    </a:lnTo>
                    <a:lnTo>
                      <a:pt x="101" y="96"/>
                    </a:lnTo>
                    <a:lnTo>
                      <a:pt x="105" y="96"/>
                    </a:lnTo>
                    <a:lnTo>
                      <a:pt x="107" y="95"/>
                    </a:lnTo>
                    <a:lnTo>
                      <a:pt x="101" y="9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13" name="Freeform 985"/>
              <p:cNvSpPr>
                <a:spLocks/>
              </p:cNvSpPr>
              <p:nvPr/>
            </p:nvSpPr>
            <p:spPr bwMode="auto">
              <a:xfrm>
                <a:off x="3682" y="3730"/>
                <a:ext cx="70" cy="32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8" y="15"/>
                  </a:cxn>
                  <a:cxn ang="0">
                    <a:pos x="19" y="17"/>
                  </a:cxn>
                  <a:cxn ang="0">
                    <a:pos x="36" y="24"/>
                  </a:cxn>
                  <a:cxn ang="0">
                    <a:pos x="57" y="29"/>
                  </a:cxn>
                  <a:cxn ang="0">
                    <a:pos x="70" y="32"/>
                  </a:cxn>
                  <a:cxn ang="0">
                    <a:pos x="70" y="19"/>
                  </a:cxn>
                  <a:cxn ang="0">
                    <a:pos x="61" y="15"/>
                  </a:cxn>
                  <a:cxn ang="0">
                    <a:pos x="42" y="10"/>
                  </a:cxn>
                  <a:cxn ang="0">
                    <a:pos x="23" y="4"/>
                  </a:cxn>
                  <a:cxn ang="0">
                    <a:pos x="8" y="0"/>
                  </a:cxn>
                  <a:cxn ang="0">
                    <a:pos x="0" y="7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7" y="7"/>
                  </a:cxn>
                </a:cxnLst>
                <a:rect l="0" t="0" r="r" b="b"/>
                <a:pathLst>
                  <a:path w="70" h="32">
                    <a:moveTo>
                      <a:pt x="17" y="7"/>
                    </a:moveTo>
                    <a:lnTo>
                      <a:pt x="8" y="15"/>
                    </a:lnTo>
                    <a:lnTo>
                      <a:pt x="19" y="17"/>
                    </a:lnTo>
                    <a:lnTo>
                      <a:pt x="36" y="24"/>
                    </a:lnTo>
                    <a:lnTo>
                      <a:pt x="57" y="29"/>
                    </a:lnTo>
                    <a:lnTo>
                      <a:pt x="70" y="32"/>
                    </a:lnTo>
                    <a:lnTo>
                      <a:pt x="70" y="19"/>
                    </a:lnTo>
                    <a:lnTo>
                      <a:pt x="61" y="15"/>
                    </a:lnTo>
                    <a:lnTo>
                      <a:pt x="42" y="10"/>
                    </a:lnTo>
                    <a:lnTo>
                      <a:pt x="23" y="4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14" name="Freeform 986"/>
              <p:cNvSpPr>
                <a:spLocks/>
              </p:cNvSpPr>
              <p:nvPr/>
            </p:nvSpPr>
            <p:spPr bwMode="auto">
              <a:xfrm>
                <a:off x="3682" y="3737"/>
                <a:ext cx="55" cy="84"/>
              </a:xfrm>
              <a:custGeom>
                <a:avLst/>
                <a:gdLst/>
                <a:ahLst/>
                <a:cxnLst>
                  <a:cxn ang="0">
                    <a:pos x="55" y="74"/>
                  </a:cxn>
                  <a:cxn ang="0">
                    <a:pos x="55" y="74"/>
                  </a:cxn>
                  <a:cxn ang="0">
                    <a:pos x="42" y="59"/>
                  </a:cxn>
                  <a:cxn ang="0">
                    <a:pos x="29" y="39"/>
                  </a:cxn>
                  <a:cxn ang="0">
                    <a:pos x="25" y="29"/>
                  </a:cxn>
                  <a:cxn ang="0">
                    <a:pos x="19" y="19"/>
                  </a:cxn>
                  <a:cxn ang="0">
                    <a:pos x="17" y="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2" y="12"/>
                  </a:cxn>
                  <a:cxn ang="0">
                    <a:pos x="4" y="22"/>
                  </a:cxn>
                  <a:cxn ang="0">
                    <a:pos x="10" y="34"/>
                  </a:cxn>
                  <a:cxn ang="0">
                    <a:pos x="15" y="46"/>
                  </a:cxn>
                  <a:cxn ang="0">
                    <a:pos x="29" y="67"/>
                  </a:cxn>
                  <a:cxn ang="0">
                    <a:pos x="44" y="84"/>
                  </a:cxn>
                  <a:cxn ang="0">
                    <a:pos x="44" y="84"/>
                  </a:cxn>
                  <a:cxn ang="0">
                    <a:pos x="55" y="74"/>
                  </a:cxn>
                </a:cxnLst>
                <a:rect l="0" t="0" r="r" b="b"/>
                <a:pathLst>
                  <a:path w="55" h="84">
                    <a:moveTo>
                      <a:pt x="55" y="74"/>
                    </a:moveTo>
                    <a:lnTo>
                      <a:pt x="55" y="74"/>
                    </a:lnTo>
                    <a:lnTo>
                      <a:pt x="42" y="59"/>
                    </a:lnTo>
                    <a:lnTo>
                      <a:pt x="29" y="39"/>
                    </a:lnTo>
                    <a:lnTo>
                      <a:pt x="25" y="29"/>
                    </a:lnTo>
                    <a:lnTo>
                      <a:pt x="19" y="19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4" y="22"/>
                    </a:lnTo>
                    <a:lnTo>
                      <a:pt x="10" y="34"/>
                    </a:lnTo>
                    <a:lnTo>
                      <a:pt x="15" y="46"/>
                    </a:lnTo>
                    <a:lnTo>
                      <a:pt x="29" y="67"/>
                    </a:lnTo>
                    <a:lnTo>
                      <a:pt x="44" y="84"/>
                    </a:lnTo>
                    <a:lnTo>
                      <a:pt x="44" y="84"/>
                    </a:lnTo>
                    <a:lnTo>
                      <a:pt x="55" y="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15" name="Freeform 987"/>
              <p:cNvSpPr>
                <a:spLocks/>
              </p:cNvSpPr>
              <p:nvPr/>
            </p:nvSpPr>
            <p:spPr bwMode="auto">
              <a:xfrm>
                <a:off x="3726" y="3811"/>
                <a:ext cx="129" cy="81"/>
              </a:xfrm>
              <a:custGeom>
                <a:avLst/>
                <a:gdLst/>
                <a:ahLst/>
                <a:cxnLst>
                  <a:cxn ang="0">
                    <a:pos x="125" y="81"/>
                  </a:cxn>
                  <a:cxn ang="0">
                    <a:pos x="127" y="74"/>
                  </a:cxn>
                  <a:cxn ang="0">
                    <a:pos x="118" y="63"/>
                  </a:cxn>
                  <a:cxn ang="0">
                    <a:pos x="105" y="52"/>
                  </a:cxn>
                  <a:cxn ang="0">
                    <a:pos x="88" y="42"/>
                  </a:cxn>
                  <a:cxn ang="0">
                    <a:pos x="73" y="34"/>
                  </a:cxn>
                  <a:cxn ang="0">
                    <a:pos x="56" y="27"/>
                  </a:cxn>
                  <a:cxn ang="0">
                    <a:pos x="39" y="19"/>
                  </a:cxn>
                  <a:cxn ang="0">
                    <a:pos x="24" y="10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15" y="20"/>
                  </a:cxn>
                  <a:cxn ang="0">
                    <a:pos x="30" y="31"/>
                  </a:cxn>
                  <a:cxn ang="0">
                    <a:pos x="48" y="39"/>
                  </a:cxn>
                  <a:cxn ang="0">
                    <a:pos x="65" y="47"/>
                  </a:cxn>
                  <a:cxn ang="0">
                    <a:pos x="80" y="54"/>
                  </a:cxn>
                  <a:cxn ang="0">
                    <a:pos x="95" y="63"/>
                  </a:cxn>
                  <a:cxn ang="0">
                    <a:pos x="105" y="71"/>
                  </a:cxn>
                  <a:cxn ang="0">
                    <a:pos x="112" y="79"/>
                  </a:cxn>
                  <a:cxn ang="0">
                    <a:pos x="114" y="73"/>
                  </a:cxn>
                  <a:cxn ang="0">
                    <a:pos x="125" y="81"/>
                  </a:cxn>
                  <a:cxn ang="0">
                    <a:pos x="129" y="78"/>
                  </a:cxn>
                  <a:cxn ang="0">
                    <a:pos x="127" y="74"/>
                  </a:cxn>
                  <a:cxn ang="0">
                    <a:pos x="125" y="81"/>
                  </a:cxn>
                </a:cxnLst>
                <a:rect l="0" t="0" r="r" b="b"/>
                <a:pathLst>
                  <a:path w="129" h="81">
                    <a:moveTo>
                      <a:pt x="125" y="81"/>
                    </a:moveTo>
                    <a:lnTo>
                      <a:pt x="127" y="74"/>
                    </a:lnTo>
                    <a:lnTo>
                      <a:pt x="118" y="63"/>
                    </a:lnTo>
                    <a:lnTo>
                      <a:pt x="105" y="52"/>
                    </a:lnTo>
                    <a:lnTo>
                      <a:pt x="88" y="42"/>
                    </a:lnTo>
                    <a:lnTo>
                      <a:pt x="73" y="34"/>
                    </a:lnTo>
                    <a:lnTo>
                      <a:pt x="56" y="27"/>
                    </a:lnTo>
                    <a:lnTo>
                      <a:pt x="39" y="19"/>
                    </a:lnTo>
                    <a:lnTo>
                      <a:pt x="24" y="10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15" y="20"/>
                    </a:lnTo>
                    <a:lnTo>
                      <a:pt x="30" y="31"/>
                    </a:lnTo>
                    <a:lnTo>
                      <a:pt x="48" y="39"/>
                    </a:lnTo>
                    <a:lnTo>
                      <a:pt x="65" y="47"/>
                    </a:lnTo>
                    <a:lnTo>
                      <a:pt x="80" y="54"/>
                    </a:lnTo>
                    <a:lnTo>
                      <a:pt x="95" y="63"/>
                    </a:lnTo>
                    <a:lnTo>
                      <a:pt x="105" y="71"/>
                    </a:lnTo>
                    <a:lnTo>
                      <a:pt x="112" y="79"/>
                    </a:lnTo>
                    <a:lnTo>
                      <a:pt x="114" y="73"/>
                    </a:lnTo>
                    <a:lnTo>
                      <a:pt x="125" y="81"/>
                    </a:lnTo>
                    <a:lnTo>
                      <a:pt x="129" y="78"/>
                    </a:lnTo>
                    <a:lnTo>
                      <a:pt x="127" y="74"/>
                    </a:lnTo>
                    <a:lnTo>
                      <a:pt x="125" y="8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16" name="Freeform 988"/>
              <p:cNvSpPr>
                <a:spLocks/>
              </p:cNvSpPr>
              <p:nvPr/>
            </p:nvSpPr>
            <p:spPr bwMode="auto">
              <a:xfrm>
                <a:off x="3836" y="3884"/>
                <a:ext cx="53" cy="60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47" y="57"/>
                  </a:cxn>
                  <a:cxn ang="0">
                    <a:pos x="53" y="52"/>
                  </a:cxn>
                  <a:cxn ang="0">
                    <a:pos x="53" y="45"/>
                  </a:cxn>
                  <a:cxn ang="0">
                    <a:pos x="51" y="38"/>
                  </a:cxn>
                  <a:cxn ang="0">
                    <a:pos x="46" y="32"/>
                  </a:cxn>
                  <a:cxn ang="0">
                    <a:pos x="36" y="23"/>
                  </a:cxn>
                  <a:cxn ang="0">
                    <a:pos x="29" y="17"/>
                  </a:cxn>
                  <a:cxn ang="0">
                    <a:pos x="21" y="10"/>
                  </a:cxn>
                  <a:cxn ang="0">
                    <a:pos x="17" y="8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5" y="8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6" y="17"/>
                  </a:cxn>
                  <a:cxn ang="0">
                    <a:pos x="10" y="20"/>
                  </a:cxn>
                  <a:cxn ang="0">
                    <a:pos x="17" y="27"/>
                  </a:cxn>
                  <a:cxn ang="0">
                    <a:pos x="27" y="33"/>
                  </a:cxn>
                  <a:cxn ang="0">
                    <a:pos x="34" y="40"/>
                  </a:cxn>
                  <a:cxn ang="0">
                    <a:pos x="38" y="45"/>
                  </a:cxn>
                  <a:cxn ang="0">
                    <a:pos x="38" y="45"/>
                  </a:cxn>
                  <a:cxn ang="0">
                    <a:pos x="38" y="45"/>
                  </a:cxn>
                  <a:cxn ang="0">
                    <a:pos x="38" y="45"/>
                  </a:cxn>
                  <a:cxn ang="0">
                    <a:pos x="36" y="47"/>
                  </a:cxn>
                  <a:cxn ang="0">
                    <a:pos x="36" y="47"/>
                  </a:cxn>
                  <a:cxn ang="0">
                    <a:pos x="42" y="60"/>
                  </a:cxn>
                </a:cxnLst>
                <a:rect l="0" t="0" r="r" b="b"/>
                <a:pathLst>
                  <a:path w="53" h="60">
                    <a:moveTo>
                      <a:pt x="42" y="60"/>
                    </a:moveTo>
                    <a:lnTo>
                      <a:pt x="42" y="60"/>
                    </a:lnTo>
                    <a:lnTo>
                      <a:pt x="47" y="57"/>
                    </a:lnTo>
                    <a:lnTo>
                      <a:pt x="53" y="52"/>
                    </a:lnTo>
                    <a:lnTo>
                      <a:pt x="53" y="45"/>
                    </a:lnTo>
                    <a:lnTo>
                      <a:pt x="51" y="38"/>
                    </a:lnTo>
                    <a:lnTo>
                      <a:pt x="46" y="32"/>
                    </a:lnTo>
                    <a:lnTo>
                      <a:pt x="36" y="23"/>
                    </a:lnTo>
                    <a:lnTo>
                      <a:pt x="29" y="17"/>
                    </a:lnTo>
                    <a:lnTo>
                      <a:pt x="21" y="10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6" y="17"/>
                    </a:lnTo>
                    <a:lnTo>
                      <a:pt x="10" y="20"/>
                    </a:lnTo>
                    <a:lnTo>
                      <a:pt x="17" y="27"/>
                    </a:lnTo>
                    <a:lnTo>
                      <a:pt x="27" y="33"/>
                    </a:lnTo>
                    <a:lnTo>
                      <a:pt x="34" y="40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6" y="47"/>
                    </a:lnTo>
                    <a:lnTo>
                      <a:pt x="36" y="47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17" name="Freeform 989"/>
              <p:cNvSpPr>
                <a:spLocks/>
              </p:cNvSpPr>
              <p:nvPr/>
            </p:nvSpPr>
            <p:spPr bwMode="auto">
              <a:xfrm>
                <a:off x="3823" y="3909"/>
                <a:ext cx="55" cy="3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13" y="20"/>
                  </a:cxn>
                  <a:cxn ang="0">
                    <a:pos x="27" y="30"/>
                  </a:cxn>
                  <a:cxn ang="0">
                    <a:pos x="32" y="34"/>
                  </a:cxn>
                  <a:cxn ang="0">
                    <a:pos x="40" y="35"/>
                  </a:cxn>
                  <a:cxn ang="0">
                    <a:pos x="47" y="37"/>
                  </a:cxn>
                  <a:cxn ang="0">
                    <a:pos x="55" y="35"/>
                  </a:cxn>
                  <a:cxn ang="0">
                    <a:pos x="49" y="22"/>
                  </a:cxn>
                  <a:cxn ang="0">
                    <a:pos x="45" y="24"/>
                  </a:cxn>
                  <a:cxn ang="0">
                    <a:pos x="44" y="22"/>
                  </a:cxn>
                  <a:cxn ang="0">
                    <a:pos x="40" y="22"/>
                  </a:cxn>
                  <a:cxn ang="0">
                    <a:pos x="36" y="19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12"/>
                  </a:cxn>
                </a:cxnLst>
                <a:rect l="0" t="0" r="r" b="b"/>
                <a:pathLst>
                  <a:path w="55" h="37">
                    <a:moveTo>
                      <a:pt x="0" y="12"/>
                    </a:moveTo>
                    <a:lnTo>
                      <a:pt x="0" y="12"/>
                    </a:lnTo>
                    <a:lnTo>
                      <a:pt x="13" y="20"/>
                    </a:lnTo>
                    <a:lnTo>
                      <a:pt x="27" y="30"/>
                    </a:lnTo>
                    <a:lnTo>
                      <a:pt x="32" y="34"/>
                    </a:lnTo>
                    <a:lnTo>
                      <a:pt x="40" y="35"/>
                    </a:lnTo>
                    <a:lnTo>
                      <a:pt x="47" y="37"/>
                    </a:lnTo>
                    <a:lnTo>
                      <a:pt x="55" y="35"/>
                    </a:lnTo>
                    <a:lnTo>
                      <a:pt x="49" y="22"/>
                    </a:lnTo>
                    <a:lnTo>
                      <a:pt x="45" y="24"/>
                    </a:lnTo>
                    <a:lnTo>
                      <a:pt x="44" y="22"/>
                    </a:lnTo>
                    <a:lnTo>
                      <a:pt x="40" y="22"/>
                    </a:lnTo>
                    <a:lnTo>
                      <a:pt x="36" y="19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18" name="Freeform 990"/>
              <p:cNvSpPr>
                <a:spLocks/>
              </p:cNvSpPr>
              <p:nvPr/>
            </p:nvSpPr>
            <p:spPr bwMode="auto">
              <a:xfrm>
                <a:off x="3778" y="3890"/>
                <a:ext cx="53" cy="31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6" y="17"/>
                  </a:cxn>
                  <a:cxn ang="0">
                    <a:pos x="11" y="21"/>
                  </a:cxn>
                  <a:cxn ang="0">
                    <a:pos x="17" y="21"/>
                  </a:cxn>
                  <a:cxn ang="0">
                    <a:pos x="30" y="24"/>
                  </a:cxn>
                  <a:cxn ang="0">
                    <a:pos x="45" y="31"/>
                  </a:cxn>
                  <a:cxn ang="0">
                    <a:pos x="53" y="19"/>
                  </a:cxn>
                  <a:cxn ang="0">
                    <a:pos x="34" y="11"/>
                  </a:cxn>
                  <a:cxn ang="0">
                    <a:pos x="21" y="7"/>
                  </a:cxn>
                  <a:cxn ang="0">
                    <a:pos x="15" y="7"/>
                  </a:cxn>
                  <a:cxn ang="0">
                    <a:pos x="13" y="6"/>
                  </a:cxn>
                  <a:cxn ang="0">
                    <a:pos x="13" y="7"/>
                  </a:cxn>
                  <a:cxn ang="0">
                    <a:pos x="15" y="11"/>
                  </a:cxn>
                  <a:cxn ang="0">
                    <a:pos x="8" y="0"/>
                  </a:cxn>
                  <a:cxn ang="0">
                    <a:pos x="15" y="11"/>
                  </a:cxn>
                  <a:cxn ang="0">
                    <a:pos x="17" y="2"/>
                  </a:cxn>
                  <a:cxn ang="0">
                    <a:pos x="8" y="0"/>
                  </a:cxn>
                  <a:cxn ang="0">
                    <a:pos x="6" y="16"/>
                  </a:cxn>
                </a:cxnLst>
                <a:rect l="0" t="0" r="r" b="b"/>
                <a:pathLst>
                  <a:path w="53" h="31">
                    <a:moveTo>
                      <a:pt x="6" y="16"/>
                    </a:moveTo>
                    <a:lnTo>
                      <a:pt x="0" y="6"/>
                    </a:lnTo>
                    <a:lnTo>
                      <a:pt x="0" y="14"/>
                    </a:lnTo>
                    <a:lnTo>
                      <a:pt x="6" y="17"/>
                    </a:lnTo>
                    <a:lnTo>
                      <a:pt x="11" y="21"/>
                    </a:lnTo>
                    <a:lnTo>
                      <a:pt x="17" y="21"/>
                    </a:lnTo>
                    <a:lnTo>
                      <a:pt x="30" y="24"/>
                    </a:lnTo>
                    <a:lnTo>
                      <a:pt x="45" y="31"/>
                    </a:lnTo>
                    <a:lnTo>
                      <a:pt x="53" y="19"/>
                    </a:lnTo>
                    <a:lnTo>
                      <a:pt x="34" y="11"/>
                    </a:lnTo>
                    <a:lnTo>
                      <a:pt x="21" y="7"/>
                    </a:lnTo>
                    <a:lnTo>
                      <a:pt x="15" y="7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5" y="11"/>
                    </a:lnTo>
                    <a:lnTo>
                      <a:pt x="8" y="0"/>
                    </a:lnTo>
                    <a:lnTo>
                      <a:pt x="15" y="11"/>
                    </a:lnTo>
                    <a:lnTo>
                      <a:pt x="17" y="2"/>
                    </a:lnTo>
                    <a:lnTo>
                      <a:pt x="8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19" name="Freeform 991"/>
              <p:cNvSpPr>
                <a:spLocks/>
              </p:cNvSpPr>
              <p:nvPr/>
            </p:nvSpPr>
            <p:spPr bwMode="auto">
              <a:xfrm>
                <a:off x="3759" y="3889"/>
                <a:ext cx="27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5"/>
                  </a:cxn>
                  <a:cxn ang="0">
                    <a:pos x="25" y="17"/>
                  </a:cxn>
                  <a:cxn ang="0">
                    <a:pos x="27" y="1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27" h="17">
                    <a:moveTo>
                      <a:pt x="0" y="8"/>
                    </a:moveTo>
                    <a:lnTo>
                      <a:pt x="8" y="15"/>
                    </a:lnTo>
                    <a:lnTo>
                      <a:pt x="25" y="17"/>
                    </a:lnTo>
                    <a:lnTo>
                      <a:pt x="27" y="1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20" name="Freeform 992"/>
              <p:cNvSpPr>
                <a:spLocks/>
              </p:cNvSpPr>
              <p:nvPr/>
            </p:nvSpPr>
            <p:spPr bwMode="auto">
              <a:xfrm>
                <a:off x="4126" y="3865"/>
                <a:ext cx="26" cy="44"/>
              </a:xfrm>
              <a:custGeom>
                <a:avLst/>
                <a:gdLst/>
                <a:ahLst/>
                <a:cxnLst>
                  <a:cxn ang="0">
                    <a:pos x="11" y="25"/>
                  </a:cxn>
                  <a:cxn ang="0">
                    <a:pos x="5" y="15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20" y="14"/>
                  </a:cxn>
                  <a:cxn ang="0">
                    <a:pos x="26" y="25"/>
                  </a:cxn>
                  <a:cxn ang="0">
                    <a:pos x="20" y="32"/>
                  </a:cxn>
                  <a:cxn ang="0">
                    <a:pos x="17" y="39"/>
                  </a:cxn>
                  <a:cxn ang="0">
                    <a:pos x="11" y="42"/>
                  </a:cxn>
                  <a:cxn ang="0">
                    <a:pos x="7" y="44"/>
                  </a:cxn>
                  <a:cxn ang="0">
                    <a:pos x="3" y="44"/>
                  </a:cxn>
                  <a:cxn ang="0">
                    <a:pos x="3" y="41"/>
                  </a:cxn>
                  <a:cxn ang="0">
                    <a:pos x="5" y="34"/>
                  </a:cxn>
                  <a:cxn ang="0">
                    <a:pos x="11" y="25"/>
                  </a:cxn>
                </a:cxnLst>
                <a:rect l="0" t="0" r="r" b="b"/>
                <a:pathLst>
                  <a:path w="26" h="44">
                    <a:moveTo>
                      <a:pt x="11" y="25"/>
                    </a:moveTo>
                    <a:lnTo>
                      <a:pt x="5" y="15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20" y="14"/>
                    </a:lnTo>
                    <a:lnTo>
                      <a:pt x="26" y="25"/>
                    </a:lnTo>
                    <a:lnTo>
                      <a:pt x="20" y="32"/>
                    </a:lnTo>
                    <a:lnTo>
                      <a:pt x="17" y="39"/>
                    </a:lnTo>
                    <a:lnTo>
                      <a:pt x="11" y="42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3" y="41"/>
                    </a:lnTo>
                    <a:lnTo>
                      <a:pt x="5" y="34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21" name="Freeform 993"/>
              <p:cNvSpPr>
                <a:spLocks/>
              </p:cNvSpPr>
              <p:nvPr/>
            </p:nvSpPr>
            <p:spPr bwMode="auto">
              <a:xfrm>
                <a:off x="4118" y="3867"/>
                <a:ext cx="26" cy="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8" y="17"/>
                  </a:cxn>
                  <a:cxn ang="0">
                    <a:pos x="11" y="23"/>
                  </a:cxn>
                  <a:cxn ang="0">
                    <a:pos x="26" y="25"/>
                  </a:cxn>
                  <a:cxn ang="0">
                    <a:pos x="21" y="10"/>
                  </a:cxn>
                  <a:cxn ang="0">
                    <a:pos x="15" y="3"/>
                  </a:cxn>
                  <a:cxn ang="0">
                    <a:pos x="13" y="8"/>
                  </a:cxn>
                  <a:cxn ang="0">
                    <a:pos x="2" y="0"/>
                  </a:cxn>
                </a:cxnLst>
                <a:rect l="0" t="0" r="r" b="b"/>
                <a:pathLst>
                  <a:path w="26" h="25">
                    <a:moveTo>
                      <a:pt x="2" y="0"/>
                    </a:moveTo>
                    <a:lnTo>
                      <a:pt x="0" y="3"/>
                    </a:lnTo>
                    <a:lnTo>
                      <a:pt x="8" y="17"/>
                    </a:lnTo>
                    <a:lnTo>
                      <a:pt x="11" y="23"/>
                    </a:lnTo>
                    <a:lnTo>
                      <a:pt x="26" y="25"/>
                    </a:lnTo>
                    <a:lnTo>
                      <a:pt x="21" y="10"/>
                    </a:lnTo>
                    <a:lnTo>
                      <a:pt x="15" y="3"/>
                    </a:lnTo>
                    <a:lnTo>
                      <a:pt x="13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22" name="Freeform 994"/>
              <p:cNvSpPr>
                <a:spLocks/>
              </p:cNvSpPr>
              <p:nvPr/>
            </p:nvSpPr>
            <p:spPr bwMode="auto">
              <a:xfrm>
                <a:off x="4120" y="3858"/>
                <a:ext cx="26" cy="17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24" y="4"/>
                  </a:cxn>
                  <a:cxn ang="0">
                    <a:pos x="19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11" y="17"/>
                  </a:cxn>
                  <a:cxn ang="0">
                    <a:pos x="15" y="14"/>
                  </a:cxn>
                  <a:cxn ang="0">
                    <a:pos x="15" y="12"/>
                  </a:cxn>
                  <a:cxn ang="0">
                    <a:pos x="11" y="12"/>
                  </a:cxn>
                  <a:cxn ang="0">
                    <a:pos x="11" y="14"/>
                  </a:cxn>
                  <a:cxn ang="0">
                    <a:pos x="9" y="9"/>
                  </a:cxn>
                  <a:cxn ang="0">
                    <a:pos x="26" y="9"/>
                  </a:cxn>
                </a:cxnLst>
                <a:rect l="0" t="0" r="r" b="b"/>
                <a:pathLst>
                  <a:path w="26" h="17">
                    <a:moveTo>
                      <a:pt x="26" y="9"/>
                    </a:moveTo>
                    <a:lnTo>
                      <a:pt x="24" y="4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11" y="17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9" y="9"/>
                    </a:ln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23" name="Freeform 995"/>
              <p:cNvSpPr>
                <a:spLocks/>
              </p:cNvSpPr>
              <p:nvPr/>
            </p:nvSpPr>
            <p:spPr bwMode="auto">
              <a:xfrm>
                <a:off x="4129" y="3867"/>
                <a:ext cx="31" cy="25"/>
              </a:xfrm>
              <a:custGeom>
                <a:avLst/>
                <a:gdLst/>
                <a:ahLst/>
                <a:cxnLst>
                  <a:cxn ang="0">
                    <a:pos x="31" y="25"/>
                  </a:cxn>
                  <a:cxn ang="0">
                    <a:pos x="31" y="25"/>
                  </a:cxn>
                  <a:cxn ang="0">
                    <a:pos x="25" y="8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10" y="15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31" y="25"/>
                  </a:cxn>
                </a:cxnLst>
                <a:rect l="0" t="0" r="r" b="b"/>
                <a:pathLst>
                  <a:path w="31" h="25">
                    <a:moveTo>
                      <a:pt x="31" y="25"/>
                    </a:moveTo>
                    <a:lnTo>
                      <a:pt x="31" y="25"/>
                    </a:lnTo>
                    <a:lnTo>
                      <a:pt x="25" y="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31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24" name="Freeform 996"/>
              <p:cNvSpPr>
                <a:spLocks/>
              </p:cNvSpPr>
              <p:nvPr/>
            </p:nvSpPr>
            <p:spPr bwMode="auto">
              <a:xfrm>
                <a:off x="4122" y="3887"/>
                <a:ext cx="38" cy="29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9" y="0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5"/>
                  </a:cxn>
                  <a:cxn ang="0">
                    <a:pos x="11" y="29"/>
                  </a:cxn>
                  <a:cxn ang="0">
                    <a:pos x="19" y="25"/>
                  </a:cxn>
                  <a:cxn ang="0">
                    <a:pos x="26" y="20"/>
                  </a:cxn>
                  <a:cxn ang="0">
                    <a:pos x="32" y="14"/>
                  </a:cxn>
                  <a:cxn ang="0">
                    <a:pos x="38" y="5"/>
                  </a:cxn>
                  <a:cxn ang="0">
                    <a:pos x="22" y="0"/>
                  </a:cxn>
                  <a:cxn ang="0">
                    <a:pos x="19" y="7"/>
                  </a:cxn>
                  <a:cxn ang="0">
                    <a:pos x="15" y="12"/>
                  </a:cxn>
                  <a:cxn ang="0">
                    <a:pos x="11" y="14"/>
                  </a:cxn>
                  <a:cxn ang="0">
                    <a:pos x="9" y="15"/>
                  </a:cxn>
                  <a:cxn ang="0">
                    <a:pos x="13" y="17"/>
                  </a:cxn>
                  <a:cxn ang="0">
                    <a:pos x="15" y="20"/>
                  </a:cxn>
                  <a:cxn ang="0">
                    <a:pos x="17" y="15"/>
                  </a:cxn>
                  <a:cxn ang="0">
                    <a:pos x="21" y="9"/>
                  </a:cxn>
                  <a:cxn ang="0">
                    <a:pos x="22" y="5"/>
                  </a:cxn>
                  <a:cxn ang="0">
                    <a:pos x="7" y="3"/>
                  </a:cxn>
                </a:cxnLst>
                <a:rect l="0" t="0" r="r" b="b"/>
                <a:pathLst>
                  <a:path w="38" h="29">
                    <a:moveTo>
                      <a:pt x="7" y="3"/>
                    </a:moveTo>
                    <a:lnTo>
                      <a:pt x="9" y="0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5"/>
                    </a:lnTo>
                    <a:lnTo>
                      <a:pt x="11" y="29"/>
                    </a:lnTo>
                    <a:lnTo>
                      <a:pt x="19" y="25"/>
                    </a:lnTo>
                    <a:lnTo>
                      <a:pt x="26" y="20"/>
                    </a:lnTo>
                    <a:lnTo>
                      <a:pt x="32" y="14"/>
                    </a:lnTo>
                    <a:lnTo>
                      <a:pt x="38" y="5"/>
                    </a:lnTo>
                    <a:lnTo>
                      <a:pt x="22" y="0"/>
                    </a:lnTo>
                    <a:lnTo>
                      <a:pt x="19" y="7"/>
                    </a:lnTo>
                    <a:lnTo>
                      <a:pt x="15" y="12"/>
                    </a:lnTo>
                    <a:lnTo>
                      <a:pt x="11" y="14"/>
                    </a:lnTo>
                    <a:lnTo>
                      <a:pt x="9" y="15"/>
                    </a:lnTo>
                    <a:lnTo>
                      <a:pt x="13" y="17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21" y="9"/>
                    </a:lnTo>
                    <a:lnTo>
                      <a:pt x="22" y="5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25" name="Freeform 997"/>
              <p:cNvSpPr>
                <a:spLocks/>
              </p:cNvSpPr>
              <p:nvPr/>
            </p:nvSpPr>
            <p:spPr bwMode="auto">
              <a:xfrm>
                <a:off x="4295" y="3998"/>
                <a:ext cx="30" cy="68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2" y="48"/>
                  </a:cxn>
                  <a:cxn ang="0">
                    <a:pos x="4" y="61"/>
                  </a:cxn>
                  <a:cxn ang="0">
                    <a:pos x="4" y="64"/>
                  </a:cxn>
                  <a:cxn ang="0">
                    <a:pos x="4" y="66"/>
                  </a:cxn>
                  <a:cxn ang="0">
                    <a:pos x="4" y="68"/>
                  </a:cxn>
                  <a:cxn ang="0">
                    <a:pos x="0" y="68"/>
                  </a:cxn>
                  <a:cxn ang="0">
                    <a:pos x="5" y="68"/>
                  </a:cxn>
                  <a:cxn ang="0">
                    <a:pos x="9" y="66"/>
                  </a:cxn>
                  <a:cxn ang="0">
                    <a:pos x="13" y="64"/>
                  </a:cxn>
                  <a:cxn ang="0">
                    <a:pos x="13" y="61"/>
                  </a:cxn>
                  <a:cxn ang="0">
                    <a:pos x="15" y="54"/>
                  </a:cxn>
                  <a:cxn ang="0">
                    <a:pos x="17" y="48"/>
                  </a:cxn>
                  <a:cxn ang="0">
                    <a:pos x="22" y="39"/>
                  </a:cxn>
                  <a:cxn ang="0">
                    <a:pos x="28" y="32"/>
                  </a:cxn>
                  <a:cxn ang="0">
                    <a:pos x="30" y="29"/>
                  </a:cxn>
                  <a:cxn ang="0">
                    <a:pos x="30" y="24"/>
                  </a:cxn>
                  <a:cxn ang="0">
                    <a:pos x="28" y="21"/>
                  </a:cxn>
                  <a:cxn ang="0">
                    <a:pos x="24" y="14"/>
                  </a:cxn>
                  <a:cxn ang="0">
                    <a:pos x="22" y="11"/>
                  </a:cxn>
                  <a:cxn ang="0">
                    <a:pos x="20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3" y="2"/>
                  </a:cxn>
                  <a:cxn ang="0">
                    <a:pos x="7" y="9"/>
                  </a:cxn>
                  <a:cxn ang="0">
                    <a:pos x="2" y="19"/>
                  </a:cxn>
                </a:cxnLst>
                <a:rect l="0" t="0" r="r" b="b"/>
                <a:pathLst>
                  <a:path w="30" h="68">
                    <a:moveTo>
                      <a:pt x="2" y="19"/>
                    </a:moveTo>
                    <a:lnTo>
                      <a:pt x="2" y="48"/>
                    </a:lnTo>
                    <a:lnTo>
                      <a:pt x="4" y="61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0" y="68"/>
                    </a:lnTo>
                    <a:lnTo>
                      <a:pt x="5" y="68"/>
                    </a:lnTo>
                    <a:lnTo>
                      <a:pt x="9" y="66"/>
                    </a:lnTo>
                    <a:lnTo>
                      <a:pt x="13" y="64"/>
                    </a:lnTo>
                    <a:lnTo>
                      <a:pt x="13" y="61"/>
                    </a:lnTo>
                    <a:lnTo>
                      <a:pt x="15" y="54"/>
                    </a:lnTo>
                    <a:lnTo>
                      <a:pt x="17" y="48"/>
                    </a:lnTo>
                    <a:lnTo>
                      <a:pt x="22" y="39"/>
                    </a:lnTo>
                    <a:lnTo>
                      <a:pt x="28" y="32"/>
                    </a:lnTo>
                    <a:lnTo>
                      <a:pt x="30" y="29"/>
                    </a:lnTo>
                    <a:lnTo>
                      <a:pt x="30" y="24"/>
                    </a:lnTo>
                    <a:lnTo>
                      <a:pt x="28" y="21"/>
                    </a:lnTo>
                    <a:lnTo>
                      <a:pt x="24" y="14"/>
                    </a:lnTo>
                    <a:lnTo>
                      <a:pt x="22" y="11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7" y="9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26" name="Freeform 998"/>
              <p:cNvSpPr>
                <a:spLocks/>
              </p:cNvSpPr>
              <p:nvPr/>
            </p:nvSpPr>
            <p:spPr bwMode="auto">
              <a:xfrm>
                <a:off x="4289" y="4017"/>
                <a:ext cx="19" cy="56"/>
              </a:xfrm>
              <a:custGeom>
                <a:avLst/>
                <a:gdLst/>
                <a:ahLst/>
                <a:cxnLst>
                  <a:cxn ang="0">
                    <a:pos x="8" y="42"/>
                  </a:cxn>
                  <a:cxn ang="0">
                    <a:pos x="6" y="56"/>
                  </a:cxn>
                  <a:cxn ang="0">
                    <a:pos x="10" y="56"/>
                  </a:cxn>
                  <a:cxn ang="0">
                    <a:pos x="17" y="51"/>
                  </a:cxn>
                  <a:cxn ang="0">
                    <a:pos x="19" y="45"/>
                  </a:cxn>
                  <a:cxn ang="0">
                    <a:pos x="17" y="42"/>
                  </a:cxn>
                  <a:cxn ang="0">
                    <a:pos x="15" y="29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2" y="44"/>
                  </a:cxn>
                  <a:cxn ang="0">
                    <a:pos x="2" y="47"/>
                  </a:cxn>
                  <a:cxn ang="0">
                    <a:pos x="4" y="44"/>
                  </a:cxn>
                  <a:cxn ang="0">
                    <a:pos x="8" y="42"/>
                  </a:cxn>
                  <a:cxn ang="0">
                    <a:pos x="6" y="42"/>
                  </a:cxn>
                  <a:cxn ang="0">
                    <a:pos x="4" y="56"/>
                  </a:cxn>
                  <a:cxn ang="0">
                    <a:pos x="8" y="42"/>
                  </a:cxn>
                </a:cxnLst>
                <a:rect l="0" t="0" r="r" b="b"/>
                <a:pathLst>
                  <a:path w="19" h="56">
                    <a:moveTo>
                      <a:pt x="8" y="42"/>
                    </a:moveTo>
                    <a:lnTo>
                      <a:pt x="6" y="56"/>
                    </a:lnTo>
                    <a:lnTo>
                      <a:pt x="10" y="56"/>
                    </a:lnTo>
                    <a:lnTo>
                      <a:pt x="17" y="51"/>
                    </a:lnTo>
                    <a:lnTo>
                      <a:pt x="19" y="45"/>
                    </a:lnTo>
                    <a:lnTo>
                      <a:pt x="17" y="42"/>
                    </a:lnTo>
                    <a:lnTo>
                      <a:pt x="15" y="2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2" y="44"/>
                    </a:lnTo>
                    <a:lnTo>
                      <a:pt x="2" y="47"/>
                    </a:lnTo>
                    <a:lnTo>
                      <a:pt x="4" y="44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4" y="56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27" name="Freeform 999"/>
              <p:cNvSpPr>
                <a:spLocks/>
              </p:cNvSpPr>
              <p:nvPr/>
            </p:nvSpPr>
            <p:spPr bwMode="auto">
              <a:xfrm>
                <a:off x="4293" y="4042"/>
                <a:ext cx="26" cy="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9" y="31"/>
                  </a:cxn>
                  <a:cxn ang="0">
                    <a:pos x="15" y="29"/>
                  </a:cxn>
                  <a:cxn ang="0">
                    <a:pos x="21" y="24"/>
                  </a:cxn>
                  <a:cxn ang="0">
                    <a:pos x="22" y="19"/>
                  </a:cxn>
                  <a:cxn ang="0">
                    <a:pos x="24" y="12"/>
                  </a:cxn>
                  <a:cxn ang="0">
                    <a:pos x="26" y="5"/>
                  </a:cxn>
                  <a:cxn ang="0">
                    <a:pos x="26" y="5"/>
                  </a:cxn>
                  <a:cxn ang="0">
                    <a:pos x="11" y="0"/>
                  </a:cxn>
                </a:cxnLst>
                <a:rect l="0" t="0" r="r" b="b"/>
                <a:pathLst>
                  <a:path w="26" h="31">
                    <a:moveTo>
                      <a:pt x="11" y="0"/>
                    </a:moveTo>
                    <a:lnTo>
                      <a:pt x="11" y="0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9" y="31"/>
                    </a:lnTo>
                    <a:lnTo>
                      <a:pt x="15" y="29"/>
                    </a:lnTo>
                    <a:lnTo>
                      <a:pt x="21" y="24"/>
                    </a:lnTo>
                    <a:lnTo>
                      <a:pt x="22" y="19"/>
                    </a:lnTo>
                    <a:lnTo>
                      <a:pt x="24" y="1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28" name="Freeform 1000"/>
              <p:cNvSpPr>
                <a:spLocks/>
              </p:cNvSpPr>
              <p:nvPr/>
            </p:nvSpPr>
            <p:spPr bwMode="auto">
              <a:xfrm>
                <a:off x="4304" y="4005"/>
                <a:ext cx="28" cy="42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8" y="12"/>
                  </a:cxn>
                  <a:cxn ang="0">
                    <a:pos x="11" y="17"/>
                  </a:cxn>
                  <a:cxn ang="0">
                    <a:pos x="13" y="19"/>
                  </a:cxn>
                  <a:cxn ang="0">
                    <a:pos x="13" y="20"/>
                  </a:cxn>
                  <a:cxn ang="0">
                    <a:pos x="11" y="20"/>
                  </a:cxn>
                  <a:cxn ang="0">
                    <a:pos x="6" y="27"/>
                  </a:cxn>
                  <a:cxn ang="0">
                    <a:pos x="0" y="37"/>
                  </a:cxn>
                  <a:cxn ang="0">
                    <a:pos x="15" y="42"/>
                  </a:cxn>
                  <a:cxn ang="0">
                    <a:pos x="19" y="36"/>
                  </a:cxn>
                  <a:cxn ang="0">
                    <a:pos x="25" y="29"/>
                  </a:cxn>
                  <a:cxn ang="0">
                    <a:pos x="28" y="24"/>
                  </a:cxn>
                  <a:cxn ang="0">
                    <a:pos x="28" y="17"/>
                  </a:cxn>
                  <a:cxn ang="0">
                    <a:pos x="26" y="10"/>
                  </a:cxn>
                  <a:cxn ang="0">
                    <a:pos x="21" y="4"/>
                  </a:cxn>
                  <a:cxn ang="0">
                    <a:pos x="15" y="0"/>
                  </a:cxn>
                  <a:cxn ang="0">
                    <a:pos x="21" y="4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5" y="14"/>
                  </a:cxn>
                </a:cxnLst>
                <a:rect l="0" t="0" r="r" b="b"/>
                <a:pathLst>
                  <a:path w="28" h="42">
                    <a:moveTo>
                      <a:pt x="15" y="14"/>
                    </a:moveTo>
                    <a:lnTo>
                      <a:pt x="8" y="12"/>
                    </a:lnTo>
                    <a:lnTo>
                      <a:pt x="11" y="17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1" y="20"/>
                    </a:lnTo>
                    <a:lnTo>
                      <a:pt x="6" y="27"/>
                    </a:lnTo>
                    <a:lnTo>
                      <a:pt x="0" y="37"/>
                    </a:lnTo>
                    <a:lnTo>
                      <a:pt x="15" y="42"/>
                    </a:lnTo>
                    <a:lnTo>
                      <a:pt x="19" y="36"/>
                    </a:lnTo>
                    <a:lnTo>
                      <a:pt x="25" y="29"/>
                    </a:lnTo>
                    <a:lnTo>
                      <a:pt x="28" y="24"/>
                    </a:lnTo>
                    <a:lnTo>
                      <a:pt x="28" y="17"/>
                    </a:lnTo>
                    <a:lnTo>
                      <a:pt x="26" y="10"/>
                    </a:lnTo>
                    <a:lnTo>
                      <a:pt x="21" y="4"/>
                    </a:lnTo>
                    <a:lnTo>
                      <a:pt x="15" y="0"/>
                    </a:lnTo>
                    <a:lnTo>
                      <a:pt x="21" y="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29" name="Freeform 1001"/>
              <p:cNvSpPr>
                <a:spLocks/>
              </p:cNvSpPr>
              <p:nvPr/>
            </p:nvSpPr>
            <p:spPr bwMode="auto">
              <a:xfrm>
                <a:off x="4295" y="3992"/>
                <a:ext cx="30" cy="27"/>
              </a:xfrm>
              <a:custGeom>
                <a:avLst/>
                <a:gdLst/>
                <a:ahLst/>
                <a:cxnLst>
                  <a:cxn ang="0">
                    <a:pos x="15" y="17"/>
                  </a:cxn>
                  <a:cxn ang="0">
                    <a:pos x="15" y="18"/>
                  </a:cxn>
                  <a:cxn ang="0">
                    <a:pos x="19" y="13"/>
                  </a:cxn>
                  <a:cxn ang="0">
                    <a:pos x="19" y="13"/>
                  </a:cxn>
                  <a:cxn ang="0">
                    <a:pos x="15" y="11"/>
                  </a:cxn>
                  <a:cxn ang="0">
                    <a:pos x="13" y="11"/>
                  </a:cxn>
                  <a:cxn ang="0">
                    <a:pos x="15" y="18"/>
                  </a:cxn>
                  <a:cxn ang="0">
                    <a:pos x="24" y="27"/>
                  </a:cxn>
                  <a:cxn ang="0">
                    <a:pos x="24" y="13"/>
                  </a:cxn>
                  <a:cxn ang="0">
                    <a:pos x="30" y="15"/>
                  </a:cxn>
                  <a:cxn ang="0">
                    <a:pos x="28" y="6"/>
                  </a:cxn>
                  <a:cxn ang="0">
                    <a:pos x="24" y="1"/>
                  </a:cxn>
                  <a:cxn ang="0">
                    <a:pos x="15" y="0"/>
                  </a:cxn>
                  <a:cxn ang="0">
                    <a:pos x="7" y="3"/>
                  </a:cxn>
                  <a:cxn ang="0">
                    <a:pos x="2" y="10"/>
                  </a:cxn>
                  <a:cxn ang="0">
                    <a:pos x="0" y="11"/>
                  </a:cxn>
                  <a:cxn ang="0">
                    <a:pos x="15" y="17"/>
                  </a:cxn>
                </a:cxnLst>
                <a:rect l="0" t="0" r="r" b="b"/>
                <a:pathLst>
                  <a:path w="30" h="27">
                    <a:moveTo>
                      <a:pt x="15" y="17"/>
                    </a:moveTo>
                    <a:lnTo>
                      <a:pt x="15" y="18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5" y="18"/>
                    </a:lnTo>
                    <a:lnTo>
                      <a:pt x="24" y="27"/>
                    </a:lnTo>
                    <a:lnTo>
                      <a:pt x="24" y="13"/>
                    </a:lnTo>
                    <a:lnTo>
                      <a:pt x="30" y="15"/>
                    </a:lnTo>
                    <a:lnTo>
                      <a:pt x="28" y="6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3"/>
                    </a:lnTo>
                    <a:lnTo>
                      <a:pt x="2" y="10"/>
                    </a:lnTo>
                    <a:lnTo>
                      <a:pt x="0" y="11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30" name="Freeform 1002"/>
              <p:cNvSpPr>
                <a:spLocks/>
              </p:cNvSpPr>
              <p:nvPr/>
            </p:nvSpPr>
            <p:spPr bwMode="auto">
              <a:xfrm>
                <a:off x="4289" y="4003"/>
                <a:ext cx="21" cy="1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6" y="0"/>
                  </a:cxn>
                  <a:cxn ang="0">
                    <a:pos x="2" y="12"/>
                  </a:cxn>
                  <a:cxn ang="0">
                    <a:pos x="0" y="14"/>
                  </a:cxn>
                </a:cxnLst>
                <a:rect l="0" t="0" r="r" b="b"/>
                <a:pathLst>
                  <a:path w="21" h="17">
                    <a:moveTo>
                      <a:pt x="0" y="14"/>
                    </a:moveTo>
                    <a:lnTo>
                      <a:pt x="15" y="17"/>
                    </a:lnTo>
                    <a:lnTo>
                      <a:pt x="21" y="6"/>
                    </a:lnTo>
                    <a:lnTo>
                      <a:pt x="6" y="0"/>
                    </a:lnTo>
                    <a:lnTo>
                      <a:pt x="2" y="1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31" name="Freeform 1003"/>
              <p:cNvSpPr>
                <a:spLocks/>
              </p:cNvSpPr>
              <p:nvPr/>
            </p:nvSpPr>
            <p:spPr bwMode="auto">
              <a:xfrm>
                <a:off x="3797" y="4079"/>
                <a:ext cx="17" cy="3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4"/>
                  </a:cxn>
                  <a:cxn ang="0">
                    <a:pos x="2" y="16"/>
                  </a:cxn>
                  <a:cxn ang="0">
                    <a:pos x="0" y="21"/>
                  </a:cxn>
                  <a:cxn ang="0">
                    <a:pos x="11" y="31"/>
                  </a:cxn>
                  <a:cxn ang="0">
                    <a:pos x="17" y="19"/>
                  </a:cxn>
                  <a:cxn ang="0">
                    <a:pos x="17" y="12"/>
                  </a:cxn>
                  <a:cxn ang="0">
                    <a:pos x="11" y="16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11" y="0"/>
                  </a:cxn>
                </a:cxnLst>
                <a:rect l="0" t="0" r="r" b="b"/>
                <a:pathLst>
                  <a:path w="17" h="31">
                    <a:moveTo>
                      <a:pt x="11" y="0"/>
                    </a:moveTo>
                    <a:lnTo>
                      <a:pt x="6" y="4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11" y="31"/>
                    </a:lnTo>
                    <a:lnTo>
                      <a:pt x="17" y="19"/>
                    </a:lnTo>
                    <a:lnTo>
                      <a:pt x="17" y="12"/>
                    </a:lnTo>
                    <a:lnTo>
                      <a:pt x="11" y="16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32" name="Freeform 1004"/>
              <p:cNvSpPr>
                <a:spLocks/>
              </p:cNvSpPr>
              <p:nvPr/>
            </p:nvSpPr>
            <p:spPr bwMode="auto">
              <a:xfrm>
                <a:off x="3808" y="4079"/>
                <a:ext cx="15" cy="17"/>
              </a:xfrm>
              <a:custGeom>
                <a:avLst/>
                <a:gdLst/>
                <a:ahLst/>
                <a:cxnLst>
                  <a:cxn ang="0">
                    <a:pos x="15" y="10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8" y="17"/>
                  </a:cxn>
                  <a:cxn ang="0">
                    <a:pos x="0" y="10"/>
                  </a:cxn>
                  <a:cxn ang="0">
                    <a:pos x="15" y="10"/>
                  </a:cxn>
                  <a:cxn ang="0">
                    <a:pos x="15" y="4"/>
                  </a:cxn>
                  <a:cxn ang="0">
                    <a:pos x="8" y="4"/>
                  </a:cxn>
                  <a:cxn ang="0">
                    <a:pos x="15" y="10"/>
                  </a:cxn>
                </a:cxnLst>
                <a:rect l="0" t="0" r="r" b="b"/>
                <a:pathLst>
                  <a:path w="15" h="17">
                    <a:moveTo>
                      <a:pt x="15" y="10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8" y="17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15" y="4"/>
                    </a:lnTo>
                    <a:lnTo>
                      <a:pt x="8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33" name="Freeform 1005"/>
              <p:cNvSpPr>
                <a:spLocks/>
              </p:cNvSpPr>
              <p:nvPr/>
            </p:nvSpPr>
            <p:spPr bwMode="auto">
              <a:xfrm>
                <a:off x="3808" y="4089"/>
                <a:ext cx="17" cy="29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7" y="24"/>
                  </a:cxn>
                  <a:cxn ang="0">
                    <a:pos x="15" y="12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" y="24"/>
                  </a:cxn>
                  <a:cxn ang="0">
                    <a:pos x="4" y="19"/>
                  </a:cxn>
                  <a:cxn ang="0">
                    <a:pos x="15" y="29"/>
                  </a:cxn>
                </a:cxnLst>
                <a:rect l="0" t="0" r="r" b="b"/>
                <a:pathLst>
                  <a:path w="17" h="29">
                    <a:moveTo>
                      <a:pt x="15" y="29"/>
                    </a:moveTo>
                    <a:lnTo>
                      <a:pt x="17" y="24"/>
                    </a:lnTo>
                    <a:lnTo>
                      <a:pt x="15" y="12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34" name="Freeform 1006"/>
              <p:cNvSpPr>
                <a:spLocks/>
              </p:cNvSpPr>
              <p:nvPr/>
            </p:nvSpPr>
            <p:spPr bwMode="auto">
              <a:xfrm>
                <a:off x="3793" y="4098"/>
                <a:ext cx="30" cy="3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0" y="0"/>
                  </a:cxn>
                  <a:cxn ang="0">
                    <a:pos x="0" y="12"/>
                  </a:cxn>
                  <a:cxn ang="0">
                    <a:pos x="0" y="22"/>
                  </a:cxn>
                  <a:cxn ang="0">
                    <a:pos x="2" y="30"/>
                  </a:cxn>
                  <a:cxn ang="0">
                    <a:pos x="13" y="32"/>
                  </a:cxn>
                  <a:cxn ang="0">
                    <a:pos x="21" y="29"/>
                  </a:cxn>
                  <a:cxn ang="0">
                    <a:pos x="30" y="20"/>
                  </a:cxn>
                  <a:cxn ang="0">
                    <a:pos x="19" y="10"/>
                  </a:cxn>
                  <a:cxn ang="0">
                    <a:pos x="12" y="18"/>
                  </a:cxn>
                  <a:cxn ang="0">
                    <a:pos x="10" y="18"/>
                  </a:cxn>
                  <a:cxn ang="0">
                    <a:pos x="15" y="20"/>
                  </a:cxn>
                  <a:cxn ang="0">
                    <a:pos x="15" y="22"/>
                  </a:cxn>
                  <a:cxn ang="0">
                    <a:pos x="15" y="13"/>
                  </a:cxn>
                  <a:cxn ang="0">
                    <a:pos x="10" y="13"/>
                  </a:cxn>
                  <a:cxn ang="0">
                    <a:pos x="15" y="12"/>
                  </a:cxn>
                  <a:cxn ang="0">
                    <a:pos x="4" y="2"/>
                  </a:cxn>
                </a:cxnLst>
                <a:rect l="0" t="0" r="r" b="b"/>
                <a:pathLst>
                  <a:path w="30" h="32">
                    <a:moveTo>
                      <a:pt x="4" y="2"/>
                    </a:moveTo>
                    <a:lnTo>
                      <a:pt x="10" y="0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2" y="30"/>
                    </a:lnTo>
                    <a:lnTo>
                      <a:pt x="13" y="32"/>
                    </a:lnTo>
                    <a:lnTo>
                      <a:pt x="21" y="29"/>
                    </a:lnTo>
                    <a:lnTo>
                      <a:pt x="30" y="20"/>
                    </a:lnTo>
                    <a:lnTo>
                      <a:pt x="19" y="10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5" y="20"/>
                    </a:lnTo>
                    <a:lnTo>
                      <a:pt x="15" y="22"/>
                    </a:lnTo>
                    <a:lnTo>
                      <a:pt x="15" y="13"/>
                    </a:lnTo>
                    <a:lnTo>
                      <a:pt x="10" y="13"/>
                    </a:lnTo>
                    <a:lnTo>
                      <a:pt x="15" y="1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1007"/>
            <p:cNvGrpSpPr>
              <a:grpSpLocks/>
            </p:cNvGrpSpPr>
            <p:nvPr/>
          </p:nvGrpSpPr>
          <p:grpSpPr bwMode="auto">
            <a:xfrm>
              <a:off x="1666" y="80"/>
              <a:ext cx="2204" cy="2920"/>
              <a:chOff x="2155" y="80"/>
              <a:chExt cx="2204" cy="2920"/>
            </a:xfrm>
          </p:grpSpPr>
          <p:sp>
            <p:nvSpPr>
              <p:cNvPr id="125936" name="Freeform 1008"/>
              <p:cNvSpPr>
                <a:spLocks/>
              </p:cNvSpPr>
              <p:nvPr/>
            </p:nvSpPr>
            <p:spPr bwMode="auto">
              <a:xfrm>
                <a:off x="2163" y="101"/>
                <a:ext cx="1300" cy="1610"/>
              </a:xfrm>
              <a:custGeom>
                <a:avLst/>
                <a:gdLst/>
                <a:ahLst/>
                <a:cxnLst>
                  <a:cxn ang="0">
                    <a:pos x="469" y="927"/>
                  </a:cxn>
                  <a:cxn ang="0">
                    <a:pos x="530" y="909"/>
                  </a:cxn>
                  <a:cxn ang="0">
                    <a:pos x="545" y="862"/>
                  </a:cxn>
                  <a:cxn ang="0">
                    <a:pos x="554" y="754"/>
                  </a:cxn>
                  <a:cxn ang="0">
                    <a:pos x="627" y="689"/>
                  </a:cxn>
                  <a:cxn ang="0">
                    <a:pos x="646" y="570"/>
                  </a:cxn>
                  <a:cxn ang="0">
                    <a:pos x="639" y="474"/>
                  </a:cxn>
                  <a:cxn ang="0">
                    <a:pos x="781" y="371"/>
                  </a:cxn>
                  <a:cxn ang="0">
                    <a:pos x="840" y="352"/>
                  </a:cxn>
                  <a:cxn ang="0">
                    <a:pos x="870" y="254"/>
                  </a:cxn>
                  <a:cxn ang="0">
                    <a:pos x="950" y="290"/>
                  </a:cxn>
                  <a:cxn ang="0">
                    <a:pos x="1080" y="189"/>
                  </a:cxn>
                  <a:cxn ang="0">
                    <a:pos x="1258" y="180"/>
                  </a:cxn>
                  <a:cxn ang="0">
                    <a:pos x="1273" y="121"/>
                  </a:cxn>
                  <a:cxn ang="0">
                    <a:pos x="1243" y="94"/>
                  </a:cxn>
                  <a:cxn ang="0">
                    <a:pos x="1300" y="42"/>
                  </a:cxn>
                  <a:cxn ang="0">
                    <a:pos x="1232" y="1"/>
                  </a:cxn>
                  <a:cxn ang="0">
                    <a:pos x="1181" y="18"/>
                  </a:cxn>
                  <a:cxn ang="0">
                    <a:pos x="1131" y="10"/>
                  </a:cxn>
                  <a:cxn ang="0">
                    <a:pos x="1110" y="17"/>
                  </a:cxn>
                  <a:cxn ang="0">
                    <a:pos x="1097" y="64"/>
                  </a:cxn>
                  <a:cxn ang="0">
                    <a:pos x="1057" y="65"/>
                  </a:cxn>
                  <a:cxn ang="0">
                    <a:pos x="1044" y="20"/>
                  </a:cxn>
                  <a:cxn ang="0">
                    <a:pos x="967" y="64"/>
                  </a:cxn>
                  <a:cxn ang="0">
                    <a:pos x="913" y="94"/>
                  </a:cxn>
                  <a:cxn ang="0">
                    <a:pos x="868" y="178"/>
                  </a:cxn>
                  <a:cxn ang="0">
                    <a:pos x="766" y="229"/>
                  </a:cxn>
                  <a:cxn ang="0">
                    <a:pos x="717" y="310"/>
                  </a:cxn>
                  <a:cxn ang="0">
                    <a:pos x="633" y="428"/>
                  </a:cxn>
                  <a:cxn ang="0">
                    <a:pos x="584" y="492"/>
                  </a:cxn>
                  <a:cxn ang="0">
                    <a:pos x="515" y="588"/>
                  </a:cxn>
                  <a:cxn ang="0">
                    <a:pos x="501" y="659"/>
                  </a:cxn>
                  <a:cxn ang="0">
                    <a:pos x="464" y="696"/>
                  </a:cxn>
                  <a:cxn ang="0">
                    <a:pos x="477" y="750"/>
                  </a:cxn>
                  <a:cxn ang="0">
                    <a:pos x="434" y="816"/>
                  </a:cxn>
                  <a:cxn ang="0">
                    <a:pos x="377" y="873"/>
                  </a:cxn>
                  <a:cxn ang="0">
                    <a:pos x="317" y="941"/>
                  </a:cxn>
                  <a:cxn ang="0">
                    <a:pos x="383" y="919"/>
                  </a:cxn>
                  <a:cxn ang="0">
                    <a:pos x="417" y="931"/>
                  </a:cxn>
                  <a:cxn ang="0">
                    <a:pos x="361" y="995"/>
                  </a:cxn>
                  <a:cxn ang="0">
                    <a:pos x="282" y="995"/>
                  </a:cxn>
                  <a:cxn ang="0">
                    <a:pos x="90" y="1104"/>
                  </a:cxn>
                  <a:cxn ang="0">
                    <a:pos x="30" y="1217"/>
                  </a:cxn>
                  <a:cxn ang="0">
                    <a:pos x="4" y="1293"/>
                  </a:cxn>
                  <a:cxn ang="0">
                    <a:pos x="21" y="1354"/>
                  </a:cxn>
                  <a:cxn ang="0">
                    <a:pos x="60" y="1376"/>
                  </a:cxn>
                  <a:cxn ang="0">
                    <a:pos x="22" y="1459"/>
                  </a:cxn>
                  <a:cxn ang="0">
                    <a:pos x="64" y="1480"/>
                  </a:cxn>
                  <a:cxn ang="0">
                    <a:pos x="34" y="1558"/>
                  </a:cxn>
                  <a:cxn ang="0">
                    <a:pos x="75" y="1588"/>
                  </a:cxn>
                  <a:cxn ang="0">
                    <a:pos x="133" y="1610"/>
                  </a:cxn>
                  <a:cxn ang="0">
                    <a:pos x="285" y="1518"/>
                  </a:cxn>
                  <a:cxn ang="0">
                    <a:pos x="426" y="1421"/>
                  </a:cxn>
                  <a:cxn ang="0">
                    <a:pos x="419" y="1398"/>
                  </a:cxn>
                  <a:cxn ang="0">
                    <a:pos x="477" y="1263"/>
                  </a:cxn>
                  <a:cxn ang="0">
                    <a:pos x="488" y="1221"/>
                  </a:cxn>
                  <a:cxn ang="0">
                    <a:pos x="447" y="1126"/>
                  </a:cxn>
                </a:cxnLst>
                <a:rect l="0" t="0" r="r" b="b"/>
                <a:pathLst>
                  <a:path w="1300" h="1610">
                    <a:moveTo>
                      <a:pt x="458" y="973"/>
                    </a:moveTo>
                    <a:lnTo>
                      <a:pt x="458" y="959"/>
                    </a:lnTo>
                    <a:lnTo>
                      <a:pt x="458" y="948"/>
                    </a:lnTo>
                    <a:lnTo>
                      <a:pt x="460" y="939"/>
                    </a:lnTo>
                    <a:lnTo>
                      <a:pt x="464" y="932"/>
                    </a:lnTo>
                    <a:lnTo>
                      <a:pt x="469" y="927"/>
                    </a:lnTo>
                    <a:lnTo>
                      <a:pt x="475" y="926"/>
                    </a:lnTo>
                    <a:lnTo>
                      <a:pt x="481" y="922"/>
                    </a:lnTo>
                    <a:lnTo>
                      <a:pt x="488" y="921"/>
                    </a:lnTo>
                    <a:lnTo>
                      <a:pt x="503" y="919"/>
                    </a:lnTo>
                    <a:lnTo>
                      <a:pt x="520" y="914"/>
                    </a:lnTo>
                    <a:lnTo>
                      <a:pt x="530" y="909"/>
                    </a:lnTo>
                    <a:lnTo>
                      <a:pt x="537" y="902"/>
                    </a:lnTo>
                    <a:lnTo>
                      <a:pt x="546" y="894"/>
                    </a:lnTo>
                    <a:lnTo>
                      <a:pt x="554" y="883"/>
                    </a:lnTo>
                    <a:lnTo>
                      <a:pt x="550" y="877"/>
                    </a:lnTo>
                    <a:lnTo>
                      <a:pt x="546" y="868"/>
                    </a:lnTo>
                    <a:lnTo>
                      <a:pt x="545" y="862"/>
                    </a:lnTo>
                    <a:lnTo>
                      <a:pt x="543" y="855"/>
                    </a:lnTo>
                    <a:lnTo>
                      <a:pt x="543" y="840"/>
                    </a:lnTo>
                    <a:lnTo>
                      <a:pt x="546" y="826"/>
                    </a:lnTo>
                    <a:lnTo>
                      <a:pt x="558" y="797"/>
                    </a:lnTo>
                    <a:lnTo>
                      <a:pt x="571" y="769"/>
                    </a:lnTo>
                    <a:lnTo>
                      <a:pt x="554" y="754"/>
                    </a:lnTo>
                    <a:lnTo>
                      <a:pt x="569" y="738"/>
                    </a:lnTo>
                    <a:lnTo>
                      <a:pt x="595" y="720"/>
                    </a:lnTo>
                    <a:lnTo>
                      <a:pt x="608" y="710"/>
                    </a:lnTo>
                    <a:lnTo>
                      <a:pt x="620" y="700"/>
                    </a:lnTo>
                    <a:lnTo>
                      <a:pt x="625" y="695"/>
                    </a:lnTo>
                    <a:lnTo>
                      <a:pt x="627" y="689"/>
                    </a:lnTo>
                    <a:lnTo>
                      <a:pt x="631" y="684"/>
                    </a:lnTo>
                    <a:lnTo>
                      <a:pt x="631" y="679"/>
                    </a:lnTo>
                    <a:lnTo>
                      <a:pt x="639" y="590"/>
                    </a:lnTo>
                    <a:lnTo>
                      <a:pt x="639" y="582"/>
                    </a:lnTo>
                    <a:lnTo>
                      <a:pt x="642" y="575"/>
                    </a:lnTo>
                    <a:lnTo>
                      <a:pt x="646" y="570"/>
                    </a:lnTo>
                    <a:lnTo>
                      <a:pt x="652" y="566"/>
                    </a:lnTo>
                    <a:lnTo>
                      <a:pt x="655" y="563"/>
                    </a:lnTo>
                    <a:lnTo>
                      <a:pt x="659" y="560"/>
                    </a:lnTo>
                    <a:lnTo>
                      <a:pt x="663" y="556"/>
                    </a:lnTo>
                    <a:lnTo>
                      <a:pt x="663" y="550"/>
                    </a:lnTo>
                    <a:lnTo>
                      <a:pt x="639" y="474"/>
                    </a:lnTo>
                    <a:lnTo>
                      <a:pt x="672" y="428"/>
                    </a:lnTo>
                    <a:lnTo>
                      <a:pt x="704" y="423"/>
                    </a:lnTo>
                    <a:lnTo>
                      <a:pt x="749" y="352"/>
                    </a:lnTo>
                    <a:lnTo>
                      <a:pt x="759" y="359"/>
                    </a:lnTo>
                    <a:lnTo>
                      <a:pt x="770" y="366"/>
                    </a:lnTo>
                    <a:lnTo>
                      <a:pt x="781" y="371"/>
                    </a:lnTo>
                    <a:lnTo>
                      <a:pt x="793" y="374"/>
                    </a:lnTo>
                    <a:lnTo>
                      <a:pt x="804" y="376"/>
                    </a:lnTo>
                    <a:lnTo>
                      <a:pt x="817" y="376"/>
                    </a:lnTo>
                    <a:lnTo>
                      <a:pt x="830" y="372"/>
                    </a:lnTo>
                    <a:lnTo>
                      <a:pt x="843" y="367"/>
                    </a:lnTo>
                    <a:lnTo>
                      <a:pt x="840" y="352"/>
                    </a:lnTo>
                    <a:lnTo>
                      <a:pt x="830" y="330"/>
                    </a:lnTo>
                    <a:lnTo>
                      <a:pt x="821" y="308"/>
                    </a:lnTo>
                    <a:lnTo>
                      <a:pt x="817" y="298"/>
                    </a:lnTo>
                    <a:lnTo>
                      <a:pt x="832" y="285"/>
                    </a:lnTo>
                    <a:lnTo>
                      <a:pt x="851" y="270"/>
                    </a:lnTo>
                    <a:lnTo>
                      <a:pt x="870" y="254"/>
                    </a:lnTo>
                    <a:lnTo>
                      <a:pt x="885" y="246"/>
                    </a:lnTo>
                    <a:lnTo>
                      <a:pt x="901" y="258"/>
                    </a:lnTo>
                    <a:lnTo>
                      <a:pt x="917" y="264"/>
                    </a:lnTo>
                    <a:lnTo>
                      <a:pt x="926" y="271"/>
                    </a:lnTo>
                    <a:lnTo>
                      <a:pt x="937" y="278"/>
                    </a:lnTo>
                    <a:lnTo>
                      <a:pt x="950" y="290"/>
                    </a:lnTo>
                    <a:lnTo>
                      <a:pt x="969" y="307"/>
                    </a:lnTo>
                    <a:lnTo>
                      <a:pt x="1012" y="291"/>
                    </a:lnTo>
                    <a:lnTo>
                      <a:pt x="1039" y="308"/>
                    </a:lnTo>
                    <a:lnTo>
                      <a:pt x="1065" y="305"/>
                    </a:lnTo>
                    <a:lnTo>
                      <a:pt x="1093" y="234"/>
                    </a:lnTo>
                    <a:lnTo>
                      <a:pt x="1080" y="189"/>
                    </a:lnTo>
                    <a:lnTo>
                      <a:pt x="1106" y="131"/>
                    </a:lnTo>
                    <a:lnTo>
                      <a:pt x="1155" y="103"/>
                    </a:lnTo>
                    <a:lnTo>
                      <a:pt x="1213" y="138"/>
                    </a:lnTo>
                    <a:lnTo>
                      <a:pt x="1241" y="140"/>
                    </a:lnTo>
                    <a:lnTo>
                      <a:pt x="1221" y="190"/>
                    </a:lnTo>
                    <a:lnTo>
                      <a:pt x="1258" y="180"/>
                    </a:lnTo>
                    <a:lnTo>
                      <a:pt x="1300" y="131"/>
                    </a:lnTo>
                    <a:lnTo>
                      <a:pt x="1296" y="128"/>
                    </a:lnTo>
                    <a:lnTo>
                      <a:pt x="1290" y="124"/>
                    </a:lnTo>
                    <a:lnTo>
                      <a:pt x="1285" y="123"/>
                    </a:lnTo>
                    <a:lnTo>
                      <a:pt x="1281" y="121"/>
                    </a:lnTo>
                    <a:lnTo>
                      <a:pt x="1273" y="121"/>
                    </a:lnTo>
                    <a:lnTo>
                      <a:pt x="1264" y="123"/>
                    </a:lnTo>
                    <a:lnTo>
                      <a:pt x="1256" y="123"/>
                    </a:lnTo>
                    <a:lnTo>
                      <a:pt x="1249" y="119"/>
                    </a:lnTo>
                    <a:lnTo>
                      <a:pt x="1241" y="114"/>
                    </a:lnTo>
                    <a:lnTo>
                      <a:pt x="1234" y="101"/>
                    </a:lnTo>
                    <a:lnTo>
                      <a:pt x="1243" y="94"/>
                    </a:lnTo>
                    <a:lnTo>
                      <a:pt x="1255" y="87"/>
                    </a:lnTo>
                    <a:lnTo>
                      <a:pt x="1258" y="84"/>
                    </a:lnTo>
                    <a:lnTo>
                      <a:pt x="1260" y="77"/>
                    </a:lnTo>
                    <a:lnTo>
                      <a:pt x="1258" y="69"/>
                    </a:lnTo>
                    <a:lnTo>
                      <a:pt x="1251" y="55"/>
                    </a:lnTo>
                    <a:lnTo>
                      <a:pt x="1300" y="42"/>
                    </a:lnTo>
                    <a:lnTo>
                      <a:pt x="1287" y="30"/>
                    </a:lnTo>
                    <a:lnTo>
                      <a:pt x="1275" y="22"/>
                    </a:lnTo>
                    <a:lnTo>
                      <a:pt x="1264" y="15"/>
                    </a:lnTo>
                    <a:lnTo>
                      <a:pt x="1253" y="8"/>
                    </a:lnTo>
                    <a:lnTo>
                      <a:pt x="1243" y="5"/>
                    </a:lnTo>
                    <a:lnTo>
                      <a:pt x="1232" y="1"/>
                    </a:lnTo>
                    <a:lnTo>
                      <a:pt x="1223" y="0"/>
                    </a:lnTo>
                    <a:lnTo>
                      <a:pt x="1213" y="0"/>
                    </a:lnTo>
                    <a:lnTo>
                      <a:pt x="1206" y="3"/>
                    </a:lnTo>
                    <a:lnTo>
                      <a:pt x="1198" y="6"/>
                    </a:lnTo>
                    <a:lnTo>
                      <a:pt x="1189" y="11"/>
                    </a:lnTo>
                    <a:lnTo>
                      <a:pt x="1181" y="18"/>
                    </a:lnTo>
                    <a:lnTo>
                      <a:pt x="1176" y="27"/>
                    </a:lnTo>
                    <a:lnTo>
                      <a:pt x="1168" y="38"/>
                    </a:lnTo>
                    <a:lnTo>
                      <a:pt x="1163" y="50"/>
                    </a:lnTo>
                    <a:lnTo>
                      <a:pt x="1157" y="64"/>
                    </a:lnTo>
                    <a:lnTo>
                      <a:pt x="1138" y="13"/>
                    </a:lnTo>
                    <a:lnTo>
                      <a:pt x="1131" y="10"/>
                    </a:lnTo>
                    <a:lnTo>
                      <a:pt x="1123" y="8"/>
                    </a:lnTo>
                    <a:lnTo>
                      <a:pt x="1117" y="8"/>
                    </a:lnTo>
                    <a:lnTo>
                      <a:pt x="1114" y="8"/>
                    </a:lnTo>
                    <a:lnTo>
                      <a:pt x="1112" y="10"/>
                    </a:lnTo>
                    <a:lnTo>
                      <a:pt x="1110" y="13"/>
                    </a:lnTo>
                    <a:lnTo>
                      <a:pt x="1110" y="17"/>
                    </a:lnTo>
                    <a:lnTo>
                      <a:pt x="1108" y="22"/>
                    </a:lnTo>
                    <a:lnTo>
                      <a:pt x="1110" y="32"/>
                    </a:lnTo>
                    <a:lnTo>
                      <a:pt x="1110" y="44"/>
                    </a:lnTo>
                    <a:lnTo>
                      <a:pt x="1110" y="54"/>
                    </a:lnTo>
                    <a:lnTo>
                      <a:pt x="1106" y="64"/>
                    </a:lnTo>
                    <a:lnTo>
                      <a:pt x="1097" y="64"/>
                    </a:lnTo>
                    <a:lnTo>
                      <a:pt x="1091" y="65"/>
                    </a:lnTo>
                    <a:lnTo>
                      <a:pt x="1087" y="69"/>
                    </a:lnTo>
                    <a:lnTo>
                      <a:pt x="1082" y="71"/>
                    </a:lnTo>
                    <a:lnTo>
                      <a:pt x="1074" y="77"/>
                    </a:lnTo>
                    <a:lnTo>
                      <a:pt x="1059" y="82"/>
                    </a:lnTo>
                    <a:lnTo>
                      <a:pt x="1057" y="65"/>
                    </a:lnTo>
                    <a:lnTo>
                      <a:pt x="1059" y="44"/>
                    </a:lnTo>
                    <a:lnTo>
                      <a:pt x="1059" y="33"/>
                    </a:lnTo>
                    <a:lnTo>
                      <a:pt x="1057" y="25"/>
                    </a:lnTo>
                    <a:lnTo>
                      <a:pt x="1054" y="23"/>
                    </a:lnTo>
                    <a:lnTo>
                      <a:pt x="1050" y="22"/>
                    </a:lnTo>
                    <a:lnTo>
                      <a:pt x="1044" y="20"/>
                    </a:lnTo>
                    <a:lnTo>
                      <a:pt x="1037" y="22"/>
                    </a:lnTo>
                    <a:lnTo>
                      <a:pt x="1009" y="45"/>
                    </a:lnTo>
                    <a:lnTo>
                      <a:pt x="994" y="57"/>
                    </a:lnTo>
                    <a:lnTo>
                      <a:pt x="986" y="60"/>
                    </a:lnTo>
                    <a:lnTo>
                      <a:pt x="978" y="64"/>
                    </a:lnTo>
                    <a:lnTo>
                      <a:pt x="967" y="64"/>
                    </a:lnTo>
                    <a:lnTo>
                      <a:pt x="952" y="64"/>
                    </a:lnTo>
                    <a:lnTo>
                      <a:pt x="945" y="67"/>
                    </a:lnTo>
                    <a:lnTo>
                      <a:pt x="937" y="71"/>
                    </a:lnTo>
                    <a:lnTo>
                      <a:pt x="930" y="76"/>
                    </a:lnTo>
                    <a:lnTo>
                      <a:pt x="924" y="81"/>
                    </a:lnTo>
                    <a:lnTo>
                      <a:pt x="913" y="94"/>
                    </a:lnTo>
                    <a:lnTo>
                      <a:pt x="901" y="108"/>
                    </a:lnTo>
                    <a:lnTo>
                      <a:pt x="894" y="123"/>
                    </a:lnTo>
                    <a:lnTo>
                      <a:pt x="888" y="136"/>
                    </a:lnTo>
                    <a:lnTo>
                      <a:pt x="886" y="150"/>
                    </a:lnTo>
                    <a:lnTo>
                      <a:pt x="885" y="162"/>
                    </a:lnTo>
                    <a:lnTo>
                      <a:pt x="868" y="178"/>
                    </a:lnTo>
                    <a:lnTo>
                      <a:pt x="858" y="184"/>
                    </a:lnTo>
                    <a:lnTo>
                      <a:pt x="847" y="184"/>
                    </a:lnTo>
                    <a:lnTo>
                      <a:pt x="824" y="178"/>
                    </a:lnTo>
                    <a:lnTo>
                      <a:pt x="794" y="204"/>
                    </a:lnTo>
                    <a:lnTo>
                      <a:pt x="774" y="221"/>
                    </a:lnTo>
                    <a:lnTo>
                      <a:pt x="766" y="229"/>
                    </a:lnTo>
                    <a:lnTo>
                      <a:pt x="761" y="239"/>
                    </a:lnTo>
                    <a:lnTo>
                      <a:pt x="759" y="253"/>
                    </a:lnTo>
                    <a:lnTo>
                      <a:pt x="757" y="268"/>
                    </a:lnTo>
                    <a:lnTo>
                      <a:pt x="742" y="283"/>
                    </a:lnTo>
                    <a:lnTo>
                      <a:pt x="729" y="297"/>
                    </a:lnTo>
                    <a:lnTo>
                      <a:pt x="717" y="310"/>
                    </a:lnTo>
                    <a:lnTo>
                      <a:pt x="706" y="323"/>
                    </a:lnTo>
                    <a:lnTo>
                      <a:pt x="689" y="349"/>
                    </a:lnTo>
                    <a:lnTo>
                      <a:pt x="674" y="374"/>
                    </a:lnTo>
                    <a:lnTo>
                      <a:pt x="659" y="396"/>
                    </a:lnTo>
                    <a:lnTo>
                      <a:pt x="642" y="418"/>
                    </a:lnTo>
                    <a:lnTo>
                      <a:pt x="633" y="428"/>
                    </a:lnTo>
                    <a:lnTo>
                      <a:pt x="622" y="438"/>
                    </a:lnTo>
                    <a:lnTo>
                      <a:pt x="610" y="448"/>
                    </a:lnTo>
                    <a:lnTo>
                      <a:pt x="597" y="458"/>
                    </a:lnTo>
                    <a:lnTo>
                      <a:pt x="595" y="470"/>
                    </a:lnTo>
                    <a:lnTo>
                      <a:pt x="592" y="482"/>
                    </a:lnTo>
                    <a:lnTo>
                      <a:pt x="584" y="492"/>
                    </a:lnTo>
                    <a:lnTo>
                      <a:pt x="577" y="504"/>
                    </a:lnTo>
                    <a:lnTo>
                      <a:pt x="558" y="528"/>
                    </a:lnTo>
                    <a:lnTo>
                      <a:pt x="539" y="553"/>
                    </a:lnTo>
                    <a:lnTo>
                      <a:pt x="530" y="565"/>
                    </a:lnTo>
                    <a:lnTo>
                      <a:pt x="520" y="576"/>
                    </a:lnTo>
                    <a:lnTo>
                      <a:pt x="515" y="588"/>
                    </a:lnTo>
                    <a:lnTo>
                      <a:pt x="509" y="602"/>
                    </a:lnTo>
                    <a:lnTo>
                      <a:pt x="507" y="614"/>
                    </a:lnTo>
                    <a:lnTo>
                      <a:pt x="507" y="627"/>
                    </a:lnTo>
                    <a:lnTo>
                      <a:pt x="511" y="639"/>
                    </a:lnTo>
                    <a:lnTo>
                      <a:pt x="518" y="652"/>
                    </a:lnTo>
                    <a:lnTo>
                      <a:pt x="501" y="659"/>
                    </a:lnTo>
                    <a:lnTo>
                      <a:pt x="486" y="668"/>
                    </a:lnTo>
                    <a:lnTo>
                      <a:pt x="479" y="673"/>
                    </a:lnTo>
                    <a:lnTo>
                      <a:pt x="475" y="678"/>
                    </a:lnTo>
                    <a:lnTo>
                      <a:pt x="469" y="683"/>
                    </a:lnTo>
                    <a:lnTo>
                      <a:pt x="466" y="689"/>
                    </a:lnTo>
                    <a:lnTo>
                      <a:pt x="464" y="696"/>
                    </a:lnTo>
                    <a:lnTo>
                      <a:pt x="462" y="703"/>
                    </a:lnTo>
                    <a:lnTo>
                      <a:pt x="464" y="711"/>
                    </a:lnTo>
                    <a:lnTo>
                      <a:pt x="464" y="720"/>
                    </a:lnTo>
                    <a:lnTo>
                      <a:pt x="468" y="728"/>
                    </a:lnTo>
                    <a:lnTo>
                      <a:pt x="471" y="738"/>
                    </a:lnTo>
                    <a:lnTo>
                      <a:pt x="477" y="750"/>
                    </a:lnTo>
                    <a:lnTo>
                      <a:pt x="485" y="762"/>
                    </a:lnTo>
                    <a:lnTo>
                      <a:pt x="462" y="779"/>
                    </a:lnTo>
                    <a:lnTo>
                      <a:pt x="443" y="796"/>
                    </a:lnTo>
                    <a:lnTo>
                      <a:pt x="436" y="802"/>
                    </a:lnTo>
                    <a:lnTo>
                      <a:pt x="434" y="811"/>
                    </a:lnTo>
                    <a:lnTo>
                      <a:pt x="434" y="816"/>
                    </a:lnTo>
                    <a:lnTo>
                      <a:pt x="436" y="819"/>
                    </a:lnTo>
                    <a:lnTo>
                      <a:pt x="439" y="824"/>
                    </a:lnTo>
                    <a:lnTo>
                      <a:pt x="443" y="829"/>
                    </a:lnTo>
                    <a:lnTo>
                      <a:pt x="423" y="843"/>
                    </a:lnTo>
                    <a:lnTo>
                      <a:pt x="400" y="856"/>
                    </a:lnTo>
                    <a:lnTo>
                      <a:pt x="377" y="873"/>
                    </a:lnTo>
                    <a:lnTo>
                      <a:pt x="355" y="892"/>
                    </a:lnTo>
                    <a:lnTo>
                      <a:pt x="346" y="902"/>
                    </a:lnTo>
                    <a:lnTo>
                      <a:pt x="336" y="912"/>
                    </a:lnTo>
                    <a:lnTo>
                      <a:pt x="329" y="921"/>
                    </a:lnTo>
                    <a:lnTo>
                      <a:pt x="323" y="931"/>
                    </a:lnTo>
                    <a:lnTo>
                      <a:pt x="317" y="941"/>
                    </a:lnTo>
                    <a:lnTo>
                      <a:pt x="315" y="951"/>
                    </a:lnTo>
                    <a:lnTo>
                      <a:pt x="315" y="961"/>
                    </a:lnTo>
                    <a:lnTo>
                      <a:pt x="317" y="971"/>
                    </a:lnTo>
                    <a:lnTo>
                      <a:pt x="342" y="951"/>
                    </a:lnTo>
                    <a:lnTo>
                      <a:pt x="376" y="924"/>
                    </a:lnTo>
                    <a:lnTo>
                      <a:pt x="383" y="919"/>
                    </a:lnTo>
                    <a:lnTo>
                      <a:pt x="391" y="915"/>
                    </a:lnTo>
                    <a:lnTo>
                      <a:pt x="398" y="914"/>
                    </a:lnTo>
                    <a:lnTo>
                      <a:pt x="406" y="914"/>
                    </a:lnTo>
                    <a:lnTo>
                      <a:pt x="411" y="917"/>
                    </a:lnTo>
                    <a:lnTo>
                      <a:pt x="415" y="922"/>
                    </a:lnTo>
                    <a:lnTo>
                      <a:pt x="417" y="931"/>
                    </a:lnTo>
                    <a:lnTo>
                      <a:pt x="419" y="942"/>
                    </a:lnTo>
                    <a:lnTo>
                      <a:pt x="406" y="959"/>
                    </a:lnTo>
                    <a:lnTo>
                      <a:pt x="394" y="973"/>
                    </a:lnTo>
                    <a:lnTo>
                      <a:pt x="381" y="985"/>
                    </a:lnTo>
                    <a:lnTo>
                      <a:pt x="368" y="991"/>
                    </a:lnTo>
                    <a:lnTo>
                      <a:pt x="361" y="995"/>
                    </a:lnTo>
                    <a:lnTo>
                      <a:pt x="355" y="996"/>
                    </a:lnTo>
                    <a:lnTo>
                      <a:pt x="346" y="998"/>
                    </a:lnTo>
                    <a:lnTo>
                      <a:pt x="338" y="998"/>
                    </a:lnTo>
                    <a:lnTo>
                      <a:pt x="321" y="996"/>
                    </a:lnTo>
                    <a:lnTo>
                      <a:pt x="299" y="990"/>
                    </a:lnTo>
                    <a:lnTo>
                      <a:pt x="282" y="995"/>
                    </a:lnTo>
                    <a:lnTo>
                      <a:pt x="265" y="1002"/>
                    </a:lnTo>
                    <a:lnTo>
                      <a:pt x="248" y="1008"/>
                    </a:lnTo>
                    <a:lnTo>
                      <a:pt x="231" y="1017"/>
                    </a:lnTo>
                    <a:lnTo>
                      <a:pt x="195" y="1035"/>
                    </a:lnTo>
                    <a:lnTo>
                      <a:pt x="160" y="1057"/>
                    </a:lnTo>
                    <a:lnTo>
                      <a:pt x="90" y="1104"/>
                    </a:lnTo>
                    <a:lnTo>
                      <a:pt x="19" y="1155"/>
                    </a:lnTo>
                    <a:lnTo>
                      <a:pt x="26" y="1168"/>
                    </a:lnTo>
                    <a:lnTo>
                      <a:pt x="30" y="1182"/>
                    </a:lnTo>
                    <a:lnTo>
                      <a:pt x="34" y="1194"/>
                    </a:lnTo>
                    <a:lnTo>
                      <a:pt x="34" y="1206"/>
                    </a:lnTo>
                    <a:lnTo>
                      <a:pt x="30" y="1217"/>
                    </a:lnTo>
                    <a:lnTo>
                      <a:pt x="24" y="1229"/>
                    </a:lnTo>
                    <a:lnTo>
                      <a:pt x="15" y="1241"/>
                    </a:lnTo>
                    <a:lnTo>
                      <a:pt x="2" y="1254"/>
                    </a:lnTo>
                    <a:lnTo>
                      <a:pt x="4" y="1266"/>
                    </a:lnTo>
                    <a:lnTo>
                      <a:pt x="6" y="1280"/>
                    </a:lnTo>
                    <a:lnTo>
                      <a:pt x="4" y="1293"/>
                    </a:lnTo>
                    <a:lnTo>
                      <a:pt x="2" y="1307"/>
                    </a:lnTo>
                    <a:lnTo>
                      <a:pt x="2" y="1319"/>
                    </a:lnTo>
                    <a:lnTo>
                      <a:pt x="0" y="1332"/>
                    </a:lnTo>
                    <a:lnTo>
                      <a:pt x="0" y="1344"/>
                    </a:lnTo>
                    <a:lnTo>
                      <a:pt x="2" y="1352"/>
                    </a:lnTo>
                    <a:lnTo>
                      <a:pt x="21" y="1354"/>
                    </a:lnTo>
                    <a:lnTo>
                      <a:pt x="36" y="1356"/>
                    </a:lnTo>
                    <a:lnTo>
                      <a:pt x="47" y="1357"/>
                    </a:lnTo>
                    <a:lnTo>
                      <a:pt x="54" y="1361"/>
                    </a:lnTo>
                    <a:lnTo>
                      <a:pt x="60" y="1366"/>
                    </a:lnTo>
                    <a:lnTo>
                      <a:pt x="60" y="1371"/>
                    </a:lnTo>
                    <a:lnTo>
                      <a:pt x="60" y="1376"/>
                    </a:lnTo>
                    <a:lnTo>
                      <a:pt x="56" y="1383"/>
                    </a:lnTo>
                    <a:lnTo>
                      <a:pt x="32" y="1411"/>
                    </a:lnTo>
                    <a:lnTo>
                      <a:pt x="2" y="1443"/>
                    </a:lnTo>
                    <a:lnTo>
                      <a:pt x="11" y="1450"/>
                    </a:lnTo>
                    <a:lnTo>
                      <a:pt x="17" y="1455"/>
                    </a:lnTo>
                    <a:lnTo>
                      <a:pt x="22" y="1459"/>
                    </a:lnTo>
                    <a:lnTo>
                      <a:pt x="28" y="1459"/>
                    </a:lnTo>
                    <a:lnTo>
                      <a:pt x="41" y="1454"/>
                    </a:lnTo>
                    <a:lnTo>
                      <a:pt x="62" y="1443"/>
                    </a:lnTo>
                    <a:lnTo>
                      <a:pt x="66" y="1459"/>
                    </a:lnTo>
                    <a:lnTo>
                      <a:pt x="68" y="1470"/>
                    </a:lnTo>
                    <a:lnTo>
                      <a:pt x="64" y="1480"/>
                    </a:lnTo>
                    <a:lnTo>
                      <a:pt x="60" y="1489"/>
                    </a:lnTo>
                    <a:lnTo>
                      <a:pt x="45" y="1504"/>
                    </a:lnTo>
                    <a:lnTo>
                      <a:pt x="28" y="1519"/>
                    </a:lnTo>
                    <a:lnTo>
                      <a:pt x="28" y="1534"/>
                    </a:lnTo>
                    <a:lnTo>
                      <a:pt x="30" y="1546"/>
                    </a:lnTo>
                    <a:lnTo>
                      <a:pt x="34" y="1558"/>
                    </a:lnTo>
                    <a:lnTo>
                      <a:pt x="37" y="1565"/>
                    </a:lnTo>
                    <a:lnTo>
                      <a:pt x="41" y="1572"/>
                    </a:lnTo>
                    <a:lnTo>
                      <a:pt x="47" y="1577"/>
                    </a:lnTo>
                    <a:lnTo>
                      <a:pt x="54" y="1582"/>
                    </a:lnTo>
                    <a:lnTo>
                      <a:pt x="60" y="1585"/>
                    </a:lnTo>
                    <a:lnTo>
                      <a:pt x="75" y="1588"/>
                    </a:lnTo>
                    <a:lnTo>
                      <a:pt x="90" y="1594"/>
                    </a:lnTo>
                    <a:lnTo>
                      <a:pt x="98" y="1597"/>
                    </a:lnTo>
                    <a:lnTo>
                      <a:pt x="105" y="1600"/>
                    </a:lnTo>
                    <a:lnTo>
                      <a:pt x="114" y="1605"/>
                    </a:lnTo>
                    <a:lnTo>
                      <a:pt x="120" y="1610"/>
                    </a:lnTo>
                    <a:lnTo>
                      <a:pt x="133" y="1610"/>
                    </a:lnTo>
                    <a:lnTo>
                      <a:pt x="146" y="1607"/>
                    </a:lnTo>
                    <a:lnTo>
                      <a:pt x="161" y="1602"/>
                    </a:lnTo>
                    <a:lnTo>
                      <a:pt x="175" y="1595"/>
                    </a:lnTo>
                    <a:lnTo>
                      <a:pt x="205" y="1580"/>
                    </a:lnTo>
                    <a:lnTo>
                      <a:pt x="233" y="1560"/>
                    </a:lnTo>
                    <a:lnTo>
                      <a:pt x="285" y="1518"/>
                    </a:lnTo>
                    <a:lnTo>
                      <a:pt x="325" y="1482"/>
                    </a:lnTo>
                    <a:lnTo>
                      <a:pt x="349" y="1413"/>
                    </a:lnTo>
                    <a:lnTo>
                      <a:pt x="376" y="1460"/>
                    </a:lnTo>
                    <a:lnTo>
                      <a:pt x="415" y="1484"/>
                    </a:lnTo>
                    <a:lnTo>
                      <a:pt x="423" y="1443"/>
                    </a:lnTo>
                    <a:lnTo>
                      <a:pt x="426" y="1421"/>
                    </a:lnTo>
                    <a:lnTo>
                      <a:pt x="426" y="1413"/>
                    </a:lnTo>
                    <a:lnTo>
                      <a:pt x="426" y="1413"/>
                    </a:lnTo>
                    <a:lnTo>
                      <a:pt x="424" y="1416"/>
                    </a:lnTo>
                    <a:lnTo>
                      <a:pt x="421" y="1418"/>
                    </a:lnTo>
                    <a:lnTo>
                      <a:pt x="419" y="1413"/>
                    </a:lnTo>
                    <a:lnTo>
                      <a:pt x="419" y="1398"/>
                    </a:lnTo>
                    <a:lnTo>
                      <a:pt x="443" y="1386"/>
                    </a:lnTo>
                    <a:lnTo>
                      <a:pt x="469" y="1376"/>
                    </a:lnTo>
                    <a:lnTo>
                      <a:pt x="453" y="1280"/>
                    </a:lnTo>
                    <a:lnTo>
                      <a:pt x="460" y="1271"/>
                    </a:lnTo>
                    <a:lnTo>
                      <a:pt x="469" y="1265"/>
                    </a:lnTo>
                    <a:lnTo>
                      <a:pt x="477" y="1263"/>
                    </a:lnTo>
                    <a:lnTo>
                      <a:pt x="483" y="1261"/>
                    </a:lnTo>
                    <a:lnTo>
                      <a:pt x="488" y="1260"/>
                    </a:lnTo>
                    <a:lnTo>
                      <a:pt x="494" y="1254"/>
                    </a:lnTo>
                    <a:lnTo>
                      <a:pt x="498" y="1248"/>
                    </a:lnTo>
                    <a:lnTo>
                      <a:pt x="500" y="1236"/>
                    </a:lnTo>
                    <a:lnTo>
                      <a:pt x="488" y="1221"/>
                    </a:lnTo>
                    <a:lnTo>
                      <a:pt x="479" y="1204"/>
                    </a:lnTo>
                    <a:lnTo>
                      <a:pt x="469" y="1189"/>
                    </a:lnTo>
                    <a:lnTo>
                      <a:pt x="462" y="1174"/>
                    </a:lnTo>
                    <a:lnTo>
                      <a:pt x="456" y="1158"/>
                    </a:lnTo>
                    <a:lnTo>
                      <a:pt x="451" y="1141"/>
                    </a:lnTo>
                    <a:lnTo>
                      <a:pt x="447" y="1126"/>
                    </a:lnTo>
                    <a:lnTo>
                      <a:pt x="445" y="1111"/>
                    </a:lnTo>
                    <a:lnTo>
                      <a:pt x="443" y="1077"/>
                    </a:lnTo>
                    <a:lnTo>
                      <a:pt x="445" y="1044"/>
                    </a:lnTo>
                    <a:lnTo>
                      <a:pt x="451" y="1010"/>
                    </a:lnTo>
                    <a:lnTo>
                      <a:pt x="458" y="973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37" name="Freeform 1009"/>
              <p:cNvSpPr>
                <a:spLocks/>
              </p:cNvSpPr>
              <p:nvPr/>
            </p:nvSpPr>
            <p:spPr bwMode="auto">
              <a:xfrm>
                <a:off x="2612" y="981"/>
                <a:ext cx="114" cy="95"/>
              </a:xfrm>
              <a:custGeom>
                <a:avLst/>
                <a:gdLst/>
                <a:ahLst/>
                <a:cxnLst>
                  <a:cxn ang="0">
                    <a:pos x="97" y="7"/>
                  </a:cxn>
                  <a:cxn ang="0">
                    <a:pos x="97" y="0"/>
                  </a:cxn>
                  <a:cxn ang="0">
                    <a:pos x="90" y="10"/>
                  </a:cxn>
                  <a:cxn ang="0">
                    <a:pos x="84" y="17"/>
                  </a:cxn>
                  <a:cxn ang="0">
                    <a:pos x="77" y="24"/>
                  </a:cxn>
                  <a:cxn ang="0">
                    <a:pos x="69" y="27"/>
                  </a:cxn>
                  <a:cxn ang="0">
                    <a:pos x="52" y="32"/>
                  </a:cxn>
                  <a:cxn ang="0">
                    <a:pos x="37" y="34"/>
                  </a:cxn>
                  <a:cxn ang="0">
                    <a:pos x="30" y="35"/>
                  </a:cxn>
                  <a:cxn ang="0">
                    <a:pos x="22" y="39"/>
                  </a:cxn>
                  <a:cxn ang="0">
                    <a:pos x="15" y="42"/>
                  </a:cxn>
                  <a:cxn ang="0">
                    <a:pos x="9" y="49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2" y="95"/>
                  </a:cxn>
                  <a:cxn ang="0">
                    <a:pos x="17" y="93"/>
                  </a:cxn>
                  <a:cxn ang="0">
                    <a:pos x="17" y="79"/>
                  </a:cxn>
                  <a:cxn ang="0">
                    <a:pos x="17" y="69"/>
                  </a:cxn>
                  <a:cxn ang="0">
                    <a:pos x="19" y="61"/>
                  </a:cxn>
                  <a:cxn ang="0">
                    <a:pos x="22" y="56"/>
                  </a:cxn>
                  <a:cxn ang="0">
                    <a:pos x="24" y="54"/>
                  </a:cxn>
                  <a:cxn ang="0">
                    <a:pos x="28" y="51"/>
                  </a:cxn>
                  <a:cxn ang="0">
                    <a:pos x="34" y="49"/>
                  </a:cxn>
                  <a:cxn ang="0">
                    <a:pos x="41" y="47"/>
                  </a:cxn>
                  <a:cxn ang="0">
                    <a:pos x="56" y="46"/>
                  </a:cxn>
                  <a:cxn ang="0">
                    <a:pos x="75" y="41"/>
                  </a:cxn>
                  <a:cxn ang="0">
                    <a:pos x="84" y="34"/>
                  </a:cxn>
                  <a:cxn ang="0">
                    <a:pos x="94" y="27"/>
                  </a:cxn>
                  <a:cxn ang="0">
                    <a:pos x="103" y="19"/>
                  </a:cxn>
                  <a:cxn ang="0">
                    <a:pos x="113" y="7"/>
                  </a:cxn>
                  <a:cxn ang="0">
                    <a:pos x="111" y="0"/>
                  </a:cxn>
                  <a:cxn ang="0">
                    <a:pos x="113" y="7"/>
                  </a:cxn>
                  <a:cxn ang="0">
                    <a:pos x="114" y="3"/>
                  </a:cxn>
                  <a:cxn ang="0">
                    <a:pos x="111" y="0"/>
                  </a:cxn>
                  <a:cxn ang="0">
                    <a:pos x="97" y="7"/>
                  </a:cxn>
                </a:cxnLst>
                <a:rect l="0" t="0" r="r" b="b"/>
                <a:pathLst>
                  <a:path w="114" h="95">
                    <a:moveTo>
                      <a:pt x="97" y="7"/>
                    </a:moveTo>
                    <a:lnTo>
                      <a:pt x="97" y="0"/>
                    </a:lnTo>
                    <a:lnTo>
                      <a:pt x="90" y="10"/>
                    </a:lnTo>
                    <a:lnTo>
                      <a:pt x="84" y="17"/>
                    </a:lnTo>
                    <a:lnTo>
                      <a:pt x="77" y="24"/>
                    </a:lnTo>
                    <a:lnTo>
                      <a:pt x="69" y="27"/>
                    </a:lnTo>
                    <a:lnTo>
                      <a:pt x="52" y="32"/>
                    </a:lnTo>
                    <a:lnTo>
                      <a:pt x="37" y="34"/>
                    </a:lnTo>
                    <a:lnTo>
                      <a:pt x="30" y="35"/>
                    </a:lnTo>
                    <a:lnTo>
                      <a:pt x="22" y="39"/>
                    </a:lnTo>
                    <a:lnTo>
                      <a:pt x="15" y="42"/>
                    </a:lnTo>
                    <a:lnTo>
                      <a:pt x="9" y="49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2" y="95"/>
                    </a:lnTo>
                    <a:lnTo>
                      <a:pt x="17" y="93"/>
                    </a:lnTo>
                    <a:lnTo>
                      <a:pt x="17" y="79"/>
                    </a:lnTo>
                    <a:lnTo>
                      <a:pt x="17" y="69"/>
                    </a:lnTo>
                    <a:lnTo>
                      <a:pt x="19" y="61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8" y="51"/>
                    </a:lnTo>
                    <a:lnTo>
                      <a:pt x="34" y="49"/>
                    </a:lnTo>
                    <a:lnTo>
                      <a:pt x="41" y="47"/>
                    </a:lnTo>
                    <a:lnTo>
                      <a:pt x="56" y="46"/>
                    </a:lnTo>
                    <a:lnTo>
                      <a:pt x="75" y="41"/>
                    </a:lnTo>
                    <a:lnTo>
                      <a:pt x="84" y="34"/>
                    </a:lnTo>
                    <a:lnTo>
                      <a:pt x="94" y="27"/>
                    </a:lnTo>
                    <a:lnTo>
                      <a:pt x="103" y="19"/>
                    </a:lnTo>
                    <a:lnTo>
                      <a:pt x="113" y="7"/>
                    </a:lnTo>
                    <a:lnTo>
                      <a:pt x="111" y="0"/>
                    </a:lnTo>
                    <a:lnTo>
                      <a:pt x="113" y="7"/>
                    </a:lnTo>
                    <a:lnTo>
                      <a:pt x="114" y="3"/>
                    </a:lnTo>
                    <a:lnTo>
                      <a:pt x="111" y="0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38" name="Freeform 1010"/>
              <p:cNvSpPr>
                <a:spLocks/>
              </p:cNvSpPr>
              <p:nvPr/>
            </p:nvSpPr>
            <p:spPr bwMode="auto">
              <a:xfrm>
                <a:off x="2698" y="865"/>
                <a:ext cx="45" cy="123"/>
              </a:xfrm>
              <a:custGeom>
                <a:avLst/>
                <a:gdLst/>
                <a:ahLst/>
                <a:cxnLst>
                  <a:cxn ang="0">
                    <a:pos x="30" y="10"/>
                  </a:cxn>
                  <a:cxn ang="0">
                    <a:pos x="28" y="3"/>
                  </a:cxn>
                  <a:cxn ang="0">
                    <a:pos x="15" y="32"/>
                  </a:cxn>
                  <a:cxn ang="0">
                    <a:pos x="4" y="60"/>
                  </a:cxn>
                  <a:cxn ang="0">
                    <a:pos x="0" y="76"/>
                  </a:cxn>
                  <a:cxn ang="0">
                    <a:pos x="0" y="91"/>
                  </a:cxn>
                  <a:cxn ang="0">
                    <a:pos x="2" y="99"/>
                  </a:cxn>
                  <a:cxn ang="0">
                    <a:pos x="4" y="108"/>
                  </a:cxn>
                  <a:cxn ang="0">
                    <a:pos x="8" y="114"/>
                  </a:cxn>
                  <a:cxn ang="0">
                    <a:pos x="11" y="123"/>
                  </a:cxn>
                  <a:cxn ang="0">
                    <a:pos x="25" y="116"/>
                  </a:cxn>
                  <a:cxn ang="0">
                    <a:pos x="21" y="109"/>
                  </a:cxn>
                  <a:cxn ang="0">
                    <a:pos x="19" y="103"/>
                  </a:cxn>
                  <a:cxn ang="0">
                    <a:pos x="17" y="96"/>
                  </a:cxn>
                  <a:cxn ang="0">
                    <a:pos x="15" y="91"/>
                  </a:cxn>
                  <a:cxn ang="0">
                    <a:pos x="15" y="77"/>
                  </a:cxn>
                  <a:cxn ang="0">
                    <a:pos x="19" y="64"/>
                  </a:cxn>
                  <a:cxn ang="0">
                    <a:pos x="30" y="37"/>
                  </a:cxn>
                  <a:cxn ang="0">
                    <a:pos x="43" y="8"/>
                  </a:cxn>
                  <a:cxn ang="0">
                    <a:pos x="42" y="0"/>
                  </a:cxn>
                  <a:cxn ang="0">
                    <a:pos x="43" y="8"/>
                  </a:cxn>
                  <a:cxn ang="0">
                    <a:pos x="45" y="3"/>
                  </a:cxn>
                  <a:cxn ang="0">
                    <a:pos x="42" y="0"/>
                  </a:cxn>
                  <a:cxn ang="0">
                    <a:pos x="30" y="10"/>
                  </a:cxn>
                </a:cxnLst>
                <a:rect l="0" t="0" r="r" b="b"/>
                <a:pathLst>
                  <a:path w="45" h="123">
                    <a:moveTo>
                      <a:pt x="30" y="10"/>
                    </a:moveTo>
                    <a:lnTo>
                      <a:pt x="28" y="3"/>
                    </a:lnTo>
                    <a:lnTo>
                      <a:pt x="15" y="32"/>
                    </a:lnTo>
                    <a:lnTo>
                      <a:pt x="4" y="60"/>
                    </a:lnTo>
                    <a:lnTo>
                      <a:pt x="0" y="76"/>
                    </a:lnTo>
                    <a:lnTo>
                      <a:pt x="0" y="91"/>
                    </a:lnTo>
                    <a:lnTo>
                      <a:pt x="2" y="99"/>
                    </a:lnTo>
                    <a:lnTo>
                      <a:pt x="4" y="108"/>
                    </a:lnTo>
                    <a:lnTo>
                      <a:pt x="8" y="114"/>
                    </a:lnTo>
                    <a:lnTo>
                      <a:pt x="11" y="123"/>
                    </a:lnTo>
                    <a:lnTo>
                      <a:pt x="25" y="116"/>
                    </a:lnTo>
                    <a:lnTo>
                      <a:pt x="21" y="109"/>
                    </a:lnTo>
                    <a:lnTo>
                      <a:pt x="19" y="103"/>
                    </a:lnTo>
                    <a:lnTo>
                      <a:pt x="17" y="96"/>
                    </a:lnTo>
                    <a:lnTo>
                      <a:pt x="15" y="91"/>
                    </a:lnTo>
                    <a:lnTo>
                      <a:pt x="15" y="77"/>
                    </a:lnTo>
                    <a:lnTo>
                      <a:pt x="19" y="64"/>
                    </a:lnTo>
                    <a:lnTo>
                      <a:pt x="30" y="37"/>
                    </a:lnTo>
                    <a:lnTo>
                      <a:pt x="43" y="8"/>
                    </a:lnTo>
                    <a:lnTo>
                      <a:pt x="42" y="0"/>
                    </a:lnTo>
                    <a:lnTo>
                      <a:pt x="43" y="8"/>
                    </a:lnTo>
                    <a:lnTo>
                      <a:pt x="45" y="3"/>
                    </a:lnTo>
                    <a:lnTo>
                      <a:pt x="42" y="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39" name="Freeform 1011"/>
              <p:cNvSpPr>
                <a:spLocks/>
              </p:cNvSpPr>
              <p:nvPr/>
            </p:nvSpPr>
            <p:spPr bwMode="auto">
              <a:xfrm>
                <a:off x="2708" y="850"/>
                <a:ext cx="32" cy="2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10"/>
                  </a:cxn>
                  <a:cxn ang="0">
                    <a:pos x="20" y="25"/>
                  </a:cxn>
                  <a:cxn ang="0">
                    <a:pos x="32" y="15"/>
                  </a:cxn>
                  <a:cxn ang="0">
                    <a:pos x="15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6"/>
                  </a:cxn>
                  <a:cxn ang="0">
                    <a:pos x="3" y="10"/>
                  </a:cxn>
                  <a:cxn ang="0">
                    <a:pos x="1" y="1"/>
                  </a:cxn>
                </a:cxnLst>
                <a:rect l="0" t="0" r="r" b="b"/>
                <a:pathLst>
                  <a:path w="32" h="25">
                    <a:moveTo>
                      <a:pt x="1" y="1"/>
                    </a:moveTo>
                    <a:lnTo>
                      <a:pt x="3" y="10"/>
                    </a:lnTo>
                    <a:lnTo>
                      <a:pt x="20" y="25"/>
                    </a:lnTo>
                    <a:lnTo>
                      <a:pt x="32" y="15"/>
                    </a:lnTo>
                    <a:lnTo>
                      <a:pt x="15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40" name="Freeform 1012"/>
              <p:cNvSpPr>
                <a:spLocks/>
              </p:cNvSpPr>
              <p:nvPr/>
            </p:nvSpPr>
            <p:spPr bwMode="auto">
              <a:xfrm>
                <a:off x="2709" y="780"/>
                <a:ext cx="93" cy="78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8" y="0"/>
                  </a:cxn>
                  <a:cxn ang="0">
                    <a:pos x="78" y="4"/>
                  </a:cxn>
                  <a:cxn ang="0">
                    <a:pos x="76" y="7"/>
                  </a:cxn>
                  <a:cxn ang="0">
                    <a:pos x="72" y="10"/>
                  </a:cxn>
                  <a:cxn ang="0">
                    <a:pos x="68" y="16"/>
                  </a:cxn>
                  <a:cxn ang="0">
                    <a:pos x="57" y="26"/>
                  </a:cxn>
                  <a:cxn ang="0">
                    <a:pos x="44" y="36"/>
                  </a:cxn>
                  <a:cxn ang="0">
                    <a:pos x="17" y="54"/>
                  </a:cxn>
                  <a:cxn ang="0">
                    <a:pos x="0" y="71"/>
                  </a:cxn>
                  <a:cxn ang="0">
                    <a:pos x="16" y="78"/>
                  </a:cxn>
                  <a:cxn ang="0">
                    <a:pos x="29" y="66"/>
                  </a:cxn>
                  <a:cxn ang="0">
                    <a:pos x="55" y="46"/>
                  </a:cxn>
                  <a:cxn ang="0">
                    <a:pos x="68" y="36"/>
                  </a:cxn>
                  <a:cxn ang="0">
                    <a:pos x="79" y="26"/>
                  </a:cxn>
                  <a:cxn ang="0">
                    <a:pos x="85" y="19"/>
                  </a:cxn>
                  <a:cxn ang="0">
                    <a:pos x="89" y="14"/>
                  </a:cxn>
                  <a:cxn ang="0">
                    <a:pos x="93" y="7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78" y="0"/>
                  </a:cxn>
                </a:cxnLst>
                <a:rect l="0" t="0" r="r" b="b"/>
                <a:pathLst>
                  <a:path w="93" h="78">
                    <a:moveTo>
                      <a:pt x="78" y="0"/>
                    </a:moveTo>
                    <a:lnTo>
                      <a:pt x="78" y="0"/>
                    </a:lnTo>
                    <a:lnTo>
                      <a:pt x="78" y="4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8" y="16"/>
                    </a:lnTo>
                    <a:lnTo>
                      <a:pt x="57" y="26"/>
                    </a:lnTo>
                    <a:lnTo>
                      <a:pt x="44" y="36"/>
                    </a:lnTo>
                    <a:lnTo>
                      <a:pt x="17" y="54"/>
                    </a:lnTo>
                    <a:lnTo>
                      <a:pt x="0" y="71"/>
                    </a:lnTo>
                    <a:lnTo>
                      <a:pt x="16" y="78"/>
                    </a:lnTo>
                    <a:lnTo>
                      <a:pt x="29" y="66"/>
                    </a:lnTo>
                    <a:lnTo>
                      <a:pt x="55" y="46"/>
                    </a:lnTo>
                    <a:lnTo>
                      <a:pt x="68" y="36"/>
                    </a:lnTo>
                    <a:lnTo>
                      <a:pt x="79" y="26"/>
                    </a:lnTo>
                    <a:lnTo>
                      <a:pt x="85" y="19"/>
                    </a:lnTo>
                    <a:lnTo>
                      <a:pt x="89" y="14"/>
                    </a:lnTo>
                    <a:lnTo>
                      <a:pt x="93" y="7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41" name="Freeform 1013"/>
              <p:cNvSpPr>
                <a:spLocks/>
              </p:cNvSpPr>
              <p:nvPr/>
            </p:nvSpPr>
            <p:spPr bwMode="auto">
              <a:xfrm>
                <a:off x="2787" y="691"/>
                <a:ext cx="22" cy="91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5" y="0"/>
                  </a:cxn>
                  <a:cxn ang="0">
                    <a:pos x="0" y="89"/>
                  </a:cxn>
                  <a:cxn ang="0">
                    <a:pos x="15" y="91"/>
                  </a:cxn>
                  <a:cxn ang="0">
                    <a:pos x="22" y="2"/>
                  </a:cxn>
                  <a:cxn ang="0">
                    <a:pos x="22" y="2"/>
                  </a:cxn>
                </a:cxnLst>
                <a:rect l="0" t="0" r="r" b="b"/>
                <a:pathLst>
                  <a:path w="22" h="91">
                    <a:moveTo>
                      <a:pt x="22" y="2"/>
                    </a:moveTo>
                    <a:lnTo>
                      <a:pt x="5" y="0"/>
                    </a:lnTo>
                    <a:lnTo>
                      <a:pt x="0" y="89"/>
                    </a:lnTo>
                    <a:lnTo>
                      <a:pt x="15" y="91"/>
                    </a:lnTo>
                    <a:lnTo>
                      <a:pt x="22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42" name="Freeform 1014"/>
              <p:cNvSpPr>
                <a:spLocks/>
              </p:cNvSpPr>
              <p:nvPr/>
            </p:nvSpPr>
            <p:spPr bwMode="auto">
              <a:xfrm>
                <a:off x="2792" y="649"/>
                <a:ext cx="43" cy="44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2"/>
                  </a:cxn>
                  <a:cxn ang="0">
                    <a:pos x="26" y="5"/>
                  </a:cxn>
                  <a:cxn ang="0">
                    <a:pos x="25" y="8"/>
                  </a:cxn>
                  <a:cxn ang="0">
                    <a:pos x="21" y="10"/>
                  </a:cxn>
                  <a:cxn ang="0">
                    <a:pos x="17" y="13"/>
                  </a:cxn>
                  <a:cxn ang="0">
                    <a:pos x="11" y="18"/>
                  </a:cxn>
                  <a:cxn ang="0">
                    <a:pos x="6" y="23"/>
                  </a:cxn>
                  <a:cxn ang="0">
                    <a:pos x="2" y="32"/>
                  </a:cxn>
                  <a:cxn ang="0">
                    <a:pos x="0" y="42"/>
                  </a:cxn>
                  <a:cxn ang="0">
                    <a:pos x="17" y="44"/>
                  </a:cxn>
                  <a:cxn ang="0">
                    <a:pos x="17" y="35"/>
                  </a:cxn>
                  <a:cxn ang="0">
                    <a:pos x="21" y="30"/>
                  </a:cxn>
                  <a:cxn ang="0">
                    <a:pos x="23" y="27"/>
                  </a:cxn>
                  <a:cxn ang="0">
                    <a:pos x="26" y="25"/>
                  </a:cxn>
                  <a:cxn ang="0">
                    <a:pos x="32" y="22"/>
                  </a:cxn>
                  <a:cxn ang="0">
                    <a:pos x="36" y="17"/>
                  </a:cxn>
                  <a:cxn ang="0">
                    <a:pos x="40" y="10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" y="3"/>
                  </a:cxn>
                </a:cxnLst>
                <a:rect l="0" t="0" r="r" b="b"/>
                <a:pathLst>
                  <a:path w="43" h="44">
                    <a:moveTo>
                      <a:pt x="26" y="3"/>
                    </a:moveTo>
                    <a:lnTo>
                      <a:pt x="26" y="2"/>
                    </a:lnTo>
                    <a:lnTo>
                      <a:pt x="26" y="5"/>
                    </a:lnTo>
                    <a:lnTo>
                      <a:pt x="25" y="8"/>
                    </a:lnTo>
                    <a:lnTo>
                      <a:pt x="21" y="10"/>
                    </a:lnTo>
                    <a:lnTo>
                      <a:pt x="17" y="13"/>
                    </a:lnTo>
                    <a:lnTo>
                      <a:pt x="11" y="18"/>
                    </a:lnTo>
                    <a:lnTo>
                      <a:pt x="6" y="23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17" y="44"/>
                    </a:lnTo>
                    <a:lnTo>
                      <a:pt x="17" y="35"/>
                    </a:lnTo>
                    <a:lnTo>
                      <a:pt x="21" y="30"/>
                    </a:lnTo>
                    <a:lnTo>
                      <a:pt x="23" y="27"/>
                    </a:lnTo>
                    <a:lnTo>
                      <a:pt x="26" y="25"/>
                    </a:lnTo>
                    <a:lnTo>
                      <a:pt x="32" y="22"/>
                    </a:lnTo>
                    <a:lnTo>
                      <a:pt x="36" y="17"/>
                    </a:lnTo>
                    <a:lnTo>
                      <a:pt x="40" y="10"/>
                    </a:lnTo>
                    <a:lnTo>
                      <a:pt x="43" y="2"/>
                    </a:lnTo>
                    <a:lnTo>
                      <a:pt x="41" y="0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43" name="Freeform 1015"/>
              <p:cNvSpPr>
                <a:spLocks/>
              </p:cNvSpPr>
              <p:nvPr/>
            </p:nvSpPr>
            <p:spPr bwMode="auto">
              <a:xfrm>
                <a:off x="2792" y="570"/>
                <a:ext cx="41" cy="8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6"/>
                  </a:cxn>
                  <a:cxn ang="0">
                    <a:pos x="26" y="82"/>
                  </a:cxn>
                  <a:cxn ang="0">
                    <a:pos x="41" y="79"/>
                  </a:cxn>
                  <a:cxn ang="0">
                    <a:pos x="17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6"/>
                  </a:cxn>
                  <a:cxn ang="0">
                    <a:pos x="2" y="0"/>
                  </a:cxn>
                </a:cxnLst>
                <a:rect l="0" t="0" r="r" b="b"/>
                <a:pathLst>
                  <a:path w="41" h="82">
                    <a:moveTo>
                      <a:pt x="2" y="0"/>
                    </a:moveTo>
                    <a:lnTo>
                      <a:pt x="2" y="6"/>
                    </a:lnTo>
                    <a:lnTo>
                      <a:pt x="26" y="82"/>
                    </a:lnTo>
                    <a:lnTo>
                      <a:pt x="41" y="79"/>
                    </a:lnTo>
                    <a:lnTo>
                      <a:pt x="17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44" name="Freeform 1016"/>
              <p:cNvSpPr>
                <a:spLocks/>
              </p:cNvSpPr>
              <p:nvPr/>
            </p:nvSpPr>
            <p:spPr bwMode="auto">
              <a:xfrm>
                <a:off x="2794" y="522"/>
                <a:ext cx="49" cy="5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6" y="4"/>
                  </a:cxn>
                  <a:cxn ang="0">
                    <a:pos x="0" y="48"/>
                  </a:cxn>
                  <a:cxn ang="0">
                    <a:pos x="13" y="56"/>
                  </a:cxn>
                  <a:cxn ang="0">
                    <a:pos x="49" y="12"/>
                  </a:cxn>
                  <a:cxn ang="0">
                    <a:pos x="39" y="0"/>
                  </a:cxn>
                </a:cxnLst>
                <a:rect l="0" t="0" r="r" b="b"/>
                <a:pathLst>
                  <a:path w="49" h="56">
                    <a:moveTo>
                      <a:pt x="39" y="0"/>
                    </a:moveTo>
                    <a:lnTo>
                      <a:pt x="36" y="4"/>
                    </a:lnTo>
                    <a:lnTo>
                      <a:pt x="0" y="48"/>
                    </a:lnTo>
                    <a:lnTo>
                      <a:pt x="13" y="56"/>
                    </a:lnTo>
                    <a:lnTo>
                      <a:pt x="49" y="1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45" name="Freeform 1017"/>
              <p:cNvSpPr>
                <a:spLocks/>
              </p:cNvSpPr>
              <p:nvPr/>
            </p:nvSpPr>
            <p:spPr bwMode="auto">
              <a:xfrm>
                <a:off x="2833" y="517"/>
                <a:ext cx="40" cy="20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32" y="0"/>
                  </a:cxn>
                  <a:cxn ang="0">
                    <a:pos x="0" y="5"/>
                  </a:cxn>
                  <a:cxn ang="0">
                    <a:pos x="4" y="20"/>
                  </a:cxn>
                  <a:cxn ang="0">
                    <a:pos x="34" y="14"/>
                  </a:cxn>
                  <a:cxn ang="0">
                    <a:pos x="40" y="10"/>
                  </a:cxn>
                  <a:cxn ang="0">
                    <a:pos x="34" y="14"/>
                  </a:cxn>
                  <a:cxn ang="0">
                    <a:pos x="38" y="14"/>
                  </a:cxn>
                  <a:cxn ang="0">
                    <a:pos x="40" y="10"/>
                  </a:cxn>
                </a:cxnLst>
                <a:rect l="0" t="0" r="r" b="b"/>
                <a:pathLst>
                  <a:path w="40" h="20">
                    <a:moveTo>
                      <a:pt x="40" y="10"/>
                    </a:moveTo>
                    <a:lnTo>
                      <a:pt x="32" y="0"/>
                    </a:lnTo>
                    <a:lnTo>
                      <a:pt x="0" y="5"/>
                    </a:lnTo>
                    <a:lnTo>
                      <a:pt x="4" y="20"/>
                    </a:lnTo>
                    <a:lnTo>
                      <a:pt x="34" y="14"/>
                    </a:lnTo>
                    <a:lnTo>
                      <a:pt x="40" y="10"/>
                    </a:lnTo>
                    <a:lnTo>
                      <a:pt x="34" y="14"/>
                    </a:lnTo>
                    <a:lnTo>
                      <a:pt x="38" y="14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46" name="Freeform 1018"/>
              <p:cNvSpPr>
                <a:spLocks/>
              </p:cNvSpPr>
              <p:nvPr/>
            </p:nvSpPr>
            <p:spPr bwMode="auto">
              <a:xfrm>
                <a:off x="2860" y="443"/>
                <a:ext cx="58" cy="84"/>
              </a:xfrm>
              <a:custGeom>
                <a:avLst/>
                <a:gdLst/>
                <a:ahLst/>
                <a:cxnLst>
                  <a:cxn ang="0">
                    <a:pos x="56" y="5"/>
                  </a:cxn>
                  <a:cxn ang="0">
                    <a:pos x="45" y="7"/>
                  </a:cxn>
                  <a:cxn ang="0">
                    <a:pos x="0" y="78"/>
                  </a:cxn>
                  <a:cxn ang="0">
                    <a:pos x="13" y="84"/>
                  </a:cxn>
                  <a:cxn ang="0">
                    <a:pos x="58" y="14"/>
                  </a:cxn>
                  <a:cxn ang="0">
                    <a:pos x="56" y="5"/>
                  </a:cxn>
                  <a:cxn ang="0">
                    <a:pos x="56" y="5"/>
                  </a:cxn>
                  <a:cxn ang="0">
                    <a:pos x="49" y="0"/>
                  </a:cxn>
                  <a:cxn ang="0">
                    <a:pos x="45" y="7"/>
                  </a:cxn>
                  <a:cxn ang="0">
                    <a:pos x="56" y="5"/>
                  </a:cxn>
                </a:cxnLst>
                <a:rect l="0" t="0" r="r" b="b"/>
                <a:pathLst>
                  <a:path w="58" h="84">
                    <a:moveTo>
                      <a:pt x="56" y="5"/>
                    </a:moveTo>
                    <a:lnTo>
                      <a:pt x="45" y="7"/>
                    </a:lnTo>
                    <a:lnTo>
                      <a:pt x="0" y="78"/>
                    </a:lnTo>
                    <a:lnTo>
                      <a:pt x="13" y="84"/>
                    </a:lnTo>
                    <a:lnTo>
                      <a:pt x="58" y="14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49" y="0"/>
                    </a:lnTo>
                    <a:lnTo>
                      <a:pt x="45" y="7"/>
                    </a:lnTo>
                    <a:lnTo>
                      <a:pt x="5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47" name="Freeform 1019"/>
              <p:cNvSpPr>
                <a:spLocks/>
              </p:cNvSpPr>
              <p:nvPr/>
            </p:nvSpPr>
            <p:spPr bwMode="auto">
              <a:xfrm>
                <a:off x="2907" y="448"/>
                <a:ext cx="109" cy="36"/>
              </a:xfrm>
              <a:custGeom>
                <a:avLst/>
                <a:gdLst/>
                <a:ahLst/>
                <a:cxnLst>
                  <a:cxn ang="0">
                    <a:pos x="92" y="20"/>
                  </a:cxn>
                  <a:cxn ang="0">
                    <a:pos x="96" y="14"/>
                  </a:cxn>
                  <a:cxn ang="0">
                    <a:pos x="82" y="19"/>
                  </a:cxn>
                  <a:cxn ang="0">
                    <a:pos x="71" y="22"/>
                  </a:cxn>
                  <a:cxn ang="0">
                    <a:pos x="60" y="22"/>
                  </a:cxn>
                  <a:cxn ang="0">
                    <a:pos x="50" y="20"/>
                  </a:cxn>
                  <a:cxn ang="0">
                    <a:pos x="41" y="17"/>
                  </a:cxn>
                  <a:cxn ang="0">
                    <a:pos x="30" y="12"/>
                  </a:cxn>
                  <a:cxn ang="0">
                    <a:pos x="20" y="7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11" y="17"/>
                  </a:cxn>
                  <a:cxn ang="0">
                    <a:pos x="22" y="24"/>
                  </a:cxn>
                  <a:cxn ang="0">
                    <a:pos x="34" y="30"/>
                  </a:cxn>
                  <a:cxn ang="0">
                    <a:pos x="47" y="34"/>
                  </a:cxn>
                  <a:cxn ang="0">
                    <a:pos x="60" y="36"/>
                  </a:cxn>
                  <a:cxn ang="0">
                    <a:pos x="73" y="36"/>
                  </a:cxn>
                  <a:cxn ang="0">
                    <a:pos x="88" y="32"/>
                  </a:cxn>
                  <a:cxn ang="0">
                    <a:pos x="103" y="25"/>
                  </a:cxn>
                  <a:cxn ang="0">
                    <a:pos x="109" y="20"/>
                  </a:cxn>
                  <a:cxn ang="0">
                    <a:pos x="103" y="25"/>
                  </a:cxn>
                  <a:cxn ang="0">
                    <a:pos x="109" y="24"/>
                  </a:cxn>
                  <a:cxn ang="0">
                    <a:pos x="109" y="20"/>
                  </a:cxn>
                  <a:cxn ang="0">
                    <a:pos x="92" y="20"/>
                  </a:cxn>
                </a:cxnLst>
                <a:rect l="0" t="0" r="r" b="b"/>
                <a:pathLst>
                  <a:path w="109" h="36">
                    <a:moveTo>
                      <a:pt x="92" y="20"/>
                    </a:moveTo>
                    <a:lnTo>
                      <a:pt x="96" y="14"/>
                    </a:lnTo>
                    <a:lnTo>
                      <a:pt x="82" y="19"/>
                    </a:lnTo>
                    <a:lnTo>
                      <a:pt x="71" y="22"/>
                    </a:lnTo>
                    <a:lnTo>
                      <a:pt x="60" y="22"/>
                    </a:lnTo>
                    <a:lnTo>
                      <a:pt x="50" y="20"/>
                    </a:lnTo>
                    <a:lnTo>
                      <a:pt x="41" y="17"/>
                    </a:lnTo>
                    <a:lnTo>
                      <a:pt x="30" y="12"/>
                    </a:lnTo>
                    <a:lnTo>
                      <a:pt x="20" y="7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11" y="17"/>
                    </a:lnTo>
                    <a:lnTo>
                      <a:pt x="22" y="24"/>
                    </a:lnTo>
                    <a:lnTo>
                      <a:pt x="34" y="30"/>
                    </a:lnTo>
                    <a:lnTo>
                      <a:pt x="47" y="34"/>
                    </a:lnTo>
                    <a:lnTo>
                      <a:pt x="60" y="36"/>
                    </a:lnTo>
                    <a:lnTo>
                      <a:pt x="73" y="36"/>
                    </a:lnTo>
                    <a:lnTo>
                      <a:pt x="88" y="32"/>
                    </a:lnTo>
                    <a:lnTo>
                      <a:pt x="103" y="25"/>
                    </a:lnTo>
                    <a:lnTo>
                      <a:pt x="109" y="20"/>
                    </a:lnTo>
                    <a:lnTo>
                      <a:pt x="103" y="25"/>
                    </a:lnTo>
                    <a:lnTo>
                      <a:pt x="109" y="24"/>
                    </a:lnTo>
                    <a:lnTo>
                      <a:pt x="109" y="20"/>
                    </a:lnTo>
                    <a:lnTo>
                      <a:pt x="92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48" name="Freeform 1020"/>
              <p:cNvSpPr>
                <a:spLocks/>
              </p:cNvSpPr>
              <p:nvPr/>
            </p:nvSpPr>
            <p:spPr bwMode="auto">
              <a:xfrm>
                <a:off x="2971" y="394"/>
                <a:ext cx="45" cy="7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9"/>
                  </a:cxn>
                  <a:cxn ang="0">
                    <a:pos x="5" y="17"/>
                  </a:cxn>
                  <a:cxn ang="0">
                    <a:pos x="15" y="39"/>
                  </a:cxn>
                  <a:cxn ang="0">
                    <a:pos x="24" y="63"/>
                  </a:cxn>
                  <a:cxn ang="0">
                    <a:pos x="28" y="74"/>
                  </a:cxn>
                  <a:cxn ang="0">
                    <a:pos x="45" y="74"/>
                  </a:cxn>
                  <a:cxn ang="0">
                    <a:pos x="39" y="57"/>
                  </a:cxn>
                  <a:cxn ang="0">
                    <a:pos x="30" y="34"/>
                  </a:cxn>
                  <a:cxn ang="0">
                    <a:pos x="20" y="12"/>
                  </a:cxn>
                  <a:cxn ang="0">
                    <a:pos x="16" y="4"/>
                  </a:cxn>
                  <a:cxn ang="0">
                    <a:pos x="15" y="1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" y="9"/>
                  </a:cxn>
                  <a:cxn ang="0">
                    <a:pos x="3" y="0"/>
                  </a:cxn>
                </a:cxnLst>
                <a:rect l="0" t="0" r="r" b="b"/>
                <a:pathLst>
                  <a:path w="45" h="74">
                    <a:moveTo>
                      <a:pt x="3" y="0"/>
                    </a:moveTo>
                    <a:lnTo>
                      <a:pt x="1" y="9"/>
                    </a:lnTo>
                    <a:lnTo>
                      <a:pt x="5" y="17"/>
                    </a:lnTo>
                    <a:lnTo>
                      <a:pt x="15" y="39"/>
                    </a:lnTo>
                    <a:lnTo>
                      <a:pt x="24" y="63"/>
                    </a:lnTo>
                    <a:lnTo>
                      <a:pt x="28" y="74"/>
                    </a:lnTo>
                    <a:lnTo>
                      <a:pt x="45" y="74"/>
                    </a:lnTo>
                    <a:lnTo>
                      <a:pt x="39" y="57"/>
                    </a:lnTo>
                    <a:lnTo>
                      <a:pt x="30" y="34"/>
                    </a:lnTo>
                    <a:lnTo>
                      <a:pt x="20" y="12"/>
                    </a:lnTo>
                    <a:lnTo>
                      <a:pt x="16" y="4"/>
                    </a:lnTo>
                    <a:lnTo>
                      <a:pt x="15" y="1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49" name="Freeform 1021"/>
              <p:cNvSpPr>
                <a:spLocks/>
              </p:cNvSpPr>
              <p:nvPr/>
            </p:nvSpPr>
            <p:spPr bwMode="auto">
              <a:xfrm>
                <a:off x="2974" y="338"/>
                <a:ext cx="79" cy="66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70" y="2"/>
                  </a:cxn>
                  <a:cxn ang="0">
                    <a:pos x="53" y="12"/>
                  </a:cxn>
                  <a:cxn ang="0">
                    <a:pos x="34" y="27"/>
                  </a:cxn>
                  <a:cxn ang="0">
                    <a:pos x="15" y="43"/>
                  </a:cxn>
                  <a:cxn ang="0">
                    <a:pos x="0" y="56"/>
                  </a:cxn>
                  <a:cxn ang="0">
                    <a:pos x="12" y="66"/>
                  </a:cxn>
                  <a:cxn ang="0">
                    <a:pos x="27" y="53"/>
                  </a:cxn>
                  <a:cxn ang="0">
                    <a:pos x="45" y="38"/>
                  </a:cxn>
                  <a:cxn ang="0">
                    <a:pos x="62" y="24"/>
                  </a:cxn>
                  <a:cxn ang="0">
                    <a:pos x="77" y="16"/>
                  </a:cxn>
                  <a:cxn ang="0">
                    <a:pos x="68" y="14"/>
                  </a:cxn>
                  <a:cxn ang="0">
                    <a:pos x="79" y="4"/>
                  </a:cxn>
                  <a:cxn ang="0">
                    <a:pos x="75" y="0"/>
                  </a:cxn>
                  <a:cxn ang="0">
                    <a:pos x="70" y="2"/>
                  </a:cxn>
                  <a:cxn ang="0">
                    <a:pos x="79" y="4"/>
                  </a:cxn>
                </a:cxnLst>
                <a:rect l="0" t="0" r="r" b="b"/>
                <a:pathLst>
                  <a:path w="79" h="66">
                    <a:moveTo>
                      <a:pt x="79" y="4"/>
                    </a:moveTo>
                    <a:lnTo>
                      <a:pt x="70" y="2"/>
                    </a:lnTo>
                    <a:lnTo>
                      <a:pt x="53" y="12"/>
                    </a:lnTo>
                    <a:lnTo>
                      <a:pt x="34" y="27"/>
                    </a:lnTo>
                    <a:lnTo>
                      <a:pt x="15" y="43"/>
                    </a:lnTo>
                    <a:lnTo>
                      <a:pt x="0" y="56"/>
                    </a:lnTo>
                    <a:lnTo>
                      <a:pt x="12" y="66"/>
                    </a:lnTo>
                    <a:lnTo>
                      <a:pt x="27" y="53"/>
                    </a:lnTo>
                    <a:lnTo>
                      <a:pt x="45" y="38"/>
                    </a:lnTo>
                    <a:lnTo>
                      <a:pt x="62" y="24"/>
                    </a:lnTo>
                    <a:lnTo>
                      <a:pt x="77" y="16"/>
                    </a:lnTo>
                    <a:lnTo>
                      <a:pt x="68" y="14"/>
                    </a:lnTo>
                    <a:lnTo>
                      <a:pt x="79" y="4"/>
                    </a:lnTo>
                    <a:lnTo>
                      <a:pt x="75" y="0"/>
                    </a:lnTo>
                    <a:lnTo>
                      <a:pt x="70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50" name="Freeform 1022"/>
              <p:cNvSpPr>
                <a:spLocks/>
              </p:cNvSpPr>
              <p:nvPr/>
            </p:nvSpPr>
            <p:spPr bwMode="auto">
              <a:xfrm>
                <a:off x="3042" y="342"/>
                <a:ext cx="96" cy="74"/>
              </a:xfrm>
              <a:custGeom>
                <a:avLst/>
                <a:gdLst/>
                <a:ahLst/>
                <a:cxnLst>
                  <a:cxn ang="0">
                    <a:pos x="86" y="59"/>
                  </a:cxn>
                  <a:cxn ang="0">
                    <a:pos x="96" y="61"/>
                  </a:cxn>
                  <a:cxn ang="0">
                    <a:pos x="77" y="44"/>
                  </a:cxn>
                  <a:cxn ang="0">
                    <a:pos x="64" y="32"/>
                  </a:cxn>
                  <a:cxn ang="0">
                    <a:pos x="51" y="23"/>
                  </a:cxn>
                  <a:cxn ang="0">
                    <a:pos x="41" y="18"/>
                  </a:cxn>
                  <a:cxn ang="0">
                    <a:pos x="26" y="10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19" y="22"/>
                  </a:cxn>
                  <a:cxn ang="0">
                    <a:pos x="34" y="30"/>
                  </a:cxn>
                  <a:cxn ang="0">
                    <a:pos x="41" y="35"/>
                  </a:cxn>
                  <a:cxn ang="0">
                    <a:pos x="53" y="42"/>
                  </a:cxn>
                  <a:cxn ang="0">
                    <a:pos x="66" y="54"/>
                  </a:cxn>
                  <a:cxn ang="0">
                    <a:pos x="83" y="71"/>
                  </a:cxn>
                  <a:cxn ang="0">
                    <a:pos x="92" y="72"/>
                  </a:cxn>
                  <a:cxn ang="0">
                    <a:pos x="83" y="71"/>
                  </a:cxn>
                  <a:cxn ang="0">
                    <a:pos x="86" y="74"/>
                  </a:cxn>
                  <a:cxn ang="0">
                    <a:pos x="92" y="72"/>
                  </a:cxn>
                  <a:cxn ang="0">
                    <a:pos x="86" y="59"/>
                  </a:cxn>
                </a:cxnLst>
                <a:rect l="0" t="0" r="r" b="b"/>
                <a:pathLst>
                  <a:path w="96" h="74">
                    <a:moveTo>
                      <a:pt x="86" y="59"/>
                    </a:moveTo>
                    <a:lnTo>
                      <a:pt x="96" y="61"/>
                    </a:lnTo>
                    <a:lnTo>
                      <a:pt x="77" y="44"/>
                    </a:lnTo>
                    <a:lnTo>
                      <a:pt x="64" y="32"/>
                    </a:lnTo>
                    <a:lnTo>
                      <a:pt x="51" y="23"/>
                    </a:lnTo>
                    <a:lnTo>
                      <a:pt x="41" y="18"/>
                    </a:lnTo>
                    <a:lnTo>
                      <a:pt x="26" y="10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19" y="22"/>
                    </a:lnTo>
                    <a:lnTo>
                      <a:pt x="34" y="30"/>
                    </a:lnTo>
                    <a:lnTo>
                      <a:pt x="41" y="35"/>
                    </a:lnTo>
                    <a:lnTo>
                      <a:pt x="53" y="42"/>
                    </a:lnTo>
                    <a:lnTo>
                      <a:pt x="66" y="54"/>
                    </a:lnTo>
                    <a:lnTo>
                      <a:pt x="83" y="71"/>
                    </a:lnTo>
                    <a:lnTo>
                      <a:pt x="92" y="72"/>
                    </a:lnTo>
                    <a:lnTo>
                      <a:pt x="83" y="71"/>
                    </a:lnTo>
                    <a:lnTo>
                      <a:pt x="86" y="74"/>
                    </a:lnTo>
                    <a:lnTo>
                      <a:pt x="92" y="72"/>
                    </a:lnTo>
                    <a:lnTo>
                      <a:pt x="86" y="5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51" name="Freeform 1023"/>
              <p:cNvSpPr>
                <a:spLocks/>
              </p:cNvSpPr>
              <p:nvPr/>
            </p:nvSpPr>
            <p:spPr bwMode="auto">
              <a:xfrm>
                <a:off x="3128" y="384"/>
                <a:ext cx="51" cy="30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44" y="2"/>
                  </a:cxn>
                  <a:cxn ang="0">
                    <a:pos x="0" y="17"/>
                  </a:cxn>
                  <a:cxn ang="0">
                    <a:pos x="6" y="30"/>
                  </a:cxn>
                  <a:cxn ang="0">
                    <a:pos x="49" y="15"/>
                  </a:cxn>
                  <a:cxn ang="0">
                    <a:pos x="51" y="3"/>
                  </a:cxn>
                  <a:cxn ang="0">
                    <a:pos x="51" y="3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51" y="3"/>
                  </a:cxn>
                </a:cxnLst>
                <a:rect l="0" t="0" r="r" b="b"/>
                <a:pathLst>
                  <a:path w="51" h="30">
                    <a:moveTo>
                      <a:pt x="51" y="3"/>
                    </a:moveTo>
                    <a:lnTo>
                      <a:pt x="44" y="2"/>
                    </a:lnTo>
                    <a:lnTo>
                      <a:pt x="0" y="17"/>
                    </a:lnTo>
                    <a:lnTo>
                      <a:pt x="6" y="30"/>
                    </a:lnTo>
                    <a:lnTo>
                      <a:pt x="49" y="15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52" name="Freeform 1024"/>
              <p:cNvSpPr>
                <a:spLocks/>
              </p:cNvSpPr>
              <p:nvPr/>
            </p:nvSpPr>
            <p:spPr bwMode="auto">
              <a:xfrm>
                <a:off x="3170" y="387"/>
                <a:ext cx="35" cy="29"/>
              </a:xfrm>
              <a:custGeom>
                <a:avLst/>
                <a:gdLst/>
                <a:ahLst/>
                <a:cxnLst>
                  <a:cxn ang="0">
                    <a:pos x="32" y="29"/>
                  </a:cxn>
                  <a:cxn ang="0">
                    <a:pos x="35" y="16"/>
                  </a:cxn>
                  <a:cxn ang="0">
                    <a:pos x="9" y="0"/>
                  </a:cxn>
                  <a:cxn ang="0">
                    <a:pos x="0" y="11"/>
                  </a:cxn>
                  <a:cxn ang="0">
                    <a:pos x="28" y="27"/>
                  </a:cxn>
                  <a:cxn ang="0">
                    <a:pos x="32" y="29"/>
                  </a:cxn>
                </a:cxnLst>
                <a:rect l="0" t="0" r="r" b="b"/>
                <a:pathLst>
                  <a:path w="35" h="29">
                    <a:moveTo>
                      <a:pt x="32" y="29"/>
                    </a:moveTo>
                    <a:lnTo>
                      <a:pt x="35" y="16"/>
                    </a:lnTo>
                    <a:lnTo>
                      <a:pt x="9" y="0"/>
                    </a:lnTo>
                    <a:lnTo>
                      <a:pt x="0" y="11"/>
                    </a:lnTo>
                    <a:lnTo>
                      <a:pt x="28" y="27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53" name="Freeform 1025"/>
              <p:cNvSpPr>
                <a:spLocks/>
              </p:cNvSpPr>
              <p:nvPr/>
            </p:nvSpPr>
            <p:spPr bwMode="auto">
              <a:xfrm>
                <a:off x="3202" y="399"/>
                <a:ext cx="33" cy="17"/>
              </a:xfrm>
              <a:custGeom>
                <a:avLst/>
                <a:gdLst/>
                <a:ahLst/>
                <a:cxnLst>
                  <a:cxn ang="0">
                    <a:pos x="33" y="10"/>
                  </a:cxn>
                  <a:cxn ang="0">
                    <a:pos x="26" y="0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26" y="15"/>
                  </a:cxn>
                  <a:cxn ang="0">
                    <a:pos x="33" y="10"/>
                  </a:cxn>
                  <a:cxn ang="0">
                    <a:pos x="26" y="15"/>
                  </a:cxn>
                  <a:cxn ang="0">
                    <a:pos x="32" y="14"/>
                  </a:cxn>
                  <a:cxn ang="0">
                    <a:pos x="33" y="10"/>
                  </a:cxn>
                </a:cxnLst>
                <a:rect l="0" t="0" r="r" b="b"/>
                <a:pathLst>
                  <a:path w="33" h="17">
                    <a:moveTo>
                      <a:pt x="33" y="10"/>
                    </a:moveTo>
                    <a:lnTo>
                      <a:pt x="26" y="0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26" y="15"/>
                    </a:lnTo>
                    <a:lnTo>
                      <a:pt x="33" y="10"/>
                    </a:lnTo>
                    <a:lnTo>
                      <a:pt x="26" y="15"/>
                    </a:lnTo>
                    <a:lnTo>
                      <a:pt x="32" y="14"/>
                    </a:lnTo>
                    <a:lnTo>
                      <a:pt x="33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54" name="Freeform 1026"/>
              <p:cNvSpPr>
                <a:spLocks/>
              </p:cNvSpPr>
              <p:nvPr/>
            </p:nvSpPr>
            <p:spPr bwMode="auto">
              <a:xfrm>
                <a:off x="3220" y="333"/>
                <a:ext cx="44" cy="76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29" y="0"/>
                  </a:cxn>
                  <a:cxn ang="0">
                    <a:pos x="0" y="71"/>
                  </a:cxn>
                  <a:cxn ang="0">
                    <a:pos x="15" y="76"/>
                  </a:cxn>
                  <a:cxn ang="0">
                    <a:pos x="44" y="4"/>
                  </a:cxn>
                  <a:cxn ang="0">
                    <a:pos x="44" y="0"/>
                  </a:cxn>
                </a:cxnLst>
                <a:rect l="0" t="0" r="r" b="b"/>
                <a:pathLst>
                  <a:path w="44" h="76">
                    <a:moveTo>
                      <a:pt x="44" y="0"/>
                    </a:moveTo>
                    <a:lnTo>
                      <a:pt x="29" y="0"/>
                    </a:lnTo>
                    <a:lnTo>
                      <a:pt x="0" y="71"/>
                    </a:lnTo>
                    <a:lnTo>
                      <a:pt x="15" y="76"/>
                    </a:lnTo>
                    <a:lnTo>
                      <a:pt x="44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55" name="Freeform 1027"/>
              <p:cNvSpPr>
                <a:spLocks/>
              </p:cNvSpPr>
              <p:nvPr/>
            </p:nvSpPr>
            <p:spPr bwMode="auto">
              <a:xfrm>
                <a:off x="3235" y="286"/>
                <a:ext cx="29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4" y="51"/>
                  </a:cxn>
                  <a:cxn ang="0">
                    <a:pos x="29" y="47"/>
                  </a:cxn>
                  <a:cxn ang="0">
                    <a:pos x="15" y="2"/>
                  </a:cxn>
                  <a:cxn ang="0">
                    <a:pos x="0" y="0"/>
                  </a:cxn>
                </a:cxnLst>
                <a:rect l="0" t="0" r="r" b="b"/>
                <a:pathLst>
                  <a:path w="29" h="51">
                    <a:moveTo>
                      <a:pt x="0" y="0"/>
                    </a:moveTo>
                    <a:lnTo>
                      <a:pt x="0" y="5"/>
                    </a:lnTo>
                    <a:lnTo>
                      <a:pt x="14" y="51"/>
                    </a:lnTo>
                    <a:lnTo>
                      <a:pt x="29" y="47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56" name="Freeform 1028"/>
              <p:cNvSpPr>
                <a:spLocks/>
              </p:cNvSpPr>
              <p:nvPr/>
            </p:nvSpPr>
            <p:spPr bwMode="auto">
              <a:xfrm>
                <a:off x="3235" y="227"/>
                <a:ext cx="42" cy="6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7" y="4"/>
                  </a:cxn>
                  <a:cxn ang="0">
                    <a:pos x="0" y="59"/>
                  </a:cxn>
                  <a:cxn ang="0">
                    <a:pos x="15" y="64"/>
                  </a:cxn>
                  <a:cxn ang="0">
                    <a:pos x="42" y="9"/>
                  </a:cxn>
                  <a:cxn ang="0">
                    <a:pos x="30" y="0"/>
                  </a:cxn>
                </a:cxnLst>
                <a:rect l="0" t="0" r="r" b="b"/>
                <a:pathLst>
                  <a:path w="42" h="64">
                    <a:moveTo>
                      <a:pt x="30" y="0"/>
                    </a:moveTo>
                    <a:lnTo>
                      <a:pt x="27" y="4"/>
                    </a:lnTo>
                    <a:lnTo>
                      <a:pt x="0" y="59"/>
                    </a:lnTo>
                    <a:lnTo>
                      <a:pt x="15" y="64"/>
                    </a:lnTo>
                    <a:lnTo>
                      <a:pt x="42" y="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57" name="Freeform 1029"/>
              <p:cNvSpPr>
                <a:spLocks/>
              </p:cNvSpPr>
              <p:nvPr/>
            </p:nvSpPr>
            <p:spPr bwMode="auto">
              <a:xfrm>
                <a:off x="3265" y="195"/>
                <a:ext cx="57" cy="44"/>
              </a:xfrm>
              <a:custGeom>
                <a:avLst/>
                <a:gdLst/>
                <a:ahLst/>
                <a:cxnLst>
                  <a:cxn ang="0">
                    <a:pos x="57" y="3"/>
                  </a:cxn>
                  <a:cxn ang="0">
                    <a:pos x="49" y="3"/>
                  </a:cxn>
                  <a:cxn ang="0">
                    <a:pos x="0" y="32"/>
                  </a:cxn>
                  <a:cxn ang="0">
                    <a:pos x="8" y="44"/>
                  </a:cxn>
                  <a:cxn ang="0">
                    <a:pos x="57" y="15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3" y="0"/>
                  </a:cxn>
                  <a:cxn ang="0">
                    <a:pos x="49" y="3"/>
                  </a:cxn>
                  <a:cxn ang="0">
                    <a:pos x="57" y="3"/>
                  </a:cxn>
                </a:cxnLst>
                <a:rect l="0" t="0" r="r" b="b"/>
                <a:pathLst>
                  <a:path w="57" h="44">
                    <a:moveTo>
                      <a:pt x="57" y="3"/>
                    </a:moveTo>
                    <a:lnTo>
                      <a:pt x="49" y="3"/>
                    </a:lnTo>
                    <a:lnTo>
                      <a:pt x="0" y="32"/>
                    </a:lnTo>
                    <a:lnTo>
                      <a:pt x="8" y="44"/>
                    </a:lnTo>
                    <a:lnTo>
                      <a:pt x="57" y="15"/>
                    </a:lnTo>
                    <a:lnTo>
                      <a:pt x="57" y="3"/>
                    </a:lnTo>
                    <a:lnTo>
                      <a:pt x="57" y="3"/>
                    </a:lnTo>
                    <a:lnTo>
                      <a:pt x="53" y="0"/>
                    </a:lnTo>
                    <a:lnTo>
                      <a:pt x="49" y="3"/>
                    </a:lnTo>
                    <a:lnTo>
                      <a:pt x="57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58" name="Freeform 1030"/>
              <p:cNvSpPr>
                <a:spLocks/>
              </p:cNvSpPr>
              <p:nvPr/>
            </p:nvSpPr>
            <p:spPr bwMode="auto">
              <a:xfrm>
                <a:off x="3314" y="198"/>
                <a:ext cx="66" cy="48"/>
              </a:xfrm>
              <a:custGeom>
                <a:avLst/>
                <a:gdLst/>
                <a:ahLst/>
                <a:cxnLst>
                  <a:cxn ang="0">
                    <a:pos x="62" y="48"/>
                  </a:cxn>
                  <a:cxn ang="0">
                    <a:pos x="66" y="34"/>
                  </a:cxn>
                  <a:cxn ang="0">
                    <a:pos x="8" y="0"/>
                  </a:cxn>
                  <a:cxn ang="0">
                    <a:pos x="0" y="12"/>
                  </a:cxn>
                  <a:cxn ang="0">
                    <a:pos x="59" y="46"/>
                  </a:cxn>
                  <a:cxn ang="0">
                    <a:pos x="62" y="48"/>
                  </a:cxn>
                </a:cxnLst>
                <a:rect l="0" t="0" r="r" b="b"/>
                <a:pathLst>
                  <a:path w="66" h="48">
                    <a:moveTo>
                      <a:pt x="62" y="48"/>
                    </a:moveTo>
                    <a:lnTo>
                      <a:pt x="66" y="34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59" y="46"/>
                    </a:lnTo>
                    <a:lnTo>
                      <a:pt x="62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59" name="Freeform 1031"/>
              <p:cNvSpPr>
                <a:spLocks/>
              </p:cNvSpPr>
              <p:nvPr/>
            </p:nvSpPr>
            <p:spPr bwMode="auto">
              <a:xfrm>
                <a:off x="3376" y="232"/>
                <a:ext cx="40" cy="15"/>
              </a:xfrm>
              <a:custGeom>
                <a:avLst/>
                <a:gdLst/>
                <a:ahLst/>
                <a:cxnLst>
                  <a:cxn ang="0">
                    <a:pos x="36" y="10"/>
                  </a:cxn>
                  <a:cxn ang="0">
                    <a:pos x="30" y="2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28" y="15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40" y="2"/>
                  </a:cxn>
                  <a:cxn ang="0">
                    <a:pos x="30" y="2"/>
                  </a:cxn>
                  <a:cxn ang="0">
                    <a:pos x="36" y="10"/>
                  </a:cxn>
                </a:cxnLst>
                <a:rect l="0" t="0" r="r" b="b"/>
                <a:pathLst>
                  <a:path w="40" h="15">
                    <a:moveTo>
                      <a:pt x="36" y="10"/>
                    </a:moveTo>
                    <a:lnTo>
                      <a:pt x="30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8" y="15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40" y="2"/>
                    </a:lnTo>
                    <a:lnTo>
                      <a:pt x="30" y="2"/>
                    </a:lnTo>
                    <a:lnTo>
                      <a:pt x="36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60" name="Freeform 1032"/>
              <p:cNvSpPr>
                <a:spLocks/>
              </p:cNvSpPr>
              <p:nvPr/>
            </p:nvSpPr>
            <p:spPr bwMode="auto">
              <a:xfrm>
                <a:off x="3371" y="237"/>
                <a:ext cx="41" cy="66"/>
              </a:xfrm>
              <a:custGeom>
                <a:avLst/>
                <a:gdLst/>
                <a:ahLst/>
                <a:cxnLst>
                  <a:cxn ang="0">
                    <a:pos x="15" y="61"/>
                  </a:cxn>
                  <a:cxn ang="0">
                    <a:pos x="20" y="58"/>
                  </a:cxn>
                  <a:cxn ang="0">
                    <a:pos x="41" y="5"/>
                  </a:cxn>
                  <a:cxn ang="0">
                    <a:pos x="26" y="0"/>
                  </a:cxn>
                  <a:cxn ang="0">
                    <a:pos x="5" y="53"/>
                  </a:cxn>
                  <a:cxn ang="0">
                    <a:pos x="15" y="61"/>
                  </a:cxn>
                  <a:cxn ang="0">
                    <a:pos x="5" y="53"/>
                  </a:cxn>
                  <a:cxn ang="0">
                    <a:pos x="0" y="66"/>
                  </a:cxn>
                  <a:cxn ang="0">
                    <a:pos x="15" y="61"/>
                  </a:cxn>
                </a:cxnLst>
                <a:rect l="0" t="0" r="r" b="b"/>
                <a:pathLst>
                  <a:path w="41" h="66">
                    <a:moveTo>
                      <a:pt x="15" y="61"/>
                    </a:moveTo>
                    <a:lnTo>
                      <a:pt x="20" y="58"/>
                    </a:lnTo>
                    <a:lnTo>
                      <a:pt x="41" y="5"/>
                    </a:lnTo>
                    <a:lnTo>
                      <a:pt x="26" y="0"/>
                    </a:lnTo>
                    <a:lnTo>
                      <a:pt x="5" y="53"/>
                    </a:lnTo>
                    <a:lnTo>
                      <a:pt x="15" y="61"/>
                    </a:lnTo>
                    <a:lnTo>
                      <a:pt x="5" y="53"/>
                    </a:lnTo>
                    <a:lnTo>
                      <a:pt x="0" y="66"/>
                    </a:ln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61" name="Freeform 1033"/>
              <p:cNvSpPr>
                <a:spLocks/>
              </p:cNvSpPr>
              <p:nvPr/>
            </p:nvSpPr>
            <p:spPr bwMode="auto">
              <a:xfrm>
                <a:off x="3382" y="274"/>
                <a:ext cx="45" cy="24"/>
              </a:xfrm>
              <a:custGeom>
                <a:avLst/>
                <a:gdLst/>
                <a:ahLst/>
                <a:cxnLst>
                  <a:cxn ang="0">
                    <a:pos x="45" y="12"/>
                  </a:cxn>
                  <a:cxn ang="0">
                    <a:pos x="37" y="0"/>
                  </a:cxn>
                  <a:cxn ang="0">
                    <a:pos x="0" y="12"/>
                  </a:cxn>
                  <a:cxn ang="0">
                    <a:pos x="4" y="24"/>
                  </a:cxn>
                  <a:cxn ang="0">
                    <a:pos x="41" y="14"/>
                  </a:cxn>
                  <a:cxn ang="0">
                    <a:pos x="45" y="12"/>
                  </a:cxn>
                </a:cxnLst>
                <a:rect l="0" t="0" r="r" b="b"/>
                <a:pathLst>
                  <a:path w="45" h="24">
                    <a:moveTo>
                      <a:pt x="45" y="12"/>
                    </a:moveTo>
                    <a:lnTo>
                      <a:pt x="37" y="0"/>
                    </a:lnTo>
                    <a:lnTo>
                      <a:pt x="0" y="12"/>
                    </a:lnTo>
                    <a:lnTo>
                      <a:pt x="4" y="24"/>
                    </a:lnTo>
                    <a:lnTo>
                      <a:pt x="41" y="14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62" name="Freeform 1034"/>
              <p:cNvSpPr>
                <a:spLocks/>
              </p:cNvSpPr>
              <p:nvPr/>
            </p:nvSpPr>
            <p:spPr bwMode="auto">
              <a:xfrm>
                <a:off x="3416" y="229"/>
                <a:ext cx="58" cy="57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41" y="0"/>
                  </a:cxn>
                  <a:cxn ang="0">
                    <a:pos x="0" y="47"/>
                  </a:cxn>
                  <a:cxn ang="0">
                    <a:pos x="11" y="57"/>
                  </a:cxn>
                  <a:cxn ang="0">
                    <a:pos x="54" y="8"/>
                  </a:cxn>
                  <a:cxn ang="0">
                    <a:pos x="52" y="0"/>
                  </a:cxn>
                  <a:cxn ang="0">
                    <a:pos x="54" y="8"/>
                  </a:cxn>
                  <a:cxn ang="0">
                    <a:pos x="58" y="3"/>
                  </a:cxn>
                  <a:cxn ang="0">
                    <a:pos x="52" y="0"/>
                  </a:cxn>
                </a:cxnLst>
                <a:rect l="0" t="0" r="r" b="b"/>
                <a:pathLst>
                  <a:path w="58" h="57">
                    <a:moveTo>
                      <a:pt x="52" y="0"/>
                    </a:moveTo>
                    <a:lnTo>
                      <a:pt x="41" y="0"/>
                    </a:lnTo>
                    <a:lnTo>
                      <a:pt x="0" y="47"/>
                    </a:lnTo>
                    <a:lnTo>
                      <a:pt x="11" y="57"/>
                    </a:lnTo>
                    <a:lnTo>
                      <a:pt x="54" y="8"/>
                    </a:lnTo>
                    <a:lnTo>
                      <a:pt x="52" y="0"/>
                    </a:lnTo>
                    <a:lnTo>
                      <a:pt x="54" y="8"/>
                    </a:lnTo>
                    <a:lnTo>
                      <a:pt x="5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63" name="Freeform 1035"/>
              <p:cNvSpPr>
                <a:spLocks/>
              </p:cNvSpPr>
              <p:nvPr/>
            </p:nvSpPr>
            <p:spPr bwMode="auto">
              <a:xfrm>
                <a:off x="3388" y="198"/>
                <a:ext cx="80" cy="3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7"/>
                  </a:cxn>
                  <a:cxn ang="0">
                    <a:pos x="11" y="21"/>
                  </a:cxn>
                  <a:cxn ang="0">
                    <a:pos x="20" y="29"/>
                  </a:cxn>
                  <a:cxn ang="0">
                    <a:pos x="31" y="33"/>
                  </a:cxn>
                  <a:cxn ang="0">
                    <a:pos x="41" y="33"/>
                  </a:cxn>
                  <a:cxn ang="0">
                    <a:pos x="48" y="31"/>
                  </a:cxn>
                  <a:cxn ang="0">
                    <a:pos x="56" y="31"/>
                  </a:cxn>
                  <a:cxn ang="0">
                    <a:pos x="58" y="33"/>
                  </a:cxn>
                  <a:cxn ang="0">
                    <a:pos x="62" y="34"/>
                  </a:cxn>
                  <a:cxn ang="0">
                    <a:pos x="65" y="36"/>
                  </a:cxn>
                  <a:cxn ang="0">
                    <a:pos x="69" y="39"/>
                  </a:cxn>
                  <a:cxn ang="0">
                    <a:pos x="80" y="31"/>
                  </a:cxn>
                  <a:cxn ang="0">
                    <a:pos x="75" y="26"/>
                  </a:cxn>
                  <a:cxn ang="0">
                    <a:pos x="69" y="21"/>
                  </a:cxn>
                  <a:cxn ang="0">
                    <a:pos x="63" y="19"/>
                  </a:cxn>
                  <a:cxn ang="0">
                    <a:pos x="56" y="17"/>
                  </a:cxn>
                  <a:cxn ang="0">
                    <a:pos x="47" y="17"/>
                  </a:cxn>
                  <a:cxn ang="0">
                    <a:pos x="39" y="17"/>
                  </a:cxn>
                  <a:cxn ang="0">
                    <a:pos x="33" y="19"/>
                  </a:cxn>
                  <a:cxn ang="0">
                    <a:pos x="30" y="17"/>
                  </a:cxn>
                  <a:cxn ang="0">
                    <a:pos x="22" y="12"/>
                  </a:cxn>
                  <a:cxn ang="0">
                    <a:pos x="15" y="0"/>
                  </a:cxn>
                  <a:cxn ang="0">
                    <a:pos x="15" y="7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1" y="0"/>
                  </a:cxn>
                </a:cxnLst>
                <a:rect l="0" t="0" r="r" b="b"/>
                <a:pathLst>
                  <a:path w="80" h="39">
                    <a:moveTo>
                      <a:pt x="1" y="0"/>
                    </a:moveTo>
                    <a:lnTo>
                      <a:pt x="1" y="7"/>
                    </a:lnTo>
                    <a:lnTo>
                      <a:pt x="11" y="21"/>
                    </a:lnTo>
                    <a:lnTo>
                      <a:pt x="20" y="29"/>
                    </a:lnTo>
                    <a:lnTo>
                      <a:pt x="31" y="33"/>
                    </a:lnTo>
                    <a:lnTo>
                      <a:pt x="41" y="33"/>
                    </a:lnTo>
                    <a:lnTo>
                      <a:pt x="48" y="31"/>
                    </a:lnTo>
                    <a:lnTo>
                      <a:pt x="56" y="31"/>
                    </a:lnTo>
                    <a:lnTo>
                      <a:pt x="58" y="33"/>
                    </a:lnTo>
                    <a:lnTo>
                      <a:pt x="62" y="34"/>
                    </a:lnTo>
                    <a:lnTo>
                      <a:pt x="65" y="36"/>
                    </a:lnTo>
                    <a:lnTo>
                      <a:pt x="69" y="39"/>
                    </a:lnTo>
                    <a:lnTo>
                      <a:pt x="80" y="31"/>
                    </a:lnTo>
                    <a:lnTo>
                      <a:pt x="75" y="26"/>
                    </a:lnTo>
                    <a:lnTo>
                      <a:pt x="69" y="21"/>
                    </a:lnTo>
                    <a:lnTo>
                      <a:pt x="63" y="19"/>
                    </a:lnTo>
                    <a:lnTo>
                      <a:pt x="56" y="17"/>
                    </a:lnTo>
                    <a:lnTo>
                      <a:pt x="47" y="17"/>
                    </a:lnTo>
                    <a:lnTo>
                      <a:pt x="39" y="17"/>
                    </a:lnTo>
                    <a:lnTo>
                      <a:pt x="33" y="19"/>
                    </a:lnTo>
                    <a:lnTo>
                      <a:pt x="30" y="17"/>
                    </a:lnTo>
                    <a:lnTo>
                      <a:pt x="22" y="12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64" name="Freeform 1036"/>
              <p:cNvSpPr>
                <a:spLocks/>
              </p:cNvSpPr>
              <p:nvPr/>
            </p:nvSpPr>
            <p:spPr bwMode="auto">
              <a:xfrm>
                <a:off x="3389" y="150"/>
                <a:ext cx="42" cy="5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7" y="10"/>
                  </a:cxn>
                  <a:cxn ang="0">
                    <a:pos x="25" y="22"/>
                  </a:cxn>
                  <a:cxn ang="0">
                    <a:pos x="27" y="30"/>
                  </a:cxn>
                  <a:cxn ang="0">
                    <a:pos x="27" y="32"/>
                  </a:cxn>
                  <a:cxn ang="0">
                    <a:pos x="25" y="33"/>
                  </a:cxn>
                  <a:cxn ang="0">
                    <a:pos x="14" y="38"/>
                  </a:cxn>
                  <a:cxn ang="0">
                    <a:pos x="0" y="48"/>
                  </a:cxn>
                  <a:cxn ang="0">
                    <a:pos x="14" y="55"/>
                  </a:cxn>
                  <a:cxn ang="0">
                    <a:pos x="21" y="50"/>
                  </a:cxn>
                  <a:cxn ang="0">
                    <a:pos x="34" y="45"/>
                  </a:cxn>
                  <a:cxn ang="0">
                    <a:pos x="40" y="38"/>
                  </a:cxn>
                  <a:cxn ang="0">
                    <a:pos x="42" y="28"/>
                  </a:cxn>
                  <a:cxn ang="0">
                    <a:pos x="38" y="16"/>
                  </a:cxn>
                  <a:cxn ang="0">
                    <a:pos x="30" y="3"/>
                  </a:cxn>
                  <a:cxn ang="0">
                    <a:pos x="27" y="13"/>
                  </a:cxn>
                  <a:cxn ang="0">
                    <a:pos x="21" y="0"/>
                  </a:cxn>
                  <a:cxn ang="0">
                    <a:pos x="12" y="3"/>
                  </a:cxn>
                  <a:cxn ang="0">
                    <a:pos x="17" y="10"/>
                  </a:cxn>
                  <a:cxn ang="0">
                    <a:pos x="21" y="0"/>
                  </a:cxn>
                </a:cxnLst>
                <a:rect l="0" t="0" r="r" b="b"/>
                <a:pathLst>
                  <a:path w="42" h="55">
                    <a:moveTo>
                      <a:pt x="21" y="0"/>
                    </a:moveTo>
                    <a:lnTo>
                      <a:pt x="17" y="10"/>
                    </a:lnTo>
                    <a:lnTo>
                      <a:pt x="25" y="22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5" y="33"/>
                    </a:lnTo>
                    <a:lnTo>
                      <a:pt x="14" y="38"/>
                    </a:lnTo>
                    <a:lnTo>
                      <a:pt x="0" y="48"/>
                    </a:lnTo>
                    <a:lnTo>
                      <a:pt x="14" y="55"/>
                    </a:lnTo>
                    <a:lnTo>
                      <a:pt x="21" y="50"/>
                    </a:lnTo>
                    <a:lnTo>
                      <a:pt x="34" y="45"/>
                    </a:lnTo>
                    <a:lnTo>
                      <a:pt x="40" y="38"/>
                    </a:lnTo>
                    <a:lnTo>
                      <a:pt x="42" y="28"/>
                    </a:lnTo>
                    <a:lnTo>
                      <a:pt x="38" y="16"/>
                    </a:lnTo>
                    <a:lnTo>
                      <a:pt x="30" y="3"/>
                    </a:lnTo>
                    <a:lnTo>
                      <a:pt x="27" y="13"/>
                    </a:lnTo>
                    <a:lnTo>
                      <a:pt x="21" y="0"/>
                    </a:lnTo>
                    <a:lnTo>
                      <a:pt x="12" y="3"/>
                    </a:lnTo>
                    <a:lnTo>
                      <a:pt x="17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65" name="Freeform 1037"/>
              <p:cNvSpPr>
                <a:spLocks/>
              </p:cNvSpPr>
              <p:nvPr/>
            </p:nvSpPr>
            <p:spPr bwMode="auto">
              <a:xfrm>
                <a:off x="3410" y="136"/>
                <a:ext cx="68" cy="27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1" y="0"/>
                  </a:cxn>
                  <a:cxn ang="0">
                    <a:pos x="0" y="14"/>
                  </a:cxn>
                  <a:cxn ang="0">
                    <a:pos x="6" y="27"/>
                  </a:cxn>
                  <a:cxn ang="0">
                    <a:pos x="55" y="14"/>
                  </a:cxn>
                  <a:cxn ang="0">
                    <a:pos x="58" y="2"/>
                  </a:cxn>
                  <a:cxn ang="0">
                    <a:pos x="55" y="14"/>
                  </a:cxn>
                  <a:cxn ang="0">
                    <a:pos x="68" y="9"/>
                  </a:cxn>
                  <a:cxn ang="0">
                    <a:pos x="58" y="2"/>
                  </a:cxn>
                </a:cxnLst>
                <a:rect l="0" t="0" r="r" b="b"/>
                <a:pathLst>
                  <a:path w="68" h="27">
                    <a:moveTo>
                      <a:pt x="58" y="2"/>
                    </a:moveTo>
                    <a:lnTo>
                      <a:pt x="51" y="0"/>
                    </a:lnTo>
                    <a:lnTo>
                      <a:pt x="0" y="14"/>
                    </a:lnTo>
                    <a:lnTo>
                      <a:pt x="6" y="27"/>
                    </a:lnTo>
                    <a:lnTo>
                      <a:pt x="55" y="14"/>
                    </a:lnTo>
                    <a:lnTo>
                      <a:pt x="58" y="2"/>
                    </a:lnTo>
                    <a:lnTo>
                      <a:pt x="55" y="14"/>
                    </a:lnTo>
                    <a:lnTo>
                      <a:pt x="68" y="9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66" name="Freeform 1038"/>
              <p:cNvSpPr>
                <a:spLocks/>
              </p:cNvSpPr>
              <p:nvPr/>
            </p:nvSpPr>
            <p:spPr bwMode="auto">
              <a:xfrm>
                <a:off x="3312" y="94"/>
                <a:ext cx="156" cy="74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5" y="74"/>
                  </a:cxn>
                  <a:cxn ang="0">
                    <a:pos x="21" y="59"/>
                  </a:cxn>
                  <a:cxn ang="0">
                    <a:pos x="27" y="47"/>
                  </a:cxn>
                  <a:cxn ang="0">
                    <a:pos x="32" y="39"/>
                  </a:cxn>
                  <a:cxn ang="0">
                    <a:pos x="40" y="30"/>
                  </a:cxn>
                  <a:cxn ang="0">
                    <a:pos x="45" y="24"/>
                  </a:cxn>
                  <a:cxn ang="0">
                    <a:pos x="53" y="18"/>
                  </a:cxn>
                  <a:cxn ang="0">
                    <a:pos x="59" y="17"/>
                  </a:cxn>
                  <a:cxn ang="0">
                    <a:pos x="66" y="15"/>
                  </a:cxn>
                  <a:cxn ang="0">
                    <a:pos x="74" y="13"/>
                  </a:cxn>
                  <a:cxn ang="0">
                    <a:pos x="81" y="15"/>
                  </a:cxn>
                  <a:cxn ang="0">
                    <a:pos x="91" y="18"/>
                  </a:cxn>
                  <a:cxn ang="0">
                    <a:pos x="100" y="22"/>
                  </a:cxn>
                  <a:cxn ang="0">
                    <a:pos x="111" y="27"/>
                  </a:cxn>
                  <a:cxn ang="0">
                    <a:pos x="121" y="34"/>
                  </a:cxn>
                  <a:cxn ang="0">
                    <a:pos x="132" y="44"/>
                  </a:cxn>
                  <a:cxn ang="0">
                    <a:pos x="145" y="54"/>
                  </a:cxn>
                  <a:cxn ang="0">
                    <a:pos x="156" y="44"/>
                  </a:cxn>
                  <a:cxn ang="0">
                    <a:pos x="143" y="32"/>
                  </a:cxn>
                  <a:cxn ang="0">
                    <a:pos x="130" y="24"/>
                  </a:cxn>
                  <a:cxn ang="0">
                    <a:pos x="119" y="15"/>
                  </a:cxn>
                  <a:cxn ang="0">
                    <a:pos x="107" y="10"/>
                  </a:cxn>
                  <a:cxn ang="0">
                    <a:pos x="96" y="5"/>
                  </a:cxn>
                  <a:cxn ang="0">
                    <a:pos x="85" y="2"/>
                  </a:cxn>
                  <a:cxn ang="0">
                    <a:pos x="74" y="0"/>
                  </a:cxn>
                  <a:cxn ang="0">
                    <a:pos x="64" y="0"/>
                  </a:cxn>
                  <a:cxn ang="0">
                    <a:pos x="53" y="3"/>
                  </a:cxn>
                  <a:cxn ang="0">
                    <a:pos x="44" y="7"/>
                  </a:cxn>
                  <a:cxn ang="0">
                    <a:pos x="36" y="13"/>
                  </a:cxn>
                  <a:cxn ang="0">
                    <a:pos x="27" y="20"/>
                  </a:cxn>
                  <a:cxn ang="0">
                    <a:pos x="19" y="30"/>
                  </a:cxn>
                  <a:cxn ang="0">
                    <a:pos x="12" y="42"/>
                  </a:cxn>
                  <a:cxn ang="0">
                    <a:pos x="6" y="54"/>
                  </a:cxn>
                  <a:cxn ang="0">
                    <a:pos x="0" y="69"/>
                  </a:cxn>
                  <a:cxn ang="0">
                    <a:pos x="15" y="69"/>
                  </a:cxn>
                  <a:cxn ang="0">
                    <a:pos x="0" y="72"/>
                  </a:cxn>
                </a:cxnLst>
                <a:rect l="0" t="0" r="r" b="b"/>
                <a:pathLst>
                  <a:path w="156" h="74">
                    <a:moveTo>
                      <a:pt x="0" y="72"/>
                    </a:moveTo>
                    <a:lnTo>
                      <a:pt x="15" y="74"/>
                    </a:lnTo>
                    <a:lnTo>
                      <a:pt x="21" y="59"/>
                    </a:lnTo>
                    <a:lnTo>
                      <a:pt x="27" y="47"/>
                    </a:lnTo>
                    <a:lnTo>
                      <a:pt x="32" y="39"/>
                    </a:lnTo>
                    <a:lnTo>
                      <a:pt x="40" y="30"/>
                    </a:lnTo>
                    <a:lnTo>
                      <a:pt x="45" y="24"/>
                    </a:lnTo>
                    <a:lnTo>
                      <a:pt x="53" y="18"/>
                    </a:lnTo>
                    <a:lnTo>
                      <a:pt x="59" y="17"/>
                    </a:lnTo>
                    <a:lnTo>
                      <a:pt x="66" y="15"/>
                    </a:lnTo>
                    <a:lnTo>
                      <a:pt x="74" y="13"/>
                    </a:lnTo>
                    <a:lnTo>
                      <a:pt x="81" y="15"/>
                    </a:lnTo>
                    <a:lnTo>
                      <a:pt x="91" y="18"/>
                    </a:lnTo>
                    <a:lnTo>
                      <a:pt x="100" y="22"/>
                    </a:lnTo>
                    <a:lnTo>
                      <a:pt x="111" y="27"/>
                    </a:lnTo>
                    <a:lnTo>
                      <a:pt x="121" y="34"/>
                    </a:lnTo>
                    <a:lnTo>
                      <a:pt x="132" y="44"/>
                    </a:lnTo>
                    <a:lnTo>
                      <a:pt x="145" y="54"/>
                    </a:lnTo>
                    <a:lnTo>
                      <a:pt x="156" y="44"/>
                    </a:lnTo>
                    <a:lnTo>
                      <a:pt x="143" y="32"/>
                    </a:lnTo>
                    <a:lnTo>
                      <a:pt x="130" y="24"/>
                    </a:lnTo>
                    <a:lnTo>
                      <a:pt x="119" y="15"/>
                    </a:lnTo>
                    <a:lnTo>
                      <a:pt x="107" y="10"/>
                    </a:lnTo>
                    <a:lnTo>
                      <a:pt x="96" y="5"/>
                    </a:lnTo>
                    <a:lnTo>
                      <a:pt x="85" y="2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53" y="3"/>
                    </a:lnTo>
                    <a:lnTo>
                      <a:pt x="44" y="7"/>
                    </a:lnTo>
                    <a:lnTo>
                      <a:pt x="36" y="13"/>
                    </a:lnTo>
                    <a:lnTo>
                      <a:pt x="27" y="20"/>
                    </a:lnTo>
                    <a:lnTo>
                      <a:pt x="19" y="30"/>
                    </a:lnTo>
                    <a:lnTo>
                      <a:pt x="12" y="42"/>
                    </a:lnTo>
                    <a:lnTo>
                      <a:pt x="6" y="54"/>
                    </a:lnTo>
                    <a:lnTo>
                      <a:pt x="0" y="69"/>
                    </a:lnTo>
                    <a:lnTo>
                      <a:pt x="15" y="6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67" name="Freeform 1039"/>
              <p:cNvSpPr>
                <a:spLocks/>
              </p:cNvSpPr>
              <p:nvPr/>
            </p:nvSpPr>
            <p:spPr bwMode="auto">
              <a:xfrm>
                <a:off x="3296" y="107"/>
                <a:ext cx="31" cy="5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9"/>
                  </a:cxn>
                  <a:cxn ang="0">
                    <a:pos x="16" y="59"/>
                  </a:cxn>
                  <a:cxn ang="0">
                    <a:pos x="31" y="56"/>
                  </a:cxn>
                  <a:cxn ang="0">
                    <a:pos x="13" y="5"/>
                  </a:cxn>
                  <a:cxn ang="0">
                    <a:pos x="9" y="0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9" y="0"/>
                  </a:cxn>
                </a:cxnLst>
                <a:rect l="0" t="0" r="r" b="b"/>
                <a:pathLst>
                  <a:path w="31" h="59">
                    <a:moveTo>
                      <a:pt x="9" y="0"/>
                    </a:moveTo>
                    <a:lnTo>
                      <a:pt x="0" y="9"/>
                    </a:lnTo>
                    <a:lnTo>
                      <a:pt x="16" y="59"/>
                    </a:lnTo>
                    <a:lnTo>
                      <a:pt x="31" y="56"/>
                    </a:lnTo>
                    <a:lnTo>
                      <a:pt x="13" y="5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68" name="Freeform 1040"/>
              <p:cNvSpPr>
                <a:spLocks/>
              </p:cNvSpPr>
              <p:nvPr/>
            </p:nvSpPr>
            <p:spPr bwMode="auto">
              <a:xfrm>
                <a:off x="3262" y="102"/>
                <a:ext cx="43" cy="70"/>
              </a:xfrm>
              <a:custGeom>
                <a:avLst/>
                <a:gdLst/>
                <a:ahLst/>
                <a:cxnLst>
                  <a:cxn ang="0">
                    <a:pos x="7" y="70"/>
                  </a:cxn>
                  <a:cxn ang="0">
                    <a:pos x="13" y="66"/>
                  </a:cxn>
                  <a:cxn ang="0">
                    <a:pos x="18" y="54"/>
                  </a:cxn>
                  <a:cxn ang="0">
                    <a:pos x="20" y="43"/>
                  </a:cxn>
                  <a:cxn ang="0">
                    <a:pos x="18" y="31"/>
                  </a:cxn>
                  <a:cxn ang="0">
                    <a:pos x="18" y="21"/>
                  </a:cxn>
                  <a:cxn ang="0">
                    <a:pos x="18" y="17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2" y="14"/>
                  </a:cxn>
                  <a:cxn ang="0">
                    <a:pos x="28" y="16"/>
                  </a:cxn>
                  <a:cxn ang="0">
                    <a:pos x="37" y="19"/>
                  </a:cxn>
                  <a:cxn ang="0">
                    <a:pos x="43" y="5"/>
                  </a:cxn>
                  <a:cxn ang="0">
                    <a:pos x="34" y="2"/>
                  </a:cxn>
                  <a:cxn ang="0">
                    <a:pos x="26" y="0"/>
                  </a:cxn>
                  <a:cxn ang="0">
                    <a:pos x="18" y="0"/>
                  </a:cxn>
                  <a:cxn ang="0">
                    <a:pos x="11" y="2"/>
                  </a:cxn>
                  <a:cxn ang="0">
                    <a:pos x="5" y="5"/>
                  </a:cxn>
                  <a:cxn ang="0">
                    <a:pos x="3" y="10"/>
                  </a:cxn>
                  <a:cxn ang="0">
                    <a:pos x="2" y="16"/>
                  </a:cxn>
                  <a:cxn ang="0">
                    <a:pos x="2" y="21"/>
                  </a:cxn>
                  <a:cxn ang="0">
                    <a:pos x="3" y="32"/>
                  </a:cxn>
                  <a:cxn ang="0">
                    <a:pos x="3" y="43"/>
                  </a:cxn>
                  <a:cxn ang="0">
                    <a:pos x="3" y="53"/>
                  </a:cxn>
                  <a:cxn ang="0">
                    <a:pos x="0" y="59"/>
                  </a:cxn>
                  <a:cxn ang="0">
                    <a:pos x="7" y="56"/>
                  </a:cxn>
                  <a:cxn ang="0">
                    <a:pos x="7" y="70"/>
                  </a:cxn>
                  <a:cxn ang="0">
                    <a:pos x="11" y="70"/>
                  </a:cxn>
                  <a:cxn ang="0">
                    <a:pos x="13" y="66"/>
                  </a:cxn>
                  <a:cxn ang="0">
                    <a:pos x="7" y="70"/>
                  </a:cxn>
                </a:cxnLst>
                <a:rect l="0" t="0" r="r" b="b"/>
                <a:pathLst>
                  <a:path w="43" h="70">
                    <a:moveTo>
                      <a:pt x="7" y="70"/>
                    </a:moveTo>
                    <a:lnTo>
                      <a:pt x="13" y="66"/>
                    </a:lnTo>
                    <a:lnTo>
                      <a:pt x="18" y="54"/>
                    </a:lnTo>
                    <a:lnTo>
                      <a:pt x="20" y="43"/>
                    </a:lnTo>
                    <a:lnTo>
                      <a:pt x="18" y="31"/>
                    </a:lnTo>
                    <a:lnTo>
                      <a:pt x="18" y="21"/>
                    </a:lnTo>
                    <a:lnTo>
                      <a:pt x="18" y="17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2" y="14"/>
                    </a:lnTo>
                    <a:lnTo>
                      <a:pt x="28" y="16"/>
                    </a:lnTo>
                    <a:lnTo>
                      <a:pt x="37" y="19"/>
                    </a:lnTo>
                    <a:lnTo>
                      <a:pt x="43" y="5"/>
                    </a:lnTo>
                    <a:lnTo>
                      <a:pt x="34" y="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2" y="16"/>
                    </a:lnTo>
                    <a:lnTo>
                      <a:pt x="2" y="21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0" y="59"/>
                    </a:lnTo>
                    <a:lnTo>
                      <a:pt x="7" y="56"/>
                    </a:lnTo>
                    <a:lnTo>
                      <a:pt x="7" y="70"/>
                    </a:lnTo>
                    <a:lnTo>
                      <a:pt x="11" y="70"/>
                    </a:lnTo>
                    <a:lnTo>
                      <a:pt x="13" y="66"/>
                    </a:lnTo>
                    <a:lnTo>
                      <a:pt x="7" y="7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69" name="Freeform 1041"/>
              <p:cNvSpPr>
                <a:spLocks/>
              </p:cNvSpPr>
              <p:nvPr/>
            </p:nvSpPr>
            <p:spPr bwMode="auto">
              <a:xfrm>
                <a:off x="3215" y="158"/>
                <a:ext cx="54" cy="3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9" y="32"/>
                  </a:cxn>
                  <a:cxn ang="0">
                    <a:pos x="26" y="25"/>
                  </a:cxn>
                  <a:cxn ang="0">
                    <a:pos x="35" y="20"/>
                  </a:cxn>
                  <a:cxn ang="0">
                    <a:pos x="39" y="17"/>
                  </a:cxn>
                  <a:cxn ang="0">
                    <a:pos x="43" y="15"/>
                  </a:cxn>
                  <a:cxn ang="0">
                    <a:pos x="47" y="15"/>
                  </a:cxn>
                  <a:cxn ang="0">
                    <a:pos x="54" y="14"/>
                  </a:cxn>
                  <a:cxn ang="0">
                    <a:pos x="54" y="0"/>
                  </a:cxn>
                  <a:cxn ang="0">
                    <a:pos x="45" y="0"/>
                  </a:cxn>
                  <a:cxn ang="0">
                    <a:pos x="37" y="2"/>
                  </a:cxn>
                  <a:cxn ang="0">
                    <a:pos x="30" y="5"/>
                  </a:cxn>
                  <a:cxn ang="0">
                    <a:pos x="26" y="8"/>
                  </a:cxn>
                  <a:cxn ang="0">
                    <a:pos x="17" y="14"/>
                  </a:cxn>
                  <a:cxn ang="0">
                    <a:pos x="5" y="19"/>
                  </a:cxn>
                  <a:cxn ang="0">
                    <a:pos x="13" y="22"/>
                  </a:cxn>
                  <a:cxn ang="0">
                    <a:pos x="0" y="29"/>
                  </a:cxn>
                  <a:cxn ang="0">
                    <a:pos x="4" y="34"/>
                  </a:cxn>
                  <a:cxn ang="0">
                    <a:pos x="9" y="32"/>
                  </a:cxn>
                  <a:cxn ang="0">
                    <a:pos x="0" y="29"/>
                  </a:cxn>
                </a:cxnLst>
                <a:rect l="0" t="0" r="r" b="b"/>
                <a:pathLst>
                  <a:path w="54" h="34">
                    <a:moveTo>
                      <a:pt x="0" y="29"/>
                    </a:moveTo>
                    <a:lnTo>
                      <a:pt x="9" y="32"/>
                    </a:lnTo>
                    <a:lnTo>
                      <a:pt x="26" y="25"/>
                    </a:lnTo>
                    <a:lnTo>
                      <a:pt x="35" y="20"/>
                    </a:lnTo>
                    <a:lnTo>
                      <a:pt x="39" y="17"/>
                    </a:lnTo>
                    <a:lnTo>
                      <a:pt x="43" y="15"/>
                    </a:lnTo>
                    <a:lnTo>
                      <a:pt x="47" y="15"/>
                    </a:lnTo>
                    <a:lnTo>
                      <a:pt x="54" y="14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37" y="2"/>
                    </a:lnTo>
                    <a:lnTo>
                      <a:pt x="30" y="5"/>
                    </a:lnTo>
                    <a:lnTo>
                      <a:pt x="26" y="8"/>
                    </a:lnTo>
                    <a:lnTo>
                      <a:pt x="17" y="14"/>
                    </a:lnTo>
                    <a:lnTo>
                      <a:pt x="5" y="19"/>
                    </a:lnTo>
                    <a:lnTo>
                      <a:pt x="13" y="22"/>
                    </a:lnTo>
                    <a:lnTo>
                      <a:pt x="0" y="29"/>
                    </a:lnTo>
                    <a:lnTo>
                      <a:pt x="4" y="34"/>
                    </a:lnTo>
                    <a:lnTo>
                      <a:pt x="9" y="3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70" name="Freeform 1042"/>
              <p:cNvSpPr>
                <a:spLocks/>
              </p:cNvSpPr>
              <p:nvPr/>
            </p:nvSpPr>
            <p:spPr bwMode="auto">
              <a:xfrm>
                <a:off x="3196" y="114"/>
                <a:ext cx="36" cy="73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6" y="15"/>
                  </a:cxn>
                  <a:cxn ang="0">
                    <a:pos x="11" y="15"/>
                  </a:cxn>
                  <a:cxn ang="0">
                    <a:pos x="15" y="15"/>
                  </a:cxn>
                  <a:cxn ang="0">
                    <a:pos x="17" y="15"/>
                  </a:cxn>
                  <a:cxn ang="0">
                    <a:pos x="17" y="15"/>
                  </a:cxn>
                  <a:cxn ang="0">
                    <a:pos x="19" y="22"/>
                  </a:cxn>
                  <a:cxn ang="0">
                    <a:pos x="19" y="31"/>
                  </a:cxn>
                  <a:cxn ang="0">
                    <a:pos x="17" y="52"/>
                  </a:cxn>
                  <a:cxn ang="0">
                    <a:pos x="19" y="73"/>
                  </a:cxn>
                  <a:cxn ang="0">
                    <a:pos x="32" y="66"/>
                  </a:cxn>
                  <a:cxn ang="0">
                    <a:pos x="32" y="52"/>
                  </a:cxn>
                  <a:cxn ang="0">
                    <a:pos x="36" y="31"/>
                  </a:cxn>
                  <a:cxn ang="0">
                    <a:pos x="34" y="19"/>
                  </a:cxn>
                  <a:cxn ang="0">
                    <a:pos x="30" y="9"/>
                  </a:cxn>
                  <a:cxn ang="0">
                    <a:pos x="24" y="4"/>
                  </a:cxn>
                  <a:cxn ang="0">
                    <a:pos x="19" y="2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9" y="14"/>
                  </a:cxn>
                </a:cxnLst>
                <a:rect l="0" t="0" r="r" b="b"/>
                <a:pathLst>
                  <a:path w="36" h="73">
                    <a:moveTo>
                      <a:pt x="9" y="14"/>
                    </a:moveTo>
                    <a:lnTo>
                      <a:pt x="6" y="15"/>
                    </a:lnTo>
                    <a:lnTo>
                      <a:pt x="11" y="15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5"/>
                    </a:lnTo>
                    <a:lnTo>
                      <a:pt x="19" y="22"/>
                    </a:lnTo>
                    <a:lnTo>
                      <a:pt x="19" y="31"/>
                    </a:lnTo>
                    <a:lnTo>
                      <a:pt x="17" y="52"/>
                    </a:lnTo>
                    <a:lnTo>
                      <a:pt x="19" y="73"/>
                    </a:lnTo>
                    <a:lnTo>
                      <a:pt x="32" y="66"/>
                    </a:lnTo>
                    <a:lnTo>
                      <a:pt x="32" y="52"/>
                    </a:lnTo>
                    <a:lnTo>
                      <a:pt x="36" y="31"/>
                    </a:lnTo>
                    <a:lnTo>
                      <a:pt x="34" y="19"/>
                    </a:lnTo>
                    <a:lnTo>
                      <a:pt x="30" y="9"/>
                    </a:lnTo>
                    <a:lnTo>
                      <a:pt x="24" y="4"/>
                    </a:lnTo>
                    <a:lnTo>
                      <a:pt x="19" y="2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71" name="Freeform 1043"/>
              <p:cNvSpPr>
                <a:spLocks/>
              </p:cNvSpPr>
              <p:nvPr/>
            </p:nvSpPr>
            <p:spPr bwMode="auto">
              <a:xfrm>
                <a:off x="3113" y="118"/>
                <a:ext cx="92" cy="54"/>
              </a:xfrm>
              <a:custGeom>
                <a:avLst/>
                <a:gdLst/>
                <a:ahLst/>
                <a:cxnLst>
                  <a:cxn ang="0">
                    <a:pos x="6" y="54"/>
                  </a:cxn>
                  <a:cxn ang="0">
                    <a:pos x="2" y="54"/>
                  </a:cxn>
                  <a:cxn ang="0">
                    <a:pos x="17" y="54"/>
                  </a:cxn>
                  <a:cxn ang="0">
                    <a:pos x="30" y="54"/>
                  </a:cxn>
                  <a:cxn ang="0">
                    <a:pos x="40" y="50"/>
                  </a:cxn>
                  <a:cxn ang="0">
                    <a:pos x="47" y="47"/>
                  </a:cxn>
                  <a:cxn ang="0">
                    <a:pos x="64" y="33"/>
                  </a:cxn>
                  <a:cxn ang="0">
                    <a:pos x="92" y="10"/>
                  </a:cxn>
                  <a:cxn ang="0">
                    <a:pos x="83" y="0"/>
                  </a:cxn>
                  <a:cxn ang="0">
                    <a:pos x="53" y="23"/>
                  </a:cxn>
                  <a:cxn ang="0">
                    <a:pos x="38" y="35"/>
                  </a:cxn>
                  <a:cxn ang="0">
                    <a:pos x="34" y="38"/>
                  </a:cxn>
                  <a:cxn ang="0">
                    <a:pos x="27" y="38"/>
                  </a:cxn>
                  <a:cxn ang="0">
                    <a:pos x="17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6" y="54"/>
                  </a:cxn>
                </a:cxnLst>
                <a:rect l="0" t="0" r="r" b="b"/>
                <a:pathLst>
                  <a:path w="92" h="54">
                    <a:moveTo>
                      <a:pt x="6" y="54"/>
                    </a:moveTo>
                    <a:lnTo>
                      <a:pt x="2" y="54"/>
                    </a:lnTo>
                    <a:lnTo>
                      <a:pt x="17" y="54"/>
                    </a:lnTo>
                    <a:lnTo>
                      <a:pt x="30" y="54"/>
                    </a:lnTo>
                    <a:lnTo>
                      <a:pt x="40" y="50"/>
                    </a:lnTo>
                    <a:lnTo>
                      <a:pt x="47" y="47"/>
                    </a:lnTo>
                    <a:lnTo>
                      <a:pt x="64" y="33"/>
                    </a:lnTo>
                    <a:lnTo>
                      <a:pt x="92" y="10"/>
                    </a:lnTo>
                    <a:lnTo>
                      <a:pt x="83" y="0"/>
                    </a:lnTo>
                    <a:lnTo>
                      <a:pt x="53" y="23"/>
                    </a:lnTo>
                    <a:lnTo>
                      <a:pt x="38" y="35"/>
                    </a:lnTo>
                    <a:lnTo>
                      <a:pt x="34" y="38"/>
                    </a:lnTo>
                    <a:lnTo>
                      <a:pt x="27" y="38"/>
                    </a:lnTo>
                    <a:lnTo>
                      <a:pt x="17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6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72" name="Freeform 1044"/>
              <p:cNvSpPr>
                <a:spLocks/>
              </p:cNvSpPr>
              <p:nvPr/>
            </p:nvSpPr>
            <p:spPr bwMode="auto">
              <a:xfrm>
                <a:off x="3040" y="158"/>
                <a:ext cx="79" cy="110"/>
              </a:xfrm>
              <a:custGeom>
                <a:avLst/>
                <a:gdLst/>
                <a:ahLst/>
                <a:cxnLst>
                  <a:cxn ang="0">
                    <a:pos x="13" y="110"/>
                  </a:cxn>
                  <a:cxn ang="0">
                    <a:pos x="15" y="105"/>
                  </a:cxn>
                  <a:cxn ang="0">
                    <a:pos x="17" y="94"/>
                  </a:cxn>
                  <a:cxn ang="0">
                    <a:pos x="19" y="81"/>
                  </a:cxn>
                  <a:cxn ang="0">
                    <a:pos x="24" y="67"/>
                  </a:cxn>
                  <a:cxn ang="0">
                    <a:pos x="32" y="54"/>
                  </a:cxn>
                  <a:cxn ang="0">
                    <a:pos x="41" y="40"/>
                  </a:cxn>
                  <a:cxn ang="0">
                    <a:pos x="53" y="29"/>
                  </a:cxn>
                  <a:cxn ang="0">
                    <a:pos x="58" y="24"/>
                  </a:cxn>
                  <a:cxn ang="0">
                    <a:pos x="64" y="20"/>
                  </a:cxn>
                  <a:cxn ang="0">
                    <a:pos x="71" y="17"/>
                  </a:cxn>
                  <a:cxn ang="0">
                    <a:pos x="79" y="14"/>
                  </a:cxn>
                  <a:cxn ang="0">
                    <a:pos x="73" y="0"/>
                  </a:cxn>
                  <a:cxn ang="0">
                    <a:pos x="64" y="3"/>
                  </a:cxn>
                  <a:cxn ang="0">
                    <a:pos x="56" y="8"/>
                  </a:cxn>
                  <a:cxn ang="0">
                    <a:pos x="49" y="14"/>
                  </a:cxn>
                  <a:cxn ang="0">
                    <a:pos x="41" y="20"/>
                  </a:cxn>
                  <a:cxn ang="0">
                    <a:pos x="28" y="32"/>
                  </a:cxn>
                  <a:cxn ang="0">
                    <a:pos x="19" y="47"/>
                  </a:cxn>
                  <a:cxn ang="0">
                    <a:pos x="11" y="62"/>
                  </a:cxn>
                  <a:cxn ang="0">
                    <a:pos x="4" y="78"/>
                  </a:cxn>
                  <a:cxn ang="0">
                    <a:pos x="2" y="93"/>
                  </a:cxn>
                  <a:cxn ang="0">
                    <a:pos x="0" y="105"/>
                  </a:cxn>
                  <a:cxn ang="0">
                    <a:pos x="2" y="100"/>
                  </a:cxn>
                  <a:cxn ang="0">
                    <a:pos x="13" y="110"/>
                  </a:cxn>
                </a:cxnLst>
                <a:rect l="0" t="0" r="r" b="b"/>
                <a:pathLst>
                  <a:path w="79" h="110">
                    <a:moveTo>
                      <a:pt x="13" y="110"/>
                    </a:moveTo>
                    <a:lnTo>
                      <a:pt x="15" y="105"/>
                    </a:lnTo>
                    <a:lnTo>
                      <a:pt x="17" y="94"/>
                    </a:lnTo>
                    <a:lnTo>
                      <a:pt x="19" y="81"/>
                    </a:lnTo>
                    <a:lnTo>
                      <a:pt x="24" y="67"/>
                    </a:lnTo>
                    <a:lnTo>
                      <a:pt x="32" y="54"/>
                    </a:lnTo>
                    <a:lnTo>
                      <a:pt x="41" y="40"/>
                    </a:lnTo>
                    <a:lnTo>
                      <a:pt x="53" y="29"/>
                    </a:lnTo>
                    <a:lnTo>
                      <a:pt x="58" y="24"/>
                    </a:lnTo>
                    <a:lnTo>
                      <a:pt x="64" y="20"/>
                    </a:lnTo>
                    <a:lnTo>
                      <a:pt x="71" y="17"/>
                    </a:lnTo>
                    <a:lnTo>
                      <a:pt x="79" y="14"/>
                    </a:lnTo>
                    <a:lnTo>
                      <a:pt x="73" y="0"/>
                    </a:lnTo>
                    <a:lnTo>
                      <a:pt x="64" y="3"/>
                    </a:lnTo>
                    <a:lnTo>
                      <a:pt x="56" y="8"/>
                    </a:lnTo>
                    <a:lnTo>
                      <a:pt x="49" y="14"/>
                    </a:lnTo>
                    <a:lnTo>
                      <a:pt x="41" y="20"/>
                    </a:lnTo>
                    <a:lnTo>
                      <a:pt x="28" y="32"/>
                    </a:lnTo>
                    <a:lnTo>
                      <a:pt x="19" y="47"/>
                    </a:lnTo>
                    <a:lnTo>
                      <a:pt x="11" y="62"/>
                    </a:lnTo>
                    <a:lnTo>
                      <a:pt x="4" y="78"/>
                    </a:lnTo>
                    <a:lnTo>
                      <a:pt x="2" y="93"/>
                    </a:lnTo>
                    <a:lnTo>
                      <a:pt x="0" y="105"/>
                    </a:lnTo>
                    <a:lnTo>
                      <a:pt x="2" y="100"/>
                    </a:lnTo>
                    <a:lnTo>
                      <a:pt x="13" y="1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73" name="Freeform 1045"/>
              <p:cNvSpPr>
                <a:spLocks/>
              </p:cNvSpPr>
              <p:nvPr/>
            </p:nvSpPr>
            <p:spPr bwMode="auto">
              <a:xfrm>
                <a:off x="2982" y="258"/>
                <a:ext cx="71" cy="33"/>
              </a:xfrm>
              <a:custGeom>
                <a:avLst/>
                <a:gdLst/>
                <a:ahLst/>
                <a:cxnLst>
                  <a:cxn ang="0">
                    <a:pos x="11" y="25"/>
                  </a:cxn>
                  <a:cxn ang="0">
                    <a:pos x="4" y="28"/>
                  </a:cxn>
                  <a:cxn ang="0">
                    <a:pos x="26" y="33"/>
                  </a:cxn>
                  <a:cxn ang="0">
                    <a:pos x="41" y="33"/>
                  </a:cxn>
                  <a:cxn ang="0">
                    <a:pos x="54" y="27"/>
                  </a:cxn>
                  <a:cxn ang="0">
                    <a:pos x="71" y="10"/>
                  </a:cxn>
                  <a:cxn ang="0">
                    <a:pos x="60" y="0"/>
                  </a:cxn>
                  <a:cxn ang="0">
                    <a:pos x="43" y="16"/>
                  </a:cxn>
                  <a:cxn ang="0">
                    <a:pos x="36" y="20"/>
                  </a:cxn>
                  <a:cxn ang="0">
                    <a:pos x="28" y="20"/>
                  </a:cxn>
                  <a:cxn ang="0">
                    <a:pos x="9" y="15"/>
                  </a:cxn>
                  <a:cxn ang="0">
                    <a:pos x="0" y="16"/>
                  </a:cxn>
                  <a:cxn ang="0">
                    <a:pos x="9" y="15"/>
                  </a:cxn>
                  <a:cxn ang="0">
                    <a:pos x="4" y="13"/>
                  </a:cxn>
                  <a:cxn ang="0">
                    <a:pos x="0" y="16"/>
                  </a:cxn>
                  <a:cxn ang="0">
                    <a:pos x="11" y="25"/>
                  </a:cxn>
                </a:cxnLst>
                <a:rect l="0" t="0" r="r" b="b"/>
                <a:pathLst>
                  <a:path w="71" h="33">
                    <a:moveTo>
                      <a:pt x="11" y="25"/>
                    </a:moveTo>
                    <a:lnTo>
                      <a:pt x="4" y="28"/>
                    </a:lnTo>
                    <a:lnTo>
                      <a:pt x="26" y="33"/>
                    </a:lnTo>
                    <a:lnTo>
                      <a:pt x="41" y="33"/>
                    </a:lnTo>
                    <a:lnTo>
                      <a:pt x="54" y="27"/>
                    </a:lnTo>
                    <a:lnTo>
                      <a:pt x="71" y="10"/>
                    </a:lnTo>
                    <a:lnTo>
                      <a:pt x="60" y="0"/>
                    </a:lnTo>
                    <a:lnTo>
                      <a:pt x="43" y="16"/>
                    </a:lnTo>
                    <a:lnTo>
                      <a:pt x="36" y="20"/>
                    </a:lnTo>
                    <a:lnTo>
                      <a:pt x="28" y="20"/>
                    </a:lnTo>
                    <a:lnTo>
                      <a:pt x="9" y="15"/>
                    </a:lnTo>
                    <a:lnTo>
                      <a:pt x="0" y="16"/>
                    </a:lnTo>
                    <a:lnTo>
                      <a:pt x="9" y="15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74" name="Freeform 1046"/>
              <p:cNvSpPr>
                <a:spLocks/>
              </p:cNvSpPr>
              <p:nvPr/>
            </p:nvSpPr>
            <p:spPr bwMode="auto">
              <a:xfrm>
                <a:off x="2912" y="274"/>
                <a:ext cx="81" cy="100"/>
              </a:xfrm>
              <a:custGeom>
                <a:avLst/>
                <a:gdLst/>
                <a:ahLst/>
                <a:cxnLst>
                  <a:cxn ang="0">
                    <a:pos x="13" y="100"/>
                  </a:cxn>
                  <a:cxn ang="0">
                    <a:pos x="17" y="95"/>
                  </a:cxn>
                  <a:cxn ang="0">
                    <a:pos x="17" y="80"/>
                  </a:cxn>
                  <a:cxn ang="0">
                    <a:pos x="19" y="68"/>
                  </a:cxn>
                  <a:cxn ang="0">
                    <a:pos x="25" y="59"/>
                  </a:cxn>
                  <a:cxn ang="0">
                    <a:pos x="30" y="53"/>
                  </a:cxn>
                  <a:cxn ang="0">
                    <a:pos x="51" y="36"/>
                  </a:cxn>
                  <a:cxn ang="0">
                    <a:pos x="81" y="9"/>
                  </a:cxn>
                  <a:cxn ang="0">
                    <a:pos x="70" y="0"/>
                  </a:cxn>
                  <a:cxn ang="0">
                    <a:pos x="40" y="26"/>
                  </a:cxn>
                  <a:cxn ang="0">
                    <a:pos x="19" y="43"/>
                  </a:cxn>
                  <a:cxn ang="0">
                    <a:pos x="10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5"/>
                  </a:cxn>
                  <a:cxn ang="0">
                    <a:pos x="4" y="90"/>
                  </a:cxn>
                  <a:cxn ang="0">
                    <a:pos x="13" y="100"/>
                  </a:cxn>
                </a:cxnLst>
                <a:rect l="0" t="0" r="r" b="b"/>
                <a:pathLst>
                  <a:path w="81" h="100">
                    <a:moveTo>
                      <a:pt x="13" y="100"/>
                    </a:moveTo>
                    <a:lnTo>
                      <a:pt x="17" y="95"/>
                    </a:lnTo>
                    <a:lnTo>
                      <a:pt x="17" y="80"/>
                    </a:lnTo>
                    <a:lnTo>
                      <a:pt x="19" y="68"/>
                    </a:lnTo>
                    <a:lnTo>
                      <a:pt x="25" y="59"/>
                    </a:lnTo>
                    <a:lnTo>
                      <a:pt x="30" y="53"/>
                    </a:lnTo>
                    <a:lnTo>
                      <a:pt x="51" y="36"/>
                    </a:lnTo>
                    <a:lnTo>
                      <a:pt x="81" y="9"/>
                    </a:lnTo>
                    <a:lnTo>
                      <a:pt x="70" y="0"/>
                    </a:lnTo>
                    <a:lnTo>
                      <a:pt x="40" y="26"/>
                    </a:lnTo>
                    <a:lnTo>
                      <a:pt x="19" y="43"/>
                    </a:lnTo>
                    <a:lnTo>
                      <a:pt x="10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4" y="90"/>
                    </a:lnTo>
                    <a:lnTo>
                      <a:pt x="13" y="10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75" name="Freeform 1047"/>
              <p:cNvSpPr>
                <a:spLocks/>
              </p:cNvSpPr>
              <p:nvPr/>
            </p:nvSpPr>
            <p:spPr bwMode="auto">
              <a:xfrm>
                <a:off x="2751" y="364"/>
                <a:ext cx="174" cy="200"/>
              </a:xfrm>
              <a:custGeom>
                <a:avLst/>
                <a:gdLst/>
                <a:ahLst/>
                <a:cxnLst>
                  <a:cxn ang="0">
                    <a:pos x="17" y="195"/>
                  </a:cxn>
                  <a:cxn ang="0">
                    <a:pos x="13" y="200"/>
                  </a:cxn>
                  <a:cxn ang="0">
                    <a:pos x="28" y="190"/>
                  </a:cxn>
                  <a:cxn ang="0">
                    <a:pos x="39" y="180"/>
                  </a:cxn>
                  <a:cxn ang="0">
                    <a:pos x="51" y="170"/>
                  </a:cxn>
                  <a:cxn ang="0">
                    <a:pos x="60" y="158"/>
                  </a:cxn>
                  <a:cxn ang="0">
                    <a:pos x="77" y="136"/>
                  </a:cxn>
                  <a:cxn ang="0">
                    <a:pos x="92" y="114"/>
                  </a:cxn>
                  <a:cxn ang="0">
                    <a:pos x="107" y="89"/>
                  </a:cxn>
                  <a:cxn ang="0">
                    <a:pos x="126" y="66"/>
                  </a:cxn>
                  <a:cxn ang="0">
                    <a:pos x="135" y="52"/>
                  </a:cxn>
                  <a:cxn ang="0">
                    <a:pos x="146" y="39"/>
                  </a:cxn>
                  <a:cxn ang="0">
                    <a:pos x="159" y="25"/>
                  </a:cxn>
                  <a:cxn ang="0">
                    <a:pos x="174" y="10"/>
                  </a:cxn>
                  <a:cxn ang="0">
                    <a:pos x="165" y="0"/>
                  </a:cxn>
                  <a:cxn ang="0">
                    <a:pos x="148" y="15"/>
                  </a:cxn>
                  <a:cxn ang="0">
                    <a:pos x="135" y="30"/>
                  </a:cxn>
                  <a:cxn ang="0">
                    <a:pos x="122" y="44"/>
                  </a:cxn>
                  <a:cxn ang="0">
                    <a:pos x="113" y="57"/>
                  </a:cxn>
                  <a:cxn ang="0">
                    <a:pos x="94" y="82"/>
                  </a:cxn>
                  <a:cxn ang="0">
                    <a:pos x="79" y="106"/>
                  </a:cxn>
                  <a:cxn ang="0">
                    <a:pos x="64" y="130"/>
                  </a:cxn>
                  <a:cxn ang="0">
                    <a:pos x="49" y="150"/>
                  </a:cxn>
                  <a:cxn ang="0">
                    <a:pos x="39" y="160"/>
                  </a:cxn>
                  <a:cxn ang="0">
                    <a:pos x="28" y="170"/>
                  </a:cxn>
                  <a:cxn ang="0">
                    <a:pos x="17" y="180"/>
                  </a:cxn>
                  <a:cxn ang="0">
                    <a:pos x="4" y="189"/>
                  </a:cxn>
                  <a:cxn ang="0">
                    <a:pos x="0" y="195"/>
                  </a:cxn>
                  <a:cxn ang="0">
                    <a:pos x="4" y="189"/>
                  </a:cxn>
                  <a:cxn ang="0">
                    <a:pos x="0" y="192"/>
                  </a:cxn>
                  <a:cxn ang="0">
                    <a:pos x="0" y="195"/>
                  </a:cxn>
                  <a:cxn ang="0">
                    <a:pos x="17" y="195"/>
                  </a:cxn>
                </a:cxnLst>
                <a:rect l="0" t="0" r="r" b="b"/>
                <a:pathLst>
                  <a:path w="174" h="200">
                    <a:moveTo>
                      <a:pt x="17" y="195"/>
                    </a:moveTo>
                    <a:lnTo>
                      <a:pt x="13" y="200"/>
                    </a:lnTo>
                    <a:lnTo>
                      <a:pt x="28" y="190"/>
                    </a:lnTo>
                    <a:lnTo>
                      <a:pt x="39" y="180"/>
                    </a:lnTo>
                    <a:lnTo>
                      <a:pt x="51" y="170"/>
                    </a:lnTo>
                    <a:lnTo>
                      <a:pt x="60" y="158"/>
                    </a:lnTo>
                    <a:lnTo>
                      <a:pt x="77" y="136"/>
                    </a:lnTo>
                    <a:lnTo>
                      <a:pt x="92" y="114"/>
                    </a:lnTo>
                    <a:lnTo>
                      <a:pt x="107" y="89"/>
                    </a:lnTo>
                    <a:lnTo>
                      <a:pt x="126" y="66"/>
                    </a:lnTo>
                    <a:lnTo>
                      <a:pt x="135" y="52"/>
                    </a:lnTo>
                    <a:lnTo>
                      <a:pt x="146" y="39"/>
                    </a:lnTo>
                    <a:lnTo>
                      <a:pt x="159" y="25"/>
                    </a:lnTo>
                    <a:lnTo>
                      <a:pt x="174" y="10"/>
                    </a:lnTo>
                    <a:lnTo>
                      <a:pt x="165" y="0"/>
                    </a:lnTo>
                    <a:lnTo>
                      <a:pt x="148" y="15"/>
                    </a:lnTo>
                    <a:lnTo>
                      <a:pt x="135" y="30"/>
                    </a:lnTo>
                    <a:lnTo>
                      <a:pt x="122" y="44"/>
                    </a:lnTo>
                    <a:lnTo>
                      <a:pt x="113" y="57"/>
                    </a:lnTo>
                    <a:lnTo>
                      <a:pt x="94" y="82"/>
                    </a:lnTo>
                    <a:lnTo>
                      <a:pt x="79" y="106"/>
                    </a:lnTo>
                    <a:lnTo>
                      <a:pt x="64" y="130"/>
                    </a:lnTo>
                    <a:lnTo>
                      <a:pt x="49" y="150"/>
                    </a:lnTo>
                    <a:lnTo>
                      <a:pt x="39" y="160"/>
                    </a:lnTo>
                    <a:lnTo>
                      <a:pt x="28" y="170"/>
                    </a:lnTo>
                    <a:lnTo>
                      <a:pt x="17" y="180"/>
                    </a:lnTo>
                    <a:lnTo>
                      <a:pt x="4" y="189"/>
                    </a:lnTo>
                    <a:lnTo>
                      <a:pt x="0" y="195"/>
                    </a:lnTo>
                    <a:lnTo>
                      <a:pt x="4" y="189"/>
                    </a:lnTo>
                    <a:lnTo>
                      <a:pt x="0" y="192"/>
                    </a:lnTo>
                    <a:lnTo>
                      <a:pt x="0" y="195"/>
                    </a:lnTo>
                    <a:lnTo>
                      <a:pt x="17" y="19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76" name="Freeform 1048"/>
              <p:cNvSpPr>
                <a:spLocks/>
              </p:cNvSpPr>
              <p:nvPr/>
            </p:nvSpPr>
            <p:spPr bwMode="auto">
              <a:xfrm>
                <a:off x="2663" y="559"/>
                <a:ext cx="105" cy="199"/>
              </a:xfrm>
              <a:custGeom>
                <a:avLst/>
                <a:gdLst/>
                <a:ahLst/>
                <a:cxnLst>
                  <a:cxn ang="0">
                    <a:pos x="22" y="199"/>
                  </a:cxn>
                  <a:cxn ang="0">
                    <a:pos x="26" y="189"/>
                  </a:cxn>
                  <a:cxn ang="0">
                    <a:pos x="18" y="179"/>
                  </a:cxn>
                  <a:cxn ang="0">
                    <a:pos x="15" y="167"/>
                  </a:cxn>
                  <a:cxn ang="0">
                    <a:pos x="15" y="156"/>
                  </a:cxn>
                  <a:cxn ang="0">
                    <a:pos x="16" y="145"/>
                  </a:cxn>
                  <a:cxn ang="0">
                    <a:pos x="20" y="134"/>
                  </a:cxn>
                  <a:cxn ang="0">
                    <a:pos x="28" y="122"/>
                  </a:cxn>
                  <a:cxn ang="0">
                    <a:pos x="35" y="110"/>
                  </a:cxn>
                  <a:cxn ang="0">
                    <a:pos x="45" y="98"/>
                  </a:cxn>
                  <a:cxn ang="0">
                    <a:pos x="65" y="75"/>
                  </a:cxn>
                  <a:cxn ang="0">
                    <a:pos x="84" y="51"/>
                  </a:cxn>
                  <a:cxn ang="0">
                    <a:pos x="92" y="38"/>
                  </a:cxn>
                  <a:cxn ang="0">
                    <a:pos x="97" y="26"/>
                  </a:cxn>
                  <a:cxn ang="0">
                    <a:pos x="103" y="14"/>
                  </a:cxn>
                  <a:cxn ang="0">
                    <a:pos x="105" y="0"/>
                  </a:cxn>
                  <a:cxn ang="0">
                    <a:pos x="88" y="0"/>
                  </a:cxn>
                  <a:cxn ang="0">
                    <a:pos x="88" y="11"/>
                  </a:cxn>
                  <a:cxn ang="0">
                    <a:pos x="84" y="21"/>
                  </a:cxn>
                  <a:cxn ang="0">
                    <a:pos x="78" y="31"/>
                  </a:cxn>
                  <a:cxn ang="0">
                    <a:pos x="71" y="43"/>
                  </a:cxn>
                  <a:cxn ang="0">
                    <a:pos x="52" y="66"/>
                  </a:cxn>
                  <a:cxn ang="0">
                    <a:pos x="31" y="90"/>
                  </a:cxn>
                  <a:cxn ang="0">
                    <a:pos x="22" y="103"/>
                  </a:cxn>
                  <a:cxn ang="0">
                    <a:pos x="15" y="115"/>
                  </a:cxn>
                  <a:cxn ang="0">
                    <a:pos x="7" y="129"/>
                  </a:cxn>
                  <a:cxn ang="0">
                    <a:pos x="1" y="142"/>
                  </a:cxn>
                  <a:cxn ang="0">
                    <a:pos x="0" y="156"/>
                  </a:cxn>
                  <a:cxn ang="0">
                    <a:pos x="0" y="169"/>
                  </a:cxn>
                  <a:cxn ang="0">
                    <a:pos x="3" y="184"/>
                  </a:cxn>
                  <a:cxn ang="0">
                    <a:pos x="13" y="198"/>
                  </a:cxn>
                  <a:cxn ang="0">
                    <a:pos x="16" y="188"/>
                  </a:cxn>
                  <a:cxn ang="0">
                    <a:pos x="22" y="199"/>
                  </a:cxn>
                  <a:cxn ang="0">
                    <a:pos x="31" y="198"/>
                  </a:cxn>
                  <a:cxn ang="0">
                    <a:pos x="26" y="189"/>
                  </a:cxn>
                  <a:cxn ang="0">
                    <a:pos x="22" y="199"/>
                  </a:cxn>
                </a:cxnLst>
                <a:rect l="0" t="0" r="r" b="b"/>
                <a:pathLst>
                  <a:path w="105" h="199">
                    <a:moveTo>
                      <a:pt x="22" y="199"/>
                    </a:moveTo>
                    <a:lnTo>
                      <a:pt x="26" y="189"/>
                    </a:lnTo>
                    <a:lnTo>
                      <a:pt x="18" y="179"/>
                    </a:lnTo>
                    <a:lnTo>
                      <a:pt x="15" y="167"/>
                    </a:lnTo>
                    <a:lnTo>
                      <a:pt x="15" y="156"/>
                    </a:lnTo>
                    <a:lnTo>
                      <a:pt x="16" y="145"/>
                    </a:lnTo>
                    <a:lnTo>
                      <a:pt x="20" y="134"/>
                    </a:lnTo>
                    <a:lnTo>
                      <a:pt x="28" y="122"/>
                    </a:lnTo>
                    <a:lnTo>
                      <a:pt x="35" y="110"/>
                    </a:lnTo>
                    <a:lnTo>
                      <a:pt x="45" y="98"/>
                    </a:lnTo>
                    <a:lnTo>
                      <a:pt x="65" y="75"/>
                    </a:lnTo>
                    <a:lnTo>
                      <a:pt x="84" y="51"/>
                    </a:lnTo>
                    <a:lnTo>
                      <a:pt x="92" y="38"/>
                    </a:lnTo>
                    <a:lnTo>
                      <a:pt x="97" y="26"/>
                    </a:lnTo>
                    <a:lnTo>
                      <a:pt x="103" y="14"/>
                    </a:lnTo>
                    <a:lnTo>
                      <a:pt x="105" y="0"/>
                    </a:lnTo>
                    <a:lnTo>
                      <a:pt x="88" y="0"/>
                    </a:lnTo>
                    <a:lnTo>
                      <a:pt x="88" y="11"/>
                    </a:lnTo>
                    <a:lnTo>
                      <a:pt x="84" y="21"/>
                    </a:lnTo>
                    <a:lnTo>
                      <a:pt x="78" y="31"/>
                    </a:lnTo>
                    <a:lnTo>
                      <a:pt x="71" y="43"/>
                    </a:lnTo>
                    <a:lnTo>
                      <a:pt x="52" y="66"/>
                    </a:lnTo>
                    <a:lnTo>
                      <a:pt x="31" y="90"/>
                    </a:lnTo>
                    <a:lnTo>
                      <a:pt x="22" y="103"/>
                    </a:lnTo>
                    <a:lnTo>
                      <a:pt x="15" y="115"/>
                    </a:lnTo>
                    <a:lnTo>
                      <a:pt x="7" y="129"/>
                    </a:lnTo>
                    <a:lnTo>
                      <a:pt x="1" y="142"/>
                    </a:lnTo>
                    <a:lnTo>
                      <a:pt x="0" y="156"/>
                    </a:lnTo>
                    <a:lnTo>
                      <a:pt x="0" y="169"/>
                    </a:lnTo>
                    <a:lnTo>
                      <a:pt x="3" y="184"/>
                    </a:lnTo>
                    <a:lnTo>
                      <a:pt x="13" y="198"/>
                    </a:lnTo>
                    <a:lnTo>
                      <a:pt x="16" y="188"/>
                    </a:lnTo>
                    <a:lnTo>
                      <a:pt x="22" y="199"/>
                    </a:lnTo>
                    <a:lnTo>
                      <a:pt x="31" y="198"/>
                    </a:lnTo>
                    <a:lnTo>
                      <a:pt x="26" y="189"/>
                    </a:lnTo>
                    <a:lnTo>
                      <a:pt x="22" y="19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77" name="Freeform 1049"/>
              <p:cNvSpPr>
                <a:spLocks/>
              </p:cNvSpPr>
              <p:nvPr/>
            </p:nvSpPr>
            <p:spPr bwMode="auto">
              <a:xfrm>
                <a:off x="2617" y="747"/>
                <a:ext cx="68" cy="121"/>
              </a:xfrm>
              <a:custGeom>
                <a:avLst/>
                <a:gdLst/>
                <a:ahLst/>
                <a:cxnLst>
                  <a:cxn ang="0">
                    <a:pos x="36" y="121"/>
                  </a:cxn>
                  <a:cxn ang="0">
                    <a:pos x="38" y="113"/>
                  </a:cxn>
                  <a:cxn ang="0">
                    <a:pos x="31" y="101"/>
                  </a:cxn>
                  <a:cxn ang="0">
                    <a:pos x="25" y="91"/>
                  </a:cxn>
                  <a:cxn ang="0">
                    <a:pos x="21" y="81"/>
                  </a:cxn>
                  <a:cxn ang="0">
                    <a:pos x="17" y="72"/>
                  </a:cxn>
                  <a:cxn ang="0">
                    <a:pos x="17" y="64"/>
                  </a:cxn>
                  <a:cxn ang="0">
                    <a:pos x="17" y="57"/>
                  </a:cxn>
                  <a:cxn ang="0">
                    <a:pos x="17" y="52"/>
                  </a:cxn>
                  <a:cxn ang="0">
                    <a:pos x="19" y="45"/>
                  </a:cxn>
                  <a:cxn ang="0">
                    <a:pos x="23" y="40"/>
                  </a:cxn>
                  <a:cxn ang="0">
                    <a:pos x="27" y="35"/>
                  </a:cxn>
                  <a:cxn ang="0">
                    <a:pos x="31" y="32"/>
                  </a:cxn>
                  <a:cxn ang="0">
                    <a:pos x="36" y="27"/>
                  </a:cxn>
                  <a:cxn ang="0">
                    <a:pos x="51" y="20"/>
                  </a:cxn>
                  <a:cxn ang="0">
                    <a:pos x="68" y="11"/>
                  </a:cxn>
                  <a:cxn ang="0">
                    <a:pos x="62" y="0"/>
                  </a:cxn>
                  <a:cxn ang="0">
                    <a:pos x="44" y="6"/>
                  </a:cxn>
                  <a:cxn ang="0">
                    <a:pos x="27" y="15"/>
                  </a:cxn>
                  <a:cxn ang="0">
                    <a:pos x="21" y="22"/>
                  </a:cxn>
                  <a:cxn ang="0">
                    <a:pos x="14" y="27"/>
                  </a:cxn>
                  <a:cxn ang="0">
                    <a:pos x="10" y="33"/>
                  </a:cxn>
                  <a:cxn ang="0">
                    <a:pos x="4" y="40"/>
                  </a:cxn>
                  <a:cxn ang="0">
                    <a:pos x="2" y="49"/>
                  </a:cxn>
                  <a:cxn ang="0">
                    <a:pos x="0" y="57"/>
                  </a:cxn>
                  <a:cxn ang="0">
                    <a:pos x="0" y="65"/>
                  </a:cxn>
                  <a:cxn ang="0">
                    <a:pos x="2" y="76"/>
                  </a:cxn>
                  <a:cxn ang="0">
                    <a:pos x="6" y="86"/>
                  </a:cxn>
                  <a:cxn ang="0">
                    <a:pos x="10" y="96"/>
                  </a:cxn>
                  <a:cxn ang="0">
                    <a:pos x="15" y="108"/>
                  </a:cxn>
                  <a:cxn ang="0">
                    <a:pos x="23" y="119"/>
                  </a:cxn>
                  <a:cxn ang="0">
                    <a:pos x="25" y="111"/>
                  </a:cxn>
                  <a:cxn ang="0">
                    <a:pos x="36" y="121"/>
                  </a:cxn>
                  <a:cxn ang="0">
                    <a:pos x="40" y="118"/>
                  </a:cxn>
                  <a:cxn ang="0">
                    <a:pos x="38" y="113"/>
                  </a:cxn>
                  <a:cxn ang="0">
                    <a:pos x="36" y="121"/>
                  </a:cxn>
                </a:cxnLst>
                <a:rect l="0" t="0" r="r" b="b"/>
                <a:pathLst>
                  <a:path w="68" h="121">
                    <a:moveTo>
                      <a:pt x="36" y="121"/>
                    </a:moveTo>
                    <a:lnTo>
                      <a:pt x="38" y="113"/>
                    </a:lnTo>
                    <a:lnTo>
                      <a:pt x="31" y="101"/>
                    </a:lnTo>
                    <a:lnTo>
                      <a:pt x="25" y="91"/>
                    </a:lnTo>
                    <a:lnTo>
                      <a:pt x="21" y="81"/>
                    </a:lnTo>
                    <a:lnTo>
                      <a:pt x="17" y="72"/>
                    </a:lnTo>
                    <a:lnTo>
                      <a:pt x="17" y="64"/>
                    </a:lnTo>
                    <a:lnTo>
                      <a:pt x="17" y="57"/>
                    </a:lnTo>
                    <a:lnTo>
                      <a:pt x="17" y="52"/>
                    </a:lnTo>
                    <a:lnTo>
                      <a:pt x="19" y="45"/>
                    </a:lnTo>
                    <a:lnTo>
                      <a:pt x="23" y="40"/>
                    </a:lnTo>
                    <a:lnTo>
                      <a:pt x="27" y="35"/>
                    </a:lnTo>
                    <a:lnTo>
                      <a:pt x="31" y="32"/>
                    </a:lnTo>
                    <a:lnTo>
                      <a:pt x="36" y="27"/>
                    </a:lnTo>
                    <a:lnTo>
                      <a:pt x="51" y="20"/>
                    </a:lnTo>
                    <a:lnTo>
                      <a:pt x="68" y="11"/>
                    </a:lnTo>
                    <a:lnTo>
                      <a:pt x="62" y="0"/>
                    </a:lnTo>
                    <a:lnTo>
                      <a:pt x="44" y="6"/>
                    </a:lnTo>
                    <a:lnTo>
                      <a:pt x="27" y="15"/>
                    </a:lnTo>
                    <a:lnTo>
                      <a:pt x="21" y="22"/>
                    </a:lnTo>
                    <a:lnTo>
                      <a:pt x="14" y="27"/>
                    </a:lnTo>
                    <a:lnTo>
                      <a:pt x="10" y="33"/>
                    </a:lnTo>
                    <a:lnTo>
                      <a:pt x="4" y="40"/>
                    </a:lnTo>
                    <a:lnTo>
                      <a:pt x="2" y="49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6"/>
                    </a:lnTo>
                    <a:lnTo>
                      <a:pt x="6" y="86"/>
                    </a:lnTo>
                    <a:lnTo>
                      <a:pt x="10" y="96"/>
                    </a:lnTo>
                    <a:lnTo>
                      <a:pt x="15" y="108"/>
                    </a:lnTo>
                    <a:lnTo>
                      <a:pt x="23" y="119"/>
                    </a:lnTo>
                    <a:lnTo>
                      <a:pt x="25" y="111"/>
                    </a:lnTo>
                    <a:lnTo>
                      <a:pt x="36" y="121"/>
                    </a:lnTo>
                    <a:lnTo>
                      <a:pt x="40" y="118"/>
                    </a:lnTo>
                    <a:lnTo>
                      <a:pt x="38" y="113"/>
                    </a:lnTo>
                    <a:lnTo>
                      <a:pt x="36" y="1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78" name="Freeform 1050"/>
              <p:cNvSpPr>
                <a:spLocks/>
              </p:cNvSpPr>
              <p:nvPr/>
            </p:nvSpPr>
            <p:spPr bwMode="auto">
              <a:xfrm>
                <a:off x="2589" y="858"/>
                <a:ext cx="64" cy="78"/>
              </a:xfrm>
              <a:custGeom>
                <a:avLst/>
                <a:gdLst/>
                <a:ahLst/>
                <a:cxnLst>
                  <a:cxn ang="0">
                    <a:pos x="23" y="78"/>
                  </a:cxn>
                  <a:cxn ang="0">
                    <a:pos x="23" y="67"/>
                  </a:cxn>
                  <a:cxn ang="0">
                    <a:pos x="19" y="64"/>
                  </a:cxn>
                  <a:cxn ang="0">
                    <a:pos x="17" y="61"/>
                  </a:cxn>
                  <a:cxn ang="0">
                    <a:pos x="15" y="57"/>
                  </a:cxn>
                  <a:cxn ang="0">
                    <a:pos x="15" y="56"/>
                  </a:cxn>
                  <a:cxn ang="0">
                    <a:pos x="17" y="49"/>
                  </a:cxn>
                  <a:cxn ang="0">
                    <a:pos x="23" y="42"/>
                  </a:cxn>
                  <a:cxn ang="0">
                    <a:pos x="42" y="27"/>
                  </a:cxn>
                  <a:cxn ang="0">
                    <a:pos x="64" y="10"/>
                  </a:cxn>
                  <a:cxn ang="0">
                    <a:pos x="53" y="0"/>
                  </a:cxn>
                  <a:cxn ang="0">
                    <a:pos x="32" y="17"/>
                  </a:cxn>
                  <a:cxn ang="0">
                    <a:pos x="12" y="34"/>
                  </a:cxn>
                  <a:cxn ang="0">
                    <a:pos x="4" y="42"/>
                  </a:cxn>
                  <a:cxn ang="0">
                    <a:pos x="0" y="54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6" y="72"/>
                  </a:cxn>
                  <a:cxn ang="0">
                    <a:pos x="12" y="78"/>
                  </a:cxn>
                  <a:cxn ang="0">
                    <a:pos x="13" y="67"/>
                  </a:cxn>
                  <a:cxn ang="0">
                    <a:pos x="23" y="78"/>
                  </a:cxn>
                  <a:cxn ang="0">
                    <a:pos x="30" y="74"/>
                  </a:cxn>
                  <a:cxn ang="0">
                    <a:pos x="23" y="67"/>
                  </a:cxn>
                  <a:cxn ang="0">
                    <a:pos x="23" y="78"/>
                  </a:cxn>
                </a:cxnLst>
                <a:rect l="0" t="0" r="r" b="b"/>
                <a:pathLst>
                  <a:path w="64" h="78">
                    <a:moveTo>
                      <a:pt x="23" y="78"/>
                    </a:moveTo>
                    <a:lnTo>
                      <a:pt x="23" y="67"/>
                    </a:lnTo>
                    <a:lnTo>
                      <a:pt x="19" y="64"/>
                    </a:lnTo>
                    <a:lnTo>
                      <a:pt x="17" y="61"/>
                    </a:lnTo>
                    <a:lnTo>
                      <a:pt x="15" y="57"/>
                    </a:lnTo>
                    <a:lnTo>
                      <a:pt x="15" y="56"/>
                    </a:lnTo>
                    <a:lnTo>
                      <a:pt x="17" y="49"/>
                    </a:lnTo>
                    <a:lnTo>
                      <a:pt x="23" y="42"/>
                    </a:lnTo>
                    <a:lnTo>
                      <a:pt x="42" y="27"/>
                    </a:lnTo>
                    <a:lnTo>
                      <a:pt x="64" y="10"/>
                    </a:lnTo>
                    <a:lnTo>
                      <a:pt x="53" y="0"/>
                    </a:lnTo>
                    <a:lnTo>
                      <a:pt x="32" y="17"/>
                    </a:lnTo>
                    <a:lnTo>
                      <a:pt x="12" y="34"/>
                    </a:lnTo>
                    <a:lnTo>
                      <a:pt x="4" y="42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6" y="72"/>
                    </a:lnTo>
                    <a:lnTo>
                      <a:pt x="12" y="78"/>
                    </a:lnTo>
                    <a:lnTo>
                      <a:pt x="13" y="67"/>
                    </a:lnTo>
                    <a:lnTo>
                      <a:pt x="23" y="78"/>
                    </a:lnTo>
                    <a:lnTo>
                      <a:pt x="30" y="74"/>
                    </a:lnTo>
                    <a:lnTo>
                      <a:pt x="23" y="67"/>
                    </a:lnTo>
                    <a:lnTo>
                      <a:pt x="23" y="7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79" name="Freeform 1051"/>
              <p:cNvSpPr>
                <a:spLocks/>
              </p:cNvSpPr>
              <p:nvPr/>
            </p:nvSpPr>
            <p:spPr bwMode="auto">
              <a:xfrm>
                <a:off x="2469" y="925"/>
                <a:ext cx="143" cy="161"/>
              </a:xfrm>
              <a:custGeom>
                <a:avLst/>
                <a:gdLst/>
                <a:ahLst/>
                <a:cxnLst>
                  <a:cxn ang="0">
                    <a:pos x="6" y="142"/>
                  </a:cxn>
                  <a:cxn ang="0">
                    <a:pos x="19" y="145"/>
                  </a:cxn>
                  <a:cxn ang="0">
                    <a:pos x="17" y="137"/>
                  </a:cxn>
                  <a:cxn ang="0">
                    <a:pos x="17" y="129"/>
                  </a:cxn>
                  <a:cxn ang="0">
                    <a:pos x="19" y="120"/>
                  </a:cxn>
                  <a:cxn ang="0">
                    <a:pos x="23" y="110"/>
                  </a:cxn>
                  <a:cxn ang="0">
                    <a:pos x="28" y="102"/>
                  </a:cxn>
                  <a:cxn ang="0">
                    <a:pos x="36" y="91"/>
                  </a:cxn>
                  <a:cxn ang="0">
                    <a:pos x="45" y="81"/>
                  </a:cxn>
                  <a:cxn ang="0">
                    <a:pos x="55" y="73"/>
                  </a:cxn>
                  <a:cxn ang="0">
                    <a:pos x="75" y="56"/>
                  </a:cxn>
                  <a:cxn ang="0">
                    <a:pos x="100" y="39"/>
                  </a:cxn>
                  <a:cxn ang="0">
                    <a:pos x="122" y="24"/>
                  </a:cxn>
                  <a:cxn ang="0">
                    <a:pos x="143" y="11"/>
                  </a:cxn>
                  <a:cxn ang="0">
                    <a:pos x="133" y="0"/>
                  </a:cxn>
                  <a:cxn ang="0">
                    <a:pos x="113" y="12"/>
                  </a:cxn>
                  <a:cxn ang="0">
                    <a:pos x="88" y="27"/>
                  </a:cxn>
                  <a:cxn ang="0">
                    <a:pos x="66" y="44"/>
                  </a:cxn>
                  <a:cxn ang="0">
                    <a:pos x="43" y="63"/>
                  </a:cxn>
                  <a:cxn ang="0">
                    <a:pos x="32" y="73"/>
                  </a:cxn>
                  <a:cxn ang="0">
                    <a:pos x="24" y="83"/>
                  </a:cxn>
                  <a:cxn ang="0">
                    <a:pos x="15" y="93"/>
                  </a:cxn>
                  <a:cxn ang="0">
                    <a:pos x="9" y="105"/>
                  </a:cxn>
                  <a:cxn ang="0">
                    <a:pos x="4" y="115"/>
                  </a:cxn>
                  <a:cxn ang="0">
                    <a:pos x="2" y="127"/>
                  </a:cxn>
                  <a:cxn ang="0">
                    <a:pos x="0" y="139"/>
                  </a:cxn>
                  <a:cxn ang="0">
                    <a:pos x="4" y="149"/>
                  </a:cxn>
                  <a:cxn ang="0">
                    <a:pos x="15" y="152"/>
                  </a:cxn>
                  <a:cxn ang="0">
                    <a:pos x="4" y="149"/>
                  </a:cxn>
                  <a:cxn ang="0">
                    <a:pos x="6" y="161"/>
                  </a:cxn>
                  <a:cxn ang="0">
                    <a:pos x="15" y="152"/>
                  </a:cxn>
                  <a:cxn ang="0">
                    <a:pos x="6" y="142"/>
                  </a:cxn>
                </a:cxnLst>
                <a:rect l="0" t="0" r="r" b="b"/>
                <a:pathLst>
                  <a:path w="143" h="161">
                    <a:moveTo>
                      <a:pt x="6" y="142"/>
                    </a:moveTo>
                    <a:lnTo>
                      <a:pt x="19" y="145"/>
                    </a:lnTo>
                    <a:lnTo>
                      <a:pt x="17" y="137"/>
                    </a:lnTo>
                    <a:lnTo>
                      <a:pt x="17" y="129"/>
                    </a:lnTo>
                    <a:lnTo>
                      <a:pt x="19" y="120"/>
                    </a:lnTo>
                    <a:lnTo>
                      <a:pt x="23" y="110"/>
                    </a:lnTo>
                    <a:lnTo>
                      <a:pt x="28" y="102"/>
                    </a:lnTo>
                    <a:lnTo>
                      <a:pt x="36" y="91"/>
                    </a:lnTo>
                    <a:lnTo>
                      <a:pt x="45" y="81"/>
                    </a:lnTo>
                    <a:lnTo>
                      <a:pt x="55" y="73"/>
                    </a:lnTo>
                    <a:lnTo>
                      <a:pt x="75" y="56"/>
                    </a:lnTo>
                    <a:lnTo>
                      <a:pt x="100" y="39"/>
                    </a:lnTo>
                    <a:lnTo>
                      <a:pt x="122" y="24"/>
                    </a:lnTo>
                    <a:lnTo>
                      <a:pt x="143" y="11"/>
                    </a:lnTo>
                    <a:lnTo>
                      <a:pt x="133" y="0"/>
                    </a:lnTo>
                    <a:lnTo>
                      <a:pt x="113" y="12"/>
                    </a:lnTo>
                    <a:lnTo>
                      <a:pt x="88" y="27"/>
                    </a:lnTo>
                    <a:lnTo>
                      <a:pt x="66" y="44"/>
                    </a:lnTo>
                    <a:lnTo>
                      <a:pt x="43" y="63"/>
                    </a:lnTo>
                    <a:lnTo>
                      <a:pt x="32" y="73"/>
                    </a:lnTo>
                    <a:lnTo>
                      <a:pt x="24" y="83"/>
                    </a:lnTo>
                    <a:lnTo>
                      <a:pt x="15" y="93"/>
                    </a:lnTo>
                    <a:lnTo>
                      <a:pt x="9" y="105"/>
                    </a:lnTo>
                    <a:lnTo>
                      <a:pt x="4" y="115"/>
                    </a:lnTo>
                    <a:lnTo>
                      <a:pt x="2" y="127"/>
                    </a:lnTo>
                    <a:lnTo>
                      <a:pt x="0" y="139"/>
                    </a:lnTo>
                    <a:lnTo>
                      <a:pt x="4" y="149"/>
                    </a:lnTo>
                    <a:lnTo>
                      <a:pt x="15" y="152"/>
                    </a:lnTo>
                    <a:lnTo>
                      <a:pt x="4" y="149"/>
                    </a:lnTo>
                    <a:lnTo>
                      <a:pt x="6" y="161"/>
                    </a:lnTo>
                    <a:lnTo>
                      <a:pt x="15" y="152"/>
                    </a:lnTo>
                    <a:lnTo>
                      <a:pt x="6" y="1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80" name="Freeform 1052"/>
              <p:cNvSpPr>
                <a:spLocks/>
              </p:cNvSpPr>
              <p:nvPr/>
            </p:nvSpPr>
            <p:spPr bwMode="auto">
              <a:xfrm>
                <a:off x="2475" y="1008"/>
                <a:ext cx="114" cy="69"/>
              </a:xfrm>
              <a:custGeom>
                <a:avLst/>
                <a:gdLst/>
                <a:ahLst/>
                <a:cxnLst>
                  <a:cxn ang="0">
                    <a:pos x="112" y="41"/>
                  </a:cxn>
                  <a:cxn ang="0">
                    <a:pos x="114" y="35"/>
                  </a:cxn>
                  <a:cxn ang="0">
                    <a:pos x="112" y="24"/>
                  </a:cxn>
                  <a:cxn ang="0">
                    <a:pos x="111" y="14"/>
                  </a:cxn>
                  <a:cxn ang="0">
                    <a:pos x="105" y="5"/>
                  </a:cxn>
                  <a:cxn ang="0">
                    <a:pos x="96" y="0"/>
                  </a:cxn>
                  <a:cxn ang="0">
                    <a:pos x="86" y="0"/>
                  </a:cxn>
                  <a:cxn ang="0">
                    <a:pos x="77" y="2"/>
                  </a:cxn>
                  <a:cxn ang="0">
                    <a:pos x="67" y="7"/>
                  </a:cxn>
                  <a:cxn ang="0">
                    <a:pos x="58" y="12"/>
                  </a:cxn>
                  <a:cxn ang="0">
                    <a:pos x="24" y="39"/>
                  </a:cxn>
                  <a:cxn ang="0">
                    <a:pos x="0" y="59"/>
                  </a:cxn>
                  <a:cxn ang="0">
                    <a:pos x="9" y="69"/>
                  </a:cxn>
                  <a:cxn ang="0">
                    <a:pos x="34" y="49"/>
                  </a:cxn>
                  <a:cxn ang="0">
                    <a:pos x="67" y="22"/>
                  </a:cxn>
                  <a:cxn ang="0">
                    <a:pos x="75" y="19"/>
                  </a:cxn>
                  <a:cxn ang="0">
                    <a:pos x="82" y="15"/>
                  </a:cxn>
                  <a:cxn ang="0">
                    <a:pos x="88" y="14"/>
                  </a:cxn>
                  <a:cxn ang="0">
                    <a:pos x="92" y="14"/>
                  </a:cxn>
                  <a:cxn ang="0">
                    <a:pos x="94" y="15"/>
                  </a:cxn>
                  <a:cxn ang="0">
                    <a:pos x="96" y="19"/>
                  </a:cxn>
                  <a:cxn ang="0">
                    <a:pos x="97" y="25"/>
                  </a:cxn>
                  <a:cxn ang="0">
                    <a:pos x="99" y="35"/>
                  </a:cxn>
                  <a:cxn ang="0">
                    <a:pos x="99" y="32"/>
                  </a:cxn>
                  <a:cxn ang="0">
                    <a:pos x="112" y="41"/>
                  </a:cxn>
                </a:cxnLst>
                <a:rect l="0" t="0" r="r" b="b"/>
                <a:pathLst>
                  <a:path w="114" h="69">
                    <a:moveTo>
                      <a:pt x="112" y="41"/>
                    </a:moveTo>
                    <a:lnTo>
                      <a:pt x="114" y="35"/>
                    </a:lnTo>
                    <a:lnTo>
                      <a:pt x="112" y="24"/>
                    </a:lnTo>
                    <a:lnTo>
                      <a:pt x="111" y="14"/>
                    </a:lnTo>
                    <a:lnTo>
                      <a:pt x="105" y="5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77" y="2"/>
                    </a:lnTo>
                    <a:lnTo>
                      <a:pt x="67" y="7"/>
                    </a:lnTo>
                    <a:lnTo>
                      <a:pt x="58" y="12"/>
                    </a:lnTo>
                    <a:lnTo>
                      <a:pt x="24" y="39"/>
                    </a:lnTo>
                    <a:lnTo>
                      <a:pt x="0" y="59"/>
                    </a:lnTo>
                    <a:lnTo>
                      <a:pt x="9" y="69"/>
                    </a:lnTo>
                    <a:lnTo>
                      <a:pt x="34" y="49"/>
                    </a:lnTo>
                    <a:lnTo>
                      <a:pt x="67" y="22"/>
                    </a:lnTo>
                    <a:lnTo>
                      <a:pt x="75" y="19"/>
                    </a:lnTo>
                    <a:lnTo>
                      <a:pt x="82" y="15"/>
                    </a:lnTo>
                    <a:lnTo>
                      <a:pt x="88" y="14"/>
                    </a:lnTo>
                    <a:lnTo>
                      <a:pt x="92" y="14"/>
                    </a:lnTo>
                    <a:lnTo>
                      <a:pt x="94" y="15"/>
                    </a:lnTo>
                    <a:lnTo>
                      <a:pt x="96" y="19"/>
                    </a:lnTo>
                    <a:lnTo>
                      <a:pt x="97" y="25"/>
                    </a:lnTo>
                    <a:lnTo>
                      <a:pt x="99" y="35"/>
                    </a:lnTo>
                    <a:lnTo>
                      <a:pt x="99" y="32"/>
                    </a:lnTo>
                    <a:lnTo>
                      <a:pt x="112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81" name="Freeform 1053"/>
              <p:cNvSpPr>
                <a:spLocks/>
              </p:cNvSpPr>
              <p:nvPr/>
            </p:nvSpPr>
            <p:spPr bwMode="auto">
              <a:xfrm>
                <a:off x="2460" y="1040"/>
                <a:ext cx="127" cy="66"/>
              </a:xfrm>
              <a:custGeom>
                <a:avLst/>
                <a:gdLst/>
                <a:ahLst/>
                <a:cxnLst>
                  <a:cxn ang="0">
                    <a:pos x="5" y="57"/>
                  </a:cxn>
                  <a:cxn ang="0">
                    <a:pos x="0" y="57"/>
                  </a:cxn>
                  <a:cxn ang="0">
                    <a:pos x="20" y="64"/>
                  </a:cxn>
                  <a:cxn ang="0">
                    <a:pos x="41" y="66"/>
                  </a:cxn>
                  <a:cxn ang="0">
                    <a:pos x="50" y="66"/>
                  </a:cxn>
                  <a:cxn ang="0">
                    <a:pos x="58" y="64"/>
                  </a:cxn>
                  <a:cxn ang="0">
                    <a:pos x="67" y="63"/>
                  </a:cxn>
                  <a:cxn ang="0">
                    <a:pos x="75" y="59"/>
                  </a:cxn>
                  <a:cxn ang="0">
                    <a:pos x="90" y="51"/>
                  </a:cxn>
                  <a:cxn ang="0">
                    <a:pos x="103" y="39"/>
                  </a:cxn>
                  <a:cxn ang="0">
                    <a:pos x="114" y="24"/>
                  </a:cxn>
                  <a:cxn ang="0">
                    <a:pos x="127" y="9"/>
                  </a:cxn>
                  <a:cxn ang="0">
                    <a:pos x="114" y="0"/>
                  </a:cxn>
                  <a:cxn ang="0">
                    <a:pos x="103" y="17"/>
                  </a:cxn>
                  <a:cxn ang="0">
                    <a:pos x="90" y="29"/>
                  </a:cxn>
                  <a:cxn ang="0">
                    <a:pos x="79" y="39"/>
                  </a:cxn>
                  <a:cxn ang="0">
                    <a:pos x="67" y="47"/>
                  </a:cxn>
                  <a:cxn ang="0">
                    <a:pos x="62" y="49"/>
                  </a:cxn>
                  <a:cxn ang="0">
                    <a:pos x="56" y="51"/>
                  </a:cxn>
                  <a:cxn ang="0">
                    <a:pos x="49" y="52"/>
                  </a:cxn>
                  <a:cxn ang="0">
                    <a:pos x="41" y="52"/>
                  </a:cxn>
                  <a:cxn ang="0">
                    <a:pos x="26" y="51"/>
                  </a:cxn>
                  <a:cxn ang="0">
                    <a:pos x="5" y="44"/>
                  </a:cxn>
                  <a:cxn ang="0">
                    <a:pos x="0" y="44"/>
                  </a:cxn>
                  <a:cxn ang="0">
                    <a:pos x="5" y="57"/>
                  </a:cxn>
                </a:cxnLst>
                <a:rect l="0" t="0" r="r" b="b"/>
                <a:pathLst>
                  <a:path w="127" h="66">
                    <a:moveTo>
                      <a:pt x="5" y="57"/>
                    </a:moveTo>
                    <a:lnTo>
                      <a:pt x="0" y="57"/>
                    </a:lnTo>
                    <a:lnTo>
                      <a:pt x="20" y="64"/>
                    </a:lnTo>
                    <a:lnTo>
                      <a:pt x="41" y="66"/>
                    </a:lnTo>
                    <a:lnTo>
                      <a:pt x="50" y="66"/>
                    </a:lnTo>
                    <a:lnTo>
                      <a:pt x="58" y="64"/>
                    </a:lnTo>
                    <a:lnTo>
                      <a:pt x="67" y="63"/>
                    </a:lnTo>
                    <a:lnTo>
                      <a:pt x="75" y="59"/>
                    </a:lnTo>
                    <a:lnTo>
                      <a:pt x="90" y="51"/>
                    </a:lnTo>
                    <a:lnTo>
                      <a:pt x="103" y="39"/>
                    </a:lnTo>
                    <a:lnTo>
                      <a:pt x="114" y="24"/>
                    </a:lnTo>
                    <a:lnTo>
                      <a:pt x="127" y="9"/>
                    </a:lnTo>
                    <a:lnTo>
                      <a:pt x="114" y="0"/>
                    </a:lnTo>
                    <a:lnTo>
                      <a:pt x="103" y="17"/>
                    </a:lnTo>
                    <a:lnTo>
                      <a:pt x="90" y="29"/>
                    </a:lnTo>
                    <a:lnTo>
                      <a:pt x="79" y="39"/>
                    </a:lnTo>
                    <a:lnTo>
                      <a:pt x="67" y="47"/>
                    </a:lnTo>
                    <a:lnTo>
                      <a:pt x="62" y="49"/>
                    </a:lnTo>
                    <a:lnTo>
                      <a:pt x="56" y="51"/>
                    </a:lnTo>
                    <a:lnTo>
                      <a:pt x="49" y="52"/>
                    </a:lnTo>
                    <a:lnTo>
                      <a:pt x="41" y="52"/>
                    </a:lnTo>
                    <a:lnTo>
                      <a:pt x="26" y="51"/>
                    </a:lnTo>
                    <a:lnTo>
                      <a:pt x="5" y="44"/>
                    </a:lnTo>
                    <a:lnTo>
                      <a:pt x="0" y="44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82" name="Freeform 1054"/>
              <p:cNvSpPr>
                <a:spLocks/>
              </p:cNvSpPr>
              <p:nvPr/>
            </p:nvSpPr>
            <p:spPr bwMode="auto">
              <a:xfrm>
                <a:off x="2172" y="1084"/>
                <a:ext cx="293" cy="179"/>
              </a:xfrm>
              <a:custGeom>
                <a:avLst/>
                <a:gdLst/>
                <a:ahLst/>
                <a:cxnLst>
                  <a:cxn ang="0">
                    <a:pos x="17" y="170"/>
                  </a:cxn>
                  <a:cxn ang="0">
                    <a:pos x="15" y="179"/>
                  </a:cxn>
                  <a:cxn ang="0">
                    <a:pos x="85" y="128"/>
                  </a:cxn>
                  <a:cxn ang="0">
                    <a:pos x="156" y="79"/>
                  </a:cxn>
                  <a:cxn ang="0">
                    <a:pos x="190" y="57"/>
                  </a:cxn>
                  <a:cxn ang="0">
                    <a:pos x="226" y="39"/>
                  </a:cxn>
                  <a:cxn ang="0">
                    <a:pos x="243" y="32"/>
                  </a:cxn>
                  <a:cxn ang="0">
                    <a:pos x="260" y="24"/>
                  </a:cxn>
                  <a:cxn ang="0">
                    <a:pos x="276" y="19"/>
                  </a:cxn>
                  <a:cxn ang="0">
                    <a:pos x="293" y="13"/>
                  </a:cxn>
                  <a:cxn ang="0">
                    <a:pos x="288" y="0"/>
                  </a:cxn>
                  <a:cxn ang="0">
                    <a:pos x="271" y="5"/>
                  </a:cxn>
                  <a:cxn ang="0">
                    <a:pos x="254" y="12"/>
                  </a:cxn>
                  <a:cxn ang="0">
                    <a:pos x="235" y="19"/>
                  </a:cxn>
                  <a:cxn ang="0">
                    <a:pos x="218" y="27"/>
                  </a:cxn>
                  <a:cxn ang="0">
                    <a:pos x="183" y="45"/>
                  </a:cxn>
                  <a:cxn ang="0">
                    <a:pos x="147" y="67"/>
                  </a:cxn>
                  <a:cxn ang="0">
                    <a:pos x="75" y="116"/>
                  </a:cxn>
                  <a:cxn ang="0">
                    <a:pos x="6" y="167"/>
                  </a:cxn>
                  <a:cxn ang="0">
                    <a:pos x="4" y="175"/>
                  </a:cxn>
                  <a:cxn ang="0">
                    <a:pos x="6" y="167"/>
                  </a:cxn>
                  <a:cxn ang="0">
                    <a:pos x="0" y="170"/>
                  </a:cxn>
                  <a:cxn ang="0">
                    <a:pos x="4" y="175"/>
                  </a:cxn>
                  <a:cxn ang="0">
                    <a:pos x="17" y="170"/>
                  </a:cxn>
                </a:cxnLst>
                <a:rect l="0" t="0" r="r" b="b"/>
                <a:pathLst>
                  <a:path w="293" h="179">
                    <a:moveTo>
                      <a:pt x="17" y="170"/>
                    </a:moveTo>
                    <a:lnTo>
                      <a:pt x="15" y="179"/>
                    </a:lnTo>
                    <a:lnTo>
                      <a:pt x="85" y="128"/>
                    </a:lnTo>
                    <a:lnTo>
                      <a:pt x="156" y="79"/>
                    </a:lnTo>
                    <a:lnTo>
                      <a:pt x="190" y="57"/>
                    </a:lnTo>
                    <a:lnTo>
                      <a:pt x="226" y="39"/>
                    </a:lnTo>
                    <a:lnTo>
                      <a:pt x="243" y="32"/>
                    </a:lnTo>
                    <a:lnTo>
                      <a:pt x="260" y="24"/>
                    </a:lnTo>
                    <a:lnTo>
                      <a:pt x="276" y="19"/>
                    </a:lnTo>
                    <a:lnTo>
                      <a:pt x="293" y="13"/>
                    </a:lnTo>
                    <a:lnTo>
                      <a:pt x="288" y="0"/>
                    </a:lnTo>
                    <a:lnTo>
                      <a:pt x="271" y="5"/>
                    </a:lnTo>
                    <a:lnTo>
                      <a:pt x="254" y="12"/>
                    </a:lnTo>
                    <a:lnTo>
                      <a:pt x="235" y="19"/>
                    </a:lnTo>
                    <a:lnTo>
                      <a:pt x="218" y="27"/>
                    </a:lnTo>
                    <a:lnTo>
                      <a:pt x="183" y="45"/>
                    </a:lnTo>
                    <a:lnTo>
                      <a:pt x="147" y="67"/>
                    </a:lnTo>
                    <a:lnTo>
                      <a:pt x="75" y="116"/>
                    </a:lnTo>
                    <a:lnTo>
                      <a:pt x="6" y="167"/>
                    </a:lnTo>
                    <a:lnTo>
                      <a:pt x="4" y="175"/>
                    </a:lnTo>
                    <a:lnTo>
                      <a:pt x="6" y="167"/>
                    </a:lnTo>
                    <a:lnTo>
                      <a:pt x="0" y="170"/>
                    </a:lnTo>
                    <a:lnTo>
                      <a:pt x="4" y="175"/>
                    </a:lnTo>
                    <a:lnTo>
                      <a:pt x="17" y="17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83" name="Freeform 1055"/>
              <p:cNvSpPr>
                <a:spLocks/>
              </p:cNvSpPr>
              <p:nvPr/>
            </p:nvSpPr>
            <p:spPr bwMode="auto">
              <a:xfrm>
                <a:off x="2157" y="1254"/>
                <a:ext cx="47" cy="107"/>
              </a:xfrm>
              <a:custGeom>
                <a:avLst/>
                <a:gdLst/>
                <a:ahLst/>
                <a:cxnLst>
                  <a:cxn ang="0">
                    <a:pos x="15" y="100"/>
                  </a:cxn>
                  <a:cxn ang="0">
                    <a:pos x="13" y="107"/>
                  </a:cxn>
                  <a:cxn ang="0">
                    <a:pos x="27" y="93"/>
                  </a:cxn>
                  <a:cxn ang="0">
                    <a:pos x="38" y="80"/>
                  </a:cxn>
                  <a:cxn ang="0">
                    <a:pos x="43" y="66"/>
                  </a:cxn>
                  <a:cxn ang="0">
                    <a:pos x="47" y="53"/>
                  </a:cxn>
                  <a:cxn ang="0">
                    <a:pos x="47" y="41"/>
                  </a:cxn>
                  <a:cxn ang="0">
                    <a:pos x="43" y="27"/>
                  </a:cxn>
                  <a:cxn ang="0">
                    <a:pos x="40" y="14"/>
                  </a:cxn>
                  <a:cxn ang="0">
                    <a:pos x="32" y="0"/>
                  </a:cxn>
                  <a:cxn ang="0">
                    <a:pos x="19" y="5"/>
                  </a:cxn>
                  <a:cxn ang="0">
                    <a:pos x="25" y="19"/>
                  </a:cxn>
                  <a:cxn ang="0">
                    <a:pos x="28" y="31"/>
                  </a:cxn>
                  <a:cxn ang="0">
                    <a:pos x="32" y="41"/>
                  </a:cxn>
                  <a:cxn ang="0">
                    <a:pos x="32" y="53"/>
                  </a:cxn>
                  <a:cxn ang="0">
                    <a:pos x="28" y="63"/>
                  </a:cxn>
                  <a:cxn ang="0">
                    <a:pos x="23" y="73"/>
                  </a:cxn>
                  <a:cxn ang="0">
                    <a:pos x="15" y="85"/>
                  </a:cxn>
                  <a:cxn ang="0">
                    <a:pos x="2" y="96"/>
                  </a:cxn>
                  <a:cxn ang="0">
                    <a:pos x="0" y="103"/>
                  </a:cxn>
                  <a:cxn ang="0">
                    <a:pos x="2" y="96"/>
                  </a:cxn>
                  <a:cxn ang="0">
                    <a:pos x="0" y="100"/>
                  </a:cxn>
                  <a:cxn ang="0">
                    <a:pos x="0" y="103"/>
                  </a:cxn>
                  <a:cxn ang="0">
                    <a:pos x="15" y="100"/>
                  </a:cxn>
                </a:cxnLst>
                <a:rect l="0" t="0" r="r" b="b"/>
                <a:pathLst>
                  <a:path w="47" h="107">
                    <a:moveTo>
                      <a:pt x="15" y="100"/>
                    </a:moveTo>
                    <a:lnTo>
                      <a:pt x="13" y="107"/>
                    </a:lnTo>
                    <a:lnTo>
                      <a:pt x="27" y="93"/>
                    </a:lnTo>
                    <a:lnTo>
                      <a:pt x="38" y="80"/>
                    </a:lnTo>
                    <a:lnTo>
                      <a:pt x="43" y="66"/>
                    </a:lnTo>
                    <a:lnTo>
                      <a:pt x="47" y="53"/>
                    </a:lnTo>
                    <a:lnTo>
                      <a:pt x="47" y="41"/>
                    </a:lnTo>
                    <a:lnTo>
                      <a:pt x="43" y="27"/>
                    </a:lnTo>
                    <a:lnTo>
                      <a:pt x="40" y="14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25" y="19"/>
                    </a:lnTo>
                    <a:lnTo>
                      <a:pt x="28" y="31"/>
                    </a:lnTo>
                    <a:lnTo>
                      <a:pt x="32" y="41"/>
                    </a:lnTo>
                    <a:lnTo>
                      <a:pt x="32" y="53"/>
                    </a:lnTo>
                    <a:lnTo>
                      <a:pt x="28" y="63"/>
                    </a:lnTo>
                    <a:lnTo>
                      <a:pt x="23" y="73"/>
                    </a:lnTo>
                    <a:lnTo>
                      <a:pt x="15" y="85"/>
                    </a:lnTo>
                    <a:lnTo>
                      <a:pt x="2" y="96"/>
                    </a:lnTo>
                    <a:lnTo>
                      <a:pt x="0" y="103"/>
                    </a:lnTo>
                    <a:lnTo>
                      <a:pt x="2" y="96"/>
                    </a:lnTo>
                    <a:lnTo>
                      <a:pt x="0" y="100"/>
                    </a:lnTo>
                    <a:lnTo>
                      <a:pt x="0" y="103"/>
                    </a:lnTo>
                    <a:lnTo>
                      <a:pt x="15" y="10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84" name="Freeform 1056"/>
              <p:cNvSpPr>
                <a:spLocks/>
              </p:cNvSpPr>
              <p:nvPr/>
            </p:nvSpPr>
            <p:spPr bwMode="auto">
              <a:xfrm>
                <a:off x="2155" y="1354"/>
                <a:ext cx="21" cy="106"/>
              </a:xfrm>
              <a:custGeom>
                <a:avLst/>
                <a:gdLst/>
                <a:ahLst/>
                <a:cxnLst>
                  <a:cxn ang="0">
                    <a:pos x="10" y="93"/>
                  </a:cxn>
                  <a:cxn ang="0">
                    <a:pos x="17" y="98"/>
                  </a:cxn>
                  <a:cxn ang="0">
                    <a:pos x="15" y="89"/>
                  </a:cxn>
                  <a:cxn ang="0">
                    <a:pos x="15" y="79"/>
                  </a:cxn>
                  <a:cxn ang="0">
                    <a:pos x="17" y="67"/>
                  </a:cxn>
                  <a:cxn ang="0">
                    <a:pos x="19" y="54"/>
                  </a:cxn>
                  <a:cxn ang="0">
                    <a:pos x="19" y="40"/>
                  </a:cxn>
                  <a:cxn ang="0">
                    <a:pos x="21" y="27"/>
                  </a:cxn>
                  <a:cxn ang="0">
                    <a:pos x="19" y="13"/>
                  </a:cxn>
                  <a:cxn ang="0">
                    <a:pos x="17" y="0"/>
                  </a:cxn>
                  <a:cxn ang="0">
                    <a:pos x="2" y="3"/>
                  </a:cxn>
                  <a:cxn ang="0">
                    <a:pos x="4" y="13"/>
                  </a:cxn>
                  <a:cxn ang="0">
                    <a:pos x="4" y="27"/>
                  </a:cxn>
                  <a:cxn ang="0">
                    <a:pos x="4" y="39"/>
                  </a:cxn>
                  <a:cxn ang="0">
                    <a:pos x="2" y="52"/>
                  </a:cxn>
                  <a:cxn ang="0">
                    <a:pos x="0" y="66"/>
                  </a:cxn>
                  <a:cxn ang="0">
                    <a:pos x="0" y="79"/>
                  </a:cxn>
                  <a:cxn ang="0">
                    <a:pos x="0" y="91"/>
                  </a:cxn>
                  <a:cxn ang="0">
                    <a:pos x="2" y="101"/>
                  </a:cxn>
                  <a:cxn ang="0">
                    <a:pos x="10" y="106"/>
                  </a:cxn>
                  <a:cxn ang="0">
                    <a:pos x="2" y="101"/>
                  </a:cxn>
                  <a:cxn ang="0">
                    <a:pos x="4" y="106"/>
                  </a:cxn>
                  <a:cxn ang="0">
                    <a:pos x="10" y="106"/>
                  </a:cxn>
                  <a:cxn ang="0">
                    <a:pos x="10" y="93"/>
                  </a:cxn>
                </a:cxnLst>
                <a:rect l="0" t="0" r="r" b="b"/>
                <a:pathLst>
                  <a:path w="21" h="106">
                    <a:moveTo>
                      <a:pt x="10" y="93"/>
                    </a:moveTo>
                    <a:lnTo>
                      <a:pt x="17" y="98"/>
                    </a:lnTo>
                    <a:lnTo>
                      <a:pt x="15" y="89"/>
                    </a:lnTo>
                    <a:lnTo>
                      <a:pt x="15" y="79"/>
                    </a:lnTo>
                    <a:lnTo>
                      <a:pt x="17" y="67"/>
                    </a:lnTo>
                    <a:lnTo>
                      <a:pt x="19" y="54"/>
                    </a:lnTo>
                    <a:lnTo>
                      <a:pt x="19" y="40"/>
                    </a:lnTo>
                    <a:lnTo>
                      <a:pt x="21" y="27"/>
                    </a:lnTo>
                    <a:lnTo>
                      <a:pt x="19" y="13"/>
                    </a:lnTo>
                    <a:lnTo>
                      <a:pt x="17" y="0"/>
                    </a:lnTo>
                    <a:lnTo>
                      <a:pt x="2" y="3"/>
                    </a:lnTo>
                    <a:lnTo>
                      <a:pt x="4" y="13"/>
                    </a:lnTo>
                    <a:lnTo>
                      <a:pt x="4" y="27"/>
                    </a:lnTo>
                    <a:lnTo>
                      <a:pt x="4" y="39"/>
                    </a:lnTo>
                    <a:lnTo>
                      <a:pt x="2" y="52"/>
                    </a:lnTo>
                    <a:lnTo>
                      <a:pt x="0" y="66"/>
                    </a:lnTo>
                    <a:lnTo>
                      <a:pt x="0" y="79"/>
                    </a:lnTo>
                    <a:lnTo>
                      <a:pt x="0" y="91"/>
                    </a:lnTo>
                    <a:lnTo>
                      <a:pt x="2" y="101"/>
                    </a:lnTo>
                    <a:lnTo>
                      <a:pt x="10" y="106"/>
                    </a:lnTo>
                    <a:lnTo>
                      <a:pt x="2" y="101"/>
                    </a:lnTo>
                    <a:lnTo>
                      <a:pt x="4" y="106"/>
                    </a:lnTo>
                    <a:lnTo>
                      <a:pt x="10" y="106"/>
                    </a:lnTo>
                    <a:lnTo>
                      <a:pt x="10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85" name="Freeform 1057"/>
              <p:cNvSpPr>
                <a:spLocks/>
              </p:cNvSpPr>
              <p:nvPr/>
            </p:nvSpPr>
            <p:spPr bwMode="auto">
              <a:xfrm>
                <a:off x="2155" y="1447"/>
                <a:ext cx="77" cy="102"/>
              </a:xfrm>
              <a:custGeom>
                <a:avLst/>
                <a:gdLst/>
                <a:ahLst/>
                <a:cxnLst>
                  <a:cxn ang="0">
                    <a:pos x="15" y="92"/>
                  </a:cxn>
                  <a:cxn ang="0">
                    <a:pos x="17" y="101"/>
                  </a:cxn>
                  <a:cxn ang="0">
                    <a:pos x="45" y="70"/>
                  </a:cxn>
                  <a:cxn ang="0">
                    <a:pos x="72" y="40"/>
                  </a:cxn>
                  <a:cxn ang="0">
                    <a:pos x="76" y="32"/>
                  </a:cxn>
                  <a:cxn ang="0">
                    <a:pos x="77" y="23"/>
                  </a:cxn>
                  <a:cxn ang="0">
                    <a:pos x="74" y="16"/>
                  </a:cxn>
                  <a:cxn ang="0">
                    <a:pos x="68" y="10"/>
                  </a:cxn>
                  <a:cxn ang="0">
                    <a:pos x="59" y="5"/>
                  </a:cxn>
                  <a:cxn ang="0">
                    <a:pos x="45" y="1"/>
                  </a:cxn>
                  <a:cxn ang="0">
                    <a:pos x="30" y="0"/>
                  </a:cxn>
                  <a:cxn ang="0">
                    <a:pos x="10" y="0"/>
                  </a:cxn>
                  <a:cxn ang="0">
                    <a:pos x="10" y="13"/>
                  </a:cxn>
                  <a:cxn ang="0">
                    <a:pos x="29" y="15"/>
                  </a:cxn>
                  <a:cxn ang="0">
                    <a:pos x="44" y="16"/>
                  </a:cxn>
                  <a:cxn ang="0">
                    <a:pos x="53" y="18"/>
                  </a:cxn>
                  <a:cxn ang="0">
                    <a:pos x="59" y="20"/>
                  </a:cxn>
                  <a:cxn ang="0">
                    <a:pos x="61" y="23"/>
                  </a:cxn>
                  <a:cxn ang="0">
                    <a:pos x="61" y="25"/>
                  </a:cxn>
                  <a:cxn ang="0">
                    <a:pos x="61" y="28"/>
                  </a:cxn>
                  <a:cxn ang="0">
                    <a:pos x="59" y="32"/>
                  </a:cxn>
                  <a:cxn ang="0">
                    <a:pos x="34" y="62"/>
                  </a:cxn>
                  <a:cxn ang="0">
                    <a:pos x="4" y="94"/>
                  </a:cxn>
                  <a:cxn ang="0">
                    <a:pos x="4" y="102"/>
                  </a:cxn>
                  <a:cxn ang="0">
                    <a:pos x="4" y="94"/>
                  </a:cxn>
                  <a:cxn ang="0">
                    <a:pos x="0" y="99"/>
                  </a:cxn>
                  <a:cxn ang="0">
                    <a:pos x="4" y="102"/>
                  </a:cxn>
                  <a:cxn ang="0">
                    <a:pos x="15" y="92"/>
                  </a:cxn>
                </a:cxnLst>
                <a:rect l="0" t="0" r="r" b="b"/>
                <a:pathLst>
                  <a:path w="77" h="102">
                    <a:moveTo>
                      <a:pt x="15" y="92"/>
                    </a:moveTo>
                    <a:lnTo>
                      <a:pt x="17" y="101"/>
                    </a:lnTo>
                    <a:lnTo>
                      <a:pt x="45" y="70"/>
                    </a:lnTo>
                    <a:lnTo>
                      <a:pt x="72" y="40"/>
                    </a:lnTo>
                    <a:lnTo>
                      <a:pt x="76" y="32"/>
                    </a:lnTo>
                    <a:lnTo>
                      <a:pt x="77" y="23"/>
                    </a:lnTo>
                    <a:lnTo>
                      <a:pt x="74" y="16"/>
                    </a:lnTo>
                    <a:lnTo>
                      <a:pt x="68" y="10"/>
                    </a:lnTo>
                    <a:lnTo>
                      <a:pt x="59" y="5"/>
                    </a:lnTo>
                    <a:lnTo>
                      <a:pt x="45" y="1"/>
                    </a:lnTo>
                    <a:lnTo>
                      <a:pt x="30" y="0"/>
                    </a:lnTo>
                    <a:lnTo>
                      <a:pt x="10" y="0"/>
                    </a:lnTo>
                    <a:lnTo>
                      <a:pt x="10" y="13"/>
                    </a:lnTo>
                    <a:lnTo>
                      <a:pt x="29" y="15"/>
                    </a:lnTo>
                    <a:lnTo>
                      <a:pt x="44" y="16"/>
                    </a:lnTo>
                    <a:lnTo>
                      <a:pt x="53" y="18"/>
                    </a:lnTo>
                    <a:lnTo>
                      <a:pt x="59" y="20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1" y="28"/>
                    </a:lnTo>
                    <a:lnTo>
                      <a:pt x="59" y="32"/>
                    </a:lnTo>
                    <a:lnTo>
                      <a:pt x="34" y="62"/>
                    </a:lnTo>
                    <a:lnTo>
                      <a:pt x="4" y="94"/>
                    </a:lnTo>
                    <a:lnTo>
                      <a:pt x="4" y="102"/>
                    </a:lnTo>
                    <a:lnTo>
                      <a:pt x="4" y="94"/>
                    </a:lnTo>
                    <a:lnTo>
                      <a:pt x="0" y="99"/>
                    </a:lnTo>
                    <a:lnTo>
                      <a:pt x="4" y="102"/>
                    </a:lnTo>
                    <a:lnTo>
                      <a:pt x="15" y="9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86" name="Freeform 1058"/>
              <p:cNvSpPr>
                <a:spLocks/>
              </p:cNvSpPr>
              <p:nvPr/>
            </p:nvSpPr>
            <p:spPr bwMode="auto">
              <a:xfrm>
                <a:off x="2159" y="1534"/>
                <a:ext cx="73" cy="32"/>
              </a:xfrm>
              <a:custGeom>
                <a:avLst/>
                <a:gdLst/>
                <a:ahLst/>
                <a:cxnLst>
                  <a:cxn ang="0">
                    <a:pos x="73" y="9"/>
                  </a:cxn>
                  <a:cxn ang="0">
                    <a:pos x="62" y="4"/>
                  </a:cxn>
                  <a:cxn ang="0">
                    <a:pos x="41" y="15"/>
                  </a:cxn>
                  <a:cxn ang="0">
                    <a:pos x="30" y="19"/>
                  </a:cxn>
                  <a:cxn ang="0">
                    <a:pos x="28" y="19"/>
                  </a:cxn>
                  <a:cxn ang="0">
                    <a:pos x="26" y="17"/>
                  </a:cxn>
                  <a:cxn ang="0">
                    <a:pos x="19" y="12"/>
                  </a:cxn>
                  <a:cxn ang="0">
                    <a:pos x="11" y="5"/>
                  </a:cxn>
                  <a:cxn ang="0">
                    <a:pos x="0" y="15"/>
                  </a:cxn>
                  <a:cxn ang="0">
                    <a:pos x="10" y="24"/>
                  </a:cxn>
                  <a:cxn ang="0">
                    <a:pos x="17" y="29"/>
                  </a:cxn>
                  <a:cxn ang="0">
                    <a:pos x="25" y="32"/>
                  </a:cxn>
                  <a:cxn ang="0">
                    <a:pos x="34" y="32"/>
                  </a:cxn>
                  <a:cxn ang="0">
                    <a:pos x="47" y="27"/>
                  </a:cxn>
                  <a:cxn ang="0">
                    <a:pos x="70" y="17"/>
                  </a:cxn>
                  <a:cxn ang="0">
                    <a:pos x="58" y="12"/>
                  </a:cxn>
                  <a:cxn ang="0">
                    <a:pos x="73" y="9"/>
                  </a:cxn>
                  <a:cxn ang="0">
                    <a:pos x="70" y="0"/>
                  </a:cxn>
                  <a:cxn ang="0">
                    <a:pos x="62" y="4"/>
                  </a:cxn>
                  <a:cxn ang="0">
                    <a:pos x="73" y="9"/>
                  </a:cxn>
                </a:cxnLst>
                <a:rect l="0" t="0" r="r" b="b"/>
                <a:pathLst>
                  <a:path w="73" h="32">
                    <a:moveTo>
                      <a:pt x="73" y="9"/>
                    </a:moveTo>
                    <a:lnTo>
                      <a:pt x="62" y="4"/>
                    </a:lnTo>
                    <a:lnTo>
                      <a:pt x="41" y="15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6" y="17"/>
                    </a:lnTo>
                    <a:lnTo>
                      <a:pt x="19" y="12"/>
                    </a:lnTo>
                    <a:lnTo>
                      <a:pt x="11" y="5"/>
                    </a:lnTo>
                    <a:lnTo>
                      <a:pt x="0" y="15"/>
                    </a:lnTo>
                    <a:lnTo>
                      <a:pt x="10" y="24"/>
                    </a:lnTo>
                    <a:lnTo>
                      <a:pt x="17" y="29"/>
                    </a:lnTo>
                    <a:lnTo>
                      <a:pt x="25" y="32"/>
                    </a:lnTo>
                    <a:lnTo>
                      <a:pt x="34" y="32"/>
                    </a:lnTo>
                    <a:lnTo>
                      <a:pt x="47" y="27"/>
                    </a:lnTo>
                    <a:lnTo>
                      <a:pt x="70" y="17"/>
                    </a:lnTo>
                    <a:lnTo>
                      <a:pt x="58" y="12"/>
                    </a:lnTo>
                    <a:lnTo>
                      <a:pt x="73" y="9"/>
                    </a:lnTo>
                    <a:lnTo>
                      <a:pt x="70" y="0"/>
                    </a:lnTo>
                    <a:lnTo>
                      <a:pt x="62" y="4"/>
                    </a:lnTo>
                    <a:lnTo>
                      <a:pt x="73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87" name="Freeform 1059"/>
              <p:cNvSpPr>
                <a:spLocks/>
              </p:cNvSpPr>
              <p:nvPr/>
            </p:nvSpPr>
            <p:spPr bwMode="auto">
              <a:xfrm>
                <a:off x="2184" y="1543"/>
                <a:ext cx="54" cy="82"/>
              </a:xfrm>
              <a:custGeom>
                <a:avLst/>
                <a:gdLst/>
                <a:ahLst/>
                <a:cxnLst>
                  <a:cxn ang="0">
                    <a:pos x="15" y="77"/>
                  </a:cxn>
                  <a:cxn ang="0">
                    <a:pos x="13" y="82"/>
                  </a:cxn>
                  <a:cxn ang="0">
                    <a:pos x="30" y="67"/>
                  </a:cxn>
                  <a:cxn ang="0">
                    <a:pos x="45" y="50"/>
                  </a:cxn>
                  <a:cxn ang="0">
                    <a:pos x="50" y="40"/>
                  </a:cxn>
                  <a:cxn ang="0">
                    <a:pos x="54" y="28"/>
                  </a:cxn>
                  <a:cxn ang="0">
                    <a:pos x="52" y="15"/>
                  </a:cxn>
                  <a:cxn ang="0">
                    <a:pos x="48" y="0"/>
                  </a:cxn>
                  <a:cxn ang="0">
                    <a:pos x="33" y="3"/>
                  </a:cxn>
                  <a:cxn ang="0">
                    <a:pos x="37" y="17"/>
                  </a:cxn>
                  <a:cxn ang="0">
                    <a:pos x="37" y="28"/>
                  </a:cxn>
                  <a:cxn ang="0">
                    <a:pos x="37" y="37"/>
                  </a:cxn>
                  <a:cxn ang="0">
                    <a:pos x="33" y="44"/>
                  </a:cxn>
                  <a:cxn ang="0">
                    <a:pos x="18" y="57"/>
                  </a:cxn>
                  <a:cxn ang="0">
                    <a:pos x="1" y="72"/>
                  </a:cxn>
                  <a:cxn ang="0">
                    <a:pos x="0" y="77"/>
                  </a:cxn>
                  <a:cxn ang="0">
                    <a:pos x="15" y="77"/>
                  </a:cxn>
                </a:cxnLst>
                <a:rect l="0" t="0" r="r" b="b"/>
                <a:pathLst>
                  <a:path w="54" h="82">
                    <a:moveTo>
                      <a:pt x="15" y="77"/>
                    </a:moveTo>
                    <a:lnTo>
                      <a:pt x="13" y="82"/>
                    </a:lnTo>
                    <a:lnTo>
                      <a:pt x="30" y="67"/>
                    </a:lnTo>
                    <a:lnTo>
                      <a:pt x="45" y="50"/>
                    </a:lnTo>
                    <a:lnTo>
                      <a:pt x="50" y="40"/>
                    </a:lnTo>
                    <a:lnTo>
                      <a:pt x="54" y="28"/>
                    </a:lnTo>
                    <a:lnTo>
                      <a:pt x="52" y="15"/>
                    </a:lnTo>
                    <a:lnTo>
                      <a:pt x="48" y="0"/>
                    </a:lnTo>
                    <a:lnTo>
                      <a:pt x="33" y="3"/>
                    </a:lnTo>
                    <a:lnTo>
                      <a:pt x="37" y="17"/>
                    </a:lnTo>
                    <a:lnTo>
                      <a:pt x="37" y="28"/>
                    </a:lnTo>
                    <a:lnTo>
                      <a:pt x="37" y="37"/>
                    </a:lnTo>
                    <a:lnTo>
                      <a:pt x="33" y="44"/>
                    </a:lnTo>
                    <a:lnTo>
                      <a:pt x="18" y="57"/>
                    </a:lnTo>
                    <a:lnTo>
                      <a:pt x="1" y="72"/>
                    </a:lnTo>
                    <a:lnTo>
                      <a:pt x="0" y="77"/>
                    </a:lnTo>
                    <a:lnTo>
                      <a:pt x="15" y="7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88" name="Freeform 1060"/>
              <p:cNvSpPr>
                <a:spLocks/>
              </p:cNvSpPr>
              <p:nvPr/>
            </p:nvSpPr>
            <p:spPr bwMode="auto">
              <a:xfrm>
                <a:off x="2184" y="1620"/>
                <a:ext cx="105" cy="98"/>
              </a:xfrm>
              <a:custGeom>
                <a:avLst/>
                <a:gdLst/>
                <a:ahLst/>
                <a:cxnLst>
                  <a:cxn ang="0">
                    <a:pos x="99" y="85"/>
                  </a:cxn>
                  <a:cxn ang="0">
                    <a:pos x="105" y="86"/>
                  </a:cxn>
                  <a:cxn ang="0">
                    <a:pos x="97" y="80"/>
                  </a:cxn>
                  <a:cxn ang="0">
                    <a:pos x="90" y="75"/>
                  </a:cxn>
                  <a:cxn ang="0">
                    <a:pos x="80" y="71"/>
                  </a:cxn>
                  <a:cxn ang="0">
                    <a:pos x="73" y="68"/>
                  </a:cxn>
                  <a:cxn ang="0">
                    <a:pos x="56" y="63"/>
                  </a:cxn>
                  <a:cxn ang="0">
                    <a:pos x="43" y="59"/>
                  </a:cxn>
                  <a:cxn ang="0">
                    <a:pos x="37" y="56"/>
                  </a:cxn>
                  <a:cxn ang="0">
                    <a:pos x="32" y="53"/>
                  </a:cxn>
                  <a:cxn ang="0">
                    <a:pos x="28" y="49"/>
                  </a:cxn>
                  <a:cxn ang="0">
                    <a:pos x="24" y="44"/>
                  </a:cxn>
                  <a:cxn ang="0">
                    <a:pos x="20" y="36"/>
                  </a:cxn>
                  <a:cxn ang="0">
                    <a:pos x="16" y="27"/>
                  </a:cxn>
                  <a:cxn ang="0">
                    <a:pos x="15" y="15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" y="29"/>
                  </a:cxn>
                  <a:cxn ang="0">
                    <a:pos x="5" y="41"/>
                  </a:cxn>
                  <a:cxn ang="0">
                    <a:pos x="9" y="49"/>
                  </a:cxn>
                  <a:cxn ang="0">
                    <a:pos x="15" y="58"/>
                  </a:cxn>
                  <a:cxn ang="0">
                    <a:pos x="22" y="63"/>
                  </a:cxn>
                  <a:cxn ang="0">
                    <a:pos x="28" y="68"/>
                  </a:cxn>
                  <a:cxn ang="0">
                    <a:pos x="37" y="71"/>
                  </a:cxn>
                  <a:cxn ang="0">
                    <a:pos x="52" y="76"/>
                  </a:cxn>
                  <a:cxn ang="0">
                    <a:pos x="67" y="81"/>
                  </a:cxn>
                  <a:cxn ang="0">
                    <a:pos x="75" y="85"/>
                  </a:cxn>
                  <a:cxn ang="0">
                    <a:pos x="80" y="86"/>
                  </a:cxn>
                  <a:cxn ang="0">
                    <a:pos x="88" y="91"/>
                  </a:cxn>
                  <a:cxn ang="0">
                    <a:pos x="93" y="96"/>
                  </a:cxn>
                  <a:cxn ang="0">
                    <a:pos x="99" y="98"/>
                  </a:cxn>
                  <a:cxn ang="0">
                    <a:pos x="93" y="96"/>
                  </a:cxn>
                  <a:cxn ang="0">
                    <a:pos x="97" y="98"/>
                  </a:cxn>
                  <a:cxn ang="0">
                    <a:pos x="99" y="98"/>
                  </a:cxn>
                  <a:cxn ang="0">
                    <a:pos x="99" y="85"/>
                  </a:cxn>
                </a:cxnLst>
                <a:rect l="0" t="0" r="r" b="b"/>
                <a:pathLst>
                  <a:path w="105" h="98">
                    <a:moveTo>
                      <a:pt x="99" y="85"/>
                    </a:moveTo>
                    <a:lnTo>
                      <a:pt x="105" y="86"/>
                    </a:lnTo>
                    <a:lnTo>
                      <a:pt x="97" y="80"/>
                    </a:lnTo>
                    <a:lnTo>
                      <a:pt x="90" y="75"/>
                    </a:lnTo>
                    <a:lnTo>
                      <a:pt x="80" y="71"/>
                    </a:lnTo>
                    <a:lnTo>
                      <a:pt x="73" y="68"/>
                    </a:lnTo>
                    <a:lnTo>
                      <a:pt x="56" y="63"/>
                    </a:lnTo>
                    <a:lnTo>
                      <a:pt x="43" y="59"/>
                    </a:lnTo>
                    <a:lnTo>
                      <a:pt x="37" y="56"/>
                    </a:lnTo>
                    <a:lnTo>
                      <a:pt x="32" y="53"/>
                    </a:lnTo>
                    <a:lnTo>
                      <a:pt x="28" y="49"/>
                    </a:lnTo>
                    <a:lnTo>
                      <a:pt x="24" y="44"/>
                    </a:lnTo>
                    <a:lnTo>
                      <a:pt x="20" y="36"/>
                    </a:lnTo>
                    <a:lnTo>
                      <a:pt x="16" y="27"/>
                    </a:lnTo>
                    <a:lnTo>
                      <a:pt x="15" y="1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9"/>
                    </a:lnTo>
                    <a:lnTo>
                      <a:pt x="5" y="41"/>
                    </a:lnTo>
                    <a:lnTo>
                      <a:pt x="9" y="49"/>
                    </a:lnTo>
                    <a:lnTo>
                      <a:pt x="15" y="58"/>
                    </a:lnTo>
                    <a:lnTo>
                      <a:pt x="22" y="63"/>
                    </a:lnTo>
                    <a:lnTo>
                      <a:pt x="28" y="68"/>
                    </a:lnTo>
                    <a:lnTo>
                      <a:pt x="37" y="71"/>
                    </a:lnTo>
                    <a:lnTo>
                      <a:pt x="52" y="76"/>
                    </a:lnTo>
                    <a:lnTo>
                      <a:pt x="67" y="81"/>
                    </a:lnTo>
                    <a:lnTo>
                      <a:pt x="75" y="85"/>
                    </a:lnTo>
                    <a:lnTo>
                      <a:pt x="80" y="86"/>
                    </a:lnTo>
                    <a:lnTo>
                      <a:pt x="88" y="91"/>
                    </a:lnTo>
                    <a:lnTo>
                      <a:pt x="93" y="96"/>
                    </a:lnTo>
                    <a:lnTo>
                      <a:pt x="99" y="98"/>
                    </a:lnTo>
                    <a:lnTo>
                      <a:pt x="93" y="96"/>
                    </a:lnTo>
                    <a:lnTo>
                      <a:pt x="97" y="98"/>
                    </a:lnTo>
                    <a:lnTo>
                      <a:pt x="99" y="98"/>
                    </a:lnTo>
                    <a:lnTo>
                      <a:pt x="99" y="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89" name="Freeform 1061"/>
              <p:cNvSpPr>
                <a:spLocks/>
              </p:cNvSpPr>
              <p:nvPr/>
            </p:nvSpPr>
            <p:spPr bwMode="auto">
              <a:xfrm>
                <a:off x="2283" y="1578"/>
                <a:ext cx="212" cy="140"/>
              </a:xfrm>
              <a:custGeom>
                <a:avLst/>
                <a:gdLst/>
                <a:ahLst/>
                <a:cxnLst>
                  <a:cxn ang="0">
                    <a:pos x="197" y="2"/>
                  </a:cxn>
                  <a:cxn ang="0">
                    <a:pos x="199" y="0"/>
                  </a:cxn>
                  <a:cxn ang="0">
                    <a:pos x="160" y="36"/>
                  </a:cxn>
                  <a:cxn ang="0">
                    <a:pos x="107" y="78"/>
                  </a:cxn>
                  <a:cxn ang="0">
                    <a:pos x="79" y="98"/>
                  </a:cxn>
                  <a:cxn ang="0">
                    <a:pos x="51" y="113"/>
                  </a:cxn>
                  <a:cxn ang="0">
                    <a:pos x="38" y="118"/>
                  </a:cxn>
                  <a:cxn ang="0">
                    <a:pos x="25" y="123"/>
                  </a:cxn>
                  <a:cxn ang="0">
                    <a:pos x="13" y="127"/>
                  </a:cxn>
                  <a:cxn ang="0">
                    <a:pos x="0" y="127"/>
                  </a:cxn>
                  <a:cxn ang="0">
                    <a:pos x="0" y="140"/>
                  </a:cxn>
                  <a:cxn ang="0">
                    <a:pos x="15" y="140"/>
                  </a:cxn>
                  <a:cxn ang="0">
                    <a:pos x="30" y="137"/>
                  </a:cxn>
                  <a:cxn ang="0">
                    <a:pos x="43" y="132"/>
                  </a:cxn>
                  <a:cxn ang="0">
                    <a:pos x="58" y="125"/>
                  </a:cxn>
                  <a:cxn ang="0">
                    <a:pos x="88" y="108"/>
                  </a:cxn>
                  <a:cxn ang="0">
                    <a:pos x="117" y="90"/>
                  </a:cxn>
                  <a:cxn ang="0">
                    <a:pos x="169" y="46"/>
                  </a:cxn>
                  <a:cxn ang="0">
                    <a:pos x="210" y="10"/>
                  </a:cxn>
                  <a:cxn ang="0">
                    <a:pos x="212" y="7"/>
                  </a:cxn>
                  <a:cxn ang="0">
                    <a:pos x="197" y="2"/>
                  </a:cxn>
                </a:cxnLst>
                <a:rect l="0" t="0" r="r" b="b"/>
                <a:pathLst>
                  <a:path w="212" h="140">
                    <a:moveTo>
                      <a:pt x="197" y="2"/>
                    </a:moveTo>
                    <a:lnTo>
                      <a:pt x="199" y="0"/>
                    </a:lnTo>
                    <a:lnTo>
                      <a:pt x="160" y="36"/>
                    </a:lnTo>
                    <a:lnTo>
                      <a:pt x="107" y="78"/>
                    </a:lnTo>
                    <a:lnTo>
                      <a:pt x="79" y="98"/>
                    </a:lnTo>
                    <a:lnTo>
                      <a:pt x="51" y="113"/>
                    </a:lnTo>
                    <a:lnTo>
                      <a:pt x="38" y="118"/>
                    </a:lnTo>
                    <a:lnTo>
                      <a:pt x="25" y="123"/>
                    </a:lnTo>
                    <a:lnTo>
                      <a:pt x="13" y="127"/>
                    </a:lnTo>
                    <a:lnTo>
                      <a:pt x="0" y="127"/>
                    </a:lnTo>
                    <a:lnTo>
                      <a:pt x="0" y="140"/>
                    </a:lnTo>
                    <a:lnTo>
                      <a:pt x="15" y="140"/>
                    </a:lnTo>
                    <a:lnTo>
                      <a:pt x="30" y="137"/>
                    </a:lnTo>
                    <a:lnTo>
                      <a:pt x="43" y="132"/>
                    </a:lnTo>
                    <a:lnTo>
                      <a:pt x="58" y="125"/>
                    </a:lnTo>
                    <a:lnTo>
                      <a:pt x="88" y="108"/>
                    </a:lnTo>
                    <a:lnTo>
                      <a:pt x="117" y="90"/>
                    </a:lnTo>
                    <a:lnTo>
                      <a:pt x="169" y="46"/>
                    </a:lnTo>
                    <a:lnTo>
                      <a:pt x="210" y="10"/>
                    </a:lnTo>
                    <a:lnTo>
                      <a:pt x="212" y="7"/>
                    </a:lnTo>
                    <a:lnTo>
                      <a:pt x="197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90" name="Freeform 1062"/>
              <p:cNvSpPr>
                <a:spLocks/>
              </p:cNvSpPr>
              <p:nvPr/>
            </p:nvSpPr>
            <p:spPr bwMode="auto">
              <a:xfrm>
                <a:off x="2480" y="1511"/>
                <a:ext cx="40" cy="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25" y="1"/>
                  </a:cxn>
                  <a:cxn ang="0">
                    <a:pos x="0" y="69"/>
                  </a:cxn>
                  <a:cxn ang="0">
                    <a:pos x="15" y="74"/>
                  </a:cxn>
                  <a:cxn ang="0">
                    <a:pos x="40" y="5"/>
                  </a:cxn>
                  <a:cxn ang="0">
                    <a:pos x="40" y="0"/>
                  </a:cxn>
                </a:cxnLst>
                <a:rect l="0" t="0" r="r" b="b"/>
                <a:pathLst>
                  <a:path w="40" h="74">
                    <a:moveTo>
                      <a:pt x="40" y="0"/>
                    </a:moveTo>
                    <a:lnTo>
                      <a:pt x="25" y="1"/>
                    </a:lnTo>
                    <a:lnTo>
                      <a:pt x="0" y="69"/>
                    </a:lnTo>
                    <a:lnTo>
                      <a:pt x="15" y="74"/>
                    </a:lnTo>
                    <a:lnTo>
                      <a:pt x="40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91" name="Freeform 1063"/>
              <p:cNvSpPr>
                <a:spLocks/>
              </p:cNvSpPr>
              <p:nvPr/>
            </p:nvSpPr>
            <p:spPr bwMode="auto">
              <a:xfrm>
                <a:off x="2507" y="1511"/>
                <a:ext cx="39" cy="57"/>
              </a:xfrm>
              <a:custGeom>
                <a:avLst/>
                <a:gdLst/>
                <a:ahLst/>
                <a:cxnLst>
                  <a:cxn ang="0">
                    <a:pos x="28" y="57"/>
                  </a:cxn>
                  <a:cxn ang="0">
                    <a:pos x="39" y="49"/>
                  </a:cxn>
                  <a:cxn ang="0">
                    <a:pos x="13" y="0"/>
                  </a:cxn>
                  <a:cxn ang="0">
                    <a:pos x="0" y="6"/>
                  </a:cxn>
                  <a:cxn ang="0">
                    <a:pos x="24" y="54"/>
                  </a:cxn>
                  <a:cxn ang="0">
                    <a:pos x="28" y="57"/>
                  </a:cxn>
                </a:cxnLst>
                <a:rect l="0" t="0" r="r" b="b"/>
                <a:pathLst>
                  <a:path w="39" h="57">
                    <a:moveTo>
                      <a:pt x="28" y="57"/>
                    </a:moveTo>
                    <a:lnTo>
                      <a:pt x="39" y="49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24" y="54"/>
                    </a:lnTo>
                    <a:lnTo>
                      <a:pt x="28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92" name="Freeform 1064"/>
              <p:cNvSpPr>
                <a:spLocks/>
              </p:cNvSpPr>
              <p:nvPr/>
            </p:nvSpPr>
            <p:spPr bwMode="auto">
              <a:xfrm>
                <a:off x="2535" y="1556"/>
                <a:ext cx="51" cy="39"/>
              </a:xfrm>
              <a:custGeom>
                <a:avLst/>
                <a:gdLst/>
                <a:ahLst/>
                <a:cxnLst>
                  <a:cxn ang="0">
                    <a:pos x="51" y="29"/>
                  </a:cxn>
                  <a:cxn ang="0">
                    <a:pos x="47" y="22"/>
                  </a:cxn>
                  <a:cxn ang="0">
                    <a:pos x="7" y="0"/>
                  </a:cxn>
                  <a:cxn ang="0">
                    <a:pos x="0" y="12"/>
                  </a:cxn>
                  <a:cxn ang="0">
                    <a:pos x="39" y="34"/>
                  </a:cxn>
                  <a:cxn ang="0">
                    <a:pos x="51" y="29"/>
                  </a:cxn>
                  <a:cxn ang="0">
                    <a:pos x="39" y="34"/>
                  </a:cxn>
                  <a:cxn ang="0">
                    <a:pos x="49" y="39"/>
                  </a:cxn>
                  <a:cxn ang="0">
                    <a:pos x="51" y="29"/>
                  </a:cxn>
                </a:cxnLst>
                <a:rect l="0" t="0" r="r" b="b"/>
                <a:pathLst>
                  <a:path w="51" h="39">
                    <a:moveTo>
                      <a:pt x="51" y="29"/>
                    </a:moveTo>
                    <a:lnTo>
                      <a:pt x="47" y="22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39" y="34"/>
                    </a:lnTo>
                    <a:lnTo>
                      <a:pt x="51" y="29"/>
                    </a:lnTo>
                    <a:lnTo>
                      <a:pt x="39" y="34"/>
                    </a:lnTo>
                    <a:lnTo>
                      <a:pt x="49" y="39"/>
                    </a:lnTo>
                    <a:lnTo>
                      <a:pt x="51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93" name="Freeform 1065"/>
              <p:cNvSpPr>
                <a:spLocks/>
              </p:cNvSpPr>
              <p:nvPr/>
            </p:nvSpPr>
            <p:spPr bwMode="auto">
              <a:xfrm>
                <a:off x="2571" y="1492"/>
                <a:ext cx="26" cy="9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" y="7"/>
                  </a:cxn>
                  <a:cxn ang="0">
                    <a:pos x="3" y="24"/>
                  </a:cxn>
                  <a:cxn ang="0">
                    <a:pos x="9" y="32"/>
                  </a:cxn>
                  <a:cxn ang="0">
                    <a:pos x="22" y="29"/>
                  </a:cxn>
                  <a:cxn ang="0">
                    <a:pos x="24" y="27"/>
                  </a:cxn>
                  <a:cxn ang="0">
                    <a:pos x="11" y="22"/>
                  </a:cxn>
                  <a:cxn ang="0">
                    <a:pos x="11" y="30"/>
                  </a:cxn>
                  <a:cxn ang="0">
                    <a:pos x="7" y="51"/>
                  </a:cxn>
                  <a:cxn ang="0">
                    <a:pos x="0" y="91"/>
                  </a:cxn>
                  <a:cxn ang="0">
                    <a:pos x="15" y="93"/>
                  </a:cxn>
                  <a:cxn ang="0">
                    <a:pos x="22" y="54"/>
                  </a:cxn>
                  <a:cxn ang="0">
                    <a:pos x="26" y="32"/>
                  </a:cxn>
                  <a:cxn ang="0">
                    <a:pos x="26" y="22"/>
                  </a:cxn>
                  <a:cxn ang="0">
                    <a:pos x="13" y="17"/>
                  </a:cxn>
                  <a:cxn ang="0">
                    <a:pos x="9" y="20"/>
                  </a:cxn>
                  <a:cxn ang="0">
                    <a:pos x="18" y="20"/>
                  </a:cxn>
                  <a:cxn ang="0">
                    <a:pos x="18" y="22"/>
                  </a:cxn>
                  <a:cxn ang="0">
                    <a:pos x="18" y="7"/>
                  </a:cxn>
                  <a:cxn ang="0">
                    <a:pos x="11" y="14"/>
                  </a:cxn>
                  <a:cxn ang="0">
                    <a:pos x="11" y="0"/>
                  </a:cxn>
                  <a:cxn ang="0">
                    <a:pos x="3" y="0"/>
                  </a:cxn>
                  <a:cxn ang="0">
                    <a:pos x="3" y="7"/>
                  </a:cxn>
                  <a:cxn ang="0">
                    <a:pos x="11" y="0"/>
                  </a:cxn>
                </a:cxnLst>
                <a:rect l="0" t="0" r="r" b="b"/>
                <a:pathLst>
                  <a:path w="26" h="93">
                    <a:moveTo>
                      <a:pt x="11" y="0"/>
                    </a:moveTo>
                    <a:lnTo>
                      <a:pt x="3" y="7"/>
                    </a:lnTo>
                    <a:lnTo>
                      <a:pt x="3" y="24"/>
                    </a:lnTo>
                    <a:lnTo>
                      <a:pt x="9" y="32"/>
                    </a:lnTo>
                    <a:lnTo>
                      <a:pt x="22" y="29"/>
                    </a:lnTo>
                    <a:lnTo>
                      <a:pt x="24" y="27"/>
                    </a:lnTo>
                    <a:lnTo>
                      <a:pt x="11" y="22"/>
                    </a:lnTo>
                    <a:lnTo>
                      <a:pt x="11" y="30"/>
                    </a:lnTo>
                    <a:lnTo>
                      <a:pt x="7" y="51"/>
                    </a:lnTo>
                    <a:lnTo>
                      <a:pt x="0" y="91"/>
                    </a:lnTo>
                    <a:lnTo>
                      <a:pt x="15" y="93"/>
                    </a:lnTo>
                    <a:lnTo>
                      <a:pt x="22" y="54"/>
                    </a:lnTo>
                    <a:lnTo>
                      <a:pt x="26" y="32"/>
                    </a:lnTo>
                    <a:lnTo>
                      <a:pt x="26" y="22"/>
                    </a:lnTo>
                    <a:lnTo>
                      <a:pt x="13" y="17"/>
                    </a:lnTo>
                    <a:lnTo>
                      <a:pt x="9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8" y="7"/>
                    </a:lnTo>
                    <a:lnTo>
                      <a:pt x="11" y="14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94" name="Freeform 1066"/>
              <p:cNvSpPr>
                <a:spLocks/>
              </p:cNvSpPr>
              <p:nvPr/>
            </p:nvSpPr>
            <p:spPr bwMode="auto">
              <a:xfrm>
                <a:off x="2582" y="1470"/>
                <a:ext cx="60" cy="36"/>
              </a:xfrm>
              <a:custGeom>
                <a:avLst/>
                <a:gdLst/>
                <a:ahLst/>
                <a:cxnLst>
                  <a:cxn ang="0">
                    <a:pos x="43" y="7"/>
                  </a:cxn>
                  <a:cxn ang="0">
                    <a:pos x="50" y="0"/>
                  </a:cxn>
                  <a:cxn ang="0">
                    <a:pos x="20" y="12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28" y="24"/>
                  </a:cxn>
                  <a:cxn ang="0">
                    <a:pos x="50" y="14"/>
                  </a:cxn>
                  <a:cxn ang="0">
                    <a:pos x="58" y="5"/>
                  </a:cxn>
                  <a:cxn ang="0">
                    <a:pos x="50" y="14"/>
                  </a:cxn>
                  <a:cxn ang="0">
                    <a:pos x="60" y="14"/>
                  </a:cxn>
                  <a:cxn ang="0">
                    <a:pos x="58" y="5"/>
                  </a:cxn>
                  <a:cxn ang="0">
                    <a:pos x="43" y="7"/>
                  </a:cxn>
                </a:cxnLst>
                <a:rect l="0" t="0" r="r" b="b"/>
                <a:pathLst>
                  <a:path w="60" h="36">
                    <a:moveTo>
                      <a:pt x="43" y="7"/>
                    </a:moveTo>
                    <a:lnTo>
                      <a:pt x="50" y="0"/>
                    </a:lnTo>
                    <a:lnTo>
                      <a:pt x="20" y="12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28" y="24"/>
                    </a:lnTo>
                    <a:lnTo>
                      <a:pt x="50" y="14"/>
                    </a:lnTo>
                    <a:lnTo>
                      <a:pt x="58" y="5"/>
                    </a:lnTo>
                    <a:lnTo>
                      <a:pt x="50" y="14"/>
                    </a:lnTo>
                    <a:lnTo>
                      <a:pt x="60" y="14"/>
                    </a:lnTo>
                    <a:lnTo>
                      <a:pt x="58" y="5"/>
                    </a:lnTo>
                    <a:lnTo>
                      <a:pt x="43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95" name="Freeform 1067"/>
              <p:cNvSpPr>
                <a:spLocks/>
              </p:cNvSpPr>
              <p:nvPr/>
            </p:nvSpPr>
            <p:spPr bwMode="auto">
              <a:xfrm>
                <a:off x="2608" y="1377"/>
                <a:ext cx="32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17" y="100"/>
                  </a:cxn>
                  <a:cxn ang="0">
                    <a:pos x="32" y="98"/>
                  </a:cxn>
                  <a:cxn ang="0">
                    <a:pos x="15" y="4"/>
                  </a:cxn>
                  <a:cxn ang="0">
                    <a:pos x="0" y="0"/>
                  </a:cxn>
                </a:cxnLst>
                <a:rect l="0" t="0" r="r" b="b"/>
                <a:pathLst>
                  <a:path w="32" h="100">
                    <a:moveTo>
                      <a:pt x="0" y="0"/>
                    </a:moveTo>
                    <a:lnTo>
                      <a:pt x="0" y="5"/>
                    </a:lnTo>
                    <a:lnTo>
                      <a:pt x="17" y="100"/>
                    </a:lnTo>
                    <a:lnTo>
                      <a:pt x="32" y="98"/>
                    </a:lnTo>
                    <a:lnTo>
                      <a:pt x="1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96" name="Freeform 1068"/>
              <p:cNvSpPr>
                <a:spLocks/>
              </p:cNvSpPr>
              <p:nvPr/>
            </p:nvSpPr>
            <p:spPr bwMode="auto">
              <a:xfrm>
                <a:off x="2608" y="1334"/>
                <a:ext cx="62" cy="52"/>
              </a:xfrm>
              <a:custGeom>
                <a:avLst/>
                <a:gdLst/>
                <a:ahLst/>
                <a:cxnLst>
                  <a:cxn ang="0">
                    <a:pos x="49" y="6"/>
                  </a:cxn>
                  <a:cxn ang="0">
                    <a:pos x="47" y="1"/>
                  </a:cxn>
                  <a:cxn ang="0">
                    <a:pos x="45" y="13"/>
                  </a:cxn>
                  <a:cxn ang="0">
                    <a:pos x="41" y="18"/>
                  </a:cxn>
                  <a:cxn ang="0">
                    <a:pos x="40" y="20"/>
                  </a:cxn>
                  <a:cxn ang="0">
                    <a:pos x="36" y="21"/>
                  </a:cxn>
                  <a:cxn ang="0">
                    <a:pos x="28" y="23"/>
                  </a:cxn>
                  <a:cxn ang="0">
                    <a:pos x="21" y="27"/>
                  </a:cxn>
                  <a:cxn ang="0">
                    <a:pos x="11" y="33"/>
                  </a:cxn>
                  <a:cxn ang="0">
                    <a:pos x="0" y="43"/>
                  </a:cxn>
                  <a:cxn ang="0">
                    <a:pos x="13" y="52"/>
                  </a:cxn>
                  <a:cxn ang="0">
                    <a:pos x="21" y="43"/>
                  </a:cxn>
                  <a:cxn ang="0">
                    <a:pos x="28" y="38"/>
                  </a:cxn>
                  <a:cxn ang="0">
                    <a:pos x="34" y="37"/>
                  </a:cxn>
                  <a:cxn ang="0">
                    <a:pos x="41" y="35"/>
                  </a:cxn>
                  <a:cxn ang="0">
                    <a:pos x="47" y="32"/>
                  </a:cxn>
                  <a:cxn ang="0">
                    <a:pos x="55" y="27"/>
                  </a:cxn>
                  <a:cxn ang="0">
                    <a:pos x="60" y="16"/>
                  </a:cxn>
                  <a:cxn ang="0">
                    <a:pos x="62" y="5"/>
                  </a:cxn>
                  <a:cxn ang="0">
                    <a:pos x="62" y="0"/>
                  </a:cxn>
                  <a:cxn ang="0">
                    <a:pos x="49" y="6"/>
                  </a:cxn>
                </a:cxnLst>
                <a:rect l="0" t="0" r="r" b="b"/>
                <a:pathLst>
                  <a:path w="62" h="52">
                    <a:moveTo>
                      <a:pt x="49" y="6"/>
                    </a:moveTo>
                    <a:lnTo>
                      <a:pt x="47" y="1"/>
                    </a:lnTo>
                    <a:lnTo>
                      <a:pt x="45" y="13"/>
                    </a:lnTo>
                    <a:lnTo>
                      <a:pt x="41" y="18"/>
                    </a:lnTo>
                    <a:lnTo>
                      <a:pt x="40" y="20"/>
                    </a:lnTo>
                    <a:lnTo>
                      <a:pt x="36" y="21"/>
                    </a:lnTo>
                    <a:lnTo>
                      <a:pt x="28" y="23"/>
                    </a:lnTo>
                    <a:lnTo>
                      <a:pt x="21" y="27"/>
                    </a:lnTo>
                    <a:lnTo>
                      <a:pt x="11" y="33"/>
                    </a:lnTo>
                    <a:lnTo>
                      <a:pt x="0" y="43"/>
                    </a:lnTo>
                    <a:lnTo>
                      <a:pt x="13" y="52"/>
                    </a:lnTo>
                    <a:lnTo>
                      <a:pt x="21" y="43"/>
                    </a:lnTo>
                    <a:lnTo>
                      <a:pt x="28" y="38"/>
                    </a:lnTo>
                    <a:lnTo>
                      <a:pt x="34" y="37"/>
                    </a:lnTo>
                    <a:lnTo>
                      <a:pt x="41" y="35"/>
                    </a:lnTo>
                    <a:lnTo>
                      <a:pt x="47" y="32"/>
                    </a:lnTo>
                    <a:lnTo>
                      <a:pt x="55" y="27"/>
                    </a:lnTo>
                    <a:lnTo>
                      <a:pt x="60" y="16"/>
                    </a:lnTo>
                    <a:lnTo>
                      <a:pt x="62" y="5"/>
                    </a:lnTo>
                    <a:lnTo>
                      <a:pt x="62" y="0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97" name="Freeform 1069"/>
              <p:cNvSpPr>
                <a:spLocks/>
              </p:cNvSpPr>
              <p:nvPr/>
            </p:nvSpPr>
            <p:spPr bwMode="auto">
              <a:xfrm>
                <a:off x="2599" y="1074"/>
                <a:ext cx="71" cy="26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5" y="0"/>
                  </a:cxn>
                  <a:cxn ang="0">
                    <a:pos x="7" y="35"/>
                  </a:cxn>
                  <a:cxn ang="0">
                    <a:pos x="2" y="71"/>
                  </a:cxn>
                  <a:cxn ang="0">
                    <a:pos x="0" y="104"/>
                  </a:cxn>
                  <a:cxn ang="0">
                    <a:pos x="2" y="138"/>
                  </a:cxn>
                  <a:cxn ang="0">
                    <a:pos x="3" y="155"/>
                  </a:cxn>
                  <a:cxn ang="0">
                    <a:pos x="7" y="170"/>
                  </a:cxn>
                  <a:cxn ang="0">
                    <a:pos x="13" y="187"/>
                  </a:cxn>
                  <a:cxn ang="0">
                    <a:pos x="18" y="202"/>
                  </a:cxn>
                  <a:cxn ang="0">
                    <a:pos x="26" y="219"/>
                  </a:cxn>
                  <a:cxn ang="0">
                    <a:pos x="35" y="234"/>
                  </a:cxn>
                  <a:cxn ang="0">
                    <a:pos x="47" y="251"/>
                  </a:cxn>
                  <a:cxn ang="0">
                    <a:pos x="58" y="266"/>
                  </a:cxn>
                  <a:cxn ang="0">
                    <a:pos x="71" y="260"/>
                  </a:cxn>
                  <a:cxn ang="0">
                    <a:pos x="60" y="243"/>
                  </a:cxn>
                  <a:cxn ang="0">
                    <a:pos x="49" y="228"/>
                  </a:cxn>
                  <a:cxn ang="0">
                    <a:pos x="41" y="212"/>
                  </a:cxn>
                  <a:cxn ang="0">
                    <a:pos x="33" y="197"/>
                  </a:cxn>
                  <a:cxn ang="0">
                    <a:pos x="28" y="182"/>
                  </a:cxn>
                  <a:cxn ang="0">
                    <a:pos x="22" y="167"/>
                  </a:cxn>
                  <a:cxn ang="0">
                    <a:pos x="20" y="152"/>
                  </a:cxn>
                  <a:cxn ang="0">
                    <a:pos x="17" y="136"/>
                  </a:cxn>
                  <a:cxn ang="0">
                    <a:pos x="15" y="104"/>
                  </a:cxn>
                  <a:cxn ang="0">
                    <a:pos x="17" y="72"/>
                  </a:cxn>
                  <a:cxn ang="0">
                    <a:pos x="22" y="39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5" y="2"/>
                  </a:cxn>
                </a:cxnLst>
                <a:rect l="0" t="0" r="r" b="b"/>
                <a:pathLst>
                  <a:path w="71" h="266">
                    <a:moveTo>
                      <a:pt x="15" y="2"/>
                    </a:moveTo>
                    <a:lnTo>
                      <a:pt x="15" y="0"/>
                    </a:lnTo>
                    <a:lnTo>
                      <a:pt x="7" y="35"/>
                    </a:lnTo>
                    <a:lnTo>
                      <a:pt x="2" y="71"/>
                    </a:lnTo>
                    <a:lnTo>
                      <a:pt x="0" y="104"/>
                    </a:lnTo>
                    <a:lnTo>
                      <a:pt x="2" y="138"/>
                    </a:lnTo>
                    <a:lnTo>
                      <a:pt x="3" y="155"/>
                    </a:lnTo>
                    <a:lnTo>
                      <a:pt x="7" y="170"/>
                    </a:lnTo>
                    <a:lnTo>
                      <a:pt x="13" y="187"/>
                    </a:lnTo>
                    <a:lnTo>
                      <a:pt x="18" y="202"/>
                    </a:lnTo>
                    <a:lnTo>
                      <a:pt x="26" y="219"/>
                    </a:lnTo>
                    <a:lnTo>
                      <a:pt x="35" y="234"/>
                    </a:lnTo>
                    <a:lnTo>
                      <a:pt x="47" y="251"/>
                    </a:lnTo>
                    <a:lnTo>
                      <a:pt x="58" y="266"/>
                    </a:lnTo>
                    <a:lnTo>
                      <a:pt x="71" y="260"/>
                    </a:lnTo>
                    <a:lnTo>
                      <a:pt x="60" y="243"/>
                    </a:lnTo>
                    <a:lnTo>
                      <a:pt x="49" y="228"/>
                    </a:lnTo>
                    <a:lnTo>
                      <a:pt x="41" y="212"/>
                    </a:lnTo>
                    <a:lnTo>
                      <a:pt x="33" y="197"/>
                    </a:lnTo>
                    <a:lnTo>
                      <a:pt x="28" y="182"/>
                    </a:lnTo>
                    <a:lnTo>
                      <a:pt x="22" y="167"/>
                    </a:lnTo>
                    <a:lnTo>
                      <a:pt x="20" y="152"/>
                    </a:lnTo>
                    <a:lnTo>
                      <a:pt x="17" y="136"/>
                    </a:lnTo>
                    <a:lnTo>
                      <a:pt x="15" y="104"/>
                    </a:lnTo>
                    <a:lnTo>
                      <a:pt x="17" y="72"/>
                    </a:lnTo>
                    <a:lnTo>
                      <a:pt x="22" y="39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98" name="Freeform 1070"/>
              <p:cNvSpPr>
                <a:spLocks/>
              </p:cNvSpPr>
              <p:nvPr/>
            </p:nvSpPr>
            <p:spPr bwMode="auto">
              <a:xfrm>
                <a:off x="2332" y="1055"/>
                <a:ext cx="73" cy="39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32" y="15"/>
                  </a:cxn>
                  <a:cxn ang="0">
                    <a:pos x="21" y="15"/>
                  </a:cxn>
                  <a:cxn ang="0">
                    <a:pos x="17" y="15"/>
                  </a:cxn>
                  <a:cxn ang="0">
                    <a:pos x="13" y="19"/>
                  </a:cxn>
                  <a:cxn ang="0">
                    <a:pos x="7" y="26"/>
                  </a:cxn>
                  <a:cxn ang="0">
                    <a:pos x="0" y="37"/>
                  </a:cxn>
                  <a:cxn ang="0">
                    <a:pos x="7" y="39"/>
                  </a:cxn>
                  <a:cxn ang="0">
                    <a:pos x="15" y="39"/>
                  </a:cxn>
                  <a:cxn ang="0">
                    <a:pos x="26" y="37"/>
                  </a:cxn>
                  <a:cxn ang="0">
                    <a:pos x="38" y="36"/>
                  </a:cxn>
                  <a:cxn ang="0">
                    <a:pos x="58" y="31"/>
                  </a:cxn>
                  <a:cxn ang="0">
                    <a:pos x="73" y="26"/>
                  </a:cxn>
                  <a:cxn ang="0">
                    <a:pos x="68" y="26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4" y="19"/>
                  </a:cxn>
                  <a:cxn ang="0">
                    <a:pos x="66" y="15"/>
                  </a:cxn>
                  <a:cxn ang="0">
                    <a:pos x="66" y="12"/>
                  </a:cxn>
                  <a:cxn ang="0">
                    <a:pos x="64" y="7"/>
                  </a:cxn>
                  <a:cxn ang="0">
                    <a:pos x="60" y="0"/>
                  </a:cxn>
                  <a:cxn ang="0">
                    <a:pos x="54" y="2"/>
                  </a:cxn>
                  <a:cxn ang="0">
                    <a:pos x="51" y="4"/>
                  </a:cxn>
                  <a:cxn ang="0">
                    <a:pos x="49" y="7"/>
                  </a:cxn>
                  <a:cxn ang="0">
                    <a:pos x="47" y="12"/>
                  </a:cxn>
                </a:cxnLst>
                <a:rect l="0" t="0" r="r" b="b"/>
                <a:pathLst>
                  <a:path w="73" h="39">
                    <a:moveTo>
                      <a:pt x="47" y="12"/>
                    </a:moveTo>
                    <a:lnTo>
                      <a:pt x="32" y="15"/>
                    </a:lnTo>
                    <a:lnTo>
                      <a:pt x="21" y="15"/>
                    </a:lnTo>
                    <a:lnTo>
                      <a:pt x="17" y="15"/>
                    </a:lnTo>
                    <a:lnTo>
                      <a:pt x="13" y="19"/>
                    </a:lnTo>
                    <a:lnTo>
                      <a:pt x="7" y="26"/>
                    </a:lnTo>
                    <a:lnTo>
                      <a:pt x="0" y="37"/>
                    </a:lnTo>
                    <a:lnTo>
                      <a:pt x="7" y="39"/>
                    </a:lnTo>
                    <a:lnTo>
                      <a:pt x="15" y="39"/>
                    </a:lnTo>
                    <a:lnTo>
                      <a:pt x="26" y="37"/>
                    </a:lnTo>
                    <a:lnTo>
                      <a:pt x="38" y="36"/>
                    </a:lnTo>
                    <a:lnTo>
                      <a:pt x="58" y="31"/>
                    </a:lnTo>
                    <a:lnTo>
                      <a:pt x="73" y="26"/>
                    </a:lnTo>
                    <a:lnTo>
                      <a:pt x="68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4" y="19"/>
                    </a:lnTo>
                    <a:lnTo>
                      <a:pt x="66" y="15"/>
                    </a:lnTo>
                    <a:lnTo>
                      <a:pt x="66" y="12"/>
                    </a:lnTo>
                    <a:lnTo>
                      <a:pt x="64" y="7"/>
                    </a:lnTo>
                    <a:lnTo>
                      <a:pt x="60" y="0"/>
                    </a:lnTo>
                    <a:lnTo>
                      <a:pt x="54" y="2"/>
                    </a:lnTo>
                    <a:lnTo>
                      <a:pt x="51" y="4"/>
                    </a:lnTo>
                    <a:lnTo>
                      <a:pt x="49" y="7"/>
                    </a:lnTo>
                    <a:lnTo>
                      <a:pt x="47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999" name="Freeform 1071"/>
              <p:cNvSpPr>
                <a:spLocks/>
              </p:cNvSpPr>
              <p:nvPr/>
            </p:nvSpPr>
            <p:spPr bwMode="auto">
              <a:xfrm>
                <a:off x="2321" y="1060"/>
                <a:ext cx="62" cy="37"/>
              </a:xfrm>
              <a:custGeom>
                <a:avLst/>
                <a:gdLst/>
                <a:ahLst/>
                <a:cxnLst>
                  <a:cxn ang="0">
                    <a:pos x="15" y="26"/>
                  </a:cxn>
                  <a:cxn ang="0">
                    <a:pos x="18" y="36"/>
                  </a:cxn>
                  <a:cxn ang="0">
                    <a:pos x="24" y="24"/>
                  </a:cxn>
                  <a:cxn ang="0">
                    <a:pos x="30" y="19"/>
                  </a:cxn>
                  <a:cxn ang="0">
                    <a:pos x="32" y="17"/>
                  </a:cxn>
                  <a:cxn ang="0">
                    <a:pos x="34" y="17"/>
                  </a:cxn>
                  <a:cxn ang="0">
                    <a:pos x="43" y="17"/>
                  </a:cxn>
                  <a:cxn ang="0">
                    <a:pos x="62" y="14"/>
                  </a:cxn>
                  <a:cxn ang="0">
                    <a:pos x="56" y="0"/>
                  </a:cxn>
                  <a:cxn ang="0">
                    <a:pos x="41" y="4"/>
                  </a:cxn>
                  <a:cxn ang="0">
                    <a:pos x="32" y="4"/>
                  </a:cxn>
                  <a:cxn ang="0">
                    <a:pos x="24" y="5"/>
                  </a:cxn>
                  <a:cxn ang="0">
                    <a:pos x="18" y="9"/>
                  </a:cxn>
                  <a:cxn ang="0">
                    <a:pos x="11" y="17"/>
                  </a:cxn>
                  <a:cxn ang="0">
                    <a:pos x="3" y="29"/>
                  </a:cxn>
                  <a:cxn ang="0">
                    <a:pos x="7" y="37"/>
                  </a:cxn>
                  <a:cxn ang="0">
                    <a:pos x="3" y="29"/>
                  </a:cxn>
                  <a:cxn ang="0">
                    <a:pos x="0" y="34"/>
                  </a:cxn>
                  <a:cxn ang="0">
                    <a:pos x="7" y="37"/>
                  </a:cxn>
                  <a:cxn ang="0">
                    <a:pos x="15" y="26"/>
                  </a:cxn>
                </a:cxnLst>
                <a:rect l="0" t="0" r="r" b="b"/>
                <a:pathLst>
                  <a:path w="62" h="37">
                    <a:moveTo>
                      <a:pt x="15" y="26"/>
                    </a:moveTo>
                    <a:lnTo>
                      <a:pt x="18" y="36"/>
                    </a:lnTo>
                    <a:lnTo>
                      <a:pt x="24" y="24"/>
                    </a:lnTo>
                    <a:lnTo>
                      <a:pt x="30" y="19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43" y="17"/>
                    </a:lnTo>
                    <a:lnTo>
                      <a:pt x="62" y="14"/>
                    </a:lnTo>
                    <a:lnTo>
                      <a:pt x="56" y="0"/>
                    </a:lnTo>
                    <a:lnTo>
                      <a:pt x="41" y="4"/>
                    </a:lnTo>
                    <a:lnTo>
                      <a:pt x="32" y="4"/>
                    </a:lnTo>
                    <a:lnTo>
                      <a:pt x="24" y="5"/>
                    </a:lnTo>
                    <a:lnTo>
                      <a:pt x="18" y="9"/>
                    </a:lnTo>
                    <a:lnTo>
                      <a:pt x="11" y="17"/>
                    </a:lnTo>
                    <a:lnTo>
                      <a:pt x="3" y="29"/>
                    </a:lnTo>
                    <a:lnTo>
                      <a:pt x="7" y="37"/>
                    </a:lnTo>
                    <a:lnTo>
                      <a:pt x="3" y="29"/>
                    </a:lnTo>
                    <a:lnTo>
                      <a:pt x="0" y="34"/>
                    </a:lnTo>
                    <a:lnTo>
                      <a:pt x="7" y="37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00" name="Freeform 1072"/>
              <p:cNvSpPr>
                <a:spLocks/>
              </p:cNvSpPr>
              <p:nvPr/>
            </p:nvSpPr>
            <p:spPr bwMode="auto">
              <a:xfrm>
                <a:off x="2328" y="1074"/>
                <a:ext cx="81" cy="27"/>
              </a:xfrm>
              <a:custGeom>
                <a:avLst/>
                <a:gdLst/>
                <a:ahLst/>
                <a:cxnLst>
                  <a:cxn ang="0">
                    <a:pos x="77" y="15"/>
                  </a:cxn>
                  <a:cxn ang="0">
                    <a:pos x="73" y="2"/>
                  </a:cxn>
                  <a:cxn ang="0">
                    <a:pos x="60" y="5"/>
                  </a:cxn>
                  <a:cxn ang="0">
                    <a:pos x="40" y="10"/>
                  </a:cxn>
                  <a:cxn ang="0">
                    <a:pos x="28" y="12"/>
                  </a:cxn>
                  <a:cxn ang="0">
                    <a:pos x="19" y="12"/>
                  </a:cxn>
                  <a:cxn ang="0">
                    <a:pos x="11" y="12"/>
                  </a:cxn>
                  <a:cxn ang="0">
                    <a:pos x="8" y="12"/>
                  </a:cxn>
                  <a:cxn ang="0">
                    <a:pos x="0" y="23"/>
                  </a:cxn>
                  <a:cxn ang="0">
                    <a:pos x="10" y="27"/>
                  </a:cxn>
                  <a:cxn ang="0">
                    <a:pos x="19" y="27"/>
                  </a:cxn>
                  <a:cxn ang="0">
                    <a:pos x="30" y="25"/>
                  </a:cxn>
                  <a:cxn ang="0">
                    <a:pos x="43" y="23"/>
                  </a:cxn>
                  <a:cxn ang="0">
                    <a:pos x="64" y="18"/>
                  </a:cxn>
                  <a:cxn ang="0">
                    <a:pos x="81" y="13"/>
                  </a:cxn>
                  <a:cxn ang="0">
                    <a:pos x="77" y="0"/>
                  </a:cxn>
                  <a:cxn ang="0">
                    <a:pos x="77" y="15"/>
                  </a:cxn>
                </a:cxnLst>
                <a:rect l="0" t="0" r="r" b="b"/>
                <a:pathLst>
                  <a:path w="81" h="27">
                    <a:moveTo>
                      <a:pt x="77" y="15"/>
                    </a:moveTo>
                    <a:lnTo>
                      <a:pt x="73" y="2"/>
                    </a:lnTo>
                    <a:lnTo>
                      <a:pt x="60" y="5"/>
                    </a:lnTo>
                    <a:lnTo>
                      <a:pt x="40" y="10"/>
                    </a:lnTo>
                    <a:lnTo>
                      <a:pt x="28" y="12"/>
                    </a:lnTo>
                    <a:lnTo>
                      <a:pt x="19" y="12"/>
                    </a:lnTo>
                    <a:lnTo>
                      <a:pt x="11" y="12"/>
                    </a:lnTo>
                    <a:lnTo>
                      <a:pt x="8" y="12"/>
                    </a:lnTo>
                    <a:lnTo>
                      <a:pt x="0" y="23"/>
                    </a:lnTo>
                    <a:lnTo>
                      <a:pt x="10" y="27"/>
                    </a:lnTo>
                    <a:lnTo>
                      <a:pt x="19" y="27"/>
                    </a:lnTo>
                    <a:lnTo>
                      <a:pt x="30" y="25"/>
                    </a:lnTo>
                    <a:lnTo>
                      <a:pt x="43" y="23"/>
                    </a:lnTo>
                    <a:lnTo>
                      <a:pt x="64" y="18"/>
                    </a:lnTo>
                    <a:lnTo>
                      <a:pt x="81" y="13"/>
                    </a:lnTo>
                    <a:lnTo>
                      <a:pt x="77" y="0"/>
                    </a:lnTo>
                    <a:lnTo>
                      <a:pt x="77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01" name="Freeform 1073"/>
              <p:cNvSpPr>
                <a:spLocks/>
              </p:cNvSpPr>
              <p:nvPr/>
            </p:nvSpPr>
            <p:spPr bwMode="auto">
              <a:xfrm>
                <a:off x="2386" y="1049"/>
                <a:ext cx="19" cy="40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18"/>
                  </a:cxn>
                  <a:cxn ang="0">
                    <a:pos x="4" y="21"/>
                  </a:cxn>
                  <a:cxn ang="0">
                    <a:pos x="2" y="25"/>
                  </a:cxn>
                  <a:cxn ang="0">
                    <a:pos x="2" y="28"/>
                  </a:cxn>
                  <a:cxn ang="0">
                    <a:pos x="4" y="35"/>
                  </a:cxn>
                  <a:cxn ang="0">
                    <a:pos x="12" y="38"/>
                  </a:cxn>
                  <a:cxn ang="0">
                    <a:pos x="19" y="40"/>
                  </a:cxn>
                  <a:cxn ang="0">
                    <a:pos x="19" y="25"/>
                  </a:cxn>
                  <a:cxn ang="0">
                    <a:pos x="15" y="25"/>
                  </a:cxn>
                  <a:cxn ang="0">
                    <a:pos x="15" y="27"/>
                  </a:cxn>
                  <a:cxn ang="0">
                    <a:pos x="17" y="28"/>
                  </a:cxn>
                  <a:cxn ang="0">
                    <a:pos x="17" y="27"/>
                  </a:cxn>
                  <a:cxn ang="0">
                    <a:pos x="19" y="23"/>
                  </a:cxn>
                  <a:cxn ang="0">
                    <a:pos x="19" y="16"/>
                  </a:cxn>
                  <a:cxn ang="0">
                    <a:pos x="17" y="10"/>
                  </a:cxn>
                  <a:cxn ang="0">
                    <a:pos x="14" y="3"/>
                  </a:cxn>
                  <a:cxn ang="0">
                    <a:pos x="6" y="0"/>
                  </a:cxn>
                  <a:cxn ang="0">
                    <a:pos x="14" y="3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15"/>
                  </a:cxn>
                </a:cxnLst>
                <a:rect l="0" t="0" r="r" b="b"/>
                <a:pathLst>
                  <a:path w="19" h="40">
                    <a:moveTo>
                      <a:pt x="6" y="15"/>
                    </a:moveTo>
                    <a:lnTo>
                      <a:pt x="0" y="11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4" y="21"/>
                    </a:lnTo>
                    <a:lnTo>
                      <a:pt x="2" y="25"/>
                    </a:lnTo>
                    <a:lnTo>
                      <a:pt x="2" y="28"/>
                    </a:lnTo>
                    <a:lnTo>
                      <a:pt x="4" y="35"/>
                    </a:lnTo>
                    <a:lnTo>
                      <a:pt x="12" y="38"/>
                    </a:lnTo>
                    <a:lnTo>
                      <a:pt x="19" y="40"/>
                    </a:lnTo>
                    <a:lnTo>
                      <a:pt x="19" y="25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7" y="28"/>
                    </a:lnTo>
                    <a:lnTo>
                      <a:pt x="17" y="27"/>
                    </a:lnTo>
                    <a:lnTo>
                      <a:pt x="19" y="23"/>
                    </a:lnTo>
                    <a:lnTo>
                      <a:pt x="19" y="16"/>
                    </a:lnTo>
                    <a:lnTo>
                      <a:pt x="17" y="10"/>
                    </a:lnTo>
                    <a:lnTo>
                      <a:pt x="14" y="3"/>
                    </a:lnTo>
                    <a:lnTo>
                      <a:pt x="6" y="0"/>
                    </a:lnTo>
                    <a:lnTo>
                      <a:pt x="14" y="3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02" name="Freeform 1074"/>
              <p:cNvSpPr>
                <a:spLocks/>
              </p:cNvSpPr>
              <p:nvPr/>
            </p:nvSpPr>
            <p:spPr bwMode="auto">
              <a:xfrm>
                <a:off x="2371" y="1049"/>
                <a:ext cx="21" cy="25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5" y="20"/>
                  </a:cxn>
                  <a:cxn ang="0">
                    <a:pos x="17" y="16"/>
                  </a:cxn>
                  <a:cxn ang="0">
                    <a:pos x="17" y="15"/>
                  </a:cxn>
                  <a:cxn ang="0">
                    <a:pos x="19" y="15"/>
                  </a:cxn>
                  <a:cxn ang="0">
                    <a:pos x="21" y="15"/>
                  </a:cxn>
                  <a:cxn ang="0">
                    <a:pos x="21" y="0"/>
                  </a:cxn>
                  <a:cxn ang="0">
                    <a:pos x="14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8"/>
                  </a:cxn>
                  <a:cxn ang="0">
                    <a:pos x="6" y="11"/>
                  </a:cxn>
                  <a:cxn ang="0">
                    <a:pos x="12" y="25"/>
                  </a:cxn>
                  <a:cxn ang="0">
                    <a:pos x="15" y="23"/>
                  </a:cxn>
                  <a:cxn ang="0">
                    <a:pos x="15" y="20"/>
                  </a:cxn>
                  <a:cxn ang="0">
                    <a:pos x="12" y="25"/>
                  </a:cxn>
                </a:cxnLst>
                <a:rect l="0" t="0" r="r" b="b"/>
                <a:pathLst>
                  <a:path w="21" h="25">
                    <a:moveTo>
                      <a:pt x="12" y="25"/>
                    </a:moveTo>
                    <a:lnTo>
                      <a:pt x="15" y="20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6" y="11"/>
                    </a:lnTo>
                    <a:lnTo>
                      <a:pt x="12" y="25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03" name="Freeform 1075"/>
              <p:cNvSpPr>
                <a:spLocks/>
              </p:cNvSpPr>
              <p:nvPr/>
            </p:nvSpPr>
            <p:spPr bwMode="auto">
              <a:xfrm>
                <a:off x="2418" y="1030"/>
                <a:ext cx="32" cy="30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7"/>
                  </a:cxn>
                  <a:cxn ang="0">
                    <a:pos x="4" y="24"/>
                  </a:cxn>
                  <a:cxn ang="0">
                    <a:pos x="6" y="29"/>
                  </a:cxn>
                  <a:cxn ang="0">
                    <a:pos x="8" y="30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2" y="29"/>
                  </a:cxn>
                  <a:cxn ang="0">
                    <a:pos x="25" y="19"/>
                  </a:cxn>
                  <a:cxn ang="0">
                    <a:pos x="32" y="12"/>
                  </a:cxn>
                  <a:cxn ang="0">
                    <a:pos x="32" y="8"/>
                  </a:cxn>
                  <a:cxn ang="0">
                    <a:pos x="32" y="7"/>
                  </a:cxn>
                  <a:cxn ang="0">
                    <a:pos x="29" y="3"/>
                  </a:cxn>
                  <a:cxn ang="0">
                    <a:pos x="23" y="0"/>
                  </a:cxn>
                  <a:cxn ang="0">
                    <a:pos x="14" y="3"/>
                  </a:cxn>
                  <a:cxn ang="0">
                    <a:pos x="2" y="7"/>
                  </a:cxn>
                </a:cxnLst>
                <a:rect l="0" t="0" r="r" b="b"/>
                <a:pathLst>
                  <a:path w="32" h="30">
                    <a:moveTo>
                      <a:pt x="2" y="7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4" y="24"/>
                    </a:lnTo>
                    <a:lnTo>
                      <a:pt x="6" y="29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2" y="29"/>
                    </a:lnTo>
                    <a:lnTo>
                      <a:pt x="25" y="19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32" y="7"/>
                    </a:lnTo>
                    <a:lnTo>
                      <a:pt x="29" y="3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04" name="Freeform 1076"/>
              <p:cNvSpPr>
                <a:spLocks/>
              </p:cNvSpPr>
              <p:nvPr/>
            </p:nvSpPr>
            <p:spPr bwMode="auto">
              <a:xfrm>
                <a:off x="2411" y="1028"/>
                <a:ext cx="26" cy="39"/>
              </a:xfrm>
              <a:custGeom>
                <a:avLst/>
                <a:gdLst/>
                <a:ahLst/>
                <a:cxnLst>
                  <a:cxn ang="0">
                    <a:pos x="13" y="26"/>
                  </a:cxn>
                  <a:cxn ang="0">
                    <a:pos x="13" y="27"/>
                  </a:cxn>
                  <a:cxn ang="0">
                    <a:pos x="13" y="26"/>
                  </a:cxn>
                  <a:cxn ang="0">
                    <a:pos x="17" y="26"/>
                  </a:cxn>
                  <a:cxn ang="0">
                    <a:pos x="21" y="27"/>
                  </a:cxn>
                  <a:cxn ang="0">
                    <a:pos x="21" y="27"/>
                  </a:cxn>
                  <a:cxn ang="0">
                    <a:pos x="19" y="22"/>
                  </a:cxn>
                  <a:cxn ang="0">
                    <a:pos x="17" y="17"/>
                  </a:cxn>
                  <a:cxn ang="0">
                    <a:pos x="15" y="12"/>
                  </a:cxn>
                  <a:cxn ang="0">
                    <a:pos x="15" y="9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17" y="7"/>
                  </a:cxn>
                  <a:cxn ang="0">
                    <a:pos x="11" y="0"/>
                  </a:cxn>
                  <a:cxn ang="0">
                    <a:pos x="0" y="9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4" y="27"/>
                  </a:cxn>
                  <a:cxn ang="0">
                    <a:pos x="5" y="34"/>
                  </a:cxn>
                  <a:cxn ang="0">
                    <a:pos x="9" y="37"/>
                  </a:cxn>
                  <a:cxn ang="0">
                    <a:pos x="15" y="39"/>
                  </a:cxn>
                  <a:cxn ang="0">
                    <a:pos x="22" y="37"/>
                  </a:cxn>
                  <a:cxn ang="0">
                    <a:pos x="26" y="34"/>
                  </a:cxn>
                  <a:cxn ang="0">
                    <a:pos x="24" y="36"/>
                  </a:cxn>
                  <a:cxn ang="0">
                    <a:pos x="13" y="26"/>
                  </a:cxn>
                </a:cxnLst>
                <a:rect l="0" t="0" r="r" b="b"/>
                <a:pathLst>
                  <a:path w="26" h="39">
                    <a:moveTo>
                      <a:pt x="13" y="26"/>
                    </a:moveTo>
                    <a:lnTo>
                      <a:pt x="13" y="27"/>
                    </a:lnTo>
                    <a:lnTo>
                      <a:pt x="13" y="26"/>
                    </a:lnTo>
                    <a:lnTo>
                      <a:pt x="17" y="26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7" y="17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17" y="7"/>
                    </a:lnTo>
                    <a:lnTo>
                      <a:pt x="11" y="0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4" y="27"/>
                    </a:lnTo>
                    <a:lnTo>
                      <a:pt x="5" y="34"/>
                    </a:lnTo>
                    <a:lnTo>
                      <a:pt x="9" y="37"/>
                    </a:lnTo>
                    <a:lnTo>
                      <a:pt x="15" y="39"/>
                    </a:lnTo>
                    <a:lnTo>
                      <a:pt x="22" y="37"/>
                    </a:lnTo>
                    <a:lnTo>
                      <a:pt x="26" y="34"/>
                    </a:lnTo>
                    <a:lnTo>
                      <a:pt x="24" y="36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05" name="Freeform 1077"/>
              <p:cNvSpPr>
                <a:spLocks/>
              </p:cNvSpPr>
              <p:nvPr/>
            </p:nvSpPr>
            <p:spPr bwMode="auto">
              <a:xfrm>
                <a:off x="2424" y="1023"/>
                <a:ext cx="36" cy="4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14"/>
                  </a:cxn>
                  <a:cxn ang="0">
                    <a:pos x="19" y="15"/>
                  </a:cxn>
                  <a:cxn ang="0">
                    <a:pos x="19" y="17"/>
                  </a:cxn>
                  <a:cxn ang="0">
                    <a:pos x="19" y="15"/>
                  </a:cxn>
                  <a:cxn ang="0">
                    <a:pos x="21" y="14"/>
                  </a:cxn>
                  <a:cxn ang="0">
                    <a:pos x="13" y="20"/>
                  </a:cxn>
                  <a:cxn ang="0">
                    <a:pos x="0" y="31"/>
                  </a:cxn>
                  <a:cxn ang="0">
                    <a:pos x="11" y="41"/>
                  </a:cxn>
                  <a:cxn ang="0">
                    <a:pos x="24" y="31"/>
                  </a:cxn>
                  <a:cxn ang="0">
                    <a:pos x="32" y="22"/>
                  </a:cxn>
                  <a:cxn ang="0">
                    <a:pos x="36" y="15"/>
                  </a:cxn>
                  <a:cxn ang="0">
                    <a:pos x="32" y="9"/>
                  </a:cxn>
                  <a:cxn ang="0">
                    <a:pos x="28" y="5"/>
                  </a:cxn>
                  <a:cxn ang="0">
                    <a:pos x="21" y="2"/>
                  </a:cxn>
                  <a:cxn ang="0">
                    <a:pos x="17" y="14"/>
                  </a:cxn>
                  <a:cxn ang="0">
                    <a:pos x="17" y="0"/>
                  </a:cxn>
                </a:cxnLst>
                <a:rect l="0" t="0" r="r" b="b"/>
                <a:pathLst>
                  <a:path w="36" h="41">
                    <a:moveTo>
                      <a:pt x="17" y="0"/>
                    </a:moveTo>
                    <a:lnTo>
                      <a:pt x="13" y="14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13" y="20"/>
                    </a:lnTo>
                    <a:lnTo>
                      <a:pt x="0" y="31"/>
                    </a:lnTo>
                    <a:lnTo>
                      <a:pt x="11" y="41"/>
                    </a:lnTo>
                    <a:lnTo>
                      <a:pt x="24" y="31"/>
                    </a:lnTo>
                    <a:lnTo>
                      <a:pt x="32" y="22"/>
                    </a:lnTo>
                    <a:lnTo>
                      <a:pt x="36" y="15"/>
                    </a:lnTo>
                    <a:lnTo>
                      <a:pt x="32" y="9"/>
                    </a:lnTo>
                    <a:lnTo>
                      <a:pt x="28" y="5"/>
                    </a:lnTo>
                    <a:lnTo>
                      <a:pt x="21" y="2"/>
                    </a:lnTo>
                    <a:lnTo>
                      <a:pt x="17" y="1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06" name="Freeform 1078"/>
              <p:cNvSpPr>
                <a:spLocks/>
              </p:cNvSpPr>
              <p:nvPr/>
            </p:nvSpPr>
            <p:spPr bwMode="auto">
              <a:xfrm>
                <a:off x="2413" y="1023"/>
                <a:ext cx="28" cy="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9" y="20"/>
                  </a:cxn>
                  <a:cxn ang="0">
                    <a:pos x="20" y="17"/>
                  </a:cxn>
                  <a:cxn ang="0">
                    <a:pos x="28" y="0"/>
                  </a:cxn>
                  <a:cxn ang="0">
                    <a:pos x="28" y="14"/>
                  </a:cxn>
                  <a:cxn ang="0">
                    <a:pos x="17" y="4"/>
                  </a:cxn>
                  <a:cxn ang="0">
                    <a:pos x="5" y="7"/>
                  </a:cxn>
                  <a:cxn ang="0">
                    <a:pos x="15" y="12"/>
                  </a:cxn>
                  <a:cxn ang="0">
                    <a:pos x="0" y="17"/>
                  </a:cxn>
                  <a:cxn ang="0">
                    <a:pos x="2" y="24"/>
                  </a:cxn>
                  <a:cxn ang="0">
                    <a:pos x="9" y="20"/>
                  </a:cxn>
                  <a:cxn ang="0">
                    <a:pos x="0" y="17"/>
                  </a:cxn>
                </a:cxnLst>
                <a:rect l="0" t="0" r="r" b="b"/>
                <a:pathLst>
                  <a:path w="28" h="24">
                    <a:moveTo>
                      <a:pt x="0" y="17"/>
                    </a:moveTo>
                    <a:lnTo>
                      <a:pt x="9" y="20"/>
                    </a:lnTo>
                    <a:lnTo>
                      <a:pt x="20" y="17"/>
                    </a:lnTo>
                    <a:lnTo>
                      <a:pt x="28" y="0"/>
                    </a:lnTo>
                    <a:lnTo>
                      <a:pt x="28" y="14"/>
                    </a:lnTo>
                    <a:lnTo>
                      <a:pt x="17" y="4"/>
                    </a:lnTo>
                    <a:lnTo>
                      <a:pt x="5" y="7"/>
                    </a:lnTo>
                    <a:lnTo>
                      <a:pt x="15" y="12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9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07" name="Freeform 1079"/>
              <p:cNvSpPr>
                <a:spLocks/>
              </p:cNvSpPr>
              <p:nvPr/>
            </p:nvSpPr>
            <p:spPr bwMode="auto">
              <a:xfrm>
                <a:off x="2525" y="880"/>
                <a:ext cx="36" cy="49"/>
              </a:xfrm>
              <a:custGeom>
                <a:avLst/>
                <a:gdLst/>
                <a:ahLst/>
                <a:cxnLst>
                  <a:cxn ang="0">
                    <a:pos x="21" y="49"/>
                  </a:cxn>
                  <a:cxn ang="0">
                    <a:pos x="30" y="32"/>
                  </a:cxn>
                  <a:cxn ang="0">
                    <a:pos x="36" y="23"/>
                  </a:cxn>
                  <a:cxn ang="0">
                    <a:pos x="36" y="15"/>
                  </a:cxn>
                  <a:cxn ang="0">
                    <a:pos x="34" y="0"/>
                  </a:cxn>
                  <a:cxn ang="0">
                    <a:pos x="14" y="0"/>
                  </a:cxn>
                  <a:cxn ang="0">
                    <a:pos x="10" y="5"/>
                  </a:cxn>
                  <a:cxn ang="0">
                    <a:pos x="6" y="12"/>
                  </a:cxn>
                  <a:cxn ang="0">
                    <a:pos x="2" y="20"/>
                  </a:cxn>
                  <a:cxn ang="0">
                    <a:pos x="0" y="29"/>
                  </a:cxn>
                  <a:cxn ang="0">
                    <a:pos x="0" y="37"/>
                  </a:cxn>
                  <a:cxn ang="0">
                    <a:pos x="2" y="44"/>
                  </a:cxn>
                  <a:cxn ang="0">
                    <a:pos x="6" y="45"/>
                  </a:cxn>
                  <a:cxn ang="0">
                    <a:pos x="10" y="47"/>
                  </a:cxn>
                  <a:cxn ang="0">
                    <a:pos x="14" y="49"/>
                  </a:cxn>
                  <a:cxn ang="0">
                    <a:pos x="21" y="49"/>
                  </a:cxn>
                </a:cxnLst>
                <a:rect l="0" t="0" r="r" b="b"/>
                <a:pathLst>
                  <a:path w="36" h="49">
                    <a:moveTo>
                      <a:pt x="21" y="49"/>
                    </a:moveTo>
                    <a:lnTo>
                      <a:pt x="30" y="32"/>
                    </a:lnTo>
                    <a:lnTo>
                      <a:pt x="36" y="23"/>
                    </a:lnTo>
                    <a:lnTo>
                      <a:pt x="36" y="15"/>
                    </a:lnTo>
                    <a:lnTo>
                      <a:pt x="34" y="0"/>
                    </a:lnTo>
                    <a:lnTo>
                      <a:pt x="14" y="0"/>
                    </a:lnTo>
                    <a:lnTo>
                      <a:pt x="10" y="5"/>
                    </a:lnTo>
                    <a:lnTo>
                      <a:pt x="6" y="12"/>
                    </a:lnTo>
                    <a:lnTo>
                      <a:pt x="2" y="20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2" y="44"/>
                    </a:lnTo>
                    <a:lnTo>
                      <a:pt x="6" y="45"/>
                    </a:lnTo>
                    <a:lnTo>
                      <a:pt x="10" y="47"/>
                    </a:lnTo>
                    <a:lnTo>
                      <a:pt x="14" y="49"/>
                    </a:lnTo>
                    <a:lnTo>
                      <a:pt x="21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08" name="Freeform 1080"/>
              <p:cNvSpPr>
                <a:spLocks/>
              </p:cNvSpPr>
              <p:nvPr/>
            </p:nvSpPr>
            <p:spPr bwMode="auto">
              <a:xfrm>
                <a:off x="2539" y="873"/>
                <a:ext cx="30" cy="59"/>
              </a:xfrm>
              <a:custGeom>
                <a:avLst/>
                <a:gdLst/>
                <a:ahLst/>
                <a:cxnLst>
                  <a:cxn ang="0">
                    <a:pos x="20" y="14"/>
                  </a:cxn>
                  <a:cxn ang="0">
                    <a:pos x="13" y="9"/>
                  </a:cxn>
                  <a:cxn ang="0">
                    <a:pos x="15" y="22"/>
                  </a:cxn>
                  <a:cxn ang="0">
                    <a:pos x="15" y="29"/>
                  </a:cxn>
                  <a:cxn ang="0">
                    <a:pos x="9" y="37"/>
                  </a:cxn>
                  <a:cxn ang="0">
                    <a:pos x="0" y="54"/>
                  </a:cxn>
                  <a:cxn ang="0">
                    <a:pos x="15" y="59"/>
                  </a:cxn>
                  <a:cxn ang="0">
                    <a:pos x="24" y="42"/>
                  </a:cxn>
                  <a:cxn ang="0">
                    <a:pos x="30" y="32"/>
                  </a:cxn>
                  <a:cxn ang="0">
                    <a:pos x="30" y="22"/>
                  </a:cxn>
                  <a:cxn ang="0">
                    <a:pos x="28" y="7"/>
                  </a:cxn>
                  <a:cxn ang="0">
                    <a:pos x="20" y="0"/>
                  </a:cxn>
                  <a:cxn ang="0">
                    <a:pos x="28" y="7"/>
                  </a:cxn>
                  <a:cxn ang="0">
                    <a:pos x="28" y="0"/>
                  </a:cxn>
                  <a:cxn ang="0">
                    <a:pos x="20" y="0"/>
                  </a:cxn>
                  <a:cxn ang="0">
                    <a:pos x="20" y="14"/>
                  </a:cxn>
                </a:cxnLst>
                <a:rect l="0" t="0" r="r" b="b"/>
                <a:pathLst>
                  <a:path w="30" h="59">
                    <a:moveTo>
                      <a:pt x="20" y="14"/>
                    </a:moveTo>
                    <a:lnTo>
                      <a:pt x="13" y="9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9" y="37"/>
                    </a:lnTo>
                    <a:lnTo>
                      <a:pt x="0" y="54"/>
                    </a:lnTo>
                    <a:lnTo>
                      <a:pt x="15" y="59"/>
                    </a:lnTo>
                    <a:lnTo>
                      <a:pt x="24" y="42"/>
                    </a:lnTo>
                    <a:lnTo>
                      <a:pt x="30" y="32"/>
                    </a:lnTo>
                    <a:lnTo>
                      <a:pt x="30" y="22"/>
                    </a:lnTo>
                    <a:lnTo>
                      <a:pt x="28" y="7"/>
                    </a:lnTo>
                    <a:lnTo>
                      <a:pt x="20" y="0"/>
                    </a:lnTo>
                    <a:lnTo>
                      <a:pt x="28" y="7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09" name="Freeform 1081"/>
              <p:cNvSpPr>
                <a:spLocks/>
              </p:cNvSpPr>
              <p:nvPr/>
            </p:nvSpPr>
            <p:spPr bwMode="auto">
              <a:xfrm>
                <a:off x="2533" y="873"/>
                <a:ext cx="26" cy="1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14"/>
                  </a:cxn>
                  <a:cxn ang="0">
                    <a:pos x="26" y="14"/>
                  </a:cxn>
                  <a:cxn ang="0">
                    <a:pos x="26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lnTo>
                      <a:pt x="6" y="14"/>
                    </a:lnTo>
                    <a:lnTo>
                      <a:pt x="26" y="14"/>
                    </a:lnTo>
                    <a:lnTo>
                      <a:pt x="26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10" name="Freeform 1082"/>
              <p:cNvSpPr>
                <a:spLocks/>
              </p:cNvSpPr>
              <p:nvPr/>
            </p:nvSpPr>
            <p:spPr bwMode="auto">
              <a:xfrm>
                <a:off x="2516" y="877"/>
                <a:ext cx="38" cy="60"/>
              </a:xfrm>
              <a:custGeom>
                <a:avLst/>
                <a:gdLst/>
                <a:ahLst/>
                <a:cxnLst>
                  <a:cxn ang="0">
                    <a:pos x="23" y="50"/>
                  </a:cxn>
                  <a:cxn ang="0">
                    <a:pos x="30" y="45"/>
                  </a:cxn>
                  <a:cxn ang="0">
                    <a:pos x="24" y="45"/>
                  </a:cxn>
                  <a:cxn ang="0">
                    <a:pos x="21" y="45"/>
                  </a:cxn>
                  <a:cxn ang="0">
                    <a:pos x="19" y="43"/>
                  </a:cxn>
                  <a:cxn ang="0">
                    <a:pos x="19" y="43"/>
                  </a:cxn>
                  <a:cxn ang="0">
                    <a:pos x="17" y="38"/>
                  </a:cxn>
                  <a:cxn ang="0">
                    <a:pos x="17" y="33"/>
                  </a:cxn>
                  <a:cxn ang="0">
                    <a:pos x="19" y="25"/>
                  </a:cxn>
                  <a:cxn ang="0">
                    <a:pos x="23" y="18"/>
                  </a:cxn>
                  <a:cxn ang="0">
                    <a:pos x="26" y="11"/>
                  </a:cxn>
                  <a:cxn ang="0">
                    <a:pos x="28" y="8"/>
                  </a:cxn>
                  <a:cxn ang="0">
                    <a:pos x="17" y="0"/>
                  </a:cxn>
                  <a:cxn ang="0">
                    <a:pos x="13" y="5"/>
                  </a:cxn>
                  <a:cxn ang="0">
                    <a:pos x="8" y="13"/>
                  </a:cxn>
                  <a:cxn ang="0">
                    <a:pos x="4" y="21"/>
                  </a:cxn>
                  <a:cxn ang="0">
                    <a:pos x="2" y="30"/>
                  </a:cxn>
                  <a:cxn ang="0">
                    <a:pos x="0" y="40"/>
                  </a:cxn>
                  <a:cxn ang="0">
                    <a:pos x="4" y="50"/>
                  </a:cxn>
                  <a:cxn ang="0">
                    <a:pos x="9" y="55"/>
                  </a:cxn>
                  <a:cxn ang="0">
                    <a:pos x="15" y="57"/>
                  </a:cxn>
                  <a:cxn ang="0">
                    <a:pos x="23" y="59"/>
                  </a:cxn>
                  <a:cxn ang="0">
                    <a:pos x="30" y="60"/>
                  </a:cxn>
                  <a:cxn ang="0">
                    <a:pos x="38" y="55"/>
                  </a:cxn>
                  <a:cxn ang="0">
                    <a:pos x="30" y="60"/>
                  </a:cxn>
                  <a:cxn ang="0">
                    <a:pos x="36" y="60"/>
                  </a:cxn>
                  <a:cxn ang="0">
                    <a:pos x="38" y="55"/>
                  </a:cxn>
                  <a:cxn ang="0">
                    <a:pos x="23" y="50"/>
                  </a:cxn>
                </a:cxnLst>
                <a:rect l="0" t="0" r="r" b="b"/>
                <a:pathLst>
                  <a:path w="38" h="60">
                    <a:moveTo>
                      <a:pt x="23" y="50"/>
                    </a:moveTo>
                    <a:lnTo>
                      <a:pt x="30" y="45"/>
                    </a:lnTo>
                    <a:lnTo>
                      <a:pt x="24" y="45"/>
                    </a:lnTo>
                    <a:lnTo>
                      <a:pt x="21" y="45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17" y="38"/>
                    </a:lnTo>
                    <a:lnTo>
                      <a:pt x="17" y="33"/>
                    </a:lnTo>
                    <a:lnTo>
                      <a:pt x="19" y="25"/>
                    </a:lnTo>
                    <a:lnTo>
                      <a:pt x="23" y="18"/>
                    </a:lnTo>
                    <a:lnTo>
                      <a:pt x="26" y="11"/>
                    </a:lnTo>
                    <a:lnTo>
                      <a:pt x="28" y="8"/>
                    </a:lnTo>
                    <a:lnTo>
                      <a:pt x="17" y="0"/>
                    </a:lnTo>
                    <a:lnTo>
                      <a:pt x="13" y="5"/>
                    </a:lnTo>
                    <a:lnTo>
                      <a:pt x="8" y="13"/>
                    </a:lnTo>
                    <a:lnTo>
                      <a:pt x="4" y="21"/>
                    </a:lnTo>
                    <a:lnTo>
                      <a:pt x="2" y="30"/>
                    </a:lnTo>
                    <a:lnTo>
                      <a:pt x="0" y="40"/>
                    </a:lnTo>
                    <a:lnTo>
                      <a:pt x="4" y="50"/>
                    </a:lnTo>
                    <a:lnTo>
                      <a:pt x="9" y="55"/>
                    </a:lnTo>
                    <a:lnTo>
                      <a:pt x="15" y="57"/>
                    </a:lnTo>
                    <a:lnTo>
                      <a:pt x="23" y="59"/>
                    </a:lnTo>
                    <a:lnTo>
                      <a:pt x="30" y="60"/>
                    </a:lnTo>
                    <a:lnTo>
                      <a:pt x="38" y="55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38" y="55"/>
                    </a:lnTo>
                    <a:lnTo>
                      <a:pt x="23" y="5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11" name="Freeform 1083"/>
              <p:cNvSpPr>
                <a:spLocks/>
              </p:cNvSpPr>
              <p:nvPr/>
            </p:nvSpPr>
            <p:spPr bwMode="auto">
              <a:xfrm>
                <a:off x="2689" y="477"/>
                <a:ext cx="73" cy="52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28" y="45"/>
                  </a:cxn>
                  <a:cxn ang="0">
                    <a:pos x="49" y="37"/>
                  </a:cxn>
                  <a:cxn ang="0">
                    <a:pos x="56" y="30"/>
                  </a:cxn>
                  <a:cxn ang="0">
                    <a:pos x="62" y="23"/>
                  </a:cxn>
                  <a:cxn ang="0">
                    <a:pos x="67" y="13"/>
                  </a:cxn>
                  <a:cxn ang="0">
                    <a:pos x="73" y="0"/>
                  </a:cxn>
                  <a:cxn ang="0">
                    <a:pos x="60" y="0"/>
                  </a:cxn>
                  <a:cxn ang="0">
                    <a:pos x="47" y="0"/>
                  </a:cxn>
                  <a:cxn ang="0">
                    <a:pos x="36" y="8"/>
                  </a:cxn>
                  <a:cxn ang="0">
                    <a:pos x="30" y="15"/>
                  </a:cxn>
                  <a:cxn ang="0">
                    <a:pos x="28" y="20"/>
                  </a:cxn>
                  <a:cxn ang="0">
                    <a:pos x="26" y="25"/>
                  </a:cxn>
                  <a:cxn ang="0">
                    <a:pos x="24" y="28"/>
                  </a:cxn>
                  <a:cxn ang="0">
                    <a:pos x="20" y="34"/>
                  </a:cxn>
                  <a:cxn ang="0">
                    <a:pos x="13" y="42"/>
                  </a:cxn>
                  <a:cxn ang="0">
                    <a:pos x="0" y="52"/>
                  </a:cxn>
                </a:cxnLst>
                <a:rect l="0" t="0" r="r" b="b"/>
                <a:pathLst>
                  <a:path w="73" h="52">
                    <a:moveTo>
                      <a:pt x="0" y="52"/>
                    </a:moveTo>
                    <a:lnTo>
                      <a:pt x="28" y="45"/>
                    </a:lnTo>
                    <a:lnTo>
                      <a:pt x="49" y="37"/>
                    </a:lnTo>
                    <a:lnTo>
                      <a:pt x="56" y="30"/>
                    </a:lnTo>
                    <a:lnTo>
                      <a:pt x="62" y="23"/>
                    </a:lnTo>
                    <a:lnTo>
                      <a:pt x="67" y="13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47" y="0"/>
                    </a:lnTo>
                    <a:lnTo>
                      <a:pt x="36" y="8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4" y="28"/>
                    </a:lnTo>
                    <a:lnTo>
                      <a:pt x="20" y="34"/>
                    </a:lnTo>
                    <a:lnTo>
                      <a:pt x="13" y="4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12" name="Freeform 1084"/>
              <p:cNvSpPr>
                <a:spLocks/>
              </p:cNvSpPr>
              <p:nvPr/>
            </p:nvSpPr>
            <p:spPr bwMode="auto">
              <a:xfrm>
                <a:off x="2687" y="470"/>
                <a:ext cx="84" cy="66"/>
              </a:xfrm>
              <a:custGeom>
                <a:avLst/>
                <a:gdLst/>
                <a:ahLst/>
                <a:cxnLst>
                  <a:cxn ang="0">
                    <a:pos x="75" y="14"/>
                  </a:cxn>
                  <a:cxn ang="0">
                    <a:pos x="68" y="5"/>
                  </a:cxn>
                  <a:cxn ang="0">
                    <a:pos x="64" y="17"/>
                  </a:cxn>
                  <a:cxn ang="0">
                    <a:pos x="58" y="25"/>
                  </a:cxn>
                  <a:cxn ang="0">
                    <a:pos x="53" y="32"/>
                  </a:cxn>
                  <a:cxn ang="0">
                    <a:pos x="45" y="37"/>
                  </a:cxn>
                  <a:cxn ang="0">
                    <a:pos x="26" y="46"/>
                  </a:cxn>
                  <a:cxn ang="0">
                    <a:pos x="0" y="54"/>
                  </a:cxn>
                  <a:cxn ang="0">
                    <a:pos x="6" y="66"/>
                  </a:cxn>
                  <a:cxn ang="0">
                    <a:pos x="32" y="59"/>
                  </a:cxn>
                  <a:cxn ang="0">
                    <a:pos x="54" y="49"/>
                  </a:cxn>
                  <a:cxn ang="0">
                    <a:pos x="64" y="42"/>
                  </a:cxn>
                  <a:cxn ang="0">
                    <a:pos x="71" y="34"/>
                  </a:cxn>
                  <a:cxn ang="0">
                    <a:pos x="77" y="22"/>
                  </a:cxn>
                  <a:cxn ang="0">
                    <a:pos x="83" y="8"/>
                  </a:cxn>
                  <a:cxn ang="0">
                    <a:pos x="75" y="0"/>
                  </a:cxn>
                  <a:cxn ang="0">
                    <a:pos x="83" y="8"/>
                  </a:cxn>
                  <a:cxn ang="0">
                    <a:pos x="84" y="0"/>
                  </a:cxn>
                  <a:cxn ang="0">
                    <a:pos x="75" y="0"/>
                  </a:cxn>
                  <a:cxn ang="0">
                    <a:pos x="75" y="14"/>
                  </a:cxn>
                </a:cxnLst>
                <a:rect l="0" t="0" r="r" b="b"/>
                <a:pathLst>
                  <a:path w="84" h="66">
                    <a:moveTo>
                      <a:pt x="75" y="14"/>
                    </a:moveTo>
                    <a:lnTo>
                      <a:pt x="68" y="5"/>
                    </a:lnTo>
                    <a:lnTo>
                      <a:pt x="64" y="17"/>
                    </a:lnTo>
                    <a:lnTo>
                      <a:pt x="58" y="25"/>
                    </a:lnTo>
                    <a:lnTo>
                      <a:pt x="53" y="32"/>
                    </a:lnTo>
                    <a:lnTo>
                      <a:pt x="45" y="37"/>
                    </a:lnTo>
                    <a:lnTo>
                      <a:pt x="26" y="46"/>
                    </a:lnTo>
                    <a:lnTo>
                      <a:pt x="0" y="54"/>
                    </a:lnTo>
                    <a:lnTo>
                      <a:pt x="6" y="66"/>
                    </a:lnTo>
                    <a:lnTo>
                      <a:pt x="32" y="59"/>
                    </a:lnTo>
                    <a:lnTo>
                      <a:pt x="54" y="49"/>
                    </a:lnTo>
                    <a:lnTo>
                      <a:pt x="64" y="42"/>
                    </a:lnTo>
                    <a:lnTo>
                      <a:pt x="71" y="34"/>
                    </a:lnTo>
                    <a:lnTo>
                      <a:pt x="77" y="22"/>
                    </a:lnTo>
                    <a:lnTo>
                      <a:pt x="83" y="8"/>
                    </a:lnTo>
                    <a:lnTo>
                      <a:pt x="75" y="0"/>
                    </a:lnTo>
                    <a:lnTo>
                      <a:pt x="83" y="8"/>
                    </a:lnTo>
                    <a:lnTo>
                      <a:pt x="84" y="0"/>
                    </a:lnTo>
                    <a:lnTo>
                      <a:pt x="75" y="0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13" name="Freeform 1085"/>
              <p:cNvSpPr>
                <a:spLocks/>
              </p:cNvSpPr>
              <p:nvPr/>
            </p:nvSpPr>
            <p:spPr bwMode="auto">
              <a:xfrm>
                <a:off x="2730" y="470"/>
                <a:ext cx="32" cy="14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6" y="14"/>
                  </a:cxn>
                  <a:cxn ang="0">
                    <a:pos x="19" y="14"/>
                  </a:cxn>
                  <a:cxn ang="0">
                    <a:pos x="32" y="1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10" y="12"/>
                  </a:cxn>
                </a:cxnLst>
                <a:rect l="0" t="0" r="r" b="b"/>
                <a:pathLst>
                  <a:path w="32" h="14">
                    <a:moveTo>
                      <a:pt x="10" y="12"/>
                    </a:moveTo>
                    <a:lnTo>
                      <a:pt x="6" y="14"/>
                    </a:lnTo>
                    <a:lnTo>
                      <a:pt x="19" y="14"/>
                    </a:lnTo>
                    <a:lnTo>
                      <a:pt x="32" y="1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14" name="Freeform 1086"/>
              <p:cNvSpPr>
                <a:spLocks/>
              </p:cNvSpPr>
              <p:nvPr/>
            </p:nvSpPr>
            <p:spPr bwMode="auto">
              <a:xfrm>
                <a:off x="2685" y="472"/>
                <a:ext cx="55" cy="64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9" y="64"/>
                  </a:cxn>
                  <a:cxn ang="0">
                    <a:pos x="23" y="52"/>
                  </a:cxn>
                  <a:cxn ang="0">
                    <a:pos x="32" y="44"/>
                  </a:cxn>
                  <a:cxn ang="0">
                    <a:pos x="36" y="37"/>
                  </a:cxn>
                  <a:cxn ang="0">
                    <a:pos x="38" y="32"/>
                  </a:cxn>
                  <a:cxn ang="0">
                    <a:pos x="38" y="28"/>
                  </a:cxn>
                  <a:cxn ang="0">
                    <a:pos x="40" y="25"/>
                  </a:cxn>
                  <a:cxn ang="0">
                    <a:pos x="45" y="18"/>
                  </a:cxn>
                  <a:cxn ang="0">
                    <a:pos x="55" y="10"/>
                  </a:cxn>
                  <a:cxn ang="0">
                    <a:pos x="45" y="0"/>
                  </a:cxn>
                  <a:cxn ang="0">
                    <a:pos x="34" y="10"/>
                  </a:cxn>
                  <a:cxn ang="0">
                    <a:pos x="26" y="17"/>
                  </a:cxn>
                  <a:cxn ang="0">
                    <a:pos x="24" y="23"/>
                  </a:cxn>
                  <a:cxn ang="0">
                    <a:pos x="23" y="27"/>
                  </a:cxn>
                  <a:cxn ang="0">
                    <a:pos x="21" y="30"/>
                  </a:cxn>
                  <a:cxn ang="0">
                    <a:pos x="19" y="35"/>
                  </a:cxn>
                  <a:cxn ang="0">
                    <a:pos x="11" y="42"/>
                  </a:cxn>
                  <a:cxn ang="0">
                    <a:pos x="0" y="52"/>
                  </a:cxn>
                  <a:cxn ang="0">
                    <a:pos x="8" y="64"/>
                  </a:cxn>
                  <a:cxn ang="0">
                    <a:pos x="2" y="52"/>
                  </a:cxn>
                </a:cxnLst>
                <a:rect l="0" t="0" r="r" b="b"/>
                <a:pathLst>
                  <a:path w="55" h="64">
                    <a:moveTo>
                      <a:pt x="2" y="52"/>
                    </a:moveTo>
                    <a:lnTo>
                      <a:pt x="9" y="64"/>
                    </a:lnTo>
                    <a:lnTo>
                      <a:pt x="23" y="52"/>
                    </a:lnTo>
                    <a:lnTo>
                      <a:pt x="32" y="44"/>
                    </a:lnTo>
                    <a:lnTo>
                      <a:pt x="36" y="37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5"/>
                    </a:lnTo>
                    <a:lnTo>
                      <a:pt x="45" y="18"/>
                    </a:lnTo>
                    <a:lnTo>
                      <a:pt x="55" y="10"/>
                    </a:lnTo>
                    <a:lnTo>
                      <a:pt x="45" y="0"/>
                    </a:lnTo>
                    <a:lnTo>
                      <a:pt x="34" y="10"/>
                    </a:lnTo>
                    <a:lnTo>
                      <a:pt x="26" y="17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1" y="30"/>
                    </a:lnTo>
                    <a:lnTo>
                      <a:pt x="19" y="35"/>
                    </a:lnTo>
                    <a:lnTo>
                      <a:pt x="11" y="42"/>
                    </a:lnTo>
                    <a:lnTo>
                      <a:pt x="0" y="52"/>
                    </a:lnTo>
                    <a:lnTo>
                      <a:pt x="8" y="64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15" name="Freeform 1087"/>
              <p:cNvSpPr>
                <a:spLocks/>
              </p:cNvSpPr>
              <p:nvPr/>
            </p:nvSpPr>
            <p:spPr bwMode="auto">
              <a:xfrm>
                <a:off x="2738" y="359"/>
                <a:ext cx="71" cy="104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30" y="32"/>
                  </a:cxn>
                  <a:cxn ang="0">
                    <a:pos x="28" y="39"/>
                  </a:cxn>
                  <a:cxn ang="0">
                    <a:pos x="24" y="44"/>
                  </a:cxn>
                  <a:cxn ang="0">
                    <a:pos x="20" y="49"/>
                  </a:cxn>
                  <a:cxn ang="0">
                    <a:pos x="13" y="55"/>
                  </a:cxn>
                  <a:cxn ang="0">
                    <a:pos x="5" y="60"/>
                  </a:cxn>
                  <a:cxn ang="0">
                    <a:pos x="2" y="62"/>
                  </a:cxn>
                  <a:cxn ang="0">
                    <a:pos x="0" y="65"/>
                  </a:cxn>
                  <a:cxn ang="0">
                    <a:pos x="0" y="69"/>
                  </a:cxn>
                  <a:cxn ang="0">
                    <a:pos x="0" y="74"/>
                  </a:cxn>
                  <a:cxn ang="0">
                    <a:pos x="7" y="86"/>
                  </a:cxn>
                  <a:cxn ang="0">
                    <a:pos x="22" y="104"/>
                  </a:cxn>
                  <a:cxn ang="0">
                    <a:pos x="47" y="91"/>
                  </a:cxn>
                  <a:cxn ang="0">
                    <a:pos x="62" y="79"/>
                  </a:cxn>
                  <a:cxn ang="0">
                    <a:pos x="67" y="74"/>
                  </a:cxn>
                  <a:cxn ang="0">
                    <a:pos x="69" y="69"/>
                  </a:cxn>
                  <a:cxn ang="0">
                    <a:pos x="71" y="64"/>
                  </a:cxn>
                  <a:cxn ang="0">
                    <a:pos x="71" y="60"/>
                  </a:cxn>
                  <a:cxn ang="0">
                    <a:pos x="67" y="35"/>
                  </a:cxn>
                  <a:cxn ang="0">
                    <a:pos x="62" y="0"/>
                  </a:cxn>
                  <a:cxn ang="0">
                    <a:pos x="47" y="10"/>
                  </a:cxn>
                  <a:cxn ang="0">
                    <a:pos x="32" y="23"/>
                  </a:cxn>
                </a:cxnLst>
                <a:rect l="0" t="0" r="r" b="b"/>
                <a:pathLst>
                  <a:path w="71" h="104">
                    <a:moveTo>
                      <a:pt x="32" y="23"/>
                    </a:moveTo>
                    <a:lnTo>
                      <a:pt x="30" y="32"/>
                    </a:lnTo>
                    <a:lnTo>
                      <a:pt x="28" y="39"/>
                    </a:lnTo>
                    <a:lnTo>
                      <a:pt x="24" y="44"/>
                    </a:lnTo>
                    <a:lnTo>
                      <a:pt x="20" y="49"/>
                    </a:lnTo>
                    <a:lnTo>
                      <a:pt x="13" y="55"/>
                    </a:lnTo>
                    <a:lnTo>
                      <a:pt x="5" y="60"/>
                    </a:lnTo>
                    <a:lnTo>
                      <a:pt x="2" y="62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7" y="86"/>
                    </a:lnTo>
                    <a:lnTo>
                      <a:pt x="22" y="104"/>
                    </a:lnTo>
                    <a:lnTo>
                      <a:pt x="47" y="91"/>
                    </a:lnTo>
                    <a:lnTo>
                      <a:pt x="62" y="79"/>
                    </a:lnTo>
                    <a:lnTo>
                      <a:pt x="67" y="74"/>
                    </a:lnTo>
                    <a:lnTo>
                      <a:pt x="69" y="69"/>
                    </a:lnTo>
                    <a:lnTo>
                      <a:pt x="71" y="64"/>
                    </a:lnTo>
                    <a:lnTo>
                      <a:pt x="71" y="60"/>
                    </a:lnTo>
                    <a:lnTo>
                      <a:pt x="67" y="35"/>
                    </a:lnTo>
                    <a:lnTo>
                      <a:pt x="62" y="0"/>
                    </a:lnTo>
                    <a:lnTo>
                      <a:pt x="47" y="10"/>
                    </a:lnTo>
                    <a:lnTo>
                      <a:pt x="32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16" name="Freeform 1088"/>
              <p:cNvSpPr>
                <a:spLocks/>
              </p:cNvSpPr>
              <p:nvPr/>
            </p:nvSpPr>
            <p:spPr bwMode="auto">
              <a:xfrm>
                <a:off x="2730" y="382"/>
                <a:ext cx="47" cy="90"/>
              </a:xfrm>
              <a:custGeom>
                <a:avLst/>
                <a:gdLst/>
                <a:ahLst/>
                <a:cxnLst>
                  <a:cxn ang="0">
                    <a:pos x="26" y="75"/>
                  </a:cxn>
                  <a:cxn ang="0">
                    <a:pos x="36" y="76"/>
                  </a:cxn>
                  <a:cxn ang="0">
                    <a:pos x="21" y="59"/>
                  </a:cxn>
                  <a:cxn ang="0">
                    <a:pos x="15" y="49"/>
                  </a:cxn>
                  <a:cxn ang="0">
                    <a:pos x="15" y="46"/>
                  </a:cxn>
                  <a:cxn ang="0">
                    <a:pos x="15" y="46"/>
                  </a:cxn>
                  <a:cxn ang="0">
                    <a:pos x="17" y="44"/>
                  </a:cxn>
                  <a:cxn ang="0">
                    <a:pos x="19" y="42"/>
                  </a:cxn>
                  <a:cxn ang="0">
                    <a:pos x="26" y="37"/>
                  </a:cxn>
                  <a:cxn ang="0">
                    <a:pos x="34" y="29"/>
                  </a:cxn>
                  <a:cxn ang="0">
                    <a:pos x="40" y="24"/>
                  </a:cxn>
                  <a:cxn ang="0">
                    <a:pos x="43" y="17"/>
                  </a:cxn>
                  <a:cxn ang="0">
                    <a:pos x="45" y="10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30" y="7"/>
                  </a:cxn>
                  <a:cxn ang="0">
                    <a:pos x="28" y="12"/>
                  </a:cxn>
                  <a:cxn ang="0">
                    <a:pos x="26" y="17"/>
                  </a:cxn>
                  <a:cxn ang="0">
                    <a:pos x="23" y="21"/>
                  </a:cxn>
                  <a:cxn ang="0">
                    <a:pos x="15" y="26"/>
                  </a:cxn>
                  <a:cxn ang="0">
                    <a:pos x="8" y="32"/>
                  </a:cxn>
                  <a:cxn ang="0">
                    <a:pos x="4" y="36"/>
                  </a:cxn>
                  <a:cxn ang="0">
                    <a:pos x="0" y="41"/>
                  </a:cxn>
                  <a:cxn ang="0">
                    <a:pos x="0" y="46"/>
                  </a:cxn>
                  <a:cxn ang="0">
                    <a:pos x="2" y="54"/>
                  </a:cxn>
                  <a:cxn ang="0">
                    <a:pos x="8" y="68"/>
                  </a:cxn>
                  <a:cxn ang="0">
                    <a:pos x="25" y="86"/>
                  </a:cxn>
                  <a:cxn ang="0">
                    <a:pos x="34" y="88"/>
                  </a:cxn>
                  <a:cxn ang="0">
                    <a:pos x="25" y="86"/>
                  </a:cxn>
                  <a:cxn ang="0">
                    <a:pos x="28" y="90"/>
                  </a:cxn>
                  <a:cxn ang="0">
                    <a:pos x="34" y="88"/>
                  </a:cxn>
                  <a:cxn ang="0">
                    <a:pos x="26" y="75"/>
                  </a:cxn>
                </a:cxnLst>
                <a:rect l="0" t="0" r="r" b="b"/>
                <a:pathLst>
                  <a:path w="47" h="90">
                    <a:moveTo>
                      <a:pt x="26" y="75"/>
                    </a:moveTo>
                    <a:lnTo>
                      <a:pt x="36" y="76"/>
                    </a:lnTo>
                    <a:lnTo>
                      <a:pt x="21" y="59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7" y="44"/>
                    </a:lnTo>
                    <a:lnTo>
                      <a:pt x="19" y="42"/>
                    </a:lnTo>
                    <a:lnTo>
                      <a:pt x="26" y="37"/>
                    </a:lnTo>
                    <a:lnTo>
                      <a:pt x="34" y="29"/>
                    </a:lnTo>
                    <a:lnTo>
                      <a:pt x="40" y="24"/>
                    </a:lnTo>
                    <a:lnTo>
                      <a:pt x="43" y="17"/>
                    </a:lnTo>
                    <a:lnTo>
                      <a:pt x="45" y="10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30" y="7"/>
                    </a:lnTo>
                    <a:lnTo>
                      <a:pt x="28" y="12"/>
                    </a:lnTo>
                    <a:lnTo>
                      <a:pt x="26" y="17"/>
                    </a:lnTo>
                    <a:lnTo>
                      <a:pt x="23" y="21"/>
                    </a:lnTo>
                    <a:lnTo>
                      <a:pt x="15" y="26"/>
                    </a:lnTo>
                    <a:lnTo>
                      <a:pt x="8" y="32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8" y="68"/>
                    </a:lnTo>
                    <a:lnTo>
                      <a:pt x="25" y="86"/>
                    </a:lnTo>
                    <a:lnTo>
                      <a:pt x="34" y="88"/>
                    </a:lnTo>
                    <a:lnTo>
                      <a:pt x="25" y="86"/>
                    </a:lnTo>
                    <a:lnTo>
                      <a:pt x="28" y="90"/>
                    </a:lnTo>
                    <a:lnTo>
                      <a:pt x="34" y="88"/>
                    </a:lnTo>
                    <a:lnTo>
                      <a:pt x="26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17" name="Freeform 1089"/>
              <p:cNvSpPr>
                <a:spLocks/>
              </p:cNvSpPr>
              <p:nvPr/>
            </p:nvSpPr>
            <p:spPr bwMode="auto">
              <a:xfrm>
                <a:off x="2756" y="352"/>
                <a:ext cx="62" cy="118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36" y="7"/>
                  </a:cxn>
                  <a:cxn ang="0">
                    <a:pos x="40" y="44"/>
                  </a:cxn>
                  <a:cxn ang="0">
                    <a:pos x="46" y="67"/>
                  </a:cxn>
                  <a:cxn ang="0">
                    <a:pos x="46" y="71"/>
                  </a:cxn>
                  <a:cxn ang="0">
                    <a:pos x="46" y="74"/>
                  </a:cxn>
                  <a:cxn ang="0">
                    <a:pos x="42" y="78"/>
                  </a:cxn>
                  <a:cxn ang="0">
                    <a:pos x="40" y="81"/>
                  </a:cxn>
                  <a:cxn ang="0">
                    <a:pos x="25" y="93"/>
                  </a:cxn>
                  <a:cxn ang="0">
                    <a:pos x="0" y="105"/>
                  </a:cxn>
                  <a:cxn ang="0">
                    <a:pos x="8" y="118"/>
                  </a:cxn>
                  <a:cxn ang="0">
                    <a:pos x="32" y="105"/>
                  </a:cxn>
                  <a:cxn ang="0">
                    <a:pos x="49" y="91"/>
                  </a:cxn>
                  <a:cxn ang="0">
                    <a:pos x="55" y="86"/>
                  </a:cxn>
                  <a:cxn ang="0">
                    <a:pos x="59" y="79"/>
                  </a:cxn>
                  <a:cxn ang="0">
                    <a:pos x="61" y="72"/>
                  </a:cxn>
                  <a:cxn ang="0">
                    <a:pos x="62" y="66"/>
                  </a:cxn>
                  <a:cxn ang="0">
                    <a:pos x="57" y="42"/>
                  </a:cxn>
                  <a:cxn ang="0">
                    <a:pos x="51" y="7"/>
                  </a:cxn>
                  <a:cxn ang="0">
                    <a:pos x="44" y="0"/>
                  </a:cxn>
                  <a:cxn ang="0">
                    <a:pos x="51" y="7"/>
                  </a:cxn>
                  <a:cxn ang="0">
                    <a:pos x="51" y="0"/>
                  </a:cxn>
                  <a:cxn ang="0">
                    <a:pos x="44" y="0"/>
                  </a:cxn>
                  <a:cxn ang="0">
                    <a:pos x="44" y="13"/>
                  </a:cxn>
                </a:cxnLst>
                <a:rect l="0" t="0" r="r" b="b"/>
                <a:pathLst>
                  <a:path w="62" h="118">
                    <a:moveTo>
                      <a:pt x="44" y="13"/>
                    </a:moveTo>
                    <a:lnTo>
                      <a:pt x="36" y="7"/>
                    </a:lnTo>
                    <a:lnTo>
                      <a:pt x="40" y="44"/>
                    </a:lnTo>
                    <a:lnTo>
                      <a:pt x="46" y="67"/>
                    </a:lnTo>
                    <a:lnTo>
                      <a:pt x="46" y="71"/>
                    </a:lnTo>
                    <a:lnTo>
                      <a:pt x="46" y="74"/>
                    </a:lnTo>
                    <a:lnTo>
                      <a:pt x="42" y="78"/>
                    </a:lnTo>
                    <a:lnTo>
                      <a:pt x="40" y="81"/>
                    </a:lnTo>
                    <a:lnTo>
                      <a:pt x="25" y="93"/>
                    </a:lnTo>
                    <a:lnTo>
                      <a:pt x="0" y="105"/>
                    </a:lnTo>
                    <a:lnTo>
                      <a:pt x="8" y="118"/>
                    </a:lnTo>
                    <a:lnTo>
                      <a:pt x="32" y="105"/>
                    </a:lnTo>
                    <a:lnTo>
                      <a:pt x="49" y="91"/>
                    </a:lnTo>
                    <a:lnTo>
                      <a:pt x="55" y="86"/>
                    </a:lnTo>
                    <a:lnTo>
                      <a:pt x="59" y="79"/>
                    </a:lnTo>
                    <a:lnTo>
                      <a:pt x="61" y="72"/>
                    </a:lnTo>
                    <a:lnTo>
                      <a:pt x="62" y="66"/>
                    </a:lnTo>
                    <a:lnTo>
                      <a:pt x="57" y="42"/>
                    </a:lnTo>
                    <a:lnTo>
                      <a:pt x="51" y="7"/>
                    </a:lnTo>
                    <a:lnTo>
                      <a:pt x="44" y="0"/>
                    </a:lnTo>
                    <a:lnTo>
                      <a:pt x="51" y="7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18" name="Freeform 1090"/>
              <p:cNvSpPr>
                <a:spLocks/>
              </p:cNvSpPr>
              <p:nvPr/>
            </p:nvSpPr>
            <p:spPr bwMode="auto">
              <a:xfrm>
                <a:off x="2762" y="352"/>
                <a:ext cx="38" cy="37"/>
              </a:xfrm>
              <a:custGeom>
                <a:avLst/>
                <a:gdLst/>
                <a:ahLst/>
                <a:cxnLst>
                  <a:cxn ang="0">
                    <a:pos x="15" y="30"/>
                  </a:cxn>
                  <a:cxn ang="0">
                    <a:pos x="11" y="37"/>
                  </a:cxn>
                  <a:cxn ang="0">
                    <a:pos x="28" y="22"/>
                  </a:cxn>
                  <a:cxn ang="0">
                    <a:pos x="38" y="13"/>
                  </a:cxn>
                  <a:cxn ang="0">
                    <a:pos x="38" y="0"/>
                  </a:cxn>
                  <a:cxn ang="0">
                    <a:pos x="17" y="12"/>
                  </a:cxn>
                  <a:cxn ang="0">
                    <a:pos x="4" y="24"/>
                  </a:cxn>
                  <a:cxn ang="0">
                    <a:pos x="0" y="30"/>
                  </a:cxn>
                  <a:cxn ang="0">
                    <a:pos x="4" y="24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15" y="30"/>
                  </a:cxn>
                </a:cxnLst>
                <a:rect l="0" t="0" r="r" b="b"/>
                <a:pathLst>
                  <a:path w="38" h="37">
                    <a:moveTo>
                      <a:pt x="15" y="30"/>
                    </a:moveTo>
                    <a:lnTo>
                      <a:pt x="11" y="37"/>
                    </a:lnTo>
                    <a:lnTo>
                      <a:pt x="28" y="22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17" y="12"/>
                    </a:lnTo>
                    <a:lnTo>
                      <a:pt x="4" y="24"/>
                    </a:lnTo>
                    <a:lnTo>
                      <a:pt x="0" y="30"/>
                    </a:lnTo>
                    <a:lnTo>
                      <a:pt x="4" y="24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19" name="Freeform 1091"/>
              <p:cNvSpPr>
                <a:spLocks/>
              </p:cNvSpPr>
              <p:nvPr/>
            </p:nvSpPr>
            <p:spPr bwMode="auto">
              <a:xfrm>
                <a:off x="2833" y="352"/>
                <a:ext cx="44" cy="4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7" y="5"/>
                  </a:cxn>
                  <a:cxn ang="0">
                    <a:pos x="15" y="15"/>
                  </a:cxn>
                  <a:cxn ang="0">
                    <a:pos x="10" y="22"/>
                  </a:cxn>
                  <a:cxn ang="0">
                    <a:pos x="6" y="29"/>
                  </a:cxn>
                  <a:cxn ang="0">
                    <a:pos x="2" y="37"/>
                  </a:cxn>
                  <a:cxn ang="0">
                    <a:pos x="0" y="44"/>
                  </a:cxn>
                  <a:cxn ang="0">
                    <a:pos x="15" y="46"/>
                  </a:cxn>
                  <a:cxn ang="0">
                    <a:pos x="31" y="44"/>
                  </a:cxn>
                  <a:cxn ang="0">
                    <a:pos x="36" y="37"/>
                  </a:cxn>
                  <a:cxn ang="0">
                    <a:pos x="42" y="24"/>
                  </a:cxn>
                  <a:cxn ang="0">
                    <a:pos x="44" y="17"/>
                  </a:cxn>
                  <a:cxn ang="0">
                    <a:pos x="44" y="10"/>
                  </a:cxn>
                  <a:cxn ang="0">
                    <a:pos x="42" y="5"/>
                  </a:cxn>
                  <a:cxn ang="0">
                    <a:pos x="36" y="0"/>
                  </a:cxn>
                </a:cxnLst>
                <a:rect l="0" t="0" r="r" b="b"/>
                <a:pathLst>
                  <a:path w="44" h="46">
                    <a:moveTo>
                      <a:pt x="36" y="0"/>
                    </a:moveTo>
                    <a:lnTo>
                      <a:pt x="27" y="5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6" y="29"/>
                    </a:lnTo>
                    <a:lnTo>
                      <a:pt x="2" y="37"/>
                    </a:lnTo>
                    <a:lnTo>
                      <a:pt x="0" y="44"/>
                    </a:lnTo>
                    <a:lnTo>
                      <a:pt x="15" y="46"/>
                    </a:lnTo>
                    <a:lnTo>
                      <a:pt x="31" y="44"/>
                    </a:lnTo>
                    <a:lnTo>
                      <a:pt x="36" y="37"/>
                    </a:lnTo>
                    <a:lnTo>
                      <a:pt x="42" y="24"/>
                    </a:lnTo>
                    <a:lnTo>
                      <a:pt x="44" y="17"/>
                    </a:lnTo>
                    <a:lnTo>
                      <a:pt x="44" y="10"/>
                    </a:lnTo>
                    <a:lnTo>
                      <a:pt x="42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20" name="Freeform 1092"/>
              <p:cNvSpPr>
                <a:spLocks/>
              </p:cNvSpPr>
              <p:nvPr/>
            </p:nvSpPr>
            <p:spPr bwMode="auto">
              <a:xfrm>
                <a:off x="2826" y="345"/>
                <a:ext cx="45" cy="58"/>
              </a:xfrm>
              <a:custGeom>
                <a:avLst/>
                <a:gdLst/>
                <a:ahLst/>
                <a:cxnLst>
                  <a:cxn ang="0">
                    <a:pos x="11" y="46"/>
                  </a:cxn>
                  <a:cxn ang="0">
                    <a:pos x="15" y="51"/>
                  </a:cxn>
                  <a:cxn ang="0">
                    <a:pos x="17" y="46"/>
                  </a:cxn>
                  <a:cxn ang="0">
                    <a:pos x="19" y="39"/>
                  </a:cxn>
                  <a:cxn ang="0">
                    <a:pos x="22" y="32"/>
                  </a:cxn>
                  <a:cxn ang="0">
                    <a:pos x="28" y="27"/>
                  </a:cxn>
                  <a:cxn ang="0">
                    <a:pos x="39" y="17"/>
                  </a:cxn>
                  <a:cxn ang="0">
                    <a:pos x="45" y="14"/>
                  </a:cxn>
                  <a:cxn ang="0">
                    <a:pos x="39" y="0"/>
                  </a:cxn>
                  <a:cxn ang="0">
                    <a:pos x="28" y="7"/>
                  </a:cxn>
                  <a:cxn ang="0">
                    <a:pos x="17" y="17"/>
                  </a:cxn>
                  <a:cxn ang="0">
                    <a:pos x="9" y="26"/>
                  </a:cxn>
                  <a:cxn ang="0">
                    <a:pos x="6" y="32"/>
                  </a:cxn>
                  <a:cxn ang="0">
                    <a:pos x="2" y="42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0" y="51"/>
                  </a:cxn>
                  <a:cxn ang="0">
                    <a:pos x="0" y="56"/>
                  </a:cxn>
                  <a:cxn ang="0">
                    <a:pos x="4" y="58"/>
                  </a:cxn>
                  <a:cxn ang="0">
                    <a:pos x="11" y="46"/>
                  </a:cxn>
                </a:cxnLst>
                <a:rect l="0" t="0" r="r" b="b"/>
                <a:pathLst>
                  <a:path w="45" h="58">
                    <a:moveTo>
                      <a:pt x="11" y="46"/>
                    </a:moveTo>
                    <a:lnTo>
                      <a:pt x="15" y="51"/>
                    </a:lnTo>
                    <a:lnTo>
                      <a:pt x="17" y="46"/>
                    </a:lnTo>
                    <a:lnTo>
                      <a:pt x="19" y="39"/>
                    </a:lnTo>
                    <a:lnTo>
                      <a:pt x="22" y="32"/>
                    </a:lnTo>
                    <a:lnTo>
                      <a:pt x="28" y="27"/>
                    </a:lnTo>
                    <a:lnTo>
                      <a:pt x="39" y="17"/>
                    </a:lnTo>
                    <a:lnTo>
                      <a:pt x="45" y="14"/>
                    </a:lnTo>
                    <a:lnTo>
                      <a:pt x="39" y="0"/>
                    </a:lnTo>
                    <a:lnTo>
                      <a:pt x="28" y="7"/>
                    </a:lnTo>
                    <a:lnTo>
                      <a:pt x="17" y="17"/>
                    </a:lnTo>
                    <a:lnTo>
                      <a:pt x="9" y="26"/>
                    </a:lnTo>
                    <a:lnTo>
                      <a:pt x="6" y="32"/>
                    </a:lnTo>
                    <a:lnTo>
                      <a:pt x="2" y="42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4" y="58"/>
                    </a:ln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21" name="Freeform 1093"/>
              <p:cNvSpPr>
                <a:spLocks/>
              </p:cNvSpPr>
              <p:nvPr/>
            </p:nvSpPr>
            <p:spPr bwMode="auto">
              <a:xfrm>
                <a:off x="2830" y="389"/>
                <a:ext cx="39" cy="15"/>
              </a:xfrm>
              <a:custGeom>
                <a:avLst/>
                <a:gdLst/>
                <a:ahLst/>
                <a:cxnLst>
                  <a:cxn ang="0">
                    <a:pos x="28" y="3"/>
                  </a:cxn>
                  <a:cxn ang="0">
                    <a:pos x="34" y="0"/>
                  </a:cxn>
                  <a:cxn ang="0">
                    <a:pos x="18" y="2"/>
                  </a:cxn>
                  <a:cxn ang="0">
                    <a:pos x="7" y="2"/>
                  </a:cxn>
                  <a:cxn ang="0">
                    <a:pos x="0" y="14"/>
                  </a:cxn>
                  <a:cxn ang="0">
                    <a:pos x="18" y="15"/>
                  </a:cxn>
                  <a:cxn ang="0">
                    <a:pos x="34" y="14"/>
                  </a:cxn>
                  <a:cxn ang="0">
                    <a:pos x="39" y="12"/>
                  </a:cxn>
                  <a:cxn ang="0">
                    <a:pos x="34" y="14"/>
                  </a:cxn>
                  <a:cxn ang="0">
                    <a:pos x="37" y="14"/>
                  </a:cxn>
                  <a:cxn ang="0">
                    <a:pos x="39" y="12"/>
                  </a:cxn>
                  <a:cxn ang="0">
                    <a:pos x="28" y="3"/>
                  </a:cxn>
                </a:cxnLst>
                <a:rect l="0" t="0" r="r" b="b"/>
                <a:pathLst>
                  <a:path w="39" h="15">
                    <a:moveTo>
                      <a:pt x="28" y="3"/>
                    </a:moveTo>
                    <a:lnTo>
                      <a:pt x="34" y="0"/>
                    </a:lnTo>
                    <a:lnTo>
                      <a:pt x="18" y="2"/>
                    </a:lnTo>
                    <a:lnTo>
                      <a:pt x="7" y="2"/>
                    </a:lnTo>
                    <a:lnTo>
                      <a:pt x="0" y="14"/>
                    </a:lnTo>
                    <a:lnTo>
                      <a:pt x="18" y="15"/>
                    </a:lnTo>
                    <a:lnTo>
                      <a:pt x="34" y="14"/>
                    </a:lnTo>
                    <a:lnTo>
                      <a:pt x="39" y="12"/>
                    </a:lnTo>
                    <a:lnTo>
                      <a:pt x="34" y="14"/>
                    </a:lnTo>
                    <a:lnTo>
                      <a:pt x="37" y="14"/>
                    </a:lnTo>
                    <a:lnTo>
                      <a:pt x="39" y="12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22" name="Freeform 1094"/>
              <p:cNvSpPr>
                <a:spLocks/>
              </p:cNvSpPr>
              <p:nvPr/>
            </p:nvSpPr>
            <p:spPr bwMode="auto">
              <a:xfrm>
                <a:off x="2858" y="344"/>
                <a:ext cx="26" cy="57"/>
              </a:xfrm>
              <a:custGeom>
                <a:avLst/>
                <a:gdLst/>
                <a:ahLst/>
                <a:cxnLst>
                  <a:cxn ang="0">
                    <a:pos x="13" y="15"/>
                  </a:cxn>
                  <a:cxn ang="0">
                    <a:pos x="7" y="15"/>
                  </a:cxn>
                  <a:cxn ang="0">
                    <a:pos x="9" y="16"/>
                  </a:cxn>
                  <a:cxn ang="0">
                    <a:pos x="11" y="20"/>
                  </a:cxn>
                  <a:cxn ang="0">
                    <a:pos x="11" y="25"/>
                  </a:cxn>
                  <a:cxn ang="0">
                    <a:pos x="9" y="30"/>
                  </a:cxn>
                  <a:cxn ang="0">
                    <a:pos x="4" y="42"/>
                  </a:cxn>
                  <a:cxn ang="0">
                    <a:pos x="0" y="48"/>
                  </a:cxn>
                  <a:cxn ang="0">
                    <a:pos x="11" y="57"/>
                  </a:cxn>
                  <a:cxn ang="0">
                    <a:pos x="19" y="47"/>
                  </a:cxn>
                  <a:cxn ang="0">
                    <a:pos x="24" y="33"/>
                  </a:cxn>
                  <a:cxn ang="0">
                    <a:pos x="26" y="25"/>
                  </a:cxn>
                  <a:cxn ang="0">
                    <a:pos x="26" y="16"/>
                  </a:cxn>
                  <a:cxn ang="0">
                    <a:pos x="22" y="8"/>
                  </a:cxn>
                  <a:cxn ang="0">
                    <a:pos x="15" y="1"/>
                  </a:cxn>
                  <a:cxn ang="0">
                    <a:pos x="7" y="1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7" y="1"/>
                  </a:cxn>
                  <a:cxn ang="0">
                    <a:pos x="13" y="15"/>
                  </a:cxn>
                </a:cxnLst>
                <a:rect l="0" t="0" r="r" b="b"/>
                <a:pathLst>
                  <a:path w="26" h="57">
                    <a:moveTo>
                      <a:pt x="13" y="15"/>
                    </a:moveTo>
                    <a:lnTo>
                      <a:pt x="7" y="15"/>
                    </a:lnTo>
                    <a:lnTo>
                      <a:pt x="9" y="16"/>
                    </a:lnTo>
                    <a:lnTo>
                      <a:pt x="11" y="20"/>
                    </a:lnTo>
                    <a:lnTo>
                      <a:pt x="11" y="25"/>
                    </a:lnTo>
                    <a:lnTo>
                      <a:pt x="9" y="30"/>
                    </a:lnTo>
                    <a:lnTo>
                      <a:pt x="4" y="42"/>
                    </a:lnTo>
                    <a:lnTo>
                      <a:pt x="0" y="48"/>
                    </a:lnTo>
                    <a:lnTo>
                      <a:pt x="11" y="57"/>
                    </a:lnTo>
                    <a:lnTo>
                      <a:pt x="19" y="47"/>
                    </a:lnTo>
                    <a:lnTo>
                      <a:pt x="24" y="33"/>
                    </a:lnTo>
                    <a:lnTo>
                      <a:pt x="26" y="25"/>
                    </a:lnTo>
                    <a:lnTo>
                      <a:pt x="26" y="16"/>
                    </a:lnTo>
                    <a:lnTo>
                      <a:pt x="22" y="8"/>
                    </a:lnTo>
                    <a:lnTo>
                      <a:pt x="15" y="1"/>
                    </a:lnTo>
                    <a:lnTo>
                      <a:pt x="7" y="1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23" name="Freeform 1095"/>
              <p:cNvSpPr>
                <a:spLocks/>
              </p:cNvSpPr>
              <p:nvPr/>
            </p:nvSpPr>
            <p:spPr bwMode="auto">
              <a:xfrm>
                <a:off x="2901" y="295"/>
                <a:ext cx="28" cy="2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8" y="11"/>
                  </a:cxn>
                  <a:cxn ang="0">
                    <a:pos x="13" y="18"/>
                  </a:cxn>
                  <a:cxn ang="0">
                    <a:pos x="0" y="22"/>
                  </a:cxn>
                  <a:cxn ang="0">
                    <a:pos x="13" y="8"/>
                  </a:cxn>
                  <a:cxn ang="0">
                    <a:pos x="24" y="0"/>
                  </a:cxn>
                </a:cxnLst>
                <a:rect l="0" t="0" r="r" b="b"/>
                <a:pathLst>
                  <a:path w="28" h="22">
                    <a:moveTo>
                      <a:pt x="24" y="0"/>
                    </a:moveTo>
                    <a:lnTo>
                      <a:pt x="28" y="11"/>
                    </a:lnTo>
                    <a:lnTo>
                      <a:pt x="13" y="18"/>
                    </a:lnTo>
                    <a:lnTo>
                      <a:pt x="0" y="22"/>
                    </a:lnTo>
                    <a:lnTo>
                      <a:pt x="13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24" name="Freeform 1096"/>
              <p:cNvSpPr>
                <a:spLocks/>
              </p:cNvSpPr>
              <p:nvPr/>
            </p:nvSpPr>
            <p:spPr bwMode="auto">
              <a:xfrm>
                <a:off x="2918" y="293"/>
                <a:ext cx="24" cy="20"/>
              </a:xfrm>
              <a:custGeom>
                <a:avLst/>
                <a:gdLst/>
                <a:ahLst/>
                <a:cxnLst>
                  <a:cxn ang="0">
                    <a:pos x="11" y="20"/>
                  </a:cxn>
                  <a:cxn ang="0">
                    <a:pos x="19" y="10"/>
                  </a:cxn>
                  <a:cxn ang="0">
                    <a:pos x="13" y="0"/>
                  </a:cxn>
                  <a:cxn ang="0">
                    <a:pos x="0" y="5"/>
                  </a:cxn>
                  <a:cxn ang="0">
                    <a:pos x="6" y="15"/>
                  </a:cxn>
                  <a:cxn ang="0">
                    <a:pos x="11" y="20"/>
                  </a:cxn>
                  <a:cxn ang="0">
                    <a:pos x="11" y="20"/>
                  </a:cxn>
                  <a:cxn ang="0">
                    <a:pos x="24" y="20"/>
                  </a:cxn>
                  <a:cxn ang="0">
                    <a:pos x="19" y="10"/>
                  </a:cxn>
                  <a:cxn ang="0">
                    <a:pos x="11" y="20"/>
                  </a:cxn>
                </a:cxnLst>
                <a:rect l="0" t="0" r="r" b="b"/>
                <a:pathLst>
                  <a:path w="24" h="20">
                    <a:moveTo>
                      <a:pt x="11" y="20"/>
                    </a:moveTo>
                    <a:lnTo>
                      <a:pt x="19" y="10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6" y="15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24" y="20"/>
                    </a:lnTo>
                    <a:lnTo>
                      <a:pt x="19" y="10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25" name="Freeform 1097"/>
              <p:cNvSpPr>
                <a:spLocks/>
              </p:cNvSpPr>
              <p:nvPr/>
            </p:nvSpPr>
            <p:spPr bwMode="auto">
              <a:xfrm>
                <a:off x="2894" y="300"/>
                <a:ext cx="35" cy="22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" y="22"/>
                  </a:cxn>
                  <a:cxn ang="0">
                    <a:pos x="24" y="20"/>
                  </a:cxn>
                  <a:cxn ang="0">
                    <a:pos x="35" y="13"/>
                  </a:cxn>
                  <a:cxn ang="0">
                    <a:pos x="35" y="0"/>
                  </a:cxn>
                  <a:cxn ang="0">
                    <a:pos x="18" y="6"/>
                  </a:cxn>
                  <a:cxn ang="0">
                    <a:pos x="13" y="13"/>
                  </a:cxn>
                  <a:cxn ang="0">
                    <a:pos x="15" y="18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1" y="22"/>
                  </a:cxn>
                  <a:cxn ang="0">
                    <a:pos x="0" y="17"/>
                  </a:cxn>
                </a:cxnLst>
                <a:rect l="0" t="0" r="r" b="b"/>
                <a:pathLst>
                  <a:path w="35" h="22">
                    <a:moveTo>
                      <a:pt x="0" y="17"/>
                    </a:moveTo>
                    <a:lnTo>
                      <a:pt x="1" y="22"/>
                    </a:lnTo>
                    <a:lnTo>
                      <a:pt x="24" y="20"/>
                    </a:lnTo>
                    <a:lnTo>
                      <a:pt x="35" y="13"/>
                    </a:lnTo>
                    <a:lnTo>
                      <a:pt x="35" y="0"/>
                    </a:lnTo>
                    <a:lnTo>
                      <a:pt x="18" y="6"/>
                    </a:lnTo>
                    <a:lnTo>
                      <a:pt x="13" y="13"/>
                    </a:lnTo>
                    <a:lnTo>
                      <a:pt x="15" y="18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26" name="Freeform 1098"/>
              <p:cNvSpPr>
                <a:spLocks/>
              </p:cNvSpPr>
              <p:nvPr/>
            </p:nvSpPr>
            <p:spPr bwMode="auto">
              <a:xfrm>
                <a:off x="2894" y="293"/>
                <a:ext cx="37" cy="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4" y="5"/>
                  </a:cxn>
                  <a:cxn ang="0">
                    <a:pos x="15" y="5"/>
                  </a:cxn>
                  <a:cxn ang="0">
                    <a:pos x="0" y="24"/>
                  </a:cxn>
                  <a:cxn ang="0">
                    <a:pos x="15" y="25"/>
                  </a:cxn>
                  <a:cxn ang="0">
                    <a:pos x="26" y="15"/>
                  </a:cxn>
                  <a:cxn ang="0">
                    <a:pos x="37" y="0"/>
                  </a:cxn>
                  <a:cxn ang="0">
                    <a:pos x="24" y="5"/>
                  </a:cxn>
                  <a:cxn ang="0">
                    <a:pos x="37" y="0"/>
                  </a:cxn>
                </a:cxnLst>
                <a:rect l="0" t="0" r="r" b="b"/>
                <a:pathLst>
                  <a:path w="37" h="25">
                    <a:moveTo>
                      <a:pt x="37" y="0"/>
                    </a:moveTo>
                    <a:lnTo>
                      <a:pt x="24" y="5"/>
                    </a:lnTo>
                    <a:lnTo>
                      <a:pt x="15" y="5"/>
                    </a:lnTo>
                    <a:lnTo>
                      <a:pt x="0" y="24"/>
                    </a:lnTo>
                    <a:lnTo>
                      <a:pt x="15" y="25"/>
                    </a:lnTo>
                    <a:lnTo>
                      <a:pt x="26" y="15"/>
                    </a:lnTo>
                    <a:lnTo>
                      <a:pt x="37" y="0"/>
                    </a:lnTo>
                    <a:lnTo>
                      <a:pt x="24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27" name="Freeform 1099"/>
              <p:cNvSpPr>
                <a:spLocks/>
              </p:cNvSpPr>
              <p:nvPr/>
            </p:nvSpPr>
            <p:spPr bwMode="auto">
              <a:xfrm>
                <a:off x="2886" y="232"/>
                <a:ext cx="73" cy="39"/>
              </a:xfrm>
              <a:custGeom>
                <a:avLst/>
                <a:gdLst/>
                <a:ahLst/>
                <a:cxnLst>
                  <a:cxn ang="0">
                    <a:pos x="17" y="22"/>
                  </a:cxn>
                  <a:cxn ang="0">
                    <a:pos x="8" y="31"/>
                  </a:cxn>
                  <a:cxn ang="0">
                    <a:pos x="0" y="39"/>
                  </a:cxn>
                  <a:cxn ang="0">
                    <a:pos x="9" y="36"/>
                  </a:cxn>
                  <a:cxn ang="0">
                    <a:pos x="23" y="31"/>
                  </a:cxn>
                  <a:cxn ang="0">
                    <a:pos x="64" y="9"/>
                  </a:cxn>
                  <a:cxn ang="0">
                    <a:pos x="73" y="0"/>
                  </a:cxn>
                  <a:cxn ang="0">
                    <a:pos x="56" y="5"/>
                  </a:cxn>
                  <a:cxn ang="0">
                    <a:pos x="17" y="22"/>
                  </a:cxn>
                </a:cxnLst>
                <a:rect l="0" t="0" r="r" b="b"/>
                <a:pathLst>
                  <a:path w="73" h="39">
                    <a:moveTo>
                      <a:pt x="17" y="22"/>
                    </a:moveTo>
                    <a:lnTo>
                      <a:pt x="8" y="31"/>
                    </a:lnTo>
                    <a:lnTo>
                      <a:pt x="0" y="39"/>
                    </a:lnTo>
                    <a:lnTo>
                      <a:pt x="9" y="36"/>
                    </a:lnTo>
                    <a:lnTo>
                      <a:pt x="23" y="31"/>
                    </a:lnTo>
                    <a:lnTo>
                      <a:pt x="64" y="9"/>
                    </a:lnTo>
                    <a:lnTo>
                      <a:pt x="73" y="0"/>
                    </a:lnTo>
                    <a:lnTo>
                      <a:pt x="56" y="5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28" name="Freeform 1100"/>
              <p:cNvSpPr>
                <a:spLocks/>
              </p:cNvSpPr>
              <p:nvPr/>
            </p:nvSpPr>
            <p:spPr bwMode="auto">
              <a:xfrm>
                <a:off x="2879" y="247"/>
                <a:ext cx="28" cy="29"/>
              </a:xfrm>
              <a:custGeom>
                <a:avLst/>
                <a:gdLst/>
                <a:ahLst/>
                <a:cxnLst>
                  <a:cxn ang="0">
                    <a:pos x="16" y="22"/>
                  </a:cxn>
                  <a:cxn ang="0">
                    <a:pos x="15" y="29"/>
                  </a:cxn>
                  <a:cxn ang="0">
                    <a:pos x="22" y="19"/>
                  </a:cxn>
                  <a:cxn ang="0">
                    <a:pos x="28" y="14"/>
                  </a:cxn>
                  <a:cxn ang="0">
                    <a:pos x="20" y="0"/>
                  </a:cxn>
                  <a:cxn ang="0">
                    <a:pos x="9" y="11"/>
                  </a:cxn>
                  <a:cxn ang="0">
                    <a:pos x="1" y="21"/>
                  </a:cxn>
                  <a:cxn ang="0">
                    <a:pos x="0" y="27"/>
                  </a:cxn>
                  <a:cxn ang="0">
                    <a:pos x="1" y="21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16" y="22"/>
                  </a:cxn>
                </a:cxnLst>
                <a:rect l="0" t="0" r="r" b="b"/>
                <a:pathLst>
                  <a:path w="28" h="29">
                    <a:moveTo>
                      <a:pt x="16" y="22"/>
                    </a:moveTo>
                    <a:lnTo>
                      <a:pt x="15" y="29"/>
                    </a:lnTo>
                    <a:lnTo>
                      <a:pt x="22" y="19"/>
                    </a:lnTo>
                    <a:lnTo>
                      <a:pt x="28" y="14"/>
                    </a:lnTo>
                    <a:lnTo>
                      <a:pt x="20" y="0"/>
                    </a:lnTo>
                    <a:lnTo>
                      <a:pt x="9" y="11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29" name="Freeform 1101"/>
              <p:cNvSpPr>
                <a:spLocks/>
              </p:cNvSpPr>
              <p:nvPr/>
            </p:nvSpPr>
            <p:spPr bwMode="auto">
              <a:xfrm>
                <a:off x="2879" y="254"/>
                <a:ext cx="33" cy="20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30" y="0"/>
                  </a:cxn>
                  <a:cxn ang="0">
                    <a:pos x="13" y="9"/>
                  </a:cxn>
                  <a:cxn ang="0">
                    <a:pos x="16" y="15"/>
                  </a:cxn>
                  <a:cxn ang="0">
                    <a:pos x="0" y="20"/>
                  </a:cxn>
                  <a:cxn ang="0">
                    <a:pos x="20" y="20"/>
                  </a:cxn>
                  <a:cxn ang="0">
                    <a:pos x="30" y="15"/>
                  </a:cxn>
                  <a:cxn ang="0">
                    <a:pos x="33" y="14"/>
                  </a:cxn>
                  <a:cxn ang="0">
                    <a:pos x="26" y="2"/>
                  </a:cxn>
                </a:cxnLst>
                <a:rect l="0" t="0" r="r" b="b"/>
                <a:pathLst>
                  <a:path w="33" h="20">
                    <a:moveTo>
                      <a:pt x="26" y="2"/>
                    </a:moveTo>
                    <a:lnTo>
                      <a:pt x="30" y="0"/>
                    </a:lnTo>
                    <a:lnTo>
                      <a:pt x="13" y="9"/>
                    </a:lnTo>
                    <a:lnTo>
                      <a:pt x="16" y="15"/>
                    </a:lnTo>
                    <a:lnTo>
                      <a:pt x="0" y="20"/>
                    </a:lnTo>
                    <a:lnTo>
                      <a:pt x="20" y="20"/>
                    </a:lnTo>
                    <a:lnTo>
                      <a:pt x="30" y="15"/>
                    </a:lnTo>
                    <a:lnTo>
                      <a:pt x="33" y="14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30" name="Freeform 1102"/>
              <p:cNvSpPr>
                <a:spLocks/>
              </p:cNvSpPr>
              <p:nvPr/>
            </p:nvSpPr>
            <p:spPr bwMode="auto">
              <a:xfrm>
                <a:off x="2899" y="225"/>
                <a:ext cx="64" cy="43"/>
              </a:xfrm>
              <a:custGeom>
                <a:avLst/>
                <a:gdLst/>
                <a:ahLst/>
                <a:cxnLst>
                  <a:cxn ang="0">
                    <a:pos x="8" y="36"/>
                  </a:cxn>
                  <a:cxn ang="0">
                    <a:pos x="8" y="36"/>
                  </a:cxn>
                  <a:cxn ang="0">
                    <a:pos x="47" y="19"/>
                  </a:cxn>
                  <a:cxn ang="0">
                    <a:pos x="58" y="14"/>
                  </a:cxn>
                  <a:cxn ang="0">
                    <a:pos x="47" y="9"/>
                  </a:cxn>
                  <a:cxn ang="0">
                    <a:pos x="6" y="31"/>
                  </a:cxn>
                  <a:cxn ang="0">
                    <a:pos x="13" y="43"/>
                  </a:cxn>
                  <a:cxn ang="0">
                    <a:pos x="55" y="21"/>
                  </a:cxn>
                  <a:cxn ang="0">
                    <a:pos x="64" y="0"/>
                  </a:cxn>
                  <a:cxn ang="0">
                    <a:pos x="40" y="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8" y="36"/>
                  </a:cxn>
                </a:cxnLst>
                <a:rect l="0" t="0" r="r" b="b"/>
                <a:pathLst>
                  <a:path w="64" h="43">
                    <a:moveTo>
                      <a:pt x="8" y="36"/>
                    </a:moveTo>
                    <a:lnTo>
                      <a:pt x="8" y="36"/>
                    </a:lnTo>
                    <a:lnTo>
                      <a:pt x="47" y="19"/>
                    </a:lnTo>
                    <a:lnTo>
                      <a:pt x="58" y="14"/>
                    </a:lnTo>
                    <a:lnTo>
                      <a:pt x="47" y="9"/>
                    </a:lnTo>
                    <a:lnTo>
                      <a:pt x="6" y="31"/>
                    </a:lnTo>
                    <a:lnTo>
                      <a:pt x="13" y="43"/>
                    </a:lnTo>
                    <a:lnTo>
                      <a:pt x="55" y="21"/>
                    </a:lnTo>
                    <a:lnTo>
                      <a:pt x="64" y="0"/>
                    </a:lnTo>
                    <a:lnTo>
                      <a:pt x="40" y="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31" name="Freeform 1103"/>
              <p:cNvSpPr>
                <a:spLocks/>
              </p:cNvSpPr>
              <p:nvPr/>
            </p:nvSpPr>
            <p:spPr bwMode="auto">
              <a:xfrm>
                <a:off x="3019" y="129"/>
                <a:ext cx="68" cy="19"/>
              </a:xfrm>
              <a:custGeom>
                <a:avLst/>
                <a:gdLst/>
                <a:ahLst/>
                <a:cxnLst>
                  <a:cxn ang="0">
                    <a:pos x="34" y="19"/>
                  </a:cxn>
                  <a:cxn ang="0">
                    <a:pos x="21" y="19"/>
                  </a:cxn>
                  <a:cxn ang="0">
                    <a:pos x="12" y="17"/>
                  </a:cxn>
                  <a:cxn ang="0">
                    <a:pos x="4" y="14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6" y="5"/>
                  </a:cxn>
                  <a:cxn ang="0">
                    <a:pos x="17" y="4"/>
                  </a:cxn>
                  <a:cxn ang="0">
                    <a:pos x="32" y="0"/>
                  </a:cxn>
                  <a:cxn ang="0">
                    <a:pos x="44" y="2"/>
                  </a:cxn>
                  <a:cxn ang="0">
                    <a:pos x="55" y="4"/>
                  </a:cxn>
                  <a:cxn ang="0">
                    <a:pos x="62" y="5"/>
                  </a:cxn>
                  <a:cxn ang="0">
                    <a:pos x="66" y="9"/>
                  </a:cxn>
                  <a:cxn ang="0">
                    <a:pos x="68" y="10"/>
                  </a:cxn>
                  <a:cxn ang="0">
                    <a:pos x="66" y="12"/>
                  </a:cxn>
                  <a:cxn ang="0">
                    <a:pos x="66" y="14"/>
                  </a:cxn>
                  <a:cxn ang="0">
                    <a:pos x="62" y="14"/>
                  </a:cxn>
                  <a:cxn ang="0">
                    <a:pos x="51" y="17"/>
                  </a:cxn>
                  <a:cxn ang="0">
                    <a:pos x="34" y="19"/>
                  </a:cxn>
                </a:cxnLst>
                <a:rect l="0" t="0" r="r" b="b"/>
                <a:pathLst>
                  <a:path w="68" h="19">
                    <a:moveTo>
                      <a:pt x="34" y="19"/>
                    </a:moveTo>
                    <a:lnTo>
                      <a:pt x="21" y="19"/>
                    </a:lnTo>
                    <a:lnTo>
                      <a:pt x="12" y="17"/>
                    </a:lnTo>
                    <a:lnTo>
                      <a:pt x="4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6" y="5"/>
                    </a:lnTo>
                    <a:lnTo>
                      <a:pt x="17" y="4"/>
                    </a:lnTo>
                    <a:lnTo>
                      <a:pt x="32" y="0"/>
                    </a:lnTo>
                    <a:lnTo>
                      <a:pt x="44" y="2"/>
                    </a:lnTo>
                    <a:lnTo>
                      <a:pt x="55" y="4"/>
                    </a:lnTo>
                    <a:lnTo>
                      <a:pt x="62" y="5"/>
                    </a:lnTo>
                    <a:lnTo>
                      <a:pt x="66" y="9"/>
                    </a:lnTo>
                    <a:lnTo>
                      <a:pt x="68" y="10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2" y="14"/>
                    </a:lnTo>
                    <a:lnTo>
                      <a:pt x="51" y="17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32" name="Freeform 1104"/>
              <p:cNvSpPr>
                <a:spLocks/>
              </p:cNvSpPr>
              <p:nvPr/>
            </p:nvSpPr>
            <p:spPr bwMode="auto">
              <a:xfrm>
                <a:off x="3012" y="123"/>
                <a:ext cx="41" cy="32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9" y="0"/>
                  </a:cxn>
                  <a:cxn ang="0">
                    <a:pos x="22" y="1"/>
                  </a:cxn>
                  <a:cxn ang="0">
                    <a:pos x="11" y="5"/>
                  </a:cxn>
                  <a:cxn ang="0">
                    <a:pos x="2" y="10"/>
                  </a:cxn>
                  <a:cxn ang="0">
                    <a:pos x="0" y="20"/>
                  </a:cxn>
                  <a:cxn ang="0">
                    <a:pos x="7" y="27"/>
                  </a:cxn>
                  <a:cxn ang="0">
                    <a:pos x="17" y="30"/>
                  </a:cxn>
                  <a:cxn ang="0">
                    <a:pos x="28" y="32"/>
                  </a:cxn>
                  <a:cxn ang="0">
                    <a:pos x="41" y="32"/>
                  </a:cxn>
                  <a:cxn ang="0">
                    <a:pos x="41" y="18"/>
                  </a:cxn>
                  <a:cxn ang="0">
                    <a:pos x="28" y="18"/>
                  </a:cxn>
                  <a:cxn ang="0">
                    <a:pos x="21" y="16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3" y="20"/>
                  </a:cxn>
                  <a:cxn ang="0">
                    <a:pos x="17" y="18"/>
                  </a:cxn>
                  <a:cxn ang="0">
                    <a:pos x="26" y="16"/>
                  </a:cxn>
                  <a:cxn ang="0">
                    <a:pos x="41" y="13"/>
                  </a:cxn>
                  <a:cxn ang="0">
                    <a:pos x="39" y="13"/>
                  </a:cxn>
                  <a:cxn ang="0">
                    <a:pos x="41" y="0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39" y="0"/>
                    </a:lnTo>
                    <a:lnTo>
                      <a:pt x="22" y="1"/>
                    </a:lnTo>
                    <a:lnTo>
                      <a:pt x="11" y="5"/>
                    </a:lnTo>
                    <a:lnTo>
                      <a:pt x="2" y="10"/>
                    </a:lnTo>
                    <a:lnTo>
                      <a:pt x="0" y="20"/>
                    </a:lnTo>
                    <a:lnTo>
                      <a:pt x="7" y="27"/>
                    </a:lnTo>
                    <a:lnTo>
                      <a:pt x="17" y="30"/>
                    </a:lnTo>
                    <a:lnTo>
                      <a:pt x="28" y="32"/>
                    </a:lnTo>
                    <a:lnTo>
                      <a:pt x="41" y="32"/>
                    </a:lnTo>
                    <a:lnTo>
                      <a:pt x="41" y="18"/>
                    </a:lnTo>
                    <a:lnTo>
                      <a:pt x="28" y="18"/>
                    </a:lnTo>
                    <a:lnTo>
                      <a:pt x="21" y="16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7" y="18"/>
                    </a:lnTo>
                    <a:lnTo>
                      <a:pt x="26" y="16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33" name="Freeform 1105"/>
              <p:cNvSpPr>
                <a:spLocks/>
              </p:cNvSpPr>
              <p:nvPr/>
            </p:nvSpPr>
            <p:spPr bwMode="auto">
              <a:xfrm>
                <a:off x="3051" y="123"/>
                <a:ext cx="44" cy="32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2" y="32"/>
                  </a:cxn>
                  <a:cxn ang="0">
                    <a:pos x="21" y="30"/>
                  </a:cxn>
                  <a:cxn ang="0">
                    <a:pos x="32" y="27"/>
                  </a:cxn>
                  <a:cxn ang="0">
                    <a:pos x="38" y="25"/>
                  </a:cxn>
                  <a:cxn ang="0">
                    <a:pos x="42" y="22"/>
                  </a:cxn>
                  <a:cxn ang="0">
                    <a:pos x="44" y="15"/>
                  </a:cxn>
                  <a:cxn ang="0">
                    <a:pos x="40" y="10"/>
                  </a:cxn>
                  <a:cxn ang="0">
                    <a:pos x="34" y="6"/>
                  </a:cxn>
                  <a:cxn ang="0">
                    <a:pos x="25" y="3"/>
                  </a:cxn>
                  <a:cxn ang="0">
                    <a:pos x="13" y="1"/>
                  </a:cxn>
                  <a:cxn ang="0">
                    <a:pos x="2" y="0"/>
                  </a:cxn>
                  <a:cxn ang="0">
                    <a:pos x="0" y="13"/>
                  </a:cxn>
                  <a:cxn ang="0">
                    <a:pos x="12" y="15"/>
                  </a:cxn>
                  <a:cxn ang="0">
                    <a:pos x="21" y="16"/>
                  </a:cxn>
                  <a:cxn ang="0">
                    <a:pos x="27" y="18"/>
                  </a:cxn>
                  <a:cxn ang="0">
                    <a:pos x="30" y="20"/>
                  </a:cxn>
                  <a:cxn ang="0">
                    <a:pos x="29" y="16"/>
                  </a:cxn>
                  <a:cxn ang="0">
                    <a:pos x="29" y="13"/>
                  </a:cxn>
                  <a:cxn ang="0">
                    <a:pos x="29" y="13"/>
                  </a:cxn>
                  <a:cxn ang="0">
                    <a:pos x="29" y="13"/>
                  </a:cxn>
                  <a:cxn ang="0">
                    <a:pos x="17" y="16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2" y="32"/>
                  </a:cxn>
                </a:cxnLst>
                <a:rect l="0" t="0" r="r" b="b"/>
                <a:pathLst>
                  <a:path w="44" h="32">
                    <a:moveTo>
                      <a:pt x="2" y="32"/>
                    </a:moveTo>
                    <a:lnTo>
                      <a:pt x="2" y="32"/>
                    </a:lnTo>
                    <a:lnTo>
                      <a:pt x="21" y="30"/>
                    </a:lnTo>
                    <a:lnTo>
                      <a:pt x="32" y="27"/>
                    </a:lnTo>
                    <a:lnTo>
                      <a:pt x="38" y="25"/>
                    </a:lnTo>
                    <a:lnTo>
                      <a:pt x="42" y="22"/>
                    </a:lnTo>
                    <a:lnTo>
                      <a:pt x="44" y="15"/>
                    </a:lnTo>
                    <a:lnTo>
                      <a:pt x="40" y="10"/>
                    </a:lnTo>
                    <a:lnTo>
                      <a:pt x="34" y="6"/>
                    </a:lnTo>
                    <a:lnTo>
                      <a:pt x="25" y="3"/>
                    </a:lnTo>
                    <a:lnTo>
                      <a:pt x="13" y="1"/>
                    </a:lnTo>
                    <a:lnTo>
                      <a:pt x="2" y="0"/>
                    </a:lnTo>
                    <a:lnTo>
                      <a:pt x="0" y="13"/>
                    </a:lnTo>
                    <a:lnTo>
                      <a:pt x="12" y="15"/>
                    </a:lnTo>
                    <a:lnTo>
                      <a:pt x="21" y="16"/>
                    </a:lnTo>
                    <a:lnTo>
                      <a:pt x="27" y="18"/>
                    </a:lnTo>
                    <a:lnTo>
                      <a:pt x="30" y="20"/>
                    </a:lnTo>
                    <a:lnTo>
                      <a:pt x="29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17" y="16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34" name="Freeform 1106"/>
              <p:cNvSpPr>
                <a:spLocks/>
              </p:cNvSpPr>
              <p:nvPr/>
            </p:nvSpPr>
            <p:spPr bwMode="auto">
              <a:xfrm>
                <a:off x="3134" y="87"/>
                <a:ext cx="30" cy="46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9" y="4"/>
                  </a:cxn>
                  <a:cxn ang="0">
                    <a:pos x="13" y="0"/>
                  </a:cxn>
                  <a:cxn ang="0">
                    <a:pos x="19" y="4"/>
                  </a:cxn>
                  <a:cxn ang="0">
                    <a:pos x="30" y="12"/>
                  </a:cxn>
                  <a:cxn ang="0">
                    <a:pos x="19" y="29"/>
                  </a:cxn>
                  <a:cxn ang="0">
                    <a:pos x="11" y="39"/>
                  </a:cxn>
                  <a:cxn ang="0">
                    <a:pos x="6" y="44"/>
                  </a:cxn>
                  <a:cxn ang="0">
                    <a:pos x="2" y="46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0" y="27"/>
                  </a:cxn>
                  <a:cxn ang="0">
                    <a:pos x="4" y="17"/>
                  </a:cxn>
                </a:cxnLst>
                <a:rect l="0" t="0" r="r" b="b"/>
                <a:pathLst>
                  <a:path w="30" h="46">
                    <a:moveTo>
                      <a:pt x="4" y="17"/>
                    </a:moveTo>
                    <a:lnTo>
                      <a:pt x="9" y="4"/>
                    </a:lnTo>
                    <a:lnTo>
                      <a:pt x="13" y="0"/>
                    </a:lnTo>
                    <a:lnTo>
                      <a:pt x="19" y="4"/>
                    </a:lnTo>
                    <a:lnTo>
                      <a:pt x="30" y="12"/>
                    </a:lnTo>
                    <a:lnTo>
                      <a:pt x="19" y="29"/>
                    </a:lnTo>
                    <a:lnTo>
                      <a:pt x="11" y="39"/>
                    </a:lnTo>
                    <a:lnTo>
                      <a:pt x="6" y="44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35" name="Freeform 1107"/>
              <p:cNvSpPr>
                <a:spLocks/>
              </p:cNvSpPr>
              <p:nvPr/>
            </p:nvSpPr>
            <p:spPr bwMode="auto">
              <a:xfrm>
                <a:off x="3130" y="80"/>
                <a:ext cx="43" cy="26"/>
              </a:xfrm>
              <a:custGeom>
                <a:avLst/>
                <a:gdLst/>
                <a:ahLst/>
                <a:cxnLst>
                  <a:cxn ang="0">
                    <a:pos x="42" y="22"/>
                  </a:cxn>
                  <a:cxn ang="0">
                    <a:pos x="40" y="14"/>
                  </a:cxn>
                  <a:cxn ang="0">
                    <a:pos x="28" y="4"/>
                  </a:cxn>
                  <a:cxn ang="0">
                    <a:pos x="17" y="0"/>
                  </a:cxn>
                  <a:cxn ang="0">
                    <a:pos x="6" y="7"/>
                  </a:cxn>
                  <a:cxn ang="0">
                    <a:pos x="0" y="21"/>
                  </a:cxn>
                  <a:cxn ang="0">
                    <a:pos x="13" y="26"/>
                  </a:cxn>
                  <a:cxn ang="0">
                    <a:pos x="19" y="14"/>
                  </a:cxn>
                  <a:cxn ang="0">
                    <a:pos x="19" y="14"/>
                  </a:cxn>
                  <a:cxn ang="0">
                    <a:pos x="19" y="16"/>
                  </a:cxn>
                  <a:cxn ang="0">
                    <a:pos x="28" y="24"/>
                  </a:cxn>
                  <a:cxn ang="0">
                    <a:pos x="27" y="16"/>
                  </a:cxn>
                  <a:cxn ang="0">
                    <a:pos x="42" y="22"/>
                  </a:cxn>
                  <a:cxn ang="0">
                    <a:pos x="43" y="17"/>
                  </a:cxn>
                  <a:cxn ang="0">
                    <a:pos x="40" y="14"/>
                  </a:cxn>
                  <a:cxn ang="0">
                    <a:pos x="42" y="22"/>
                  </a:cxn>
                </a:cxnLst>
                <a:rect l="0" t="0" r="r" b="b"/>
                <a:pathLst>
                  <a:path w="43" h="26">
                    <a:moveTo>
                      <a:pt x="42" y="22"/>
                    </a:moveTo>
                    <a:lnTo>
                      <a:pt x="40" y="14"/>
                    </a:lnTo>
                    <a:lnTo>
                      <a:pt x="28" y="4"/>
                    </a:lnTo>
                    <a:lnTo>
                      <a:pt x="17" y="0"/>
                    </a:lnTo>
                    <a:lnTo>
                      <a:pt x="6" y="7"/>
                    </a:lnTo>
                    <a:lnTo>
                      <a:pt x="0" y="21"/>
                    </a:lnTo>
                    <a:lnTo>
                      <a:pt x="13" y="26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8" y="24"/>
                    </a:lnTo>
                    <a:lnTo>
                      <a:pt x="27" y="16"/>
                    </a:lnTo>
                    <a:lnTo>
                      <a:pt x="42" y="22"/>
                    </a:lnTo>
                    <a:lnTo>
                      <a:pt x="43" y="17"/>
                    </a:lnTo>
                    <a:lnTo>
                      <a:pt x="40" y="14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36" name="Freeform 1108"/>
              <p:cNvSpPr>
                <a:spLocks/>
              </p:cNvSpPr>
              <p:nvPr/>
            </p:nvSpPr>
            <p:spPr bwMode="auto">
              <a:xfrm>
                <a:off x="3126" y="96"/>
                <a:ext cx="46" cy="42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2" y="6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0" y="33"/>
                  </a:cxn>
                  <a:cxn ang="0">
                    <a:pos x="6" y="42"/>
                  </a:cxn>
                  <a:cxn ang="0">
                    <a:pos x="17" y="42"/>
                  </a:cxn>
                  <a:cxn ang="0">
                    <a:pos x="25" y="35"/>
                  </a:cxn>
                  <a:cxn ang="0">
                    <a:pos x="34" y="23"/>
                  </a:cxn>
                  <a:cxn ang="0">
                    <a:pos x="46" y="6"/>
                  </a:cxn>
                  <a:cxn ang="0">
                    <a:pos x="31" y="0"/>
                  </a:cxn>
                  <a:cxn ang="0">
                    <a:pos x="21" y="16"/>
                  </a:cxn>
                  <a:cxn ang="0">
                    <a:pos x="14" y="27"/>
                  </a:cxn>
                  <a:cxn ang="0">
                    <a:pos x="8" y="30"/>
                  </a:cxn>
                  <a:cxn ang="0">
                    <a:pos x="14" y="30"/>
                  </a:cxn>
                  <a:cxn ang="0">
                    <a:pos x="15" y="32"/>
                  </a:cxn>
                  <a:cxn ang="0">
                    <a:pos x="15" y="27"/>
                  </a:cxn>
                  <a:cxn ang="0">
                    <a:pos x="15" y="18"/>
                  </a:cxn>
                  <a:cxn ang="0">
                    <a:pos x="19" y="10"/>
                  </a:cxn>
                  <a:cxn ang="0">
                    <a:pos x="17" y="10"/>
                  </a:cxn>
                  <a:cxn ang="0">
                    <a:pos x="4" y="5"/>
                  </a:cxn>
                </a:cxnLst>
                <a:rect l="0" t="0" r="r" b="b"/>
                <a:pathLst>
                  <a:path w="46" h="42">
                    <a:moveTo>
                      <a:pt x="4" y="5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6" y="42"/>
                    </a:lnTo>
                    <a:lnTo>
                      <a:pt x="17" y="42"/>
                    </a:lnTo>
                    <a:lnTo>
                      <a:pt x="25" y="35"/>
                    </a:lnTo>
                    <a:lnTo>
                      <a:pt x="34" y="23"/>
                    </a:lnTo>
                    <a:lnTo>
                      <a:pt x="46" y="6"/>
                    </a:lnTo>
                    <a:lnTo>
                      <a:pt x="31" y="0"/>
                    </a:lnTo>
                    <a:lnTo>
                      <a:pt x="21" y="16"/>
                    </a:lnTo>
                    <a:lnTo>
                      <a:pt x="14" y="27"/>
                    </a:lnTo>
                    <a:lnTo>
                      <a:pt x="8" y="30"/>
                    </a:lnTo>
                    <a:lnTo>
                      <a:pt x="14" y="30"/>
                    </a:lnTo>
                    <a:lnTo>
                      <a:pt x="15" y="32"/>
                    </a:lnTo>
                    <a:lnTo>
                      <a:pt x="15" y="27"/>
                    </a:lnTo>
                    <a:lnTo>
                      <a:pt x="15" y="18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37" name="Freeform 1109"/>
              <p:cNvSpPr>
                <a:spLocks/>
              </p:cNvSpPr>
              <p:nvPr/>
            </p:nvSpPr>
            <p:spPr bwMode="auto">
              <a:xfrm>
                <a:off x="2315" y="1103"/>
                <a:ext cx="30" cy="3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1"/>
                  </a:cxn>
                  <a:cxn ang="0">
                    <a:pos x="24" y="5"/>
                  </a:cxn>
                  <a:cxn ang="0">
                    <a:pos x="28" y="10"/>
                  </a:cxn>
                  <a:cxn ang="0">
                    <a:pos x="30" y="15"/>
                  </a:cxn>
                  <a:cxn ang="0">
                    <a:pos x="28" y="21"/>
                  </a:cxn>
                  <a:cxn ang="0">
                    <a:pos x="24" y="26"/>
                  </a:cxn>
                  <a:cxn ang="0">
                    <a:pos x="21" y="30"/>
                  </a:cxn>
                  <a:cxn ang="0">
                    <a:pos x="15" y="30"/>
                  </a:cxn>
                  <a:cxn ang="0">
                    <a:pos x="9" y="30"/>
                  </a:cxn>
                  <a:cxn ang="0">
                    <a:pos x="4" y="26"/>
                  </a:cxn>
                  <a:cxn ang="0">
                    <a:pos x="2" y="21"/>
                  </a:cxn>
                  <a:cxn ang="0">
                    <a:pos x="0" y="15"/>
                  </a:cxn>
                  <a:cxn ang="0">
                    <a:pos x="2" y="10"/>
                  </a:cxn>
                  <a:cxn ang="0">
                    <a:pos x="4" y="5"/>
                  </a:cxn>
                  <a:cxn ang="0">
                    <a:pos x="9" y="1"/>
                  </a:cxn>
                  <a:cxn ang="0">
                    <a:pos x="15" y="0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21" y="1"/>
                    </a:lnTo>
                    <a:lnTo>
                      <a:pt x="24" y="5"/>
                    </a:lnTo>
                    <a:lnTo>
                      <a:pt x="28" y="10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4" y="26"/>
                    </a:lnTo>
                    <a:lnTo>
                      <a:pt x="21" y="30"/>
                    </a:lnTo>
                    <a:lnTo>
                      <a:pt x="15" y="30"/>
                    </a:lnTo>
                    <a:lnTo>
                      <a:pt x="9" y="30"/>
                    </a:lnTo>
                    <a:lnTo>
                      <a:pt x="4" y="26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38" name="Freeform 1110"/>
              <p:cNvSpPr>
                <a:spLocks/>
              </p:cNvSpPr>
              <p:nvPr/>
            </p:nvSpPr>
            <p:spPr bwMode="auto">
              <a:xfrm>
                <a:off x="2330" y="1096"/>
                <a:ext cx="23" cy="22"/>
              </a:xfrm>
              <a:custGeom>
                <a:avLst/>
                <a:gdLst/>
                <a:ahLst/>
                <a:cxnLst>
                  <a:cxn ang="0">
                    <a:pos x="23" y="22"/>
                  </a:cxn>
                  <a:cxn ang="0">
                    <a:pos x="23" y="22"/>
                  </a:cxn>
                  <a:cxn ang="0">
                    <a:pos x="21" y="13"/>
                  </a:cxn>
                  <a:cxn ang="0">
                    <a:pos x="17" y="7"/>
                  </a:cxn>
                  <a:cxn ang="0">
                    <a:pos x="9" y="1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6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23" y="22"/>
                  </a:cxn>
                </a:cxnLst>
                <a:rect l="0" t="0" r="r" b="b"/>
                <a:pathLst>
                  <a:path w="23" h="22">
                    <a:moveTo>
                      <a:pt x="23" y="22"/>
                    </a:moveTo>
                    <a:lnTo>
                      <a:pt x="23" y="22"/>
                    </a:lnTo>
                    <a:lnTo>
                      <a:pt x="21" y="13"/>
                    </a:lnTo>
                    <a:lnTo>
                      <a:pt x="17" y="7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23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39" name="Freeform 1111"/>
              <p:cNvSpPr>
                <a:spLocks/>
              </p:cNvSpPr>
              <p:nvPr/>
            </p:nvSpPr>
            <p:spPr bwMode="auto">
              <a:xfrm>
                <a:off x="2330" y="1118"/>
                <a:ext cx="23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23"/>
                  </a:cxn>
                  <a:cxn ang="0">
                    <a:pos x="9" y="20"/>
                  </a:cxn>
                  <a:cxn ang="0">
                    <a:pos x="17" y="15"/>
                  </a:cxn>
                  <a:cxn ang="0">
                    <a:pos x="21" y="8"/>
                  </a:cxn>
                  <a:cxn ang="0">
                    <a:pos x="23" y="0"/>
                  </a:cxn>
                  <a:cxn ang="0">
                    <a:pos x="8" y="0"/>
                  </a:cxn>
                  <a:cxn ang="0">
                    <a:pos x="6" y="3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23"/>
                  </a:cxn>
                </a:cxnLst>
                <a:rect l="0" t="0" r="r" b="b"/>
                <a:pathLst>
                  <a:path w="23" h="23">
                    <a:moveTo>
                      <a:pt x="0" y="23"/>
                    </a:moveTo>
                    <a:lnTo>
                      <a:pt x="0" y="23"/>
                    </a:lnTo>
                    <a:lnTo>
                      <a:pt x="9" y="20"/>
                    </a:lnTo>
                    <a:lnTo>
                      <a:pt x="17" y="15"/>
                    </a:lnTo>
                    <a:lnTo>
                      <a:pt x="21" y="8"/>
                    </a:lnTo>
                    <a:lnTo>
                      <a:pt x="23" y="0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40" name="Freeform 1112"/>
              <p:cNvSpPr>
                <a:spLocks/>
              </p:cNvSpPr>
              <p:nvPr/>
            </p:nvSpPr>
            <p:spPr bwMode="auto">
              <a:xfrm>
                <a:off x="2308" y="1118"/>
                <a:ext cx="2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8"/>
                  </a:cxn>
                  <a:cxn ang="0">
                    <a:pos x="5" y="15"/>
                  </a:cxn>
                  <a:cxn ang="0">
                    <a:pos x="13" y="20"/>
                  </a:cxn>
                  <a:cxn ang="0">
                    <a:pos x="22" y="23"/>
                  </a:cxn>
                  <a:cxn ang="0">
                    <a:pos x="22" y="8"/>
                  </a:cxn>
                  <a:cxn ang="0">
                    <a:pos x="20" y="8"/>
                  </a:cxn>
                  <a:cxn ang="0">
                    <a:pos x="18" y="6"/>
                  </a:cxn>
                  <a:cxn ang="0">
                    <a:pos x="16" y="3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23">
                    <a:moveTo>
                      <a:pt x="0" y="0"/>
                    </a:moveTo>
                    <a:lnTo>
                      <a:pt x="0" y="0"/>
                    </a:lnTo>
                    <a:lnTo>
                      <a:pt x="1" y="8"/>
                    </a:lnTo>
                    <a:lnTo>
                      <a:pt x="5" y="15"/>
                    </a:lnTo>
                    <a:lnTo>
                      <a:pt x="13" y="20"/>
                    </a:lnTo>
                    <a:lnTo>
                      <a:pt x="22" y="23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6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41" name="Freeform 1113"/>
              <p:cNvSpPr>
                <a:spLocks/>
              </p:cNvSpPr>
              <p:nvPr/>
            </p:nvSpPr>
            <p:spPr bwMode="auto">
              <a:xfrm>
                <a:off x="2308" y="1096"/>
                <a:ext cx="22" cy="2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13" y="1"/>
                  </a:cxn>
                  <a:cxn ang="0">
                    <a:pos x="5" y="7"/>
                  </a:cxn>
                  <a:cxn ang="0">
                    <a:pos x="1" y="13"/>
                  </a:cxn>
                  <a:cxn ang="0">
                    <a:pos x="0" y="22"/>
                  </a:cxn>
                  <a:cxn ang="0">
                    <a:pos x="15" y="22"/>
                  </a:cxn>
                  <a:cxn ang="0">
                    <a:pos x="16" y="18"/>
                  </a:cxn>
                  <a:cxn ang="0">
                    <a:pos x="18" y="17"/>
                  </a:cxn>
                  <a:cxn ang="0">
                    <a:pos x="20" y="15"/>
                  </a:cxn>
                  <a:cxn ang="0">
                    <a:pos x="22" y="13"/>
                  </a:cxn>
                  <a:cxn ang="0">
                    <a:pos x="22" y="13"/>
                  </a:cxn>
                  <a:cxn ang="0">
                    <a:pos x="22" y="0"/>
                  </a:cxn>
                </a:cxnLst>
                <a:rect l="0" t="0" r="r" b="b"/>
                <a:pathLst>
                  <a:path w="22" h="22">
                    <a:moveTo>
                      <a:pt x="22" y="0"/>
                    </a:moveTo>
                    <a:lnTo>
                      <a:pt x="22" y="0"/>
                    </a:lnTo>
                    <a:lnTo>
                      <a:pt x="13" y="1"/>
                    </a:lnTo>
                    <a:lnTo>
                      <a:pt x="5" y="7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5" y="22"/>
                    </a:lnTo>
                    <a:lnTo>
                      <a:pt x="16" y="18"/>
                    </a:lnTo>
                    <a:lnTo>
                      <a:pt x="18" y="17"/>
                    </a:lnTo>
                    <a:lnTo>
                      <a:pt x="20" y="15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42" name="Freeform 1114"/>
              <p:cNvSpPr>
                <a:spLocks/>
              </p:cNvSpPr>
              <p:nvPr/>
            </p:nvSpPr>
            <p:spPr bwMode="auto">
              <a:xfrm>
                <a:off x="3234" y="1802"/>
                <a:ext cx="415" cy="307"/>
              </a:xfrm>
              <a:custGeom>
                <a:avLst/>
                <a:gdLst/>
                <a:ahLst/>
                <a:cxnLst>
                  <a:cxn ang="0">
                    <a:pos x="415" y="86"/>
                  </a:cxn>
                  <a:cxn ang="0">
                    <a:pos x="409" y="105"/>
                  </a:cxn>
                  <a:cxn ang="0">
                    <a:pos x="398" y="124"/>
                  </a:cxn>
                  <a:cxn ang="0">
                    <a:pos x="386" y="142"/>
                  </a:cxn>
                  <a:cxn ang="0">
                    <a:pos x="381" y="159"/>
                  </a:cxn>
                  <a:cxn ang="0">
                    <a:pos x="368" y="164"/>
                  </a:cxn>
                  <a:cxn ang="0">
                    <a:pos x="356" y="171"/>
                  </a:cxn>
                  <a:cxn ang="0">
                    <a:pos x="351" y="199"/>
                  </a:cxn>
                  <a:cxn ang="0">
                    <a:pos x="360" y="226"/>
                  </a:cxn>
                  <a:cxn ang="0">
                    <a:pos x="355" y="237"/>
                  </a:cxn>
                  <a:cxn ang="0">
                    <a:pos x="345" y="243"/>
                  </a:cxn>
                  <a:cxn ang="0">
                    <a:pos x="330" y="238"/>
                  </a:cxn>
                  <a:cxn ang="0">
                    <a:pos x="315" y="237"/>
                  </a:cxn>
                  <a:cxn ang="0">
                    <a:pos x="304" y="250"/>
                  </a:cxn>
                  <a:cxn ang="0">
                    <a:pos x="293" y="264"/>
                  </a:cxn>
                  <a:cxn ang="0">
                    <a:pos x="281" y="277"/>
                  </a:cxn>
                  <a:cxn ang="0">
                    <a:pos x="272" y="292"/>
                  </a:cxn>
                  <a:cxn ang="0">
                    <a:pos x="259" y="304"/>
                  </a:cxn>
                  <a:cxn ang="0">
                    <a:pos x="247" y="297"/>
                  </a:cxn>
                  <a:cxn ang="0">
                    <a:pos x="232" y="279"/>
                  </a:cxn>
                  <a:cxn ang="0">
                    <a:pos x="116" y="302"/>
                  </a:cxn>
                  <a:cxn ang="0">
                    <a:pos x="112" y="285"/>
                  </a:cxn>
                  <a:cxn ang="0">
                    <a:pos x="108" y="255"/>
                  </a:cxn>
                  <a:cxn ang="0">
                    <a:pos x="123" y="208"/>
                  </a:cxn>
                  <a:cxn ang="0">
                    <a:pos x="120" y="189"/>
                  </a:cxn>
                  <a:cxn ang="0">
                    <a:pos x="116" y="178"/>
                  </a:cxn>
                  <a:cxn ang="0">
                    <a:pos x="90" y="174"/>
                  </a:cxn>
                  <a:cxn ang="0">
                    <a:pos x="60" y="178"/>
                  </a:cxn>
                  <a:cxn ang="0">
                    <a:pos x="41" y="169"/>
                  </a:cxn>
                  <a:cxn ang="0">
                    <a:pos x="30" y="134"/>
                  </a:cxn>
                  <a:cxn ang="0">
                    <a:pos x="16" y="88"/>
                  </a:cxn>
                  <a:cxn ang="0">
                    <a:pos x="5" y="61"/>
                  </a:cxn>
                  <a:cxn ang="0">
                    <a:pos x="26" y="44"/>
                  </a:cxn>
                  <a:cxn ang="0">
                    <a:pos x="46" y="29"/>
                  </a:cxn>
                  <a:cxn ang="0">
                    <a:pos x="65" y="17"/>
                  </a:cxn>
                  <a:cxn ang="0">
                    <a:pos x="93" y="12"/>
                  </a:cxn>
                  <a:cxn ang="0">
                    <a:pos x="137" y="12"/>
                  </a:cxn>
                  <a:cxn ang="0">
                    <a:pos x="176" y="17"/>
                  </a:cxn>
                  <a:cxn ang="0">
                    <a:pos x="199" y="16"/>
                  </a:cxn>
                  <a:cxn ang="0">
                    <a:pos x="216" y="19"/>
                  </a:cxn>
                  <a:cxn ang="0">
                    <a:pos x="225" y="16"/>
                  </a:cxn>
                  <a:cxn ang="0">
                    <a:pos x="238" y="7"/>
                  </a:cxn>
                  <a:cxn ang="0">
                    <a:pos x="266" y="6"/>
                  </a:cxn>
                  <a:cxn ang="0">
                    <a:pos x="298" y="11"/>
                  </a:cxn>
                  <a:cxn ang="0">
                    <a:pos x="323" y="17"/>
                  </a:cxn>
                  <a:cxn ang="0">
                    <a:pos x="343" y="34"/>
                  </a:cxn>
                  <a:cxn ang="0">
                    <a:pos x="364" y="56"/>
                  </a:cxn>
                  <a:cxn ang="0">
                    <a:pos x="390" y="70"/>
                  </a:cxn>
                  <a:cxn ang="0">
                    <a:pos x="407" y="75"/>
                  </a:cxn>
                </a:cxnLst>
                <a:rect l="0" t="0" r="r" b="b"/>
                <a:pathLst>
                  <a:path w="415" h="307">
                    <a:moveTo>
                      <a:pt x="413" y="75"/>
                    </a:moveTo>
                    <a:lnTo>
                      <a:pt x="415" y="86"/>
                    </a:lnTo>
                    <a:lnTo>
                      <a:pt x="413" y="97"/>
                    </a:lnTo>
                    <a:lnTo>
                      <a:pt x="409" y="105"/>
                    </a:lnTo>
                    <a:lnTo>
                      <a:pt x="403" y="115"/>
                    </a:lnTo>
                    <a:lnTo>
                      <a:pt x="398" y="124"/>
                    </a:lnTo>
                    <a:lnTo>
                      <a:pt x="392" y="134"/>
                    </a:lnTo>
                    <a:lnTo>
                      <a:pt x="386" y="142"/>
                    </a:lnTo>
                    <a:lnTo>
                      <a:pt x="385" y="154"/>
                    </a:lnTo>
                    <a:lnTo>
                      <a:pt x="381" y="159"/>
                    </a:lnTo>
                    <a:lnTo>
                      <a:pt x="375" y="162"/>
                    </a:lnTo>
                    <a:lnTo>
                      <a:pt x="368" y="164"/>
                    </a:lnTo>
                    <a:lnTo>
                      <a:pt x="362" y="166"/>
                    </a:lnTo>
                    <a:lnTo>
                      <a:pt x="356" y="171"/>
                    </a:lnTo>
                    <a:lnTo>
                      <a:pt x="353" y="176"/>
                    </a:lnTo>
                    <a:lnTo>
                      <a:pt x="351" y="199"/>
                    </a:lnTo>
                    <a:lnTo>
                      <a:pt x="362" y="223"/>
                    </a:lnTo>
                    <a:lnTo>
                      <a:pt x="360" y="226"/>
                    </a:lnTo>
                    <a:lnTo>
                      <a:pt x="358" y="232"/>
                    </a:lnTo>
                    <a:lnTo>
                      <a:pt x="355" y="237"/>
                    </a:lnTo>
                    <a:lnTo>
                      <a:pt x="351" y="240"/>
                    </a:lnTo>
                    <a:lnTo>
                      <a:pt x="345" y="243"/>
                    </a:lnTo>
                    <a:lnTo>
                      <a:pt x="338" y="242"/>
                    </a:lnTo>
                    <a:lnTo>
                      <a:pt x="330" y="238"/>
                    </a:lnTo>
                    <a:lnTo>
                      <a:pt x="323" y="232"/>
                    </a:lnTo>
                    <a:lnTo>
                      <a:pt x="315" y="237"/>
                    </a:lnTo>
                    <a:lnTo>
                      <a:pt x="308" y="243"/>
                    </a:lnTo>
                    <a:lnTo>
                      <a:pt x="304" y="250"/>
                    </a:lnTo>
                    <a:lnTo>
                      <a:pt x="300" y="257"/>
                    </a:lnTo>
                    <a:lnTo>
                      <a:pt x="293" y="264"/>
                    </a:lnTo>
                    <a:lnTo>
                      <a:pt x="287" y="269"/>
                    </a:lnTo>
                    <a:lnTo>
                      <a:pt x="281" y="277"/>
                    </a:lnTo>
                    <a:lnTo>
                      <a:pt x="276" y="284"/>
                    </a:lnTo>
                    <a:lnTo>
                      <a:pt x="272" y="292"/>
                    </a:lnTo>
                    <a:lnTo>
                      <a:pt x="266" y="299"/>
                    </a:lnTo>
                    <a:lnTo>
                      <a:pt x="259" y="304"/>
                    </a:lnTo>
                    <a:lnTo>
                      <a:pt x="251" y="307"/>
                    </a:lnTo>
                    <a:lnTo>
                      <a:pt x="247" y="297"/>
                    </a:lnTo>
                    <a:lnTo>
                      <a:pt x="240" y="287"/>
                    </a:lnTo>
                    <a:lnTo>
                      <a:pt x="232" y="279"/>
                    </a:lnTo>
                    <a:lnTo>
                      <a:pt x="223" y="272"/>
                    </a:lnTo>
                    <a:lnTo>
                      <a:pt x="116" y="302"/>
                    </a:lnTo>
                    <a:lnTo>
                      <a:pt x="114" y="299"/>
                    </a:lnTo>
                    <a:lnTo>
                      <a:pt x="112" y="285"/>
                    </a:lnTo>
                    <a:lnTo>
                      <a:pt x="110" y="270"/>
                    </a:lnTo>
                    <a:lnTo>
                      <a:pt x="108" y="255"/>
                    </a:lnTo>
                    <a:lnTo>
                      <a:pt x="122" y="221"/>
                    </a:lnTo>
                    <a:lnTo>
                      <a:pt x="123" y="208"/>
                    </a:lnTo>
                    <a:lnTo>
                      <a:pt x="122" y="194"/>
                    </a:lnTo>
                    <a:lnTo>
                      <a:pt x="120" y="189"/>
                    </a:lnTo>
                    <a:lnTo>
                      <a:pt x="118" y="183"/>
                    </a:lnTo>
                    <a:lnTo>
                      <a:pt x="116" y="178"/>
                    </a:lnTo>
                    <a:lnTo>
                      <a:pt x="112" y="174"/>
                    </a:lnTo>
                    <a:lnTo>
                      <a:pt x="90" y="174"/>
                    </a:lnTo>
                    <a:lnTo>
                      <a:pt x="69" y="178"/>
                    </a:lnTo>
                    <a:lnTo>
                      <a:pt x="60" y="178"/>
                    </a:lnTo>
                    <a:lnTo>
                      <a:pt x="50" y="174"/>
                    </a:lnTo>
                    <a:lnTo>
                      <a:pt x="41" y="169"/>
                    </a:lnTo>
                    <a:lnTo>
                      <a:pt x="33" y="159"/>
                    </a:lnTo>
                    <a:lnTo>
                      <a:pt x="30" y="134"/>
                    </a:lnTo>
                    <a:lnTo>
                      <a:pt x="22" y="103"/>
                    </a:lnTo>
                    <a:lnTo>
                      <a:pt x="16" y="88"/>
                    </a:lnTo>
                    <a:lnTo>
                      <a:pt x="11" y="73"/>
                    </a:lnTo>
                    <a:lnTo>
                      <a:pt x="5" y="61"/>
                    </a:lnTo>
                    <a:lnTo>
                      <a:pt x="0" y="54"/>
                    </a:lnTo>
                    <a:lnTo>
                      <a:pt x="26" y="44"/>
                    </a:lnTo>
                    <a:lnTo>
                      <a:pt x="39" y="36"/>
                    </a:lnTo>
                    <a:lnTo>
                      <a:pt x="46" y="29"/>
                    </a:lnTo>
                    <a:lnTo>
                      <a:pt x="50" y="24"/>
                    </a:lnTo>
                    <a:lnTo>
                      <a:pt x="65" y="17"/>
                    </a:lnTo>
                    <a:lnTo>
                      <a:pt x="78" y="14"/>
                    </a:lnTo>
                    <a:lnTo>
                      <a:pt x="93" y="12"/>
                    </a:lnTo>
                    <a:lnTo>
                      <a:pt x="108" y="11"/>
                    </a:lnTo>
                    <a:lnTo>
                      <a:pt x="137" y="12"/>
                    </a:lnTo>
                    <a:lnTo>
                      <a:pt x="167" y="17"/>
                    </a:lnTo>
                    <a:lnTo>
                      <a:pt x="176" y="17"/>
                    </a:lnTo>
                    <a:lnTo>
                      <a:pt x="187" y="16"/>
                    </a:lnTo>
                    <a:lnTo>
                      <a:pt x="199" y="16"/>
                    </a:lnTo>
                    <a:lnTo>
                      <a:pt x="210" y="17"/>
                    </a:lnTo>
                    <a:lnTo>
                      <a:pt x="216" y="19"/>
                    </a:lnTo>
                    <a:lnTo>
                      <a:pt x="221" y="17"/>
                    </a:lnTo>
                    <a:lnTo>
                      <a:pt x="225" y="16"/>
                    </a:lnTo>
                    <a:lnTo>
                      <a:pt x="229" y="14"/>
                    </a:lnTo>
                    <a:lnTo>
                      <a:pt x="238" y="7"/>
                    </a:lnTo>
                    <a:lnTo>
                      <a:pt x="246" y="0"/>
                    </a:lnTo>
                    <a:lnTo>
                      <a:pt x="266" y="6"/>
                    </a:lnTo>
                    <a:lnTo>
                      <a:pt x="287" y="12"/>
                    </a:lnTo>
                    <a:lnTo>
                      <a:pt x="298" y="11"/>
                    </a:lnTo>
                    <a:lnTo>
                      <a:pt x="311" y="11"/>
                    </a:lnTo>
                    <a:lnTo>
                      <a:pt x="323" y="17"/>
                    </a:lnTo>
                    <a:lnTo>
                      <a:pt x="332" y="24"/>
                    </a:lnTo>
                    <a:lnTo>
                      <a:pt x="343" y="34"/>
                    </a:lnTo>
                    <a:lnTo>
                      <a:pt x="351" y="46"/>
                    </a:lnTo>
                    <a:lnTo>
                      <a:pt x="364" y="56"/>
                    </a:lnTo>
                    <a:lnTo>
                      <a:pt x="381" y="66"/>
                    </a:lnTo>
                    <a:lnTo>
                      <a:pt x="390" y="70"/>
                    </a:lnTo>
                    <a:lnTo>
                      <a:pt x="398" y="73"/>
                    </a:lnTo>
                    <a:lnTo>
                      <a:pt x="407" y="75"/>
                    </a:lnTo>
                    <a:lnTo>
                      <a:pt x="413" y="75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43" name="Freeform 1115"/>
              <p:cNvSpPr>
                <a:spLocks/>
              </p:cNvSpPr>
              <p:nvPr/>
            </p:nvSpPr>
            <p:spPr bwMode="auto">
              <a:xfrm>
                <a:off x="3611" y="1875"/>
                <a:ext cx="45" cy="84"/>
              </a:xfrm>
              <a:custGeom>
                <a:avLst/>
                <a:gdLst/>
                <a:ahLst/>
                <a:cxnLst>
                  <a:cxn ang="0">
                    <a:pos x="15" y="84"/>
                  </a:cxn>
                  <a:cxn ang="0">
                    <a:pos x="15" y="81"/>
                  </a:cxn>
                  <a:cxn ang="0">
                    <a:pos x="17" y="72"/>
                  </a:cxn>
                  <a:cxn ang="0">
                    <a:pos x="21" y="62"/>
                  </a:cxn>
                  <a:cxn ang="0">
                    <a:pos x="26" y="54"/>
                  </a:cxn>
                  <a:cxn ang="0">
                    <a:pos x="32" y="46"/>
                  </a:cxn>
                  <a:cxn ang="0">
                    <a:pos x="38" y="35"/>
                  </a:cxn>
                  <a:cxn ang="0">
                    <a:pos x="43" y="25"/>
                  </a:cxn>
                  <a:cxn ang="0">
                    <a:pos x="45" y="13"/>
                  </a:cxn>
                  <a:cxn ang="0">
                    <a:pos x="43" y="0"/>
                  </a:cxn>
                  <a:cxn ang="0">
                    <a:pos x="28" y="3"/>
                  </a:cxn>
                  <a:cxn ang="0">
                    <a:pos x="30" y="13"/>
                  </a:cxn>
                  <a:cxn ang="0">
                    <a:pos x="28" y="22"/>
                  </a:cxn>
                  <a:cxn ang="0">
                    <a:pos x="24" y="30"/>
                  </a:cxn>
                  <a:cxn ang="0">
                    <a:pos x="19" y="39"/>
                  </a:cxn>
                  <a:cxn ang="0">
                    <a:pos x="13" y="47"/>
                  </a:cxn>
                  <a:cxn ang="0">
                    <a:pos x="8" y="57"/>
                  </a:cxn>
                  <a:cxn ang="0">
                    <a:pos x="2" y="67"/>
                  </a:cxn>
                  <a:cxn ang="0">
                    <a:pos x="0" y="79"/>
                  </a:cxn>
                  <a:cxn ang="0">
                    <a:pos x="0" y="78"/>
                  </a:cxn>
                  <a:cxn ang="0">
                    <a:pos x="15" y="84"/>
                  </a:cxn>
                </a:cxnLst>
                <a:rect l="0" t="0" r="r" b="b"/>
                <a:pathLst>
                  <a:path w="45" h="84">
                    <a:moveTo>
                      <a:pt x="15" y="84"/>
                    </a:moveTo>
                    <a:lnTo>
                      <a:pt x="15" y="81"/>
                    </a:lnTo>
                    <a:lnTo>
                      <a:pt x="17" y="72"/>
                    </a:lnTo>
                    <a:lnTo>
                      <a:pt x="21" y="62"/>
                    </a:lnTo>
                    <a:lnTo>
                      <a:pt x="26" y="54"/>
                    </a:lnTo>
                    <a:lnTo>
                      <a:pt x="32" y="46"/>
                    </a:lnTo>
                    <a:lnTo>
                      <a:pt x="38" y="35"/>
                    </a:lnTo>
                    <a:lnTo>
                      <a:pt x="43" y="25"/>
                    </a:lnTo>
                    <a:lnTo>
                      <a:pt x="45" y="13"/>
                    </a:lnTo>
                    <a:lnTo>
                      <a:pt x="43" y="0"/>
                    </a:lnTo>
                    <a:lnTo>
                      <a:pt x="28" y="3"/>
                    </a:lnTo>
                    <a:lnTo>
                      <a:pt x="30" y="13"/>
                    </a:lnTo>
                    <a:lnTo>
                      <a:pt x="28" y="22"/>
                    </a:lnTo>
                    <a:lnTo>
                      <a:pt x="24" y="30"/>
                    </a:lnTo>
                    <a:lnTo>
                      <a:pt x="19" y="39"/>
                    </a:lnTo>
                    <a:lnTo>
                      <a:pt x="13" y="47"/>
                    </a:lnTo>
                    <a:lnTo>
                      <a:pt x="8" y="57"/>
                    </a:lnTo>
                    <a:lnTo>
                      <a:pt x="2" y="67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15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44" name="Freeform 1116"/>
              <p:cNvSpPr>
                <a:spLocks/>
              </p:cNvSpPr>
              <p:nvPr/>
            </p:nvSpPr>
            <p:spPr bwMode="auto">
              <a:xfrm>
                <a:off x="3607" y="1953"/>
                <a:ext cx="19" cy="18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12" y="13"/>
                  </a:cxn>
                  <a:cxn ang="0">
                    <a:pos x="19" y="6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18"/>
                  </a:cxn>
                </a:cxnLst>
                <a:rect l="0" t="0" r="r" b="b"/>
                <a:pathLst>
                  <a:path w="19" h="18">
                    <a:moveTo>
                      <a:pt x="2" y="18"/>
                    </a:moveTo>
                    <a:lnTo>
                      <a:pt x="2" y="18"/>
                    </a:lnTo>
                    <a:lnTo>
                      <a:pt x="12" y="13"/>
                    </a:lnTo>
                    <a:lnTo>
                      <a:pt x="19" y="6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45" name="Freeform 1117"/>
              <p:cNvSpPr>
                <a:spLocks/>
              </p:cNvSpPr>
              <p:nvPr/>
            </p:nvSpPr>
            <p:spPr bwMode="auto">
              <a:xfrm>
                <a:off x="3579" y="1958"/>
                <a:ext cx="30" cy="22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15" y="22"/>
                  </a:cxn>
                  <a:cxn ang="0">
                    <a:pos x="17" y="18"/>
                  </a:cxn>
                  <a:cxn ang="0">
                    <a:pos x="21" y="16"/>
                  </a:cxn>
                  <a:cxn ang="0">
                    <a:pos x="26" y="15"/>
                  </a:cxn>
                  <a:cxn ang="0">
                    <a:pos x="30" y="13"/>
                  </a:cxn>
                  <a:cxn ang="0">
                    <a:pos x="28" y="0"/>
                  </a:cxn>
                  <a:cxn ang="0">
                    <a:pos x="21" y="1"/>
                  </a:cxn>
                  <a:cxn ang="0">
                    <a:pos x="13" y="5"/>
                  </a:cxn>
                  <a:cxn ang="0">
                    <a:pos x="6" y="10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15" y="20"/>
                  </a:cxn>
                </a:cxnLst>
                <a:rect l="0" t="0" r="r" b="b"/>
                <a:pathLst>
                  <a:path w="30" h="22">
                    <a:moveTo>
                      <a:pt x="15" y="20"/>
                    </a:moveTo>
                    <a:lnTo>
                      <a:pt x="15" y="22"/>
                    </a:lnTo>
                    <a:lnTo>
                      <a:pt x="17" y="18"/>
                    </a:lnTo>
                    <a:lnTo>
                      <a:pt x="21" y="16"/>
                    </a:lnTo>
                    <a:lnTo>
                      <a:pt x="26" y="15"/>
                    </a:lnTo>
                    <a:lnTo>
                      <a:pt x="30" y="13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3" y="5"/>
                    </a:lnTo>
                    <a:lnTo>
                      <a:pt x="6" y="10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46" name="Freeform 1118"/>
              <p:cNvSpPr>
                <a:spLocks/>
              </p:cNvSpPr>
              <p:nvPr/>
            </p:nvSpPr>
            <p:spPr bwMode="auto">
              <a:xfrm>
                <a:off x="3577" y="1978"/>
                <a:ext cx="17" cy="25"/>
              </a:xfrm>
              <a:custGeom>
                <a:avLst/>
                <a:gdLst/>
                <a:ahLst/>
                <a:cxnLst>
                  <a:cxn ang="0">
                    <a:pos x="2" y="25"/>
                  </a:cxn>
                  <a:cxn ang="0">
                    <a:pos x="17" y="23"/>
                  </a:cxn>
                  <a:cxn ang="0">
                    <a:pos x="17" y="0"/>
                  </a:cxn>
                  <a:cxn ang="0">
                    <a:pos x="2" y="0"/>
                  </a:cxn>
                  <a:cxn ang="0">
                    <a:pos x="0" y="22"/>
                  </a:cxn>
                  <a:cxn ang="0">
                    <a:pos x="2" y="25"/>
                  </a:cxn>
                </a:cxnLst>
                <a:rect l="0" t="0" r="r" b="b"/>
                <a:pathLst>
                  <a:path w="17" h="25">
                    <a:moveTo>
                      <a:pt x="2" y="25"/>
                    </a:moveTo>
                    <a:lnTo>
                      <a:pt x="17" y="23"/>
                    </a:lnTo>
                    <a:lnTo>
                      <a:pt x="17" y="0"/>
                    </a:lnTo>
                    <a:lnTo>
                      <a:pt x="2" y="0"/>
                    </a:lnTo>
                    <a:lnTo>
                      <a:pt x="0" y="22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47" name="Freeform 1119"/>
              <p:cNvSpPr>
                <a:spLocks/>
              </p:cNvSpPr>
              <p:nvPr/>
            </p:nvSpPr>
            <p:spPr bwMode="auto">
              <a:xfrm>
                <a:off x="3579" y="1998"/>
                <a:ext cx="25" cy="30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5" y="25"/>
                  </a:cxn>
                  <a:cxn ang="0">
                    <a:pos x="13" y="0"/>
                  </a:cxn>
                  <a:cxn ang="0">
                    <a:pos x="0" y="5"/>
                  </a:cxn>
                  <a:cxn ang="0">
                    <a:pos x="10" y="30"/>
                  </a:cxn>
                  <a:cxn ang="0">
                    <a:pos x="23" y="30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5" y="25"/>
                  </a:cxn>
                  <a:cxn ang="0">
                    <a:pos x="23" y="30"/>
                  </a:cxn>
                </a:cxnLst>
                <a:rect l="0" t="0" r="r" b="b"/>
                <a:pathLst>
                  <a:path w="25" h="30">
                    <a:moveTo>
                      <a:pt x="23" y="30"/>
                    </a:moveTo>
                    <a:lnTo>
                      <a:pt x="25" y="2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10" y="30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48" name="Freeform 1120"/>
              <p:cNvSpPr>
                <a:spLocks/>
              </p:cNvSpPr>
              <p:nvPr/>
            </p:nvSpPr>
            <p:spPr bwMode="auto">
              <a:xfrm>
                <a:off x="3585" y="2022"/>
                <a:ext cx="17" cy="15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15" y="13"/>
                  </a:cxn>
                  <a:cxn ang="0">
                    <a:pos x="17" y="8"/>
                  </a:cxn>
                  <a:cxn ang="0">
                    <a:pos x="17" y="6"/>
                  </a:cxn>
                  <a:cxn ang="0">
                    <a:pos x="4" y="0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15" y="15"/>
                  </a:cxn>
                </a:cxnLst>
                <a:rect l="0" t="0" r="r" b="b"/>
                <a:pathLst>
                  <a:path w="17" h="15">
                    <a:moveTo>
                      <a:pt x="15" y="15"/>
                    </a:moveTo>
                    <a:lnTo>
                      <a:pt x="15" y="13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4" y="0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49" name="Freeform 1121"/>
              <p:cNvSpPr>
                <a:spLocks/>
              </p:cNvSpPr>
              <p:nvPr/>
            </p:nvSpPr>
            <p:spPr bwMode="auto">
              <a:xfrm>
                <a:off x="3570" y="2030"/>
                <a:ext cx="30" cy="22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0" y="20"/>
                  </a:cxn>
                  <a:cxn ang="0">
                    <a:pos x="9" y="22"/>
                  </a:cxn>
                  <a:cxn ang="0">
                    <a:pos x="19" y="19"/>
                  </a:cxn>
                  <a:cxn ang="0">
                    <a:pos x="24" y="14"/>
                  </a:cxn>
                  <a:cxn ang="0">
                    <a:pos x="30" y="7"/>
                  </a:cxn>
                  <a:cxn ang="0">
                    <a:pos x="17" y="0"/>
                  </a:cxn>
                  <a:cxn ang="0">
                    <a:pos x="13" y="4"/>
                  </a:cxn>
                  <a:cxn ang="0">
                    <a:pos x="9" y="7"/>
                  </a:cxn>
                  <a:cxn ang="0">
                    <a:pos x="7" y="9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2" y="22"/>
                  </a:cxn>
                </a:cxnLst>
                <a:rect l="0" t="0" r="r" b="b"/>
                <a:pathLst>
                  <a:path w="30" h="22">
                    <a:moveTo>
                      <a:pt x="2" y="22"/>
                    </a:moveTo>
                    <a:lnTo>
                      <a:pt x="0" y="20"/>
                    </a:lnTo>
                    <a:lnTo>
                      <a:pt x="9" y="22"/>
                    </a:lnTo>
                    <a:lnTo>
                      <a:pt x="19" y="19"/>
                    </a:lnTo>
                    <a:lnTo>
                      <a:pt x="24" y="14"/>
                    </a:lnTo>
                    <a:lnTo>
                      <a:pt x="30" y="7"/>
                    </a:lnTo>
                    <a:lnTo>
                      <a:pt x="17" y="0"/>
                    </a:lnTo>
                    <a:lnTo>
                      <a:pt x="13" y="4"/>
                    </a:lnTo>
                    <a:lnTo>
                      <a:pt x="9" y="7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50" name="Freeform 1122"/>
              <p:cNvSpPr>
                <a:spLocks/>
              </p:cNvSpPr>
              <p:nvPr/>
            </p:nvSpPr>
            <p:spPr bwMode="auto">
              <a:xfrm>
                <a:off x="3553" y="2025"/>
                <a:ext cx="19" cy="27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0" y="14"/>
                  </a:cxn>
                  <a:cxn ang="0">
                    <a:pos x="5" y="20"/>
                  </a:cxn>
                  <a:cxn ang="0">
                    <a:pos x="19" y="27"/>
                  </a:cxn>
                  <a:cxn ang="0">
                    <a:pos x="19" y="12"/>
                  </a:cxn>
                  <a:cxn ang="0">
                    <a:pos x="15" y="9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7" y="14"/>
                  </a:cxn>
                </a:cxnLst>
                <a:rect l="0" t="0" r="r" b="b"/>
                <a:pathLst>
                  <a:path w="19" h="27">
                    <a:moveTo>
                      <a:pt x="7" y="14"/>
                    </a:moveTo>
                    <a:lnTo>
                      <a:pt x="0" y="14"/>
                    </a:lnTo>
                    <a:lnTo>
                      <a:pt x="5" y="20"/>
                    </a:lnTo>
                    <a:lnTo>
                      <a:pt x="19" y="27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51" name="Freeform 1123"/>
              <p:cNvSpPr>
                <a:spLocks/>
              </p:cNvSpPr>
              <p:nvPr/>
            </p:nvSpPr>
            <p:spPr bwMode="auto">
              <a:xfrm>
                <a:off x="3527" y="2027"/>
                <a:ext cx="33" cy="39"/>
              </a:xfrm>
              <a:custGeom>
                <a:avLst/>
                <a:gdLst/>
                <a:ahLst/>
                <a:cxnLst>
                  <a:cxn ang="0">
                    <a:pos x="11" y="39"/>
                  </a:cxn>
                  <a:cxn ang="0">
                    <a:pos x="15" y="35"/>
                  </a:cxn>
                  <a:cxn ang="0">
                    <a:pos x="18" y="27"/>
                  </a:cxn>
                  <a:cxn ang="0">
                    <a:pos x="22" y="22"/>
                  </a:cxn>
                  <a:cxn ang="0">
                    <a:pos x="26" y="17"/>
                  </a:cxn>
                  <a:cxn ang="0">
                    <a:pos x="33" y="12"/>
                  </a:cxn>
                  <a:cxn ang="0">
                    <a:pos x="26" y="0"/>
                  </a:cxn>
                  <a:cxn ang="0">
                    <a:pos x="16" y="7"/>
                  </a:cxn>
                  <a:cxn ang="0">
                    <a:pos x="9" y="13"/>
                  </a:cxn>
                  <a:cxn ang="0">
                    <a:pos x="3" y="22"/>
                  </a:cxn>
                  <a:cxn ang="0">
                    <a:pos x="0" y="30"/>
                  </a:cxn>
                  <a:cxn ang="0">
                    <a:pos x="3" y="27"/>
                  </a:cxn>
                  <a:cxn ang="0">
                    <a:pos x="11" y="39"/>
                  </a:cxn>
                </a:cxnLst>
                <a:rect l="0" t="0" r="r" b="b"/>
                <a:pathLst>
                  <a:path w="33" h="39">
                    <a:moveTo>
                      <a:pt x="11" y="39"/>
                    </a:moveTo>
                    <a:lnTo>
                      <a:pt x="15" y="35"/>
                    </a:lnTo>
                    <a:lnTo>
                      <a:pt x="18" y="27"/>
                    </a:lnTo>
                    <a:lnTo>
                      <a:pt x="22" y="22"/>
                    </a:lnTo>
                    <a:lnTo>
                      <a:pt x="26" y="17"/>
                    </a:lnTo>
                    <a:lnTo>
                      <a:pt x="33" y="12"/>
                    </a:lnTo>
                    <a:lnTo>
                      <a:pt x="26" y="0"/>
                    </a:lnTo>
                    <a:lnTo>
                      <a:pt x="16" y="7"/>
                    </a:lnTo>
                    <a:lnTo>
                      <a:pt x="9" y="13"/>
                    </a:lnTo>
                    <a:lnTo>
                      <a:pt x="3" y="22"/>
                    </a:lnTo>
                    <a:lnTo>
                      <a:pt x="0" y="30"/>
                    </a:lnTo>
                    <a:lnTo>
                      <a:pt x="3" y="27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52" name="Freeform 1124"/>
              <p:cNvSpPr>
                <a:spLocks/>
              </p:cNvSpPr>
              <p:nvPr/>
            </p:nvSpPr>
            <p:spPr bwMode="auto">
              <a:xfrm>
                <a:off x="3480" y="2054"/>
                <a:ext cx="58" cy="66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9" y="62"/>
                  </a:cxn>
                  <a:cxn ang="0">
                    <a:pos x="18" y="57"/>
                  </a:cxn>
                  <a:cxn ang="0">
                    <a:pos x="26" y="50"/>
                  </a:cxn>
                  <a:cxn ang="0">
                    <a:pos x="32" y="44"/>
                  </a:cxn>
                  <a:cxn ang="0">
                    <a:pos x="37" y="35"/>
                  </a:cxn>
                  <a:cxn ang="0">
                    <a:pos x="43" y="28"/>
                  </a:cxn>
                  <a:cxn ang="0">
                    <a:pos x="47" y="22"/>
                  </a:cxn>
                  <a:cxn ang="0">
                    <a:pos x="52" y="15"/>
                  </a:cxn>
                  <a:cxn ang="0">
                    <a:pos x="58" y="12"/>
                  </a:cxn>
                  <a:cxn ang="0">
                    <a:pos x="50" y="0"/>
                  </a:cxn>
                  <a:cxn ang="0">
                    <a:pos x="41" y="6"/>
                  </a:cxn>
                  <a:cxn ang="0">
                    <a:pos x="35" y="13"/>
                  </a:cxn>
                  <a:cxn ang="0">
                    <a:pos x="30" y="22"/>
                  </a:cxn>
                  <a:cxn ang="0">
                    <a:pos x="24" y="28"/>
                  </a:cxn>
                  <a:cxn ang="0">
                    <a:pos x="18" y="35"/>
                  </a:cxn>
                  <a:cxn ang="0">
                    <a:pos x="13" y="42"/>
                  </a:cxn>
                  <a:cxn ang="0">
                    <a:pos x="9" y="47"/>
                  </a:cxn>
                  <a:cxn ang="0">
                    <a:pos x="3" y="49"/>
                  </a:cxn>
                  <a:cxn ang="0">
                    <a:pos x="13" y="54"/>
                  </a:cxn>
                  <a:cxn ang="0">
                    <a:pos x="0" y="59"/>
                  </a:cxn>
                  <a:cxn ang="0">
                    <a:pos x="1" y="66"/>
                  </a:cxn>
                  <a:cxn ang="0">
                    <a:pos x="9" y="62"/>
                  </a:cxn>
                  <a:cxn ang="0">
                    <a:pos x="0" y="59"/>
                  </a:cxn>
                </a:cxnLst>
                <a:rect l="0" t="0" r="r" b="b"/>
                <a:pathLst>
                  <a:path w="58" h="66">
                    <a:moveTo>
                      <a:pt x="0" y="59"/>
                    </a:moveTo>
                    <a:lnTo>
                      <a:pt x="9" y="62"/>
                    </a:lnTo>
                    <a:lnTo>
                      <a:pt x="18" y="57"/>
                    </a:lnTo>
                    <a:lnTo>
                      <a:pt x="26" y="50"/>
                    </a:lnTo>
                    <a:lnTo>
                      <a:pt x="32" y="44"/>
                    </a:lnTo>
                    <a:lnTo>
                      <a:pt x="37" y="35"/>
                    </a:lnTo>
                    <a:lnTo>
                      <a:pt x="43" y="28"/>
                    </a:lnTo>
                    <a:lnTo>
                      <a:pt x="47" y="22"/>
                    </a:lnTo>
                    <a:lnTo>
                      <a:pt x="52" y="15"/>
                    </a:lnTo>
                    <a:lnTo>
                      <a:pt x="58" y="12"/>
                    </a:lnTo>
                    <a:lnTo>
                      <a:pt x="50" y="0"/>
                    </a:lnTo>
                    <a:lnTo>
                      <a:pt x="41" y="6"/>
                    </a:lnTo>
                    <a:lnTo>
                      <a:pt x="35" y="13"/>
                    </a:lnTo>
                    <a:lnTo>
                      <a:pt x="30" y="22"/>
                    </a:lnTo>
                    <a:lnTo>
                      <a:pt x="24" y="28"/>
                    </a:lnTo>
                    <a:lnTo>
                      <a:pt x="18" y="35"/>
                    </a:lnTo>
                    <a:lnTo>
                      <a:pt x="13" y="42"/>
                    </a:lnTo>
                    <a:lnTo>
                      <a:pt x="9" y="47"/>
                    </a:lnTo>
                    <a:lnTo>
                      <a:pt x="3" y="49"/>
                    </a:lnTo>
                    <a:lnTo>
                      <a:pt x="13" y="54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9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53" name="Freeform 1125"/>
              <p:cNvSpPr>
                <a:spLocks/>
              </p:cNvSpPr>
              <p:nvPr/>
            </p:nvSpPr>
            <p:spPr bwMode="auto">
              <a:xfrm>
                <a:off x="3453" y="2067"/>
                <a:ext cx="40" cy="46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0" y="14"/>
                  </a:cxn>
                  <a:cxn ang="0">
                    <a:pos x="10" y="19"/>
                  </a:cxn>
                  <a:cxn ang="0">
                    <a:pos x="15" y="27"/>
                  </a:cxn>
                  <a:cxn ang="0">
                    <a:pos x="21" y="36"/>
                  </a:cxn>
                  <a:cxn ang="0">
                    <a:pos x="27" y="46"/>
                  </a:cxn>
                  <a:cxn ang="0">
                    <a:pos x="40" y="41"/>
                  </a:cxn>
                  <a:cxn ang="0">
                    <a:pos x="34" y="29"/>
                  </a:cxn>
                  <a:cxn ang="0">
                    <a:pos x="28" y="19"/>
                  </a:cxn>
                  <a:cxn ang="0">
                    <a:pos x="19" y="9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6" y="14"/>
                  </a:cxn>
                </a:cxnLst>
                <a:rect l="0" t="0" r="r" b="b"/>
                <a:pathLst>
                  <a:path w="40" h="46">
                    <a:moveTo>
                      <a:pt x="6" y="14"/>
                    </a:moveTo>
                    <a:lnTo>
                      <a:pt x="0" y="14"/>
                    </a:lnTo>
                    <a:lnTo>
                      <a:pt x="10" y="19"/>
                    </a:lnTo>
                    <a:lnTo>
                      <a:pt x="15" y="27"/>
                    </a:lnTo>
                    <a:lnTo>
                      <a:pt x="21" y="36"/>
                    </a:lnTo>
                    <a:lnTo>
                      <a:pt x="27" y="46"/>
                    </a:lnTo>
                    <a:lnTo>
                      <a:pt x="40" y="41"/>
                    </a:lnTo>
                    <a:lnTo>
                      <a:pt x="34" y="29"/>
                    </a:lnTo>
                    <a:lnTo>
                      <a:pt x="28" y="19"/>
                    </a:lnTo>
                    <a:lnTo>
                      <a:pt x="19" y="9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54" name="Freeform 1126"/>
              <p:cNvSpPr>
                <a:spLocks/>
              </p:cNvSpPr>
              <p:nvPr/>
            </p:nvSpPr>
            <p:spPr bwMode="auto">
              <a:xfrm>
                <a:off x="3348" y="2067"/>
                <a:ext cx="111" cy="44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" y="44"/>
                  </a:cxn>
                  <a:cxn ang="0">
                    <a:pos x="111" y="14"/>
                  </a:cxn>
                  <a:cxn ang="0">
                    <a:pos x="107" y="0"/>
                  </a:cxn>
                  <a:cxn ang="0">
                    <a:pos x="0" y="31"/>
                  </a:cxn>
                  <a:cxn ang="0">
                    <a:pos x="0" y="31"/>
                  </a:cxn>
                </a:cxnLst>
                <a:rect l="0" t="0" r="r" b="b"/>
                <a:pathLst>
                  <a:path w="111" h="44">
                    <a:moveTo>
                      <a:pt x="0" y="31"/>
                    </a:moveTo>
                    <a:lnTo>
                      <a:pt x="4" y="44"/>
                    </a:lnTo>
                    <a:lnTo>
                      <a:pt x="111" y="14"/>
                    </a:lnTo>
                    <a:lnTo>
                      <a:pt x="107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55" name="Freeform 1127"/>
              <p:cNvSpPr>
                <a:spLocks/>
              </p:cNvSpPr>
              <p:nvPr/>
            </p:nvSpPr>
            <p:spPr bwMode="auto">
              <a:xfrm>
                <a:off x="3335" y="2055"/>
                <a:ext cx="21" cy="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2" y="17"/>
                  </a:cxn>
                  <a:cxn ang="0">
                    <a:pos x="4" y="32"/>
                  </a:cxn>
                  <a:cxn ang="0">
                    <a:pos x="6" y="48"/>
                  </a:cxn>
                  <a:cxn ang="0">
                    <a:pos x="19" y="56"/>
                  </a:cxn>
                  <a:cxn ang="0">
                    <a:pos x="13" y="43"/>
                  </a:cxn>
                  <a:cxn ang="0">
                    <a:pos x="21" y="44"/>
                  </a:cxn>
                  <a:cxn ang="0">
                    <a:pos x="19" y="32"/>
                  </a:cxn>
                  <a:cxn ang="0">
                    <a:pos x="17" y="16"/>
                  </a:cxn>
                  <a:cxn ang="0">
                    <a:pos x="15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21" h="56">
                    <a:moveTo>
                      <a:pt x="0" y="0"/>
                    </a:moveTo>
                    <a:lnTo>
                      <a:pt x="0" y="4"/>
                    </a:lnTo>
                    <a:lnTo>
                      <a:pt x="2" y="17"/>
                    </a:lnTo>
                    <a:lnTo>
                      <a:pt x="4" y="32"/>
                    </a:lnTo>
                    <a:lnTo>
                      <a:pt x="6" y="48"/>
                    </a:lnTo>
                    <a:lnTo>
                      <a:pt x="19" y="56"/>
                    </a:lnTo>
                    <a:lnTo>
                      <a:pt x="13" y="43"/>
                    </a:lnTo>
                    <a:lnTo>
                      <a:pt x="21" y="44"/>
                    </a:lnTo>
                    <a:lnTo>
                      <a:pt x="19" y="32"/>
                    </a:lnTo>
                    <a:lnTo>
                      <a:pt x="17" y="16"/>
                    </a:lnTo>
                    <a:lnTo>
                      <a:pt x="15" y="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56" name="Freeform 1128"/>
              <p:cNvSpPr>
                <a:spLocks/>
              </p:cNvSpPr>
              <p:nvPr/>
            </p:nvSpPr>
            <p:spPr bwMode="auto">
              <a:xfrm>
                <a:off x="3335" y="2022"/>
                <a:ext cx="28" cy="38"/>
              </a:xfrm>
              <a:custGeom>
                <a:avLst/>
                <a:gdLst/>
                <a:ahLst/>
                <a:cxnLst>
                  <a:cxn ang="0">
                    <a:pos x="28" y="3"/>
                  </a:cxn>
                  <a:cxn ang="0">
                    <a:pos x="13" y="0"/>
                  </a:cxn>
                  <a:cxn ang="0">
                    <a:pos x="0" y="33"/>
                  </a:cxn>
                  <a:cxn ang="0">
                    <a:pos x="15" y="38"/>
                  </a:cxn>
                  <a:cxn ang="0">
                    <a:pos x="28" y="5"/>
                  </a:cxn>
                  <a:cxn ang="0">
                    <a:pos x="28" y="3"/>
                  </a:cxn>
                </a:cxnLst>
                <a:rect l="0" t="0" r="r" b="b"/>
                <a:pathLst>
                  <a:path w="28" h="38">
                    <a:moveTo>
                      <a:pt x="28" y="3"/>
                    </a:moveTo>
                    <a:lnTo>
                      <a:pt x="13" y="0"/>
                    </a:lnTo>
                    <a:lnTo>
                      <a:pt x="0" y="33"/>
                    </a:lnTo>
                    <a:lnTo>
                      <a:pt x="15" y="38"/>
                    </a:lnTo>
                    <a:lnTo>
                      <a:pt x="28" y="5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57" name="Freeform 1129"/>
              <p:cNvSpPr>
                <a:spLocks/>
              </p:cNvSpPr>
              <p:nvPr/>
            </p:nvSpPr>
            <p:spPr bwMode="auto">
              <a:xfrm>
                <a:off x="3341" y="1969"/>
                <a:ext cx="24" cy="56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3" y="19"/>
                  </a:cxn>
                  <a:cxn ang="0">
                    <a:pos x="5" y="24"/>
                  </a:cxn>
                  <a:cxn ang="0">
                    <a:pos x="7" y="29"/>
                  </a:cxn>
                  <a:cxn ang="0">
                    <a:pos x="9" y="41"/>
                  </a:cxn>
                  <a:cxn ang="0">
                    <a:pos x="7" y="53"/>
                  </a:cxn>
                  <a:cxn ang="0">
                    <a:pos x="22" y="56"/>
                  </a:cxn>
                  <a:cxn ang="0">
                    <a:pos x="24" y="41"/>
                  </a:cxn>
                  <a:cxn ang="0">
                    <a:pos x="22" y="27"/>
                  </a:cxn>
                  <a:cxn ang="0">
                    <a:pos x="20" y="21"/>
                  </a:cxn>
                  <a:cxn ang="0">
                    <a:pos x="18" y="14"/>
                  </a:cxn>
                  <a:cxn ang="0">
                    <a:pos x="15" y="7"/>
                  </a:cxn>
                  <a:cxn ang="0">
                    <a:pos x="11" y="2"/>
                  </a:cxn>
                  <a:cxn ang="0">
                    <a:pos x="5" y="0"/>
                  </a:cxn>
                  <a:cxn ang="0">
                    <a:pos x="3" y="14"/>
                  </a:cxn>
                </a:cxnLst>
                <a:rect l="0" t="0" r="r" b="b"/>
                <a:pathLst>
                  <a:path w="24" h="56">
                    <a:moveTo>
                      <a:pt x="3" y="14"/>
                    </a:moveTo>
                    <a:lnTo>
                      <a:pt x="0" y="12"/>
                    </a:lnTo>
                    <a:lnTo>
                      <a:pt x="1" y="16"/>
                    </a:lnTo>
                    <a:lnTo>
                      <a:pt x="3" y="19"/>
                    </a:lnTo>
                    <a:lnTo>
                      <a:pt x="5" y="24"/>
                    </a:lnTo>
                    <a:lnTo>
                      <a:pt x="7" y="29"/>
                    </a:lnTo>
                    <a:lnTo>
                      <a:pt x="9" y="41"/>
                    </a:lnTo>
                    <a:lnTo>
                      <a:pt x="7" y="53"/>
                    </a:lnTo>
                    <a:lnTo>
                      <a:pt x="22" y="56"/>
                    </a:lnTo>
                    <a:lnTo>
                      <a:pt x="24" y="41"/>
                    </a:lnTo>
                    <a:lnTo>
                      <a:pt x="22" y="27"/>
                    </a:lnTo>
                    <a:lnTo>
                      <a:pt x="20" y="21"/>
                    </a:lnTo>
                    <a:lnTo>
                      <a:pt x="18" y="14"/>
                    </a:lnTo>
                    <a:lnTo>
                      <a:pt x="15" y="7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58" name="Freeform 1130"/>
              <p:cNvSpPr>
                <a:spLocks/>
              </p:cNvSpPr>
              <p:nvPr/>
            </p:nvSpPr>
            <p:spPr bwMode="auto">
              <a:xfrm>
                <a:off x="3260" y="1958"/>
                <a:ext cx="86" cy="2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"/>
                  </a:cxn>
                  <a:cxn ang="0">
                    <a:pos x="9" y="18"/>
                  </a:cxn>
                  <a:cxn ang="0">
                    <a:pos x="20" y="25"/>
                  </a:cxn>
                  <a:cxn ang="0">
                    <a:pos x="32" y="28"/>
                  </a:cxn>
                  <a:cxn ang="0">
                    <a:pos x="45" y="28"/>
                  </a:cxn>
                  <a:cxn ang="0">
                    <a:pos x="64" y="25"/>
                  </a:cxn>
                  <a:cxn ang="0">
                    <a:pos x="84" y="25"/>
                  </a:cxn>
                  <a:cxn ang="0">
                    <a:pos x="86" y="11"/>
                  </a:cxn>
                  <a:cxn ang="0">
                    <a:pos x="64" y="11"/>
                  </a:cxn>
                  <a:cxn ang="0">
                    <a:pos x="43" y="15"/>
                  </a:cxn>
                  <a:cxn ang="0">
                    <a:pos x="36" y="15"/>
                  </a:cxn>
                  <a:cxn ang="0">
                    <a:pos x="28" y="13"/>
                  </a:cxn>
                  <a:cxn ang="0">
                    <a:pos x="20" y="8"/>
                  </a:cxn>
                  <a:cxn ang="0">
                    <a:pos x="13" y="0"/>
                  </a:cxn>
                  <a:cxn ang="0">
                    <a:pos x="15" y="1"/>
                  </a:cxn>
                  <a:cxn ang="0">
                    <a:pos x="0" y="3"/>
                  </a:cxn>
                </a:cxnLst>
                <a:rect l="0" t="0" r="r" b="b"/>
                <a:pathLst>
                  <a:path w="86" h="28">
                    <a:moveTo>
                      <a:pt x="0" y="3"/>
                    </a:moveTo>
                    <a:lnTo>
                      <a:pt x="0" y="6"/>
                    </a:lnTo>
                    <a:lnTo>
                      <a:pt x="9" y="18"/>
                    </a:lnTo>
                    <a:lnTo>
                      <a:pt x="20" y="25"/>
                    </a:lnTo>
                    <a:lnTo>
                      <a:pt x="32" y="28"/>
                    </a:lnTo>
                    <a:lnTo>
                      <a:pt x="45" y="28"/>
                    </a:lnTo>
                    <a:lnTo>
                      <a:pt x="64" y="25"/>
                    </a:lnTo>
                    <a:lnTo>
                      <a:pt x="84" y="25"/>
                    </a:lnTo>
                    <a:lnTo>
                      <a:pt x="86" y="11"/>
                    </a:lnTo>
                    <a:lnTo>
                      <a:pt x="64" y="11"/>
                    </a:lnTo>
                    <a:lnTo>
                      <a:pt x="43" y="15"/>
                    </a:lnTo>
                    <a:lnTo>
                      <a:pt x="36" y="15"/>
                    </a:lnTo>
                    <a:lnTo>
                      <a:pt x="28" y="13"/>
                    </a:lnTo>
                    <a:lnTo>
                      <a:pt x="20" y="8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59" name="Freeform 1131"/>
              <p:cNvSpPr>
                <a:spLocks/>
              </p:cNvSpPr>
              <p:nvPr/>
            </p:nvSpPr>
            <p:spPr bwMode="auto">
              <a:xfrm>
                <a:off x="3219" y="1850"/>
                <a:ext cx="56" cy="11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11"/>
                  </a:cxn>
                  <a:cxn ang="0">
                    <a:pos x="13" y="17"/>
                  </a:cxn>
                  <a:cxn ang="0">
                    <a:pos x="18" y="28"/>
                  </a:cxn>
                  <a:cxn ang="0">
                    <a:pos x="24" y="42"/>
                  </a:cxn>
                  <a:cxn ang="0">
                    <a:pos x="30" y="57"/>
                  </a:cxn>
                  <a:cxn ang="0">
                    <a:pos x="37" y="87"/>
                  </a:cxn>
                  <a:cxn ang="0">
                    <a:pos x="41" y="111"/>
                  </a:cxn>
                  <a:cxn ang="0">
                    <a:pos x="56" y="109"/>
                  </a:cxn>
                  <a:cxn ang="0">
                    <a:pos x="52" y="86"/>
                  </a:cxn>
                  <a:cxn ang="0">
                    <a:pos x="45" y="54"/>
                  </a:cxn>
                  <a:cxn ang="0">
                    <a:pos x="39" y="37"/>
                  </a:cxn>
                  <a:cxn ang="0">
                    <a:pos x="33" y="23"/>
                  </a:cxn>
                  <a:cxn ang="0">
                    <a:pos x="28" y="10"/>
                  </a:cxn>
                  <a:cxn ang="0">
                    <a:pos x="20" y="1"/>
                  </a:cxn>
                  <a:cxn ang="0">
                    <a:pos x="16" y="13"/>
                  </a:cxn>
                  <a:cxn ang="0">
                    <a:pos x="11" y="0"/>
                  </a:cxn>
                  <a:cxn ang="0">
                    <a:pos x="0" y="3"/>
                  </a:cxn>
                  <a:cxn ang="0">
                    <a:pos x="9" y="11"/>
                  </a:cxn>
                  <a:cxn ang="0">
                    <a:pos x="11" y="0"/>
                  </a:cxn>
                </a:cxnLst>
                <a:rect l="0" t="0" r="r" b="b"/>
                <a:pathLst>
                  <a:path w="56" h="111">
                    <a:moveTo>
                      <a:pt x="11" y="0"/>
                    </a:moveTo>
                    <a:lnTo>
                      <a:pt x="9" y="11"/>
                    </a:lnTo>
                    <a:lnTo>
                      <a:pt x="13" y="17"/>
                    </a:lnTo>
                    <a:lnTo>
                      <a:pt x="18" y="28"/>
                    </a:lnTo>
                    <a:lnTo>
                      <a:pt x="24" y="42"/>
                    </a:lnTo>
                    <a:lnTo>
                      <a:pt x="30" y="57"/>
                    </a:lnTo>
                    <a:lnTo>
                      <a:pt x="37" y="87"/>
                    </a:lnTo>
                    <a:lnTo>
                      <a:pt x="41" y="111"/>
                    </a:lnTo>
                    <a:lnTo>
                      <a:pt x="56" y="109"/>
                    </a:lnTo>
                    <a:lnTo>
                      <a:pt x="52" y="86"/>
                    </a:lnTo>
                    <a:lnTo>
                      <a:pt x="45" y="54"/>
                    </a:lnTo>
                    <a:lnTo>
                      <a:pt x="39" y="37"/>
                    </a:lnTo>
                    <a:lnTo>
                      <a:pt x="33" y="23"/>
                    </a:lnTo>
                    <a:lnTo>
                      <a:pt x="28" y="10"/>
                    </a:lnTo>
                    <a:lnTo>
                      <a:pt x="20" y="1"/>
                    </a:lnTo>
                    <a:lnTo>
                      <a:pt x="16" y="13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9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60" name="Freeform 1132"/>
              <p:cNvSpPr>
                <a:spLocks/>
              </p:cNvSpPr>
              <p:nvPr/>
            </p:nvSpPr>
            <p:spPr bwMode="auto">
              <a:xfrm>
                <a:off x="3230" y="1821"/>
                <a:ext cx="60" cy="42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45" y="5"/>
                  </a:cxn>
                  <a:cxn ang="0">
                    <a:pos x="39" y="12"/>
                  </a:cxn>
                  <a:cxn ang="0">
                    <a:pos x="26" y="19"/>
                  </a:cxn>
                  <a:cxn ang="0">
                    <a:pos x="0" y="29"/>
                  </a:cxn>
                  <a:cxn ang="0">
                    <a:pos x="5" y="42"/>
                  </a:cxn>
                  <a:cxn ang="0">
                    <a:pos x="34" y="32"/>
                  </a:cxn>
                  <a:cxn ang="0">
                    <a:pos x="49" y="22"/>
                  </a:cxn>
                  <a:cxn ang="0">
                    <a:pos x="56" y="15"/>
                  </a:cxn>
                  <a:cxn ang="0">
                    <a:pos x="60" y="10"/>
                  </a:cxn>
                  <a:cxn ang="0">
                    <a:pos x="60" y="12"/>
                  </a:cxn>
                  <a:cxn ang="0">
                    <a:pos x="50" y="0"/>
                  </a:cxn>
                </a:cxnLst>
                <a:rect l="0" t="0" r="r" b="b"/>
                <a:pathLst>
                  <a:path w="60" h="42">
                    <a:moveTo>
                      <a:pt x="50" y="0"/>
                    </a:moveTo>
                    <a:lnTo>
                      <a:pt x="50" y="0"/>
                    </a:lnTo>
                    <a:lnTo>
                      <a:pt x="45" y="5"/>
                    </a:lnTo>
                    <a:lnTo>
                      <a:pt x="39" y="12"/>
                    </a:lnTo>
                    <a:lnTo>
                      <a:pt x="26" y="19"/>
                    </a:lnTo>
                    <a:lnTo>
                      <a:pt x="0" y="29"/>
                    </a:lnTo>
                    <a:lnTo>
                      <a:pt x="5" y="42"/>
                    </a:lnTo>
                    <a:lnTo>
                      <a:pt x="34" y="32"/>
                    </a:lnTo>
                    <a:lnTo>
                      <a:pt x="49" y="22"/>
                    </a:lnTo>
                    <a:lnTo>
                      <a:pt x="56" y="15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61" name="Freeform 1133"/>
              <p:cNvSpPr>
                <a:spLocks/>
              </p:cNvSpPr>
              <p:nvPr/>
            </p:nvSpPr>
            <p:spPr bwMode="auto">
              <a:xfrm>
                <a:off x="3280" y="1806"/>
                <a:ext cx="123" cy="27"/>
              </a:xfrm>
              <a:custGeom>
                <a:avLst/>
                <a:gdLst/>
                <a:ahLst/>
                <a:cxnLst>
                  <a:cxn ang="0">
                    <a:pos x="119" y="7"/>
                  </a:cxn>
                  <a:cxn ang="0">
                    <a:pos x="123" y="7"/>
                  </a:cxn>
                  <a:cxn ang="0">
                    <a:pos x="93" y="2"/>
                  </a:cxn>
                  <a:cxn ang="0">
                    <a:pos x="62" y="0"/>
                  </a:cxn>
                  <a:cxn ang="0">
                    <a:pos x="46" y="0"/>
                  </a:cxn>
                  <a:cxn ang="0">
                    <a:pos x="31" y="3"/>
                  </a:cxn>
                  <a:cxn ang="0">
                    <a:pos x="16" y="8"/>
                  </a:cxn>
                  <a:cxn ang="0">
                    <a:pos x="0" y="15"/>
                  </a:cxn>
                  <a:cxn ang="0">
                    <a:pos x="10" y="27"/>
                  </a:cxn>
                  <a:cxn ang="0">
                    <a:pos x="21" y="20"/>
                  </a:cxn>
                  <a:cxn ang="0">
                    <a:pos x="34" y="17"/>
                  </a:cxn>
                  <a:cxn ang="0">
                    <a:pos x="47" y="15"/>
                  </a:cxn>
                  <a:cxn ang="0">
                    <a:pos x="62" y="13"/>
                  </a:cxn>
                  <a:cxn ang="0">
                    <a:pos x="91" y="15"/>
                  </a:cxn>
                  <a:cxn ang="0">
                    <a:pos x="119" y="20"/>
                  </a:cxn>
                  <a:cxn ang="0">
                    <a:pos x="121" y="22"/>
                  </a:cxn>
                  <a:cxn ang="0">
                    <a:pos x="119" y="7"/>
                  </a:cxn>
                </a:cxnLst>
                <a:rect l="0" t="0" r="r" b="b"/>
                <a:pathLst>
                  <a:path w="123" h="27">
                    <a:moveTo>
                      <a:pt x="119" y="7"/>
                    </a:moveTo>
                    <a:lnTo>
                      <a:pt x="123" y="7"/>
                    </a:lnTo>
                    <a:lnTo>
                      <a:pt x="93" y="2"/>
                    </a:lnTo>
                    <a:lnTo>
                      <a:pt x="62" y="0"/>
                    </a:lnTo>
                    <a:lnTo>
                      <a:pt x="46" y="0"/>
                    </a:lnTo>
                    <a:lnTo>
                      <a:pt x="31" y="3"/>
                    </a:lnTo>
                    <a:lnTo>
                      <a:pt x="16" y="8"/>
                    </a:lnTo>
                    <a:lnTo>
                      <a:pt x="0" y="15"/>
                    </a:lnTo>
                    <a:lnTo>
                      <a:pt x="10" y="27"/>
                    </a:lnTo>
                    <a:lnTo>
                      <a:pt x="21" y="20"/>
                    </a:lnTo>
                    <a:lnTo>
                      <a:pt x="34" y="17"/>
                    </a:lnTo>
                    <a:lnTo>
                      <a:pt x="47" y="15"/>
                    </a:lnTo>
                    <a:lnTo>
                      <a:pt x="62" y="13"/>
                    </a:lnTo>
                    <a:lnTo>
                      <a:pt x="91" y="15"/>
                    </a:lnTo>
                    <a:lnTo>
                      <a:pt x="119" y="20"/>
                    </a:lnTo>
                    <a:lnTo>
                      <a:pt x="121" y="22"/>
                    </a:lnTo>
                    <a:lnTo>
                      <a:pt x="119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62" name="Freeform 1134"/>
              <p:cNvSpPr>
                <a:spLocks/>
              </p:cNvSpPr>
              <p:nvPr/>
            </p:nvSpPr>
            <p:spPr bwMode="auto">
              <a:xfrm>
                <a:off x="3399" y="1811"/>
                <a:ext cx="49" cy="17"/>
              </a:xfrm>
              <a:custGeom>
                <a:avLst/>
                <a:gdLst/>
                <a:ahLst/>
                <a:cxnLst>
                  <a:cxn ang="0">
                    <a:pos x="49" y="3"/>
                  </a:cxn>
                  <a:cxn ang="0">
                    <a:pos x="49" y="3"/>
                  </a:cxn>
                  <a:cxn ang="0">
                    <a:pos x="36" y="0"/>
                  </a:cxn>
                  <a:cxn ang="0">
                    <a:pos x="22" y="0"/>
                  </a:cxn>
                  <a:cxn ang="0">
                    <a:pos x="11" y="2"/>
                  </a:cxn>
                  <a:cxn ang="0">
                    <a:pos x="0" y="2"/>
                  </a:cxn>
                  <a:cxn ang="0">
                    <a:pos x="2" y="17"/>
                  </a:cxn>
                  <a:cxn ang="0">
                    <a:pos x="13" y="15"/>
                  </a:cxn>
                  <a:cxn ang="0">
                    <a:pos x="22" y="13"/>
                  </a:cxn>
                  <a:cxn ang="0">
                    <a:pos x="34" y="13"/>
                  </a:cxn>
                  <a:cxn ang="0">
                    <a:pos x="43" y="15"/>
                  </a:cxn>
                  <a:cxn ang="0">
                    <a:pos x="43" y="15"/>
                  </a:cxn>
                  <a:cxn ang="0">
                    <a:pos x="49" y="3"/>
                  </a:cxn>
                </a:cxnLst>
                <a:rect l="0" t="0" r="r" b="b"/>
                <a:pathLst>
                  <a:path w="49" h="17">
                    <a:moveTo>
                      <a:pt x="49" y="3"/>
                    </a:moveTo>
                    <a:lnTo>
                      <a:pt x="49" y="3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2" y="17"/>
                    </a:lnTo>
                    <a:lnTo>
                      <a:pt x="13" y="15"/>
                    </a:lnTo>
                    <a:lnTo>
                      <a:pt x="22" y="13"/>
                    </a:lnTo>
                    <a:lnTo>
                      <a:pt x="34" y="13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63" name="Freeform 1135"/>
              <p:cNvSpPr>
                <a:spLocks/>
              </p:cNvSpPr>
              <p:nvPr/>
            </p:nvSpPr>
            <p:spPr bwMode="auto">
              <a:xfrm>
                <a:off x="3442" y="1796"/>
                <a:ext cx="41" cy="3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2" y="1"/>
                  </a:cxn>
                  <a:cxn ang="0">
                    <a:pos x="24" y="8"/>
                  </a:cxn>
                  <a:cxn ang="0">
                    <a:pos x="17" y="13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0" y="30"/>
                  </a:cxn>
                  <a:cxn ang="0">
                    <a:pos x="8" y="32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6" y="25"/>
                  </a:cxn>
                  <a:cxn ang="0">
                    <a:pos x="34" y="18"/>
                  </a:cxn>
                  <a:cxn ang="0">
                    <a:pos x="41" y="13"/>
                  </a:cxn>
                  <a:cxn ang="0">
                    <a:pos x="38" y="15"/>
                  </a:cxn>
                  <a:cxn ang="0">
                    <a:pos x="38" y="0"/>
                  </a:cxn>
                </a:cxnLst>
                <a:rect l="0" t="0" r="r" b="b"/>
                <a:pathLst>
                  <a:path w="41" h="32">
                    <a:moveTo>
                      <a:pt x="38" y="0"/>
                    </a:moveTo>
                    <a:lnTo>
                      <a:pt x="32" y="1"/>
                    </a:lnTo>
                    <a:lnTo>
                      <a:pt x="24" y="8"/>
                    </a:lnTo>
                    <a:lnTo>
                      <a:pt x="17" y="13"/>
                    </a:lnTo>
                    <a:lnTo>
                      <a:pt x="13" y="17"/>
                    </a:lnTo>
                    <a:lnTo>
                      <a:pt x="9" y="17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6" y="25"/>
                    </a:lnTo>
                    <a:lnTo>
                      <a:pt x="34" y="18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64" name="Freeform 1136"/>
              <p:cNvSpPr>
                <a:spLocks/>
              </p:cNvSpPr>
              <p:nvPr/>
            </p:nvSpPr>
            <p:spPr bwMode="auto">
              <a:xfrm>
                <a:off x="3480" y="1796"/>
                <a:ext cx="43" cy="25"/>
              </a:xfrm>
              <a:custGeom>
                <a:avLst/>
                <a:gdLst/>
                <a:ahLst/>
                <a:cxnLst>
                  <a:cxn ang="0">
                    <a:pos x="39" y="12"/>
                  </a:cxn>
                  <a:cxn ang="0">
                    <a:pos x="43" y="12"/>
                  </a:cxn>
                  <a:cxn ang="0">
                    <a:pos x="22" y="5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8" y="18"/>
                  </a:cxn>
                  <a:cxn ang="0">
                    <a:pos x="37" y="25"/>
                  </a:cxn>
                  <a:cxn ang="0">
                    <a:pos x="43" y="25"/>
                  </a:cxn>
                  <a:cxn ang="0">
                    <a:pos x="39" y="12"/>
                  </a:cxn>
                </a:cxnLst>
                <a:rect l="0" t="0" r="r" b="b"/>
                <a:pathLst>
                  <a:path w="43" h="25">
                    <a:moveTo>
                      <a:pt x="39" y="12"/>
                    </a:moveTo>
                    <a:lnTo>
                      <a:pt x="43" y="12"/>
                    </a:lnTo>
                    <a:lnTo>
                      <a:pt x="22" y="5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8" y="18"/>
                    </a:lnTo>
                    <a:lnTo>
                      <a:pt x="37" y="25"/>
                    </a:lnTo>
                    <a:lnTo>
                      <a:pt x="43" y="25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65" name="Freeform 1137"/>
              <p:cNvSpPr>
                <a:spLocks/>
              </p:cNvSpPr>
              <p:nvPr/>
            </p:nvSpPr>
            <p:spPr bwMode="auto">
              <a:xfrm>
                <a:off x="3519" y="1806"/>
                <a:ext cx="30" cy="1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0" y="2"/>
                  </a:cxn>
                  <a:cxn ang="0">
                    <a:pos x="4" y="15"/>
                  </a:cxn>
                  <a:cxn ang="0">
                    <a:pos x="15" y="13"/>
                  </a:cxn>
                  <a:cxn ang="0">
                    <a:pos x="26" y="13"/>
                  </a:cxn>
                  <a:cxn ang="0">
                    <a:pos x="23" y="12"/>
                  </a:cxn>
                  <a:cxn ang="0">
                    <a:pos x="30" y="0"/>
                  </a:cxn>
                </a:cxnLst>
                <a:rect l="0" t="0" r="r" b="b"/>
                <a:pathLst>
                  <a:path w="30" h="15">
                    <a:moveTo>
                      <a:pt x="30" y="0"/>
                    </a:moveTo>
                    <a:lnTo>
                      <a:pt x="26" y="0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" y="15"/>
                    </a:lnTo>
                    <a:lnTo>
                      <a:pt x="15" y="13"/>
                    </a:lnTo>
                    <a:lnTo>
                      <a:pt x="26" y="13"/>
                    </a:lnTo>
                    <a:lnTo>
                      <a:pt x="23" y="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66" name="Freeform 1138"/>
              <p:cNvSpPr>
                <a:spLocks/>
              </p:cNvSpPr>
              <p:nvPr/>
            </p:nvSpPr>
            <p:spPr bwMode="auto">
              <a:xfrm>
                <a:off x="3542" y="1806"/>
                <a:ext cx="50" cy="45"/>
              </a:xfrm>
              <a:custGeom>
                <a:avLst/>
                <a:gdLst/>
                <a:ahLst/>
                <a:cxnLst>
                  <a:cxn ang="0">
                    <a:pos x="48" y="37"/>
                  </a:cxn>
                  <a:cxn ang="0">
                    <a:pos x="50" y="39"/>
                  </a:cxn>
                  <a:cxn ang="0">
                    <a:pos x="41" y="25"/>
                  </a:cxn>
                  <a:cxn ang="0">
                    <a:pos x="30" y="15"/>
                  </a:cxn>
                  <a:cxn ang="0">
                    <a:pos x="18" y="7"/>
                  </a:cxn>
                  <a:cxn ang="0">
                    <a:pos x="7" y="0"/>
                  </a:cxn>
                  <a:cxn ang="0">
                    <a:pos x="0" y="12"/>
                  </a:cxn>
                  <a:cxn ang="0">
                    <a:pos x="9" y="18"/>
                  </a:cxn>
                  <a:cxn ang="0">
                    <a:pos x="20" y="25"/>
                  </a:cxn>
                  <a:cxn ang="0">
                    <a:pos x="28" y="35"/>
                  </a:cxn>
                  <a:cxn ang="0">
                    <a:pos x="37" y="45"/>
                  </a:cxn>
                  <a:cxn ang="0">
                    <a:pos x="37" y="45"/>
                  </a:cxn>
                  <a:cxn ang="0">
                    <a:pos x="48" y="37"/>
                  </a:cxn>
                </a:cxnLst>
                <a:rect l="0" t="0" r="r" b="b"/>
                <a:pathLst>
                  <a:path w="50" h="45">
                    <a:moveTo>
                      <a:pt x="48" y="37"/>
                    </a:moveTo>
                    <a:lnTo>
                      <a:pt x="50" y="39"/>
                    </a:lnTo>
                    <a:lnTo>
                      <a:pt x="41" y="25"/>
                    </a:lnTo>
                    <a:lnTo>
                      <a:pt x="30" y="15"/>
                    </a:lnTo>
                    <a:lnTo>
                      <a:pt x="18" y="7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9" y="18"/>
                    </a:lnTo>
                    <a:lnTo>
                      <a:pt x="20" y="25"/>
                    </a:lnTo>
                    <a:lnTo>
                      <a:pt x="28" y="3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48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67" name="Freeform 1139"/>
              <p:cNvSpPr>
                <a:spLocks/>
              </p:cNvSpPr>
              <p:nvPr/>
            </p:nvSpPr>
            <p:spPr bwMode="auto">
              <a:xfrm>
                <a:off x="3579" y="1843"/>
                <a:ext cx="75" cy="40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8" y="27"/>
                  </a:cxn>
                  <a:cxn ang="0">
                    <a:pos x="62" y="27"/>
                  </a:cxn>
                  <a:cxn ang="0">
                    <a:pos x="56" y="25"/>
                  </a:cxn>
                  <a:cxn ang="0">
                    <a:pos x="47" y="22"/>
                  </a:cxn>
                  <a:cxn ang="0">
                    <a:pos x="40" y="18"/>
                  </a:cxn>
                  <a:cxn ang="0">
                    <a:pos x="23" y="8"/>
                  </a:cxn>
                  <a:cxn ang="0">
                    <a:pos x="11" y="0"/>
                  </a:cxn>
                  <a:cxn ang="0">
                    <a:pos x="0" y="8"/>
                  </a:cxn>
                  <a:cxn ang="0">
                    <a:pos x="13" y="20"/>
                  </a:cxn>
                  <a:cxn ang="0">
                    <a:pos x="32" y="30"/>
                  </a:cxn>
                  <a:cxn ang="0">
                    <a:pos x="41" y="35"/>
                  </a:cxn>
                  <a:cxn ang="0">
                    <a:pos x="51" y="39"/>
                  </a:cxn>
                  <a:cxn ang="0">
                    <a:pos x="60" y="40"/>
                  </a:cxn>
                  <a:cxn ang="0">
                    <a:pos x="70" y="40"/>
                  </a:cxn>
                  <a:cxn ang="0">
                    <a:pos x="60" y="35"/>
                  </a:cxn>
                  <a:cxn ang="0">
                    <a:pos x="75" y="32"/>
                  </a:cxn>
                  <a:cxn ang="0">
                    <a:pos x="75" y="27"/>
                  </a:cxn>
                  <a:cxn ang="0">
                    <a:pos x="68" y="27"/>
                  </a:cxn>
                  <a:cxn ang="0">
                    <a:pos x="75" y="32"/>
                  </a:cxn>
                </a:cxnLst>
                <a:rect l="0" t="0" r="r" b="b"/>
                <a:pathLst>
                  <a:path w="75" h="40">
                    <a:moveTo>
                      <a:pt x="75" y="32"/>
                    </a:moveTo>
                    <a:lnTo>
                      <a:pt x="68" y="27"/>
                    </a:lnTo>
                    <a:lnTo>
                      <a:pt x="62" y="27"/>
                    </a:lnTo>
                    <a:lnTo>
                      <a:pt x="56" y="25"/>
                    </a:lnTo>
                    <a:lnTo>
                      <a:pt x="47" y="22"/>
                    </a:lnTo>
                    <a:lnTo>
                      <a:pt x="40" y="18"/>
                    </a:lnTo>
                    <a:lnTo>
                      <a:pt x="23" y="8"/>
                    </a:lnTo>
                    <a:lnTo>
                      <a:pt x="11" y="0"/>
                    </a:lnTo>
                    <a:lnTo>
                      <a:pt x="0" y="8"/>
                    </a:lnTo>
                    <a:lnTo>
                      <a:pt x="13" y="20"/>
                    </a:lnTo>
                    <a:lnTo>
                      <a:pt x="32" y="30"/>
                    </a:lnTo>
                    <a:lnTo>
                      <a:pt x="41" y="35"/>
                    </a:lnTo>
                    <a:lnTo>
                      <a:pt x="51" y="39"/>
                    </a:lnTo>
                    <a:lnTo>
                      <a:pt x="60" y="40"/>
                    </a:lnTo>
                    <a:lnTo>
                      <a:pt x="70" y="40"/>
                    </a:lnTo>
                    <a:lnTo>
                      <a:pt x="60" y="35"/>
                    </a:lnTo>
                    <a:lnTo>
                      <a:pt x="75" y="32"/>
                    </a:lnTo>
                    <a:lnTo>
                      <a:pt x="75" y="27"/>
                    </a:lnTo>
                    <a:lnTo>
                      <a:pt x="68" y="27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68" name="Freeform 1140"/>
              <p:cNvSpPr>
                <a:spLocks/>
              </p:cNvSpPr>
              <p:nvPr/>
            </p:nvSpPr>
            <p:spPr bwMode="auto">
              <a:xfrm>
                <a:off x="3234" y="1588"/>
                <a:ext cx="505" cy="289"/>
              </a:xfrm>
              <a:custGeom>
                <a:avLst/>
                <a:gdLst/>
                <a:ahLst/>
                <a:cxnLst>
                  <a:cxn ang="0">
                    <a:pos x="30" y="255"/>
                  </a:cxn>
                  <a:cxn ang="0">
                    <a:pos x="48" y="243"/>
                  </a:cxn>
                  <a:cxn ang="0">
                    <a:pos x="67" y="233"/>
                  </a:cxn>
                  <a:cxn ang="0">
                    <a:pos x="95" y="226"/>
                  </a:cxn>
                  <a:cxn ang="0">
                    <a:pos x="139" y="228"/>
                  </a:cxn>
                  <a:cxn ang="0">
                    <a:pos x="178" y="231"/>
                  </a:cxn>
                  <a:cxn ang="0">
                    <a:pos x="201" y="230"/>
                  </a:cxn>
                  <a:cxn ang="0">
                    <a:pos x="217" y="233"/>
                  </a:cxn>
                  <a:cxn ang="0">
                    <a:pos x="227" y="231"/>
                  </a:cxn>
                  <a:cxn ang="0">
                    <a:pos x="240" y="221"/>
                  </a:cxn>
                  <a:cxn ang="0">
                    <a:pos x="270" y="220"/>
                  </a:cxn>
                  <a:cxn ang="0">
                    <a:pos x="300" y="225"/>
                  </a:cxn>
                  <a:cxn ang="0">
                    <a:pos x="324" y="231"/>
                  </a:cxn>
                  <a:cxn ang="0">
                    <a:pos x="345" y="248"/>
                  </a:cxn>
                  <a:cxn ang="0">
                    <a:pos x="366" y="270"/>
                  </a:cxn>
                  <a:cxn ang="0">
                    <a:pos x="392" y="284"/>
                  </a:cxn>
                  <a:cxn ang="0">
                    <a:pos x="409" y="289"/>
                  </a:cxn>
                  <a:cxn ang="0">
                    <a:pos x="426" y="284"/>
                  </a:cxn>
                  <a:cxn ang="0">
                    <a:pos x="445" y="268"/>
                  </a:cxn>
                  <a:cxn ang="0">
                    <a:pos x="465" y="240"/>
                  </a:cxn>
                  <a:cxn ang="0">
                    <a:pos x="492" y="184"/>
                  </a:cxn>
                  <a:cxn ang="0">
                    <a:pos x="503" y="140"/>
                  </a:cxn>
                  <a:cxn ang="0">
                    <a:pos x="505" y="115"/>
                  </a:cxn>
                  <a:cxn ang="0">
                    <a:pos x="499" y="95"/>
                  </a:cxn>
                  <a:cxn ang="0">
                    <a:pos x="484" y="80"/>
                  </a:cxn>
                  <a:cxn ang="0">
                    <a:pos x="460" y="68"/>
                  </a:cxn>
                  <a:cxn ang="0">
                    <a:pos x="420" y="59"/>
                  </a:cxn>
                  <a:cxn ang="0">
                    <a:pos x="383" y="53"/>
                  </a:cxn>
                  <a:cxn ang="0">
                    <a:pos x="364" y="41"/>
                  </a:cxn>
                  <a:cxn ang="0">
                    <a:pos x="345" y="24"/>
                  </a:cxn>
                  <a:cxn ang="0">
                    <a:pos x="336" y="9"/>
                  </a:cxn>
                  <a:cxn ang="0">
                    <a:pos x="328" y="2"/>
                  </a:cxn>
                  <a:cxn ang="0">
                    <a:pos x="317" y="0"/>
                  </a:cxn>
                  <a:cxn ang="0">
                    <a:pos x="302" y="2"/>
                  </a:cxn>
                  <a:cxn ang="0">
                    <a:pos x="279" y="7"/>
                  </a:cxn>
                  <a:cxn ang="0">
                    <a:pos x="240" y="26"/>
                  </a:cxn>
                  <a:cxn ang="0">
                    <a:pos x="221" y="42"/>
                  </a:cxn>
                  <a:cxn ang="0">
                    <a:pos x="217" y="66"/>
                  </a:cxn>
                  <a:cxn ang="0">
                    <a:pos x="219" y="100"/>
                  </a:cxn>
                  <a:cxn ang="0">
                    <a:pos x="227" y="142"/>
                  </a:cxn>
                  <a:cxn ang="0">
                    <a:pos x="225" y="167"/>
                  </a:cxn>
                  <a:cxn ang="0">
                    <a:pos x="216" y="177"/>
                  </a:cxn>
                  <a:cxn ang="0">
                    <a:pos x="199" y="182"/>
                  </a:cxn>
                  <a:cxn ang="0">
                    <a:pos x="184" y="181"/>
                  </a:cxn>
                  <a:cxn ang="0">
                    <a:pos x="165" y="172"/>
                  </a:cxn>
                  <a:cxn ang="0">
                    <a:pos x="139" y="144"/>
                  </a:cxn>
                  <a:cxn ang="0">
                    <a:pos x="107" y="123"/>
                  </a:cxn>
                  <a:cxn ang="0">
                    <a:pos x="80" y="120"/>
                  </a:cxn>
                  <a:cxn ang="0">
                    <a:pos x="65" y="117"/>
                  </a:cxn>
                  <a:cxn ang="0">
                    <a:pos x="50" y="130"/>
                  </a:cxn>
                  <a:cxn ang="0">
                    <a:pos x="33" y="157"/>
                  </a:cxn>
                  <a:cxn ang="0">
                    <a:pos x="18" y="196"/>
                  </a:cxn>
                  <a:cxn ang="0">
                    <a:pos x="3" y="236"/>
                  </a:cxn>
                  <a:cxn ang="0">
                    <a:pos x="0" y="255"/>
                  </a:cxn>
                </a:cxnLst>
                <a:rect l="0" t="0" r="r" b="b"/>
                <a:pathLst>
                  <a:path w="505" h="289">
                    <a:moveTo>
                      <a:pt x="1" y="265"/>
                    </a:moveTo>
                    <a:lnTo>
                      <a:pt x="30" y="255"/>
                    </a:lnTo>
                    <a:lnTo>
                      <a:pt x="43" y="248"/>
                    </a:lnTo>
                    <a:lnTo>
                      <a:pt x="48" y="243"/>
                    </a:lnTo>
                    <a:lnTo>
                      <a:pt x="54" y="240"/>
                    </a:lnTo>
                    <a:lnTo>
                      <a:pt x="67" y="233"/>
                    </a:lnTo>
                    <a:lnTo>
                      <a:pt x="80" y="228"/>
                    </a:lnTo>
                    <a:lnTo>
                      <a:pt x="95" y="226"/>
                    </a:lnTo>
                    <a:lnTo>
                      <a:pt x="110" y="225"/>
                    </a:lnTo>
                    <a:lnTo>
                      <a:pt x="139" y="228"/>
                    </a:lnTo>
                    <a:lnTo>
                      <a:pt x="169" y="233"/>
                    </a:lnTo>
                    <a:lnTo>
                      <a:pt x="178" y="231"/>
                    </a:lnTo>
                    <a:lnTo>
                      <a:pt x="189" y="230"/>
                    </a:lnTo>
                    <a:lnTo>
                      <a:pt x="201" y="230"/>
                    </a:lnTo>
                    <a:lnTo>
                      <a:pt x="212" y="233"/>
                    </a:lnTo>
                    <a:lnTo>
                      <a:pt x="217" y="233"/>
                    </a:lnTo>
                    <a:lnTo>
                      <a:pt x="223" y="233"/>
                    </a:lnTo>
                    <a:lnTo>
                      <a:pt x="227" y="231"/>
                    </a:lnTo>
                    <a:lnTo>
                      <a:pt x="231" y="228"/>
                    </a:lnTo>
                    <a:lnTo>
                      <a:pt x="240" y="221"/>
                    </a:lnTo>
                    <a:lnTo>
                      <a:pt x="247" y="216"/>
                    </a:lnTo>
                    <a:lnTo>
                      <a:pt x="270" y="220"/>
                    </a:lnTo>
                    <a:lnTo>
                      <a:pt x="289" y="226"/>
                    </a:lnTo>
                    <a:lnTo>
                      <a:pt x="300" y="225"/>
                    </a:lnTo>
                    <a:lnTo>
                      <a:pt x="313" y="225"/>
                    </a:lnTo>
                    <a:lnTo>
                      <a:pt x="324" y="231"/>
                    </a:lnTo>
                    <a:lnTo>
                      <a:pt x="334" y="240"/>
                    </a:lnTo>
                    <a:lnTo>
                      <a:pt x="345" y="248"/>
                    </a:lnTo>
                    <a:lnTo>
                      <a:pt x="353" y="260"/>
                    </a:lnTo>
                    <a:lnTo>
                      <a:pt x="366" y="270"/>
                    </a:lnTo>
                    <a:lnTo>
                      <a:pt x="383" y="280"/>
                    </a:lnTo>
                    <a:lnTo>
                      <a:pt x="392" y="284"/>
                    </a:lnTo>
                    <a:lnTo>
                      <a:pt x="400" y="287"/>
                    </a:lnTo>
                    <a:lnTo>
                      <a:pt x="409" y="289"/>
                    </a:lnTo>
                    <a:lnTo>
                      <a:pt x="417" y="289"/>
                    </a:lnTo>
                    <a:lnTo>
                      <a:pt x="426" y="284"/>
                    </a:lnTo>
                    <a:lnTo>
                      <a:pt x="435" y="275"/>
                    </a:lnTo>
                    <a:lnTo>
                      <a:pt x="445" y="268"/>
                    </a:lnTo>
                    <a:lnTo>
                      <a:pt x="452" y="258"/>
                    </a:lnTo>
                    <a:lnTo>
                      <a:pt x="465" y="240"/>
                    </a:lnTo>
                    <a:lnTo>
                      <a:pt x="480" y="220"/>
                    </a:lnTo>
                    <a:lnTo>
                      <a:pt x="492" y="184"/>
                    </a:lnTo>
                    <a:lnTo>
                      <a:pt x="501" y="154"/>
                    </a:lnTo>
                    <a:lnTo>
                      <a:pt x="503" y="140"/>
                    </a:lnTo>
                    <a:lnTo>
                      <a:pt x="505" y="127"/>
                    </a:lnTo>
                    <a:lnTo>
                      <a:pt x="505" y="115"/>
                    </a:lnTo>
                    <a:lnTo>
                      <a:pt x="503" y="105"/>
                    </a:lnTo>
                    <a:lnTo>
                      <a:pt x="499" y="95"/>
                    </a:lnTo>
                    <a:lnTo>
                      <a:pt x="494" y="86"/>
                    </a:lnTo>
                    <a:lnTo>
                      <a:pt x="484" y="80"/>
                    </a:lnTo>
                    <a:lnTo>
                      <a:pt x="473" y="73"/>
                    </a:lnTo>
                    <a:lnTo>
                      <a:pt x="460" y="68"/>
                    </a:lnTo>
                    <a:lnTo>
                      <a:pt x="441" y="63"/>
                    </a:lnTo>
                    <a:lnTo>
                      <a:pt x="420" y="59"/>
                    </a:lnTo>
                    <a:lnTo>
                      <a:pt x="396" y="58"/>
                    </a:lnTo>
                    <a:lnTo>
                      <a:pt x="383" y="53"/>
                    </a:lnTo>
                    <a:lnTo>
                      <a:pt x="371" y="47"/>
                    </a:lnTo>
                    <a:lnTo>
                      <a:pt x="364" y="41"/>
                    </a:lnTo>
                    <a:lnTo>
                      <a:pt x="356" y="36"/>
                    </a:lnTo>
                    <a:lnTo>
                      <a:pt x="345" y="24"/>
                    </a:lnTo>
                    <a:lnTo>
                      <a:pt x="338" y="14"/>
                    </a:lnTo>
                    <a:lnTo>
                      <a:pt x="336" y="9"/>
                    </a:lnTo>
                    <a:lnTo>
                      <a:pt x="332" y="5"/>
                    </a:lnTo>
                    <a:lnTo>
                      <a:pt x="328" y="2"/>
                    </a:lnTo>
                    <a:lnTo>
                      <a:pt x="323" y="0"/>
                    </a:lnTo>
                    <a:lnTo>
                      <a:pt x="317" y="0"/>
                    </a:lnTo>
                    <a:lnTo>
                      <a:pt x="309" y="0"/>
                    </a:lnTo>
                    <a:lnTo>
                      <a:pt x="302" y="2"/>
                    </a:lnTo>
                    <a:lnTo>
                      <a:pt x="291" y="5"/>
                    </a:lnTo>
                    <a:lnTo>
                      <a:pt x="279" y="7"/>
                    </a:lnTo>
                    <a:lnTo>
                      <a:pt x="261" y="17"/>
                    </a:lnTo>
                    <a:lnTo>
                      <a:pt x="240" y="26"/>
                    </a:lnTo>
                    <a:lnTo>
                      <a:pt x="227" y="32"/>
                    </a:lnTo>
                    <a:lnTo>
                      <a:pt x="221" y="42"/>
                    </a:lnTo>
                    <a:lnTo>
                      <a:pt x="217" y="54"/>
                    </a:lnTo>
                    <a:lnTo>
                      <a:pt x="217" y="66"/>
                    </a:lnTo>
                    <a:lnTo>
                      <a:pt x="217" y="78"/>
                    </a:lnTo>
                    <a:lnTo>
                      <a:pt x="219" y="100"/>
                    </a:lnTo>
                    <a:lnTo>
                      <a:pt x="223" y="122"/>
                    </a:lnTo>
                    <a:lnTo>
                      <a:pt x="227" y="142"/>
                    </a:lnTo>
                    <a:lnTo>
                      <a:pt x="227" y="159"/>
                    </a:lnTo>
                    <a:lnTo>
                      <a:pt x="225" y="167"/>
                    </a:lnTo>
                    <a:lnTo>
                      <a:pt x="221" y="172"/>
                    </a:lnTo>
                    <a:lnTo>
                      <a:pt x="216" y="177"/>
                    </a:lnTo>
                    <a:lnTo>
                      <a:pt x="206" y="181"/>
                    </a:lnTo>
                    <a:lnTo>
                      <a:pt x="199" y="182"/>
                    </a:lnTo>
                    <a:lnTo>
                      <a:pt x="191" y="182"/>
                    </a:lnTo>
                    <a:lnTo>
                      <a:pt x="184" y="181"/>
                    </a:lnTo>
                    <a:lnTo>
                      <a:pt x="176" y="179"/>
                    </a:lnTo>
                    <a:lnTo>
                      <a:pt x="165" y="172"/>
                    </a:lnTo>
                    <a:lnTo>
                      <a:pt x="155" y="164"/>
                    </a:lnTo>
                    <a:lnTo>
                      <a:pt x="139" y="144"/>
                    </a:lnTo>
                    <a:lnTo>
                      <a:pt x="123" y="123"/>
                    </a:lnTo>
                    <a:lnTo>
                      <a:pt x="107" y="123"/>
                    </a:lnTo>
                    <a:lnTo>
                      <a:pt x="88" y="122"/>
                    </a:lnTo>
                    <a:lnTo>
                      <a:pt x="80" y="120"/>
                    </a:lnTo>
                    <a:lnTo>
                      <a:pt x="73" y="118"/>
                    </a:lnTo>
                    <a:lnTo>
                      <a:pt x="65" y="117"/>
                    </a:lnTo>
                    <a:lnTo>
                      <a:pt x="62" y="115"/>
                    </a:lnTo>
                    <a:lnTo>
                      <a:pt x="50" y="130"/>
                    </a:lnTo>
                    <a:lnTo>
                      <a:pt x="41" y="145"/>
                    </a:lnTo>
                    <a:lnTo>
                      <a:pt x="33" y="157"/>
                    </a:lnTo>
                    <a:lnTo>
                      <a:pt x="28" y="171"/>
                    </a:lnTo>
                    <a:lnTo>
                      <a:pt x="18" y="196"/>
                    </a:lnTo>
                    <a:lnTo>
                      <a:pt x="7" y="228"/>
                    </a:lnTo>
                    <a:lnTo>
                      <a:pt x="3" y="236"/>
                    </a:lnTo>
                    <a:lnTo>
                      <a:pt x="1" y="246"/>
                    </a:lnTo>
                    <a:lnTo>
                      <a:pt x="0" y="255"/>
                    </a:lnTo>
                    <a:lnTo>
                      <a:pt x="1" y="265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69" name="Freeform 1141"/>
              <p:cNvSpPr>
                <a:spLocks/>
              </p:cNvSpPr>
              <p:nvPr/>
            </p:nvSpPr>
            <p:spPr bwMode="auto">
              <a:xfrm>
                <a:off x="3234" y="1821"/>
                <a:ext cx="58" cy="3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43" y="5"/>
                  </a:cxn>
                  <a:cxn ang="0">
                    <a:pos x="37" y="8"/>
                  </a:cxn>
                  <a:cxn ang="0">
                    <a:pos x="26" y="15"/>
                  </a:cxn>
                  <a:cxn ang="0">
                    <a:pos x="0" y="25"/>
                  </a:cxn>
                  <a:cxn ang="0">
                    <a:pos x="5" y="39"/>
                  </a:cxn>
                  <a:cxn ang="0">
                    <a:pos x="31" y="29"/>
                  </a:cxn>
                  <a:cxn ang="0">
                    <a:pos x="46" y="20"/>
                  </a:cxn>
                  <a:cxn ang="0">
                    <a:pos x="54" y="15"/>
                  </a:cxn>
                  <a:cxn ang="0">
                    <a:pos x="58" y="12"/>
                  </a:cxn>
                  <a:cxn ang="0">
                    <a:pos x="58" y="12"/>
                  </a:cxn>
                  <a:cxn ang="0">
                    <a:pos x="48" y="0"/>
                  </a:cxn>
                </a:cxnLst>
                <a:rect l="0" t="0" r="r" b="b"/>
                <a:pathLst>
                  <a:path w="58" h="39">
                    <a:moveTo>
                      <a:pt x="48" y="0"/>
                    </a:moveTo>
                    <a:lnTo>
                      <a:pt x="48" y="0"/>
                    </a:lnTo>
                    <a:lnTo>
                      <a:pt x="43" y="5"/>
                    </a:lnTo>
                    <a:lnTo>
                      <a:pt x="37" y="8"/>
                    </a:lnTo>
                    <a:lnTo>
                      <a:pt x="26" y="15"/>
                    </a:lnTo>
                    <a:lnTo>
                      <a:pt x="0" y="25"/>
                    </a:lnTo>
                    <a:lnTo>
                      <a:pt x="5" y="39"/>
                    </a:lnTo>
                    <a:lnTo>
                      <a:pt x="31" y="29"/>
                    </a:lnTo>
                    <a:lnTo>
                      <a:pt x="46" y="20"/>
                    </a:lnTo>
                    <a:lnTo>
                      <a:pt x="54" y="15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70" name="Freeform 1142"/>
              <p:cNvSpPr>
                <a:spLocks/>
              </p:cNvSpPr>
              <p:nvPr/>
            </p:nvSpPr>
            <p:spPr bwMode="auto">
              <a:xfrm>
                <a:off x="3282" y="1806"/>
                <a:ext cx="122" cy="27"/>
              </a:xfrm>
              <a:custGeom>
                <a:avLst/>
                <a:gdLst/>
                <a:ahLst/>
                <a:cxnLst>
                  <a:cxn ang="0">
                    <a:pos x="119" y="8"/>
                  </a:cxn>
                  <a:cxn ang="0">
                    <a:pos x="122" y="8"/>
                  </a:cxn>
                  <a:cxn ang="0">
                    <a:pos x="92" y="3"/>
                  </a:cxn>
                  <a:cxn ang="0">
                    <a:pos x="62" y="0"/>
                  </a:cxn>
                  <a:cxn ang="0">
                    <a:pos x="45" y="2"/>
                  </a:cxn>
                  <a:cxn ang="0">
                    <a:pos x="30" y="3"/>
                  </a:cxn>
                  <a:cxn ang="0">
                    <a:pos x="15" y="8"/>
                  </a:cxn>
                  <a:cxn ang="0">
                    <a:pos x="0" y="15"/>
                  </a:cxn>
                  <a:cxn ang="0">
                    <a:pos x="10" y="27"/>
                  </a:cxn>
                  <a:cxn ang="0">
                    <a:pos x="21" y="22"/>
                  </a:cxn>
                  <a:cxn ang="0">
                    <a:pos x="34" y="17"/>
                  </a:cxn>
                  <a:cxn ang="0">
                    <a:pos x="47" y="15"/>
                  </a:cxn>
                  <a:cxn ang="0">
                    <a:pos x="62" y="15"/>
                  </a:cxn>
                  <a:cxn ang="0">
                    <a:pos x="91" y="17"/>
                  </a:cxn>
                  <a:cxn ang="0">
                    <a:pos x="119" y="22"/>
                  </a:cxn>
                  <a:cxn ang="0">
                    <a:pos x="121" y="22"/>
                  </a:cxn>
                  <a:cxn ang="0">
                    <a:pos x="119" y="8"/>
                  </a:cxn>
                </a:cxnLst>
                <a:rect l="0" t="0" r="r" b="b"/>
                <a:pathLst>
                  <a:path w="122" h="27">
                    <a:moveTo>
                      <a:pt x="119" y="8"/>
                    </a:moveTo>
                    <a:lnTo>
                      <a:pt x="122" y="8"/>
                    </a:lnTo>
                    <a:lnTo>
                      <a:pt x="92" y="3"/>
                    </a:lnTo>
                    <a:lnTo>
                      <a:pt x="62" y="0"/>
                    </a:lnTo>
                    <a:lnTo>
                      <a:pt x="45" y="2"/>
                    </a:lnTo>
                    <a:lnTo>
                      <a:pt x="30" y="3"/>
                    </a:lnTo>
                    <a:lnTo>
                      <a:pt x="15" y="8"/>
                    </a:lnTo>
                    <a:lnTo>
                      <a:pt x="0" y="15"/>
                    </a:lnTo>
                    <a:lnTo>
                      <a:pt x="10" y="27"/>
                    </a:lnTo>
                    <a:lnTo>
                      <a:pt x="21" y="22"/>
                    </a:lnTo>
                    <a:lnTo>
                      <a:pt x="34" y="17"/>
                    </a:lnTo>
                    <a:lnTo>
                      <a:pt x="47" y="15"/>
                    </a:lnTo>
                    <a:lnTo>
                      <a:pt x="62" y="15"/>
                    </a:lnTo>
                    <a:lnTo>
                      <a:pt x="91" y="17"/>
                    </a:lnTo>
                    <a:lnTo>
                      <a:pt x="119" y="22"/>
                    </a:lnTo>
                    <a:lnTo>
                      <a:pt x="121" y="22"/>
                    </a:lnTo>
                    <a:lnTo>
                      <a:pt x="119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71" name="Freeform 1143"/>
              <p:cNvSpPr>
                <a:spLocks/>
              </p:cNvSpPr>
              <p:nvPr/>
            </p:nvSpPr>
            <p:spPr bwMode="auto">
              <a:xfrm>
                <a:off x="3401" y="1811"/>
                <a:ext cx="49" cy="17"/>
              </a:xfrm>
              <a:custGeom>
                <a:avLst/>
                <a:gdLst/>
                <a:ahLst/>
                <a:cxnLst>
                  <a:cxn ang="0">
                    <a:pos x="49" y="3"/>
                  </a:cxn>
                  <a:cxn ang="0">
                    <a:pos x="49" y="3"/>
                  </a:cxn>
                  <a:cxn ang="0">
                    <a:pos x="34" y="0"/>
                  </a:cxn>
                  <a:cxn ang="0">
                    <a:pos x="22" y="0"/>
                  </a:cxn>
                  <a:cxn ang="0">
                    <a:pos x="11" y="2"/>
                  </a:cxn>
                  <a:cxn ang="0">
                    <a:pos x="0" y="3"/>
                  </a:cxn>
                  <a:cxn ang="0">
                    <a:pos x="2" y="17"/>
                  </a:cxn>
                  <a:cxn ang="0">
                    <a:pos x="13" y="15"/>
                  </a:cxn>
                  <a:cxn ang="0">
                    <a:pos x="22" y="13"/>
                  </a:cxn>
                  <a:cxn ang="0">
                    <a:pos x="34" y="13"/>
                  </a:cxn>
                  <a:cxn ang="0">
                    <a:pos x="43" y="17"/>
                  </a:cxn>
                  <a:cxn ang="0">
                    <a:pos x="43" y="17"/>
                  </a:cxn>
                  <a:cxn ang="0">
                    <a:pos x="49" y="3"/>
                  </a:cxn>
                </a:cxnLst>
                <a:rect l="0" t="0" r="r" b="b"/>
                <a:pathLst>
                  <a:path w="49" h="17">
                    <a:moveTo>
                      <a:pt x="49" y="3"/>
                    </a:moveTo>
                    <a:lnTo>
                      <a:pt x="49" y="3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1" y="2"/>
                    </a:lnTo>
                    <a:lnTo>
                      <a:pt x="0" y="3"/>
                    </a:lnTo>
                    <a:lnTo>
                      <a:pt x="2" y="17"/>
                    </a:lnTo>
                    <a:lnTo>
                      <a:pt x="13" y="15"/>
                    </a:lnTo>
                    <a:lnTo>
                      <a:pt x="22" y="13"/>
                    </a:lnTo>
                    <a:lnTo>
                      <a:pt x="34" y="13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72" name="Freeform 1144"/>
              <p:cNvSpPr>
                <a:spLocks/>
              </p:cNvSpPr>
              <p:nvPr/>
            </p:nvSpPr>
            <p:spPr bwMode="auto">
              <a:xfrm>
                <a:off x="3444" y="1797"/>
                <a:ext cx="41" cy="3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4" y="0"/>
                  </a:cxn>
                  <a:cxn ang="0">
                    <a:pos x="24" y="7"/>
                  </a:cxn>
                  <a:cxn ang="0">
                    <a:pos x="17" y="14"/>
                  </a:cxn>
                  <a:cxn ang="0">
                    <a:pos x="13" y="16"/>
                  </a:cxn>
                  <a:cxn ang="0">
                    <a:pos x="9" y="17"/>
                  </a:cxn>
                  <a:cxn ang="0">
                    <a:pos x="7" y="17"/>
                  </a:cxn>
                  <a:cxn ang="0">
                    <a:pos x="6" y="17"/>
                  </a:cxn>
                  <a:cxn ang="0">
                    <a:pos x="0" y="31"/>
                  </a:cxn>
                  <a:cxn ang="0">
                    <a:pos x="7" y="31"/>
                  </a:cxn>
                  <a:cxn ang="0">
                    <a:pos x="15" y="31"/>
                  </a:cxn>
                  <a:cxn ang="0">
                    <a:pos x="21" y="27"/>
                  </a:cxn>
                  <a:cxn ang="0">
                    <a:pos x="26" y="24"/>
                  </a:cxn>
                  <a:cxn ang="0">
                    <a:pos x="34" y="17"/>
                  </a:cxn>
                  <a:cxn ang="0">
                    <a:pos x="41" y="14"/>
                  </a:cxn>
                  <a:cxn ang="0">
                    <a:pos x="37" y="14"/>
                  </a:cxn>
                  <a:cxn ang="0">
                    <a:pos x="37" y="0"/>
                  </a:cxn>
                </a:cxnLst>
                <a:rect l="0" t="0" r="r" b="b"/>
                <a:pathLst>
                  <a:path w="41" h="31">
                    <a:moveTo>
                      <a:pt x="37" y="0"/>
                    </a:moveTo>
                    <a:lnTo>
                      <a:pt x="34" y="0"/>
                    </a:lnTo>
                    <a:lnTo>
                      <a:pt x="24" y="7"/>
                    </a:lnTo>
                    <a:lnTo>
                      <a:pt x="17" y="14"/>
                    </a:lnTo>
                    <a:lnTo>
                      <a:pt x="13" y="16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0" y="31"/>
                    </a:lnTo>
                    <a:lnTo>
                      <a:pt x="7" y="31"/>
                    </a:lnTo>
                    <a:lnTo>
                      <a:pt x="15" y="31"/>
                    </a:lnTo>
                    <a:lnTo>
                      <a:pt x="21" y="27"/>
                    </a:lnTo>
                    <a:lnTo>
                      <a:pt x="26" y="24"/>
                    </a:lnTo>
                    <a:lnTo>
                      <a:pt x="34" y="17"/>
                    </a:lnTo>
                    <a:lnTo>
                      <a:pt x="41" y="14"/>
                    </a:lnTo>
                    <a:lnTo>
                      <a:pt x="37" y="1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73" name="Freeform 1145"/>
              <p:cNvSpPr>
                <a:spLocks/>
              </p:cNvSpPr>
              <p:nvPr/>
            </p:nvSpPr>
            <p:spPr bwMode="auto">
              <a:xfrm>
                <a:off x="3481" y="1797"/>
                <a:ext cx="44" cy="24"/>
              </a:xfrm>
              <a:custGeom>
                <a:avLst/>
                <a:gdLst/>
                <a:ahLst/>
                <a:cxnLst>
                  <a:cxn ang="0">
                    <a:pos x="40" y="11"/>
                  </a:cxn>
                  <a:cxn ang="0">
                    <a:pos x="44" y="11"/>
                  </a:cxn>
                  <a:cxn ang="0">
                    <a:pos x="25" y="4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19" y="17"/>
                  </a:cxn>
                  <a:cxn ang="0">
                    <a:pos x="38" y="24"/>
                  </a:cxn>
                  <a:cxn ang="0">
                    <a:pos x="42" y="24"/>
                  </a:cxn>
                  <a:cxn ang="0">
                    <a:pos x="40" y="11"/>
                  </a:cxn>
                </a:cxnLst>
                <a:rect l="0" t="0" r="r" b="b"/>
                <a:pathLst>
                  <a:path w="44" h="24">
                    <a:moveTo>
                      <a:pt x="40" y="11"/>
                    </a:moveTo>
                    <a:lnTo>
                      <a:pt x="44" y="11"/>
                    </a:lnTo>
                    <a:lnTo>
                      <a:pt x="25" y="4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9" y="17"/>
                    </a:lnTo>
                    <a:lnTo>
                      <a:pt x="38" y="24"/>
                    </a:lnTo>
                    <a:lnTo>
                      <a:pt x="42" y="24"/>
                    </a:lnTo>
                    <a:lnTo>
                      <a:pt x="40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74" name="Freeform 1146"/>
              <p:cNvSpPr>
                <a:spLocks/>
              </p:cNvSpPr>
              <p:nvPr/>
            </p:nvSpPr>
            <p:spPr bwMode="auto">
              <a:xfrm>
                <a:off x="3521" y="1806"/>
                <a:ext cx="30" cy="1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6" y="0"/>
                  </a:cxn>
                  <a:cxn ang="0">
                    <a:pos x="13" y="0"/>
                  </a:cxn>
                  <a:cxn ang="0">
                    <a:pos x="0" y="2"/>
                  </a:cxn>
                  <a:cxn ang="0">
                    <a:pos x="2" y="15"/>
                  </a:cxn>
                  <a:cxn ang="0">
                    <a:pos x="15" y="13"/>
                  </a:cxn>
                  <a:cxn ang="0">
                    <a:pos x="26" y="13"/>
                  </a:cxn>
                  <a:cxn ang="0">
                    <a:pos x="21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5">
                    <a:moveTo>
                      <a:pt x="30" y="0"/>
                    </a:moveTo>
                    <a:lnTo>
                      <a:pt x="26" y="0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2" y="15"/>
                    </a:lnTo>
                    <a:lnTo>
                      <a:pt x="15" y="13"/>
                    </a:lnTo>
                    <a:lnTo>
                      <a:pt x="26" y="13"/>
                    </a:lnTo>
                    <a:lnTo>
                      <a:pt x="21" y="1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75" name="Freeform 1147"/>
              <p:cNvSpPr>
                <a:spLocks/>
              </p:cNvSpPr>
              <p:nvPr/>
            </p:nvSpPr>
            <p:spPr bwMode="auto">
              <a:xfrm>
                <a:off x="3542" y="1806"/>
                <a:ext cx="52" cy="47"/>
              </a:xfrm>
              <a:custGeom>
                <a:avLst/>
                <a:gdLst/>
                <a:ahLst/>
                <a:cxnLst>
                  <a:cxn ang="0">
                    <a:pos x="52" y="39"/>
                  </a:cxn>
                  <a:cxn ang="0">
                    <a:pos x="52" y="39"/>
                  </a:cxn>
                  <a:cxn ang="0">
                    <a:pos x="43" y="27"/>
                  </a:cxn>
                  <a:cxn ang="0">
                    <a:pos x="31" y="17"/>
                  </a:cxn>
                  <a:cxn ang="0">
                    <a:pos x="20" y="8"/>
                  </a:cxn>
                  <a:cxn ang="0">
                    <a:pos x="9" y="0"/>
                  </a:cxn>
                  <a:cxn ang="0">
                    <a:pos x="0" y="13"/>
                  </a:cxn>
                  <a:cxn ang="0">
                    <a:pos x="11" y="18"/>
                  </a:cxn>
                  <a:cxn ang="0">
                    <a:pos x="20" y="27"/>
                  </a:cxn>
                  <a:cxn ang="0">
                    <a:pos x="30" y="35"/>
                  </a:cxn>
                  <a:cxn ang="0">
                    <a:pos x="39" y="45"/>
                  </a:cxn>
                  <a:cxn ang="0">
                    <a:pos x="39" y="47"/>
                  </a:cxn>
                  <a:cxn ang="0">
                    <a:pos x="52" y="39"/>
                  </a:cxn>
                </a:cxnLst>
                <a:rect l="0" t="0" r="r" b="b"/>
                <a:pathLst>
                  <a:path w="52" h="47">
                    <a:moveTo>
                      <a:pt x="52" y="39"/>
                    </a:moveTo>
                    <a:lnTo>
                      <a:pt x="52" y="39"/>
                    </a:lnTo>
                    <a:lnTo>
                      <a:pt x="43" y="27"/>
                    </a:lnTo>
                    <a:lnTo>
                      <a:pt x="31" y="17"/>
                    </a:lnTo>
                    <a:lnTo>
                      <a:pt x="20" y="8"/>
                    </a:lnTo>
                    <a:lnTo>
                      <a:pt x="9" y="0"/>
                    </a:lnTo>
                    <a:lnTo>
                      <a:pt x="0" y="13"/>
                    </a:lnTo>
                    <a:lnTo>
                      <a:pt x="11" y="18"/>
                    </a:lnTo>
                    <a:lnTo>
                      <a:pt x="20" y="27"/>
                    </a:lnTo>
                    <a:lnTo>
                      <a:pt x="30" y="35"/>
                    </a:lnTo>
                    <a:lnTo>
                      <a:pt x="39" y="45"/>
                    </a:lnTo>
                    <a:lnTo>
                      <a:pt x="39" y="47"/>
                    </a:lnTo>
                    <a:lnTo>
                      <a:pt x="52" y="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76" name="Freeform 1148"/>
              <p:cNvSpPr>
                <a:spLocks/>
              </p:cNvSpPr>
              <p:nvPr/>
            </p:nvSpPr>
            <p:spPr bwMode="auto">
              <a:xfrm>
                <a:off x="3581" y="1845"/>
                <a:ext cx="71" cy="38"/>
              </a:xfrm>
              <a:custGeom>
                <a:avLst/>
                <a:gdLst/>
                <a:ahLst/>
                <a:cxnLst>
                  <a:cxn ang="0">
                    <a:pos x="66" y="27"/>
                  </a:cxn>
                  <a:cxn ang="0">
                    <a:pos x="68" y="25"/>
                  </a:cxn>
                  <a:cxn ang="0">
                    <a:pos x="62" y="25"/>
                  </a:cxn>
                  <a:cxn ang="0">
                    <a:pos x="56" y="23"/>
                  </a:cxn>
                  <a:cxn ang="0">
                    <a:pos x="47" y="22"/>
                  </a:cxn>
                  <a:cxn ang="0">
                    <a:pos x="39" y="16"/>
                  </a:cxn>
                  <a:cxn ang="0">
                    <a:pos x="23" y="8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13" y="18"/>
                  </a:cxn>
                  <a:cxn ang="0">
                    <a:pos x="32" y="30"/>
                  </a:cxn>
                  <a:cxn ang="0">
                    <a:pos x="41" y="33"/>
                  </a:cxn>
                  <a:cxn ang="0">
                    <a:pos x="51" y="37"/>
                  </a:cxn>
                  <a:cxn ang="0">
                    <a:pos x="60" y="38"/>
                  </a:cxn>
                  <a:cxn ang="0">
                    <a:pos x="70" y="38"/>
                  </a:cxn>
                  <a:cxn ang="0">
                    <a:pos x="71" y="38"/>
                  </a:cxn>
                  <a:cxn ang="0">
                    <a:pos x="66" y="27"/>
                  </a:cxn>
                </a:cxnLst>
                <a:rect l="0" t="0" r="r" b="b"/>
                <a:pathLst>
                  <a:path w="71" h="38">
                    <a:moveTo>
                      <a:pt x="66" y="27"/>
                    </a:moveTo>
                    <a:lnTo>
                      <a:pt x="68" y="25"/>
                    </a:lnTo>
                    <a:lnTo>
                      <a:pt x="62" y="25"/>
                    </a:lnTo>
                    <a:lnTo>
                      <a:pt x="56" y="23"/>
                    </a:lnTo>
                    <a:lnTo>
                      <a:pt x="47" y="22"/>
                    </a:lnTo>
                    <a:lnTo>
                      <a:pt x="39" y="16"/>
                    </a:lnTo>
                    <a:lnTo>
                      <a:pt x="23" y="8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13" y="18"/>
                    </a:lnTo>
                    <a:lnTo>
                      <a:pt x="32" y="30"/>
                    </a:lnTo>
                    <a:lnTo>
                      <a:pt x="41" y="33"/>
                    </a:lnTo>
                    <a:lnTo>
                      <a:pt x="51" y="37"/>
                    </a:lnTo>
                    <a:lnTo>
                      <a:pt x="60" y="38"/>
                    </a:lnTo>
                    <a:lnTo>
                      <a:pt x="70" y="38"/>
                    </a:lnTo>
                    <a:lnTo>
                      <a:pt x="71" y="38"/>
                    </a:lnTo>
                    <a:lnTo>
                      <a:pt x="66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77" name="Freeform 1149"/>
              <p:cNvSpPr>
                <a:spLocks/>
              </p:cNvSpPr>
              <p:nvPr/>
            </p:nvSpPr>
            <p:spPr bwMode="auto">
              <a:xfrm>
                <a:off x="3647" y="1804"/>
                <a:ext cx="75" cy="79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62" y="0"/>
                  </a:cxn>
                  <a:cxn ang="0">
                    <a:pos x="47" y="19"/>
                  </a:cxn>
                  <a:cxn ang="0">
                    <a:pos x="32" y="39"/>
                  </a:cxn>
                  <a:cxn ang="0">
                    <a:pos x="24" y="47"/>
                  </a:cxn>
                  <a:cxn ang="0">
                    <a:pos x="17" y="54"/>
                  </a:cxn>
                  <a:cxn ang="0">
                    <a:pos x="9" y="61"/>
                  </a:cxn>
                  <a:cxn ang="0">
                    <a:pos x="0" y="68"/>
                  </a:cxn>
                  <a:cxn ang="0">
                    <a:pos x="5" y="79"/>
                  </a:cxn>
                  <a:cxn ang="0">
                    <a:pos x="19" y="73"/>
                  </a:cxn>
                  <a:cxn ang="0">
                    <a:pos x="28" y="64"/>
                  </a:cxn>
                  <a:cxn ang="0">
                    <a:pos x="37" y="56"/>
                  </a:cxn>
                  <a:cxn ang="0">
                    <a:pos x="45" y="47"/>
                  </a:cxn>
                  <a:cxn ang="0">
                    <a:pos x="60" y="27"/>
                  </a:cxn>
                  <a:cxn ang="0">
                    <a:pos x="75" y="9"/>
                  </a:cxn>
                  <a:cxn ang="0">
                    <a:pos x="75" y="5"/>
                  </a:cxn>
                  <a:cxn ang="0">
                    <a:pos x="60" y="2"/>
                  </a:cxn>
                </a:cxnLst>
                <a:rect l="0" t="0" r="r" b="b"/>
                <a:pathLst>
                  <a:path w="75" h="79">
                    <a:moveTo>
                      <a:pt x="60" y="2"/>
                    </a:moveTo>
                    <a:lnTo>
                      <a:pt x="62" y="0"/>
                    </a:lnTo>
                    <a:lnTo>
                      <a:pt x="47" y="19"/>
                    </a:lnTo>
                    <a:lnTo>
                      <a:pt x="32" y="39"/>
                    </a:lnTo>
                    <a:lnTo>
                      <a:pt x="24" y="47"/>
                    </a:lnTo>
                    <a:lnTo>
                      <a:pt x="17" y="54"/>
                    </a:lnTo>
                    <a:lnTo>
                      <a:pt x="9" y="61"/>
                    </a:lnTo>
                    <a:lnTo>
                      <a:pt x="0" y="68"/>
                    </a:lnTo>
                    <a:lnTo>
                      <a:pt x="5" y="79"/>
                    </a:lnTo>
                    <a:lnTo>
                      <a:pt x="19" y="73"/>
                    </a:lnTo>
                    <a:lnTo>
                      <a:pt x="28" y="64"/>
                    </a:lnTo>
                    <a:lnTo>
                      <a:pt x="37" y="56"/>
                    </a:lnTo>
                    <a:lnTo>
                      <a:pt x="45" y="47"/>
                    </a:lnTo>
                    <a:lnTo>
                      <a:pt x="60" y="27"/>
                    </a:lnTo>
                    <a:lnTo>
                      <a:pt x="75" y="9"/>
                    </a:lnTo>
                    <a:lnTo>
                      <a:pt x="75" y="5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78" name="Freeform 1150"/>
              <p:cNvSpPr>
                <a:spLocks/>
              </p:cNvSpPr>
              <p:nvPr/>
            </p:nvSpPr>
            <p:spPr bwMode="auto">
              <a:xfrm>
                <a:off x="3626" y="1639"/>
                <a:ext cx="120" cy="17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" y="13"/>
                  </a:cxn>
                  <a:cxn ang="0">
                    <a:pos x="26" y="15"/>
                  </a:cxn>
                  <a:cxn ang="0">
                    <a:pos x="47" y="18"/>
                  </a:cxn>
                  <a:cxn ang="0">
                    <a:pos x="64" y="23"/>
                  </a:cxn>
                  <a:cxn ang="0">
                    <a:pos x="77" y="29"/>
                  </a:cxn>
                  <a:cxn ang="0">
                    <a:pos x="88" y="34"/>
                  </a:cxn>
                  <a:cxn ang="0">
                    <a:pos x="96" y="40"/>
                  </a:cxn>
                  <a:cxn ang="0">
                    <a:pos x="100" y="47"/>
                  </a:cxn>
                  <a:cxn ang="0">
                    <a:pos x="103" y="56"/>
                  </a:cxn>
                  <a:cxn ang="0">
                    <a:pos x="105" y="64"/>
                  </a:cxn>
                  <a:cxn ang="0">
                    <a:pos x="105" y="76"/>
                  </a:cxn>
                  <a:cxn ang="0">
                    <a:pos x="103" y="88"/>
                  </a:cxn>
                  <a:cxn ang="0">
                    <a:pos x="102" y="101"/>
                  </a:cxn>
                  <a:cxn ang="0">
                    <a:pos x="92" y="131"/>
                  </a:cxn>
                  <a:cxn ang="0">
                    <a:pos x="81" y="167"/>
                  </a:cxn>
                  <a:cxn ang="0">
                    <a:pos x="96" y="170"/>
                  </a:cxn>
                  <a:cxn ang="0">
                    <a:pos x="107" y="135"/>
                  </a:cxn>
                  <a:cxn ang="0">
                    <a:pos x="117" y="104"/>
                  </a:cxn>
                  <a:cxn ang="0">
                    <a:pos x="118" y="89"/>
                  </a:cxn>
                  <a:cxn ang="0">
                    <a:pos x="120" y="76"/>
                  </a:cxn>
                  <a:cxn ang="0">
                    <a:pos x="120" y="64"/>
                  </a:cxn>
                  <a:cxn ang="0">
                    <a:pos x="118" y="52"/>
                  </a:cxn>
                  <a:cxn ang="0">
                    <a:pos x="115" y="40"/>
                  </a:cxn>
                  <a:cxn ang="0">
                    <a:pos x="107" y="32"/>
                  </a:cxn>
                  <a:cxn ang="0">
                    <a:pos x="98" y="22"/>
                  </a:cxn>
                  <a:cxn ang="0">
                    <a:pos x="85" y="15"/>
                  </a:cxn>
                  <a:cxn ang="0">
                    <a:pos x="70" y="10"/>
                  </a:cxn>
                  <a:cxn ang="0">
                    <a:pos x="51" y="5"/>
                  </a:cxn>
                  <a:cxn ang="0">
                    <a:pos x="30" y="2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0" y="13"/>
                  </a:cxn>
                </a:cxnLst>
                <a:rect l="0" t="0" r="r" b="b"/>
                <a:pathLst>
                  <a:path w="120" h="170">
                    <a:moveTo>
                      <a:pt x="0" y="13"/>
                    </a:moveTo>
                    <a:lnTo>
                      <a:pt x="2" y="13"/>
                    </a:lnTo>
                    <a:lnTo>
                      <a:pt x="26" y="15"/>
                    </a:lnTo>
                    <a:lnTo>
                      <a:pt x="47" y="18"/>
                    </a:lnTo>
                    <a:lnTo>
                      <a:pt x="64" y="23"/>
                    </a:lnTo>
                    <a:lnTo>
                      <a:pt x="77" y="29"/>
                    </a:lnTo>
                    <a:lnTo>
                      <a:pt x="88" y="34"/>
                    </a:lnTo>
                    <a:lnTo>
                      <a:pt x="96" y="40"/>
                    </a:lnTo>
                    <a:lnTo>
                      <a:pt x="100" y="47"/>
                    </a:lnTo>
                    <a:lnTo>
                      <a:pt x="103" y="56"/>
                    </a:lnTo>
                    <a:lnTo>
                      <a:pt x="105" y="64"/>
                    </a:lnTo>
                    <a:lnTo>
                      <a:pt x="105" y="76"/>
                    </a:lnTo>
                    <a:lnTo>
                      <a:pt x="103" y="88"/>
                    </a:lnTo>
                    <a:lnTo>
                      <a:pt x="102" y="101"/>
                    </a:lnTo>
                    <a:lnTo>
                      <a:pt x="92" y="131"/>
                    </a:lnTo>
                    <a:lnTo>
                      <a:pt x="81" y="167"/>
                    </a:lnTo>
                    <a:lnTo>
                      <a:pt x="96" y="170"/>
                    </a:lnTo>
                    <a:lnTo>
                      <a:pt x="107" y="135"/>
                    </a:lnTo>
                    <a:lnTo>
                      <a:pt x="117" y="104"/>
                    </a:lnTo>
                    <a:lnTo>
                      <a:pt x="118" y="89"/>
                    </a:lnTo>
                    <a:lnTo>
                      <a:pt x="120" y="76"/>
                    </a:lnTo>
                    <a:lnTo>
                      <a:pt x="120" y="64"/>
                    </a:lnTo>
                    <a:lnTo>
                      <a:pt x="118" y="52"/>
                    </a:lnTo>
                    <a:lnTo>
                      <a:pt x="115" y="40"/>
                    </a:lnTo>
                    <a:lnTo>
                      <a:pt x="107" y="32"/>
                    </a:lnTo>
                    <a:lnTo>
                      <a:pt x="98" y="22"/>
                    </a:lnTo>
                    <a:lnTo>
                      <a:pt x="85" y="15"/>
                    </a:lnTo>
                    <a:lnTo>
                      <a:pt x="70" y="10"/>
                    </a:lnTo>
                    <a:lnTo>
                      <a:pt x="51" y="5"/>
                    </a:lnTo>
                    <a:lnTo>
                      <a:pt x="30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79" name="Freeform 1151"/>
              <p:cNvSpPr>
                <a:spLocks/>
              </p:cNvSpPr>
              <p:nvPr/>
            </p:nvSpPr>
            <p:spPr bwMode="auto">
              <a:xfrm>
                <a:off x="3521" y="1580"/>
                <a:ext cx="111" cy="7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7" y="20"/>
                  </a:cxn>
                  <a:cxn ang="0">
                    <a:pos x="17" y="17"/>
                  </a:cxn>
                  <a:cxn ang="0">
                    <a:pos x="24" y="15"/>
                  </a:cxn>
                  <a:cxn ang="0">
                    <a:pos x="30" y="15"/>
                  </a:cxn>
                  <a:cxn ang="0">
                    <a:pos x="34" y="15"/>
                  </a:cxn>
                  <a:cxn ang="0">
                    <a:pos x="36" y="17"/>
                  </a:cxn>
                  <a:cxn ang="0">
                    <a:pos x="39" y="18"/>
                  </a:cxn>
                  <a:cxn ang="0">
                    <a:pos x="41" y="22"/>
                  </a:cxn>
                  <a:cxn ang="0">
                    <a:pos x="45" y="25"/>
                  </a:cxn>
                  <a:cxn ang="0">
                    <a:pos x="52" y="37"/>
                  </a:cxn>
                  <a:cxn ang="0">
                    <a:pos x="64" y="49"/>
                  </a:cxn>
                  <a:cxn ang="0">
                    <a:pos x="71" y="55"/>
                  </a:cxn>
                  <a:cxn ang="0">
                    <a:pos x="81" y="61"/>
                  </a:cxn>
                  <a:cxn ang="0">
                    <a:pos x="92" y="67"/>
                  </a:cxn>
                  <a:cxn ang="0">
                    <a:pos x="105" y="72"/>
                  </a:cxn>
                  <a:cxn ang="0">
                    <a:pos x="111" y="59"/>
                  </a:cxn>
                  <a:cxn ang="0">
                    <a:pos x="99" y="54"/>
                  </a:cxn>
                  <a:cxn ang="0">
                    <a:pos x="88" y="49"/>
                  </a:cxn>
                  <a:cxn ang="0">
                    <a:pos x="81" y="44"/>
                  </a:cxn>
                  <a:cxn ang="0">
                    <a:pos x="75" y="39"/>
                  </a:cxn>
                  <a:cxn ang="0">
                    <a:pos x="66" y="28"/>
                  </a:cxn>
                  <a:cxn ang="0">
                    <a:pos x="58" y="18"/>
                  </a:cxn>
                  <a:cxn ang="0">
                    <a:pos x="54" y="13"/>
                  </a:cxn>
                  <a:cxn ang="0">
                    <a:pos x="51" y="8"/>
                  </a:cxn>
                  <a:cxn ang="0">
                    <a:pos x="45" y="5"/>
                  </a:cxn>
                  <a:cxn ang="0">
                    <a:pos x="37" y="1"/>
                  </a:cxn>
                  <a:cxn ang="0">
                    <a:pos x="30" y="0"/>
                  </a:cxn>
                  <a:cxn ang="0">
                    <a:pos x="22" y="1"/>
                  </a:cxn>
                  <a:cxn ang="0">
                    <a:pos x="13" y="3"/>
                  </a:cxn>
                  <a:cxn ang="0">
                    <a:pos x="2" y="7"/>
                  </a:cxn>
                  <a:cxn ang="0">
                    <a:pos x="7" y="7"/>
                  </a:cxn>
                  <a:cxn ang="0">
                    <a:pos x="0" y="18"/>
                  </a:cxn>
                </a:cxnLst>
                <a:rect l="0" t="0" r="r" b="b"/>
                <a:pathLst>
                  <a:path w="111" h="72">
                    <a:moveTo>
                      <a:pt x="0" y="18"/>
                    </a:moveTo>
                    <a:lnTo>
                      <a:pt x="7" y="20"/>
                    </a:lnTo>
                    <a:lnTo>
                      <a:pt x="17" y="17"/>
                    </a:lnTo>
                    <a:lnTo>
                      <a:pt x="24" y="15"/>
                    </a:lnTo>
                    <a:lnTo>
                      <a:pt x="30" y="15"/>
                    </a:lnTo>
                    <a:lnTo>
                      <a:pt x="34" y="15"/>
                    </a:lnTo>
                    <a:lnTo>
                      <a:pt x="36" y="17"/>
                    </a:lnTo>
                    <a:lnTo>
                      <a:pt x="39" y="18"/>
                    </a:lnTo>
                    <a:lnTo>
                      <a:pt x="41" y="22"/>
                    </a:lnTo>
                    <a:lnTo>
                      <a:pt x="45" y="25"/>
                    </a:lnTo>
                    <a:lnTo>
                      <a:pt x="52" y="37"/>
                    </a:lnTo>
                    <a:lnTo>
                      <a:pt x="64" y="49"/>
                    </a:lnTo>
                    <a:lnTo>
                      <a:pt x="71" y="55"/>
                    </a:lnTo>
                    <a:lnTo>
                      <a:pt x="81" y="61"/>
                    </a:lnTo>
                    <a:lnTo>
                      <a:pt x="92" y="67"/>
                    </a:lnTo>
                    <a:lnTo>
                      <a:pt x="105" y="72"/>
                    </a:lnTo>
                    <a:lnTo>
                      <a:pt x="111" y="59"/>
                    </a:lnTo>
                    <a:lnTo>
                      <a:pt x="99" y="54"/>
                    </a:lnTo>
                    <a:lnTo>
                      <a:pt x="88" y="49"/>
                    </a:lnTo>
                    <a:lnTo>
                      <a:pt x="81" y="44"/>
                    </a:lnTo>
                    <a:lnTo>
                      <a:pt x="75" y="39"/>
                    </a:lnTo>
                    <a:lnTo>
                      <a:pt x="66" y="28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5" y="5"/>
                    </a:lnTo>
                    <a:lnTo>
                      <a:pt x="37" y="1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2" y="7"/>
                    </a:lnTo>
                    <a:lnTo>
                      <a:pt x="7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80" name="Freeform 1152"/>
              <p:cNvSpPr>
                <a:spLocks/>
              </p:cNvSpPr>
              <p:nvPr/>
            </p:nvSpPr>
            <p:spPr bwMode="auto">
              <a:xfrm>
                <a:off x="3455" y="1587"/>
                <a:ext cx="73" cy="40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8" y="40"/>
                  </a:cxn>
                  <a:cxn ang="0">
                    <a:pos x="23" y="33"/>
                  </a:cxn>
                  <a:cxn ang="0">
                    <a:pos x="43" y="23"/>
                  </a:cxn>
                  <a:cxn ang="0">
                    <a:pos x="62" y="15"/>
                  </a:cxn>
                  <a:cxn ang="0">
                    <a:pos x="66" y="11"/>
                  </a:cxn>
                  <a:cxn ang="0">
                    <a:pos x="73" y="0"/>
                  </a:cxn>
                  <a:cxn ang="0">
                    <a:pos x="55" y="3"/>
                  </a:cxn>
                  <a:cxn ang="0">
                    <a:pos x="36" y="11"/>
                  </a:cxn>
                  <a:cxn ang="0">
                    <a:pos x="15" y="21"/>
                  </a:cxn>
                  <a:cxn ang="0">
                    <a:pos x="4" y="27"/>
                  </a:cxn>
                  <a:cxn ang="0">
                    <a:pos x="0" y="30"/>
                  </a:cxn>
                  <a:cxn ang="0">
                    <a:pos x="13" y="37"/>
                  </a:cxn>
                </a:cxnLst>
                <a:rect l="0" t="0" r="r" b="b"/>
                <a:pathLst>
                  <a:path w="73" h="40">
                    <a:moveTo>
                      <a:pt x="13" y="37"/>
                    </a:moveTo>
                    <a:lnTo>
                      <a:pt x="8" y="40"/>
                    </a:lnTo>
                    <a:lnTo>
                      <a:pt x="23" y="33"/>
                    </a:lnTo>
                    <a:lnTo>
                      <a:pt x="43" y="23"/>
                    </a:lnTo>
                    <a:lnTo>
                      <a:pt x="62" y="15"/>
                    </a:lnTo>
                    <a:lnTo>
                      <a:pt x="66" y="11"/>
                    </a:lnTo>
                    <a:lnTo>
                      <a:pt x="73" y="0"/>
                    </a:lnTo>
                    <a:lnTo>
                      <a:pt x="55" y="3"/>
                    </a:lnTo>
                    <a:lnTo>
                      <a:pt x="36" y="11"/>
                    </a:lnTo>
                    <a:lnTo>
                      <a:pt x="15" y="21"/>
                    </a:lnTo>
                    <a:lnTo>
                      <a:pt x="4" y="27"/>
                    </a:lnTo>
                    <a:lnTo>
                      <a:pt x="0" y="30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81" name="Freeform 1153"/>
              <p:cNvSpPr>
                <a:spLocks/>
              </p:cNvSpPr>
              <p:nvPr/>
            </p:nvSpPr>
            <p:spPr bwMode="auto">
              <a:xfrm>
                <a:off x="3438" y="1617"/>
                <a:ext cx="32" cy="160"/>
              </a:xfrm>
              <a:custGeom>
                <a:avLst/>
                <a:gdLst/>
                <a:ahLst/>
                <a:cxnLst>
                  <a:cxn ang="0">
                    <a:pos x="4" y="160"/>
                  </a:cxn>
                  <a:cxn ang="0">
                    <a:pos x="4" y="158"/>
                  </a:cxn>
                  <a:cxn ang="0">
                    <a:pos x="15" y="155"/>
                  </a:cxn>
                  <a:cxn ang="0">
                    <a:pos x="23" y="148"/>
                  </a:cxn>
                  <a:cxn ang="0">
                    <a:pos x="28" y="140"/>
                  </a:cxn>
                  <a:cxn ang="0">
                    <a:pos x="32" y="131"/>
                  </a:cxn>
                  <a:cxn ang="0">
                    <a:pos x="30" y="113"/>
                  </a:cxn>
                  <a:cxn ang="0">
                    <a:pos x="28" y="91"/>
                  </a:cxn>
                  <a:cxn ang="0">
                    <a:pos x="23" y="71"/>
                  </a:cxn>
                  <a:cxn ang="0">
                    <a:pos x="21" y="47"/>
                  </a:cxn>
                  <a:cxn ang="0">
                    <a:pos x="21" y="37"/>
                  </a:cxn>
                  <a:cxn ang="0">
                    <a:pos x="23" y="27"/>
                  </a:cxn>
                  <a:cxn ang="0">
                    <a:pos x="25" y="17"/>
                  </a:cxn>
                  <a:cxn ang="0">
                    <a:pos x="30" y="7"/>
                  </a:cxn>
                  <a:cxn ang="0">
                    <a:pos x="17" y="0"/>
                  </a:cxn>
                  <a:cxn ang="0">
                    <a:pos x="10" y="12"/>
                  </a:cxn>
                  <a:cxn ang="0">
                    <a:pos x="6" y="24"/>
                  </a:cxn>
                  <a:cxn ang="0">
                    <a:pos x="4" y="35"/>
                  </a:cxn>
                  <a:cxn ang="0">
                    <a:pos x="4" y="49"/>
                  </a:cxn>
                  <a:cxn ang="0">
                    <a:pos x="8" y="72"/>
                  </a:cxn>
                  <a:cxn ang="0">
                    <a:pos x="12" y="94"/>
                  </a:cxn>
                  <a:cxn ang="0">
                    <a:pos x="15" y="113"/>
                  </a:cxn>
                  <a:cxn ang="0">
                    <a:pos x="15" y="130"/>
                  </a:cxn>
                  <a:cxn ang="0">
                    <a:pos x="13" y="135"/>
                  </a:cxn>
                  <a:cxn ang="0">
                    <a:pos x="12" y="140"/>
                  </a:cxn>
                  <a:cxn ang="0">
                    <a:pos x="8" y="143"/>
                  </a:cxn>
                  <a:cxn ang="0">
                    <a:pos x="0" y="145"/>
                  </a:cxn>
                  <a:cxn ang="0">
                    <a:pos x="0" y="145"/>
                  </a:cxn>
                  <a:cxn ang="0">
                    <a:pos x="4" y="160"/>
                  </a:cxn>
                </a:cxnLst>
                <a:rect l="0" t="0" r="r" b="b"/>
                <a:pathLst>
                  <a:path w="32" h="160">
                    <a:moveTo>
                      <a:pt x="4" y="160"/>
                    </a:moveTo>
                    <a:lnTo>
                      <a:pt x="4" y="158"/>
                    </a:lnTo>
                    <a:lnTo>
                      <a:pt x="15" y="155"/>
                    </a:lnTo>
                    <a:lnTo>
                      <a:pt x="23" y="148"/>
                    </a:lnTo>
                    <a:lnTo>
                      <a:pt x="28" y="140"/>
                    </a:lnTo>
                    <a:lnTo>
                      <a:pt x="32" y="131"/>
                    </a:lnTo>
                    <a:lnTo>
                      <a:pt x="30" y="113"/>
                    </a:lnTo>
                    <a:lnTo>
                      <a:pt x="28" y="91"/>
                    </a:lnTo>
                    <a:lnTo>
                      <a:pt x="23" y="71"/>
                    </a:lnTo>
                    <a:lnTo>
                      <a:pt x="21" y="47"/>
                    </a:lnTo>
                    <a:lnTo>
                      <a:pt x="21" y="37"/>
                    </a:lnTo>
                    <a:lnTo>
                      <a:pt x="23" y="27"/>
                    </a:lnTo>
                    <a:lnTo>
                      <a:pt x="25" y="17"/>
                    </a:lnTo>
                    <a:lnTo>
                      <a:pt x="30" y="7"/>
                    </a:lnTo>
                    <a:lnTo>
                      <a:pt x="17" y="0"/>
                    </a:lnTo>
                    <a:lnTo>
                      <a:pt x="10" y="12"/>
                    </a:lnTo>
                    <a:lnTo>
                      <a:pt x="6" y="24"/>
                    </a:lnTo>
                    <a:lnTo>
                      <a:pt x="4" y="35"/>
                    </a:lnTo>
                    <a:lnTo>
                      <a:pt x="4" y="49"/>
                    </a:lnTo>
                    <a:lnTo>
                      <a:pt x="8" y="72"/>
                    </a:lnTo>
                    <a:lnTo>
                      <a:pt x="12" y="94"/>
                    </a:lnTo>
                    <a:lnTo>
                      <a:pt x="15" y="113"/>
                    </a:lnTo>
                    <a:lnTo>
                      <a:pt x="15" y="130"/>
                    </a:lnTo>
                    <a:lnTo>
                      <a:pt x="13" y="135"/>
                    </a:lnTo>
                    <a:lnTo>
                      <a:pt x="12" y="140"/>
                    </a:lnTo>
                    <a:lnTo>
                      <a:pt x="8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4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82" name="Freeform 1154"/>
              <p:cNvSpPr>
                <a:spLocks/>
              </p:cNvSpPr>
              <p:nvPr/>
            </p:nvSpPr>
            <p:spPr bwMode="auto">
              <a:xfrm>
                <a:off x="3350" y="1705"/>
                <a:ext cx="92" cy="72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0" y="10"/>
                  </a:cxn>
                  <a:cxn ang="0">
                    <a:pos x="15" y="30"/>
                  </a:cxn>
                  <a:cxn ang="0">
                    <a:pos x="32" y="52"/>
                  </a:cxn>
                  <a:cxn ang="0">
                    <a:pos x="45" y="62"/>
                  </a:cxn>
                  <a:cxn ang="0">
                    <a:pos x="58" y="69"/>
                  </a:cxn>
                  <a:cxn ang="0">
                    <a:pos x="66" y="70"/>
                  </a:cxn>
                  <a:cxn ang="0">
                    <a:pos x="73" y="72"/>
                  </a:cxn>
                  <a:cxn ang="0">
                    <a:pos x="83" y="72"/>
                  </a:cxn>
                  <a:cxn ang="0">
                    <a:pos x="92" y="72"/>
                  </a:cxn>
                  <a:cxn ang="0">
                    <a:pos x="88" y="57"/>
                  </a:cxn>
                  <a:cxn ang="0">
                    <a:pos x="83" y="59"/>
                  </a:cxn>
                  <a:cxn ang="0">
                    <a:pos x="75" y="59"/>
                  </a:cxn>
                  <a:cxn ang="0">
                    <a:pos x="69" y="57"/>
                  </a:cxn>
                  <a:cxn ang="0">
                    <a:pos x="64" y="55"/>
                  </a:cxn>
                  <a:cxn ang="0">
                    <a:pos x="54" y="50"/>
                  </a:cxn>
                  <a:cxn ang="0">
                    <a:pos x="45" y="43"/>
                  </a:cxn>
                  <a:cxn ang="0">
                    <a:pos x="28" y="23"/>
                  </a:cxn>
                  <a:cxn ang="0">
                    <a:pos x="13" y="3"/>
                  </a:cxn>
                  <a:cxn ang="0">
                    <a:pos x="7" y="0"/>
                  </a:cxn>
                  <a:cxn ang="0">
                    <a:pos x="13" y="3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7" y="13"/>
                  </a:cxn>
                </a:cxnLst>
                <a:rect l="0" t="0" r="r" b="b"/>
                <a:pathLst>
                  <a:path w="92" h="72">
                    <a:moveTo>
                      <a:pt x="7" y="13"/>
                    </a:moveTo>
                    <a:lnTo>
                      <a:pt x="0" y="10"/>
                    </a:lnTo>
                    <a:lnTo>
                      <a:pt x="15" y="30"/>
                    </a:lnTo>
                    <a:lnTo>
                      <a:pt x="32" y="52"/>
                    </a:lnTo>
                    <a:lnTo>
                      <a:pt x="45" y="62"/>
                    </a:lnTo>
                    <a:lnTo>
                      <a:pt x="58" y="69"/>
                    </a:lnTo>
                    <a:lnTo>
                      <a:pt x="66" y="70"/>
                    </a:lnTo>
                    <a:lnTo>
                      <a:pt x="73" y="72"/>
                    </a:lnTo>
                    <a:lnTo>
                      <a:pt x="83" y="72"/>
                    </a:lnTo>
                    <a:lnTo>
                      <a:pt x="92" y="72"/>
                    </a:lnTo>
                    <a:lnTo>
                      <a:pt x="88" y="57"/>
                    </a:lnTo>
                    <a:lnTo>
                      <a:pt x="83" y="59"/>
                    </a:lnTo>
                    <a:lnTo>
                      <a:pt x="75" y="59"/>
                    </a:lnTo>
                    <a:lnTo>
                      <a:pt x="69" y="57"/>
                    </a:lnTo>
                    <a:lnTo>
                      <a:pt x="64" y="55"/>
                    </a:lnTo>
                    <a:lnTo>
                      <a:pt x="54" y="50"/>
                    </a:lnTo>
                    <a:lnTo>
                      <a:pt x="45" y="43"/>
                    </a:lnTo>
                    <a:lnTo>
                      <a:pt x="28" y="23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83" name="Freeform 1155"/>
              <p:cNvSpPr>
                <a:spLocks/>
              </p:cNvSpPr>
              <p:nvPr/>
            </p:nvSpPr>
            <p:spPr bwMode="auto">
              <a:xfrm>
                <a:off x="3290" y="1691"/>
                <a:ext cx="67" cy="27"/>
              </a:xfrm>
              <a:custGeom>
                <a:avLst/>
                <a:gdLst/>
                <a:ahLst/>
                <a:cxnLst>
                  <a:cxn ang="0">
                    <a:pos x="13" y="15"/>
                  </a:cxn>
                  <a:cxn ang="0">
                    <a:pos x="0" y="15"/>
                  </a:cxn>
                  <a:cxn ang="0">
                    <a:pos x="6" y="20"/>
                  </a:cxn>
                  <a:cxn ang="0">
                    <a:pos x="13" y="22"/>
                  </a:cxn>
                  <a:cxn ang="0">
                    <a:pos x="22" y="25"/>
                  </a:cxn>
                  <a:cxn ang="0">
                    <a:pos x="32" y="25"/>
                  </a:cxn>
                  <a:cxn ang="0">
                    <a:pos x="51" y="27"/>
                  </a:cxn>
                  <a:cxn ang="0">
                    <a:pos x="67" y="27"/>
                  </a:cxn>
                  <a:cxn ang="0">
                    <a:pos x="67" y="14"/>
                  </a:cxn>
                  <a:cxn ang="0">
                    <a:pos x="51" y="14"/>
                  </a:cxn>
                  <a:cxn ang="0">
                    <a:pos x="34" y="12"/>
                  </a:cxn>
                  <a:cxn ang="0">
                    <a:pos x="24" y="10"/>
                  </a:cxn>
                  <a:cxn ang="0">
                    <a:pos x="19" y="10"/>
                  </a:cxn>
                  <a:cxn ang="0">
                    <a:pos x="13" y="9"/>
                  </a:cxn>
                  <a:cxn ang="0">
                    <a:pos x="11" y="7"/>
                  </a:cxn>
                  <a:cxn ang="0">
                    <a:pos x="0" y="7"/>
                  </a:cxn>
                  <a:cxn ang="0">
                    <a:pos x="11" y="7"/>
                  </a:cxn>
                  <a:cxn ang="0">
                    <a:pos x="6" y="0"/>
                  </a:cxn>
                  <a:cxn ang="0">
                    <a:pos x="0" y="7"/>
                  </a:cxn>
                  <a:cxn ang="0">
                    <a:pos x="13" y="15"/>
                  </a:cxn>
                </a:cxnLst>
                <a:rect l="0" t="0" r="r" b="b"/>
                <a:pathLst>
                  <a:path w="67" h="27">
                    <a:moveTo>
                      <a:pt x="13" y="15"/>
                    </a:moveTo>
                    <a:lnTo>
                      <a:pt x="0" y="15"/>
                    </a:lnTo>
                    <a:lnTo>
                      <a:pt x="6" y="20"/>
                    </a:lnTo>
                    <a:lnTo>
                      <a:pt x="13" y="22"/>
                    </a:lnTo>
                    <a:lnTo>
                      <a:pt x="22" y="25"/>
                    </a:lnTo>
                    <a:lnTo>
                      <a:pt x="32" y="25"/>
                    </a:lnTo>
                    <a:lnTo>
                      <a:pt x="51" y="27"/>
                    </a:lnTo>
                    <a:lnTo>
                      <a:pt x="67" y="27"/>
                    </a:lnTo>
                    <a:lnTo>
                      <a:pt x="67" y="14"/>
                    </a:lnTo>
                    <a:lnTo>
                      <a:pt x="51" y="14"/>
                    </a:lnTo>
                    <a:lnTo>
                      <a:pt x="34" y="12"/>
                    </a:lnTo>
                    <a:lnTo>
                      <a:pt x="24" y="10"/>
                    </a:lnTo>
                    <a:lnTo>
                      <a:pt x="19" y="10"/>
                    </a:lnTo>
                    <a:lnTo>
                      <a:pt x="13" y="9"/>
                    </a:lnTo>
                    <a:lnTo>
                      <a:pt x="11" y="7"/>
                    </a:lnTo>
                    <a:lnTo>
                      <a:pt x="0" y="7"/>
                    </a:lnTo>
                    <a:lnTo>
                      <a:pt x="11" y="7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84" name="Freeform 1156"/>
              <p:cNvSpPr>
                <a:spLocks/>
              </p:cNvSpPr>
              <p:nvPr/>
            </p:nvSpPr>
            <p:spPr bwMode="auto">
              <a:xfrm>
                <a:off x="3234" y="1698"/>
                <a:ext cx="69" cy="120"/>
              </a:xfrm>
              <a:custGeom>
                <a:avLst/>
                <a:gdLst/>
                <a:ahLst/>
                <a:cxnLst>
                  <a:cxn ang="0">
                    <a:pos x="15" y="120"/>
                  </a:cxn>
                  <a:cxn ang="0">
                    <a:pos x="15" y="120"/>
                  </a:cxn>
                  <a:cxn ang="0">
                    <a:pos x="26" y="88"/>
                  </a:cxn>
                  <a:cxn ang="0">
                    <a:pos x="35" y="62"/>
                  </a:cxn>
                  <a:cxn ang="0">
                    <a:pos x="41" y="50"/>
                  </a:cxn>
                  <a:cxn ang="0">
                    <a:pos x="48" y="39"/>
                  </a:cxn>
                  <a:cxn ang="0">
                    <a:pos x="56" y="23"/>
                  </a:cxn>
                  <a:cxn ang="0">
                    <a:pos x="69" y="8"/>
                  </a:cxn>
                  <a:cxn ang="0">
                    <a:pos x="56" y="0"/>
                  </a:cxn>
                  <a:cxn ang="0">
                    <a:pos x="43" y="17"/>
                  </a:cxn>
                  <a:cxn ang="0">
                    <a:pos x="33" y="32"/>
                  </a:cxn>
                  <a:cxn ang="0">
                    <a:pos x="26" y="45"/>
                  </a:cxn>
                  <a:cxn ang="0">
                    <a:pos x="20" y="57"/>
                  </a:cxn>
                  <a:cxn ang="0">
                    <a:pos x="11" y="84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15" y="120"/>
                  </a:cxn>
                </a:cxnLst>
                <a:rect l="0" t="0" r="r" b="b"/>
                <a:pathLst>
                  <a:path w="69" h="120">
                    <a:moveTo>
                      <a:pt x="15" y="120"/>
                    </a:moveTo>
                    <a:lnTo>
                      <a:pt x="15" y="120"/>
                    </a:lnTo>
                    <a:lnTo>
                      <a:pt x="26" y="88"/>
                    </a:lnTo>
                    <a:lnTo>
                      <a:pt x="35" y="62"/>
                    </a:lnTo>
                    <a:lnTo>
                      <a:pt x="41" y="50"/>
                    </a:lnTo>
                    <a:lnTo>
                      <a:pt x="48" y="39"/>
                    </a:lnTo>
                    <a:lnTo>
                      <a:pt x="56" y="23"/>
                    </a:lnTo>
                    <a:lnTo>
                      <a:pt x="69" y="8"/>
                    </a:lnTo>
                    <a:lnTo>
                      <a:pt x="56" y="0"/>
                    </a:lnTo>
                    <a:lnTo>
                      <a:pt x="43" y="17"/>
                    </a:lnTo>
                    <a:lnTo>
                      <a:pt x="33" y="32"/>
                    </a:lnTo>
                    <a:lnTo>
                      <a:pt x="26" y="45"/>
                    </a:lnTo>
                    <a:lnTo>
                      <a:pt x="20" y="57"/>
                    </a:lnTo>
                    <a:lnTo>
                      <a:pt x="11" y="8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5" y="1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85" name="Freeform 1157"/>
              <p:cNvSpPr>
                <a:spLocks/>
              </p:cNvSpPr>
              <p:nvPr/>
            </p:nvSpPr>
            <p:spPr bwMode="auto">
              <a:xfrm>
                <a:off x="3226" y="1814"/>
                <a:ext cx="23" cy="47"/>
              </a:xfrm>
              <a:custGeom>
                <a:avLst/>
                <a:gdLst/>
                <a:ahLst/>
                <a:cxnLst>
                  <a:cxn ang="0">
                    <a:pos x="8" y="32"/>
                  </a:cxn>
                  <a:cxn ang="0">
                    <a:pos x="17" y="36"/>
                  </a:cxn>
                  <a:cxn ang="0">
                    <a:pos x="15" y="29"/>
                  </a:cxn>
                  <a:cxn ang="0">
                    <a:pos x="17" y="20"/>
                  </a:cxn>
                  <a:cxn ang="0">
                    <a:pos x="19" y="14"/>
                  </a:cxn>
                  <a:cxn ang="0">
                    <a:pos x="23" y="4"/>
                  </a:cxn>
                  <a:cxn ang="0">
                    <a:pos x="8" y="0"/>
                  </a:cxn>
                  <a:cxn ang="0">
                    <a:pos x="4" y="9"/>
                  </a:cxn>
                  <a:cxn ang="0">
                    <a:pos x="2" y="19"/>
                  </a:cxn>
                  <a:cxn ang="0">
                    <a:pos x="0" y="29"/>
                  </a:cxn>
                  <a:cxn ang="0">
                    <a:pos x="4" y="41"/>
                  </a:cxn>
                  <a:cxn ang="0">
                    <a:pos x="13" y="46"/>
                  </a:cxn>
                  <a:cxn ang="0">
                    <a:pos x="4" y="41"/>
                  </a:cxn>
                  <a:cxn ang="0">
                    <a:pos x="6" y="47"/>
                  </a:cxn>
                  <a:cxn ang="0">
                    <a:pos x="13" y="46"/>
                  </a:cxn>
                  <a:cxn ang="0">
                    <a:pos x="8" y="32"/>
                  </a:cxn>
                </a:cxnLst>
                <a:rect l="0" t="0" r="r" b="b"/>
                <a:pathLst>
                  <a:path w="23" h="47">
                    <a:moveTo>
                      <a:pt x="8" y="32"/>
                    </a:moveTo>
                    <a:lnTo>
                      <a:pt x="17" y="36"/>
                    </a:lnTo>
                    <a:lnTo>
                      <a:pt x="15" y="29"/>
                    </a:lnTo>
                    <a:lnTo>
                      <a:pt x="17" y="20"/>
                    </a:lnTo>
                    <a:lnTo>
                      <a:pt x="19" y="14"/>
                    </a:lnTo>
                    <a:lnTo>
                      <a:pt x="23" y="4"/>
                    </a:lnTo>
                    <a:lnTo>
                      <a:pt x="8" y="0"/>
                    </a:lnTo>
                    <a:lnTo>
                      <a:pt x="4" y="9"/>
                    </a:lnTo>
                    <a:lnTo>
                      <a:pt x="2" y="19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3" y="46"/>
                    </a:lnTo>
                    <a:lnTo>
                      <a:pt x="4" y="41"/>
                    </a:lnTo>
                    <a:lnTo>
                      <a:pt x="6" y="47"/>
                    </a:lnTo>
                    <a:lnTo>
                      <a:pt x="13" y="4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86" name="Freeform 1158"/>
              <p:cNvSpPr>
                <a:spLocks/>
              </p:cNvSpPr>
              <p:nvPr/>
            </p:nvSpPr>
            <p:spPr bwMode="auto">
              <a:xfrm>
                <a:off x="3363" y="1447"/>
                <a:ext cx="278" cy="170"/>
              </a:xfrm>
              <a:custGeom>
                <a:avLst/>
                <a:gdLst/>
                <a:ahLst/>
                <a:cxnLst>
                  <a:cxn ang="0">
                    <a:pos x="242" y="3"/>
                  </a:cxn>
                  <a:cxn ang="0">
                    <a:pos x="259" y="10"/>
                  </a:cxn>
                  <a:cxn ang="0">
                    <a:pos x="263" y="15"/>
                  </a:cxn>
                  <a:cxn ang="0">
                    <a:pos x="257" y="35"/>
                  </a:cxn>
                  <a:cxn ang="0">
                    <a:pos x="246" y="62"/>
                  </a:cxn>
                  <a:cxn ang="0">
                    <a:pos x="239" y="72"/>
                  </a:cxn>
                  <a:cxn ang="0">
                    <a:pos x="237" y="86"/>
                  </a:cxn>
                  <a:cxn ang="0">
                    <a:pos x="242" y="94"/>
                  </a:cxn>
                  <a:cxn ang="0">
                    <a:pos x="267" y="113"/>
                  </a:cxn>
                  <a:cxn ang="0">
                    <a:pos x="276" y="116"/>
                  </a:cxn>
                  <a:cxn ang="0">
                    <a:pos x="276" y="121"/>
                  </a:cxn>
                  <a:cxn ang="0">
                    <a:pos x="261" y="141"/>
                  </a:cxn>
                  <a:cxn ang="0">
                    <a:pos x="227" y="170"/>
                  </a:cxn>
                  <a:cxn ang="0">
                    <a:pos x="218" y="163"/>
                  </a:cxn>
                  <a:cxn ang="0">
                    <a:pos x="209" y="151"/>
                  </a:cxn>
                  <a:cxn ang="0">
                    <a:pos x="190" y="141"/>
                  </a:cxn>
                  <a:cxn ang="0">
                    <a:pos x="175" y="141"/>
                  </a:cxn>
                  <a:cxn ang="0">
                    <a:pos x="156" y="146"/>
                  </a:cxn>
                  <a:cxn ang="0">
                    <a:pos x="130" y="160"/>
                  </a:cxn>
                  <a:cxn ang="0">
                    <a:pos x="117" y="167"/>
                  </a:cxn>
                  <a:cxn ang="0">
                    <a:pos x="96" y="170"/>
                  </a:cxn>
                  <a:cxn ang="0">
                    <a:pos x="81" y="150"/>
                  </a:cxn>
                  <a:cxn ang="0">
                    <a:pos x="58" y="161"/>
                  </a:cxn>
                  <a:cxn ang="0">
                    <a:pos x="43" y="168"/>
                  </a:cxn>
                  <a:cxn ang="0">
                    <a:pos x="38" y="168"/>
                  </a:cxn>
                  <a:cxn ang="0">
                    <a:pos x="36" y="163"/>
                  </a:cxn>
                  <a:cxn ang="0">
                    <a:pos x="32" y="156"/>
                  </a:cxn>
                  <a:cxn ang="0">
                    <a:pos x="30" y="141"/>
                  </a:cxn>
                  <a:cxn ang="0">
                    <a:pos x="34" y="116"/>
                  </a:cxn>
                  <a:cxn ang="0">
                    <a:pos x="11" y="97"/>
                  </a:cxn>
                  <a:cxn ang="0">
                    <a:pos x="4" y="87"/>
                  </a:cxn>
                  <a:cxn ang="0">
                    <a:pos x="0" y="70"/>
                  </a:cxn>
                  <a:cxn ang="0">
                    <a:pos x="40" y="43"/>
                  </a:cxn>
                  <a:cxn ang="0">
                    <a:pos x="68" y="28"/>
                  </a:cxn>
                  <a:cxn ang="0">
                    <a:pos x="120" y="11"/>
                  </a:cxn>
                  <a:cxn ang="0">
                    <a:pos x="164" y="3"/>
                  </a:cxn>
                  <a:cxn ang="0">
                    <a:pos x="218" y="0"/>
                  </a:cxn>
                </a:cxnLst>
                <a:rect l="0" t="0" r="r" b="b"/>
                <a:pathLst>
                  <a:path w="278" h="170">
                    <a:moveTo>
                      <a:pt x="218" y="0"/>
                    </a:moveTo>
                    <a:lnTo>
                      <a:pt x="242" y="3"/>
                    </a:lnTo>
                    <a:lnTo>
                      <a:pt x="256" y="8"/>
                    </a:lnTo>
                    <a:lnTo>
                      <a:pt x="259" y="10"/>
                    </a:lnTo>
                    <a:lnTo>
                      <a:pt x="263" y="13"/>
                    </a:lnTo>
                    <a:lnTo>
                      <a:pt x="263" y="15"/>
                    </a:lnTo>
                    <a:lnTo>
                      <a:pt x="263" y="18"/>
                    </a:lnTo>
                    <a:lnTo>
                      <a:pt x="257" y="35"/>
                    </a:lnTo>
                    <a:lnTo>
                      <a:pt x="252" y="59"/>
                    </a:lnTo>
                    <a:lnTo>
                      <a:pt x="246" y="62"/>
                    </a:lnTo>
                    <a:lnTo>
                      <a:pt x="242" y="65"/>
                    </a:lnTo>
                    <a:lnTo>
                      <a:pt x="239" y="72"/>
                    </a:lnTo>
                    <a:lnTo>
                      <a:pt x="237" y="79"/>
                    </a:lnTo>
                    <a:lnTo>
                      <a:pt x="237" y="86"/>
                    </a:lnTo>
                    <a:lnTo>
                      <a:pt x="239" y="91"/>
                    </a:lnTo>
                    <a:lnTo>
                      <a:pt x="242" y="94"/>
                    </a:lnTo>
                    <a:lnTo>
                      <a:pt x="248" y="96"/>
                    </a:lnTo>
                    <a:lnTo>
                      <a:pt x="267" y="113"/>
                    </a:lnTo>
                    <a:lnTo>
                      <a:pt x="272" y="114"/>
                    </a:lnTo>
                    <a:lnTo>
                      <a:pt x="276" y="116"/>
                    </a:lnTo>
                    <a:lnTo>
                      <a:pt x="278" y="118"/>
                    </a:lnTo>
                    <a:lnTo>
                      <a:pt x="276" y="121"/>
                    </a:lnTo>
                    <a:lnTo>
                      <a:pt x="271" y="131"/>
                    </a:lnTo>
                    <a:lnTo>
                      <a:pt x="261" y="141"/>
                    </a:lnTo>
                    <a:lnTo>
                      <a:pt x="239" y="161"/>
                    </a:lnTo>
                    <a:lnTo>
                      <a:pt x="227" y="170"/>
                    </a:lnTo>
                    <a:lnTo>
                      <a:pt x="222" y="168"/>
                    </a:lnTo>
                    <a:lnTo>
                      <a:pt x="218" y="163"/>
                    </a:lnTo>
                    <a:lnTo>
                      <a:pt x="214" y="158"/>
                    </a:lnTo>
                    <a:lnTo>
                      <a:pt x="209" y="151"/>
                    </a:lnTo>
                    <a:lnTo>
                      <a:pt x="201" y="146"/>
                    </a:lnTo>
                    <a:lnTo>
                      <a:pt x="190" y="141"/>
                    </a:lnTo>
                    <a:lnTo>
                      <a:pt x="184" y="141"/>
                    </a:lnTo>
                    <a:lnTo>
                      <a:pt x="175" y="141"/>
                    </a:lnTo>
                    <a:lnTo>
                      <a:pt x="165" y="143"/>
                    </a:lnTo>
                    <a:lnTo>
                      <a:pt x="156" y="146"/>
                    </a:lnTo>
                    <a:lnTo>
                      <a:pt x="143" y="151"/>
                    </a:lnTo>
                    <a:lnTo>
                      <a:pt x="130" y="160"/>
                    </a:lnTo>
                    <a:lnTo>
                      <a:pt x="124" y="163"/>
                    </a:lnTo>
                    <a:lnTo>
                      <a:pt x="117" y="167"/>
                    </a:lnTo>
                    <a:lnTo>
                      <a:pt x="107" y="168"/>
                    </a:lnTo>
                    <a:lnTo>
                      <a:pt x="96" y="170"/>
                    </a:lnTo>
                    <a:lnTo>
                      <a:pt x="90" y="163"/>
                    </a:lnTo>
                    <a:lnTo>
                      <a:pt x="81" y="150"/>
                    </a:lnTo>
                    <a:lnTo>
                      <a:pt x="73" y="153"/>
                    </a:lnTo>
                    <a:lnTo>
                      <a:pt x="58" y="161"/>
                    </a:lnTo>
                    <a:lnTo>
                      <a:pt x="49" y="167"/>
                    </a:lnTo>
                    <a:lnTo>
                      <a:pt x="43" y="168"/>
                    </a:lnTo>
                    <a:lnTo>
                      <a:pt x="40" y="168"/>
                    </a:lnTo>
                    <a:lnTo>
                      <a:pt x="38" y="168"/>
                    </a:lnTo>
                    <a:lnTo>
                      <a:pt x="36" y="167"/>
                    </a:lnTo>
                    <a:lnTo>
                      <a:pt x="36" y="163"/>
                    </a:lnTo>
                    <a:lnTo>
                      <a:pt x="32" y="161"/>
                    </a:lnTo>
                    <a:lnTo>
                      <a:pt x="32" y="156"/>
                    </a:lnTo>
                    <a:lnTo>
                      <a:pt x="30" y="150"/>
                    </a:lnTo>
                    <a:lnTo>
                      <a:pt x="30" y="141"/>
                    </a:lnTo>
                    <a:lnTo>
                      <a:pt x="32" y="126"/>
                    </a:lnTo>
                    <a:lnTo>
                      <a:pt x="34" y="116"/>
                    </a:lnTo>
                    <a:lnTo>
                      <a:pt x="21" y="106"/>
                    </a:lnTo>
                    <a:lnTo>
                      <a:pt x="11" y="97"/>
                    </a:lnTo>
                    <a:lnTo>
                      <a:pt x="6" y="92"/>
                    </a:lnTo>
                    <a:lnTo>
                      <a:pt x="4" y="87"/>
                    </a:lnTo>
                    <a:lnTo>
                      <a:pt x="2" y="81"/>
                    </a:lnTo>
                    <a:lnTo>
                      <a:pt x="0" y="70"/>
                    </a:lnTo>
                    <a:lnTo>
                      <a:pt x="21" y="59"/>
                    </a:lnTo>
                    <a:lnTo>
                      <a:pt x="40" y="43"/>
                    </a:lnTo>
                    <a:lnTo>
                      <a:pt x="53" y="37"/>
                    </a:lnTo>
                    <a:lnTo>
                      <a:pt x="68" y="28"/>
                    </a:lnTo>
                    <a:lnTo>
                      <a:pt x="90" y="20"/>
                    </a:lnTo>
                    <a:lnTo>
                      <a:pt x="120" y="11"/>
                    </a:lnTo>
                    <a:lnTo>
                      <a:pt x="139" y="8"/>
                    </a:lnTo>
                    <a:lnTo>
                      <a:pt x="164" y="3"/>
                    </a:lnTo>
                    <a:lnTo>
                      <a:pt x="194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87" name="Freeform 1159"/>
              <p:cNvSpPr>
                <a:spLocks/>
              </p:cNvSpPr>
              <p:nvPr/>
            </p:nvSpPr>
            <p:spPr bwMode="auto">
              <a:xfrm>
                <a:off x="3579" y="1440"/>
                <a:ext cx="56" cy="72"/>
              </a:xfrm>
              <a:custGeom>
                <a:avLst/>
                <a:gdLst/>
                <a:ahLst/>
                <a:cxnLst>
                  <a:cxn ang="0">
                    <a:pos x="38" y="72"/>
                  </a:cxn>
                  <a:cxn ang="0">
                    <a:pos x="45" y="66"/>
                  </a:cxn>
                  <a:cxn ang="0">
                    <a:pos x="49" y="44"/>
                  </a:cxn>
                  <a:cxn ang="0">
                    <a:pos x="55" y="28"/>
                  </a:cxn>
                  <a:cxn ang="0">
                    <a:pos x="56" y="22"/>
                  </a:cxn>
                  <a:cxn ang="0">
                    <a:pos x="53" y="17"/>
                  </a:cxn>
                  <a:cxn ang="0">
                    <a:pos x="49" y="12"/>
                  </a:cxn>
                  <a:cxn ang="0">
                    <a:pos x="43" y="8"/>
                  </a:cxn>
                  <a:cxn ang="0">
                    <a:pos x="26" y="3"/>
                  </a:cxn>
                  <a:cxn ang="0">
                    <a:pos x="2" y="0"/>
                  </a:cxn>
                  <a:cxn ang="0">
                    <a:pos x="0" y="15"/>
                  </a:cxn>
                  <a:cxn ang="0">
                    <a:pos x="25" y="18"/>
                  </a:cxn>
                  <a:cxn ang="0">
                    <a:pos x="38" y="22"/>
                  </a:cxn>
                  <a:cxn ang="0">
                    <a:pos x="40" y="23"/>
                  </a:cxn>
                  <a:cxn ang="0">
                    <a:pos x="40" y="23"/>
                  </a:cxn>
                  <a:cxn ang="0">
                    <a:pos x="40" y="23"/>
                  </a:cxn>
                  <a:cxn ang="0">
                    <a:pos x="40" y="23"/>
                  </a:cxn>
                  <a:cxn ang="0">
                    <a:pos x="34" y="40"/>
                  </a:cxn>
                  <a:cxn ang="0">
                    <a:pos x="28" y="66"/>
                  </a:cxn>
                  <a:cxn ang="0">
                    <a:pos x="34" y="59"/>
                  </a:cxn>
                  <a:cxn ang="0">
                    <a:pos x="38" y="72"/>
                  </a:cxn>
                  <a:cxn ang="0">
                    <a:pos x="45" y="71"/>
                  </a:cxn>
                  <a:cxn ang="0">
                    <a:pos x="45" y="66"/>
                  </a:cxn>
                  <a:cxn ang="0">
                    <a:pos x="38" y="72"/>
                  </a:cxn>
                </a:cxnLst>
                <a:rect l="0" t="0" r="r" b="b"/>
                <a:pathLst>
                  <a:path w="56" h="72">
                    <a:moveTo>
                      <a:pt x="38" y="72"/>
                    </a:moveTo>
                    <a:lnTo>
                      <a:pt x="45" y="66"/>
                    </a:lnTo>
                    <a:lnTo>
                      <a:pt x="49" y="44"/>
                    </a:lnTo>
                    <a:lnTo>
                      <a:pt x="55" y="28"/>
                    </a:lnTo>
                    <a:lnTo>
                      <a:pt x="56" y="22"/>
                    </a:lnTo>
                    <a:lnTo>
                      <a:pt x="53" y="17"/>
                    </a:lnTo>
                    <a:lnTo>
                      <a:pt x="49" y="12"/>
                    </a:lnTo>
                    <a:lnTo>
                      <a:pt x="43" y="8"/>
                    </a:lnTo>
                    <a:lnTo>
                      <a:pt x="26" y="3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5" y="18"/>
                    </a:lnTo>
                    <a:lnTo>
                      <a:pt x="38" y="22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4" y="40"/>
                    </a:lnTo>
                    <a:lnTo>
                      <a:pt x="28" y="66"/>
                    </a:lnTo>
                    <a:lnTo>
                      <a:pt x="34" y="59"/>
                    </a:lnTo>
                    <a:lnTo>
                      <a:pt x="38" y="72"/>
                    </a:lnTo>
                    <a:lnTo>
                      <a:pt x="45" y="71"/>
                    </a:lnTo>
                    <a:lnTo>
                      <a:pt x="45" y="66"/>
                    </a:lnTo>
                    <a:lnTo>
                      <a:pt x="38" y="7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88" name="Freeform 1160"/>
              <p:cNvSpPr>
                <a:spLocks/>
              </p:cNvSpPr>
              <p:nvPr/>
            </p:nvSpPr>
            <p:spPr bwMode="auto">
              <a:xfrm>
                <a:off x="3592" y="1499"/>
                <a:ext cx="25" cy="50"/>
              </a:xfrm>
              <a:custGeom>
                <a:avLst/>
                <a:gdLst/>
                <a:ahLst/>
                <a:cxnLst>
                  <a:cxn ang="0">
                    <a:pos x="25" y="39"/>
                  </a:cxn>
                  <a:cxn ang="0">
                    <a:pos x="19" y="35"/>
                  </a:cxn>
                  <a:cxn ang="0">
                    <a:pos x="19" y="35"/>
                  </a:cxn>
                  <a:cxn ang="0">
                    <a:pos x="17" y="35"/>
                  </a:cxn>
                  <a:cxn ang="0">
                    <a:pos x="17" y="32"/>
                  </a:cxn>
                  <a:cxn ang="0">
                    <a:pos x="15" y="27"/>
                  </a:cxn>
                  <a:cxn ang="0">
                    <a:pos x="17" y="22"/>
                  </a:cxn>
                  <a:cxn ang="0">
                    <a:pos x="19" y="18"/>
                  </a:cxn>
                  <a:cxn ang="0">
                    <a:pos x="23" y="15"/>
                  </a:cxn>
                  <a:cxn ang="0">
                    <a:pos x="25" y="13"/>
                  </a:cxn>
                  <a:cxn ang="0">
                    <a:pos x="21" y="0"/>
                  </a:cxn>
                  <a:cxn ang="0">
                    <a:pos x="12" y="3"/>
                  </a:cxn>
                  <a:cxn ang="0">
                    <a:pos x="6" y="10"/>
                  </a:cxn>
                  <a:cxn ang="0">
                    <a:pos x="2" y="18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4" y="42"/>
                  </a:cxn>
                  <a:cxn ang="0">
                    <a:pos x="10" y="47"/>
                  </a:cxn>
                  <a:cxn ang="0">
                    <a:pos x="19" y="50"/>
                  </a:cxn>
                  <a:cxn ang="0">
                    <a:pos x="13" y="47"/>
                  </a:cxn>
                  <a:cxn ang="0">
                    <a:pos x="25" y="39"/>
                  </a:cxn>
                  <a:cxn ang="0">
                    <a:pos x="23" y="35"/>
                  </a:cxn>
                  <a:cxn ang="0">
                    <a:pos x="19" y="35"/>
                  </a:cxn>
                  <a:cxn ang="0">
                    <a:pos x="25" y="39"/>
                  </a:cxn>
                </a:cxnLst>
                <a:rect l="0" t="0" r="r" b="b"/>
                <a:pathLst>
                  <a:path w="25" h="50">
                    <a:moveTo>
                      <a:pt x="25" y="39"/>
                    </a:move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2"/>
                    </a:lnTo>
                    <a:lnTo>
                      <a:pt x="15" y="27"/>
                    </a:lnTo>
                    <a:lnTo>
                      <a:pt x="17" y="22"/>
                    </a:lnTo>
                    <a:lnTo>
                      <a:pt x="19" y="18"/>
                    </a:lnTo>
                    <a:lnTo>
                      <a:pt x="23" y="15"/>
                    </a:lnTo>
                    <a:lnTo>
                      <a:pt x="25" y="13"/>
                    </a:lnTo>
                    <a:lnTo>
                      <a:pt x="21" y="0"/>
                    </a:lnTo>
                    <a:lnTo>
                      <a:pt x="12" y="3"/>
                    </a:lnTo>
                    <a:lnTo>
                      <a:pt x="6" y="10"/>
                    </a:lnTo>
                    <a:lnTo>
                      <a:pt x="2" y="18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2"/>
                    </a:lnTo>
                    <a:lnTo>
                      <a:pt x="10" y="47"/>
                    </a:lnTo>
                    <a:lnTo>
                      <a:pt x="19" y="50"/>
                    </a:lnTo>
                    <a:lnTo>
                      <a:pt x="13" y="47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19" y="35"/>
                    </a:lnTo>
                    <a:lnTo>
                      <a:pt x="25" y="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89" name="Freeform 1161"/>
              <p:cNvSpPr>
                <a:spLocks/>
              </p:cNvSpPr>
              <p:nvPr/>
            </p:nvSpPr>
            <p:spPr bwMode="auto">
              <a:xfrm>
                <a:off x="3605" y="1538"/>
                <a:ext cx="30" cy="28"/>
              </a:xfrm>
              <a:custGeom>
                <a:avLst/>
                <a:gdLst/>
                <a:ahLst/>
                <a:cxnLst>
                  <a:cxn ang="0">
                    <a:pos x="25" y="28"/>
                  </a:cxn>
                  <a:cxn ang="0">
                    <a:pos x="30" y="17"/>
                  </a:cxn>
                  <a:cxn ang="0">
                    <a:pos x="12" y="0"/>
                  </a:cxn>
                  <a:cxn ang="0">
                    <a:pos x="0" y="8"/>
                  </a:cxn>
                  <a:cxn ang="0">
                    <a:pos x="19" y="27"/>
                  </a:cxn>
                  <a:cxn ang="0">
                    <a:pos x="25" y="28"/>
                  </a:cxn>
                  <a:cxn ang="0">
                    <a:pos x="19" y="27"/>
                  </a:cxn>
                  <a:cxn ang="0">
                    <a:pos x="23" y="28"/>
                  </a:cxn>
                  <a:cxn ang="0">
                    <a:pos x="25" y="28"/>
                  </a:cxn>
                </a:cxnLst>
                <a:rect l="0" t="0" r="r" b="b"/>
                <a:pathLst>
                  <a:path w="30" h="28">
                    <a:moveTo>
                      <a:pt x="25" y="28"/>
                    </a:moveTo>
                    <a:lnTo>
                      <a:pt x="30" y="17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19" y="27"/>
                    </a:lnTo>
                    <a:lnTo>
                      <a:pt x="25" y="28"/>
                    </a:lnTo>
                    <a:lnTo>
                      <a:pt x="19" y="27"/>
                    </a:lnTo>
                    <a:lnTo>
                      <a:pt x="23" y="28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90" name="Freeform 1162"/>
              <p:cNvSpPr>
                <a:spLocks/>
              </p:cNvSpPr>
              <p:nvPr/>
            </p:nvSpPr>
            <p:spPr bwMode="auto">
              <a:xfrm>
                <a:off x="3583" y="1553"/>
                <a:ext cx="66" cy="71"/>
              </a:xfrm>
              <a:custGeom>
                <a:avLst/>
                <a:gdLst/>
                <a:ahLst/>
                <a:cxnLst>
                  <a:cxn ang="0">
                    <a:pos x="7" y="71"/>
                  </a:cxn>
                  <a:cxn ang="0">
                    <a:pos x="15" y="64"/>
                  </a:cxn>
                  <a:cxn ang="0">
                    <a:pos x="24" y="61"/>
                  </a:cxn>
                  <a:cxn ang="0">
                    <a:pos x="47" y="40"/>
                  </a:cxn>
                  <a:cxn ang="0">
                    <a:pos x="58" y="28"/>
                  </a:cxn>
                  <a:cxn ang="0">
                    <a:pos x="64" y="18"/>
                  </a:cxn>
                  <a:cxn ang="0">
                    <a:pos x="66" y="12"/>
                  </a:cxn>
                  <a:cxn ang="0">
                    <a:pos x="62" y="5"/>
                  </a:cxn>
                  <a:cxn ang="0">
                    <a:pos x="56" y="2"/>
                  </a:cxn>
                  <a:cxn ang="0">
                    <a:pos x="47" y="0"/>
                  </a:cxn>
                  <a:cxn ang="0">
                    <a:pos x="47" y="13"/>
                  </a:cxn>
                  <a:cxn ang="0">
                    <a:pos x="51" y="15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9" y="13"/>
                  </a:cxn>
                  <a:cxn ang="0">
                    <a:pos x="45" y="20"/>
                  </a:cxn>
                  <a:cxn ang="0">
                    <a:pos x="36" y="30"/>
                  </a:cxn>
                  <a:cxn ang="0">
                    <a:pos x="13" y="50"/>
                  </a:cxn>
                  <a:cxn ang="0">
                    <a:pos x="0" y="64"/>
                  </a:cxn>
                  <a:cxn ang="0">
                    <a:pos x="7" y="57"/>
                  </a:cxn>
                  <a:cxn ang="0">
                    <a:pos x="7" y="71"/>
                  </a:cxn>
                  <a:cxn ang="0">
                    <a:pos x="15" y="71"/>
                  </a:cxn>
                  <a:cxn ang="0">
                    <a:pos x="15" y="64"/>
                  </a:cxn>
                  <a:cxn ang="0">
                    <a:pos x="7" y="71"/>
                  </a:cxn>
                </a:cxnLst>
                <a:rect l="0" t="0" r="r" b="b"/>
                <a:pathLst>
                  <a:path w="66" h="71">
                    <a:moveTo>
                      <a:pt x="7" y="71"/>
                    </a:moveTo>
                    <a:lnTo>
                      <a:pt x="15" y="64"/>
                    </a:lnTo>
                    <a:lnTo>
                      <a:pt x="24" y="61"/>
                    </a:lnTo>
                    <a:lnTo>
                      <a:pt x="47" y="40"/>
                    </a:lnTo>
                    <a:lnTo>
                      <a:pt x="58" y="28"/>
                    </a:lnTo>
                    <a:lnTo>
                      <a:pt x="64" y="18"/>
                    </a:lnTo>
                    <a:lnTo>
                      <a:pt x="66" y="12"/>
                    </a:lnTo>
                    <a:lnTo>
                      <a:pt x="62" y="5"/>
                    </a:lnTo>
                    <a:lnTo>
                      <a:pt x="56" y="2"/>
                    </a:lnTo>
                    <a:lnTo>
                      <a:pt x="47" y="0"/>
                    </a:lnTo>
                    <a:lnTo>
                      <a:pt x="47" y="13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5" y="20"/>
                    </a:lnTo>
                    <a:lnTo>
                      <a:pt x="36" y="30"/>
                    </a:lnTo>
                    <a:lnTo>
                      <a:pt x="13" y="50"/>
                    </a:lnTo>
                    <a:lnTo>
                      <a:pt x="0" y="64"/>
                    </a:lnTo>
                    <a:lnTo>
                      <a:pt x="7" y="57"/>
                    </a:lnTo>
                    <a:lnTo>
                      <a:pt x="7" y="71"/>
                    </a:lnTo>
                    <a:lnTo>
                      <a:pt x="15" y="71"/>
                    </a:lnTo>
                    <a:lnTo>
                      <a:pt x="15" y="64"/>
                    </a:lnTo>
                    <a:lnTo>
                      <a:pt x="7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91" name="Freeform 1163"/>
              <p:cNvSpPr>
                <a:spLocks/>
              </p:cNvSpPr>
              <p:nvPr/>
            </p:nvSpPr>
            <p:spPr bwMode="auto">
              <a:xfrm>
                <a:off x="3517" y="1581"/>
                <a:ext cx="73" cy="43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4" y="19"/>
                  </a:cxn>
                  <a:cxn ang="0">
                    <a:pos x="13" y="16"/>
                  </a:cxn>
                  <a:cxn ang="0">
                    <a:pos x="23" y="14"/>
                  </a:cxn>
                  <a:cxn ang="0">
                    <a:pos x="30" y="14"/>
                  </a:cxn>
                  <a:cxn ang="0">
                    <a:pos x="34" y="14"/>
                  </a:cxn>
                  <a:cxn ang="0">
                    <a:pos x="43" y="17"/>
                  </a:cxn>
                  <a:cxn ang="0">
                    <a:pos x="49" y="22"/>
                  </a:cxn>
                  <a:cxn ang="0">
                    <a:pos x="53" y="27"/>
                  </a:cxn>
                  <a:cxn ang="0">
                    <a:pos x="58" y="34"/>
                  </a:cxn>
                  <a:cxn ang="0">
                    <a:pos x="64" y="39"/>
                  </a:cxn>
                  <a:cxn ang="0">
                    <a:pos x="73" y="43"/>
                  </a:cxn>
                  <a:cxn ang="0">
                    <a:pos x="73" y="29"/>
                  </a:cxn>
                  <a:cxn ang="0">
                    <a:pos x="73" y="29"/>
                  </a:cxn>
                  <a:cxn ang="0">
                    <a:pos x="72" y="26"/>
                  </a:cxn>
                  <a:cxn ang="0">
                    <a:pos x="66" y="19"/>
                  </a:cxn>
                  <a:cxn ang="0">
                    <a:pos x="60" y="12"/>
                  </a:cxn>
                  <a:cxn ang="0">
                    <a:pos x="51" y="6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1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19"/>
                  </a:cxn>
                </a:cxnLst>
                <a:rect l="0" t="0" r="r" b="b"/>
                <a:pathLst>
                  <a:path w="73" h="43">
                    <a:moveTo>
                      <a:pt x="4" y="19"/>
                    </a:moveTo>
                    <a:lnTo>
                      <a:pt x="4" y="19"/>
                    </a:lnTo>
                    <a:lnTo>
                      <a:pt x="13" y="16"/>
                    </a:lnTo>
                    <a:lnTo>
                      <a:pt x="23" y="14"/>
                    </a:lnTo>
                    <a:lnTo>
                      <a:pt x="30" y="14"/>
                    </a:lnTo>
                    <a:lnTo>
                      <a:pt x="34" y="14"/>
                    </a:lnTo>
                    <a:lnTo>
                      <a:pt x="43" y="17"/>
                    </a:lnTo>
                    <a:lnTo>
                      <a:pt x="49" y="22"/>
                    </a:lnTo>
                    <a:lnTo>
                      <a:pt x="53" y="27"/>
                    </a:lnTo>
                    <a:lnTo>
                      <a:pt x="58" y="34"/>
                    </a:lnTo>
                    <a:lnTo>
                      <a:pt x="64" y="39"/>
                    </a:lnTo>
                    <a:lnTo>
                      <a:pt x="73" y="43"/>
                    </a:lnTo>
                    <a:lnTo>
                      <a:pt x="73" y="29"/>
                    </a:lnTo>
                    <a:lnTo>
                      <a:pt x="73" y="29"/>
                    </a:lnTo>
                    <a:lnTo>
                      <a:pt x="72" y="26"/>
                    </a:lnTo>
                    <a:lnTo>
                      <a:pt x="66" y="19"/>
                    </a:lnTo>
                    <a:lnTo>
                      <a:pt x="60" y="12"/>
                    </a:lnTo>
                    <a:lnTo>
                      <a:pt x="51" y="6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92" name="Freeform 1164"/>
              <p:cNvSpPr>
                <a:spLocks/>
              </p:cNvSpPr>
              <p:nvPr/>
            </p:nvSpPr>
            <p:spPr bwMode="auto">
              <a:xfrm>
                <a:off x="3455" y="1587"/>
                <a:ext cx="66" cy="37"/>
              </a:xfrm>
              <a:custGeom>
                <a:avLst/>
                <a:gdLst/>
                <a:ahLst/>
                <a:cxnLst>
                  <a:cxn ang="0">
                    <a:pos x="8" y="37"/>
                  </a:cxn>
                  <a:cxn ang="0">
                    <a:pos x="4" y="37"/>
                  </a:cxn>
                  <a:cxn ang="0">
                    <a:pos x="17" y="35"/>
                  </a:cxn>
                  <a:cxn ang="0">
                    <a:pos x="26" y="33"/>
                  </a:cxn>
                  <a:cxn ang="0">
                    <a:pos x="36" y="30"/>
                  </a:cxn>
                  <a:cxn ang="0">
                    <a:pos x="43" y="25"/>
                  </a:cxn>
                  <a:cxn ang="0">
                    <a:pos x="55" y="18"/>
                  </a:cxn>
                  <a:cxn ang="0">
                    <a:pos x="66" y="13"/>
                  </a:cxn>
                  <a:cxn ang="0">
                    <a:pos x="62" y="0"/>
                  </a:cxn>
                  <a:cxn ang="0">
                    <a:pos x="47" y="6"/>
                  </a:cxn>
                  <a:cxn ang="0">
                    <a:pos x="34" y="13"/>
                  </a:cxn>
                  <a:cxn ang="0">
                    <a:pos x="28" y="16"/>
                  </a:cxn>
                  <a:cxn ang="0">
                    <a:pos x="21" y="20"/>
                  </a:cxn>
                  <a:cxn ang="0">
                    <a:pos x="13" y="21"/>
                  </a:cxn>
                  <a:cxn ang="0">
                    <a:pos x="4" y="23"/>
                  </a:cxn>
                  <a:cxn ang="0">
                    <a:pos x="0" y="23"/>
                  </a:cxn>
                  <a:cxn ang="0">
                    <a:pos x="8" y="37"/>
                  </a:cxn>
                </a:cxnLst>
                <a:rect l="0" t="0" r="r" b="b"/>
                <a:pathLst>
                  <a:path w="66" h="37">
                    <a:moveTo>
                      <a:pt x="8" y="37"/>
                    </a:moveTo>
                    <a:lnTo>
                      <a:pt x="4" y="37"/>
                    </a:lnTo>
                    <a:lnTo>
                      <a:pt x="17" y="35"/>
                    </a:lnTo>
                    <a:lnTo>
                      <a:pt x="26" y="33"/>
                    </a:lnTo>
                    <a:lnTo>
                      <a:pt x="36" y="30"/>
                    </a:lnTo>
                    <a:lnTo>
                      <a:pt x="43" y="25"/>
                    </a:lnTo>
                    <a:lnTo>
                      <a:pt x="55" y="18"/>
                    </a:lnTo>
                    <a:lnTo>
                      <a:pt x="66" y="13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3"/>
                    </a:lnTo>
                    <a:lnTo>
                      <a:pt x="28" y="16"/>
                    </a:lnTo>
                    <a:lnTo>
                      <a:pt x="21" y="20"/>
                    </a:lnTo>
                    <a:lnTo>
                      <a:pt x="13" y="21"/>
                    </a:lnTo>
                    <a:lnTo>
                      <a:pt x="4" y="23"/>
                    </a:lnTo>
                    <a:lnTo>
                      <a:pt x="0" y="23"/>
                    </a:lnTo>
                    <a:lnTo>
                      <a:pt x="8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93" name="Freeform 1165"/>
              <p:cNvSpPr>
                <a:spLocks/>
              </p:cNvSpPr>
              <p:nvPr/>
            </p:nvSpPr>
            <p:spPr bwMode="auto">
              <a:xfrm>
                <a:off x="3438" y="1590"/>
                <a:ext cx="25" cy="34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0" y="12"/>
                  </a:cxn>
                  <a:cxn ang="0">
                    <a:pos x="10" y="24"/>
                  </a:cxn>
                  <a:cxn ang="0">
                    <a:pos x="25" y="34"/>
                  </a:cxn>
                  <a:cxn ang="0">
                    <a:pos x="17" y="20"/>
                  </a:cxn>
                  <a:cxn ang="0">
                    <a:pos x="23" y="15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13"/>
                  </a:cxn>
                </a:cxnLst>
                <a:rect l="0" t="0" r="r" b="b"/>
                <a:pathLst>
                  <a:path w="25" h="34">
                    <a:moveTo>
                      <a:pt x="6" y="13"/>
                    </a:moveTo>
                    <a:lnTo>
                      <a:pt x="0" y="12"/>
                    </a:lnTo>
                    <a:lnTo>
                      <a:pt x="10" y="24"/>
                    </a:lnTo>
                    <a:lnTo>
                      <a:pt x="25" y="34"/>
                    </a:lnTo>
                    <a:lnTo>
                      <a:pt x="17" y="20"/>
                    </a:lnTo>
                    <a:lnTo>
                      <a:pt x="23" y="15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94" name="Freeform 1166"/>
              <p:cNvSpPr>
                <a:spLocks/>
              </p:cNvSpPr>
              <p:nvPr/>
            </p:nvSpPr>
            <p:spPr bwMode="auto">
              <a:xfrm>
                <a:off x="3391" y="1590"/>
                <a:ext cx="53" cy="32"/>
              </a:xfrm>
              <a:custGeom>
                <a:avLst/>
                <a:gdLst/>
                <a:ahLst/>
                <a:cxnLst>
                  <a:cxn ang="0">
                    <a:pos x="8" y="27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7" y="32"/>
                  </a:cxn>
                  <a:cxn ang="0">
                    <a:pos x="25" y="29"/>
                  </a:cxn>
                  <a:cxn ang="0">
                    <a:pos x="34" y="25"/>
                  </a:cxn>
                  <a:cxn ang="0">
                    <a:pos x="49" y="17"/>
                  </a:cxn>
                  <a:cxn ang="0">
                    <a:pos x="53" y="13"/>
                  </a:cxn>
                  <a:cxn ang="0">
                    <a:pos x="53" y="0"/>
                  </a:cxn>
                  <a:cxn ang="0">
                    <a:pos x="40" y="5"/>
                  </a:cxn>
                  <a:cxn ang="0">
                    <a:pos x="27" y="13"/>
                  </a:cxn>
                  <a:cxn ang="0">
                    <a:pos x="19" y="17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3" y="18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8" y="13"/>
                  </a:cxn>
                  <a:cxn ang="0">
                    <a:pos x="15" y="20"/>
                  </a:cxn>
                  <a:cxn ang="0">
                    <a:pos x="15" y="13"/>
                  </a:cxn>
                  <a:cxn ang="0">
                    <a:pos x="8" y="13"/>
                  </a:cxn>
                  <a:cxn ang="0">
                    <a:pos x="8" y="27"/>
                  </a:cxn>
                </a:cxnLst>
                <a:rect l="0" t="0" r="r" b="b"/>
                <a:pathLst>
                  <a:path w="53" h="32">
                    <a:moveTo>
                      <a:pt x="8" y="27"/>
                    </a:moveTo>
                    <a:lnTo>
                      <a:pt x="0" y="20"/>
                    </a:lnTo>
                    <a:lnTo>
                      <a:pt x="0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7" y="32"/>
                    </a:lnTo>
                    <a:lnTo>
                      <a:pt x="25" y="29"/>
                    </a:lnTo>
                    <a:lnTo>
                      <a:pt x="34" y="25"/>
                    </a:lnTo>
                    <a:lnTo>
                      <a:pt x="49" y="17"/>
                    </a:lnTo>
                    <a:lnTo>
                      <a:pt x="53" y="13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7" y="13"/>
                    </a:lnTo>
                    <a:lnTo>
                      <a:pt x="19" y="17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8" y="13"/>
                    </a:lnTo>
                    <a:lnTo>
                      <a:pt x="15" y="20"/>
                    </a:lnTo>
                    <a:lnTo>
                      <a:pt x="15" y="13"/>
                    </a:lnTo>
                    <a:lnTo>
                      <a:pt x="8" y="13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95" name="Freeform 1167"/>
              <p:cNvSpPr>
                <a:spLocks/>
              </p:cNvSpPr>
              <p:nvPr/>
            </p:nvSpPr>
            <p:spPr bwMode="auto">
              <a:xfrm>
                <a:off x="3386" y="1558"/>
                <a:ext cx="20" cy="59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5" y="2"/>
                  </a:cxn>
                  <a:cxn ang="0">
                    <a:pos x="2" y="13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2" y="47"/>
                  </a:cxn>
                  <a:cxn ang="0">
                    <a:pos x="3" y="54"/>
                  </a:cxn>
                  <a:cxn ang="0">
                    <a:pos x="13" y="59"/>
                  </a:cxn>
                  <a:cxn ang="0">
                    <a:pos x="13" y="45"/>
                  </a:cxn>
                  <a:cxn ang="0">
                    <a:pos x="17" y="47"/>
                  </a:cxn>
                  <a:cxn ang="0">
                    <a:pos x="17" y="45"/>
                  </a:cxn>
                  <a:cxn ang="0">
                    <a:pos x="15" y="39"/>
                  </a:cxn>
                  <a:cxn ang="0">
                    <a:pos x="17" y="30"/>
                  </a:cxn>
                  <a:cxn ang="0">
                    <a:pos x="17" y="15"/>
                  </a:cxn>
                  <a:cxn ang="0">
                    <a:pos x="18" y="8"/>
                  </a:cxn>
                  <a:cxn ang="0">
                    <a:pos x="17" y="0"/>
                  </a:cxn>
                  <a:cxn ang="0">
                    <a:pos x="18" y="8"/>
                  </a:cxn>
                  <a:cxn ang="0">
                    <a:pos x="20" y="3"/>
                  </a:cxn>
                  <a:cxn ang="0">
                    <a:pos x="17" y="0"/>
                  </a:cxn>
                  <a:cxn ang="0">
                    <a:pos x="5" y="10"/>
                  </a:cxn>
                </a:cxnLst>
                <a:rect l="0" t="0" r="r" b="b"/>
                <a:pathLst>
                  <a:path w="20" h="59">
                    <a:moveTo>
                      <a:pt x="5" y="10"/>
                    </a:moveTo>
                    <a:lnTo>
                      <a:pt x="5" y="2"/>
                    </a:lnTo>
                    <a:lnTo>
                      <a:pt x="2" y="13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2" y="47"/>
                    </a:lnTo>
                    <a:lnTo>
                      <a:pt x="3" y="54"/>
                    </a:lnTo>
                    <a:lnTo>
                      <a:pt x="13" y="59"/>
                    </a:lnTo>
                    <a:lnTo>
                      <a:pt x="13" y="45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5" y="39"/>
                    </a:lnTo>
                    <a:lnTo>
                      <a:pt x="17" y="30"/>
                    </a:lnTo>
                    <a:lnTo>
                      <a:pt x="17" y="15"/>
                    </a:lnTo>
                    <a:lnTo>
                      <a:pt x="18" y="8"/>
                    </a:lnTo>
                    <a:lnTo>
                      <a:pt x="17" y="0"/>
                    </a:lnTo>
                    <a:lnTo>
                      <a:pt x="18" y="8"/>
                    </a:lnTo>
                    <a:lnTo>
                      <a:pt x="20" y="3"/>
                    </a:lnTo>
                    <a:lnTo>
                      <a:pt x="17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96" name="Freeform 1168"/>
              <p:cNvSpPr>
                <a:spLocks/>
              </p:cNvSpPr>
              <p:nvPr/>
            </p:nvSpPr>
            <p:spPr bwMode="auto">
              <a:xfrm>
                <a:off x="3356" y="1512"/>
                <a:ext cx="47" cy="5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0" y="16"/>
                  </a:cxn>
                  <a:cxn ang="0">
                    <a:pos x="3" y="24"/>
                  </a:cxn>
                  <a:cxn ang="0">
                    <a:pos x="7" y="31"/>
                  </a:cxn>
                  <a:cxn ang="0">
                    <a:pos x="13" y="37"/>
                  </a:cxn>
                  <a:cxn ang="0">
                    <a:pos x="24" y="46"/>
                  </a:cxn>
                  <a:cxn ang="0">
                    <a:pos x="35" y="56"/>
                  </a:cxn>
                  <a:cxn ang="0">
                    <a:pos x="47" y="46"/>
                  </a:cxn>
                  <a:cxn ang="0">
                    <a:pos x="33" y="36"/>
                  </a:cxn>
                  <a:cxn ang="0">
                    <a:pos x="22" y="27"/>
                  </a:cxn>
                  <a:cxn ang="0">
                    <a:pos x="20" y="24"/>
                  </a:cxn>
                  <a:cxn ang="0">
                    <a:pos x="17" y="19"/>
                  </a:cxn>
                  <a:cxn ang="0">
                    <a:pos x="17" y="14"/>
                  </a:cxn>
                  <a:cxn ang="0">
                    <a:pos x="15" y="5"/>
                  </a:cxn>
                  <a:cxn ang="0">
                    <a:pos x="11" y="12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47" h="56">
                    <a:moveTo>
                      <a:pt x="3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3" y="24"/>
                    </a:lnTo>
                    <a:lnTo>
                      <a:pt x="7" y="31"/>
                    </a:lnTo>
                    <a:lnTo>
                      <a:pt x="13" y="37"/>
                    </a:lnTo>
                    <a:lnTo>
                      <a:pt x="24" y="46"/>
                    </a:lnTo>
                    <a:lnTo>
                      <a:pt x="35" y="56"/>
                    </a:lnTo>
                    <a:lnTo>
                      <a:pt x="47" y="46"/>
                    </a:lnTo>
                    <a:lnTo>
                      <a:pt x="33" y="36"/>
                    </a:lnTo>
                    <a:lnTo>
                      <a:pt x="22" y="27"/>
                    </a:lnTo>
                    <a:lnTo>
                      <a:pt x="20" y="24"/>
                    </a:lnTo>
                    <a:lnTo>
                      <a:pt x="17" y="19"/>
                    </a:lnTo>
                    <a:lnTo>
                      <a:pt x="17" y="14"/>
                    </a:lnTo>
                    <a:lnTo>
                      <a:pt x="15" y="5"/>
                    </a:lnTo>
                    <a:lnTo>
                      <a:pt x="11" y="1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97" name="Freeform 1169"/>
              <p:cNvSpPr>
                <a:spLocks/>
              </p:cNvSpPr>
              <p:nvPr/>
            </p:nvSpPr>
            <p:spPr bwMode="auto">
              <a:xfrm>
                <a:off x="3359" y="1452"/>
                <a:ext cx="126" cy="72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22" y="0"/>
                  </a:cxn>
                  <a:cxn ang="0">
                    <a:pos x="92" y="10"/>
                  </a:cxn>
                  <a:cxn ang="0">
                    <a:pos x="70" y="16"/>
                  </a:cxn>
                  <a:cxn ang="0">
                    <a:pos x="51" y="25"/>
                  </a:cxn>
                  <a:cxn ang="0">
                    <a:pos x="38" y="33"/>
                  </a:cxn>
                  <a:cxn ang="0">
                    <a:pos x="19" y="47"/>
                  </a:cxn>
                  <a:cxn ang="0">
                    <a:pos x="0" y="60"/>
                  </a:cxn>
                  <a:cxn ang="0">
                    <a:pos x="8" y="72"/>
                  </a:cxn>
                  <a:cxn ang="0">
                    <a:pos x="29" y="59"/>
                  </a:cxn>
                  <a:cxn ang="0">
                    <a:pos x="47" y="45"/>
                  </a:cxn>
                  <a:cxn ang="0">
                    <a:pos x="60" y="37"/>
                  </a:cxn>
                  <a:cxn ang="0">
                    <a:pos x="76" y="30"/>
                  </a:cxn>
                  <a:cxn ang="0">
                    <a:pos x="98" y="22"/>
                  </a:cxn>
                  <a:cxn ang="0">
                    <a:pos x="126" y="13"/>
                  </a:cxn>
                  <a:cxn ang="0">
                    <a:pos x="126" y="13"/>
                  </a:cxn>
                  <a:cxn ang="0">
                    <a:pos x="122" y="0"/>
                  </a:cxn>
                </a:cxnLst>
                <a:rect l="0" t="0" r="r" b="b"/>
                <a:pathLst>
                  <a:path w="126" h="72">
                    <a:moveTo>
                      <a:pt x="122" y="0"/>
                    </a:moveTo>
                    <a:lnTo>
                      <a:pt x="122" y="0"/>
                    </a:lnTo>
                    <a:lnTo>
                      <a:pt x="92" y="10"/>
                    </a:lnTo>
                    <a:lnTo>
                      <a:pt x="70" y="16"/>
                    </a:lnTo>
                    <a:lnTo>
                      <a:pt x="51" y="25"/>
                    </a:lnTo>
                    <a:lnTo>
                      <a:pt x="38" y="33"/>
                    </a:lnTo>
                    <a:lnTo>
                      <a:pt x="19" y="47"/>
                    </a:lnTo>
                    <a:lnTo>
                      <a:pt x="0" y="60"/>
                    </a:lnTo>
                    <a:lnTo>
                      <a:pt x="8" y="72"/>
                    </a:lnTo>
                    <a:lnTo>
                      <a:pt x="29" y="59"/>
                    </a:lnTo>
                    <a:lnTo>
                      <a:pt x="47" y="45"/>
                    </a:lnTo>
                    <a:lnTo>
                      <a:pt x="60" y="37"/>
                    </a:lnTo>
                    <a:lnTo>
                      <a:pt x="76" y="30"/>
                    </a:lnTo>
                    <a:lnTo>
                      <a:pt x="98" y="22"/>
                    </a:lnTo>
                    <a:lnTo>
                      <a:pt x="126" y="13"/>
                    </a:lnTo>
                    <a:lnTo>
                      <a:pt x="126" y="13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98" name="Freeform 1170"/>
              <p:cNvSpPr>
                <a:spLocks/>
              </p:cNvSpPr>
              <p:nvPr/>
            </p:nvSpPr>
            <p:spPr bwMode="auto">
              <a:xfrm>
                <a:off x="3481" y="1440"/>
                <a:ext cx="100" cy="25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00" y="0"/>
                  </a:cxn>
                  <a:cxn ang="0">
                    <a:pos x="74" y="0"/>
                  </a:cxn>
                  <a:cxn ang="0">
                    <a:pos x="46" y="3"/>
                  </a:cxn>
                  <a:cxn ang="0">
                    <a:pos x="19" y="8"/>
                  </a:cxn>
                  <a:cxn ang="0">
                    <a:pos x="0" y="12"/>
                  </a:cxn>
                  <a:cxn ang="0">
                    <a:pos x="4" y="25"/>
                  </a:cxn>
                  <a:cxn ang="0">
                    <a:pos x="21" y="22"/>
                  </a:cxn>
                  <a:cxn ang="0">
                    <a:pos x="47" y="17"/>
                  </a:cxn>
                  <a:cxn ang="0">
                    <a:pos x="76" y="15"/>
                  </a:cxn>
                  <a:cxn ang="0">
                    <a:pos x="98" y="15"/>
                  </a:cxn>
                  <a:cxn ang="0">
                    <a:pos x="98" y="15"/>
                  </a:cxn>
                  <a:cxn ang="0">
                    <a:pos x="100" y="0"/>
                  </a:cxn>
                </a:cxnLst>
                <a:rect l="0" t="0" r="r" b="b"/>
                <a:pathLst>
                  <a:path w="100" h="25">
                    <a:moveTo>
                      <a:pt x="100" y="0"/>
                    </a:moveTo>
                    <a:lnTo>
                      <a:pt x="100" y="0"/>
                    </a:lnTo>
                    <a:lnTo>
                      <a:pt x="74" y="0"/>
                    </a:lnTo>
                    <a:lnTo>
                      <a:pt x="46" y="3"/>
                    </a:lnTo>
                    <a:lnTo>
                      <a:pt x="19" y="8"/>
                    </a:lnTo>
                    <a:lnTo>
                      <a:pt x="0" y="12"/>
                    </a:lnTo>
                    <a:lnTo>
                      <a:pt x="4" y="25"/>
                    </a:lnTo>
                    <a:lnTo>
                      <a:pt x="21" y="22"/>
                    </a:lnTo>
                    <a:lnTo>
                      <a:pt x="47" y="17"/>
                    </a:lnTo>
                    <a:lnTo>
                      <a:pt x="76" y="15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099" name="Freeform 1171"/>
              <p:cNvSpPr>
                <a:spLocks/>
              </p:cNvSpPr>
              <p:nvPr/>
            </p:nvSpPr>
            <p:spPr bwMode="auto">
              <a:xfrm>
                <a:off x="3485" y="1782"/>
                <a:ext cx="594" cy="678"/>
              </a:xfrm>
              <a:custGeom>
                <a:avLst/>
                <a:gdLst/>
                <a:ahLst/>
                <a:cxnLst>
                  <a:cxn ang="0">
                    <a:pos x="258" y="26"/>
                  </a:cxn>
                  <a:cxn ang="0">
                    <a:pos x="335" y="113"/>
                  </a:cxn>
                  <a:cxn ang="0">
                    <a:pos x="383" y="152"/>
                  </a:cxn>
                  <a:cxn ang="0">
                    <a:pos x="443" y="179"/>
                  </a:cxn>
                  <a:cxn ang="0">
                    <a:pos x="475" y="203"/>
                  </a:cxn>
                  <a:cxn ang="0">
                    <a:pos x="487" y="228"/>
                  </a:cxn>
                  <a:cxn ang="0">
                    <a:pos x="485" y="273"/>
                  </a:cxn>
                  <a:cxn ang="0">
                    <a:pos x="487" y="317"/>
                  </a:cxn>
                  <a:cxn ang="0">
                    <a:pos x="522" y="359"/>
                  </a:cxn>
                  <a:cxn ang="0">
                    <a:pos x="569" y="397"/>
                  </a:cxn>
                  <a:cxn ang="0">
                    <a:pos x="590" y="427"/>
                  </a:cxn>
                  <a:cxn ang="0">
                    <a:pos x="584" y="447"/>
                  </a:cxn>
                  <a:cxn ang="0">
                    <a:pos x="571" y="461"/>
                  </a:cxn>
                  <a:cxn ang="0">
                    <a:pos x="564" y="467"/>
                  </a:cxn>
                  <a:cxn ang="0">
                    <a:pos x="507" y="440"/>
                  </a:cxn>
                  <a:cxn ang="0">
                    <a:pos x="507" y="472"/>
                  </a:cxn>
                  <a:cxn ang="0">
                    <a:pos x="534" y="526"/>
                  </a:cxn>
                  <a:cxn ang="0">
                    <a:pos x="554" y="555"/>
                  </a:cxn>
                  <a:cxn ang="0">
                    <a:pos x="562" y="582"/>
                  </a:cxn>
                  <a:cxn ang="0">
                    <a:pos x="581" y="604"/>
                  </a:cxn>
                  <a:cxn ang="0">
                    <a:pos x="560" y="644"/>
                  </a:cxn>
                  <a:cxn ang="0">
                    <a:pos x="528" y="651"/>
                  </a:cxn>
                  <a:cxn ang="0">
                    <a:pos x="500" y="653"/>
                  </a:cxn>
                  <a:cxn ang="0">
                    <a:pos x="460" y="646"/>
                  </a:cxn>
                  <a:cxn ang="0">
                    <a:pos x="412" y="651"/>
                  </a:cxn>
                  <a:cxn ang="0">
                    <a:pos x="336" y="671"/>
                  </a:cxn>
                  <a:cxn ang="0">
                    <a:pos x="286" y="673"/>
                  </a:cxn>
                  <a:cxn ang="0">
                    <a:pos x="261" y="665"/>
                  </a:cxn>
                  <a:cxn ang="0">
                    <a:pos x="141" y="666"/>
                  </a:cxn>
                  <a:cxn ang="0">
                    <a:pos x="81" y="621"/>
                  </a:cxn>
                  <a:cxn ang="0">
                    <a:pos x="55" y="591"/>
                  </a:cxn>
                  <a:cxn ang="0">
                    <a:pos x="34" y="575"/>
                  </a:cxn>
                  <a:cxn ang="0">
                    <a:pos x="32" y="545"/>
                  </a:cxn>
                  <a:cxn ang="0">
                    <a:pos x="0" y="530"/>
                  </a:cxn>
                  <a:cxn ang="0">
                    <a:pos x="10" y="503"/>
                  </a:cxn>
                  <a:cxn ang="0">
                    <a:pos x="28" y="484"/>
                  </a:cxn>
                  <a:cxn ang="0">
                    <a:pos x="36" y="456"/>
                  </a:cxn>
                  <a:cxn ang="0">
                    <a:pos x="27" y="395"/>
                  </a:cxn>
                  <a:cxn ang="0">
                    <a:pos x="13" y="321"/>
                  </a:cxn>
                  <a:cxn ang="0">
                    <a:pos x="49" y="277"/>
                  </a:cxn>
                  <a:cxn ang="0">
                    <a:pos x="62" y="258"/>
                  </a:cxn>
                  <a:cxn ang="0">
                    <a:pos x="85" y="263"/>
                  </a:cxn>
                  <a:cxn ang="0">
                    <a:pos x="102" y="260"/>
                  </a:cxn>
                  <a:cxn ang="0">
                    <a:pos x="115" y="245"/>
                  </a:cxn>
                  <a:cxn ang="0">
                    <a:pos x="102" y="223"/>
                  </a:cxn>
                  <a:cxn ang="0">
                    <a:pos x="105" y="192"/>
                  </a:cxn>
                  <a:cxn ang="0">
                    <a:pos x="137" y="172"/>
                  </a:cxn>
                  <a:cxn ang="0">
                    <a:pos x="166" y="96"/>
                  </a:cxn>
                  <a:cxn ang="0">
                    <a:pos x="197" y="71"/>
                  </a:cxn>
                  <a:cxn ang="0">
                    <a:pos x="231" y="24"/>
                  </a:cxn>
                </a:cxnLst>
                <a:rect l="0" t="0" r="r" b="b"/>
                <a:pathLst>
                  <a:path w="594" h="678">
                    <a:moveTo>
                      <a:pt x="241" y="0"/>
                    </a:moveTo>
                    <a:lnTo>
                      <a:pt x="244" y="10"/>
                    </a:lnTo>
                    <a:lnTo>
                      <a:pt x="258" y="26"/>
                    </a:lnTo>
                    <a:lnTo>
                      <a:pt x="276" y="47"/>
                    </a:lnTo>
                    <a:lnTo>
                      <a:pt x="295" y="71"/>
                    </a:lnTo>
                    <a:lnTo>
                      <a:pt x="335" y="113"/>
                    </a:lnTo>
                    <a:lnTo>
                      <a:pt x="351" y="132"/>
                    </a:lnTo>
                    <a:lnTo>
                      <a:pt x="365" y="142"/>
                    </a:lnTo>
                    <a:lnTo>
                      <a:pt x="383" y="152"/>
                    </a:lnTo>
                    <a:lnTo>
                      <a:pt x="402" y="160"/>
                    </a:lnTo>
                    <a:lnTo>
                      <a:pt x="425" y="171"/>
                    </a:lnTo>
                    <a:lnTo>
                      <a:pt x="443" y="179"/>
                    </a:lnTo>
                    <a:lnTo>
                      <a:pt x="462" y="191"/>
                    </a:lnTo>
                    <a:lnTo>
                      <a:pt x="470" y="196"/>
                    </a:lnTo>
                    <a:lnTo>
                      <a:pt x="475" y="203"/>
                    </a:lnTo>
                    <a:lnTo>
                      <a:pt x="481" y="209"/>
                    </a:lnTo>
                    <a:lnTo>
                      <a:pt x="485" y="216"/>
                    </a:lnTo>
                    <a:lnTo>
                      <a:pt x="487" y="228"/>
                    </a:lnTo>
                    <a:lnTo>
                      <a:pt x="489" y="243"/>
                    </a:lnTo>
                    <a:lnTo>
                      <a:pt x="487" y="257"/>
                    </a:lnTo>
                    <a:lnTo>
                      <a:pt x="485" y="273"/>
                    </a:lnTo>
                    <a:lnTo>
                      <a:pt x="485" y="289"/>
                    </a:lnTo>
                    <a:lnTo>
                      <a:pt x="485" y="304"/>
                    </a:lnTo>
                    <a:lnTo>
                      <a:pt x="487" y="317"/>
                    </a:lnTo>
                    <a:lnTo>
                      <a:pt x="492" y="329"/>
                    </a:lnTo>
                    <a:lnTo>
                      <a:pt x="505" y="346"/>
                    </a:lnTo>
                    <a:lnTo>
                      <a:pt x="522" y="359"/>
                    </a:lnTo>
                    <a:lnTo>
                      <a:pt x="537" y="373"/>
                    </a:lnTo>
                    <a:lnTo>
                      <a:pt x="554" y="385"/>
                    </a:lnTo>
                    <a:lnTo>
                      <a:pt x="569" y="397"/>
                    </a:lnTo>
                    <a:lnTo>
                      <a:pt x="582" y="410"/>
                    </a:lnTo>
                    <a:lnTo>
                      <a:pt x="586" y="418"/>
                    </a:lnTo>
                    <a:lnTo>
                      <a:pt x="590" y="427"/>
                    </a:lnTo>
                    <a:lnTo>
                      <a:pt x="592" y="435"/>
                    </a:lnTo>
                    <a:lnTo>
                      <a:pt x="594" y="447"/>
                    </a:lnTo>
                    <a:lnTo>
                      <a:pt x="584" y="447"/>
                    </a:lnTo>
                    <a:lnTo>
                      <a:pt x="579" y="452"/>
                    </a:lnTo>
                    <a:lnTo>
                      <a:pt x="575" y="456"/>
                    </a:lnTo>
                    <a:lnTo>
                      <a:pt x="571" y="461"/>
                    </a:lnTo>
                    <a:lnTo>
                      <a:pt x="569" y="466"/>
                    </a:lnTo>
                    <a:lnTo>
                      <a:pt x="567" y="467"/>
                    </a:lnTo>
                    <a:lnTo>
                      <a:pt x="564" y="467"/>
                    </a:lnTo>
                    <a:lnTo>
                      <a:pt x="558" y="464"/>
                    </a:lnTo>
                    <a:lnTo>
                      <a:pt x="509" y="432"/>
                    </a:lnTo>
                    <a:lnTo>
                      <a:pt x="507" y="440"/>
                    </a:lnTo>
                    <a:lnTo>
                      <a:pt x="507" y="449"/>
                    </a:lnTo>
                    <a:lnTo>
                      <a:pt x="507" y="461"/>
                    </a:lnTo>
                    <a:lnTo>
                      <a:pt x="507" y="472"/>
                    </a:lnTo>
                    <a:lnTo>
                      <a:pt x="511" y="496"/>
                    </a:lnTo>
                    <a:lnTo>
                      <a:pt x="513" y="515"/>
                    </a:lnTo>
                    <a:lnTo>
                      <a:pt x="534" y="526"/>
                    </a:lnTo>
                    <a:lnTo>
                      <a:pt x="545" y="537"/>
                    </a:lnTo>
                    <a:lnTo>
                      <a:pt x="551" y="547"/>
                    </a:lnTo>
                    <a:lnTo>
                      <a:pt x="554" y="555"/>
                    </a:lnTo>
                    <a:lnTo>
                      <a:pt x="556" y="565"/>
                    </a:lnTo>
                    <a:lnTo>
                      <a:pt x="560" y="575"/>
                    </a:lnTo>
                    <a:lnTo>
                      <a:pt x="562" y="582"/>
                    </a:lnTo>
                    <a:lnTo>
                      <a:pt x="567" y="589"/>
                    </a:lnTo>
                    <a:lnTo>
                      <a:pt x="573" y="596"/>
                    </a:lnTo>
                    <a:lnTo>
                      <a:pt x="581" y="604"/>
                    </a:lnTo>
                    <a:lnTo>
                      <a:pt x="579" y="624"/>
                    </a:lnTo>
                    <a:lnTo>
                      <a:pt x="577" y="644"/>
                    </a:lnTo>
                    <a:lnTo>
                      <a:pt x="560" y="644"/>
                    </a:lnTo>
                    <a:lnTo>
                      <a:pt x="547" y="646"/>
                    </a:lnTo>
                    <a:lnTo>
                      <a:pt x="536" y="648"/>
                    </a:lnTo>
                    <a:lnTo>
                      <a:pt x="528" y="651"/>
                    </a:lnTo>
                    <a:lnTo>
                      <a:pt x="520" y="653"/>
                    </a:lnTo>
                    <a:lnTo>
                      <a:pt x="511" y="653"/>
                    </a:lnTo>
                    <a:lnTo>
                      <a:pt x="500" y="653"/>
                    </a:lnTo>
                    <a:lnTo>
                      <a:pt x="485" y="650"/>
                    </a:lnTo>
                    <a:lnTo>
                      <a:pt x="474" y="646"/>
                    </a:lnTo>
                    <a:lnTo>
                      <a:pt x="460" y="646"/>
                    </a:lnTo>
                    <a:lnTo>
                      <a:pt x="449" y="646"/>
                    </a:lnTo>
                    <a:lnTo>
                      <a:pt x="436" y="646"/>
                    </a:lnTo>
                    <a:lnTo>
                      <a:pt x="412" y="651"/>
                    </a:lnTo>
                    <a:lnTo>
                      <a:pt x="385" y="658"/>
                    </a:lnTo>
                    <a:lnTo>
                      <a:pt x="361" y="665"/>
                    </a:lnTo>
                    <a:lnTo>
                      <a:pt x="336" y="671"/>
                    </a:lnTo>
                    <a:lnTo>
                      <a:pt x="312" y="677"/>
                    </a:lnTo>
                    <a:lnTo>
                      <a:pt x="288" y="678"/>
                    </a:lnTo>
                    <a:lnTo>
                      <a:pt x="286" y="673"/>
                    </a:lnTo>
                    <a:lnTo>
                      <a:pt x="280" y="670"/>
                    </a:lnTo>
                    <a:lnTo>
                      <a:pt x="273" y="666"/>
                    </a:lnTo>
                    <a:lnTo>
                      <a:pt x="261" y="665"/>
                    </a:lnTo>
                    <a:lnTo>
                      <a:pt x="233" y="663"/>
                    </a:lnTo>
                    <a:lnTo>
                      <a:pt x="201" y="663"/>
                    </a:lnTo>
                    <a:lnTo>
                      <a:pt x="141" y="666"/>
                    </a:lnTo>
                    <a:lnTo>
                      <a:pt x="105" y="670"/>
                    </a:lnTo>
                    <a:lnTo>
                      <a:pt x="92" y="639"/>
                    </a:lnTo>
                    <a:lnTo>
                      <a:pt x="81" y="621"/>
                    </a:lnTo>
                    <a:lnTo>
                      <a:pt x="75" y="612"/>
                    </a:lnTo>
                    <a:lnTo>
                      <a:pt x="66" y="602"/>
                    </a:lnTo>
                    <a:lnTo>
                      <a:pt x="55" y="591"/>
                    </a:lnTo>
                    <a:lnTo>
                      <a:pt x="38" y="577"/>
                    </a:lnTo>
                    <a:lnTo>
                      <a:pt x="36" y="575"/>
                    </a:lnTo>
                    <a:lnTo>
                      <a:pt x="34" y="575"/>
                    </a:lnTo>
                    <a:lnTo>
                      <a:pt x="36" y="564"/>
                    </a:lnTo>
                    <a:lnTo>
                      <a:pt x="40" y="550"/>
                    </a:lnTo>
                    <a:lnTo>
                      <a:pt x="32" y="545"/>
                    </a:lnTo>
                    <a:lnTo>
                      <a:pt x="21" y="538"/>
                    </a:lnTo>
                    <a:lnTo>
                      <a:pt x="10" y="533"/>
                    </a:lnTo>
                    <a:lnTo>
                      <a:pt x="0" y="530"/>
                    </a:lnTo>
                    <a:lnTo>
                      <a:pt x="0" y="520"/>
                    </a:lnTo>
                    <a:lnTo>
                      <a:pt x="4" y="511"/>
                    </a:lnTo>
                    <a:lnTo>
                      <a:pt x="10" y="503"/>
                    </a:lnTo>
                    <a:lnTo>
                      <a:pt x="15" y="496"/>
                    </a:lnTo>
                    <a:lnTo>
                      <a:pt x="23" y="489"/>
                    </a:lnTo>
                    <a:lnTo>
                      <a:pt x="28" y="484"/>
                    </a:lnTo>
                    <a:lnTo>
                      <a:pt x="32" y="478"/>
                    </a:lnTo>
                    <a:lnTo>
                      <a:pt x="34" y="471"/>
                    </a:lnTo>
                    <a:lnTo>
                      <a:pt x="36" y="456"/>
                    </a:lnTo>
                    <a:lnTo>
                      <a:pt x="34" y="437"/>
                    </a:lnTo>
                    <a:lnTo>
                      <a:pt x="30" y="415"/>
                    </a:lnTo>
                    <a:lnTo>
                      <a:pt x="27" y="395"/>
                    </a:lnTo>
                    <a:lnTo>
                      <a:pt x="15" y="356"/>
                    </a:lnTo>
                    <a:lnTo>
                      <a:pt x="4" y="331"/>
                    </a:lnTo>
                    <a:lnTo>
                      <a:pt x="13" y="321"/>
                    </a:lnTo>
                    <a:lnTo>
                      <a:pt x="23" y="307"/>
                    </a:lnTo>
                    <a:lnTo>
                      <a:pt x="36" y="294"/>
                    </a:lnTo>
                    <a:lnTo>
                      <a:pt x="49" y="277"/>
                    </a:lnTo>
                    <a:lnTo>
                      <a:pt x="53" y="270"/>
                    </a:lnTo>
                    <a:lnTo>
                      <a:pt x="57" y="263"/>
                    </a:lnTo>
                    <a:lnTo>
                      <a:pt x="62" y="258"/>
                    </a:lnTo>
                    <a:lnTo>
                      <a:pt x="70" y="253"/>
                    </a:lnTo>
                    <a:lnTo>
                      <a:pt x="77" y="260"/>
                    </a:lnTo>
                    <a:lnTo>
                      <a:pt x="85" y="263"/>
                    </a:lnTo>
                    <a:lnTo>
                      <a:pt x="92" y="263"/>
                    </a:lnTo>
                    <a:lnTo>
                      <a:pt x="98" y="263"/>
                    </a:lnTo>
                    <a:lnTo>
                      <a:pt x="102" y="260"/>
                    </a:lnTo>
                    <a:lnTo>
                      <a:pt x="107" y="257"/>
                    </a:lnTo>
                    <a:lnTo>
                      <a:pt x="111" y="252"/>
                    </a:lnTo>
                    <a:lnTo>
                      <a:pt x="115" y="245"/>
                    </a:lnTo>
                    <a:lnTo>
                      <a:pt x="111" y="238"/>
                    </a:lnTo>
                    <a:lnTo>
                      <a:pt x="105" y="230"/>
                    </a:lnTo>
                    <a:lnTo>
                      <a:pt x="102" y="223"/>
                    </a:lnTo>
                    <a:lnTo>
                      <a:pt x="102" y="214"/>
                    </a:lnTo>
                    <a:lnTo>
                      <a:pt x="102" y="204"/>
                    </a:lnTo>
                    <a:lnTo>
                      <a:pt x="105" y="192"/>
                    </a:lnTo>
                    <a:lnTo>
                      <a:pt x="120" y="187"/>
                    </a:lnTo>
                    <a:lnTo>
                      <a:pt x="130" y="181"/>
                    </a:lnTo>
                    <a:lnTo>
                      <a:pt x="137" y="172"/>
                    </a:lnTo>
                    <a:lnTo>
                      <a:pt x="143" y="162"/>
                    </a:lnTo>
                    <a:lnTo>
                      <a:pt x="150" y="135"/>
                    </a:lnTo>
                    <a:lnTo>
                      <a:pt x="166" y="96"/>
                    </a:lnTo>
                    <a:lnTo>
                      <a:pt x="173" y="93"/>
                    </a:lnTo>
                    <a:lnTo>
                      <a:pt x="184" y="85"/>
                    </a:lnTo>
                    <a:lnTo>
                      <a:pt x="197" y="71"/>
                    </a:lnTo>
                    <a:lnTo>
                      <a:pt x="209" y="56"/>
                    </a:lnTo>
                    <a:lnTo>
                      <a:pt x="222" y="39"/>
                    </a:lnTo>
                    <a:lnTo>
                      <a:pt x="231" y="24"/>
                    </a:lnTo>
                    <a:lnTo>
                      <a:pt x="239" y="1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00" name="Freeform 1172"/>
              <p:cNvSpPr>
                <a:spLocks/>
              </p:cNvSpPr>
              <p:nvPr/>
            </p:nvSpPr>
            <p:spPr bwMode="auto">
              <a:xfrm>
                <a:off x="3718" y="1782"/>
                <a:ext cx="124" cy="137"/>
              </a:xfrm>
              <a:custGeom>
                <a:avLst/>
                <a:gdLst/>
                <a:ahLst/>
                <a:cxnLst>
                  <a:cxn ang="0">
                    <a:pos x="124" y="127"/>
                  </a:cxn>
                  <a:cxn ang="0">
                    <a:pos x="124" y="127"/>
                  </a:cxn>
                  <a:cxn ang="0">
                    <a:pos x="107" y="108"/>
                  </a:cxn>
                  <a:cxn ang="0">
                    <a:pos x="70" y="66"/>
                  </a:cxn>
                  <a:cxn ang="0">
                    <a:pos x="49" y="42"/>
                  </a:cxn>
                  <a:cxn ang="0">
                    <a:pos x="32" y="22"/>
                  </a:cxn>
                  <a:cxn ang="0">
                    <a:pos x="19" y="5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6" y="14"/>
                  </a:cxn>
                  <a:cxn ang="0">
                    <a:pos x="19" y="31"/>
                  </a:cxn>
                  <a:cxn ang="0">
                    <a:pos x="36" y="51"/>
                  </a:cxn>
                  <a:cxn ang="0">
                    <a:pos x="56" y="74"/>
                  </a:cxn>
                  <a:cxn ang="0">
                    <a:pos x="96" y="117"/>
                  </a:cxn>
                  <a:cxn ang="0">
                    <a:pos x="113" y="135"/>
                  </a:cxn>
                  <a:cxn ang="0">
                    <a:pos x="113" y="137"/>
                  </a:cxn>
                  <a:cxn ang="0">
                    <a:pos x="124" y="127"/>
                  </a:cxn>
                </a:cxnLst>
                <a:rect l="0" t="0" r="r" b="b"/>
                <a:pathLst>
                  <a:path w="124" h="137">
                    <a:moveTo>
                      <a:pt x="124" y="127"/>
                    </a:moveTo>
                    <a:lnTo>
                      <a:pt x="124" y="127"/>
                    </a:lnTo>
                    <a:lnTo>
                      <a:pt x="107" y="108"/>
                    </a:lnTo>
                    <a:lnTo>
                      <a:pt x="70" y="66"/>
                    </a:lnTo>
                    <a:lnTo>
                      <a:pt x="49" y="42"/>
                    </a:lnTo>
                    <a:lnTo>
                      <a:pt x="32" y="22"/>
                    </a:lnTo>
                    <a:lnTo>
                      <a:pt x="19" y="5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19" y="31"/>
                    </a:lnTo>
                    <a:lnTo>
                      <a:pt x="36" y="51"/>
                    </a:lnTo>
                    <a:lnTo>
                      <a:pt x="56" y="74"/>
                    </a:lnTo>
                    <a:lnTo>
                      <a:pt x="96" y="117"/>
                    </a:lnTo>
                    <a:lnTo>
                      <a:pt x="113" y="135"/>
                    </a:lnTo>
                    <a:lnTo>
                      <a:pt x="113" y="137"/>
                    </a:lnTo>
                    <a:lnTo>
                      <a:pt x="124" y="1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01" name="Freeform 1173"/>
              <p:cNvSpPr>
                <a:spLocks/>
              </p:cNvSpPr>
              <p:nvPr/>
            </p:nvSpPr>
            <p:spPr bwMode="auto">
              <a:xfrm>
                <a:off x="3831" y="1909"/>
                <a:ext cx="146" cy="92"/>
              </a:xfrm>
              <a:custGeom>
                <a:avLst/>
                <a:gdLst/>
                <a:ahLst/>
                <a:cxnLst>
                  <a:cxn ang="0">
                    <a:pos x="146" y="87"/>
                  </a:cxn>
                  <a:cxn ang="0">
                    <a:pos x="146" y="87"/>
                  </a:cxn>
                  <a:cxn ang="0">
                    <a:pos x="143" y="79"/>
                  </a:cxn>
                  <a:cxn ang="0">
                    <a:pos x="135" y="71"/>
                  </a:cxn>
                  <a:cxn ang="0">
                    <a:pos x="129" y="64"/>
                  </a:cxn>
                  <a:cxn ang="0">
                    <a:pos x="120" y="57"/>
                  </a:cxn>
                  <a:cxn ang="0">
                    <a:pos x="101" y="47"/>
                  </a:cxn>
                  <a:cxn ang="0">
                    <a:pos x="81" y="37"/>
                  </a:cxn>
                  <a:cxn ang="0">
                    <a:pos x="60" y="28"/>
                  </a:cxn>
                  <a:cxn ang="0">
                    <a:pos x="41" y="18"/>
                  </a:cxn>
                  <a:cxn ang="0">
                    <a:pos x="24" y="10"/>
                  </a:cxn>
                  <a:cxn ang="0">
                    <a:pos x="11" y="0"/>
                  </a:cxn>
                  <a:cxn ang="0">
                    <a:pos x="0" y="10"/>
                  </a:cxn>
                  <a:cxn ang="0">
                    <a:pos x="15" y="22"/>
                  </a:cxn>
                  <a:cxn ang="0">
                    <a:pos x="34" y="32"/>
                  </a:cxn>
                  <a:cxn ang="0">
                    <a:pos x="54" y="40"/>
                  </a:cxn>
                  <a:cxn ang="0">
                    <a:pos x="75" y="49"/>
                  </a:cxn>
                  <a:cxn ang="0">
                    <a:pos x="94" y="59"/>
                  </a:cxn>
                  <a:cxn ang="0">
                    <a:pos x="111" y="69"/>
                  </a:cxn>
                  <a:cxn ang="0">
                    <a:pos x="118" y="74"/>
                  </a:cxn>
                  <a:cxn ang="0">
                    <a:pos x="124" y="79"/>
                  </a:cxn>
                  <a:cxn ang="0">
                    <a:pos x="128" y="86"/>
                  </a:cxn>
                  <a:cxn ang="0">
                    <a:pos x="131" y="92"/>
                  </a:cxn>
                  <a:cxn ang="0">
                    <a:pos x="131" y="92"/>
                  </a:cxn>
                  <a:cxn ang="0">
                    <a:pos x="146" y="87"/>
                  </a:cxn>
                </a:cxnLst>
                <a:rect l="0" t="0" r="r" b="b"/>
                <a:pathLst>
                  <a:path w="146" h="92">
                    <a:moveTo>
                      <a:pt x="146" y="87"/>
                    </a:moveTo>
                    <a:lnTo>
                      <a:pt x="146" y="87"/>
                    </a:lnTo>
                    <a:lnTo>
                      <a:pt x="143" y="79"/>
                    </a:lnTo>
                    <a:lnTo>
                      <a:pt x="135" y="71"/>
                    </a:lnTo>
                    <a:lnTo>
                      <a:pt x="129" y="64"/>
                    </a:lnTo>
                    <a:lnTo>
                      <a:pt x="120" y="57"/>
                    </a:lnTo>
                    <a:lnTo>
                      <a:pt x="101" y="47"/>
                    </a:lnTo>
                    <a:lnTo>
                      <a:pt x="81" y="37"/>
                    </a:lnTo>
                    <a:lnTo>
                      <a:pt x="60" y="28"/>
                    </a:lnTo>
                    <a:lnTo>
                      <a:pt x="41" y="18"/>
                    </a:lnTo>
                    <a:lnTo>
                      <a:pt x="24" y="10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15" y="22"/>
                    </a:lnTo>
                    <a:lnTo>
                      <a:pt x="34" y="32"/>
                    </a:lnTo>
                    <a:lnTo>
                      <a:pt x="54" y="40"/>
                    </a:lnTo>
                    <a:lnTo>
                      <a:pt x="75" y="49"/>
                    </a:lnTo>
                    <a:lnTo>
                      <a:pt x="94" y="59"/>
                    </a:lnTo>
                    <a:lnTo>
                      <a:pt x="111" y="69"/>
                    </a:lnTo>
                    <a:lnTo>
                      <a:pt x="118" y="74"/>
                    </a:lnTo>
                    <a:lnTo>
                      <a:pt x="124" y="79"/>
                    </a:lnTo>
                    <a:lnTo>
                      <a:pt x="128" y="86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46" y="8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02" name="Freeform 1174"/>
              <p:cNvSpPr>
                <a:spLocks/>
              </p:cNvSpPr>
              <p:nvPr/>
            </p:nvSpPr>
            <p:spPr bwMode="auto">
              <a:xfrm>
                <a:off x="3962" y="1996"/>
                <a:ext cx="23" cy="118"/>
              </a:xfrm>
              <a:custGeom>
                <a:avLst/>
                <a:gdLst/>
                <a:ahLst/>
                <a:cxnLst>
                  <a:cxn ang="0">
                    <a:pos x="23" y="112"/>
                  </a:cxn>
                  <a:cxn ang="0">
                    <a:pos x="23" y="112"/>
                  </a:cxn>
                  <a:cxn ang="0">
                    <a:pos x="17" y="102"/>
                  </a:cxn>
                  <a:cxn ang="0">
                    <a:pos x="15" y="90"/>
                  </a:cxn>
                  <a:cxn ang="0">
                    <a:pos x="15" y="75"/>
                  </a:cxn>
                  <a:cxn ang="0">
                    <a:pos x="17" y="59"/>
                  </a:cxn>
                  <a:cxn ang="0">
                    <a:pos x="17" y="44"/>
                  </a:cxn>
                  <a:cxn ang="0">
                    <a:pos x="19" y="29"/>
                  </a:cxn>
                  <a:cxn ang="0">
                    <a:pos x="17" y="14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" y="16"/>
                  </a:cxn>
                  <a:cxn ang="0">
                    <a:pos x="2" y="29"/>
                  </a:cxn>
                  <a:cxn ang="0">
                    <a:pos x="2" y="43"/>
                  </a:cxn>
                  <a:cxn ang="0">
                    <a:pos x="0" y="59"/>
                  </a:cxn>
                  <a:cxn ang="0">
                    <a:pos x="0" y="75"/>
                  </a:cxn>
                  <a:cxn ang="0">
                    <a:pos x="0" y="90"/>
                  </a:cxn>
                  <a:cxn ang="0">
                    <a:pos x="2" y="105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23" y="112"/>
                  </a:cxn>
                </a:cxnLst>
                <a:rect l="0" t="0" r="r" b="b"/>
                <a:pathLst>
                  <a:path w="23" h="118">
                    <a:moveTo>
                      <a:pt x="23" y="112"/>
                    </a:moveTo>
                    <a:lnTo>
                      <a:pt x="23" y="112"/>
                    </a:lnTo>
                    <a:lnTo>
                      <a:pt x="17" y="102"/>
                    </a:lnTo>
                    <a:lnTo>
                      <a:pt x="15" y="90"/>
                    </a:lnTo>
                    <a:lnTo>
                      <a:pt x="15" y="75"/>
                    </a:lnTo>
                    <a:lnTo>
                      <a:pt x="17" y="59"/>
                    </a:lnTo>
                    <a:lnTo>
                      <a:pt x="17" y="44"/>
                    </a:lnTo>
                    <a:lnTo>
                      <a:pt x="19" y="29"/>
                    </a:lnTo>
                    <a:lnTo>
                      <a:pt x="17" y="14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" y="16"/>
                    </a:lnTo>
                    <a:lnTo>
                      <a:pt x="2" y="29"/>
                    </a:lnTo>
                    <a:lnTo>
                      <a:pt x="2" y="43"/>
                    </a:lnTo>
                    <a:lnTo>
                      <a:pt x="0" y="59"/>
                    </a:lnTo>
                    <a:lnTo>
                      <a:pt x="0" y="75"/>
                    </a:lnTo>
                    <a:lnTo>
                      <a:pt x="0" y="90"/>
                    </a:lnTo>
                    <a:lnTo>
                      <a:pt x="2" y="105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23" y="1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03" name="Freeform 1175"/>
              <p:cNvSpPr>
                <a:spLocks/>
              </p:cNvSpPr>
              <p:nvPr/>
            </p:nvSpPr>
            <p:spPr bwMode="auto">
              <a:xfrm>
                <a:off x="3970" y="2108"/>
                <a:ext cx="116" cy="128"/>
              </a:xfrm>
              <a:custGeom>
                <a:avLst/>
                <a:gdLst/>
                <a:ahLst/>
                <a:cxnLst>
                  <a:cxn ang="0">
                    <a:pos x="109" y="128"/>
                  </a:cxn>
                  <a:cxn ang="0">
                    <a:pos x="116" y="121"/>
                  </a:cxn>
                  <a:cxn ang="0">
                    <a:pos x="114" y="109"/>
                  </a:cxn>
                  <a:cxn ang="0">
                    <a:pos x="113" y="99"/>
                  </a:cxn>
                  <a:cxn ang="0">
                    <a:pos x="109" y="89"/>
                  </a:cxn>
                  <a:cxn ang="0">
                    <a:pos x="103" y="81"/>
                  </a:cxn>
                  <a:cxn ang="0">
                    <a:pos x="90" y="65"/>
                  </a:cxn>
                  <a:cxn ang="0">
                    <a:pos x="75" y="54"/>
                  </a:cxn>
                  <a:cxn ang="0">
                    <a:pos x="58" y="40"/>
                  </a:cxn>
                  <a:cxn ang="0">
                    <a:pos x="41" y="28"/>
                  </a:cxn>
                  <a:cxn ang="0">
                    <a:pos x="26" y="15"/>
                  </a:cxn>
                  <a:cxn ang="0">
                    <a:pos x="15" y="0"/>
                  </a:cxn>
                  <a:cxn ang="0">
                    <a:pos x="0" y="6"/>
                  </a:cxn>
                  <a:cxn ang="0">
                    <a:pos x="15" y="25"/>
                  </a:cxn>
                  <a:cxn ang="0">
                    <a:pos x="32" y="39"/>
                  </a:cxn>
                  <a:cxn ang="0">
                    <a:pos x="49" y="52"/>
                  </a:cxn>
                  <a:cxn ang="0">
                    <a:pos x="64" y="64"/>
                  </a:cxn>
                  <a:cxn ang="0">
                    <a:pos x="79" y="76"/>
                  </a:cxn>
                  <a:cxn ang="0">
                    <a:pos x="90" y="89"/>
                  </a:cxn>
                  <a:cxn ang="0">
                    <a:pos x="94" y="94"/>
                  </a:cxn>
                  <a:cxn ang="0">
                    <a:pos x="97" y="103"/>
                  </a:cxn>
                  <a:cxn ang="0">
                    <a:pos x="99" y="111"/>
                  </a:cxn>
                  <a:cxn ang="0">
                    <a:pos x="99" y="121"/>
                  </a:cxn>
                  <a:cxn ang="0">
                    <a:pos x="109" y="113"/>
                  </a:cxn>
                  <a:cxn ang="0">
                    <a:pos x="109" y="128"/>
                  </a:cxn>
                  <a:cxn ang="0">
                    <a:pos x="116" y="128"/>
                  </a:cxn>
                  <a:cxn ang="0">
                    <a:pos x="116" y="121"/>
                  </a:cxn>
                  <a:cxn ang="0">
                    <a:pos x="109" y="128"/>
                  </a:cxn>
                </a:cxnLst>
                <a:rect l="0" t="0" r="r" b="b"/>
                <a:pathLst>
                  <a:path w="116" h="128">
                    <a:moveTo>
                      <a:pt x="109" y="128"/>
                    </a:moveTo>
                    <a:lnTo>
                      <a:pt x="116" y="121"/>
                    </a:lnTo>
                    <a:lnTo>
                      <a:pt x="114" y="109"/>
                    </a:lnTo>
                    <a:lnTo>
                      <a:pt x="113" y="99"/>
                    </a:lnTo>
                    <a:lnTo>
                      <a:pt x="109" y="89"/>
                    </a:lnTo>
                    <a:lnTo>
                      <a:pt x="103" y="81"/>
                    </a:lnTo>
                    <a:lnTo>
                      <a:pt x="90" y="65"/>
                    </a:lnTo>
                    <a:lnTo>
                      <a:pt x="75" y="54"/>
                    </a:lnTo>
                    <a:lnTo>
                      <a:pt x="58" y="40"/>
                    </a:lnTo>
                    <a:lnTo>
                      <a:pt x="41" y="28"/>
                    </a:lnTo>
                    <a:lnTo>
                      <a:pt x="26" y="15"/>
                    </a:lnTo>
                    <a:lnTo>
                      <a:pt x="15" y="0"/>
                    </a:lnTo>
                    <a:lnTo>
                      <a:pt x="0" y="6"/>
                    </a:lnTo>
                    <a:lnTo>
                      <a:pt x="15" y="25"/>
                    </a:lnTo>
                    <a:lnTo>
                      <a:pt x="32" y="39"/>
                    </a:lnTo>
                    <a:lnTo>
                      <a:pt x="49" y="52"/>
                    </a:lnTo>
                    <a:lnTo>
                      <a:pt x="64" y="64"/>
                    </a:lnTo>
                    <a:lnTo>
                      <a:pt x="79" y="76"/>
                    </a:lnTo>
                    <a:lnTo>
                      <a:pt x="90" y="89"/>
                    </a:lnTo>
                    <a:lnTo>
                      <a:pt x="94" y="94"/>
                    </a:lnTo>
                    <a:lnTo>
                      <a:pt x="97" y="103"/>
                    </a:lnTo>
                    <a:lnTo>
                      <a:pt x="99" y="111"/>
                    </a:lnTo>
                    <a:lnTo>
                      <a:pt x="99" y="121"/>
                    </a:lnTo>
                    <a:lnTo>
                      <a:pt x="109" y="113"/>
                    </a:lnTo>
                    <a:lnTo>
                      <a:pt x="109" y="128"/>
                    </a:lnTo>
                    <a:lnTo>
                      <a:pt x="116" y="128"/>
                    </a:lnTo>
                    <a:lnTo>
                      <a:pt x="116" y="121"/>
                    </a:lnTo>
                    <a:lnTo>
                      <a:pt x="109" y="1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04" name="Freeform 1176"/>
              <p:cNvSpPr>
                <a:spLocks/>
              </p:cNvSpPr>
              <p:nvPr/>
            </p:nvSpPr>
            <p:spPr bwMode="auto">
              <a:xfrm>
                <a:off x="4037" y="2221"/>
                <a:ext cx="42" cy="3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30"/>
                  </a:cxn>
                  <a:cxn ang="0">
                    <a:pos x="8" y="35"/>
                  </a:cxn>
                  <a:cxn ang="0">
                    <a:pos x="17" y="35"/>
                  </a:cxn>
                  <a:cxn ang="0">
                    <a:pos x="25" y="30"/>
                  </a:cxn>
                  <a:cxn ang="0">
                    <a:pos x="27" y="25"/>
                  </a:cxn>
                  <a:cxn ang="0">
                    <a:pos x="29" y="22"/>
                  </a:cxn>
                  <a:cxn ang="0">
                    <a:pos x="32" y="18"/>
                  </a:cxn>
                  <a:cxn ang="0">
                    <a:pos x="34" y="15"/>
                  </a:cxn>
                  <a:cxn ang="0">
                    <a:pos x="42" y="15"/>
                  </a:cxn>
                  <a:cxn ang="0">
                    <a:pos x="42" y="0"/>
                  </a:cxn>
                  <a:cxn ang="0">
                    <a:pos x="30" y="3"/>
                  </a:cxn>
                  <a:cxn ang="0">
                    <a:pos x="21" y="8"/>
                  </a:cxn>
                  <a:cxn ang="0">
                    <a:pos x="15" y="13"/>
                  </a:cxn>
                  <a:cxn ang="0">
                    <a:pos x="14" y="20"/>
                  </a:cxn>
                  <a:cxn ang="0">
                    <a:pos x="12" y="23"/>
                  </a:cxn>
                  <a:cxn ang="0">
                    <a:pos x="12" y="22"/>
                  </a:cxn>
                  <a:cxn ang="0">
                    <a:pos x="15" y="22"/>
                  </a:cxn>
                  <a:cxn ang="0">
                    <a:pos x="12" y="20"/>
                  </a:cxn>
                  <a:cxn ang="0">
                    <a:pos x="10" y="20"/>
                  </a:cxn>
                  <a:cxn ang="0">
                    <a:pos x="0" y="30"/>
                  </a:cxn>
                </a:cxnLst>
                <a:rect l="0" t="0" r="r" b="b"/>
                <a:pathLst>
                  <a:path w="42" h="35">
                    <a:moveTo>
                      <a:pt x="0" y="30"/>
                    </a:moveTo>
                    <a:lnTo>
                      <a:pt x="0" y="30"/>
                    </a:lnTo>
                    <a:lnTo>
                      <a:pt x="8" y="35"/>
                    </a:lnTo>
                    <a:lnTo>
                      <a:pt x="17" y="35"/>
                    </a:lnTo>
                    <a:lnTo>
                      <a:pt x="25" y="30"/>
                    </a:lnTo>
                    <a:lnTo>
                      <a:pt x="27" y="25"/>
                    </a:lnTo>
                    <a:lnTo>
                      <a:pt x="29" y="22"/>
                    </a:lnTo>
                    <a:lnTo>
                      <a:pt x="32" y="18"/>
                    </a:lnTo>
                    <a:lnTo>
                      <a:pt x="34" y="15"/>
                    </a:lnTo>
                    <a:lnTo>
                      <a:pt x="42" y="15"/>
                    </a:lnTo>
                    <a:lnTo>
                      <a:pt x="42" y="0"/>
                    </a:lnTo>
                    <a:lnTo>
                      <a:pt x="30" y="3"/>
                    </a:lnTo>
                    <a:lnTo>
                      <a:pt x="21" y="8"/>
                    </a:lnTo>
                    <a:lnTo>
                      <a:pt x="15" y="13"/>
                    </a:lnTo>
                    <a:lnTo>
                      <a:pt x="14" y="20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5" y="22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05" name="Freeform 1177"/>
              <p:cNvSpPr>
                <a:spLocks/>
              </p:cNvSpPr>
              <p:nvPr/>
            </p:nvSpPr>
            <p:spPr bwMode="auto">
              <a:xfrm>
                <a:off x="3987" y="2202"/>
                <a:ext cx="60" cy="4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50" y="49"/>
                  </a:cxn>
                  <a:cxn ang="0">
                    <a:pos x="60" y="39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11" y="5"/>
                  </a:cxn>
                  <a:cxn ang="0">
                    <a:pos x="3" y="0"/>
                  </a:cxn>
                  <a:cxn ang="0">
                    <a:pos x="0" y="10"/>
                  </a:cxn>
                </a:cxnLst>
                <a:rect l="0" t="0" r="r" b="b"/>
                <a:pathLst>
                  <a:path w="60" h="49">
                    <a:moveTo>
                      <a:pt x="0" y="10"/>
                    </a:moveTo>
                    <a:lnTo>
                      <a:pt x="2" y="17"/>
                    </a:lnTo>
                    <a:lnTo>
                      <a:pt x="50" y="49"/>
                    </a:lnTo>
                    <a:lnTo>
                      <a:pt x="60" y="39"/>
                    </a:lnTo>
                    <a:lnTo>
                      <a:pt x="11" y="5"/>
                    </a:lnTo>
                    <a:lnTo>
                      <a:pt x="0" y="10"/>
                    </a:lnTo>
                    <a:lnTo>
                      <a:pt x="11" y="5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06" name="Freeform 1178"/>
              <p:cNvSpPr>
                <a:spLocks/>
              </p:cNvSpPr>
              <p:nvPr/>
            </p:nvSpPr>
            <p:spPr bwMode="auto">
              <a:xfrm>
                <a:off x="3983" y="2212"/>
                <a:ext cx="22" cy="91"/>
              </a:xfrm>
              <a:custGeom>
                <a:avLst/>
                <a:gdLst/>
                <a:ahLst/>
                <a:cxnLst>
                  <a:cxn ang="0">
                    <a:pos x="19" y="80"/>
                  </a:cxn>
                  <a:cxn ang="0">
                    <a:pos x="22" y="85"/>
                  </a:cxn>
                  <a:cxn ang="0">
                    <a:pos x="21" y="64"/>
                  </a:cxn>
                  <a:cxn ang="0">
                    <a:pos x="17" y="41"/>
                  </a:cxn>
                  <a:cxn ang="0">
                    <a:pos x="17" y="31"/>
                  </a:cxn>
                  <a:cxn ang="0">
                    <a:pos x="17" y="19"/>
                  </a:cxn>
                  <a:cxn ang="0">
                    <a:pos x="17" y="10"/>
                  </a:cxn>
                  <a:cxn ang="0">
                    <a:pos x="19" y="4"/>
                  </a:cxn>
                  <a:cxn ang="0">
                    <a:pos x="4" y="0"/>
                  </a:cxn>
                  <a:cxn ang="0">
                    <a:pos x="2" y="9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2" y="42"/>
                  </a:cxn>
                  <a:cxn ang="0">
                    <a:pos x="6" y="66"/>
                  </a:cxn>
                  <a:cxn ang="0">
                    <a:pos x="7" y="86"/>
                  </a:cxn>
                  <a:cxn ang="0">
                    <a:pos x="11" y="91"/>
                  </a:cxn>
                  <a:cxn ang="0">
                    <a:pos x="7" y="86"/>
                  </a:cxn>
                  <a:cxn ang="0">
                    <a:pos x="7" y="90"/>
                  </a:cxn>
                  <a:cxn ang="0">
                    <a:pos x="11" y="91"/>
                  </a:cxn>
                  <a:cxn ang="0">
                    <a:pos x="19" y="80"/>
                  </a:cxn>
                </a:cxnLst>
                <a:rect l="0" t="0" r="r" b="b"/>
                <a:pathLst>
                  <a:path w="22" h="91">
                    <a:moveTo>
                      <a:pt x="19" y="80"/>
                    </a:moveTo>
                    <a:lnTo>
                      <a:pt x="22" y="85"/>
                    </a:lnTo>
                    <a:lnTo>
                      <a:pt x="21" y="64"/>
                    </a:lnTo>
                    <a:lnTo>
                      <a:pt x="17" y="41"/>
                    </a:lnTo>
                    <a:lnTo>
                      <a:pt x="17" y="31"/>
                    </a:lnTo>
                    <a:lnTo>
                      <a:pt x="17" y="19"/>
                    </a:lnTo>
                    <a:lnTo>
                      <a:pt x="17" y="10"/>
                    </a:lnTo>
                    <a:lnTo>
                      <a:pt x="19" y="4"/>
                    </a:lnTo>
                    <a:lnTo>
                      <a:pt x="4" y="0"/>
                    </a:lnTo>
                    <a:lnTo>
                      <a:pt x="2" y="9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2" y="42"/>
                    </a:lnTo>
                    <a:lnTo>
                      <a:pt x="6" y="66"/>
                    </a:lnTo>
                    <a:lnTo>
                      <a:pt x="7" y="86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7" y="90"/>
                    </a:lnTo>
                    <a:lnTo>
                      <a:pt x="11" y="91"/>
                    </a:lnTo>
                    <a:lnTo>
                      <a:pt x="19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07" name="Freeform 1179"/>
              <p:cNvSpPr>
                <a:spLocks/>
              </p:cNvSpPr>
              <p:nvPr/>
            </p:nvSpPr>
            <p:spPr bwMode="auto">
              <a:xfrm>
                <a:off x="3994" y="2292"/>
                <a:ext cx="81" cy="99"/>
              </a:xfrm>
              <a:custGeom>
                <a:avLst/>
                <a:gdLst/>
                <a:ahLst/>
                <a:cxnLst>
                  <a:cxn ang="0">
                    <a:pos x="81" y="94"/>
                  </a:cxn>
                  <a:cxn ang="0">
                    <a:pos x="77" y="89"/>
                  </a:cxn>
                  <a:cxn ang="0">
                    <a:pos x="70" y="81"/>
                  </a:cxn>
                  <a:cxn ang="0">
                    <a:pos x="64" y="74"/>
                  </a:cxn>
                  <a:cxn ang="0">
                    <a:pos x="60" y="69"/>
                  </a:cxn>
                  <a:cxn ang="0">
                    <a:pos x="58" y="64"/>
                  </a:cxn>
                  <a:cxn ang="0">
                    <a:pos x="55" y="54"/>
                  </a:cxn>
                  <a:cxn ang="0">
                    <a:pos x="53" y="43"/>
                  </a:cxn>
                  <a:cxn ang="0">
                    <a:pos x="49" y="33"/>
                  </a:cxn>
                  <a:cxn ang="0">
                    <a:pos x="42" y="21"/>
                  </a:cxn>
                  <a:cxn ang="0">
                    <a:pos x="28" y="11"/>
                  </a:cxn>
                  <a:cxn ang="0">
                    <a:pos x="8" y="0"/>
                  </a:cxn>
                  <a:cxn ang="0">
                    <a:pos x="0" y="11"/>
                  </a:cxn>
                  <a:cxn ang="0">
                    <a:pos x="19" y="21"/>
                  </a:cxn>
                  <a:cxn ang="0">
                    <a:pos x="30" y="32"/>
                  </a:cxn>
                  <a:cxn ang="0">
                    <a:pos x="36" y="38"/>
                  </a:cxn>
                  <a:cxn ang="0">
                    <a:pos x="38" y="47"/>
                  </a:cxn>
                  <a:cxn ang="0">
                    <a:pos x="40" y="57"/>
                  </a:cxn>
                  <a:cxn ang="0">
                    <a:pos x="43" y="69"/>
                  </a:cxn>
                  <a:cxn ang="0">
                    <a:pos x="47" y="75"/>
                  </a:cxn>
                  <a:cxn ang="0">
                    <a:pos x="51" y="82"/>
                  </a:cxn>
                  <a:cxn ang="0">
                    <a:pos x="58" y="91"/>
                  </a:cxn>
                  <a:cxn ang="0">
                    <a:pos x="68" y="99"/>
                  </a:cxn>
                  <a:cxn ang="0">
                    <a:pos x="64" y="94"/>
                  </a:cxn>
                  <a:cxn ang="0">
                    <a:pos x="81" y="94"/>
                  </a:cxn>
                </a:cxnLst>
                <a:rect l="0" t="0" r="r" b="b"/>
                <a:pathLst>
                  <a:path w="81" h="99">
                    <a:moveTo>
                      <a:pt x="81" y="94"/>
                    </a:moveTo>
                    <a:lnTo>
                      <a:pt x="77" y="89"/>
                    </a:lnTo>
                    <a:lnTo>
                      <a:pt x="70" y="81"/>
                    </a:lnTo>
                    <a:lnTo>
                      <a:pt x="64" y="74"/>
                    </a:lnTo>
                    <a:lnTo>
                      <a:pt x="60" y="69"/>
                    </a:lnTo>
                    <a:lnTo>
                      <a:pt x="58" y="64"/>
                    </a:lnTo>
                    <a:lnTo>
                      <a:pt x="55" y="54"/>
                    </a:lnTo>
                    <a:lnTo>
                      <a:pt x="53" y="43"/>
                    </a:lnTo>
                    <a:lnTo>
                      <a:pt x="49" y="33"/>
                    </a:lnTo>
                    <a:lnTo>
                      <a:pt x="42" y="21"/>
                    </a:lnTo>
                    <a:lnTo>
                      <a:pt x="28" y="11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19" y="21"/>
                    </a:lnTo>
                    <a:lnTo>
                      <a:pt x="30" y="32"/>
                    </a:lnTo>
                    <a:lnTo>
                      <a:pt x="36" y="38"/>
                    </a:lnTo>
                    <a:lnTo>
                      <a:pt x="38" y="47"/>
                    </a:lnTo>
                    <a:lnTo>
                      <a:pt x="40" y="57"/>
                    </a:lnTo>
                    <a:lnTo>
                      <a:pt x="43" y="69"/>
                    </a:lnTo>
                    <a:lnTo>
                      <a:pt x="47" y="75"/>
                    </a:lnTo>
                    <a:lnTo>
                      <a:pt x="51" y="82"/>
                    </a:lnTo>
                    <a:lnTo>
                      <a:pt x="58" y="91"/>
                    </a:lnTo>
                    <a:lnTo>
                      <a:pt x="68" y="99"/>
                    </a:lnTo>
                    <a:lnTo>
                      <a:pt x="64" y="94"/>
                    </a:lnTo>
                    <a:lnTo>
                      <a:pt x="81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08" name="Freeform 1180"/>
              <p:cNvSpPr>
                <a:spLocks/>
              </p:cNvSpPr>
              <p:nvPr/>
            </p:nvSpPr>
            <p:spPr bwMode="auto">
              <a:xfrm>
                <a:off x="4054" y="2386"/>
                <a:ext cx="21" cy="47"/>
              </a:xfrm>
              <a:custGeom>
                <a:avLst/>
                <a:gdLst/>
                <a:ahLst/>
                <a:cxnLst>
                  <a:cxn ang="0">
                    <a:pos x="8" y="47"/>
                  </a:cxn>
                  <a:cxn ang="0">
                    <a:pos x="15" y="40"/>
                  </a:cxn>
                  <a:cxn ang="0">
                    <a:pos x="17" y="22"/>
                  </a:cxn>
                  <a:cxn ang="0">
                    <a:pos x="21" y="0"/>
                  </a:cxn>
                  <a:cxn ang="0">
                    <a:pos x="4" y="0"/>
                  </a:cxn>
                  <a:cxn ang="0">
                    <a:pos x="2" y="20"/>
                  </a:cxn>
                  <a:cxn ang="0">
                    <a:pos x="0" y="40"/>
                  </a:cxn>
                  <a:cxn ang="0">
                    <a:pos x="8" y="32"/>
                  </a:cxn>
                  <a:cxn ang="0">
                    <a:pos x="8" y="47"/>
                  </a:cxn>
                  <a:cxn ang="0">
                    <a:pos x="15" y="47"/>
                  </a:cxn>
                  <a:cxn ang="0">
                    <a:pos x="15" y="40"/>
                  </a:cxn>
                  <a:cxn ang="0">
                    <a:pos x="8" y="47"/>
                  </a:cxn>
                </a:cxnLst>
                <a:rect l="0" t="0" r="r" b="b"/>
                <a:pathLst>
                  <a:path w="21" h="47">
                    <a:moveTo>
                      <a:pt x="8" y="47"/>
                    </a:moveTo>
                    <a:lnTo>
                      <a:pt x="15" y="40"/>
                    </a:lnTo>
                    <a:lnTo>
                      <a:pt x="17" y="22"/>
                    </a:lnTo>
                    <a:lnTo>
                      <a:pt x="21" y="0"/>
                    </a:lnTo>
                    <a:lnTo>
                      <a:pt x="4" y="0"/>
                    </a:lnTo>
                    <a:lnTo>
                      <a:pt x="2" y="20"/>
                    </a:lnTo>
                    <a:lnTo>
                      <a:pt x="0" y="40"/>
                    </a:lnTo>
                    <a:lnTo>
                      <a:pt x="8" y="32"/>
                    </a:lnTo>
                    <a:lnTo>
                      <a:pt x="8" y="47"/>
                    </a:lnTo>
                    <a:lnTo>
                      <a:pt x="15" y="47"/>
                    </a:lnTo>
                    <a:lnTo>
                      <a:pt x="15" y="40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09" name="Freeform 1181"/>
              <p:cNvSpPr>
                <a:spLocks/>
              </p:cNvSpPr>
              <p:nvPr/>
            </p:nvSpPr>
            <p:spPr bwMode="auto">
              <a:xfrm>
                <a:off x="3968" y="2418"/>
                <a:ext cx="94" cy="2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15" y="24"/>
                  </a:cxn>
                  <a:cxn ang="0">
                    <a:pos x="28" y="24"/>
                  </a:cxn>
                  <a:cxn ang="0">
                    <a:pos x="37" y="24"/>
                  </a:cxn>
                  <a:cxn ang="0">
                    <a:pos x="47" y="22"/>
                  </a:cxn>
                  <a:cxn ang="0">
                    <a:pos x="56" y="19"/>
                  </a:cxn>
                  <a:cxn ang="0">
                    <a:pos x="66" y="17"/>
                  </a:cxn>
                  <a:cxn ang="0">
                    <a:pos x="77" y="15"/>
                  </a:cxn>
                  <a:cxn ang="0">
                    <a:pos x="94" y="15"/>
                  </a:cxn>
                  <a:cxn ang="0">
                    <a:pos x="94" y="0"/>
                  </a:cxn>
                  <a:cxn ang="0">
                    <a:pos x="75" y="2"/>
                  </a:cxn>
                  <a:cxn ang="0">
                    <a:pos x="62" y="3"/>
                  </a:cxn>
                  <a:cxn ang="0">
                    <a:pos x="51" y="5"/>
                  </a:cxn>
                  <a:cxn ang="0">
                    <a:pos x="43" y="8"/>
                  </a:cxn>
                  <a:cxn ang="0">
                    <a:pos x="36" y="10"/>
                  </a:cxn>
                  <a:cxn ang="0">
                    <a:pos x="28" y="10"/>
                  </a:cxn>
                  <a:cxn ang="0">
                    <a:pos x="19" y="10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0" y="20"/>
                  </a:cxn>
                </a:cxnLst>
                <a:rect l="0" t="0" r="r" b="b"/>
                <a:pathLst>
                  <a:path w="94" h="24">
                    <a:moveTo>
                      <a:pt x="0" y="20"/>
                    </a:moveTo>
                    <a:lnTo>
                      <a:pt x="0" y="20"/>
                    </a:lnTo>
                    <a:lnTo>
                      <a:pt x="15" y="24"/>
                    </a:lnTo>
                    <a:lnTo>
                      <a:pt x="28" y="24"/>
                    </a:lnTo>
                    <a:lnTo>
                      <a:pt x="37" y="24"/>
                    </a:lnTo>
                    <a:lnTo>
                      <a:pt x="47" y="22"/>
                    </a:lnTo>
                    <a:lnTo>
                      <a:pt x="56" y="19"/>
                    </a:lnTo>
                    <a:lnTo>
                      <a:pt x="66" y="17"/>
                    </a:lnTo>
                    <a:lnTo>
                      <a:pt x="77" y="15"/>
                    </a:lnTo>
                    <a:lnTo>
                      <a:pt x="94" y="15"/>
                    </a:lnTo>
                    <a:lnTo>
                      <a:pt x="94" y="0"/>
                    </a:lnTo>
                    <a:lnTo>
                      <a:pt x="75" y="2"/>
                    </a:lnTo>
                    <a:lnTo>
                      <a:pt x="62" y="3"/>
                    </a:lnTo>
                    <a:lnTo>
                      <a:pt x="51" y="5"/>
                    </a:lnTo>
                    <a:lnTo>
                      <a:pt x="43" y="8"/>
                    </a:lnTo>
                    <a:lnTo>
                      <a:pt x="36" y="10"/>
                    </a:lnTo>
                    <a:lnTo>
                      <a:pt x="28" y="10"/>
                    </a:lnTo>
                    <a:lnTo>
                      <a:pt x="19" y="1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10" name="Freeform 1182"/>
              <p:cNvSpPr>
                <a:spLocks/>
              </p:cNvSpPr>
              <p:nvPr/>
            </p:nvSpPr>
            <p:spPr bwMode="auto">
              <a:xfrm>
                <a:off x="3765" y="2420"/>
                <a:ext cx="207" cy="47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47"/>
                  </a:cxn>
                  <a:cxn ang="0">
                    <a:pos x="34" y="45"/>
                  </a:cxn>
                  <a:cxn ang="0">
                    <a:pos x="58" y="40"/>
                  </a:cxn>
                  <a:cxn ang="0">
                    <a:pos x="83" y="33"/>
                  </a:cxn>
                  <a:cxn ang="0">
                    <a:pos x="109" y="27"/>
                  </a:cxn>
                  <a:cxn ang="0">
                    <a:pos x="133" y="20"/>
                  </a:cxn>
                  <a:cxn ang="0">
                    <a:pos x="158" y="15"/>
                  </a:cxn>
                  <a:cxn ang="0">
                    <a:pos x="169" y="15"/>
                  </a:cxn>
                  <a:cxn ang="0">
                    <a:pos x="180" y="15"/>
                  </a:cxn>
                  <a:cxn ang="0">
                    <a:pos x="192" y="15"/>
                  </a:cxn>
                  <a:cxn ang="0">
                    <a:pos x="203" y="18"/>
                  </a:cxn>
                  <a:cxn ang="0">
                    <a:pos x="207" y="5"/>
                  </a:cxn>
                  <a:cxn ang="0">
                    <a:pos x="194" y="1"/>
                  </a:cxn>
                  <a:cxn ang="0">
                    <a:pos x="180" y="0"/>
                  </a:cxn>
                  <a:cxn ang="0">
                    <a:pos x="167" y="0"/>
                  </a:cxn>
                  <a:cxn ang="0">
                    <a:pos x="154" y="1"/>
                  </a:cxn>
                  <a:cxn ang="0">
                    <a:pos x="130" y="6"/>
                  </a:cxn>
                  <a:cxn ang="0">
                    <a:pos x="103" y="13"/>
                  </a:cxn>
                  <a:cxn ang="0">
                    <a:pos x="79" y="20"/>
                  </a:cxn>
                  <a:cxn ang="0">
                    <a:pos x="55" y="27"/>
                  </a:cxn>
                  <a:cxn ang="0">
                    <a:pos x="30" y="32"/>
                  </a:cxn>
                  <a:cxn ang="0">
                    <a:pos x="8" y="33"/>
                  </a:cxn>
                  <a:cxn ang="0">
                    <a:pos x="15" y="40"/>
                  </a:cxn>
                  <a:cxn ang="0">
                    <a:pos x="0" y="40"/>
                  </a:cxn>
                  <a:cxn ang="0">
                    <a:pos x="0" y="47"/>
                  </a:cxn>
                  <a:cxn ang="0">
                    <a:pos x="8" y="47"/>
                  </a:cxn>
                  <a:cxn ang="0">
                    <a:pos x="0" y="40"/>
                  </a:cxn>
                </a:cxnLst>
                <a:rect l="0" t="0" r="r" b="b"/>
                <a:pathLst>
                  <a:path w="207" h="47">
                    <a:moveTo>
                      <a:pt x="0" y="40"/>
                    </a:moveTo>
                    <a:lnTo>
                      <a:pt x="8" y="47"/>
                    </a:lnTo>
                    <a:lnTo>
                      <a:pt x="34" y="45"/>
                    </a:lnTo>
                    <a:lnTo>
                      <a:pt x="58" y="40"/>
                    </a:lnTo>
                    <a:lnTo>
                      <a:pt x="83" y="33"/>
                    </a:lnTo>
                    <a:lnTo>
                      <a:pt x="109" y="27"/>
                    </a:lnTo>
                    <a:lnTo>
                      <a:pt x="133" y="20"/>
                    </a:lnTo>
                    <a:lnTo>
                      <a:pt x="158" y="15"/>
                    </a:lnTo>
                    <a:lnTo>
                      <a:pt x="169" y="15"/>
                    </a:lnTo>
                    <a:lnTo>
                      <a:pt x="180" y="15"/>
                    </a:lnTo>
                    <a:lnTo>
                      <a:pt x="192" y="15"/>
                    </a:lnTo>
                    <a:lnTo>
                      <a:pt x="203" y="18"/>
                    </a:lnTo>
                    <a:lnTo>
                      <a:pt x="207" y="5"/>
                    </a:lnTo>
                    <a:lnTo>
                      <a:pt x="194" y="1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4" y="1"/>
                    </a:lnTo>
                    <a:lnTo>
                      <a:pt x="130" y="6"/>
                    </a:lnTo>
                    <a:lnTo>
                      <a:pt x="103" y="13"/>
                    </a:lnTo>
                    <a:lnTo>
                      <a:pt x="79" y="20"/>
                    </a:lnTo>
                    <a:lnTo>
                      <a:pt x="55" y="27"/>
                    </a:lnTo>
                    <a:lnTo>
                      <a:pt x="30" y="32"/>
                    </a:lnTo>
                    <a:lnTo>
                      <a:pt x="8" y="33"/>
                    </a:lnTo>
                    <a:lnTo>
                      <a:pt x="15" y="40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8" y="47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11" name="Freeform 1183"/>
              <p:cNvSpPr>
                <a:spLocks/>
              </p:cNvSpPr>
              <p:nvPr/>
            </p:nvSpPr>
            <p:spPr bwMode="auto">
              <a:xfrm>
                <a:off x="3585" y="2438"/>
                <a:ext cx="195" cy="2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5" y="21"/>
                  </a:cxn>
                  <a:cxn ang="0">
                    <a:pos x="41" y="17"/>
                  </a:cxn>
                  <a:cxn ang="0">
                    <a:pos x="103" y="14"/>
                  </a:cxn>
                  <a:cxn ang="0">
                    <a:pos x="133" y="14"/>
                  </a:cxn>
                  <a:cxn ang="0">
                    <a:pos x="161" y="15"/>
                  </a:cxn>
                  <a:cxn ang="0">
                    <a:pos x="171" y="17"/>
                  </a:cxn>
                  <a:cxn ang="0">
                    <a:pos x="176" y="21"/>
                  </a:cxn>
                  <a:cxn ang="0">
                    <a:pos x="180" y="22"/>
                  </a:cxn>
                  <a:cxn ang="0">
                    <a:pos x="180" y="22"/>
                  </a:cxn>
                  <a:cxn ang="0">
                    <a:pos x="195" y="22"/>
                  </a:cxn>
                  <a:cxn ang="0">
                    <a:pos x="193" y="14"/>
                  </a:cxn>
                  <a:cxn ang="0">
                    <a:pos x="184" y="7"/>
                  </a:cxn>
                  <a:cxn ang="0">
                    <a:pos x="174" y="4"/>
                  </a:cxn>
                  <a:cxn ang="0">
                    <a:pos x="163" y="2"/>
                  </a:cxn>
                  <a:cxn ang="0">
                    <a:pos x="135" y="0"/>
                  </a:cxn>
                  <a:cxn ang="0">
                    <a:pos x="101" y="0"/>
                  </a:cxn>
                  <a:cxn ang="0">
                    <a:pos x="39" y="4"/>
                  </a:cxn>
                  <a:cxn ang="0">
                    <a:pos x="5" y="5"/>
                  </a:cxn>
                  <a:cxn ang="0">
                    <a:pos x="13" y="10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5" y="21"/>
                  </a:cxn>
                  <a:cxn ang="0">
                    <a:pos x="0" y="15"/>
                  </a:cxn>
                </a:cxnLst>
                <a:rect l="0" t="0" r="r" b="b"/>
                <a:pathLst>
                  <a:path w="195" h="22">
                    <a:moveTo>
                      <a:pt x="0" y="15"/>
                    </a:moveTo>
                    <a:lnTo>
                      <a:pt x="5" y="21"/>
                    </a:lnTo>
                    <a:lnTo>
                      <a:pt x="41" y="17"/>
                    </a:lnTo>
                    <a:lnTo>
                      <a:pt x="103" y="14"/>
                    </a:lnTo>
                    <a:lnTo>
                      <a:pt x="133" y="14"/>
                    </a:lnTo>
                    <a:lnTo>
                      <a:pt x="161" y="15"/>
                    </a:lnTo>
                    <a:lnTo>
                      <a:pt x="171" y="17"/>
                    </a:lnTo>
                    <a:lnTo>
                      <a:pt x="176" y="21"/>
                    </a:lnTo>
                    <a:lnTo>
                      <a:pt x="180" y="22"/>
                    </a:lnTo>
                    <a:lnTo>
                      <a:pt x="180" y="22"/>
                    </a:lnTo>
                    <a:lnTo>
                      <a:pt x="195" y="22"/>
                    </a:lnTo>
                    <a:lnTo>
                      <a:pt x="193" y="14"/>
                    </a:lnTo>
                    <a:lnTo>
                      <a:pt x="184" y="7"/>
                    </a:lnTo>
                    <a:lnTo>
                      <a:pt x="174" y="4"/>
                    </a:lnTo>
                    <a:lnTo>
                      <a:pt x="163" y="2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39" y="4"/>
                    </a:lnTo>
                    <a:lnTo>
                      <a:pt x="5" y="5"/>
                    </a:lnTo>
                    <a:lnTo>
                      <a:pt x="13" y="10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5" y="2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12" name="Freeform 1184"/>
              <p:cNvSpPr>
                <a:spLocks/>
              </p:cNvSpPr>
              <p:nvPr/>
            </p:nvSpPr>
            <p:spPr bwMode="auto">
              <a:xfrm>
                <a:off x="3517" y="2352"/>
                <a:ext cx="81" cy="101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0" y="12"/>
                  </a:cxn>
                  <a:cxn ang="0">
                    <a:pos x="17" y="26"/>
                  </a:cxn>
                  <a:cxn ang="0">
                    <a:pos x="28" y="37"/>
                  </a:cxn>
                  <a:cxn ang="0">
                    <a:pos x="36" y="46"/>
                  </a:cxn>
                  <a:cxn ang="0">
                    <a:pos x="43" y="54"/>
                  </a:cxn>
                  <a:cxn ang="0">
                    <a:pos x="53" y="73"/>
                  </a:cxn>
                  <a:cxn ang="0">
                    <a:pos x="68" y="101"/>
                  </a:cxn>
                  <a:cxn ang="0">
                    <a:pos x="81" y="96"/>
                  </a:cxn>
                  <a:cxn ang="0">
                    <a:pos x="68" y="66"/>
                  </a:cxn>
                  <a:cxn ang="0">
                    <a:pos x="56" y="47"/>
                  </a:cxn>
                  <a:cxn ang="0">
                    <a:pos x="49" y="37"/>
                  </a:cxn>
                  <a:cxn ang="0">
                    <a:pos x="40" y="27"/>
                  </a:cxn>
                  <a:cxn ang="0">
                    <a:pos x="28" y="15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6" y="14"/>
                  </a:cxn>
                </a:cxnLst>
                <a:rect l="0" t="0" r="r" b="b"/>
                <a:pathLst>
                  <a:path w="81" h="101">
                    <a:moveTo>
                      <a:pt x="6" y="14"/>
                    </a:moveTo>
                    <a:lnTo>
                      <a:pt x="0" y="12"/>
                    </a:lnTo>
                    <a:lnTo>
                      <a:pt x="17" y="26"/>
                    </a:lnTo>
                    <a:lnTo>
                      <a:pt x="28" y="37"/>
                    </a:lnTo>
                    <a:lnTo>
                      <a:pt x="36" y="46"/>
                    </a:lnTo>
                    <a:lnTo>
                      <a:pt x="43" y="54"/>
                    </a:lnTo>
                    <a:lnTo>
                      <a:pt x="53" y="73"/>
                    </a:lnTo>
                    <a:lnTo>
                      <a:pt x="68" y="101"/>
                    </a:lnTo>
                    <a:lnTo>
                      <a:pt x="81" y="96"/>
                    </a:lnTo>
                    <a:lnTo>
                      <a:pt x="68" y="66"/>
                    </a:lnTo>
                    <a:lnTo>
                      <a:pt x="56" y="47"/>
                    </a:lnTo>
                    <a:lnTo>
                      <a:pt x="49" y="37"/>
                    </a:lnTo>
                    <a:lnTo>
                      <a:pt x="40" y="27"/>
                    </a:lnTo>
                    <a:lnTo>
                      <a:pt x="28" y="15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13" name="Freeform 1185"/>
              <p:cNvSpPr>
                <a:spLocks/>
              </p:cNvSpPr>
              <p:nvPr/>
            </p:nvSpPr>
            <p:spPr bwMode="auto">
              <a:xfrm>
                <a:off x="3512" y="2351"/>
                <a:ext cx="15" cy="1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13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1" y="1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15" y="6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7" y="13"/>
                  </a:cxn>
                  <a:cxn ang="0">
                    <a:pos x="0" y="6"/>
                  </a:cxn>
                </a:cxnLst>
                <a:rect l="0" t="0" r="r" b="b"/>
                <a:pathLst>
                  <a:path w="15" h="15">
                    <a:moveTo>
                      <a:pt x="0" y="6"/>
                    </a:moveTo>
                    <a:lnTo>
                      <a:pt x="7" y="13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7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14" name="Freeform 1186"/>
              <p:cNvSpPr>
                <a:spLocks/>
              </p:cNvSpPr>
              <p:nvPr/>
            </p:nvSpPr>
            <p:spPr bwMode="auto">
              <a:xfrm>
                <a:off x="3512" y="2327"/>
                <a:ext cx="20" cy="30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5" y="5"/>
                  </a:cxn>
                  <a:cxn ang="0">
                    <a:pos x="1" y="19"/>
                  </a:cxn>
                  <a:cxn ang="0">
                    <a:pos x="0" y="30"/>
                  </a:cxn>
                  <a:cxn ang="0">
                    <a:pos x="15" y="30"/>
                  </a:cxn>
                  <a:cxn ang="0">
                    <a:pos x="16" y="20"/>
                  </a:cxn>
                  <a:cxn ang="0">
                    <a:pos x="20" y="7"/>
                  </a:cxn>
                  <a:cxn ang="0">
                    <a:pos x="16" y="0"/>
                  </a:cxn>
                  <a:cxn ang="0">
                    <a:pos x="20" y="7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7" y="12"/>
                  </a:cxn>
                </a:cxnLst>
                <a:rect l="0" t="0" r="r" b="b"/>
                <a:pathLst>
                  <a:path w="20" h="30">
                    <a:moveTo>
                      <a:pt x="7" y="12"/>
                    </a:moveTo>
                    <a:lnTo>
                      <a:pt x="5" y="5"/>
                    </a:lnTo>
                    <a:lnTo>
                      <a:pt x="1" y="19"/>
                    </a:lnTo>
                    <a:lnTo>
                      <a:pt x="0" y="30"/>
                    </a:lnTo>
                    <a:lnTo>
                      <a:pt x="15" y="30"/>
                    </a:lnTo>
                    <a:lnTo>
                      <a:pt x="16" y="20"/>
                    </a:lnTo>
                    <a:lnTo>
                      <a:pt x="20" y="7"/>
                    </a:lnTo>
                    <a:lnTo>
                      <a:pt x="16" y="0"/>
                    </a:lnTo>
                    <a:lnTo>
                      <a:pt x="20" y="7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15" name="Freeform 1187"/>
              <p:cNvSpPr>
                <a:spLocks/>
              </p:cNvSpPr>
              <p:nvPr/>
            </p:nvSpPr>
            <p:spPr bwMode="auto">
              <a:xfrm>
                <a:off x="3476" y="2305"/>
                <a:ext cx="52" cy="3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9" y="14"/>
                  </a:cxn>
                  <a:cxn ang="0">
                    <a:pos x="17" y="15"/>
                  </a:cxn>
                  <a:cxn ang="0">
                    <a:pos x="26" y="20"/>
                  </a:cxn>
                  <a:cxn ang="0">
                    <a:pos x="36" y="27"/>
                  </a:cxn>
                  <a:cxn ang="0">
                    <a:pos x="43" y="34"/>
                  </a:cxn>
                  <a:cxn ang="0">
                    <a:pos x="52" y="22"/>
                  </a:cxn>
                  <a:cxn ang="0">
                    <a:pos x="45" y="17"/>
                  </a:cxn>
                  <a:cxn ang="0">
                    <a:pos x="34" y="8"/>
                  </a:cxn>
                  <a:cxn ang="0">
                    <a:pos x="22" y="3"/>
                  </a:cxn>
                  <a:cxn ang="0">
                    <a:pos x="9" y="0"/>
                  </a:cxn>
                  <a:cxn ang="0">
                    <a:pos x="17" y="7"/>
                  </a:cxn>
                  <a:cxn ang="0">
                    <a:pos x="0" y="7"/>
                  </a:cxn>
                  <a:cxn ang="0">
                    <a:pos x="0" y="14"/>
                  </a:cxn>
                  <a:cxn ang="0">
                    <a:pos x="9" y="14"/>
                  </a:cxn>
                  <a:cxn ang="0">
                    <a:pos x="0" y="7"/>
                  </a:cxn>
                </a:cxnLst>
                <a:rect l="0" t="0" r="r" b="b"/>
                <a:pathLst>
                  <a:path w="52" h="34">
                    <a:moveTo>
                      <a:pt x="0" y="7"/>
                    </a:moveTo>
                    <a:lnTo>
                      <a:pt x="9" y="14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6" y="27"/>
                    </a:lnTo>
                    <a:lnTo>
                      <a:pt x="43" y="34"/>
                    </a:lnTo>
                    <a:lnTo>
                      <a:pt x="52" y="22"/>
                    </a:lnTo>
                    <a:lnTo>
                      <a:pt x="45" y="17"/>
                    </a:lnTo>
                    <a:lnTo>
                      <a:pt x="34" y="8"/>
                    </a:lnTo>
                    <a:lnTo>
                      <a:pt x="22" y="3"/>
                    </a:lnTo>
                    <a:lnTo>
                      <a:pt x="9" y="0"/>
                    </a:lnTo>
                    <a:lnTo>
                      <a:pt x="17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9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16" name="Freeform 1188"/>
              <p:cNvSpPr>
                <a:spLocks/>
              </p:cNvSpPr>
              <p:nvPr/>
            </p:nvSpPr>
            <p:spPr bwMode="auto">
              <a:xfrm>
                <a:off x="3476" y="2251"/>
                <a:ext cx="52" cy="6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4" y="5"/>
                  </a:cxn>
                  <a:cxn ang="0">
                    <a:pos x="32" y="10"/>
                  </a:cxn>
                  <a:cxn ang="0">
                    <a:pos x="26" y="15"/>
                  </a:cxn>
                  <a:cxn ang="0">
                    <a:pos x="19" y="22"/>
                  </a:cxn>
                  <a:cxn ang="0">
                    <a:pos x="13" y="30"/>
                  </a:cxn>
                  <a:cxn ang="0">
                    <a:pos x="7" y="39"/>
                  </a:cxn>
                  <a:cxn ang="0">
                    <a:pos x="2" y="49"/>
                  </a:cxn>
                  <a:cxn ang="0">
                    <a:pos x="0" y="61"/>
                  </a:cxn>
                  <a:cxn ang="0">
                    <a:pos x="17" y="61"/>
                  </a:cxn>
                  <a:cxn ang="0">
                    <a:pos x="17" y="52"/>
                  </a:cxn>
                  <a:cxn ang="0">
                    <a:pos x="20" y="44"/>
                  </a:cxn>
                  <a:cxn ang="0">
                    <a:pos x="26" y="37"/>
                  </a:cxn>
                  <a:cxn ang="0">
                    <a:pos x="32" y="32"/>
                  </a:cxn>
                  <a:cxn ang="0">
                    <a:pos x="37" y="25"/>
                  </a:cxn>
                  <a:cxn ang="0">
                    <a:pos x="43" y="19"/>
                  </a:cxn>
                  <a:cxn ang="0">
                    <a:pos x="49" y="12"/>
                  </a:cxn>
                  <a:cxn ang="0">
                    <a:pos x="52" y="2"/>
                  </a:cxn>
                  <a:cxn ang="0">
                    <a:pos x="52" y="2"/>
                  </a:cxn>
                  <a:cxn ang="0">
                    <a:pos x="36" y="0"/>
                  </a:cxn>
                </a:cxnLst>
                <a:rect l="0" t="0" r="r" b="b"/>
                <a:pathLst>
                  <a:path w="52" h="61">
                    <a:moveTo>
                      <a:pt x="36" y="0"/>
                    </a:moveTo>
                    <a:lnTo>
                      <a:pt x="36" y="0"/>
                    </a:lnTo>
                    <a:lnTo>
                      <a:pt x="34" y="5"/>
                    </a:lnTo>
                    <a:lnTo>
                      <a:pt x="32" y="10"/>
                    </a:lnTo>
                    <a:lnTo>
                      <a:pt x="26" y="15"/>
                    </a:lnTo>
                    <a:lnTo>
                      <a:pt x="19" y="22"/>
                    </a:lnTo>
                    <a:lnTo>
                      <a:pt x="13" y="30"/>
                    </a:lnTo>
                    <a:lnTo>
                      <a:pt x="7" y="39"/>
                    </a:lnTo>
                    <a:lnTo>
                      <a:pt x="2" y="49"/>
                    </a:lnTo>
                    <a:lnTo>
                      <a:pt x="0" y="61"/>
                    </a:lnTo>
                    <a:lnTo>
                      <a:pt x="17" y="61"/>
                    </a:lnTo>
                    <a:lnTo>
                      <a:pt x="17" y="52"/>
                    </a:lnTo>
                    <a:lnTo>
                      <a:pt x="20" y="44"/>
                    </a:lnTo>
                    <a:lnTo>
                      <a:pt x="26" y="37"/>
                    </a:lnTo>
                    <a:lnTo>
                      <a:pt x="32" y="32"/>
                    </a:lnTo>
                    <a:lnTo>
                      <a:pt x="37" y="25"/>
                    </a:lnTo>
                    <a:lnTo>
                      <a:pt x="43" y="19"/>
                    </a:lnTo>
                    <a:lnTo>
                      <a:pt x="49" y="1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17" name="Freeform 1189"/>
              <p:cNvSpPr>
                <a:spLocks/>
              </p:cNvSpPr>
              <p:nvPr/>
            </p:nvSpPr>
            <p:spPr bwMode="auto">
              <a:xfrm>
                <a:off x="3480" y="2109"/>
                <a:ext cx="48" cy="14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7"/>
                  </a:cxn>
                  <a:cxn ang="0">
                    <a:pos x="13" y="32"/>
                  </a:cxn>
                  <a:cxn ang="0">
                    <a:pos x="24" y="70"/>
                  </a:cxn>
                  <a:cxn ang="0">
                    <a:pos x="28" y="90"/>
                  </a:cxn>
                  <a:cxn ang="0">
                    <a:pos x="32" y="110"/>
                  </a:cxn>
                  <a:cxn ang="0">
                    <a:pos x="33" y="129"/>
                  </a:cxn>
                  <a:cxn ang="0">
                    <a:pos x="32" y="142"/>
                  </a:cxn>
                  <a:cxn ang="0">
                    <a:pos x="48" y="144"/>
                  </a:cxn>
                  <a:cxn ang="0">
                    <a:pos x="48" y="127"/>
                  </a:cxn>
                  <a:cxn ang="0">
                    <a:pos x="47" y="108"/>
                  </a:cxn>
                  <a:cxn ang="0">
                    <a:pos x="43" y="88"/>
                  </a:cxn>
                  <a:cxn ang="0">
                    <a:pos x="39" y="66"/>
                  </a:cxn>
                  <a:cxn ang="0">
                    <a:pos x="28" y="27"/>
                  </a:cxn>
                  <a:cxn ang="0">
                    <a:pos x="16" y="0"/>
                  </a:cxn>
                  <a:cxn ang="0">
                    <a:pos x="15" y="7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1" y="0"/>
                  </a:cxn>
                </a:cxnLst>
                <a:rect l="0" t="0" r="r" b="b"/>
                <a:pathLst>
                  <a:path w="48" h="144">
                    <a:moveTo>
                      <a:pt x="1" y="0"/>
                    </a:moveTo>
                    <a:lnTo>
                      <a:pt x="1" y="7"/>
                    </a:lnTo>
                    <a:lnTo>
                      <a:pt x="13" y="32"/>
                    </a:lnTo>
                    <a:lnTo>
                      <a:pt x="24" y="70"/>
                    </a:lnTo>
                    <a:lnTo>
                      <a:pt x="28" y="90"/>
                    </a:lnTo>
                    <a:lnTo>
                      <a:pt x="32" y="110"/>
                    </a:lnTo>
                    <a:lnTo>
                      <a:pt x="33" y="129"/>
                    </a:lnTo>
                    <a:lnTo>
                      <a:pt x="32" y="142"/>
                    </a:lnTo>
                    <a:lnTo>
                      <a:pt x="48" y="144"/>
                    </a:lnTo>
                    <a:lnTo>
                      <a:pt x="48" y="127"/>
                    </a:lnTo>
                    <a:lnTo>
                      <a:pt x="47" y="108"/>
                    </a:lnTo>
                    <a:lnTo>
                      <a:pt x="43" y="88"/>
                    </a:lnTo>
                    <a:lnTo>
                      <a:pt x="39" y="66"/>
                    </a:lnTo>
                    <a:lnTo>
                      <a:pt x="28" y="27"/>
                    </a:lnTo>
                    <a:lnTo>
                      <a:pt x="16" y="0"/>
                    </a:lnTo>
                    <a:lnTo>
                      <a:pt x="15" y="7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18" name="Freeform 1190"/>
              <p:cNvSpPr>
                <a:spLocks/>
              </p:cNvSpPr>
              <p:nvPr/>
            </p:nvSpPr>
            <p:spPr bwMode="auto">
              <a:xfrm>
                <a:off x="3481" y="2054"/>
                <a:ext cx="61" cy="62"/>
              </a:xfrm>
              <a:custGeom>
                <a:avLst/>
                <a:gdLst/>
                <a:ahLst/>
                <a:cxnLst>
                  <a:cxn ang="0">
                    <a:pos x="46" y="1"/>
                  </a:cxn>
                  <a:cxn ang="0">
                    <a:pos x="47" y="0"/>
                  </a:cxn>
                  <a:cxn ang="0">
                    <a:pos x="32" y="18"/>
                  </a:cxn>
                  <a:cxn ang="0">
                    <a:pos x="21" y="32"/>
                  </a:cxn>
                  <a:cxn ang="0">
                    <a:pos x="10" y="44"/>
                  </a:cxn>
                  <a:cxn ang="0">
                    <a:pos x="0" y="55"/>
                  </a:cxn>
                  <a:cxn ang="0">
                    <a:pos x="14" y="62"/>
                  </a:cxn>
                  <a:cxn ang="0">
                    <a:pos x="23" y="52"/>
                  </a:cxn>
                  <a:cxn ang="0">
                    <a:pos x="32" y="40"/>
                  </a:cxn>
                  <a:cxn ang="0">
                    <a:pos x="46" y="27"/>
                  </a:cxn>
                  <a:cxn ang="0">
                    <a:pos x="59" y="8"/>
                  </a:cxn>
                  <a:cxn ang="0">
                    <a:pos x="61" y="6"/>
                  </a:cxn>
                  <a:cxn ang="0">
                    <a:pos x="46" y="1"/>
                  </a:cxn>
                </a:cxnLst>
                <a:rect l="0" t="0" r="r" b="b"/>
                <a:pathLst>
                  <a:path w="61" h="62">
                    <a:moveTo>
                      <a:pt x="46" y="1"/>
                    </a:moveTo>
                    <a:lnTo>
                      <a:pt x="47" y="0"/>
                    </a:lnTo>
                    <a:lnTo>
                      <a:pt x="32" y="18"/>
                    </a:lnTo>
                    <a:lnTo>
                      <a:pt x="21" y="32"/>
                    </a:lnTo>
                    <a:lnTo>
                      <a:pt x="10" y="44"/>
                    </a:lnTo>
                    <a:lnTo>
                      <a:pt x="0" y="55"/>
                    </a:lnTo>
                    <a:lnTo>
                      <a:pt x="14" y="62"/>
                    </a:lnTo>
                    <a:lnTo>
                      <a:pt x="23" y="52"/>
                    </a:lnTo>
                    <a:lnTo>
                      <a:pt x="32" y="40"/>
                    </a:lnTo>
                    <a:lnTo>
                      <a:pt x="46" y="27"/>
                    </a:lnTo>
                    <a:lnTo>
                      <a:pt x="59" y="8"/>
                    </a:lnTo>
                    <a:lnTo>
                      <a:pt x="61" y="6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19" name="Freeform 1191"/>
              <p:cNvSpPr>
                <a:spLocks/>
              </p:cNvSpPr>
              <p:nvPr/>
            </p:nvSpPr>
            <p:spPr bwMode="auto">
              <a:xfrm>
                <a:off x="3527" y="2027"/>
                <a:ext cx="33" cy="3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24" y="3"/>
                  </a:cxn>
                  <a:cxn ang="0">
                    <a:pos x="15" y="8"/>
                  </a:cxn>
                  <a:cxn ang="0">
                    <a:pos x="7" y="15"/>
                  </a:cxn>
                  <a:cxn ang="0">
                    <a:pos x="3" y="22"/>
                  </a:cxn>
                  <a:cxn ang="0">
                    <a:pos x="0" y="28"/>
                  </a:cxn>
                  <a:cxn ang="0">
                    <a:pos x="15" y="33"/>
                  </a:cxn>
                  <a:cxn ang="0">
                    <a:pos x="16" y="28"/>
                  </a:cxn>
                  <a:cxn ang="0">
                    <a:pos x="20" y="23"/>
                  </a:cxn>
                  <a:cxn ang="0">
                    <a:pos x="24" y="18"/>
                  </a:cxn>
                  <a:cxn ang="0">
                    <a:pos x="31" y="15"/>
                  </a:cxn>
                  <a:cxn ang="0">
                    <a:pos x="22" y="13"/>
                  </a:cxn>
                  <a:cxn ang="0">
                    <a:pos x="33" y="3"/>
                  </a:cxn>
                  <a:cxn ang="0">
                    <a:pos x="28" y="0"/>
                  </a:cxn>
                  <a:cxn ang="0">
                    <a:pos x="24" y="3"/>
                  </a:cxn>
                  <a:cxn ang="0">
                    <a:pos x="33" y="3"/>
                  </a:cxn>
                </a:cxnLst>
                <a:rect l="0" t="0" r="r" b="b"/>
                <a:pathLst>
                  <a:path w="33" h="33">
                    <a:moveTo>
                      <a:pt x="33" y="3"/>
                    </a:moveTo>
                    <a:lnTo>
                      <a:pt x="24" y="3"/>
                    </a:lnTo>
                    <a:lnTo>
                      <a:pt x="15" y="8"/>
                    </a:lnTo>
                    <a:lnTo>
                      <a:pt x="7" y="15"/>
                    </a:lnTo>
                    <a:lnTo>
                      <a:pt x="3" y="22"/>
                    </a:lnTo>
                    <a:lnTo>
                      <a:pt x="0" y="28"/>
                    </a:lnTo>
                    <a:lnTo>
                      <a:pt x="15" y="33"/>
                    </a:lnTo>
                    <a:lnTo>
                      <a:pt x="16" y="28"/>
                    </a:lnTo>
                    <a:lnTo>
                      <a:pt x="20" y="23"/>
                    </a:lnTo>
                    <a:lnTo>
                      <a:pt x="24" y="18"/>
                    </a:lnTo>
                    <a:lnTo>
                      <a:pt x="31" y="15"/>
                    </a:lnTo>
                    <a:lnTo>
                      <a:pt x="22" y="13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24" y="3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20" name="Freeform 1192"/>
              <p:cNvSpPr>
                <a:spLocks/>
              </p:cNvSpPr>
              <p:nvPr/>
            </p:nvSpPr>
            <p:spPr bwMode="auto">
              <a:xfrm>
                <a:off x="3549" y="2025"/>
                <a:ext cx="58" cy="27"/>
              </a:xfrm>
              <a:custGeom>
                <a:avLst/>
                <a:gdLst/>
                <a:ahLst/>
                <a:cxnLst>
                  <a:cxn ang="0">
                    <a:pos x="43" y="3"/>
                  </a:cxn>
                  <a:cxn ang="0">
                    <a:pos x="43" y="0"/>
                  </a:cxn>
                  <a:cxn ang="0">
                    <a:pos x="40" y="5"/>
                  </a:cxn>
                  <a:cxn ang="0">
                    <a:pos x="38" y="9"/>
                  </a:cxn>
                  <a:cxn ang="0">
                    <a:pos x="34" y="12"/>
                  </a:cxn>
                  <a:cxn ang="0">
                    <a:pos x="30" y="14"/>
                  </a:cxn>
                  <a:cxn ang="0">
                    <a:pos x="28" y="14"/>
                  </a:cxn>
                  <a:cxn ang="0">
                    <a:pos x="23" y="14"/>
                  </a:cxn>
                  <a:cxn ang="0">
                    <a:pos x="17" y="10"/>
                  </a:cxn>
                  <a:cxn ang="0">
                    <a:pos x="11" y="5"/>
                  </a:cxn>
                  <a:cxn ang="0">
                    <a:pos x="0" y="15"/>
                  </a:cxn>
                  <a:cxn ang="0">
                    <a:pos x="9" y="22"/>
                  </a:cxn>
                  <a:cxn ang="0">
                    <a:pos x="19" y="27"/>
                  </a:cxn>
                  <a:cxn ang="0">
                    <a:pos x="26" y="27"/>
                  </a:cxn>
                  <a:cxn ang="0">
                    <a:pos x="36" y="27"/>
                  </a:cxn>
                  <a:cxn ang="0">
                    <a:pos x="43" y="22"/>
                  </a:cxn>
                  <a:cxn ang="0">
                    <a:pos x="49" y="19"/>
                  </a:cxn>
                  <a:cxn ang="0">
                    <a:pos x="53" y="12"/>
                  </a:cxn>
                  <a:cxn ang="0">
                    <a:pos x="58" y="5"/>
                  </a:cxn>
                  <a:cxn ang="0">
                    <a:pos x="58" y="2"/>
                  </a:cxn>
                  <a:cxn ang="0">
                    <a:pos x="43" y="3"/>
                  </a:cxn>
                </a:cxnLst>
                <a:rect l="0" t="0" r="r" b="b"/>
                <a:pathLst>
                  <a:path w="58" h="27">
                    <a:moveTo>
                      <a:pt x="43" y="3"/>
                    </a:moveTo>
                    <a:lnTo>
                      <a:pt x="43" y="0"/>
                    </a:lnTo>
                    <a:lnTo>
                      <a:pt x="40" y="5"/>
                    </a:lnTo>
                    <a:lnTo>
                      <a:pt x="38" y="9"/>
                    </a:lnTo>
                    <a:lnTo>
                      <a:pt x="34" y="12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3" y="14"/>
                    </a:lnTo>
                    <a:lnTo>
                      <a:pt x="17" y="10"/>
                    </a:lnTo>
                    <a:lnTo>
                      <a:pt x="11" y="5"/>
                    </a:lnTo>
                    <a:lnTo>
                      <a:pt x="0" y="15"/>
                    </a:lnTo>
                    <a:lnTo>
                      <a:pt x="9" y="22"/>
                    </a:lnTo>
                    <a:lnTo>
                      <a:pt x="19" y="27"/>
                    </a:lnTo>
                    <a:lnTo>
                      <a:pt x="26" y="27"/>
                    </a:lnTo>
                    <a:lnTo>
                      <a:pt x="36" y="27"/>
                    </a:lnTo>
                    <a:lnTo>
                      <a:pt x="43" y="22"/>
                    </a:lnTo>
                    <a:lnTo>
                      <a:pt x="49" y="19"/>
                    </a:lnTo>
                    <a:lnTo>
                      <a:pt x="53" y="12"/>
                    </a:lnTo>
                    <a:lnTo>
                      <a:pt x="58" y="5"/>
                    </a:lnTo>
                    <a:lnTo>
                      <a:pt x="58" y="2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21" name="Freeform 1193"/>
              <p:cNvSpPr>
                <a:spLocks/>
              </p:cNvSpPr>
              <p:nvPr/>
            </p:nvSpPr>
            <p:spPr bwMode="auto">
              <a:xfrm>
                <a:off x="3579" y="1968"/>
                <a:ext cx="28" cy="6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5"/>
                  </a:cxn>
                  <a:cxn ang="0">
                    <a:pos x="0" y="17"/>
                  </a:cxn>
                  <a:cxn ang="0">
                    <a:pos x="0" y="28"/>
                  </a:cxn>
                  <a:cxn ang="0">
                    <a:pos x="0" y="37"/>
                  </a:cxn>
                  <a:cxn ang="0">
                    <a:pos x="4" y="45"/>
                  </a:cxn>
                  <a:cxn ang="0">
                    <a:pos x="10" y="55"/>
                  </a:cxn>
                  <a:cxn ang="0">
                    <a:pos x="13" y="60"/>
                  </a:cxn>
                  <a:cxn ang="0">
                    <a:pos x="28" y="59"/>
                  </a:cxn>
                  <a:cxn ang="0">
                    <a:pos x="23" y="49"/>
                  </a:cxn>
                  <a:cxn ang="0">
                    <a:pos x="17" y="40"/>
                  </a:cxn>
                  <a:cxn ang="0">
                    <a:pos x="15" y="35"/>
                  </a:cxn>
                  <a:cxn ang="0">
                    <a:pos x="15" y="28"/>
                  </a:cxn>
                  <a:cxn ang="0">
                    <a:pos x="15" y="20"/>
                  </a:cxn>
                  <a:cxn ang="0">
                    <a:pos x="19" y="8"/>
                  </a:cxn>
                  <a:cxn ang="0">
                    <a:pos x="13" y="1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4" y="5"/>
                  </a:cxn>
                  <a:cxn ang="0">
                    <a:pos x="8" y="0"/>
                  </a:cxn>
                </a:cxnLst>
                <a:rect l="0" t="0" r="r" b="b"/>
                <a:pathLst>
                  <a:path w="28" h="60">
                    <a:moveTo>
                      <a:pt x="8" y="0"/>
                    </a:moveTo>
                    <a:lnTo>
                      <a:pt x="4" y="5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4" y="45"/>
                    </a:lnTo>
                    <a:lnTo>
                      <a:pt x="10" y="55"/>
                    </a:lnTo>
                    <a:lnTo>
                      <a:pt x="13" y="60"/>
                    </a:lnTo>
                    <a:lnTo>
                      <a:pt x="28" y="59"/>
                    </a:lnTo>
                    <a:lnTo>
                      <a:pt x="23" y="49"/>
                    </a:lnTo>
                    <a:lnTo>
                      <a:pt x="17" y="40"/>
                    </a:lnTo>
                    <a:lnTo>
                      <a:pt x="15" y="35"/>
                    </a:lnTo>
                    <a:lnTo>
                      <a:pt x="15" y="28"/>
                    </a:lnTo>
                    <a:lnTo>
                      <a:pt x="15" y="20"/>
                    </a:lnTo>
                    <a:lnTo>
                      <a:pt x="19" y="8"/>
                    </a:lnTo>
                    <a:lnTo>
                      <a:pt x="13" y="1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4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22" name="Freeform 1194"/>
              <p:cNvSpPr>
                <a:spLocks/>
              </p:cNvSpPr>
              <p:nvPr/>
            </p:nvSpPr>
            <p:spPr bwMode="auto">
              <a:xfrm>
                <a:off x="3587" y="1872"/>
                <a:ext cx="71" cy="109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6" y="3"/>
                  </a:cxn>
                  <a:cxn ang="0">
                    <a:pos x="41" y="43"/>
                  </a:cxn>
                  <a:cxn ang="0">
                    <a:pos x="33" y="70"/>
                  </a:cxn>
                  <a:cxn ang="0">
                    <a:pos x="28" y="79"/>
                  </a:cxn>
                  <a:cxn ang="0">
                    <a:pos x="22" y="86"/>
                  </a:cxn>
                  <a:cxn ang="0">
                    <a:pos x="15" y="91"/>
                  </a:cxn>
                  <a:cxn ang="0">
                    <a:pos x="0" y="96"/>
                  </a:cxn>
                  <a:cxn ang="0">
                    <a:pos x="5" y="109"/>
                  </a:cxn>
                  <a:cxn ang="0">
                    <a:pos x="22" y="102"/>
                  </a:cxn>
                  <a:cxn ang="0">
                    <a:pos x="33" y="96"/>
                  </a:cxn>
                  <a:cxn ang="0">
                    <a:pos x="43" y="86"/>
                  </a:cxn>
                  <a:cxn ang="0">
                    <a:pos x="48" y="74"/>
                  </a:cxn>
                  <a:cxn ang="0">
                    <a:pos x="56" y="47"/>
                  </a:cxn>
                  <a:cxn ang="0">
                    <a:pos x="71" y="8"/>
                  </a:cxn>
                  <a:cxn ang="0">
                    <a:pos x="64" y="13"/>
                  </a:cxn>
                  <a:cxn ang="0">
                    <a:pos x="64" y="0"/>
                  </a:cxn>
                  <a:cxn ang="0">
                    <a:pos x="58" y="0"/>
                  </a:cxn>
                  <a:cxn ang="0">
                    <a:pos x="56" y="3"/>
                  </a:cxn>
                  <a:cxn ang="0">
                    <a:pos x="64" y="0"/>
                  </a:cxn>
                </a:cxnLst>
                <a:rect l="0" t="0" r="r" b="b"/>
                <a:pathLst>
                  <a:path w="71" h="109">
                    <a:moveTo>
                      <a:pt x="64" y="0"/>
                    </a:moveTo>
                    <a:lnTo>
                      <a:pt x="56" y="3"/>
                    </a:lnTo>
                    <a:lnTo>
                      <a:pt x="41" y="43"/>
                    </a:lnTo>
                    <a:lnTo>
                      <a:pt x="33" y="70"/>
                    </a:lnTo>
                    <a:lnTo>
                      <a:pt x="28" y="79"/>
                    </a:lnTo>
                    <a:lnTo>
                      <a:pt x="22" y="86"/>
                    </a:lnTo>
                    <a:lnTo>
                      <a:pt x="15" y="91"/>
                    </a:lnTo>
                    <a:lnTo>
                      <a:pt x="0" y="96"/>
                    </a:lnTo>
                    <a:lnTo>
                      <a:pt x="5" y="109"/>
                    </a:lnTo>
                    <a:lnTo>
                      <a:pt x="22" y="102"/>
                    </a:lnTo>
                    <a:lnTo>
                      <a:pt x="33" y="96"/>
                    </a:lnTo>
                    <a:lnTo>
                      <a:pt x="43" y="86"/>
                    </a:lnTo>
                    <a:lnTo>
                      <a:pt x="48" y="74"/>
                    </a:lnTo>
                    <a:lnTo>
                      <a:pt x="56" y="47"/>
                    </a:lnTo>
                    <a:lnTo>
                      <a:pt x="71" y="8"/>
                    </a:lnTo>
                    <a:lnTo>
                      <a:pt x="64" y="13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23" name="Freeform 1195"/>
              <p:cNvSpPr>
                <a:spLocks/>
              </p:cNvSpPr>
              <p:nvPr/>
            </p:nvSpPr>
            <p:spPr bwMode="auto">
              <a:xfrm>
                <a:off x="3651" y="1782"/>
                <a:ext cx="82" cy="103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67" y="0"/>
                  </a:cxn>
                  <a:cxn ang="0">
                    <a:pos x="65" y="9"/>
                  </a:cxn>
                  <a:cxn ang="0">
                    <a:pos x="58" y="20"/>
                  </a:cxn>
                  <a:cxn ang="0">
                    <a:pos x="48" y="36"/>
                  </a:cxn>
                  <a:cxn ang="0">
                    <a:pos x="37" y="52"/>
                  </a:cxn>
                  <a:cxn ang="0">
                    <a:pos x="24" y="66"/>
                  </a:cxn>
                  <a:cxn ang="0">
                    <a:pos x="13" y="79"/>
                  </a:cxn>
                  <a:cxn ang="0">
                    <a:pos x="3" y="88"/>
                  </a:cxn>
                  <a:cxn ang="0">
                    <a:pos x="0" y="90"/>
                  </a:cxn>
                  <a:cxn ang="0">
                    <a:pos x="0" y="103"/>
                  </a:cxn>
                  <a:cxn ang="0">
                    <a:pos x="13" y="98"/>
                  </a:cxn>
                  <a:cxn ang="0">
                    <a:pos x="24" y="90"/>
                  </a:cxn>
                  <a:cxn ang="0">
                    <a:pos x="37" y="76"/>
                  </a:cxn>
                  <a:cxn ang="0">
                    <a:pos x="50" y="59"/>
                  </a:cxn>
                  <a:cxn ang="0">
                    <a:pos x="61" y="42"/>
                  </a:cxn>
                  <a:cxn ang="0">
                    <a:pos x="73" y="27"/>
                  </a:cxn>
                  <a:cxn ang="0">
                    <a:pos x="78" y="14"/>
                  </a:cxn>
                  <a:cxn ang="0">
                    <a:pos x="82" y="0"/>
                  </a:cxn>
                  <a:cxn ang="0">
                    <a:pos x="67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67" y="0"/>
                    </a:lnTo>
                    <a:lnTo>
                      <a:pt x="65" y="9"/>
                    </a:lnTo>
                    <a:lnTo>
                      <a:pt x="58" y="20"/>
                    </a:lnTo>
                    <a:lnTo>
                      <a:pt x="48" y="36"/>
                    </a:lnTo>
                    <a:lnTo>
                      <a:pt x="37" y="52"/>
                    </a:lnTo>
                    <a:lnTo>
                      <a:pt x="24" y="66"/>
                    </a:lnTo>
                    <a:lnTo>
                      <a:pt x="13" y="79"/>
                    </a:lnTo>
                    <a:lnTo>
                      <a:pt x="3" y="88"/>
                    </a:lnTo>
                    <a:lnTo>
                      <a:pt x="0" y="90"/>
                    </a:lnTo>
                    <a:lnTo>
                      <a:pt x="0" y="103"/>
                    </a:lnTo>
                    <a:lnTo>
                      <a:pt x="13" y="98"/>
                    </a:lnTo>
                    <a:lnTo>
                      <a:pt x="24" y="90"/>
                    </a:lnTo>
                    <a:lnTo>
                      <a:pt x="37" y="76"/>
                    </a:lnTo>
                    <a:lnTo>
                      <a:pt x="50" y="59"/>
                    </a:lnTo>
                    <a:lnTo>
                      <a:pt x="61" y="42"/>
                    </a:lnTo>
                    <a:lnTo>
                      <a:pt x="73" y="27"/>
                    </a:lnTo>
                    <a:lnTo>
                      <a:pt x="78" y="14"/>
                    </a:lnTo>
                    <a:lnTo>
                      <a:pt x="82" y="0"/>
                    </a:lnTo>
                    <a:lnTo>
                      <a:pt x="67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24" name="Freeform 1196"/>
              <p:cNvSpPr>
                <a:spLocks/>
              </p:cNvSpPr>
              <p:nvPr/>
            </p:nvSpPr>
            <p:spPr bwMode="auto">
              <a:xfrm>
                <a:off x="3468" y="2426"/>
                <a:ext cx="883" cy="574"/>
              </a:xfrm>
              <a:custGeom>
                <a:avLst/>
                <a:gdLst/>
                <a:ahLst/>
                <a:cxnLst>
                  <a:cxn ang="0">
                    <a:pos x="881" y="39"/>
                  </a:cxn>
                  <a:cxn ang="0">
                    <a:pos x="857" y="43"/>
                  </a:cxn>
                  <a:cxn ang="0">
                    <a:pos x="778" y="26"/>
                  </a:cxn>
                  <a:cxn ang="0">
                    <a:pos x="716" y="12"/>
                  </a:cxn>
                  <a:cxn ang="0">
                    <a:pos x="682" y="21"/>
                  </a:cxn>
                  <a:cxn ang="0">
                    <a:pos x="620" y="6"/>
                  </a:cxn>
                  <a:cxn ang="0">
                    <a:pos x="594" y="0"/>
                  </a:cxn>
                  <a:cxn ang="0">
                    <a:pos x="556" y="4"/>
                  </a:cxn>
                  <a:cxn ang="0">
                    <a:pos x="507" y="7"/>
                  </a:cxn>
                  <a:cxn ang="0">
                    <a:pos x="453" y="4"/>
                  </a:cxn>
                  <a:cxn ang="0">
                    <a:pos x="393" y="17"/>
                  </a:cxn>
                  <a:cxn ang="0">
                    <a:pos x="337" y="31"/>
                  </a:cxn>
                  <a:cxn ang="0">
                    <a:pos x="299" y="33"/>
                  </a:cxn>
                  <a:cxn ang="0">
                    <a:pos x="276" y="19"/>
                  </a:cxn>
                  <a:cxn ang="0">
                    <a:pos x="192" y="21"/>
                  </a:cxn>
                  <a:cxn ang="0">
                    <a:pos x="119" y="22"/>
                  </a:cxn>
                  <a:cxn ang="0">
                    <a:pos x="109" y="86"/>
                  </a:cxn>
                  <a:cxn ang="0">
                    <a:pos x="60" y="152"/>
                  </a:cxn>
                  <a:cxn ang="0">
                    <a:pos x="42" y="206"/>
                  </a:cxn>
                  <a:cxn ang="0">
                    <a:pos x="21" y="279"/>
                  </a:cxn>
                  <a:cxn ang="0">
                    <a:pos x="27" y="345"/>
                  </a:cxn>
                  <a:cxn ang="0">
                    <a:pos x="98" y="375"/>
                  </a:cxn>
                  <a:cxn ang="0">
                    <a:pos x="139" y="375"/>
                  </a:cxn>
                  <a:cxn ang="0">
                    <a:pos x="177" y="361"/>
                  </a:cxn>
                  <a:cxn ang="0">
                    <a:pos x="229" y="338"/>
                  </a:cxn>
                  <a:cxn ang="0">
                    <a:pos x="275" y="365"/>
                  </a:cxn>
                  <a:cxn ang="0">
                    <a:pos x="282" y="366"/>
                  </a:cxn>
                  <a:cxn ang="0">
                    <a:pos x="288" y="355"/>
                  </a:cxn>
                  <a:cxn ang="0">
                    <a:pos x="314" y="333"/>
                  </a:cxn>
                  <a:cxn ang="0">
                    <a:pos x="380" y="286"/>
                  </a:cxn>
                  <a:cxn ang="0">
                    <a:pos x="429" y="329"/>
                  </a:cxn>
                  <a:cxn ang="0">
                    <a:pos x="483" y="360"/>
                  </a:cxn>
                  <a:cxn ang="0">
                    <a:pos x="513" y="382"/>
                  </a:cxn>
                  <a:cxn ang="0">
                    <a:pos x="553" y="404"/>
                  </a:cxn>
                  <a:cxn ang="0">
                    <a:pos x="584" y="444"/>
                  </a:cxn>
                  <a:cxn ang="0">
                    <a:pos x="594" y="505"/>
                  </a:cxn>
                  <a:cxn ang="0">
                    <a:pos x="605" y="550"/>
                  </a:cxn>
                  <a:cxn ang="0">
                    <a:pos x="628" y="569"/>
                  </a:cxn>
                  <a:cxn ang="0">
                    <a:pos x="648" y="574"/>
                  </a:cxn>
                  <a:cxn ang="0">
                    <a:pos x="675" y="569"/>
                  </a:cxn>
                  <a:cxn ang="0">
                    <a:pos x="684" y="493"/>
                  </a:cxn>
                  <a:cxn ang="0">
                    <a:pos x="731" y="485"/>
                  </a:cxn>
                  <a:cxn ang="0">
                    <a:pos x="738" y="442"/>
                  </a:cxn>
                  <a:cxn ang="0">
                    <a:pos x="755" y="405"/>
                  </a:cxn>
                  <a:cxn ang="0">
                    <a:pos x="784" y="378"/>
                  </a:cxn>
                  <a:cxn ang="0">
                    <a:pos x="823" y="363"/>
                  </a:cxn>
                  <a:cxn ang="0">
                    <a:pos x="877" y="363"/>
                  </a:cxn>
                </a:cxnLst>
                <a:rect l="0" t="0" r="r" b="b"/>
                <a:pathLst>
                  <a:path w="883" h="574">
                    <a:moveTo>
                      <a:pt x="877" y="363"/>
                    </a:moveTo>
                    <a:lnTo>
                      <a:pt x="883" y="38"/>
                    </a:lnTo>
                    <a:lnTo>
                      <a:pt x="881" y="39"/>
                    </a:lnTo>
                    <a:lnTo>
                      <a:pt x="876" y="41"/>
                    </a:lnTo>
                    <a:lnTo>
                      <a:pt x="868" y="43"/>
                    </a:lnTo>
                    <a:lnTo>
                      <a:pt x="857" y="43"/>
                    </a:lnTo>
                    <a:lnTo>
                      <a:pt x="836" y="39"/>
                    </a:lnTo>
                    <a:lnTo>
                      <a:pt x="815" y="36"/>
                    </a:lnTo>
                    <a:lnTo>
                      <a:pt x="778" y="26"/>
                    </a:lnTo>
                    <a:lnTo>
                      <a:pt x="752" y="17"/>
                    </a:lnTo>
                    <a:lnTo>
                      <a:pt x="731" y="14"/>
                    </a:lnTo>
                    <a:lnTo>
                      <a:pt x="716" y="12"/>
                    </a:lnTo>
                    <a:lnTo>
                      <a:pt x="705" y="14"/>
                    </a:lnTo>
                    <a:lnTo>
                      <a:pt x="693" y="17"/>
                    </a:lnTo>
                    <a:lnTo>
                      <a:pt x="682" y="21"/>
                    </a:lnTo>
                    <a:lnTo>
                      <a:pt x="669" y="26"/>
                    </a:lnTo>
                    <a:lnTo>
                      <a:pt x="646" y="17"/>
                    </a:lnTo>
                    <a:lnTo>
                      <a:pt x="620" y="6"/>
                    </a:lnTo>
                    <a:lnTo>
                      <a:pt x="613" y="4"/>
                    </a:lnTo>
                    <a:lnTo>
                      <a:pt x="603" y="2"/>
                    </a:lnTo>
                    <a:lnTo>
                      <a:pt x="594" y="0"/>
                    </a:lnTo>
                    <a:lnTo>
                      <a:pt x="583" y="0"/>
                    </a:lnTo>
                    <a:lnTo>
                      <a:pt x="571" y="0"/>
                    </a:lnTo>
                    <a:lnTo>
                      <a:pt x="556" y="4"/>
                    </a:lnTo>
                    <a:lnTo>
                      <a:pt x="543" y="7"/>
                    </a:lnTo>
                    <a:lnTo>
                      <a:pt x="526" y="12"/>
                    </a:lnTo>
                    <a:lnTo>
                      <a:pt x="507" y="7"/>
                    </a:lnTo>
                    <a:lnTo>
                      <a:pt x="489" y="4"/>
                    </a:lnTo>
                    <a:lnTo>
                      <a:pt x="470" y="2"/>
                    </a:lnTo>
                    <a:lnTo>
                      <a:pt x="453" y="4"/>
                    </a:lnTo>
                    <a:lnTo>
                      <a:pt x="434" y="7"/>
                    </a:lnTo>
                    <a:lnTo>
                      <a:pt x="414" y="12"/>
                    </a:lnTo>
                    <a:lnTo>
                      <a:pt x="393" y="17"/>
                    </a:lnTo>
                    <a:lnTo>
                      <a:pt x="368" y="26"/>
                    </a:lnTo>
                    <a:lnTo>
                      <a:pt x="359" y="27"/>
                    </a:lnTo>
                    <a:lnTo>
                      <a:pt x="337" y="31"/>
                    </a:lnTo>
                    <a:lnTo>
                      <a:pt x="314" y="36"/>
                    </a:lnTo>
                    <a:lnTo>
                      <a:pt x="301" y="39"/>
                    </a:lnTo>
                    <a:lnTo>
                      <a:pt x="299" y="33"/>
                    </a:lnTo>
                    <a:lnTo>
                      <a:pt x="293" y="27"/>
                    </a:lnTo>
                    <a:lnTo>
                      <a:pt x="286" y="22"/>
                    </a:lnTo>
                    <a:lnTo>
                      <a:pt x="276" y="19"/>
                    </a:lnTo>
                    <a:lnTo>
                      <a:pt x="252" y="17"/>
                    </a:lnTo>
                    <a:lnTo>
                      <a:pt x="222" y="17"/>
                    </a:lnTo>
                    <a:lnTo>
                      <a:pt x="192" y="21"/>
                    </a:lnTo>
                    <a:lnTo>
                      <a:pt x="164" y="22"/>
                    </a:lnTo>
                    <a:lnTo>
                      <a:pt x="137" y="24"/>
                    </a:lnTo>
                    <a:lnTo>
                      <a:pt x="119" y="22"/>
                    </a:lnTo>
                    <a:lnTo>
                      <a:pt x="126" y="39"/>
                    </a:lnTo>
                    <a:lnTo>
                      <a:pt x="134" y="53"/>
                    </a:lnTo>
                    <a:lnTo>
                      <a:pt x="109" y="86"/>
                    </a:lnTo>
                    <a:lnTo>
                      <a:pt x="85" y="119"/>
                    </a:lnTo>
                    <a:lnTo>
                      <a:pt x="72" y="135"/>
                    </a:lnTo>
                    <a:lnTo>
                      <a:pt x="60" y="152"/>
                    </a:lnTo>
                    <a:lnTo>
                      <a:pt x="49" y="171"/>
                    </a:lnTo>
                    <a:lnTo>
                      <a:pt x="40" y="188"/>
                    </a:lnTo>
                    <a:lnTo>
                      <a:pt x="42" y="206"/>
                    </a:lnTo>
                    <a:lnTo>
                      <a:pt x="44" y="226"/>
                    </a:lnTo>
                    <a:lnTo>
                      <a:pt x="36" y="243"/>
                    </a:lnTo>
                    <a:lnTo>
                      <a:pt x="21" y="279"/>
                    </a:lnTo>
                    <a:lnTo>
                      <a:pt x="6" y="314"/>
                    </a:lnTo>
                    <a:lnTo>
                      <a:pt x="0" y="331"/>
                    </a:lnTo>
                    <a:lnTo>
                      <a:pt x="27" y="345"/>
                    </a:lnTo>
                    <a:lnTo>
                      <a:pt x="62" y="361"/>
                    </a:lnTo>
                    <a:lnTo>
                      <a:pt x="81" y="370"/>
                    </a:lnTo>
                    <a:lnTo>
                      <a:pt x="98" y="375"/>
                    </a:lnTo>
                    <a:lnTo>
                      <a:pt x="115" y="378"/>
                    </a:lnTo>
                    <a:lnTo>
                      <a:pt x="126" y="378"/>
                    </a:lnTo>
                    <a:lnTo>
                      <a:pt x="139" y="375"/>
                    </a:lnTo>
                    <a:lnTo>
                      <a:pt x="152" y="372"/>
                    </a:lnTo>
                    <a:lnTo>
                      <a:pt x="166" y="366"/>
                    </a:lnTo>
                    <a:lnTo>
                      <a:pt x="177" y="361"/>
                    </a:lnTo>
                    <a:lnTo>
                      <a:pt x="199" y="346"/>
                    </a:lnTo>
                    <a:lnTo>
                      <a:pt x="218" y="329"/>
                    </a:lnTo>
                    <a:lnTo>
                      <a:pt x="229" y="338"/>
                    </a:lnTo>
                    <a:lnTo>
                      <a:pt x="252" y="353"/>
                    </a:lnTo>
                    <a:lnTo>
                      <a:pt x="263" y="360"/>
                    </a:lnTo>
                    <a:lnTo>
                      <a:pt x="275" y="365"/>
                    </a:lnTo>
                    <a:lnTo>
                      <a:pt x="278" y="366"/>
                    </a:lnTo>
                    <a:lnTo>
                      <a:pt x="280" y="366"/>
                    </a:lnTo>
                    <a:lnTo>
                      <a:pt x="282" y="366"/>
                    </a:lnTo>
                    <a:lnTo>
                      <a:pt x="284" y="363"/>
                    </a:lnTo>
                    <a:lnTo>
                      <a:pt x="284" y="360"/>
                    </a:lnTo>
                    <a:lnTo>
                      <a:pt x="288" y="355"/>
                    </a:lnTo>
                    <a:lnTo>
                      <a:pt x="291" y="350"/>
                    </a:lnTo>
                    <a:lnTo>
                      <a:pt x="299" y="345"/>
                    </a:lnTo>
                    <a:lnTo>
                      <a:pt x="314" y="333"/>
                    </a:lnTo>
                    <a:lnTo>
                      <a:pt x="331" y="319"/>
                    </a:lnTo>
                    <a:lnTo>
                      <a:pt x="365" y="297"/>
                    </a:lnTo>
                    <a:lnTo>
                      <a:pt x="380" y="286"/>
                    </a:lnTo>
                    <a:lnTo>
                      <a:pt x="389" y="296"/>
                    </a:lnTo>
                    <a:lnTo>
                      <a:pt x="412" y="318"/>
                    </a:lnTo>
                    <a:lnTo>
                      <a:pt x="429" y="329"/>
                    </a:lnTo>
                    <a:lnTo>
                      <a:pt x="445" y="343"/>
                    </a:lnTo>
                    <a:lnTo>
                      <a:pt x="464" y="353"/>
                    </a:lnTo>
                    <a:lnTo>
                      <a:pt x="483" y="360"/>
                    </a:lnTo>
                    <a:lnTo>
                      <a:pt x="491" y="368"/>
                    </a:lnTo>
                    <a:lnTo>
                      <a:pt x="500" y="375"/>
                    </a:lnTo>
                    <a:lnTo>
                      <a:pt x="513" y="382"/>
                    </a:lnTo>
                    <a:lnTo>
                      <a:pt x="524" y="388"/>
                    </a:lnTo>
                    <a:lnTo>
                      <a:pt x="537" y="395"/>
                    </a:lnTo>
                    <a:lnTo>
                      <a:pt x="553" y="404"/>
                    </a:lnTo>
                    <a:lnTo>
                      <a:pt x="566" y="414"/>
                    </a:lnTo>
                    <a:lnTo>
                      <a:pt x="579" y="426"/>
                    </a:lnTo>
                    <a:lnTo>
                      <a:pt x="584" y="444"/>
                    </a:lnTo>
                    <a:lnTo>
                      <a:pt x="588" y="464"/>
                    </a:lnTo>
                    <a:lnTo>
                      <a:pt x="590" y="485"/>
                    </a:lnTo>
                    <a:lnTo>
                      <a:pt x="594" y="505"/>
                    </a:lnTo>
                    <a:lnTo>
                      <a:pt x="594" y="522"/>
                    </a:lnTo>
                    <a:lnTo>
                      <a:pt x="598" y="537"/>
                    </a:lnTo>
                    <a:lnTo>
                      <a:pt x="605" y="550"/>
                    </a:lnTo>
                    <a:lnTo>
                      <a:pt x="615" y="560"/>
                    </a:lnTo>
                    <a:lnTo>
                      <a:pt x="620" y="565"/>
                    </a:lnTo>
                    <a:lnTo>
                      <a:pt x="628" y="569"/>
                    </a:lnTo>
                    <a:lnTo>
                      <a:pt x="633" y="572"/>
                    </a:lnTo>
                    <a:lnTo>
                      <a:pt x="641" y="574"/>
                    </a:lnTo>
                    <a:lnTo>
                      <a:pt x="648" y="574"/>
                    </a:lnTo>
                    <a:lnTo>
                      <a:pt x="658" y="574"/>
                    </a:lnTo>
                    <a:lnTo>
                      <a:pt x="665" y="572"/>
                    </a:lnTo>
                    <a:lnTo>
                      <a:pt x="675" y="569"/>
                    </a:lnTo>
                    <a:lnTo>
                      <a:pt x="692" y="547"/>
                    </a:lnTo>
                    <a:lnTo>
                      <a:pt x="703" y="532"/>
                    </a:lnTo>
                    <a:lnTo>
                      <a:pt x="684" y="493"/>
                    </a:lnTo>
                    <a:lnTo>
                      <a:pt x="708" y="498"/>
                    </a:lnTo>
                    <a:lnTo>
                      <a:pt x="731" y="500"/>
                    </a:lnTo>
                    <a:lnTo>
                      <a:pt x="731" y="485"/>
                    </a:lnTo>
                    <a:lnTo>
                      <a:pt x="733" y="469"/>
                    </a:lnTo>
                    <a:lnTo>
                      <a:pt x="735" y="456"/>
                    </a:lnTo>
                    <a:lnTo>
                      <a:pt x="738" y="442"/>
                    </a:lnTo>
                    <a:lnTo>
                      <a:pt x="742" y="429"/>
                    </a:lnTo>
                    <a:lnTo>
                      <a:pt x="748" y="417"/>
                    </a:lnTo>
                    <a:lnTo>
                      <a:pt x="755" y="405"/>
                    </a:lnTo>
                    <a:lnTo>
                      <a:pt x="763" y="395"/>
                    </a:lnTo>
                    <a:lnTo>
                      <a:pt x="772" y="385"/>
                    </a:lnTo>
                    <a:lnTo>
                      <a:pt x="784" y="378"/>
                    </a:lnTo>
                    <a:lnTo>
                      <a:pt x="795" y="372"/>
                    </a:lnTo>
                    <a:lnTo>
                      <a:pt x="808" y="366"/>
                    </a:lnTo>
                    <a:lnTo>
                      <a:pt x="823" y="363"/>
                    </a:lnTo>
                    <a:lnTo>
                      <a:pt x="840" y="361"/>
                    </a:lnTo>
                    <a:lnTo>
                      <a:pt x="859" y="361"/>
                    </a:lnTo>
                    <a:lnTo>
                      <a:pt x="877" y="3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25" name="Freeform 1197"/>
              <p:cNvSpPr>
                <a:spLocks/>
              </p:cNvSpPr>
              <p:nvPr/>
            </p:nvSpPr>
            <p:spPr bwMode="auto">
              <a:xfrm>
                <a:off x="4338" y="2462"/>
                <a:ext cx="21" cy="32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0" y="327"/>
                  </a:cxn>
                  <a:cxn ang="0">
                    <a:pos x="15" y="327"/>
                  </a:cxn>
                  <a:cxn ang="0">
                    <a:pos x="21" y="2"/>
                  </a:cxn>
                  <a:cxn ang="0">
                    <a:pos x="6" y="0"/>
                  </a:cxn>
                </a:cxnLst>
                <a:rect l="0" t="0" r="r" b="b"/>
                <a:pathLst>
                  <a:path w="21" h="327">
                    <a:moveTo>
                      <a:pt x="6" y="0"/>
                    </a:moveTo>
                    <a:lnTo>
                      <a:pt x="6" y="2"/>
                    </a:lnTo>
                    <a:lnTo>
                      <a:pt x="0" y="327"/>
                    </a:lnTo>
                    <a:lnTo>
                      <a:pt x="15" y="327"/>
                    </a:lnTo>
                    <a:lnTo>
                      <a:pt x="21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26" name="Freeform 1198"/>
              <p:cNvSpPr>
                <a:spLocks/>
              </p:cNvSpPr>
              <p:nvPr/>
            </p:nvSpPr>
            <p:spPr bwMode="auto">
              <a:xfrm>
                <a:off x="4282" y="2455"/>
                <a:ext cx="77" cy="2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20" y="17"/>
                  </a:cxn>
                  <a:cxn ang="0">
                    <a:pos x="43" y="20"/>
                  </a:cxn>
                  <a:cxn ang="0">
                    <a:pos x="54" y="20"/>
                  </a:cxn>
                  <a:cxn ang="0">
                    <a:pos x="62" y="19"/>
                  </a:cxn>
                  <a:cxn ang="0">
                    <a:pos x="71" y="17"/>
                  </a:cxn>
                  <a:cxn ang="0">
                    <a:pos x="77" y="10"/>
                  </a:cxn>
                  <a:cxn ang="0">
                    <a:pos x="62" y="7"/>
                  </a:cxn>
                  <a:cxn ang="0">
                    <a:pos x="63" y="5"/>
                  </a:cxn>
                  <a:cxn ang="0">
                    <a:pos x="60" y="5"/>
                  </a:cxn>
                  <a:cxn ang="0">
                    <a:pos x="52" y="7"/>
                  </a:cxn>
                  <a:cxn ang="0">
                    <a:pos x="45" y="5"/>
                  </a:cxn>
                  <a:cxn ang="0">
                    <a:pos x="24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4"/>
                  </a:cxn>
                </a:cxnLst>
                <a:rect l="0" t="0" r="r" b="b"/>
                <a:pathLst>
                  <a:path w="77" h="20">
                    <a:moveTo>
                      <a:pt x="0" y="14"/>
                    </a:moveTo>
                    <a:lnTo>
                      <a:pt x="0" y="14"/>
                    </a:lnTo>
                    <a:lnTo>
                      <a:pt x="20" y="17"/>
                    </a:lnTo>
                    <a:lnTo>
                      <a:pt x="43" y="20"/>
                    </a:lnTo>
                    <a:lnTo>
                      <a:pt x="54" y="20"/>
                    </a:lnTo>
                    <a:lnTo>
                      <a:pt x="62" y="19"/>
                    </a:lnTo>
                    <a:lnTo>
                      <a:pt x="71" y="17"/>
                    </a:lnTo>
                    <a:lnTo>
                      <a:pt x="77" y="10"/>
                    </a:lnTo>
                    <a:lnTo>
                      <a:pt x="62" y="7"/>
                    </a:lnTo>
                    <a:lnTo>
                      <a:pt x="63" y="5"/>
                    </a:lnTo>
                    <a:lnTo>
                      <a:pt x="60" y="5"/>
                    </a:lnTo>
                    <a:lnTo>
                      <a:pt x="52" y="7"/>
                    </a:lnTo>
                    <a:lnTo>
                      <a:pt x="45" y="5"/>
                    </a:lnTo>
                    <a:lnTo>
                      <a:pt x="24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27" name="Freeform 1199"/>
              <p:cNvSpPr>
                <a:spLocks/>
              </p:cNvSpPr>
              <p:nvPr/>
            </p:nvSpPr>
            <p:spPr bwMode="auto">
              <a:xfrm>
                <a:off x="4133" y="2432"/>
                <a:ext cx="152" cy="37"/>
              </a:xfrm>
              <a:custGeom>
                <a:avLst/>
                <a:gdLst/>
                <a:ahLst/>
                <a:cxnLst>
                  <a:cxn ang="0">
                    <a:pos x="2" y="27"/>
                  </a:cxn>
                  <a:cxn ang="0">
                    <a:pos x="6" y="27"/>
                  </a:cxn>
                  <a:cxn ang="0">
                    <a:pos x="21" y="21"/>
                  </a:cxn>
                  <a:cxn ang="0">
                    <a:pos x="32" y="18"/>
                  </a:cxn>
                  <a:cxn ang="0">
                    <a:pos x="42" y="15"/>
                  </a:cxn>
                  <a:cxn ang="0">
                    <a:pos x="51" y="15"/>
                  </a:cxn>
                  <a:cxn ang="0">
                    <a:pos x="64" y="15"/>
                  </a:cxn>
                  <a:cxn ang="0">
                    <a:pos x="85" y="18"/>
                  </a:cxn>
                  <a:cxn ang="0">
                    <a:pos x="111" y="27"/>
                  </a:cxn>
                  <a:cxn ang="0">
                    <a:pos x="149" y="37"/>
                  </a:cxn>
                  <a:cxn ang="0">
                    <a:pos x="152" y="23"/>
                  </a:cxn>
                  <a:cxn ang="0">
                    <a:pos x="115" y="13"/>
                  </a:cxn>
                  <a:cxn ang="0">
                    <a:pos x="88" y="5"/>
                  </a:cxn>
                  <a:cxn ang="0">
                    <a:pos x="68" y="1"/>
                  </a:cxn>
                  <a:cxn ang="0">
                    <a:pos x="51" y="0"/>
                  </a:cxn>
                  <a:cxn ang="0">
                    <a:pos x="38" y="1"/>
                  </a:cxn>
                  <a:cxn ang="0">
                    <a:pos x="27" y="5"/>
                  </a:cxn>
                  <a:cxn ang="0">
                    <a:pos x="15" y="8"/>
                  </a:cxn>
                  <a:cxn ang="0">
                    <a:pos x="0" y="15"/>
                  </a:cxn>
                  <a:cxn ang="0">
                    <a:pos x="4" y="13"/>
                  </a:cxn>
                  <a:cxn ang="0">
                    <a:pos x="2" y="27"/>
                  </a:cxn>
                </a:cxnLst>
                <a:rect l="0" t="0" r="r" b="b"/>
                <a:pathLst>
                  <a:path w="152" h="37">
                    <a:moveTo>
                      <a:pt x="2" y="27"/>
                    </a:moveTo>
                    <a:lnTo>
                      <a:pt x="6" y="27"/>
                    </a:lnTo>
                    <a:lnTo>
                      <a:pt x="21" y="21"/>
                    </a:lnTo>
                    <a:lnTo>
                      <a:pt x="32" y="18"/>
                    </a:lnTo>
                    <a:lnTo>
                      <a:pt x="42" y="15"/>
                    </a:lnTo>
                    <a:lnTo>
                      <a:pt x="51" y="15"/>
                    </a:lnTo>
                    <a:lnTo>
                      <a:pt x="64" y="15"/>
                    </a:lnTo>
                    <a:lnTo>
                      <a:pt x="85" y="18"/>
                    </a:lnTo>
                    <a:lnTo>
                      <a:pt x="111" y="27"/>
                    </a:lnTo>
                    <a:lnTo>
                      <a:pt x="149" y="37"/>
                    </a:lnTo>
                    <a:lnTo>
                      <a:pt x="152" y="23"/>
                    </a:lnTo>
                    <a:lnTo>
                      <a:pt x="115" y="13"/>
                    </a:lnTo>
                    <a:lnTo>
                      <a:pt x="88" y="5"/>
                    </a:lnTo>
                    <a:lnTo>
                      <a:pt x="68" y="1"/>
                    </a:lnTo>
                    <a:lnTo>
                      <a:pt x="51" y="0"/>
                    </a:lnTo>
                    <a:lnTo>
                      <a:pt x="38" y="1"/>
                    </a:lnTo>
                    <a:lnTo>
                      <a:pt x="27" y="5"/>
                    </a:lnTo>
                    <a:lnTo>
                      <a:pt x="15" y="8"/>
                    </a:lnTo>
                    <a:lnTo>
                      <a:pt x="0" y="15"/>
                    </a:lnTo>
                    <a:lnTo>
                      <a:pt x="4" y="13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28" name="Freeform 1200"/>
              <p:cNvSpPr>
                <a:spLocks/>
              </p:cNvSpPr>
              <p:nvPr/>
            </p:nvSpPr>
            <p:spPr bwMode="auto">
              <a:xfrm>
                <a:off x="3990" y="2420"/>
                <a:ext cx="147" cy="3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6" y="25"/>
                  </a:cxn>
                  <a:cxn ang="0">
                    <a:pos x="23" y="20"/>
                  </a:cxn>
                  <a:cxn ang="0">
                    <a:pos x="36" y="17"/>
                  </a:cxn>
                  <a:cxn ang="0">
                    <a:pos x="49" y="15"/>
                  </a:cxn>
                  <a:cxn ang="0">
                    <a:pos x="61" y="13"/>
                  </a:cxn>
                  <a:cxn ang="0">
                    <a:pos x="72" y="13"/>
                  </a:cxn>
                  <a:cxn ang="0">
                    <a:pos x="81" y="15"/>
                  </a:cxn>
                  <a:cxn ang="0">
                    <a:pos x="89" y="17"/>
                  </a:cxn>
                  <a:cxn ang="0">
                    <a:pos x="96" y="18"/>
                  </a:cxn>
                  <a:cxn ang="0">
                    <a:pos x="121" y="30"/>
                  </a:cxn>
                  <a:cxn ang="0">
                    <a:pos x="145" y="39"/>
                  </a:cxn>
                  <a:cxn ang="0">
                    <a:pos x="147" y="25"/>
                  </a:cxn>
                  <a:cxn ang="0">
                    <a:pos x="128" y="17"/>
                  </a:cxn>
                  <a:cxn ang="0">
                    <a:pos x="102" y="5"/>
                  </a:cxn>
                  <a:cxn ang="0">
                    <a:pos x="93" y="3"/>
                  </a:cxn>
                  <a:cxn ang="0">
                    <a:pos x="83" y="0"/>
                  </a:cxn>
                  <a:cxn ang="0">
                    <a:pos x="72" y="0"/>
                  </a:cxn>
                  <a:cxn ang="0">
                    <a:pos x="61" y="0"/>
                  </a:cxn>
                  <a:cxn ang="0">
                    <a:pos x="47" y="0"/>
                  </a:cxn>
                  <a:cxn ang="0">
                    <a:pos x="34" y="3"/>
                  </a:cxn>
                  <a:cxn ang="0">
                    <a:pos x="17" y="6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0" y="25"/>
                  </a:cxn>
                </a:cxnLst>
                <a:rect l="0" t="0" r="r" b="b"/>
                <a:pathLst>
                  <a:path w="147" h="39">
                    <a:moveTo>
                      <a:pt x="0" y="25"/>
                    </a:moveTo>
                    <a:lnTo>
                      <a:pt x="6" y="25"/>
                    </a:lnTo>
                    <a:lnTo>
                      <a:pt x="23" y="20"/>
                    </a:lnTo>
                    <a:lnTo>
                      <a:pt x="36" y="17"/>
                    </a:lnTo>
                    <a:lnTo>
                      <a:pt x="49" y="15"/>
                    </a:lnTo>
                    <a:lnTo>
                      <a:pt x="61" y="13"/>
                    </a:lnTo>
                    <a:lnTo>
                      <a:pt x="72" y="13"/>
                    </a:lnTo>
                    <a:lnTo>
                      <a:pt x="81" y="15"/>
                    </a:lnTo>
                    <a:lnTo>
                      <a:pt x="89" y="17"/>
                    </a:lnTo>
                    <a:lnTo>
                      <a:pt x="96" y="18"/>
                    </a:lnTo>
                    <a:lnTo>
                      <a:pt x="121" y="30"/>
                    </a:lnTo>
                    <a:lnTo>
                      <a:pt x="145" y="39"/>
                    </a:lnTo>
                    <a:lnTo>
                      <a:pt x="147" y="25"/>
                    </a:lnTo>
                    <a:lnTo>
                      <a:pt x="128" y="17"/>
                    </a:lnTo>
                    <a:lnTo>
                      <a:pt x="102" y="5"/>
                    </a:lnTo>
                    <a:lnTo>
                      <a:pt x="93" y="3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61" y="0"/>
                    </a:lnTo>
                    <a:lnTo>
                      <a:pt x="47" y="0"/>
                    </a:lnTo>
                    <a:lnTo>
                      <a:pt x="34" y="3"/>
                    </a:lnTo>
                    <a:lnTo>
                      <a:pt x="17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29" name="Freeform 1201"/>
              <p:cNvSpPr>
                <a:spLocks/>
              </p:cNvSpPr>
              <p:nvPr/>
            </p:nvSpPr>
            <p:spPr bwMode="auto">
              <a:xfrm>
                <a:off x="3835" y="2421"/>
                <a:ext cx="161" cy="36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3" y="36"/>
                  </a:cxn>
                  <a:cxn ang="0">
                    <a:pos x="28" y="29"/>
                  </a:cxn>
                  <a:cxn ang="0">
                    <a:pos x="50" y="24"/>
                  </a:cxn>
                  <a:cxn ang="0">
                    <a:pos x="69" y="19"/>
                  </a:cxn>
                  <a:cxn ang="0">
                    <a:pos x="86" y="16"/>
                  </a:cxn>
                  <a:cxn ang="0">
                    <a:pos x="103" y="16"/>
                  </a:cxn>
                  <a:cxn ang="0">
                    <a:pos x="120" y="16"/>
                  </a:cxn>
                  <a:cxn ang="0">
                    <a:pos x="139" y="19"/>
                  </a:cxn>
                  <a:cxn ang="0">
                    <a:pos x="155" y="24"/>
                  </a:cxn>
                  <a:cxn ang="0">
                    <a:pos x="161" y="11"/>
                  </a:cxn>
                  <a:cxn ang="0">
                    <a:pos x="142" y="5"/>
                  </a:cxn>
                  <a:cxn ang="0">
                    <a:pos x="122" y="2"/>
                  </a:cxn>
                  <a:cxn ang="0">
                    <a:pos x="103" y="0"/>
                  </a:cxn>
                  <a:cxn ang="0">
                    <a:pos x="84" y="2"/>
                  </a:cxn>
                  <a:cxn ang="0">
                    <a:pos x="65" y="5"/>
                  </a:cxn>
                  <a:cxn ang="0">
                    <a:pos x="45" y="11"/>
                  </a:cxn>
                  <a:cxn ang="0">
                    <a:pos x="24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3" y="36"/>
                  </a:cxn>
                </a:cxnLst>
                <a:rect l="0" t="0" r="r" b="b"/>
                <a:pathLst>
                  <a:path w="161" h="36">
                    <a:moveTo>
                      <a:pt x="3" y="36"/>
                    </a:moveTo>
                    <a:lnTo>
                      <a:pt x="3" y="36"/>
                    </a:lnTo>
                    <a:lnTo>
                      <a:pt x="28" y="29"/>
                    </a:lnTo>
                    <a:lnTo>
                      <a:pt x="50" y="24"/>
                    </a:lnTo>
                    <a:lnTo>
                      <a:pt x="69" y="19"/>
                    </a:lnTo>
                    <a:lnTo>
                      <a:pt x="86" y="16"/>
                    </a:lnTo>
                    <a:lnTo>
                      <a:pt x="103" y="16"/>
                    </a:lnTo>
                    <a:lnTo>
                      <a:pt x="120" y="16"/>
                    </a:lnTo>
                    <a:lnTo>
                      <a:pt x="139" y="19"/>
                    </a:lnTo>
                    <a:lnTo>
                      <a:pt x="155" y="24"/>
                    </a:lnTo>
                    <a:lnTo>
                      <a:pt x="161" y="11"/>
                    </a:lnTo>
                    <a:lnTo>
                      <a:pt x="142" y="5"/>
                    </a:lnTo>
                    <a:lnTo>
                      <a:pt x="122" y="2"/>
                    </a:lnTo>
                    <a:lnTo>
                      <a:pt x="103" y="0"/>
                    </a:lnTo>
                    <a:lnTo>
                      <a:pt x="84" y="2"/>
                    </a:lnTo>
                    <a:lnTo>
                      <a:pt x="65" y="5"/>
                    </a:lnTo>
                    <a:lnTo>
                      <a:pt x="45" y="11"/>
                    </a:lnTo>
                    <a:lnTo>
                      <a:pt x="24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30" name="Freeform 1202"/>
              <p:cNvSpPr>
                <a:spLocks/>
              </p:cNvSpPr>
              <p:nvPr/>
            </p:nvSpPr>
            <p:spPr bwMode="auto">
              <a:xfrm>
                <a:off x="3761" y="2445"/>
                <a:ext cx="77" cy="3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2" y="27"/>
                  </a:cxn>
                  <a:cxn ang="0">
                    <a:pos x="23" y="24"/>
                  </a:cxn>
                  <a:cxn ang="0">
                    <a:pos x="45" y="19"/>
                  </a:cxn>
                  <a:cxn ang="0">
                    <a:pos x="68" y="15"/>
                  </a:cxn>
                  <a:cxn ang="0">
                    <a:pos x="77" y="12"/>
                  </a:cxn>
                  <a:cxn ang="0">
                    <a:pos x="74" y="0"/>
                  </a:cxn>
                  <a:cxn ang="0">
                    <a:pos x="64" y="2"/>
                  </a:cxn>
                  <a:cxn ang="0">
                    <a:pos x="44" y="5"/>
                  </a:cxn>
                  <a:cxn ang="0">
                    <a:pos x="19" y="10"/>
                  </a:cxn>
                  <a:cxn ang="0">
                    <a:pos x="4" y="15"/>
                  </a:cxn>
                  <a:cxn ang="0">
                    <a:pos x="15" y="20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12" y="27"/>
                  </a:cxn>
                  <a:cxn ang="0">
                    <a:pos x="0" y="22"/>
                  </a:cxn>
                </a:cxnLst>
                <a:rect l="0" t="0" r="r" b="b"/>
                <a:pathLst>
                  <a:path w="77" h="32">
                    <a:moveTo>
                      <a:pt x="0" y="22"/>
                    </a:moveTo>
                    <a:lnTo>
                      <a:pt x="12" y="27"/>
                    </a:lnTo>
                    <a:lnTo>
                      <a:pt x="23" y="24"/>
                    </a:lnTo>
                    <a:lnTo>
                      <a:pt x="45" y="19"/>
                    </a:lnTo>
                    <a:lnTo>
                      <a:pt x="68" y="15"/>
                    </a:lnTo>
                    <a:lnTo>
                      <a:pt x="77" y="12"/>
                    </a:lnTo>
                    <a:lnTo>
                      <a:pt x="74" y="0"/>
                    </a:lnTo>
                    <a:lnTo>
                      <a:pt x="64" y="2"/>
                    </a:lnTo>
                    <a:lnTo>
                      <a:pt x="44" y="5"/>
                    </a:lnTo>
                    <a:lnTo>
                      <a:pt x="19" y="10"/>
                    </a:lnTo>
                    <a:lnTo>
                      <a:pt x="4" y="15"/>
                    </a:lnTo>
                    <a:lnTo>
                      <a:pt x="15" y="20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12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31" name="Freeform 1203"/>
              <p:cNvSpPr>
                <a:spLocks/>
              </p:cNvSpPr>
              <p:nvPr/>
            </p:nvSpPr>
            <p:spPr bwMode="auto">
              <a:xfrm>
                <a:off x="3577" y="2437"/>
                <a:ext cx="199" cy="30"/>
              </a:xfrm>
              <a:custGeom>
                <a:avLst/>
                <a:gdLst/>
                <a:ahLst/>
                <a:cxnLst>
                  <a:cxn ang="0">
                    <a:pos x="17" y="10"/>
                  </a:cxn>
                  <a:cxn ang="0">
                    <a:pos x="8" y="18"/>
                  </a:cxn>
                  <a:cxn ang="0">
                    <a:pos x="28" y="20"/>
                  </a:cxn>
                  <a:cxn ang="0">
                    <a:pos x="55" y="18"/>
                  </a:cxn>
                  <a:cxn ang="0">
                    <a:pos x="85" y="16"/>
                  </a:cxn>
                  <a:cxn ang="0">
                    <a:pos x="115" y="13"/>
                  </a:cxn>
                  <a:cxn ang="0">
                    <a:pos x="141" y="13"/>
                  </a:cxn>
                  <a:cxn ang="0">
                    <a:pos x="166" y="15"/>
                  </a:cxn>
                  <a:cxn ang="0">
                    <a:pos x="173" y="18"/>
                  </a:cxn>
                  <a:cxn ang="0">
                    <a:pos x="179" y="22"/>
                  </a:cxn>
                  <a:cxn ang="0">
                    <a:pos x="182" y="25"/>
                  </a:cxn>
                  <a:cxn ang="0">
                    <a:pos x="184" y="30"/>
                  </a:cxn>
                  <a:cxn ang="0">
                    <a:pos x="199" y="28"/>
                  </a:cxn>
                  <a:cxn ang="0">
                    <a:pos x="196" y="18"/>
                  </a:cxn>
                  <a:cxn ang="0">
                    <a:pos x="190" y="10"/>
                  </a:cxn>
                  <a:cxn ang="0">
                    <a:pos x="179" y="5"/>
                  </a:cxn>
                  <a:cxn ang="0">
                    <a:pos x="167" y="1"/>
                  </a:cxn>
                  <a:cxn ang="0">
                    <a:pos x="143" y="0"/>
                  </a:cxn>
                  <a:cxn ang="0">
                    <a:pos x="113" y="0"/>
                  </a:cxn>
                  <a:cxn ang="0">
                    <a:pos x="83" y="1"/>
                  </a:cxn>
                  <a:cxn ang="0">
                    <a:pos x="53" y="5"/>
                  </a:cxn>
                  <a:cxn ang="0">
                    <a:pos x="28" y="6"/>
                  </a:cxn>
                  <a:cxn ang="0">
                    <a:pos x="12" y="5"/>
                  </a:cxn>
                  <a:cxn ang="0">
                    <a:pos x="2" y="13"/>
                  </a:cxn>
                  <a:cxn ang="0">
                    <a:pos x="12" y="5"/>
                  </a:cxn>
                  <a:cxn ang="0">
                    <a:pos x="0" y="3"/>
                  </a:cxn>
                  <a:cxn ang="0">
                    <a:pos x="2" y="13"/>
                  </a:cxn>
                  <a:cxn ang="0">
                    <a:pos x="17" y="10"/>
                  </a:cxn>
                </a:cxnLst>
                <a:rect l="0" t="0" r="r" b="b"/>
                <a:pathLst>
                  <a:path w="199" h="30">
                    <a:moveTo>
                      <a:pt x="17" y="10"/>
                    </a:moveTo>
                    <a:lnTo>
                      <a:pt x="8" y="18"/>
                    </a:lnTo>
                    <a:lnTo>
                      <a:pt x="28" y="20"/>
                    </a:lnTo>
                    <a:lnTo>
                      <a:pt x="55" y="18"/>
                    </a:lnTo>
                    <a:lnTo>
                      <a:pt x="85" y="16"/>
                    </a:lnTo>
                    <a:lnTo>
                      <a:pt x="115" y="13"/>
                    </a:lnTo>
                    <a:lnTo>
                      <a:pt x="141" y="13"/>
                    </a:lnTo>
                    <a:lnTo>
                      <a:pt x="166" y="15"/>
                    </a:lnTo>
                    <a:lnTo>
                      <a:pt x="173" y="18"/>
                    </a:lnTo>
                    <a:lnTo>
                      <a:pt x="179" y="22"/>
                    </a:lnTo>
                    <a:lnTo>
                      <a:pt x="182" y="25"/>
                    </a:lnTo>
                    <a:lnTo>
                      <a:pt x="184" y="30"/>
                    </a:lnTo>
                    <a:lnTo>
                      <a:pt x="199" y="28"/>
                    </a:lnTo>
                    <a:lnTo>
                      <a:pt x="196" y="18"/>
                    </a:lnTo>
                    <a:lnTo>
                      <a:pt x="190" y="10"/>
                    </a:lnTo>
                    <a:lnTo>
                      <a:pt x="179" y="5"/>
                    </a:lnTo>
                    <a:lnTo>
                      <a:pt x="167" y="1"/>
                    </a:lnTo>
                    <a:lnTo>
                      <a:pt x="143" y="0"/>
                    </a:lnTo>
                    <a:lnTo>
                      <a:pt x="113" y="0"/>
                    </a:lnTo>
                    <a:lnTo>
                      <a:pt x="83" y="1"/>
                    </a:lnTo>
                    <a:lnTo>
                      <a:pt x="53" y="5"/>
                    </a:lnTo>
                    <a:lnTo>
                      <a:pt x="28" y="6"/>
                    </a:lnTo>
                    <a:lnTo>
                      <a:pt x="12" y="5"/>
                    </a:lnTo>
                    <a:lnTo>
                      <a:pt x="2" y="13"/>
                    </a:lnTo>
                    <a:lnTo>
                      <a:pt x="12" y="5"/>
                    </a:lnTo>
                    <a:lnTo>
                      <a:pt x="0" y="3"/>
                    </a:lnTo>
                    <a:lnTo>
                      <a:pt x="2" y="13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32" name="Freeform 1204"/>
              <p:cNvSpPr>
                <a:spLocks/>
              </p:cNvSpPr>
              <p:nvPr/>
            </p:nvSpPr>
            <p:spPr bwMode="auto">
              <a:xfrm>
                <a:off x="3579" y="2447"/>
                <a:ext cx="30" cy="35"/>
              </a:xfrm>
              <a:custGeom>
                <a:avLst/>
                <a:gdLst/>
                <a:ahLst/>
                <a:cxnLst>
                  <a:cxn ang="0">
                    <a:pos x="28" y="35"/>
                  </a:cxn>
                  <a:cxn ang="0">
                    <a:pos x="30" y="30"/>
                  </a:cxn>
                  <a:cxn ang="0">
                    <a:pos x="23" y="15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8" y="20"/>
                  </a:cxn>
                  <a:cxn ang="0">
                    <a:pos x="15" y="35"/>
                  </a:cxn>
                  <a:cxn ang="0">
                    <a:pos x="15" y="28"/>
                  </a:cxn>
                  <a:cxn ang="0">
                    <a:pos x="28" y="35"/>
                  </a:cxn>
                  <a:cxn ang="0">
                    <a:pos x="30" y="33"/>
                  </a:cxn>
                  <a:cxn ang="0">
                    <a:pos x="30" y="30"/>
                  </a:cxn>
                  <a:cxn ang="0">
                    <a:pos x="28" y="35"/>
                  </a:cxn>
                </a:cxnLst>
                <a:rect l="0" t="0" r="r" b="b"/>
                <a:pathLst>
                  <a:path w="30" h="35">
                    <a:moveTo>
                      <a:pt x="28" y="35"/>
                    </a:moveTo>
                    <a:lnTo>
                      <a:pt x="30" y="30"/>
                    </a:lnTo>
                    <a:lnTo>
                      <a:pt x="23" y="15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8" y="20"/>
                    </a:lnTo>
                    <a:lnTo>
                      <a:pt x="15" y="35"/>
                    </a:lnTo>
                    <a:lnTo>
                      <a:pt x="15" y="28"/>
                    </a:lnTo>
                    <a:lnTo>
                      <a:pt x="28" y="35"/>
                    </a:lnTo>
                    <a:lnTo>
                      <a:pt x="30" y="33"/>
                    </a:lnTo>
                    <a:lnTo>
                      <a:pt x="30" y="30"/>
                    </a:lnTo>
                    <a:lnTo>
                      <a:pt x="28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33" name="Freeform 1205"/>
              <p:cNvSpPr>
                <a:spLocks/>
              </p:cNvSpPr>
              <p:nvPr/>
            </p:nvSpPr>
            <p:spPr bwMode="auto">
              <a:xfrm>
                <a:off x="3500" y="2475"/>
                <a:ext cx="107" cy="142"/>
              </a:xfrm>
              <a:custGeom>
                <a:avLst/>
                <a:gdLst/>
                <a:ahLst/>
                <a:cxnLst>
                  <a:cxn ang="0">
                    <a:pos x="15" y="139"/>
                  </a:cxn>
                  <a:cxn ang="0">
                    <a:pos x="15" y="142"/>
                  </a:cxn>
                  <a:cxn ang="0">
                    <a:pos x="25" y="125"/>
                  </a:cxn>
                  <a:cxn ang="0">
                    <a:pos x="34" y="107"/>
                  </a:cxn>
                  <a:cxn ang="0">
                    <a:pos x="45" y="90"/>
                  </a:cxn>
                  <a:cxn ang="0">
                    <a:pos x="58" y="75"/>
                  </a:cxn>
                  <a:cxn ang="0">
                    <a:pos x="83" y="41"/>
                  </a:cxn>
                  <a:cxn ang="0">
                    <a:pos x="107" y="7"/>
                  </a:cxn>
                  <a:cxn ang="0">
                    <a:pos x="94" y="0"/>
                  </a:cxn>
                  <a:cxn ang="0">
                    <a:pos x="72" y="34"/>
                  </a:cxn>
                  <a:cxn ang="0">
                    <a:pos x="45" y="66"/>
                  </a:cxn>
                  <a:cxn ang="0">
                    <a:pos x="32" y="83"/>
                  </a:cxn>
                  <a:cxn ang="0">
                    <a:pos x="21" y="100"/>
                  </a:cxn>
                  <a:cxn ang="0">
                    <a:pos x="10" y="118"/>
                  </a:cxn>
                  <a:cxn ang="0">
                    <a:pos x="0" y="137"/>
                  </a:cxn>
                  <a:cxn ang="0">
                    <a:pos x="0" y="139"/>
                  </a:cxn>
                  <a:cxn ang="0">
                    <a:pos x="15" y="139"/>
                  </a:cxn>
                </a:cxnLst>
                <a:rect l="0" t="0" r="r" b="b"/>
                <a:pathLst>
                  <a:path w="107" h="142">
                    <a:moveTo>
                      <a:pt x="15" y="139"/>
                    </a:moveTo>
                    <a:lnTo>
                      <a:pt x="15" y="142"/>
                    </a:lnTo>
                    <a:lnTo>
                      <a:pt x="25" y="125"/>
                    </a:lnTo>
                    <a:lnTo>
                      <a:pt x="34" y="107"/>
                    </a:lnTo>
                    <a:lnTo>
                      <a:pt x="45" y="90"/>
                    </a:lnTo>
                    <a:lnTo>
                      <a:pt x="58" y="75"/>
                    </a:lnTo>
                    <a:lnTo>
                      <a:pt x="83" y="41"/>
                    </a:lnTo>
                    <a:lnTo>
                      <a:pt x="107" y="7"/>
                    </a:lnTo>
                    <a:lnTo>
                      <a:pt x="94" y="0"/>
                    </a:lnTo>
                    <a:lnTo>
                      <a:pt x="72" y="34"/>
                    </a:lnTo>
                    <a:lnTo>
                      <a:pt x="45" y="66"/>
                    </a:lnTo>
                    <a:lnTo>
                      <a:pt x="32" y="83"/>
                    </a:lnTo>
                    <a:lnTo>
                      <a:pt x="21" y="100"/>
                    </a:lnTo>
                    <a:lnTo>
                      <a:pt x="10" y="118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15" y="1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34" name="Freeform 1206"/>
              <p:cNvSpPr>
                <a:spLocks/>
              </p:cNvSpPr>
              <p:nvPr/>
            </p:nvSpPr>
            <p:spPr bwMode="auto">
              <a:xfrm>
                <a:off x="3500" y="2614"/>
                <a:ext cx="19" cy="42"/>
              </a:xfrm>
              <a:custGeom>
                <a:avLst/>
                <a:gdLst/>
                <a:ahLst/>
                <a:cxnLst>
                  <a:cxn ang="0">
                    <a:pos x="19" y="42"/>
                  </a:cxn>
                  <a:cxn ang="0">
                    <a:pos x="19" y="38"/>
                  </a:cxn>
                  <a:cxn ang="0">
                    <a:pos x="19" y="17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2" y="18"/>
                  </a:cxn>
                  <a:cxn ang="0">
                    <a:pos x="4" y="38"/>
                  </a:cxn>
                  <a:cxn ang="0">
                    <a:pos x="4" y="37"/>
                  </a:cxn>
                  <a:cxn ang="0">
                    <a:pos x="19" y="42"/>
                  </a:cxn>
                </a:cxnLst>
                <a:rect l="0" t="0" r="r" b="b"/>
                <a:pathLst>
                  <a:path w="19" h="42">
                    <a:moveTo>
                      <a:pt x="19" y="42"/>
                    </a:moveTo>
                    <a:lnTo>
                      <a:pt x="19" y="38"/>
                    </a:lnTo>
                    <a:lnTo>
                      <a:pt x="19" y="17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135" name="Freeform 1207"/>
              <p:cNvSpPr>
                <a:spLocks/>
              </p:cNvSpPr>
              <p:nvPr/>
            </p:nvSpPr>
            <p:spPr bwMode="auto">
              <a:xfrm>
                <a:off x="3465" y="2651"/>
                <a:ext cx="54" cy="113"/>
              </a:xfrm>
              <a:custGeom>
                <a:avLst/>
                <a:gdLst/>
                <a:ahLst/>
                <a:cxnLst>
                  <a:cxn ang="0">
                    <a:pos x="7" y="101"/>
                  </a:cxn>
                  <a:cxn ang="0">
                    <a:pos x="7" y="101"/>
                  </a:cxn>
                  <a:cxn ang="0">
                    <a:pos x="16" y="91"/>
                  </a:cxn>
                  <a:cxn ang="0">
                    <a:pos x="31" y="55"/>
                  </a:cxn>
                  <a:cxn ang="0">
                    <a:pos x="47" y="20"/>
                  </a:cxn>
                  <a:cxn ang="0">
                    <a:pos x="54" y="5"/>
                  </a:cxn>
                  <a:cxn ang="0">
                    <a:pos x="39" y="0"/>
                  </a:cxn>
                  <a:cxn ang="0">
                    <a:pos x="33" y="15"/>
                  </a:cxn>
                  <a:cxn ang="0">
                    <a:pos x="16" y="50"/>
                  </a:cxn>
                  <a:cxn ang="0">
                    <a:pos x="1" y="88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7" y="101"/>
                  </a:cxn>
                </a:cxnLst>
                <a:rect l="0" t="0" r="r" b="b"/>
                <a:pathLst>
                  <a:path w="54" h="113">
                    <a:moveTo>
                      <a:pt x="7" y="101"/>
                    </a:moveTo>
                    <a:lnTo>
                      <a:pt x="7" y="101"/>
                    </a:lnTo>
                    <a:lnTo>
                      <a:pt x="16" y="91"/>
                    </a:lnTo>
                    <a:lnTo>
                      <a:pt x="31" y="55"/>
                    </a:lnTo>
                    <a:lnTo>
                      <a:pt x="47" y="20"/>
                    </a:lnTo>
                    <a:lnTo>
                      <a:pt x="54" y="5"/>
                    </a:lnTo>
                    <a:lnTo>
                      <a:pt x="39" y="0"/>
                    </a:lnTo>
                    <a:lnTo>
                      <a:pt x="33" y="15"/>
                    </a:lnTo>
                    <a:lnTo>
                      <a:pt x="16" y="50"/>
                    </a:lnTo>
                    <a:lnTo>
                      <a:pt x="1" y="88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7" y="10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 sz="18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6136" name="Freeform 1208"/>
            <p:cNvSpPr>
              <a:spLocks/>
            </p:cNvSpPr>
            <p:nvPr/>
          </p:nvSpPr>
          <p:spPr bwMode="auto">
            <a:xfrm>
              <a:off x="2976" y="2752"/>
              <a:ext cx="133" cy="59"/>
            </a:xfrm>
            <a:custGeom>
              <a:avLst/>
              <a:gdLst/>
              <a:ahLst/>
              <a:cxnLst>
                <a:cxn ang="0">
                  <a:pos x="129" y="44"/>
                </a:cxn>
                <a:cxn ang="0">
                  <a:pos x="127" y="44"/>
                </a:cxn>
                <a:cxn ang="0">
                  <a:pos x="118" y="46"/>
                </a:cxn>
                <a:cxn ang="0">
                  <a:pos x="103" y="42"/>
                </a:cxn>
                <a:cxn ang="0">
                  <a:pos x="86" y="37"/>
                </a:cxn>
                <a:cxn ang="0">
                  <a:pos x="69" y="29"/>
                </a:cxn>
                <a:cxn ang="0">
                  <a:pos x="33" y="12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26" y="25"/>
                </a:cxn>
                <a:cxn ang="0">
                  <a:pos x="62" y="42"/>
                </a:cxn>
                <a:cxn ang="0">
                  <a:pos x="80" y="49"/>
                </a:cxn>
                <a:cxn ang="0">
                  <a:pos x="99" y="56"/>
                </a:cxn>
                <a:cxn ang="0">
                  <a:pos x="116" y="59"/>
                </a:cxn>
                <a:cxn ang="0">
                  <a:pos x="133" y="59"/>
                </a:cxn>
                <a:cxn ang="0">
                  <a:pos x="131" y="59"/>
                </a:cxn>
                <a:cxn ang="0">
                  <a:pos x="129" y="44"/>
                </a:cxn>
              </a:cxnLst>
              <a:rect l="0" t="0" r="r" b="b"/>
              <a:pathLst>
                <a:path w="133" h="59">
                  <a:moveTo>
                    <a:pt x="129" y="44"/>
                  </a:moveTo>
                  <a:lnTo>
                    <a:pt x="127" y="44"/>
                  </a:lnTo>
                  <a:lnTo>
                    <a:pt x="118" y="46"/>
                  </a:lnTo>
                  <a:lnTo>
                    <a:pt x="103" y="42"/>
                  </a:lnTo>
                  <a:lnTo>
                    <a:pt x="86" y="37"/>
                  </a:lnTo>
                  <a:lnTo>
                    <a:pt x="69" y="29"/>
                  </a:lnTo>
                  <a:lnTo>
                    <a:pt x="33" y="12"/>
                  </a:lnTo>
                  <a:lnTo>
                    <a:pt x="7" y="0"/>
                  </a:lnTo>
                  <a:lnTo>
                    <a:pt x="0" y="12"/>
                  </a:lnTo>
                  <a:lnTo>
                    <a:pt x="26" y="25"/>
                  </a:lnTo>
                  <a:lnTo>
                    <a:pt x="62" y="42"/>
                  </a:lnTo>
                  <a:lnTo>
                    <a:pt x="80" y="49"/>
                  </a:lnTo>
                  <a:lnTo>
                    <a:pt x="99" y="56"/>
                  </a:lnTo>
                  <a:lnTo>
                    <a:pt x="116" y="59"/>
                  </a:lnTo>
                  <a:lnTo>
                    <a:pt x="133" y="59"/>
                  </a:lnTo>
                  <a:lnTo>
                    <a:pt x="131" y="59"/>
                  </a:lnTo>
                  <a:lnTo>
                    <a:pt x="129" y="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37" name="Freeform 1209"/>
            <p:cNvSpPr>
              <a:spLocks/>
            </p:cNvSpPr>
            <p:nvPr/>
          </p:nvSpPr>
          <p:spPr bwMode="auto">
            <a:xfrm>
              <a:off x="3105" y="2749"/>
              <a:ext cx="98" cy="62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87" y="1"/>
                </a:cxn>
                <a:cxn ang="0">
                  <a:pos x="68" y="18"/>
                </a:cxn>
                <a:cxn ang="0">
                  <a:pos x="47" y="32"/>
                </a:cxn>
                <a:cxn ang="0">
                  <a:pos x="36" y="38"/>
                </a:cxn>
                <a:cxn ang="0">
                  <a:pos x="25" y="42"/>
                </a:cxn>
                <a:cxn ang="0">
                  <a:pos x="11" y="45"/>
                </a:cxn>
                <a:cxn ang="0">
                  <a:pos x="0" y="47"/>
                </a:cxn>
                <a:cxn ang="0">
                  <a:pos x="2" y="62"/>
                </a:cxn>
                <a:cxn ang="0">
                  <a:pos x="15" y="59"/>
                </a:cxn>
                <a:cxn ang="0">
                  <a:pos x="30" y="55"/>
                </a:cxn>
                <a:cxn ang="0">
                  <a:pos x="41" y="50"/>
                </a:cxn>
                <a:cxn ang="0">
                  <a:pos x="55" y="43"/>
                </a:cxn>
                <a:cxn ang="0">
                  <a:pos x="77" y="28"/>
                </a:cxn>
                <a:cxn ang="0">
                  <a:pos x="98" y="11"/>
                </a:cxn>
                <a:cxn ang="0">
                  <a:pos x="92" y="13"/>
                </a:cxn>
                <a:cxn ang="0">
                  <a:pos x="92" y="0"/>
                </a:cxn>
                <a:cxn ang="0">
                  <a:pos x="88" y="0"/>
                </a:cxn>
                <a:cxn ang="0">
                  <a:pos x="87" y="1"/>
                </a:cxn>
                <a:cxn ang="0">
                  <a:pos x="92" y="0"/>
                </a:cxn>
              </a:cxnLst>
              <a:rect l="0" t="0" r="r" b="b"/>
              <a:pathLst>
                <a:path w="98" h="62">
                  <a:moveTo>
                    <a:pt x="92" y="0"/>
                  </a:moveTo>
                  <a:lnTo>
                    <a:pt x="87" y="1"/>
                  </a:lnTo>
                  <a:lnTo>
                    <a:pt x="68" y="18"/>
                  </a:lnTo>
                  <a:lnTo>
                    <a:pt x="47" y="32"/>
                  </a:lnTo>
                  <a:lnTo>
                    <a:pt x="36" y="38"/>
                  </a:lnTo>
                  <a:lnTo>
                    <a:pt x="25" y="42"/>
                  </a:lnTo>
                  <a:lnTo>
                    <a:pt x="11" y="45"/>
                  </a:lnTo>
                  <a:lnTo>
                    <a:pt x="0" y="47"/>
                  </a:lnTo>
                  <a:lnTo>
                    <a:pt x="2" y="62"/>
                  </a:lnTo>
                  <a:lnTo>
                    <a:pt x="15" y="59"/>
                  </a:lnTo>
                  <a:lnTo>
                    <a:pt x="30" y="55"/>
                  </a:lnTo>
                  <a:lnTo>
                    <a:pt x="41" y="50"/>
                  </a:lnTo>
                  <a:lnTo>
                    <a:pt x="55" y="43"/>
                  </a:lnTo>
                  <a:lnTo>
                    <a:pt x="77" y="28"/>
                  </a:lnTo>
                  <a:lnTo>
                    <a:pt x="98" y="11"/>
                  </a:lnTo>
                  <a:lnTo>
                    <a:pt x="92" y="13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7" y="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38" name="Freeform 1210"/>
            <p:cNvSpPr>
              <a:spLocks/>
            </p:cNvSpPr>
            <p:nvPr/>
          </p:nvSpPr>
          <p:spPr bwMode="auto">
            <a:xfrm>
              <a:off x="3197" y="2749"/>
              <a:ext cx="73" cy="50"/>
            </a:xfrm>
            <a:custGeom>
              <a:avLst/>
              <a:gdLst/>
              <a:ahLst/>
              <a:cxnLst>
                <a:cxn ang="0">
                  <a:pos x="58" y="40"/>
                </a:cxn>
                <a:cxn ang="0">
                  <a:pos x="58" y="40"/>
                </a:cxn>
                <a:cxn ang="0">
                  <a:pos x="58" y="38"/>
                </a:cxn>
                <a:cxn ang="0">
                  <a:pos x="62" y="37"/>
                </a:cxn>
                <a:cxn ang="0">
                  <a:pos x="62" y="37"/>
                </a:cxn>
                <a:cxn ang="0">
                  <a:pos x="60" y="35"/>
                </a:cxn>
                <a:cxn ang="0">
                  <a:pos x="51" y="30"/>
                </a:cxn>
                <a:cxn ang="0">
                  <a:pos x="40" y="23"/>
                </a:cxn>
                <a:cxn ang="0">
                  <a:pos x="17" y="8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8" y="20"/>
                </a:cxn>
                <a:cxn ang="0">
                  <a:pos x="30" y="35"/>
                </a:cxn>
                <a:cxn ang="0">
                  <a:pos x="42" y="42"/>
                </a:cxn>
                <a:cxn ang="0">
                  <a:pos x="53" y="49"/>
                </a:cxn>
                <a:cxn ang="0">
                  <a:pos x="58" y="50"/>
                </a:cxn>
                <a:cxn ang="0">
                  <a:pos x="64" y="50"/>
                </a:cxn>
                <a:cxn ang="0">
                  <a:pos x="72" y="47"/>
                </a:cxn>
                <a:cxn ang="0">
                  <a:pos x="73" y="40"/>
                </a:cxn>
                <a:cxn ang="0">
                  <a:pos x="73" y="40"/>
                </a:cxn>
                <a:cxn ang="0">
                  <a:pos x="58" y="40"/>
                </a:cxn>
              </a:cxnLst>
              <a:rect l="0" t="0" r="r" b="b"/>
              <a:pathLst>
                <a:path w="73" h="50">
                  <a:moveTo>
                    <a:pt x="58" y="40"/>
                  </a:moveTo>
                  <a:lnTo>
                    <a:pt x="58" y="40"/>
                  </a:lnTo>
                  <a:lnTo>
                    <a:pt x="58" y="38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60" y="35"/>
                  </a:lnTo>
                  <a:lnTo>
                    <a:pt x="51" y="30"/>
                  </a:lnTo>
                  <a:lnTo>
                    <a:pt x="40" y="23"/>
                  </a:lnTo>
                  <a:lnTo>
                    <a:pt x="17" y="8"/>
                  </a:lnTo>
                  <a:lnTo>
                    <a:pt x="0" y="0"/>
                  </a:lnTo>
                  <a:lnTo>
                    <a:pt x="0" y="13"/>
                  </a:lnTo>
                  <a:lnTo>
                    <a:pt x="8" y="20"/>
                  </a:lnTo>
                  <a:lnTo>
                    <a:pt x="30" y="35"/>
                  </a:lnTo>
                  <a:lnTo>
                    <a:pt x="42" y="42"/>
                  </a:lnTo>
                  <a:lnTo>
                    <a:pt x="53" y="49"/>
                  </a:lnTo>
                  <a:lnTo>
                    <a:pt x="58" y="50"/>
                  </a:lnTo>
                  <a:lnTo>
                    <a:pt x="64" y="50"/>
                  </a:lnTo>
                  <a:lnTo>
                    <a:pt x="72" y="47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58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39" name="Freeform 1211"/>
            <p:cNvSpPr>
              <a:spLocks/>
            </p:cNvSpPr>
            <p:nvPr/>
          </p:nvSpPr>
          <p:spPr bwMode="auto">
            <a:xfrm>
              <a:off x="3255" y="2705"/>
              <a:ext cx="111" cy="84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94" y="7"/>
                </a:cxn>
                <a:cxn ang="0">
                  <a:pos x="83" y="13"/>
                </a:cxn>
                <a:cxn ang="0">
                  <a:pos x="51" y="35"/>
                </a:cxn>
                <a:cxn ang="0">
                  <a:pos x="32" y="47"/>
                </a:cxn>
                <a:cxn ang="0">
                  <a:pos x="17" y="60"/>
                </a:cxn>
                <a:cxn ang="0">
                  <a:pos x="10" y="66"/>
                </a:cxn>
                <a:cxn ang="0">
                  <a:pos x="6" y="72"/>
                </a:cxn>
                <a:cxn ang="0">
                  <a:pos x="0" y="77"/>
                </a:cxn>
                <a:cxn ang="0">
                  <a:pos x="0" y="84"/>
                </a:cxn>
                <a:cxn ang="0">
                  <a:pos x="15" y="84"/>
                </a:cxn>
                <a:cxn ang="0">
                  <a:pos x="15" y="84"/>
                </a:cxn>
                <a:cxn ang="0">
                  <a:pos x="17" y="81"/>
                </a:cxn>
                <a:cxn ang="0">
                  <a:pos x="23" y="76"/>
                </a:cxn>
                <a:cxn ang="0">
                  <a:pos x="29" y="71"/>
                </a:cxn>
                <a:cxn ang="0">
                  <a:pos x="44" y="59"/>
                </a:cxn>
                <a:cxn ang="0">
                  <a:pos x="61" y="45"/>
                </a:cxn>
                <a:cxn ang="0">
                  <a:pos x="92" y="23"/>
                </a:cxn>
                <a:cxn ang="0">
                  <a:pos x="111" y="7"/>
                </a:cxn>
                <a:cxn ang="0">
                  <a:pos x="104" y="13"/>
                </a:cxn>
                <a:cxn ang="0">
                  <a:pos x="104" y="0"/>
                </a:cxn>
                <a:cxn ang="0">
                  <a:pos x="94" y="0"/>
                </a:cxn>
                <a:cxn ang="0">
                  <a:pos x="94" y="7"/>
                </a:cxn>
                <a:cxn ang="0">
                  <a:pos x="104" y="0"/>
                </a:cxn>
              </a:cxnLst>
              <a:rect l="0" t="0" r="r" b="b"/>
              <a:pathLst>
                <a:path w="111" h="84">
                  <a:moveTo>
                    <a:pt x="104" y="0"/>
                  </a:moveTo>
                  <a:lnTo>
                    <a:pt x="94" y="7"/>
                  </a:lnTo>
                  <a:lnTo>
                    <a:pt x="83" y="13"/>
                  </a:lnTo>
                  <a:lnTo>
                    <a:pt x="51" y="35"/>
                  </a:lnTo>
                  <a:lnTo>
                    <a:pt x="32" y="47"/>
                  </a:lnTo>
                  <a:lnTo>
                    <a:pt x="17" y="60"/>
                  </a:lnTo>
                  <a:lnTo>
                    <a:pt x="10" y="66"/>
                  </a:lnTo>
                  <a:lnTo>
                    <a:pt x="6" y="72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7" y="81"/>
                  </a:lnTo>
                  <a:lnTo>
                    <a:pt x="23" y="76"/>
                  </a:lnTo>
                  <a:lnTo>
                    <a:pt x="29" y="71"/>
                  </a:lnTo>
                  <a:lnTo>
                    <a:pt x="44" y="59"/>
                  </a:lnTo>
                  <a:lnTo>
                    <a:pt x="61" y="45"/>
                  </a:lnTo>
                  <a:lnTo>
                    <a:pt x="92" y="23"/>
                  </a:lnTo>
                  <a:lnTo>
                    <a:pt x="111" y="7"/>
                  </a:lnTo>
                  <a:lnTo>
                    <a:pt x="104" y="13"/>
                  </a:lnTo>
                  <a:lnTo>
                    <a:pt x="104" y="0"/>
                  </a:lnTo>
                  <a:lnTo>
                    <a:pt x="94" y="0"/>
                  </a:lnTo>
                  <a:lnTo>
                    <a:pt x="94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40" name="Freeform 1212"/>
            <p:cNvSpPr>
              <a:spLocks/>
            </p:cNvSpPr>
            <p:nvPr/>
          </p:nvSpPr>
          <p:spPr bwMode="auto">
            <a:xfrm>
              <a:off x="3359" y="2705"/>
              <a:ext cx="109" cy="87"/>
            </a:xfrm>
            <a:custGeom>
              <a:avLst/>
              <a:gdLst/>
              <a:ahLst/>
              <a:cxnLst>
                <a:cxn ang="0">
                  <a:pos x="109" y="77"/>
                </a:cxn>
                <a:cxn ang="0">
                  <a:pos x="105" y="74"/>
                </a:cxn>
                <a:cxn ang="0">
                  <a:pos x="88" y="67"/>
                </a:cxn>
                <a:cxn ang="0">
                  <a:pos x="71" y="57"/>
                </a:cxn>
                <a:cxn ang="0">
                  <a:pos x="54" y="45"/>
                </a:cxn>
                <a:cxn ang="0">
                  <a:pos x="37" y="34"/>
                </a:cxn>
                <a:cxn ang="0">
                  <a:pos x="15" y="12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3" y="22"/>
                </a:cxn>
                <a:cxn ang="0">
                  <a:pos x="28" y="44"/>
                </a:cxn>
                <a:cxn ang="0">
                  <a:pos x="43" y="57"/>
                </a:cxn>
                <a:cxn ang="0">
                  <a:pos x="62" y="69"/>
                </a:cxn>
                <a:cxn ang="0">
                  <a:pos x="80" y="79"/>
                </a:cxn>
                <a:cxn ang="0">
                  <a:pos x="101" y="87"/>
                </a:cxn>
                <a:cxn ang="0">
                  <a:pos x="97" y="86"/>
                </a:cxn>
                <a:cxn ang="0">
                  <a:pos x="109" y="77"/>
                </a:cxn>
              </a:cxnLst>
              <a:rect l="0" t="0" r="r" b="b"/>
              <a:pathLst>
                <a:path w="109" h="87">
                  <a:moveTo>
                    <a:pt x="109" y="77"/>
                  </a:moveTo>
                  <a:lnTo>
                    <a:pt x="105" y="74"/>
                  </a:lnTo>
                  <a:lnTo>
                    <a:pt x="88" y="67"/>
                  </a:lnTo>
                  <a:lnTo>
                    <a:pt x="71" y="57"/>
                  </a:lnTo>
                  <a:lnTo>
                    <a:pt x="54" y="45"/>
                  </a:lnTo>
                  <a:lnTo>
                    <a:pt x="37" y="34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" y="22"/>
                  </a:lnTo>
                  <a:lnTo>
                    <a:pt x="28" y="44"/>
                  </a:lnTo>
                  <a:lnTo>
                    <a:pt x="43" y="57"/>
                  </a:lnTo>
                  <a:lnTo>
                    <a:pt x="62" y="69"/>
                  </a:lnTo>
                  <a:lnTo>
                    <a:pt x="80" y="79"/>
                  </a:lnTo>
                  <a:lnTo>
                    <a:pt x="101" y="87"/>
                  </a:lnTo>
                  <a:lnTo>
                    <a:pt x="97" y="86"/>
                  </a:lnTo>
                  <a:lnTo>
                    <a:pt x="109" y="7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41" name="Freeform 1213"/>
            <p:cNvSpPr>
              <a:spLocks/>
            </p:cNvSpPr>
            <p:nvPr/>
          </p:nvSpPr>
          <p:spPr bwMode="auto">
            <a:xfrm>
              <a:off x="3456" y="2782"/>
              <a:ext cx="107" cy="73"/>
            </a:xfrm>
            <a:custGeom>
              <a:avLst/>
              <a:gdLst/>
              <a:ahLst/>
              <a:cxnLst>
                <a:cxn ang="0">
                  <a:pos x="107" y="66"/>
                </a:cxn>
                <a:cxn ang="0">
                  <a:pos x="107" y="64"/>
                </a:cxn>
                <a:cxn ang="0">
                  <a:pos x="94" y="53"/>
                </a:cxn>
                <a:cxn ang="0">
                  <a:pos x="79" y="43"/>
                </a:cxn>
                <a:cxn ang="0">
                  <a:pos x="66" y="32"/>
                </a:cxn>
                <a:cxn ang="0">
                  <a:pos x="51" y="26"/>
                </a:cxn>
                <a:cxn ang="0">
                  <a:pos x="40" y="19"/>
                </a:cxn>
                <a:cxn ang="0">
                  <a:pos x="29" y="12"/>
                </a:cxn>
                <a:cxn ang="0">
                  <a:pos x="19" y="7"/>
                </a:cxn>
                <a:cxn ang="0">
                  <a:pos x="12" y="0"/>
                </a:cxn>
                <a:cxn ang="0">
                  <a:pos x="0" y="9"/>
                </a:cxn>
                <a:cxn ang="0">
                  <a:pos x="8" y="17"/>
                </a:cxn>
                <a:cxn ang="0">
                  <a:pos x="19" y="24"/>
                </a:cxn>
                <a:cxn ang="0">
                  <a:pos x="30" y="31"/>
                </a:cxn>
                <a:cxn ang="0">
                  <a:pos x="44" y="37"/>
                </a:cxn>
                <a:cxn ang="0">
                  <a:pos x="57" y="44"/>
                </a:cxn>
                <a:cxn ang="0">
                  <a:pos x="70" y="53"/>
                </a:cxn>
                <a:cxn ang="0">
                  <a:pos x="83" y="63"/>
                </a:cxn>
                <a:cxn ang="0">
                  <a:pos x="94" y="73"/>
                </a:cxn>
                <a:cxn ang="0">
                  <a:pos x="94" y="73"/>
                </a:cxn>
                <a:cxn ang="0">
                  <a:pos x="107" y="66"/>
                </a:cxn>
              </a:cxnLst>
              <a:rect l="0" t="0" r="r" b="b"/>
              <a:pathLst>
                <a:path w="107" h="73">
                  <a:moveTo>
                    <a:pt x="107" y="66"/>
                  </a:moveTo>
                  <a:lnTo>
                    <a:pt x="107" y="64"/>
                  </a:lnTo>
                  <a:lnTo>
                    <a:pt x="94" y="53"/>
                  </a:lnTo>
                  <a:lnTo>
                    <a:pt x="79" y="43"/>
                  </a:lnTo>
                  <a:lnTo>
                    <a:pt x="66" y="32"/>
                  </a:lnTo>
                  <a:lnTo>
                    <a:pt x="51" y="26"/>
                  </a:lnTo>
                  <a:lnTo>
                    <a:pt x="40" y="19"/>
                  </a:lnTo>
                  <a:lnTo>
                    <a:pt x="29" y="12"/>
                  </a:lnTo>
                  <a:lnTo>
                    <a:pt x="19" y="7"/>
                  </a:lnTo>
                  <a:lnTo>
                    <a:pt x="12" y="0"/>
                  </a:lnTo>
                  <a:lnTo>
                    <a:pt x="0" y="9"/>
                  </a:lnTo>
                  <a:lnTo>
                    <a:pt x="8" y="17"/>
                  </a:lnTo>
                  <a:lnTo>
                    <a:pt x="19" y="24"/>
                  </a:lnTo>
                  <a:lnTo>
                    <a:pt x="30" y="31"/>
                  </a:lnTo>
                  <a:lnTo>
                    <a:pt x="44" y="37"/>
                  </a:lnTo>
                  <a:lnTo>
                    <a:pt x="57" y="44"/>
                  </a:lnTo>
                  <a:lnTo>
                    <a:pt x="70" y="53"/>
                  </a:lnTo>
                  <a:lnTo>
                    <a:pt x="83" y="6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107" y="6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42" name="Freeform 1214"/>
            <p:cNvSpPr>
              <a:spLocks/>
            </p:cNvSpPr>
            <p:nvPr/>
          </p:nvSpPr>
          <p:spPr bwMode="auto">
            <a:xfrm>
              <a:off x="3550" y="2848"/>
              <a:ext cx="30" cy="84"/>
            </a:xfrm>
            <a:custGeom>
              <a:avLst/>
              <a:gdLst/>
              <a:ahLst/>
              <a:cxnLst>
                <a:cxn ang="0">
                  <a:pos x="30" y="84"/>
                </a:cxn>
                <a:cxn ang="0">
                  <a:pos x="30" y="83"/>
                </a:cxn>
                <a:cxn ang="0">
                  <a:pos x="27" y="63"/>
                </a:cxn>
                <a:cxn ang="0">
                  <a:pos x="25" y="41"/>
                </a:cxn>
                <a:cxn ang="0">
                  <a:pos x="21" y="20"/>
                </a:cxn>
                <a:cxn ang="0">
                  <a:pos x="13" y="0"/>
                </a:cxn>
                <a:cxn ang="0">
                  <a:pos x="0" y="7"/>
                </a:cxn>
                <a:cxn ang="0">
                  <a:pos x="6" y="24"/>
                </a:cxn>
                <a:cxn ang="0">
                  <a:pos x="10" y="42"/>
                </a:cxn>
                <a:cxn ang="0">
                  <a:pos x="12" y="64"/>
                </a:cxn>
                <a:cxn ang="0">
                  <a:pos x="15" y="84"/>
                </a:cxn>
                <a:cxn ang="0">
                  <a:pos x="15" y="83"/>
                </a:cxn>
                <a:cxn ang="0">
                  <a:pos x="30" y="84"/>
                </a:cxn>
              </a:cxnLst>
              <a:rect l="0" t="0" r="r" b="b"/>
              <a:pathLst>
                <a:path w="30" h="84">
                  <a:moveTo>
                    <a:pt x="30" y="84"/>
                  </a:moveTo>
                  <a:lnTo>
                    <a:pt x="30" y="83"/>
                  </a:lnTo>
                  <a:lnTo>
                    <a:pt x="27" y="63"/>
                  </a:lnTo>
                  <a:lnTo>
                    <a:pt x="25" y="41"/>
                  </a:lnTo>
                  <a:lnTo>
                    <a:pt x="21" y="20"/>
                  </a:lnTo>
                  <a:lnTo>
                    <a:pt x="13" y="0"/>
                  </a:lnTo>
                  <a:lnTo>
                    <a:pt x="0" y="7"/>
                  </a:lnTo>
                  <a:lnTo>
                    <a:pt x="6" y="24"/>
                  </a:lnTo>
                  <a:lnTo>
                    <a:pt x="10" y="42"/>
                  </a:lnTo>
                  <a:lnTo>
                    <a:pt x="12" y="64"/>
                  </a:lnTo>
                  <a:lnTo>
                    <a:pt x="15" y="84"/>
                  </a:lnTo>
                  <a:lnTo>
                    <a:pt x="15" y="83"/>
                  </a:lnTo>
                  <a:lnTo>
                    <a:pt x="30" y="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43" name="Freeform 1215"/>
            <p:cNvSpPr>
              <a:spLocks/>
            </p:cNvSpPr>
            <p:nvPr/>
          </p:nvSpPr>
          <p:spPr bwMode="auto">
            <a:xfrm>
              <a:off x="3565" y="2931"/>
              <a:ext cx="96" cy="76"/>
            </a:xfrm>
            <a:custGeom>
              <a:avLst/>
              <a:gdLst/>
              <a:ahLst/>
              <a:cxnLst>
                <a:cxn ang="0">
                  <a:pos x="83" y="59"/>
                </a:cxn>
                <a:cxn ang="0">
                  <a:pos x="87" y="57"/>
                </a:cxn>
                <a:cxn ang="0">
                  <a:pos x="77" y="60"/>
                </a:cxn>
                <a:cxn ang="0">
                  <a:pos x="70" y="60"/>
                </a:cxn>
                <a:cxn ang="0">
                  <a:pos x="62" y="62"/>
                </a:cxn>
                <a:cxn ang="0">
                  <a:pos x="57" y="60"/>
                </a:cxn>
                <a:cxn ang="0">
                  <a:pos x="51" y="60"/>
                </a:cxn>
                <a:cxn ang="0">
                  <a:pos x="44" y="57"/>
                </a:cxn>
                <a:cxn ang="0">
                  <a:pos x="40" y="54"/>
                </a:cxn>
                <a:cxn ang="0">
                  <a:pos x="34" y="50"/>
                </a:cxn>
                <a:cxn ang="0">
                  <a:pos x="27" y="42"/>
                </a:cxn>
                <a:cxn ang="0">
                  <a:pos x="19" y="30"/>
                </a:cxn>
                <a:cxn ang="0">
                  <a:pos x="17" y="17"/>
                </a:cxn>
                <a:cxn ang="0">
                  <a:pos x="15" y="1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6" y="34"/>
                </a:cxn>
                <a:cxn ang="0">
                  <a:pos x="13" y="49"/>
                </a:cxn>
                <a:cxn ang="0">
                  <a:pos x="23" y="60"/>
                </a:cxn>
                <a:cxn ang="0">
                  <a:pos x="30" y="66"/>
                </a:cxn>
                <a:cxn ang="0">
                  <a:pos x="38" y="71"/>
                </a:cxn>
                <a:cxn ang="0">
                  <a:pos x="45" y="72"/>
                </a:cxn>
                <a:cxn ang="0">
                  <a:pos x="53" y="76"/>
                </a:cxn>
                <a:cxn ang="0">
                  <a:pos x="62" y="76"/>
                </a:cxn>
                <a:cxn ang="0">
                  <a:pos x="72" y="76"/>
                </a:cxn>
                <a:cxn ang="0">
                  <a:pos x="83" y="74"/>
                </a:cxn>
                <a:cxn ang="0">
                  <a:pos x="92" y="71"/>
                </a:cxn>
                <a:cxn ang="0">
                  <a:pos x="96" y="67"/>
                </a:cxn>
                <a:cxn ang="0">
                  <a:pos x="83" y="59"/>
                </a:cxn>
              </a:cxnLst>
              <a:rect l="0" t="0" r="r" b="b"/>
              <a:pathLst>
                <a:path w="96" h="76">
                  <a:moveTo>
                    <a:pt x="83" y="59"/>
                  </a:moveTo>
                  <a:lnTo>
                    <a:pt x="87" y="57"/>
                  </a:lnTo>
                  <a:lnTo>
                    <a:pt x="77" y="60"/>
                  </a:lnTo>
                  <a:lnTo>
                    <a:pt x="70" y="60"/>
                  </a:lnTo>
                  <a:lnTo>
                    <a:pt x="62" y="62"/>
                  </a:lnTo>
                  <a:lnTo>
                    <a:pt x="57" y="60"/>
                  </a:lnTo>
                  <a:lnTo>
                    <a:pt x="51" y="60"/>
                  </a:lnTo>
                  <a:lnTo>
                    <a:pt x="44" y="57"/>
                  </a:lnTo>
                  <a:lnTo>
                    <a:pt x="40" y="54"/>
                  </a:lnTo>
                  <a:lnTo>
                    <a:pt x="34" y="50"/>
                  </a:lnTo>
                  <a:lnTo>
                    <a:pt x="27" y="42"/>
                  </a:lnTo>
                  <a:lnTo>
                    <a:pt x="19" y="30"/>
                  </a:lnTo>
                  <a:lnTo>
                    <a:pt x="17" y="17"/>
                  </a:lnTo>
                  <a:lnTo>
                    <a:pt x="15" y="1"/>
                  </a:lnTo>
                  <a:lnTo>
                    <a:pt x="0" y="0"/>
                  </a:lnTo>
                  <a:lnTo>
                    <a:pt x="0" y="18"/>
                  </a:lnTo>
                  <a:lnTo>
                    <a:pt x="6" y="34"/>
                  </a:lnTo>
                  <a:lnTo>
                    <a:pt x="13" y="49"/>
                  </a:lnTo>
                  <a:lnTo>
                    <a:pt x="23" y="60"/>
                  </a:lnTo>
                  <a:lnTo>
                    <a:pt x="30" y="66"/>
                  </a:lnTo>
                  <a:lnTo>
                    <a:pt x="38" y="71"/>
                  </a:lnTo>
                  <a:lnTo>
                    <a:pt x="45" y="72"/>
                  </a:lnTo>
                  <a:lnTo>
                    <a:pt x="53" y="76"/>
                  </a:lnTo>
                  <a:lnTo>
                    <a:pt x="62" y="76"/>
                  </a:lnTo>
                  <a:lnTo>
                    <a:pt x="72" y="76"/>
                  </a:lnTo>
                  <a:lnTo>
                    <a:pt x="83" y="74"/>
                  </a:lnTo>
                  <a:lnTo>
                    <a:pt x="92" y="71"/>
                  </a:lnTo>
                  <a:lnTo>
                    <a:pt x="96" y="67"/>
                  </a:lnTo>
                  <a:lnTo>
                    <a:pt x="83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44" name="Freeform 1216"/>
            <p:cNvSpPr>
              <a:spLocks/>
            </p:cNvSpPr>
            <p:nvPr/>
          </p:nvSpPr>
          <p:spPr bwMode="auto">
            <a:xfrm>
              <a:off x="3648" y="2956"/>
              <a:ext cx="41" cy="42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2"/>
                </a:cxn>
                <a:cxn ang="0">
                  <a:pos x="17" y="14"/>
                </a:cxn>
                <a:cxn ang="0">
                  <a:pos x="0" y="34"/>
                </a:cxn>
                <a:cxn ang="0">
                  <a:pos x="13" y="42"/>
                </a:cxn>
                <a:cxn ang="0">
                  <a:pos x="30" y="22"/>
                </a:cxn>
                <a:cxn ang="0">
                  <a:pos x="41" y="2"/>
                </a:cxn>
                <a:cxn ang="0">
                  <a:pos x="41" y="0"/>
                </a:cxn>
                <a:cxn ang="0">
                  <a:pos x="26" y="5"/>
                </a:cxn>
              </a:cxnLst>
              <a:rect l="0" t="0" r="r" b="b"/>
              <a:pathLst>
                <a:path w="41" h="42">
                  <a:moveTo>
                    <a:pt x="26" y="5"/>
                  </a:moveTo>
                  <a:lnTo>
                    <a:pt x="26" y="2"/>
                  </a:lnTo>
                  <a:lnTo>
                    <a:pt x="17" y="14"/>
                  </a:lnTo>
                  <a:lnTo>
                    <a:pt x="0" y="34"/>
                  </a:lnTo>
                  <a:lnTo>
                    <a:pt x="13" y="42"/>
                  </a:lnTo>
                  <a:lnTo>
                    <a:pt x="30" y="2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45" name="Freeform 1217"/>
            <p:cNvSpPr>
              <a:spLocks/>
            </p:cNvSpPr>
            <p:nvPr/>
          </p:nvSpPr>
          <p:spPr bwMode="auto">
            <a:xfrm>
              <a:off x="3652" y="2912"/>
              <a:ext cx="37" cy="4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10"/>
                </a:cxn>
                <a:cxn ang="0">
                  <a:pos x="22" y="49"/>
                </a:cxn>
                <a:cxn ang="0">
                  <a:pos x="37" y="44"/>
                </a:cxn>
                <a:cxn ang="0">
                  <a:pos x="19" y="5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11" y="0"/>
                </a:cxn>
              </a:cxnLst>
              <a:rect l="0" t="0" r="r" b="b"/>
              <a:pathLst>
                <a:path w="37" h="49">
                  <a:moveTo>
                    <a:pt x="11" y="0"/>
                  </a:moveTo>
                  <a:lnTo>
                    <a:pt x="5" y="10"/>
                  </a:lnTo>
                  <a:lnTo>
                    <a:pt x="22" y="49"/>
                  </a:lnTo>
                  <a:lnTo>
                    <a:pt x="37" y="44"/>
                  </a:lnTo>
                  <a:lnTo>
                    <a:pt x="19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46" name="Freeform 1218"/>
            <p:cNvSpPr>
              <a:spLocks/>
            </p:cNvSpPr>
            <p:nvPr/>
          </p:nvSpPr>
          <p:spPr bwMode="auto">
            <a:xfrm>
              <a:off x="3663" y="2912"/>
              <a:ext cx="54" cy="20"/>
            </a:xfrm>
            <a:custGeom>
              <a:avLst/>
              <a:gdLst/>
              <a:ahLst/>
              <a:cxnLst>
                <a:cxn ang="0">
                  <a:pos x="38" y="14"/>
                </a:cxn>
                <a:cxn ang="0">
                  <a:pos x="43" y="7"/>
                </a:cxn>
                <a:cxn ang="0">
                  <a:pos x="26" y="5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23" y="19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49" y="20"/>
                </a:cxn>
                <a:cxn ang="0">
                  <a:pos x="54" y="19"/>
                </a:cxn>
                <a:cxn ang="0">
                  <a:pos x="54" y="14"/>
                </a:cxn>
                <a:cxn ang="0">
                  <a:pos x="38" y="14"/>
                </a:cxn>
              </a:cxnLst>
              <a:rect l="0" t="0" r="r" b="b"/>
              <a:pathLst>
                <a:path w="54" h="20">
                  <a:moveTo>
                    <a:pt x="38" y="14"/>
                  </a:moveTo>
                  <a:lnTo>
                    <a:pt x="43" y="7"/>
                  </a:lnTo>
                  <a:lnTo>
                    <a:pt x="26" y="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3" y="19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49" y="20"/>
                  </a:lnTo>
                  <a:lnTo>
                    <a:pt x="54" y="19"/>
                  </a:lnTo>
                  <a:lnTo>
                    <a:pt x="54" y="14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47" name="Freeform 1219"/>
            <p:cNvSpPr>
              <a:spLocks/>
            </p:cNvSpPr>
            <p:nvPr/>
          </p:nvSpPr>
          <p:spPr bwMode="auto">
            <a:xfrm>
              <a:off x="3701" y="2781"/>
              <a:ext cx="163" cy="145"/>
            </a:xfrm>
            <a:custGeom>
              <a:avLst/>
              <a:gdLst/>
              <a:ahLst/>
              <a:cxnLst>
                <a:cxn ang="0">
                  <a:pos x="148" y="8"/>
                </a:cxn>
                <a:cxn ang="0">
                  <a:pos x="157" y="1"/>
                </a:cxn>
                <a:cxn ang="0">
                  <a:pos x="137" y="0"/>
                </a:cxn>
                <a:cxn ang="0">
                  <a:pos x="118" y="0"/>
                </a:cxn>
                <a:cxn ang="0">
                  <a:pos x="101" y="1"/>
                </a:cxn>
                <a:cxn ang="0">
                  <a:pos x="84" y="5"/>
                </a:cxn>
                <a:cxn ang="0">
                  <a:pos x="69" y="10"/>
                </a:cxn>
                <a:cxn ang="0">
                  <a:pos x="58" y="17"/>
                </a:cxn>
                <a:cxn ang="0">
                  <a:pos x="45" y="25"/>
                </a:cxn>
                <a:cxn ang="0">
                  <a:pos x="35" y="35"/>
                </a:cxn>
                <a:cxn ang="0">
                  <a:pos x="28" y="47"/>
                </a:cxn>
                <a:cxn ang="0">
                  <a:pos x="20" y="59"/>
                </a:cxn>
                <a:cxn ang="0">
                  <a:pos x="15" y="71"/>
                </a:cxn>
                <a:cxn ang="0">
                  <a:pos x="9" y="84"/>
                </a:cxn>
                <a:cxn ang="0">
                  <a:pos x="5" y="99"/>
                </a:cxn>
                <a:cxn ang="0">
                  <a:pos x="3" y="114"/>
                </a:cxn>
                <a:cxn ang="0">
                  <a:pos x="1" y="128"/>
                </a:cxn>
                <a:cxn ang="0">
                  <a:pos x="0" y="145"/>
                </a:cxn>
                <a:cxn ang="0">
                  <a:pos x="16" y="145"/>
                </a:cxn>
                <a:cxn ang="0">
                  <a:pos x="16" y="130"/>
                </a:cxn>
                <a:cxn ang="0">
                  <a:pos x="18" y="116"/>
                </a:cxn>
                <a:cxn ang="0">
                  <a:pos x="20" y="101"/>
                </a:cxn>
                <a:cxn ang="0">
                  <a:pos x="24" y="89"/>
                </a:cxn>
                <a:cxn ang="0">
                  <a:pos x="28" y="76"/>
                </a:cxn>
                <a:cxn ang="0">
                  <a:pos x="33" y="64"/>
                </a:cxn>
                <a:cxn ang="0">
                  <a:pos x="41" y="54"/>
                </a:cxn>
                <a:cxn ang="0">
                  <a:pos x="48" y="44"/>
                </a:cxn>
                <a:cxn ang="0">
                  <a:pos x="56" y="35"/>
                </a:cxn>
                <a:cxn ang="0">
                  <a:pos x="65" y="28"/>
                </a:cxn>
                <a:cxn ang="0">
                  <a:pos x="77" y="22"/>
                </a:cxn>
                <a:cxn ang="0">
                  <a:pos x="90" y="18"/>
                </a:cxn>
                <a:cxn ang="0">
                  <a:pos x="103" y="15"/>
                </a:cxn>
                <a:cxn ang="0">
                  <a:pos x="118" y="13"/>
                </a:cxn>
                <a:cxn ang="0">
                  <a:pos x="135" y="13"/>
                </a:cxn>
                <a:cxn ang="0">
                  <a:pos x="154" y="15"/>
                </a:cxn>
                <a:cxn ang="0">
                  <a:pos x="163" y="8"/>
                </a:cxn>
                <a:cxn ang="0">
                  <a:pos x="154" y="15"/>
                </a:cxn>
                <a:cxn ang="0">
                  <a:pos x="163" y="17"/>
                </a:cxn>
                <a:cxn ang="0">
                  <a:pos x="163" y="8"/>
                </a:cxn>
                <a:cxn ang="0">
                  <a:pos x="148" y="8"/>
                </a:cxn>
              </a:cxnLst>
              <a:rect l="0" t="0" r="r" b="b"/>
              <a:pathLst>
                <a:path w="163" h="145">
                  <a:moveTo>
                    <a:pt x="148" y="8"/>
                  </a:moveTo>
                  <a:lnTo>
                    <a:pt x="157" y="1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101" y="1"/>
                  </a:lnTo>
                  <a:lnTo>
                    <a:pt x="84" y="5"/>
                  </a:lnTo>
                  <a:lnTo>
                    <a:pt x="69" y="10"/>
                  </a:lnTo>
                  <a:lnTo>
                    <a:pt x="58" y="17"/>
                  </a:lnTo>
                  <a:lnTo>
                    <a:pt x="45" y="25"/>
                  </a:lnTo>
                  <a:lnTo>
                    <a:pt x="35" y="35"/>
                  </a:lnTo>
                  <a:lnTo>
                    <a:pt x="28" y="47"/>
                  </a:lnTo>
                  <a:lnTo>
                    <a:pt x="20" y="59"/>
                  </a:lnTo>
                  <a:lnTo>
                    <a:pt x="15" y="71"/>
                  </a:lnTo>
                  <a:lnTo>
                    <a:pt x="9" y="84"/>
                  </a:lnTo>
                  <a:lnTo>
                    <a:pt x="5" y="99"/>
                  </a:lnTo>
                  <a:lnTo>
                    <a:pt x="3" y="114"/>
                  </a:lnTo>
                  <a:lnTo>
                    <a:pt x="1" y="128"/>
                  </a:lnTo>
                  <a:lnTo>
                    <a:pt x="0" y="145"/>
                  </a:lnTo>
                  <a:lnTo>
                    <a:pt x="16" y="145"/>
                  </a:lnTo>
                  <a:lnTo>
                    <a:pt x="16" y="130"/>
                  </a:lnTo>
                  <a:lnTo>
                    <a:pt x="18" y="116"/>
                  </a:lnTo>
                  <a:lnTo>
                    <a:pt x="20" y="101"/>
                  </a:lnTo>
                  <a:lnTo>
                    <a:pt x="24" y="89"/>
                  </a:lnTo>
                  <a:lnTo>
                    <a:pt x="28" y="76"/>
                  </a:lnTo>
                  <a:lnTo>
                    <a:pt x="33" y="64"/>
                  </a:lnTo>
                  <a:lnTo>
                    <a:pt x="41" y="54"/>
                  </a:lnTo>
                  <a:lnTo>
                    <a:pt x="48" y="44"/>
                  </a:lnTo>
                  <a:lnTo>
                    <a:pt x="56" y="35"/>
                  </a:lnTo>
                  <a:lnTo>
                    <a:pt x="65" y="28"/>
                  </a:lnTo>
                  <a:lnTo>
                    <a:pt x="77" y="22"/>
                  </a:lnTo>
                  <a:lnTo>
                    <a:pt x="90" y="18"/>
                  </a:lnTo>
                  <a:lnTo>
                    <a:pt x="103" y="15"/>
                  </a:lnTo>
                  <a:lnTo>
                    <a:pt x="118" y="13"/>
                  </a:lnTo>
                  <a:lnTo>
                    <a:pt x="135" y="13"/>
                  </a:lnTo>
                  <a:lnTo>
                    <a:pt x="154" y="15"/>
                  </a:lnTo>
                  <a:lnTo>
                    <a:pt x="163" y="8"/>
                  </a:lnTo>
                  <a:lnTo>
                    <a:pt x="154" y="15"/>
                  </a:lnTo>
                  <a:lnTo>
                    <a:pt x="163" y="17"/>
                  </a:lnTo>
                  <a:lnTo>
                    <a:pt x="163" y="8"/>
                  </a:lnTo>
                  <a:lnTo>
                    <a:pt x="148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48" name="Freeform 1220"/>
            <p:cNvSpPr>
              <a:spLocks/>
            </p:cNvSpPr>
            <p:nvPr/>
          </p:nvSpPr>
          <p:spPr bwMode="auto">
            <a:xfrm>
              <a:off x="3357" y="2710"/>
              <a:ext cx="270" cy="106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101" y="10"/>
                </a:cxn>
                <a:cxn ang="0">
                  <a:pos x="137" y="22"/>
                </a:cxn>
                <a:cxn ang="0">
                  <a:pos x="173" y="35"/>
                </a:cxn>
                <a:cxn ang="0">
                  <a:pos x="197" y="44"/>
                </a:cxn>
                <a:cxn ang="0">
                  <a:pos x="205" y="47"/>
                </a:cxn>
                <a:cxn ang="0">
                  <a:pos x="214" y="52"/>
                </a:cxn>
                <a:cxn ang="0">
                  <a:pos x="225" y="61"/>
                </a:cxn>
                <a:cxn ang="0">
                  <a:pos x="237" y="69"/>
                </a:cxn>
                <a:cxn ang="0">
                  <a:pos x="248" y="79"/>
                </a:cxn>
                <a:cxn ang="0">
                  <a:pos x="259" y="89"/>
                </a:cxn>
                <a:cxn ang="0">
                  <a:pos x="267" y="98"/>
                </a:cxn>
                <a:cxn ang="0">
                  <a:pos x="270" y="104"/>
                </a:cxn>
                <a:cxn ang="0">
                  <a:pos x="268" y="106"/>
                </a:cxn>
                <a:cxn ang="0">
                  <a:pos x="263" y="106"/>
                </a:cxn>
                <a:cxn ang="0">
                  <a:pos x="253" y="103"/>
                </a:cxn>
                <a:cxn ang="0">
                  <a:pos x="242" y="99"/>
                </a:cxn>
                <a:cxn ang="0">
                  <a:pos x="231" y="98"/>
                </a:cxn>
                <a:cxn ang="0">
                  <a:pos x="221" y="96"/>
                </a:cxn>
                <a:cxn ang="0">
                  <a:pos x="216" y="96"/>
                </a:cxn>
                <a:cxn ang="0">
                  <a:pos x="214" y="96"/>
                </a:cxn>
                <a:cxn ang="0">
                  <a:pos x="210" y="98"/>
                </a:cxn>
                <a:cxn ang="0">
                  <a:pos x="208" y="99"/>
                </a:cxn>
                <a:cxn ang="0">
                  <a:pos x="190" y="101"/>
                </a:cxn>
                <a:cxn ang="0">
                  <a:pos x="175" y="103"/>
                </a:cxn>
                <a:cxn ang="0">
                  <a:pos x="161" y="103"/>
                </a:cxn>
                <a:cxn ang="0">
                  <a:pos x="152" y="101"/>
                </a:cxn>
                <a:cxn ang="0">
                  <a:pos x="135" y="94"/>
                </a:cxn>
                <a:cxn ang="0">
                  <a:pos x="109" y="79"/>
                </a:cxn>
                <a:cxn ang="0">
                  <a:pos x="88" y="67"/>
                </a:cxn>
                <a:cxn ang="0">
                  <a:pos x="66" y="55"/>
                </a:cxn>
                <a:cxn ang="0">
                  <a:pos x="43" y="42"/>
                </a:cxn>
                <a:cxn ang="0">
                  <a:pos x="26" y="30"/>
                </a:cxn>
                <a:cxn ang="0">
                  <a:pos x="13" y="15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41" y="2"/>
                </a:cxn>
                <a:cxn ang="0">
                  <a:pos x="64" y="3"/>
                </a:cxn>
                <a:cxn ang="0">
                  <a:pos x="82" y="3"/>
                </a:cxn>
              </a:cxnLst>
              <a:rect l="0" t="0" r="r" b="b"/>
              <a:pathLst>
                <a:path w="270" h="106">
                  <a:moveTo>
                    <a:pt x="82" y="3"/>
                  </a:moveTo>
                  <a:lnTo>
                    <a:pt x="101" y="10"/>
                  </a:lnTo>
                  <a:lnTo>
                    <a:pt x="137" y="22"/>
                  </a:lnTo>
                  <a:lnTo>
                    <a:pt x="173" y="35"/>
                  </a:lnTo>
                  <a:lnTo>
                    <a:pt x="197" y="44"/>
                  </a:lnTo>
                  <a:lnTo>
                    <a:pt x="205" y="47"/>
                  </a:lnTo>
                  <a:lnTo>
                    <a:pt x="214" y="52"/>
                  </a:lnTo>
                  <a:lnTo>
                    <a:pt x="225" y="61"/>
                  </a:lnTo>
                  <a:lnTo>
                    <a:pt x="237" y="69"/>
                  </a:lnTo>
                  <a:lnTo>
                    <a:pt x="248" y="79"/>
                  </a:lnTo>
                  <a:lnTo>
                    <a:pt x="259" y="89"/>
                  </a:lnTo>
                  <a:lnTo>
                    <a:pt x="267" y="98"/>
                  </a:lnTo>
                  <a:lnTo>
                    <a:pt x="270" y="104"/>
                  </a:lnTo>
                  <a:lnTo>
                    <a:pt x="268" y="106"/>
                  </a:lnTo>
                  <a:lnTo>
                    <a:pt x="263" y="106"/>
                  </a:lnTo>
                  <a:lnTo>
                    <a:pt x="253" y="103"/>
                  </a:lnTo>
                  <a:lnTo>
                    <a:pt x="242" y="99"/>
                  </a:lnTo>
                  <a:lnTo>
                    <a:pt x="231" y="98"/>
                  </a:lnTo>
                  <a:lnTo>
                    <a:pt x="221" y="96"/>
                  </a:lnTo>
                  <a:lnTo>
                    <a:pt x="216" y="96"/>
                  </a:lnTo>
                  <a:lnTo>
                    <a:pt x="214" y="96"/>
                  </a:lnTo>
                  <a:lnTo>
                    <a:pt x="210" y="98"/>
                  </a:lnTo>
                  <a:lnTo>
                    <a:pt x="208" y="99"/>
                  </a:lnTo>
                  <a:lnTo>
                    <a:pt x="190" y="101"/>
                  </a:lnTo>
                  <a:lnTo>
                    <a:pt x="175" y="103"/>
                  </a:lnTo>
                  <a:lnTo>
                    <a:pt x="161" y="103"/>
                  </a:lnTo>
                  <a:lnTo>
                    <a:pt x="152" y="101"/>
                  </a:lnTo>
                  <a:lnTo>
                    <a:pt x="135" y="94"/>
                  </a:lnTo>
                  <a:lnTo>
                    <a:pt x="109" y="79"/>
                  </a:lnTo>
                  <a:lnTo>
                    <a:pt x="88" y="67"/>
                  </a:lnTo>
                  <a:lnTo>
                    <a:pt x="66" y="55"/>
                  </a:lnTo>
                  <a:lnTo>
                    <a:pt x="43" y="42"/>
                  </a:lnTo>
                  <a:lnTo>
                    <a:pt x="26" y="30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19" y="2"/>
                  </a:lnTo>
                  <a:lnTo>
                    <a:pt x="41" y="2"/>
                  </a:lnTo>
                  <a:lnTo>
                    <a:pt x="64" y="3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49" name="Freeform 1221"/>
            <p:cNvSpPr>
              <a:spLocks/>
            </p:cNvSpPr>
            <p:nvPr/>
          </p:nvSpPr>
          <p:spPr bwMode="auto">
            <a:xfrm>
              <a:off x="3439" y="2706"/>
              <a:ext cx="115" cy="54"/>
            </a:xfrm>
            <a:custGeom>
              <a:avLst/>
              <a:gdLst/>
              <a:ahLst/>
              <a:cxnLst>
                <a:cxn ang="0">
                  <a:pos x="115" y="41"/>
                </a:cxn>
                <a:cxn ang="0">
                  <a:pos x="115" y="41"/>
                </a:cxn>
                <a:cxn ang="0">
                  <a:pos x="93" y="33"/>
                </a:cxn>
                <a:cxn ang="0">
                  <a:pos x="57" y="19"/>
                </a:cxn>
                <a:cxn ang="0">
                  <a:pos x="23" y="7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7" y="21"/>
                </a:cxn>
                <a:cxn ang="0">
                  <a:pos x="51" y="33"/>
                </a:cxn>
                <a:cxn ang="0">
                  <a:pos x="87" y="46"/>
                </a:cxn>
                <a:cxn ang="0">
                  <a:pos x="113" y="54"/>
                </a:cxn>
                <a:cxn ang="0">
                  <a:pos x="113" y="54"/>
                </a:cxn>
                <a:cxn ang="0">
                  <a:pos x="115" y="41"/>
                </a:cxn>
              </a:cxnLst>
              <a:rect l="0" t="0" r="r" b="b"/>
              <a:pathLst>
                <a:path w="115" h="54">
                  <a:moveTo>
                    <a:pt x="115" y="41"/>
                  </a:moveTo>
                  <a:lnTo>
                    <a:pt x="115" y="41"/>
                  </a:lnTo>
                  <a:lnTo>
                    <a:pt x="93" y="33"/>
                  </a:lnTo>
                  <a:lnTo>
                    <a:pt x="57" y="19"/>
                  </a:lnTo>
                  <a:lnTo>
                    <a:pt x="23" y="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7" y="21"/>
                  </a:lnTo>
                  <a:lnTo>
                    <a:pt x="51" y="33"/>
                  </a:lnTo>
                  <a:lnTo>
                    <a:pt x="87" y="46"/>
                  </a:lnTo>
                  <a:lnTo>
                    <a:pt x="113" y="54"/>
                  </a:lnTo>
                  <a:lnTo>
                    <a:pt x="113" y="54"/>
                  </a:lnTo>
                  <a:lnTo>
                    <a:pt x="115" y="4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50" name="Freeform 1222"/>
            <p:cNvSpPr>
              <a:spLocks/>
            </p:cNvSpPr>
            <p:nvPr/>
          </p:nvSpPr>
          <p:spPr bwMode="auto">
            <a:xfrm>
              <a:off x="3552" y="2747"/>
              <a:ext cx="83" cy="69"/>
            </a:xfrm>
            <a:custGeom>
              <a:avLst/>
              <a:gdLst/>
              <a:ahLst/>
              <a:cxnLst>
                <a:cxn ang="0">
                  <a:pos x="83" y="66"/>
                </a:cxn>
                <a:cxn ang="0">
                  <a:pos x="83" y="66"/>
                </a:cxn>
                <a:cxn ang="0">
                  <a:pos x="77" y="57"/>
                </a:cxn>
                <a:cxn ang="0">
                  <a:pos x="70" y="47"/>
                </a:cxn>
                <a:cxn ang="0">
                  <a:pos x="58" y="37"/>
                </a:cxn>
                <a:cxn ang="0">
                  <a:pos x="47" y="27"/>
                </a:cxn>
                <a:cxn ang="0">
                  <a:pos x="36" y="18"/>
                </a:cxn>
                <a:cxn ang="0">
                  <a:pos x="23" y="10"/>
                </a:cxn>
                <a:cxn ang="0">
                  <a:pos x="13" y="3"/>
                </a:cxn>
                <a:cxn ang="0">
                  <a:pos x="2" y="0"/>
                </a:cxn>
                <a:cxn ang="0">
                  <a:pos x="0" y="13"/>
                </a:cxn>
                <a:cxn ang="0">
                  <a:pos x="6" y="15"/>
                </a:cxn>
                <a:cxn ang="0">
                  <a:pos x="15" y="22"/>
                </a:cxn>
                <a:cxn ang="0">
                  <a:pos x="25" y="29"/>
                </a:cxn>
                <a:cxn ang="0">
                  <a:pos x="38" y="37"/>
                </a:cxn>
                <a:cxn ang="0">
                  <a:pos x="47" y="47"/>
                </a:cxn>
                <a:cxn ang="0">
                  <a:pos x="57" y="57"/>
                </a:cxn>
                <a:cxn ang="0">
                  <a:pos x="64" y="64"/>
                </a:cxn>
                <a:cxn ang="0">
                  <a:pos x="68" y="69"/>
                </a:cxn>
                <a:cxn ang="0">
                  <a:pos x="68" y="69"/>
                </a:cxn>
                <a:cxn ang="0">
                  <a:pos x="83" y="66"/>
                </a:cxn>
              </a:cxnLst>
              <a:rect l="0" t="0" r="r" b="b"/>
              <a:pathLst>
                <a:path w="83" h="69">
                  <a:moveTo>
                    <a:pt x="83" y="66"/>
                  </a:moveTo>
                  <a:lnTo>
                    <a:pt x="83" y="66"/>
                  </a:lnTo>
                  <a:lnTo>
                    <a:pt x="77" y="57"/>
                  </a:lnTo>
                  <a:lnTo>
                    <a:pt x="70" y="47"/>
                  </a:lnTo>
                  <a:lnTo>
                    <a:pt x="58" y="37"/>
                  </a:lnTo>
                  <a:lnTo>
                    <a:pt x="47" y="27"/>
                  </a:lnTo>
                  <a:lnTo>
                    <a:pt x="36" y="18"/>
                  </a:lnTo>
                  <a:lnTo>
                    <a:pt x="23" y="10"/>
                  </a:lnTo>
                  <a:lnTo>
                    <a:pt x="13" y="3"/>
                  </a:lnTo>
                  <a:lnTo>
                    <a:pt x="2" y="0"/>
                  </a:lnTo>
                  <a:lnTo>
                    <a:pt x="0" y="13"/>
                  </a:lnTo>
                  <a:lnTo>
                    <a:pt x="6" y="15"/>
                  </a:lnTo>
                  <a:lnTo>
                    <a:pt x="15" y="22"/>
                  </a:lnTo>
                  <a:lnTo>
                    <a:pt x="25" y="29"/>
                  </a:lnTo>
                  <a:lnTo>
                    <a:pt x="38" y="37"/>
                  </a:lnTo>
                  <a:lnTo>
                    <a:pt x="47" y="47"/>
                  </a:lnTo>
                  <a:lnTo>
                    <a:pt x="57" y="57"/>
                  </a:lnTo>
                  <a:lnTo>
                    <a:pt x="64" y="64"/>
                  </a:lnTo>
                  <a:lnTo>
                    <a:pt x="68" y="69"/>
                  </a:lnTo>
                  <a:lnTo>
                    <a:pt x="68" y="69"/>
                  </a:lnTo>
                  <a:lnTo>
                    <a:pt x="83" y="6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51" name="Freeform 1223"/>
            <p:cNvSpPr>
              <a:spLocks/>
            </p:cNvSpPr>
            <p:nvPr/>
          </p:nvSpPr>
          <p:spPr bwMode="auto">
            <a:xfrm>
              <a:off x="3558" y="2799"/>
              <a:ext cx="77" cy="24"/>
            </a:xfrm>
            <a:custGeom>
              <a:avLst/>
              <a:gdLst/>
              <a:ahLst/>
              <a:cxnLst>
                <a:cxn ang="0">
                  <a:pos x="9" y="17"/>
                </a:cxn>
                <a:cxn ang="0">
                  <a:pos x="15" y="12"/>
                </a:cxn>
                <a:cxn ang="0">
                  <a:pos x="15" y="14"/>
                </a:cxn>
                <a:cxn ang="0">
                  <a:pos x="15" y="14"/>
                </a:cxn>
                <a:cxn ang="0">
                  <a:pos x="17" y="14"/>
                </a:cxn>
                <a:cxn ang="0">
                  <a:pos x="19" y="14"/>
                </a:cxn>
                <a:cxn ang="0">
                  <a:pos x="28" y="15"/>
                </a:cxn>
                <a:cxn ang="0">
                  <a:pos x="39" y="17"/>
                </a:cxn>
                <a:cxn ang="0">
                  <a:pos x="51" y="20"/>
                </a:cxn>
                <a:cxn ang="0">
                  <a:pos x="60" y="24"/>
                </a:cxn>
                <a:cxn ang="0">
                  <a:pos x="67" y="24"/>
                </a:cxn>
                <a:cxn ang="0">
                  <a:pos x="77" y="14"/>
                </a:cxn>
                <a:cxn ang="0">
                  <a:pos x="62" y="17"/>
                </a:cxn>
                <a:cxn ang="0">
                  <a:pos x="66" y="10"/>
                </a:cxn>
                <a:cxn ang="0">
                  <a:pos x="64" y="9"/>
                </a:cxn>
                <a:cxn ang="0">
                  <a:pos x="54" y="7"/>
                </a:cxn>
                <a:cxn ang="0">
                  <a:pos x="43" y="4"/>
                </a:cxn>
                <a:cxn ang="0">
                  <a:pos x="32" y="2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4" y="4"/>
                </a:cxn>
                <a:cxn ang="0">
                  <a:pos x="0" y="9"/>
                </a:cxn>
                <a:cxn ang="0">
                  <a:pos x="7" y="4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5" y="12"/>
                </a:cxn>
                <a:cxn ang="0">
                  <a:pos x="9" y="17"/>
                </a:cxn>
              </a:cxnLst>
              <a:rect l="0" t="0" r="r" b="b"/>
              <a:pathLst>
                <a:path w="77" h="24">
                  <a:moveTo>
                    <a:pt x="9" y="17"/>
                  </a:moveTo>
                  <a:lnTo>
                    <a:pt x="15" y="12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8" y="15"/>
                  </a:lnTo>
                  <a:lnTo>
                    <a:pt x="39" y="17"/>
                  </a:lnTo>
                  <a:lnTo>
                    <a:pt x="51" y="20"/>
                  </a:lnTo>
                  <a:lnTo>
                    <a:pt x="60" y="24"/>
                  </a:lnTo>
                  <a:lnTo>
                    <a:pt x="67" y="24"/>
                  </a:lnTo>
                  <a:lnTo>
                    <a:pt x="77" y="14"/>
                  </a:lnTo>
                  <a:lnTo>
                    <a:pt x="62" y="17"/>
                  </a:lnTo>
                  <a:lnTo>
                    <a:pt x="66" y="10"/>
                  </a:lnTo>
                  <a:lnTo>
                    <a:pt x="64" y="9"/>
                  </a:lnTo>
                  <a:lnTo>
                    <a:pt x="54" y="7"/>
                  </a:lnTo>
                  <a:lnTo>
                    <a:pt x="43" y="4"/>
                  </a:lnTo>
                  <a:lnTo>
                    <a:pt x="32" y="2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9"/>
                  </a:lnTo>
                  <a:lnTo>
                    <a:pt x="7" y="4"/>
                  </a:lnTo>
                  <a:lnTo>
                    <a:pt x="9" y="17"/>
                  </a:lnTo>
                  <a:lnTo>
                    <a:pt x="13" y="17"/>
                  </a:lnTo>
                  <a:lnTo>
                    <a:pt x="15" y="12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52" name="Freeform 1224"/>
            <p:cNvSpPr>
              <a:spLocks/>
            </p:cNvSpPr>
            <p:nvPr/>
          </p:nvSpPr>
          <p:spPr bwMode="auto">
            <a:xfrm>
              <a:off x="3462" y="2782"/>
              <a:ext cx="105" cy="3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6" y="27"/>
                </a:cxn>
                <a:cxn ang="0">
                  <a:pos x="45" y="36"/>
                </a:cxn>
                <a:cxn ang="0">
                  <a:pos x="56" y="37"/>
                </a:cxn>
                <a:cxn ang="0">
                  <a:pos x="70" y="37"/>
                </a:cxn>
                <a:cxn ang="0">
                  <a:pos x="85" y="36"/>
                </a:cxn>
                <a:cxn ang="0">
                  <a:pos x="105" y="34"/>
                </a:cxn>
                <a:cxn ang="0">
                  <a:pos x="103" y="21"/>
                </a:cxn>
                <a:cxn ang="0">
                  <a:pos x="83" y="22"/>
                </a:cxn>
                <a:cxn ang="0">
                  <a:pos x="68" y="22"/>
                </a:cxn>
                <a:cxn ang="0">
                  <a:pos x="58" y="22"/>
                </a:cxn>
                <a:cxn ang="0">
                  <a:pos x="51" y="22"/>
                </a:cxn>
                <a:cxn ang="0">
                  <a:pos x="34" y="1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12"/>
                </a:cxn>
              </a:cxnLst>
              <a:rect l="0" t="0" r="r" b="b"/>
              <a:pathLst>
                <a:path w="105" h="37">
                  <a:moveTo>
                    <a:pt x="0" y="12"/>
                  </a:moveTo>
                  <a:lnTo>
                    <a:pt x="0" y="12"/>
                  </a:lnTo>
                  <a:lnTo>
                    <a:pt x="26" y="27"/>
                  </a:lnTo>
                  <a:lnTo>
                    <a:pt x="45" y="36"/>
                  </a:lnTo>
                  <a:lnTo>
                    <a:pt x="56" y="37"/>
                  </a:lnTo>
                  <a:lnTo>
                    <a:pt x="70" y="37"/>
                  </a:lnTo>
                  <a:lnTo>
                    <a:pt x="85" y="36"/>
                  </a:lnTo>
                  <a:lnTo>
                    <a:pt x="105" y="34"/>
                  </a:lnTo>
                  <a:lnTo>
                    <a:pt x="103" y="21"/>
                  </a:lnTo>
                  <a:lnTo>
                    <a:pt x="83" y="22"/>
                  </a:lnTo>
                  <a:lnTo>
                    <a:pt x="68" y="22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34" y="16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53" name="Freeform 1225"/>
            <p:cNvSpPr>
              <a:spLocks/>
            </p:cNvSpPr>
            <p:nvPr/>
          </p:nvSpPr>
          <p:spPr bwMode="auto">
            <a:xfrm>
              <a:off x="3378" y="2735"/>
              <a:ext cx="92" cy="5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18" y="24"/>
                </a:cxn>
                <a:cxn ang="0">
                  <a:pos x="41" y="37"/>
                </a:cxn>
                <a:cxn ang="0">
                  <a:pos x="63" y="49"/>
                </a:cxn>
                <a:cxn ang="0">
                  <a:pos x="84" y="59"/>
                </a:cxn>
                <a:cxn ang="0">
                  <a:pos x="92" y="47"/>
                </a:cxn>
                <a:cxn ang="0">
                  <a:pos x="71" y="37"/>
                </a:cxn>
                <a:cxn ang="0">
                  <a:pos x="48" y="25"/>
                </a:cxn>
                <a:cxn ang="0">
                  <a:pos x="28" y="1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0" y="10"/>
                </a:cxn>
              </a:cxnLst>
              <a:rect l="0" t="0" r="r" b="b"/>
              <a:pathLst>
                <a:path w="92" h="59">
                  <a:moveTo>
                    <a:pt x="0" y="10"/>
                  </a:moveTo>
                  <a:lnTo>
                    <a:pt x="0" y="10"/>
                  </a:lnTo>
                  <a:lnTo>
                    <a:pt x="18" y="24"/>
                  </a:lnTo>
                  <a:lnTo>
                    <a:pt x="41" y="37"/>
                  </a:lnTo>
                  <a:lnTo>
                    <a:pt x="63" y="49"/>
                  </a:lnTo>
                  <a:lnTo>
                    <a:pt x="84" y="59"/>
                  </a:lnTo>
                  <a:lnTo>
                    <a:pt x="92" y="47"/>
                  </a:lnTo>
                  <a:lnTo>
                    <a:pt x="71" y="37"/>
                  </a:lnTo>
                  <a:lnTo>
                    <a:pt x="48" y="25"/>
                  </a:lnTo>
                  <a:lnTo>
                    <a:pt x="28" y="1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54" name="Freeform 1226"/>
            <p:cNvSpPr>
              <a:spLocks/>
            </p:cNvSpPr>
            <p:nvPr/>
          </p:nvSpPr>
          <p:spPr bwMode="auto">
            <a:xfrm>
              <a:off x="3340" y="2703"/>
              <a:ext cx="49" cy="4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1" y="12"/>
                </a:cxn>
                <a:cxn ang="0">
                  <a:pos x="24" y="27"/>
                </a:cxn>
                <a:cxn ang="0">
                  <a:pos x="38" y="42"/>
                </a:cxn>
                <a:cxn ang="0">
                  <a:pos x="49" y="32"/>
                </a:cxn>
                <a:cxn ang="0">
                  <a:pos x="36" y="17"/>
                </a:cxn>
                <a:cxn ang="0">
                  <a:pos x="22" y="3"/>
                </a:cxn>
                <a:cxn ang="0">
                  <a:pos x="17" y="15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11" y="12"/>
                </a:cxn>
                <a:cxn ang="0">
                  <a:pos x="17" y="0"/>
                </a:cxn>
              </a:cxnLst>
              <a:rect l="0" t="0" r="r" b="b"/>
              <a:pathLst>
                <a:path w="49" h="42">
                  <a:moveTo>
                    <a:pt x="17" y="0"/>
                  </a:moveTo>
                  <a:lnTo>
                    <a:pt x="11" y="12"/>
                  </a:lnTo>
                  <a:lnTo>
                    <a:pt x="24" y="27"/>
                  </a:lnTo>
                  <a:lnTo>
                    <a:pt x="38" y="42"/>
                  </a:lnTo>
                  <a:lnTo>
                    <a:pt x="49" y="32"/>
                  </a:lnTo>
                  <a:lnTo>
                    <a:pt x="36" y="17"/>
                  </a:lnTo>
                  <a:lnTo>
                    <a:pt x="22" y="3"/>
                  </a:lnTo>
                  <a:lnTo>
                    <a:pt x="17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55" name="Freeform 1227"/>
            <p:cNvSpPr>
              <a:spLocks/>
            </p:cNvSpPr>
            <p:nvPr/>
          </p:nvSpPr>
          <p:spPr bwMode="auto">
            <a:xfrm>
              <a:off x="3357" y="2703"/>
              <a:ext cx="82" cy="17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64" y="3"/>
                </a:cxn>
                <a:cxn ang="0">
                  <a:pos x="41" y="2"/>
                </a:cxn>
                <a:cxn ang="0">
                  <a:pos x="19" y="2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9" y="15"/>
                </a:cxn>
                <a:cxn ang="0">
                  <a:pos x="41" y="15"/>
                </a:cxn>
                <a:cxn ang="0">
                  <a:pos x="64" y="17"/>
                </a:cxn>
                <a:cxn ang="0">
                  <a:pos x="82" y="17"/>
                </a:cxn>
                <a:cxn ang="0">
                  <a:pos x="82" y="17"/>
                </a:cxn>
                <a:cxn ang="0">
                  <a:pos x="82" y="3"/>
                </a:cxn>
              </a:cxnLst>
              <a:rect l="0" t="0" r="r" b="b"/>
              <a:pathLst>
                <a:path w="82" h="17">
                  <a:moveTo>
                    <a:pt x="82" y="3"/>
                  </a:moveTo>
                  <a:lnTo>
                    <a:pt x="82" y="3"/>
                  </a:lnTo>
                  <a:lnTo>
                    <a:pt x="64" y="3"/>
                  </a:lnTo>
                  <a:lnTo>
                    <a:pt x="41" y="2"/>
                  </a:lnTo>
                  <a:lnTo>
                    <a:pt x="19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41" y="15"/>
                  </a:lnTo>
                  <a:lnTo>
                    <a:pt x="64" y="17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60" name="Freeform 1232"/>
            <p:cNvSpPr>
              <a:spLocks/>
            </p:cNvSpPr>
            <p:nvPr/>
          </p:nvSpPr>
          <p:spPr bwMode="auto">
            <a:xfrm>
              <a:off x="2380" y="3189"/>
              <a:ext cx="26" cy="57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7" y="52"/>
                </a:cxn>
                <a:cxn ang="0">
                  <a:pos x="21" y="47"/>
                </a:cxn>
                <a:cxn ang="0">
                  <a:pos x="25" y="39"/>
                </a:cxn>
                <a:cxn ang="0">
                  <a:pos x="26" y="28"/>
                </a:cxn>
                <a:cxn ang="0">
                  <a:pos x="25" y="20"/>
                </a:cxn>
                <a:cxn ang="0">
                  <a:pos x="21" y="12"/>
                </a:cxn>
                <a:cxn ang="0">
                  <a:pos x="17" y="7"/>
                </a:cxn>
                <a:cxn ang="0">
                  <a:pos x="11" y="3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2" y="15"/>
                </a:cxn>
                <a:cxn ang="0">
                  <a:pos x="4" y="15"/>
                </a:cxn>
                <a:cxn ang="0">
                  <a:pos x="6" y="17"/>
                </a:cxn>
                <a:cxn ang="0">
                  <a:pos x="6" y="18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10" y="35"/>
                </a:cxn>
                <a:cxn ang="0">
                  <a:pos x="6" y="40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2" y="4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57"/>
                </a:cxn>
              </a:cxnLst>
              <a:rect l="0" t="0" r="r" b="b"/>
              <a:pathLst>
                <a:path w="26" h="57">
                  <a:moveTo>
                    <a:pt x="0" y="57"/>
                  </a:moveTo>
                  <a:lnTo>
                    <a:pt x="0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7" y="52"/>
                  </a:lnTo>
                  <a:lnTo>
                    <a:pt x="21" y="47"/>
                  </a:lnTo>
                  <a:lnTo>
                    <a:pt x="25" y="39"/>
                  </a:lnTo>
                  <a:lnTo>
                    <a:pt x="26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7" y="7"/>
                  </a:lnTo>
                  <a:lnTo>
                    <a:pt x="11" y="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10" y="35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62" name="Freeform 1234"/>
            <p:cNvSpPr>
              <a:spLocks/>
            </p:cNvSpPr>
            <p:nvPr/>
          </p:nvSpPr>
          <p:spPr bwMode="auto">
            <a:xfrm>
              <a:off x="2974" y="3438"/>
              <a:ext cx="223" cy="162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0" y="81"/>
                </a:cxn>
                <a:cxn ang="0">
                  <a:pos x="0" y="92"/>
                </a:cxn>
                <a:cxn ang="0">
                  <a:pos x="0" y="100"/>
                </a:cxn>
                <a:cxn ang="0">
                  <a:pos x="3" y="110"/>
                </a:cxn>
                <a:cxn ang="0">
                  <a:pos x="7" y="120"/>
                </a:cxn>
                <a:cxn ang="0">
                  <a:pos x="20" y="140"/>
                </a:cxn>
                <a:cxn ang="0">
                  <a:pos x="35" y="162"/>
                </a:cxn>
                <a:cxn ang="0">
                  <a:pos x="58" y="162"/>
                </a:cxn>
                <a:cxn ang="0">
                  <a:pos x="77" y="161"/>
                </a:cxn>
                <a:cxn ang="0">
                  <a:pos x="90" y="157"/>
                </a:cxn>
                <a:cxn ang="0">
                  <a:pos x="103" y="154"/>
                </a:cxn>
                <a:cxn ang="0">
                  <a:pos x="127" y="140"/>
                </a:cxn>
                <a:cxn ang="0">
                  <a:pos x="157" y="118"/>
                </a:cxn>
                <a:cxn ang="0">
                  <a:pos x="189" y="113"/>
                </a:cxn>
                <a:cxn ang="0">
                  <a:pos x="223" y="95"/>
                </a:cxn>
                <a:cxn ang="0">
                  <a:pos x="216" y="63"/>
                </a:cxn>
                <a:cxn ang="0">
                  <a:pos x="223" y="41"/>
                </a:cxn>
                <a:cxn ang="0">
                  <a:pos x="206" y="9"/>
                </a:cxn>
                <a:cxn ang="0">
                  <a:pos x="167" y="0"/>
                </a:cxn>
              </a:cxnLst>
              <a:rect l="0" t="0" r="r" b="b"/>
              <a:pathLst>
                <a:path w="223" h="162">
                  <a:moveTo>
                    <a:pt x="167" y="0"/>
                  </a:moveTo>
                  <a:lnTo>
                    <a:pt x="0" y="81"/>
                  </a:lnTo>
                  <a:lnTo>
                    <a:pt x="0" y="92"/>
                  </a:lnTo>
                  <a:lnTo>
                    <a:pt x="0" y="100"/>
                  </a:lnTo>
                  <a:lnTo>
                    <a:pt x="3" y="110"/>
                  </a:lnTo>
                  <a:lnTo>
                    <a:pt x="7" y="120"/>
                  </a:lnTo>
                  <a:lnTo>
                    <a:pt x="20" y="140"/>
                  </a:lnTo>
                  <a:lnTo>
                    <a:pt x="35" y="162"/>
                  </a:lnTo>
                  <a:lnTo>
                    <a:pt x="58" y="162"/>
                  </a:lnTo>
                  <a:lnTo>
                    <a:pt x="77" y="161"/>
                  </a:lnTo>
                  <a:lnTo>
                    <a:pt x="90" y="157"/>
                  </a:lnTo>
                  <a:lnTo>
                    <a:pt x="103" y="154"/>
                  </a:lnTo>
                  <a:lnTo>
                    <a:pt x="127" y="140"/>
                  </a:lnTo>
                  <a:lnTo>
                    <a:pt x="157" y="118"/>
                  </a:lnTo>
                  <a:lnTo>
                    <a:pt x="189" y="113"/>
                  </a:lnTo>
                  <a:lnTo>
                    <a:pt x="223" y="95"/>
                  </a:lnTo>
                  <a:lnTo>
                    <a:pt x="216" y="63"/>
                  </a:lnTo>
                  <a:lnTo>
                    <a:pt x="223" y="41"/>
                  </a:lnTo>
                  <a:lnTo>
                    <a:pt x="206" y="9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63" name="Freeform 1235"/>
            <p:cNvSpPr>
              <a:spLocks/>
            </p:cNvSpPr>
            <p:nvPr/>
          </p:nvSpPr>
          <p:spPr bwMode="auto">
            <a:xfrm>
              <a:off x="2966" y="3432"/>
              <a:ext cx="179" cy="94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1" y="94"/>
                </a:cxn>
                <a:cxn ang="0">
                  <a:pos x="179" y="11"/>
                </a:cxn>
                <a:cxn ang="0">
                  <a:pos x="171" y="0"/>
                </a:cxn>
                <a:cxn ang="0">
                  <a:pos x="4" y="82"/>
                </a:cxn>
                <a:cxn ang="0">
                  <a:pos x="0" y="87"/>
                </a:cxn>
                <a:cxn ang="0">
                  <a:pos x="4" y="82"/>
                </a:cxn>
                <a:cxn ang="0">
                  <a:pos x="0" y="84"/>
                </a:cxn>
                <a:cxn ang="0">
                  <a:pos x="0" y="87"/>
                </a:cxn>
              </a:cxnLst>
              <a:rect l="0" t="0" r="r" b="b"/>
              <a:pathLst>
                <a:path w="179" h="94">
                  <a:moveTo>
                    <a:pt x="0" y="87"/>
                  </a:moveTo>
                  <a:lnTo>
                    <a:pt x="11" y="94"/>
                  </a:lnTo>
                  <a:lnTo>
                    <a:pt x="179" y="11"/>
                  </a:lnTo>
                  <a:lnTo>
                    <a:pt x="171" y="0"/>
                  </a:lnTo>
                  <a:lnTo>
                    <a:pt x="4" y="82"/>
                  </a:lnTo>
                  <a:lnTo>
                    <a:pt x="0" y="87"/>
                  </a:lnTo>
                  <a:lnTo>
                    <a:pt x="4" y="82"/>
                  </a:lnTo>
                  <a:lnTo>
                    <a:pt x="0" y="8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64" name="Freeform 1236"/>
            <p:cNvSpPr>
              <a:spLocks/>
            </p:cNvSpPr>
            <p:nvPr/>
          </p:nvSpPr>
          <p:spPr bwMode="auto">
            <a:xfrm>
              <a:off x="2966" y="3519"/>
              <a:ext cx="51" cy="90"/>
            </a:xfrm>
            <a:custGeom>
              <a:avLst/>
              <a:gdLst/>
              <a:ahLst/>
              <a:cxnLst>
                <a:cxn ang="0">
                  <a:pos x="43" y="75"/>
                </a:cxn>
                <a:cxn ang="0">
                  <a:pos x="51" y="78"/>
                </a:cxn>
                <a:cxn ang="0">
                  <a:pos x="34" y="56"/>
                </a:cxn>
                <a:cxn ang="0">
                  <a:pos x="23" y="36"/>
                </a:cxn>
                <a:cxn ang="0">
                  <a:pos x="19" y="27"/>
                </a:cxn>
                <a:cxn ang="0">
                  <a:pos x="17" y="19"/>
                </a:cxn>
                <a:cxn ang="0">
                  <a:pos x="15" y="11"/>
                </a:cxn>
                <a:cxn ang="0">
                  <a:pos x="15" y="2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21"/>
                </a:cxn>
                <a:cxn ang="0">
                  <a:pos x="4" y="31"/>
                </a:cxn>
                <a:cxn ang="0">
                  <a:pos x="8" y="43"/>
                </a:cxn>
                <a:cxn ang="0">
                  <a:pos x="21" y="64"/>
                </a:cxn>
                <a:cxn ang="0">
                  <a:pos x="38" y="86"/>
                </a:cxn>
                <a:cxn ang="0">
                  <a:pos x="43" y="90"/>
                </a:cxn>
                <a:cxn ang="0">
                  <a:pos x="38" y="86"/>
                </a:cxn>
                <a:cxn ang="0">
                  <a:pos x="40" y="90"/>
                </a:cxn>
                <a:cxn ang="0">
                  <a:pos x="43" y="90"/>
                </a:cxn>
                <a:cxn ang="0">
                  <a:pos x="43" y="75"/>
                </a:cxn>
              </a:cxnLst>
              <a:rect l="0" t="0" r="r" b="b"/>
              <a:pathLst>
                <a:path w="51" h="90">
                  <a:moveTo>
                    <a:pt x="43" y="75"/>
                  </a:moveTo>
                  <a:lnTo>
                    <a:pt x="51" y="78"/>
                  </a:lnTo>
                  <a:lnTo>
                    <a:pt x="34" y="56"/>
                  </a:lnTo>
                  <a:lnTo>
                    <a:pt x="23" y="36"/>
                  </a:lnTo>
                  <a:lnTo>
                    <a:pt x="19" y="27"/>
                  </a:lnTo>
                  <a:lnTo>
                    <a:pt x="17" y="19"/>
                  </a:lnTo>
                  <a:lnTo>
                    <a:pt x="15" y="11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4" y="31"/>
                  </a:lnTo>
                  <a:lnTo>
                    <a:pt x="8" y="43"/>
                  </a:lnTo>
                  <a:lnTo>
                    <a:pt x="21" y="64"/>
                  </a:lnTo>
                  <a:lnTo>
                    <a:pt x="38" y="86"/>
                  </a:lnTo>
                  <a:lnTo>
                    <a:pt x="43" y="90"/>
                  </a:lnTo>
                  <a:lnTo>
                    <a:pt x="38" y="86"/>
                  </a:lnTo>
                  <a:lnTo>
                    <a:pt x="40" y="90"/>
                  </a:lnTo>
                  <a:lnTo>
                    <a:pt x="43" y="90"/>
                  </a:lnTo>
                  <a:lnTo>
                    <a:pt x="43" y="7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65" name="Freeform 1237"/>
            <p:cNvSpPr>
              <a:spLocks/>
            </p:cNvSpPr>
            <p:nvPr/>
          </p:nvSpPr>
          <p:spPr bwMode="auto">
            <a:xfrm>
              <a:off x="3009" y="3550"/>
              <a:ext cx="128" cy="59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19" y="0"/>
                </a:cxn>
                <a:cxn ang="0">
                  <a:pos x="87" y="22"/>
                </a:cxn>
                <a:cxn ang="0">
                  <a:pos x="64" y="35"/>
                </a:cxn>
                <a:cxn ang="0">
                  <a:pos x="53" y="39"/>
                </a:cxn>
                <a:cxn ang="0">
                  <a:pos x="40" y="42"/>
                </a:cxn>
                <a:cxn ang="0">
                  <a:pos x="23" y="44"/>
                </a:cxn>
                <a:cxn ang="0">
                  <a:pos x="0" y="44"/>
                </a:cxn>
                <a:cxn ang="0">
                  <a:pos x="0" y="59"/>
                </a:cxn>
                <a:cxn ang="0">
                  <a:pos x="23" y="57"/>
                </a:cxn>
                <a:cxn ang="0">
                  <a:pos x="42" y="55"/>
                </a:cxn>
                <a:cxn ang="0">
                  <a:pos x="59" y="52"/>
                </a:cxn>
                <a:cxn ang="0">
                  <a:pos x="72" y="47"/>
                </a:cxn>
                <a:cxn ang="0">
                  <a:pos x="96" y="33"/>
                </a:cxn>
                <a:cxn ang="0">
                  <a:pos x="128" y="12"/>
                </a:cxn>
                <a:cxn ang="0">
                  <a:pos x="124" y="13"/>
                </a:cxn>
                <a:cxn ang="0">
                  <a:pos x="122" y="0"/>
                </a:cxn>
              </a:cxnLst>
              <a:rect l="0" t="0" r="r" b="b"/>
              <a:pathLst>
                <a:path w="128" h="59">
                  <a:moveTo>
                    <a:pt x="122" y="0"/>
                  </a:moveTo>
                  <a:lnTo>
                    <a:pt x="119" y="0"/>
                  </a:lnTo>
                  <a:lnTo>
                    <a:pt x="87" y="22"/>
                  </a:lnTo>
                  <a:lnTo>
                    <a:pt x="64" y="35"/>
                  </a:lnTo>
                  <a:lnTo>
                    <a:pt x="53" y="39"/>
                  </a:lnTo>
                  <a:lnTo>
                    <a:pt x="40" y="42"/>
                  </a:lnTo>
                  <a:lnTo>
                    <a:pt x="23" y="44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23" y="57"/>
                  </a:lnTo>
                  <a:lnTo>
                    <a:pt x="42" y="55"/>
                  </a:lnTo>
                  <a:lnTo>
                    <a:pt x="59" y="52"/>
                  </a:lnTo>
                  <a:lnTo>
                    <a:pt x="72" y="47"/>
                  </a:lnTo>
                  <a:lnTo>
                    <a:pt x="96" y="33"/>
                  </a:lnTo>
                  <a:lnTo>
                    <a:pt x="128" y="12"/>
                  </a:lnTo>
                  <a:lnTo>
                    <a:pt x="124" y="13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66" name="Freeform 1238"/>
            <p:cNvSpPr>
              <a:spLocks/>
            </p:cNvSpPr>
            <p:nvPr/>
          </p:nvSpPr>
          <p:spPr bwMode="auto">
            <a:xfrm>
              <a:off x="3131" y="3545"/>
              <a:ext cx="36" cy="18"/>
            </a:xfrm>
            <a:custGeom>
              <a:avLst/>
              <a:gdLst/>
              <a:ahLst/>
              <a:cxnLst>
                <a:cxn ang="0">
                  <a:pos x="36" y="13"/>
                </a:cxn>
                <a:cxn ang="0">
                  <a:pos x="31" y="0"/>
                </a:cxn>
                <a:cxn ang="0">
                  <a:pos x="0" y="5"/>
                </a:cxn>
                <a:cxn ang="0">
                  <a:pos x="2" y="18"/>
                </a:cxn>
                <a:cxn ang="0">
                  <a:pos x="32" y="13"/>
                </a:cxn>
                <a:cxn ang="0">
                  <a:pos x="36" y="13"/>
                </a:cxn>
              </a:cxnLst>
              <a:rect l="0" t="0" r="r" b="b"/>
              <a:pathLst>
                <a:path w="36" h="18">
                  <a:moveTo>
                    <a:pt x="36" y="13"/>
                  </a:moveTo>
                  <a:lnTo>
                    <a:pt x="31" y="0"/>
                  </a:lnTo>
                  <a:lnTo>
                    <a:pt x="0" y="5"/>
                  </a:lnTo>
                  <a:lnTo>
                    <a:pt x="2" y="18"/>
                  </a:lnTo>
                  <a:lnTo>
                    <a:pt x="32" y="13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67" name="Freeform 1239"/>
            <p:cNvSpPr>
              <a:spLocks/>
            </p:cNvSpPr>
            <p:nvPr/>
          </p:nvSpPr>
          <p:spPr bwMode="auto">
            <a:xfrm>
              <a:off x="3160" y="3528"/>
              <a:ext cx="45" cy="30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33" y="0"/>
                </a:cxn>
                <a:cxn ang="0">
                  <a:pos x="0" y="17"/>
                </a:cxn>
                <a:cxn ang="0">
                  <a:pos x="7" y="30"/>
                </a:cxn>
                <a:cxn ang="0">
                  <a:pos x="41" y="12"/>
                </a:cxn>
                <a:cxn ang="0">
                  <a:pos x="45" y="5"/>
                </a:cxn>
                <a:cxn ang="0">
                  <a:pos x="41" y="12"/>
                </a:cxn>
                <a:cxn ang="0">
                  <a:pos x="45" y="10"/>
                </a:cxn>
                <a:cxn ang="0">
                  <a:pos x="45" y="5"/>
                </a:cxn>
              </a:cxnLst>
              <a:rect l="0" t="0" r="r" b="b"/>
              <a:pathLst>
                <a:path w="45" h="30">
                  <a:moveTo>
                    <a:pt x="45" y="5"/>
                  </a:moveTo>
                  <a:lnTo>
                    <a:pt x="33" y="0"/>
                  </a:lnTo>
                  <a:lnTo>
                    <a:pt x="0" y="17"/>
                  </a:lnTo>
                  <a:lnTo>
                    <a:pt x="7" y="30"/>
                  </a:lnTo>
                  <a:lnTo>
                    <a:pt x="41" y="12"/>
                  </a:lnTo>
                  <a:lnTo>
                    <a:pt x="45" y="5"/>
                  </a:lnTo>
                  <a:lnTo>
                    <a:pt x="41" y="12"/>
                  </a:lnTo>
                  <a:lnTo>
                    <a:pt x="45" y="1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68" name="Freeform 1240"/>
            <p:cNvSpPr>
              <a:spLocks/>
            </p:cNvSpPr>
            <p:nvPr/>
          </p:nvSpPr>
          <p:spPr bwMode="auto">
            <a:xfrm>
              <a:off x="3182" y="3499"/>
              <a:ext cx="23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8" y="36"/>
                </a:cxn>
                <a:cxn ang="0">
                  <a:pos x="23" y="34"/>
                </a:cxn>
                <a:cxn ang="0">
                  <a:pos x="15" y="2"/>
                </a:cxn>
                <a:cxn ang="0">
                  <a:pos x="0" y="0"/>
                </a:cxn>
              </a:cxnLst>
              <a:rect l="0" t="0" r="r" b="b"/>
              <a:pathLst>
                <a:path w="23" h="36">
                  <a:moveTo>
                    <a:pt x="0" y="0"/>
                  </a:moveTo>
                  <a:lnTo>
                    <a:pt x="0" y="4"/>
                  </a:lnTo>
                  <a:lnTo>
                    <a:pt x="8" y="36"/>
                  </a:lnTo>
                  <a:lnTo>
                    <a:pt x="23" y="34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69" name="Freeform 1241"/>
            <p:cNvSpPr>
              <a:spLocks/>
            </p:cNvSpPr>
            <p:nvPr/>
          </p:nvSpPr>
          <p:spPr bwMode="auto">
            <a:xfrm>
              <a:off x="3182" y="3476"/>
              <a:ext cx="23" cy="2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8" y="1"/>
                </a:cxn>
                <a:cxn ang="0">
                  <a:pos x="0" y="23"/>
                </a:cxn>
                <a:cxn ang="0">
                  <a:pos x="15" y="28"/>
                </a:cxn>
                <a:cxn ang="0">
                  <a:pos x="23" y="5"/>
                </a:cxn>
                <a:cxn ang="0">
                  <a:pos x="23" y="0"/>
                </a:cxn>
              </a:cxnLst>
              <a:rect l="0" t="0" r="r" b="b"/>
              <a:pathLst>
                <a:path w="23" h="28">
                  <a:moveTo>
                    <a:pt x="23" y="0"/>
                  </a:moveTo>
                  <a:lnTo>
                    <a:pt x="8" y="1"/>
                  </a:lnTo>
                  <a:lnTo>
                    <a:pt x="0" y="23"/>
                  </a:lnTo>
                  <a:lnTo>
                    <a:pt x="15" y="28"/>
                  </a:lnTo>
                  <a:lnTo>
                    <a:pt x="23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70" name="Freeform 1242"/>
            <p:cNvSpPr>
              <a:spLocks/>
            </p:cNvSpPr>
            <p:nvPr/>
          </p:nvSpPr>
          <p:spPr bwMode="auto">
            <a:xfrm>
              <a:off x="3173" y="3440"/>
              <a:ext cx="32" cy="4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7" y="42"/>
                </a:cxn>
                <a:cxn ang="0">
                  <a:pos x="32" y="36"/>
                </a:cxn>
                <a:cxn ang="0">
                  <a:pos x="15" y="3"/>
                </a:cxn>
                <a:cxn ang="0">
                  <a:pos x="9" y="0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9" y="0"/>
                </a:cxn>
              </a:cxnLst>
              <a:rect l="0" t="0" r="r" b="b"/>
              <a:pathLst>
                <a:path w="32" h="42">
                  <a:moveTo>
                    <a:pt x="9" y="0"/>
                  </a:moveTo>
                  <a:lnTo>
                    <a:pt x="0" y="10"/>
                  </a:lnTo>
                  <a:lnTo>
                    <a:pt x="17" y="42"/>
                  </a:lnTo>
                  <a:lnTo>
                    <a:pt x="32" y="36"/>
                  </a:lnTo>
                  <a:lnTo>
                    <a:pt x="15" y="3"/>
                  </a:lnTo>
                  <a:lnTo>
                    <a:pt x="9" y="0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71" name="Freeform 1243"/>
            <p:cNvSpPr>
              <a:spLocks/>
            </p:cNvSpPr>
            <p:nvPr/>
          </p:nvSpPr>
          <p:spPr bwMode="auto">
            <a:xfrm>
              <a:off x="3137" y="3432"/>
              <a:ext cx="45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3"/>
                </a:cxn>
                <a:cxn ang="0">
                  <a:pos x="41" y="22"/>
                </a:cxn>
                <a:cxn ang="0">
                  <a:pos x="45" y="8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45" h="22">
                  <a:moveTo>
                    <a:pt x="0" y="0"/>
                  </a:moveTo>
                  <a:lnTo>
                    <a:pt x="2" y="13"/>
                  </a:lnTo>
                  <a:lnTo>
                    <a:pt x="41" y="22"/>
                  </a:lnTo>
                  <a:lnTo>
                    <a:pt x="45" y="8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72" name="Freeform 1244"/>
            <p:cNvSpPr>
              <a:spLocks/>
            </p:cNvSpPr>
            <p:nvPr/>
          </p:nvSpPr>
          <p:spPr bwMode="auto">
            <a:xfrm>
              <a:off x="2286" y="2978"/>
              <a:ext cx="868" cy="499"/>
            </a:xfrm>
            <a:custGeom>
              <a:avLst/>
              <a:gdLst/>
              <a:ahLst/>
              <a:cxnLst>
                <a:cxn ang="0">
                  <a:pos x="834" y="386"/>
                </a:cxn>
                <a:cxn ang="0">
                  <a:pos x="810" y="280"/>
                </a:cxn>
                <a:cxn ang="0">
                  <a:pos x="810" y="182"/>
                </a:cxn>
                <a:cxn ang="0">
                  <a:pos x="690" y="177"/>
                </a:cxn>
                <a:cxn ang="0">
                  <a:pos x="695" y="164"/>
                </a:cxn>
                <a:cxn ang="0">
                  <a:pos x="695" y="153"/>
                </a:cxn>
                <a:cxn ang="0">
                  <a:pos x="684" y="138"/>
                </a:cxn>
                <a:cxn ang="0">
                  <a:pos x="641" y="118"/>
                </a:cxn>
                <a:cxn ang="0">
                  <a:pos x="464" y="66"/>
                </a:cxn>
                <a:cxn ang="0">
                  <a:pos x="231" y="0"/>
                </a:cxn>
                <a:cxn ang="0">
                  <a:pos x="197" y="12"/>
                </a:cxn>
                <a:cxn ang="0">
                  <a:pos x="162" y="20"/>
                </a:cxn>
                <a:cxn ang="0">
                  <a:pos x="130" y="32"/>
                </a:cxn>
                <a:cxn ang="0">
                  <a:pos x="115" y="40"/>
                </a:cxn>
                <a:cxn ang="0">
                  <a:pos x="104" y="54"/>
                </a:cxn>
                <a:cxn ang="0">
                  <a:pos x="32" y="133"/>
                </a:cxn>
                <a:cxn ang="0">
                  <a:pos x="10" y="175"/>
                </a:cxn>
                <a:cxn ang="0">
                  <a:pos x="27" y="199"/>
                </a:cxn>
                <a:cxn ang="0">
                  <a:pos x="36" y="228"/>
                </a:cxn>
                <a:cxn ang="0">
                  <a:pos x="51" y="209"/>
                </a:cxn>
                <a:cxn ang="0">
                  <a:pos x="55" y="194"/>
                </a:cxn>
                <a:cxn ang="0">
                  <a:pos x="58" y="182"/>
                </a:cxn>
                <a:cxn ang="0">
                  <a:pos x="79" y="167"/>
                </a:cxn>
                <a:cxn ang="0">
                  <a:pos x="124" y="209"/>
                </a:cxn>
                <a:cxn ang="0">
                  <a:pos x="134" y="219"/>
                </a:cxn>
                <a:cxn ang="0">
                  <a:pos x="139" y="236"/>
                </a:cxn>
                <a:cxn ang="0">
                  <a:pos x="139" y="266"/>
                </a:cxn>
                <a:cxn ang="0">
                  <a:pos x="181" y="312"/>
                </a:cxn>
                <a:cxn ang="0">
                  <a:pos x="186" y="324"/>
                </a:cxn>
                <a:cxn ang="0">
                  <a:pos x="199" y="332"/>
                </a:cxn>
                <a:cxn ang="0">
                  <a:pos x="231" y="347"/>
                </a:cxn>
                <a:cxn ang="0">
                  <a:pos x="243" y="358"/>
                </a:cxn>
                <a:cxn ang="0">
                  <a:pos x="248" y="373"/>
                </a:cxn>
                <a:cxn ang="0">
                  <a:pos x="271" y="371"/>
                </a:cxn>
                <a:cxn ang="0">
                  <a:pos x="289" y="374"/>
                </a:cxn>
                <a:cxn ang="0">
                  <a:pos x="327" y="388"/>
                </a:cxn>
                <a:cxn ang="0">
                  <a:pos x="361" y="412"/>
                </a:cxn>
                <a:cxn ang="0">
                  <a:pos x="393" y="440"/>
                </a:cxn>
                <a:cxn ang="0">
                  <a:pos x="402" y="439"/>
                </a:cxn>
                <a:cxn ang="0">
                  <a:pos x="417" y="444"/>
                </a:cxn>
                <a:cxn ang="0">
                  <a:pos x="457" y="460"/>
                </a:cxn>
                <a:cxn ang="0">
                  <a:pos x="492" y="482"/>
                </a:cxn>
                <a:cxn ang="0">
                  <a:pos x="513" y="499"/>
                </a:cxn>
                <a:cxn ang="0">
                  <a:pos x="545" y="492"/>
                </a:cxn>
                <a:cxn ang="0">
                  <a:pos x="549" y="465"/>
                </a:cxn>
                <a:cxn ang="0">
                  <a:pos x="560" y="450"/>
                </a:cxn>
                <a:cxn ang="0">
                  <a:pos x="579" y="444"/>
                </a:cxn>
                <a:cxn ang="0">
                  <a:pos x="605" y="447"/>
                </a:cxn>
                <a:cxn ang="0">
                  <a:pos x="652" y="464"/>
                </a:cxn>
                <a:cxn ang="0">
                  <a:pos x="669" y="476"/>
                </a:cxn>
                <a:cxn ang="0">
                  <a:pos x="684" y="489"/>
                </a:cxn>
              </a:cxnLst>
              <a:rect l="0" t="0" r="r" b="b"/>
              <a:pathLst>
                <a:path w="868" h="499">
                  <a:moveTo>
                    <a:pt x="838" y="457"/>
                  </a:moveTo>
                  <a:lnTo>
                    <a:pt x="834" y="386"/>
                  </a:lnTo>
                  <a:lnTo>
                    <a:pt x="868" y="356"/>
                  </a:lnTo>
                  <a:lnTo>
                    <a:pt x="810" y="280"/>
                  </a:lnTo>
                  <a:lnTo>
                    <a:pt x="840" y="233"/>
                  </a:lnTo>
                  <a:lnTo>
                    <a:pt x="810" y="182"/>
                  </a:lnTo>
                  <a:lnTo>
                    <a:pt x="774" y="213"/>
                  </a:lnTo>
                  <a:lnTo>
                    <a:pt x="690" y="177"/>
                  </a:lnTo>
                  <a:lnTo>
                    <a:pt x="693" y="170"/>
                  </a:lnTo>
                  <a:lnTo>
                    <a:pt x="695" y="164"/>
                  </a:lnTo>
                  <a:lnTo>
                    <a:pt x="695" y="159"/>
                  </a:lnTo>
                  <a:lnTo>
                    <a:pt x="695" y="153"/>
                  </a:lnTo>
                  <a:lnTo>
                    <a:pt x="691" y="145"/>
                  </a:lnTo>
                  <a:lnTo>
                    <a:pt x="684" y="138"/>
                  </a:lnTo>
                  <a:lnTo>
                    <a:pt x="663" y="128"/>
                  </a:lnTo>
                  <a:lnTo>
                    <a:pt x="641" y="118"/>
                  </a:lnTo>
                  <a:lnTo>
                    <a:pt x="611" y="54"/>
                  </a:lnTo>
                  <a:lnTo>
                    <a:pt x="464" y="66"/>
                  </a:lnTo>
                  <a:lnTo>
                    <a:pt x="338" y="113"/>
                  </a:lnTo>
                  <a:lnTo>
                    <a:pt x="231" y="0"/>
                  </a:lnTo>
                  <a:lnTo>
                    <a:pt x="214" y="7"/>
                  </a:lnTo>
                  <a:lnTo>
                    <a:pt x="197" y="12"/>
                  </a:lnTo>
                  <a:lnTo>
                    <a:pt x="179" y="17"/>
                  </a:lnTo>
                  <a:lnTo>
                    <a:pt x="162" y="20"/>
                  </a:lnTo>
                  <a:lnTo>
                    <a:pt x="145" y="25"/>
                  </a:lnTo>
                  <a:lnTo>
                    <a:pt x="130" y="32"/>
                  </a:lnTo>
                  <a:lnTo>
                    <a:pt x="122" y="35"/>
                  </a:lnTo>
                  <a:lnTo>
                    <a:pt x="115" y="40"/>
                  </a:lnTo>
                  <a:lnTo>
                    <a:pt x="109" y="47"/>
                  </a:lnTo>
                  <a:lnTo>
                    <a:pt x="104" y="54"/>
                  </a:lnTo>
                  <a:lnTo>
                    <a:pt x="0" y="57"/>
                  </a:lnTo>
                  <a:lnTo>
                    <a:pt x="32" y="133"/>
                  </a:lnTo>
                  <a:lnTo>
                    <a:pt x="21" y="153"/>
                  </a:lnTo>
                  <a:lnTo>
                    <a:pt x="10" y="175"/>
                  </a:lnTo>
                  <a:lnTo>
                    <a:pt x="17" y="184"/>
                  </a:lnTo>
                  <a:lnTo>
                    <a:pt x="27" y="199"/>
                  </a:lnTo>
                  <a:lnTo>
                    <a:pt x="34" y="214"/>
                  </a:lnTo>
                  <a:lnTo>
                    <a:pt x="36" y="228"/>
                  </a:lnTo>
                  <a:lnTo>
                    <a:pt x="45" y="218"/>
                  </a:lnTo>
                  <a:lnTo>
                    <a:pt x="51" y="209"/>
                  </a:lnTo>
                  <a:lnTo>
                    <a:pt x="53" y="201"/>
                  </a:lnTo>
                  <a:lnTo>
                    <a:pt x="55" y="194"/>
                  </a:lnTo>
                  <a:lnTo>
                    <a:pt x="57" y="187"/>
                  </a:lnTo>
                  <a:lnTo>
                    <a:pt x="58" y="182"/>
                  </a:lnTo>
                  <a:lnTo>
                    <a:pt x="66" y="175"/>
                  </a:lnTo>
                  <a:lnTo>
                    <a:pt x="79" y="167"/>
                  </a:lnTo>
                  <a:lnTo>
                    <a:pt x="102" y="189"/>
                  </a:lnTo>
                  <a:lnTo>
                    <a:pt x="124" y="209"/>
                  </a:lnTo>
                  <a:lnTo>
                    <a:pt x="130" y="214"/>
                  </a:lnTo>
                  <a:lnTo>
                    <a:pt x="134" y="219"/>
                  </a:lnTo>
                  <a:lnTo>
                    <a:pt x="137" y="228"/>
                  </a:lnTo>
                  <a:lnTo>
                    <a:pt x="139" y="236"/>
                  </a:lnTo>
                  <a:lnTo>
                    <a:pt x="139" y="253"/>
                  </a:lnTo>
                  <a:lnTo>
                    <a:pt x="139" y="266"/>
                  </a:lnTo>
                  <a:lnTo>
                    <a:pt x="158" y="288"/>
                  </a:lnTo>
                  <a:lnTo>
                    <a:pt x="181" y="312"/>
                  </a:lnTo>
                  <a:lnTo>
                    <a:pt x="182" y="317"/>
                  </a:lnTo>
                  <a:lnTo>
                    <a:pt x="186" y="324"/>
                  </a:lnTo>
                  <a:lnTo>
                    <a:pt x="192" y="327"/>
                  </a:lnTo>
                  <a:lnTo>
                    <a:pt x="199" y="332"/>
                  </a:lnTo>
                  <a:lnTo>
                    <a:pt x="214" y="341"/>
                  </a:lnTo>
                  <a:lnTo>
                    <a:pt x="231" y="347"/>
                  </a:lnTo>
                  <a:lnTo>
                    <a:pt x="239" y="351"/>
                  </a:lnTo>
                  <a:lnTo>
                    <a:pt x="243" y="358"/>
                  </a:lnTo>
                  <a:lnTo>
                    <a:pt x="246" y="364"/>
                  </a:lnTo>
                  <a:lnTo>
                    <a:pt x="248" y="373"/>
                  </a:lnTo>
                  <a:lnTo>
                    <a:pt x="259" y="371"/>
                  </a:lnTo>
                  <a:lnTo>
                    <a:pt x="271" y="371"/>
                  </a:lnTo>
                  <a:lnTo>
                    <a:pt x="280" y="371"/>
                  </a:lnTo>
                  <a:lnTo>
                    <a:pt x="289" y="374"/>
                  </a:lnTo>
                  <a:lnTo>
                    <a:pt x="310" y="379"/>
                  </a:lnTo>
                  <a:lnTo>
                    <a:pt x="327" y="388"/>
                  </a:lnTo>
                  <a:lnTo>
                    <a:pt x="344" y="400"/>
                  </a:lnTo>
                  <a:lnTo>
                    <a:pt x="361" y="412"/>
                  </a:lnTo>
                  <a:lnTo>
                    <a:pt x="378" y="425"/>
                  </a:lnTo>
                  <a:lnTo>
                    <a:pt x="393" y="440"/>
                  </a:lnTo>
                  <a:lnTo>
                    <a:pt x="397" y="439"/>
                  </a:lnTo>
                  <a:lnTo>
                    <a:pt x="402" y="439"/>
                  </a:lnTo>
                  <a:lnTo>
                    <a:pt x="410" y="440"/>
                  </a:lnTo>
                  <a:lnTo>
                    <a:pt x="417" y="444"/>
                  </a:lnTo>
                  <a:lnTo>
                    <a:pt x="436" y="450"/>
                  </a:lnTo>
                  <a:lnTo>
                    <a:pt x="457" y="460"/>
                  </a:lnTo>
                  <a:lnTo>
                    <a:pt x="475" y="472"/>
                  </a:lnTo>
                  <a:lnTo>
                    <a:pt x="492" y="482"/>
                  </a:lnTo>
                  <a:lnTo>
                    <a:pt x="505" y="492"/>
                  </a:lnTo>
                  <a:lnTo>
                    <a:pt x="513" y="499"/>
                  </a:lnTo>
                  <a:lnTo>
                    <a:pt x="528" y="496"/>
                  </a:lnTo>
                  <a:lnTo>
                    <a:pt x="545" y="492"/>
                  </a:lnTo>
                  <a:lnTo>
                    <a:pt x="547" y="477"/>
                  </a:lnTo>
                  <a:lnTo>
                    <a:pt x="549" y="465"/>
                  </a:lnTo>
                  <a:lnTo>
                    <a:pt x="554" y="457"/>
                  </a:lnTo>
                  <a:lnTo>
                    <a:pt x="560" y="450"/>
                  </a:lnTo>
                  <a:lnTo>
                    <a:pt x="569" y="445"/>
                  </a:lnTo>
                  <a:lnTo>
                    <a:pt x="579" y="444"/>
                  </a:lnTo>
                  <a:lnTo>
                    <a:pt x="592" y="444"/>
                  </a:lnTo>
                  <a:lnTo>
                    <a:pt x="605" y="447"/>
                  </a:lnTo>
                  <a:lnTo>
                    <a:pt x="629" y="455"/>
                  </a:lnTo>
                  <a:lnTo>
                    <a:pt x="652" y="464"/>
                  </a:lnTo>
                  <a:lnTo>
                    <a:pt x="661" y="469"/>
                  </a:lnTo>
                  <a:lnTo>
                    <a:pt x="669" y="476"/>
                  </a:lnTo>
                  <a:lnTo>
                    <a:pt x="676" y="482"/>
                  </a:lnTo>
                  <a:lnTo>
                    <a:pt x="684" y="489"/>
                  </a:lnTo>
                  <a:lnTo>
                    <a:pt x="838" y="45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73" name="Freeform 1245"/>
            <p:cNvSpPr>
              <a:spLocks/>
            </p:cNvSpPr>
            <p:nvPr/>
          </p:nvSpPr>
          <p:spPr bwMode="auto">
            <a:xfrm>
              <a:off x="3113" y="3359"/>
              <a:ext cx="18" cy="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76"/>
                </a:cxn>
                <a:cxn ang="0">
                  <a:pos x="18" y="76"/>
                </a:cxn>
                <a:cxn ang="0">
                  <a:pos x="15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8" h="76">
                  <a:moveTo>
                    <a:pt x="2" y="0"/>
                  </a:moveTo>
                  <a:lnTo>
                    <a:pt x="0" y="5"/>
                  </a:lnTo>
                  <a:lnTo>
                    <a:pt x="2" y="76"/>
                  </a:lnTo>
                  <a:lnTo>
                    <a:pt x="18" y="76"/>
                  </a:lnTo>
                  <a:lnTo>
                    <a:pt x="15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74" name="Freeform 1246"/>
            <p:cNvSpPr>
              <a:spLocks/>
            </p:cNvSpPr>
            <p:nvPr/>
          </p:nvSpPr>
          <p:spPr bwMode="auto">
            <a:xfrm>
              <a:off x="3115" y="3329"/>
              <a:ext cx="50" cy="40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3" y="0"/>
                </a:cxn>
                <a:cxn ang="0">
                  <a:pos x="0" y="30"/>
                </a:cxn>
                <a:cxn ang="0">
                  <a:pos x="11" y="40"/>
                </a:cxn>
                <a:cxn ang="0">
                  <a:pos x="45" y="10"/>
                </a:cxn>
                <a:cxn ang="0">
                  <a:pos x="47" y="0"/>
                </a:cxn>
                <a:cxn ang="0">
                  <a:pos x="45" y="10"/>
                </a:cxn>
                <a:cxn ang="0">
                  <a:pos x="50" y="5"/>
                </a:cxn>
                <a:cxn ang="0">
                  <a:pos x="47" y="0"/>
                </a:cxn>
              </a:cxnLst>
              <a:rect l="0" t="0" r="r" b="b"/>
              <a:pathLst>
                <a:path w="50" h="40">
                  <a:moveTo>
                    <a:pt x="47" y="0"/>
                  </a:moveTo>
                  <a:lnTo>
                    <a:pt x="33" y="0"/>
                  </a:lnTo>
                  <a:lnTo>
                    <a:pt x="0" y="30"/>
                  </a:lnTo>
                  <a:lnTo>
                    <a:pt x="11" y="40"/>
                  </a:lnTo>
                  <a:lnTo>
                    <a:pt x="45" y="10"/>
                  </a:lnTo>
                  <a:lnTo>
                    <a:pt x="47" y="0"/>
                  </a:lnTo>
                  <a:lnTo>
                    <a:pt x="45" y="10"/>
                  </a:lnTo>
                  <a:lnTo>
                    <a:pt x="50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75" name="Freeform 1247"/>
            <p:cNvSpPr>
              <a:spLocks/>
            </p:cNvSpPr>
            <p:nvPr/>
          </p:nvSpPr>
          <p:spPr bwMode="auto">
            <a:xfrm>
              <a:off x="3086" y="3255"/>
              <a:ext cx="76" cy="8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8"/>
                </a:cxn>
                <a:cxn ang="0">
                  <a:pos x="62" y="82"/>
                </a:cxn>
                <a:cxn ang="0">
                  <a:pos x="76" y="74"/>
                </a:cxn>
                <a:cxn ang="0">
                  <a:pos x="1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2" y="0"/>
                </a:cxn>
              </a:cxnLst>
              <a:rect l="0" t="0" r="r" b="b"/>
              <a:pathLst>
                <a:path w="76" h="82">
                  <a:moveTo>
                    <a:pt x="2" y="0"/>
                  </a:moveTo>
                  <a:lnTo>
                    <a:pt x="2" y="8"/>
                  </a:lnTo>
                  <a:lnTo>
                    <a:pt x="62" y="82"/>
                  </a:lnTo>
                  <a:lnTo>
                    <a:pt x="76" y="74"/>
                  </a:lnTo>
                  <a:lnTo>
                    <a:pt x="1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76" name="Freeform 1248"/>
            <p:cNvSpPr>
              <a:spLocks/>
            </p:cNvSpPr>
            <p:nvPr/>
          </p:nvSpPr>
          <p:spPr bwMode="auto">
            <a:xfrm>
              <a:off x="3088" y="3207"/>
              <a:ext cx="47" cy="54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0" y="0"/>
                </a:cxn>
                <a:cxn ang="0">
                  <a:pos x="0" y="48"/>
                </a:cxn>
                <a:cxn ang="0">
                  <a:pos x="13" y="54"/>
                </a:cxn>
                <a:cxn ang="0">
                  <a:pos x="45" y="7"/>
                </a:cxn>
                <a:cxn ang="0">
                  <a:pos x="45" y="0"/>
                </a:cxn>
                <a:cxn ang="0">
                  <a:pos x="45" y="7"/>
                </a:cxn>
                <a:cxn ang="0">
                  <a:pos x="47" y="4"/>
                </a:cxn>
                <a:cxn ang="0">
                  <a:pos x="45" y="0"/>
                </a:cxn>
              </a:cxnLst>
              <a:rect l="0" t="0" r="r" b="b"/>
              <a:pathLst>
                <a:path w="47" h="54">
                  <a:moveTo>
                    <a:pt x="45" y="0"/>
                  </a:moveTo>
                  <a:lnTo>
                    <a:pt x="30" y="0"/>
                  </a:lnTo>
                  <a:lnTo>
                    <a:pt x="0" y="48"/>
                  </a:lnTo>
                  <a:lnTo>
                    <a:pt x="13" y="54"/>
                  </a:lnTo>
                  <a:lnTo>
                    <a:pt x="45" y="7"/>
                  </a:lnTo>
                  <a:lnTo>
                    <a:pt x="45" y="0"/>
                  </a:lnTo>
                  <a:lnTo>
                    <a:pt x="45" y="7"/>
                  </a:lnTo>
                  <a:lnTo>
                    <a:pt x="47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77" name="Freeform 1249"/>
            <p:cNvSpPr>
              <a:spLocks/>
            </p:cNvSpPr>
            <p:nvPr/>
          </p:nvSpPr>
          <p:spPr bwMode="auto">
            <a:xfrm>
              <a:off x="3088" y="3148"/>
              <a:ext cx="45" cy="66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16"/>
                </a:cxn>
                <a:cxn ang="0">
                  <a:pos x="30" y="66"/>
                </a:cxn>
                <a:cxn ang="0">
                  <a:pos x="45" y="59"/>
                </a:cxn>
                <a:cxn ang="0">
                  <a:pos x="13" y="9"/>
                </a:cxn>
                <a:cxn ang="0">
                  <a:pos x="2" y="7"/>
                </a:cxn>
                <a:cxn ang="0">
                  <a:pos x="13" y="9"/>
                </a:cxn>
                <a:cxn ang="0">
                  <a:pos x="10" y="0"/>
                </a:cxn>
                <a:cxn ang="0">
                  <a:pos x="2" y="7"/>
                </a:cxn>
              </a:cxnLst>
              <a:rect l="0" t="0" r="r" b="b"/>
              <a:pathLst>
                <a:path w="45" h="66">
                  <a:moveTo>
                    <a:pt x="2" y="7"/>
                  </a:moveTo>
                  <a:lnTo>
                    <a:pt x="0" y="16"/>
                  </a:lnTo>
                  <a:lnTo>
                    <a:pt x="30" y="66"/>
                  </a:lnTo>
                  <a:lnTo>
                    <a:pt x="45" y="59"/>
                  </a:lnTo>
                  <a:lnTo>
                    <a:pt x="13" y="9"/>
                  </a:lnTo>
                  <a:lnTo>
                    <a:pt x="2" y="7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78" name="Freeform 1250"/>
            <p:cNvSpPr>
              <a:spLocks/>
            </p:cNvSpPr>
            <p:nvPr/>
          </p:nvSpPr>
          <p:spPr bwMode="auto">
            <a:xfrm>
              <a:off x="3054" y="3155"/>
              <a:ext cx="46" cy="44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12" y="41"/>
                </a:cxn>
                <a:cxn ang="0">
                  <a:pos x="46" y="10"/>
                </a:cxn>
                <a:cxn ang="0">
                  <a:pos x="36" y="0"/>
                </a:cxn>
                <a:cxn ang="0">
                  <a:pos x="0" y="30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8" y="44"/>
                </a:cxn>
                <a:cxn ang="0">
                  <a:pos x="12" y="41"/>
                </a:cxn>
                <a:cxn ang="0">
                  <a:pos x="4" y="42"/>
                </a:cxn>
              </a:cxnLst>
              <a:rect l="0" t="0" r="r" b="b"/>
              <a:pathLst>
                <a:path w="46" h="44">
                  <a:moveTo>
                    <a:pt x="4" y="42"/>
                  </a:moveTo>
                  <a:lnTo>
                    <a:pt x="12" y="41"/>
                  </a:lnTo>
                  <a:lnTo>
                    <a:pt x="46" y="10"/>
                  </a:lnTo>
                  <a:lnTo>
                    <a:pt x="36" y="0"/>
                  </a:lnTo>
                  <a:lnTo>
                    <a:pt x="0" y="3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8" y="44"/>
                  </a:lnTo>
                  <a:lnTo>
                    <a:pt x="12" y="41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79" name="Freeform 1251"/>
            <p:cNvSpPr>
              <a:spLocks/>
            </p:cNvSpPr>
            <p:nvPr/>
          </p:nvSpPr>
          <p:spPr bwMode="auto">
            <a:xfrm>
              <a:off x="2966" y="3148"/>
              <a:ext cx="98" cy="49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6" y="14"/>
                </a:cxn>
                <a:cxn ang="0">
                  <a:pos x="92" y="49"/>
                </a:cxn>
                <a:cxn ang="0">
                  <a:pos x="98" y="36"/>
                </a:cxn>
                <a:cxn ang="0">
                  <a:pos x="13" y="0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6" y="14"/>
                </a:cxn>
                <a:cxn ang="0">
                  <a:pos x="2" y="5"/>
                </a:cxn>
              </a:cxnLst>
              <a:rect l="0" t="0" r="r" b="b"/>
              <a:pathLst>
                <a:path w="98" h="49">
                  <a:moveTo>
                    <a:pt x="2" y="5"/>
                  </a:moveTo>
                  <a:lnTo>
                    <a:pt x="6" y="14"/>
                  </a:lnTo>
                  <a:lnTo>
                    <a:pt x="92" y="49"/>
                  </a:lnTo>
                  <a:lnTo>
                    <a:pt x="98" y="36"/>
                  </a:lnTo>
                  <a:lnTo>
                    <a:pt x="13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6" y="14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80" name="Freeform 1252"/>
            <p:cNvSpPr>
              <a:spLocks/>
            </p:cNvSpPr>
            <p:nvPr/>
          </p:nvSpPr>
          <p:spPr bwMode="auto">
            <a:xfrm>
              <a:off x="2919" y="3089"/>
              <a:ext cx="70" cy="6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14"/>
                </a:cxn>
                <a:cxn ang="0">
                  <a:pos x="28" y="24"/>
                </a:cxn>
                <a:cxn ang="0">
                  <a:pos x="47" y="32"/>
                </a:cxn>
                <a:cxn ang="0">
                  <a:pos x="51" y="37"/>
                </a:cxn>
                <a:cxn ang="0">
                  <a:pos x="55" y="44"/>
                </a:cxn>
                <a:cxn ang="0">
                  <a:pos x="55" y="48"/>
                </a:cxn>
                <a:cxn ang="0">
                  <a:pos x="53" y="51"/>
                </a:cxn>
                <a:cxn ang="0">
                  <a:pos x="53" y="58"/>
                </a:cxn>
                <a:cxn ang="0">
                  <a:pos x="49" y="64"/>
                </a:cxn>
                <a:cxn ang="0">
                  <a:pos x="64" y="69"/>
                </a:cxn>
                <a:cxn ang="0">
                  <a:pos x="68" y="61"/>
                </a:cxn>
                <a:cxn ang="0">
                  <a:pos x="70" y="54"/>
                </a:cxn>
                <a:cxn ang="0">
                  <a:pos x="70" y="48"/>
                </a:cxn>
                <a:cxn ang="0">
                  <a:pos x="70" y="41"/>
                </a:cxn>
                <a:cxn ang="0">
                  <a:pos x="64" y="31"/>
                </a:cxn>
                <a:cxn ang="0">
                  <a:pos x="55" y="21"/>
                </a:cxn>
                <a:cxn ang="0">
                  <a:pos x="34" y="10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0" y="9"/>
                </a:cxn>
              </a:cxnLst>
              <a:rect l="0" t="0" r="r" b="b"/>
              <a:pathLst>
                <a:path w="70" h="69">
                  <a:moveTo>
                    <a:pt x="0" y="9"/>
                  </a:moveTo>
                  <a:lnTo>
                    <a:pt x="4" y="14"/>
                  </a:lnTo>
                  <a:lnTo>
                    <a:pt x="28" y="24"/>
                  </a:lnTo>
                  <a:lnTo>
                    <a:pt x="47" y="32"/>
                  </a:lnTo>
                  <a:lnTo>
                    <a:pt x="51" y="37"/>
                  </a:lnTo>
                  <a:lnTo>
                    <a:pt x="55" y="44"/>
                  </a:lnTo>
                  <a:lnTo>
                    <a:pt x="55" y="48"/>
                  </a:lnTo>
                  <a:lnTo>
                    <a:pt x="53" y="51"/>
                  </a:lnTo>
                  <a:lnTo>
                    <a:pt x="53" y="58"/>
                  </a:lnTo>
                  <a:lnTo>
                    <a:pt x="49" y="64"/>
                  </a:lnTo>
                  <a:lnTo>
                    <a:pt x="64" y="69"/>
                  </a:lnTo>
                  <a:lnTo>
                    <a:pt x="68" y="61"/>
                  </a:lnTo>
                  <a:lnTo>
                    <a:pt x="70" y="54"/>
                  </a:lnTo>
                  <a:lnTo>
                    <a:pt x="70" y="48"/>
                  </a:lnTo>
                  <a:lnTo>
                    <a:pt x="70" y="41"/>
                  </a:lnTo>
                  <a:lnTo>
                    <a:pt x="64" y="31"/>
                  </a:lnTo>
                  <a:lnTo>
                    <a:pt x="55" y="21"/>
                  </a:lnTo>
                  <a:lnTo>
                    <a:pt x="34" y="1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81" name="Freeform 1253"/>
            <p:cNvSpPr>
              <a:spLocks/>
            </p:cNvSpPr>
            <p:nvPr/>
          </p:nvSpPr>
          <p:spPr bwMode="auto">
            <a:xfrm>
              <a:off x="2889" y="3025"/>
              <a:ext cx="45" cy="7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0"/>
                </a:cxn>
                <a:cxn ang="0">
                  <a:pos x="30" y="73"/>
                </a:cxn>
                <a:cxn ang="0">
                  <a:pos x="45" y="68"/>
                </a:cxn>
                <a:cxn ang="0">
                  <a:pos x="15" y="5"/>
                </a:cxn>
                <a:cxn ang="0">
                  <a:pos x="8" y="0"/>
                </a:cxn>
                <a:cxn ang="0">
                  <a:pos x="15" y="5"/>
                </a:cxn>
                <a:cxn ang="0">
                  <a:pos x="13" y="0"/>
                </a:cxn>
                <a:cxn ang="0">
                  <a:pos x="8" y="0"/>
                </a:cxn>
              </a:cxnLst>
              <a:rect l="0" t="0" r="r" b="b"/>
              <a:pathLst>
                <a:path w="45" h="73">
                  <a:moveTo>
                    <a:pt x="8" y="0"/>
                  </a:moveTo>
                  <a:lnTo>
                    <a:pt x="0" y="10"/>
                  </a:lnTo>
                  <a:lnTo>
                    <a:pt x="30" y="73"/>
                  </a:lnTo>
                  <a:lnTo>
                    <a:pt x="45" y="68"/>
                  </a:lnTo>
                  <a:lnTo>
                    <a:pt x="15" y="5"/>
                  </a:lnTo>
                  <a:lnTo>
                    <a:pt x="8" y="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82" name="Freeform 1254"/>
            <p:cNvSpPr>
              <a:spLocks/>
            </p:cNvSpPr>
            <p:nvPr/>
          </p:nvSpPr>
          <p:spPr bwMode="auto">
            <a:xfrm>
              <a:off x="2748" y="3025"/>
              <a:ext cx="151" cy="2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26"/>
                </a:cxn>
                <a:cxn ang="0">
                  <a:pos x="151" y="15"/>
                </a:cxn>
                <a:cxn ang="0">
                  <a:pos x="149" y="0"/>
                </a:cxn>
                <a:cxn ang="0">
                  <a:pos x="2" y="12"/>
                </a:cxn>
                <a:cxn ang="0">
                  <a:pos x="0" y="12"/>
                </a:cxn>
              </a:cxnLst>
              <a:rect l="0" t="0" r="r" b="b"/>
              <a:pathLst>
                <a:path w="151" h="26">
                  <a:moveTo>
                    <a:pt x="0" y="12"/>
                  </a:moveTo>
                  <a:lnTo>
                    <a:pt x="4" y="26"/>
                  </a:lnTo>
                  <a:lnTo>
                    <a:pt x="151" y="15"/>
                  </a:lnTo>
                  <a:lnTo>
                    <a:pt x="149" y="0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83" name="Freeform 1255"/>
            <p:cNvSpPr>
              <a:spLocks/>
            </p:cNvSpPr>
            <p:nvPr/>
          </p:nvSpPr>
          <p:spPr bwMode="auto">
            <a:xfrm>
              <a:off x="2619" y="3037"/>
              <a:ext cx="135" cy="62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9" y="61"/>
                </a:cxn>
                <a:cxn ang="0">
                  <a:pos x="135" y="14"/>
                </a:cxn>
                <a:cxn ang="0">
                  <a:pos x="129" y="0"/>
                </a:cxn>
                <a:cxn ang="0">
                  <a:pos x="3" y="4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3" y="62"/>
                </a:cxn>
                <a:cxn ang="0">
                  <a:pos x="9" y="61"/>
                </a:cxn>
                <a:cxn ang="0">
                  <a:pos x="0" y="59"/>
                </a:cxn>
              </a:cxnLst>
              <a:rect l="0" t="0" r="r" b="b"/>
              <a:pathLst>
                <a:path w="135" h="62">
                  <a:moveTo>
                    <a:pt x="0" y="59"/>
                  </a:moveTo>
                  <a:lnTo>
                    <a:pt x="9" y="61"/>
                  </a:lnTo>
                  <a:lnTo>
                    <a:pt x="135" y="14"/>
                  </a:lnTo>
                  <a:lnTo>
                    <a:pt x="129" y="0"/>
                  </a:lnTo>
                  <a:lnTo>
                    <a:pt x="3" y="4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3" y="62"/>
                  </a:lnTo>
                  <a:lnTo>
                    <a:pt x="9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84" name="Freeform 1256"/>
            <p:cNvSpPr>
              <a:spLocks/>
            </p:cNvSpPr>
            <p:nvPr/>
          </p:nvSpPr>
          <p:spPr bwMode="auto">
            <a:xfrm>
              <a:off x="2512" y="2970"/>
              <a:ext cx="118" cy="12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13"/>
                </a:cxn>
                <a:cxn ang="0">
                  <a:pos x="107" y="126"/>
                </a:cxn>
                <a:cxn ang="0">
                  <a:pos x="118" y="116"/>
                </a:cxn>
                <a:cxn ang="0">
                  <a:pos x="13" y="3"/>
                </a:cxn>
                <a:cxn ang="0">
                  <a:pos x="2" y="3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2" y="3"/>
                </a:cxn>
              </a:cxnLst>
              <a:rect l="0" t="0" r="r" b="b"/>
              <a:pathLst>
                <a:path w="118" h="126">
                  <a:moveTo>
                    <a:pt x="2" y="3"/>
                  </a:moveTo>
                  <a:lnTo>
                    <a:pt x="0" y="13"/>
                  </a:lnTo>
                  <a:lnTo>
                    <a:pt x="107" y="126"/>
                  </a:lnTo>
                  <a:lnTo>
                    <a:pt x="118" y="116"/>
                  </a:lnTo>
                  <a:lnTo>
                    <a:pt x="13" y="3"/>
                  </a:lnTo>
                  <a:lnTo>
                    <a:pt x="2" y="3"/>
                  </a:lnTo>
                  <a:lnTo>
                    <a:pt x="13" y="3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85" name="Freeform 1257"/>
            <p:cNvSpPr>
              <a:spLocks/>
            </p:cNvSpPr>
            <p:nvPr/>
          </p:nvSpPr>
          <p:spPr bwMode="auto">
            <a:xfrm>
              <a:off x="2384" y="2973"/>
              <a:ext cx="137" cy="66"/>
            </a:xfrm>
            <a:custGeom>
              <a:avLst/>
              <a:gdLst/>
              <a:ahLst/>
              <a:cxnLst>
                <a:cxn ang="0">
                  <a:pos x="7" y="66"/>
                </a:cxn>
                <a:cxn ang="0">
                  <a:pos x="13" y="62"/>
                </a:cxn>
                <a:cxn ang="0">
                  <a:pos x="17" y="56"/>
                </a:cxn>
                <a:cxn ang="0">
                  <a:pos x="22" y="51"/>
                </a:cxn>
                <a:cxn ang="0">
                  <a:pos x="28" y="47"/>
                </a:cxn>
                <a:cxn ang="0">
                  <a:pos x="34" y="44"/>
                </a:cxn>
                <a:cxn ang="0">
                  <a:pos x="49" y="37"/>
                </a:cxn>
                <a:cxn ang="0">
                  <a:pos x="66" y="32"/>
                </a:cxn>
                <a:cxn ang="0">
                  <a:pos x="83" y="29"/>
                </a:cxn>
                <a:cxn ang="0">
                  <a:pos x="101" y="24"/>
                </a:cxn>
                <a:cxn ang="0">
                  <a:pos x="120" y="18"/>
                </a:cxn>
                <a:cxn ang="0">
                  <a:pos x="137" y="12"/>
                </a:cxn>
                <a:cxn ang="0">
                  <a:pos x="130" y="0"/>
                </a:cxn>
                <a:cxn ang="0">
                  <a:pos x="114" y="5"/>
                </a:cxn>
                <a:cxn ang="0">
                  <a:pos x="98" y="10"/>
                </a:cxn>
                <a:cxn ang="0">
                  <a:pos x="79" y="15"/>
                </a:cxn>
                <a:cxn ang="0">
                  <a:pos x="62" y="18"/>
                </a:cxn>
                <a:cxn ang="0">
                  <a:pos x="43" y="24"/>
                </a:cxn>
                <a:cxn ang="0">
                  <a:pos x="28" y="30"/>
                </a:cxn>
                <a:cxn ang="0">
                  <a:pos x="19" y="35"/>
                </a:cxn>
                <a:cxn ang="0">
                  <a:pos x="11" y="40"/>
                </a:cxn>
                <a:cxn ang="0">
                  <a:pos x="6" y="47"/>
                </a:cxn>
                <a:cxn ang="0">
                  <a:pos x="0" y="54"/>
                </a:cxn>
                <a:cxn ang="0">
                  <a:pos x="6" y="51"/>
                </a:cxn>
                <a:cxn ang="0">
                  <a:pos x="7" y="66"/>
                </a:cxn>
                <a:cxn ang="0">
                  <a:pos x="11" y="66"/>
                </a:cxn>
                <a:cxn ang="0">
                  <a:pos x="13" y="62"/>
                </a:cxn>
                <a:cxn ang="0">
                  <a:pos x="7" y="66"/>
                </a:cxn>
              </a:cxnLst>
              <a:rect l="0" t="0" r="r" b="b"/>
              <a:pathLst>
                <a:path w="137" h="66">
                  <a:moveTo>
                    <a:pt x="7" y="66"/>
                  </a:moveTo>
                  <a:lnTo>
                    <a:pt x="13" y="62"/>
                  </a:lnTo>
                  <a:lnTo>
                    <a:pt x="17" y="56"/>
                  </a:lnTo>
                  <a:lnTo>
                    <a:pt x="22" y="51"/>
                  </a:lnTo>
                  <a:lnTo>
                    <a:pt x="28" y="47"/>
                  </a:lnTo>
                  <a:lnTo>
                    <a:pt x="34" y="44"/>
                  </a:lnTo>
                  <a:lnTo>
                    <a:pt x="49" y="37"/>
                  </a:lnTo>
                  <a:lnTo>
                    <a:pt x="66" y="32"/>
                  </a:lnTo>
                  <a:lnTo>
                    <a:pt x="83" y="29"/>
                  </a:lnTo>
                  <a:lnTo>
                    <a:pt x="101" y="24"/>
                  </a:lnTo>
                  <a:lnTo>
                    <a:pt x="120" y="18"/>
                  </a:lnTo>
                  <a:lnTo>
                    <a:pt x="137" y="12"/>
                  </a:lnTo>
                  <a:lnTo>
                    <a:pt x="130" y="0"/>
                  </a:lnTo>
                  <a:lnTo>
                    <a:pt x="114" y="5"/>
                  </a:lnTo>
                  <a:lnTo>
                    <a:pt x="98" y="10"/>
                  </a:lnTo>
                  <a:lnTo>
                    <a:pt x="79" y="15"/>
                  </a:lnTo>
                  <a:lnTo>
                    <a:pt x="62" y="18"/>
                  </a:lnTo>
                  <a:lnTo>
                    <a:pt x="43" y="24"/>
                  </a:lnTo>
                  <a:lnTo>
                    <a:pt x="28" y="30"/>
                  </a:lnTo>
                  <a:lnTo>
                    <a:pt x="19" y="35"/>
                  </a:lnTo>
                  <a:lnTo>
                    <a:pt x="11" y="40"/>
                  </a:lnTo>
                  <a:lnTo>
                    <a:pt x="6" y="47"/>
                  </a:lnTo>
                  <a:lnTo>
                    <a:pt x="0" y="54"/>
                  </a:lnTo>
                  <a:lnTo>
                    <a:pt x="6" y="51"/>
                  </a:lnTo>
                  <a:lnTo>
                    <a:pt x="7" y="66"/>
                  </a:lnTo>
                  <a:lnTo>
                    <a:pt x="11" y="66"/>
                  </a:lnTo>
                  <a:lnTo>
                    <a:pt x="13" y="62"/>
                  </a:lnTo>
                  <a:lnTo>
                    <a:pt x="7" y="6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86" name="Freeform 1258"/>
            <p:cNvSpPr>
              <a:spLocks/>
            </p:cNvSpPr>
            <p:nvPr/>
          </p:nvSpPr>
          <p:spPr bwMode="auto">
            <a:xfrm>
              <a:off x="2275" y="3024"/>
              <a:ext cx="116" cy="18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11" y="18"/>
                </a:cxn>
                <a:cxn ang="0">
                  <a:pos x="116" y="15"/>
                </a:cxn>
                <a:cxn ang="0">
                  <a:pos x="115" y="0"/>
                </a:cxn>
                <a:cxn ang="0">
                  <a:pos x="11" y="5"/>
                </a:cxn>
                <a:cxn ang="0">
                  <a:pos x="4" y="13"/>
                </a:cxn>
                <a:cxn ang="0">
                  <a:pos x="11" y="5"/>
                </a:cxn>
                <a:cxn ang="0">
                  <a:pos x="0" y="5"/>
                </a:cxn>
                <a:cxn ang="0">
                  <a:pos x="4" y="13"/>
                </a:cxn>
              </a:cxnLst>
              <a:rect l="0" t="0" r="r" b="b"/>
              <a:pathLst>
                <a:path w="116" h="18">
                  <a:moveTo>
                    <a:pt x="4" y="13"/>
                  </a:moveTo>
                  <a:lnTo>
                    <a:pt x="11" y="18"/>
                  </a:lnTo>
                  <a:lnTo>
                    <a:pt x="116" y="15"/>
                  </a:lnTo>
                  <a:lnTo>
                    <a:pt x="115" y="0"/>
                  </a:lnTo>
                  <a:lnTo>
                    <a:pt x="11" y="5"/>
                  </a:lnTo>
                  <a:lnTo>
                    <a:pt x="4" y="13"/>
                  </a:lnTo>
                  <a:lnTo>
                    <a:pt x="11" y="5"/>
                  </a:lnTo>
                  <a:lnTo>
                    <a:pt x="0" y="5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87" name="Freeform 1259"/>
            <p:cNvSpPr>
              <a:spLocks/>
            </p:cNvSpPr>
            <p:nvPr/>
          </p:nvSpPr>
          <p:spPr bwMode="auto">
            <a:xfrm>
              <a:off x="2279" y="3032"/>
              <a:ext cx="49" cy="84"/>
            </a:xfrm>
            <a:custGeom>
              <a:avLst/>
              <a:gdLst/>
              <a:ahLst/>
              <a:cxnLst>
                <a:cxn ang="0">
                  <a:pos x="45" y="84"/>
                </a:cxn>
                <a:cxn ang="0">
                  <a:pos x="47" y="76"/>
                </a:cxn>
                <a:cxn ang="0">
                  <a:pos x="15" y="0"/>
                </a:cxn>
                <a:cxn ang="0">
                  <a:pos x="0" y="5"/>
                </a:cxn>
                <a:cxn ang="0">
                  <a:pos x="34" y="83"/>
                </a:cxn>
                <a:cxn ang="0">
                  <a:pos x="45" y="84"/>
                </a:cxn>
                <a:cxn ang="0">
                  <a:pos x="45" y="84"/>
                </a:cxn>
                <a:cxn ang="0">
                  <a:pos x="49" y="81"/>
                </a:cxn>
                <a:cxn ang="0">
                  <a:pos x="47" y="76"/>
                </a:cxn>
                <a:cxn ang="0">
                  <a:pos x="45" y="84"/>
                </a:cxn>
              </a:cxnLst>
              <a:rect l="0" t="0" r="r" b="b"/>
              <a:pathLst>
                <a:path w="49" h="84">
                  <a:moveTo>
                    <a:pt x="45" y="84"/>
                  </a:moveTo>
                  <a:lnTo>
                    <a:pt x="47" y="76"/>
                  </a:lnTo>
                  <a:lnTo>
                    <a:pt x="15" y="0"/>
                  </a:lnTo>
                  <a:lnTo>
                    <a:pt x="0" y="5"/>
                  </a:lnTo>
                  <a:lnTo>
                    <a:pt x="34" y="83"/>
                  </a:lnTo>
                  <a:lnTo>
                    <a:pt x="45" y="84"/>
                  </a:lnTo>
                  <a:lnTo>
                    <a:pt x="45" y="84"/>
                  </a:lnTo>
                  <a:lnTo>
                    <a:pt x="49" y="81"/>
                  </a:lnTo>
                  <a:lnTo>
                    <a:pt x="47" y="76"/>
                  </a:lnTo>
                  <a:lnTo>
                    <a:pt x="45" y="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88" name="Freeform 1260"/>
            <p:cNvSpPr>
              <a:spLocks/>
            </p:cNvSpPr>
            <p:nvPr/>
          </p:nvSpPr>
          <p:spPr bwMode="auto">
            <a:xfrm>
              <a:off x="2284" y="3106"/>
              <a:ext cx="40" cy="52"/>
            </a:xfrm>
            <a:custGeom>
              <a:avLst/>
              <a:gdLst/>
              <a:ahLst/>
              <a:cxnLst>
                <a:cxn ang="0">
                  <a:pos x="17" y="42"/>
                </a:cxn>
                <a:cxn ang="0">
                  <a:pos x="17" y="52"/>
                </a:cxn>
                <a:cxn ang="0">
                  <a:pos x="30" y="29"/>
                </a:cxn>
                <a:cxn ang="0">
                  <a:pos x="40" y="10"/>
                </a:cxn>
                <a:cxn ang="0">
                  <a:pos x="30" y="0"/>
                </a:cxn>
                <a:cxn ang="0">
                  <a:pos x="17" y="22"/>
                </a:cxn>
                <a:cxn ang="0">
                  <a:pos x="6" y="42"/>
                </a:cxn>
                <a:cxn ang="0">
                  <a:pos x="6" y="52"/>
                </a:cxn>
                <a:cxn ang="0">
                  <a:pos x="6" y="42"/>
                </a:cxn>
                <a:cxn ang="0">
                  <a:pos x="0" y="47"/>
                </a:cxn>
                <a:cxn ang="0">
                  <a:pos x="6" y="52"/>
                </a:cxn>
                <a:cxn ang="0">
                  <a:pos x="17" y="42"/>
                </a:cxn>
              </a:cxnLst>
              <a:rect l="0" t="0" r="r" b="b"/>
              <a:pathLst>
                <a:path w="40" h="52">
                  <a:moveTo>
                    <a:pt x="17" y="42"/>
                  </a:moveTo>
                  <a:lnTo>
                    <a:pt x="17" y="52"/>
                  </a:lnTo>
                  <a:lnTo>
                    <a:pt x="30" y="29"/>
                  </a:lnTo>
                  <a:lnTo>
                    <a:pt x="40" y="10"/>
                  </a:lnTo>
                  <a:lnTo>
                    <a:pt x="30" y="0"/>
                  </a:lnTo>
                  <a:lnTo>
                    <a:pt x="17" y="22"/>
                  </a:lnTo>
                  <a:lnTo>
                    <a:pt x="6" y="42"/>
                  </a:lnTo>
                  <a:lnTo>
                    <a:pt x="6" y="52"/>
                  </a:lnTo>
                  <a:lnTo>
                    <a:pt x="6" y="42"/>
                  </a:lnTo>
                  <a:lnTo>
                    <a:pt x="0" y="47"/>
                  </a:lnTo>
                  <a:lnTo>
                    <a:pt x="6" y="52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89" name="Freeform 1261"/>
            <p:cNvSpPr>
              <a:spLocks/>
            </p:cNvSpPr>
            <p:nvPr/>
          </p:nvSpPr>
          <p:spPr bwMode="auto">
            <a:xfrm>
              <a:off x="2290" y="3148"/>
              <a:ext cx="39" cy="63"/>
            </a:xfrm>
            <a:custGeom>
              <a:avLst/>
              <a:gdLst/>
              <a:ahLst/>
              <a:cxnLst>
                <a:cxn ang="0">
                  <a:pos x="26" y="53"/>
                </a:cxn>
                <a:cxn ang="0">
                  <a:pos x="39" y="58"/>
                </a:cxn>
                <a:cxn ang="0">
                  <a:pos x="38" y="43"/>
                </a:cxn>
                <a:cxn ang="0">
                  <a:pos x="30" y="26"/>
                </a:cxn>
                <a:cxn ang="0">
                  <a:pos x="21" y="1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8" y="17"/>
                </a:cxn>
                <a:cxn ang="0">
                  <a:pos x="15" y="31"/>
                </a:cxn>
                <a:cxn ang="0">
                  <a:pos x="23" y="46"/>
                </a:cxn>
                <a:cxn ang="0">
                  <a:pos x="24" y="58"/>
                </a:cxn>
                <a:cxn ang="0">
                  <a:pos x="38" y="63"/>
                </a:cxn>
                <a:cxn ang="0">
                  <a:pos x="26" y="53"/>
                </a:cxn>
              </a:cxnLst>
              <a:rect l="0" t="0" r="r" b="b"/>
              <a:pathLst>
                <a:path w="39" h="63">
                  <a:moveTo>
                    <a:pt x="26" y="53"/>
                  </a:moveTo>
                  <a:lnTo>
                    <a:pt x="39" y="58"/>
                  </a:lnTo>
                  <a:lnTo>
                    <a:pt x="38" y="43"/>
                  </a:lnTo>
                  <a:lnTo>
                    <a:pt x="30" y="26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8" y="17"/>
                  </a:lnTo>
                  <a:lnTo>
                    <a:pt x="15" y="31"/>
                  </a:lnTo>
                  <a:lnTo>
                    <a:pt x="23" y="46"/>
                  </a:lnTo>
                  <a:lnTo>
                    <a:pt x="24" y="58"/>
                  </a:lnTo>
                  <a:lnTo>
                    <a:pt x="38" y="63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90" name="Freeform 1262"/>
            <p:cNvSpPr>
              <a:spLocks/>
            </p:cNvSpPr>
            <p:nvPr/>
          </p:nvSpPr>
          <p:spPr bwMode="auto">
            <a:xfrm>
              <a:off x="2316" y="3137"/>
              <a:ext cx="53" cy="74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45" y="1"/>
                </a:cxn>
                <a:cxn ang="0">
                  <a:pos x="32" y="10"/>
                </a:cxn>
                <a:cxn ang="0">
                  <a:pos x="23" y="18"/>
                </a:cxn>
                <a:cxn ang="0">
                  <a:pos x="19" y="27"/>
                </a:cxn>
                <a:cxn ang="0">
                  <a:pos x="17" y="33"/>
                </a:cxn>
                <a:cxn ang="0">
                  <a:pos x="15" y="40"/>
                </a:cxn>
                <a:cxn ang="0">
                  <a:pos x="13" y="47"/>
                </a:cxn>
                <a:cxn ang="0">
                  <a:pos x="10" y="54"/>
                </a:cxn>
                <a:cxn ang="0">
                  <a:pos x="0" y="64"/>
                </a:cxn>
                <a:cxn ang="0">
                  <a:pos x="12" y="74"/>
                </a:cxn>
                <a:cxn ang="0">
                  <a:pos x="23" y="62"/>
                </a:cxn>
                <a:cxn ang="0">
                  <a:pos x="28" y="52"/>
                </a:cxn>
                <a:cxn ang="0">
                  <a:pos x="30" y="43"/>
                </a:cxn>
                <a:cxn ang="0">
                  <a:pos x="32" y="37"/>
                </a:cxn>
                <a:cxn ang="0">
                  <a:pos x="34" y="32"/>
                </a:cxn>
                <a:cxn ang="0">
                  <a:pos x="36" y="27"/>
                </a:cxn>
                <a:cxn ang="0">
                  <a:pos x="42" y="21"/>
                </a:cxn>
                <a:cxn ang="0">
                  <a:pos x="53" y="15"/>
                </a:cxn>
                <a:cxn ang="0">
                  <a:pos x="45" y="13"/>
                </a:cxn>
                <a:cxn ang="0">
                  <a:pos x="53" y="3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53" y="3"/>
                </a:cxn>
              </a:cxnLst>
              <a:rect l="0" t="0" r="r" b="b"/>
              <a:pathLst>
                <a:path w="53" h="74">
                  <a:moveTo>
                    <a:pt x="53" y="3"/>
                  </a:moveTo>
                  <a:lnTo>
                    <a:pt x="45" y="1"/>
                  </a:lnTo>
                  <a:lnTo>
                    <a:pt x="32" y="10"/>
                  </a:lnTo>
                  <a:lnTo>
                    <a:pt x="23" y="18"/>
                  </a:lnTo>
                  <a:lnTo>
                    <a:pt x="19" y="27"/>
                  </a:lnTo>
                  <a:lnTo>
                    <a:pt x="17" y="33"/>
                  </a:lnTo>
                  <a:lnTo>
                    <a:pt x="15" y="40"/>
                  </a:lnTo>
                  <a:lnTo>
                    <a:pt x="13" y="47"/>
                  </a:lnTo>
                  <a:lnTo>
                    <a:pt x="10" y="54"/>
                  </a:lnTo>
                  <a:lnTo>
                    <a:pt x="0" y="64"/>
                  </a:lnTo>
                  <a:lnTo>
                    <a:pt x="12" y="74"/>
                  </a:lnTo>
                  <a:lnTo>
                    <a:pt x="23" y="62"/>
                  </a:lnTo>
                  <a:lnTo>
                    <a:pt x="28" y="52"/>
                  </a:lnTo>
                  <a:lnTo>
                    <a:pt x="30" y="43"/>
                  </a:lnTo>
                  <a:lnTo>
                    <a:pt x="32" y="37"/>
                  </a:lnTo>
                  <a:lnTo>
                    <a:pt x="34" y="32"/>
                  </a:lnTo>
                  <a:lnTo>
                    <a:pt x="36" y="27"/>
                  </a:lnTo>
                  <a:lnTo>
                    <a:pt x="42" y="21"/>
                  </a:lnTo>
                  <a:lnTo>
                    <a:pt x="53" y="15"/>
                  </a:lnTo>
                  <a:lnTo>
                    <a:pt x="45" y="13"/>
                  </a:lnTo>
                  <a:lnTo>
                    <a:pt x="53" y="3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94" name="Freeform 1266"/>
            <p:cNvSpPr>
              <a:spLocks/>
            </p:cNvSpPr>
            <p:nvPr/>
          </p:nvSpPr>
          <p:spPr bwMode="auto">
            <a:xfrm>
              <a:off x="2459" y="3288"/>
              <a:ext cx="62" cy="46"/>
            </a:xfrm>
            <a:custGeom>
              <a:avLst/>
              <a:gdLst/>
              <a:ahLst/>
              <a:cxnLst>
                <a:cxn ang="0">
                  <a:pos x="58" y="31"/>
                </a:cxn>
                <a:cxn ang="0">
                  <a:pos x="62" y="32"/>
                </a:cxn>
                <a:cxn ang="0">
                  <a:pos x="45" y="24"/>
                </a:cxn>
                <a:cxn ang="0">
                  <a:pos x="30" y="17"/>
                </a:cxn>
                <a:cxn ang="0">
                  <a:pos x="24" y="12"/>
                </a:cxn>
                <a:cxn ang="0">
                  <a:pos x="19" y="9"/>
                </a:cxn>
                <a:cxn ang="0">
                  <a:pos x="17" y="5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8" y="17"/>
                </a:cxn>
                <a:cxn ang="0">
                  <a:pos x="15" y="24"/>
                </a:cxn>
                <a:cxn ang="0">
                  <a:pos x="23" y="29"/>
                </a:cxn>
                <a:cxn ang="0">
                  <a:pos x="39" y="37"/>
                </a:cxn>
                <a:cxn ang="0">
                  <a:pos x="56" y="44"/>
                </a:cxn>
                <a:cxn ang="0">
                  <a:pos x="58" y="46"/>
                </a:cxn>
                <a:cxn ang="0">
                  <a:pos x="58" y="31"/>
                </a:cxn>
              </a:cxnLst>
              <a:rect l="0" t="0" r="r" b="b"/>
              <a:pathLst>
                <a:path w="62" h="46">
                  <a:moveTo>
                    <a:pt x="58" y="31"/>
                  </a:moveTo>
                  <a:lnTo>
                    <a:pt x="62" y="32"/>
                  </a:lnTo>
                  <a:lnTo>
                    <a:pt x="45" y="24"/>
                  </a:lnTo>
                  <a:lnTo>
                    <a:pt x="30" y="17"/>
                  </a:lnTo>
                  <a:lnTo>
                    <a:pt x="24" y="12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5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8" y="17"/>
                  </a:lnTo>
                  <a:lnTo>
                    <a:pt x="15" y="24"/>
                  </a:lnTo>
                  <a:lnTo>
                    <a:pt x="23" y="29"/>
                  </a:lnTo>
                  <a:lnTo>
                    <a:pt x="39" y="37"/>
                  </a:lnTo>
                  <a:lnTo>
                    <a:pt x="56" y="44"/>
                  </a:lnTo>
                  <a:lnTo>
                    <a:pt x="58" y="46"/>
                  </a:lnTo>
                  <a:lnTo>
                    <a:pt x="58" y="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97" name="Freeform 1269"/>
            <p:cNvSpPr>
              <a:spLocks/>
            </p:cNvSpPr>
            <p:nvPr/>
          </p:nvSpPr>
          <p:spPr bwMode="auto">
            <a:xfrm>
              <a:off x="2675" y="3410"/>
              <a:ext cx="130" cy="76"/>
            </a:xfrm>
            <a:custGeom>
              <a:avLst/>
              <a:gdLst/>
              <a:ahLst/>
              <a:cxnLst>
                <a:cxn ang="0">
                  <a:pos x="124" y="60"/>
                </a:cxn>
                <a:cxn ang="0">
                  <a:pos x="130" y="66"/>
                </a:cxn>
                <a:cxn ang="0">
                  <a:pos x="122" y="55"/>
                </a:cxn>
                <a:cxn ang="0">
                  <a:pos x="107" y="45"/>
                </a:cxn>
                <a:cxn ang="0">
                  <a:pos x="90" y="33"/>
                </a:cxn>
                <a:cxn ang="0">
                  <a:pos x="71" y="23"/>
                </a:cxn>
                <a:cxn ang="0">
                  <a:pos x="51" y="13"/>
                </a:cxn>
                <a:cxn ang="0">
                  <a:pos x="32" y="5"/>
                </a:cxn>
                <a:cxn ang="0">
                  <a:pos x="23" y="1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8" y="13"/>
                </a:cxn>
                <a:cxn ang="0">
                  <a:pos x="9" y="13"/>
                </a:cxn>
                <a:cxn ang="0">
                  <a:pos x="13" y="13"/>
                </a:cxn>
                <a:cxn ang="0">
                  <a:pos x="19" y="15"/>
                </a:cxn>
                <a:cxn ang="0">
                  <a:pos x="26" y="18"/>
                </a:cxn>
                <a:cxn ang="0">
                  <a:pos x="43" y="25"/>
                </a:cxn>
                <a:cxn ang="0">
                  <a:pos x="62" y="35"/>
                </a:cxn>
                <a:cxn ang="0">
                  <a:pos x="83" y="45"/>
                </a:cxn>
                <a:cxn ang="0">
                  <a:pos x="98" y="57"/>
                </a:cxn>
                <a:cxn ang="0">
                  <a:pos x="111" y="66"/>
                </a:cxn>
                <a:cxn ang="0">
                  <a:pos x="116" y="71"/>
                </a:cxn>
                <a:cxn ang="0">
                  <a:pos x="124" y="76"/>
                </a:cxn>
                <a:cxn ang="0">
                  <a:pos x="116" y="71"/>
                </a:cxn>
                <a:cxn ang="0">
                  <a:pos x="118" y="76"/>
                </a:cxn>
                <a:cxn ang="0">
                  <a:pos x="124" y="76"/>
                </a:cxn>
                <a:cxn ang="0">
                  <a:pos x="124" y="60"/>
                </a:cxn>
              </a:cxnLst>
              <a:rect l="0" t="0" r="r" b="b"/>
              <a:pathLst>
                <a:path w="130" h="76">
                  <a:moveTo>
                    <a:pt x="124" y="60"/>
                  </a:moveTo>
                  <a:lnTo>
                    <a:pt x="130" y="66"/>
                  </a:lnTo>
                  <a:lnTo>
                    <a:pt x="122" y="55"/>
                  </a:lnTo>
                  <a:lnTo>
                    <a:pt x="107" y="45"/>
                  </a:lnTo>
                  <a:lnTo>
                    <a:pt x="90" y="33"/>
                  </a:lnTo>
                  <a:lnTo>
                    <a:pt x="71" y="23"/>
                  </a:lnTo>
                  <a:lnTo>
                    <a:pt x="51" y="13"/>
                  </a:lnTo>
                  <a:lnTo>
                    <a:pt x="32" y="5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3" y="13"/>
                  </a:lnTo>
                  <a:lnTo>
                    <a:pt x="19" y="15"/>
                  </a:lnTo>
                  <a:lnTo>
                    <a:pt x="26" y="18"/>
                  </a:lnTo>
                  <a:lnTo>
                    <a:pt x="43" y="25"/>
                  </a:lnTo>
                  <a:lnTo>
                    <a:pt x="62" y="35"/>
                  </a:lnTo>
                  <a:lnTo>
                    <a:pt x="83" y="45"/>
                  </a:lnTo>
                  <a:lnTo>
                    <a:pt x="98" y="57"/>
                  </a:lnTo>
                  <a:lnTo>
                    <a:pt x="111" y="66"/>
                  </a:lnTo>
                  <a:lnTo>
                    <a:pt x="116" y="71"/>
                  </a:lnTo>
                  <a:lnTo>
                    <a:pt x="124" y="76"/>
                  </a:lnTo>
                  <a:lnTo>
                    <a:pt x="116" y="71"/>
                  </a:lnTo>
                  <a:lnTo>
                    <a:pt x="118" y="76"/>
                  </a:lnTo>
                  <a:lnTo>
                    <a:pt x="124" y="76"/>
                  </a:lnTo>
                  <a:lnTo>
                    <a:pt x="124" y="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98" name="Freeform 1270"/>
            <p:cNvSpPr>
              <a:spLocks/>
            </p:cNvSpPr>
            <p:nvPr/>
          </p:nvSpPr>
          <p:spPr bwMode="auto">
            <a:xfrm>
              <a:off x="2799" y="3464"/>
              <a:ext cx="39" cy="22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32" y="0"/>
                </a:cxn>
                <a:cxn ang="0">
                  <a:pos x="13" y="3"/>
                </a:cxn>
                <a:cxn ang="0">
                  <a:pos x="0" y="6"/>
                </a:cxn>
                <a:cxn ang="0">
                  <a:pos x="0" y="22"/>
                </a:cxn>
                <a:cxn ang="0">
                  <a:pos x="17" y="17"/>
                </a:cxn>
                <a:cxn ang="0">
                  <a:pos x="32" y="13"/>
                </a:cxn>
                <a:cxn ang="0">
                  <a:pos x="39" y="6"/>
                </a:cxn>
                <a:cxn ang="0">
                  <a:pos x="32" y="13"/>
                </a:cxn>
                <a:cxn ang="0">
                  <a:pos x="39" y="13"/>
                </a:cxn>
                <a:cxn ang="0">
                  <a:pos x="39" y="6"/>
                </a:cxn>
                <a:cxn ang="0">
                  <a:pos x="24" y="6"/>
                </a:cxn>
              </a:cxnLst>
              <a:rect l="0" t="0" r="r" b="b"/>
              <a:pathLst>
                <a:path w="39" h="22">
                  <a:moveTo>
                    <a:pt x="24" y="6"/>
                  </a:moveTo>
                  <a:lnTo>
                    <a:pt x="32" y="0"/>
                  </a:lnTo>
                  <a:lnTo>
                    <a:pt x="13" y="3"/>
                  </a:lnTo>
                  <a:lnTo>
                    <a:pt x="0" y="6"/>
                  </a:lnTo>
                  <a:lnTo>
                    <a:pt x="0" y="22"/>
                  </a:lnTo>
                  <a:lnTo>
                    <a:pt x="17" y="17"/>
                  </a:lnTo>
                  <a:lnTo>
                    <a:pt x="32" y="13"/>
                  </a:lnTo>
                  <a:lnTo>
                    <a:pt x="39" y="6"/>
                  </a:lnTo>
                  <a:lnTo>
                    <a:pt x="32" y="13"/>
                  </a:lnTo>
                  <a:lnTo>
                    <a:pt x="39" y="13"/>
                  </a:lnTo>
                  <a:lnTo>
                    <a:pt x="39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199" name="Freeform 1271"/>
            <p:cNvSpPr>
              <a:spLocks/>
            </p:cNvSpPr>
            <p:nvPr/>
          </p:nvSpPr>
          <p:spPr bwMode="auto">
            <a:xfrm>
              <a:off x="2823" y="3415"/>
              <a:ext cx="70" cy="55"/>
            </a:xfrm>
            <a:custGeom>
              <a:avLst/>
              <a:gdLst/>
              <a:ahLst/>
              <a:cxnLst>
                <a:cxn ang="0">
                  <a:pos x="70" y="3"/>
                </a:cxn>
                <a:cxn ang="0">
                  <a:pos x="70" y="3"/>
                </a:cxn>
                <a:cxn ang="0">
                  <a:pos x="55" y="0"/>
                </a:cxn>
                <a:cxn ang="0">
                  <a:pos x="42" y="0"/>
                </a:cxn>
                <a:cxn ang="0">
                  <a:pos x="29" y="2"/>
                </a:cxn>
                <a:cxn ang="0">
                  <a:pos x="19" y="7"/>
                </a:cxn>
                <a:cxn ang="0">
                  <a:pos x="10" y="15"/>
                </a:cxn>
                <a:cxn ang="0">
                  <a:pos x="4" y="27"/>
                </a:cxn>
                <a:cxn ang="0">
                  <a:pos x="2" y="40"/>
                </a:cxn>
                <a:cxn ang="0">
                  <a:pos x="0" y="55"/>
                </a:cxn>
                <a:cxn ang="0">
                  <a:pos x="15" y="55"/>
                </a:cxn>
                <a:cxn ang="0">
                  <a:pos x="17" y="42"/>
                </a:cxn>
                <a:cxn ang="0">
                  <a:pos x="19" y="30"/>
                </a:cxn>
                <a:cxn ang="0">
                  <a:pos x="23" y="23"/>
                </a:cxn>
                <a:cxn ang="0">
                  <a:pos x="29" y="18"/>
                </a:cxn>
                <a:cxn ang="0">
                  <a:pos x="34" y="15"/>
                </a:cxn>
                <a:cxn ang="0">
                  <a:pos x="44" y="13"/>
                </a:cxn>
                <a:cxn ang="0">
                  <a:pos x="53" y="13"/>
                </a:cxn>
                <a:cxn ang="0">
                  <a:pos x="64" y="17"/>
                </a:cxn>
                <a:cxn ang="0">
                  <a:pos x="64" y="17"/>
                </a:cxn>
                <a:cxn ang="0">
                  <a:pos x="70" y="3"/>
                </a:cxn>
              </a:cxnLst>
              <a:rect l="0" t="0" r="r" b="b"/>
              <a:pathLst>
                <a:path w="70" h="55">
                  <a:moveTo>
                    <a:pt x="70" y="3"/>
                  </a:moveTo>
                  <a:lnTo>
                    <a:pt x="70" y="3"/>
                  </a:lnTo>
                  <a:lnTo>
                    <a:pt x="55" y="0"/>
                  </a:lnTo>
                  <a:lnTo>
                    <a:pt x="42" y="0"/>
                  </a:lnTo>
                  <a:lnTo>
                    <a:pt x="29" y="2"/>
                  </a:lnTo>
                  <a:lnTo>
                    <a:pt x="19" y="7"/>
                  </a:lnTo>
                  <a:lnTo>
                    <a:pt x="10" y="15"/>
                  </a:lnTo>
                  <a:lnTo>
                    <a:pt x="4" y="27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15" y="55"/>
                  </a:lnTo>
                  <a:lnTo>
                    <a:pt x="17" y="42"/>
                  </a:lnTo>
                  <a:lnTo>
                    <a:pt x="19" y="30"/>
                  </a:lnTo>
                  <a:lnTo>
                    <a:pt x="23" y="23"/>
                  </a:lnTo>
                  <a:lnTo>
                    <a:pt x="29" y="18"/>
                  </a:lnTo>
                  <a:lnTo>
                    <a:pt x="34" y="15"/>
                  </a:lnTo>
                  <a:lnTo>
                    <a:pt x="44" y="13"/>
                  </a:lnTo>
                  <a:lnTo>
                    <a:pt x="53" y="13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00" name="Freeform 1272"/>
            <p:cNvSpPr>
              <a:spLocks/>
            </p:cNvSpPr>
            <p:nvPr/>
          </p:nvSpPr>
          <p:spPr bwMode="auto">
            <a:xfrm>
              <a:off x="2887" y="3418"/>
              <a:ext cx="96" cy="100"/>
            </a:xfrm>
            <a:custGeom>
              <a:avLst/>
              <a:gdLst/>
              <a:ahLst/>
              <a:cxnLst>
                <a:cxn ang="0">
                  <a:pos x="81" y="42"/>
                </a:cxn>
                <a:cxn ang="0">
                  <a:pos x="90" y="44"/>
                </a:cxn>
                <a:cxn ang="0">
                  <a:pos x="81" y="37"/>
                </a:cxn>
                <a:cxn ang="0">
                  <a:pos x="74" y="29"/>
                </a:cxn>
                <a:cxn ang="0">
                  <a:pos x="64" y="24"/>
                </a:cxn>
                <a:cxn ang="0">
                  <a:pos x="55" y="17"/>
                </a:cxn>
                <a:cxn ang="0">
                  <a:pos x="32" y="9"/>
                </a:cxn>
                <a:cxn ang="0">
                  <a:pos x="6" y="0"/>
                </a:cxn>
                <a:cxn ang="0">
                  <a:pos x="0" y="14"/>
                </a:cxn>
                <a:cxn ang="0">
                  <a:pos x="27" y="20"/>
                </a:cxn>
                <a:cxn ang="0">
                  <a:pos x="47" y="31"/>
                </a:cxn>
                <a:cxn ang="0">
                  <a:pos x="55" y="36"/>
                </a:cxn>
                <a:cxn ang="0">
                  <a:pos x="64" y="41"/>
                </a:cxn>
                <a:cxn ang="0">
                  <a:pos x="70" y="46"/>
                </a:cxn>
                <a:cxn ang="0">
                  <a:pos x="77" y="54"/>
                </a:cxn>
                <a:cxn ang="0">
                  <a:pos x="85" y="56"/>
                </a:cxn>
                <a:cxn ang="0">
                  <a:pos x="77" y="54"/>
                </a:cxn>
                <a:cxn ang="0">
                  <a:pos x="81" y="58"/>
                </a:cxn>
                <a:cxn ang="0">
                  <a:pos x="85" y="56"/>
                </a:cxn>
                <a:cxn ang="0">
                  <a:pos x="81" y="42"/>
                </a:cxn>
              </a:cxnLst>
              <a:rect l="0" t="0" r="r" b="b"/>
              <a:pathLst>
                <a:path w="90" h="58">
                  <a:moveTo>
                    <a:pt x="81" y="42"/>
                  </a:moveTo>
                  <a:lnTo>
                    <a:pt x="90" y="44"/>
                  </a:lnTo>
                  <a:lnTo>
                    <a:pt x="81" y="37"/>
                  </a:lnTo>
                  <a:lnTo>
                    <a:pt x="74" y="29"/>
                  </a:lnTo>
                  <a:lnTo>
                    <a:pt x="64" y="24"/>
                  </a:lnTo>
                  <a:lnTo>
                    <a:pt x="55" y="17"/>
                  </a:lnTo>
                  <a:lnTo>
                    <a:pt x="32" y="9"/>
                  </a:lnTo>
                  <a:lnTo>
                    <a:pt x="6" y="0"/>
                  </a:lnTo>
                  <a:lnTo>
                    <a:pt x="0" y="14"/>
                  </a:lnTo>
                  <a:lnTo>
                    <a:pt x="27" y="20"/>
                  </a:lnTo>
                  <a:lnTo>
                    <a:pt x="47" y="31"/>
                  </a:lnTo>
                  <a:lnTo>
                    <a:pt x="55" y="36"/>
                  </a:lnTo>
                  <a:lnTo>
                    <a:pt x="64" y="41"/>
                  </a:lnTo>
                  <a:lnTo>
                    <a:pt x="70" y="46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77" y="54"/>
                  </a:lnTo>
                  <a:lnTo>
                    <a:pt x="81" y="58"/>
                  </a:lnTo>
                  <a:lnTo>
                    <a:pt x="85" y="56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01" name="Freeform 1273"/>
            <p:cNvSpPr>
              <a:spLocks/>
            </p:cNvSpPr>
            <p:nvPr/>
          </p:nvSpPr>
          <p:spPr bwMode="auto">
            <a:xfrm>
              <a:off x="2968" y="3428"/>
              <a:ext cx="163" cy="46"/>
            </a:xfrm>
            <a:custGeom>
              <a:avLst/>
              <a:gdLst/>
              <a:ahLst/>
              <a:cxnLst>
                <a:cxn ang="0">
                  <a:pos x="163" y="7"/>
                </a:cxn>
                <a:cxn ang="0">
                  <a:pos x="154" y="0"/>
                </a:cxn>
                <a:cxn ang="0">
                  <a:pos x="0" y="32"/>
                </a:cxn>
                <a:cxn ang="0">
                  <a:pos x="4" y="46"/>
                </a:cxn>
                <a:cxn ang="0">
                  <a:pos x="158" y="14"/>
                </a:cxn>
                <a:cxn ang="0">
                  <a:pos x="163" y="7"/>
                </a:cxn>
                <a:cxn ang="0">
                  <a:pos x="158" y="14"/>
                </a:cxn>
                <a:cxn ang="0">
                  <a:pos x="163" y="12"/>
                </a:cxn>
                <a:cxn ang="0">
                  <a:pos x="163" y="7"/>
                </a:cxn>
              </a:cxnLst>
              <a:rect l="0" t="0" r="r" b="b"/>
              <a:pathLst>
                <a:path w="163" h="46">
                  <a:moveTo>
                    <a:pt x="163" y="7"/>
                  </a:moveTo>
                  <a:lnTo>
                    <a:pt x="154" y="0"/>
                  </a:lnTo>
                  <a:lnTo>
                    <a:pt x="0" y="32"/>
                  </a:lnTo>
                  <a:lnTo>
                    <a:pt x="4" y="46"/>
                  </a:lnTo>
                  <a:lnTo>
                    <a:pt x="158" y="14"/>
                  </a:lnTo>
                  <a:lnTo>
                    <a:pt x="163" y="7"/>
                  </a:lnTo>
                  <a:lnTo>
                    <a:pt x="158" y="14"/>
                  </a:lnTo>
                  <a:lnTo>
                    <a:pt x="163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02" name="Freeform 1274"/>
            <p:cNvSpPr>
              <a:spLocks/>
            </p:cNvSpPr>
            <p:nvPr/>
          </p:nvSpPr>
          <p:spPr bwMode="auto">
            <a:xfrm>
              <a:off x="2284" y="2978"/>
              <a:ext cx="297" cy="228"/>
            </a:xfrm>
            <a:custGeom>
              <a:avLst/>
              <a:gdLst/>
              <a:ahLst/>
              <a:cxnLst>
                <a:cxn ang="0">
                  <a:pos x="297" y="74"/>
                </a:cxn>
                <a:cxn ang="0">
                  <a:pos x="233" y="0"/>
                </a:cxn>
                <a:cxn ang="0">
                  <a:pos x="216" y="7"/>
                </a:cxn>
                <a:cxn ang="0">
                  <a:pos x="199" y="12"/>
                </a:cxn>
                <a:cxn ang="0">
                  <a:pos x="181" y="17"/>
                </a:cxn>
                <a:cxn ang="0">
                  <a:pos x="164" y="20"/>
                </a:cxn>
                <a:cxn ang="0">
                  <a:pos x="147" y="25"/>
                </a:cxn>
                <a:cxn ang="0">
                  <a:pos x="130" y="32"/>
                </a:cxn>
                <a:cxn ang="0">
                  <a:pos x="122" y="35"/>
                </a:cxn>
                <a:cxn ang="0">
                  <a:pos x="117" y="40"/>
                </a:cxn>
                <a:cxn ang="0">
                  <a:pos x="111" y="47"/>
                </a:cxn>
                <a:cxn ang="0">
                  <a:pos x="106" y="54"/>
                </a:cxn>
                <a:cxn ang="0">
                  <a:pos x="0" y="57"/>
                </a:cxn>
                <a:cxn ang="0">
                  <a:pos x="34" y="133"/>
                </a:cxn>
                <a:cxn ang="0">
                  <a:pos x="23" y="153"/>
                </a:cxn>
                <a:cxn ang="0">
                  <a:pos x="12" y="175"/>
                </a:cxn>
                <a:cxn ang="0">
                  <a:pos x="19" y="184"/>
                </a:cxn>
                <a:cxn ang="0">
                  <a:pos x="29" y="199"/>
                </a:cxn>
                <a:cxn ang="0">
                  <a:pos x="34" y="214"/>
                </a:cxn>
                <a:cxn ang="0">
                  <a:pos x="38" y="228"/>
                </a:cxn>
                <a:cxn ang="0">
                  <a:pos x="47" y="218"/>
                </a:cxn>
                <a:cxn ang="0">
                  <a:pos x="53" y="209"/>
                </a:cxn>
                <a:cxn ang="0">
                  <a:pos x="55" y="201"/>
                </a:cxn>
                <a:cxn ang="0">
                  <a:pos x="55" y="194"/>
                </a:cxn>
                <a:cxn ang="0">
                  <a:pos x="57" y="187"/>
                </a:cxn>
                <a:cxn ang="0">
                  <a:pos x="60" y="182"/>
                </a:cxn>
                <a:cxn ang="0">
                  <a:pos x="68" y="175"/>
                </a:cxn>
                <a:cxn ang="0">
                  <a:pos x="79" y="167"/>
                </a:cxn>
                <a:cxn ang="0">
                  <a:pos x="94" y="182"/>
                </a:cxn>
                <a:cxn ang="0">
                  <a:pos x="104" y="194"/>
                </a:cxn>
                <a:cxn ang="0">
                  <a:pos x="107" y="197"/>
                </a:cxn>
                <a:cxn ang="0">
                  <a:pos x="111" y="201"/>
                </a:cxn>
                <a:cxn ang="0">
                  <a:pos x="115" y="201"/>
                </a:cxn>
                <a:cxn ang="0">
                  <a:pos x="117" y="199"/>
                </a:cxn>
                <a:cxn ang="0">
                  <a:pos x="297" y="74"/>
                </a:cxn>
              </a:cxnLst>
              <a:rect l="0" t="0" r="r" b="b"/>
              <a:pathLst>
                <a:path w="297" h="228">
                  <a:moveTo>
                    <a:pt x="297" y="74"/>
                  </a:moveTo>
                  <a:lnTo>
                    <a:pt x="233" y="0"/>
                  </a:lnTo>
                  <a:lnTo>
                    <a:pt x="216" y="7"/>
                  </a:lnTo>
                  <a:lnTo>
                    <a:pt x="199" y="12"/>
                  </a:lnTo>
                  <a:lnTo>
                    <a:pt x="181" y="17"/>
                  </a:lnTo>
                  <a:lnTo>
                    <a:pt x="164" y="20"/>
                  </a:lnTo>
                  <a:lnTo>
                    <a:pt x="147" y="25"/>
                  </a:lnTo>
                  <a:lnTo>
                    <a:pt x="130" y="32"/>
                  </a:lnTo>
                  <a:lnTo>
                    <a:pt x="122" y="35"/>
                  </a:lnTo>
                  <a:lnTo>
                    <a:pt x="117" y="40"/>
                  </a:lnTo>
                  <a:lnTo>
                    <a:pt x="111" y="47"/>
                  </a:lnTo>
                  <a:lnTo>
                    <a:pt x="106" y="54"/>
                  </a:lnTo>
                  <a:lnTo>
                    <a:pt x="0" y="57"/>
                  </a:lnTo>
                  <a:lnTo>
                    <a:pt x="34" y="133"/>
                  </a:lnTo>
                  <a:lnTo>
                    <a:pt x="23" y="153"/>
                  </a:lnTo>
                  <a:lnTo>
                    <a:pt x="12" y="175"/>
                  </a:lnTo>
                  <a:lnTo>
                    <a:pt x="19" y="184"/>
                  </a:lnTo>
                  <a:lnTo>
                    <a:pt x="29" y="199"/>
                  </a:lnTo>
                  <a:lnTo>
                    <a:pt x="34" y="214"/>
                  </a:lnTo>
                  <a:lnTo>
                    <a:pt x="38" y="228"/>
                  </a:lnTo>
                  <a:lnTo>
                    <a:pt x="47" y="218"/>
                  </a:lnTo>
                  <a:lnTo>
                    <a:pt x="53" y="209"/>
                  </a:lnTo>
                  <a:lnTo>
                    <a:pt x="55" y="201"/>
                  </a:lnTo>
                  <a:lnTo>
                    <a:pt x="55" y="194"/>
                  </a:lnTo>
                  <a:lnTo>
                    <a:pt x="57" y="187"/>
                  </a:lnTo>
                  <a:lnTo>
                    <a:pt x="60" y="182"/>
                  </a:lnTo>
                  <a:lnTo>
                    <a:pt x="68" y="175"/>
                  </a:lnTo>
                  <a:lnTo>
                    <a:pt x="79" y="167"/>
                  </a:lnTo>
                  <a:lnTo>
                    <a:pt x="94" y="182"/>
                  </a:lnTo>
                  <a:lnTo>
                    <a:pt x="104" y="194"/>
                  </a:lnTo>
                  <a:lnTo>
                    <a:pt x="107" y="197"/>
                  </a:lnTo>
                  <a:lnTo>
                    <a:pt x="111" y="201"/>
                  </a:lnTo>
                  <a:lnTo>
                    <a:pt x="115" y="201"/>
                  </a:lnTo>
                  <a:lnTo>
                    <a:pt x="117" y="199"/>
                  </a:lnTo>
                  <a:lnTo>
                    <a:pt x="297" y="7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03" name="Freeform 1275"/>
            <p:cNvSpPr>
              <a:spLocks/>
            </p:cNvSpPr>
            <p:nvPr/>
          </p:nvSpPr>
          <p:spPr bwMode="auto">
            <a:xfrm>
              <a:off x="2510" y="2968"/>
              <a:ext cx="77" cy="8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13"/>
                </a:cxn>
                <a:cxn ang="0">
                  <a:pos x="64" y="89"/>
                </a:cxn>
                <a:cxn ang="0">
                  <a:pos x="77" y="81"/>
                </a:cxn>
                <a:cxn ang="0">
                  <a:pos x="13" y="5"/>
                </a:cxn>
                <a:cxn ang="0">
                  <a:pos x="4" y="3"/>
                </a:cxn>
                <a:cxn ang="0">
                  <a:pos x="13" y="5"/>
                </a:cxn>
                <a:cxn ang="0">
                  <a:pos x="9" y="0"/>
                </a:cxn>
                <a:cxn ang="0">
                  <a:pos x="4" y="3"/>
                </a:cxn>
              </a:cxnLst>
              <a:rect l="0" t="0" r="r" b="b"/>
              <a:pathLst>
                <a:path w="77" h="89">
                  <a:moveTo>
                    <a:pt x="4" y="3"/>
                  </a:moveTo>
                  <a:lnTo>
                    <a:pt x="0" y="13"/>
                  </a:lnTo>
                  <a:lnTo>
                    <a:pt x="64" y="89"/>
                  </a:lnTo>
                  <a:lnTo>
                    <a:pt x="77" y="81"/>
                  </a:lnTo>
                  <a:lnTo>
                    <a:pt x="13" y="5"/>
                  </a:lnTo>
                  <a:lnTo>
                    <a:pt x="4" y="3"/>
                  </a:lnTo>
                  <a:lnTo>
                    <a:pt x="13" y="5"/>
                  </a:lnTo>
                  <a:lnTo>
                    <a:pt x="9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04" name="Freeform 1276"/>
            <p:cNvSpPr>
              <a:spLocks/>
            </p:cNvSpPr>
            <p:nvPr/>
          </p:nvSpPr>
          <p:spPr bwMode="auto">
            <a:xfrm>
              <a:off x="2384" y="2971"/>
              <a:ext cx="137" cy="68"/>
            </a:xfrm>
            <a:custGeom>
              <a:avLst/>
              <a:gdLst/>
              <a:ahLst/>
              <a:cxnLst>
                <a:cxn ang="0">
                  <a:pos x="6" y="68"/>
                </a:cxn>
                <a:cxn ang="0">
                  <a:pos x="13" y="64"/>
                </a:cxn>
                <a:cxn ang="0">
                  <a:pos x="17" y="58"/>
                </a:cxn>
                <a:cxn ang="0">
                  <a:pos x="22" y="53"/>
                </a:cxn>
                <a:cxn ang="0">
                  <a:pos x="28" y="49"/>
                </a:cxn>
                <a:cxn ang="0">
                  <a:pos x="34" y="46"/>
                </a:cxn>
                <a:cxn ang="0">
                  <a:pos x="49" y="39"/>
                </a:cxn>
                <a:cxn ang="0">
                  <a:pos x="66" y="34"/>
                </a:cxn>
                <a:cxn ang="0">
                  <a:pos x="83" y="31"/>
                </a:cxn>
                <a:cxn ang="0">
                  <a:pos x="101" y="26"/>
                </a:cxn>
                <a:cxn ang="0">
                  <a:pos x="120" y="20"/>
                </a:cxn>
                <a:cxn ang="0">
                  <a:pos x="137" y="12"/>
                </a:cxn>
                <a:cxn ang="0">
                  <a:pos x="130" y="0"/>
                </a:cxn>
                <a:cxn ang="0">
                  <a:pos x="113" y="7"/>
                </a:cxn>
                <a:cxn ang="0">
                  <a:pos x="96" y="12"/>
                </a:cxn>
                <a:cxn ang="0">
                  <a:pos x="79" y="17"/>
                </a:cxn>
                <a:cxn ang="0">
                  <a:pos x="60" y="20"/>
                </a:cxn>
                <a:cxn ang="0">
                  <a:pos x="43" y="26"/>
                </a:cxn>
                <a:cxn ang="0">
                  <a:pos x="26" y="32"/>
                </a:cxn>
                <a:cxn ang="0">
                  <a:pos x="19" y="37"/>
                </a:cxn>
                <a:cxn ang="0">
                  <a:pos x="11" y="42"/>
                </a:cxn>
                <a:cxn ang="0">
                  <a:pos x="6" y="49"/>
                </a:cxn>
                <a:cxn ang="0">
                  <a:pos x="0" y="56"/>
                </a:cxn>
                <a:cxn ang="0">
                  <a:pos x="6" y="53"/>
                </a:cxn>
                <a:cxn ang="0">
                  <a:pos x="6" y="68"/>
                </a:cxn>
                <a:cxn ang="0">
                  <a:pos x="9" y="68"/>
                </a:cxn>
                <a:cxn ang="0">
                  <a:pos x="13" y="64"/>
                </a:cxn>
                <a:cxn ang="0">
                  <a:pos x="6" y="68"/>
                </a:cxn>
              </a:cxnLst>
              <a:rect l="0" t="0" r="r" b="b"/>
              <a:pathLst>
                <a:path w="137" h="68">
                  <a:moveTo>
                    <a:pt x="6" y="68"/>
                  </a:moveTo>
                  <a:lnTo>
                    <a:pt x="13" y="64"/>
                  </a:lnTo>
                  <a:lnTo>
                    <a:pt x="17" y="58"/>
                  </a:lnTo>
                  <a:lnTo>
                    <a:pt x="22" y="53"/>
                  </a:lnTo>
                  <a:lnTo>
                    <a:pt x="28" y="49"/>
                  </a:lnTo>
                  <a:lnTo>
                    <a:pt x="34" y="46"/>
                  </a:lnTo>
                  <a:lnTo>
                    <a:pt x="49" y="39"/>
                  </a:lnTo>
                  <a:lnTo>
                    <a:pt x="66" y="34"/>
                  </a:lnTo>
                  <a:lnTo>
                    <a:pt x="83" y="31"/>
                  </a:lnTo>
                  <a:lnTo>
                    <a:pt x="101" y="26"/>
                  </a:lnTo>
                  <a:lnTo>
                    <a:pt x="120" y="20"/>
                  </a:lnTo>
                  <a:lnTo>
                    <a:pt x="137" y="12"/>
                  </a:lnTo>
                  <a:lnTo>
                    <a:pt x="130" y="0"/>
                  </a:lnTo>
                  <a:lnTo>
                    <a:pt x="113" y="7"/>
                  </a:lnTo>
                  <a:lnTo>
                    <a:pt x="96" y="12"/>
                  </a:lnTo>
                  <a:lnTo>
                    <a:pt x="79" y="17"/>
                  </a:lnTo>
                  <a:lnTo>
                    <a:pt x="60" y="20"/>
                  </a:lnTo>
                  <a:lnTo>
                    <a:pt x="43" y="26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1" y="42"/>
                  </a:lnTo>
                  <a:lnTo>
                    <a:pt x="6" y="49"/>
                  </a:lnTo>
                  <a:lnTo>
                    <a:pt x="0" y="56"/>
                  </a:lnTo>
                  <a:lnTo>
                    <a:pt x="6" y="53"/>
                  </a:lnTo>
                  <a:lnTo>
                    <a:pt x="6" y="68"/>
                  </a:lnTo>
                  <a:lnTo>
                    <a:pt x="9" y="68"/>
                  </a:lnTo>
                  <a:lnTo>
                    <a:pt x="13" y="64"/>
                  </a:lnTo>
                  <a:lnTo>
                    <a:pt x="6" y="6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05" name="Freeform 1277"/>
            <p:cNvSpPr>
              <a:spLocks/>
            </p:cNvSpPr>
            <p:nvPr/>
          </p:nvSpPr>
          <p:spPr bwMode="auto">
            <a:xfrm>
              <a:off x="2275" y="3024"/>
              <a:ext cx="115" cy="18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11" y="18"/>
                </a:cxn>
                <a:cxn ang="0">
                  <a:pos x="115" y="15"/>
                </a:cxn>
                <a:cxn ang="0">
                  <a:pos x="115" y="0"/>
                </a:cxn>
                <a:cxn ang="0">
                  <a:pos x="9" y="5"/>
                </a:cxn>
                <a:cxn ang="0">
                  <a:pos x="4" y="13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4" y="13"/>
                </a:cxn>
              </a:cxnLst>
              <a:rect l="0" t="0" r="r" b="b"/>
              <a:pathLst>
                <a:path w="115" h="18">
                  <a:moveTo>
                    <a:pt x="4" y="13"/>
                  </a:moveTo>
                  <a:lnTo>
                    <a:pt x="11" y="18"/>
                  </a:lnTo>
                  <a:lnTo>
                    <a:pt x="115" y="15"/>
                  </a:lnTo>
                  <a:lnTo>
                    <a:pt x="115" y="0"/>
                  </a:lnTo>
                  <a:lnTo>
                    <a:pt x="9" y="5"/>
                  </a:lnTo>
                  <a:lnTo>
                    <a:pt x="4" y="13"/>
                  </a:lnTo>
                  <a:lnTo>
                    <a:pt x="9" y="5"/>
                  </a:lnTo>
                  <a:lnTo>
                    <a:pt x="0" y="5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06" name="Freeform 1278"/>
            <p:cNvSpPr>
              <a:spLocks/>
            </p:cNvSpPr>
            <p:nvPr/>
          </p:nvSpPr>
          <p:spPr bwMode="auto">
            <a:xfrm>
              <a:off x="2279" y="3032"/>
              <a:ext cx="49" cy="84"/>
            </a:xfrm>
            <a:custGeom>
              <a:avLst/>
              <a:gdLst/>
              <a:ahLst/>
              <a:cxnLst>
                <a:cxn ang="0">
                  <a:pos x="45" y="84"/>
                </a:cxn>
                <a:cxn ang="0">
                  <a:pos x="47" y="76"/>
                </a:cxn>
                <a:cxn ang="0">
                  <a:pos x="13" y="0"/>
                </a:cxn>
                <a:cxn ang="0">
                  <a:pos x="0" y="5"/>
                </a:cxn>
                <a:cxn ang="0">
                  <a:pos x="32" y="81"/>
                </a:cxn>
                <a:cxn ang="0">
                  <a:pos x="45" y="84"/>
                </a:cxn>
                <a:cxn ang="0">
                  <a:pos x="45" y="84"/>
                </a:cxn>
                <a:cxn ang="0">
                  <a:pos x="49" y="81"/>
                </a:cxn>
                <a:cxn ang="0">
                  <a:pos x="47" y="76"/>
                </a:cxn>
                <a:cxn ang="0">
                  <a:pos x="45" y="84"/>
                </a:cxn>
              </a:cxnLst>
              <a:rect l="0" t="0" r="r" b="b"/>
              <a:pathLst>
                <a:path w="49" h="84">
                  <a:moveTo>
                    <a:pt x="45" y="84"/>
                  </a:moveTo>
                  <a:lnTo>
                    <a:pt x="47" y="76"/>
                  </a:lnTo>
                  <a:lnTo>
                    <a:pt x="13" y="0"/>
                  </a:lnTo>
                  <a:lnTo>
                    <a:pt x="0" y="5"/>
                  </a:lnTo>
                  <a:lnTo>
                    <a:pt x="32" y="81"/>
                  </a:lnTo>
                  <a:lnTo>
                    <a:pt x="45" y="84"/>
                  </a:lnTo>
                  <a:lnTo>
                    <a:pt x="45" y="84"/>
                  </a:lnTo>
                  <a:lnTo>
                    <a:pt x="49" y="81"/>
                  </a:lnTo>
                  <a:lnTo>
                    <a:pt x="47" y="76"/>
                  </a:lnTo>
                  <a:lnTo>
                    <a:pt x="45" y="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07" name="Freeform 1279"/>
            <p:cNvSpPr>
              <a:spLocks/>
            </p:cNvSpPr>
            <p:nvPr/>
          </p:nvSpPr>
          <p:spPr bwMode="auto">
            <a:xfrm>
              <a:off x="2286" y="3106"/>
              <a:ext cx="38" cy="52"/>
            </a:xfrm>
            <a:custGeom>
              <a:avLst/>
              <a:gdLst/>
              <a:ahLst/>
              <a:cxnLst>
                <a:cxn ang="0">
                  <a:pos x="15" y="42"/>
                </a:cxn>
                <a:cxn ang="0">
                  <a:pos x="15" y="52"/>
                </a:cxn>
                <a:cxn ang="0">
                  <a:pos x="28" y="29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13" y="22"/>
                </a:cxn>
                <a:cxn ang="0">
                  <a:pos x="4" y="42"/>
                </a:cxn>
                <a:cxn ang="0">
                  <a:pos x="4" y="52"/>
                </a:cxn>
                <a:cxn ang="0">
                  <a:pos x="4" y="42"/>
                </a:cxn>
                <a:cxn ang="0">
                  <a:pos x="0" y="47"/>
                </a:cxn>
                <a:cxn ang="0">
                  <a:pos x="4" y="52"/>
                </a:cxn>
                <a:cxn ang="0">
                  <a:pos x="15" y="42"/>
                </a:cxn>
              </a:cxnLst>
              <a:rect l="0" t="0" r="r" b="b"/>
              <a:pathLst>
                <a:path w="38" h="52">
                  <a:moveTo>
                    <a:pt x="15" y="42"/>
                  </a:moveTo>
                  <a:lnTo>
                    <a:pt x="15" y="52"/>
                  </a:lnTo>
                  <a:lnTo>
                    <a:pt x="28" y="29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13" y="22"/>
                  </a:lnTo>
                  <a:lnTo>
                    <a:pt x="4" y="42"/>
                  </a:lnTo>
                  <a:lnTo>
                    <a:pt x="4" y="52"/>
                  </a:lnTo>
                  <a:lnTo>
                    <a:pt x="4" y="42"/>
                  </a:lnTo>
                  <a:lnTo>
                    <a:pt x="0" y="47"/>
                  </a:lnTo>
                  <a:lnTo>
                    <a:pt x="4" y="52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08" name="Freeform 1280"/>
            <p:cNvSpPr>
              <a:spLocks/>
            </p:cNvSpPr>
            <p:nvPr/>
          </p:nvSpPr>
          <p:spPr bwMode="auto">
            <a:xfrm>
              <a:off x="2290" y="3148"/>
              <a:ext cx="39" cy="63"/>
            </a:xfrm>
            <a:custGeom>
              <a:avLst/>
              <a:gdLst/>
              <a:ahLst/>
              <a:cxnLst>
                <a:cxn ang="0">
                  <a:pos x="26" y="53"/>
                </a:cxn>
                <a:cxn ang="0">
                  <a:pos x="39" y="58"/>
                </a:cxn>
                <a:cxn ang="0">
                  <a:pos x="36" y="43"/>
                </a:cxn>
                <a:cxn ang="0">
                  <a:pos x="30" y="26"/>
                </a:cxn>
                <a:cxn ang="0">
                  <a:pos x="21" y="1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8" y="17"/>
                </a:cxn>
                <a:cxn ang="0">
                  <a:pos x="15" y="31"/>
                </a:cxn>
                <a:cxn ang="0">
                  <a:pos x="21" y="46"/>
                </a:cxn>
                <a:cxn ang="0">
                  <a:pos x="24" y="58"/>
                </a:cxn>
                <a:cxn ang="0">
                  <a:pos x="38" y="63"/>
                </a:cxn>
                <a:cxn ang="0">
                  <a:pos x="26" y="53"/>
                </a:cxn>
              </a:cxnLst>
              <a:rect l="0" t="0" r="r" b="b"/>
              <a:pathLst>
                <a:path w="39" h="63">
                  <a:moveTo>
                    <a:pt x="26" y="53"/>
                  </a:moveTo>
                  <a:lnTo>
                    <a:pt x="39" y="58"/>
                  </a:lnTo>
                  <a:lnTo>
                    <a:pt x="36" y="43"/>
                  </a:lnTo>
                  <a:lnTo>
                    <a:pt x="30" y="26"/>
                  </a:lnTo>
                  <a:lnTo>
                    <a:pt x="21" y="10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8" y="17"/>
                  </a:lnTo>
                  <a:lnTo>
                    <a:pt x="15" y="31"/>
                  </a:lnTo>
                  <a:lnTo>
                    <a:pt x="21" y="46"/>
                  </a:lnTo>
                  <a:lnTo>
                    <a:pt x="24" y="58"/>
                  </a:lnTo>
                  <a:lnTo>
                    <a:pt x="38" y="63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11" name="Freeform 1283"/>
            <p:cNvSpPr>
              <a:spLocks/>
            </p:cNvSpPr>
            <p:nvPr/>
          </p:nvSpPr>
          <p:spPr bwMode="auto">
            <a:xfrm>
              <a:off x="2397" y="3047"/>
              <a:ext cx="194" cy="135"/>
            </a:xfrm>
            <a:custGeom>
              <a:avLst/>
              <a:gdLst/>
              <a:ahLst/>
              <a:cxnLst>
                <a:cxn ang="0">
                  <a:pos x="190" y="2"/>
                </a:cxn>
                <a:cxn ang="0">
                  <a:pos x="178" y="0"/>
                </a:cxn>
                <a:cxn ang="0">
                  <a:pos x="0" y="125"/>
                </a:cxn>
                <a:cxn ang="0">
                  <a:pos x="9" y="135"/>
                </a:cxn>
                <a:cxn ang="0">
                  <a:pos x="188" y="12"/>
                </a:cxn>
                <a:cxn ang="0">
                  <a:pos x="190" y="2"/>
                </a:cxn>
                <a:cxn ang="0">
                  <a:pos x="188" y="12"/>
                </a:cxn>
                <a:cxn ang="0">
                  <a:pos x="194" y="7"/>
                </a:cxn>
                <a:cxn ang="0">
                  <a:pos x="190" y="2"/>
                </a:cxn>
              </a:cxnLst>
              <a:rect l="0" t="0" r="r" b="b"/>
              <a:pathLst>
                <a:path w="194" h="135">
                  <a:moveTo>
                    <a:pt x="190" y="2"/>
                  </a:moveTo>
                  <a:lnTo>
                    <a:pt x="178" y="0"/>
                  </a:lnTo>
                  <a:lnTo>
                    <a:pt x="0" y="125"/>
                  </a:lnTo>
                  <a:lnTo>
                    <a:pt x="9" y="135"/>
                  </a:lnTo>
                  <a:lnTo>
                    <a:pt x="188" y="12"/>
                  </a:lnTo>
                  <a:lnTo>
                    <a:pt x="190" y="2"/>
                  </a:lnTo>
                  <a:lnTo>
                    <a:pt x="188" y="12"/>
                  </a:lnTo>
                  <a:lnTo>
                    <a:pt x="194" y="7"/>
                  </a:lnTo>
                  <a:lnTo>
                    <a:pt x="19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15" name="Freeform 1287"/>
            <p:cNvSpPr>
              <a:spLocks/>
            </p:cNvSpPr>
            <p:nvPr/>
          </p:nvSpPr>
          <p:spPr bwMode="auto">
            <a:xfrm>
              <a:off x="2553" y="3266"/>
              <a:ext cx="163" cy="90"/>
            </a:xfrm>
            <a:custGeom>
              <a:avLst/>
              <a:gdLst/>
              <a:ahLst/>
              <a:cxnLst>
                <a:cxn ang="0">
                  <a:pos x="163" y="80"/>
                </a:cxn>
                <a:cxn ang="0">
                  <a:pos x="158" y="76"/>
                </a:cxn>
                <a:cxn ang="0">
                  <a:pos x="148" y="75"/>
                </a:cxn>
                <a:cxn ang="0">
                  <a:pos x="139" y="71"/>
                </a:cxn>
                <a:cxn ang="0">
                  <a:pos x="128" y="68"/>
                </a:cxn>
                <a:cxn ang="0">
                  <a:pos x="118" y="64"/>
                </a:cxn>
                <a:cxn ang="0">
                  <a:pos x="99" y="54"/>
                </a:cxn>
                <a:cxn ang="0">
                  <a:pos x="81" y="43"/>
                </a:cxn>
                <a:cxn ang="0">
                  <a:pos x="62" y="31"/>
                </a:cxn>
                <a:cxn ang="0">
                  <a:pos x="43" y="19"/>
                </a:cxn>
                <a:cxn ang="0">
                  <a:pos x="24" y="9"/>
                </a:cxn>
                <a:cxn ang="0">
                  <a:pos x="6" y="0"/>
                </a:cxn>
                <a:cxn ang="0">
                  <a:pos x="0" y="14"/>
                </a:cxn>
                <a:cxn ang="0">
                  <a:pos x="17" y="21"/>
                </a:cxn>
                <a:cxn ang="0">
                  <a:pos x="34" y="31"/>
                </a:cxn>
                <a:cxn ang="0">
                  <a:pos x="53" y="41"/>
                </a:cxn>
                <a:cxn ang="0">
                  <a:pos x="71" y="54"/>
                </a:cxn>
                <a:cxn ang="0">
                  <a:pos x="92" y="66"/>
                </a:cxn>
                <a:cxn ang="0">
                  <a:pos x="111" y="76"/>
                </a:cxn>
                <a:cxn ang="0">
                  <a:pos x="122" y="81"/>
                </a:cxn>
                <a:cxn ang="0">
                  <a:pos x="133" y="85"/>
                </a:cxn>
                <a:cxn ang="0">
                  <a:pos x="145" y="88"/>
                </a:cxn>
                <a:cxn ang="0">
                  <a:pos x="156" y="90"/>
                </a:cxn>
                <a:cxn ang="0">
                  <a:pos x="150" y="86"/>
                </a:cxn>
                <a:cxn ang="0">
                  <a:pos x="163" y="80"/>
                </a:cxn>
                <a:cxn ang="0">
                  <a:pos x="161" y="76"/>
                </a:cxn>
                <a:cxn ang="0">
                  <a:pos x="158" y="76"/>
                </a:cxn>
                <a:cxn ang="0">
                  <a:pos x="163" y="80"/>
                </a:cxn>
              </a:cxnLst>
              <a:rect l="0" t="0" r="r" b="b"/>
              <a:pathLst>
                <a:path w="163" h="90">
                  <a:moveTo>
                    <a:pt x="163" y="80"/>
                  </a:moveTo>
                  <a:lnTo>
                    <a:pt x="158" y="76"/>
                  </a:lnTo>
                  <a:lnTo>
                    <a:pt x="148" y="75"/>
                  </a:lnTo>
                  <a:lnTo>
                    <a:pt x="139" y="71"/>
                  </a:lnTo>
                  <a:lnTo>
                    <a:pt x="128" y="68"/>
                  </a:lnTo>
                  <a:lnTo>
                    <a:pt x="118" y="64"/>
                  </a:lnTo>
                  <a:lnTo>
                    <a:pt x="99" y="54"/>
                  </a:lnTo>
                  <a:lnTo>
                    <a:pt x="81" y="43"/>
                  </a:lnTo>
                  <a:lnTo>
                    <a:pt x="62" y="31"/>
                  </a:lnTo>
                  <a:lnTo>
                    <a:pt x="43" y="19"/>
                  </a:lnTo>
                  <a:lnTo>
                    <a:pt x="24" y="9"/>
                  </a:lnTo>
                  <a:lnTo>
                    <a:pt x="6" y="0"/>
                  </a:lnTo>
                  <a:lnTo>
                    <a:pt x="0" y="14"/>
                  </a:lnTo>
                  <a:lnTo>
                    <a:pt x="17" y="21"/>
                  </a:lnTo>
                  <a:lnTo>
                    <a:pt x="34" y="31"/>
                  </a:lnTo>
                  <a:lnTo>
                    <a:pt x="53" y="41"/>
                  </a:lnTo>
                  <a:lnTo>
                    <a:pt x="71" y="54"/>
                  </a:lnTo>
                  <a:lnTo>
                    <a:pt x="92" y="66"/>
                  </a:lnTo>
                  <a:lnTo>
                    <a:pt x="111" y="76"/>
                  </a:lnTo>
                  <a:lnTo>
                    <a:pt x="122" y="81"/>
                  </a:lnTo>
                  <a:lnTo>
                    <a:pt x="133" y="85"/>
                  </a:lnTo>
                  <a:lnTo>
                    <a:pt x="145" y="88"/>
                  </a:lnTo>
                  <a:lnTo>
                    <a:pt x="156" y="90"/>
                  </a:lnTo>
                  <a:lnTo>
                    <a:pt x="150" y="86"/>
                  </a:lnTo>
                  <a:lnTo>
                    <a:pt x="163" y="80"/>
                  </a:lnTo>
                  <a:lnTo>
                    <a:pt x="161" y="76"/>
                  </a:lnTo>
                  <a:lnTo>
                    <a:pt x="158" y="76"/>
                  </a:lnTo>
                  <a:lnTo>
                    <a:pt x="163" y="8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16" name="Freeform 1288"/>
            <p:cNvSpPr>
              <a:spLocks/>
            </p:cNvSpPr>
            <p:nvPr/>
          </p:nvSpPr>
          <p:spPr bwMode="auto">
            <a:xfrm>
              <a:off x="2502" y="3327"/>
              <a:ext cx="171" cy="79"/>
            </a:xfrm>
            <a:custGeom>
              <a:avLst/>
              <a:gdLst/>
              <a:ahLst/>
              <a:cxnLst>
                <a:cxn ang="0">
                  <a:pos x="164" y="64"/>
                </a:cxn>
                <a:cxn ang="0">
                  <a:pos x="164" y="64"/>
                </a:cxn>
                <a:cxn ang="0">
                  <a:pos x="160" y="64"/>
                </a:cxn>
                <a:cxn ang="0">
                  <a:pos x="154" y="64"/>
                </a:cxn>
                <a:cxn ang="0">
                  <a:pos x="145" y="62"/>
                </a:cxn>
                <a:cxn ang="0">
                  <a:pos x="135" y="60"/>
                </a:cxn>
                <a:cxn ang="0">
                  <a:pos x="111" y="52"/>
                </a:cxn>
                <a:cxn ang="0">
                  <a:pos x="85" y="42"/>
                </a:cxn>
                <a:cxn ang="0">
                  <a:pos x="60" y="30"/>
                </a:cxn>
                <a:cxn ang="0">
                  <a:pos x="38" y="18"/>
                </a:cxn>
                <a:cxn ang="0">
                  <a:pos x="28" y="13"/>
                </a:cxn>
                <a:cxn ang="0">
                  <a:pos x="21" y="8"/>
                </a:cxn>
                <a:cxn ang="0">
                  <a:pos x="15" y="3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4" y="11"/>
                </a:cxn>
                <a:cxn ang="0">
                  <a:pos x="11" y="18"/>
                </a:cxn>
                <a:cxn ang="0">
                  <a:pos x="19" y="23"/>
                </a:cxn>
                <a:cxn ang="0">
                  <a:pos x="28" y="30"/>
                </a:cxn>
                <a:cxn ang="0">
                  <a:pos x="53" y="44"/>
                </a:cxn>
                <a:cxn ang="0">
                  <a:pos x="79" y="55"/>
                </a:cxn>
                <a:cxn ang="0">
                  <a:pos x="105" y="65"/>
                </a:cxn>
                <a:cxn ang="0">
                  <a:pos x="130" y="74"/>
                </a:cxn>
                <a:cxn ang="0">
                  <a:pos x="143" y="77"/>
                </a:cxn>
                <a:cxn ang="0">
                  <a:pos x="152" y="77"/>
                </a:cxn>
                <a:cxn ang="0">
                  <a:pos x="162" y="79"/>
                </a:cxn>
                <a:cxn ang="0">
                  <a:pos x="171" y="76"/>
                </a:cxn>
                <a:cxn ang="0">
                  <a:pos x="171" y="76"/>
                </a:cxn>
                <a:cxn ang="0">
                  <a:pos x="164" y="64"/>
                </a:cxn>
              </a:cxnLst>
              <a:rect l="0" t="0" r="r" b="b"/>
              <a:pathLst>
                <a:path w="171" h="79">
                  <a:moveTo>
                    <a:pt x="164" y="64"/>
                  </a:moveTo>
                  <a:lnTo>
                    <a:pt x="164" y="64"/>
                  </a:lnTo>
                  <a:lnTo>
                    <a:pt x="160" y="64"/>
                  </a:lnTo>
                  <a:lnTo>
                    <a:pt x="154" y="64"/>
                  </a:lnTo>
                  <a:lnTo>
                    <a:pt x="145" y="62"/>
                  </a:lnTo>
                  <a:lnTo>
                    <a:pt x="135" y="60"/>
                  </a:lnTo>
                  <a:lnTo>
                    <a:pt x="111" y="52"/>
                  </a:lnTo>
                  <a:lnTo>
                    <a:pt x="85" y="42"/>
                  </a:lnTo>
                  <a:lnTo>
                    <a:pt x="60" y="30"/>
                  </a:lnTo>
                  <a:lnTo>
                    <a:pt x="38" y="18"/>
                  </a:lnTo>
                  <a:lnTo>
                    <a:pt x="28" y="13"/>
                  </a:lnTo>
                  <a:lnTo>
                    <a:pt x="21" y="8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0" y="6"/>
                  </a:lnTo>
                  <a:lnTo>
                    <a:pt x="4" y="11"/>
                  </a:lnTo>
                  <a:lnTo>
                    <a:pt x="11" y="18"/>
                  </a:lnTo>
                  <a:lnTo>
                    <a:pt x="19" y="23"/>
                  </a:lnTo>
                  <a:lnTo>
                    <a:pt x="28" y="30"/>
                  </a:lnTo>
                  <a:lnTo>
                    <a:pt x="53" y="44"/>
                  </a:lnTo>
                  <a:lnTo>
                    <a:pt x="79" y="55"/>
                  </a:lnTo>
                  <a:lnTo>
                    <a:pt x="105" y="65"/>
                  </a:lnTo>
                  <a:lnTo>
                    <a:pt x="130" y="74"/>
                  </a:lnTo>
                  <a:lnTo>
                    <a:pt x="143" y="77"/>
                  </a:lnTo>
                  <a:lnTo>
                    <a:pt x="152" y="77"/>
                  </a:lnTo>
                  <a:lnTo>
                    <a:pt x="162" y="79"/>
                  </a:lnTo>
                  <a:lnTo>
                    <a:pt x="171" y="76"/>
                  </a:lnTo>
                  <a:lnTo>
                    <a:pt x="171" y="76"/>
                  </a:lnTo>
                  <a:lnTo>
                    <a:pt x="164" y="6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22" name="Freeform 1294"/>
            <p:cNvSpPr>
              <a:spLocks/>
            </p:cNvSpPr>
            <p:nvPr/>
          </p:nvSpPr>
          <p:spPr bwMode="auto">
            <a:xfrm>
              <a:off x="2962" y="3465"/>
              <a:ext cx="17" cy="63"/>
            </a:xfrm>
            <a:custGeom>
              <a:avLst/>
              <a:gdLst/>
              <a:ahLst/>
              <a:cxnLst>
                <a:cxn ang="0">
                  <a:pos x="12" y="48"/>
                </a:cxn>
                <a:cxn ang="0">
                  <a:pos x="17" y="49"/>
                </a:cxn>
                <a:cxn ang="0">
                  <a:pos x="17" y="49"/>
                </a:cxn>
                <a:cxn ang="0">
                  <a:pos x="15" y="46"/>
                </a:cxn>
                <a:cxn ang="0">
                  <a:pos x="15" y="41"/>
                </a:cxn>
                <a:cxn ang="0">
                  <a:pos x="15" y="34"/>
                </a:cxn>
                <a:cxn ang="0">
                  <a:pos x="17" y="19"/>
                </a:cxn>
                <a:cxn ang="0">
                  <a:pos x="15" y="0"/>
                </a:cxn>
                <a:cxn ang="0">
                  <a:pos x="0" y="2"/>
                </a:cxn>
                <a:cxn ang="0">
                  <a:pos x="0" y="1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2" y="54"/>
                </a:cxn>
                <a:cxn ang="0">
                  <a:pos x="8" y="61"/>
                </a:cxn>
                <a:cxn ang="0">
                  <a:pos x="14" y="63"/>
                </a:cxn>
                <a:cxn ang="0">
                  <a:pos x="8" y="61"/>
                </a:cxn>
                <a:cxn ang="0">
                  <a:pos x="10" y="63"/>
                </a:cxn>
                <a:cxn ang="0">
                  <a:pos x="14" y="63"/>
                </a:cxn>
                <a:cxn ang="0">
                  <a:pos x="12" y="48"/>
                </a:cxn>
              </a:cxnLst>
              <a:rect l="0" t="0" r="r" b="b"/>
              <a:pathLst>
                <a:path w="17" h="63">
                  <a:moveTo>
                    <a:pt x="12" y="48"/>
                  </a:moveTo>
                  <a:lnTo>
                    <a:pt x="17" y="49"/>
                  </a:lnTo>
                  <a:lnTo>
                    <a:pt x="17" y="49"/>
                  </a:lnTo>
                  <a:lnTo>
                    <a:pt x="15" y="46"/>
                  </a:lnTo>
                  <a:lnTo>
                    <a:pt x="15" y="41"/>
                  </a:lnTo>
                  <a:lnTo>
                    <a:pt x="15" y="34"/>
                  </a:lnTo>
                  <a:lnTo>
                    <a:pt x="17" y="19"/>
                  </a:lnTo>
                  <a:lnTo>
                    <a:pt x="15" y="0"/>
                  </a:lnTo>
                  <a:lnTo>
                    <a:pt x="0" y="2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8" y="61"/>
                  </a:lnTo>
                  <a:lnTo>
                    <a:pt x="14" y="63"/>
                  </a:lnTo>
                  <a:lnTo>
                    <a:pt x="8" y="61"/>
                  </a:lnTo>
                  <a:lnTo>
                    <a:pt x="10" y="63"/>
                  </a:lnTo>
                  <a:lnTo>
                    <a:pt x="14" y="63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23" name="Freeform 1295"/>
            <p:cNvSpPr>
              <a:spLocks/>
            </p:cNvSpPr>
            <p:nvPr/>
          </p:nvSpPr>
          <p:spPr bwMode="auto">
            <a:xfrm>
              <a:off x="2974" y="3435"/>
              <a:ext cx="184" cy="93"/>
            </a:xfrm>
            <a:custGeom>
              <a:avLst/>
              <a:gdLst/>
              <a:ahLst/>
              <a:cxnLst>
                <a:cxn ang="0">
                  <a:pos x="184" y="10"/>
                </a:cxn>
                <a:cxn ang="0">
                  <a:pos x="172" y="3"/>
                </a:cxn>
                <a:cxn ang="0">
                  <a:pos x="135" y="20"/>
                </a:cxn>
                <a:cxn ang="0">
                  <a:pos x="88" y="44"/>
                </a:cxn>
                <a:cxn ang="0">
                  <a:pos x="64" y="56"/>
                </a:cxn>
                <a:cxn ang="0">
                  <a:pos x="39" y="66"/>
                </a:cxn>
                <a:cxn ang="0">
                  <a:pos x="18" y="74"/>
                </a:cxn>
                <a:cxn ang="0">
                  <a:pos x="0" y="78"/>
                </a:cxn>
                <a:cxn ang="0">
                  <a:pos x="2" y="93"/>
                </a:cxn>
                <a:cxn ang="0">
                  <a:pos x="22" y="88"/>
                </a:cxn>
                <a:cxn ang="0">
                  <a:pos x="47" y="79"/>
                </a:cxn>
                <a:cxn ang="0">
                  <a:pos x="71" y="69"/>
                </a:cxn>
                <a:cxn ang="0">
                  <a:pos x="95" y="56"/>
                </a:cxn>
                <a:cxn ang="0">
                  <a:pos x="142" y="32"/>
                </a:cxn>
                <a:cxn ang="0">
                  <a:pos x="180" y="17"/>
                </a:cxn>
                <a:cxn ang="0">
                  <a:pos x="169" y="10"/>
                </a:cxn>
                <a:cxn ang="0">
                  <a:pos x="184" y="10"/>
                </a:cxn>
                <a:cxn ang="0">
                  <a:pos x="184" y="0"/>
                </a:cxn>
                <a:cxn ang="0">
                  <a:pos x="172" y="3"/>
                </a:cxn>
                <a:cxn ang="0">
                  <a:pos x="184" y="10"/>
                </a:cxn>
              </a:cxnLst>
              <a:rect l="0" t="0" r="r" b="b"/>
              <a:pathLst>
                <a:path w="184" h="93">
                  <a:moveTo>
                    <a:pt x="184" y="10"/>
                  </a:moveTo>
                  <a:lnTo>
                    <a:pt x="172" y="3"/>
                  </a:lnTo>
                  <a:lnTo>
                    <a:pt x="135" y="20"/>
                  </a:lnTo>
                  <a:lnTo>
                    <a:pt x="88" y="44"/>
                  </a:lnTo>
                  <a:lnTo>
                    <a:pt x="64" y="56"/>
                  </a:lnTo>
                  <a:lnTo>
                    <a:pt x="39" y="66"/>
                  </a:lnTo>
                  <a:lnTo>
                    <a:pt x="18" y="74"/>
                  </a:lnTo>
                  <a:lnTo>
                    <a:pt x="0" y="78"/>
                  </a:lnTo>
                  <a:lnTo>
                    <a:pt x="2" y="93"/>
                  </a:lnTo>
                  <a:lnTo>
                    <a:pt x="22" y="88"/>
                  </a:lnTo>
                  <a:lnTo>
                    <a:pt x="47" y="79"/>
                  </a:lnTo>
                  <a:lnTo>
                    <a:pt x="71" y="69"/>
                  </a:lnTo>
                  <a:lnTo>
                    <a:pt x="95" y="56"/>
                  </a:lnTo>
                  <a:lnTo>
                    <a:pt x="142" y="32"/>
                  </a:lnTo>
                  <a:lnTo>
                    <a:pt x="180" y="17"/>
                  </a:lnTo>
                  <a:lnTo>
                    <a:pt x="169" y="10"/>
                  </a:lnTo>
                  <a:lnTo>
                    <a:pt x="184" y="10"/>
                  </a:lnTo>
                  <a:lnTo>
                    <a:pt x="184" y="0"/>
                  </a:lnTo>
                  <a:lnTo>
                    <a:pt x="172" y="3"/>
                  </a:lnTo>
                  <a:lnTo>
                    <a:pt x="184" y="1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24" name="Freeform 1296"/>
            <p:cNvSpPr>
              <a:spLocks/>
            </p:cNvSpPr>
            <p:nvPr/>
          </p:nvSpPr>
          <p:spPr bwMode="auto">
            <a:xfrm>
              <a:off x="3109" y="3428"/>
              <a:ext cx="49" cy="2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" y="15"/>
                </a:cxn>
                <a:cxn ang="0">
                  <a:pos x="28" y="21"/>
                </a:cxn>
                <a:cxn ang="0">
                  <a:pos x="49" y="17"/>
                </a:cxn>
                <a:cxn ang="0">
                  <a:pos x="34" y="17"/>
                </a:cxn>
                <a:cxn ang="0">
                  <a:pos x="34" y="7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0" y="4"/>
                </a:cxn>
              </a:cxnLst>
              <a:rect l="0" t="0" r="r" b="b"/>
              <a:pathLst>
                <a:path w="49" h="21">
                  <a:moveTo>
                    <a:pt x="0" y="4"/>
                  </a:moveTo>
                  <a:lnTo>
                    <a:pt x="7" y="15"/>
                  </a:lnTo>
                  <a:lnTo>
                    <a:pt x="28" y="21"/>
                  </a:lnTo>
                  <a:lnTo>
                    <a:pt x="49" y="17"/>
                  </a:lnTo>
                  <a:lnTo>
                    <a:pt x="34" y="17"/>
                  </a:lnTo>
                  <a:lnTo>
                    <a:pt x="34" y="7"/>
                  </a:lnTo>
                  <a:lnTo>
                    <a:pt x="6" y="0"/>
                  </a:lnTo>
                  <a:lnTo>
                    <a:pt x="13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25" name="Freeform 1297"/>
            <p:cNvSpPr>
              <a:spLocks/>
            </p:cNvSpPr>
            <p:nvPr/>
          </p:nvSpPr>
          <p:spPr bwMode="auto">
            <a:xfrm>
              <a:off x="3109" y="3363"/>
              <a:ext cx="21" cy="77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4" y="5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2" y="33"/>
                </a:cxn>
                <a:cxn ang="0">
                  <a:pos x="4" y="45"/>
                </a:cxn>
                <a:cxn ang="0">
                  <a:pos x="4" y="55"/>
                </a:cxn>
                <a:cxn ang="0">
                  <a:pos x="2" y="64"/>
                </a:cxn>
                <a:cxn ang="0">
                  <a:pos x="0" y="69"/>
                </a:cxn>
                <a:cxn ang="0">
                  <a:pos x="13" y="77"/>
                </a:cxn>
                <a:cxn ang="0">
                  <a:pos x="17" y="67"/>
                </a:cxn>
                <a:cxn ang="0">
                  <a:pos x="19" y="55"/>
                </a:cxn>
                <a:cxn ang="0">
                  <a:pos x="19" y="43"/>
                </a:cxn>
                <a:cxn ang="0">
                  <a:pos x="17" y="32"/>
                </a:cxn>
                <a:cxn ang="0">
                  <a:pos x="17" y="21"/>
                </a:cxn>
                <a:cxn ang="0">
                  <a:pos x="17" y="15"/>
                </a:cxn>
                <a:cxn ang="0">
                  <a:pos x="17" y="13"/>
                </a:cxn>
                <a:cxn ang="0">
                  <a:pos x="17" y="13"/>
                </a:cxn>
                <a:cxn ang="0">
                  <a:pos x="15" y="13"/>
                </a:cxn>
                <a:cxn ang="0">
                  <a:pos x="13" y="13"/>
                </a:cxn>
                <a:cxn ang="0">
                  <a:pos x="21" y="11"/>
                </a:cxn>
                <a:cxn ang="0">
                  <a:pos x="13" y="13"/>
                </a:cxn>
                <a:cxn ang="0">
                  <a:pos x="17" y="15"/>
                </a:cxn>
                <a:cxn ang="0">
                  <a:pos x="21" y="11"/>
                </a:cxn>
                <a:cxn ang="0">
                  <a:pos x="7" y="3"/>
                </a:cxn>
              </a:cxnLst>
              <a:rect l="0" t="0" r="r" b="b"/>
              <a:pathLst>
                <a:path w="21" h="77">
                  <a:moveTo>
                    <a:pt x="7" y="3"/>
                  </a:moveTo>
                  <a:lnTo>
                    <a:pt x="15" y="0"/>
                  </a:lnTo>
                  <a:lnTo>
                    <a:pt x="7" y="1"/>
                  </a:lnTo>
                  <a:lnTo>
                    <a:pt x="4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2" y="33"/>
                  </a:lnTo>
                  <a:lnTo>
                    <a:pt x="4" y="45"/>
                  </a:lnTo>
                  <a:lnTo>
                    <a:pt x="4" y="55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13" y="77"/>
                  </a:lnTo>
                  <a:lnTo>
                    <a:pt x="17" y="67"/>
                  </a:lnTo>
                  <a:lnTo>
                    <a:pt x="19" y="55"/>
                  </a:lnTo>
                  <a:lnTo>
                    <a:pt x="19" y="43"/>
                  </a:lnTo>
                  <a:lnTo>
                    <a:pt x="17" y="32"/>
                  </a:lnTo>
                  <a:lnTo>
                    <a:pt x="17" y="21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3" y="13"/>
                  </a:lnTo>
                  <a:lnTo>
                    <a:pt x="21" y="11"/>
                  </a:lnTo>
                  <a:lnTo>
                    <a:pt x="13" y="13"/>
                  </a:lnTo>
                  <a:lnTo>
                    <a:pt x="17" y="15"/>
                  </a:lnTo>
                  <a:lnTo>
                    <a:pt x="21" y="11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26" name="Freeform 1298"/>
            <p:cNvSpPr>
              <a:spLocks/>
            </p:cNvSpPr>
            <p:nvPr/>
          </p:nvSpPr>
          <p:spPr bwMode="auto">
            <a:xfrm>
              <a:off x="3116" y="3330"/>
              <a:ext cx="47" cy="4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0"/>
                </a:cxn>
                <a:cxn ang="0">
                  <a:pos x="0" y="36"/>
                </a:cxn>
                <a:cxn ang="0">
                  <a:pos x="14" y="44"/>
                </a:cxn>
                <a:cxn ang="0">
                  <a:pos x="44" y="9"/>
                </a:cxn>
                <a:cxn ang="0">
                  <a:pos x="44" y="0"/>
                </a:cxn>
                <a:cxn ang="0">
                  <a:pos x="44" y="9"/>
                </a:cxn>
                <a:cxn ang="0">
                  <a:pos x="47" y="4"/>
                </a:cxn>
                <a:cxn ang="0">
                  <a:pos x="44" y="0"/>
                </a:cxn>
              </a:cxnLst>
              <a:rect l="0" t="0" r="r" b="b"/>
              <a:pathLst>
                <a:path w="47" h="44">
                  <a:moveTo>
                    <a:pt x="44" y="0"/>
                  </a:moveTo>
                  <a:lnTo>
                    <a:pt x="30" y="0"/>
                  </a:lnTo>
                  <a:lnTo>
                    <a:pt x="0" y="36"/>
                  </a:lnTo>
                  <a:lnTo>
                    <a:pt x="14" y="44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44" y="9"/>
                  </a:lnTo>
                  <a:lnTo>
                    <a:pt x="47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27" name="Freeform 1299"/>
            <p:cNvSpPr>
              <a:spLocks/>
            </p:cNvSpPr>
            <p:nvPr/>
          </p:nvSpPr>
          <p:spPr bwMode="auto">
            <a:xfrm>
              <a:off x="3084" y="3255"/>
              <a:ext cx="76" cy="8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8"/>
                </a:cxn>
                <a:cxn ang="0">
                  <a:pos x="62" y="84"/>
                </a:cxn>
                <a:cxn ang="0">
                  <a:pos x="76" y="75"/>
                </a:cxn>
                <a:cxn ang="0">
                  <a:pos x="1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5"/>
                </a:cxn>
                <a:cxn ang="0">
                  <a:pos x="4" y="8"/>
                </a:cxn>
                <a:cxn ang="0">
                  <a:pos x="4" y="0"/>
                </a:cxn>
              </a:cxnLst>
              <a:rect l="0" t="0" r="r" b="b"/>
              <a:pathLst>
                <a:path w="76" h="84">
                  <a:moveTo>
                    <a:pt x="4" y="0"/>
                  </a:moveTo>
                  <a:lnTo>
                    <a:pt x="4" y="8"/>
                  </a:lnTo>
                  <a:lnTo>
                    <a:pt x="62" y="84"/>
                  </a:lnTo>
                  <a:lnTo>
                    <a:pt x="76" y="75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28" name="Freeform 1300"/>
            <p:cNvSpPr>
              <a:spLocks/>
            </p:cNvSpPr>
            <p:nvPr/>
          </p:nvSpPr>
          <p:spPr bwMode="auto">
            <a:xfrm>
              <a:off x="3088" y="3207"/>
              <a:ext cx="47" cy="54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0" y="0"/>
                </a:cxn>
                <a:cxn ang="0">
                  <a:pos x="0" y="48"/>
                </a:cxn>
                <a:cxn ang="0">
                  <a:pos x="13" y="54"/>
                </a:cxn>
                <a:cxn ang="0">
                  <a:pos x="43" y="7"/>
                </a:cxn>
                <a:cxn ang="0">
                  <a:pos x="43" y="0"/>
                </a:cxn>
                <a:cxn ang="0">
                  <a:pos x="43" y="7"/>
                </a:cxn>
                <a:cxn ang="0">
                  <a:pos x="47" y="4"/>
                </a:cxn>
                <a:cxn ang="0">
                  <a:pos x="43" y="0"/>
                </a:cxn>
              </a:cxnLst>
              <a:rect l="0" t="0" r="r" b="b"/>
              <a:pathLst>
                <a:path w="47" h="54">
                  <a:moveTo>
                    <a:pt x="43" y="0"/>
                  </a:moveTo>
                  <a:lnTo>
                    <a:pt x="30" y="0"/>
                  </a:lnTo>
                  <a:lnTo>
                    <a:pt x="0" y="48"/>
                  </a:lnTo>
                  <a:lnTo>
                    <a:pt x="13" y="54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47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29" name="Freeform 1301"/>
            <p:cNvSpPr>
              <a:spLocks/>
            </p:cNvSpPr>
            <p:nvPr/>
          </p:nvSpPr>
          <p:spPr bwMode="auto">
            <a:xfrm>
              <a:off x="3088" y="3148"/>
              <a:ext cx="43" cy="6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6"/>
                </a:cxn>
                <a:cxn ang="0">
                  <a:pos x="30" y="66"/>
                </a:cxn>
                <a:cxn ang="0">
                  <a:pos x="43" y="59"/>
                </a:cxn>
                <a:cxn ang="0">
                  <a:pos x="13" y="9"/>
                </a:cxn>
                <a:cxn ang="0">
                  <a:pos x="0" y="7"/>
                </a:cxn>
                <a:cxn ang="0">
                  <a:pos x="13" y="9"/>
                </a:cxn>
                <a:cxn ang="0">
                  <a:pos x="8" y="0"/>
                </a:cxn>
                <a:cxn ang="0">
                  <a:pos x="0" y="7"/>
                </a:cxn>
              </a:cxnLst>
              <a:rect l="0" t="0" r="r" b="b"/>
              <a:pathLst>
                <a:path w="43" h="66">
                  <a:moveTo>
                    <a:pt x="0" y="7"/>
                  </a:moveTo>
                  <a:lnTo>
                    <a:pt x="0" y="16"/>
                  </a:lnTo>
                  <a:lnTo>
                    <a:pt x="30" y="66"/>
                  </a:lnTo>
                  <a:lnTo>
                    <a:pt x="43" y="59"/>
                  </a:lnTo>
                  <a:lnTo>
                    <a:pt x="13" y="9"/>
                  </a:lnTo>
                  <a:lnTo>
                    <a:pt x="0" y="7"/>
                  </a:lnTo>
                  <a:lnTo>
                    <a:pt x="13" y="9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30" name="Freeform 1302"/>
            <p:cNvSpPr>
              <a:spLocks/>
            </p:cNvSpPr>
            <p:nvPr/>
          </p:nvSpPr>
          <p:spPr bwMode="auto">
            <a:xfrm>
              <a:off x="3054" y="3155"/>
              <a:ext cx="46" cy="44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12" y="41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0" y="30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8" y="44"/>
                </a:cxn>
                <a:cxn ang="0">
                  <a:pos x="12" y="41"/>
                </a:cxn>
                <a:cxn ang="0">
                  <a:pos x="4" y="42"/>
                </a:cxn>
              </a:cxnLst>
              <a:rect l="0" t="0" r="r" b="b"/>
              <a:pathLst>
                <a:path w="46" h="44">
                  <a:moveTo>
                    <a:pt x="4" y="42"/>
                  </a:moveTo>
                  <a:lnTo>
                    <a:pt x="12" y="41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0" y="3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8" y="44"/>
                  </a:lnTo>
                  <a:lnTo>
                    <a:pt x="12" y="41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31" name="Freeform 1303"/>
            <p:cNvSpPr>
              <a:spLocks/>
            </p:cNvSpPr>
            <p:nvPr/>
          </p:nvSpPr>
          <p:spPr bwMode="auto">
            <a:xfrm>
              <a:off x="2964" y="3150"/>
              <a:ext cx="100" cy="4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8" y="12"/>
                </a:cxn>
                <a:cxn ang="0">
                  <a:pos x="94" y="47"/>
                </a:cxn>
                <a:cxn ang="0">
                  <a:pos x="100" y="34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10"/>
                </a:cxn>
                <a:cxn ang="0">
                  <a:pos x="8" y="12"/>
                </a:cxn>
                <a:cxn ang="0">
                  <a:pos x="4" y="3"/>
                </a:cxn>
              </a:cxnLst>
              <a:rect l="0" t="0" r="r" b="b"/>
              <a:pathLst>
                <a:path w="100" h="47">
                  <a:moveTo>
                    <a:pt x="4" y="3"/>
                  </a:moveTo>
                  <a:lnTo>
                    <a:pt x="8" y="12"/>
                  </a:lnTo>
                  <a:lnTo>
                    <a:pt x="94" y="47"/>
                  </a:lnTo>
                  <a:lnTo>
                    <a:pt x="100" y="34"/>
                  </a:lnTo>
                  <a:lnTo>
                    <a:pt x="13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32" name="Freeform 1304"/>
            <p:cNvSpPr>
              <a:spLocks/>
            </p:cNvSpPr>
            <p:nvPr/>
          </p:nvSpPr>
          <p:spPr bwMode="auto">
            <a:xfrm>
              <a:off x="2919" y="3089"/>
              <a:ext cx="68" cy="6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12"/>
                </a:cxn>
                <a:cxn ang="0">
                  <a:pos x="27" y="24"/>
                </a:cxn>
                <a:cxn ang="0">
                  <a:pos x="45" y="32"/>
                </a:cxn>
                <a:cxn ang="0">
                  <a:pos x="51" y="37"/>
                </a:cxn>
                <a:cxn ang="0">
                  <a:pos x="53" y="44"/>
                </a:cxn>
                <a:cxn ang="0">
                  <a:pos x="53" y="48"/>
                </a:cxn>
                <a:cxn ang="0">
                  <a:pos x="53" y="53"/>
                </a:cxn>
                <a:cxn ang="0">
                  <a:pos x="51" y="58"/>
                </a:cxn>
                <a:cxn ang="0">
                  <a:pos x="49" y="64"/>
                </a:cxn>
                <a:cxn ang="0">
                  <a:pos x="62" y="69"/>
                </a:cxn>
                <a:cxn ang="0">
                  <a:pos x="66" y="61"/>
                </a:cxn>
                <a:cxn ang="0">
                  <a:pos x="68" y="54"/>
                </a:cxn>
                <a:cxn ang="0">
                  <a:pos x="68" y="48"/>
                </a:cxn>
                <a:cxn ang="0">
                  <a:pos x="68" y="41"/>
                </a:cxn>
                <a:cxn ang="0">
                  <a:pos x="64" y="31"/>
                </a:cxn>
                <a:cxn ang="0">
                  <a:pos x="55" y="22"/>
                </a:cxn>
                <a:cxn ang="0">
                  <a:pos x="34" y="10"/>
                </a:cxn>
                <a:cxn ang="0">
                  <a:pos x="11" y="0"/>
                </a:cxn>
                <a:cxn ang="0">
                  <a:pos x="13" y="4"/>
                </a:cxn>
                <a:cxn ang="0">
                  <a:pos x="0" y="9"/>
                </a:cxn>
              </a:cxnLst>
              <a:rect l="0" t="0" r="r" b="b"/>
              <a:pathLst>
                <a:path w="68" h="69">
                  <a:moveTo>
                    <a:pt x="0" y="9"/>
                  </a:moveTo>
                  <a:lnTo>
                    <a:pt x="4" y="12"/>
                  </a:lnTo>
                  <a:lnTo>
                    <a:pt x="27" y="24"/>
                  </a:lnTo>
                  <a:lnTo>
                    <a:pt x="45" y="32"/>
                  </a:lnTo>
                  <a:lnTo>
                    <a:pt x="51" y="37"/>
                  </a:lnTo>
                  <a:lnTo>
                    <a:pt x="53" y="44"/>
                  </a:lnTo>
                  <a:lnTo>
                    <a:pt x="53" y="48"/>
                  </a:lnTo>
                  <a:lnTo>
                    <a:pt x="53" y="53"/>
                  </a:lnTo>
                  <a:lnTo>
                    <a:pt x="51" y="58"/>
                  </a:lnTo>
                  <a:lnTo>
                    <a:pt x="49" y="64"/>
                  </a:lnTo>
                  <a:lnTo>
                    <a:pt x="62" y="69"/>
                  </a:lnTo>
                  <a:lnTo>
                    <a:pt x="66" y="61"/>
                  </a:lnTo>
                  <a:lnTo>
                    <a:pt x="68" y="54"/>
                  </a:lnTo>
                  <a:lnTo>
                    <a:pt x="68" y="48"/>
                  </a:lnTo>
                  <a:lnTo>
                    <a:pt x="68" y="41"/>
                  </a:lnTo>
                  <a:lnTo>
                    <a:pt x="64" y="31"/>
                  </a:lnTo>
                  <a:lnTo>
                    <a:pt x="55" y="22"/>
                  </a:lnTo>
                  <a:lnTo>
                    <a:pt x="34" y="10"/>
                  </a:lnTo>
                  <a:lnTo>
                    <a:pt x="11" y="0"/>
                  </a:lnTo>
                  <a:lnTo>
                    <a:pt x="13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33" name="Freeform 1305"/>
            <p:cNvSpPr>
              <a:spLocks/>
            </p:cNvSpPr>
            <p:nvPr/>
          </p:nvSpPr>
          <p:spPr bwMode="auto">
            <a:xfrm>
              <a:off x="2889" y="3025"/>
              <a:ext cx="43" cy="7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30" y="73"/>
                </a:cxn>
                <a:cxn ang="0">
                  <a:pos x="43" y="68"/>
                </a:cxn>
                <a:cxn ang="0">
                  <a:pos x="13" y="5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6" y="0"/>
                </a:cxn>
              </a:cxnLst>
              <a:rect l="0" t="0" r="r" b="b"/>
              <a:pathLst>
                <a:path w="43" h="73">
                  <a:moveTo>
                    <a:pt x="6" y="0"/>
                  </a:moveTo>
                  <a:lnTo>
                    <a:pt x="0" y="10"/>
                  </a:lnTo>
                  <a:lnTo>
                    <a:pt x="30" y="73"/>
                  </a:lnTo>
                  <a:lnTo>
                    <a:pt x="43" y="68"/>
                  </a:lnTo>
                  <a:lnTo>
                    <a:pt x="13" y="5"/>
                  </a:lnTo>
                  <a:lnTo>
                    <a:pt x="6" y="0"/>
                  </a:lnTo>
                  <a:lnTo>
                    <a:pt x="13" y="5"/>
                  </a:lnTo>
                  <a:lnTo>
                    <a:pt x="1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34" name="Freeform 1306"/>
            <p:cNvSpPr>
              <a:spLocks/>
            </p:cNvSpPr>
            <p:nvPr/>
          </p:nvSpPr>
          <p:spPr bwMode="auto">
            <a:xfrm>
              <a:off x="2746" y="3025"/>
              <a:ext cx="151" cy="2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26"/>
                </a:cxn>
                <a:cxn ang="0">
                  <a:pos x="151" y="15"/>
                </a:cxn>
                <a:cxn ang="0">
                  <a:pos x="149" y="0"/>
                </a:cxn>
                <a:cxn ang="0">
                  <a:pos x="4" y="12"/>
                </a:cxn>
                <a:cxn ang="0">
                  <a:pos x="0" y="12"/>
                </a:cxn>
              </a:cxnLst>
              <a:rect l="0" t="0" r="r" b="b"/>
              <a:pathLst>
                <a:path w="151" h="26">
                  <a:moveTo>
                    <a:pt x="0" y="12"/>
                  </a:moveTo>
                  <a:lnTo>
                    <a:pt x="4" y="26"/>
                  </a:lnTo>
                  <a:lnTo>
                    <a:pt x="151" y="15"/>
                  </a:lnTo>
                  <a:lnTo>
                    <a:pt x="149" y="0"/>
                  </a:lnTo>
                  <a:lnTo>
                    <a:pt x="4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35" name="Freeform 1307"/>
            <p:cNvSpPr>
              <a:spLocks/>
            </p:cNvSpPr>
            <p:nvPr/>
          </p:nvSpPr>
          <p:spPr bwMode="auto">
            <a:xfrm>
              <a:off x="2607" y="3037"/>
              <a:ext cx="147" cy="61"/>
            </a:xfrm>
            <a:custGeom>
              <a:avLst/>
              <a:gdLst/>
              <a:ahLst/>
              <a:cxnLst>
                <a:cxn ang="0">
                  <a:pos x="12" y="59"/>
                </a:cxn>
                <a:cxn ang="0">
                  <a:pos x="19" y="61"/>
                </a:cxn>
                <a:cxn ang="0">
                  <a:pos x="147" y="14"/>
                </a:cxn>
                <a:cxn ang="0">
                  <a:pos x="139" y="0"/>
                </a:cxn>
                <a:cxn ang="0">
                  <a:pos x="14" y="47"/>
                </a:cxn>
                <a:cxn ang="0">
                  <a:pos x="12" y="59"/>
                </a:cxn>
                <a:cxn ang="0">
                  <a:pos x="14" y="47"/>
                </a:cxn>
                <a:cxn ang="0">
                  <a:pos x="0" y="52"/>
                </a:cxn>
                <a:cxn ang="0">
                  <a:pos x="12" y="59"/>
                </a:cxn>
              </a:cxnLst>
              <a:rect l="0" t="0" r="r" b="b"/>
              <a:pathLst>
                <a:path w="147" h="61">
                  <a:moveTo>
                    <a:pt x="12" y="59"/>
                  </a:moveTo>
                  <a:lnTo>
                    <a:pt x="19" y="61"/>
                  </a:lnTo>
                  <a:lnTo>
                    <a:pt x="147" y="14"/>
                  </a:lnTo>
                  <a:lnTo>
                    <a:pt x="139" y="0"/>
                  </a:lnTo>
                  <a:lnTo>
                    <a:pt x="14" y="47"/>
                  </a:lnTo>
                  <a:lnTo>
                    <a:pt x="12" y="59"/>
                  </a:lnTo>
                  <a:lnTo>
                    <a:pt x="14" y="47"/>
                  </a:lnTo>
                  <a:lnTo>
                    <a:pt x="0" y="52"/>
                  </a:lnTo>
                  <a:lnTo>
                    <a:pt x="12" y="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39" name="Text Box 1311"/>
            <p:cNvSpPr txBox="1">
              <a:spLocks noChangeArrowheads="1"/>
            </p:cNvSpPr>
            <p:nvPr/>
          </p:nvSpPr>
          <p:spPr bwMode="auto">
            <a:xfrm>
              <a:off x="999" y="2160"/>
              <a:ext cx="17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1</a:t>
              </a:r>
            </a:p>
          </p:txBody>
        </p:sp>
        <p:sp>
          <p:nvSpPr>
            <p:cNvPr id="126240" name="Text Box 1312"/>
            <p:cNvSpPr txBox="1">
              <a:spLocks noChangeArrowheads="1"/>
            </p:cNvSpPr>
            <p:nvPr/>
          </p:nvSpPr>
          <p:spPr bwMode="auto">
            <a:xfrm>
              <a:off x="566" y="2083"/>
              <a:ext cx="21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dirty="0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29</a:t>
              </a:r>
            </a:p>
          </p:txBody>
        </p:sp>
        <p:sp>
          <p:nvSpPr>
            <p:cNvPr id="126241" name="Text Box 1313"/>
            <p:cNvSpPr txBox="1">
              <a:spLocks noChangeArrowheads="1"/>
            </p:cNvSpPr>
            <p:nvPr/>
          </p:nvSpPr>
          <p:spPr bwMode="auto">
            <a:xfrm>
              <a:off x="1239" y="2880"/>
              <a:ext cx="17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2</a:t>
              </a:r>
            </a:p>
          </p:txBody>
        </p:sp>
        <p:sp>
          <p:nvSpPr>
            <p:cNvPr id="126242" name="Text Box 1314"/>
            <p:cNvSpPr txBox="1">
              <a:spLocks noChangeArrowheads="1"/>
            </p:cNvSpPr>
            <p:nvPr/>
          </p:nvSpPr>
          <p:spPr bwMode="auto">
            <a:xfrm>
              <a:off x="519" y="3552"/>
              <a:ext cx="16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3</a:t>
              </a:r>
            </a:p>
          </p:txBody>
        </p:sp>
        <p:sp>
          <p:nvSpPr>
            <p:cNvPr id="126243" name="Text Box 1315"/>
            <p:cNvSpPr txBox="1">
              <a:spLocks noChangeArrowheads="1"/>
            </p:cNvSpPr>
            <p:nvPr/>
          </p:nvSpPr>
          <p:spPr bwMode="auto">
            <a:xfrm>
              <a:off x="87" y="3504"/>
              <a:ext cx="17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4</a:t>
              </a:r>
            </a:p>
          </p:txBody>
        </p:sp>
        <p:sp>
          <p:nvSpPr>
            <p:cNvPr id="126244" name="Text Box 1316"/>
            <p:cNvSpPr txBox="1">
              <a:spLocks noChangeArrowheads="1"/>
            </p:cNvSpPr>
            <p:nvPr/>
          </p:nvSpPr>
          <p:spPr bwMode="auto">
            <a:xfrm>
              <a:off x="2007" y="3216"/>
              <a:ext cx="17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5</a:t>
              </a:r>
            </a:p>
          </p:txBody>
        </p:sp>
        <p:sp>
          <p:nvSpPr>
            <p:cNvPr id="126245" name="Text Box 1317"/>
            <p:cNvSpPr txBox="1">
              <a:spLocks noChangeArrowheads="1"/>
            </p:cNvSpPr>
            <p:nvPr/>
          </p:nvSpPr>
          <p:spPr bwMode="auto">
            <a:xfrm>
              <a:off x="2295" y="2832"/>
              <a:ext cx="16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6</a:t>
              </a:r>
            </a:p>
          </p:txBody>
        </p:sp>
        <p:sp>
          <p:nvSpPr>
            <p:cNvPr id="126246" name="Text Box 1318"/>
            <p:cNvSpPr txBox="1">
              <a:spLocks noChangeArrowheads="1"/>
            </p:cNvSpPr>
            <p:nvPr/>
          </p:nvSpPr>
          <p:spPr bwMode="auto">
            <a:xfrm>
              <a:off x="1911" y="2448"/>
              <a:ext cx="16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7</a:t>
              </a:r>
            </a:p>
          </p:txBody>
        </p:sp>
        <p:sp>
          <p:nvSpPr>
            <p:cNvPr id="126247" name="Text Box 1319"/>
            <p:cNvSpPr txBox="1">
              <a:spLocks noChangeArrowheads="1"/>
            </p:cNvSpPr>
            <p:nvPr/>
          </p:nvSpPr>
          <p:spPr bwMode="auto">
            <a:xfrm>
              <a:off x="1458" y="2463"/>
              <a:ext cx="170" cy="16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dirty="0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8</a:t>
              </a:r>
            </a:p>
          </p:txBody>
        </p:sp>
        <p:sp>
          <p:nvSpPr>
            <p:cNvPr id="126248" name="Text Box 1320"/>
            <p:cNvSpPr txBox="1">
              <a:spLocks noChangeArrowheads="1"/>
            </p:cNvSpPr>
            <p:nvPr/>
          </p:nvSpPr>
          <p:spPr bwMode="auto">
            <a:xfrm>
              <a:off x="1547" y="2324"/>
              <a:ext cx="13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9</a:t>
              </a:r>
            </a:p>
          </p:txBody>
        </p:sp>
        <p:sp>
          <p:nvSpPr>
            <p:cNvPr id="126249" name="Text Box 1321"/>
            <p:cNvSpPr txBox="1">
              <a:spLocks noChangeArrowheads="1"/>
            </p:cNvSpPr>
            <p:nvPr/>
          </p:nvSpPr>
          <p:spPr bwMode="auto">
            <a:xfrm>
              <a:off x="2649" y="2304"/>
              <a:ext cx="21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10</a:t>
              </a:r>
            </a:p>
          </p:txBody>
        </p:sp>
        <p:sp>
          <p:nvSpPr>
            <p:cNvPr id="126250" name="Text Box 1322"/>
            <p:cNvSpPr txBox="1">
              <a:spLocks noChangeArrowheads="1"/>
            </p:cNvSpPr>
            <p:nvPr/>
          </p:nvSpPr>
          <p:spPr bwMode="auto">
            <a:xfrm>
              <a:off x="3207" y="2928"/>
              <a:ext cx="2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13</a:t>
              </a:r>
            </a:p>
          </p:txBody>
        </p:sp>
        <p:sp>
          <p:nvSpPr>
            <p:cNvPr id="126253" name="Text Box 1325"/>
            <p:cNvSpPr txBox="1">
              <a:spLocks noChangeArrowheads="1"/>
            </p:cNvSpPr>
            <p:nvPr/>
          </p:nvSpPr>
          <p:spPr bwMode="auto">
            <a:xfrm>
              <a:off x="2295" y="2544"/>
              <a:ext cx="21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16</a:t>
              </a:r>
            </a:p>
          </p:txBody>
        </p:sp>
        <p:sp>
          <p:nvSpPr>
            <p:cNvPr id="126254" name="Text Box 1326"/>
            <p:cNvSpPr txBox="1">
              <a:spLocks noChangeArrowheads="1"/>
            </p:cNvSpPr>
            <p:nvPr/>
          </p:nvSpPr>
          <p:spPr bwMode="auto">
            <a:xfrm>
              <a:off x="2751" y="2832"/>
              <a:ext cx="21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dirty="0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17</a:t>
              </a:r>
            </a:p>
          </p:txBody>
        </p:sp>
        <p:sp>
          <p:nvSpPr>
            <p:cNvPr id="126256" name="Text Box 1328"/>
            <p:cNvSpPr txBox="1">
              <a:spLocks noChangeArrowheads="1"/>
            </p:cNvSpPr>
            <p:nvPr/>
          </p:nvSpPr>
          <p:spPr bwMode="auto">
            <a:xfrm>
              <a:off x="2871" y="1872"/>
              <a:ext cx="21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dirty="0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19</a:t>
              </a:r>
            </a:p>
          </p:txBody>
        </p:sp>
        <p:sp>
          <p:nvSpPr>
            <p:cNvPr id="126257" name="Freeform 1329"/>
            <p:cNvSpPr>
              <a:spLocks/>
            </p:cNvSpPr>
            <p:nvPr/>
          </p:nvSpPr>
          <p:spPr bwMode="auto">
            <a:xfrm>
              <a:off x="2723" y="1968"/>
              <a:ext cx="140" cy="14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28" y="12"/>
                </a:cxn>
                <a:cxn ang="0">
                  <a:pos x="140" y="30"/>
                </a:cxn>
                <a:cxn ang="0">
                  <a:pos x="138" y="60"/>
                </a:cxn>
                <a:cxn ang="0">
                  <a:pos x="130" y="84"/>
                </a:cxn>
                <a:cxn ang="0">
                  <a:pos x="136" y="134"/>
                </a:cxn>
                <a:cxn ang="0">
                  <a:pos x="108" y="142"/>
                </a:cxn>
                <a:cxn ang="0">
                  <a:pos x="72" y="120"/>
                </a:cxn>
                <a:cxn ang="0">
                  <a:pos x="34" y="106"/>
                </a:cxn>
                <a:cxn ang="0">
                  <a:pos x="6" y="76"/>
                </a:cxn>
                <a:cxn ang="0">
                  <a:pos x="2" y="70"/>
                </a:cxn>
                <a:cxn ang="0">
                  <a:pos x="46" y="64"/>
                </a:cxn>
                <a:cxn ang="0">
                  <a:pos x="74" y="56"/>
                </a:cxn>
                <a:cxn ang="0">
                  <a:pos x="66" y="38"/>
                </a:cxn>
                <a:cxn ang="0">
                  <a:pos x="50" y="0"/>
                </a:cxn>
              </a:cxnLst>
              <a:rect l="0" t="0" r="r" b="b"/>
              <a:pathLst>
                <a:path w="140" h="142">
                  <a:moveTo>
                    <a:pt x="50" y="0"/>
                  </a:moveTo>
                  <a:cubicBezTo>
                    <a:pt x="77" y="9"/>
                    <a:pt x="99" y="11"/>
                    <a:pt x="128" y="12"/>
                  </a:cubicBezTo>
                  <a:cubicBezTo>
                    <a:pt x="138" y="15"/>
                    <a:pt x="138" y="20"/>
                    <a:pt x="140" y="30"/>
                  </a:cubicBezTo>
                  <a:cubicBezTo>
                    <a:pt x="139" y="40"/>
                    <a:pt x="139" y="50"/>
                    <a:pt x="138" y="60"/>
                  </a:cubicBezTo>
                  <a:cubicBezTo>
                    <a:pt x="137" y="68"/>
                    <a:pt x="130" y="84"/>
                    <a:pt x="130" y="84"/>
                  </a:cubicBezTo>
                  <a:cubicBezTo>
                    <a:pt x="131" y="101"/>
                    <a:pt x="133" y="117"/>
                    <a:pt x="136" y="134"/>
                  </a:cubicBezTo>
                  <a:cubicBezTo>
                    <a:pt x="127" y="140"/>
                    <a:pt x="118" y="139"/>
                    <a:pt x="108" y="142"/>
                  </a:cubicBezTo>
                  <a:cubicBezTo>
                    <a:pt x="102" y="123"/>
                    <a:pt x="90" y="122"/>
                    <a:pt x="72" y="120"/>
                  </a:cubicBezTo>
                  <a:cubicBezTo>
                    <a:pt x="32" y="122"/>
                    <a:pt x="11" y="129"/>
                    <a:pt x="34" y="106"/>
                  </a:cubicBezTo>
                  <a:cubicBezTo>
                    <a:pt x="29" y="91"/>
                    <a:pt x="18" y="84"/>
                    <a:pt x="6" y="76"/>
                  </a:cubicBezTo>
                  <a:cubicBezTo>
                    <a:pt x="5" y="74"/>
                    <a:pt x="0" y="71"/>
                    <a:pt x="2" y="70"/>
                  </a:cubicBezTo>
                  <a:cubicBezTo>
                    <a:pt x="6" y="68"/>
                    <a:pt x="39" y="65"/>
                    <a:pt x="46" y="64"/>
                  </a:cubicBezTo>
                  <a:cubicBezTo>
                    <a:pt x="56" y="61"/>
                    <a:pt x="64" y="58"/>
                    <a:pt x="74" y="56"/>
                  </a:cubicBezTo>
                  <a:cubicBezTo>
                    <a:pt x="72" y="49"/>
                    <a:pt x="68" y="45"/>
                    <a:pt x="66" y="38"/>
                  </a:cubicBezTo>
                  <a:cubicBezTo>
                    <a:pt x="64" y="24"/>
                    <a:pt x="62" y="8"/>
                    <a:pt x="5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258" name="Text Box 1330"/>
            <p:cNvSpPr txBox="1">
              <a:spLocks noChangeArrowheads="1"/>
            </p:cNvSpPr>
            <p:nvPr/>
          </p:nvSpPr>
          <p:spPr bwMode="auto">
            <a:xfrm>
              <a:off x="2199" y="1104"/>
              <a:ext cx="21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dirty="0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20</a:t>
              </a:r>
            </a:p>
          </p:txBody>
        </p:sp>
        <p:sp>
          <p:nvSpPr>
            <p:cNvPr id="126259" name="Text Box 1331"/>
            <p:cNvSpPr txBox="1">
              <a:spLocks noChangeArrowheads="1"/>
            </p:cNvSpPr>
            <p:nvPr/>
          </p:nvSpPr>
          <p:spPr bwMode="auto">
            <a:xfrm>
              <a:off x="2823" y="1008"/>
              <a:ext cx="21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12</a:t>
              </a:r>
            </a:p>
          </p:txBody>
        </p:sp>
        <p:sp>
          <p:nvSpPr>
            <p:cNvPr id="126260" name="Text Box 1332"/>
            <p:cNvSpPr txBox="1">
              <a:spLocks noChangeArrowheads="1"/>
            </p:cNvSpPr>
            <p:nvPr/>
          </p:nvSpPr>
          <p:spPr bwMode="auto">
            <a:xfrm>
              <a:off x="2967" y="3648"/>
              <a:ext cx="21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b="1" dirty="0">
                  <a:solidFill>
                    <a:prstClr val="black"/>
                  </a:solidFill>
                  <a:latin typeface="Calibri"/>
                  <a:ea typeface="ＭＳ Ｐゴシック" charset="-128"/>
                  <a:cs typeface="+mn-cs"/>
                </a:rPr>
                <a:t>11</a:t>
              </a:r>
            </a:p>
          </p:txBody>
        </p:sp>
        <p:sp>
          <p:nvSpPr>
            <p:cNvPr id="126262" name="Line 1334"/>
            <p:cNvSpPr>
              <a:spLocks noChangeShapeType="1"/>
            </p:cNvSpPr>
            <p:nvPr/>
          </p:nvSpPr>
          <p:spPr bwMode="auto">
            <a:xfrm>
              <a:off x="2775" y="1956"/>
              <a:ext cx="6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de-DE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41" name="Textfeld 1340"/>
          <p:cNvSpPr txBox="1"/>
          <p:nvPr/>
        </p:nvSpPr>
        <p:spPr>
          <a:xfrm>
            <a:off x="3203848" y="299695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21</a:t>
            </a:r>
          </a:p>
        </p:txBody>
      </p:sp>
      <p:sp>
        <p:nvSpPr>
          <p:cNvPr id="1314" name="Textfeld 1313"/>
          <p:cNvSpPr txBox="1"/>
          <p:nvPr/>
        </p:nvSpPr>
        <p:spPr>
          <a:xfrm>
            <a:off x="0" y="0"/>
            <a:ext cx="433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Screening </a:t>
            </a:r>
            <a:r>
              <a:rPr lang="de-DE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for</a:t>
            </a: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cervical</a:t>
            </a: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cancer</a:t>
            </a:r>
            <a:r>
              <a:rPr lang="de-DE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in Europe 2018</a:t>
            </a:r>
          </a:p>
        </p:txBody>
      </p:sp>
      <p:sp>
        <p:nvSpPr>
          <p:cNvPr id="1315" name="Rechteck 1314"/>
          <p:cNvSpPr/>
          <p:nvPr/>
        </p:nvSpPr>
        <p:spPr>
          <a:xfrm>
            <a:off x="7139705" y="5260850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1316" name="Textfeld 1315"/>
          <p:cNvSpPr txBox="1"/>
          <p:nvPr/>
        </p:nvSpPr>
        <p:spPr>
          <a:xfrm>
            <a:off x="7052562" y="5497240"/>
            <a:ext cx="15295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5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Pap</a:t>
            </a: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05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screening</a:t>
            </a:r>
            <a:r>
              <a:rPr lang="de-DE" sz="105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05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programs</a:t>
            </a:r>
            <a:endParaRPr lang="de-DE" sz="105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18" name="Rechteck 1317"/>
          <p:cNvSpPr/>
          <p:nvPr/>
        </p:nvSpPr>
        <p:spPr>
          <a:xfrm>
            <a:off x="7164288" y="3965367"/>
            <a:ext cx="360040" cy="14401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9" name="Ellipse 1318"/>
          <p:cNvSpPr/>
          <p:nvPr/>
        </p:nvSpPr>
        <p:spPr>
          <a:xfrm>
            <a:off x="3851920" y="537321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0" name="Textfeld 1319"/>
          <p:cNvSpPr txBox="1"/>
          <p:nvPr/>
        </p:nvSpPr>
        <p:spPr>
          <a:xfrm>
            <a:off x="7020272" y="2193895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Nationwide</a:t>
            </a: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HPV </a:t>
            </a: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screening</a:t>
            </a:r>
            <a:endParaRPr lang="de-DE" sz="105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21" name="Freihandform 1320"/>
          <p:cNvSpPr/>
          <p:nvPr/>
        </p:nvSpPr>
        <p:spPr>
          <a:xfrm>
            <a:off x="5157788" y="5226844"/>
            <a:ext cx="342900" cy="88106"/>
          </a:xfrm>
          <a:custGeom>
            <a:avLst/>
            <a:gdLst>
              <a:gd name="connsiteX0" fmla="*/ 0 w 342900"/>
              <a:gd name="connsiteY0" fmla="*/ 88106 h 88106"/>
              <a:gd name="connsiteX1" fmla="*/ 271462 w 342900"/>
              <a:gd name="connsiteY1" fmla="*/ 30956 h 88106"/>
              <a:gd name="connsiteX2" fmla="*/ 328612 w 342900"/>
              <a:gd name="connsiteY2" fmla="*/ 2381 h 88106"/>
              <a:gd name="connsiteX3" fmla="*/ 342900 w 342900"/>
              <a:gd name="connsiteY3" fmla="*/ 16669 h 88106"/>
              <a:gd name="connsiteX4" fmla="*/ 328612 w 342900"/>
              <a:gd name="connsiteY4" fmla="*/ 2381 h 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88106">
                <a:moveTo>
                  <a:pt x="0" y="88106"/>
                </a:moveTo>
                <a:cubicBezTo>
                  <a:pt x="108346" y="66674"/>
                  <a:pt x="216693" y="45243"/>
                  <a:pt x="271462" y="30956"/>
                </a:cubicBezTo>
                <a:cubicBezTo>
                  <a:pt x="326231" y="16669"/>
                  <a:pt x="316706" y="4762"/>
                  <a:pt x="328612" y="2381"/>
                </a:cubicBezTo>
                <a:cubicBezTo>
                  <a:pt x="340518" y="0"/>
                  <a:pt x="342900" y="16669"/>
                  <a:pt x="342900" y="16669"/>
                </a:cubicBezTo>
                <a:lnTo>
                  <a:pt x="328612" y="2381"/>
                </a:ln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3" name="Freihandform 1322"/>
          <p:cNvSpPr/>
          <p:nvPr/>
        </p:nvSpPr>
        <p:spPr>
          <a:xfrm>
            <a:off x="4714875" y="5086350"/>
            <a:ext cx="300038" cy="157163"/>
          </a:xfrm>
          <a:custGeom>
            <a:avLst/>
            <a:gdLst>
              <a:gd name="connsiteX0" fmla="*/ 0 w 300038"/>
              <a:gd name="connsiteY0" fmla="*/ 157163 h 157163"/>
              <a:gd name="connsiteX1" fmla="*/ 57150 w 300038"/>
              <a:gd name="connsiteY1" fmla="*/ 71438 h 157163"/>
              <a:gd name="connsiteX2" fmla="*/ 200025 w 300038"/>
              <a:gd name="connsiteY2" fmla="*/ 0 h 157163"/>
              <a:gd name="connsiteX3" fmla="*/ 242888 w 300038"/>
              <a:gd name="connsiteY3" fmla="*/ 14288 h 157163"/>
              <a:gd name="connsiteX4" fmla="*/ 285750 w 300038"/>
              <a:gd name="connsiteY4" fmla="*/ 100013 h 157163"/>
              <a:gd name="connsiteX5" fmla="*/ 300038 w 300038"/>
              <a:gd name="connsiteY5" fmla="*/ 128588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038" h="157163">
                <a:moveTo>
                  <a:pt x="0" y="157163"/>
                </a:moveTo>
                <a:cubicBezTo>
                  <a:pt x="19050" y="128588"/>
                  <a:pt x="28575" y="90488"/>
                  <a:pt x="57150" y="71438"/>
                </a:cubicBezTo>
                <a:cubicBezTo>
                  <a:pt x="159213" y="3396"/>
                  <a:pt x="109558" y="22618"/>
                  <a:pt x="200025" y="0"/>
                </a:cubicBezTo>
                <a:cubicBezTo>
                  <a:pt x="214313" y="4763"/>
                  <a:pt x="231128" y="4880"/>
                  <a:pt x="242888" y="14288"/>
                </a:cubicBezTo>
                <a:cubicBezTo>
                  <a:pt x="271225" y="36957"/>
                  <a:pt x="273569" y="69561"/>
                  <a:pt x="285750" y="100013"/>
                </a:cubicBezTo>
                <a:cubicBezTo>
                  <a:pt x="289705" y="109901"/>
                  <a:pt x="295275" y="119063"/>
                  <a:pt x="300038" y="128588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4" name="Freihandform 1323"/>
          <p:cNvSpPr/>
          <p:nvPr/>
        </p:nvSpPr>
        <p:spPr>
          <a:xfrm>
            <a:off x="5000625" y="5099790"/>
            <a:ext cx="242888" cy="215160"/>
          </a:xfrm>
          <a:custGeom>
            <a:avLst/>
            <a:gdLst>
              <a:gd name="connsiteX0" fmla="*/ 0 w 242888"/>
              <a:gd name="connsiteY0" fmla="*/ 848 h 215160"/>
              <a:gd name="connsiteX1" fmla="*/ 142875 w 242888"/>
              <a:gd name="connsiteY1" fmla="*/ 15135 h 215160"/>
              <a:gd name="connsiteX2" fmla="*/ 171450 w 242888"/>
              <a:gd name="connsiteY2" fmla="*/ 57998 h 215160"/>
              <a:gd name="connsiteX3" fmla="*/ 200025 w 242888"/>
              <a:gd name="connsiteY3" fmla="*/ 143723 h 215160"/>
              <a:gd name="connsiteX4" fmla="*/ 214313 w 242888"/>
              <a:gd name="connsiteY4" fmla="*/ 186585 h 215160"/>
              <a:gd name="connsiteX5" fmla="*/ 242888 w 242888"/>
              <a:gd name="connsiteY5" fmla="*/ 215160 h 21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888" h="215160">
                <a:moveTo>
                  <a:pt x="0" y="848"/>
                </a:moveTo>
                <a:cubicBezTo>
                  <a:pt x="47625" y="5610"/>
                  <a:pt x="97469" y="0"/>
                  <a:pt x="142875" y="15135"/>
                </a:cubicBezTo>
                <a:cubicBezTo>
                  <a:pt x="159165" y="20565"/>
                  <a:pt x="164476" y="42306"/>
                  <a:pt x="171450" y="57998"/>
                </a:cubicBezTo>
                <a:cubicBezTo>
                  <a:pt x="183683" y="85523"/>
                  <a:pt x="190500" y="115148"/>
                  <a:pt x="200025" y="143723"/>
                </a:cubicBezTo>
                <a:cubicBezTo>
                  <a:pt x="204788" y="158010"/>
                  <a:pt x="203664" y="175936"/>
                  <a:pt x="214313" y="186585"/>
                </a:cubicBezTo>
                <a:lnTo>
                  <a:pt x="242888" y="21516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7" name="Freihandform 1326"/>
          <p:cNvSpPr/>
          <p:nvPr/>
        </p:nvSpPr>
        <p:spPr>
          <a:xfrm>
            <a:off x="4900613" y="4700588"/>
            <a:ext cx="111821" cy="400050"/>
          </a:xfrm>
          <a:custGeom>
            <a:avLst/>
            <a:gdLst>
              <a:gd name="connsiteX0" fmla="*/ 0 w 111821"/>
              <a:gd name="connsiteY0" fmla="*/ 0 h 400050"/>
              <a:gd name="connsiteX1" fmla="*/ 28575 w 111821"/>
              <a:gd name="connsiteY1" fmla="*/ 42862 h 400050"/>
              <a:gd name="connsiteX2" fmla="*/ 42862 w 111821"/>
              <a:gd name="connsiteY2" fmla="*/ 85725 h 400050"/>
              <a:gd name="connsiteX3" fmla="*/ 85725 w 111821"/>
              <a:gd name="connsiteY3" fmla="*/ 128587 h 400050"/>
              <a:gd name="connsiteX4" fmla="*/ 85725 w 111821"/>
              <a:gd name="connsiteY4" fmla="*/ 342900 h 400050"/>
              <a:gd name="connsiteX5" fmla="*/ 42862 w 111821"/>
              <a:gd name="connsiteY5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21" h="400050">
                <a:moveTo>
                  <a:pt x="0" y="0"/>
                </a:moveTo>
                <a:cubicBezTo>
                  <a:pt x="9525" y="14287"/>
                  <a:pt x="20896" y="27503"/>
                  <a:pt x="28575" y="42862"/>
                </a:cubicBezTo>
                <a:cubicBezTo>
                  <a:pt x="35310" y="56333"/>
                  <a:pt x="34508" y="73194"/>
                  <a:pt x="42862" y="85725"/>
                </a:cubicBezTo>
                <a:cubicBezTo>
                  <a:pt x="54070" y="102537"/>
                  <a:pt x="71437" y="114300"/>
                  <a:pt x="85725" y="128587"/>
                </a:cubicBezTo>
                <a:cubicBezTo>
                  <a:pt x="96915" y="218114"/>
                  <a:pt x="111821" y="255912"/>
                  <a:pt x="85725" y="342900"/>
                </a:cubicBezTo>
                <a:cubicBezTo>
                  <a:pt x="78802" y="365978"/>
                  <a:pt x="59334" y="383578"/>
                  <a:pt x="42862" y="40005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1" name="Freihandform 1330"/>
          <p:cNvSpPr/>
          <p:nvPr/>
        </p:nvSpPr>
        <p:spPr>
          <a:xfrm>
            <a:off x="4406804" y="4842937"/>
            <a:ext cx="579534" cy="314851"/>
          </a:xfrm>
          <a:custGeom>
            <a:avLst/>
            <a:gdLst>
              <a:gd name="connsiteX0" fmla="*/ 93759 w 579534"/>
              <a:gd name="connsiteY0" fmla="*/ 314851 h 314851"/>
              <a:gd name="connsiteX1" fmla="*/ 65184 w 579534"/>
              <a:gd name="connsiteY1" fmla="*/ 229126 h 314851"/>
              <a:gd name="connsiteX2" fmla="*/ 8034 w 579534"/>
              <a:gd name="connsiteY2" fmla="*/ 143401 h 314851"/>
              <a:gd name="connsiteX3" fmla="*/ 22321 w 579534"/>
              <a:gd name="connsiteY3" fmla="*/ 71963 h 314851"/>
              <a:gd name="connsiteX4" fmla="*/ 208059 w 579534"/>
              <a:gd name="connsiteY4" fmla="*/ 57676 h 314851"/>
              <a:gd name="connsiteX5" fmla="*/ 336646 w 579534"/>
              <a:gd name="connsiteY5" fmla="*/ 29101 h 314851"/>
              <a:gd name="connsiteX6" fmla="*/ 436659 w 579534"/>
              <a:gd name="connsiteY6" fmla="*/ 14813 h 314851"/>
              <a:gd name="connsiteX7" fmla="*/ 579534 w 579534"/>
              <a:gd name="connsiteY7" fmla="*/ 526 h 31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534" h="314851">
                <a:moveTo>
                  <a:pt x="93759" y="314851"/>
                </a:moveTo>
                <a:cubicBezTo>
                  <a:pt x="84234" y="286276"/>
                  <a:pt x="81892" y="254188"/>
                  <a:pt x="65184" y="229126"/>
                </a:cubicBezTo>
                <a:lnTo>
                  <a:pt x="8034" y="143401"/>
                </a:lnTo>
                <a:cubicBezTo>
                  <a:pt x="12796" y="119588"/>
                  <a:pt x="0" y="81529"/>
                  <a:pt x="22321" y="71963"/>
                </a:cubicBezTo>
                <a:cubicBezTo>
                  <a:pt x="79396" y="47502"/>
                  <a:pt x="146305" y="64176"/>
                  <a:pt x="208059" y="57676"/>
                </a:cubicBezTo>
                <a:cubicBezTo>
                  <a:pt x="433871" y="33906"/>
                  <a:pt x="201198" y="56191"/>
                  <a:pt x="336646" y="29101"/>
                </a:cubicBezTo>
                <a:cubicBezTo>
                  <a:pt x="369668" y="22497"/>
                  <a:pt x="403243" y="18990"/>
                  <a:pt x="436659" y="14813"/>
                </a:cubicBezTo>
                <a:cubicBezTo>
                  <a:pt x="555162" y="0"/>
                  <a:pt x="523756" y="526"/>
                  <a:pt x="579534" y="526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8" name="Rechteck 1307"/>
          <p:cNvSpPr/>
          <p:nvPr/>
        </p:nvSpPr>
        <p:spPr>
          <a:xfrm>
            <a:off x="7139705" y="3195758"/>
            <a:ext cx="360040" cy="144016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9" name="Rechteck 1308"/>
          <p:cNvSpPr/>
          <p:nvPr/>
        </p:nvSpPr>
        <p:spPr>
          <a:xfrm>
            <a:off x="7139705" y="5944781"/>
            <a:ext cx="360040" cy="144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0" name="Textfeld 1309"/>
          <p:cNvSpPr txBox="1"/>
          <p:nvPr/>
        </p:nvSpPr>
        <p:spPr>
          <a:xfrm>
            <a:off x="7042713" y="3425412"/>
            <a:ext cx="15888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Organised</a:t>
            </a: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HPV </a:t>
            </a: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screening</a:t>
            </a: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 </a:t>
            </a: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progress</a:t>
            </a:r>
            <a:endParaRPr lang="de-DE" sz="105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11" name="Textfeld 1310"/>
          <p:cNvSpPr txBox="1"/>
          <p:nvPr/>
        </p:nvSpPr>
        <p:spPr>
          <a:xfrm>
            <a:off x="7018097" y="6165304"/>
            <a:ext cx="12586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Wild </a:t>
            </a: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Pap</a:t>
            </a: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screening</a:t>
            </a: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3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7" name="Rechteck 1316"/>
          <p:cNvSpPr/>
          <p:nvPr/>
        </p:nvSpPr>
        <p:spPr>
          <a:xfrm>
            <a:off x="7139705" y="2569969"/>
            <a:ext cx="360040" cy="144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52562" y="2794405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Regional HPV </a:t>
            </a: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screening</a:t>
            </a:r>
            <a:endParaRPr lang="de-DE" sz="105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22" name="Rechteck 1321"/>
          <p:cNvSpPr/>
          <p:nvPr/>
        </p:nvSpPr>
        <p:spPr>
          <a:xfrm>
            <a:off x="7129812" y="4726164"/>
            <a:ext cx="360040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022566" y="4879866"/>
            <a:ext cx="18998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Organised</a:t>
            </a: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</a:t>
            </a: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recall</a:t>
            </a: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Pap</a:t>
            </a: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Screening</a:t>
            </a:r>
          </a:p>
        </p:txBody>
      </p:sp>
      <p:sp>
        <p:nvSpPr>
          <p:cNvPr id="1325" name="Rechteck 1324"/>
          <p:cNvSpPr/>
          <p:nvPr/>
        </p:nvSpPr>
        <p:spPr>
          <a:xfrm>
            <a:off x="7139705" y="2037698"/>
            <a:ext cx="360040" cy="144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40939" y="4148976"/>
            <a:ext cx="18806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Political </a:t>
            </a: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decision</a:t>
            </a: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for</a:t>
            </a: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05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organised</a:t>
            </a: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HPV Screening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013" y="6581001"/>
            <a:ext cx="114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K.U. Petry 2017</a:t>
            </a:r>
            <a:endParaRPr lang="de-DE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861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410769"/>
              </p:ext>
            </p:extLst>
          </p:nvPr>
        </p:nvGraphicFramePr>
        <p:xfrm>
          <a:off x="31968" y="164900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036136"/>
              </p:ext>
            </p:extLst>
          </p:nvPr>
        </p:nvGraphicFramePr>
        <p:xfrm>
          <a:off x="5724128" y="184321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529324"/>
              </p:ext>
            </p:extLst>
          </p:nvPr>
        </p:nvGraphicFramePr>
        <p:xfrm>
          <a:off x="2906288" y="1648990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59700" cy="645419"/>
          </a:xfrm>
        </p:spPr>
        <p:txBody>
          <a:bodyPr>
            <a:noAutofit/>
          </a:bodyPr>
          <a:lstStyle/>
          <a:p>
            <a:r>
              <a:rPr lang="en-GB" sz="2400" dirty="0" smtClean="0"/>
              <a:t>West Midlands procedure </a:t>
            </a:r>
            <a:r>
              <a:rPr lang="en-GB" sz="2400" dirty="0"/>
              <a:t>at first attendance l</a:t>
            </a:r>
            <a:r>
              <a:rPr lang="en-GB" sz="2400" dirty="0" smtClean="0"/>
              <a:t>ow </a:t>
            </a:r>
            <a:r>
              <a:rPr lang="en-GB" sz="2400" dirty="0"/>
              <a:t>grade referrals 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43" y="2572680"/>
            <a:ext cx="8028000" cy="4064455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  </a:t>
            </a:r>
            <a:fld id="{2565FA6D-D4C8-4C4C-AC4B-3269734D34D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prstClr val="white"/>
                </a:solidFill>
              </a:rPr>
              <a:t>Midlands and East colposcopy update </a:t>
            </a:r>
            <a:r>
              <a:rPr lang="en-US" dirty="0" smtClean="0">
                <a:solidFill>
                  <a:prstClr val="white"/>
                </a:solidFill>
              </a:rPr>
              <a:t>			Operated by Public Health England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2381" y="5141500"/>
            <a:ext cx="135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Clinic A</a:t>
            </a: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665911" y="5147900"/>
            <a:ext cx="135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Clinic B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516215" y="5147900"/>
            <a:ext cx="135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Clinic C</a:t>
            </a:r>
            <a:endParaRPr lang="en-GB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1336669" y="1272622"/>
            <a:ext cx="5739110" cy="665105"/>
            <a:chOff x="475805" y="1840100"/>
            <a:chExt cx="5739110" cy="665105"/>
          </a:xfrm>
        </p:grpSpPr>
        <p:sp>
          <p:nvSpPr>
            <p:cNvPr id="37" name="Rectangle 32"/>
            <p:cNvSpPr>
              <a:spLocks noChangeAspect="1" noChangeArrowheads="1"/>
            </p:cNvSpPr>
            <p:nvPr/>
          </p:nvSpPr>
          <p:spPr bwMode="auto">
            <a:xfrm>
              <a:off x="475805" y="2197428"/>
              <a:ext cx="319484" cy="252000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4C2D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7"/>
            <p:cNvSpPr>
              <a:spLocks noChangeAspect="1" noChangeArrowheads="1"/>
            </p:cNvSpPr>
            <p:nvPr/>
          </p:nvSpPr>
          <p:spPr bwMode="auto">
            <a:xfrm>
              <a:off x="3971745" y="1867988"/>
              <a:ext cx="319484" cy="25200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4C2D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3971745" y="2197428"/>
              <a:ext cx="335031" cy="2520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4C2D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7"/>
            <p:cNvSpPr>
              <a:spLocks noChangeAspect="1" noChangeArrowheads="1"/>
            </p:cNvSpPr>
            <p:nvPr/>
          </p:nvSpPr>
          <p:spPr bwMode="auto">
            <a:xfrm>
              <a:off x="483743" y="1851353"/>
              <a:ext cx="319484" cy="2520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4C2D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954627" y="1840100"/>
              <a:ext cx="16192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400" dirty="0" smtClean="0">
                  <a:latin typeface="Arial" charset="0"/>
                </a:rPr>
                <a:t>No treatment</a:t>
              </a:r>
              <a:endParaRPr lang="en-GB" sz="1400" dirty="0">
                <a:latin typeface="Arial" charset="0"/>
              </a:endParaRP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954627" y="2181102"/>
              <a:ext cx="22463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400" dirty="0">
                  <a:latin typeface="Arial" charset="0"/>
                </a:rPr>
                <a:t>Diagnostic biopsy (punch)</a:t>
              </a:r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4563656" y="1867988"/>
              <a:ext cx="16192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400" dirty="0">
                  <a:latin typeface="Arial" charset="0"/>
                </a:rPr>
                <a:t>Excision</a:t>
              </a: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4595664" y="2197428"/>
              <a:ext cx="16192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100A00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400" dirty="0">
                  <a:latin typeface="Arial" charset="0"/>
                </a:rPr>
                <a:t>Other</a:t>
              </a:r>
            </a:p>
          </p:txBody>
        </p:sp>
      </p:grp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512391"/>
              </p:ext>
            </p:extLst>
          </p:nvPr>
        </p:nvGraphicFramePr>
        <p:xfrm>
          <a:off x="5714200" y="1843967"/>
          <a:ext cx="3809762" cy="332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ctangle 21"/>
          <p:cNvSpPr/>
          <p:nvPr/>
        </p:nvSpPr>
        <p:spPr>
          <a:xfrm>
            <a:off x="1215527" y="1202979"/>
            <a:ext cx="5300688" cy="75484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87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Management of capacity</a:t>
            </a:r>
          </a:p>
          <a:p>
            <a:pPr>
              <a:lnSpc>
                <a:spcPct val="150000"/>
              </a:lnSpc>
            </a:pPr>
            <a:r>
              <a:rPr lang="en-US" dirty="0"/>
              <a:t>Proactive Quality Assurance</a:t>
            </a:r>
          </a:p>
          <a:p>
            <a:pPr>
              <a:lnSpc>
                <a:spcPct val="150000"/>
              </a:lnSpc>
            </a:pPr>
            <a:r>
              <a:rPr lang="en-US" dirty="0"/>
              <a:t>Systematic pre-emptive education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Adjunctive colposcopic technology</a:t>
            </a:r>
          </a:p>
        </p:txBody>
      </p:sp>
    </p:spTree>
    <p:extLst>
      <p:ext uri="{BB962C8B-B14F-4D97-AF65-F5344CB8AC3E}">
        <p14:creationId xmlns:p14="http://schemas.microsoft.com/office/powerpoint/2010/main" val="15347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72" y="188640"/>
            <a:ext cx="8028000" cy="648072"/>
          </a:xfrm>
        </p:spPr>
        <p:txBody>
          <a:bodyPr/>
          <a:lstStyle/>
          <a:p>
            <a:r>
              <a:rPr lang="en-GB" b="1" dirty="0" smtClean="0"/>
              <a:t>Thank you!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16174"/>
            <a:ext cx="8028000" cy="4811688"/>
          </a:xfrm>
        </p:spPr>
        <p:txBody>
          <a:bodyPr/>
          <a:lstStyle/>
          <a:p>
            <a:pPr marL="0" indent="0">
              <a:buNone/>
            </a:pPr>
            <a:endParaRPr lang="en-GB" sz="2800" dirty="0">
              <a:solidFill>
                <a:schemeClr val="bg2"/>
              </a:solidFill>
            </a:endParaRPr>
          </a:p>
        </p:txBody>
      </p:sp>
      <p:pic>
        <p:nvPicPr>
          <p:cNvPr id="7" name="Picture 4" descr="Image result for thank you presentation sli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754388" cy="37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3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j042385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68413"/>
            <a:ext cx="3457575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7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What we know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HPV vaccination commenced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HPV primary screening coming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More sensitive: more HSIL detected</a:t>
            </a:r>
          </a:p>
          <a:p>
            <a:pPr>
              <a:lnSpc>
                <a:spcPct val="130000"/>
              </a:lnSpc>
            </a:pPr>
            <a:endParaRPr lang="en-US" dirty="0" smtClean="0"/>
          </a:p>
        </p:txBody>
      </p:sp>
      <p:pic>
        <p:nvPicPr>
          <p:cNvPr id="4" name="Picture 3" descr="title-efc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404664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70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6"/>
          <p:cNvSpPr txBox="1">
            <a:spLocks noChangeArrowheads="1"/>
          </p:cNvSpPr>
          <p:nvPr/>
        </p:nvSpPr>
        <p:spPr bwMode="auto">
          <a:xfrm>
            <a:off x="2209801" y="707231"/>
            <a:ext cx="50927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GB" altLang="en-US" sz="1400" b="1">
                <a:solidFill>
                  <a:prstClr val="black"/>
                </a:solidFill>
                <a:ea typeface="+mn-ea"/>
                <a:cs typeface="+mn-cs"/>
              </a:rPr>
              <a:t>HPV Primary Screening Protocol Algorithm </a:t>
            </a:r>
          </a:p>
        </p:txBody>
      </p:sp>
      <p:sp>
        <p:nvSpPr>
          <p:cNvPr id="2052" name="Text Box 55"/>
          <p:cNvSpPr txBox="1">
            <a:spLocks noChangeArrowheads="1"/>
          </p:cNvSpPr>
          <p:nvPr/>
        </p:nvSpPr>
        <p:spPr bwMode="auto">
          <a:xfrm>
            <a:off x="1805517" y="944166"/>
            <a:ext cx="585681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GB" altLang="en-US" sz="900" b="1">
                <a:solidFill>
                  <a:prstClr val="black"/>
                </a:solidFill>
                <a:ea typeface="+mn-ea"/>
                <a:cs typeface="+mn-cs"/>
              </a:rPr>
              <a:t>All women aged 25-64 on routine call/recall and early recall</a:t>
            </a:r>
          </a:p>
        </p:txBody>
      </p:sp>
      <p:grpSp>
        <p:nvGrpSpPr>
          <p:cNvPr id="2053" name="Group 73"/>
          <p:cNvGrpSpPr>
            <a:grpSpLocks/>
          </p:cNvGrpSpPr>
          <p:nvPr/>
        </p:nvGrpSpPr>
        <p:grpSpPr bwMode="auto">
          <a:xfrm>
            <a:off x="1049867" y="1214438"/>
            <a:ext cx="6828367" cy="4260417"/>
            <a:chOff x="496" y="764"/>
            <a:chExt cx="3226" cy="3905"/>
          </a:xfrm>
        </p:grpSpPr>
        <p:sp>
          <p:nvSpPr>
            <p:cNvPr id="2056" name="Text Box 6"/>
            <p:cNvSpPr txBox="1">
              <a:spLocks noChangeArrowheads="1"/>
            </p:cNvSpPr>
            <p:nvPr/>
          </p:nvSpPr>
          <p:spPr bwMode="auto">
            <a:xfrm>
              <a:off x="1928" y="764"/>
              <a:ext cx="749" cy="2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200" b="1">
                  <a:solidFill>
                    <a:prstClr val="black"/>
                  </a:solidFill>
                  <a:ea typeface="+mn-ea"/>
                  <a:cs typeface="+mn-cs"/>
                </a:rPr>
                <a:t>HR-HPV Test</a:t>
              </a:r>
            </a:p>
          </p:txBody>
        </p:sp>
        <p:sp>
          <p:nvSpPr>
            <p:cNvPr id="2057" name="Text Box 7"/>
            <p:cNvSpPr txBox="1">
              <a:spLocks noChangeArrowheads="1"/>
            </p:cNvSpPr>
            <p:nvPr/>
          </p:nvSpPr>
          <p:spPr bwMode="auto">
            <a:xfrm>
              <a:off x="1033" y="1216"/>
              <a:ext cx="714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HR-HPV -ve</a:t>
              </a:r>
            </a:p>
          </p:txBody>
        </p:sp>
        <p:sp>
          <p:nvSpPr>
            <p:cNvPr id="2058" name="Text Box 8"/>
            <p:cNvSpPr txBox="1">
              <a:spLocks noChangeArrowheads="1"/>
            </p:cNvSpPr>
            <p:nvPr/>
          </p:nvSpPr>
          <p:spPr bwMode="auto">
            <a:xfrm>
              <a:off x="2832" y="1217"/>
              <a:ext cx="749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HR-HPV +ve</a:t>
              </a:r>
            </a:p>
          </p:txBody>
        </p:sp>
        <p:sp>
          <p:nvSpPr>
            <p:cNvPr id="2059" name="Text Box 9"/>
            <p:cNvSpPr txBox="1">
              <a:spLocks noChangeArrowheads="1"/>
            </p:cNvSpPr>
            <p:nvPr/>
          </p:nvSpPr>
          <p:spPr bwMode="auto">
            <a:xfrm>
              <a:off x="2798" y="1528"/>
              <a:ext cx="816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Cytology triage</a:t>
              </a:r>
            </a:p>
          </p:txBody>
        </p:sp>
        <p:sp>
          <p:nvSpPr>
            <p:cNvPr id="2060" name="Text Box 10"/>
            <p:cNvSpPr txBox="1">
              <a:spLocks noChangeArrowheads="1"/>
            </p:cNvSpPr>
            <p:nvPr/>
          </p:nvSpPr>
          <p:spPr bwMode="auto">
            <a:xfrm>
              <a:off x="710" y="1523"/>
              <a:ext cx="1349" cy="22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Routine recall 3y(25-49) 5y(</a:t>
              </a: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Arial" pitchFamily="34" charset="0"/>
                </a:rPr>
                <a:t>≥</a:t>
              </a: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50)</a:t>
              </a:r>
            </a:p>
          </p:txBody>
        </p:sp>
        <p:sp>
          <p:nvSpPr>
            <p:cNvPr id="2061" name="Text Box 11"/>
            <p:cNvSpPr txBox="1">
              <a:spLocks noChangeArrowheads="1"/>
            </p:cNvSpPr>
            <p:nvPr/>
          </p:nvSpPr>
          <p:spPr bwMode="auto">
            <a:xfrm>
              <a:off x="980" y="1944"/>
              <a:ext cx="816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Cytology normal</a:t>
              </a:r>
              <a:r>
                <a:rPr lang="en-GB" altLang="en-US" sz="1000" b="1" baseline="30000">
                  <a:solidFill>
                    <a:prstClr val="black"/>
                  </a:solidFill>
                  <a:ea typeface="+mn-ea"/>
                  <a:cs typeface="+mn-cs"/>
                </a:rPr>
                <a:t>#</a:t>
              </a:r>
            </a:p>
          </p:txBody>
        </p:sp>
        <p:sp>
          <p:nvSpPr>
            <p:cNvPr id="2062" name="Text Box 12"/>
            <p:cNvSpPr txBox="1">
              <a:spLocks noChangeArrowheads="1"/>
            </p:cNvSpPr>
            <p:nvPr/>
          </p:nvSpPr>
          <p:spPr bwMode="auto">
            <a:xfrm>
              <a:off x="2728" y="1912"/>
              <a:ext cx="953" cy="3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Cytology abnormal – borderline or worse</a:t>
              </a:r>
            </a:p>
          </p:txBody>
        </p:sp>
        <p:sp>
          <p:nvSpPr>
            <p:cNvPr id="2063" name="Text Box 13"/>
            <p:cNvSpPr txBox="1">
              <a:spLocks noChangeArrowheads="1"/>
            </p:cNvSpPr>
            <p:nvPr/>
          </p:nvSpPr>
          <p:spPr bwMode="auto">
            <a:xfrm>
              <a:off x="935" y="2308"/>
              <a:ext cx="907" cy="22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Re-screen in 12m</a:t>
              </a:r>
              <a:endParaRPr lang="en-GB" altLang="en-US" sz="1000" b="1" baseline="3000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2064" name="Text Box 14"/>
            <p:cNvSpPr txBox="1">
              <a:spLocks noChangeArrowheads="1"/>
            </p:cNvSpPr>
            <p:nvPr/>
          </p:nvSpPr>
          <p:spPr bwMode="auto">
            <a:xfrm>
              <a:off x="534" y="2715"/>
              <a:ext cx="714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HR-HPV -ve</a:t>
              </a:r>
            </a:p>
          </p:txBody>
        </p:sp>
        <p:sp>
          <p:nvSpPr>
            <p:cNvPr id="2065" name="Text Box 15"/>
            <p:cNvSpPr txBox="1">
              <a:spLocks noChangeArrowheads="1"/>
            </p:cNvSpPr>
            <p:nvPr/>
          </p:nvSpPr>
          <p:spPr bwMode="auto">
            <a:xfrm>
              <a:off x="2832" y="3961"/>
              <a:ext cx="749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HR-HPV +ve</a:t>
              </a:r>
              <a:r>
                <a:rPr lang="en-GB" altLang="en-US" sz="1000" b="1" baseline="30000">
                  <a:solidFill>
                    <a:prstClr val="black"/>
                  </a:solidFill>
                  <a:ea typeface="+mn-ea"/>
                  <a:cs typeface="+mn-cs"/>
                </a:rPr>
                <a:t>#</a:t>
              </a:r>
              <a:endParaRPr lang="en-GB" altLang="en-US" sz="1000" b="1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66" name="Text Box 16"/>
            <p:cNvSpPr txBox="1">
              <a:spLocks noChangeArrowheads="1"/>
            </p:cNvSpPr>
            <p:nvPr/>
          </p:nvSpPr>
          <p:spPr bwMode="auto">
            <a:xfrm>
              <a:off x="496" y="3098"/>
              <a:ext cx="794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Routine recall 3y(25-49) 5y(≥50)</a:t>
              </a:r>
            </a:p>
          </p:txBody>
        </p:sp>
        <p:sp>
          <p:nvSpPr>
            <p:cNvPr id="2067" name="Text Box 17"/>
            <p:cNvSpPr txBox="1">
              <a:spLocks noChangeArrowheads="1"/>
            </p:cNvSpPr>
            <p:nvPr/>
          </p:nvSpPr>
          <p:spPr bwMode="auto">
            <a:xfrm>
              <a:off x="2736" y="2328"/>
              <a:ext cx="940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Colposcopy referral</a:t>
              </a:r>
            </a:p>
          </p:txBody>
        </p:sp>
        <p:sp>
          <p:nvSpPr>
            <p:cNvPr id="2068" name="Text Box 18"/>
            <p:cNvSpPr txBox="1">
              <a:spLocks noChangeArrowheads="1"/>
            </p:cNvSpPr>
            <p:nvPr/>
          </p:nvSpPr>
          <p:spPr bwMode="auto">
            <a:xfrm>
              <a:off x="1710" y="3099"/>
              <a:ext cx="816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Cytology normal</a:t>
              </a:r>
              <a:r>
                <a:rPr lang="en-GB" altLang="en-US" sz="1000" b="1" baseline="30000">
                  <a:solidFill>
                    <a:prstClr val="black"/>
                  </a:solidFill>
                  <a:ea typeface="+mn-ea"/>
                  <a:cs typeface="+mn-cs"/>
                </a:rPr>
                <a:t>#</a:t>
              </a:r>
            </a:p>
          </p:txBody>
        </p:sp>
        <p:sp>
          <p:nvSpPr>
            <p:cNvPr id="2069" name="Text Box 19"/>
            <p:cNvSpPr txBox="1">
              <a:spLocks noChangeArrowheads="1"/>
            </p:cNvSpPr>
            <p:nvPr/>
          </p:nvSpPr>
          <p:spPr bwMode="auto">
            <a:xfrm>
              <a:off x="2690" y="3052"/>
              <a:ext cx="1032" cy="3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Cytology abnormal – borderline or worse</a:t>
              </a:r>
            </a:p>
          </p:txBody>
        </p:sp>
        <p:sp>
          <p:nvSpPr>
            <p:cNvPr id="2070" name="Text Box 20"/>
            <p:cNvSpPr txBox="1">
              <a:spLocks noChangeArrowheads="1"/>
            </p:cNvSpPr>
            <p:nvPr/>
          </p:nvSpPr>
          <p:spPr bwMode="auto">
            <a:xfrm>
              <a:off x="2729" y="3531"/>
              <a:ext cx="953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Colposcopy referral</a:t>
              </a:r>
            </a:p>
          </p:txBody>
        </p:sp>
        <p:sp>
          <p:nvSpPr>
            <p:cNvPr id="2071" name="Text Box 21"/>
            <p:cNvSpPr txBox="1">
              <a:spLocks noChangeArrowheads="1"/>
            </p:cNvSpPr>
            <p:nvPr/>
          </p:nvSpPr>
          <p:spPr bwMode="auto">
            <a:xfrm>
              <a:off x="1664" y="3531"/>
              <a:ext cx="907" cy="22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Re-screen in 12m</a:t>
              </a:r>
            </a:p>
          </p:txBody>
        </p:sp>
        <p:sp>
          <p:nvSpPr>
            <p:cNvPr id="2072" name="Text Box 22"/>
            <p:cNvSpPr txBox="1">
              <a:spLocks noChangeArrowheads="1"/>
            </p:cNvSpPr>
            <p:nvPr/>
          </p:nvSpPr>
          <p:spPr bwMode="auto">
            <a:xfrm>
              <a:off x="1804" y="3961"/>
              <a:ext cx="714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HR-HPV -ve</a:t>
              </a:r>
            </a:p>
          </p:txBody>
        </p:sp>
        <p:sp>
          <p:nvSpPr>
            <p:cNvPr id="2073" name="Text Box 23"/>
            <p:cNvSpPr txBox="1">
              <a:spLocks noChangeArrowheads="1"/>
            </p:cNvSpPr>
            <p:nvPr/>
          </p:nvSpPr>
          <p:spPr bwMode="auto">
            <a:xfrm>
              <a:off x="2832" y="2715"/>
              <a:ext cx="749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HR-HPV +ve</a:t>
              </a:r>
            </a:p>
          </p:txBody>
        </p:sp>
        <p:sp>
          <p:nvSpPr>
            <p:cNvPr id="2074" name="Text Box 24"/>
            <p:cNvSpPr txBox="1">
              <a:spLocks noChangeArrowheads="1"/>
            </p:cNvSpPr>
            <p:nvPr/>
          </p:nvSpPr>
          <p:spPr bwMode="auto">
            <a:xfrm>
              <a:off x="1696" y="4302"/>
              <a:ext cx="835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Routine recall 3y(25-49) 5y(≥50)</a:t>
              </a:r>
            </a:p>
          </p:txBody>
        </p:sp>
        <p:sp>
          <p:nvSpPr>
            <p:cNvPr id="2075" name="Text Box 25"/>
            <p:cNvSpPr txBox="1">
              <a:spLocks noChangeArrowheads="1"/>
            </p:cNvSpPr>
            <p:nvPr/>
          </p:nvSpPr>
          <p:spPr bwMode="auto">
            <a:xfrm>
              <a:off x="2728" y="4348"/>
              <a:ext cx="952" cy="22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000" b="1">
                  <a:solidFill>
                    <a:prstClr val="black"/>
                  </a:solidFill>
                  <a:ea typeface="+mn-ea"/>
                  <a:cs typeface="+mn-cs"/>
                </a:rPr>
                <a:t>Colposcopy referral</a:t>
              </a:r>
            </a:p>
          </p:txBody>
        </p:sp>
        <p:sp>
          <p:nvSpPr>
            <p:cNvPr id="2076" name="Line 27"/>
            <p:cNvSpPr>
              <a:spLocks noChangeShapeType="1"/>
            </p:cNvSpPr>
            <p:nvPr/>
          </p:nvSpPr>
          <p:spPr bwMode="auto">
            <a:xfrm>
              <a:off x="1392" y="1081"/>
              <a:ext cx="181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7" name="Line 28"/>
            <p:cNvSpPr>
              <a:spLocks noChangeShapeType="1"/>
            </p:cNvSpPr>
            <p:nvPr/>
          </p:nvSpPr>
          <p:spPr bwMode="auto">
            <a:xfrm>
              <a:off x="2299" y="946"/>
              <a:ext cx="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8" name="Line 29"/>
            <p:cNvSpPr>
              <a:spLocks noChangeShapeType="1"/>
            </p:cNvSpPr>
            <p:nvPr/>
          </p:nvSpPr>
          <p:spPr bwMode="auto">
            <a:xfrm>
              <a:off x="1392" y="108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9" name="Line 30"/>
            <p:cNvSpPr>
              <a:spLocks noChangeShapeType="1"/>
            </p:cNvSpPr>
            <p:nvPr/>
          </p:nvSpPr>
          <p:spPr bwMode="auto">
            <a:xfrm>
              <a:off x="3207" y="108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0" name="Line 31"/>
            <p:cNvSpPr>
              <a:spLocks noChangeShapeType="1"/>
            </p:cNvSpPr>
            <p:nvPr/>
          </p:nvSpPr>
          <p:spPr bwMode="auto">
            <a:xfrm>
              <a:off x="3207" y="1378"/>
              <a:ext cx="0" cy="1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3207" y="180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1392" y="1808"/>
              <a:ext cx="181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>
              <a:off x="3207" y="168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>
              <a:off x="1392" y="180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1392" y="2104"/>
              <a:ext cx="0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>
              <a:off x="3207" y="2167"/>
              <a:ext cx="0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1392" y="2468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>
              <a:off x="893" y="2579"/>
              <a:ext cx="231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>
              <a:off x="893" y="257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0" name="Line 42"/>
            <p:cNvSpPr>
              <a:spLocks noChangeShapeType="1"/>
            </p:cNvSpPr>
            <p:nvPr/>
          </p:nvSpPr>
          <p:spPr bwMode="auto">
            <a:xfrm>
              <a:off x="3207" y="257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>
              <a:off x="893" y="287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>
              <a:off x="3207" y="287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 flipH="1">
              <a:off x="2118" y="2942"/>
              <a:ext cx="10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>
              <a:off x="2118" y="2942"/>
              <a:ext cx="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>
              <a:off x="2118" y="325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>
              <a:off x="3207" y="330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7" name="Line 50"/>
            <p:cNvSpPr>
              <a:spLocks noChangeShapeType="1"/>
            </p:cNvSpPr>
            <p:nvPr/>
          </p:nvSpPr>
          <p:spPr bwMode="auto">
            <a:xfrm>
              <a:off x="3207" y="3823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8" name="Line 52"/>
            <p:cNvSpPr>
              <a:spLocks noChangeShapeType="1"/>
            </p:cNvSpPr>
            <p:nvPr/>
          </p:nvSpPr>
          <p:spPr bwMode="auto">
            <a:xfrm>
              <a:off x="2118" y="369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9" name="Line 53"/>
            <p:cNvSpPr>
              <a:spLocks noChangeShapeType="1"/>
            </p:cNvSpPr>
            <p:nvPr/>
          </p:nvSpPr>
          <p:spPr bwMode="auto">
            <a:xfrm>
              <a:off x="2118" y="41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0" name="Line 54"/>
            <p:cNvSpPr>
              <a:spLocks noChangeShapeType="1"/>
            </p:cNvSpPr>
            <p:nvPr/>
          </p:nvSpPr>
          <p:spPr bwMode="auto">
            <a:xfrm>
              <a:off x="3207" y="412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1" name="Line 69"/>
            <p:cNvSpPr>
              <a:spLocks noChangeShapeType="1"/>
            </p:cNvSpPr>
            <p:nvPr/>
          </p:nvSpPr>
          <p:spPr bwMode="auto">
            <a:xfrm>
              <a:off x="2118" y="3823"/>
              <a:ext cx="10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2" name="Line 71"/>
            <p:cNvSpPr>
              <a:spLocks noChangeShapeType="1"/>
            </p:cNvSpPr>
            <p:nvPr/>
          </p:nvSpPr>
          <p:spPr bwMode="auto">
            <a:xfrm>
              <a:off x="1388" y="1378"/>
              <a:ext cx="0" cy="1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4" name="Picture 52" descr="PHE_3268_SML_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623"/>
            <a:ext cx="1634067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17" y="22622"/>
            <a:ext cx="3970867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>
            <a:off x="8100392" y="2996952"/>
            <a:ext cx="720080" cy="72008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Arrow 55"/>
          <p:cNvSpPr/>
          <p:nvPr/>
        </p:nvSpPr>
        <p:spPr>
          <a:xfrm>
            <a:off x="8100392" y="4293096"/>
            <a:ext cx="720080" cy="72008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eft Arrow 56"/>
          <p:cNvSpPr/>
          <p:nvPr/>
        </p:nvSpPr>
        <p:spPr>
          <a:xfrm>
            <a:off x="8100392" y="5229200"/>
            <a:ext cx="720080" cy="72008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zunam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9" b="23529"/>
          <a:stretch>
            <a:fillRect/>
          </a:stretch>
        </p:blipFill>
        <p:spPr>
          <a:xfrm>
            <a:off x="755576" y="1484784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411609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Needle in the Haystack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1560" y="1916832"/>
            <a:ext cx="3888432" cy="3672408"/>
            <a:chOff x="611560" y="1916832"/>
            <a:chExt cx="3888432" cy="3672408"/>
          </a:xfrm>
        </p:grpSpPr>
        <p:sp>
          <p:nvSpPr>
            <p:cNvPr id="2" name="Rectangle 1"/>
            <p:cNvSpPr/>
            <p:nvPr/>
          </p:nvSpPr>
          <p:spPr>
            <a:xfrm>
              <a:off x="611560" y="1916832"/>
              <a:ext cx="3888432" cy="36724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35842" name="Oval 3"/>
            <p:cNvSpPr>
              <a:spLocks noChangeArrowheads="1"/>
            </p:cNvSpPr>
            <p:nvPr/>
          </p:nvSpPr>
          <p:spPr bwMode="auto">
            <a:xfrm>
              <a:off x="1055715" y="2144872"/>
              <a:ext cx="3041374" cy="32044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/>
            </a:p>
          </p:txBody>
        </p:sp>
        <p:sp>
          <p:nvSpPr>
            <p:cNvPr id="35843" name="Oval 4"/>
            <p:cNvSpPr>
              <a:spLocks noChangeArrowheads="1"/>
            </p:cNvSpPr>
            <p:nvPr/>
          </p:nvSpPr>
          <p:spPr bwMode="auto">
            <a:xfrm>
              <a:off x="1681880" y="2690303"/>
              <a:ext cx="1848678" cy="204536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II</a:t>
              </a:r>
            </a:p>
          </p:txBody>
        </p:sp>
        <p:sp>
          <p:nvSpPr>
            <p:cNvPr id="35844" name="Oval 5"/>
            <p:cNvSpPr>
              <a:spLocks noChangeArrowheads="1"/>
            </p:cNvSpPr>
            <p:nvPr/>
          </p:nvSpPr>
          <p:spPr bwMode="auto">
            <a:xfrm>
              <a:off x="2099323" y="3235735"/>
              <a:ext cx="954157" cy="10226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6" name="Text Box 7"/>
            <p:cNvSpPr txBox="1">
              <a:spLocks noChangeArrowheads="1"/>
            </p:cNvSpPr>
            <p:nvPr/>
          </p:nvSpPr>
          <p:spPr bwMode="auto">
            <a:xfrm>
              <a:off x="1744349" y="2225337"/>
              <a:ext cx="16228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  <a:latin typeface="Times New Roman"/>
                </a:rPr>
                <a:t>No CIN</a:t>
              </a:r>
              <a:endParaRPr lang="en-GB" sz="1400" b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5847" name="Text Box 8"/>
            <p:cNvSpPr txBox="1">
              <a:spLocks noChangeArrowheads="1"/>
            </p:cNvSpPr>
            <p:nvPr/>
          </p:nvSpPr>
          <p:spPr bwMode="auto">
            <a:xfrm>
              <a:off x="2047770" y="2857277"/>
              <a:ext cx="10572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  <a:latin typeface="Times New Roman"/>
                </a:rPr>
                <a:t>LG CIN</a:t>
              </a:r>
              <a:endParaRPr lang="en-GB" sz="1400" b="1" dirty="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5848" name="Text Box 9"/>
            <p:cNvSpPr txBox="1">
              <a:spLocks noChangeArrowheads="1"/>
            </p:cNvSpPr>
            <p:nvPr/>
          </p:nvSpPr>
          <p:spPr bwMode="auto">
            <a:xfrm>
              <a:off x="1870872" y="3569071"/>
              <a:ext cx="14706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 dirty="0" smtClean="0">
                  <a:solidFill>
                    <a:srgbClr val="000000"/>
                  </a:solidFill>
                  <a:latin typeface="Times New Roman"/>
                </a:rPr>
                <a:t>HG CIN+</a:t>
              </a:r>
              <a:endParaRPr lang="en-GB" sz="1400" b="1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88024" y="1902623"/>
            <a:ext cx="3888432" cy="36724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5261223" y="2130663"/>
            <a:ext cx="3041374" cy="320441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5941438" y="2897888"/>
            <a:ext cx="1622854" cy="16112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II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6655186" y="3520864"/>
            <a:ext cx="253448" cy="38424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941438" y="2211128"/>
            <a:ext cx="16228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Times New Roman"/>
              </a:rPr>
              <a:t>No CIN</a:t>
            </a:r>
            <a:endParaRPr lang="en-GB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203608" y="3081846"/>
            <a:ext cx="10572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Times New Roman"/>
              </a:rPr>
              <a:t>LG CIN</a:t>
            </a:r>
            <a:endParaRPr lang="en-GB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83968" y="3436108"/>
            <a:ext cx="690935" cy="57606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093601" y="3858283"/>
            <a:ext cx="14706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 smtClean="0">
                <a:solidFill>
                  <a:srgbClr val="000000"/>
                </a:solidFill>
                <a:latin typeface="Times New Roman"/>
              </a:rPr>
              <a:t>HG CIN+</a:t>
            </a:r>
            <a:endParaRPr lang="en-GB" sz="1400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247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772400" cy="1143000"/>
          </a:xfrm>
        </p:spPr>
        <p:txBody>
          <a:bodyPr/>
          <a:lstStyle/>
          <a:p>
            <a:r>
              <a:rPr lang="en-US" b="1" dirty="0" smtClean="0"/>
              <a:t>Performance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345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/>
              <a:t>Acetowhitening</a:t>
            </a:r>
            <a:endParaRPr lang="en-US" b="1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0338" y="2860675"/>
            <a:ext cx="1312862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27275" y="2860675"/>
            <a:ext cx="1293813" cy="1576388"/>
          </a:xfrm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860675"/>
            <a:ext cx="1289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3400" y="2860675"/>
            <a:ext cx="130651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85025" y="2882900"/>
            <a:ext cx="13573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Triangle 7"/>
          <p:cNvSpPr/>
          <p:nvPr/>
        </p:nvSpPr>
        <p:spPr>
          <a:xfrm flipH="1">
            <a:off x="714375" y="4857750"/>
            <a:ext cx="781685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500063" y="2103438"/>
            <a:ext cx="1544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Metaplasia</a:t>
            </a:r>
            <a:endParaRPr lang="en-US" sz="2400" dirty="0">
              <a:latin typeface="+mn-lt"/>
            </a:endParaRP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7500938" y="2103438"/>
            <a:ext cx="868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</a:rPr>
              <a:t>CIN3</a:t>
            </a:r>
            <a:endParaRPr lang="en-US" sz="2400" dirty="0">
              <a:latin typeface="+mn-lt"/>
            </a:endParaRP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3786188" y="6072188"/>
            <a:ext cx="1146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+mn-lt"/>
              </a:rPr>
              <a:t>Density</a:t>
            </a:r>
            <a:endParaRPr lang="en-US" sz="240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14563" y="2357438"/>
            <a:ext cx="521493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3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and Content">
  <a:themeElements>
    <a:clrScheme name="">
      <a:dk1>
        <a:srgbClr val="808080"/>
      </a:dk1>
      <a:lt1>
        <a:srgbClr val="FFFFFF"/>
      </a:lt1>
      <a:dk2>
        <a:srgbClr val="0000FF"/>
      </a:dk2>
      <a:lt2>
        <a:srgbClr val="000000"/>
      </a:lt2>
      <a:accent1>
        <a:srgbClr val="000000"/>
      </a:accent1>
      <a:accent2>
        <a:srgbClr val="333399"/>
      </a:accent2>
      <a:accent3>
        <a:srgbClr val="AAAAFF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Only">
  <a:themeElements>
    <a:clrScheme name="">
      <a:dk1>
        <a:srgbClr val="808080"/>
      </a:dk1>
      <a:lt1>
        <a:srgbClr val="FFFFFF"/>
      </a:lt1>
      <a:dk2>
        <a:srgbClr val="0000FF"/>
      </a:dk2>
      <a:lt2>
        <a:srgbClr val="000000"/>
      </a:lt2>
      <a:accent1>
        <a:srgbClr val="000000"/>
      </a:accent1>
      <a:accent2>
        <a:srgbClr val="333399"/>
      </a:accent2>
      <a:accent3>
        <a:srgbClr val="AAAAFF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Only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11843</TotalTime>
  <Pages>0</Pages>
  <Words>615</Words>
  <Characters>0</Characters>
  <Application>Microsoft Macintosh PowerPoint</Application>
  <PresentationFormat>On-screen Show (4:3)</PresentationFormat>
  <Lines>0</Lines>
  <Paragraphs>163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Default - Title and Content</vt:lpstr>
      <vt:lpstr>Default - Title Only</vt:lpstr>
      <vt:lpstr>Default Design</vt:lpstr>
      <vt:lpstr>Office Theme</vt:lpstr>
      <vt:lpstr>1_Office Theme</vt:lpstr>
      <vt:lpstr>Larissa</vt:lpstr>
      <vt:lpstr>2_Office Theme</vt:lpstr>
      <vt:lpstr>Cervical cancer screening</vt:lpstr>
      <vt:lpstr>PowerPoint Presentation</vt:lpstr>
      <vt:lpstr>PowerPoint Presentation</vt:lpstr>
      <vt:lpstr>What we know</vt:lpstr>
      <vt:lpstr>PowerPoint Presentation</vt:lpstr>
      <vt:lpstr>PowerPoint Presentation</vt:lpstr>
      <vt:lpstr>Needle in the Haystack</vt:lpstr>
      <vt:lpstr>Performance</vt:lpstr>
      <vt:lpstr>Acetowhitening</vt:lpstr>
      <vt:lpstr>Comment about spectrum</vt:lpstr>
      <vt:lpstr>How good is colposcopy?</vt:lpstr>
      <vt:lpstr>How to improve colposcopy</vt:lpstr>
      <vt:lpstr>DySIS</vt:lpstr>
      <vt:lpstr>Zedscan</vt:lpstr>
      <vt:lpstr>Electrical Impedance Spectroscopy</vt:lpstr>
      <vt:lpstr>Managing Capacity</vt:lpstr>
      <vt:lpstr>PowerPoint Presentation</vt:lpstr>
      <vt:lpstr>PowerPoint Presentation</vt:lpstr>
      <vt:lpstr>Quality Assurance</vt:lpstr>
      <vt:lpstr>West Midlands procedure at first attendance low grade referrals  </vt:lpstr>
      <vt:lpstr>Summary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Treat</dc:title>
  <dc:creator>Charles Redman</dc:creator>
  <cp:lastModifiedBy>charles redman</cp:lastModifiedBy>
  <cp:revision>99</cp:revision>
  <dcterms:modified xsi:type="dcterms:W3CDTF">2017-05-18T03:36:31Z</dcterms:modified>
</cp:coreProperties>
</file>