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04" r:id="rId4"/>
    <p:sldId id="318" r:id="rId5"/>
    <p:sldId id="259" r:id="rId6"/>
    <p:sldId id="260" r:id="rId7"/>
    <p:sldId id="261" r:id="rId8"/>
    <p:sldId id="262" r:id="rId9"/>
    <p:sldId id="264" r:id="rId10"/>
    <p:sldId id="265" r:id="rId11"/>
    <p:sldId id="298" r:id="rId12"/>
    <p:sldId id="266" r:id="rId13"/>
    <p:sldId id="267" r:id="rId14"/>
    <p:sldId id="268" r:id="rId15"/>
    <p:sldId id="287" r:id="rId16"/>
    <p:sldId id="271" r:id="rId17"/>
    <p:sldId id="272" r:id="rId18"/>
    <p:sldId id="325" r:id="rId19"/>
    <p:sldId id="288" r:id="rId20"/>
    <p:sldId id="330" r:id="rId21"/>
    <p:sldId id="289" r:id="rId22"/>
    <p:sldId id="290" r:id="rId23"/>
    <p:sldId id="300" r:id="rId24"/>
    <p:sldId id="273" r:id="rId25"/>
    <p:sldId id="301" r:id="rId26"/>
    <p:sldId id="274" r:id="rId27"/>
    <p:sldId id="292" r:id="rId28"/>
    <p:sldId id="293" r:id="rId29"/>
    <p:sldId id="331" r:id="rId30"/>
    <p:sldId id="294" r:id="rId31"/>
    <p:sldId id="295" r:id="rId32"/>
    <p:sldId id="275" r:id="rId33"/>
    <p:sldId id="315" r:id="rId34"/>
    <p:sldId id="269" r:id="rId35"/>
    <p:sldId id="319" r:id="rId36"/>
    <p:sldId id="270" r:id="rId37"/>
    <p:sldId id="327" r:id="rId38"/>
    <p:sldId id="276" r:id="rId39"/>
    <p:sldId id="277" r:id="rId40"/>
    <p:sldId id="278" r:id="rId41"/>
    <p:sldId id="279" r:id="rId42"/>
    <p:sldId id="280" r:id="rId43"/>
    <p:sldId id="281" r:id="rId44"/>
    <p:sldId id="284" r:id="rId45"/>
    <p:sldId id="32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4" autoAdjust="0"/>
  </p:normalViewPr>
  <p:slideViewPr>
    <p:cSldViewPr snapToGrid="0">
      <p:cViewPr varScale="1">
        <p:scale>
          <a:sx n="62" d="100"/>
          <a:sy n="62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0B0ED-53C7-4E94-9823-071FFFDB62D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3E7E186-84B0-44BA-A80E-08E4090F360B}">
      <dgm:prSet phldrT="[Metin]" custT="1"/>
      <dgm:spPr/>
      <dgm:t>
        <a:bodyPr/>
        <a:lstStyle/>
        <a:p>
          <a:r>
            <a:rPr lang="tr-TR" sz="1100" b="1" dirty="0" smtClean="0">
              <a:solidFill>
                <a:srgbClr val="FF0000"/>
              </a:solidFill>
            </a:rPr>
            <a:t>Onkolojik sorunlar </a:t>
          </a:r>
        </a:p>
        <a:p>
          <a:r>
            <a:rPr lang="tr-TR" sz="1100" dirty="0" smtClean="0"/>
            <a:t>- tedavi tipi,</a:t>
          </a:r>
        </a:p>
        <a:p>
          <a:r>
            <a:rPr lang="tr-TR" sz="1100" dirty="0" smtClean="0"/>
            <a:t>-  cerrahi tedavinin zamanlaması,</a:t>
          </a:r>
        </a:p>
        <a:p>
          <a:r>
            <a:rPr lang="tr-TR" sz="1100" dirty="0" smtClean="0"/>
            <a:t>- tedavinin </a:t>
          </a:r>
          <a:r>
            <a:rPr lang="tr-TR" sz="1100" dirty="0" err="1" smtClean="0"/>
            <a:t>maternal</a:t>
          </a:r>
          <a:r>
            <a:rPr lang="tr-TR" sz="1100" dirty="0" smtClean="0"/>
            <a:t> etkileri,</a:t>
          </a:r>
        </a:p>
        <a:p>
          <a:r>
            <a:rPr lang="tr-TR" sz="1100" dirty="0" smtClean="0"/>
            <a:t>-  </a:t>
          </a:r>
          <a:r>
            <a:rPr lang="tr-TR" sz="1100" dirty="0" err="1" smtClean="0"/>
            <a:t>maternal</a:t>
          </a:r>
          <a:r>
            <a:rPr lang="tr-TR" sz="1100" dirty="0" smtClean="0"/>
            <a:t> takip, </a:t>
          </a:r>
        </a:p>
        <a:p>
          <a:r>
            <a:rPr lang="tr-TR" sz="1100" dirty="0" smtClean="0"/>
            <a:t>- </a:t>
          </a:r>
          <a:r>
            <a:rPr lang="tr-TR" sz="1100" dirty="0" err="1" smtClean="0"/>
            <a:t>fertilite</a:t>
          </a:r>
          <a:r>
            <a:rPr lang="tr-TR" sz="1100" dirty="0" smtClean="0"/>
            <a:t> koruyucu tedavi</a:t>
          </a:r>
          <a:endParaRPr lang="tr-TR" sz="1100" dirty="0"/>
        </a:p>
      </dgm:t>
    </dgm:pt>
    <dgm:pt modelId="{5526E97F-96B5-4727-96BE-6C93749B77CB}" type="parTrans" cxnId="{FCD81D9B-D5B4-44BC-9427-C7AE51B32757}">
      <dgm:prSet/>
      <dgm:spPr/>
      <dgm:t>
        <a:bodyPr/>
        <a:lstStyle/>
        <a:p>
          <a:endParaRPr lang="tr-TR"/>
        </a:p>
      </dgm:t>
    </dgm:pt>
    <dgm:pt modelId="{C7A04B80-A8C9-422D-93C8-2EBEB754B624}" type="sibTrans" cxnId="{FCD81D9B-D5B4-44BC-9427-C7AE51B32757}">
      <dgm:prSet/>
      <dgm:spPr/>
      <dgm:t>
        <a:bodyPr/>
        <a:lstStyle/>
        <a:p>
          <a:endParaRPr lang="tr-TR"/>
        </a:p>
      </dgm:t>
    </dgm:pt>
    <dgm:pt modelId="{F6C9A553-C4A5-48F9-9859-AF31DA6F80C3}">
      <dgm:prSet phldrT="[Metin]" custT="1"/>
      <dgm:spPr/>
      <dgm:t>
        <a:bodyPr/>
        <a:lstStyle/>
        <a:p>
          <a:r>
            <a:rPr lang="tr-TR" sz="1100" b="1" dirty="0" err="1" smtClean="0">
              <a:solidFill>
                <a:srgbClr val="FF0000"/>
              </a:solidFill>
            </a:rPr>
            <a:t>Obstetrik</a:t>
          </a:r>
          <a:r>
            <a:rPr lang="tr-TR" sz="1100" b="1" dirty="0" smtClean="0">
              <a:solidFill>
                <a:srgbClr val="FF0000"/>
              </a:solidFill>
            </a:rPr>
            <a:t> sorunlar</a:t>
          </a:r>
        </a:p>
        <a:p>
          <a:r>
            <a:rPr lang="tr-TR" sz="1100" b="1" dirty="0" smtClean="0">
              <a:solidFill>
                <a:srgbClr val="FF0000"/>
              </a:solidFill>
            </a:rPr>
            <a:t>  </a:t>
          </a:r>
          <a:r>
            <a:rPr lang="tr-TR" sz="1050" b="1" dirty="0" smtClean="0">
              <a:solidFill>
                <a:srgbClr val="FF0000"/>
              </a:solidFill>
            </a:rPr>
            <a:t>- </a:t>
          </a:r>
          <a:r>
            <a:rPr lang="tr-TR" sz="1050" dirty="0" smtClean="0"/>
            <a:t>Tedavinin </a:t>
          </a:r>
          <a:r>
            <a:rPr lang="tr-TR" sz="1050" dirty="0" err="1" smtClean="0"/>
            <a:t>fetal</a:t>
          </a:r>
          <a:r>
            <a:rPr lang="tr-TR" sz="1050" dirty="0" smtClean="0"/>
            <a:t> etkileri,</a:t>
          </a:r>
        </a:p>
        <a:p>
          <a:r>
            <a:rPr lang="tr-TR" sz="1050" dirty="0" smtClean="0"/>
            <a:t>  -  </a:t>
          </a:r>
          <a:r>
            <a:rPr lang="tr-TR" sz="1050" dirty="0" err="1" smtClean="0"/>
            <a:t>antepartum</a:t>
          </a:r>
          <a:r>
            <a:rPr lang="tr-TR" sz="1050" dirty="0" smtClean="0"/>
            <a:t> </a:t>
          </a:r>
          <a:r>
            <a:rPr lang="tr-TR" sz="1050" dirty="0" err="1" smtClean="0"/>
            <a:t>fetal</a:t>
          </a:r>
          <a:r>
            <a:rPr lang="tr-TR" sz="1050" dirty="0" smtClean="0"/>
            <a:t> takip</a:t>
          </a:r>
        </a:p>
        <a:p>
          <a:r>
            <a:rPr lang="tr-TR" sz="1050" dirty="0" smtClean="0"/>
            <a:t>  -  </a:t>
          </a:r>
          <a:r>
            <a:rPr lang="tr-TR" sz="1050" dirty="0" err="1" smtClean="0"/>
            <a:t>kortikosteroid</a:t>
          </a:r>
          <a:r>
            <a:rPr lang="tr-TR" sz="1050" dirty="0" smtClean="0"/>
            <a:t> kullanımı,</a:t>
          </a:r>
        </a:p>
        <a:p>
          <a:r>
            <a:rPr lang="tr-TR" sz="1050" dirty="0" smtClean="0"/>
            <a:t>  -  </a:t>
          </a:r>
          <a:r>
            <a:rPr lang="tr-TR" sz="1050" dirty="0" err="1" smtClean="0"/>
            <a:t>amniosentez</a:t>
          </a:r>
          <a:r>
            <a:rPr lang="tr-TR" sz="1050" dirty="0" smtClean="0"/>
            <a:t>, </a:t>
          </a:r>
        </a:p>
        <a:p>
          <a:r>
            <a:rPr lang="tr-TR" sz="1050" dirty="0" smtClean="0"/>
            <a:t>   - doğum şekli ve zamanlaması,</a:t>
          </a:r>
        </a:p>
        <a:p>
          <a:r>
            <a:rPr lang="tr-TR" sz="1050" dirty="0" smtClean="0"/>
            <a:t>  -  tedavinin </a:t>
          </a:r>
          <a:r>
            <a:rPr lang="tr-TR" sz="1050" dirty="0" err="1" smtClean="0"/>
            <a:t>neonatal</a:t>
          </a:r>
          <a:r>
            <a:rPr lang="tr-TR" sz="1050" dirty="0" smtClean="0"/>
            <a:t> ve uzun zaman etkileri </a:t>
          </a:r>
          <a:endParaRPr lang="tr-TR" sz="1050" dirty="0"/>
        </a:p>
      </dgm:t>
    </dgm:pt>
    <dgm:pt modelId="{A650F8D6-91C0-405B-B76D-B4BE2DDB9E70}" type="parTrans" cxnId="{94020DD8-584D-43BE-989B-2EFDCE42D309}">
      <dgm:prSet/>
      <dgm:spPr/>
      <dgm:t>
        <a:bodyPr/>
        <a:lstStyle/>
        <a:p>
          <a:endParaRPr lang="tr-TR"/>
        </a:p>
      </dgm:t>
    </dgm:pt>
    <dgm:pt modelId="{24F641B3-F84E-4E0D-A54F-AEBF8712352A}" type="sibTrans" cxnId="{94020DD8-584D-43BE-989B-2EFDCE42D309}">
      <dgm:prSet/>
      <dgm:spPr/>
      <dgm:t>
        <a:bodyPr/>
        <a:lstStyle/>
        <a:p>
          <a:endParaRPr lang="tr-TR"/>
        </a:p>
      </dgm:t>
    </dgm:pt>
    <dgm:pt modelId="{9AEA4AE5-D6EC-44E3-BD3D-770FD8383C02}">
      <dgm:prSet custT="1"/>
      <dgm:spPr/>
      <dgm:t>
        <a:bodyPr/>
        <a:lstStyle/>
        <a:p>
          <a:r>
            <a:rPr lang="tr-TR" sz="1100" b="1" dirty="0" smtClean="0">
              <a:solidFill>
                <a:srgbClr val="FF0000"/>
              </a:solidFill>
            </a:rPr>
            <a:t>Etik, psikolojik, dini ve legal sorunlar</a:t>
          </a:r>
        </a:p>
        <a:p>
          <a:r>
            <a:rPr lang="tr-TR" sz="1100" b="1" dirty="0" smtClean="0">
              <a:solidFill>
                <a:srgbClr val="FF0000"/>
              </a:solidFill>
            </a:rPr>
            <a:t>   </a:t>
          </a:r>
          <a:r>
            <a:rPr lang="tr-TR" sz="1050" b="1" dirty="0" smtClean="0">
              <a:solidFill>
                <a:srgbClr val="FF0000"/>
              </a:solidFill>
            </a:rPr>
            <a:t>- </a:t>
          </a:r>
          <a:r>
            <a:rPr lang="tr-TR" sz="1050" dirty="0" smtClean="0"/>
            <a:t>gebelik </a:t>
          </a:r>
          <a:r>
            <a:rPr lang="tr-TR" sz="1050" dirty="0" err="1" smtClean="0"/>
            <a:t>terminasyonu</a:t>
          </a:r>
          <a:r>
            <a:rPr lang="tr-TR" sz="1050" dirty="0" smtClean="0"/>
            <a:t>,</a:t>
          </a:r>
        </a:p>
        <a:p>
          <a:r>
            <a:rPr lang="tr-TR" sz="1050" dirty="0" smtClean="0"/>
            <a:t> -  fetüs hakları, </a:t>
          </a:r>
        </a:p>
        <a:p>
          <a:r>
            <a:rPr lang="tr-TR" sz="1050" dirty="0" smtClean="0"/>
            <a:t>  - </a:t>
          </a:r>
          <a:r>
            <a:rPr lang="tr-TR" sz="1050" dirty="0" err="1" smtClean="0"/>
            <a:t>fetal</a:t>
          </a:r>
          <a:r>
            <a:rPr lang="tr-TR" sz="1050" dirty="0" smtClean="0"/>
            <a:t> </a:t>
          </a:r>
          <a:r>
            <a:rPr lang="tr-TR" sz="1050" dirty="0" err="1" smtClean="0"/>
            <a:t>viabilite</a:t>
          </a:r>
          <a:r>
            <a:rPr lang="tr-TR" sz="1050" dirty="0" smtClean="0"/>
            <a:t>,</a:t>
          </a:r>
        </a:p>
        <a:p>
          <a:r>
            <a:rPr lang="tr-TR" sz="1050" dirty="0" smtClean="0"/>
            <a:t>  -  </a:t>
          </a:r>
          <a:r>
            <a:rPr lang="tr-TR" sz="1050" dirty="0" err="1" smtClean="0"/>
            <a:t>maternal</a:t>
          </a:r>
          <a:r>
            <a:rPr lang="tr-TR" sz="1050" dirty="0" smtClean="0"/>
            <a:t> risk,</a:t>
          </a:r>
        </a:p>
        <a:p>
          <a:r>
            <a:rPr lang="tr-TR" sz="1050" dirty="0" smtClean="0"/>
            <a:t>  -  sağlık bakım masrafları,</a:t>
          </a:r>
        </a:p>
        <a:p>
          <a:r>
            <a:rPr lang="tr-TR" sz="1050" dirty="0" smtClean="0"/>
            <a:t> -  annenin çocuğu ile geçireceği ömür</a:t>
          </a:r>
          <a:endParaRPr lang="tr-TR" sz="1050" b="1" dirty="0" smtClean="0"/>
        </a:p>
      </dgm:t>
    </dgm:pt>
    <dgm:pt modelId="{F495A5B7-1251-46E9-A093-7E5B7A63321A}" type="parTrans" cxnId="{5538C913-ACC1-4A6E-9FA8-0187C76A26A9}">
      <dgm:prSet/>
      <dgm:spPr/>
      <dgm:t>
        <a:bodyPr/>
        <a:lstStyle/>
        <a:p>
          <a:endParaRPr lang="tr-TR"/>
        </a:p>
      </dgm:t>
    </dgm:pt>
    <dgm:pt modelId="{74D7BE93-EDF0-4A02-A463-B35C5090B4F0}" type="sibTrans" cxnId="{5538C913-ACC1-4A6E-9FA8-0187C76A26A9}">
      <dgm:prSet/>
      <dgm:spPr/>
      <dgm:t>
        <a:bodyPr/>
        <a:lstStyle/>
        <a:p>
          <a:endParaRPr lang="tr-TR"/>
        </a:p>
      </dgm:t>
    </dgm:pt>
    <dgm:pt modelId="{6692D968-F318-4882-B104-7A220D466B31}" type="pres">
      <dgm:prSet presAssocID="{B760B0ED-53C7-4E94-9823-071FFFDB62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E3B6F3-CEB7-4F2B-A86C-3D388BC80AD3}" type="pres">
      <dgm:prSet presAssocID="{E3E7E186-84B0-44BA-A80E-08E4090F360B}" presName="composite" presStyleCnt="0"/>
      <dgm:spPr/>
    </dgm:pt>
    <dgm:pt modelId="{91AEF55B-288B-472B-B4F5-0FB93F3448AD}" type="pres">
      <dgm:prSet presAssocID="{E3E7E186-84B0-44BA-A80E-08E4090F360B}" presName="rect1" presStyleLbl="trAlignAcc1" presStyleIdx="0" presStyleCnt="3" custScaleY="2080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D76C0B-9981-4A80-842F-69E355E96855}" type="pres">
      <dgm:prSet presAssocID="{E3E7E186-84B0-44BA-A80E-08E4090F360B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0D84FD-AC93-42CF-9BF4-A237D6072397}" type="pres">
      <dgm:prSet presAssocID="{C7A04B80-A8C9-422D-93C8-2EBEB754B624}" presName="sibTrans" presStyleCnt="0"/>
      <dgm:spPr/>
    </dgm:pt>
    <dgm:pt modelId="{CEAFCC0F-18F0-426D-9A99-A9C273279F9C}" type="pres">
      <dgm:prSet presAssocID="{F6C9A553-C4A5-48F9-9859-AF31DA6F80C3}" presName="composite" presStyleCnt="0"/>
      <dgm:spPr/>
    </dgm:pt>
    <dgm:pt modelId="{B405F742-B3AE-4380-826E-6F7A5502F769}" type="pres">
      <dgm:prSet presAssocID="{F6C9A553-C4A5-48F9-9859-AF31DA6F80C3}" presName="rect1" presStyleLbl="trAlignAcc1" presStyleIdx="1" presStyleCnt="3" custScaleY="2302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67A4FC-BB84-41D6-9861-DAF4EED3C44D}" type="pres">
      <dgm:prSet presAssocID="{F6C9A553-C4A5-48F9-9859-AF31DA6F80C3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5E5E6E8-0D82-4EB0-919E-AF7EE9D1E2E4}" type="pres">
      <dgm:prSet presAssocID="{24F641B3-F84E-4E0D-A54F-AEBF8712352A}" presName="sibTrans" presStyleCnt="0"/>
      <dgm:spPr/>
    </dgm:pt>
    <dgm:pt modelId="{AF04AFC7-87B5-40BD-87CF-48EC0C6475E2}" type="pres">
      <dgm:prSet presAssocID="{9AEA4AE5-D6EC-44E3-BD3D-770FD8383C02}" presName="composite" presStyleCnt="0"/>
      <dgm:spPr/>
    </dgm:pt>
    <dgm:pt modelId="{EEC8BC77-ED30-4B0C-8320-52D48370D804}" type="pres">
      <dgm:prSet presAssocID="{9AEA4AE5-D6EC-44E3-BD3D-770FD8383C02}" presName="rect1" presStyleLbl="trAlignAcc1" presStyleIdx="2" presStyleCnt="3" custScaleY="2237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DF0F19-407A-460C-A842-7DC9859CE931}" type="pres">
      <dgm:prSet presAssocID="{9AEA4AE5-D6EC-44E3-BD3D-770FD8383C02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94020DD8-584D-43BE-989B-2EFDCE42D309}" srcId="{B760B0ED-53C7-4E94-9823-071FFFDB62DC}" destId="{F6C9A553-C4A5-48F9-9859-AF31DA6F80C3}" srcOrd="1" destOrd="0" parTransId="{A650F8D6-91C0-405B-B76D-B4BE2DDB9E70}" sibTransId="{24F641B3-F84E-4E0D-A54F-AEBF8712352A}"/>
    <dgm:cxn modelId="{9E6D7C64-393C-46E3-BCF9-6A7E0964025A}" type="presOf" srcId="{F6C9A553-C4A5-48F9-9859-AF31DA6F80C3}" destId="{B405F742-B3AE-4380-826E-6F7A5502F769}" srcOrd="0" destOrd="0" presId="urn:microsoft.com/office/officeart/2008/layout/PictureStrips"/>
    <dgm:cxn modelId="{FCD81D9B-D5B4-44BC-9427-C7AE51B32757}" srcId="{B760B0ED-53C7-4E94-9823-071FFFDB62DC}" destId="{E3E7E186-84B0-44BA-A80E-08E4090F360B}" srcOrd="0" destOrd="0" parTransId="{5526E97F-96B5-4727-96BE-6C93749B77CB}" sibTransId="{C7A04B80-A8C9-422D-93C8-2EBEB754B624}"/>
    <dgm:cxn modelId="{B87AAFDE-5391-4213-B4C8-B9DD5F33F1A6}" type="presOf" srcId="{E3E7E186-84B0-44BA-A80E-08E4090F360B}" destId="{91AEF55B-288B-472B-B4F5-0FB93F3448AD}" srcOrd="0" destOrd="0" presId="urn:microsoft.com/office/officeart/2008/layout/PictureStrips"/>
    <dgm:cxn modelId="{121A0CC9-2149-4235-B0F0-F13436D31D1F}" type="presOf" srcId="{B760B0ED-53C7-4E94-9823-071FFFDB62DC}" destId="{6692D968-F318-4882-B104-7A220D466B31}" srcOrd="0" destOrd="0" presId="urn:microsoft.com/office/officeart/2008/layout/PictureStrips"/>
    <dgm:cxn modelId="{849150DA-27AE-4EA7-AF86-B09021A5DB7E}" type="presOf" srcId="{9AEA4AE5-D6EC-44E3-BD3D-770FD8383C02}" destId="{EEC8BC77-ED30-4B0C-8320-52D48370D804}" srcOrd="0" destOrd="0" presId="urn:microsoft.com/office/officeart/2008/layout/PictureStrips"/>
    <dgm:cxn modelId="{5538C913-ACC1-4A6E-9FA8-0187C76A26A9}" srcId="{B760B0ED-53C7-4E94-9823-071FFFDB62DC}" destId="{9AEA4AE5-D6EC-44E3-BD3D-770FD8383C02}" srcOrd="2" destOrd="0" parTransId="{F495A5B7-1251-46E9-A093-7E5B7A63321A}" sibTransId="{74D7BE93-EDF0-4A02-A463-B35C5090B4F0}"/>
    <dgm:cxn modelId="{F599050A-424B-4CB3-9595-72A3263523A1}" type="presParOf" srcId="{6692D968-F318-4882-B104-7A220D466B31}" destId="{E5E3B6F3-CEB7-4F2B-A86C-3D388BC80AD3}" srcOrd="0" destOrd="0" presId="urn:microsoft.com/office/officeart/2008/layout/PictureStrips"/>
    <dgm:cxn modelId="{19E2E59F-9F57-42A3-8515-4FD3FAA1217D}" type="presParOf" srcId="{E5E3B6F3-CEB7-4F2B-A86C-3D388BC80AD3}" destId="{91AEF55B-288B-472B-B4F5-0FB93F3448AD}" srcOrd="0" destOrd="0" presId="urn:microsoft.com/office/officeart/2008/layout/PictureStrips"/>
    <dgm:cxn modelId="{CDE463DF-3524-4A37-B73E-260E2FDA7A3B}" type="presParOf" srcId="{E5E3B6F3-CEB7-4F2B-A86C-3D388BC80AD3}" destId="{74D76C0B-9981-4A80-842F-69E355E96855}" srcOrd="1" destOrd="0" presId="urn:microsoft.com/office/officeart/2008/layout/PictureStrips"/>
    <dgm:cxn modelId="{B1CCB3B5-0005-4155-A0B3-D62587AFAFBA}" type="presParOf" srcId="{6692D968-F318-4882-B104-7A220D466B31}" destId="{CB0D84FD-AC93-42CF-9BF4-A237D6072397}" srcOrd="1" destOrd="0" presId="urn:microsoft.com/office/officeart/2008/layout/PictureStrips"/>
    <dgm:cxn modelId="{53E906ED-9E6D-4478-8331-8D8C00054B57}" type="presParOf" srcId="{6692D968-F318-4882-B104-7A220D466B31}" destId="{CEAFCC0F-18F0-426D-9A99-A9C273279F9C}" srcOrd="2" destOrd="0" presId="urn:microsoft.com/office/officeart/2008/layout/PictureStrips"/>
    <dgm:cxn modelId="{7A04DDF7-D353-432C-8A06-2BC7EC01B1C6}" type="presParOf" srcId="{CEAFCC0F-18F0-426D-9A99-A9C273279F9C}" destId="{B405F742-B3AE-4380-826E-6F7A5502F769}" srcOrd="0" destOrd="0" presId="urn:microsoft.com/office/officeart/2008/layout/PictureStrips"/>
    <dgm:cxn modelId="{B4E35191-7AB2-4A2D-ABA5-14596B1CAC61}" type="presParOf" srcId="{CEAFCC0F-18F0-426D-9A99-A9C273279F9C}" destId="{8867A4FC-BB84-41D6-9861-DAF4EED3C44D}" srcOrd="1" destOrd="0" presId="urn:microsoft.com/office/officeart/2008/layout/PictureStrips"/>
    <dgm:cxn modelId="{05259083-5AAA-4157-A51C-852E02DF8569}" type="presParOf" srcId="{6692D968-F318-4882-B104-7A220D466B31}" destId="{05E5E6E8-0D82-4EB0-919E-AF7EE9D1E2E4}" srcOrd="3" destOrd="0" presId="urn:microsoft.com/office/officeart/2008/layout/PictureStrips"/>
    <dgm:cxn modelId="{95BFA96E-84D6-4FC0-9F1C-93EA78397605}" type="presParOf" srcId="{6692D968-F318-4882-B104-7A220D466B31}" destId="{AF04AFC7-87B5-40BD-87CF-48EC0C6475E2}" srcOrd="4" destOrd="0" presId="urn:microsoft.com/office/officeart/2008/layout/PictureStrips"/>
    <dgm:cxn modelId="{C810A834-7C1B-4FC5-A98E-CCA315E7F076}" type="presParOf" srcId="{AF04AFC7-87B5-40BD-87CF-48EC0C6475E2}" destId="{EEC8BC77-ED30-4B0C-8320-52D48370D804}" srcOrd="0" destOrd="0" presId="urn:microsoft.com/office/officeart/2008/layout/PictureStrips"/>
    <dgm:cxn modelId="{F72D55DC-C74A-4C70-BB56-7C4588D5F7FD}" type="presParOf" srcId="{AF04AFC7-87B5-40BD-87CF-48EC0C6475E2}" destId="{C2DF0F19-407A-460C-A842-7DC9859CE93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D609D-17B7-47E6-8FDB-2F5A1FB0ACB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8922B0-1CC7-41CC-84E6-483D74F809B6}">
      <dgm:prSet phldrT="[Metin]" custT="1"/>
      <dgm:spPr/>
      <dgm:t>
        <a:bodyPr/>
        <a:lstStyle/>
        <a:p>
          <a:r>
            <a:rPr lang="tr-TR" sz="3200" b="1" dirty="0" smtClean="0"/>
            <a:t>Normal Gebelik/Kanser</a:t>
          </a:r>
          <a:endParaRPr lang="tr-TR" sz="3200" b="1" dirty="0"/>
        </a:p>
      </dgm:t>
    </dgm:pt>
    <dgm:pt modelId="{E93EDD84-AA21-4E60-9122-AE76D1FFF4C3}" type="parTrans" cxnId="{9A8C62BD-5906-4900-BCFC-A37EF9A4FB33}">
      <dgm:prSet/>
      <dgm:spPr/>
      <dgm:t>
        <a:bodyPr/>
        <a:lstStyle/>
        <a:p>
          <a:endParaRPr lang="tr-TR"/>
        </a:p>
      </dgm:t>
    </dgm:pt>
    <dgm:pt modelId="{E3FE5BF1-B85E-4360-82E6-71734BF44FFC}" type="sibTrans" cxnId="{9A8C62BD-5906-4900-BCFC-A37EF9A4FB33}">
      <dgm:prSet/>
      <dgm:spPr/>
      <dgm:t>
        <a:bodyPr/>
        <a:lstStyle/>
        <a:p>
          <a:endParaRPr lang="tr-TR"/>
        </a:p>
      </dgm:t>
    </dgm:pt>
    <dgm:pt modelId="{9FB8C8EA-5894-4679-8BBB-5F659B593DA6}">
      <dgm:prSet custT="1"/>
      <dgm:spPr/>
      <dgm:t>
        <a:bodyPr/>
        <a:lstStyle/>
        <a:p>
          <a:r>
            <a:rPr lang="tr-TR" sz="1600" b="1" dirty="0" smtClean="0"/>
            <a:t>Semptomlar</a:t>
          </a:r>
        </a:p>
        <a:p>
          <a:r>
            <a:rPr lang="tr-TR" sz="1600" dirty="0" smtClean="0"/>
            <a:t> (bulantı, kusma, meme değişiklikleri, karın ağrısı, anemi, yorgunluk</a:t>
          </a:r>
          <a:endParaRPr lang="en-US" sz="600" dirty="0"/>
        </a:p>
      </dgm:t>
    </dgm:pt>
    <dgm:pt modelId="{E9A2A3AB-5A61-44CE-910D-4F1D8B067CCF}" type="parTrans" cxnId="{0F91607F-A171-4C26-B499-49502970717E}">
      <dgm:prSet/>
      <dgm:spPr/>
      <dgm:t>
        <a:bodyPr/>
        <a:lstStyle/>
        <a:p>
          <a:endParaRPr lang="tr-TR"/>
        </a:p>
      </dgm:t>
    </dgm:pt>
    <dgm:pt modelId="{63FF6A05-70DB-47E2-AB3C-8AB81A522E8A}" type="sibTrans" cxnId="{0F91607F-A171-4C26-B499-49502970717E}">
      <dgm:prSet/>
      <dgm:spPr/>
      <dgm:t>
        <a:bodyPr/>
        <a:lstStyle/>
        <a:p>
          <a:endParaRPr lang="tr-TR"/>
        </a:p>
      </dgm:t>
    </dgm:pt>
    <dgm:pt modelId="{FA4C590F-5D45-4B95-94A5-9CA0F8A2A43C}">
      <dgm:prSet custT="1"/>
      <dgm:spPr/>
      <dgm:t>
        <a:bodyPr/>
        <a:lstStyle/>
        <a:p>
          <a:r>
            <a:rPr lang="tr-TR" sz="1600" b="1" dirty="0" err="1" smtClean="0"/>
            <a:t>Laboratuar</a:t>
          </a:r>
          <a:r>
            <a:rPr lang="tr-TR" sz="1600" b="1" dirty="0" smtClean="0"/>
            <a:t> değerleri  </a:t>
          </a:r>
          <a:r>
            <a:rPr lang="tr-TR" sz="1600" dirty="0" smtClean="0"/>
            <a:t>(</a:t>
          </a:r>
          <a:r>
            <a:rPr lang="tr-TR" sz="1600" dirty="0" err="1" smtClean="0"/>
            <a:t>hemogram</a:t>
          </a:r>
          <a:r>
            <a:rPr lang="tr-TR" sz="1600" dirty="0" smtClean="0"/>
            <a:t> ,LDH, </a:t>
          </a:r>
          <a:r>
            <a:rPr lang="tr-TR" sz="1600" dirty="0" err="1" smtClean="0"/>
            <a:t>albümin,alkalin</a:t>
          </a:r>
          <a:r>
            <a:rPr lang="tr-TR" sz="1600" dirty="0" smtClean="0"/>
            <a:t> </a:t>
          </a:r>
          <a:r>
            <a:rPr lang="tr-TR" sz="1600" dirty="0" err="1" smtClean="0"/>
            <a:t>fosfataz</a:t>
          </a:r>
          <a:r>
            <a:rPr lang="tr-TR" sz="1600" dirty="0" smtClean="0"/>
            <a:t>)</a:t>
          </a:r>
        </a:p>
      </dgm:t>
    </dgm:pt>
    <dgm:pt modelId="{4E15BB71-7C4F-42B8-BDD8-77A5F3A6E350}" type="parTrans" cxnId="{9531835B-DFD5-4474-A031-6B779101AFE4}">
      <dgm:prSet/>
      <dgm:spPr/>
      <dgm:t>
        <a:bodyPr/>
        <a:lstStyle/>
        <a:p>
          <a:endParaRPr lang="tr-TR"/>
        </a:p>
      </dgm:t>
    </dgm:pt>
    <dgm:pt modelId="{BECE4AA1-9743-411C-889F-E54A25720BBF}" type="sibTrans" cxnId="{9531835B-DFD5-4474-A031-6B779101AFE4}">
      <dgm:prSet/>
      <dgm:spPr/>
      <dgm:t>
        <a:bodyPr/>
        <a:lstStyle/>
        <a:p>
          <a:endParaRPr lang="tr-TR"/>
        </a:p>
      </dgm:t>
    </dgm:pt>
    <dgm:pt modelId="{7FFF61F0-4D91-4C02-A0CD-7A30F8C972F2}">
      <dgm:prSet custT="1"/>
      <dgm:spPr/>
      <dgm:t>
        <a:bodyPr/>
        <a:lstStyle/>
        <a:p>
          <a:endParaRPr lang="tr-TR" sz="600" dirty="0" smtClean="0"/>
        </a:p>
        <a:p>
          <a:r>
            <a:rPr lang="tr-TR" sz="1600" b="1" dirty="0" err="1" smtClean="0"/>
            <a:t>Tümor</a:t>
          </a:r>
          <a:r>
            <a:rPr lang="tr-TR" sz="1600" b="1" dirty="0" smtClean="0"/>
            <a:t> </a:t>
          </a:r>
          <a:r>
            <a:rPr lang="tr-TR" sz="1600" b="1" dirty="0" err="1" smtClean="0"/>
            <a:t>markerları</a:t>
          </a:r>
          <a:r>
            <a:rPr lang="tr-TR" sz="1600" b="1" dirty="0" smtClean="0"/>
            <a:t>; </a:t>
          </a:r>
        </a:p>
        <a:p>
          <a:r>
            <a:rPr lang="tr-TR" sz="1600" dirty="0" smtClean="0"/>
            <a:t>CA125, HE4, HCG,AFP, LDH</a:t>
          </a:r>
          <a:endParaRPr lang="tr-TR" sz="1600" dirty="0"/>
        </a:p>
      </dgm:t>
    </dgm:pt>
    <dgm:pt modelId="{85706142-F2EB-4C5F-8B2F-7B2ADC509175}" type="parTrans" cxnId="{2EC8D058-622C-490F-B6CE-BA290EBCE30C}">
      <dgm:prSet/>
      <dgm:spPr/>
      <dgm:t>
        <a:bodyPr/>
        <a:lstStyle/>
        <a:p>
          <a:endParaRPr lang="tr-TR"/>
        </a:p>
      </dgm:t>
    </dgm:pt>
    <dgm:pt modelId="{FEE98338-DB2E-4F42-B27D-879A80414BF5}" type="sibTrans" cxnId="{2EC8D058-622C-490F-B6CE-BA290EBCE30C}">
      <dgm:prSet/>
      <dgm:spPr/>
      <dgm:t>
        <a:bodyPr/>
        <a:lstStyle/>
        <a:p>
          <a:endParaRPr lang="tr-TR"/>
        </a:p>
      </dgm:t>
    </dgm:pt>
    <dgm:pt modelId="{7481E152-DEDB-4D04-88CB-490EB1675FE7}" type="pres">
      <dgm:prSet presAssocID="{575D609D-17B7-47E6-8FDB-2F5A1FB0AC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329DC4-53AF-41B9-930F-016D36BDF3DB}" type="pres">
      <dgm:prSet presAssocID="{575D609D-17B7-47E6-8FDB-2F5A1FB0ACB1}" presName="radial" presStyleCnt="0">
        <dgm:presLayoutVars>
          <dgm:animLvl val="ctr"/>
        </dgm:presLayoutVars>
      </dgm:prSet>
      <dgm:spPr/>
    </dgm:pt>
    <dgm:pt modelId="{4EA27D0A-2094-4800-9424-96672A51C280}" type="pres">
      <dgm:prSet presAssocID="{3B8922B0-1CC7-41CC-84E6-483D74F809B6}" presName="centerShape" presStyleLbl="vennNode1" presStyleIdx="0" presStyleCnt="4" custLinFactNeighborX="2155" custLinFactNeighborY="-2155"/>
      <dgm:spPr/>
      <dgm:t>
        <a:bodyPr/>
        <a:lstStyle/>
        <a:p>
          <a:endParaRPr lang="tr-TR"/>
        </a:p>
      </dgm:t>
    </dgm:pt>
    <dgm:pt modelId="{065082C9-8C24-4AFA-AA84-84D0443843DD}" type="pres">
      <dgm:prSet presAssocID="{9FB8C8EA-5894-4679-8BBB-5F659B593DA6}" presName="node" presStyleLbl="vennNode1" presStyleIdx="1" presStyleCnt="4" custScaleX="161482" custScaleY="1645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C1D231-5580-42F7-ABE5-91536C06E43D}" type="pres">
      <dgm:prSet presAssocID="{7FFF61F0-4D91-4C02-A0CD-7A30F8C972F2}" presName="node" presStyleLbl="vennNode1" presStyleIdx="2" presStyleCnt="4" custScaleX="169709" custScaleY="1707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0B2C5F-6FE4-4CA7-AEDB-39FCAFC65BBD}" type="pres">
      <dgm:prSet presAssocID="{FA4C590F-5D45-4B95-94A5-9CA0F8A2A43C}" presName="node" presStyleLbl="vennNode1" presStyleIdx="3" presStyleCnt="4" custScaleX="187063" custScaleY="1649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91607F-A171-4C26-B499-49502970717E}" srcId="{3B8922B0-1CC7-41CC-84E6-483D74F809B6}" destId="{9FB8C8EA-5894-4679-8BBB-5F659B593DA6}" srcOrd="0" destOrd="0" parTransId="{E9A2A3AB-5A61-44CE-910D-4F1D8B067CCF}" sibTransId="{63FF6A05-70DB-47E2-AB3C-8AB81A522E8A}"/>
    <dgm:cxn modelId="{2EC8D058-622C-490F-B6CE-BA290EBCE30C}" srcId="{3B8922B0-1CC7-41CC-84E6-483D74F809B6}" destId="{7FFF61F0-4D91-4C02-A0CD-7A30F8C972F2}" srcOrd="1" destOrd="0" parTransId="{85706142-F2EB-4C5F-8B2F-7B2ADC509175}" sibTransId="{FEE98338-DB2E-4F42-B27D-879A80414BF5}"/>
    <dgm:cxn modelId="{D682F6B4-C4CD-4A34-B489-1370DFD56DC3}" type="presOf" srcId="{FA4C590F-5D45-4B95-94A5-9CA0F8A2A43C}" destId="{C00B2C5F-6FE4-4CA7-AEDB-39FCAFC65BBD}" srcOrd="0" destOrd="0" presId="urn:microsoft.com/office/officeart/2005/8/layout/radial3"/>
    <dgm:cxn modelId="{9A8C62BD-5906-4900-BCFC-A37EF9A4FB33}" srcId="{575D609D-17B7-47E6-8FDB-2F5A1FB0ACB1}" destId="{3B8922B0-1CC7-41CC-84E6-483D74F809B6}" srcOrd="0" destOrd="0" parTransId="{E93EDD84-AA21-4E60-9122-AE76D1FFF4C3}" sibTransId="{E3FE5BF1-B85E-4360-82E6-71734BF44FFC}"/>
    <dgm:cxn modelId="{9531835B-DFD5-4474-A031-6B779101AFE4}" srcId="{3B8922B0-1CC7-41CC-84E6-483D74F809B6}" destId="{FA4C590F-5D45-4B95-94A5-9CA0F8A2A43C}" srcOrd="2" destOrd="0" parTransId="{4E15BB71-7C4F-42B8-BDD8-77A5F3A6E350}" sibTransId="{BECE4AA1-9743-411C-889F-E54A25720BBF}"/>
    <dgm:cxn modelId="{A8366EEC-51FB-4061-B419-27E4E5B245F3}" type="presOf" srcId="{7FFF61F0-4D91-4C02-A0CD-7A30F8C972F2}" destId="{3BC1D231-5580-42F7-ABE5-91536C06E43D}" srcOrd="0" destOrd="0" presId="urn:microsoft.com/office/officeart/2005/8/layout/radial3"/>
    <dgm:cxn modelId="{11441537-66A1-4185-AEB8-D983F9502F1B}" type="presOf" srcId="{3B8922B0-1CC7-41CC-84E6-483D74F809B6}" destId="{4EA27D0A-2094-4800-9424-96672A51C280}" srcOrd="0" destOrd="0" presId="urn:microsoft.com/office/officeart/2005/8/layout/radial3"/>
    <dgm:cxn modelId="{9BEFBDDA-2735-4CCB-80AF-072C9132927A}" type="presOf" srcId="{575D609D-17B7-47E6-8FDB-2F5A1FB0ACB1}" destId="{7481E152-DEDB-4D04-88CB-490EB1675FE7}" srcOrd="0" destOrd="0" presId="urn:microsoft.com/office/officeart/2005/8/layout/radial3"/>
    <dgm:cxn modelId="{66E95B27-0E99-423F-A607-3D3F40BB0A7F}" type="presOf" srcId="{9FB8C8EA-5894-4679-8BBB-5F659B593DA6}" destId="{065082C9-8C24-4AFA-AA84-84D0443843DD}" srcOrd="0" destOrd="0" presId="urn:microsoft.com/office/officeart/2005/8/layout/radial3"/>
    <dgm:cxn modelId="{40C1E0F9-F0B8-4537-94F3-913032C5CD67}" type="presParOf" srcId="{7481E152-DEDB-4D04-88CB-490EB1675FE7}" destId="{67329DC4-53AF-41B9-930F-016D36BDF3DB}" srcOrd="0" destOrd="0" presId="urn:microsoft.com/office/officeart/2005/8/layout/radial3"/>
    <dgm:cxn modelId="{2182BAAD-D102-4E24-AFC9-F068AE1A3E25}" type="presParOf" srcId="{67329DC4-53AF-41B9-930F-016D36BDF3DB}" destId="{4EA27D0A-2094-4800-9424-96672A51C280}" srcOrd="0" destOrd="0" presId="urn:microsoft.com/office/officeart/2005/8/layout/radial3"/>
    <dgm:cxn modelId="{B28BF527-C92D-4984-88FC-2185037AF37B}" type="presParOf" srcId="{67329DC4-53AF-41B9-930F-016D36BDF3DB}" destId="{065082C9-8C24-4AFA-AA84-84D0443843DD}" srcOrd="1" destOrd="0" presId="urn:microsoft.com/office/officeart/2005/8/layout/radial3"/>
    <dgm:cxn modelId="{BCB0C9DB-36BB-4F05-8B1A-48FF21609A4C}" type="presParOf" srcId="{67329DC4-53AF-41B9-930F-016D36BDF3DB}" destId="{3BC1D231-5580-42F7-ABE5-91536C06E43D}" srcOrd="2" destOrd="0" presId="urn:microsoft.com/office/officeart/2005/8/layout/radial3"/>
    <dgm:cxn modelId="{418A350A-62A6-40FE-828A-68323BBC60DD}" type="presParOf" srcId="{67329DC4-53AF-41B9-930F-016D36BDF3DB}" destId="{C00B2C5F-6FE4-4CA7-AEDB-39FCAFC65BB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450C7-33F7-4DA1-B3D9-2910A08A66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38A371-B5C6-4BAF-9892-831C7C92B1D1}">
      <dgm:prSet phldrT="[Metin]" custT="1"/>
      <dgm:spPr/>
      <dgm:t>
        <a:bodyPr/>
        <a:lstStyle/>
        <a:p>
          <a:r>
            <a:rPr lang="tr-TR" sz="3200" dirty="0" smtClean="0"/>
            <a:t>≤20 </a:t>
          </a:r>
          <a:r>
            <a:rPr lang="tr-TR" sz="3200" dirty="0" err="1" smtClean="0"/>
            <a:t>hf</a:t>
          </a:r>
          <a:r>
            <a:rPr lang="tr-TR" sz="3200" dirty="0" smtClean="0"/>
            <a:t> gebelik</a:t>
          </a:r>
          <a:endParaRPr lang="tr-TR" sz="3200" dirty="0"/>
        </a:p>
      </dgm:t>
    </dgm:pt>
    <dgm:pt modelId="{90E7A4F2-2BEA-4AFB-BB2C-F4C34BBB1263}" type="parTrans" cxnId="{DFAD5CD3-1612-431C-B6D8-CB72255B1FD8}">
      <dgm:prSet/>
      <dgm:spPr/>
      <dgm:t>
        <a:bodyPr/>
        <a:lstStyle/>
        <a:p>
          <a:endParaRPr lang="tr-TR"/>
        </a:p>
      </dgm:t>
    </dgm:pt>
    <dgm:pt modelId="{4851C525-7379-4AF5-90CA-2946053C2B84}" type="sibTrans" cxnId="{DFAD5CD3-1612-431C-B6D8-CB72255B1FD8}">
      <dgm:prSet/>
      <dgm:spPr/>
      <dgm:t>
        <a:bodyPr/>
        <a:lstStyle/>
        <a:p>
          <a:endParaRPr lang="tr-TR"/>
        </a:p>
      </dgm:t>
    </dgm:pt>
    <dgm:pt modelId="{9E8E4D9F-047D-4325-958E-FC2F5F799691}" type="asst">
      <dgm:prSet phldrT="[Metin]" custT="1"/>
      <dgm:spPr/>
      <dgm:t>
        <a:bodyPr/>
        <a:lstStyle/>
        <a:p>
          <a:r>
            <a:rPr lang="tr-TR" sz="2000" dirty="0" smtClean="0"/>
            <a:t>1A</a:t>
          </a:r>
          <a:endParaRPr lang="tr-TR" sz="2000" dirty="0"/>
        </a:p>
      </dgm:t>
    </dgm:pt>
    <dgm:pt modelId="{43810AEA-379C-4D25-88CA-0156646A71C1}" type="parTrans" cxnId="{9D051D2B-C518-4FF0-9076-72298DD66DDC}">
      <dgm:prSet/>
      <dgm:spPr/>
      <dgm:t>
        <a:bodyPr/>
        <a:lstStyle/>
        <a:p>
          <a:endParaRPr lang="tr-TR"/>
        </a:p>
      </dgm:t>
    </dgm:pt>
    <dgm:pt modelId="{102FC6A4-BC96-4B66-9249-B42055630AD7}" type="sibTrans" cxnId="{9D051D2B-C518-4FF0-9076-72298DD66DDC}">
      <dgm:prSet/>
      <dgm:spPr/>
      <dgm:t>
        <a:bodyPr/>
        <a:lstStyle/>
        <a:p>
          <a:endParaRPr lang="tr-TR"/>
        </a:p>
      </dgm:t>
    </dgm:pt>
    <dgm:pt modelId="{299AFC4D-A7FF-4134-B700-9666E0F8130E}" type="asst">
      <dgm:prSet phldrT="[Metin]" custT="1"/>
      <dgm:spPr/>
      <dgm:t>
        <a:bodyPr/>
        <a:lstStyle/>
        <a:p>
          <a:r>
            <a:rPr lang="tr-TR" sz="2000" dirty="0" smtClean="0"/>
            <a:t>1B1</a:t>
          </a:r>
          <a:endParaRPr lang="tr-TR" sz="2000" dirty="0"/>
        </a:p>
      </dgm:t>
    </dgm:pt>
    <dgm:pt modelId="{357CBE46-9DA6-495E-B462-AAC81E1FE763}" type="parTrans" cxnId="{1EE601D6-F792-4B43-BEB8-E20FCFEB3DCA}">
      <dgm:prSet/>
      <dgm:spPr/>
      <dgm:t>
        <a:bodyPr/>
        <a:lstStyle/>
        <a:p>
          <a:endParaRPr lang="tr-TR"/>
        </a:p>
      </dgm:t>
    </dgm:pt>
    <dgm:pt modelId="{57F14AC1-6D75-48AB-BBFC-7DE5E1638E37}" type="sibTrans" cxnId="{1EE601D6-F792-4B43-BEB8-E20FCFEB3DCA}">
      <dgm:prSet/>
      <dgm:spPr/>
      <dgm:t>
        <a:bodyPr/>
        <a:lstStyle/>
        <a:p>
          <a:endParaRPr lang="tr-TR"/>
        </a:p>
      </dgm:t>
    </dgm:pt>
    <dgm:pt modelId="{9E90243A-0340-47AF-9344-7190AA2EDEBB}" type="asst">
      <dgm:prSet phldrT="[Metin]" custT="1"/>
      <dgm:spPr/>
      <dgm:t>
        <a:bodyPr/>
        <a:lstStyle/>
        <a:p>
          <a:r>
            <a:rPr lang="tr-TR" sz="2000" dirty="0" smtClean="0"/>
            <a:t>1B2-IIA</a:t>
          </a:r>
          <a:endParaRPr lang="tr-TR" sz="2000" dirty="0"/>
        </a:p>
      </dgm:t>
    </dgm:pt>
    <dgm:pt modelId="{C4C53663-6043-4DF3-A820-8E86CD100AAE}" type="parTrans" cxnId="{640B03A6-8B63-4EFC-85FE-9981C21A9811}">
      <dgm:prSet/>
      <dgm:spPr/>
      <dgm:t>
        <a:bodyPr/>
        <a:lstStyle/>
        <a:p>
          <a:endParaRPr lang="tr-TR"/>
        </a:p>
      </dgm:t>
    </dgm:pt>
    <dgm:pt modelId="{2BFEBA65-FF8D-49D5-85DA-2CD2CFECE07D}" type="sibTrans" cxnId="{640B03A6-8B63-4EFC-85FE-9981C21A9811}">
      <dgm:prSet/>
      <dgm:spPr/>
      <dgm:t>
        <a:bodyPr/>
        <a:lstStyle/>
        <a:p>
          <a:endParaRPr lang="tr-TR"/>
        </a:p>
      </dgm:t>
    </dgm:pt>
    <dgm:pt modelId="{D43E58DF-19E2-45BF-ABBC-116CF7437025}" type="asst">
      <dgm:prSet phldrT="[Metin]" custT="1"/>
      <dgm:spPr/>
      <dgm:t>
        <a:bodyPr/>
        <a:lstStyle/>
        <a:p>
          <a:r>
            <a:rPr lang="tr-TR" sz="2000" dirty="0" smtClean="0"/>
            <a:t>IIB-IVA</a:t>
          </a:r>
          <a:endParaRPr lang="tr-TR" sz="2000" dirty="0"/>
        </a:p>
      </dgm:t>
    </dgm:pt>
    <dgm:pt modelId="{7D993A91-0C30-45BB-8C9A-EAEDFE4C61EB}" type="parTrans" cxnId="{F3625A09-53CF-4A33-86BC-4AFA98E8CF76}">
      <dgm:prSet/>
      <dgm:spPr/>
      <dgm:t>
        <a:bodyPr/>
        <a:lstStyle/>
        <a:p>
          <a:endParaRPr lang="tr-TR"/>
        </a:p>
      </dgm:t>
    </dgm:pt>
    <dgm:pt modelId="{643F5FEB-592E-418E-89BB-2F3A45B301BE}" type="sibTrans" cxnId="{F3625A09-53CF-4A33-86BC-4AFA98E8CF76}">
      <dgm:prSet/>
      <dgm:spPr/>
      <dgm:t>
        <a:bodyPr/>
        <a:lstStyle/>
        <a:p>
          <a:endParaRPr lang="tr-TR"/>
        </a:p>
      </dgm:t>
    </dgm:pt>
    <dgm:pt modelId="{629935A8-2B06-4B9F-814D-DC41DEEE49DF}">
      <dgm:prSet custT="1"/>
      <dgm:spPr/>
      <dgm:t>
        <a:bodyPr/>
        <a:lstStyle/>
        <a:p>
          <a:r>
            <a:rPr lang="tr-TR" sz="1400" b="1" dirty="0" smtClean="0"/>
            <a:t>Planlı tedavi geciktirme kabul edilebilir; </a:t>
          </a:r>
          <a:r>
            <a:rPr lang="tr-TR" sz="1400" dirty="0" smtClean="0"/>
            <a:t>doğum </a:t>
          </a:r>
          <a:r>
            <a:rPr lang="tr-TR" sz="1400" dirty="0" err="1" smtClean="0"/>
            <a:t>obstetrik</a:t>
          </a:r>
          <a:r>
            <a:rPr lang="tr-TR" sz="1400" dirty="0" smtClean="0"/>
            <a:t> duruma göre</a:t>
          </a:r>
          <a:endParaRPr lang="tr-TR" sz="1400" dirty="0"/>
        </a:p>
      </dgm:t>
    </dgm:pt>
    <dgm:pt modelId="{0506CB60-B495-42A2-8962-EC73E5A96538}" type="parTrans" cxnId="{7322916B-90DA-483E-934F-262EF71894C5}">
      <dgm:prSet/>
      <dgm:spPr/>
      <dgm:t>
        <a:bodyPr/>
        <a:lstStyle/>
        <a:p>
          <a:endParaRPr lang="tr-TR"/>
        </a:p>
      </dgm:t>
    </dgm:pt>
    <dgm:pt modelId="{AACC02A8-C557-4F80-A77F-5097C5DC8273}" type="sibTrans" cxnId="{7322916B-90DA-483E-934F-262EF71894C5}">
      <dgm:prSet/>
      <dgm:spPr/>
      <dgm:t>
        <a:bodyPr/>
        <a:lstStyle/>
        <a:p>
          <a:endParaRPr lang="tr-TR"/>
        </a:p>
      </dgm:t>
    </dgm:pt>
    <dgm:pt modelId="{76ABCFB0-A7E4-430E-BE37-B38ACF59BC1A}">
      <dgm:prSet custT="1"/>
      <dgm:spPr/>
      <dgm:t>
        <a:bodyPr/>
        <a:lstStyle/>
        <a:p>
          <a:pPr algn="ctr"/>
          <a:r>
            <a:rPr lang="tr-TR" sz="1400" dirty="0" err="1" smtClean="0"/>
            <a:t>Fetus</a:t>
          </a:r>
          <a:r>
            <a:rPr lang="tr-TR" sz="1400" dirty="0" smtClean="0"/>
            <a:t> in </a:t>
          </a:r>
          <a:r>
            <a:rPr lang="tr-TR" sz="1400" dirty="0" err="1" smtClean="0"/>
            <a:t>situ</a:t>
          </a:r>
          <a:r>
            <a:rPr lang="tr-TR" sz="1400" dirty="0" smtClean="0"/>
            <a:t> radikal </a:t>
          </a:r>
          <a:r>
            <a:rPr lang="tr-TR" sz="1400" dirty="0" err="1" smtClean="0"/>
            <a:t>histerektomi+LN</a:t>
          </a:r>
          <a:r>
            <a:rPr lang="tr-TR" sz="1400" dirty="0" smtClean="0"/>
            <a:t> seçili durumda radikal </a:t>
          </a:r>
          <a:r>
            <a:rPr lang="tr-TR" sz="1400" dirty="0" err="1" smtClean="0"/>
            <a:t>trakelektomi+LN</a:t>
          </a:r>
          <a:endParaRPr lang="tr-TR" sz="1400" dirty="0"/>
        </a:p>
      </dgm:t>
    </dgm:pt>
    <dgm:pt modelId="{65E4129C-4B58-4696-817B-485F5CF18804}" type="parTrans" cxnId="{714E1540-6DC8-4532-9C8B-FF02DE1473F0}">
      <dgm:prSet/>
      <dgm:spPr/>
      <dgm:t>
        <a:bodyPr/>
        <a:lstStyle/>
        <a:p>
          <a:endParaRPr lang="tr-TR"/>
        </a:p>
      </dgm:t>
    </dgm:pt>
    <dgm:pt modelId="{55B469BC-7F7B-4A18-9E07-4F4079F6C9B5}" type="sibTrans" cxnId="{714E1540-6DC8-4532-9C8B-FF02DE1473F0}">
      <dgm:prSet/>
      <dgm:spPr/>
      <dgm:t>
        <a:bodyPr/>
        <a:lstStyle/>
        <a:p>
          <a:endParaRPr lang="tr-TR"/>
        </a:p>
      </dgm:t>
    </dgm:pt>
    <dgm:pt modelId="{D08C460B-420E-49F3-BC33-10CFF90E1636}">
      <dgm:prSet custT="1"/>
      <dgm:spPr/>
      <dgm:t>
        <a:bodyPr/>
        <a:lstStyle/>
        <a:p>
          <a:pPr algn="l"/>
          <a:r>
            <a:rPr lang="tr-TR" sz="1200" b="1" dirty="0" smtClean="0"/>
            <a:t>Gebelik devamı isteniyorsa planlı geciktirme kabul edilebilir; </a:t>
          </a:r>
          <a:r>
            <a:rPr lang="tr-TR" sz="1200" b="0" dirty="0" smtClean="0"/>
            <a:t>C/S-</a:t>
          </a:r>
          <a:r>
            <a:rPr lang="tr-TR" sz="1200" b="0" dirty="0" err="1" smtClean="0"/>
            <a:t>Rad</a:t>
          </a:r>
          <a:r>
            <a:rPr lang="tr-TR" sz="1200" b="0" dirty="0" smtClean="0"/>
            <a:t>. </a:t>
          </a:r>
          <a:r>
            <a:rPr lang="tr-TR" sz="1200" dirty="0" err="1" smtClean="0"/>
            <a:t>Histerektomi+LN</a:t>
          </a:r>
          <a:r>
            <a:rPr lang="tr-TR" sz="1200" dirty="0" smtClean="0"/>
            <a:t> 34-36.hf </a:t>
          </a:r>
          <a:r>
            <a:rPr lang="tr-TR" sz="1200" dirty="0" err="1" smtClean="0"/>
            <a:t>antenatal</a:t>
          </a:r>
          <a:r>
            <a:rPr lang="tr-TR" sz="1200" dirty="0" smtClean="0"/>
            <a:t> </a:t>
          </a:r>
          <a:r>
            <a:rPr lang="tr-TR" sz="1200" dirty="0" err="1" smtClean="0"/>
            <a:t>kortikoid</a:t>
          </a:r>
          <a:r>
            <a:rPr lang="tr-TR" sz="1200" dirty="0" smtClean="0"/>
            <a:t> sonrası</a:t>
          </a:r>
          <a:endParaRPr lang="tr-TR" sz="1200" dirty="0"/>
        </a:p>
      </dgm:t>
    </dgm:pt>
    <dgm:pt modelId="{682D892A-65FC-4861-B160-E42C43BB8F73}" type="parTrans" cxnId="{CA8FCB55-12D7-4996-A9CF-A2F2C6E3BB79}">
      <dgm:prSet/>
      <dgm:spPr/>
      <dgm:t>
        <a:bodyPr/>
        <a:lstStyle/>
        <a:p>
          <a:endParaRPr lang="tr-TR"/>
        </a:p>
      </dgm:t>
    </dgm:pt>
    <dgm:pt modelId="{58B4AE0E-4695-4510-A2DE-10162AAEA99B}" type="sibTrans" cxnId="{CA8FCB55-12D7-4996-A9CF-A2F2C6E3BB79}">
      <dgm:prSet/>
      <dgm:spPr/>
      <dgm:t>
        <a:bodyPr/>
        <a:lstStyle/>
        <a:p>
          <a:endParaRPr lang="tr-TR"/>
        </a:p>
      </dgm:t>
    </dgm:pt>
    <dgm:pt modelId="{1F6F3658-6B86-4498-9C47-83E6FBEC7529}">
      <dgm:prSet custT="1"/>
      <dgm:spPr/>
      <dgm:t>
        <a:bodyPr/>
        <a:lstStyle/>
        <a:p>
          <a:r>
            <a:rPr lang="tr-TR" sz="1200" dirty="0" smtClean="0"/>
            <a:t>KRT ,</a:t>
          </a:r>
          <a:r>
            <a:rPr lang="tr-TR" sz="1200" dirty="0" err="1" smtClean="0"/>
            <a:t>spontan</a:t>
          </a:r>
          <a:r>
            <a:rPr lang="tr-TR" sz="1200" dirty="0" smtClean="0"/>
            <a:t> </a:t>
          </a:r>
          <a:r>
            <a:rPr lang="tr-TR" sz="1200" dirty="0" err="1" smtClean="0"/>
            <a:t>abort</a:t>
          </a:r>
          <a:r>
            <a:rPr lang="tr-TR" sz="1200" dirty="0" smtClean="0"/>
            <a:t> sonrası HDR BT . </a:t>
          </a:r>
          <a:r>
            <a:rPr lang="tr-TR" sz="1200" b="1" dirty="0" smtClean="0"/>
            <a:t>seçili </a:t>
          </a:r>
          <a:r>
            <a:rPr lang="tr-TR" sz="1200" b="1" dirty="0" err="1" smtClean="0"/>
            <a:t>durumda</a:t>
          </a:r>
          <a:r>
            <a:rPr lang="tr-TR" sz="1200" dirty="0" err="1" smtClean="0"/>
            <a:t>;fetus</a:t>
          </a:r>
          <a:r>
            <a:rPr lang="tr-TR" sz="1200" dirty="0" smtClean="0"/>
            <a:t> in </a:t>
          </a:r>
          <a:r>
            <a:rPr lang="tr-TR" sz="1200" dirty="0" err="1" smtClean="0"/>
            <a:t>situ</a:t>
          </a:r>
          <a:r>
            <a:rPr lang="tr-TR" sz="1200" dirty="0" smtClean="0"/>
            <a:t> radikal </a:t>
          </a:r>
          <a:r>
            <a:rPr lang="tr-TR" sz="1200" dirty="0" err="1" smtClean="0"/>
            <a:t>histerektomi+LN</a:t>
          </a:r>
          <a:endParaRPr lang="tr-TR" sz="1200" dirty="0"/>
        </a:p>
      </dgm:t>
    </dgm:pt>
    <dgm:pt modelId="{7E7C18DC-CE99-4881-A387-69F2D5B5E327}" type="parTrans" cxnId="{5D56B538-55B9-4F2C-B382-375ACA4620BD}">
      <dgm:prSet/>
      <dgm:spPr/>
      <dgm:t>
        <a:bodyPr/>
        <a:lstStyle/>
        <a:p>
          <a:endParaRPr lang="tr-TR"/>
        </a:p>
      </dgm:t>
    </dgm:pt>
    <dgm:pt modelId="{F4A1167C-99DF-4087-B092-DF58740FB5EE}" type="sibTrans" cxnId="{5D56B538-55B9-4F2C-B382-375ACA4620BD}">
      <dgm:prSet/>
      <dgm:spPr/>
      <dgm:t>
        <a:bodyPr/>
        <a:lstStyle/>
        <a:p>
          <a:endParaRPr lang="tr-TR"/>
        </a:p>
      </dgm:t>
    </dgm:pt>
    <dgm:pt modelId="{6A25AA77-AF7C-43D4-BF36-0A7E37BE0375}">
      <dgm:prSet custT="1"/>
      <dgm:spPr/>
      <dgm:t>
        <a:bodyPr/>
        <a:lstStyle/>
        <a:p>
          <a:r>
            <a:rPr lang="tr-TR" sz="1200" b="1" dirty="0" smtClean="0"/>
            <a:t>Gebelik isteniyorsa </a:t>
          </a:r>
          <a:r>
            <a:rPr lang="tr-TR" sz="1200" dirty="0" err="1" smtClean="0"/>
            <a:t>neoadjuvan</a:t>
          </a:r>
          <a:r>
            <a:rPr lang="tr-TR" sz="1200" dirty="0" smtClean="0"/>
            <a:t> KT;C/S-</a:t>
          </a:r>
          <a:r>
            <a:rPr lang="tr-TR" sz="1200" dirty="0" err="1" smtClean="0"/>
            <a:t>Rad</a:t>
          </a:r>
          <a:r>
            <a:rPr lang="tr-TR" sz="1200" dirty="0" smtClean="0"/>
            <a:t>. </a:t>
          </a:r>
          <a:r>
            <a:rPr lang="tr-TR" sz="1200" dirty="0" err="1" smtClean="0"/>
            <a:t>Histerktomi+LN</a:t>
          </a:r>
          <a:r>
            <a:rPr lang="tr-TR" sz="1200" dirty="0" smtClean="0"/>
            <a:t> 34-36.hf </a:t>
          </a:r>
          <a:r>
            <a:rPr lang="tr-TR" sz="1200" dirty="0" err="1" smtClean="0"/>
            <a:t>antenatal</a:t>
          </a:r>
          <a:r>
            <a:rPr lang="tr-TR" sz="1200" dirty="0" smtClean="0"/>
            <a:t> </a:t>
          </a:r>
          <a:r>
            <a:rPr lang="tr-TR" sz="1200" dirty="0" err="1" smtClean="0"/>
            <a:t>kortikoid</a:t>
          </a:r>
          <a:r>
            <a:rPr lang="tr-TR" sz="1200" dirty="0" smtClean="0"/>
            <a:t> sonrası</a:t>
          </a:r>
          <a:endParaRPr lang="tr-TR" sz="1200" dirty="0"/>
        </a:p>
      </dgm:t>
    </dgm:pt>
    <dgm:pt modelId="{129BFBDE-B7AD-4924-A9DB-2238CEA036A0}" type="parTrans" cxnId="{EDB0204F-A89F-4691-97D9-923B3D6E4BC5}">
      <dgm:prSet/>
      <dgm:spPr/>
      <dgm:t>
        <a:bodyPr/>
        <a:lstStyle/>
        <a:p>
          <a:endParaRPr lang="tr-TR"/>
        </a:p>
      </dgm:t>
    </dgm:pt>
    <dgm:pt modelId="{4A618563-ACBB-4546-9536-69FF292CEBFA}" type="sibTrans" cxnId="{EDB0204F-A89F-4691-97D9-923B3D6E4BC5}">
      <dgm:prSet/>
      <dgm:spPr/>
      <dgm:t>
        <a:bodyPr/>
        <a:lstStyle/>
        <a:p>
          <a:endParaRPr lang="tr-TR"/>
        </a:p>
      </dgm:t>
    </dgm:pt>
    <dgm:pt modelId="{4874F044-9445-48C8-BB76-44E739D321F1}">
      <dgm:prSet/>
      <dgm:spPr/>
      <dgm:t>
        <a:bodyPr/>
        <a:lstStyle/>
        <a:p>
          <a:r>
            <a:rPr lang="tr-TR" dirty="0" smtClean="0"/>
            <a:t>İv. CT; </a:t>
          </a:r>
          <a:r>
            <a:rPr lang="tr-TR" dirty="0" err="1" smtClean="0"/>
            <a:t>palliative</a:t>
          </a:r>
          <a:r>
            <a:rPr lang="tr-TR" dirty="0" smtClean="0"/>
            <a:t> RT </a:t>
          </a:r>
          <a:r>
            <a:rPr lang="tr-TR" dirty="0" err="1" smtClean="0"/>
            <a:t>spontan</a:t>
          </a:r>
          <a:r>
            <a:rPr lang="tr-TR" dirty="0" smtClean="0"/>
            <a:t> </a:t>
          </a:r>
          <a:r>
            <a:rPr lang="tr-TR" dirty="0" err="1" smtClean="0"/>
            <a:t>abortus</a:t>
          </a:r>
          <a:r>
            <a:rPr lang="tr-TR" dirty="0" smtClean="0"/>
            <a:t>; klinik çalışma</a:t>
          </a:r>
          <a:endParaRPr lang="tr-TR" dirty="0"/>
        </a:p>
      </dgm:t>
    </dgm:pt>
    <dgm:pt modelId="{A6914796-BF53-4634-BC26-0267ABC6BBE5}" type="parTrans" cxnId="{44C276C3-C26A-4D06-B12B-DB3EF5BDBAE8}">
      <dgm:prSet/>
      <dgm:spPr/>
      <dgm:t>
        <a:bodyPr/>
        <a:lstStyle/>
        <a:p>
          <a:endParaRPr lang="tr-TR"/>
        </a:p>
      </dgm:t>
    </dgm:pt>
    <dgm:pt modelId="{9592AABC-1F6F-4461-B19B-AA1395B09F34}" type="sibTrans" cxnId="{44C276C3-C26A-4D06-B12B-DB3EF5BDBAE8}">
      <dgm:prSet/>
      <dgm:spPr/>
      <dgm:t>
        <a:bodyPr/>
        <a:lstStyle/>
        <a:p>
          <a:endParaRPr lang="tr-TR"/>
        </a:p>
      </dgm:t>
    </dgm:pt>
    <dgm:pt modelId="{78E103B9-8C70-4B83-BA03-8E9E6FE36D64}">
      <dgm:prSet custT="1"/>
      <dgm:spPr/>
      <dgm:t>
        <a:bodyPr/>
        <a:lstStyle/>
        <a:p>
          <a:r>
            <a:rPr lang="tr-TR" sz="1400" dirty="0" smtClean="0"/>
            <a:t> KRT sonrası </a:t>
          </a:r>
          <a:r>
            <a:rPr lang="tr-TR" sz="1400" dirty="0" err="1" smtClean="0"/>
            <a:t>abort</a:t>
          </a:r>
          <a:r>
            <a:rPr lang="tr-TR" sz="1400" dirty="0" smtClean="0"/>
            <a:t> </a:t>
          </a:r>
          <a:r>
            <a:rPr lang="tr-TR" sz="1400" dirty="0" err="1" smtClean="0"/>
            <a:t>ileHDR</a:t>
          </a:r>
          <a:r>
            <a:rPr lang="tr-TR" sz="1400" dirty="0" smtClean="0"/>
            <a:t> BT</a:t>
          </a:r>
          <a:endParaRPr lang="tr-TR" sz="1400" dirty="0"/>
        </a:p>
      </dgm:t>
    </dgm:pt>
    <dgm:pt modelId="{B6980989-D890-4A6D-B61B-28BB79EAEA14}" type="parTrans" cxnId="{E0E76D2C-3CD2-48F6-B218-3037E7B742F3}">
      <dgm:prSet/>
      <dgm:spPr/>
      <dgm:t>
        <a:bodyPr/>
        <a:lstStyle/>
        <a:p>
          <a:endParaRPr lang="tr-TR"/>
        </a:p>
      </dgm:t>
    </dgm:pt>
    <dgm:pt modelId="{61ACBE70-49FC-4792-8C2D-C4EFEA251138}" type="sibTrans" cxnId="{E0E76D2C-3CD2-48F6-B218-3037E7B742F3}">
      <dgm:prSet/>
      <dgm:spPr/>
      <dgm:t>
        <a:bodyPr/>
        <a:lstStyle/>
        <a:p>
          <a:endParaRPr lang="tr-TR"/>
        </a:p>
      </dgm:t>
    </dgm:pt>
    <dgm:pt modelId="{DC58A19E-3419-47AE-8AEF-E4B625C32650}">
      <dgm:prSet phldrT="[Metin]" custT="1"/>
      <dgm:spPr/>
      <dgm:t>
        <a:bodyPr/>
        <a:lstStyle/>
        <a:p>
          <a:r>
            <a:rPr lang="tr-TR" sz="2000" dirty="0" smtClean="0"/>
            <a:t>IVB ya da </a:t>
          </a:r>
          <a:r>
            <a:rPr lang="tr-TR" sz="2000" dirty="0" err="1" smtClean="0"/>
            <a:t>nüks</a:t>
          </a:r>
          <a:r>
            <a:rPr lang="tr-TR" sz="2000" dirty="0" smtClean="0"/>
            <a:t> </a:t>
          </a:r>
          <a:endParaRPr lang="tr-TR" sz="2000" dirty="0"/>
        </a:p>
      </dgm:t>
    </dgm:pt>
    <dgm:pt modelId="{DFBAF51A-129B-4FD9-8805-9FE7DF88BDCC}" type="sibTrans" cxnId="{F0B3DAD3-F68B-475D-973F-3BF9F8B703F7}">
      <dgm:prSet/>
      <dgm:spPr/>
      <dgm:t>
        <a:bodyPr/>
        <a:lstStyle/>
        <a:p>
          <a:endParaRPr lang="tr-TR"/>
        </a:p>
      </dgm:t>
    </dgm:pt>
    <dgm:pt modelId="{021505CD-DB79-4341-9A14-B02F87708D51}" type="parTrans" cxnId="{F0B3DAD3-F68B-475D-973F-3BF9F8B703F7}">
      <dgm:prSet/>
      <dgm:spPr/>
      <dgm:t>
        <a:bodyPr/>
        <a:lstStyle/>
        <a:p>
          <a:endParaRPr lang="tr-TR"/>
        </a:p>
      </dgm:t>
    </dgm:pt>
    <dgm:pt modelId="{7A748951-C40C-4AE2-B33B-44F1EF00720B}" type="pres">
      <dgm:prSet presAssocID="{0FE450C7-33F7-4DA1-B3D9-2910A08A66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2A2FAE8-C2CA-455F-A9EF-5812C538D54B}" type="pres">
      <dgm:prSet presAssocID="{8038A371-B5C6-4BAF-9892-831C7C92B1D1}" presName="hierRoot1" presStyleCnt="0"/>
      <dgm:spPr/>
    </dgm:pt>
    <dgm:pt modelId="{F89D18F0-5C43-4C5E-A053-60421A93CD85}" type="pres">
      <dgm:prSet presAssocID="{8038A371-B5C6-4BAF-9892-831C7C92B1D1}" presName="composite" presStyleCnt="0"/>
      <dgm:spPr/>
    </dgm:pt>
    <dgm:pt modelId="{865738D5-348E-41C9-B694-9F74132D39C7}" type="pres">
      <dgm:prSet presAssocID="{8038A371-B5C6-4BAF-9892-831C7C92B1D1}" presName="background" presStyleLbl="node0" presStyleIdx="0" presStyleCnt="1"/>
      <dgm:spPr/>
    </dgm:pt>
    <dgm:pt modelId="{548FEFF6-B155-471D-A48F-2209A67B9FAA}" type="pres">
      <dgm:prSet presAssocID="{8038A371-B5C6-4BAF-9892-831C7C92B1D1}" presName="text" presStyleLbl="fgAcc0" presStyleIdx="0" presStyleCnt="1" custScaleX="257809" custLinFactNeighborX="-50291" custLinFactNeighborY="-614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7E9E5F-F311-4AE4-81CD-86CFCCE6AF62}" type="pres">
      <dgm:prSet presAssocID="{8038A371-B5C6-4BAF-9892-831C7C92B1D1}" presName="hierChild2" presStyleCnt="0"/>
      <dgm:spPr/>
    </dgm:pt>
    <dgm:pt modelId="{8B1413F2-6C7F-4513-9FC5-6AACCEB65562}" type="pres">
      <dgm:prSet presAssocID="{43810AEA-379C-4D25-88CA-0156646A71C1}" presName="Name10" presStyleLbl="parChTrans1D2" presStyleIdx="0" presStyleCnt="5"/>
      <dgm:spPr/>
      <dgm:t>
        <a:bodyPr/>
        <a:lstStyle/>
        <a:p>
          <a:endParaRPr lang="tr-TR"/>
        </a:p>
      </dgm:t>
    </dgm:pt>
    <dgm:pt modelId="{A9C064D6-1CC4-403F-8EF6-C694A4E820FF}" type="pres">
      <dgm:prSet presAssocID="{9E8E4D9F-047D-4325-958E-FC2F5F799691}" presName="hierRoot2" presStyleCnt="0"/>
      <dgm:spPr/>
    </dgm:pt>
    <dgm:pt modelId="{1B442036-03F1-4A91-A552-ADA5F9910A97}" type="pres">
      <dgm:prSet presAssocID="{9E8E4D9F-047D-4325-958E-FC2F5F799691}" presName="composite2" presStyleCnt="0"/>
      <dgm:spPr/>
    </dgm:pt>
    <dgm:pt modelId="{350E4D55-5733-4715-A6E4-8AC007B6B74E}" type="pres">
      <dgm:prSet presAssocID="{9E8E4D9F-047D-4325-958E-FC2F5F799691}" presName="background2" presStyleLbl="asst1" presStyleIdx="0" presStyleCnt="4"/>
      <dgm:spPr/>
    </dgm:pt>
    <dgm:pt modelId="{EF977F8D-B992-480B-AB96-7520F8D31293}" type="pres">
      <dgm:prSet presAssocID="{9E8E4D9F-047D-4325-958E-FC2F5F799691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075C3B-B741-48E6-A007-0DF5DD722166}" type="pres">
      <dgm:prSet presAssocID="{9E8E4D9F-047D-4325-958E-FC2F5F799691}" presName="hierChild3" presStyleCnt="0"/>
      <dgm:spPr/>
    </dgm:pt>
    <dgm:pt modelId="{5C8FDA20-BE3A-4CF6-9A6D-62445AB1C8B2}" type="pres">
      <dgm:prSet presAssocID="{0506CB60-B495-42A2-8962-EC73E5A96538}" presName="Name17" presStyleLbl="parChTrans1D3" presStyleIdx="0" presStyleCnt="7"/>
      <dgm:spPr/>
      <dgm:t>
        <a:bodyPr/>
        <a:lstStyle/>
        <a:p>
          <a:endParaRPr lang="tr-TR"/>
        </a:p>
      </dgm:t>
    </dgm:pt>
    <dgm:pt modelId="{9FF2A113-5009-4E23-A729-05A0E4B6A274}" type="pres">
      <dgm:prSet presAssocID="{629935A8-2B06-4B9F-814D-DC41DEEE49DF}" presName="hierRoot3" presStyleCnt="0"/>
      <dgm:spPr/>
    </dgm:pt>
    <dgm:pt modelId="{C526D26A-6ECB-4A70-930D-85059E12224E}" type="pres">
      <dgm:prSet presAssocID="{629935A8-2B06-4B9F-814D-DC41DEEE49DF}" presName="composite3" presStyleCnt="0"/>
      <dgm:spPr/>
    </dgm:pt>
    <dgm:pt modelId="{24019A3A-1E05-41A5-9866-47401AFA5AE6}" type="pres">
      <dgm:prSet presAssocID="{629935A8-2B06-4B9F-814D-DC41DEEE49DF}" presName="background3" presStyleLbl="node3" presStyleIdx="0" presStyleCnt="7"/>
      <dgm:spPr/>
    </dgm:pt>
    <dgm:pt modelId="{BED364D5-C809-4869-B023-FF99919DBD0E}" type="pres">
      <dgm:prSet presAssocID="{629935A8-2B06-4B9F-814D-DC41DEEE49DF}" presName="text3" presStyleLbl="fgAcc3" presStyleIdx="0" presStyleCnt="7" custScaleY="251643" custLinFactNeighborX="172" custLinFactNeighborY="22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08C49F-7E10-4328-99EC-CB118D505F54}" type="pres">
      <dgm:prSet presAssocID="{629935A8-2B06-4B9F-814D-DC41DEEE49DF}" presName="hierChild4" presStyleCnt="0"/>
      <dgm:spPr/>
    </dgm:pt>
    <dgm:pt modelId="{389C079D-D5A0-4B9B-8B6F-B3A66DA19F75}" type="pres">
      <dgm:prSet presAssocID="{357CBE46-9DA6-495E-B462-AAC81E1FE763}" presName="Name10" presStyleLbl="parChTrans1D2" presStyleIdx="1" presStyleCnt="5"/>
      <dgm:spPr/>
      <dgm:t>
        <a:bodyPr/>
        <a:lstStyle/>
        <a:p>
          <a:endParaRPr lang="tr-TR"/>
        </a:p>
      </dgm:t>
    </dgm:pt>
    <dgm:pt modelId="{D74BBE4A-EEBD-4667-A3F8-7010301BF5E2}" type="pres">
      <dgm:prSet presAssocID="{299AFC4D-A7FF-4134-B700-9666E0F8130E}" presName="hierRoot2" presStyleCnt="0"/>
      <dgm:spPr/>
    </dgm:pt>
    <dgm:pt modelId="{824152DB-F8DA-4E6E-8EC9-B4187CCDE381}" type="pres">
      <dgm:prSet presAssocID="{299AFC4D-A7FF-4134-B700-9666E0F8130E}" presName="composite2" presStyleCnt="0"/>
      <dgm:spPr/>
    </dgm:pt>
    <dgm:pt modelId="{3BF65A6C-1583-4276-9BEC-EDA6B9283F77}" type="pres">
      <dgm:prSet presAssocID="{299AFC4D-A7FF-4134-B700-9666E0F8130E}" presName="background2" presStyleLbl="asst1" presStyleIdx="1" presStyleCnt="4"/>
      <dgm:spPr/>
    </dgm:pt>
    <dgm:pt modelId="{07139A24-BAA6-45D2-91AA-7CFA2E5A91BB}" type="pres">
      <dgm:prSet presAssocID="{299AFC4D-A7FF-4134-B700-9666E0F8130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0749D0-1A02-431D-A744-3E6334AE8C47}" type="pres">
      <dgm:prSet presAssocID="{299AFC4D-A7FF-4134-B700-9666E0F8130E}" presName="hierChild3" presStyleCnt="0"/>
      <dgm:spPr/>
    </dgm:pt>
    <dgm:pt modelId="{B2FF3C2A-B2AA-42C2-9EB4-F50BCEBC5C44}" type="pres">
      <dgm:prSet presAssocID="{65E4129C-4B58-4696-817B-485F5CF18804}" presName="Name17" presStyleLbl="parChTrans1D3" presStyleIdx="1" presStyleCnt="7"/>
      <dgm:spPr/>
      <dgm:t>
        <a:bodyPr/>
        <a:lstStyle/>
        <a:p>
          <a:endParaRPr lang="tr-TR"/>
        </a:p>
      </dgm:t>
    </dgm:pt>
    <dgm:pt modelId="{A3EAD980-C70E-4E26-B484-3328B51DA00E}" type="pres">
      <dgm:prSet presAssocID="{76ABCFB0-A7E4-430E-BE37-B38ACF59BC1A}" presName="hierRoot3" presStyleCnt="0"/>
      <dgm:spPr/>
    </dgm:pt>
    <dgm:pt modelId="{D650A3E3-F6C2-4845-BD98-69610A8623B3}" type="pres">
      <dgm:prSet presAssocID="{76ABCFB0-A7E4-430E-BE37-B38ACF59BC1A}" presName="composite3" presStyleCnt="0"/>
      <dgm:spPr/>
    </dgm:pt>
    <dgm:pt modelId="{BD5B7977-6D30-4350-BACF-873771BC8E29}" type="pres">
      <dgm:prSet presAssocID="{76ABCFB0-A7E4-430E-BE37-B38ACF59BC1A}" presName="background3" presStyleLbl="node3" presStyleIdx="1" presStyleCnt="7"/>
      <dgm:spPr/>
    </dgm:pt>
    <dgm:pt modelId="{01297C2F-0D73-463D-B850-6DC860D0E38F}" type="pres">
      <dgm:prSet presAssocID="{76ABCFB0-A7E4-430E-BE37-B38ACF59BC1A}" presName="text3" presStyleLbl="fgAcc3" presStyleIdx="1" presStyleCnt="7" custScaleY="255981" custLinFactNeighborX="-3169" custLinFactNeighborY="-21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25BECC-8B3F-4DE9-948B-D3118074D6EB}" type="pres">
      <dgm:prSet presAssocID="{76ABCFB0-A7E4-430E-BE37-B38ACF59BC1A}" presName="hierChild4" presStyleCnt="0"/>
      <dgm:spPr/>
    </dgm:pt>
    <dgm:pt modelId="{40D1CC89-AB0F-40EB-8B1C-7377D8FE3DCF}" type="pres">
      <dgm:prSet presAssocID="{682D892A-65FC-4861-B160-E42C43BB8F73}" presName="Name17" presStyleLbl="parChTrans1D3" presStyleIdx="2" presStyleCnt="7"/>
      <dgm:spPr/>
      <dgm:t>
        <a:bodyPr/>
        <a:lstStyle/>
        <a:p>
          <a:endParaRPr lang="tr-TR"/>
        </a:p>
      </dgm:t>
    </dgm:pt>
    <dgm:pt modelId="{80A6D4D0-0E89-49F2-9C46-8B7678539856}" type="pres">
      <dgm:prSet presAssocID="{D08C460B-420E-49F3-BC33-10CFF90E1636}" presName="hierRoot3" presStyleCnt="0"/>
      <dgm:spPr/>
    </dgm:pt>
    <dgm:pt modelId="{B9E88E8E-9BB6-42B4-BBA4-3AA07D38050E}" type="pres">
      <dgm:prSet presAssocID="{D08C460B-420E-49F3-BC33-10CFF90E1636}" presName="composite3" presStyleCnt="0"/>
      <dgm:spPr/>
    </dgm:pt>
    <dgm:pt modelId="{89866A4E-C007-4584-938B-913861AE3509}" type="pres">
      <dgm:prSet presAssocID="{D08C460B-420E-49F3-BC33-10CFF90E1636}" presName="background3" presStyleLbl="node3" presStyleIdx="2" presStyleCnt="7"/>
      <dgm:spPr/>
    </dgm:pt>
    <dgm:pt modelId="{00DDD5E9-AEAA-49B0-B9D1-0023C1A6F41C}" type="pres">
      <dgm:prSet presAssocID="{D08C460B-420E-49F3-BC33-10CFF90E1636}" presName="text3" presStyleLbl="fgAcc3" presStyleIdx="2" presStyleCnt="7" custScaleY="2700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CD90EA-8ABD-449B-88CF-05D373BA4D94}" type="pres">
      <dgm:prSet presAssocID="{D08C460B-420E-49F3-BC33-10CFF90E1636}" presName="hierChild4" presStyleCnt="0"/>
      <dgm:spPr/>
    </dgm:pt>
    <dgm:pt modelId="{C0F55FC6-0791-45DF-BAEB-A5B00F41C4D9}" type="pres">
      <dgm:prSet presAssocID="{C4C53663-6043-4DF3-A820-8E86CD100AAE}" presName="Name10" presStyleLbl="parChTrans1D2" presStyleIdx="2" presStyleCnt="5"/>
      <dgm:spPr/>
      <dgm:t>
        <a:bodyPr/>
        <a:lstStyle/>
        <a:p>
          <a:endParaRPr lang="tr-TR"/>
        </a:p>
      </dgm:t>
    </dgm:pt>
    <dgm:pt modelId="{E74CA66B-B136-4399-817A-FCBF11157E86}" type="pres">
      <dgm:prSet presAssocID="{9E90243A-0340-47AF-9344-7190AA2EDEBB}" presName="hierRoot2" presStyleCnt="0"/>
      <dgm:spPr/>
    </dgm:pt>
    <dgm:pt modelId="{FD47B885-2703-48EA-AC25-656886D6E97C}" type="pres">
      <dgm:prSet presAssocID="{9E90243A-0340-47AF-9344-7190AA2EDEBB}" presName="composite2" presStyleCnt="0"/>
      <dgm:spPr/>
    </dgm:pt>
    <dgm:pt modelId="{D1102D68-B70C-449D-8F07-79686AE66F98}" type="pres">
      <dgm:prSet presAssocID="{9E90243A-0340-47AF-9344-7190AA2EDEBB}" presName="background2" presStyleLbl="asst1" presStyleIdx="2" presStyleCnt="4"/>
      <dgm:spPr/>
    </dgm:pt>
    <dgm:pt modelId="{4CA9798B-92D6-4FFA-B23C-0E70EF3B9F8C}" type="pres">
      <dgm:prSet presAssocID="{9E90243A-0340-47AF-9344-7190AA2EDEBB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050555-0B06-48EB-ADD4-6328E8D5FD8C}" type="pres">
      <dgm:prSet presAssocID="{9E90243A-0340-47AF-9344-7190AA2EDEBB}" presName="hierChild3" presStyleCnt="0"/>
      <dgm:spPr/>
    </dgm:pt>
    <dgm:pt modelId="{F09FEFD9-1583-4D7F-AB18-1A02FD7CB458}" type="pres">
      <dgm:prSet presAssocID="{7E7C18DC-CE99-4881-A387-69F2D5B5E327}" presName="Name17" presStyleLbl="parChTrans1D3" presStyleIdx="3" presStyleCnt="7"/>
      <dgm:spPr/>
      <dgm:t>
        <a:bodyPr/>
        <a:lstStyle/>
        <a:p>
          <a:endParaRPr lang="tr-TR"/>
        </a:p>
      </dgm:t>
    </dgm:pt>
    <dgm:pt modelId="{0EE3DA89-C284-4C9B-B600-BA2EAF4E00E5}" type="pres">
      <dgm:prSet presAssocID="{1F6F3658-6B86-4498-9C47-83E6FBEC7529}" presName="hierRoot3" presStyleCnt="0"/>
      <dgm:spPr/>
    </dgm:pt>
    <dgm:pt modelId="{557FBD81-59BA-442B-8520-CA133A7A3B56}" type="pres">
      <dgm:prSet presAssocID="{1F6F3658-6B86-4498-9C47-83E6FBEC7529}" presName="composite3" presStyleCnt="0"/>
      <dgm:spPr/>
    </dgm:pt>
    <dgm:pt modelId="{151AA862-66EF-4A8D-B934-4C78DFA00522}" type="pres">
      <dgm:prSet presAssocID="{1F6F3658-6B86-4498-9C47-83E6FBEC7529}" presName="background3" presStyleLbl="node3" presStyleIdx="3" presStyleCnt="7"/>
      <dgm:spPr/>
    </dgm:pt>
    <dgm:pt modelId="{43FFF89C-5196-422A-9A1F-C418EDE89178}" type="pres">
      <dgm:prSet presAssocID="{1F6F3658-6B86-4498-9C47-83E6FBEC7529}" presName="text3" presStyleLbl="fgAcc3" presStyleIdx="3" presStyleCnt="7" custScaleY="2491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9F4677-4917-4F3F-8A22-82EF5D980665}" type="pres">
      <dgm:prSet presAssocID="{1F6F3658-6B86-4498-9C47-83E6FBEC7529}" presName="hierChild4" presStyleCnt="0"/>
      <dgm:spPr/>
    </dgm:pt>
    <dgm:pt modelId="{E3951553-DBB9-4623-991B-D5C773A1C08C}" type="pres">
      <dgm:prSet presAssocID="{129BFBDE-B7AD-4924-A9DB-2238CEA036A0}" presName="Name17" presStyleLbl="parChTrans1D3" presStyleIdx="4" presStyleCnt="7"/>
      <dgm:spPr/>
      <dgm:t>
        <a:bodyPr/>
        <a:lstStyle/>
        <a:p>
          <a:endParaRPr lang="tr-TR"/>
        </a:p>
      </dgm:t>
    </dgm:pt>
    <dgm:pt modelId="{A8276A44-98D1-498F-AEEF-6155F1DAF1FD}" type="pres">
      <dgm:prSet presAssocID="{6A25AA77-AF7C-43D4-BF36-0A7E37BE0375}" presName="hierRoot3" presStyleCnt="0"/>
      <dgm:spPr/>
    </dgm:pt>
    <dgm:pt modelId="{B421BA9A-78B3-4548-8100-396B24A8F080}" type="pres">
      <dgm:prSet presAssocID="{6A25AA77-AF7C-43D4-BF36-0A7E37BE0375}" presName="composite3" presStyleCnt="0"/>
      <dgm:spPr/>
    </dgm:pt>
    <dgm:pt modelId="{2CE8BF30-A832-4D18-B1CE-978437F83795}" type="pres">
      <dgm:prSet presAssocID="{6A25AA77-AF7C-43D4-BF36-0A7E37BE0375}" presName="background3" presStyleLbl="node3" presStyleIdx="4" presStyleCnt="7"/>
      <dgm:spPr/>
    </dgm:pt>
    <dgm:pt modelId="{D5866B8D-C0F9-4CCB-BA5A-375D9A8F02E2}" type="pres">
      <dgm:prSet presAssocID="{6A25AA77-AF7C-43D4-BF36-0A7E37BE0375}" presName="text3" presStyleLbl="fgAcc3" presStyleIdx="4" presStyleCnt="7" custScaleY="2549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2D8193-CDF5-44AC-8E8F-065A86E04C34}" type="pres">
      <dgm:prSet presAssocID="{6A25AA77-AF7C-43D4-BF36-0A7E37BE0375}" presName="hierChild4" presStyleCnt="0"/>
      <dgm:spPr/>
    </dgm:pt>
    <dgm:pt modelId="{D69DBC1B-9CAF-4FD3-9757-2513EFA2676E}" type="pres">
      <dgm:prSet presAssocID="{7D993A91-0C30-45BB-8C9A-EAEDFE4C61EB}" presName="Name10" presStyleLbl="parChTrans1D2" presStyleIdx="3" presStyleCnt="5"/>
      <dgm:spPr/>
      <dgm:t>
        <a:bodyPr/>
        <a:lstStyle/>
        <a:p>
          <a:endParaRPr lang="tr-TR"/>
        </a:p>
      </dgm:t>
    </dgm:pt>
    <dgm:pt modelId="{734671E6-B263-47D1-AF83-1C063771DF31}" type="pres">
      <dgm:prSet presAssocID="{D43E58DF-19E2-45BF-ABBC-116CF7437025}" presName="hierRoot2" presStyleCnt="0"/>
      <dgm:spPr/>
    </dgm:pt>
    <dgm:pt modelId="{399AC88E-BEC6-4CAE-9159-0061C1C258BF}" type="pres">
      <dgm:prSet presAssocID="{D43E58DF-19E2-45BF-ABBC-116CF7437025}" presName="composite2" presStyleCnt="0"/>
      <dgm:spPr/>
    </dgm:pt>
    <dgm:pt modelId="{A84C7D5C-B339-4528-880C-AAFC871C9629}" type="pres">
      <dgm:prSet presAssocID="{D43E58DF-19E2-45BF-ABBC-116CF7437025}" presName="background2" presStyleLbl="asst1" presStyleIdx="3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74B2AB1-92D4-43E6-B959-EDB47BDF2110}" type="pres">
      <dgm:prSet presAssocID="{D43E58DF-19E2-45BF-ABBC-116CF7437025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37BD8C-0B28-4C75-ABDF-3BFCFFA20E1C}" type="pres">
      <dgm:prSet presAssocID="{D43E58DF-19E2-45BF-ABBC-116CF7437025}" presName="hierChild3" presStyleCnt="0"/>
      <dgm:spPr/>
    </dgm:pt>
    <dgm:pt modelId="{0FC164B7-98BC-4D4F-9D86-116755A668BE}" type="pres">
      <dgm:prSet presAssocID="{B6980989-D890-4A6D-B61B-28BB79EAEA14}" presName="Name17" presStyleLbl="parChTrans1D3" presStyleIdx="5" presStyleCnt="7"/>
      <dgm:spPr/>
      <dgm:t>
        <a:bodyPr/>
        <a:lstStyle/>
        <a:p>
          <a:endParaRPr lang="tr-TR"/>
        </a:p>
      </dgm:t>
    </dgm:pt>
    <dgm:pt modelId="{FDC130F4-875F-4B2F-8E68-97492187486F}" type="pres">
      <dgm:prSet presAssocID="{78E103B9-8C70-4B83-BA03-8E9E6FE36D64}" presName="hierRoot3" presStyleCnt="0"/>
      <dgm:spPr/>
    </dgm:pt>
    <dgm:pt modelId="{5906A3E8-F0F9-43C0-9877-8B582F26E0BE}" type="pres">
      <dgm:prSet presAssocID="{78E103B9-8C70-4B83-BA03-8E9E6FE36D64}" presName="composite3" presStyleCnt="0"/>
      <dgm:spPr/>
    </dgm:pt>
    <dgm:pt modelId="{B01F2345-E42A-4492-90BC-A7E8F0759EF1}" type="pres">
      <dgm:prSet presAssocID="{78E103B9-8C70-4B83-BA03-8E9E6FE36D64}" presName="background3" presStyleLbl="node3" presStyleIdx="5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303A5EC1-04AD-4BCC-A1FB-FF5D32DBB313}" type="pres">
      <dgm:prSet presAssocID="{78E103B9-8C70-4B83-BA03-8E9E6FE36D64}" presName="text3" presStyleLbl="fgAcc3" presStyleIdx="5" presStyleCnt="7" custScaleY="25162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FBDA75-B326-442C-A399-F2BEEB20E91D}" type="pres">
      <dgm:prSet presAssocID="{78E103B9-8C70-4B83-BA03-8E9E6FE36D64}" presName="hierChild4" presStyleCnt="0"/>
      <dgm:spPr/>
    </dgm:pt>
    <dgm:pt modelId="{A98FE79C-4E12-4C62-B7B6-05802A01367D}" type="pres">
      <dgm:prSet presAssocID="{021505CD-DB79-4341-9A14-B02F87708D51}" presName="Name10" presStyleLbl="parChTrans1D2" presStyleIdx="4" presStyleCnt="5"/>
      <dgm:spPr/>
      <dgm:t>
        <a:bodyPr/>
        <a:lstStyle/>
        <a:p>
          <a:endParaRPr lang="tr-TR"/>
        </a:p>
      </dgm:t>
    </dgm:pt>
    <dgm:pt modelId="{D644D886-FF8D-4251-961B-46FAAD6D2C8B}" type="pres">
      <dgm:prSet presAssocID="{DC58A19E-3419-47AE-8AEF-E4B625C32650}" presName="hierRoot2" presStyleCnt="0"/>
      <dgm:spPr/>
    </dgm:pt>
    <dgm:pt modelId="{0E11CB81-C34B-458D-8114-254D283D3B59}" type="pres">
      <dgm:prSet presAssocID="{DC58A19E-3419-47AE-8AEF-E4B625C32650}" presName="composite2" presStyleCnt="0"/>
      <dgm:spPr/>
    </dgm:pt>
    <dgm:pt modelId="{BA607811-6D84-454A-BB66-0EF70812FFCC}" type="pres">
      <dgm:prSet presAssocID="{DC58A19E-3419-47AE-8AEF-E4B625C32650}" presName="background2" presStyleLbl="node2" presStyleIdx="0" presStyleCnt="1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E32BF062-1985-48BC-91C7-202C354862E8}" type="pres">
      <dgm:prSet presAssocID="{DC58A19E-3419-47AE-8AEF-E4B625C32650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3D96E9-3153-45A6-8632-80F93E7E9B19}" type="pres">
      <dgm:prSet presAssocID="{DC58A19E-3419-47AE-8AEF-E4B625C32650}" presName="hierChild3" presStyleCnt="0"/>
      <dgm:spPr/>
    </dgm:pt>
    <dgm:pt modelId="{956F3640-E7A1-4A67-A466-10AEED6E02CA}" type="pres">
      <dgm:prSet presAssocID="{A6914796-BF53-4634-BC26-0267ABC6BBE5}" presName="Name17" presStyleLbl="parChTrans1D3" presStyleIdx="6" presStyleCnt="7"/>
      <dgm:spPr/>
      <dgm:t>
        <a:bodyPr/>
        <a:lstStyle/>
        <a:p>
          <a:endParaRPr lang="tr-TR"/>
        </a:p>
      </dgm:t>
    </dgm:pt>
    <dgm:pt modelId="{8F6A5985-4B21-434D-86F6-AA6F45D17804}" type="pres">
      <dgm:prSet presAssocID="{4874F044-9445-48C8-BB76-44E739D321F1}" presName="hierRoot3" presStyleCnt="0"/>
      <dgm:spPr/>
    </dgm:pt>
    <dgm:pt modelId="{D6C37C3F-979B-451E-9A96-52B90099F3EF}" type="pres">
      <dgm:prSet presAssocID="{4874F044-9445-48C8-BB76-44E739D321F1}" presName="composite3" presStyleCnt="0"/>
      <dgm:spPr/>
    </dgm:pt>
    <dgm:pt modelId="{D965EDB8-2A0A-46F9-8BF8-65DAC8B4DBF9}" type="pres">
      <dgm:prSet presAssocID="{4874F044-9445-48C8-BB76-44E739D321F1}" presName="background3" presStyleLbl="node3" presStyleIdx="6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A80FCC15-4993-4CC1-B731-32CF95950690}" type="pres">
      <dgm:prSet presAssocID="{4874F044-9445-48C8-BB76-44E739D321F1}" presName="text3" presStyleLbl="fgAcc3" presStyleIdx="6" presStyleCnt="7" custScaleX="98962" custScaleY="25162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349E21-1997-41AF-889A-87FBD6948E06}" type="pres">
      <dgm:prSet presAssocID="{4874F044-9445-48C8-BB76-44E739D321F1}" presName="hierChild4" presStyleCnt="0"/>
      <dgm:spPr/>
    </dgm:pt>
  </dgm:ptLst>
  <dgm:cxnLst>
    <dgm:cxn modelId="{91379D7E-ED59-4FED-9473-EAE931FC6521}" type="presOf" srcId="{9E90243A-0340-47AF-9344-7190AA2EDEBB}" destId="{4CA9798B-92D6-4FFA-B23C-0E70EF3B9F8C}" srcOrd="0" destOrd="0" presId="urn:microsoft.com/office/officeart/2005/8/layout/hierarchy1"/>
    <dgm:cxn modelId="{3A8D92BE-3F37-4B59-A3B9-0F9FA328F968}" type="presOf" srcId="{A6914796-BF53-4634-BC26-0267ABC6BBE5}" destId="{956F3640-E7A1-4A67-A466-10AEED6E02CA}" srcOrd="0" destOrd="0" presId="urn:microsoft.com/office/officeart/2005/8/layout/hierarchy1"/>
    <dgm:cxn modelId="{4FF81B71-41CE-4259-B513-44111EE9F3AE}" type="presOf" srcId="{629935A8-2B06-4B9F-814D-DC41DEEE49DF}" destId="{BED364D5-C809-4869-B023-FF99919DBD0E}" srcOrd="0" destOrd="0" presId="urn:microsoft.com/office/officeart/2005/8/layout/hierarchy1"/>
    <dgm:cxn modelId="{F7B9C471-28E7-4368-9A58-4071A08F51A8}" type="presOf" srcId="{357CBE46-9DA6-495E-B462-AAC81E1FE763}" destId="{389C079D-D5A0-4B9B-8B6F-B3A66DA19F75}" srcOrd="0" destOrd="0" presId="urn:microsoft.com/office/officeart/2005/8/layout/hierarchy1"/>
    <dgm:cxn modelId="{116DD07F-F27F-4AFB-A21E-CBC1ACDF2B6F}" type="presOf" srcId="{1F6F3658-6B86-4498-9C47-83E6FBEC7529}" destId="{43FFF89C-5196-422A-9A1F-C418EDE89178}" srcOrd="0" destOrd="0" presId="urn:microsoft.com/office/officeart/2005/8/layout/hierarchy1"/>
    <dgm:cxn modelId="{1EE601D6-F792-4B43-BEB8-E20FCFEB3DCA}" srcId="{8038A371-B5C6-4BAF-9892-831C7C92B1D1}" destId="{299AFC4D-A7FF-4134-B700-9666E0F8130E}" srcOrd="1" destOrd="0" parTransId="{357CBE46-9DA6-495E-B462-AAC81E1FE763}" sibTransId="{57F14AC1-6D75-48AB-BBFC-7DE5E1638E37}"/>
    <dgm:cxn modelId="{88313974-01AB-41D4-B6D0-2413ECFFF943}" type="presOf" srcId="{8038A371-B5C6-4BAF-9892-831C7C92B1D1}" destId="{548FEFF6-B155-471D-A48F-2209A67B9FAA}" srcOrd="0" destOrd="0" presId="urn:microsoft.com/office/officeart/2005/8/layout/hierarchy1"/>
    <dgm:cxn modelId="{74954314-1819-4E0E-B0B4-24033774265D}" type="presOf" srcId="{299AFC4D-A7FF-4134-B700-9666E0F8130E}" destId="{07139A24-BAA6-45D2-91AA-7CFA2E5A91BB}" srcOrd="0" destOrd="0" presId="urn:microsoft.com/office/officeart/2005/8/layout/hierarchy1"/>
    <dgm:cxn modelId="{C17F347A-FC66-416D-93D4-AD6F56346F29}" type="presOf" srcId="{76ABCFB0-A7E4-430E-BE37-B38ACF59BC1A}" destId="{01297C2F-0D73-463D-B850-6DC860D0E38F}" srcOrd="0" destOrd="0" presId="urn:microsoft.com/office/officeart/2005/8/layout/hierarchy1"/>
    <dgm:cxn modelId="{E56E4100-8C8D-47FF-8243-925F4637AD4D}" type="presOf" srcId="{78E103B9-8C70-4B83-BA03-8E9E6FE36D64}" destId="{303A5EC1-04AD-4BCC-A1FB-FF5D32DBB313}" srcOrd="0" destOrd="0" presId="urn:microsoft.com/office/officeart/2005/8/layout/hierarchy1"/>
    <dgm:cxn modelId="{44C276C3-C26A-4D06-B12B-DB3EF5BDBAE8}" srcId="{DC58A19E-3419-47AE-8AEF-E4B625C32650}" destId="{4874F044-9445-48C8-BB76-44E739D321F1}" srcOrd="0" destOrd="0" parTransId="{A6914796-BF53-4634-BC26-0267ABC6BBE5}" sibTransId="{9592AABC-1F6F-4461-B19B-AA1395B09F34}"/>
    <dgm:cxn modelId="{53D84A41-3DDA-4113-902A-C8EEA425680B}" type="presOf" srcId="{7E7C18DC-CE99-4881-A387-69F2D5B5E327}" destId="{F09FEFD9-1583-4D7F-AB18-1A02FD7CB458}" srcOrd="0" destOrd="0" presId="urn:microsoft.com/office/officeart/2005/8/layout/hierarchy1"/>
    <dgm:cxn modelId="{2E1A0BB7-C410-416F-BFB5-B12459F88499}" type="presOf" srcId="{D43E58DF-19E2-45BF-ABBC-116CF7437025}" destId="{D74B2AB1-92D4-43E6-B959-EDB47BDF2110}" srcOrd="0" destOrd="0" presId="urn:microsoft.com/office/officeart/2005/8/layout/hierarchy1"/>
    <dgm:cxn modelId="{6EB76C04-812F-46E5-BD79-0F14884FAF14}" type="presOf" srcId="{DC58A19E-3419-47AE-8AEF-E4B625C32650}" destId="{E32BF062-1985-48BC-91C7-202C354862E8}" srcOrd="0" destOrd="0" presId="urn:microsoft.com/office/officeart/2005/8/layout/hierarchy1"/>
    <dgm:cxn modelId="{5D56B538-55B9-4F2C-B382-375ACA4620BD}" srcId="{9E90243A-0340-47AF-9344-7190AA2EDEBB}" destId="{1F6F3658-6B86-4498-9C47-83E6FBEC7529}" srcOrd="0" destOrd="0" parTransId="{7E7C18DC-CE99-4881-A387-69F2D5B5E327}" sibTransId="{F4A1167C-99DF-4087-B092-DF58740FB5EE}"/>
    <dgm:cxn modelId="{A0B003C1-0C87-4489-808B-1BD49AA6AA91}" type="presOf" srcId="{6A25AA77-AF7C-43D4-BF36-0A7E37BE0375}" destId="{D5866B8D-C0F9-4CCB-BA5A-375D9A8F02E2}" srcOrd="0" destOrd="0" presId="urn:microsoft.com/office/officeart/2005/8/layout/hierarchy1"/>
    <dgm:cxn modelId="{BCB3DA60-66C9-4618-AD4B-A4D5F33503A1}" type="presOf" srcId="{021505CD-DB79-4341-9A14-B02F87708D51}" destId="{A98FE79C-4E12-4C62-B7B6-05802A01367D}" srcOrd="0" destOrd="0" presId="urn:microsoft.com/office/officeart/2005/8/layout/hierarchy1"/>
    <dgm:cxn modelId="{7322916B-90DA-483E-934F-262EF71894C5}" srcId="{9E8E4D9F-047D-4325-958E-FC2F5F799691}" destId="{629935A8-2B06-4B9F-814D-DC41DEEE49DF}" srcOrd="0" destOrd="0" parTransId="{0506CB60-B495-42A2-8962-EC73E5A96538}" sibTransId="{AACC02A8-C557-4F80-A77F-5097C5DC8273}"/>
    <dgm:cxn modelId="{EEB597ED-86C4-4A94-9676-4F3A2B243D72}" type="presOf" srcId="{0FE450C7-33F7-4DA1-B3D9-2910A08A66B7}" destId="{7A748951-C40C-4AE2-B33B-44F1EF00720B}" srcOrd="0" destOrd="0" presId="urn:microsoft.com/office/officeart/2005/8/layout/hierarchy1"/>
    <dgm:cxn modelId="{CA8FCB55-12D7-4996-A9CF-A2F2C6E3BB79}" srcId="{299AFC4D-A7FF-4134-B700-9666E0F8130E}" destId="{D08C460B-420E-49F3-BC33-10CFF90E1636}" srcOrd="1" destOrd="0" parTransId="{682D892A-65FC-4861-B160-E42C43BB8F73}" sibTransId="{58B4AE0E-4695-4510-A2DE-10162AAEA99B}"/>
    <dgm:cxn modelId="{E0E76D2C-3CD2-48F6-B218-3037E7B742F3}" srcId="{D43E58DF-19E2-45BF-ABBC-116CF7437025}" destId="{78E103B9-8C70-4B83-BA03-8E9E6FE36D64}" srcOrd="0" destOrd="0" parTransId="{B6980989-D890-4A6D-B61B-28BB79EAEA14}" sibTransId="{61ACBE70-49FC-4792-8C2D-C4EFEA251138}"/>
    <dgm:cxn modelId="{4D8F5983-0131-458F-A6DB-6F3373D9CCAF}" type="presOf" srcId="{0506CB60-B495-42A2-8962-EC73E5A96538}" destId="{5C8FDA20-BE3A-4CF6-9A6D-62445AB1C8B2}" srcOrd="0" destOrd="0" presId="urn:microsoft.com/office/officeart/2005/8/layout/hierarchy1"/>
    <dgm:cxn modelId="{F1B9EE5B-E77B-4A06-995B-1A3664F31248}" type="presOf" srcId="{4874F044-9445-48C8-BB76-44E739D321F1}" destId="{A80FCC15-4993-4CC1-B731-32CF95950690}" srcOrd="0" destOrd="0" presId="urn:microsoft.com/office/officeart/2005/8/layout/hierarchy1"/>
    <dgm:cxn modelId="{DFAD5CD3-1612-431C-B6D8-CB72255B1FD8}" srcId="{0FE450C7-33F7-4DA1-B3D9-2910A08A66B7}" destId="{8038A371-B5C6-4BAF-9892-831C7C92B1D1}" srcOrd="0" destOrd="0" parTransId="{90E7A4F2-2BEA-4AFB-BB2C-F4C34BBB1263}" sibTransId="{4851C525-7379-4AF5-90CA-2946053C2B84}"/>
    <dgm:cxn modelId="{EDB0204F-A89F-4691-97D9-923B3D6E4BC5}" srcId="{9E90243A-0340-47AF-9344-7190AA2EDEBB}" destId="{6A25AA77-AF7C-43D4-BF36-0A7E37BE0375}" srcOrd="1" destOrd="0" parTransId="{129BFBDE-B7AD-4924-A9DB-2238CEA036A0}" sibTransId="{4A618563-ACBB-4546-9536-69FF292CEBFA}"/>
    <dgm:cxn modelId="{2EB9DC46-E8CC-462B-B35B-CECEA4085886}" type="presOf" srcId="{C4C53663-6043-4DF3-A820-8E86CD100AAE}" destId="{C0F55FC6-0791-45DF-BAEB-A5B00F41C4D9}" srcOrd="0" destOrd="0" presId="urn:microsoft.com/office/officeart/2005/8/layout/hierarchy1"/>
    <dgm:cxn modelId="{36BC5C69-7483-46E2-B583-A5739720F81E}" type="presOf" srcId="{682D892A-65FC-4861-B160-E42C43BB8F73}" destId="{40D1CC89-AB0F-40EB-8B1C-7377D8FE3DCF}" srcOrd="0" destOrd="0" presId="urn:microsoft.com/office/officeart/2005/8/layout/hierarchy1"/>
    <dgm:cxn modelId="{DC6793DF-A1F4-4B8B-BBFB-E5A778D54A2F}" type="presOf" srcId="{9E8E4D9F-047D-4325-958E-FC2F5F799691}" destId="{EF977F8D-B992-480B-AB96-7520F8D31293}" srcOrd="0" destOrd="0" presId="urn:microsoft.com/office/officeart/2005/8/layout/hierarchy1"/>
    <dgm:cxn modelId="{6DC6DA39-585E-4484-B80D-ED26BF7FC809}" type="presOf" srcId="{B6980989-D890-4A6D-B61B-28BB79EAEA14}" destId="{0FC164B7-98BC-4D4F-9D86-116755A668BE}" srcOrd="0" destOrd="0" presId="urn:microsoft.com/office/officeart/2005/8/layout/hierarchy1"/>
    <dgm:cxn modelId="{47E76079-7867-4877-B5AB-87D5CF7E515C}" type="presOf" srcId="{D08C460B-420E-49F3-BC33-10CFF90E1636}" destId="{00DDD5E9-AEAA-49B0-B9D1-0023C1A6F41C}" srcOrd="0" destOrd="0" presId="urn:microsoft.com/office/officeart/2005/8/layout/hierarchy1"/>
    <dgm:cxn modelId="{0CC17950-C551-47F6-B254-52146220B84B}" type="presOf" srcId="{129BFBDE-B7AD-4924-A9DB-2238CEA036A0}" destId="{E3951553-DBB9-4623-991B-D5C773A1C08C}" srcOrd="0" destOrd="0" presId="urn:microsoft.com/office/officeart/2005/8/layout/hierarchy1"/>
    <dgm:cxn modelId="{F3625A09-53CF-4A33-86BC-4AFA98E8CF76}" srcId="{8038A371-B5C6-4BAF-9892-831C7C92B1D1}" destId="{D43E58DF-19E2-45BF-ABBC-116CF7437025}" srcOrd="3" destOrd="0" parTransId="{7D993A91-0C30-45BB-8C9A-EAEDFE4C61EB}" sibTransId="{643F5FEB-592E-418E-89BB-2F3A45B301BE}"/>
    <dgm:cxn modelId="{9D051D2B-C518-4FF0-9076-72298DD66DDC}" srcId="{8038A371-B5C6-4BAF-9892-831C7C92B1D1}" destId="{9E8E4D9F-047D-4325-958E-FC2F5F799691}" srcOrd="0" destOrd="0" parTransId="{43810AEA-379C-4D25-88CA-0156646A71C1}" sibTransId="{102FC6A4-BC96-4B66-9249-B42055630AD7}"/>
    <dgm:cxn modelId="{714E1540-6DC8-4532-9C8B-FF02DE1473F0}" srcId="{299AFC4D-A7FF-4134-B700-9666E0F8130E}" destId="{76ABCFB0-A7E4-430E-BE37-B38ACF59BC1A}" srcOrd="0" destOrd="0" parTransId="{65E4129C-4B58-4696-817B-485F5CF18804}" sibTransId="{55B469BC-7F7B-4A18-9E07-4F4079F6C9B5}"/>
    <dgm:cxn modelId="{84E83163-57B7-47CE-8DA0-8F1F78190D0B}" type="presOf" srcId="{43810AEA-379C-4D25-88CA-0156646A71C1}" destId="{8B1413F2-6C7F-4513-9FC5-6AACCEB65562}" srcOrd="0" destOrd="0" presId="urn:microsoft.com/office/officeart/2005/8/layout/hierarchy1"/>
    <dgm:cxn modelId="{09C1BEDB-E9EF-4210-8E43-030C1F21436C}" type="presOf" srcId="{65E4129C-4B58-4696-817B-485F5CF18804}" destId="{B2FF3C2A-B2AA-42C2-9EB4-F50BCEBC5C44}" srcOrd="0" destOrd="0" presId="urn:microsoft.com/office/officeart/2005/8/layout/hierarchy1"/>
    <dgm:cxn modelId="{640B03A6-8B63-4EFC-85FE-9981C21A9811}" srcId="{8038A371-B5C6-4BAF-9892-831C7C92B1D1}" destId="{9E90243A-0340-47AF-9344-7190AA2EDEBB}" srcOrd="2" destOrd="0" parTransId="{C4C53663-6043-4DF3-A820-8E86CD100AAE}" sibTransId="{2BFEBA65-FF8D-49D5-85DA-2CD2CFECE07D}"/>
    <dgm:cxn modelId="{F0B3DAD3-F68B-475D-973F-3BF9F8B703F7}" srcId="{8038A371-B5C6-4BAF-9892-831C7C92B1D1}" destId="{DC58A19E-3419-47AE-8AEF-E4B625C32650}" srcOrd="4" destOrd="0" parTransId="{021505CD-DB79-4341-9A14-B02F87708D51}" sibTransId="{DFBAF51A-129B-4FD9-8805-9FE7DF88BDCC}"/>
    <dgm:cxn modelId="{584755AB-9C37-4096-91F4-D1DCC5A3BA2A}" type="presOf" srcId="{7D993A91-0C30-45BB-8C9A-EAEDFE4C61EB}" destId="{D69DBC1B-9CAF-4FD3-9757-2513EFA2676E}" srcOrd="0" destOrd="0" presId="urn:microsoft.com/office/officeart/2005/8/layout/hierarchy1"/>
    <dgm:cxn modelId="{D9EBDF6D-5C90-48DA-A043-156313BDF39D}" type="presParOf" srcId="{7A748951-C40C-4AE2-B33B-44F1EF00720B}" destId="{82A2FAE8-C2CA-455F-A9EF-5812C538D54B}" srcOrd="0" destOrd="0" presId="urn:microsoft.com/office/officeart/2005/8/layout/hierarchy1"/>
    <dgm:cxn modelId="{C4A87334-313C-414D-9CE5-26EBC628DFEB}" type="presParOf" srcId="{82A2FAE8-C2CA-455F-A9EF-5812C538D54B}" destId="{F89D18F0-5C43-4C5E-A053-60421A93CD85}" srcOrd="0" destOrd="0" presId="urn:microsoft.com/office/officeart/2005/8/layout/hierarchy1"/>
    <dgm:cxn modelId="{5DDE673D-178D-4D48-B8E1-E3ED7B976F78}" type="presParOf" srcId="{F89D18F0-5C43-4C5E-A053-60421A93CD85}" destId="{865738D5-348E-41C9-B694-9F74132D39C7}" srcOrd="0" destOrd="0" presId="urn:microsoft.com/office/officeart/2005/8/layout/hierarchy1"/>
    <dgm:cxn modelId="{79AFEFCC-B3B1-4CDA-A89B-70C481E5A29E}" type="presParOf" srcId="{F89D18F0-5C43-4C5E-A053-60421A93CD85}" destId="{548FEFF6-B155-471D-A48F-2209A67B9FAA}" srcOrd="1" destOrd="0" presId="urn:microsoft.com/office/officeart/2005/8/layout/hierarchy1"/>
    <dgm:cxn modelId="{A8432594-3F6D-40A0-8903-B5C3666BE90E}" type="presParOf" srcId="{82A2FAE8-C2CA-455F-A9EF-5812C538D54B}" destId="{E27E9E5F-F311-4AE4-81CD-86CFCCE6AF62}" srcOrd="1" destOrd="0" presId="urn:microsoft.com/office/officeart/2005/8/layout/hierarchy1"/>
    <dgm:cxn modelId="{EA276CAB-6C16-4A98-9515-BC482987CAB7}" type="presParOf" srcId="{E27E9E5F-F311-4AE4-81CD-86CFCCE6AF62}" destId="{8B1413F2-6C7F-4513-9FC5-6AACCEB65562}" srcOrd="0" destOrd="0" presId="urn:microsoft.com/office/officeart/2005/8/layout/hierarchy1"/>
    <dgm:cxn modelId="{206C18B0-3A9F-445F-824B-F9AFC47B5371}" type="presParOf" srcId="{E27E9E5F-F311-4AE4-81CD-86CFCCE6AF62}" destId="{A9C064D6-1CC4-403F-8EF6-C694A4E820FF}" srcOrd="1" destOrd="0" presId="urn:microsoft.com/office/officeart/2005/8/layout/hierarchy1"/>
    <dgm:cxn modelId="{63B1475F-AC2F-4481-BEFB-43BFD967FC2B}" type="presParOf" srcId="{A9C064D6-1CC4-403F-8EF6-C694A4E820FF}" destId="{1B442036-03F1-4A91-A552-ADA5F9910A97}" srcOrd="0" destOrd="0" presId="urn:microsoft.com/office/officeart/2005/8/layout/hierarchy1"/>
    <dgm:cxn modelId="{76866FB8-C74B-4017-8114-2D05816B6CDD}" type="presParOf" srcId="{1B442036-03F1-4A91-A552-ADA5F9910A97}" destId="{350E4D55-5733-4715-A6E4-8AC007B6B74E}" srcOrd="0" destOrd="0" presId="urn:microsoft.com/office/officeart/2005/8/layout/hierarchy1"/>
    <dgm:cxn modelId="{F950A03C-2812-4675-9371-CE28A1ACA9CF}" type="presParOf" srcId="{1B442036-03F1-4A91-A552-ADA5F9910A97}" destId="{EF977F8D-B992-480B-AB96-7520F8D31293}" srcOrd="1" destOrd="0" presId="urn:microsoft.com/office/officeart/2005/8/layout/hierarchy1"/>
    <dgm:cxn modelId="{25768D26-70F6-45D0-A940-2D7785F72A28}" type="presParOf" srcId="{A9C064D6-1CC4-403F-8EF6-C694A4E820FF}" destId="{24075C3B-B741-48E6-A007-0DF5DD722166}" srcOrd="1" destOrd="0" presId="urn:microsoft.com/office/officeart/2005/8/layout/hierarchy1"/>
    <dgm:cxn modelId="{AC993B1B-A8D3-4C17-9126-56A218463D16}" type="presParOf" srcId="{24075C3B-B741-48E6-A007-0DF5DD722166}" destId="{5C8FDA20-BE3A-4CF6-9A6D-62445AB1C8B2}" srcOrd="0" destOrd="0" presId="urn:microsoft.com/office/officeart/2005/8/layout/hierarchy1"/>
    <dgm:cxn modelId="{A3365AB8-558D-4903-976E-EECB2537E976}" type="presParOf" srcId="{24075C3B-B741-48E6-A007-0DF5DD722166}" destId="{9FF2A113-5009-4E23-A729-05A0E4B6A274}" srcOrd="1" destOrd="0" presId="urn:microsoft.com/office/officeart/2005/8/layout/hierarchy1"/>
    <dgm:cxn modelId="{9EF691D0-7C0C-4849-8216-D1EC458C5366}" type="presParOf" srcId="{9FF2A113-5009-4E23-A729-05A0E4B6A274}" destId="{C526D26A-6ECB-4A70-930D-85059E12224E}" srcOrd="0" destOrd="0" presId="urn:microsoft.com/office/officeart/2005/8/layout/hierarchy1"/>
    <dgm:cxn modelId="{D6D98FCF-6A6D-4604-A713-F56BB508EFEE}" type="presParOf" srcId="{C526D26A-6ECB-4A70-930D-85059E12224E}" destId="{24019A3A-1E05-41A5-9866-47401AFA5AE6}" srcOrd="0" destOrd="0" presId="urn:microsoft.com/office/officeart/2005/8/layout/hierarchy1"/>
    <dgm:cxn modelId="{A89C2B8B-9B4A-4337-BAB0-AA38C1900783}" type="presParOf" srcId="{C526D26A-6ECB-4A70-930D-85059E12224E}" destId="{BED364D5-C809-4869-B023-FF99919DBD0E}" srcOrd="1" destOrd="0" presId="urn:microsoft.com/office/officeart/2005/8/layout/hierarchy1"/>
    <dgm:cxn modelId="{D1177172-200A-4333-8258-96A0FA4FA43B}" type="presParOf" srcId="{9FF2A113-5009-4E23-A729-05A0E4B6A274}" destId="{7A08C49F-7E10-4328-99EC-CB118D505F54}" srcOrd="1" destOrd="0" presId="urn:microsoft.com/office/officeart/2005/8/layout/hierarchy1"/>
    <dgm:cxn modelId="{BD547CAE-E9AB-4924-83F8-CB3D066EB830}" type="presParOf" srcId="{E27E9E5F-F311-4AE4-81CD-86CFCCE6AF62}" destId="{389C079D-D5A0-4B9B-8B6F-B3A66DA19F75}" srcOrd="2" destOrd="0" presId="urn:microsoft.com/office/officeart/2005/8/layout/hierarchy1"/>
    <dgm:cxn modelId="{BC41F008-8DB5-493C-9A67-CEE855A35273}" type="presParOf" srcId="{E27E9E5F-F311-4AE4-81CD-86CFCCE6AF62}" destId="{D74BBE4A-EEBD-4667-A3F8-7010301BF5E2}" srcOrd="3" destOrd="0" presId="urn:microsoft.com/office/officeart/2005/8/layout/hierarchy1"/>
    <dgm:cxn modelId="{947507D0-9EB6-4DB0-959D-7A090B00C54A}" type="presParOf" srcId="{D74BBE4A-EEBD-4667-A3F8-7010301BF5E2}" destId="{824152DB-F8DA-4E6E-8EC9-B4187CCDE381}" srcOrd="0" destOrd="0" presId="urn:microsoft.com/office/officeart/2005/8/layout/hierarchy1"/>
    <dgm:cxn modelId="{C4A101D7-8D88-4038-A91A-ECB93500280D}" type="presParOf" srcId="{824152DB-F8DA-4E6E-8EC9-B4187CCDE381}" destId="{3BF65A6C-1583-4276-9BEC-EDA6B9283F77}" srcOrd="0" destOrd="0" presId="urn:microsoft.com/office/officeart/2005/8/layout/hierarchy1"/>
    <dgm:cxn modelId="{FA4B258E-CCAA-4A25-948D-7D5D82497090}" type="presParOf" srcId="{824152DB-F8DA-4E6E-8EC9-B4187CCDE381}" destId="{07139A24-BAA6-45D2-91AA-7CFA2E5A91BB}" srcOrd="1" destOrd="0" presId="urn:microsoft.com/office/officeart/2005/8/layout/hierarchy1"/>
    <dgm:cxn modelId="{6FF40533-115F-4827-8EE0-C234A6CC1452}" type="presParOf" srcId="{D74BBE4A-EEBD-4667-A3F8-7010301BF5E2}" destId="{C80749D0-1A02-431D-A744-3E6334AE8C47}" srcOrd="1" destOrd="0" presId="urn:microsoft.com/office/officeart/2005/8/layout/hierarchy1"/>
    <dgm:cxn modelId="{3C48D872-4DE9-4854-B700-93B2ED29BB61}" type="presParOf" srcId="{C80749D0-1A02-431D-A744-3E6334AE8C47}" destId="{B2FF3C2A-B2AA-42C2-9EB4-F50BCEBC5C44}" srcOrd="0" destOrd="0" presId="urn:microsoft.com/office/officeart/2005/8/layout/hierarchy1"/>
    <dgm:cxn modelId="{6B6FD9AD-DE73-49A1-924D-4E9CB8CAF194}" type="presParOf" srcId="{C80749D0-1A02-431D-A744-3E6334AE8C47}" destId="{A3EAD980-C70E-4E26-B484-3328B51DA00E}" srcOrd="1" destOrd="0" presId="urn:microsoft.com/office/officeart/2005/8/layout/hierarchy1"/>
    <dgm:cxn modelId="{15DBC0E8-3D02-437E-B3B0-3D15976530CC}" type="presParOf" srcId="{A3EAD980-C70E-4E26-B484-3328B51DA00E}" destId="{D650A3E3-F6C2-4845-BD98-69610A8623B3}" srcOrd="0" destOrd="0" presId="urn:microsoft.com/office/officeart/2005/8/layout/hierarchy1"/>
    <dgm:cxn modelId="{33641089-3C73-4818-A663-CFC2E7399DF0}" type="presParOf" srcId="{D650A3E3-F6C2-4845-BD98-69610A8623B3}" destId="{BD5B7977-6D30-4350-BACF-873771BC8E29}" srcOrd="0" destOrd="0" presId="urn:microsoft.com/office/officeart/2005/8/layout/hierarchy1"/>
    <dgm:cxn modelId="{915A4E11-F2F5-4F8A-9526-6653A8166FE1}" type="presParOf" srcId="{D650A3E3-F6C2-4845-BD98-69610A8623B3}" destId="{01297C2F-0D73-463D-B850-6DC860D0E38F}" srcOrd="1" destOrd="0" presId="urn:microsoft.com/office/officeart/2005/8/layout/hierarchy1"/>
    <dgm:cxn modelId="{B30E6A87-159C-4890-A821-AD743C5120DA}" type="presParOf" srcId="{A3EAD980-C70E-4E26-B484-3328B51DA00E}" destId="{6925BECC-8B3F-4DE9-948B-D3118074D6EB}" srcOrd="1" destOrd="0" presId="urn:microsoft.com/office/officeart/2005/8/layout/hierarchy1"/>
    <dgm:cxn modelId="{AF937EB2-2A14-45FB-8AB3-9D392F1285E0}" type="presParOf" srcId="{C80749D0-1A02-431D-A744-3E6334AE8C47}" destId="{40D1CC89-AB0F-40EB-8B1C-7377D8FE3DCF}" srcOrd="2" destOrd="0" presId="urn:microsoft.com/office/officeart/2005/8/layout/hierarchy1"/>
    <dgm:cxn modelId="{53B1C23A-F01C-4159-9CE3-2E23179AF9D4}" type="presParOf" srcId="{C80749D0-1A02-431D-A744-3E6334AE8C47}" destId="{80A6D4D0-0E89-49F2-9C46-8B7678539856}" srcOrd="3" destOrd="0" presId="urn:microsoft.com/office/officeart/2005/8/layout/hierarchy1"/>
    <dgm:cxn modelId="{99659C0C-D5AF-4685-B9DC-38DF2B4DC1EE}" type="presParOf" srcId="{80A6D4D0-0E89-49F2-9C46-8B7678539856}" destId="{B9E88E8E-9BB6-42B4-BBA4-3AA07D38050E}" srcOrd="0" destOrd="0" presId="urn:microsoft.com/office/officeart/2005/8/layout/hierarchy1"/>
    <dgm:cxn modelId="{24AB4F0C-55AC-446B-9E0C-48A1F72156ED}" type="presParOf" srcId="{B9E88E8E-9BB6-42B4-BBA4-3AA07D38050E}" destId="{89866A4E-C007-4584-938B-913861AE3509}" srcOrd="0" destOrd="0" presId="urn:microsoft.com/office/officeart/2005/8/layout/hierarchy1"/>
    <dgm:cxn modelId="{8A398C0A-100A-475B-8E0D-9CA9FEA240BB}" type="presParOf" srcId="{B9E88E8E-9BB6-42B4-BBA4-3AA07D38050E}" destId="{00DDD5E9-AEAA-49B0-B9D1-0023C1A6F41C}" srcOrd="1" destOrd="0" presId="urn:microsoft.com/office/officeart/2005/8/layout/hierarchy1"/>
    <dgm:cxn modelId="{BB89AB1A-A769-47F3-AA5A-1638EC9686DA}" type="presParOf" srcId="{80A6D4D0-0E89-49F2-9C46-8B7678539856}" destId="{B7CD90EA-8ABD-449B-88CF-05D373BA4D94}" srcOrd="1" destOrd="0" presId="urn:microsoft.com/office/officeart/2005/8/layout/hierarchy1"/>
    <dgm:cxn modelId="{FE97C25E-0633-4ABD-9B34-7A44D619C544}" type="presParOf" srcId="{E27E9E5F-F311-4AE4-81CD-86CFCCE6AF62}" destId="{C0F55FC6-0791-45DF-BAEB-A5B00F41C4D9}" srcOrd="4" destOrd="0" presId="urn:microsoft.com/office/officeart/2005/8/layout/hierarchy1"/>
    <dgm:cxn modelId="{7F51CC68-E458-478D-9363-0B88692E9313}" type="presParOf" srcId="{E27E9E5F-F311-4AE4-81CD-86CFCCE6AF62}" destId="{E74CA66B-B136-4399-817A-FCBF11157E86}" srcOrd="5" destOrd="0" presId="urn:microsoft.com/office/officeart/2005/8/layout/hierarchy1"/>
    <dgm:cxn modelId="{D996754A-52BA-4A92-A830-E5A4306CB564}" type="presParOf" srcId="{E74CA66B-B136-4399-817A-FCBF11157E86}" destId="{FD47B885-2703-48EA-AC25-656886D6E97C}" srcOrd="0" destOrd="0" presId="urn:microsoft.com/office/officeart/2005/8/layout/hierarchy1"/>
    <dgm:cxn modelId="{4D75A170-9B0C-4B2E-B2A3-B4CBC6B0020C}" type="presParOf" srcId="{FD47B885-2703-48EA-AC25-656886D6E97C}" destId="{D1102D68-B70C-449D-8F07-79686AE66F98}" srcOrd="0" destOrd="0" presId="urn:microsoft.com/office/officeart/2005/8/layout/hierarchy1"/>
    <dgm:cxn modelId="{8BE5106F-A04E-4DBB-963A-C194E27E8211}" type="presParOf" srcId="{FD47B885-2703-48EA-AC25-656886D6E97C}" destId="{4CA9798B-92D6-4FFA-B23C-0E70EF3B9F8C}" srcOrd="1" destOrd="0" presId="urn:microsoft.com/office/officeart/2005/8/layout/hierarchy1"/>
    <dgm:cxn modelId="{02964595-D983-4A93-B12A-044A9AE63715}" type="presParOf" srcId="{E74CA66B-B136-4399-817A-FCBF11157E86}" destId="{C5050555-0B06-48EB-ADD4-6328E8D5FD8C}" srcOrd="1" destOrd="0" presId="urn:microsoft.com/office/officeart/2005/8/layout/hierarchy1"/>
    <dgm:cxn modelId="{DBDAEBCB-1184-4800-9910-F6C52B230252}" type="presParOf" srcId="{C5050555-0B06-48EB-ADD4-6328E8D5FD8C}" destId="{F09FEFD9-1583-4D7F-AB18-1A02FD7CB458}" srcOrd="0" destOrd="0" presId="urn:microsoft.com/office/officeart/2005/8/layout/hierarchy1"/>
    <dgm:cxn modelId="{47265BCA-3E17-4A6A-B8D2-5C8A9E2C9CE6}" type="presParOf" srcId="{C5050555-0B06-48EB-ADD4-6328E8D5FD8C}" destId="{0EE3DA89-C284-4C9B-B600-BA2EAF4E00E5}" srcOrd="1" destOrd="0" presId="urn:microsoft.com/office/officeart/2005/8/layout/hierarchy1"/>
    <dgm:cxn modelId="{7FB63D11-B1A2-481C-AF92-3BDC4423C070}" type="presParOf" srcId="{0EE3DA89-C284-4C9B-B600-BA2EAF4E00E5}" destId="{557FBD81-59BA-442B-8520-CA133A7A3B56}" srcOrd="0" destOrd="0" presId="urn:microsoft.com/office/officeart/2005/8/layout/hierarchy1"/>
    <dgm:cxn modelId="{557FFB7F-2459-44C3-9DAD-52E0D1A0157B}" type="presParOf" srcId="{557FBD81-59BA-442B-8520-CA133A7A3B56}" destId="{151AA862-66EF-4A8D-B934-4C78DFA00522}" srcOrd="0" destOrd="0" presId="urn:microsoft.com/office/officeart/2005/8/layout/hierarchy1"/>
    <dgm:cxn modelId="{5EABD84C-201A-4E28-85C3-B5E15134ACCE}" type="presParOf" srcId="{557FBD81-59BA-442B-8520-CA133A7A3B56}" destId="{43FFF89C-5196-422A-9A1F-C418EDE89178}" srcOrd="1" destOrd="0" presId="urn:microsoft.com/office/officeart/2005/8/layout/hierarchy1"/>
    <dgm:cxn modelId="{4E082B70-4178-4885-B25F-929C68A7D085}" type="presParOf" srcId="{0EE3DA89-C284-4C9B-B600-BA2EAF4E00E5}" destId="{9C9F4677-4917-4F3F-8A22-82EF5D980665}" srcOrd="1" destOrd="0" presId="urn:microsoft.com/office/officeart/2005/8/layout/hierarchy1"/>
    <dgm:cxn modelId="{CF32AA7C-2EC5-4700-BD53-70D9766CE506}" type="presParOf" srcId="{C5050555-0B06-48EB-ADD4-6328E8D5FD8C}" destId="{E3951553-DBB9-4623-991B-D5C773A1C08C}" srcOrd="2" destOrd="0" presId="urn:microsoft.com/office/officeart/2005/8/layout/hierarchy1"/>
    <dgm:cxn modelId="{CBFEA606-9AC7-43D6-86D2-6C7C0500BE08}" type="presParOf" srcId="{C5050555-0B06-48EB-ADD4-6328E8D5FD8C}" destId="{A8276A44-98D1-498F-AEEF-6155F1DAF1FD}" srcOrd="3" destOrd="0" presId="urn:microsoft.com/office/officeart/2005/8/layout/hierarchy1"/>
    <dgm:cxn modelId="{C24FF271-AB99-4389-BE0C-AAC693B32398}" type="presParOf" srcId="{A8276A44-98D1-498F-AEEF-6155F1DAF1FD}" destId="{B421BA9A-78B3-4548-8100-396B24A8F080}" srcOrd="0" destOrd="0" presId="urn:microsoft.com/office/officeart/2005/8/layout/hierarchy1"/>
    <dgm:cxn modelId="{8E299AC3-435D-4551-A285-96C60C77B30B}" type="presParOf" srcId="{B421BA9A-78B3-4548-8100-396B24A8F080}" destId="{2CE8BF30-A832-4D18-B1CE-978437F83795}" srcOrd="0" destOrd="0" presId="urn:microsoft.com/office/officeart/2005/8/layout/hierarchy1"/>
    <dgm:cxn modelId="{54D5B437-859C-4B69-B368-FFE1D9B69C69}" type="presParOf" srcId="{B421BA9A-78B3-4548-8100-396B24A8F080}" destId="{D5866B8D-C0F9-4CCB-BA5A-375D9A8F02E2}" srcOrd="1" destOrd="0" presId="urn:microsoft.com/office/officeart/2005/8/layout/hierarchy1"/>
    <dgm:cxn modelId="{609EB9CD-98F2-4CCB-973D-12AE9A2412D9}" type="presParOf" srcId="{A8276A44-98D1-498F-AEEF-6155F1DAF1FD}" destId="{A62D8193-CDF5-44AC-8E8F-065A86E04C34}" srcOrd="1" destOrd="0" presId="urn:microsoft.com/office/officeart/2005/8/layout/hierarchy1"/>
    <dgm:cxn modelId="{14669750-A46A-4537-B95C-7CC76D9D2631}" type="presParOf" srcId="{E27E9E5F-F311-4AE4-81CD-86CFCCE6AF62}" destId="{D69DBC1B-9CAF-4FD3-9757-2513EFA2676E}" srcOrd="6" destOrd="0" presId="urn:microsoft.com/office/officeart/2005/8/layout/hierarchy1"/>
    <dgm:cxn modelId="{D301E3A8-6617-423B-BB71-9C83F3F5E7F4}" type="presParOf" srcId="{E27E9E5F-F311-4AE4-81CD-86CFCCE6AF62}" destId="{734671E6-B263-47D1-AF83-1C063771DF31}" srcOrd="7" destOrd="0" presId="urn:microsoft.com/office/officeart/2005/8/layout/hierarchy1"/>
    <dgm:cxn modelId="{D634E468-E0DD-4B58-A4ED-CECD183105F3}" type="presParOf" srcId="{734671E6-B263-47D1-AF83-1C063771DF31}" destId="{399AC88E-BEC6-4CAE-9159-0061C1C258BF}" srcOrd="0" destOrd="0" presId="urn:microsoft.com/office/officeart/2005/8/layout/hierarchy1"/>
    <dgm:cxn modelId="{870F52A9-907D-4AFD-979B-22974852116F}" type="presParOf" srcId="{399AC88E-BEC6-4CAE-9159-0061C1C258BF}" destId="{A84C7D5C-B339-4528-880C-AAFC871C9629}" srcOrd="0" destOrd="0" presId="urn:microsoft.com/office/officeart/2005/8/layout/hierarchy1"/>
    <dgm:cxn modelId="{78E12674-9F63-4EF9-AC98-D8FE148218A9}" type="presParOf" srcId="{399AC88E-BEC6-4CAE-9159-0061C1C258BF}" destId="{D74B2AB1-92D4-43E6-B959-EDB47BDF2110}" srcOrd="1" destOrd="0" presId="urn:microsoft.com/office/officeart/2005/8/layout/hierarchy1"/>
    <dgm:cxn modelId="{5E6B783E-FEEB-4A76-B43D-2F07617AC5EA}" type="presParOf" srcId="{734671E6-B263-47D1-AF83-1C063771DF31}" destId="{CD37BD8C-0B28-4C75-ABDF-3BFCFFA20E1C}" srcOrd="1" destOrd="0" presId="urn:microsoft.com/office/officeart/2005/8/layout/hierarchy1"/>
    <dgm:cxn modelId="{70FBF9CB-E32B-4EF1-9952-F25F461CCA9B}" type="presParOf" srcId="{CD37BD8C-0B28-4C75-ABDF-3BFCFFA20E1C}" destId="{0FC164B7-98BC-4D4F-9D86-116755A668BE}" srcOrd="0" destOrd="0" presId="urn:microsoft.com/office/officeart/2005/8/layout/hierarchy1"/>
    <dgm:cxn modelId="{D899B8DB-4044-49F5-BCC7-31337AF012CD}" type="presParOf" srcId="{CD37BD8C-0B28-4C75-ABDF-3BFCFFA20E1C}" destId="{FDC130F4-875F-4B2F-8E68-97492187486F}" srcOrd="1" destOrd="0" presId="urn:microsoft.com/office/officeart/2005/8/layout/hierarchy1"/>
    <dgm:cxn modelId="{4EC1CA26-E5B3-4A07-A4F1-57014EDD42BD}" type="presParOf" srcId="{FDC130F4-875F-4B2F-8E68-97492187486F}" destId="{5906A3E8-F0F9-43C0-9877-8B582F26E0BE}" srcOrd="0" destOrd="0" presId="urn:microsoft.com/office/officeart/2005/8/layout/hierarchy1"/>
    <dgm:cxn modelId="{CBB5CE43-7B47-4C1B-801C-133BCC4D1220}" type="presParOf" srcId="{5906A3E8-F0F9-43C0-9877-8B582F26E0BE}" destId="{B01F2345-E42A-4492-90BC-A7E8F0759EF1}" srcOrd="0" destOrd="0" presId="urn:microsoft.com/office/officeart/2005/8/layout/hierarchy1"/>
    <dgm:cxn modelId="{544FB730-400A-4FA2-B654-AD4C41077601}" type="presParOf" srcId="{5906A3E8-F0F9-43C0-9877-8B582F26E0BE}" destId="{303A5EC1-04AD-4BCC-A1FB-FF5D32DBB313}" srcOrd="1" destOrd="0" presId="urn:microsoft.com/office/officeart/2005/8/layout/hierarchy1"/>
    <dgm:cxn modelId="{0B4451FB-8D8D-4241-B408-26CCF10973BB}" type="presParOf" srcId="{FDC130F4-875F-4B2F-8E68-97492187486F}" destId="{F0FBDA75-B326-442C-A399-F2BEEB20E91D}" srcOrd="1" destOrd="0" presId="urn:microsoft.com/office/officeart/2005/8/layout/hierarchy1"/>
    <dgm:cxn modelId="{C6C5819F-25B6-4468-B8E9-ED2B5D7519E0}" type="presParOf" srcId="{E27E9E5F-F311-4AE4-81CD-86CFCCE6AF62}" destId="{A98FE79C-4E12-4C62-B7B6-05802A01367D}" srcOrd="8" destOrd="0" presId="urn:microsoft.com/office/officeart/2005/8/layout/hierarchy1"/>
    <dgm:cxn modelId="{33EA7730-EEFE-4D8A-8228-B8E72F0A5A0F}" type="presParOf" srcId="{E27E9E5F-F311-4AE4-81CD-86CFCCE6AF62}" destId="{D644D886-FF8D-4251-961B-46FAAD6D2C8B}" srcOrd="9" destOrd="0" presId="urn:microsoft.com/office/officeart/2005/8/layout/hierarchy1"/>
    <dgm:cxn modelId="{BB84865F-FFDF-4535-885A-5C741A53D580}" type="presParOf" srcId="{D644D886-FF8D-4251-961B-46FAAD6D2C8B}" destId="{0E11CB81-C34B-458D-8114-254D283D3B59}" srcOrd="0" destOrd="0" presId="urn:microsoft.com/office/officeart/2005/8/layout/hierarchy1"/>
    <dgm:cxn modelId="{9715C7F2-875E-46C6-A17B-547724FECAE8}" type="presParOf" srcId="{0E11CB81-C34B-458D-8114-254D283D3B59}" destId="{BA607811-6D84-454A-BB66-0EF70812FFCC}" srcOrd="0" destOrd="0" presId="urn:microsoft.com/office/officeart/2005/8/layout/hierarchy1"/>
    <dgm:cxn modelId="{3DD9D40B-AF12-4C45-BF58-AC2615F574D4}" type="presParOf" srcId="{0E11CB81-C34B-458D-8114-254D283D3B59}" destId="{E32BF062-1985-48BC-91C7-202C354862E8}" srcOrd="1" destOrd="0" presId="urn:microsoft.com/office/officeart/2005/8/layout/hierarchy1"/>
    <dgm:cxn modelId="{573E66E1-B170-4DB2-A7EC-E7D930A0CFF9}" type="presParOf" srcId="{D644D886-FF8D-4251-961B-46FAAD6D2C8B}" destId="{F93D96E9-3153-45A6-8632-80F93E7E9B19}" srcOrd="1" destOrd="0" presId="urn:microsoft.com/office/officeart/2005/8/layout/hierarchy1"/>
    <dgm:cxn modelId="{1AE6DF24-7C32-45CF-A379-93DCA12673BE}" type="presParOf" srcId="{F93D96E9-3153-45A6-8632-80F93E7E9B19}" destId="{956F3640-E7A1-4A67-A466-10AEED6E02CA}" srcOrd="0" destOrd="0" presId="urn:microsoft.com/office/officeart/2005/8/layout/hierarchy1"/>
    <dgm:cxn modelId="{A1A656AC-CF10-4674-8AC8-D1B7051BD557}" type="presParOf" srcId="{F93D96E9-3153-45A6-8632-80F93E7E9B19}" destId="{8F6A5985-4B21-434D-86F6-AA6F45D17804}" srcOrd="1" destOrd="0" presId="urn:microsoft.com/office/officeart/2005/8/layout/hierarchy1"/>
    <dgm:cxn modelId="{440BFA17-2E90-4A83-ACD7-A26C9DE4C7B8}" type="presParOf" srcId="{8F6A5985-4B21-434D-86F6-AA6F45D17804}" destId="{D6C37C3F-979B-451E-9A96-52B90099F3EF}" srcOrd="0" destOrd="0" presId="urn:microsoft.com/office/officeart/2005/8/layout/hierarchy1"/>
    <dgm:cxn modelId="{C856ECBA-AD3D-4294-A5F9-798C58410B5E}" type="presParOf" srcId="{D6C37C3F-979B-451E-9A96-52B90099F3EF}" destId="{D965EDB8-2A0A-46F9-8BF8-65DAC8B4DBF9}" srcOrd="0" destOrd="0" presId="urn:microsoft.com/office/officeart/2005/8/layout/hierarchy1"/>
    <dgm:cxn modelId="{F90E632F-25EA-42F8-AA50-9FF5D47FAC5A}" type="presParOf" srcId="{D6C37C3F-979B-451E-9A96-52B90099F3EF}" destId="{A80FCC15-4993-4CC1-B731-32CF95950690}" srcOrd="1" destOrd="0" presId="urn:microsoft.com/office/officeart/2005/8/layout/hierarchy1"/>
    <dgm:cxn modelId="{64171CF5-F849-4E1A-8997-4AB0DAE1CFE7}" type="presParOf" srcId="{8F6A5985-4B21-434D-86F6-AA6F45D17804}" destId="{7F349E21-1997-41AF-889A-87FBD6948E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1A6D-2E31-4EE8-AD59-D99434E94FD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B38D-5A54-4F55-A43E-875FFA622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9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7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baseline="0" dirty="0" smtClean="0"/>
              <a:t>.</a:t>
            </a:r>
            <a:endParaRPr lang="en-US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98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95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3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64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5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1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9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1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7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0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2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5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9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3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2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B38D-5A54-4F55-A43E-875FFA6222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1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5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9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9E7E-C6BA-4270-B9CA-1D3994F7834B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5722-2FD3-4B53-9357-781A454D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rdr_ext_aut?_encoding=UTF8&amp;index=books&amp;field-author=Philip%20J.%20DiSaia%20M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amazon.com/s/ref=rdr_ext_aut?_encoding=UTF8&amp;index=books&amp;field-author=William%20T.%20Creasman%20M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GEBELİKTE GENİTAL VE NON-GENİTAL KANSERLERİN YÖNETİMİ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3600" dirty="0" smtClean="0"/>
              <a:t>Doç. Dr. Canan KABACA</a:t>
            </a:r>
          </a:p>
          <a:p>
            <a:r>
              <a:rPr lang="tr-TR" dirty="0" smtClean="0"/>
              <a:t> SBÜ Zeynep Kamil Kadın ve Çocuk Hastalıkları EAH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9"/>
          <a:stretch/>
        </p:blipFill>
        <p:spPr>
          <a:xfrm>
            <a:off x="167055" y="422032"/>
            <a:ext cx="1846384" cy="16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Gebelikte Kemoterapi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Çoğu </a:t>
            </a:r>
            <a:r>
              <a:rPr lang="tr-TR" dirty="0" smtClean="0"/>
              <a:t> </a:t>
            </a:r>
            <a:r>
              <a:rPr lang="tr-TR" dirty="0"/>
              <a:t>gebelik kategori D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G</a:t>
            </a:r>
            <a:r>
              <a:rPr lang="tr-TR" dirty="0" smtClean="0"/>
              <a:t>ebeliğe </a:t>
            </a:r>
            <a:r>
              <a:rPr lang="tr-TR" dirty="0"/>
              <a:t>etkisi hem gebelik yaşı hem de kullanılan ajana </a:t>
            </a:r>
            <a:r>
              <a:rPr lang="tr-TR" dirty="0" smtClean="0"/>
              <a:t>bağlıdır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Konsepsiyon-10 </a:t>
            </a:r>
            <a:r>
              <a:rPr lang="tr-TR" dirty="0">
                <a:solidFill>
                  <a:srgbClr val="FF0000"/>
                </a:solidFill>
              </a:rPr>
              <a:t>gün sonrası </a:t>
            </a:r>
            <a:r>
              <a:rPr lang="tr-TR" dirty="0" smtClean="0">
                <a:solidFill>
                  <a:srgbClr val="FF0000"/>
                </a:solidFill>
              </a:rPr>
              <a:t>; </a:t>
            </a:r>
            <a:r>
              <a:rPr lang="tr-TR" dirty="0"/>
              <a:t>hep ya da hiç </a:t>
            </a:r>
            <a:r>
              <a:rPr lang="tr-TR" dirty="0" err="1"/>
              <a:t>periodu</a:t>
            </a:r>
            <a:r>
              <a:rPr lang="tr-TR" dirty="0"/>
              <a:t> </a:t>
            </a:r>
          </a:p>
          <a:p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Postkonsepsiyon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10 gün- 8 hafta (4-12 gebelik hafta); </a:t>
            </a:r>
            <a:r>
              <a:rPr lang="tr-TR" dirty="0" err="1" smtClean="0"/>
              <a:t>organogenezis</a:t>
            </a:r>
            <a:r>
              <a:rPr lang="tr-TR" dirty="0" smtClean="0"/>
              <a:t>, KT </a:t>
            </a:r>
            <a:r>
              <a:rPr lang="tr-TR" dirty="0"/>
              <a:t>majör </a:t>
            </a:r>
            <a:r>
              <a:rPr lang="tr-TR" dirty="0" err="1"/>
              <a:t>konjenital</a:t>
            </a:r>
            <a:r>
              <a:rPr lang="tr-TR" dirty="0"/>
              <a:t> </a:t>
            </a:r>
            <a:r>
              <a:rPr lang="tr-TR" dirty="0" err="1"/>
              <a:t>malformasyon</a:t>
            </a:r>
            <a:r>
              <a:rPr lang="tr-TR" dirty="0"/>
              <a:t> yapar.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* İlk </a:t>
            </a:r>
            <a:r>
              <a:rPr lang="tr-TR" dirty="0" err="1"/>
              <a:t>trimesterda</a:t>
            </a:r>
            <a:r>
              <a:rPr lang="tr-TR" dirty="0"/>
              <a:t> </a:t>
            </a:r>
            <a:r>
              <a:rPr lang="tr-TR" dirty="0" smtClean="0"/>
              <a:t>KT ; </a:t>
            </a:r>
            <a:r>
              <a:rPr lang="tr-TR" dirty="0"/>
              <a:t>% 16 fetüste </a:t>
            </a:r>
            <a:r>
              <a:rPr lang="tr-TR" dirty="0" err="1"/>
              <a:t>malformasyon</a:t>
            </a:r>
            <a:r>
              <a:rPr lang="tr-TR" dirty="0"/>
              <a:t> olur. (gebelik </a:t>
            </a:r>
            <a:r>
              <a:rPr lang="tr-TR" dirty="0" err="1" smtClean="0"/>
              <a:t>terminasyonu</a:t>
            </a:r>
            <a:r>
              <a:rPr lang="tr-TR" dirty="0" smtClean="0"/>
              <a:t> önerilebilir)</a:t>
            </a:r>
          </a:p>
          <a:p>
            <a:pPr marL="0" indent="0">
              <a:buNone/>
            </a:pPr>
            <a:r>
              <a:rPr lang="tr-TR" dirty="0" smtClean="0"/>
              <a:t>                       * 2</a:t>
            </a:r>
            <a:r>
              <a:rPr lang="tr-TR" dirty="0"/>
              <a:t>. </a:t>
            </a:r>
            <a:r>
              <a:rPr lang="tr-TR" dirty="0" err="1"/>
              <a:t>trimesterda</a:t>
            </a:r>
            <a:r>
              <a:rPr lang="tr-TR" dirty="0"/>
              <a:t> </a:t>
            </a:r>
            <a:r>
              <a:rPr lang="tr-TR" dirty="0" smtClean="0"/>
              <a:t> KT; %8 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* 3</a:t>
            </a:r>
            <a:r>
              <a:rPr lang="tr-TR" dirty="0"/>
              <a:t>. </a:t>
            </a:r>
            <a:r>
              <a:rPr lang="tr-TR" dirty="0" err="1"/>
              <a:t>trimesterda</a:t>
            </a:r>
            <a:r>
              <a:rPr lang="tr-TR" dirty="0"/>
              <a:t> % 6 </a:t>
            </a:r>
            <a:r>
              <a:rPr lang="tr-TR" dirty="0" err="1"/>
              <a:t>kongenital</a:t>
            </a:r>
            <a:r>
              <a:rPr lang="tr-TR" dirty="0"/>
              <a:t> </a:t>
            </a:r>
            <a:r>
              <a:rPr lang="tr-TR" dirty="0" err="1"/>
              <a:t>malformasyon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                İdeal </a:t>
            </a:r>
            <a:r>
              <a:rPr lang="tr-TR" sz="4200" b="1" dirty="0">
                <a:solidFill>
                  <a:srgbClr val="FF0000"/>
                </a:solidFill>
              </a:rPr>
              <a:t>olarak KT ilk </a:t>
            </a:r>
            <a:r>
              <a:rPr lang="tr-TR" sz="4200" b="1" dirty="0" err="1">
                <a:solidFill>
                  <a:srgbClr val="FF0000"/>
                </a:solidFill>
              </a:rPr>
              <a:t>trimester</a:t>
            </a:r>
            <a:r>
              <a:rPr lang="tr-TR" sz="4200" b="1" dirty="0">
                <a:solidFill>
                  <a:srgbClr val="FF0000"/>
                </a:solidFill>
              </a:rPr>
              <a:t> sonrası </a:t>
            </a:r>
            <a:r>
              <a:rPr lang="tr-TR" sz="4200" b="1" dirty="0" smtClean="0">
                <a:solidFill>
                  <a:srgbClr val="FF0000"/>
                </a:solidFill>
              </a:rPr>
              <a:t>başlanmalıdır.</a:t>
            </a:r>
          </a:p>
          <a:p>
            <a:r>
              <a:rPr lang="tr-TR" sz="2900" dirty="0" smtClean="0"/>
              <a:t> KT ‘ye bağlı doku </a:t>
            </a:r>
            <a:r>
              <a:rPr lang="tr-TR" sz="2900" dirty="0"/>
              <a:t>büyümesi ters </a:t>
            </a:r>
            <a:r>
              <a:rPr lang="tr-TR" sz="2900" dirty="0" smtClean="0"/>
              <a:t>etkilenmiştir; erken </a:t>
            </a:r>
            <a:r>
              <a:rPr lang="tr-TR" sz="2900" dirty="0"/>
              <a:t>doğum, </a:t>
            </a:r>
            <a:r>
              <a:rPr lang="tr-TR" sz="2900" dirty="0" smtClean="0"/>
              <a:t>IUGR, </a:t>
            </a:r>
            <a:r>
              <a:rPr lang="tr-TR" sz="2900" dirty="0" err="1" smtClean="0"/>
              <a:t>i.u</a:t>
            </a:r>
            <a:r>
              <a:rPr lang="tr-TR" sz="2900" dirty="0" smtClean="0"/>
              <a:t>. </a:t>
            </a:r>
            <a:r>
              <a:rPr lang="tr-TR" sz="2900" dirty="0" err="1"/>
              <a:t>fetal</a:t>
            </a:r>
            <a:r>
              <a:rPr lang="tr-TR" sz="2900" dirty="0"/>
              <a:t>  ölüm </a:t>
            </a:r>
            <a:endParaRPr lang="tr-TR" sz="2900" dirty="0" smtClean="0"/>
          </a:p>
          <a:p>
            <a:r>
              <a:rPr lang="tr-TR" sz="2900" dirty="0"/>
              <a:t> </a:t>
            </a:r>
            <a:r>
              <a:rPr lang="tr-TR" sz="2900" dirty="0" err="1" smtClean="0"/>
              <a:t>Yenidoğanda</a:t>
            </a:r>
            <a:r>
              <a:rPr lang="tr-TR" sz="2900" dirty="0" smtClean="0"/>
              <a:t>  </a:t>
            </a:r>
            <a:r>
              <a:rPr lang="tr-TR" sz="2900" dirty="0"/>
              <a:t>uzun dönem komplikasyonlar </a:t>
            </a:r>
            <a:r>
              <a:rPr lang="tr-TR" sz="2900" dirty="0" smtClean="0"/>
              <a:t>görülmez</a:t>
            </a:r>
            <a:endParaRPr lang="tr-TR" sz="2900" dirty="0"/>
          </a:p>
          <a:p>
            <a:r>
              <a:rPr lang="tr-TR" sz="4200" b="1" dirty="0">
                <a:solidFill>
                  <a:srgbClr val="FF0000"/>
                </a:solidFill>
              </a:rPr>
              <a:t> </a:t>
            </a:r>
            <a:r>
              <a:rPr lang="tr-TR" dirty="0" smtClean="0"/>
              <a:t>Eğer </a:t>
            </a:r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survi</a:t>
            </a:r>
            <a:r>
              <a:rPr lang="tr-TR" dirty="0"/>
              <a:t> etkilenmeyecekse, </a:t>
            </a:r>
            <a:r>
              <a:rPr lang="tr-TR" dirty="0" smtClean="0"/>
              <a:t>kemoterapi </a:t>
            </a:r>
            <a:r>
              <a:rPr lang="tr-TR" dirty="0"/>
              <a:t>doğum sonrasına </a:t>
            </a:r>
            <a:r>
              <a:rPr lang="tr-TR" dirty="0" smtClean="0"/>
              <a:t>ertelenmelidir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6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Gebelikte Kemoterapi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Doz; </a:t>
            </a:r>
            <a:r>
              <a:rPr lang="tr-TR" dirty="0" smtClean="0"/>
              <a:t>gebelik yaşına </a:t>
            </a:r>
            <a:r>
              <a:rPr lang="tr-TR" dirty="0"/>
              <a:t>bakılmadan, </a:t>
            </a:r>
            <a:r>
              <a:rPr lang="tr-TR" dirty="0" smtClean="0"/>
              <a:t>gebelik </a:t>
            </a:r>
            <a:r>
              <a:rPr lang="tr-TR" dirty="0"/>
              <a:t>yokmuş gibi </a:t>
            </a:r>
            <a:r>
              <a:rPr lang="tr-TR" dirty="0" smtClean="0"/>
              <a:t>doz ayarlanmalı </a:t>
            </a:r>
            <a:endParaRPr lang="tr-TR" dirty="0"/>
          </a:p>
          <a:p>
            <a:r>
              <a:rPr lang="tr-TR" dirty="0" smtClean="0"/>
              <a:t> Plasentayı </a:t>
            </a:r>
            <a:r>
              <a:rPr lang="tr-TR" dirty="0"/>
              <a:t>yüksek derecede geçen KT ajanları </a:t>
            </a:r>
            <a:r>
              <a:rPr lang="tr-TR" dirty="0" err="1" smtClean="0"/>
              <a:t>pp</a:t>
            </a:r>
            <a:r>
              <a:rPr lang="tr-TR" dirty="0" smtClean="0"/>
              <a:t> </a:t>
            </a:r>
            <a:r>
              <a:rPr lang="tr-TR" dirty="0"/>
              <a:t>tercih </a:t>
            </a:r>
            <a:r>
              <a:rPr lang="tr-TR" dirty="0" smtClean="0"/>
              <a:t>edilmeli</a:t>
            </a:r>
            <a:endParaRPr lang="tr-TR" dirty="0"/>
          </a:p>
          <a:p>
            <a:r>
              <a:rPr lang="tr-TR" dirty="0"/>
              <a:t>Haftalık KT  rejimleri yan etki açısından daha çok tercih </a:t>
            </a:r>
            <a:r>
              <a:rPr lang="tr-TR" dirty="0" smtClean="0"/>
              <a:t>edilir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G-CSF</a:t>
            </a:r>
            <a:r>
              <a:rPr lang="tr-TR" dirty="0"/>
              <a:t> ; </a:t>
            </a:r>
            <a:r>
              <a:rPr lang="tr-TR" dirty="0" smtClean="0"/>
              <a:t>(Kategori C) * 2</a:t>
            </a:r>
            <a:r>
              <a:rPr lang="tr-TR" dirty="0"/>
              <a:t>. ve 3. </a:t>
            </a:r>
            <a:r>
              <a:rPr lang="tr-TR" dirty="0" err="1"/>
              <a:t>trimesterda</a:t>
            </a:r>
            <a:r>
              <a:rPr lang="tr-TR" dirty="0"/>
              <a:t> plasentayı geçer 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* fetüs </a:t>
            </a:r>
            <a:r>
              <a:rPr lang="tr-TR" dirty="0"/>
              <a:t>ve annede ciddi </a:t>
            </a:r>
            <a:r>
              <a:rPr lang="tr-TR" dirty="0" smtClean="0"/>
              <a:t>yan etkileri yok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* Klinik </a:t>
            </a:r>
            <a:r>
              <a:rPr lang="tr-TR" dirty="0"/>
              <a:t>ihtiyaç durumunda </a:t>
            </a:r>
            <a:r>
              <a:rPr lang="tr-TR" dirty="0" smtClean="0"/>
              <a:t>kullanılmalı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Human </a:t>
            </a:r>
            <a:r>
              <a:rPr lang="tr-TR" dirty="0" err="1" smtClean="0">
                <a:solidFill>
                  <a:srgbClr val="FF0000"/>
                </a:solidFill>
              </a:rPr>
              <a:t>erthyropoetin</a:t>
            </a:r>
            <a:r>
              <a:rPr lang="tr-TR" dirty="0" smtClean="0">
                <a:solidFill>
                  <a:srgbClr val="FF0000"/>
                </a:solidFill>
              </a:rPr>
              <a:t>;  </a:t>
            </a:r>
            <a:r>
              <a:rPr lang="tr-TR" dirty="0"/>
              <a:t>gebe kanserli </a:t>
            </a:r>
            <a:r>
              <a:rPr lang="tr-TR" dirty="0" smtClean="0"/>
              <a:t>hastalarda data yok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</a:t>
            </a:r>
            <a:r>
              <a:rPr lang="tr-TR" dirty="0"/>
              <a:t> </a:t>
            </a:r>
            <a:r>
              <a:rPr lang="tr-TR" dirty="0" smtClean="0"/>
              <a:t>       plasenta </a:t>
            </a:r>
            <a:r>
              <a:rPr lang="tr-TR" dirty="0"/>
              <a:t>bariyerini </a:t>
            </a:r>
            <a:r>
              <a:rPr lang="tr-TR" dirty="0" smtClean="0"/>
              <a:t>geçmez-  </a:t>
            </a:r>
            <a:r>
              <a:rPr lang="tr-TR" dirty="0" err="1"/>
              <a:t>relatif</a:t>
            </a:r>
            <a:r>
              <a:rPr lang="tr-TR" dirty="0"/>
              <a:t> güvenli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Hedefe </a:t>
            </a:r>
            <a:r>
              <a:rPr lang="tr-TR" dirty="0" smtClean="0">
                <a:solidFill>
                  <a:srgbClr val="FF0000"/>
                </a:solidFill>
              </a:rPr>
              <a:t>Yönelik </a:t>
            </a:r>
            <a:r>
              <a:rPr lang="tr-TR" dirty="0">
                <a:solidFill>
                  <a:srgbClr val="FF0000"/>
                </a:solidFill>
              </a:rPr>
              <a:t>İ</a:t>
            </a:r>
            <a:r>
              <a:rPr lang="tr-TR" dirty="0" smtClean="0">
                <a:solidFill>
                  <a:srgbClr val="FF0000"/>
                </a:solidFill>
              </a:rPr>
              <a:t>laçlar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Gebelikte </a:t>
            </a:r>
            <a:r>
              <a:rPr lang="tr-TR" dirty="0"/>
              <a:t>kullanımı dataları </a:t>
            </a:r>
            <a:r>
              <a:rPr lang="tr-TR" dirty="0" smtClean="0"/>
              <a:t>az</a:t>
            </a:r>
          </a:p>
          <a:p>
            <a:r>
              <a:rPr lang="tr-TR" dirty="0" smtClean="0"/>
              <a:t> </a:t>
            </a:r>
            <a:r>
              <a:rPr lang="tr-TR" dirty="0"/>
              <a:t>Bu </a:t>
            </a:r>
            <a:r>
              <a:rPr lang="tr-TR" dirty="0" smtClean="0"/>
              <a:t>grup ilaçlar </a:t>
            </a:r>
            <a:r>
              <a:rPr lang="tr-TR" dirty="0"/>
              <a:t>heterojen, genelleme yapmak </a:t>
            </a:r>
            <a:r>
              <a:rPr lang="tr-TR" dirty="0" smtClean="0"/>
              <a:t>zor</a:t>
            </a:r>
          </a:p>
          <a:p>
            <a:r>
              <a:rPr lang="tr-TR" dirty="0" err="1"/>
              <a:t>mAB</a:t>
            </a:r>
            <a:r>
              <a:rPr lang="tr-TR" dirty="0"/>
              <a:t> </a:t>
            </a:r>
            <a:r>
              <a:rPr lang="tr-TR" dirty="0" smtClean="0"/>
              <a:t>; ilk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smtClean="0"/>
              <a:t>kullanımı </a:t>
            </a:r>
            <a:r>
              <a:rPr lang="tr-TR" dirty="0"/>
              <a:t>gebeliğe yan </a:t>
            </a:r>
            <a:r>
              <a:rPr lang="tr-TR" dirty="0" smtClean="0"/>
              <a:t>etkisi </a:t>
            </a:r>
            <a:r>
              <a:rPr lang="tr-TR" dirty="0"/>
              <a:t>yok ama 2. ve 3.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smtClean="0"/>
              <a:t>zararlı </a:t>
            </a:r>
            <a:r>
              <a:rPr lang="tr-TR" dirty="0"/>
              <a:t>olabilir.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üçük </a:t>
            </a:r>
            <a:r>
              <a:rPr lang="tr-TR" dirty="0"/>
              <a:t>molekül </a:t>
            </a:r>
            <a:r>
              <a:rPr lang="tr-TR" dirty="0" smtClean="0"/>
              <a:t>ajanlar; (ör. </a:t>
            </a:r>
            <a:r>
              <a:rPr lang="tr-TR" dirty="0" err="1"/>
              <a:t>tirozin</a:t>
            </a:r>
            <a:r>
              <a:rPr lang="tr-TR" dirty="0"/>
              <a:t> </a:t>
            </a:r>
            <a:r>
              <a:rPr lang="tr-TR" dirty="0" err="1"/>
              <a:t>kinaz</a:t>
            </a:r>
            <a:r>
              <a:rPr lang="tr-TR" dirty="0"/>
              <a:t> </a:t>
            </a:r>
            <a:r>
              <a:rPr lang="tr-TR" dirty="0" smtClean="0"/>
              <a:t>inhibitörleri) </a:t>
            </a:r>
            <a:r>
              <a:rPr lang="tr-TR" dirty="0"/>
              <a:t>tüm </a:t>
            </a:r>
            <a:r>
              <a:rPr lang="tr-TR" dirty="0" smtClean="0"/>
              <a:t>gebelik </a:t>
            </a:r>
            <a:r>
              <a:rPr lang="tr-TR" dirty="0"/>
              <a:t>boyunca </a:t>
            </a:r>
            <a:r>
              <a:rPr lang="tr-TR" dirty="0" smtClean="0"/>
              <a:t>plasentayı </a:t>
            </a:r>
            <a:r>
              <a:rPr lang="tr-TR" dirty="0"/>
              <a:t>geçerler, </a:t>
            </a:r>
            <a:r>
              <a:rPr lang="tr-TR" dirty="0" smtClean="0"/>
              <a:t>ilk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smtClean="0"/>
              <a:t>kullanılmamalıdır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Radyoterapi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Yüksek </a:t>
            </a:r>
            <a:r>
              <a:rPr lang="tr-TR" dirty="0"/>
              <a:t>radyasyon </a:t>
            </a:r>
            <a:r>
              <a:rPr lang="tr-TR" dirty="0" err="1" smtClean="0"/>
              <a:t>maruziyeti</a:t>
            </a:r>
            <a:r>
              <a:rPr lang="tr-TR" i="1" dirty="0"/>
              <a:t> ,</a:t>
            </a:r>
            <a:r>
              <a:rPr lang="tr-TR" dirty="0"/>
              <a:t> (&gt;</a:t>
            </a:r>
            <a:r>
              <a:rPr lang="tr-TR" dirty="0" smtClean="0"/>
              <a:t>100-200cGy</a:t>
            </a:r>
            <a:r>
              <a:rPr lang="tr-TR" i="1" dirty="0"/>
              <a:t>),</a:t>
            </a:r>
            <a:r>
              <a:rPr lang="tr-TR" dirty="0" smtClean="0"/>
              <a:t> - </a:t>
            </a:r>
            <a:r>
              <a:rPr lang="tr-TR" dirty="0" smtClean="0">
                <a:solidFill>
                  <a:srgbClr val="FF0000"/>
                </a:solidFill>
              </a:rPr>
              <a:t>Gebelikte </a:t>
            </a:r>
            <a:r>
              <a:rPr lang="tr-TR" dirty="0" err="1">
                <a:solidFill>
                  <a:srgbClr val="FF0000"/>
                </a:solidFill>
              </a:rPr>
              <a:t>teratojenik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– Gebelikte RT verilmemeli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* </a:t>
            </a:r>
            <a:r>
              <a:rPr lang="tr-TR" i="1" dirty="0" err="1" smtClean="0"/>
              <a:t>teratojenite</a:t>
            </a:r>
            <a:r>
              <a:rPr lang="tr-TR" i="1" dirty="0"/>
              <a:t>, gebelik </a:t>
            </a:r>
            <a:r>
              <a:rPr lang="tr-TR" i="1" dirty="0" smtClean="0"/>
              <a:t>kaybı</a:t>
            </a:r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        * </a:t>
            </a:r>
            <a:r>
              <a:rPr lang="tr-TR" i="1" dirty="0" err="1" smtClean="0"/>
              <a:t>mental</a:t>
            </a:r>
            <a:r>
              <a:rPr lang="tr-TR" i="1" dirty="0" smtClean="0"/>
              <a:t> </a:t>
            </a:r>
            <a:r>
              <a:rPr lang="tr-TR" i="1" dirty="0" err="1" smtClean="0"/>
              <a:t>retardasyon</a:t>
            </a:r>
            <a:r>
              <a:rPr lang="tr-TR" i="1" dirty="0" smtClean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* </a:t>
            </a:r>
            <a:r>
              <a:rPr lang="tr-TR" i="1" dirty="0" smtClean="0"/>
              <a:t>çocukta </a:t>
            </a:r>
            <a:r>
              <a:rPr lang="tr-TR" i="1" dirty="0" err="1" smtClean="0"/>
              <a:t>malignansi</a:t>
            </a:r>
            <a:r>
              <a:rPr lang="tr-TR" i="1" dirty="0" smtClean="0"/>
              <a:t>, ve </a:t>
            </a:r>
            <a:r>
              <a:rPr lang="tr-TR" i="1" dirty="0" err="1" smtClean="0"/>
              <a:t>sterilite</a:t>
            </a:r>
            <a:r>
              <a:rPr lang="tr-TR" dirty="0" smtClean="0"/>
              <a:t>  ile ilişkili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U</a:t>
            </a:r>
            <a:r>
              <a:rPr lang="tr-TR" dirty="0" err="1" smtClean="0">
                <a:solidFill>
                  <a:srgbClr val="FF0000"/>
                </a:solidFill>
              </a:rPr>
              <a:t>terus</a:t>
            </a:r>
            <a:r>
              <a:rPr lang="tr-TR" dirty="0" smtClean="0">
                <a:solidFill>
                  <a:srgbClr val="FF0000"/>
                </a:solidFill>
              </a:rPr>
              <a:t> yeterince korunamayacaksa ve gecikme  </a:t>
            </a:r>
            <a:r>
              <a:rPr lang="tr-TR" dirty="0" err="1" smtClean="0">
                <a:solidFill>
                  <a:srgbClr val="FF0000"/>
                </a:solidFill>
              </a:rPr>
              <a:t>prognoz</a:t>
            </a:r>
            <a:r>
              <a:rPr lang="tr-TR" dirty="0" smtClean="0">
                <a:solidFill>
                  <a:srgbClr val="FF0000"/>
                </a:solidFill>
              </a:rPr>
              <a:t> bariz  etkilemeyecekse,  RT </a:t>
            </a:r>
            <a:r>
              <a:rPr lang="tr-TR" dirty="0" err="1" smtClean="0">
                <a:solidFill>
                  <a:srgbClr val="FF0000"/>
                </a:solidFill>
              </a:rPr>
              <a:t>postpartum</a:t>
            </a:r>
            <a:r>
              <a:rPr lang="tr-TR" dirty="0" smtClean="0">
                <a:solidFill>
                  <a:srgbClr val="FF0000"/>
                </a:solidFill>
              </a:rPr>
              <a:t> döneme ertelenmelidir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 Acil klinik durumlarda </a:t>
            </a:r>
            <a:r>
              <a:rPr lang="tr-TR" dirty="0" err="1" smtClean="0"/>
              <a:t>uterus</a:t>
            </a:r>
            <a:r>
              <a:rPr lang="tr-TR" dirty="0" smtClean="0"/>
              <a:t> korunarak verilebilir.</a:t>
            </a:r>
          </a:p>
          <a:p>
            <a:pPr marL="0" indent="0">
              <a:buNone/>
            </a:pPr>
            <a:r>
              <a:rPr lang="tr-TR" dirty="0" smtClean="0"/>
              <a:t>          *Meme </a:t>
            </a:r>
            <a:r>
              <a:rPr lang="tr-TR" dirty="0" err="1" smtClean="0"/>
              <a:t>ca</a:t>
            </a:r>
            <a:r>
              <a:rPr lang="tr-TR" dirty="0" smtClean="0"/>
              <a:t>., </a:t>
            </a:r>
            <a:r>
              <a:rPr lang="tr-TR" dirty="0" err="1"/>
              <a:t>lenfoma</a:t>
            </a:r>
            <a:r>
              <a:rPr lang="tr-TR" dirty="0"/>
              <a:t>, beyin ve baş boyun kanserlerinde </a:t>
            </a:r>
            <a:r>
              <a:rPr lang="tr-TR" dirty="0" err="1" smtClean="0"/>
              <a:t>fetal</a:t>
            </a:r>
            <a:r>
              <a:rPr lang="tr-TR" dirty="0" smtClean="0"/>
              <a:t> yan etkiler olmadan kullanılmış.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Supradiafragmatik</a:t>
            </a:r>
            <a:r>
              <a:rPr lang="tr-TR" dirty="0" smtClean="0"/>
              <a:t> </a:t>
            </a:r>
            <a:r>
              <a:rPr lang="tr-TR" dirty="0"/>
              <a:t>ışınlanmada </a:t>
            </a:r>
            <a:r>
              <a:rPr lang="tr-TR" dirty="0" err="1"/>
              <a:t>fetal</a:t>
            </a:r>
            <a:r>
              <a:rPr lang="tr-TR" dirty="0"/>
              <a:t> doz %1.2-%7.1 arasında </a:t>
            </a:r>
            <a:r>
              <a:rPr lang="tr-TR" dirty="0" smtClean="0"/>
              <a:t>değişir</a:t>
            </a:r>
          </a:p>
          <a:p>
            <a:endParaRPr lang="tr-TR" dirty="0"/>
          </a:p>
          <a:p>
            <a:r>
              <a:rPr lang="tr-TR" dirty="0" smtClean="0"/>
              <a:t>İlk  </a:t>
            </a:r>
            <a:r>
              <a:rPr lang="tr-TR" dirty="0" err="1"/>
              <a:t>trimesterde</a:t>
            </a:r>
            <a:r>
              <a:rPr lang="tr-TR" dirty="0"/>
              <a:t> tanı </a:t>
            </a:r>
            <a:r>
              <a:rPr lang="tr-TR" dirty="0" smtClean="0"/>
              <a:t>konulmuş , İleri evre hastalıkta , ve RT faydalı </a:t>
            </a:r>
            <a:r>
              <a:rPr lang="tr-TR" dirty="0"/>
              <a:t>ise </a:t>
            </a:r>
            <a:r>
              <a:rPr lang="tr-TR" dirty="0" smtClean="0"/>
              <a:t>( </a:t>
            </a:r>
            <a:r>
              <a:rPr lang="tr-TR" dirty="0"/>
              <a:t>ör, geç evre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smtClean="0"/>
              <a:t>kanser), </a:t>
            </a:r>
            <a:r>
              <a:rPr lang="tr-TR" dirty="0"/>
              <a:t>RT </a:t>
            </a:r>
            <a:r>
              <a:rPr lang="tr-TR" dirty="0" err="1"/>
              <a:t>aborta</a:t>
            </a:r>
            <a:r>
              <a:rPr lang="tr-TR" dirty="0"/>
              <a:t> neden olacağı bilinerek fetüs in </a:t>
            </a:r>
            <a:r>
              <a:rPr lang="tr-TR" dirty="0" err="1"/>
              <a:t>situ</a:t>
            </a:r>
            <a:r>
              <a:rPr lang="tr-TR" dirty="0"/>
              <a:t> </a:t>
            </a:r>
            <a:r>
              <a:rPr lang="tr-TR" dirty="0" smtClean="0"/>
              <a:t>verilmeli</a:t>
            </a:r>
          </a:p>
        </p:txBody>
      </p:sp>
    </p:spTree>
    <p:extLst>
      <p:ext uri="{BB962C8B-B14F-4D97-AF65-F5344CB8AC3E}">
        <p14:creationId xmlns:p14="http://schemas.microsoft.com/office/powerpoint/2010/main" val="4561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Gebelik </a:t>
            </a:r>
            <a:r>
              <a:rPr lang="tr-TR" dirty="0" err="1">
                <a:solidFill>
                  <a:srgbClr val="FF0000"/>
                </a:solidFill>
              </a:rPr>
              <a:t>moniterizasyonu</a:t>
            </a:r>
            <a:r>
              <a:rPr lang="tr-TR" dirty="0">
                <a:solidFill>
                  <a:srgbClr val="FF0000"/>
                </a:solidFill>
              </a:rPr>
              <a:t> ve Doğum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Seri </a:t>
            </a:r>
            <a:r>
              <a:rPr lang="tr-TR" dirty="0" err="1"/>
              <a:t>fetal</a:t>
            </a:r>
            <a:r>
              <a:rPr lang="tr-TR" dirty="0"/>
              <a:t> iyilik hali ve büyüme değerlendirilmesi </a:t>
            </a:r>
            <a:r>
              <a:rPr lang="tr-TR" dirty="0" smtClean="0"/>
              <a:t>yapılmalıdır</a:t>
            </a:r>
          </a:p>
          <a:p>
            <a:r>
              <a:rPr lang="tr-TR" dirty="0" smtClean="0"/>
              <a:t>Doğum &lt;34 </a:t>
            </a:r>
            <a:r>
              <a:rPr lang="tr-TR" dirty="0"/>
              <a:t>hafta </a:t>
            </a:r>
            <a:r>
              <a:rPr lang="tr-TR" dirty="0" smtClean="0"/>
              <a:t> </a:t>
            </a:r>
            <a:r>
              <a:rPr lang="tr-TR" dirty="0"/>
              <a:t>olacaksa </a:t>
            </a:r>
            <a:r>
              <a:rPr lang="tr-TR" dirty="0" err="1"/>
              <a:t>antenatal</a:t>
            </a:r>
            <a:r>
              <a:rPr lang="tr-TR" dirty="0"/>
              <a:t> </a:t>
            </a:r>
            <a:r>
              <a:rPr lang="tr-TR" dirty="0" err="1"/>
              <a:t>steroid</a:t>
            </a:r>
            <a:r>
              <a:rPr lang="tr-TR" dirty="0"/>
              <a:t> </a:t>
            </a:r>
            <a:r>
              <a:rPr lang="tr-TR" dirty="0" smtClean="0"/>
              <a:t>uygulanmalıdır </a:t>
            </a:r>
          </a:p>
          <a:p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/>
              <a:t>stabil hastalıkta doğum </a:t>
            </a:r>
            <a:r>
              <a:rPr lang="tr-TR" dirty="0" smtClean="0"/>
              <a:t>≥37 hafta planlanmalıdır</a:t>
            </a:r>
            <a:r>
              <a:rPr lang="tr-TR" dirty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KT </a:t>
            </a:r>
            <a:r>
              <a:rPr lang="tr-TR" dirty="0">
                <a:solidFill>
                  <a:srgbClr val="FF0000"/>
                </a:solidFill>
              </a:rPr>
              <a:t>doğumdan 2-3 hafta önce </a:t>
            </a:r>
            <a:r>
              <a:rPr lang="tr-TR" dirty="0" err="1">
                <a:solidFill>
                  <a:srgbClr val="FF0000"/>
                </a:solidFill>
              </a:rPr>
              <a:t>stoplanmalı</a:t>
            </a:r>
            <a:r>
              <a:rPr lang="tr-TR" dirty="0">
                <a:solidFill>
                  <a:srgbClr val="FF0000"/>
                </a:solidFill>
              </a:rPr>
              <a:t> -</a:t>
            </a:r>
            <a:r>
              <a:rPr lang="tr-TR" dirty="0" smtClean="0"/>
              <a:t>enfeksiyon </a:t>
            </a:r>
            <a:r>
              <a:rPr lang="tr-TR" dirty="0"/>
              <a:t>ve </a:t>
            </a:r>
            <a:r>
              <a:rPr lang="tr-TR" dirty="0" err="1"/>
              <a:t>sepsis</a:t>
            </a:r>
            <a:r>
              <a:rPr lang="tr-TR" dirty="0"/>
              <a:t> riski </a:t>
            </a:r>
            <a:r>
              <a:rPr lang="tr-TR" dirty="0" smtClean="0"/>
              <a:t>azaltılır </a:t>
            </a:r>
          </a:p>
          <a:p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/>
              <a:t>preterm</a:t>
            </a:r>
            <a:r>
              <a:rPr lang="tr-TR" dirty="0"/>
              <a:t> doğum başlayabileceğinden </a:t>
            </a:r>
            <a:r>
              <a:rPr lang="tr-TR" dirty="0" smtClean="0"/>
              <a:t>&gt; 33 </a:t>
            </a:r>
            <a:r>
              <a:rPr lang="tr-TR" dirty="0"/>
              <a:t>hafta </a:t>
            </a:r>
            <a:r>
              <a:rPr lang="tr-TR" dirty="0" smtClean="0"/>
              <a:t> </a:t>
            </a:r>
            <a:r>
              <a:rPr lang="tr-TR" dirty="0"/>
              <a:t>KT </a:t>
            </a:r>
            <a:r>
              <a:rPr lang="tr-TR" dirty="0" smtClean="0"/>
              <a:t>önerilmez</a:t>
            </a:r>
            <a:endParaRPr lang="tr-TR" dirty="0"/>
          </a:p>
          <a:p>
            <a:r>
              <a:rPr lang="tr-TR" dirty="0" err="1" smtClean="0"/>
              <a:t>Melanom</a:t>
            </a:r>
            <a:r>
              <a:rPr lang="tr-TR" dirty="0"/>
              <a:t>, lösemi ve </a:t>
            </a:r>
            <a:r>
              <a:rPr lang="tr-TR" dirty="0" err="1" smtClean="0"/>
              <a:t>lenfoma</a:t>
            </a:r>
            <a:r>
              <a:rPr lang="tr-TR" dirty="0" smtClean="0"/>
              <a:t> başlıca olmak üzere plasentaya met. olabilir</a:t>
            </a:r>
          </a:p>
          <a:p>
            <a:r>
              <a:rPr lang="tr-TR" dirty="0" smtClean="0"/>
              <a:t>Plasenta metastaz açısından histolojik değerlendirilmeli </a:t>
            </a:r>
          </a:p>
          <a:p>
            <a:r>
              <a:rPr lang="tr-TR" dirty="0" err="1" smtClean="0"/>
              <a:t>Fetus</a:t>
            </a:r>
            <a:r>
              <a:rPr lang="tr-TR" dirty="0" smtClean="0"/>
              <a:t> </a:t>
            </a:r>
            <a:r>
              <a:rPr lang="tr-TR" dirty="0"/>
              <a:t>met. Vaka takdimleri 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Gebelikte Jinekolojik </a:t>
            </a:r>
            <a:r>
              <a:rPr lang="tr-TR" dirty="0">
                <a:solidFill>
                  <a:srgbClr val="FF0000"/>
                </a:solidFill>
              </a:rPr>
              <a:t>Kanserler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Yönetim daha </a:t>
            </a:r>
            <a:r>
              <a:rPr lang="tr-TR" dirty="0"/>
              <a:t>da kendine özel sorunlar </a:t>
            </a:r>
            <a:r>
              <a:rPr lang="tr-TR" dirty="0" smtClean="0"/>
              <a:t>içerir;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Hem </a:t>
            </a:r>
            <a:r>
              <a:rPr lang="tr-TR" dirty="0"/>
              <a:t>fetüs,  hem </a:t>
            </a:r>
            <a:r>
              <a:rPr lang="tr-TR" dirty="0" err="1"/>
              <a:t>reprodüktif</a:t>
            </a:r>
            <a:r>
              <a:rPr lang="tr-TR" dirty="0"/>
              <a:t> </a:t>
            </a:r>
            <a:r>
              <a:rPr lang="tr-TR" dirty="0" smtClean="0"/>
              <a:t>organ, </a:t>
            </a:r>
            <a:r>
              <a:rPr lang="tr-TR" dirty="0"/>
              <a:t>hem de </a:t>
            </a:r>
            <a:r>
              <a:rPr lang="tr-TR" dirty="0" smtClean="0"/>
              <a:t>gebelikle </a:t>
            </a:r>
            <a:r>
              <a:rPr lang="tr-TR" dirty="0"/>
              <a:t>direk ilişkilidir</a:t>
            </a:r>
            <a:r>
              <a:rPr lang="tr-TR" dirty="0" smtClean="0"/>
              <a:t>.</a:t>
            </a:r>
          </a:p>
          <a:p>
            <a:r>
              <a:rPr lang="tr-TR" dirty="0"/>
              <a:t>Gebelikteki en sık jinekolojik </a:t>
            </a:r>
            <a:r>
              <a:rPr lang="tr-TR" dirty="0" smtClean="0"/>
              <a:t>kanser: </a:t>
            </a:r>
            <a:r>
              <a:rPr lang="tr-TR" dirty="0" err="1"/>
              <a:t>serviks</a:t>
            </a:r>
            <a:r>
              <a:rPr lang="tr-TR" dirty="0"/>
              <a:t> kanseri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54" y="3917577"/>
            <a:ext cx="8660423" cy="14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85038" y="365125"/>
            <a:ext cx="7968762" cy="1325563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Servikal</a:t>
            </a:r>
            <a:r>
              <a:rPr lang="tr-TR" dirty="0">
                <a:solidFill>
                  <a:srgbClr val="FF0000"/>
                </a:solidFill>
              </a:rPr>
              <a:t> Kanser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sitolojik</a:t>
            </a:r>
            <a:r>
              <a:rPr lang="tr-TR" dirty="0"/>
              <a:t> anormallikler gebelikte </a:t>
            </a:r>
            <a:r>
              <a:rPr lang="tr-TR" dirty="0" smtClean="0"/>
              <a:t>oldukça sık (%5) görülebilir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/>
              <a:t>kanser teşhisi </a:t>
            </a:r>
            <a:r>
              <a:rPr lang="tr-TR" dirty="0" smtClean="0"/>
              <a:t>nadirdir , vakaların %75’i erken </a:t>
            </a:r>
            <a:r>
              <a:rPr lang="tr-TR" dirty="0"/>
              <a:t>evredir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Genel olarak gebelik </a:t>
            </a:r>
            <a:r>
              <a:rPr lang="tr-TR" dirty="0" err="1"/>
              <a:t>servikal</a:t>
            </a:r>
            <a:r>
              <a:rPr lang="tr-TR" dirty="0"/>
              <a:t> kanseri  ve de </a:t>
            </a:r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surviyi</a:t>
            </a:r>
            <a:r>
              <a:rPr lang="tr-TR" dirty="0"/>
              <a:t> kötü etkilemez</a:t>
            </a:r>
          </a:p>
          <a:p>
            <a:r>
              <a:rPr lang="tr-TR" dirty="0" err="1"/>
              <a:t>Sitolojik</a:t>
            </a:r>
            <a:r>
              <a:rPr lang="tr-TR" dirty="0"/>
              <a:t> anormallikler  yönetimi ASCCP </a:t>
            </a:r>
            <a:r>
              <a:rPr lang="tr-TR" dirty="0" err="1"/>
              <a:t>guideline</a:t>
            </a:r>
            <a:r>
              <a:rPr lang="tr-TR" dirty="0"/>
              <a:t> a göre </a:t>
            </a:r>
            <a:r>
              <a:rPr lang="tr-TR" dirty="0" smtClean="0"/>
              <a:t>planlanmalıdır.</a:t>
            </a:r>
          </a:p>
          <a:p>
            <a:r>
              <a:rPr lang="tr-TR" dirty="0" smtClean="0"/>
              <a:t>Gebelikte </a:t>
            </a:r>
            <a:r>
              <a:rPr lang="tr-TR" dirty="0" err="1" smtClean="0"/>
              <a:t>kolposkopinin</a:t>
            </a:r>
            <a:r>
              <a:rPr lang="tr-TR" dirty="0" smtClean="0"/>
              <a:t> amacı kanseri ekarte etmektir.</a:t>
            </a:r>
            <a:endParaRPr lang="tr-TR" dirty="0"/>
          </a:p>
          <a:p>
            <a:r>
              <a:rPr lang="tr-TR" dirty="0"/>
              <a:t>Kısaca düşük </a:t>
            </a:r>
            <a:r>
              <a:rPr lang="tr-TR" dirty="0" err="1"/>
              <a:t>grad</a:t>
            </a:r>
            <a:r>
              <a:rPr lang="tr-TR" dirty="0"/>
              <a:t> lezyonlara </a:t>
            </a:r>
            <a:r>
              <a:rPr lang="tr-TR" dirty="0" err="1"/>
              <a:t>kolposkopi</a:t>
            </a:r>
            <a:r>
              <a:rPr lang="tr-TR" dirty="0"/>
              <a:t> yapılabilir ya da </a:t>
            </a:r>
            <a:r>
              <a:rPr lang="tr-TR" dirty="0" err="1"/>
              <a:t>pp</a:t>
            </a:r>
            <a:r>
              <a:rPr lang="tr-TR" dirty="0"/>
              <a:t> 6 haftaya </a:t>
            </a:r>
            <a:r>
              <a:rPr lang="tr-TR" dirty="0" smtClean="0"/>
              <a:t>ertelenebilir</a:t>
            </a:r>
            <a:r>
              <a:rPr lang="tr-TR" dirty="0"/>
              <a:t>.</a:t>
            </a:r>
          </a:p>
          <a:p>
            <a:r>
              <a:rPr lang="tr-TR" dirty="0" smtClean="0"/>
              <a:t>High </a:t>
            </a:r>
            <a:r>
              <a:rPr lang="tr-TR" dirty="0" err="1"/>
              <a:t>grade</a:t>
            </a:r>
            <a:r>
              <a:rPr lang="tr-TR" dirty="0"/>
              <a:t> lezyonlar </a:t>
            </a:r>
            <a:r>
              <a:rPr lang="tr-TR" dirty="0" err="1" smtClean="0"/>
              <a:t>kolposkopi</a:t>
            </a:r>
            <a:r>
              <a:rPr lang="tr-TR" dirty="0" smtClean="0"/>
              <a:t> yapılır </a:t>
            </a:r>
            <a:r>
              <a:rPr lang="tr-TR" dirty="0" err="1"/>
              <a:t>invaziv</a:t>
            </a:r>
            <a:r>
              <a:rPr lang="tr-TR" dirty="0"/>
              <a:t> kanser </a:t>
            </a:r>
            <a:r>
              <a:rPr lang="tr-TR" dirty="0" err="1"/>
              <a:t>ekartasyonu</a:t>
            </a:r>
            <a:r>
              <a:rPr lang="tr-TR" dirty="0"/>
              <a:t> </a:t>
            </a:r>
            <a:r>
              <a:rPr lang="tr-TR" dirty="0" smtClean="0"/>
              <a:t>için tek </a:t>
            </a:r>
            <a:r>
              <a:rPr lang="tr-TR" dirty="0" err="1"/>
              <a:t>biopsi</a:t>
            </a:r>
            <a:r>
              <a:rPr lang="tr-TR" dirty="0"/>
              <a:t> </a:t>
            </a:r>
            <a:r>
              <a:rPr lang="tr-TR" dirty="0" smtClean="0"/>
              <a:t>alınabilir</a:t>
            </a:r>
          </a:p>
          <a:p>
            <a:r>
              <a:rPr lang="tr-TR" dirty="0" smtClean="0"/>
              <a:t>ECC </a:t>
            </a:r>
            <a:r>
              <a:rPr lang="tr-TR" dirty="0" err="1" smtClean="0"/>
              <a:t>kontraendikedir</a:t>
            </a:r>
            <a:endParaRPr lang="tr-TR" dirty="0" smtClean="0"/>
          </a:p>
          <a:p>
            <a:r>
              <a:rPr lang="tr-TR" dirty="0" smtClean="0"/>
              <a:t>CIN ve CIS yönetimi </a:t>
            </a:r>
            <a:r>
              <a:rPr lang="tr-TR" dirty="0" err="1" smtClean="0"/>
              <a:t>pp</a:t>
            </a:r>
            <a:r>
              <a:rPr lang="tr-TR" dirty="0" smtClean="0"/>
              <a:t> </a:t>
            </a:r>
            <a:r>
              <a:rPr lang="tr-TR" dirty="0" err="1" smtClean="0"/>
              <a:t>perioda</a:t>
            </a:r>
            <a:r>
              <a:rPr lang="tr-TR" dirty="0" smtClean="0"/>
              <a:t> bırakılıyor </a:t>
            </a:r>
          </a:p>
          <a:p>
            <a:r>
              <a:rPr lang="tr-TR" dirty="0" smtClean="0"/>
              <a:t>2006 ASSCP de AIS de </a:t>
            </a:r>
            <a:r>
              <a:rPr lang="tr-TR" dirty="0" err="1" smtClean="0"/>
              <a:t>ekspektan</a:t>
            </a:r>
            <a:r>
              <a:rPr lang="tr-TR" dirty="0" smtClean="0"/>
              <a:t> yönetim kabul edilebilir, kesin yönetimi </a:t>
            </a:r>
            <a:r>
              <a:rPr lang="tr-TR" dirty="0" err="1" smtClean="0"/>
              <a:t>pp</a:t>
            </a:r>
            <a:r>
              <a:rPr lang="tr-TR" dirty="0" smtClean="0"/>
              <a:t> </a:t>
            </a:r>
            <a:r>
              <a:rPr lang="tr-TR" dirty="0" err="1" smtClean="0"/>
              <a:t>perioda</a:t>
            </a:r>
            <a:r>
              <a:rPr lang="tr-TR" dirty="0" smtClean="0"/>
              <a:t> bırakılır</a:t>
            </a:r>
          </a:p>
          <a:p>
            <a:r>
              <a:rPr lang="tr-TR" dirty="0" smtClean="0"/>
              <a:t>High </a:t>
            </a:r>
            <a:r>
              <a:rPr lang="tr-TR" dirty="0" err="1" smtClean="0"/>
              <a:t>grade</a:t>
            </a:r>
            <a:r>
              <a:rPr lang="tr-TR" dirty="0" smtClean="0"/>
              <a:t> lezyonlar </a:t>
            </a:r>
            <a:r>
              <a:rPr lang="tr-TR" dirty="0" err="1" smtClean="0"/>
              <a:t>pp</a:t>
            </a:r>
            <a:r>
              <a:rPr lang="tr-TR" dirty="0" smtClean="0"/>
              <a:t> döneme kadar </a:t>
            </a:r>
            <a:r>
              <a:rPr lang="tr-TR" dirty="0"/>
              <a:t>nadiren </a:t>
            </a:r>
            <a:r>
              <a:rPr lang="tr-TR" dirty="0" smtClean="0"/>
              <a:t>ilerler, %50 </a:t>
            </a:r>
            <a:r>
              <a:rPr lang="tr-TR" dirty="0"/>
              <a:t>si </a:t>
            </a:r>
            <a:r>
              <a:rPr lang="tr-TR" dirty="0" err="1"/>
              <a:t>persiste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Gebelikte LSIL ya da HSIL regresyonu %25-77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49479" t="-590" r="32642" b="590"/>
          <a:stretch/>
        </p:blipFill>
        <p:spPr>
          <a:xfrm>
            <a:off x="1160584" y="200996"/>
            <a:ext cx="1512277" cy="14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24" y="338072"/>
            <a:ext cx="1811215" cy="148755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   Gebelikte </a:t>
            </a:r>
            <a:r>
              <a:rPr lang="tr-TR" b="1" dirty="0" err="1" smtClean="0"/>
              <a:t>Serviks</a:t>
            </a:r>
            <a:r>
              <a:rPr lang="tr-TR" b="1" dirty="0" smtClean="0"/>
              <a:t> Kanseri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Genel olarak </a:t>
            </a:r>
            <a:r>
              <a:rPr lang="tr-TR" dirty="0" err="1" smtClean="0"/>
              <a:t>servikal</a:t>
            </a:r>
            <a:r>
              <a:rPr lang="tr-TR" dirty="0" smtClean="0"/>
              <a:t>  </a:t>
            </a:r>
            <a:r>
              <a:rPr lang="tr-TR" dirty="0"/>
              <a:t>kanser tedavisi radikal </a:t>
            </a:r>
            <a:r>
              <a:rPr lang="tr-TR" dirty="0" err="1"/>
              <a:t>histerektomi</a:t>
            </a:r>
            <a:r>
              <a:rPr lang="tr-TR" dirty="0"/>
              <a:t> ve /veya </a:t>
            </a:r>
            <a:r>
              <a:rPr lang="tr-TR" dirty="0" err="1"/>
              <a:t>pelvik</a:t>
            </a:r>
            <a:r>
              <a:rPr lang="tr-TR" dirty="0"/>
              <a:t> RT (±KT).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Gebeliğin </a:t>
            </a:r>
            <a:r>
              <a:rPr lang="tr-TR" dirty="0">
                <a:solidFill>
                  <a:srgbClr val="FF0000"/>
                </a:solidFill>
              </a:rPr>
              <a:t>devamı istenen durumlarda tedavi modifikasyonu </a:t>
            </a:r>
            <a:r>
              <a:rPr lang="tr-TR" dirty="0" smtClean="0">
                <a:solidFill>
                  <a:srgbClr val="FF0000"/>
                </a:solidFill>
              </a:rPr>
              <a:t>yapılabilir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Tedavi ; evre, </a:t>
            </a:r>
            <a:r>
              <a:rPr lang="tr-TR" dirty="0">
                <a:solidFill>
                  <a:srgbClr val="FF0000"/>
                </a:solidFill>
              </a:rPr>
              <a:t>gebelik haftasına </a:t>
            </a:r>
            <a:r>
              <a:rPr lang="tr-TR" dirty="0" smtClean="0">
                <a:solidFill>
                  <a:srgbClr val="FF0000"/>
                </a:solidFill>
              </a:rPr>
              <a:t>ve hasta isteğine bağlıdır</a:t>
            </a:r>
          </a:p>
          <a:p>
            <a:r>
              <a:rPr lang="tr-TR" dirty="0"/>
              <a:t>Evre 1A1 hastalıkta 2.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err="1"/>
              <a:t>konizasyon</a:t>
            </a:r>
            <a:r>
              <a:rPr lang="tr-TR" dirty="0"/>
              <a:t> </a:t>
            </a:r>
            <a:r>
              <a:rPr lang="tr-TR" dirty="0" smtClean="0"/>
              <a:t>yeterlidir</a:t>
            </a:r>
          </a:p>
          <a:p>
            <a:r>
              <a:rPr lang="tr-TR" dirty="0"/>
              <a:t>Soğuk </a:t>
            </a:r>
            <a:r>
              <a:rPr lang="tr-TR" dirty="0" err="1"/>
              <a:t>konizasyonda</a:t>
            </a:r>
            <a:r>
              <a:rPr lang="tr-TR" dirty="0"/>
              <a:t>  </a:t>
            </a:r>
            <a:r>
              <a:rPr lang="tr-TR" dirty="0" smtClean="0"/>
              <a:t>komplikasyonlar;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* %</a:t>
            </a:r>
            <a:r>
              <a:rPr lang="tr-TR" dirty="0"/>
              <a:t>3-6 </a:t>
            </a:r>
            <a:r>
              <a:rPr lang="tr-TR" dirty="0" err="1"/>
              <a:t>perinatal</a:t>
            </a:r>
            <a:r>
              <a:rPr lang="tr-TR" dirty="0"/>
              <a:t> ölüm </a:t>
            </a:r>
            <a:r>
              <a:rPr lang="tr-TR" dirty="0" smtClean="0"/>
              <a:t>riski,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* %</a:t>
            </a:r>
            <a:r>
              <a:rPr lang="tr-TR" dirty="0"/>
              <a:t>6.2 aşırı kanama,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* %</a:t>
            </a:r>
            <a:r>
              <a:rPr lang="tr-TR" dirty="0"/>
              <a:t>18 doğumda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 smtClean="0"/>
              <a:t>laserasyon</a:t>
            </a:r>
            <a:endParaRPr lang="tr-TR" dirty="0" smtClean="0"/>
          </a:p>
          <a:p>
            <a:r>
              <a:rPr lang="tr-TR" dirty="0" err="1" smtClean="0"/>
              <a:t>Morbiditeleri</a:t>
            </a:r>
            <a:r>
              <a:rPr lang="tr-TR" dirty="0" smtClean="0"/>
              <a:t> </a:t>
            </a:r>
            <a:r>
              <a:rPr lang="tr-TR" dirty="0"/>
              <a:t>azaltmak için </a:t>
            </a:r>
            <a:r>
              <a:rPr lang="tr-TR" dirty="0" smtClean="0"/>
              <a:t> </a:t>
            </a:r>
            <a:r>
              <a:rPr lang="tr-TR" dirty="0" err="1"/>
              <a:t>LEEP+McDonald</a:t>
            </a:r>
            <a:r>
              <a:rPr lang="tr-TR" dirty="0"/>
              <a:t> </a:t>
            </a:r>
            <a:r>
              <a:rPr lang="tr-TR" dirty="0" err="1" smtClean="0"/>
              <a:t>serklaj</a:t>
            </a:r>
            <a:r>
              <a:rPr lang="tr-TR" dirty="0" smtClean="0"/>
              <a:t> </a:t>
            </a:r>
            <a:r>
              <a:rPr lang="tr-TR" dirty="0"/>
              <a:t>önerilebilir. </a:t>
            </a:r>
            <a:endParaRPr lang="en-US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8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8" y="365125"/>
            <a:ext cx="1327638" cy="112242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</a:t>
            </a:r>
            <a:r>
              <a:rPr lang="tr-TR" b="1" dirty="0" smtClean="0">
                <a:solidFill>
                  <a:srgbClr val="FF0000"/>
                </a:solidFill>
              </a:rPr>
              <a:t>Erken Evre </a:t>
            </a:r>
            <a:r>
              <a:rPr lang="tr-TR" b="1" dirty="0" err="1" smtClean="0">
                <a:solidFill>
                  <a:srgbClr val="FF0000"/>
                </a:solidFill>
              </a:rPr>
              <a:t>Serviks</a:t>
            </a:r>
            <a:r>
              <a:rPr lang="tr-TR" b="1" dirty="0" smtClean="0">
                <a:solidFill>
                  <a:srgbClr val="FF0000"/>
                </a:solidFill>
              </a:rPr>
              <a:t> Kanseri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Tarihsel olarak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b="1" dirty="0" smtClean="0">
                <a:solidFill>
                  <a:srgbClr val="FF0000"/>
                </a:solidFill>
              </a:rPr>
              <a:t>Evre </a:t>
            </a:r>
            <a:r>
              <a:rPr lang="tr-TR" b="1" dirty="0">
                <a:solidFill>
                  <a:srgbClr val="FF0000"/>
                </a:solidFill>
              </a:rPr>
              <a:t>1A1 sınır pozitif, 1A2, 1B ya </a:t>
            </a:r>
            <a:r>
              <a:rPr lang="tr-TR" b="1" dirty="0" smtClean="0">
                <a:solidFill>
                  <a:srgbClr val="FF0000"/>
                </a:solidFill>
              </a:rPr>
              <a:t>da 2A’ </a:t>
            </a:r>
            <a:r>
              <a:rPr lang="tr-TR" dirty="0" smtClean="0"/>
              <a:t>da ;  acil </a:t>
            </a:r>
            <a:r>
              <a:rPr lang="tr-TR" dirty="0"/>
              <a:t>R</a:t>
            </a:r>
            <a:r>
              <a:rPr lang="tr-TR" dirty="0" smtClean="0"/>
              <a:t>adikal </a:t>
            </a:r>
            <a:r>
              <a:rPr lang="tr-TR" dirty="0" err="1"/>
              <a:t>H</a:t>
            </a:r>
            <a:r>
              <a:rPr lang="tr-TR" dirty="0" err="1" smtClean="0"/>
              <a:t>isterektomi</a:t>
            </a:r>
            <a:r>
              <a:rPr lang="tr-TR" dirty="0" smtClean="0"/>
              <a:t> /RT önerilir. </a:t>
            </a:r>
          </a:p>
          <a:p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Figo</a:t>
            </a:r>
            <a:r>
              <a:rPr lang="tr-TR" dirty="0" smtClean="0">
                <a:solidFill>
                  <a:srgbClr val="FF0000"/>
                </a:solidFill>
              </a:rPr>
              <a:t> 1a1- </a:t>
            </a:r>
            <a:r>
              <a:rPr lang="tr-TR" dirty="0" err="1" smtClean="0">
                <a:solidFill>
                  <a:srgbClr val="FF0000"/>
                </a:solidFill>
              </a:rPr>
              <a:t>occult</a:t>
            </a:r>
            <a:r>
              <a:rPr lang="tr-TR" dirty="0" smtClean="0">
                <a:solidFill>
                  <a:srgbClr val="FF0000"/>
                </a:solidFill>
              </a:rPr>
              <a:t> 1b1 </a:t>
            </a:r>
            <a:r>
              <a:rPr lang="tr-TR" dirty="0" err="1">
                <a:solidFill>
                  <a:srgbClr val="FF0000"/>
                </a:solidFill>
              </a:rPr>
              <a:t>skuamoz</a:t>
            </a:r>
            <a:r>
              <a:rPr lang="tr-TR" dirty="0">
                <a:solidFill>
                  <a:srgbClr val="FF0000"/>
                </a:solidFill>
              </a:rPr>
              <a:t> hücreli kanserler </a:t>
            </a:r>
            <a:r>
              <a:rPr lang="tr-TR" dirty="0" smtClean="0">
                <a:solidFill>
                  <a:srgbClr val="FF0000"/>
                </a:solidFill>
              </a:rPr>
              <a:t>≤ 20 </a:t>
            </a:r>
            <a:r>
              <a:rPr lang="tr-TR" dirty="0" err="1" smtClean="0">
                <a:solidFill>
                  <a:srgbClr val="FF0000"/>
                </a:solidFill>
              </a:rPr>
              <a:t>hf</a:t>
            </a:r>
            <a:r>
              <a:rPr lang="tr-TR" dirty="0" smtClean="0">
                <a:solidFill>
                  <a:srgbClr val="FF0000"/>
                </a:solidFill>
              </a:rPr>
              <a:t> tanı </a:t>
            </a:r>
            <a:r>
              <a:rPr lang="tr-TR" dirty="0">
                <a:solidFill>
                  <a:srgbClr val="FF0000"/>
                </a:solidFill>
              </a:rPr>
              <a:t>aldıysa , </a:t>
            </a:r>
            <a:r>
              <a:rPr lang="tr-TR" dirty="0" err="1">
                <a:solidFill>
                  <a:srgbClr val="FF0000"/>
                </a:solidFill>
              </a:rPr>
              <a:t>fetal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matüriteye</a:t>
            </a:r>
            <a:r>
              <a:rPr lang="tr-TR" dirty="0">
                <a:solidFill>
                  <a:srgbClr val="FF0000"/>
                </a:solidFill>
              </a:rPr>
              <a:t> kadar beklemek kabul edilebilir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 Evre </a:t>
            </a:r>
            <a:r>
              <a:rPr lang="tr-TR" dirty="0">
                <a:solidFill>
                  <a:srgbClr val="FF0000"/>
                </a:solidFill>
              </a:rPr>
              <a:t>1A2 ve </a:t>
            </a:r>
            <a:r>
              <a:rPr lang="tr-TR" dirty="0" err="1" smtClean="0">
                <a:solidFill>
                  <a:srgbClr val="FF0000"/>
                </a:solidFill>
              </a:rPr>
              <a:t>occult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1B1 </a:t>
            </a:r>
            <a:r>
              <a:rPr lang="tr-TR" dirty="0"/>
              <a:t>de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maturasyon</a:t>
            </a:r>
            <a:r>
              <a:rPr lang="tr-TR" dirty="0"/>
              <a:t> sonrası C/S radikal </a:t>
            </a:r>
            <a:r>
              <a:rPr lang="tr-TR" dirty="0" err="1"/>
              <a:t>histerektomi</a:t>
            </a:r>
            <a:r>
              <a:rPr lang="tr-TR" dirty="0"/>
              <a:t> +</a:t>
            </a:r>
            <a:r>
              <a:rPr lang="tr-TR" dirty="0" err="1"/>
              <a:t>bilateral</a:t>
            </a:r>
            <a:r>
              <a:rPr lang="tr-TR" dirty="0"/>
              <a:t> </a:t>
            </a:r>
            <a:r>
              <a:rPr lang="tr-TR" dirty="0" smtClean="0"/>
              <a:t>PLND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3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438539"/>
            <a:ext cx="1492898" cy="138708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</a:t>
            </a:r>
            <a:r>
              <a:rPr lang="tr-TR" dirty="0" smtClean="0">
                <a:solidFill>
                  <a:srgbClr val="FF0000"/>
                </a:solidFill>
              </a:rPr>
              <a:t>Gebelikte Radikal </a:t>
            </a:r>
            <a:r>
              <a:rPr lang="tr-TR" dirty="0" err="1" smtClean="0">
                <a:solidFill>
                  <a:srgbClr val="FF0000"/>
                </a:solidFill>
              </a:rPr>
              <a:t>Trakelektomi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≤20 </a:t>
            </a:r>
            <a:r>
              <a:rPr lang="tr-TR" sz="2400" dirty="0" err="1" smtClean="0"/>
              <a:t>hf</a:t>
            </a:r>
            <a:r>
              <a:rPr lang="tr-TR" sz="2400" dirty="0" smtClean="0"/>
              <a:t>. Gebelik ve  Evre 1B1 hastalıkta seçili vakalarda radikal </a:t>
            </a:r>
            <a:r>
              <a:rPr lang="tr-TR" sz="2400" dirty="0" err="1" smtClean="0"/>
              <a:t>trakelektomi</a:t>
            </a:r>
            <a:r>
              <a:rPr lang="tr-TR" sz="2400" dirty="0" smtClean="0"/>
              <a:t> ve PLND yapılabilir.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       *  ciddi </a:t>
            </a:r>
            <a:r>
              <a:rPr lang="tr-TR" sz="2400" dirty="0"/>
              <a:t>komplikasyonlar ve </a:t>
            </a:r>
            <a:r>
              <a:rPr lang="tr-TR" sz="2400" dirty="0" smtClean="0"/>
              <a:t>%</a:t>
            </a:r>
            <a:r>
              <a:rPr lang="tr-TR" sz="2400" dirty="0"/>
              <a:t>32 erken gebelik kaybı </a:t>
            </a:r>
            <a:r>
              <a:rPr lang="tr-TR" sz="2400" dirty="0" smtClean="0"/>
              <a:t>riski</a:t>
            </a:r>
            <a:endParaRPr lang="tr-TR" sz="2400" dirty="0"/>
          </a:p>
          <a:p>
            <a:pPr algn="ctr"/>
            <a:r>
              <a:rPr lang="tr-TR" sz="2400" dirty="0" err="1"/>
              <a:t>European</a:t>
            </a:r>
            <a:r>
              <a:rPr lang="tr-TR" sz="2400" dirty="0"/>
              <a:t> </a:t>
            </a:r>
            <a:r>
              <a:rPr lang="tr-TR" sz="2400" dirty="0" err="1"/>
              <a:t>Society</a:t>
            </a:r>
            <a:r>
              <a:rPr lang="tr-TR" sz="2400" dirty="0"/>
              <a:t> of </a:t>
            </a:r>
            <a:r>
              <a:rPr lang="tr-TR" sz="2400" dirty="0" err="1"/>
              <a:t>Gynecologic</a:t>
            </a:r>
            <a:r>
              <a:rPr lang="tr-TR" sz="2400" dirty="0"/>
              <a:t> </a:t>
            </a:r>
            <a:r>
              <a:rPr lang="tr-TR" sz="2400" dirty="0" err="1"/>
              <a:t>Oncology</a:t>
            </a:r>
            <a:r>
              <a:rPr lang="tr-TR" sz="2400" dirty="0"/>
              <a:t> </a:t>
            </a:r>
            <a:r>
              <a:rPr lang="tr-TR" sz="2400" dirty="0" err="1"/>
              <a:t>task</a:t>
            </a:r>
            <a:r>
              <a:rPr lang="tr-TR" sz="2400" dirty="0"/>
              <a:t> </a:t>
            </a:r>
            <a:r>
              <a:rPr lang="tr-TR" sz="2400" dirty="0" err="1"/>
              <a:t>force</a:t>
            </a:r>
            <a:r>
              <a:rPr lang="tr-TR" sz="2400" dirty="0"/>
              <a:t> «gebelikte kanser» konsensüs toplantısında; </a:t>
            </a:r>
            <a:endParaRPr lang="tr-TR" sz="2400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 smtClean="0">
                <a:solidFill>
                  <a:srgbClr val="FF0000"/>
                </a:solidFill>
              </a:rPr>
              <a:t>* </a:t>
            </a:r>
            <a:r>
              <a:rPr lang="tr-TR" sz="2400" dirty="0" smtClean="0">
                <a:solidFill>
                  <a:srgbClr val="FF0000"/>
                </a:solidFill>
              </a:rPr>
              <a:t>Evre </a:t>
            </a:r>
            <a:r>
              <a:rPr lang="tr-TR" sz="2400" dirty="0">
                <a:solidFill>
                  <a:srgbClr val="FF0000"/>
                </a:solidFill>
              </a:rPr>
              <a:t>1A2 ve 1B1 2 </a:t>
            </a:r>
            <a:r>
              <a:rPr lang="tr-TR" sz="2400" dirty="0" smtClean="0">
                <a:solidFill>
                  <a:srgbClr val="FF0000"/>
                </a:solidFill>
              </a:rPr>
              <a:t>cm’den </a:t>
            </a:r>
            <a:r>
              <a:rPr lang="tr-TR" sz="2400" dirty="0">
                <a:solidFill>
                  <a:srgbClr val="FF0000"/>
                </a:solidFill>
              </a:rPr>
              <a:t>küçük lenf </a:t>
            </a:r>
            <a:r>
              <a:rPr lang="tr-TR" sz="2400" dirty="0" err="1">
                <a:solidFill>
                  <a:srgbClr val="FF0000"/>
                </a:solidFill>
              </a:rPr>
              <a:t>nod</a:t>
            </a:r>
            <a:r>
              <a:rPr lang="tr-TR" sz="2400" dirty="0">
                <a:solidFill>
                  <a:srgbClr val="FF0000"/>
                </a:solidFill>
              </a:rPr>
              <a:t> negatif hastalarda daha büyük </a:t>
            </a:r>
            <a:r>
              <a:rPr lang="tr-TR" sz="2400" dirty="0" err="1">
                <a:solidFill>
                  <a:srgbClr val="FF0000"/>
                </a:solidFill>
              </a:rPr>
              <a:t>konizasyon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önermiştir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</a:t>
            </a:r>
            <a:r>
              <a:rPr lang="tr-TR" sz="1300" dirty="0" err="1" smtClean="0"/>
              <a:t>Amant</a:t>
            </a:r>
            <a:r>
              <a:rPr lang="tr-TR" sz="1300" dirty="0" smtClean="0"/>
              <a:t> </a:t>
            </a:r>
            <a:r>
              <a:rPr lang="tr-TR" sz="1300" dirty="0" err="1"/>
              <a:t>F,Halaska</a:t>
            </a:r>
            <a:r>
              <a:rPr lang="tr-TR" sz="1300" dirty="0"/>
              <a:t> MJ et al. </a:t>
            </a:r>
            <a:r>
              <a:rPr lang="tr-TR" sz="1300" dirty="0" err="1"/>
              <a:t>Gynecologic</a:t>
            </a:r>
            <a:r>
              <a:rPr lang="tr-TR" sz="1300" dirty="0"/>
              <a:t> </a:t>
            </a:r>
            <a:r>
              <a:rPr lang="tr-TR" sz="1300" dirty="0" err="1"/>
              <a:t>cancers</a:t>
            </a:r>
            <a:r>
              <a:rPr lang="tr-TR" sz="1300" dirty="0"/>
              <a:t> in </a:t>
            </a:r>
            <a:r>
              <a:rPr lang="tr-TR" sz="1300" dirty="0" err="1"/>
              <a:t>pregnancy:guidelines</a:t>
            </a:r>
            <a:r>
              <a:rPr lang="tr-TR" sz="1300" dirty="0"/>
              <a:t> of a </a:t>
            </a:r>
            <a:r>
              <a:rPr lang="tr-TR" sz="1300" dirty="0" err="1"/>
              <a:t>second</a:t>
            </a:r>
            <a:r>
              <a:rPr lang="tr-TR" sz="1300" dirty="0"/>
              <a:t> </a:t>
            </a:r>
            <a:r>
              <a:rPr lang="tr-TR" sz="1300" dirty="0" err="1"/>
              <a:t>international</a:t>
            </a:r>
            <a:r>
              <a:rPr lang="tr-TR" sz="1300" dirty="0"/>
              <a:t> </a:t>
            </a:r>
            <a:r>
              <a:rPr lang="tr-TR" sz="1300" dirty="0" err="1"/>
              <a:t>consensus</a:t>
            </a:r>
            <a:r>
              <a:rPr lang="tr-TR" sz="1300" dirty="0"/>
              <a:t> </a:t>
            </a:r>
            <a:r>
              <a:rPr lang="tr-TR" sz="1300" dirty="0" err="1"/>
              <a:t>meeting</a:t>
            </a:r>
            <a:r>
              <a:rPr lang="tr-TR" sz="1300" dirty="0"/>
              <a:t>. </a:t>
            </a:r>
            <a:r>
              <a:rPr lang="tr-TR" sz="1300" dirty="0" err="1"/>
              <a:t>Int</a:t>
            </a:r>
            <a:r>
              <a:rPr lang="tr-TR" sz="1300" dirty="0"/>
              <a:t> J </a:t>
            </a:r>
            <a:r>
              <a:rPr lang="tr-TR" sz="1300" dirty="0" err="1"/>
              <a:t>Gynecol</a:t>
            </a:r>
            <a:r>
              <a:rPr lang="tr-TR" sz="1300" dirty="0"/>
              <a:t> Cancer.2014;24:394-403</a:t>
            </a:r>
            <a:r>
              <a:rPr lang="tr-TR" sz="1300" dirty="0" smtClean="0"/>
              <a:t>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1300" dirty="0"/>
          </a:p>
        </p:txBody>
      </p:sp>
    </p:spTree>
    <p:extLst>
      <p:ext uri="{BB962C8B-B14F-4D97-AF65-F5344CB8AC3E}">
        <p14:creationId xmlns:p14="http://schemas.microsoft.com/office/powerpoint/2010/main" val="40601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Kanserli gebe hastaların </a:t>
            </a:r>
            <a:r>
              <a:rPr lang="tr-TR" dirty="0"/>
              <a:t>yönetimi hastalık hem gelişen fetüsü hem anneyi etkilediğinden bir çok sorun ile </a:t>
            </a:r>
            <a:r>
              <a:rPr lang="tr-TR" dirty="0" smtClean="0"/>
              <a:t>birliktedir.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Gebelikte kanser yönetimi </a:t>
            </a:r>
            <a:r>
              <a:rPr lang="tr-TR" dirty="0"/>
              <a:t>ile ilgili yeterli çalışma yok, </a:t>
            </a:r>
            <a:r>
              <a:rPr lang="tr-TR" dirty="0" err="1"/>
              <a:t>guidelinelar</a:t>
            </a:r>
            <a:r>
              <a:rPr lang="tr-TR" dirty="0"/>
              <a:t> retrospektif çalışma ve vaka </a:t>
            </a:r>
            <a:r>
              <a:rPr lang="tr-TR" dirty="0" smtClean="0"/>
              <a:t>serileri </a:t>
            </a:r>
            <a:r>
              <a:rPr lang="tr-TR" dirty="0"/>
              <a:t>ile sınırlıdır.</a:t>
            </a:r>
          </a:p>
          <a:p>
            <a:r>
              <a:rPr lang="tr-TR" dirty="0"/>
              <a:t>Optimal </a:t>
            </a:r>
            <a:r>
              <a:rPr lang="tr-TR" dirty="0" err="1" smtClean="0"/>
              <a:t>yönetim,multidisipliner</a:t>
            </a:r>
            <a:r>
              <a:rPr lang="tr-TR" dirty="0" smtClean="0"/>
              <a:t> </a:t>
            </a:r>
            <a:r>
              <a:rPr lang="tr-TR" dirty="0"/>
              <a:t>yaklaşım gerektirir. </a:t>
            </a:r>
          </a:p>
        </p:txBody>
      </p:sp>
      <p:graphicFrame>
        <p:nvGraphicFramePr>
          <p:cNvPr id="20" name="Diyagram 19"/>
          <p:cNvGraphicFramePr/>
          <p:nvPr>
            <p:extLst>
              <p:ext uri="{D42A27DB-BD31-4B8C-83A1-F6EECF244321}">
                <p14:modId xmlns:p14="http://schemas.microsoft.com/office/powerpoint/2010/main" val="2038413213"/>
              </p:ext>
            </p:extLst>
          </p:nvPr>
        </p:nvGraphicFramePr>
        <p:xfrm>
          <a:off x="1011115" y="2620108"/>
          <a:ext cx="9148885" cy="214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8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Lokal ileri hastalıkta (evre 1B1,1B2, 2A’ da ) gebeliğin devamı isteniyorsa </a:t>
            </a:r>
            <a:r>
              <a:rPr lang="tr-TR" dirty="0" err="1">
                <a:solidFill>
                  <a:srgbClr val="FF0000"/>
                </a:solidFill>
              </a:rPr>
              <a:t>evreleme</a:t>
            </a:r>
            <a:r>
              <a:rPr lang="tr-TR" dirty="0">
                <a:solidFill>
                  <a:srgbClr val="FF0000"/>
                </a:solidFill>
              </a:rPr>
              <a:t> yapılmalıdır.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/>
              <a:t>AC X ray , 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err="1"/>
              <a:t>P</a:t>
            </a:r>
            <a:r>
              <a:rPr lang="tr-TR" dirty="0" err="1" smtClean="0"/>
              <a:t>elvik</a:t>
            </a:r>
            <a:r>
              <a:rPr lang="tr-TR" dirty="0" smtClean="0"/>
              <a:t> </a:t>
            </a:r>
            <a:r>
              <a:rPr lang="tr-TR" dirty="0"/>
              <a:t>MRI </a:t>
            </a:r>
          </a:p>
          <a:p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Lenfadenektomi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gold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standartdır</a:t>
            </a:r>
            <a:r>
              <a:rPr lang="tr-TR" b="1" dirty="0"/>
              <a:t>.</a:t>
            </a:r>
          </a:p>
          <a:p>
            <a:r>
              <a:rPr lang="tr-TR" dirty="0" err="1"/>
              <a:t>Laparoskopik</a:t>
            </a:r>
            <a:r>
              <a:rPr lang="tr-TR" dirty="0"/>
              <a:t> </a:t>
            </a:r>
            <a:r>
              <a:rPr lang="tr-TR" dirty="0" err="1"/>
              <a:t>lenfadenektomi</a:t>
            </a:r>
            <a:r>
              <a:rPr lang="tr-TR" dirty="0"/>
              <a:t> 20. haftaya kadar </a:t>
            </a:r>
            <a:r>
              <a:rPr lang="tr-TR" dirty="0" err="1"/>
              <a:t>advers</a:t>
            </a:r>
            <a:r>
              <a:rPr lang="tr-TR" dirty="0"/>
              <a:t> </a:t>
            </a:r>
            <a:r>
              <a:rPr lang="tr-TR" dirty="0" err="1"/>
              <a:t>fetal</a:t>
            </a:r>
            <a:r>
              <a:rPr lang="tr-TR" dirty="0"/>
              <a:t> sonuçlar olmadan  yapılabilir.</a:t>
            </a:r>
          </a:p>
          <a:p>
            <a:pPr marL="0" indent="0">
              <a:buNone/>
            </a:pPr>
            <a:r>
              <a:rPr lang="tr-TR" dirty="0"/>
              <a:t>                </a:t>
            </a:r>
            <a:r>
              <a:rPr lang="en-US" sz="1600" dirty="0" err="1"/>
              <a:t>Vercellino</a:t>
            </a:r>
            <a:r>
              <a:rPr lang="en-US" sz="1600" dirty="0"/>
              <a:t> GF, Koehler C, </a:t>
            </a:r>
            <a:r>
              <a:rPr lang="en-US" sz="1600" dirty="0" err="1"/>
              <a:t>Erdemoglu</a:t>
            </a:r>
            <a:r>
              <a:rPr lang="en-US" sz="1600" dirty="0"/>
              <a:t> E,</a:t>
            </a:r>
            <a:r>
              <a:rPr lang="tr-TR" sz="1600" dirty="0"/>
              <a:t>et al. </a:t>
            </a:r>
            <a:r>
              <a:rPr lang="en-US" sz="1600" dirty="0"/>
              <a:t>Laparoscopic pelvic lymphadenectomy in 32 pregnant patients with cervical cancer: rationale, description of the technique, and outcome. </a:t>
            </a:r>
            <a:r>
              <a:rPr lang="en-US" sz="1600" dirty="0" err="1"/>
              <a:t>Int</a:t>
            </a:r>
            <a:r>
              <a:rPr lang="en-US" sz="1600" dirty="0"/>
              <a:t> J </a:t>
            </a:r>
            <a:r>
              <a:rPr lang="en-US" sz="1600" dirty="0" err="1"/>
              <a:t>Gynecol</a:t>
            </a:r>
            <a:r>
              <a:rPr lang="en-US" sz="1600" dirty="0"/>
              <a:t> Cancer. 2014 ;24(2):364-71.</a:t>
            </a:r>
            <a:r>
              <a:rPr lang="tr-TR" sz="1600" dirty="0"/>
              <a:t> </a:t>
            </a:r>
          </a:p>
          <a:p>
            <a:r>
              <a:rPr lang="tr-TR" dirty="0" err="1"/>
              <a:t>Sentinel</a:t>
            </a:r>
            <a:r>
              <a:rPr lang="tr-TR" dirty="0"/>
              <a:t> lenf </a:t>
            </a:r>
            <a:r>
              <a:rPr lang="tr-TR" dirty="0" err="1"/>
              <a:t>nod</a:t>
            </a:r>
            <a:r>
              <a:rPr lang="tr-TR" dirty="0"/>
              <a:t> </a:t>
            </a:r>
            <a:r>
              <a:rPr lang="tr-TR" dirty="0" err="1"/>
              <a:t>mapping</a:t>
            </a:r>
            <a:r>
              <a:rPr lang="tr-TR" dirty="0"/>
              <a:t> gebelikte çok çalışılmamış. </a:t>
            </a:r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2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 yıllarda yeni </a:t>
            </a:r>
            <a:r>
              <a:rPr lang="tr-TR" dirty="0" smtClean="0"/>
              <a:t>literatür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*  </a:t>
            </a:r>
            <a:r>
              <a:rPr lang="tr-TR" b="1" dirty="0">
                <a:solidFill>
                  <a:srgbClr val="FF0000"/>
                </a:solidFill>
              </a:rPr>
              <a:t>Evre 1B1 lenf </a:t>
            </a:r>
            <a:r>
              <a:rPr lang="tr-TR" b="1" dirty="0" err="1">
                <a:solidFill>
                  <a:srgbClr val="FF0000"/>
                </a:solidFill>
              </a:rPr>
              <a:t>nod</a:t>
            </a:r>
            <a:r>
              <a:rPr lang="tr-TR" b="1" dirty="0">
                <a:solidFill>
                  <a:srgbClr val="FF0000"/>
                </a:solidFill>
              </a:rPr>
              <a:t> negatif, 22-25 </a:t>
            </a:r>
            <a:r>
              <a:rPr lang="tr-TR" b="1" dirty="0" err="1" smtClean="0">
                <a:solidFill>
                  <a:srgbClr val="FF0000"/>
                </a:solidFill>
              </a:rPr>
              <a:t>hf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büyük gebeliklerde </a:t>
            </a:r>
            <a:r>
              <a:rPr lang="tr-TR" dirty="0">
                <a:solidFill>
                  <a:srgbClr val="FF0000"/>
                </a:solidFill>
              </a:rPr>
              <a:t>tedaviyi geciktirmenin onkolojik güvenli seçenek olduğunu göstermiş</a:t>
            </a:r>
            <a:r>
              <a:rPr lang="tr-TR" sz="1100" dirty="0" smtClean="0">
                <a:solidFill>
                  <a:srgbClr val="FF0000"/>
                </a:solidFill>
              </a:rPr>
              <a:t>.</a:t>
            </a:r>
          </a:p>
          <a:p>
            <a:endParaRPr lang="tr-TR" sz="1100" dirty="0"/>
          </a:p>
          <a:p>
            <a:pPr marL="0" indent="0">
              <a:buNone/>
            </a:pPr>
            <a:r>
              <a:rPr lang="tr-TR" sz="1100" dirty="0" smtClean="0"/>
              <a:t>                            </a:t>
            </a:r>
            <a:r>
              <a:rPr lang="tr-TR" sz="1100" dirty="0" err="1"/>
              <a:t>Amant</a:t>
            </a:r>
            <a:r>
              <a:rPr lang="tr-TR" sz="1100" dirty="0"/>
              <a:t> </a:t>
            </a:r>
            <a:r>
              <a:rPr lang="tr-TR" sz="1100" dirty="0" err="1"/>
              <a:t>F,Halaska</a:t>
            </a:r>
            <a:r>
              <a:rPr lang="tr-TR" sz="1100" dirty="0"/>
              <a:t> MJ et al. </a:t>
            </a:r>
            <a:r>
              <a:rPr lang="tr-TR" sz="1100" dirty="0" err="1"/>
              <a:t>Gynecologic</a:t>
            </a:r>
            <a:r>
              <a:rPr lang="tr-TR" sz="1100" dirty="0"/>
              <a:t> </a:t>
            </a:r>
            <a:r>
              <a:rPr lang="tr-TR" sz="1100" dirty="0" err="1"/>
              <a:t>cancers</a:t>
            </a:r>
            <a:r>
              <a:rPr lang="tr-TR" sz="1100" dirty="0"/>
              <a:t> in </a:t>
            </a:r>
            <a:r>
              <a:rPr lang="tr-TR" sz="1100" dirty="0" err="1"/>
              <a:t>pregnancy:guidelines</a:t>
            </a:r>
            <a:r>
              <a:rPr lang="tr-TR" sz="1100" dirty="0"/>
              <a:t> of a </a:t>
            </a:r>
            <a:r>
              <a:rPr lang="tr-TR" sz="1100" dirty="0" err="1"/>
              <a:t>second</a:t>
            </a:r>
            <a:r>
              <a:rPr lang="tr-TR" sz="1100" dirty="0"/>
              <a:t> </a:t>
            </a:r>
            <a:r>
              <a:rPr lang="tr-TR" sz="1100" dirty="0" err="1"/>
              <a:t>international</a:t>
            </a:r>
            <a:r>
              <a:rPr lang="tr-TR" sz="1100" dirty="0"/>
              <a:t> </a:t>
            </a:r>
            <a:r>
              <a:rPr lang="tr-TR" sz="1100" dirty="0" err="1"/>
              <a:t>consensus</a:t>
            </a:r>
            <a:r>
              <a:rPr lang="tr-TR" sz="1100" dirty="0"/>
              <a:t> </a:t>
            </a:r>
            <a:r>
              <a:rPr lang="tr-TR" sz="1100" dirty="0" err="1"/>
              <a:t>meeting</a:t>
            </a:r>
            <a:r>
              <a:rPr lang="tr-TR" sz="1100" dirty="0"/>
              <a:t>. </a:t>
            </a:r>
            <a:r>
              <a:rPr lang="tr-TR" sz="1100" dirty="0" err="1"/>
              <a:t>Int</a:t>
            </a:r>
            <a:r>
              <a:rPr lang="tr-TR" sz="1100" dirty="0"/>
              <a:t> J </a:t>
            </a:r>
            <a:r>
              <a:rPr lang="tr-TR" sz="1100" dirty="0" err="1"/>
              <a:t>Gynecol</a:t>
            </a:r>
            <a:r>
              <a:rPr lang="tr-TR" sz="1100" dirty="0"/>
              <a:t> </a:t>
            </a:r>
            <a:r>
              <a:rPr lang="tr-TR" sz="1100" dirty="0" smtClean="0"/>
              <a:t>Cancer.2014;24:394-403</a:t>
            </a:r>
            <a:endParaRPr lang="tr-TR" sz="11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9479" t="-590" r="32642" b="590"/>
          <a:stretch/>
        </p:blipFill>
        <p:spPr>
          <a:xfrm>
            <a:off x="923732" y="78647"/>
            <a:ext cx="2747506" cy="1679510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1" y="3835401"/>
            <a:ext cx="6460876" cy="25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</a:t>
            </a:r>
            <a:r>
              <a:rPr lang="tr-TR" sz="3600" dirty="0" smtClean="0">
                <a:solidFill>
                  <a:srgbClr val="FF0000"/>
                </a:solidFill>
              </a:rPr>
              <a:t>Evre </a:t>
            </a:r>
            <a:r>
              <a:rPr lang="tr-TR" sz="3600" dirty="0">
                <a:solidFill>
                  <a:srgbClr val="FF0000"/>
                </a:solidFill>
              </a:rPr>
              <a:t>1B </a:t>
            </a:r>
            <a:r>
              <a:rPr lang="tr-TR" sz="3600" dirty="0" smtClean="0">
                <a:solidFill>
                  <a:srgbClr val="FF0000"/>
                </a:solidFill>
              </a:rPr>
              <a:t>ve daha ileri hastalıkta :KT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Evre 1B1 lenf </a:t>
            </a:r>
            <a:r>
              <a:rPr lang="tr-TR" dirty="0" err="1" smtClean="0">
                <a:solidFill>
                  <a:srgbClr val="FF0000"/>
                </a:solidFill>
              </a:rPr>
              <a:t>nod</a:t>
            </a:r>
            <a:r>
              <a:rPr lang="tr-TR" dirty="0" smtClean="0">
                <a:solidFill>
                  <a:srgbClr val="FF0000"/>
                </a:solidFill>
              </a:rPr>
              <a:t> (+) ve Evre 1B2 ≥ 2cm, gebeliğin devamı istenen </a:t>
            </a:r>
            <a:r>
              <a:rPr lang="tr-TR" dirty="0" err="1" smtClean="0">
                <a:solidFill>
                  <a:srgbClr val="FF0000"/>
                </a:solidFill>
              </a:rPr>
              <a:t>serviks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ca</a:t>
            </a:r>
            <a:r>
              <a:rPr lang="tr-TR" dirty="0" smtClean="0">
                <a:solidFill>
                  <a:srgbClr val="FF0000"/>
                </a:solidFill>
              </a:rPr>
              <a:t>. da </a:t>
            </a:r>
            <a:r>
              <a:rPr lang="tr-TR" dirty="0" err="1" smtClean="0">
                <a:solidFill>
                  <a:srgbClr val="FF0000"/>
                </a:solidFill>
              </a:rPr>
              <a:t>Neoadjuvan</a:t>
            </a:r>
            <a:r>
              <a:rPr lang="tr-TR" dirty="0" smtClean="0">
                <a:solidFill>
                  <a:srgbClr val="FF0000"/>
                </a:solidFill>
              </a:rPr>
              <a:t> KT </a:t>
            </a:r>
            <a:r>
              <a:rPr lang="tr-TR" dirty="0" smtClean="0"/>
              <a:t>bir seçenek. </a:t>
            </a:r>
          </a:p>
          <a:p>
            <a:r>
              <a:rPr lang="tr-TR" dirty="0" smtClean="0"/>
              <a:t>Standart KT rejimi yok</a:t>
            </a:r>
          </a:p>
          <a:p>
            <a:r>
              <a:rPr lang="tr-TR" dirty="0" smtClean="0"/>
              <a:t>Şu </a:t>
            </a:r>
            <a:r>
              <a:rPr lang="tr-TR" dirty="0"/>
              <a:t>anda platin bazlı KT ±</a:t>
            </a:r>
            <a:r>
              <a:rPr lang="tr-TR" dirty="0" err="1"/>
              <a:t>paclitaksel</a:t>
            </a:r>
            <a:r>
              <a:rPr lang="tr-TR" dirty="0"/>
              <a:t> önerilmekte</a:t>
            </a:r>
          </a:p>
          <a:p>
            <a:r>
              <a:rPr lang="tr-TR" dirty="0"/>
              <a:t>Tek ajan mı </a:t>
            </a:r>
            <a:r>
              <a:rPr lang="tr-TR" dirty="0" err="1"/>
              <a:t>paklitaksel</a:t>
            </a:r>
            <a:r>
              <a:rPr lang="tr-TR" dirty="0"/>
              <a:t> le kombine mi ? </a:t>
            </a:r>
            <a:endParaRPr lang="tr-TR" dirty="0" smtClean="0"/>
          </a:p>
          <a:p>
            <a:r>
              <a:rPr lang="tr-TR" dirty="0" smtClean="0"/>
              <a:t>Kombine </a:t>
            </a:r>
            <a:r>
              <a:rPr lang="tr-TR" dirty="0"/>
              <a:t>tedavinin tek ajan KT ye üstün olduğu </a:t>
            </a:r>
            <a:r>
              <a:rPr lang="tr-TR" dirty="0" err="1"/>
              <a:t>bildirimiş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sz="1300" dirty="0"/>
              <a:t> </a:t>
            </a:r>
            <a:r>
              <a:rPr lang="tr-TR" sz="1300" dirty="0" smtClean="0"/>
              <a:t>                   </a:t>
            </a:r>
            <a:r>
              <a:rPr lang="tr-TR" sz="1300" dirty="0" err="1" smtClean="0"/>
              <a:t>Amant</a:t>
            </a:r>
            <a:r>
              <a:rPr lang="tr-TR" sz="1300" dirty="0" smtClean="0"/>
              <a:t> </a:t>
            </a:r>
            <a:r>
              <a:rPr lang="tr-TR" sz="1300" dirty="0" err="1"/>
              <a:t>F,Halaska</a:t>
            </a:r>
            <a:r>
              <a:rPr lang="tr-TR" sz="1300" dirty="0"/>
              <a:t> MJ et al. </a:t>
            </a:r>
            <a:r>
              <a:rPr lang="tr-TR" sz="1300" dirty="0" err="1"/>
              <a:t>Gynecologic</a:t>
            </a:r>
            <a:r>
              <a:rPr lang="tr-TR" sz="1300" dirty="0"/>
              <a:t> </a:t>
            </a:r>
            <a:r>
              <a:rPr lang="tr-TR" sz="1300" dirty="0" err="1"/>
              <a:t>cancers</a:t>
            </a:r>
            <a:r>
              <a:rPr lang="tr-TR" sz="1300" dirty="0"/>
              <a:t> in </a:t>
            </a:r>
            <a:r>
              <a:rPr lang="tr-TR" sz="1300" dirty="0" err="1"/>
              <a:t>pregnancy:guidelines</a:t>
            </a:r>
            <a:r>
              <a:rPr lang="tr-TR" sz="1300" dirty="0"/>
              <a:t> of a </a:t>
            </a:r>
            <a:r>
              <a:rPr lang="tr-TR" sz="1300" dirty="0" err="1"/>
              <a:t>second</a:t>
            </a:r>
            <a:r>
              <a:rPr lang="tr-TR" sz="1300" dirty="0"/>
              <a:t> </a:t>
            </a:r>
            <a:r>
              <a:rPr lang="tr-TR" sz="1300" dirty="0" err="1"/>
              <a:t>international</a:t>
            </a:r>
            <a:r>
              <a:rPr lang="tr-TR" sz="1300" dirty="0"/>
              <a:t> </a:t>
            </a:r>
            <a:r>
              <a:rPr lang="tr-TR" sz="1300" dirty="0" err="1"/>
              <a:t>consensus</a:t>
            </a:r>
            <a:r>
              <a:rPr lang="tr-TR" sz="1300" dirty="0"/>
              <a:t> </a:t>
            </a:r>
            <a:r>
              <a:rPr lang="tr-TR" sz="1300" dirty="0" err="1"/>
              <a:t>meeting</a:t>
            </a:r>
            <a:r>
              <a:rPr lang="tr-TR" sz="1300" dirty="0"/>
              <a:t>. </a:t>
            </a:r>
            <a:r>
              <a:rPr lang="tr-TR" sz="1300" dirty="0" err="1"/>
              <a:t>Int</a:t>
            </a:r>
            <a:r>
              <a:rPr lang="tr-TR" sz="1300" dirty="0"/>
              <a:t> J </a:t>
            </a:r>
            <a:r>
              <a:rPr lang="tr-TR" sz="1300" dirty="0" err="1"/>
              <a:t>Gynecol</a:t>
            </a:r>
            <a:r>
              <a:rPr lang="tr-TR" sz="1300" dirty="0"/>
              <a:t> Cancer.2014;24:394-403</a:t>
            </a:r>
          </a:p>
          <a:p>
            <a:r>
              <a:rPr lang="tr-TR" dirty="0" err="1"/>
              <a:t>Ifosfamid</a:t>
            </a:r>
            <a:r>
              <a:rPr lang="tr-TR" dirty="0"/>
              <a:t> </a:t>
            </a:r>
            <a:r>
              <a:rPr lang="tr-TR" dirty="0" err="1"/>
              <a:t>fetal</a:t>
            </a:r>
            <a:r>
              <a:rPr lang="tr-TR" dirty="0"/>
              <a:t> böbrek hasarı yaptığından gebelikte </a:t>
            </a:r>
            <a:r>
              <a:rPr lang="tr-TR" dirty="0" smtClean="0"/>
              <a:t>kullanılmaz</a:t>
            </a:r>
          </a:p>
          <a:p>
            <a:r>
              <a:rPr lang="tr-TR" dirty="0" smtClean="0"/>
              <a:t>Diğer </a:t>
            </a:r>
            <a:r>
              <a:rPr lang="tr-TR" dirty="0"/>
              <a:t>alternatif </a:t>
            </a:r>
            <a:r>
              <a:rPr lang="tr-TR" dirty="0" err="1" smtClean="0"/>
              <a:t>cisplatin+vincristine</a:t>
            </a:r>
            <a:endParaRPr lang="tr-TR" dirty="0"/>
          </a:p>
          <a:p>
            <a:r>
              <a:rPr lang="tr-TR" dirty="0"/>
              <a:t>Genel olarak </a:t>
            </a:r>
            <a:r>
              <a:rPr lang="tr-TR" dirty="0" err="1"/>
              <a:t>neoadjuvan</a:t>
            </a:r>
            <a:r>
              <a:rPr lang="tr-TR" dirty="0"/>
              <a:t> KT </a:t>
            </a:r>
            <a:r>
              <a:rPr lang="tr-TR" dirty="0" smtClean="0"/>
              <a:t>ile;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* Evre </a:t>
            </a:r>
            <a:r>
              <a:rPr lang="tr-TR" dirty="0"/>
              <a:t>1B1 kanserde </a:t>
            </a:r>
            <a:r>
              <a:rPr lang="tr-TR" dirty="0" err="1"/>
              <a:t>survi</a:t>
            </a:r>
            <a:r>
              <a:rPr lang="tr-TR" dirty="0"/>
              <a:t> %94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* ≥ </a:t>
            </a:r>
            <a:r>
              <a:rPr lang="tr-TR" dirty="0"/>
              <a:t>1B2 </a:t>
            </a:r>
            <a:r>
              <a:rPr lang="tr-TR" dirty="0" err="1"/>
              <a:t>survi</a:t>
            </a:r>
            <a:r>
              <a:rPr lang="tr-TR" dirty="0"/>
              <a:t> %70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*doğumu </a:t>
            </a:r>
            <a:r>
              <a:rPr lang="tr-TR" dirty="0"/>
              <a:t>ortalama geciktirme süresi 33.2 </a:t>
            </a:r>
            <a:r>
              <a:rPr lang="tr-TR" dirty="0" smtClean="0"/>
              <a:t>hafta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528" y="284129"/>
            <a:ext cx="151193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04" y="203135"/>
            <a:ext cx="1511939" cy="148755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749288"/>
              </p:ext>
            </p:extLst>
          </p:nvPr>
        </p:nvGraphicFramePr>
        <p:xfrm>
          <a:off x="838200" y="8416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64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                </a:t>
            </a:r>
            <a:r>
              <a:rPr lang="tr-TR" dirty="0" err="1" smtClean="0">
                <a:solidFill>
                  <a:srgbClr val="FF0000"/>
                </a:solidFill>
              </a:rPr>
              <a:t>Serviks</a:t>
            </a:r>
            <a:r>
              <a:rPr lang="tr-TR" dirty="0" smtClean="0">
                <a:solidFill>
                  <a:srgbClr val="FF0000"/>
                </a:solidFill>
              </a:rPr>
              <a:t> Kanserinde Doğum Şekli ve Zamanlaması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E</a:t>
            </a:r>
            <a:r>
              <a:rPr lang="tr-TR" sz="2400" dirty="0" smtClean="0"/>
              <a:t>vreye </a:t>
            </a:r>
            <a:r>
              <a:rPr lang="tr-TR" sz="2400" dirty="0"/>
              <a:t>ve tanı zamanına </a:t>
            </a:r>
            <a:r>
              <a:rPr lang="tr-TR" sz="2400" dirty="0" smtClean="0"/>
              <a:t>bağlı</a:t>
            </a:r>
          </a:p>
          <a:p>
            <a:r>
              <a:rPr lang="tr-TR" sz="2400" dirty="0"/>
              <a:t>Evre 1A1 </a:t>
            </a:r>
            <a:r>
              <a:rPr lang="tr-TR" sz="2400" dirty="0" smtClean="0"/>
              <a:t>LVS </a:t>
            </a:r>
            <a:r>
              <a:rPr lang="tr-TR" sz="2400" dirty="0"/>
              <a:t>negatif ise </a:t>
            </a:r>
            <a:r>
              <a:rPr lang="tr-TR" sz="2400" dirty="0" err="1"/>
              <a:t>konizasyon</a:t>
            </a:r>
            <a:r>
              <a:rPr lang="tr-TR" sz="2400" dirty="0"/>
              <a:t> sonrası </a:t>
            </a:r>
            <a:r>
              <a:rPr lang="tr-TR" sz="2400" dirty="0" err="1"/>
              <a:t>termde</a:t>
            </a:r>
            <a:r>
              <a:rPr lang="tr-TR" sz="2400" dirty="0"/>
              <a:t> vajinal doğum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/>
              <a:t>İleri evre hastalıkta </a:t>
            </a:r>
            <a:r>
              <a:rPr lang="tr-TR" sz="2400" dirty="0" err="1"/>
              <a:t>preterm</a:t>
            </a:r>
            <a:r>
              <a:rPr lang="tr-TR" sz="2400" dirty="0"/>
              <a:t> doğum </a:t>
            </a:r>
            <a:r>
              <a:rPr lang="tr-TR" sz="2400" dirty="0" err="1"/>
              <a:t>maternal</a:t>
            </a:r>
            <a:r>
              <a:rPr lang="tr-TR" sz="2400" dirty="0"/>
              <a:t> tedavi için tercih </a:t>
            </a:r>
            <a:r>
              <a:rPr lang="tr-TR" sz="2400" dirty="0" smtClean="0"/>
              <a:t>edilmeli</a:t>
            </a:r>
          </a:p>
          <a:p>
            <a:endParaRPr lang="tr-TR" sz="2400" dirty="0"/>
          </a:p>
          <a:p>
            <a:r>
              <a:rPr lang="tr-TR" sz="2400" dirty="0"/>
              <a:t>Tipik olarak </a:t>
            </a:r>
            <a:r>
              <a:rPr lang="tr-TR" sz="2400" dirty="0" smtClean="0"/>
              <a:t>Evre </a:t>
            </a:r>
            <a:r>
              <a:rPr lang="tr-TR" sz="2400" dirty="0"/>
              <a:t>1A2, 1B yada 2A  da C/S tercih edilir (</a:t>
            </a:r>
            <a:r>
              <a:rPr lang="tr-TR" sz="2400" dirty="0" smtClean="0"/>
              <a:t>enfeksiyon, </a:t>
            </a:r>
            <a:r>
              <a:rPr lang="tr-TR" sz="2400" dirty="0"/>
              <a:t>kanama, </a:t>
            </a:r>
            <a:r>
              <a:rPr lang="tr-TR" sz="2400" dirty="0" err="1"/>
              <a:t>obstrükte</a:t>
            </a:r>
            <a:r>
              <a:rPr lang="tr-TR" sz="2400" dirty="0"/>
              <a:t> doğum, </a:t>
            </a:r>
            <a:r>
              <a:rPr lang="tr-TR" sz="2400" dirty="0" err="1"/>
              <a:t>epizyo</a:t>
            </a:r>
            <a:r>
              <a:rPr lang="tr-TR" sz="2400" dirty="0"/>
              <a:t> </a:t>
            </a:r>
            <a:r>
              <a:rPr lang="tr-TR" sz="2400" dirty="0" smtClean="0"/>
              <a:t>hattına </a:t>
            </a:r>
            <a:r>
              <a:rPr lang="tr-TR" sz="2400" dirty="0" err="1"/>
              <a:t>diseminasyon</a:t>
            </a:r>
            <a:r>
              <a:rPr lang="tr-TR" sz="2400" dirty="0"/>
              <a:t>, </a:t>
            </a:r>
            <a:r>
              <a:rPr lang="tr-TR" sz="2400" dirty="0" err="1"/>
              <a:t>nüks</a:t>
            </a:r>
            <a:r>
              <a:rPr lang="tr-TR" sz="2400" dirty="0"/>
              <a:t> riski daha yüksek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r>
              <a:rPr lang="tr-TR" sz="2400" dirty="0" smtClean="0"/>
              <a:t>C/S </a:t>
            </a:r>
            <a:r>
              <a:rPr lang="tr-TR" sz="2400" dirty="0"/>
              <a:t>de </a:t>
            </a:r>
            <a:r>
              <a:rPr lang="tr-TR" sz="2400" dirty="0" smtClean="0"/>
              <a:t>alt </a:t>
            </a:r>
            <a:r>
              <a:rPr lang="tr-TR" sz="2400" dirty="0" err="1"/>
              <a:t>transvers</a:t>
            </a:r>
            <a:r>
              <a:rPr lang="tr-TR" sz="2400" dirty="0"/>
              <a:t> </a:t>
            </a:r>
            <a:r>
              <a:rPr lang="tr-TR" sz="2400" dirty="0" err="1"/>
              <a:t>insizyon</a:t>
            </a:r>
            <a:r>
              <a:rPr lang="tr-TR" sz="2400" dirty="0"/>
              <a:t> yapılmamalı </a:t>
            </a:r>
            <a:r>
              <a:rPr lang="tr-TR" sz="2400" dirty="0" smtClean="0"/>
              <a:t>(</a:t>
            </a:r>
            <a:r>
              <a:rPr lang="tr-TR" sz="2400" dirty="0" err="1" smtClean="0"/>
              <a:t>abdominal</a:t>
            </a:r>
            <a:r>
              <a:rPr lang="tr-TR" sz="2400" dirty="0" smtClean="0"/>
              <a:t> </a:t>
            </a:r>
            <a:r>
              <a:rPr lang="tr-TR" sz="2400" dirty="0"/>
              <a:t>duvar met daha </a:t>
            </a:r>
            <a:r>
              <a:rPr lang="tr-TR" sz="2400" dirty="0" smtClean="0"/>
              <a:t>fazla) </a:t>
            </a:r>
          </a:p>
          <a:p>
            <a:r>
              <a:rPr lang="tr-TR" sz="2400" dirty="0"/>
              <a:t>Radikal cerrahi C/S sırasında yapılmalıdır.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24" y="203135"/>
            <a:ext cx="151193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7377" y="154109"/>
            <a:ext cx="11216054" cy="13255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</a:t>
            </a:r>
            <a:r>
              <a:rPr lang="tr-TR" sz="3600" dirty="0" smtClean="0">
                <a:solidFill>
                  <a:srgbClr val="FF0000"/>
                </a:solidFill>
              </a:rPr>
              <a:t>Gebelikte </a:t>
            </a:r>
            <a:r>
              <a:rPr lang="tr-TR" sz="3600" dirty="0" err="1" smtClean="0">
                <a:solidFill>
                  <a:srgbClr val="FF0000"/>
                </a:solidFill>
              </a:rPr>
              <a:t>servikal</a:t>
            </a:r>
            <a:r>
              <a:rPr lang="tr-TR" sz="3600" dirty="0" smtClean="0">
                <a:solidFill>
                  <a:srgbClr val="FF0000"/>
                </a:solidFill>
              </a:rPr>
              <a:t> kanserli hastalıkta </a:t>
            </a:r>
            <a:r>
              <a:rPr lang="tr-TR" sz="3600" dirty="0" err="1" smtClean="0">
                <a:solidFill>
                  <a:srgbClr val="FF0000"/>
                </a:solidFill>
              </a:rPr>
              <a:t>prognoz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evrelerde, genel </a:t>
            </a:r>
            <a:r>
              <a:rPr lang="tr-TR" dirty="0" err="1" smtClean="0"/>
              <a:t>prognoz</a:t>
            </a:r>
            <a:r>
              <a:rPr lang="tr-TR" dirty="0" smtClean="0"/>
              <a:t> gebe olan ve olmayan </a:t>
            </a:r>
            <a:r>
              <a:rPr lang="tr-TR" dirty="0" err="1" smtClean="0"/>
              <a:t>serviks</a:t>
            </a:r>
            <a:r>
              <a:rPr lang="tr-TR" dirty="0" smtClean="0"/>
              <a:t> kanser hastalarında benzer. </a:t>
            </a:r>
          </a:p>
          <a:p>
            <a:r>
              <a:rPr lang="tr-TR" dirty="0" smtClean="0"/>
              <a:t>Klinik evre </a:t>
            </a:r>
            <a:r>
              <a:rPr lang="tr-TR" dirty="0" err="1" smtClean="0"/>
              <a:t>prognozda</a:t>
            </a:r>
            <a:r>
              <a:rPr lang="tr-TR" dirty="0" smtClean="0"/>
              <a:t> en önemli belirleyici.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31" y="3415004"/>
            <a:ext cx="5281125" cy="2761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4109"/>
            <a:ext cx="151193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  Gebelikte </a:t>
            </a:r>
            <a:r>
              <a:rPr lang="tr-TR" dirty="0" err="1" smtClean="0">
                <a:solidFill>
                  <a:srgbClr val="FF0000"/>
                </a:solidFill>
              </a:rPr>
              <a:t>Over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Kanseri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Over</a:t>
            </a:r>
            <a:r>
              <a:rPr lang="tr-TR" dirty="0"/>
              <a:t> kanseri 10000-25000 gebelikte 1 görülür.</a:t>
            </a:r>
            <a:endParaRPr lang="en-US" dirty="0"/>
          </a:p>
          <a:p>
            <a:r>
              <a:rPr lang="tr-TR" dirty="0" smtClean="0"/>
              <a:t>Gebelik çoğu </a:t>
            </a:r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tm.lerinin</a:t>
            </a:r>
            <a:r>
              <a:rPr lang="tr-TR" dirty="0" smtClean="0"/>
              <a:t> </a:t>
            </a:r>
            <a:r>
              <a:rPr lang="tr-TR" dirty="0" err="1" smtClean="0"/>
              <a:t>prognozunu</a:t>
            </a:r>
            <a:r>
              <a:rPr lang="tr-TR" dirty="0" smtClean="0"/>
              <a:t> değiştirmez </a:t>
            </a:r>
          </a:p>
          <a:p>
            <a:r>
              <a:rPr lang="tr-TR" dirty="0" smtClean="0"/>
              <a:t>En sık </a:t>
            </a:r>
            <a:r>
              <a:rPr lang="tr-TR" dirty="0" err="1" smtClean="0"/>
              <a:t>germ</a:t>
            </a:r>
            <a:r>
              <a:rPr lang="tr-TR" dirty="0" smtClean="0"/>
              <a:t> hücreli </a:t>
            </a:r>
            <a:r>
              <a:rPr lang="tr-TR" dirty="0" err="1" smtClean="0"/>
              <a:t>tm</a:t>
            </a:r>
            <a:r>
              <a:rPr lang="tr-TR" dirty="0"/>
              <a:t>, </a:t>
            </a:r>
            <a:r>
              <a:rPr lang="tr-TR" dirty="0" smtClean="0"/>
              <a:t>  </a:t>
            </a:r>
            <a:r>
              <a:rPr lang="tr-TR" dirty="0"/>
              <a:t>nadiren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epitelyal</a:t>
            </a:r>
            <a:r>
              <a:rPr lang="tr-TR" dirty="0"/>
              <a:t> </a:t>
            </a:r>
            <a:r>
              <a:rPr lang="tr-TR" dirty="0" smtClean="0"/>
              <a:t>kanserler</a:t>
            </a:r>
          </a:p>
          <a:p>
            <a:r>
              <a:rPr lang="tr-TR" dirty="0"/>
              <a:t>Gebelikte </a:t>
            </a:r>
            <a:r>
              <a:rPr lang="tr-TR" dirty="0" err="1"/>
              <a:t>malign</a:t>
            </a:r>
            <a:r>
              <a:rPr lang="tr-TR" dirty="0"/>
              <a:t> kanser riski kitle ≥10cm (OR,11.2) ve </a:t>
            </a:r>
            <a:r>
              <a:rPr lang="tr-TR" dirty="0" smtClean="0"/>
              <a:t> </a:t>
            </a:r>
            <a:r>
              <a:rPr lang="tr-TR" dirty="0" err="1" smtClean="0"/>
              <a:t>tm</a:t>
            </a:r>
            <a:r>
              <a:rPr lang="tr-TR" dirty="0" smtClean="0"/>
              <a:t> </a:t>
            </a:r>
            <a:r>
              <a:rPr lang="tr-TR" dirty="0"/>
              <a:t>büyüme oranı &gt;3.5cm /hafta (OR 10,2) </a:t>
            </a:r>
            <a:r>
              <a:rPr lang="tr-TR" dirty="0" smtClean="0"/>
              <a:t>artar</a:t>
            </a:r>
          </a:p>
          <a:p>
            <a:r>
              <a:rPr lang="tr-TR" dirty="0" err="1" smtClean="0"/>
              <a:t>Laparoskopik</a:t>
            </a:r>
            <a:r>
              <a:rPr lang="tr-TR" dirty="0" smtClean="0"/>
              <a:t> </a:t>
            </a:r>
            <a:r>
              <a:rPr lang="tr-TR" dirty="0"/>
              <a:t>yada açık cerrahi </a:t>
            </a:r>
            <a:r>
              <a:rPr lang="tr-TR" dirty="0" smtClean="0"/>
              <a:t>yapılabilir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Gebelikte hem </a:t>
            </a:r>
            <a:r>
              <a:rPr lang="tr-TR" dirty="0" err="1">
                <a:solidFill>
                  <a:srgbClr val="FF0000"/>
                </a:solidFill>
              </a:rPr>
              <a:t>epitelyal</a:t>
            </a:r>
            <a:r>
              <a:rPr lang="tr-TR" dirty="0">
                <a:solidFill>
                  <a:srgbClr val="FF0000"/>
                </a:solidFill>
              </a:rPr>
              <a:t> hem de </a:t>
            </a:r>
            <a:r>
              <a:rPr lang="tr-TR" dirty="0" err="1">
                <a:solidFill>
                  <a:srgbClr val="FF0000"/>
                </a:solidFill>
              </a:rPr>
              <a:t>non-epitelyal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over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tm</a:t>
            </a:r>
            <a:r>
              <a:rPr lang="tr-TR" dirty="0">
                <a:solidFill>
                  <a:srgbClr val="FF0000"/>
                </a:solidFill>
              </a:rPr>
              <a:t>. </a:t>
            </a:r>
            <a:r>
              <a:rPr lang="tr-TR" dirty="0" err="1">
                <a:solidFill>
                  <a:srgbClr val="FF0000"/>
                </a:solidFill>
              </a:rPr>
              <a:t>lerde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Neoadjuvan</a:t>
            </a:r>
            <a:r>
              <a:rPr lang="tr-TR" dirty="0">
                <a:solidFill>
                  <a:srgbClr val="FF0000"/>
                </a:solidFill>
              </a:rPr>
              <a:t> KT ile tedavi gecikmeden fetüs koruyucu yaklaşım tedavi seçeneğidir.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3"/>
          <a:srcRect l="16417" r="66394"/>
          <a:stretch/>
        </p:blipFill>
        <p:spPr>
          <a:xfrm>
            <a:off x="1306286" y="203135"/>
            <a:ext cx="145557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 </a:t>
            </a:r>
            <a:r>
              <a:rPr lang="tr-TR" dirty="0" err="1" smtClean="0">
                <a:solidFill>
                  <a:srgbClr val="FF0000"/>
                </a:solidFill>
              </a:rPr>
              <a:t>Epitelyal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over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tm</a:t>
            </a:r>
            <a:r>
              <a:rPr lang="tr-TR" dirty="0">
                <a:solidFill>
                  <a:srgbClr val="FF0000"/>
                </a:solidFill>
              </a:rPr>
              <a:t>: Cerrahi tedavi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Evre </a:t>
            </a:r>
            <a:r>
              <a:rPr lang="tr-TR" dirty="0">
                <a:solidFill>
                  <a:srgbClr val="FF0000"/>
                </a:solidFill>
              </a:rPr>
              <a:t>1 yada 2 hastalıkta </a:t>
            </a:r>
            <a:r>
              <a:rPr lang="tr-TR" dirty="0" err="1">
                <a:solidFill>
                  <a:srgbClr val="FF0000"/>
                </a:solidFill>
              </a:rPr>
              <a:t>uterus</a:t>
            </a:r>
            <a:r>
              <a:rPr lang="tr-TR" dirty="0">
                <a:solidFill>
                  <a:srgbClr val="FF0000"/>
                </a:solidFill>
              </a:rPr>
              <a:t> korunarak </a:t>
            </a:r>
            <a:r>
              <a:rPr lang="tr-TR" dirty="0" err="1">
                <a:solidFill>
                  <a:srgbClr val="FF0000"/>
                </a:solidFill>
              </a:rPr>
              <a:t>evreleme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yapılabilir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Evre 1 de; </a:t>
            </a:r>
            <a:r>
              <a:rPr lang="tr-TR" dirty="0" smtClean="0"/>
              <a:t>USO</a:t>
            </a:r>
            <a:r>
              <a:rPr lang="tr-TR" dirty="0"/>
              <a:t>, </a:t>
            </a:r>
            <a:r>
              <a:rPr lang="tr-TR" dirty="0" err="1"/>
              <a:t>omenektomi</a:t>
            </a:r>
            <a:r>
              <a:rPr lang="tr-TR" dirty="0"/>
              <a:t>, </a:t>
            </a:r>
            <a:r>
              <a:rPr lang="tr-TR" dirty="0" err="1" smtClean="0"/>
              <a:t>unilateral</a:t>
            </a:r>
            <a:r>
              <a:rPr lang="tr-TR" dirty="0" smtClean="0"/>
              <a:t> PPLND. Karşı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inspeksiyon</a:t>
            </a:r>
            <a:r>
              <a:rPr lang="tr-TR" dirty="0" smtClean="0"/>
              <a:t> ve </a:t>
            </a:r>
            <a:r>
              <a:rPr lang="tr-TR" dirty="0" err="1" smtClean="0"/>
              <a:t>biopsi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r>
              <a:rPr lang="tr-TR" dirty="0" smtClean="0"/>
              <a:t>                      * </a:t>
            </a:r>
            <a:r>
              <a:rPr lang="tr-TR" dirty="0" err="1" smtClean="0"/>
              <a:t>Histopatolojik</a:t>
            </a:r>
            <a:r>
              <a:rPr lang="tr-TR" dirty="0" smtClean="0"/>
              <a:t> </a:t>
            </a:r>
            <a:r>
              <a:rPr lang="tr-TR" dirty="0" err="1" smtClean="0"/>
              <a:t>upgrade</a:t>
            </a:r>
            <a:r>
              <a:rPr lang="tr-TR" dirty="0" smtClean="0"/>
              <a:t> olursa KT. </a:t>
            </a:r>
          </a:p>
          <a:p>
            <a:pPr marL="0" indent="0">
              <a:buNone/>
            </a:pPr>
            <a:r>
              <a:rPr lang="tr-TR" dirty="0" smtClean="0"/>
              <a:t>               * </a:t>
            </a:r>
            <a:r>
              <a:rPr lang="tr-TR" dirty="0" err="1" smtClean="0"/>
              <a:t>Figo</a:t>
            </a:r>
            <a:r>
              <a:rPr lang="tr-TR" dirty="0" smtClean="0"/>
              <a:t> </a:t>
            </a:r>
            <a:r>
              <a:rPr lang="tr-TR" b="1" dirty="0" smtClean="0"/>
              <a:t>Evre 1A ya da 1B , </a:t>
            </a:r>
            <a:r>
              <a:rPr lang="tr-TR" b="1" dirty="0" err="1"/>
              <a:t>grade</a:t>
            </a:r>
            <a:r>
              <a:rPr lang="tr-TR" b="1" dirty="0"/>
              <a:t> </a:t>
            </a:r>
            <a:r>
              <a:rPr lang="tr-TR" b="1" dirty="0" smtClean="0"/>
              <a:t>1 </a:t>
            </a:r>
            <a:r>
              <a:rPr lang="tr-TR" b="1" dirty="0" err="1" smtClean="0"/>
              <a:t>nonclear</a:t>
            </a:r>
            <a:r>
              <a:rPr lang="tr-TR" b="1" dirty="0" smtClean="0"/>
              <a:t> h tümörde KT önerilmez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Evre </a:t>
            </a:r>
            <a:r>
              <a:rPr lang="tr-TR" dirty="0">
                <a:solidFill>
                  <a:srgbClr val="FF0000"/>
                </a:solidFill>
              </a:rPr>
              <a:t>3, 4 </a:t>
            </a:r>
            <a:r>
              <a:rPr lang="tr-TR" dirty="0"/>
              <a:t>hastalıkta tedavi </a:t>
            </a:r>
            <a:r>
              <a:rPr lang="tr-TR" u="sng" dirty="0"/>
              <a:t>gebelik </a:t>
            </a:r>
            <a:r>
              <a:rPr lang="tr-TR" u="sng" dirty="0" err="1"/>
              <a:t>trimesterına</a:t>
            </a:r>
            <a:r>
              <a:rPr lang="tr-TR" u="sng" dirty="0"/>
              <a:t> </a:t>
            </a:r>
            <a:r>
              <a:rPr lang="tr-TR" dirty="0" smtClean="0"/>
              <a:t>bağlı;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* Gebelik </a:t>
            </a:r>
            <a:r>
              <a:rPr lang="tr-TR" dirty="0"/>
              <a:t>korunarak </a:t>
            </a:r>
            <a:r>
              <a:rPr lang="tr-TR" dirty="0" err="1"/>
              <a:t>debulking</a:t>
            </a:r>
            <a:r>
              <a:rPr lang="tr-TR" dirty="0"/>
              <a:t> olamayacaksa </a:t>
            </a:r>
            <a:r>
              <a:rPr lang="tr-TR" dirty="0" err="1"/>
              <a:t>terminasyon</a:t>
            </a:r>
            <a:r>
              <a:rPr lang="tr-TR" dirty="0"/>
              <a:t> şart çünkü ilk </a:t>
            </a:r>
            <a:r>
              <a:rPr lang="tr-TR" dirty="0" err="1" smtClean="0"/>
              <a:t>trimesterda</a:t>
            </a:r>
            <a:r>
              <a:rPr lang="tr-TR" dirty="0" smtClean="0"/>
              <a:t> </a:t>
            </a:r>
            <a:r>
              <a:rPr lang="tr-TR" dirty="0"/>
              <a:t>KT riskli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r>
              <a:rPr lang="tr-TR" dirty="0" smtClean="0"/>
              <a:t>     * 2</a:t>
            </a:r>
            <a:r>
              <a:rPr lang="tr-TR" dirty="0"/>
              <a:t>. </a:t>
            </a:r>
            <a:r>
              <a:rPr lang="tr-TR" dirty="0" err="1"/>
              <a:t>trimesterda</a:t>
            </a:r>
            <a:r>
              <a:rPr lang="tr-TR" dirty="0"/>
              <a:t> </a:t>
            </a:r>
            <a:r>
              <a:rPr lang="tr-TR" dirty="0" smtClean="0"/>
              <a:t>gebelik korunarak USO/BSO, </a:t>
            </a:r>
            <a:r>
              <a:rPr lang="tr-TR" dirty="0"/>
              <a:t>radikal </a:t>
            </a:r>
            <a:r>
              <a:rPr lang="tr-TR" dirty="0" err="1"/>
              <a:t>omenektomi</a:t>
            </a:r>
            <a:r>
              <a:rPr lang="tr-TR" dirty="0"/>
              <a:t>, </a:t>
            </a:r>
            <a:r>
              <a:rPr lang="tr-TR" dirty="0" err="1"/>
              <a:t>peritoneal</a:t>
            </a:r>
            <a:r>
              <a:rPr lang="tr-TR" dirty="0"/>
              <a:t> </a:t>
            </a:r>
            <a:r>
              <a:rPr lang="tr-TR" dirty="0" err="1" smtClean="0"/>
              <a:t>tumorektomi</a:t>
            </a:r>
            <a:r>
              <a:rPr lang="tr-TR" dirty="0" smtClean="0"/>
              <a:t>, PPLND, </a:t>
            </a:r>
            <a:r>
              <a:rPr lang="tr-TR" dirty="0" err="1" smtClean="0"/>
              <a:t>apendektomi</a:t>
            </a:r>
            <a:r>
              <a:rPr lang="tr-TR" dirty="0" smtClean="0"/>
              <a:t> </a:t>
            </a:r>
            <a:r>
              <a:rPr lang="tr-TR" dirty="0"/>
              <a:t>sonrasında KT ve </a:t>
            </a:r>
            <a:r>
              <a:rPr lang="tr-TR" dirty="0" err="1"/>
              <a:t>termde</a:t>
            </a:r>
            <a:r>
              <a:rPr lang="tr-TR" dirty="0"/>
              <a:t> C/S </a:t>
            </a:r>
            <a:r>
              <a:rPr lang="tr-TR" dirty="0" err="1" smtClean="0"/>
              <a:t>histerektomi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* Gebelik korunacaksa agresif cerrahi ör; barsak rezeksiyonu obstrüksiyon olmadıkça yapılmasa daha iyi komplikasyon riski artıyor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* 3.trimesterde</a:t>
            </a:r>
            <a:r>
              <a:rPr lang="tr-TR" dirty="0"/>
              <a:t>, </a:t>
            </a:r>
            <a:r>
              <a:rPr lang="tr-TR" dirty="0" err="1"/>
              <a:t>komplete</a:t>
            </a:r>
            <a:r>
              <a:rPr lang="tr-TR" dirty="0"/>
              <a:t> </a:t>
            </a:r>
            <a:r>
              <a:rPr lang="tr-TR" dirty="0" smtClean="0"/>
              <a:t>C/S </a:t>
            </a:r>
            <a:r>
              <a:rPr lang="tr-TR" dirty="0" err="1" smtClean="0"/>
              <a:t>histerektomi</a:t>
            </a:r>
            <a:r>
              <a:rPr lang="tr-TR" dirty="0" smtClean="0"/>
              <a:t> </a:t>
            </a:r>
            <a:r>
              <a:rPr lang="tr-TR" dirty="0" err="1"/>
              <a:t>evreleme</a:t>
            </a:r>
            <a:r>
              <a:rPr lang="tr-TR" dirty="0"/>
              <a:t>, sonrasında KT </a:t>
            </a:r>
            <a:r>
              <a:rPr lang="tr-TR" dirty="0" smtClean="0"/>
              <a:t>önerilir.</a:t>
            </a:r>
            <a:r>
              <a:rPr lang="tr-TR" dirty="0">
                <a:solidFill>
                  <a:srgbClr val="00B0F0"/>
                </a:solidFill>
              </a:rPr>
              <a:t> </a:t>
            </a:r>
            <a:endParaRPr lang="tr-TR" dirty="0"/>
          </a:p>
          <a:p>
            <a:pPr marL="0" indent="0">
              <a:buNone/>
            </a:pPr>
            <a:r>
              <a:rPr lang="tr-TR" sz="1800" dirty="0" smtClean="0"/>
              <a:t>                </a:t>
            </a:r>
            <a:r>
              <a:rPr lang="tr-TR" sz="1800" dirty="0" err="1" smtClean="0"/>
              <a:t>Stuart</a:t>
            </a:r>
            <a:r>
              <a:rPr lang="tr-TR" sz="1800" dirty="0" smtClean="0"/>
              <a:t> </a:t>
            </a:r>
            <a:r>
              <a:rPr lang="tr-TR" sz="1800" dirty="0"/>
              <a:t>GC </a:t>
            </a:r>
            <a:r>
              <a:rPr lang="tr-TR" sz="1800" dirty="0" err="1"/>
              <a:t>etal</a:t>
            </a:r>
            <a:r>
              <a:rPr lang="tr-TR" sz="1800" dirty="0"/>
              <a:t>. 2010 </a:t>
            </a:r>
            <a:r>
              <a:rPr lang="tr-TR" sz="1800" dirty="0" err="1"/>
              <a:t>Gynecologic</a:t>
            </a:r>
            <a:r>
              <a:rPr lang="tr-TR" sz="1800" dirty="0"/>
              <a:t> </a:t>
            </a:r>
            <a:r>
              <a:rPr lang="tr-TR" sz="1800" dirty="0" err="1"/>
              <a:t>Cancer</a:t>
            </a:r>
            <a:r>
              <a:rPr lang="tr-TR" sz="1800" dirty="0"/>
              <a:t> </a:t>
            </a:r>
            <a:r>
              <a:rPr lang="tr-TR" sz="1800" dirty="0" err="1"/>
              <a:t>intergroup</a:t>
            </a:r>
            <a:r>
              <a:rPr lang="tr-TR" sz="1800" dirty="0"/>
              <a:t> </a:t>
            </a:r>
            <a:r>
              <a:rPr lang="tr-TR" sz="1800" dirty="0" err="1"/>
              <a:t>consensus</a:t>
            </a:r>
            <a:r>
              <a:rPr lang="tr-TR" sz="1800" dirty="0"/>
              <a:t> </a:t>
            </a:r>
            <a:r>
              <a:rPr lang="tr-TR" sz="1800" dirty="0" err="1"/>
              <a:t>statement</a:t>
            </a:r>
            <a:r>
              <a:rPr lang="tr-TR" sz="1800" dirty="0"/>
              <a:t> on </a:t>
            </a:r>
            <a:r>
              <a:rPr lang="tr-TR" sz="1800" dirty="0" err="1"/>
              <a:t>clinical</a:t>
            </a:r>
            <a:r>
              <a:rPr lang="tr-TR" sz="1800" dirty="0"/>
              <a:t> </a:t>
            </a:r>
            <a:r>
              <a:rPr lang="tr-TR" sz="1800" dirty="0" err="1" smtClean="0"/>
              <a:t>trials</a:t>
            </a:r>
            <a:r>
              <a:rPr lang="tr-TR" sz="1800" dirty="0" smtClean="0"/>
              <a:t> in </a:t>
            </a:r>
            <a:r>
              <a:rPr lang="tr-TR" sz="1800" dirty="0" err="1"/>
              <a:t>ovarian</a:t>
            </a:r>
            <a:r>
              <a:rPr lang="tr-TR" sz="1800" dirty="0"/>
              <a:t> </a:t>
            </a:r>
            <a:r>
              <a:rPr lang="tr-TR" sz="1800" dirty="0" err="1"/>
              <a:t>cancer</a:t>
            </a:r>
            <a:r>
              <a:rPr lang="tr-TR" sz="1800" dirty="0"/>
              <a:t>. </a:t>
            </a:r>
            <a:r>
              <a:rPr lang="tr-TR" sz="1800" dirty="0" err="1"/>
              <a:t>Int</a:t>
            </a:r>
            <a:r>
              <a:rPr lang="tr-TR" sz="1800" dirty="0"/>
              <a:t> J </a:t>
            </a:r>
            <a:r>
              <a:rPr lang="tr-TR" sz="1800" dirty="0" err="1"/>
              <a:t>Gynecol</a:t>
            </a:r>
            <a:r>
              <a:rPr lang="tr-TR" sz="1800" dirty="0"/>
              <a:t> </a:t>
            </a:r>
            <a:r>
              <a:rPr lang="tr-TR" sz="1800" dirty="0" err="1"/>
              <a:t>Cancer</a:t>
            </a:r>
            <a:r>
              <a:rPr lang="tr-TR" sz="1800" dirty="0"/>
              <a:t> 2011.21:750</a:t>
            </a:r>
            <a:endParaRPr lang="en-US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80" y="203135"/>
            <a:ext cx="145707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                  Gebelikte </a:t>
            </a:r>
            <a:r>
              <a:rPr lang="tr-TR" sz="3200" dirty="0" err="1">
                <a:solidFill>
                  <a:srgbClr val="FF0000"/>
                </a:solidFill>
              </a:rPr>
              <a:t>over</a:t>
            </a:r>
            <a:r>
              <a:rPr lang="tr-TR" sz="3200" dirty="0">
                <a:solidFill>
                  <a:srgbClr val="FF0000"/>
                </a:solidFill>
              </a:rPr>
              <a:t> kanserleri: KT ve </a:t>
            </a:r>
            <a:r>
              <a:rPr lang="tr-TR" sz="3200" dirty="0" err="1">
                <a:solidFill>
                  <a:srgbClr val="FF0000"/>
                </a:solidFill>
              </a:rPr>
              <a:t>neonatal</a:t>
            </a:r>
            <a:r>
              <a:rPr lang="tr-TR" sz="3200" dirty="0">
                <a:solidFill>
                  <a:srgbClr val="FF0000"/>
                </a:solidFill>
              </a:rPr>
              <a:t> sonuçlar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Standart KT </a:t>
            </a:r>
            <a:r>
              <a:rPr lang="tr-TR" dirty="0" smtClean="0"/>
              <a:t>; platin bazlı ve taksanlar</a:t>
            </a:r>
          </a:p>
          <a:p>
            <a:r>
              <a:rPr lang="tr-TR" dirty="0" smtClean="0"/>
              <a:t>İlk </a:t>
            </a:r>
            <a:r>
              <a:rPr lang="tr-TR" dirty="0" err="1"/>
              <a:t>trimesterde</a:t>
            </a:r>
            <a:r>
              <a:rPr lang="tr-TR" dirty="0"/>
              <a:t> KT tipik olarak önerilmez.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* </a:t>
            </a:r>
            <a:r>
              <a:rPr lang="tr-TR" dirty="0" err="1" smtClean="0"/>
              <a:t>Karboplatin</a:t>
            </a:r>
            <a:r>
              <a:rPr lang="tr-TR" dirty="0" smtClean="0"/>
              <a:t> </a:t>
            </a:r>
            <a:r>
              <a:rPr lang="tr-TR" dirty="0" err="1"/>
              <a:t>teratojenitesi</a:t>
            </a:r>
            <a:r>
              <a:rPr lang="tr-TR" dirty="0"/>
              <a:t> </a:t>
            </a:r>
            <a:r>
              <a:rPr lang="tr-TR" dirty="0" smtClean="0"/>
              <a:t>1. </a:t>
            </a:r>
            <a:r>
              <a:rPr lang="tr-TR" dirty="0" err="1" smtClean="0"/>
              <a:t>trimesterde</a:t>
            </a:r>
            <a:r>
              <a:rPr lang="tr-TR" dirty="0" smtClean="0"/>
              <a:t> %</a:t>
            </a:r>
            <a:r>
              <a:rPr lang="tr-TR" dirty="0"/>
              <a:t>25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</a:t>
            </a:r>
            <a:r>
              <a:rPr lang="tr-TR" dirty="0"/>
              <a:t>3. </a:t>
            </a:r>
            <a:r>
              <a:rPr lang="tr-TR" dirty="0" err="1"/>
              <a:t>trimesterde</a:t>
            </a:r>
            <a:r>
              <a:rPr lang="tr-TR" dirty="0"/>
              <a:t> %1.3</a:t>
            </a:r>
          </a:p>
          <a:p>
            <a:r>
              <a:rPr lang="tr-TR" dirty="0"/>
              <a:t>Tek ajan platin tedavi, </a:t>
            </a:r>
            <a:r>
              <a:rPr lang="tr-TR" dirty="0" smtClean="0"/>
              <a:t>araştırma </a:t>
            </a:r>
            <a:r>
              <a:rPr lang="tr-TR" dirty="0"/>
              <a:t>aşamasında vaka takdimleri var.</a:t>
            </a:r>
          </a:p>
          <a:p>
            <a:r>
              <a:rPr lang="tr-TR" dirty="0" err="1"/>
              <a:t>Karboplatin</a:t>
            </a:r>
            <a:r>
              <a:rPr lang="tr-TR" dirty="0"/>
              <a:t> </a:t>
            </a:r>
            <a:r>
              <a:rPr lang="tr-TR" dirty="0" err="1"/>
              <a:t>vs</a:t>
            </a:r>
            <a:r>
              <a:rPr lang="tr-TR" dirty="0"/>
              <a:t> </a:t>
            </a:r>
            <a:r>
              <a:rPr lang="tr-TR" dirty="0" err="1"/>
              <a:t>Cisplatin</a:t>
            </a:r>
            <a:r>
              <a:rPr lang="tr-TR" dirty="0"/>
              <a:t>; </a:t>
            </a:r>
            <a:r>
              <a:rPr lang="tr-TR" dirty="0" err="1"/>
              <a:t>Carboplatin</a:t>
            </a:r>
            <a:r>
              <a:rPr lang="tr-TR" dirty="0"/>
              <a:t> daha güvenli.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 err="1" smtClean="0"/>
              <a:t>Cisplatin</a:t>
            </a:r>
            <a:r>
              <a:rPr lang="tr-TR" dirty="0"/>
              <a:t>; IUGR %8.3, erken doğum %8.3, </a:t>
            </a:r>
            <a:r>
              <a:rPr lang="tr-TR" dirty="0" err="1"/>
              <a:t>oligohidramnios</a:t>
            </a:r>
            <a:r>
              <a:rPr lang="tr-TR" dirty="0"/>
              <a:t> %5.6, </a:t>
            </a:r>
            <a:r>
              <a:rPr lang="tr-TR" dirty="0" err="1"/>
              <a:t>polihidramnios</a:t>
            </a:r>
            <a:r>
              <a:rPr lang="tr-TR" dirty="0"/>
              <a:t> %2.8 , </a:t>
            </a:r>
            <a:r>
              <a:rPr lang="tr-TR" dirty="0" err="1"/>
              <a:t>respiratory</a:t>
            </a:r>
            <a:r>
              <a:rPr lang="tr-TR" dirty="0"/>
              <a:t> </a:t>
            </a:r>
            <a:r>
              <a:rPr lang="tr-TR" dirty="0" err="1"/>
              <a:t>distres</a:t>
            </a:r>
            <a:r>
              <a:rPr lang="tr-TR" dirty="0"/>
              <a:t> %8, </a:t>
            </a:r>
            <a:r>
              <a:rPr lang="tr-TR" dirty="0" err="1"/>
              <a:t>neonatal</a:t>
            </a:r>
            <a:r>
              <a:rPr lang="tr-TR" dirty="0"/>
              <a:t> anemi %5.6</a:t>
            </a:r>
          </a:p>
          <a:p>
            <a:r>
              <a:rPr lang="tr-TR" dirty="0"/>
              <a:t>Taksanlar gebelikte </a:t>
            </a:r>
            <a:r>
              <a:rPr lang="tr-TR" dirty="0" smtClean="0"/>
              <a:t>en sık meme </a:t>
            </a:r>
            <a:r>
              <a:rPr lang="tr-TR" dirty="0" err="1" smtClean="0"/>
              <a:t>ca</a:t>
            </a:r>
            <a:r>
              <a:rPr lang="tr-TR" dirty="0" smtClean="0"/>
              <a:t> da </a:t>
            </a:r>
            <a:r>
              <a:rPr lang="tr-TR" dirty="0"/>
              <a:t>kullanılmış; onkolojik ve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/>
              <a:t>sonuçları iyi</a:t>
            </a:r>
            <a:r>
              <a:rPr lang="tr-TR" dirty="0" smtClean="0"/>
              <a:t>.</a:t>
            </a:r>
          </a:p>
          <a:p>
            <a:r>
              <a:rPr lang="tr-TR" dirty="0" smtClean="0"/>
              <a:t>VEGF </a:t>
            </a:r>
            <a:r>
              <a:rPr lang="tr-TR" dirty="0" err="1" smtClean="0"/>
              <a:t>inhibisyonu</a:t>
            </a:r>
            <a:r>
              <a:rPr lang="tr-TR" dirty="0" smtClean="0"/>
              <a:t> (</a:t>
            </a:r>
            <a:r>
              <a:rPr lang="tr-TR" dirty="0" err="1" smtClean="0"/>
              <a:t>mAB</a:t>
            </a:r>
            <a:r>
              <a:rPr lang="tr-TR" dirty="0" smtClean="0"/>
              <a:t> ve oral TKI inhibitörleri) gebelikte önerilmez.</a:t>
            </a:r>
          </a:p>
          <a:p>
            <a:r>
              <a:rPr lang="tr-TR" dirty="0" smtClean="0"/>
              <a:t>PARP inhibitörleri önerilmiyor.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4" y="203135"/>
            <a:ext cx="142758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Hem </a:t>
            </a:r>
            <a:r>
              <a:rPr lang="tr-TR" dirty="0" err="1">
                <a:solidFill>
                  <a:srgbClr val="FF0000"/>
                </a:solidFill>
              </a:rPr>
              <a:t>epitelyal</a:t>
            </a:r>
            <a:r>
              <a:rPr lang="tr-TR" dirty="0">
                <a:solidFill>
                  <a:srgbClr val="FF0000"/>
                </a:solidFill>
              </a:rPr>
              <a:t> hem de </a:t>
            </a:r>
            <a:r>
              <a:rPr lang="tr-TR" dirty="0" err="1">
                <a:solidFill>
                  <a:srgbClr val="FF0000"/>
                </a:solidFill>
              </a:rPr>
              <a:t>non-epitelyal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over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tm</a:t>
            </a:r>
            <a:r>
              <a:rPr lang="tr-TR" dirty="0">
                <a:solidFill>
                  <a:srgbClr val="FF0000"/>
                </a:solidFill>
              </a:rPr>
              <a:t>. </a:t>
            </a:r>
            <a:r>
              <a:rPr lang="tr-TR" dirty="0" err="1">
                <a:solidFill>
                  <a:srgbClr val="FF0000"/>
                </a:solidFill>
              </a:rPr>
              <a:t>lerde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Neoadjuvan</a:t>
            </a:r>
            <a:r>
              <a:rPr lang="tr-TR" dirty="0">
                <a:solidFill>
                  <a:srgbClr val="FF0000"/>
                </a:solidFill>
              </a:rPr>
              <a:t> KT ile tedavi gecikmeden fetüs koruyucu yaklaşım tedavi seçeneğidir.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9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Gebelikte kanser </a:t>
            </a:r>
            <a:r>
              <a:rPr lang="tr-TR" dirty="0" err="1"/>
              <a:t>insidansı</a:t>
            </a:r>
            <a:r>
              <a:rPr lang="tr-TR" dirty="0"/>
              <a:t> 1/1000-1500 gebelik </a:t>
            </a:r>
            <a:r>
              <a:rPr lang="tr-TR" dirty="0" smtClean="0"/>
              <a:t>(1960 </a:t>
            </a:r>
            <a:r>
              <a:rPr lang="tr-TR" dirty="0" err="1"/>
              <a:t>larda</a:t>
            </a:r>
            <a:r>
              <a:rPr lang="tr-TR" dirty="0"/>
              <a:t> bu rakam </a:t>
            </a:r>
            <a:r>
              <a:rPr lang="tr-TR" dirty="0" smtClean="0"/>
              <a:t>1/2000 )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12" name="İçerik Yer Tutucusu 11"/>
          <p:cNvSpPr>
            <a:spLocks noGrp="1"/>
          </p:cNvSpPr>
          <p:nvPr>
            <p:ph idx="1"/>
          </p:nvPr>
        </p:nvSpPr>
        <p:spPr>
          <a:xfrm>
            <a:off x="838200" y="5794130"/>
            <a:ext cx="10515600" cy="517769"/>
          </a:xfrm>
        </p:spPr>
        <p:txBody>
          <a:bodyPr>
            <a:normAutofit/>
          </a:bodyPr>
          <a:lstStyle/>
          <a:p>
            <a:r>
              <a:rPr lang="tr-TR" sz="1200" dirty="0" err="1" smtClean="0"/>
              <a:t>Cancer</a:t>
            </a:r>
            <a:r>
              <a:rPr lang="tr-TR" sz="1200" dirty="0" smtClean="0"/>
              <a:t> in </a:t>
            </a:r>
            <a:r>
              <a:rPr lang="tr-TR" sz="1200" dirty="0" err="1" smtClean="0"/>
              <a:t>Pregnancy</a:t>
            </a:r>
            <a:r>
              <a:rPr lang="tr-TR" sz="1200" dirty="0" smtClean="0"/>
              <a:t> . </a:t>
            </a:r>
            <a:r>
              <a:rPr lang="tr-TR" sz="1200" dirty="0" err="1" smtClean="0"/>
              <a:t>Krishnansu</a:t>
            </a:r>
            <a:r>
              <a:rPr lang="tr-TR" sz="1200" dirty="0" smtClean="0"/>
              <a:t> S. </a:t>
            </a:r>
            <a:r>
              <a:rPr lang="tr-TR" sz="1200" dirty="0" err="1" smtClean="0"/>
              <a:t>Tewari</a:t>
            </a:r>
            <a:r>
              <a:rPr lang="tr-TR" sz="1200" dirty="0" smtClean="0"/>
              <a:t>.</a:t>
            </a:r>
            <a:r>
              <a:rPr lang="en-US" sz="1200" b="1" dirty="0"/>
              <a:t> Clinical Gynecologic Oncology, </a:t>
            </a:r>
            <a:r>
              <a:rPr lang="en-US" sz="1200" b="1" dirty="0" smtClean="0"/>
              <a:t>9th </a:t>
            </a:r>
            <a:r>
              <a:rPr lang="en-US" sz="1200" b="1" dirty="0"/>
              <a:t>Edition </a:t>
            </a:r>
            <a:r>
              <a:rPr lang="en-US" sz="1200" dirty="0">
                <a:hlinkClick r:id="rId3"/>
              </a:rPr>
              <a:t>Philip J. </a:t>
            </a:r>
            <a:r>
              <a:rPr lang="en-US" sz="1200" dirty="0" err="1">
                <a:hlinkClick r:id="rId3"/>
              </a:rPr>
              <a:t>DiSaia</a:t>
            </a:r>
            <a:r>
              <a:rPr lang="en-US" sz="1200" dirty="0">
                <a:hlinkClick r:id="rId3"/>
              </a:rPr>
              <a:t> MD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William T. </a:t>
            </a:r>
            <a:r>
              <a:rPr lang="en-US" sz="1200" dirty="0" err="1">
                <a:hlinkClick r:id="rId4"/>
              </a:rPr>
              <a:t>Creasman</a:t>
            </a:r>
            <a:r>
              <a:rPr lang="en-US" sz="1200" dirty="0">
                <a:hlinkClick r:id="rId4"/>
              </a:rPr>
              <a:t> </a:t>
            </a:r>
            <a:r>
              <a:rPr lang="en-US" sz="1200" dirty="0" smtClean="0">
                <a:hlinkClick r:id="rId4"/>
              </a:rPr>
              <a:t>MD</a:t>
            </a:r>
            <a:r>
              <a:rPr lang="tr-TR" sz="1200" dirty="0" smtClean="0"/>
              <a:t>,2017</a:t>
            </a:r>
          </a:p>
          <a:p>
            <a:endParaRPr lang="tr-TR" sz="1200" dirty="0"/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13" name="İçerik Yer Tutucusu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554" y="1333256"/>
            <a:ext cx="50152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                      </a:t>
            </a:r>
            <a:r>
              <a:rPr lang="tr-TR" sz="3200" dirty="0" err="1" smtClean="0">
                <a:solidFill>
                  <a:srgbClr val="FF0000"/>
                </a:solidFill>
              </a:rPr>
              <a:t>Borderline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over</a:t>
            </a:r>
            <a:r>
              <a:rPr lang="tr-TR" sz="3200" dirty="0">
                <a:solidFill>
                  <a:srgbClr val="FF0000"/>
                </a:solidFill>
              </a:rPr>
              <a:t> kanserleri; </a:t>
            </a:r>
            <a:r>
              <a:rPr lang="tr-TR" sz="3200" dirty="0" smtClean="0">
                <a:solidFill>
                  <a:srgbClr val="FF0000"/>
                </a:solidFill>
              </a:rPr>
              <a:t>Cerrahi Tedavi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213" y="185267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Borderline</a:t>
            </a:r>
            <a:r>
              <a:rPr lang="tr-TR" b="1" dirty="0" smtClean="0"/>
              <a:t> </a:t>
            </a:r>
            <a:r>
              <a:rPr lang="tr-TR" b="1" dirty="0" err="1" smtClean="0"/>
              <a:t>tm</a:t>
            </a:r>
            <a:r>
              <a:rPr lang="tr-TR" b="1" dirty="0" smtClean="0"/>
              <a:t>.; </a:t>
            </a:r>
            <a:r>
              <a:rPr lang="tr-TR" b="1" dirty="0"/>
              <a:t>USO ve tüm </a:t>
            </a:r>
            <a:r>
              <a:rPr lang="tr-TR" b="1" dirty="0" err="1"/>
              <a:t>peritoneal</a:t>
            </a:r>
            <a:r>
              <a:rPr lang="tr-TR" b="1" dirty="0"/>
              <a:t> yüzeylerin </a:t>
            </a:r>
            <a:r>
              <a:rPr lang="tr-TR" b="1" dirty="0" err="1" smtClean="0"/>
              <a:t>inspeksiyonu</a:t>
            </a:r>
            <a:endParaRPr lang="tr-TR" b="1" dirty="0" smtClean="0"/>
          </a:p>
          <a:p>
            <a:r>
              <a:rPr lang="tr-TR" dirty="0" err="1"/>
              <a:t>Seröz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malignant</a:t>
            </a:r>
            <a:r>
              <a:rPr lang="tr-TR" dirty="0"/>
              <a:t> potansiyel tümörler için </a:t>
            </a:r>
            <a:r>
              <a:rPr lang="tr-TR" dirty="0" err="1"/>
              <a:t>unilateral</a:t>
            </a:r>
            <a:r>
              <a:rPr lang="tr-TR" dirty="0"/>
              <a:t> </a:t>
            </a:r>
            <a:r>
              <a:rPr lang="tr-TR" dirty="0" err="1"/>
              <a:t>adneksektomi</a:t>
            </a:r>
            <a:r>
              <a:rPr lang="tr-TR" dirty="0"/>
              <a:t> yeterlidir. </a:t>
            </a:r>
          </a:p>
          <a:p>
            <a:r>
              <a:rPr lang="tr-TR" dirty="0" err="1"/>
              <a:t>Borderline</a:t>
            </a:r>
            <a:r>
              <a:rPr lang="tr-TR" dirty="0"/>
              <a:t> </a:t>
            </a:r>
            <a:r>
              <a:rPr lang="tr-TR" dirty="0" err="1"/>
              <a:t>tm.ler</a:t>
            </a:r>
            <a:r>
              <a:rPr lang="tr-TR" dirty="0"/>
              <a:t> cerrahi </a:t>
            </a:r>
            <a:r>
              <a:rPr lang="tr-TR" dirty="0" err="1"/>
              <a:t>evreleme</a:t>
            </a:r>
            <a:r>
              <a:rPr lang="tr-TR" dirty="0"/>
              <a:t> sonrasında izlenebilir.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err="1"/>
              <a:t>Retrospective</a:t>
            </a:r>
            <a:r>
              <a:rPr lang="tr-TR" dirty="0"/>
              <a:t> </a:t>
            </a:r>
            <a:r>
              <a:rPr lang="tr-TR" dirty="0" err="1" smtClean="0"/>
              <a:t>reviewda</a:t>
            </a:r>
            <a:r>
              <a:rPr lang="tr-TR" dirty="0" smtClean="0"/>
              <a:t>, </a:t>
            </a:r>
            <a:r>
              <a:rPr lang="tr-TR" dirty="0"/>
              <a:t>gebelikte </a:t>
            </a:r>
            <a:r>
              <a:rPr lang="tr-TR" dirty="0" err="1" smtClean="0"/>
              <a:t>borderline</a:t>
            </a:r>
            <a:r>
              <a:rPr lang="tr-TR" dirty="0" smtClean="0"/>
              <a:t> </a:t>
            </a:r>
            <a:r>
              <a:rPr lang="tr-TR" dirty="0" err="1" smtClean="0"/>
              <a:t>tm.lerde</a:t>
            </a:r>
            <a:r>
              <a:rPr lang="tr-TR" dirty="0" smtClean="0"/>
              <a:t> </a:t>
            </a:r>
            <a:r>
              <a:rPr lang="tr-TR" dirty="0" err="1"/>
              <a:t>agresive</a:t>
            </a:r>
            <a:r>
              <a:rPr lang="tr-TR" dirty="0"/>
              <a:t> </a:t>
            </a:r>
            <a:r>
              <a:rPr lang="tr-TR" dirty="0" smtClean="0"/>
              <a:t>histolojik özellik </a:t>
            </a:r>
            <a:r>
              <a:rPr lang="tr-TR" dirty="0" err="1"/>
              <a:t>insidansı</a:t>
            </a:r>
            <a:r>
              <a:rPr lang="tr-TR" dirty="0"/>
              <a:t> daha yüksek bulunmuş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*  </a:t>
            </a:r>
            <a:r>
              <a:rPr lang="tr-TR" dirty="0" err="1"/>
              <a:t>Musinöz</a:t>
            </a:r>
            <a:r>
              <a:rPr lang="tr-TR" dirty="0"/>
              <a:t> </a:t>
            </a:r>
            <a:r>
              <a:rPr lang="tr-TR" dirty="0" err="1" smtClean="0"/>
              <a:t>tm.lerde</a:t>
            </a:r>
            <a:r>
              <a:rPr lang="tr-TR" dirty="0" smtClean="0"/>
              <a:t> </a:t>
            </a:r>
            <a:r>
              <a:rPr lang="tr-TR" dirty="0" err="1"/>
              <a:t>intraepitelyal</a:t>
            </a:r>
            <a:r>
              <a:rPr lang="tr-TR" dirty="0"/>
              <a:t> </a:t>
            </a:r>
            <a:r>
              <a:rPr lang="tr-TR" dirty="0" err="1"/>
              <a:t>ca</a:t>
            </a:r>
            <a:r>
              <a:rPr lang="tr-TR" dirty="0"/>
              <a:t> </a:t>
            </a:r>
            <a:r>
              <a:rPr lang="tr-TR" dirty="0" smtClean="0"/>
              <a:t>ya da </a:t>
            </a:r>
            <a:r>
              <a:rPr lang="tr-TR" dirty="0" err="1"/>
              <a:t>microinvazyon</a:t>
            </a:r>
            <a:r>
              <a:rPr lang="tr-TR" dirty="0"/>
              <a:t> %21,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* </a:t>
            </a:r>
            <a:r>
              <a:rPr lang="tr-TR" dirty="0" err="1" smtClean="0"/>
              <a:t>Seröz</a:t>
            </a:r>
            <a:r>
              <a:rPr lang="tr-TR" dirty="0" smtClean="0"/>
              <a:t> </a:t>
            </a:r>
            <a:r>
              <a:rPr lang="tr-TR" dirty="0" err="1" smtClean="0"/>
              <a:t>tm.lerde</a:t>
            </a:r>
            <a:r>
              <a:rPr lang="tr-TR" dirty="0" smtClean="0"/>
              <a:t> </a:t>
            </a:r>
            <a:r>
              <a:rPr lang="tr-TR" dirty="0" err="1" smtClean="0"/>
              <a:t>mikropapiller</a:t>
            </a:r>
            <a:r>
              <a:rPr lang="tr-TR" dirty="0" smtClean="0"/>
              <a:t> </a:t>
            </a:r>
            <a:r>
              <a:rPr lang="tr-TR" dirty="0"/>
              <a:t>yapı, </a:t>
            </a:r>
            <a:r>
              <a:rPr lang="tr-TR" dirty="0" err="1"/>
              <a:t>noninvaziv</a:t>
            </a:r>
            <a:r>
              <a:rPr lang="tr-TR" dirty="0"/>
              <a:t> </a:t>
            </a:r>
            <a:r>
              <a:rPr lang="tr-TR" dirty="0" err="1" smtClean="0"/>
              <a:t>implantlar</a:t>
            </a:r>
            <a:r>
              <a:rPr lang="tr-TR" dirty="0" smtClean="0"/>
              <a:t> ya da </a:t>
            </a:r>
            <a:r>
              <a:rPr lang="tr-TR" dirty="0" err="1"/>
              <a:t>microinvazyon</a:t>
            </a:r>
            <a:r>
              <a:rPr lang="tr-TR" dirty="0"/>
              <a:t> </a:t>
            </a:r>
            <a:r>
              <a:rPr lang="tr-TR" dirty="0" smtClean="0"/>
              <a:t>%</a:t>
            </a:r>
            <a:r>
              <a:rPr lang="tr-TR" dirty="0"/>
              <a:t>45 bulunmuş.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* </a:t>
            </a:r>
            <a:r>
              <a:rPr lang="tr-TR" dirty="0" smtClean="0">
                <a:solidFill>
                  <a:srgbClr val="FF0000"/>
                </a:solidFill>
              </a:rPr>
              <a:t>%</a:t>
            </a:r>
            <a:r>
              <a:rPr lang="tr-TR" dirty="0">
                <a:solidFill>
                  <a:srgbClr val="FF0000"/>
                </a:solidFill>
              </a:rPr>
              <a:t>52 </a:t>
            </a:r>
            <a:r>
              <a:rPr lang="tr-TR" dirty="0" err="1">
                <a:solidFill>
                  <a:srgbClr val="FF0000"/>
                </a:solidFill>
              </a:rPr>
              <a:t>restaging</a:t>
            </a:r>
            <a:r>
              <a:rPr lang="tr-TR" dirty="0">
                <a:solidFill>
                  <a:srgbClr val="FF0000"/>
                </a:solidFill>
              </a:rPr>
              <a:t> gerektirmiş ve %24 </a:t>
            </a:r>
            <a:r>
              <a:rPr lang="tr-TR" dirty="0" err="1" smtClean="0">
                <a:solidFill>
                  <a:srgbClr val="FF0000"/>
                </a:solidFill>
              </a:rPr>
              <a:t>upstaging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bulunmuş. Sonuç olarak USO ve </a:t>
            </a:r>
            <a:r>
              <a:rPr lang="tr-TR" dirty="0" err="1">
                <a:solidFill>
                  <a:srgbClr val="FF0000"/>
                </a:solidFill>
              </a:rPr>
              <a:t>evreleme</a:t>
            </a:r>
            <a:r>
              <a:rPr lang="tr-TR" dirty="0">
                <a:solidFill>
                  <a:srgbClr val="FF0000"/>
                </a:solidFill>
              </a:rPr>
              <a:t> önerilmiş.</a:t>
            </a:r>
          </a:p>
          <a:p>
            <a:pPr marL="0" indent="0">
              <a:buNone/>
            </a:pPr>
            <a:r>
              <a:rPr lang="tr-TR" sz="1900" dirty="0" err="1"/>
              <a:t>Fauvet</a:t>
            </a:r>
            <a:r>
              <a:rPr lang="tr-TR" sz="1900" dirty="0"/>
              <a:t> R et al. </a:t>
            </a:r>
            <a:r>
              <a:rPr lang="tr-TR" sz="1900" dirty="0" err="1"/>
              <a:t>Borderline</a:t>
            </a:r>
            <a:r>
              <a:rPr lang="tr-TR" sz="1900" dirty="0"/>
              <a:t> </a:t>
            </a:r>
            <a:r>
              <a:rPr lang="tr-TR" sz="1900" dirty="0" err="1"/>
              <a:t>over</a:t>
            </a:r>
            <a:r>
              <a:rPr lang="tr-TR" sz="1900" dirty="0"/>
              <a:t> </a:t>
            </a:r>
            <a:r>
              <a:rPr lang="tr-TR" sz="1900" dirty="0" err="1"/>
              <a:t>tumour</a:t>
            </a:r>
            <a:r>
              <a:rPr lang="tr-TR" sz="1900" dirty="0"/>
              <a:t> </a:t>
            </a:r>
            <a:r>
              <a:rPr lang="tr-TR" sz="1900" dirty="0" err="1"/>
              <a:t>diagnosed</a:t>
            </a:r>
            <a:r>
              <a:rPr lang="tr-TR" sz="1900" dirty="0"/>
              <a:t> </a:t>
            </a:r>
            <a:r>
              <a:rPr lang="tr-TR" sz="1900" dirty="0" err="1" smtClean="0"/>
              <a:t>during</a:t>
            </a:r>
            <a:r>
              <a:rPr lang="tr-TR" sz="1900" dirty="0" smtClean="0"/>
              <a:t> </a:t>
            </a:r>
            <a:r>
              <a:rPr lang="tr-TR" sz="1900" dirty="0" err="1"/>
              <a:t>pregnancy</a:t>
            </a:r>
            <a:r>
              <a:rPr lang="tr-TR" sz="1900" dirty="0"/>
              <a:t> </a:t>
            </a:r>
            <a:r>
              <a:rPr lang="tr-TR" sz="1900" dirty="0" err="1"/>
              <a:t>exhibit</a:t>
            </a:r>
            <a:r>
              <a:rPr lang="tr-TR" sz="1900" dirty="0"/>
              <a:t> a </a:t>
            </a:r>
            <a:r>
              <a:rPr lang="tr-TR" sz="1900" dirty="0" err="1"/>
              <a:t>high</a:t>
            </a:r>
            <a:r>
              <a:rPr lang="tr-TR" sz="1900" dirty="0"/>
              <a:t> </a:t>
            </a:r>
            <a:r>
              <a:rPr lang="tr-TR" sz="1900" dirty="0" err="1"/>
              <a:t>incidence</a:t>
            </a:r>
            <a:r>
              <a:rPr lang="tr-TR" sz="1900" dirty="0"/>
              <a:t> of </a:t>
            </a:r>
            <a:r>
              <a:rPr lang="tr-TR" sz="1900" dirty="0" err="1"/>
              <a:t>aggressive</a:t>
            </a:r>
            <a:r>
              <a:rPr lang="tr-TR" sz="1900" dirty="0"/>
              <a:t> </a:t>
            </a:r>
            <a:r>
              <a:rPr lang="tr-TR" sz="1900" dirty="0" err="1"/>
              <a:t>features</a:t>
            </a:r>
            <a:r>
              <a:rPr lang="tr-TR" sz="1900" dirty="0"/>
              <a:t>: </a:t>
            </a:r>
            <a:r>
              <a:rPr lang="tr-TR" sz="1900" dirty="0" err="1"/>
              <a:t>result</a:t>
            </a:r>
            <a:r>
              <a:rPr lang="tr-TR" sz="1900" dirty="0"/>
              <a:t> of a French </a:t>
            </a:r>
            <a:r>
              <a:rPr lang="tr-TR" sz="1900" dirty="0" err="1"/>
              <a:t>multicenter</a:t>
            </a:r>
            <a:r>
              <a:rPr lang="tr-TR" sz="1900" dirty="0"/>
              <a:t> </a:t>
            </a:r>
            <a:r>
              <a:rPr lang="tr-TR" sz="1900" dirty="0" err="1"/>
              <a:t>study</a:t>
            </a:r>
            <a:r>
              <a:rPr lang="tr-TR" sz="1900" dirty="0"/>
              <a:t>. </a:t>
            </a:r>
            <a:r>
              <a:rPr lang="tr-TR" sz="1900" dirty="0" err="1"/>
              <a:t>Ann</a:t>
            </a:r>
            <a:r>
              <a:rPr lang="tr-TR" sz="1900" dirty="0"/>
              <a:t> </a:t>
            </a:r>
            <a:r>
              <a:rPr lang="tr-TR" sz="1900" dirty="0" err="1"/>
              <a:t>Oncol</a:t>
            </a:r>
            <a:r>
              <a:rPr lang="tr-TR" sz="1900" dirty="0"/>
              <a:t> </a:t>
            </a:r>
            <a:r>
              <a:rPr lang="tr-TR" sz="1900" dirty="0" smtClean="0"/>
              <a:t>2012,23:1481-87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5" y="270603"/>
            <a:ext cx="142658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</a:t>
            </a:r>
            <a:r>
              <a:rPr lang="tr-TR" sz="3200" dirty="0" smtClean="0">
                <a:solidFill>
                  <a:srgbClr val="FF0000"/>
                </a:solidFill>
              </a:rPr>
              <a:t>Gebelikte </a:t>
            </a:r>
            <a:r>
              <a:rPr lang="tr-TR" sz="3200" dirty="0" err="1" smtClean="0">
                <a:solidFill>
                  <a:srgbClr val="FF0000"/>
                </a:solidFill>
              </a:rPr>
              <a:t>Non-epitelyal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Over</a:t>
            </a:r>
            <a:r>
              <a:rPr lang="tr-TR" sz="3200" dirty="0" smtClean="0">
                <a:solidFill>
                  <a:srgbClr val="FF0000"/>
                </a:solidFill>
              </a:rPr>
              <a:t> Tümörleri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Germ</a:t>
            </a:r>
            <a:r>
              <a:rPr lang="tr-TR" dirty="0"/>
              <a:t> h </a:t>
            </a:r>
            <a:r>
              <a:rPr lang="tr-TR" dirty="0" err="1"/>
              <a:t>tm</a:t>
            </a:r>
            <a:r>
              <a:rPr lang="tr-TR" dirty="0"/>
              <a:t> ve </a:t>
            </a:r>
            <a:r>
              <a:rPr lang="tr-TR" dirty="0" err="1"/>
              <a:t>sex-cord</a:t>
            </a:r>
            <a:r>
              <a:rPr lang="tr-TR" dirty="0"/>
              <a:t> </a:t>
            </a:r>
            <a:r>
              <a:rPr lang="tr-TR" dirty="0" err="1"/>
              <a:t>stromal</a:t>
            </a:r>
            <a:r>
              <a:rPr lang="tr-TR" dirty="0"/>
              <a:t> </a:t>
            </a:r>
            <a:r>
              <a:rPr lang="tr-TR" dirty="0" err="1"/>
              <a:t>tm</a:t>
            </a:r>
            <a:r>
              <a:rPr lang="tr-TR" dirty="0"/>
              <a:t> </a:t>
            </a:r>
            <a:r>
              <a:rPr lang="tr-TR" dirty="0" err="1"/>
              <a:t>fertilite</a:t>
            </a:r>
            <a:r>
              <a:rPr lang="tr-TR" dirty="0"/>
              <a:t> koruyucu </a:t>
            </a:r>
            <a:r>
              <a:rPr lang="tr-TR" dirty="0" smtClean="0"/>
              <a:t>cerrahi önerilir</a:t>
            </a:r>
            <a:endParaRPr lang="tr-TR" dirty="0"/>
          </a:p>
          <a:p>
            <a:r>
              <a:rPr lang="tr-TR" dirty="0" smtClean="0"/>
              <a:t>Evre 1a </a:t>
            </a:r>
            <a:r>
              <a:rPr lang="tr-TR" dirty="0" err="1" smtClean="0"/>
              <a:t>disgerminom</a:t>
            </a:r>
            <a:r>
              <a:rPr lang="tr-TR" dirty="0" smtClean="0"/>
              <a:t> ve Evre 1a-1b </a:t>
            </a:r>
            <a:r>
              <a:rPr lang="tr-TR" dirty="0" err="1" smtClean="0"/>
              <a:t>grade</a:t>
            </a:r>
            <a:r>
              <a:rPr lang="tr-TR" dirty="0" smtClean="0"/>
              <a:t> 1 </a:t>
            </a:r>
            <a:r>
              <a:rPr lang="tr-TR" dirty="0" err="1" smtClean="0"/>
              <a:t>immatür</a:t>
            </a:r>
            <a:r>
              <a:rPr lang="tr-TR" dirty="0" smtClean="0"/>
              <a:t> </a:t>
            </a:r>
            <a:r>
              <a:rPr lang="tr-TR" dirty="0" err="1" smtClean="0"/>
              <a:t>teratomada</a:t>
            </a:r>
            <a:r>
              <a:rPr lang="tr-TR" dirty="0" smtClean="0"/>
              <a:t> ; </a:t>
            </a:r>
            <a:r>
              <a:rPr lang="tr-TR" dirty="0" err="1"/>
              <a:t>A</a:t>
            </a:r>
            <a:r>
              <a:rPr lang="tr-TR" dirty="0" err="1" smtClean="0"/>
              <a:t>djuvan</a:t>
            </a:r>
            <a:r>
              <a:rPr lang="tr-TR" dirty="0" smtClean="0"/>
              <a:t> KT gerekliliğini belirlemek için </a:t>
            </a:r>
            <a:r>
              <a:rPr lang="tr-TR" dirty="0" err="1" smtClean="0"/>
              <a:t>evrelendirme</a:t>
            </a:r>
            <a:r>
              <a:rPr lang="tr-TR" dirty="0" smtClean="0"/>
              <a:t> gerektirir. </a:t>
            </a:r>
          </a:p>
          <a:p>
            <a:r>
              <a:rPr lang="tr-TR" dirty="0" smtClean="0"/>
              <a:t>Diğer </a:t>
            </a:r>
            <a:r>
              <a:rPr lang="tr-TR" dirty="0" err="1" smtClean="0"/>
              <a:t>germ</a:t>
            </a:r>
            <a:r>
              <a:rPr lang="tr-TR" dirty="0" smtClean="0"/>
              <a:t> hücreli </a:t>
            </a:r>
            <a:r>
              <a:rPr lang="tr-TR" dirty="0" err="1" smtClean="0"/>
              <a:t>tm.ler</a:t>
            </a:r>
            <a:r>
              <a:rPr lang="tr-TR" dirty="0" smtClean="0"/>
              <a:t> KT gerekir. Bu nedenle USO ve </a:t>
            </a:r>
            <a:r>
              <a:rPr lang="tr-TR" dirty="0" err="1" smtClean="0"/>
              <a:t>makroskopik</a:t>
            </a:r>
            <a:r>
              <a:rPr lang="tr-TR" dirty="0" smtClean="0"/>
              <a:t> </a:t>
            </a:r>
            <a:r>
              <a:rPr lang="tr-TR" dirty="0" err="1" smtClean="0"/>
              <a:t>metastatik</a:t>
            </a:r>
            <a:r>
              <a:rPr lang="tr-TR" dirty="0" smtClean="0"/>
              <a:t> </a:t>
            </a:r>
            <a:r>
              <a:rPr lang="tr-TR" dirty="0" err="1" smtClean="0"/>
              <a:t>tm.lerin</a:t>
            </a:r>
            <a:r>
              <a:rPr lang="tr-TR" dirty="0" smtClean="0"/>
              <a:t> çıkarılması yeterlidir.</a:t>
            </a:r>
          </a:p>
          <a:p>
            <a:r>
              <a:rPr lang="tr-TR" dirty="0" smtClean="0"/>
              <a:t> Karşı </a:t>
            </a:r>
            <a:r>
              <a:rPr lang="tr-TR" dirty="0" err="1" smtClean="0"/>
              <a:t>overde</a:t>
            </a:r>
            <a:r>
              <a:rPr lang="tr-TR" dirty="0" smtClean="0"/>
              <a:t> </a:t>
            </a:r>
            <a:r>
              <a:rPr lang="tr-TR" dirty="0" err="1" smtClean="0"/>
              <a:t>occult</a:t>
            </a:r>
            <a:r>
              <a:rPr lang="tr-TR" dirty="0" smtClean="0"/>
              <a:t> </a:t>
            </a:r>
            <a:r>
              <a:rPr lang="tr-TR" dirty="0" err="1" smtClean="0"/>
              <a:t>disgerminom</a:t>
            </a:r>
            <a:r>
              <a:rPr lang="tr-TR" dirty="0" smtClean="0"/>
              <a:t> </a:t>
            </a:r>
            <a:r>
              <a:rPr lang="tr-TR" dirty="0" err="1" smtClean="0"/>
              <a:t>olsada</a:t>
            </a:r>
            <a:r>
              <a:rPr lang="tr-TR" dirty="0" smtClean="0"/>
              <a:t> BSO yapılmaz. </a:t>
            </a:r>
          </a:p>
          <a:p>
            <a:r>
              <a:rPr lang="tr-TR" dirty="0" smtClean="0"/>
              <a:t>Her 2 </a:t>
            </a:r>
            <a:r>
              <a:rPr lang="tr-TR" dirty="0" err="1" smtClean="0"/>
              <a:t>overde</a:t>
            </a:r>
            <a:r>
              <a:rPr lang="tr-TR" dirty="0" smtClean="0"/>
              <a:t> </a:t>
            </a:r>
            <a:r>
              <a:rPr lang="tr-TR" dirty="0" err="1" smtClean="0"/>
              <a:t>makroskopik</a:t>
            </a:r>
            <a:r>
              <a:rPr lang="tr-TR" dirty="0" smtClean="0"/>
              <a:t> </a:t>
            </a:r>
            <a:r>
              <a:rPr lang="tr-TR" dirty="0" err="1" smtClean="0"/>
              <a:t>tm</a:t>
            </a:r>
            <a:r>
              <a:rPr lang="tr-TR" dirty="0" smtClean="0"/>
              <a:t>  var ve 2. </a:t>
            </a:r>
            <a:r>
              <a:rPr lang="tr-TR" dirty="0" err="1" smtClean="0"/>
              <a:t>trimesterde</a:t>
            </a:r>
            <a:r>
              <a:rPr lang="tr-TR" dirty="0" smtClean="0"/>
              <a:t> ise BSO yapılır.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İlk  </a:t>
            </a:r>
            <a:r>
              <a:rPr lang="tr-TR" dirty="0" err="1" smtClean="0">
                <a:solidFill>
                  <a:srgbClr val="FF0000"/>
                </a:solidFill>
              </a:rPr>
              <a:t>trimesterde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germ</a:t>
            </a:r>
            <a:r>
              <a:rPr lang="tr-TR" dirty="0" smtClean="0">
                <a:solidFill>
                  <a:srgbClr val="FF0000"/>
                </a:solidFill>
              </a:rPr>
              <a:t> hücreli </a:t>
            </a:r>
            <a:r>
              <a:rPr lang="tr-TR" dirty="0" err="1" smtClean="0">
                <a:solidFill>
                  <a:srgbClr val="FF0000"/>
                </a:solidFill>
              </a:rPr>
              <a:t>tm</a:t>
            </a:r>
            <a:r>
              <a:rPr lang="tr-TR" dirty="0" smtClean="0">
                <a:solidFill>
                  <a:srgbClr val="FF0000"/>
                </a:solidFill>
              </a:rPr>
              <a:t> tanısı alan hastalarda KT geciktirmenin güvenliği bilinmiyor. </a:t>
            </a:r>
            <a:r>
              <a:rPr lang="tr-TR" dirty="0" err="1" smtClean="0">
                <a:solidFill>
                  <a:srgbClr val="FF0000"/>
                </a:solidFill>
              </a:rPr>
              <a:t>Terminasyon</a:t>
            </a:r>
            <a:r>
              <a:rPr lang="tr-TR" dirty="0" smtClean="0">
                <a:solidFill>
                  <a:srgbClr val="FF0000"/>
                </a:solidFill>
              </a:rPr>
              <a:t> önerilir.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Malign</a:t>
            </a:r>
            <a:r>
              <a:rPr lang="tr-TR" dirty="0"/>
              <a:t> </a:t>
            </a:r>
            <a:r>
              <a:rPr lang="tr-TR" dirty="0" err="1"/>
              <a:t>germ</a:t>
            </a:r>
            <a:r>
              <a:rPr lang="tr-TR" dirty="0"/>
              <a:t> h </a:t>
            </a:r>
            <a:r>
              <a:rPr lang="tr-TR" dirty="0" err="1"/>
              <a:t>tm</a:t>
            </a:r>
            <a:r>
              <a:rPr lang="tr-TR" dirty="0"/>
              <a:t> </a:t>
            </a:r>
            <a:r>
              <a:rPr lang="tr-TR" dirty="0" err="1"/>
              <a:t>overall</a:t>
            </a:r>
            <a:r>
              <a:rPr lang="tr-TR" dirty="0"/>
              <a:t> </a:t>
            </a:r>
            <a:r>
              <a:rPr lang="tr-TR" dirty="0" err="1"/>
              <a:t>survi</a:t>
            </a:r>
            <a:r>
              <a:rPr lang="tr-TR" dirty="0"/>
              <a:t> %80.1 (USO ve KT ile); </a:t>
            </a:r>
            <a:r>
              <a:rPr lang="tr-TR" dirty="0" err="1"/>
              <a:t>Nüks</a:t>
            </a:r>
            <a:r>
              <a:rPr lang="tr-TR" dirty="0"/>
              <a:t> %</a:t>
            </a:r>
            <a:r>
              <a:rPr lang="tr-TR" dirty="0" smtClean="0"/>
              <a:t>6.7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5" y="270603"/>
            <a:ext cx="142658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Gebelikte </a:t>
            </a:r>
            <a:r>
              <a:rPr lang="tr-TR" sz="3600" dirty="0" err="1">
                <a:solidFill>
                  <a:srgbClr val="FF0000"/>
                </a:solidFill>
              </a:rPr>
              <a:t>Non-epitelyal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Over</a:t>
            </a:r>
            <a:r>
              <a:rPr lang="tr-TR" sz="3600" dirty="0">
                <a:solidFill>
                  <a:srgbClr val="FF0000"/>
                </a:solidFill>
              </a:rPr>
              <a:t> Tümörleri</a:t>
            </a:r>
            <a:endParaRPr lang="en-US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/>
              <a:t>germ</a:t>
            </a:r>
            <a:r>
              <a:rPr lang="tr-TR" dirty="0"/>
              <a:t> hücreli </a:t>
            </a:r>
            <a:r>
              <a:rPr lang="tr-TR" dirty="0" err="1"/>
              <a:t>tm</a:t>
            </a:r>
            <a:r>
              <a:rPr lang="tr-TR" dirty="0"/>
              <a:t> de klasik BEP yada EP. </a:t>
            </a:r>
            <a:endParaRPr lang="tr-TR" dirty="0" smtClean="0"/>
          </a:p>
          <a:p>
            <a:r>
              <a:rPr lang="tr-TR" dirty="0" smtClean="0"/>
              <a:t>%</a:t>
            </a:r>
            <a:r>
              <a:rPr lang="tr-TR" dirty="0"/>
              <a:t>95 gebelik devam ettirilmiş ama total %40 hastada ciddi yan etkiler görülmüş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-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/>
              <a:t>şok/</a:t>
            </a:r>
            <a:r>
              <a:rPr lang="tr-TR" dirty="0" err="1"/>
              <a:t>hemoperiton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- gebelik </a:t>
            </a:r>
            <a:r>
              <a:rPr lang="tr-TR" dirty="0"/>
              <a:t>sırasında </a:t>
            </a:r>
            <a:r>
              <a:rPr lang="tr-TR" dirty="0" err="1"/>
              <a:t>nüks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-  </a:t>
            </a:r>
            <a:r>
              <a:rPr lang="tr-TR" dirty="0"/>
              <a:t>ciddi HT, </a:t>
            </a:r>
            <a:r>
              <a:rPr lang="tr-TR" dirty="0" err="1"/>
              <a:t>maternal</a:t>
            </a:r>
            <a:r>
              <a:rPr lang="tr-TR" dirty="0"/>
              <a:t> ölüm, </a:t>
            </a:r>
            <a:r>
              <a:rPr lang="tr-TR" dirty="0" err="1"/>
              <a:t>intrauterine</a:t>
            </a:r>
            <a:r>
              <a:rPr lang="tr-TR" dirty="0"/>
              <a:t> </a:t>
            </a:r>
            <a:r>
              <a:rPr lang="tr-TR" dirty="0" err="1"/>
              <a:t>fetal</a:t>
            </a:r>
            <a:r>
              <a:rPr lang="tr-TR" dirty="0"/>
              <a:t> ölüm, </a:t>
            </a:r>
            <a:r>
              <a:rPr lang="tr-TR" dirty="0" err="1"/>
              <a:t>neonatal</a:t>
            </a:r>
            <a:r>
              <a:rPr lang="tr-TR" dirty="0"/>
              <a:t> ölüm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- </a:t>
            </a:r>
            <a:r>
              <a:rPr lang="tr-TR" dirty="0"/>
              <a:t>ciddi </a:t>
            </a:r>
            <a:r>
              <a:rPr lang="tr-TR" dirty="0" err="1"/>
              <a:t>fetal</a:t>
            </a:r>
            <a:r>
              <a:rPr lang="tr-TR" dirty="0"/>
              <a:t> beyin </a:t>
            </a:r>
            <a:r>
              <a:rPr lang="tr-TR" dirty="0" smtClean="0"/>
              <a:t>hasarı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ESMO </a:t>
            </a:r>
            <a:r>
              <a:rPr lang="tr-TR" dirty="0" err="1">
                <a:solidFill>
                  <a:srgbClr val="FF0000"/>
                </a:solidFill>
              </a:rPr>
              <a:t>guideline</a:t>
            </a:r>
            <a:r>
              <a:rPr lang="tr-TR" dirty="0">
                <a:solidFill>
                  <a:srgbClr val="FF0000"/>
                </a:solidFill>
              </a:rPr>
              <a:t> göre </a:t>
            </a:r>
            <a:r>
              <a:rPr lang="tr-TR" dirty="0" err="1">
                <a:solidFill>
                  <a:srgbClr val="FF0000"/>
                </a:solidFill>
              </a:rPr>
              <a:t>cisplatin</a:t>
            </a:r>
            <a:r>
              <a:rPr lang="tr-TR" dirty="0">
                <a:solidFill>
                  <a:srgbClr val="FF0000"/>
                </a:solidFill>
              </a:rPr>
              <a:t> ve haftalık </a:t>
            </a:r>
            <a:r>
              <a:rPr lang="tr-TR" dirty="0" err="1">
                <a:solidFill>
                  <a:srgbClr val="FF0000"/>
                </a:solidFill>
              </a:rPr>
              <a:t>paklitaksel</a:t>
            </a:r>
            <a:r>
              <a:rPr lang="tr-TR" dirty="0">
                <a:solidFill>
                  <a:srgbClr val="FF0000"/>
                </a:solidFill>
              </a:rPr>
              <a:t> ilk </a:t>
            </a:r>
            <a:r>
              <a:rPr lang="tr-TR" dirty="0" err="1">
                <a:solidFill>
                  <a:srgbClr val="FF0000"/>
                </a:solidFill>
              </a:rPr>
              <a:t>trimester</a:t>
            </a:r>
            <a:r>
              <a:rPr lang="tr-TR" dirty="0">
                <a:solidFill>
                  <a:srgbClr val="FF0000"/>
                </a:solidFill>
              </a:rPr>
              <a:t> sonrasında önerilir. 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                                                      ESMO </a:t>
            </a:r>
            <a:r>
              <a:rPr lang="tr-TR" sz="2000" dirty="0" err="1"/>
              <a:t>Clinical</a:t>
            </a:r>
            <a:r>
              <a:rPr lang="tr-TR" sz="2000" dirty="0"/>
              <a:t> </a:t>
            </a:r>
            <a:r>
              <a:rPr lang="tr-TR" sz="2000" dirty="0" err="1"/>
              <a:t>Practice</a:t>
            </a:r>
            <a:r>
              <a:rPr lang="tr-TR" sz="2000" dirty="0"/>
              <a:t> </a:t>
            </a:r>
            <a:r>
              <a:rPr lang="tr-TR" sz="2000" dirty="0" err="1"/>
              <a:t>guidelines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diagnosis</a:t>
            </a:r>
            <a:r>
              <a:rPr lang="tr-TR" sz="2000" dirty="0"/>
              <a:t>, </a:t>
            </a:r>
            <a:r>
              <a:rPr lang="tr-TR" sz="2000" dirty="0" err="1"/>
              <a:t>treatment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follow-up</a:t>
            </a:r>
            <a:r>
              <a:rPr lang="tr-TR" sz="2000" dirty="0"/>
              <a:t>. </a:t>
            </a:r>
            <a:r>
              <a:rPr lang="tr-TR" sz="2000" dirty="0" err="1"/>
              <a:t>Ann</a:t>
            </a:r>
            <a:r>
              <a:rPr lang="tr-TR" sz="2000" dirty="0"/>
              <a:t> </a:t>
            </a:r>
            <a:r>
              <a:rPr lang="tr-TR" sz="2000" dirty="0" err="1"/>
              <a:t>Oncol</a:t>
            </a:r>
            <a:r>
              <a:rPr lang="tr-TR" sz="2000" dirty="0"/>
              <a:t> 2013</a:t>
            </a:r>
            <a:endParaRPr lang="en-US" sz="2000" dirty="0"/>
          </a:p>
          <a:p>
            <a:endParaRPr lang="tr-TR" dirty="0"/>
          </a:p>
          <a:p>
            <a:r>
              <a:rPr lang="tr-TR" dirty="0" err="1" smtClean="0"/>
              <a:t>Sex</a:t>
            </a:r>
            <a:r>
              <a:rPr lang="tr-TR" dirty="0" smtClean="0"/>
              <a:t> </a:t>
            </a:r>
            <a:r>
              <a:rPr lang="tr-TR" dirty="0" err="1"/>
              <a:t>kord</a:t>
            </a:r>
            <a:r>
              <a:rPr lang="tr-TR" dirty="0"/>
              <a:t> </a:t>
            </a:r>
            <a:r>
              <a:rPr lang="tr-TR" dirty="0" err="1"/>
              <a:t>stromal</a:t>
            </a:r>
            <a:r>
              <a:rPr lang="tr-TR" dirty="0"/>
              <a:t> </a:t>
            </a:r>
            <a:r>
              <a:rPr lang="tr-TR" dirty="0" err="1"/>
              <a:t>tm</a:t>
            </a:r>
            <a:r>
              <a:rPr lang="tr-TR" dirty="0"/>
              <a:t> </a:t>
            </a:r>
            <a:r>
              <a:rPr lang="tr-TR" dirty="0" err="1"/>
              <a:t>ler</a:t>
            </a:r>
            <a:r>
              <a:rPr lang="tr-TR" dirty="0"/>
              <a:t> </a:t>
            </a:r>
            <a:r>
              <a:rPr lang="tr-TR" dirty="0" smtClean="0"/>
              <a:t>gebe olmayan kadınlardaki </a:t>
            </a:r>
            <a:r>
              <a:rPr lang="tr-TR" dirty="0"/>
              <a:t>gibi izlem </a:t>
            </a:r>
            <a:r>
              <a:rPr lang="tr-TR" dirty="0" smtClean="0"/>
              <a:t>ya da </a:t>
            </a:r>
            <a:r>
              <a:rPr lang="tr-TR" dirty="0"/>
              <a:t>evreye bağlı olarak platin bazlı KT  </a:t>
            </a:r>
            <a:endParaRPr lang="tr-TR" dirty="0" smtClean="0"/>
          </a:p>
          <a:p>
            <a:r>
              <a:rPr lang="tr-TR" dirty="0" smtClean="0"/>
              <a:t>Doğum zamanlaması </a:t>
            </a:r>
            <a:r>
              <a:rPr lang="tr-TR" dirty="0"/>
              <a:t>evre ve </a:t>
            </a:r>
            <a:r>
              <a:rPr lang="tr-TR" dirty="0" err="1" smtClean="0"/>
              <a:t>gestasyonel</a:t>
            </a:r>
            <a:r>
              <a:rPr lang="tr-TR" dirty="0" smtClean="0"/>
              <a:t> </a:t>
            </a:r>
            <a:r>
              <a:rPr lang="tr-TR" dirty="0"/>
              <a:t>yaşa göre karar verilmelidir. </a:t>
            </a:r>
            <a:endParaRPr lang="tr-TR" dirty="0" smtClean="0"/>
          </a:p>
          <a:p>
            <a:r>
              <a:rPr lang="tr-TR" dirty="0" smtClean="0"/>
              <a:t>Cerrahi </a:t>
            </a:r>
            <a:r>
              <a:rPr lang="tr-TR" dirty="0"/>
              <a:t>sonrasında erken evre hastalıkta </a:t>
            </a:r>
            <a:r>
              <a:rPr lang="tr-TR" dirty="0" smtClean="0"/>
              <a:t>doğum</a:t>
            </a:r>
            <a:r>
              <a:rPr lang="tr-TR" dirty="0"/>
              <a:t>≥37 hafta vajinal doğum şeklinde </a:t>
            </a:r>
            <a:r>
              <a:rPr lang="tr-TR" dirty="0" smtClean="0"/>
              <a:t>planlanabilir.</a:t>
            </a:r>
          </a:p>
          <a:p>
            <a:r>
              <a:rPr lang="tr-TR" dirty="0" smtClean="0"/>
              <a:t> </a:t>
            </a:r>
            <a:r>
              <a:rPr lang="tr-TR" dirty="0"/>
              <a:t>İleri evrede erken doğum ve mümkünse planlı </a:t>
            </a:r>
            <a:r>
              <a:rPr lang="tr-TR" dirty="0" err="1" smtClean="0"/>
              <a:t>laparotomi</a:t>
            </a:r>
            <a:r>
              <a:rPr lang="tr-TR" dirty="0" smtClean="0"/>
              <a:t> </a:t>
            </a:r>
            <a:r>
              <a:rPr lang="tr-TR" dirty="0"/>
              <a:t>C/S ve </a:t>
            </a:r>
            <a:r>
              <a:rPr lang="tr-TR" dirty="0" err="1" smtClean="0"/>
              <a:t>debulking</a:t>
            </a:r>
            <a:r>
              <a:rPr lang="tr-TR" dirty="0" smtClean="0"/>
              <a:t> </a:t>
            </a:r>
            <a:r>
              <a:rPr lang="tr-TR" dirty="0"/>
              <a:t>planlanmalıdır.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5" y="270603"/>
            <a:ext cx="142658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Gebelikte Nadir jinekolojik Kanserler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Vulva kanseri </a:t>
            </a:r>
            <a:r>
              <a:rPr lang="tr-TR" dirty="0" smtClean="0"/>
              <a:t>- &lt;50 vaka. </a:t>
            </a:r>
          </a:p>
          <a:p>
            <a:r>
              <a:rPr lang="tr-TR" b="1" dirty="0" err="1" smtClean="0"/>
              <a:t>Primer</a:t>
            </a:r>
            <a:r>
              <a:rPr lang="tr-TR" b="1" dirty="0" smtClean="0"/>
              <a:t> Vajinal </a:t>
            </a:r>
            <a:r>
              <a:rPr lang="tr-TR" b="1" dirty="0" err="1" smtClean="0"/>
              <a:t>Tm</a:t>
            </a:r>
            <a:r>
              <a:rPr lang="tr-TR" b="1" dirty="0" smtClean="0"/>
              <a:t> </a:t>
            </a:r>
            <a:r>
              <a:rPr lang="tr-TR" dirty="0" smtClean="0"/>
              <a:t>– </a:t>
            </a:r>
          </a:p>
          <a:p>
            <a:r>
              <a:rPr lang="tr-TR" b="1" dirty="0" err="1" smtClean="0"/>
              <a:t>Endometrial</a:t>
            </a:r>
            <a:r>
              <a:rPr lang="tr-TR" b="1" dirty="0" smtClean="0"/>
              <a:t> </a:t>
            </a:r>
            <a:r>
              <a:rPr lang="tr-TR" b="1" dirty="0" err="1" smtClean="0"/>
              <a:t>ca</a:t>
            </a:r>
            <a:r>
              <a:rPr lang="tr-TR" b="1" dirty="0" smtClean="0"/>
              <a:t>- </a:t>
            </a:r>
            <a:r>
              <a:rPr lang="tr-TR" dirty="0" smtClean="0"/>
              <a:t>nadir </a:t>
            </a:r>
            <a:r>
              <a:rPr lang="tr-TR" dirty="0" err="1" smtClean="0"/>
              <a:t>insidental</a:t>
            </a:r>
            <a:r>
              <a:rPr lang="tr-TR" dirty="0" smtClean="0"/>
              <a:t>. </a:t>
            </a:r>
            <a:r>
              <a:rPr lang="tr-TR" dirty="0" err="1" smtClean="0"/>
              <a:t>Fertilite</a:t>
            </a:r>
            <a:r>
              <a:rPr lang="tr-TR" dirty="0" smtClean="0"/>
              <a:t> koruyucu tedaviler yaygınlaştıkça daha sık göreceğiz.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596" y="4458040"/>
            <a:ext cx="2676376" cy="14875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2190" r="50264"/>
          <a:stretch/>
        </p:blipFill>
        <p:spPr>
          <a:xfrm>
            <a:off x="2770392" y="4458040"/>
            <a:ext cx="158620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                            </a:t>
            </a:r>
            <a:r>
              <a:rPr lang="tr-TR" sz="4000" b="1" dirty="0" smtClean="0">
                <a:solidFill>
                  <a:srgbClr val="FF0000"/>
                </a:solidFill>
              </a:rPr>
              <a:t>Gebelikle </a:t>
            </a:r>
            <a:r>
              <a:rPr lang="tr-TR" sz="4000" b="1" dirty="0">
                <a:solidFill>
                  <a:srgbClr val="FF0000"/>
                </a:solidFill>
              </a:rPr>
              <a:t>ilişkili meme kanseri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Gebelikte veya </a:t>
            </a:r>
            <a:r>
              <a:rPr lang="tr-TR" dirty="0" err="1" smtClean="0"/>
              <a:t>pp</a:t>
            </a:r>
            <a:r>
              <a:rPr lang="tr-TR" dirty="0" smtClean="0"/>
              <a:t> 12. ay kadar </a:t>
            </a:r>
            <a:r>
              <a:rPr lang="tr-TR" dirty="0" err="1" smtClean="0"/>
              <a:t>laktasyonda</a:t>
            </a:r>
            <a:r>
              <a:rPr lang="tr-TR" dirty="0" smtClean="0"/>
              <a:t> tanı konmuş meme kanseri</a:t>
            </a:r>
          </a:p>
          <a:p>
            <a:r>
              <a:rPr lang="tr-TR" dirty="0" smtClean="0"/>
              <a:t>Gebelikte </a:t>
            </a:r>
            <a:r>
              <a:rPr lang="tr-TR" dirty="0"/>
              <a:t>nadir. </a:t>
            </a:r>
            <a:r>
              <a:rPr lang="tr-TR" dirty="0" smtClean="0"/>
              <a:t>(1/3000 gebelik). </a:t>
            </a:r>
          </a:p>
          <a:p>
            <a:r>
              <a:rPr lang="tr-TR" dirty="0" smtClean="0"/>
              <a:t>Tüm Meme </a:t>
            </a:r>
            <a:r>
              <a:rPr lang="tr-TR" dirty="0" err="1" smtClean="0"/>
              <a:t>ca</a:t>
            </a:r>
            <a:r>
              <a:rPr lang="tr-TR" dirty="0" smtClean="0"/>
              <a:t>, </a:t>
            </a:r>
            <a:r>
              <a:rPr lang="tr-TR" dirty="0" err="1" smtClean="0"/>
              <a:t>ların</a:t>
            </a:r>
            <a:r>
              <a:rPr lang="tr-TR" dirty="0" smtClean="0"/>
              <a:t> %1-2 si gebelikte tanı konur</a:t>
            </a:r>
          </a:p>
          <a:p>
            <a:r>
              <a:rPr lang="tr-TR" dirty="0"/>
              <a:t>%75-90 </a:t>
            </a:r>
            <a:r>
              <a:rPr lang="tr-TR" dirty="0" err="1"/>
              <a:t>duktal</a:t>
            </a:r>
            <a:r>
              <a:rPr lang="tr-TR" dirty="0"/>
              <a:t> </a:t>
            </a:r>
            <a:r>
              <a:rPr lang="tr-TR" dirty="0" err="1"/>
              <a:t>karsinom</a:t>
            </a:r>
            <a:r>
              <a:rPr lang="tr-TR" dirty="0"/>
              <a:t> (gebe olmayanlar gibi)</a:t>
            </a:r>
          </a:p>
          <a:p>
            <a:r>
              <a:rPr lang="tr-TR" b="1" dirty="0" smtClean="0"/>
              <a:t>Tek </a:t>
            </a:r>
            <a:r>
              <a:rPr lang="tr-TR" b="1" dirty="0"/>
              <a:t>başına gebelik bağımsız risk faktörü </a:t>
            </a:r>
            <a:r>
              <a:rPr lang="tr-TR" b="1" dirty="0" smtClean="0"/>
              <a:t>değildir</a:t>
            </a:r>
            <a:r>
              <a:rPr lang="tr-TR" b="1" dirty="0"/>
              <a:t> </a:t>
            </a:r>
            <a:r>
              <a:rPr lang="tr-TR" b="1" dirty="0" smtClean="0"/>
              <a:t>ama</a:t>
            </a:r>
          </a:p>
          <a:p>
            <a:r>
              <a:rPr lang="tr-TR" dirty="0" smtClean="0"/>
              <a:t>Gebelikte tanı koymak zor ve sıklıkla ileri evrede tanı konur ve </a:t>
            </a:r>
            <a:r>
              <a:rPr lang="tr-TR" dirty="0" err="1" smtClean="0"/>
              <a:t>prognoz</a:t>
            </a:r>
            <a:r>
              <a:rPr lang="tr-TR" dirty="0" smtClean="0"/>
              <a:t> bu nedenle kötüdür.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- </a:t>
            </a:r>
            <a:r>
              <a:rPr lang="tr-TR" dirty="0" err="1" smtClean="0"/>
              <a:t>Aksiller</a:t>
            </a:r>
            <a:r>
              <a:rPr lang="tr-TR" dirty="0" smtClean="0"/>
              <a:t> </a:t>
            </a:r>
            <a:r>
              <a:rPr lang="tr-TR" dirty="0"/>
              <a:t>lenf </a:t>
            </a:r>
            <a:r>
              <a:rPr lang="tr-TR" dirty="0" err="1"/>
              <a:t>nodları</a:t>
            </a:r>
            <a:r>
              <a:rPr lang="tr-TR" dirty="0"/>
              <a:t> sıklıkla pozitif ve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tm</a:t>
            </a:r>
            <a:r>
              <a:rPr lang="tr-TR" dirty="0"/>
              <a:t>. boyutları </a:t>
            </a:r>
            <a:r>
              <a:rPr lang="tr-TR" dirty="0" smtClean="0"/>
              <a:t>daha büyük </a:t>
            </a:r>
          </a:p>
          <a:p>
            <a:pPr marL="0" indent="0">
              <a:buNone/>
            </a:pPr>
            <a:r>
              <a:rPr lang="tr-TR" dirty="0" smtClean="0"/>
              <a:t>         - Daha </a:t>
            </a:r>
            <a:r>
              <a:rPr lang="tr-TR" dirty="0"/>
              <a:t>sık olarak E ve P </a:t>
            </a:r>
            <a:r>
              <a:rPr lang="tr-TR" dirty="0" err="1"/>
              <a:t>rec</a:t>
            </a:r>
            <a:r>
              <a:rPr lang="tr-TR" dirty="0"/>
              <a:t>. </a:t>
            </a:r>
            <a:r>
              <a:rPr lang="tr-TR" dirty="0" smtClean="0"/>
              <a:t>Negatif , ??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-  %</a:t>
            </a:r>
            <a:r>
              <a:rPr lang="tr-TR" dirty="0"/>
              <a:t>30 </a:t>
            </a:r>
            <a:r>
              <a:rPr lang="tr-TR" dirty="0" smtClean="0"/>
              <a:t>HER2/</a:t>
            </a:r>
            <a:r>
              <a:rPr lang="tr-TR" dirty="0" err="1" smtClean="0"/>
              <a:t>neu</a:t>
            </a:r>
            <a:r>
              <a:rPr lang="tr-TR" dirty="0" smtClean="0"/>
              <a:t>-pozitif.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</a:p>
          <a:p>
            <a:r>
              <a:rPr lang="tr-TR" dirty="0" smtClean="0"/>
              <a:t>Eğer lezyon erken &lt;2cm ve lenf </a:t>
            </a:r>
            <a:r>
              <a:rPr lang="tr-TR" dirty="0" err="1" smtClean="0"/>
              <a:t>nod</a:t>
            </a:r>
            <a:r>
              <a:rPr lang="tr-TR" dirty="0" smtClean="0"/>
              <a:t> (-); gebe olan ve olmayanlarda </a:t>
            </a:r>
            <a:r>
              <a:rPr lang="tr-TR" dirty="0" err="1"/>
              <a:t>survi</a:t>
            </a:r>
            <a:r>
              <a:rPr lang="tr-TR" dirty="0"/>
              <a:t> benzer (%70-80</a:t>
            </a:r>
            <a:r>
              <a:rPr lang="tr-TR" dirty="0" smtClean="0"/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5" y="242305"/>
            <a:ext cx="3160647" cy="14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        Tanı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Mammografi</a:t>
            </a:r>
            <a:r>
              <a:rPr lang="tr-TR" dirty="0" smtClean="0">
                <a:solidFill>
                  <a:srgbClr val="FF0000"/>
                </a:solidFill>
              </a:rPr>
              <a:t>;</a:t>
            </a:r>
            <a:r>
              <a:rPr lang="tr-TR" dirty="0" smtClean="0"/>
              <a:t> </a:t>
            </a:r>
            <a:r>
              <a:rPr lang="tr-TR" dirty="0"/>
              <a:t>gebelik korunarak gebelik boyunca </a:t>
            </a:r>
            <a:r>
              <a:rPr lang="tr-TR" dirty="0" smtClean="0"/>
              <a:t>yapılabilir</a:t>
            </a:r>
            <a:r>
              <a:rPr lang="tr-TR" dirty="0"/>
              <a:t>. Doğruluk oranı &gt;%80.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USG</a:t>
            </a:r>
            <a:r>
              <a:rPr lang="tr-TR" dirty="0" smtClean="0"/>
              <a:t>; 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Biopsi</a:t>
            </a:r>
            <a:r>
              <a:rPr lang="tr-TR" dirty="0" smtClean="0">
                <a:solidFill>
                  <a:srgbClr val="FF0000"/>
                </a:solidFill>
              </a:rPr>
              <a:t>;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-  Tercih </a:t>
            </a:r>
            <a:r>
              <a:rPr lang="tr-TR" dirty="0"/>
              <a:t>edilen teknik </a:t>
            </a:r>
            <a:r>
              <a:rPr lang="tr-TR" dirty="0" smtClean="0"/>
              <a:t> </a:t>
            </a:r>
            <a:r>
              <a:rPr lang="tr-TR" dirty="0" err="1"/>
              <a:t>biopsidir</a:t>
            </a:r>
            <a:r>
              <a:rPr lang="tr-TR" dirty="0"/>
              <a:t>, ince iğne </a:t>
            </a:r>
            <a:r>
              <a:rPr lang="tr-TR" dirty="0" err="1"/>
              <a:t>biopsi</a:t>
            </a:r>
            <a:r>
              <a:rPr lang="tr-TR" dirty="0"/>
              <a:t> kabul edilebilir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MRI;</a:t>
            </a:r>
            <a:r>
              <a:rPr lang="tr-TR" dirty="0" smtClean="0"/>
              <a:t> </a:t>
            </a:r>
            <a:r>
              <a:rPr lang="tr-TR" dirty="0"/>
              <a:t>gebelikte kullanımı güvenli.</a:t>
            </a:r>
          </a:p>
          <a:p>
            <a:r>
              <a:rPr lang="tr-TR" dirty="0"/>
              <a:t> İleri </a:t>
            </a:r>
            <a:r>
              <a:rPr lang="tr-TR" dirty="0" err="1"/>
              <a:t>evreleme</a:t>
            </a:r>
            <a:r>
              <a:rPr lang="tr-TR" dirty="0"/>
              <a:t> </a:t>
            </a:r>
            <a:r>
              <a:rPr lang="tr-TR" dirty="0" err="1"/>
              <a:t>fetal</a:t>
            </a:r>
            <a:r>
              <a:rPr lang="tr-TR" dirty="0"/>
              <a:t> radyasyonu minimize edecek şekilde planlanmalıdır. </a:t>
            </a:r>
          </a:p>
          <a:p>
            <a:pPr marL="0" indent="0">
              <a:buNone/>
            </a:pPr>
            <a:r>
              <a:rPr lang="tr-TR" dirty="0"/>
              <a:t>          </a:t>
            </a:r>
            <a:r>
              <a:rPr lang="tr-TR" dirty="0" smtClean="0"/>
              <a:t> </a:t>
            </a:r>
            <a:r>
              <a:rPr lang="tr-TR" dirty="0">
                <a:solidFill>
                  <a:srgbClr val="FF0000"/>
                </a:solidFill>
              </a:rPr>
              <a:t>- Düşük doz kemik sintigrafi </a:t>
            </a:r>
            <a:r>
              <a:rPr lang="tr-TR" dirty="0" smtClean="0">
                <a:solidFill>
                  <a:srgbClr val="FF0000"/>
                </a:solidFill>
              </a:rPr>
              <a:t>(Tec-99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/>
              <a:t>yapılabilir.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Düşük </a:t>
            </a:r>
            <a:r>
              <a:rPr lang="tr-TR" dirty="0"/>
              <a:t>doz </a:t>
            </a:r>
            <a:r>
              <a:rPr lang="tr-TR" dirty="0" smtClean="0"/>
              <a:t>0.0008 </a:t>
            </a:r>
            <a:r>
              <a:rPr lang="tr-TR" dirty="0" err="1"/>
              <a:t>Gy</a:t>
            </a:r>
            <a:r>
              <a:rPr lang="tr-TR" dirty="0"/>
              <a:t> </a:t>
            </a:r>
            <a:r>
              <a:rPr lang="tr-TR" dirty="0" smtClean="0"/>
              <a:t>/ yüksek </a:t>
            </a:r>
            <a:r>
              <a:rPr lang="tr-TR" dirty="0"/>
              <a:t>doz 0.0019 </a:t>
            </a:r>
            <a:r>
              <a:rPr lang="tr-TR" dirty="0" err="1"/>
              <a:t>Gy</a:t>
            </a:r>
            <a:r>
              <a:rPr lang="tr-TR" dirty="0"/>
              <a:t> </a:t>
            </a:r>
            <a:r>
              <a:rPr lang="tr-TR" dirty="0" err="1"/>
              <a:t>fetal</a:t>
            </a:r>
            <a:r>
              <a:rPr lang="tr-TR" dirty="0"/>
              <a:t> doz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63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        Tedavi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Optimal lokal ve sistemik tedavi seçimi gebe olmayan hasta gibi planlanır fakat KT, endokrin tedavi, RT zamanlaması gebelikten etkilenebilir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Meme </a:t>
            </a:r>
            <a:r>
              <a:rPr lang="tr-TR" dirty="0">
                <a:solidFill>
                  <a:srgbClr val="FF0000"/>
                </a:solidFill>
              </a:rPr>
              <a:t>koruyucu </a:t>
            </a:r>
            <a:r>
              <a:rPr lang="tr-TR" dirty="0" smtClean="0">
                <a:solidFill>
                  <a:srgbClr val="FF0000"/>
                </a:solidFill>
              </a:rPr>
              <a:t>vs. total </a:t>
            </a:r>
            <a:r>
              <a:rPr lang="tr-TR" dirty="0" err="1" smtClean="0">
                <a:solidFill>
                  <a:srgbClr val="FF0000"/>
                </a:solidFill>
              </a:rPr>
              <a:t>mastektomi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kararı gebelikten bağımsız verilir tüm gebelik boyunca güvenle yapılabilir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             * ilk </a:t>
            </a:r>
            <a:r>
              <a:rPr lang="tr-TR" dirty="0" err="1" smtClean="0"/>
              <a:t>trimesterde</a:t>
            </a:r>
            <a:r>
              <a:rPr lang="tr-TR" dirty="0" smtClean="0"/>
              <a:t> </a:t>
            </a:r>
            <a:r>
              <a:rPr lang="tr-TR" dirty="0" err="1" smtClean="0"/>
              <a:t>adjuvan</a:t>
            </a:r>
            <a:r>
              <a:rPr lang="tr-TR" dirty="0" smtClean="0"/>
              <a:t> </a:t>
            </a:r>
            <a:r>
              <a:rPr lang="tr-TR" dirty="0"/>
              <a:t>RT </a:t>
            </a:r>
            <a:r>
              <a:rPr lang="tr-TR" dirty="0" err="1"/>
              <a:t>nin</a:t>
            </a:r>
            <a:r>
              <a:rPr lang="tr-TR" dirty="0"/>
              <a:t> </a:t>
            </a:r>
            <a:r>
              <a:rPr lang="tr-TR" dirty="0" err="1" smtClean="0"/>
              <a:t>pp</a:t>
            </a:r>
            <a:r>
              <a:rPr lang="tr-TR" dirty="0" smtClean="0"/>
              <a:t> ertelenmesi </a:t>
            </a:r>
            <a:r>
              <a:rPr lang="tr-TR" dirty="0"/>
              <a:t>&gt;6 ay gecikme lokal </a:t>
            </a:r>
            <a:r>
              <a:rPr lang="tr-TR" dirty="0" err="1"/>
              <a:t>nüks</a:t>
            </a:r>
            <a:r>
              <a:rPr lang="tr-TR" dirty="0"/>
              <a:t> riskini artırır 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* ilk </a:t>
            </a:r>
            <a:r>
              <a:rPr lang="tr-TR" dirty="0" err="1"/>
              <a:t>trimesterda</a:t>
            </a:r>
            <a:r>
              <a:rPr lang="tr-TR" dirty="0"/>
              <a:t> </a:t>
            </a:r>
            <a:r>
              <a:rPr lang="tr-TR" dirty="0" err="1"/>
              <a:t>modifiye</a:t>
            </a:r>
            <a:r>
              <a:rPr lang="tr-TR" dirty="0"/>
              <a:t> radikal </a:t>
            </a:r>
            <a:r>
              <a:rPr lang="tr-TR" dirty="0" err="1"/>
              <a:t>mastektomi</a:t>
            </a:r>
            <a:r>
              <a:rPr lang="tr-TR" dirty="0"/>
              <a:t> düşünülebilir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Aksiller</a:t>
            </a:r>
            <a:r>
              <a:rPr lang="tr-TR" dirty="0" smtClean="0">
                <a:solidFill>
                  <a:srgbClr val="FF0000"/>
                </a:solidFill>
              </a:rPr>
              <a:t> lenf </a:t>
            </a:r>
            <a:r>
              <a:rPr lang="tr-TR" dirty="0" err="1" smtClean="0">
                <a:solidFill>
                  <a:srgbClr val="FF0000"/>
                </a:solidFill>
              </a:rPr>
              <a:t>nod</a:t>
            </a:r>
            <a:r>
              <a:rPr lang="tr-TR" dirty="0" smtClean="0">
                <a:solidFill>
                  <a:srgbClr val="FF0000"/>
                </a:solidFill>
              </a:rPr>
              <a:t> (+) ise </a:t>
            </a:r>
            <a:r>
              <a:rPr lang="tr-TR" dirty="0" err="1" smtClean="0">
                <a:solidFill>
                  <a:srgbClr val="FF0000"/>
                </a:solidFill>
              </a:rPr>
              <a:t>adjuvan</a:t>
            </a:r>
            <a:r>
              <a:rPr lang="tr-TR" dirty="0" smtClean="0">
                <a:solidFill>
                  <a:srgbClr val="FF0000"/>
                </a:solidFill>
              </a:rPr>
              <a:t> KT gerekir.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- SLNB ? / Rutin </a:t>
            </a:r>
            <a:r>
              <a:rPr lang="tr-TR" dirty="0" err="1" smtClean="0"/>
              <a:t>axiller</a:t>
            </a:r>
            <a:r>
              <a:rPr lang="tr-TR" dirty="0" smtClean="0"/>
              <a:t> </a:t>
            </a:r>
            <a:r>
              <a:rPr lang="tr-TR" dirty="0" err="1" smtClean="0"/>
              <a:t>disseksiyon</a:t>
            </a:r>
            <a:r>
              <a:rPr lang="tr-TR" dirty="0" smtClean="0"/>
              <a:t>?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- </a:t>
            </a:r>
            <a:r>
              <a:rPr lang="tr-TR" dirty="0" smtClean="0">
                <a:solidFill>
                  <a:srgbClr val="FF0000"/>
                </a:solidFill>
              </a:rPr>
              <a:t>SLNB </a:t>
            </a:r>
            <a:r>
              <a:rPr lang="tr-TR" dirty="0">
                <a:solidFill>
                  <a:srgbClr val="FF0000"/>
                </a:solidFill>
              </a:rPr>
              <a:t>yapılabilir. </a:t>
            </a:r>
            <a:r>
              <a:rPr lang="tr-TR" dirty="0"/>
              <a:t>Fakat gebelikte </a:t>
            </a:r>
            <a:r>
              <a:rPr lang="tr-TR" dirty="0" err="1"/>
              <a:t>radioaktif</a:t>
            </a:r>
            <a:r>
              <a:rPr lang="tr-TR" dirty="0"/>
              <a:t> </a:t>
            </a:r>
            <a:r>
              <a:rPr lang="tr-TR" dirty="0" err="1"/>
              <a:t>tracer</a:t>
            </a:r>
            <a:r>
              <a:rPr lang="tr-TR" dirty="0"/>
              <a:t> </a:t>
            </a:r>
            <a:r>
              <a:rPr lang="tr-TR" dirty="0" smtClean="0"/>
              <a:t> kullanımı (ör</a:t>
            </a:r>
            <a:r>
              <a:rPr lang="tr-TR" dirty="0"/>
              <a:t>, Tec99m sülfür </a:t>
            </a:r>
            <a:r>
              <a:rPr lang="tr-TR" dirty="0" err="1"/>
              <a:t>colloidi</a:t>
            </a:r>
            <a:r>
              <a:rPr lang="tr-TR" dirty="0"/>
              <a:t>) sınırlı data var.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- Mavi </a:t>
            </a:r>
            <a:r>
              <a:rPr lang="tr-TR" dirty="0"/>
              <a:t>boya (</a:t>
            </a:r>
            <a:r>
              <a:rPr lang="tr-TR" dirty="0" err="1"/>
              <a:t>isosülfan</a:t>
            </a:r>
            <a:r>
              <a:rPr lang="tr-TR" dirty="0"/>
              <a:t> ya da metilen mavisi) gebelikte önerilmez </a:t>
            </a:r>
            <a:r>
              <a:rPr lang="tr-TR" dirty="0" smtClean="0"/>
              <a:t>(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methemoglabinemi</a:t>
            </a:r>
            <a:r>
              <a:rPr lang="tr-TR" dirty="0" smtClean="0"/>
              <a:t> ve </a:t>
            </a:r>
            <a:r>
              <a:rPr lang="tr-TR" dirty="0" err="1"/>
              <a:t>anaflaksi</a:t>
            </a:r>
            <a:r>
              <a:rPr lang="tr-TR" dirty="0"/>
              <a:t> riski )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Adjuvan</a:t>
            </a:r>
            <a:r>
              <a:rPr lang="tr-TR" dirty="0" smtClean="0">
                <a:solidFill>
                  <a:srgbClr val="FF0000"/>
                </a:solidFill>
              </a:rPr>
              <a:t> RT ;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- </a:t>
            </a:r>
            <a:r>
              <a:rPr lang="tr-TR" dirty="0" err="1" smtClean="0"/>
              <a:t>Adjuvan</a:t>
            </a:r>
            <a:r>
              <a:rPr lang="tr-TR" dirty="0" smtClean="0"/>
              <a:t> </a:t>
            </a:r>
            <a:r>
              <a:rPr lang="tr-TR" dirty="0"/>
              <a:t>RT genel olarak acil olmadığından doğum sonuna </a:t>
            </a:r>
            <a:r>
              <a:rPr lang="tr-TR" dirty="0" smtClean="0"/>
              <a:t>ertelenebilir.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  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6" y="13937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                       Tedavi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KT</a:t>
            </a:r>
            <a:r>
              <a:rPr lang="tr-TR" dirty="0"/>
              <a:t> planı gebelik yokmuş gibi kararlaştırılmalı (AC, EC, FAC, FEC rejimleri ilk tercih edilen). </a:t>
            </a:r>
          </a:p>
          <a:p>
            <a:pPr marL="0" indent="0">
              <a:buNone/>
            </a:pPr>
            <a:r>
              <a:rPr lang="tr-TR" dirty="0"/>
              <a:t>                -  </a:t>
            </a:r>
            <a:r>
              <a:rPr lang="tr-TR" dirty="0">
                <a:solidFill>
                  <a:srgbClr val="FF0000"/>
                </a:solidFill>
              </a:rPr>
              <a:t>Genellikle ilk </a:t>
            </a:r>
            <a:r>
              <a:rPr lang="tr-TR" dirty="0" err="1">
                <a:solidFill>
                  <a:srgbClr val="FF0000"/>
                </a:solidFill>
              </a:rPr>
              <a:t>trimesterde</a:t>
            </a:r>
            <a:r>
              <a:rPr lang="tr-TR" dirty="0">
                <a:solidFill>
                  <a:srgbClr val="FF0000"/>
                </a:solidFill>
              </a:rPr>
              <a:t> başlanmaz.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Hedefe </a:t>
            </a:r>
            <a:r>
              <a:rPr lang="tr-TR" dirty="0">
                <a:solidFill>
                  <a:srgbClr val="FF0000"/>
                </a:solidFill>
              </a:rPr>
              <a:t>yönelik ajanlar </a:t>
            </a:r>
            <a:r>
              <a:rPr lang="tr-TR" dirty="0"/>
              <a:t>- </a:t>
            </a:r>
            <a:r>
              <a:rPr lang="tr-TR" dirty="0" err="1">
                <a:solidFill>
                  <a:srgbClr val="FF0000"/>
                </a:solidFill>
              </a:rPr>
              <a:t>Trastuzumab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 err="1">
                <a:solidFill>
                  <a:srgbClr val="FF0000"/>
                </a:solidFill>
              </a:rPr>
              <a:t>herceptin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/>
              <a:t>gebelikte kullanımı vaka serileri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* (</a:t>
            </a:r>
            <a:r>
              <a:rPr lang="tr-TR" dirty="0" err="1"/>
              <a:t>oligo</a:t>
            </a:r>
            <a:r>
              <a:rPr lang="tr-TR" dirty="0"/>
              <a:t> / </a:t>
            </a:r>
            <a:r>
              <a:rPr lang="tr-TR" dirty="0" err="1"/>
              <a:t>anhidramnios</a:t>
            </a:r>
            <a:r>
              <a:rPr lang="tr-TR" dirty="0"/>
              <a:t>/ </a:t>
            </a:r>
            <a:r>
              <a:rPr lang="tr-TR" dirty="0" err="1"/>
              <a:t>renal</a:t>
            </a:r>
            <a:r>
              <a:rPr lang="tr-TR" dirty="0"/>
              <a:t> yetmezlik ). </a:t>
            </a:r>
            <a:r>
              <a:rPr lang="tr-TR" dirty="0" err="1"/>
              <a:t>Postpartum</a:t>
            </a:r>
            <a:r>
              <a:rPr lang="tr-TR" dirty="0"/>
              <a:t> verilmelidir. </a:t>
            </a:r>
          </a:p>
          <a:p>
            <a:pPr marL="0" indent="0">
              <a:buNone/>
            </a:pPr>
            <a:r>
              <a:rPr lang="tr-TR" dirty="0"/>
              <a:t>                       * İlk </a:t>
            </a:r>
            <a:r>
              <a:rPr lang="tr-TR" dirty="0" err="1"/>
              <a:t>trimester</a:t>
            </a:r>
            <a:r>
              <a:rPr lang="tr-TR" dirty="0"/>
              <a:t> kullanımında </a:t>
            </a:r>
            <a:r>
              <a:rPr lang="tr-TR" dirty="0" err="1"/>
              <a:t>malformasyon</a:t>
            </a:r>
            <a:r>
              <a:rPr lang="tr-TR" dirty="0"/>
              <a:t> bildirilmemiştir.  </a:t>
            </a:r>
          </a:p>
          <a:p>
            <a:pPr marL="0" indent="0">
              <a:buNone/>
            </a:pPr>
            <a:r>
              <a:rPr lang="tr-TR" dirty="0"/>
              <a:t>                                      </a:t>
            </a:r>
            <a:r>
              <a:rPr lang="tr-TR" dirty="0" smtClean="0"/>
              <a:t>                                                                  </a:t>
            </a:r>
            <a:r>
              <a:rPr lang="tr-TR" sz="1700" dirty="0" smtClean="0"/>
              <a:t>HERA </a:t>
            </a:r>
            <a:r>
              <a:rPr lang="tr-TR" sz="1700" dirty="0" err="1"/>
              <a:t>trial</a:t>
            </a:r>
            <a:r>
              <a:rPr lang="tr-TR" sz="1700" dirty="0"/>
              <a:t>. </a:t>
            </a:r>
            <a:r>
              <a:rPr lang="tr-TR" sz="1700" dirty="0" err="1"/>
              <a:t>Breast</a:t>
            </a:r>
            <a:r>
              <a:rPr lang="tr-TR" sz="1700" dirty="0"/>
              <a:t> </a:t>
            </a:r>
            <a:r>
              <a:rPr lang="tr-TR" sz="1700" dirty="0" err="1"/>
              <a:t>cancer</a:t>
            </a:r>
            <a:r>
              <a:rPr lang="tr-TR" sz="1700" dirty="0"/>
              <a:t> </a:t>
            </a:r>
            <a:r>
              <a:rPr lang="tr-TR" sz="1700" dirty="0" err="1"/>
              <a:t>Res</a:t>
            </a:r>
            <a:r>
              <a:rPr lang="tr-TR" sz="1700" dirty="0"/>
              <a:t> </a:t>
            </a:r>
            <a:r>
              <a:rPr lang="tr-TR" sz="1700" dirty="0" err="1"/>
              <a:t>Treat</a:t>
            </a:r>
            <a:r>
              <a:rPr lang="tr-TR" sz="1700" dirty="0"/>
              <a:t> 2012;133:387-91</a:t>
            </a:r>
          </a:p>
          <a:p>
            <a:pPr marL="0" indent="0">
              <a:buNone/>
            </a:pPr>
            <a:r>
              <a:rPr lang="tr-TR" dirty="0"/>
              <a:t>                       * </a:t>
            </a:r>
            <a:r>
              <a:rPr lang="tr-TR" dirty="0" smtClean="0"/>
              <a:t> </a:t>
            </a:r>
            <a:r>
              <a:rPr lang="tr-TR" dirty="0" err="1"/>
              <a:t>Pertuzumab</a:t>
            </a:r>
            <a:r>
              <a:rPr lang="tr-TR" dirty="0"/>
              <a:t> ,  </a:t>
            </a:r>
            <a:r>
              <a:rPr lang="tr-TR" dirty="0" err="1"/>
              <a:t>Lapatinib</a:t>
            </a:r>
            <a:r>
              <a:rPr lang="tr-TR" dirty="0"/>
              <a:t> gebelikte önerilmemelidir.</a:t>
            </a:r>
          </a:p>
          <a:p>
            <a:r>
              <a:rPr lang="tr-TR" dirty="0">
                <a:solidFill>
                  <a:srgbClr val="FF0000"/>
                </a:solidFill>
              </a:rPr>
              <a:t>Endokrin tedavi</a:t>
            </a:r>
            <a:r>
              <a:rPr lang="tr-TR" dirty="0"/>
              <a:t>, örneğin </a:t>
            </a:r>
            <a:r>
              <a:rPr lang="tr-TR" dirty="0" err="1"/>
              <a:t>tamoksifen</a:t>
            </a:r>
            <a:r>
              <a:rPr lang="tr-TR" dirty="0"/>
              <a:t>,  </a:t>
            </a:r>
            <a:r>
              <a:rPr lang="tr-TR" dirty="0" err="1"/>
              <a:t>aramotaz</a:t>
            </a:r>
            <a:r>
              <a:rPr lang="tr-TR" dirty="0"/>
              <a:t> inhibitörleri, </a:t>
            </a:r>
            <a:r>
              <a:rPr lang="tr-TR" dirty="0" err="1"/>
              <a:t>LHRHa</a:t>
            </a:r>
            <a:r>
              <a:rPr lang="tr-TR" dirty="0"/>
              <a:t> </a:t>
            </a:r>
            <a:r>
              <a:rPr lang="tr-TR" dirty="0" err="1"/>
              <a:t>nalogları</a:t>
            </a:r>
            <a:r>
              <a:rPr lang="tr-TR" dirty="0"/>
              <a:t>  </a:t>
            </a:r>
            <a:r>
              <a:rPr lang="tr-TR" dirty="0" err="1">
                <a:solidFill>
                  <a:srgbClr val="FF0000"/>
                </a:solidFill>
              </a:rPr>
              <a:t>pp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periodda</a:t>
            </a:r>
            <a:r>
              <a:rPr lang="tr-TR" dirty="0">
                <a:solidFill>
                  <a:srgbClr val="FF0000"/>
                </a:solidFill>
              </a:rPr>
              <a:t> verilmelidir</a:t>
            </a:r>
            <a:r>
              <a:rPr lang="tr-TR" dirty="0"/>
              <a:t>. (%20 doğum </a:t>
            </a:r>
            <a:r>
              <a:rPr lang="tr-TR" dirty="0" err="1"/>
              <a:t>defekti</a:t>
            </a:r>
            <a:r>
              <a:rPr lang="tr-TR" dirty="0"/>
              <a:t>). </a:t>
            </a:r>
          </a:p>
          <a:p>
            <a:pPr marL="0" indent="0">
              <a:buNone/>
            </a:pPr>
            <a:r>
              <a:rPr lang="tr-TR" dirty="0"/>
              <a:t>                 </a:t>
            </a:r>
            <a:r>
              <a:rPr lang="tr-TR" dirty="0" err="1"/>
              <a:t>Tamoksifen</a:t>
            </a:r>
            <a:r>
              <a:rPr lang="tr-TR" dirty="0"/>
              <a:t> kullanan hasta gebe kalırsa </a:t>
            </a:r>
            <a:r>
              <a:rPr lang="tr-TR" dirty="0" err="1"/>
              <a:t>terminasyon</a:t>
            </a:r>
            <a:r>
              <a:rPr lang="tr-TR" dirty="0"/>
              <a:t> önerilmelidir. (</a:t>
            </a:r>
            <a:r>
              <a:rPr lang="tr-TR" dirty="0" err="1"/>
              <a:t>genital</a:t>
            </a:r>
            <a:r>
              <a:rPr lang="tr-TR" dirty="0"/>
              <a:t> </a:t>
            </a:r>
            <a:r>
              <a:rPr lang="tr-TR" dirty="0" err="1"/>
              <a:t>abnormalite</a:t>
            </a:r>
            <a:r>
              <a:rPr lang="tr-TR" dirty="0"/>
              <a:t>)</a:t>
            </a:r>
          </a:p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Bifosfanatlar</a:t>
            </a:r>
            <a:r>
              <a:rPr lang="tr-TR" dirty="0">
                <a:solidFill>
                  <a:srgbClr val="FF0000"/>
                </a:solidFill>
              </a:rPr>
              <a:t>;  </a:t>
            </a:r>
            <a:r>
              <a:rPr lang="tr-TR" dirty="0" err="1" smtClean="0"/>
              <a:t>Metastatik</a:t>
            </a:r>
            <a:r>
              <a:rPr lang="tr-TR" dirty="0" smtClean="0"/>
              <a:t> </a:t>
            </a:r>
            <a:r>
              <a:rPr lang="tr-TR" dirty="0"/>
              <a:t>hastalıkta kullanılmalı fakat (</a:t>
            </a:r>
            <a:r>
              <a:rPr lang="tr-TR" dirty="0" err="1"/>
              <a:t>genital</a:t>
            </a:r>
            <a:r>
              <a:rPr lang="tr-TR" dirty="0"/>
              <a:t> ve iskelet </a:t>
            </a:r>
            <a:r>
              <a:rPr lang="tr-TR" dirty="0" err="1"/>
              <a:t>defektleri</a:t>
            </a:r>
            <a:r>
              <a:rPr lang="tr-TR" dirty="0"/>
              <a:t>, potansiyel </a:t>
            </a:r>
            <a:r>
              <a:rPr lang="tr-TR" dirty="0" err="1"/>
              <a:t>hipokalsemi</a:t>
            </a:r>
            <a:r>
              <a:rPr lang="tr-TR" dirty="0"/>
              <a:t> nedeniyle </a:t>
            </a:r>
            <a:r>
              <a:rPr lang="tr-TR" dirty="0" err="1"/>
              <a:t>uterin</a:t>
            </a:r>
            <a:r>
              <a:rPr lang="tr-TR" dirty="0"/>
              <a:t> </a:t>
            </a:r>
            <a:r>
              <a:rPr lang="tr-TR" dirty="0" err="1"/>
              <a:t>kontaksiyonların</a:t>
            </a:r>
            <a:r>
              <a:rPr lang="tr-TR" dirty="0"/>
              <a:t> </a:t>
            </a:r>
            <a:r>
              <a:rPr lang="tr-TR" dirty="0" err="1"/>
              <a:t>stimulasyonu</a:t>
            </a:r>
            <a:r>
              <a:rPr lang="tr-TR" dirty="0"/>
              <a:t> )</a:t>
            </a:r>
          </a:p>
          <a:p>
            <a:r>
              <a:rPr lang="tr-TR" dirty="0"/>
              <a:t>Doğum </a:t>
            </a:r>
            <a:r>
              <a:rPr lang="tr-TR" dirty="0" err="1"/>
              <a:t>maternal</a:t>
            </a:r>
            <a:r>
              <a:rPr lang="tr-TR" dirty="0"/>
              <a:t> risk ve </a:t>
            </a:r>
            <a:r>
              <a:rPr lang="tr-TR" dirty="0" err="1"/>
              <a:t>prematürite</a:t>
            </a:r>
            <a:r>
              <a:rPr lang="tr-TR" dirty="0"/>
              <a:t> riski optimize edilerek </a:t>
            </a:r>
            <a:r>
              <a:rPr lang="tr-TR" dirty="0" smtClean="0"/>
              <a:t>planlanmalı, genel </a:t>
            </a:r>
            <a:r>
              <a:rPr lang="tr-TR" dirty="0"/>
              <a:t>olarak </a:t>
            </a:r>
            <a:r>
              <a:rPr lang="tr-TR" dirty="0" smtClean="0"/>
              <a:t>(</a:t>
            </a:r>
            <a:r>
              <a:rPr lang="tr-TR" dirty="0"/>
              <a:t>≥37 </a:t>
            </a:r>
            <a:r>
              <a:rPr lang="tr-TR" dirty="0" err="1" smtClean="0"/>
              <a:t>hf</a:t>
            </a:r>
            <a:r>
              <a:rPr lang="tr-TR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38" y="503853"/>
            <a:ext cx="2390775" cy="11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Hematolojik </a:t>
            </a:r>
            <a:r>
              <a:rPr lang="tr-TR" dirty="0">
                <a:solidFill>
                  <a:srgbClr val="FF0000"/>
                </a:solidFill>
              </a:rPr>
              <a:t>Kanserler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Hematolojik </a:t>
            </a:r>
            <a:r>
              <a:rPr lang="tr-TR" dirty="0" smtClean="0"/>
              <a:t>kanserler (lösemi </a:t>
            </a:r>
            <a:r>
              <a:rPr lang="tr-TR" dirty="0"/>
              <a:t>ve </a:t>
            </a:r>
            <a:r>
              <a:rPr lang="tr-TR" dirty="0" err="1" smtClean="0"/>
              <a:t>lenfoma</a:t>
            </a:r>
            <a:r>
              <a:rPr lang="tr-TR" dirty="0" smtClean="0">
                <a:solidFill>
                  <a:srgbClr val="FF0000"/>
                </a:solidFill>
              </a:rPr>
              <a:t>); gebelikteki </a:t>
            </a:r>
            <a:r>
              <a:rPr lang="tr-TR" dirty="0">
                <a:solidFill>
                  <a:srgbClr val="FF0000"/>
                </a:solidFill>
              </a:rPr>
              <a:t>kanserlerin </a:t>
            </a:r>
            <a:r>
              <a:rPr lang="tr-TR" dirty="0" smtClean="0">
                <a:solidFill>
                  <a:srgbClr val="FF0000"/>
                </a:solidFill>
              </a:rPr>
              <a:t>%25’i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Akut </a:t>
            </a:r>
            <a:r>
              <a:rPr lang="tr-TR" dirty="0">
                <a:solidFill>
                  <a:srgbClr val="FF0000"/>
                </a:solidFill>
              </a:rPr>
              <a:t>lösemi (AML,ALL) gebelikte tüm lösemilerin %</a:t>
            </a:r>
            <a:r>
              <a:rPr lang="tr-TR" dirty="0" smtClean="0">
                <a:solidFill>
                  <a:srgbClr val="FF0000"/>
                </a:solidFill>
              </a:rPr>
              <a:t>90’ı </a:t>
            </a:r>
          </a:p>
          <a:p>
            <a:r>
              <a:rPr lang="tr-TR" dirty="0" smtClean="0"/>
              <a:t>Semptomlar; </a:t>
            </a:r>
            <a:r>
              <a:rPr lang="tr-TR" dirty="0" err="1" smtClean="0"/>
              <a:t>pansitopeni</a:t>
            </a:r>
            <a:r>
              <a:rPr lang="tr-TR" dirty="0" smtClean="0"/>
              <a:t> </a:t>
            </a:r>
            <a:r>
              <a:rPr lang="tr-TR" dirty="0"/>
              <a:t>ve komplikasyonları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-  güçsüzlük</a:t>
            </a:r>
            <a:r>
              <a:rPr lang="tr-TR" dirty="0"/>
              <a:t>, kolay yorulma,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- enfeksiyon ve/veya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- </a:t>
            </a:r>
            <a:r>
              <a:rPr lang="tr-TR" dirty="0" err="1" smtClean="0"/>
              <a:t>hemorajik</a:t>
            </a:r>
            <a:r>
              <a:rPr lang="tr-TR" dirty="0" smtClean="0"/>
              <a:t> </a:t>
            </a:r>
            <a:r>
              <a:rPr lang="tr-TR" dirty="0"/>
              <a:t>bulgular </a:t>
            </a:r>
            <a:r>
              <a:rPr lang="tr-TR" dirty="0" err="1"/>
              <a:t>gingival</a:t>
            </a:r>
            <a:r>
              <a:rPr lang="tr-TR" dirty="0"/>
              <a:t> </a:t>
            </a:r>
            <a:r>
              <a:rPr lang="tr-TR" dirty="0" smtClean="0"/>
              <a:t>kanama, </a:t>
            </a:r>
            <a:r>
              <a:rPr lang="tr-TR" dirty="0" err="1"/>
              <a:t>ekimoz</a:t>
            </a:r>
            <a:r>
              <a:rPr lang="tr-TR" dirty="0"/>
              <a:t> </a:t>
            </a:r>
            <a:r>
              <a:rPr lang="tr-TR" dirty="0" err="1" smtClean="0"/>
              <a:t>epistaksis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Tanı</a:t>
            </a:r>
            <a:r>
              <a:rPr lang="tr-TR" u="sng" dirty="0" smtClean="0"/>
              <a:t>;  </a:t>
            </a:r>
            <a:r>
              <a:rPr lang="tr-TR" u="sng" dirty="0"/>
              <a:t>kemik iliği </a:t>
            </a:r>
            <a:r>
              <a:rPr lang="tr-TR" u="sng" dirty="0" err="1"/>
              <a:t>biopsisi</a:t>
            </a:r>
            <a:r>
              <a:rPr lang="tr-TR" u="sng" dirty="0"/>
              <a:t> </a:t>
            </a:r>
            <a:r>
              <a:rPr lang="tr-TR" u="sng" dirty="0" smtClean="0"/>
              <a:t>-şüphe </a:t>
            </a:r>
            <a:r>
              <a:rPr lang="tr-TR" u="sng" dirty="0"/>
              <a:t>durumumda gecikmeden yapılmalıdır</a:t>
            </a:r>
            <a:r>
              <a:rPr lang="tr-TR" dirty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Hastalığın evresi, </a:t>
            </a:r>
            <a:r>
              <a:rPr lang="tr-TR" dirty="0" err="1" smtClean="0">
                <a:solidFill>
                  <a:srgbClr val="FF0000"/>
                </a:solidFill>
              </a:rPr>
              <a:t>prognozu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survi</a:t>
            </a:r>
            <a:r>
              <a:rPr lang="tr-TR" dirty="0" smtClean="0">
                <a:solidFill>
                  <a:srgbClr val="FF0000"/>
                </a:solidFill>
              </a:rPr>
              <a:t> gebelikten etkilenmez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Fakat </a:t>
            </a:r>
            <a:r>
              <a:rPr lang="tr-TR" dirty="0">
                <a:solidFill>
                  <a:srgbClr val="FF0000"/>
                </a:solidFill>
              </a:rPr>
              <a:t>gebelik lösemiden </a:t>
            </a:r>
            <a:r>
              <a:rPr lang="tr-TR" dirty="0" smtClean="0">
                <a:solidFill>
                  <a:srgbClr val="FF0000"/>
                </a:solidFill>
              </a:rPr>
              <a:t>etkilenir.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- Erken </a:t>
            </a:r>
            <a:r>
              <a:rPr lang="tr-TR" dirty="0"/>
              <a:t>doğum, </a:t>
            </a:r>
            <a:r>
              <a:rPr lang="tr-TR" dirty="0" smtClean="0"/>
              <a:t>IUGR, </a:t>
            </a:r>
            <a:r>
              <a:rPr lang="tr-TR" dirty="0" err="1" smtClean="0"/>
              <a:t>iu</a:t>
            </a:r>
            <a:r>
              <a:rPr lang="tr-TR" dirty="0" smtClean="0"/>
              <a:t> </a:t>
            </a:r>
            <a:r>
              <a:rPr lang="tr-TR" dirty="0" err="1"/>
              <a:t>fetal</a:t>
            </a:r>
            <a:r>
              <a:rPr lang="tr-TR" dirty="0"/>
              <a:t> kayıp ve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 smtClean="0"/>
              <a:t>abort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- </a:t>
            </a:r>
            <a:r>
              <a:rPr lang="tr-TR" dirty="0" err="1" smtClean="0"/>
              <a:t>Tromboz</a:t>
            </a:r>
            <a:r>
              <a:rPr lang="tr-TR" dirty="0"/>
              <a:t>, kanama ve DIC riski </a:t>
            </a:r>
            <a:r>
              <a:rPr lang="tr-TR" dirty="0" smtClean="0"/>
              <a:t> artmıştır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Hematolojik </a:t>
            </a:r>
            <a:r>
              <a:rPr lang="tr-TR" dirty="0" smtClean="0">
                <a:solidFill>
                  <a:srgbClr val="FF0000"/>
                </a:solidFill>
              </a:rPr>
              <a:t>Kanserlerde Tedavi Planı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Akut lösemilerde; hastalığın agresif doğası </a:t>
            </a:r>
            <a:r>
              <a:rPr lang="tr-TR" dirty="0"/>
              <a:t>nedeniyle </a:t>
            </a:r>
            <a:r>
              <a:rPr lang="tr-TR" u="sng" dirty="0"/>
              <a:t>tedavi </a:t>
            </a:r>
            <a:r>
              <a:rPr lang="tr-TR" u="sng" dirty="0" smtClean="0"/>
              <a:t>acil </a:t>
            </a:r>
            <a:r>
              <a:rPr lang="tr-TR" dirty="0" smtClean="0"/>
              <a:t>başlanmalıdır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* İlk </a:t>
            </a:r>
            <a:r>
              <a:rPr lang="tr-TR" dirty="0" err="1"/>
              <a:t>trimesterda</a:t>
            </a:r>
            <a:r>
              <a:rPr lang="tr-TR" dirty="0"/>
              <a:t> tanı kondu ise gebelik </a:t>
            </a:r>
            <a:r>
              <a:rPr lang="tr-TR" dirty="0" err="1"/>
              <a:t>terminasyonu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* 3</a:t>
            </a:r>
            <a:r>
              <a:rPr lang="tr-TR" dirty="0"/>
              <a:t>. </a:t>
            </a:r>
            <a:r>
              <a:rPr lang="tr-TR" dirty="0" err="1"/>
              <a:t>trimesterda</a:t>
            </a:r>
            <a:r>
              <a:rPr lang="tr-TR" dirty="0"/>
              <a:t> tanı kondu ise erken doğum önerilmelidir.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Tedavi,</a:t>
            </a:r>
          </a:p>
          <a:p>
            <a:pPr marL="0" indent="0">
              <a:buNone/>
            </a:pPr>
            <a:r>
              <a:rPr lang="tr-TR" dirty="0" smtClean="0"/>
              <a:t>           * AML </a:t>
            </a:r>
            <a:r>
              <a:rPr lang="tr-TR" dirty="0" err="1" smtClean="0"/>
              <a:t>tx</a:t>
            </a:r>
            <a:r>
              <a:rPr lang="tr-TR" dirty="0" smtClean="0"/>
              <a:t>; hasta klinik </a:t>
            </a:r>
            <a:r>
              <a:rPr lang="tr-TR" dirty="0"/>
              <a:t>çalışmaya dahil </a:t>
            </a:r>
            <a:r>
              <a:rPr lang="tr-TR" dirty="0" smtClean="0"/>
              <a:t>edilmelidir/ </a:t>
            </a:r>
            <a:r>
              <a:rPr lang="tr-TR" dirty="0" err="1" smtClean="0"/>
              <a:t>sitarabin</a:t>
            </a:r>
            <a:r>
              <a:rPr lang="tr-TR" dirty="0" smtClean="0"/>
              <a:t> ve </a:t>
            </a:r>
            <a:r>
              <a:rPr lang="tr-TR" dirty="0" err="1" smtClean="0"/>
              <a:t>antrasiklin</a:t>
            </a:r>
            <a:r>
              <a:rPr lang="tr-TR" dirty="0" smtClean="0"/>
              <a:t> </a:t>
            </a:r>
            <a:r>
              <a:rPr lang="tr-TR" dirty="0" err="1"/>
              <a:t>antibiotikli</a:t>
            </a:r>
            <a:r>
              <a:rPr lang="tr-TR" dirty="0"/>
              <a:t> </a:t>
            </a:r>
            <a:r>
              <a:rPr lang="tr-TR" dirty="0" smtClean="0"/>
              <a:t>KT </a:t>
            </a:r>
          </a:p>
          <a:p>
            <a:pPr marL="0" indent="0">
              <a:buNone/>
            </a:pPr>
            <a:r>
              <a:rPr lang="tr-TR" dirty="0" smtClean="0"/>
              <a:t>           * ALL </a:t>
            </a:r>
            <a:r>
              <a:rPr lang="tr-TR" dirty="0"/>
              <a:t>de kombine KT ±</a:t>
            </a:r>
            <a:r>
              <a:rPr lang="tr-TR" dirty="0" smtClean="0"/>
              <a:t> </a:t>
            </a:r>
            <a:r>
              <a:rPr lang="tr-TR" b="1" dirty="0" err="1" smtClean="0"/>
              <a:t>tirozin-kinaz</a:t>
            </a:r>
            <a:r>
              <a:rPr lang="tr-TR" b="1" dirty="0" smtClean="0"/>
              <a:t> </a:t>
            </a:r>
            <a:r>
              <a:rPr lang="tr-TR" b="1" dirty="0"/>
              <a:t>inhibitörleri </a:t>
            </a:r>
            <a:endParaRPr lang="tr-TR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Gebelikte </a:t>
            </a:r>
            <a:r>
              <a:rPr lang="tr-TR" dirty="0" smtClean="0">
                <a:solidFill>
                  <a:srgbClr val="FF0000"/>
                </a:solidFill>
              </a:rPr>
              <a:t>Kanser </a:t>
            </a:r>
            <a:r>
              <a:rPr lang="tr-TR" dirty="0" err="1" smtClean="0">
                <a:solidFill>
                  <a:srgbClr val="FF0000"/>
                </a:solidFill>
              </a:rPr>
              <a:t>Epidemiolojisi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sz="1200" dirty="0" err="1" smtClean="0"/>
              <a:t>Albright</a:t>
            </a:r>
            <a:r>
              <a:rPr lang="tr-TR" sz="1200" dirty="0" smtClean="0"/>
              <a:t> CM et al. </a:t>
            </a:r>
            <a:r>
              <a:rPr lang="tr-TR" sz="1200" dirty="0" err="1" smtClean="0"/>
              <a:t>Malignancy</a:t>
            </a:r>
            <a:r>
              <a:rPr lang="tr-TR" sz="1200" dirty="0" smtClean="0"/>
              <a:t> in </a:t>
            </a:r>
            <a:r>
              <a:rPr lang="tr-TR" sz="1200" dirty="0" err="1" smtClean="0"/>
              <a:t>pregnancy</a:t>
            </a:r>
            <a:r>
              <a:rPr lang="tr-TR" sz="1200" dirty="0" smtClean="0"/>
              <a:t>. Best </a:t>
            </a:r>
            <a:r>
              <a:rPr lang="tr-TR" sz="1200" dirty="0" err="1" smtClean="0"/>
              <a:t>Practice</a:t>
            </a:r>
            <a:r>
              <a:rPr lang="tr-TR" sz="1200" dirty="0" smtClean="0"/>
              <a:t> &amp;</a:t>
            </a:r>
            <a:r>
              <a:rPr lang="tr-TR" sz="1200" dirty="0" err="1" smtClean="0"/>
              <a:t>Research</a:t>
            </a:r>
            <a:r>
              <a:rPr lang="tr-TR" sz="1200" dirty="0" smtClean="0"/>
              <a:t> </a:t>
            </a:r>
            <a:r>
              <a:rPr lang="tr-TR" sz="1200" dirty="0" err="1" smtClean="0"/>
              <a:t>Clinical</a:t>
            </a:r>
            <a:r>
              <a:rPr lang="tr-TR" sz="1200" dirty="0" smtClean="0"/>
              <a:t> </a:t>
            </a:r>
            <a:r>
              <a:rPr lang="tr-TR" sz="1200" dirty="0" err="1" smtClean="0"/>
              <a:t>Obstetrics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Gynaecology</a:t>
            </a:r>
            <a:r>
              <a:rPr lang="tr-TR" sz="1200" dirty="0" smtClean="0"/>
              <a:t> 2016;33:2-18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46956"/>
              </p:ext>
            </p:extLst>
          </p:nvPr>
        </p:nvGraphicFramePr>
        <p:xfrm>
          <a:off x="838200" y="1650215"/>
          <a:ext cx="8431306" cy="376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439">
                  <a:extLst>
                    <a:ext uri="{9D8B030D-6E8A-4147-A177-3AD203B41FA5}">
                      <a16:colId xmlns="" xmlns:a16="http://schemas.microsoft.com/office/drawing/2014/main" val="151080942"/>
                    </a:ext>
                  </a:extLst>
                </a:gridCol>
                <a:gridCol w="4335867">
                  <a:extLst>
                    <a:ext uri="{9D8B030D-6E8A-4147-A177-3AD203B41FA5}">
                      <a16:colId xmlns="" xmlns:a16="http://schemas.microsoft.com/office/drawing/2014/main" val="2417968201"/>
                    </a:ext>
                  </a:extLst>
                </a:gridCol>
              </a:tblGrid>
              <a:tr h="477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Gebelikteki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İnsidans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(/ 100000 gebelik)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5514782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Jinekolojik Kanserler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2552529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b="0" dirty="0" err="1"/>
                        <a:t>Serviks</a:t>
                      </a:r>
                      <a:r>
                        <a:rPr lang="tr-TR" b="0" baseline="0" dirty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10-12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8468424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dirty="0" err="1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0.6-5.2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5374897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Jinekolojik olmayan Kanserler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2770372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dirty="0"/>
                        <a:t>Meme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10-35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74904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dirty="0"/>
                        <a:t>Hematolojik</a:t>
                      </a:r>
                      <a:r>
                        <a:rPr lang="tr-TR" baseline="0" dirty="0"/>
                        <a:t> (</a:t>
                      </a:r>
                      <a:r>
                        <a:rPr lang="tr-TR" baseline="0" dirty="0" err="1"/>
                        <a:t>lenfoma</a:t>
                      </a:r>
                      <a:r>
                        <a:rPr lang="tr-TR" baseline="0" dirty="0"/>
                        <a:t> ve lösemi)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13-16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487045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dirty="0" err="1"/>
                        <a:t>Tiroid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2-14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9685322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tr-TR" dirty="0" err="1"/>
                        <a:t>Melanom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2.8-8.7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5120629"/>
                  </a:ext>
                </a:extLst>
              </a:tr>
              <a:tr h="277191">
                <a:tc>
                  <a:txBody>
                    <a:bodyPr/>
                    <a:lstStyle/>
                    <a:p>
                      <a:r>
                        <a:rPr lang="tr-TR" dirty="0"/>
                        <a:t>Kolon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2.8-7.7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370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0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      </a:t>
            </a:r>
            <a:r>
              <a:rPr lang="tr-TR" dirty="0" err="1" smtClean="0">
                <a:solidFill>
                  <a:srgbClr val="FF0000"/>
                </a:solidFill>
              </a:rPr>
              <a:t>Lenfomalar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tr-TR" dirty="0" smtClean="0"/>
          </a:p>
          <a:p>
            <a:r>
              <a:rPr lang="tr-TR" dirty="0" err="1"/>
              <a:t>Lenfoma</a:t>
            </a:r>
            <a:r>
              <a:rPr lang="tr-TR" dirty="0"/>
              <a:t>, ağrısız LAP ile </a:t>
            </a:r>
            <a:r>
              <a:rPr lang="tr-TR" dirty="0" err="1"/>
              <a:t>presente</a:t>
            </a:r>
            <a:r>
              <a:rPr lang="tr-TR" dirty="0"/>
              <a:t> olur. </a:t>
            </a:r>
            <a:r>
              <a:rPr lang="tr-TR" dirty="0" smtClean="0"/>
              <a:t>AC X-ray</a:t>
            </a:r>
            <a:r>
              <a:rPr lang="tr-TR" dirty="0"/>
              <a:t>, </a:t>
            </a:r>
            <a:r>
              <a:rPr lang="tr-TR" dirty="0" err="1"/>
              <a:t>toraks</a:t>
            </a:r>
            <a:r>
              <a:rPr lang="tr-TR" dirty="0"/>
              <a:t> batın </a:t>
            </a:r>
            <a:r>
              <a:rPr lang="tr-TR" dirty="0" err="1"/>
              <a:t>pelvik</a:t>
            </a:r>
            <a:r>
              <a:rPr lang="tr-TR" dirty="0"/>
              <a:t> MRI ve lenf </a:t>
            </a:r>
            <a:r>
              <a:rPr lang="tr-TR" dirty="0" err="1"/>
              <a:t>nod</a:t>
            </a:r>
            <a:r>
              <a:rPr lang="tr-TR" dirty="0"/>
              <a:t> </a:t>
            </a:r>
            <a:r>
              <a:rPr lang="tr-TR" dirty="0" err="1"/>
              <a:t>biopsi</a:t>
            </a:r>
            <a:r>
              <a:rPr lang="tr-TR" dirty="0"/>
              <a:t> yapılmalı. </a:t>
            </a:r>
            <a:endParaRPr lang="tr-TR" dirty="0" smtClean="0"/>
          </a:p>
          <a:p>
            <a:r>
              <a:rPr lang="tr-TR" dirty="0" err="1" smtClean="0"/>
              <a:t>Survi</a:t>
            </a:r>
            <a:r>
              <a:rPr lang="tr-TR" dirty="0" smtClean="0"/>
              <a:t> </a:t>
            </a:r>
            <a:r>
              <a:rPr lang="tr-TR" dirty="0"/>
              <a:t>ve evre gebelikten etkilenmez, gebelik hastalık nedeniyle kötü etkilenmez.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Hodgking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lenfomada</a:t>
            </a:r>
            <a:r>
              <a:rPr lang="tr-TR" dirty="0"/>
              <a:t>, evreye göre </a:t>
            </a:r>
            <a:r>
              <a:rPr lang="tr-TR" dirty="0" smtClean="0"/>
              <a:t>tedavi</a:t>
            </a:r>
          </a:p>
          <a:p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 smtClean="0"/>
              <a:t>       -  Cerrahi </a:t>
            </a:r>
            <a:r>
              <a:rPr lang="tr-TR" dirty="0" err="1"/>
              <a:t>evreleme</a:t>
            </a:r>
            <a:r>
              <a:rPr lang="tr-TR" dirty="0"/>
              <a:t> </a:t>
            </a:r>
            <a:r>
              <a:rPr lang="tr-TR" dirty="0" smtClean="0"/>
              <a:t>popülarite </a:t>
            </a:r>
            <a:r>
              <a:rPr lang="tr-TR" dirty="0"/>
              <a:t>kazanmakta </a:t>
            </a:r>
            <a:r>
              <a:rPr lang="tr-TR" dirty="0" smtClean="0"/>
              <a:t>(</a:t>
            </a:r>
            <a:r>
              <a:rPr lang="tr-TR" dirty="0" err="1" smtClean="0"/>
              <a:t>pelvik</a:t>
            </a:r>
            <a:r>
              <a:rPr lang="tr-TR" dirty="0" smtClean="0"/>
              <a:t> RT planlanıyorsa </a:t>
            </a:r>
            <a:r>
              <a:rPr lang="tr-TR" dirty="0" err="1"/>
              <a:t>ooforopexy</a:t>
            </a:r>
            <a:r>
              <a:rPr lang="tr-TR" dirty="0"/>
              <a:t> </a:t>
            </a:r>
            <a:r>
              <a:rPr lang="tr-TR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 smtClean="0"/>
              <a:t>       -</a:t>
            </a:r>
            <a:r>
              <a:rPr lang="tr-TR" dirty="0"/>
              <a:t> 18. Haftadan sonra cerrahi </a:t>
            </a:r>
            <a:r>
              <a:rPr lang="tr-TR" dirty="0" err="1"/>
              <a:t>evreleme</a:t>
            </a:r>
            <a:r>
              <a:rPr lang="tr-TR" dirty="0"/>
              <a:t> yaparak </a:t>
            </a:r>
            <a:r>
              <a:rPr lang="tr-TR" dirty="0" err="1"/>
              <a:t>diagnostik</a:t>
            </a:r>
            <a:r>
              <a:rPr lang="tr-TR" dirty="0"/>
              <a:t> radyasyondan </a:t>
            </a:r>
            <a:r>
              <a:rPr lang="tr-TR" dirty="0" smtClean="0"/>
              <a:t>korunmuş </a:t>
            </a:r>
            <a:r>
              <a:rPr lang="tr-TR" dirty="0"/>
              <a:t>olunur. </a:t>
            </a:r>
            <a:r>
              <a:rPr lang="tr-TR" dirty="0" err="1" smtClean="0"/>
              <a:t>Evreleme</a:t>
            </a:r>
            <a:r>
              <a:rPr lang="tr-TR" dirty="0" smtClean="0"/>
              <a:t> </a:t>
            </a:r>
            <a:r>
              <a:rPr lang="tr-TR" dirty="0"/>
              <a:t>sırasında </a:t>
            </a:r>
            <a:r>
              <a:rPr lang="tr-TR" dirty="0" err="1"/>
              <a:t>splenektomi</a:t>
            </a:r>
            <a:r>
              <a:rPr lang="tr-TR" dirty="0"/>
              <a:t> </a:t>
            </a:r>
            <a:r>
              <a:rPr lang="tr-TR" dirty="0" smtClean="0"/>
              <a:t>yapılabilir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 smtClean="0"/>
              <a:t>      -  </a:t>
            </a:r>
            <a:r>
              <a:rPr lang="tr-TR" dirty="0" err="1"/>
              <a:t>Hodgkin</a:t>
            </a:r>
            <a:r>
              <a:rPr lang="tr-TR" dirty="0"/>
              <a:t> erken </a:t>
            </a:r>
            <a:r>
              <a:rPr lang="tr-TR" dirty="0" smtClean="0"/>
              <a:t>evrede (lokal) </a:t>
            </a:r>
            <a:r>
              <a:rPr lang="tr-TR" dirty="0" err="1" smtClean="0"/>
              <a:t>tx</a:t>
            </a:r>
            <a:r>
              <a:rPr lang="tr-TR" dirty="0" smtClean="0"/>
              <a:t>;  </a:t>
            </a:r>
            <a:r>
              <a:rPr lang="tr-TR" dirty="0"/>
              <a:t>RT, ileri </a:t>
            </a:r>
            <a:r>
              <a:rPr lang="tr-TR" dirty="0" smtClean="0"/>
              <a:t>evrede(sistemik) </a:t>
            </a:r>
            <a:r>
              <a:rPr lang="tr-TR" dirty="0" err="1" smtClean="0"/>
              <a:t>tx</a:t>
            </a:r>
            <a:r>
              <a:rPr lang="tr-TR" dirty="0" smtClean="0"/>
              <a:t>;  </a:t>
            </a:r>
            <a:r>
              <a:rPr lang="tr-TR" dirty="0"/>
              <a:t>RT ve </a:t>
            </a:r>
            <a:r>
              <a:rPr lang="tr-TR" dirty="0" smtClean="0"/>
              <a:t>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* Erken </a:t>
            </a:r>
            <a:r>
              <a:rPr lang="tr-TR" dirty="0">
                <a:solidFill>
                  <a:srgbClr val="FF0000"/>
                </a:solidFill>
              </a:rPr>
              <a:t>evrede </a:t>
            </a:r>
            <a:r>
              <a:rPr lang="tr-TR" dirty="0" smtClean="0">
                <a:solidFill>
                  <a:srgbClr val="FF0000"/>
                </a:solidFill>
              </a:rPr>
              <a:t>; </a:t>
            </a:r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smtClean="0"/>
              <a:t> tedavi </a:t>
            </a:r>
            <a:r>
              <a:rPr lang="tr-TR" dirty="0"/>
              <a:t>2. </a:t>
            </a:r>
            <a:r>
              <a:rPr lang="tr-TR" dirty="0" err="1"/>
              <a:t>trimestera</a:t>
            </a:r>
            <a:r>
              <a:rPr lang="tr-TR" dirty="0"/>
              <a:t> </a:t>
            </a:r>
            <a:r>
              <a:rPr lang="tr-TR" dirty="0" err="1" smtClean="0"/>
              <a:t>ertenebilir</a:t>
            </a:r>
            <a:r>
              <a:rPr lang="tr-TR" dirty="0" smtClean="0"/>
              <a:t> (</a:t>
            </a:r>
            <a:r>
              <a:rPr lang="tr-TR" dirty="0"/>
              <a:t>ABVD</a:t>
            </a:r>
            <a:r>
              <a:rPr lang="tr-TR" dirty="0" smtClean="0"/>
              <a:t>) / 3</a:t>
            </a:r>
            <a:r>
              <a:rPr lang="tr-TR" dirty="0"/>
              <a:t>. </a:t>
            </a:r>
            <a:r>
              <a:rPr lang="tr-TR" dirty="0" err="1"/>
              <a:t>trimesterda</a:t>
            </a:r>
            <a:r>
              <a:rPr lang="tr-TR" dirty="0"/>
              <a:t> tanı kondu ise </a:t>
            </a:r>
            <a:r>
              <a:rPr lang="tr-TR" dirty="0" err="1" smtClean="0"/>
              <a:t>tx</a:t>
            </a:r>
            <a:r>
              <a:rPr lang="tr-TR" dirty="0" smtClean="0"/>
              <a:t> </a:t>
            </a:r>
            <a:r>
              <a:rPr lang="tr-TR" dirty="0" err="1" smtClean="0"/>
              <a:t>pp</a:t>
            </a:r>
            <a:r>
              <a:rPr lang="tr-TR" dirty="0" smtClean="0"/>
              <a:t> başlanabilir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* İleri evrede ;</a:t>
            </a:r>
            <a:r>
              <a:rPr lang="tr-TR" dirty="0"/>
              <a:t> acil tedavi KT </a:t>
            </a:r>
            <a:r>
              <a:rPr lang="tr-TR" dirty="0" smtClean="0"/>
              <a:t>(ABVD</a:t>
            </a:r>
            <a:r>
              <a:rPr lang="tr-TR" dirty="0"/>
              <a:t>)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2. </a:t>
            </a:r>
            <a:r>
              <a:rPr lang="tr-TR" dirty="0" err="1"/>
              <a:t>trimesterda</a:t>
            </a:r>
            <a:r>
              <a:rPr lang="tr-TR" dirty="0"/>
              <a:t> </a:t>
            </a:r>
            <a:r>
              <a:rPr lang="tr-TR" dirty="0" smtClean="0"/>
              <a:t>başlanır. </a:t>
            </a:r>
            <a:r>
              <a:rPr lang="tr-TR" dirty="0"/>
              <a:t>RT doğum sonrası planlanır.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1</a:t>
            </a:r>
            <a:r>
              <a:rPr lang="tr-TR" dirty="0"/>
              <a:t>. </a:t>
            </a:r>
            <a:r>
              <a:rPr lang="tr-TR" dirty="0" err="1" smtClean="0"/>
              <a:t>trimesterde</a:t>
            </a:r>
            <a:r>
              <a:rPr lang="tr-TR" dirty="0" smtClean="0"/>
              <a:t> </a:t>
            </a:r>
            <a:r>
              <a:rPr lang="tr-TR" dirty="0" err="1"/>
              <a:t>terminasyon</a:t>
            </a:r>
            <a:r>
              <a:rPr lang="tr-TR" dirty="0"/>
              <a:t> </a:t>
            </a:r>
            <a:r>
              <a:rPr lang="tr-TR" dirty="0" smtClean="0"/>
              <a:t>düşünülür. </a:t>
            </a:r>
            <a:r>
              <a:rPr lang="tr-TR" dirty="0" err="1" smtClean="0"/>
              <a:t>Terminasyon</a:t>
            </a:r>
            <a:r>
              <a:rPr lang="tr-TR" dirty="0" smtClean="0"/>
              <a:t> istemiyorsa tek ajan </a:t>
            </a:r>
            <a:r>
              <a:rPr lang="tr-TR" dirty="0" err="1" smtClean="0"/>
              <a:t>vinblastine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AC </a:t>
            </a:r>
            <a:r>
              <a:rPr lang="tr-TR" dirty="0" err="1" smtClean="0"/>
              <a:t>matürasyonu</a:t>
            </a:r>
            <a:r>
              <a:rPr lang="tr-TR" dirty="0" smtClean="0"/>
              <a:t> sonrası doğum ;  C/S </a:t>
            </a:r>
            <a:r>
              <a:rPr lang="tr-TR" dirty="0" err="1" smtClean="0"/>
              <a:t>düşünülülebilir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err="1" smtClean="0"/>
              <a:t>Non-Hodging</a:t>
            </a:r>
            <a:r>
              <a:rPr lang="tr-TR" dirty="0" smtClean="0"/>
              <a:t> </a:t>
            </a:r>
            <a:r>
              <a:rPr lang="tr-TR" dirty="0" err="1" smtClean="0"/>
              <a:t>lenfoma</a:t>
            </a:r>
            <a:r>
              <a:rPr lang="tr-TR" dirty="0" smtClean="0"/>
              <a:t> gebelikte çoğunlukla  agresif ve ileri evredir.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- Acil </a:t>
            </a:r>
            <a:r>
              <a:rPr lang="tr-TR" dirty="0"/>
              <a:t>KT </a:t>
            </a:r>
            <a:r>
              <a:rPr lang="tr-TR" dirty="0" smtClean="0"/>
              <a:t>(CHOP) </a:t>
            </a:r>
            <a:r>
              <a:rPr lang="tr-TR" dirty="0"/>
              <a:t>başlanmalıdır. İlk </a:t>
            </a:r>
            <a:r>
              <a:rPr lang="tr-TR" dirty="0" err="1"/>
              <a:t>trimesterda</a:t>
            </a:r>
            <a:r>
              <a:rPr lang="tr-TR" dirty="0"/>
              <a:t> gebelik </a:t>
            </a:r>
            <a:r>
              <a:rPr lang="tr-TR" dirty="0" err="1"/>
              <a:t>terminasyonu</a:t>
            </a:r>
            <a:r>
              <a:rPr lang="tr-TR" dirty="0"/>
              <a:t> düşünülmelidir</a:t>
            </a:r>
            <a:r>
              <a:rPr lang="tr-TR" dirty="0" smtClean="0"/>
              <a:t>. 2</a:t>
            </a:r>
            <a:r>
              <a:rPr lang="tr-TR" dirty="0"/>
              <a:t>. </a:t>
            </a:r>
            <a:r>
              <a:rPr lang="tr-TR" dirty="0" err="1"/>
              <a:t>Trimesterda</a:t>
            </a:r>
            <a:r>
              <a:rPr lang="tr-TR" dirty="0"/>
              <a:t> gebelik sonuçları çok etkilenmez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14" y="230188"/>
            <a:ext cx="196308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Tiroid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Kanseri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tr-TR" dirty="0"/>
                  <a:t>Gebelikte </a:t>
                </a:r>
                <a:r>
                  <a:rPr lang="tr-TR" dirty="0" err="1"/>
                  <a:t>tiroid</a:t>
                </a:r>
                <a:r>
                  <a:rPr lang="tr-TR" dirty="0"/>
                  <a:t> nodül </a:t>
                </a:r>
                <a:r>
                  <a:rPr lang="tr-TR" dirty="0" err="1"/>
                  <a:t>prevalansı</a:t>
                </a:r>
                <a:r>
                  <a:rPr lang="tr-TR" dirty="0"/>
                  <a:t> artar, </a:t>
                </a:r>
                <a:endParaRPr lang="tr-TR" dirty="0" smtClean="0"/>
              </a:p>
              <a:p>
                <a:r>
                  <a:rPr lang="tr-TR" dirty="0" smtClean="0"/>
                  <a:t>USG </a:t>
                </a:r>
                <a:r>
                  <a:rPr lang="tr-TR" dirty="0"/>
                  <a:t>eşliğinde 1 </a:t>
                </a:r>
                <a:r>
                  <a:rPr lang="tr-TR" dirty="0" smtClean="0"/>
                  <a:t>cm den büyük nodüllere ince </a:t>
                </a:r>
                <a:r>
                  <a:rPr lang="tr-TR" dirty="0"/>
                  <a:t>iğne </a:t>
                </a:r>
                <a:r>
                  <a:rPr lang="tr-TR" dirty="0" err="1"/>
                  <a:t>biopsi</a:t>
                </a:r>
                <a:r>
                  <a:rPr lang="tr-TR" dirty="0"/>
                  <a:t> her </a:t>
                </a:r>
                <a:r>
                  <a:rPr lang="tr-TR" dirty="0" err="1"/>
                  <a:t>trimesterde</a:t>
                </a:r>
                <a:r>
                  <a:rPr lang="tr-TR" dirty="0"/>
                  <a:t> </a:t>
                </a:r>
                <a:r>
                  <a:rPr lang="tr-TR" dirty="0" smtClean="0"/>
                  <a:t>güvenle</a:t>
                </a:r>
              </a:p>
              <a:p>
                <a:r>
                  <a:rPr lang="tr-TR" dirty="0" smtClean="0"/>
                  <a:t>Çoğunlukla </a:t>
                </a:r>
                <a:r>
                  <a:rPr lang="tr-TR" dirty="0" err="1"/>
                  <a:t>papiller</a:t>
                </a:r>
                <a:r>
                  <a:rPr lang="tr-TR" dirty="0"/>
                  <a:t> </a:t>
                </a:r>
                <a:r>
                  <a:rPr lang="tr-TR" dirty="0" err="1"/>
                  <a:t>ca</a:t>
                </a:r>
                <a:r>
                  <a:rPr lang="tr-TR" dirty="0"/>
                  <a:t> </a:t>
                </a:r>
              </a:p>
              <a:p>
                <a:r>
                  <a:rPr lang="tr-TR" dirty="0" smtClean="0"/>
                  <a:t>Gebe olan ve olmayan </a:t>
                </a:r>
                <a:r>
                  <a:rPr lang="tr-TR" dirty="0"/>
                  <a:t>kadınlar </a:t>
                </a:r>
                <a:r>
                  <a:rPr lang="tr-TR" dirty="0" smtClean="0"/>
                  <a:t>arasında </a:t>
                </a:r>
                <a:r>
                  <a:rPr lang="tr-TR" dirty="0" err="1" smtClean="0"/>
                  <a:t>survi</a:t>
                </a:r>
                <a:r>
                  <a:rPr lang="tr-TR" dirty="0" smtClean="0"/>
                  <a:t> farkı yok ;</a:t>
                </a:r>
                <a:r>
                  <a:rPr lang="tr-TR" dirty="0" err="1" smtClean="0"/>
                  <a:t>papiller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ca</a:t>
                </a:r>
                <a:r>
                  <a:rPr lang="tr-TR" dirty="0" smtClean="0"/>
                  <a:t> da 15 yıl </a:t>
                </a:r>
                <a:r>
                  <a:rPr lang="tr-TR" dirty="0" err="1" smtClean="0"/>
                  <a:t>survi</a:t>
                </a:r>
                <a:r>
                  <a:rPr lang="tr-TR" dirty="0" smtClean="0"/>
                  <a:t> %95.</a:t>
                </a:r>
              </a:p>
              <a:p>
                <a:r>
                  <a:rPr lang="tr-TR" dirty="0" err="1" smtClean="0"/>
                  <a:t>Papiller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ca</a:t>
                </a:r>
                <a:r>
                  <a:rPr lang="tr-TR" dirty="0" smtClean="0"/>
                  <a:t> büyümesi TSH bağımlıdır; bu nedenle </a:t>
                </a:r>
                <a:r>
                  <a:rPr lang="tr-TR" dirty="0" err="1" smtClean="0"/>
                  <a:t>tiroid</a:t>
                </a:r>
                <a:r>
                  <a:rPr lang="tr-TR" dirty="0" smtClean="0"/>
                  <a:t> hormon  </a:t>
                </a:r>
                <a:r>
                  <a:rPr lang="tr-TR" dirty="0" err="1" smtClean="0"/>
                  <a:t>adjuvan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tx</a:t>
                </a:r>
                <a:r>
                  <a:rPr lang="tr-TR" dirty="0" smtClean="0"/>
                  <a:t> olarak kullanılabilir.</a:t>
                </a:r>
                <a:endParaRPr lang="tr-TR" dirty="0"/>
              </a:p>
              <a:p>
                <a:r>
                  <a:rPr lang="tr-TR" dirty="0" smtClean="0"/>
                  <a:t>Stabil tümörlerde (</a:t>
                </a:r>
                <a:r>
                  <a:rPr lang="tr-TR" dirty="0" err="1" smtClean="0"/>
                  <a:t>papiller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foliküler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ca</a:t>
                </a:r>
                <a:r>
                  <a:rPr lang="tr-TR" dirty="0" smtClean="0"/>
                  <a:t>) </a:t>
                </a:r>
                <a:r>
                  <a:rPr lang="tr-TR" dirty="0"/>
                  <a:t>acil cerrahi gerekli </a:t>
                </a:r>
                <a:r>
                  <a:rPr lang="tr-TR" dirty="0" smtClean="0"/>
                  <a:t>değil;   </a:t>
                </a:r>
                <a:r>
                  <a:rPr lang="tr-TR" dirty="0" err="1">
                    <a:solidFill>
                      <a:srgbClr val="FF0000"/>
                    </a:solidFill>
                  </a:rPr>
                  <a:t>cerrrahi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postpartum</a:t>
                </a:r>
                <a:r>
                  <a:rPr lang="tr-TR" dirty="0">
                    <a:solidFill>
                      <a:srgbClr val="FF0000"/>
                    </a:solidFill>
                  </a:rPr>
                  <a:t> döneme ertelenebilir </a:t>
                </a:r>
                <a:r>
                  <a:rPr lang="tr-TR" dirty="0" err="1"/>
                  <a:t>maternal</a:t>
                </a:r>
                <a:r>
                  <a:rPr lang="tr-TR" dirty="0"/>
                  <a:t> sonuçlar değişmez.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     * Her </a:t>
                </a:r>
                <a:r>
                  <a:rPr lang="tr-TR" dirty="0" err="1"/>
                  <a:t>trimesterda</a:t>
                </a:r>
                <a:r>
                  <a:rPr lang="tr-TR" dirty="0"/>
                  <a:t> USG tekrarı yapılarak hastalığın </a:t>
                </a:r>
                <a:r>
                  <a:rPr lang="tr-TR" dirty="0" err="1"/>
                  <a:t>stabilitesi</a:t>
                </a:r>
                <a:r>
                  <a:rPr lang="tr-TR" dirty="0"/>
                  <a:t> </a:t>
                </a:r>
                <a:r>
                  <a:rPr lang="tr-TR" dirty="0" smtClean="0"/>
                  <a:t>değerlendirilmelidir.</a:t>
                </a:r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       -  </a:t>
                </a:r>
                <a:r>
                  <a:rPr lang="tr-TR" dirty="0"/>
                  <a:t>%50den fazla volüm </a:t>
                </a:r>
                <a:r>
                  <a:rPr lang="tr-TR" dirty="0" smtClean="0"/>
                  <a:t>artışı</a:t>
                </a:r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       -  </a:t>
                </a:r>
                <a:r>
                  <a:rPr lang="tr-TR" dirty="0" err="1" smtClean="0"/>
                  <a:t>Tm</a:t>
                </a:r>
                <a:r>
                  <a:rPr lang="tr-TR" dirty="0" smtClean="0"/>
                  <a:t> </a:t>
                </a:r>
                <a:r>
                  <a:rPr lang="tr-TR" dirty="0"/>
                  <a:t>çapında %20 artış </a:t>
                </a:r>
                <a:r>
                  <a:rPr lang="tr-TR" dirty="0" smtClean="0"/>
                  <a:t>ve diğer </a:t>
                </a:r>
                <a:r>
                  <a:rPr lang="tr-TR" dirty="0" err="1" smtClean="0"/>
                  <a:t>metastatik</a:t>
                </a:r>
                <a:r>
                  <a:rPr lang="tr-TR" dirty="0" smtClean="0"/>
                  <a:t> </a:t>
                </a:r>
                <a:r>
                  <a:rPr lang="tr-TR" dirty="0"/>
                  <a:t>bulgular cerrahi müdahale gerektirir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 </a:t>
                </a:r>
                <a:r>
                  <a:rPr lang="tr-TR" dirty="0" err="1" smtClean="0"/>
                  <a:t>Meduller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ca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gestasyonel</a:t>
                </a:r>
                <a:r>
                  <a:rPr lang="tr-TR" dirty="0" smtClean="0"/>
                  <a:t> yaşa bakılmaksızın cerrahi çıkarılmalıdır. 5 yıl </a:t>
                </a:r>
                <a:r>
                  <a:rPr lang="tr-TR" dirty="0" err="1" smtClean="0"/>
                  <a:t>survi</a:t>
                </a:r>
                <a:r>
                  <a:rPr lang="tr-TR" dirty="0" smtClean="0"/>
                  <a:t> %50.</a:t>
                </a:r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Radioablativ (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131</m:t>
                    </m:r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I)tedavi </a:t>
                </a:r>
                <a:r>
                  <a:rPr lang="tr-TR" dirty="0">
                    <a:solidFill>
                      <a:srgbClr val="FF0000"/>
                    </a:solidFill>
                  </a:rPr>
                  <a:t>gebelikte ve emzirme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döneminde </a:t>
                </a:r>
                <a:r>
                  <a:rPr lang="tr-TR" dirty="0" err="1" smtClean="0">
                    <a:solidFill>
                      <a:srgbClr val="FF0000"/>
                    </a:solidFill>
                  </a:rPr>
                  <a:t>kontrendikedir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tr-TR" dirty="0" smtClean="0"/>
                  <a:t> RAI tedavi sonrası 6-12 ay gebelik önerilmez.</a:t>
                </a:r>
                <a:endParaRPr lang="tr-TR" dirty="0"/>
              </a:p>
              <a:p>
                <a:r>
                  <a:rPr lang="tr-TR" dirty="0"/>
                  <a:t>Genellikle </a:t>
                </a:r>
                <a:r>
                  <a:rPr lang="tr-TR" dirty="0" err="1"/>
                  <a:t>termden</a:t>
                </a:r>
                <a:r>
                  <a:rPr lang="tr-TR" dirty="0"/>
                  <a:t> önce doğum önerilmez, doğum şekli </a:t>
                </a:r>
                <a:r>
                  <a:rPr lang="tr-TR" dirty="0" err="1"/>
                  <a:t>obstetrik</a:t>
                </a:r>
                <a:r>
                  <a:rPr lang="tr-TR" dirty="0"/>
                  <a:t> </a:t>
                </a:r>
                <a:r>
                  <a:rPr lang="tr-TR" dirty="0" err="1"/>
                  <a:t>endikasyonlara</a:t>
                </a:r>
                <a:r>
                  <a:rPr lang="tr-TR" dirty="0"/>
                  <a:t> bağlıdır.  </a:t>
                </a:r>
                <a:endParaRPr lang="en-US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06" t="-2241" b="-14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0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Melanoma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err="1"/>
              <a:t>Reprodüktif</a:t>
            </a:r>
            <a:r>
              <a:rPr lang="tr-TR" dirty="0"/>
              <a:t> yaşta kadınlarda görülen en sık kanserlerden biri. Tanı </a:t>
            </a:r>
            <a:r>
              <a:rPr lang="tr-TR" dirty="0" err="1"/>
              <a:t>biopsi</a:t>
            </a:r>
            <a:r>
              <a:rPr lang="tr-TR" dirty="0"/>
              <a:t> ile konur.</a:t>
            </a:r>
          </a:p>
          <a:p>
            <a:r>
              <a:rPr lang="tr-TR" dirty="0"/>
              <a:t> Gebe ve gebe olmayan kadınlarda </a:t>
            </a:r>
            <a:r>
              <a:rPr lang="tr-TR" dirty="0" err="1"/>
              <a:t>survide</a:t>
            </a:r>
            <a:r>
              <a:rPr lang="tr-TR" dirty="0"/>
              <a:t> fark yoktur. </a:t>
            </a:r>
            <a:endParaRPr lang="tr-TR" dirty="0" smtClean="0"/>
          </a:p>
          <a:p>
            <a:r>
              <a:rPr lang="tr-TR" dirty="0" smtClean="0"/>
              <a:t> Gebelikte </a:t>
            </a:r>
            <a:r>
              <a:rPr lang="tr-TR" dirty="0"/>
              <a:t>tanı sıklıkla geç evrede konur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Evre </a:t>
            </a:r>
            <a:r>
              <a:rPr lang="tr-TR" dirty="0"/>
              <a:t>1 ve 2 de sonuçlar iyi </a:t>
            </a:r>
            <a:r>
              <a:rPr lang="tr-TR" dirty="0" err="1"/>
              <a:t>olsada</a:t>
            </a:r>
            <a:r>
              <a:rPr lang="tr-TR" dirty="0"/>
              <a:t> ileri evrede hem </a:t>
            </a:r>
            <a:r>
              <a:rPr lang="tr-TR" dirty="0" err="1"/>
              <a:t>maternal</a:t>
            </a:r>
            <a:r>
              <a:rPr lang="tr-TR" dirty="0"/>
              <a:t> hem de </a:t>
            </a:r>
            <a:r>
              <a:rPr lang="tr-TR" dirty="0" err="1"/>
              <a:t>fetal</a:t>
            </a:r>
            <a:r>
              <a:rPr lang="tr-TR" dirty="0"/>
              <a:t> sonuçlar kötüdür.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Evreleme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SLNB  </a:t>
            </a:r>
            <a:r>
              <a:rPr lang="tr-TR" dirty="0" smtClean="0">
                <a:solidFill>
                  <a:srgbClr val="FF0000"/>
                </a:solidFill>
              </a:rPr>
              <a:t>(Tec-99) ile </a:t>
            </a:r>
            <a:r>
              <a:rPr lang="tr-TR" dirty="0">
                <a:solidFill>
                  <a:srgbClr val="FF0000"/>
                </a:solidFill>
              </a:rPr>
              <a:t>gebelik durumuna bakılmaksızın yapılmalıdır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  <a:r>
              <a:rPr lang="tr-TR" dirty="0" smtClean="0"/>
              <a:t>(1mm den kalın </a:t>
            </a:r>
            <a:r>
              <a:rPr lang="tr-TR" dirty="0" err="1" smtClean="0"/>
              <a:t>tmlerde</a:t>
            </a:r>
            <a:r>
              <a:rPr lang="tr-TR" dirty="0" smtClean="0"/>
              <a:t> SLNB </a:t>
            </a:r>
            <a:r>
              <a:rPr lang="tr-TR" dirty="0" err="1" smtClean="0"/>
              <a:t>prediktif</a:t>
            </a:r>
            <a:r>
              <a:rPr lang="tr-TR" dirty="0" smtClean="0"/>
              <a:t> değeri %96-98) </a:t>
            </a:r>
          </a:p>
          <a:p>
            <a:r>
              <a:rPr lang="tr-TR" dirty="0" smtClean="0"/>
              <a:t>Cerrahi </a:t>
            </a:r>
            <a:r>
              <a:rPr lang="tr-TR" dirty="0"/>
              <a:t>yönetim gebelik yokmuş gibi planlanmalıdır.</a:t>
            </a:r>
          </a:p>
          <a:p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melanomda</a:t>
            </a:r>
            <a:r>
              <a:rPr lang="tr-TR" dirty="0"/>
              <a:t> KT ve </a:t>
            </a:r>
            <a:r>
              <a:rPr lang="tr-TR" dirty="0" smtClean="0"/>
              <a:t>interferon-</a:t>
            </a:r>
            <a:r>
              <a:rPr lang="el-GR" dirty="0" smtClean="0"/>
              <a:t>α</a:t>
            </a:r>
            <a:r>
              <a:rPr lang="tr-TR" dirty="0" smtClean="0"/>
              <a:t>,  yeni </a:t>
            </a:r>
            <a:r>
              <a:rPr lang="tr-TR" dirty="0"/>
              <a:t>ajanlar </a:t>
            </a:r>
            <a:r>
              <a:rPr lang="tr-TR" dirty="0" smtClean="0"/>
              <a:t>(</a:t>
            </a:r>
            <a:r>
              <a:rPr lang="tr-TR" dirty="0" err="1" smtClean="0"/>
              <a:t>ipilimumab</a:t>
            </a:r>
            <a:r>
              <a:rPr lang="tr-TR" dirty="0" smtClean="0"/>
              <a:t> /</a:t>
            </a:r>
            <a:r>
              <a:rPr lang="tr-TR" dirty="0" err="1" smtClean="0"/>
              <a:t>vemurafenib</a:t>
            </a:r>
            <a:r>
              <a:rPr lang="tr-TR" dirty="0" smtClean="0"/>
              <a:t>) ; gebelikte </a:t>
            </a:r>
            <a:r>
              <a:rPr lang="tr-TR" dirty="0"/>
              <a:t>güvenli kullanımı ile yeterli data yok. </a:t>
            </a:r>
          </a:p>
          <a:p>
            <a:r>
              <a:rPr lang="tr-TR" dirty="0" smtClean="0"/>
              <a:t>Cerrahi </a:t>
            </a:r>
            <a:r>
              <a:rPr lang="tr-TR" dirty="0"/>
              <a:t>tedavi sonrası erken evrede doğum </a:t>
            </a:r>
            <a:r>
              <a:rPr lang="tr-TR" dirty="0" err="1"/>
              <a:t>termde</a:t>
            </a:r>
            <a:r>
              <a:rPr lang="tr-TR" dirty="0"/>
              <a:t> ≥37 hafta planlanmalı. </a:t>
            </a:r>
            <a:endParaRPr lang="tr-TR" dirty="0" smtClean="0"/>
          </a:p>
          <a:p>
            <a:r>
              <a:rPr lang="tr-TR" dirty="0" smtClean="0"/>
              <a:t>İleri </a:t>
            </a:r>
            <a:r>
              <a:rPr lang="tr-TR" dirty="0"/>
              <a:t>evrede erken doğum daha uygun</a:t>
            </a:r>
          </a:p>
          <a:p>
            <a:r>
              <a:rPr lang="tr-TR" dirty="0" err="1"/>
              <a:t>Melanoma</a:t>
            </a:r>
            <a:r>
              <a:rPr lang="tr-TR" dirty="0"/>
              <a:t> diğer kanserlere göre daha sık plasentaya met yapar.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- Plasenta ve kordon kanı patoloji incelenmesi </a:t>
            </a:r>
            <a:r>
              <a:rPr lang="tr-TR" dirty="0"/>
              <a:t>zorunlu.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-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/>
              <a:t>met </a:t>
            </a:r>
            <a:r>
              <a:rPr lang="tr-TR" dirty="0" smtClean="0"/>
              <a:t>bildirilmiştir. </a:t>
            </a:r>
            <a:r>
              <a:rPr lang="tr-TR" dirty="0" smtClean="0">
                <a:solidFill>
                  <a:srgbClr val="FF0000"/>
                </a:solidFill>
              </a:rPr>
              <a:t>( Plasentaya met yapan </a:t>
            </a:r>
            <a:r>
              <a:rPr lang="tr-TR" dirty="0" err="1" smtClean="0">
                <a:solidFill>
                  <a:srgbClr val="FF0000"/>
                </a:solidFill>
              </a:rPr>
              <a:t>tm.lerin</a:t>
            </a:r>
            <a:r>
              <a:rPr lang="tr-TR" dirty="0" smtClean="0">
                <a:solidFill>
                  <a:srgbClr val="FF0000"/>
                </a:solidFill>
              </a:rPr>
              <a:t> %50’sini, fetüse met. yapan </a:t>
            </a:r>
            <a:r>
              <a:rPr lang="tr-TR" dirty="0" err="1" smtClean="0">
                <a:solidFill>
                  <a:srgbClr val="FF0000"/>
                </a:solidFill>
              </a:rPr>
              <a:t>tm.lerin</a:t>
            </a:r>
            <a:r>
              <a:rPr lang="tr-TR" dirty="0" smtClean="0">
                <a:solidFill>
                  <a:srgbClr val="FF0000"/>
                </a:solidFill>
              </a:rPr>
              <a:t> %90’ </a:t>
            </a:r>
            <a:r>
              <a:rPr lang="tr-TR" dirty="0" err="1" smtClean="0">
                <a:solidFill>
                  <a:srgbClr val="FF0000"/>
                </a:solidFill>
              </a:rPr>
              <a:t>nını</a:t>
            </a:r>
            <a:r>
              <a:rPr lang="tr-TR" dirty="0" smtClean="0">
                <a:solidFill>
                  <a:srgbClr val="FF0000"/>
                </a:solidFill>
              </a:rPr>
              <a:t> oluşturur)</a:t>
            </a:r>
          </a:p>
        </p:txBody>
      </p:sp>
    </p:spTree>
    <p:extLst>
      <p:ext uri="{BB962C8B-B14F-4D97-AF65-F5344CB8AC3E}">
        <p14:creationId xmlns:p14="http://schemas.microsoft.com/office/powerpoint/2010/main" val="31551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Kolon Kanseri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Gebelikte oldukça nadir. Çünkü kolon kanserlerinin %10 u 50 yaş altındadır.</a:t>
            </a:r>
          </a:p>
          <a:p>
            <a:pPr marL="0" indent="0">
              <a:buNone/>
            </a:pPr>
            <a:r>
              <a:rPr lang="tr-TR" dirty="0" smtClean="0"/>
              <a:t>     - Gebelikte </a:t>
            </a:r>
            <a:r>
              <a:rPr lang="tr-TR" dirty="0">
                <a:solidFill>
                  <a:srgbClr val="FF0000"/>
                </a:solidFill>
              </a:rPr>
              <a:t>çoğunlukla </a:t>
            </a:r>
            <a:r>
              <a:rPr lang="tr-TR" dirty="0" err="1">
                <a:solidFill>
                  <a:srgbClr val="FF0000"/>
                </a:solidFill>
              </a:rPr>
              <a:t>rektal</a:t>
            </a:r>
            <a:r>
              <a:rPr lang="tr-TR" dirty="0">
                <a:solidFill>
                  <a:srgbClr val="FF0000"/>
                </a:solidFill>
              </a:rPr>
              <a:t> kanser </a:t>
            </a:r>
            <a:r>
              <a:rPr lang="tr-TR" dirty="0" smtClean="0"/>
              <a:t>/ Gebe </a:t>
            </a:r>
            <a:r>
              <a:rPr lang="tr-TR" dirty="0"/>
              <a:t>olmayanlarda çoğunlukla </a:t>
            </a:r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pelvik</a:t>
            </a:r>
            <a:r>
              <a:rPr lang="tr-TR" dirty="0"/>
              <a:t> kolon </a:t>
            </a:r>
            <a:r>
              <a:rPr lang="tr-TR" dirty="0" err="1" smtClean="0"/>
              <a:t>ca</a:t>
            </a:r>
            <a:endParaRPr lang="tr-TR" dirty="0"/>
          </a:p>
          <a:p>
            <a:r>
              <a:rPr lang="tr-TR" dirty="0" err="1" smtClean="0"/>
              <a:t>Kolonoskopi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biopsi</a:t>
            </a:r>
            <a:r>
              <a:rPr lang="tr-TR" dirty="0"/>
              <a:t> gebelikte güvenli</a:t>
            </a:r>
            <a:r>
              <a:rPr lang="tr-TR" dirty="0" smtClean="0"/>
              <a:t>.</a:t>
            </a:r>
          </a:p>
          <a:p>
            <a:r>
              <a:rPr lang="tr-TR" dirty="0" smtClean="0"/>
              <a:t>CEA </a:t>
            </a:r>
            <a:r>
              <a:rPr lang="tr-TR" dirty="0"/>
              <a:t>gebelikte değişmediğinden tedaviye cevap takibinde kullanılabilir.</a:t>
            </a:r>
          </a:p>
          <a:p>
            <a:r>
              <a:rPr lang="tr-TR" dirty="0"/>
              <a:t>Tedavi </a:t>
            </a:r>
            <a:r>
              <a:rPr lang="tr-TR" dirty="0" smtClean="0"/>
              <a:t>evreye bağlı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3</a:t>
            </a:r>
            <a:r>
              <a:rPr lang="tr-TR" dirty="0"/>
              <a:t>. </a:t>
            </a:r>
            <a:r>
              <a:rPr lang="tr-TR" dirty="0" err="1"/>
              <a:t>trimesterda</a:t>
            </a:r>
            <a:r>
              <a:rPr lang="tr-TR" dirty="0"/>
              <a:t> tanı konuldu ise cerrahi </a:t>
            </a:r>
            <a:r>
              <a:rPr lang="tr-TR" dirty="0" smtClean="0"/>
              <a:t>doğum sonrası planlanır</a:t>
            </a:r>
            <a:endParaRPr lang="tr-TR" dirty="0"/>
          </a:p>
          <a:p>
            <a:r>
              <a:rPr lang="tr-TR" dirty="0" smtClean="0"/>
              <a:t>KT ; 5-FU ileri evrede  </a:t>
            </a:r>
            <a:r>
              <a:rPr lang="tr-TR" dirty="0"/>
              <a:t>genellikle </a:t>
            </a:r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err="1"/>
              <a:t>trimester</a:t>
            </a:r>
            <a:r>
              <a:rPr lang="tr-TR" dirty="0"/>
              <a:t> sonrası kullanılabilir. </a:t>
            </a:r>
          </a:p>
          <a:p>
            <a:r>
              <a:rPr lang="tr-TR" dirty="0"/>
              <a:t>Doğum zamanlama ve </a:t>
            </a:r>
            <a:r>
              <a:rPr lang="tr-TR" dirty="0" smtClean="0"/>
              <a:t>şekli </a:t>
            </a:r>
            <a:r>
              <a:rPr lang="tr-TR" dirty="0"/>
              <a:t>kanser </a:t>
            </a:r>
            <a:r>
              <a:rPr lang="tr-TR" dirty="0" err="1"/>
              <a:t>lokasyon</a:t>
            </a:r>
            <a:r>
              <a:rPr lang="tr-TR" dirty="0"/>
              <a:t> ve evresine </a:t>
            </a:r>
            <a:r>
              <a:rPr lang="tr-TR" dirty="0" smtClean="0"/>
              <a:t>bağlıdır.</a:t>
            </a:r>
          </a:p>
          <a:p>
            <a:r>
              <a:rPr lang="tr-TR" dirty="0" smtClean="0"/>
              <a:t>Cerrahi </a:t>
            </a:r>
            <a:r>
              <a:rPr lang="tr-TR" dirty="0"/>
              <a:t>tedavi yapıldı ise doğum </a:t>
            </a:r>
            <a:r>
              <a:rPr lang="tr-TR" dirty="0" err="1"/>
              <a:t>termde</a:t>
            </a:r>
            <a:r>
              <a:rPr lang="tr-TR" dirty="0"/>
              <a:t> olabilir. </a:t>
            </a:r>
            <a:endParaRPr lang="tr-TR" dirty="0" smtClean="0"/>
          </a:p>
          <a:p>
            <a:r>
              <a:rPr lang="tr-TR" dirty="0" smtClean="0"/>
              <a:t>Vajinal doğum mümkün</a:t>
            </a:r>
          </a:p>
          <a:p>
            <a:r>
              <a:rPr lang="tr-TR" dirty="0" smtClean="0"/>
              <a:t> </a:t>
            </a:r>
            <a:r>
              <a:rPr lang="tr-TR" dirty="0"/>
              <a:t>C</a:t>
            </a:r>
            <a:r>
              <a:rPr lang="tr-TR" dirty="0" smtClean="0"/>
              <a:t>errahi </a:t>
            </a:r>
            <a:r>
              <a:rPr lang="tr-TR" dirty="0"/>
              <a:t>tedavi planlanmışsa  </a:t>
            </a:r>
            <a:r>
              <a:rPr lang="tr-TR" dirty="0" smtClean="0"/>
              <a:t>ya da vajinal obstrüksiyon olabilecekse  C/S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Sonuç olarak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Gebe kanserli hastaların yönetimi hastalık hem gelişen fetüsü hem anneyi etkilediğinden bir çok sorun ile birliktedir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Gebelikte </a:t>
            </a:r>
            <a:r>
              <a:rPr lang="tr-TR" dirty="0"/>
              <a:t>kanser sonuçları ve </a:t>
            </a:r>
            <a:r>
              <a:rPr lang="tr-TR" dirty="0" err="1"/>
              <a:t>survi</a:t>
            </a:r>
            <a:r>
              <a:rPr lang="tr-TR" dirty="0"/>
              <a:t> gebe olmayan kadınlara </a:t>
            </a:r>
            <a:r>
              <a:rPr lang="tr-TR" dirty="0" smtClean="0"/>
              <a:t>benzer</a:t>
            </a:r>
          </a:p>
          <a:p>
            <a:r>
              <a:rPr lang="tr-TR" dirty="0"/>
              <a:t>Cerrahi ve standart KT genellikle </a:t>
            </a:r>
            <a:r>
              <a:rPr lang="tr-TR" dirty="0" smtClean="0"/>
              <a:t>gebelikte güvenli </a:t>
            </a:r>
            <a:r>
              <a:rPr lang="tr-TR" dirty="0"/>
              <a:t>ama mümkünse 2.trimestre </a:t>
            </a:r>
            <a:r>
              <a:rPr lang="tr-TR" dirty="0" smtClean="0"/>
              <a:t>ertelenmelidir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/>
              <a:t>RT mümkünse </a:t>
            </a:r>
            <a:r>
              <a:rPr lang="tr-TR" dirty="0" err="1"/>
              <a:t>postpartum</a:t>
            </a:r>
            <a:r>
              <a:rPr lang="tr-TR" dirty="0"/>
              <a:t> döneme </a:t>
            </a:r>
            <a:r>
              <a:rPr lang="tr-TR" dirty="0" smtClean="0"/>
              <a:t>ertelenmeli</a:t>
            </a:r>
          </a:p>
          <a:p>
            <a:r>
              <a:rPr lang="tr-TR" dirty="0" smtClean="0"/>
              <a:t>Hedefe </a:t>
            </a:r>
            <a:r>
              <a:rPr lang="tr-TR" dirty="0"/>
              <a:t>yönelik tedavide sınırlı data var</a:t>
            </a:r>
          </a:p>
          <a:p>
            <a:r>
              <a:rPr lang="tr-TR" dirty="0" smtClean="0"/>
              <a:t>Doğum </a:t>
            </a:r>
            <a:r>
              <a:rPr lang="tr-TR" dirty="0"/>
              <a:t>zamanlama ve </a:t>
            </a:r>
            <a:r>
              <a:rPr lang="tr-TR" dirty="0" smtClean="0"/>
              <a:t>şekli </a:t>
            </a:r>
            <a:r>
              <a:rPr lang="tr-TR" dirty="0"/>
              <a:t>kanser </a:t>
            </a:r>
            <a:r>
              <a:rPr lang="tr-TR" dirty="0" smtClean="0"/>
              <a:t>tipi, evresi </a:t>
            </a:r>
            <a:r>
              <a:rPr lang="tr-TR" dirty="0"/>
              <a:t>ve tedavisine göre karar verilmelidir</a:t>
            </a:r>
            <a:endParaRPr lang="en-US" dirty="0"/>
          </a:p>
          <a:p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4400" dirty="0">
                <a:solidFill>
                  <a:srgbClr val="FF0000"/>
                </a:solidFill>
              </a:rPr>
              <a:t>İlginiz için teşekkürler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Gebelikte Kanser </a:t>
            </a:r>
            <a:r>
              <a:rPr lang="tr-TR" b="1" dirty="0" smtClean="0">
                <a:solidFill>
                  <a:srgbClr val="FF0000"/>
                </a:solidFill>
              </a:rPr>
              <a:t>Yönetimi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D</a:t>
            </a:r>
            <a:r>
              <a:rPr lang="tr-TR" dirty="0" smtClean="0"/>
              <a:t>ikkat </a:t>
            </a:r>
            <a:r>
              <a:rPr lang="tr-TR" dirty="0"/>
              <a:t>edilecek </a:t>
            </a:r>
            <a:r>
              <a:rPr lang="tr-TR" dirty="0" smtClean="0"/>
              <a:t>öncellikli konular</a:t>
            </a:r>
            <a:r>
              <a:rPr lang="tr-TR" dirty="0"/>
              <a:t>;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- Kanserin tipi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- Kanserin </a:t>
            </a:r>
            <a:r>
              <a:rPr lang="tr-TR" dirty="0" err="1" smtClean="0"/>
              <a:t>prognozu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- Uygun </a:t>
            </a:r>
            <a:r>
              <a:rPr lang="tr-TR" dirty="0"/>
              <a:t>tedavisi </a:t>
            </a:r>
          </a:p>
          <a:p>
            <a:r>
              <a:rPr lang="tr-TR" dirty="0" smtClean="0"/>
              <a:t>Kanser </a:t>
            </a:r>
            <a:r>
              <a:rPr lang="tr-TR" dirty="0"/>
              <a:t>tanısı alan gebenin </a:t>
            </a:r>
            <a:r>
              <a:rPr lang="tr-TR" dirty="0" smtClean="0"/>
              <a:t>yönetiminde altın </a:t>
            </a:r>
            <a:r>
              <a:rPr lang="tr-TR" dirty="0"/>
              <a:t>kural;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«</a:t>
            </a:r>
            <a:r>
              <a:rPr lang="tr-TR" i="1" dirty="0" smtClean="0">
                <a:solidFill>
                  <a:srgbClr val="FF0000"/>
                </a:solidFill>
              </a:rPr>
              <a:t>Eğer </a:t>
            </a:r>
            <a:r>
              <a:rPr lang="tr-TR" i="1" dirty="0">
                <a:solidFill>
                  <a:srgbClr val="FF0000"/>
                </a:solidFill>
              </a:rPr>
              <a:t>mümkünse </a:t>
            </a:r>
            <a:r>
              <a:rPr lang="tr-TR" dirty="0">
                <a:solidFill>
                  <a:srgbClr val="FF0000"/>
                </a:solidFill>
              </a:rPr>
              <a:t>gebe </a:t>
            </a:r>
            <a:r>
              <a:rPr lang="tr-TR" dirty="0" smtClean="0">
                <a:solidFill>
                  <a:srgbClr val="FF0000"/>
                </a:solidFill>
              </a:rPr>
              <a:t>olan ve olmayan </a:t>
            </a:r>
            <a:r>
              <a:rPr lang="tr-TR" dirty="0">
                <a:solidFill>
                  <a:srgbClr val="FF0000"/>
                </a:solidFill>
              </a:rPr>
              <a:t>kadınlarda kanser tedavisi </a:t>
            </a:r>
            <a:r>
              <a:rPr lang="tr-TR" dirty="0" smtClean="0">
                <a:solidFill>
                  <a:srgbClr val="FF0000"/>
                </a:solidFill>
              </a:rPr>
              <a:t>aynıdır»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09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Gebelikte Kanser </a:t>
            </a:r>
            <a:r>
              <a:rPr lang="tr-TR" b="1" dirty="0" smtClean="0">
                <a:solidFill>
                  <a:srgbClr val="FF0000"/>
                </a:solidFill>
              </a:rPr>
              <a:t>Tanısı sıklıkla gecikir.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8539" y="1939782"/>
            <a:ext cx="99499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CEA </a:t>
            </a:r>
            <a:r>
              <a:rPr lang="tr-TR" dirty="0">
                <a:solidFill>
                  <a:srgbClr val="FF0000"/>
                </a:solidFill>
              </a:rPr>
              <a:t>ve CA19-9 </a:t>
            </a:r>
            <a:r>
              <a:rPr lang="tr-TR" dirty="0" smtClean="0">
                <a:solidFill>
                  <a:srgbClr val="FF0000"/>
                </a:solidFill>
              </a:rPr>
              <a:t>gebelik durumundan </a:t>
            </a:r>
            <a:r>
              <a:rPr lang="tr-TR" dirty="0">
                <a:solidFill>
                  <a:srgbClr val="FF0000"/>
                </a:solidFill>
              </a:rPr>
              <a:t>etkilenmez.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592956428"/>
              </p:ext>
            </p:extLst>
          </p:nvPr>
        </p:nvGraphicFramePr>
        <p:xfrm>
          <a:off x="2593731" y="1939782"/>
          <a:ext cx="6233746" cy="357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99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Diagnostik</a:t>
            </a:r>
            <a:r>
              <a:rPr lang="tr-TR" dirty="0">
                <a:solidFill>
                  <a:srgbClr val="FF0000"/>
                </a:solidFill>
              </a:rPr>
              <a:t> Görüntüleme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USG</a:t>
            </a:r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MRI; </a:t>
            </a:r>
            <a:r>
              <a:rPr lang="tr-TR" dirty="0"/>
              <a:t>güvenli </a:t>
            </a:r>
            <a:r>
              <a:rPr lang="tr-TR" dirty="0" smtClean="0"/>
              <a:t>yöntemlerden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b="1" dirty="0" smtClean="0"/>
              <a:t>- </a:t>
            </a:r>
            <a:r>
              <a:rPr lang="tr-TR" b="1" dirty="0" err="1" smtClean="0"/>
              <a:t>Gadolinium</a:t>
            </a:r>
            <a:r>
              <a:rPr lang="tr-TR" dirty="0" smtClean="0"/>
              <a:t>; gebelik kategori C – Önerilmez .</a:t>
            </a:r>
          </a:p>
          <a:p>
            <a:pPr marL="0" indent="0">
              <a:buNone/>
            </a:pPr>
            <a:r>
              <a:rPr lang="tr-TR" dirty="0" smtClean="0"/>
              <a:t>         * hayvanlarda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, </a:t>
            </a:r>
            <a:r>
              <a:rPr lang="tr-TR" dirty="0"/>
              <a:t>iskelet anomalileri, </a:t>
            </a:r>
            <a:r>
              <a:rPr lang="tr-TR" dirty="0" err="1"/>
              <a:t>viseral</a:t>
            </a:r>
            <a:r>
              <a:rPr lang="tr-TR" dirty="0"/>
              <a:t> </a:t>
            </a:r>
            <a:r>
              <a:rPr lang="tr-TR" dirty="0" smtClean="0"/>
              <a:t>anomaliler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İonize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radyasyon; </a:t>
            </a:r>
            <a:r>
              <a:rPr lang="tr-TR" dirty="0"/>
              <a:t>teorik olarak 3 zararlı </a:t>
            </a:r>
            <a:r>
              <a:rPr lang="tr-TR" dirty="0" err="1"/>
              <a:t>fetal</a:t>
            </a:r>
            <a:r>
              <a:rPr lang="tr-TR" dirty="0"/>
              <a:t> etkisi var;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1. Hücre </a:t>
            </a:r>
            <a:r>
              <a:rPr lang="tr-TR" dirty="0"/>
              <a:t>ölümü </a:t>
            </a:r>
            <a:r>
              <a:rPr lang="tr-TR" dirty="0" smtClean="0"/>
              <a:t>( </a:t>
            </a:r>
            <a:r>
              <a:rPr lang="tr-TR" dirty="0" err="1"/>
              <a:t>teratojen</a:t>
            </a:r>
            <a:r>
              <a:rPr lang="tr-TR" dirty="0"/>
              <a:t> sonuçlar),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2. </a:t>
            </a:r>
            <a:r>
              <a:rPr lang="tr-TR" dirty="0" err="1" smtClean="0"/>
              <a:t>Karsinogenez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3. </a:t>
            </a:r>
            <a:r>
              <a:rPr lang="tr-TR" dirty="0" err="1" smtClean="0"/>
              <a:t>Germ</a:t>
            </a:r>
            <a:r>
              <a:rPr lang="tr-TR" dirty="0" smtClean="0"/>
              <a:t> </a:t>
            </a:r>
            <a:r>
              <a:rPr lang="tr-TR" dirty="0"/>
              <a:t>hücrelerinde mutasyon ya da genetik etkiler. 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«bu </a:t>
            </a:r>
            <a:r>
              <a:rPr lang="tr-TR" b="1" dirty="0"/>
              <a:t>etkiler </a:t>
            </a:r>
            <a:r>
              <a:rPr lang="tr-TR" b="1" dirty="0" err="1"/>
              <a:t>diagnostik</a:t>
            </a:r>
            <a:r>
              <a:rPr lang="tr-TR" b="1" dirty="0"/>
              <a:t> çalışmalarda </a:t>
            </a:r>
            <a:r>
              <a:rPr lang="tr-TR" b="1" dirty="0" smtClean="0"/>
              <a:t>kullanılan </a:t>
            </a:r>
            <a:r>
              <a:rPr lang="tr-TR" b="1" dirty="0"/>
              <a:t>düşük dozlarda </a:t>
            </a:r>
            <a:r>
              <a:rPr lang="tr-TR" b="1" dirty="0" smtClean="0"/>
              <a:t> beklenmez»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2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6823" cy="8042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967653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4300" dirty="0"/>
          </a:p>
          <a:p>
            <a:r>
              <a:rPr lang="tr-TR" sz="8600" b="1" dirty="0">
                <a:solidFill>
                  <a:srgbClr val="FF0000"/>
                </a:solidFill>
              </a:rPr>
              <a:t>Genel olarak gebelikte kabul edilmiş güvenli doz &lt; 5 </a:t>
            </a:r>
            <a:r>
              <a:rPr lang="tr-TR" sz="8600" b="1" dirty="0" err="1" smtClean="0">
                <a:solidFill>
                  <a:srgbClr val="FF0000"/>
                </a:solidFill>
              </a:rPr>
              <a:t>rad</a:t>
            </a:r>
            <a:r>
              <a:rPr lang="tr-TR" sz="8600" b="1" dirty="0" smtClean="0">
                <a:solidFill>
                  <a:srgbClr val="FF0000"/>
                </a:solidFill>
              </a:rPr>
              <a:t> 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4300" dirty="0" smtClean="0"/>
          </a:p>
          <a:p>
            <a:pPr marL="0" indent="0">
              <a:buNone/>
            </a:pPr>
            <a:endParaRPr lang="tr-TR" sz="4300" dirty="0"/>
          </a:p>
          <a:p>
            <a:pPr marL="0" indent="0">
              <a:buNone/>
            </a:pPr>
            <a:endParaRPr lang="tr-TR" sz="4300" dirty="0" smtClean="0"/>
          </a:p>
          <a:p>
            <a:r>
              <a:rPr lang="tr-TR" sz="6200" dirty="0" smtClean="0"/>
              <a:t> Çoğu </a:t>
            </a:r>
            <a:r>
              <a:rPr lang="tr-TR" sz="6200" dirty="0" err="1"/>
              <a:t>radyoopak</a:t>
            </a:r>
            <a:r>
              <a:rPr lang="tr-TR" sz="6200" dirty="0"/>
              <a:t> ajanlar ve </a:t>
            </a:r>
            <a:r>
              <a:rPr lang="tr-TR" sz="6200" dirty="0" err="1"/>
              <a:t>iodin</a:t>
            </a:r>
            <a:r>
              <a:rPr lang="tr-TR" sz="6200" dirty="0"/>
              <a:t> </a:t>
            </a:r>
            <a:r>
              <a:rPr lang="tr-TR" sz="6200" dirty="0" err="1"/>
              <a:t>derivatiflerinin</a:t>
            </a:r>
            <a:r>
              <a:rPr lang="tr-TR" sz="6200" dirty="0"/>
              <a:t> insan çalışmaları yok. </a:t>
            </a:r>
            <a:endParaRPr lang="tr-TR" sz="6200" dirty="0" smtClean="0"/>
          </a:p>
          <a:p>
            <a:r>
              <a:rPr lang="tr-TR" sz="6200" dirty="0"/>
              <a:t> </a:t>
            </a:r>
            <a:r>
              <a:rPr lang="tr-TR" sz="6200" dirty="0" err="1" smtClean="0"/>
              <a:t>Radyoopak</a:t>
            </a:r>
            <a:r>
              <a:rPr lang="tr-TR" sz="6200" dirty="0" smtClean="0"/>
              <a:t>  </a:t>
            </a:r>
            <a:r>
              <a:rPr lang="tr-TR" sz="6200" dirty="0"/>
              <a:t>kontrast ajanlar kullanılmamalıdır</a:t>
            </a:r>
            <a:r>
              <a:rPr lang="tr-TR" sz="6200" dirty="0" smtClean="0"/>
              <a:t>.</a:t>
            </a:r>
          </a:p>
          <a:p>
            <a:r>
              <a:rPr lang="tr-TR" sz="6200" dirty="0" smtClean="0"/>
              <a:t> Radyoaktif </a:t>
            </a:r>
            <a:r>
              <a:rPr lang="tr-TR" sz="6200" dirty="0" err="1" smtClean="0"/>
              <a:t>iod</a:t>
            </a:r>
            <a:r>
              <a:rPr lang="tr-TR" sz="6200" dirty="0" smtClean="0"/>
              <a:t> plasentadan geçer ve </a:t>
            </a:r>
            <a:r>
              <a:rPr lang="tr-TR" sz="6200" dirty="0" err="1" smtClean="0"/>
              <a:t>fetal</a:t>
            </a:r>
            <a:r>
              <a:rPr lang="tr-TR" sz="6200" dirty="0" smtClean="0"/>
              <a:t> tiroidi etkiler, 12 </a:t>
            </a:r>
            <a:r>
              <a:rPr lang="tr-TR" sz="6200" dirty="0"/>
              <a:t>haftadan sonra kullanılırsa </a:t>
            </a:r>
            <a:r>
              <a:rPr lang="tr-TR" sz="6200" dirty="0" err="1"/>
              <a:t>neonatal</a:t>
            </a:r>
            <a:r>
              <a:rPr lang="tr-TR" sz="6200" dirty="0"/>
              <a:t> </a:t>
            </a:r>
            <a:r>
              <a:rPr lang="tr-TR" sz="6200" dirty="0" err="1"/>
              <a:t>hipotiroidisme</a:t>
            </a:r>
            <a:r>
              <a:rPr lang="tr-TR" sz="6200" dirty="0"/>
              <a:t> neden olur</a:t>
            </a:r>
            <a:r>
              <a:rPr lang="tr-TR" sz="6200" dirty="0" smtClean="0"/>
              <a:t>.</a:t>
            </a:r>
          </a:p>
          <a:p>
            <a:r>
              <a:rPr lang="tr-TR" sz="6200" dirty="0" smtClean="0"/>
              <a:t> Gebelikte</a:t>
            </a:r>
            <a:r>
              <a:rPr lang="tr-TR" sz="6200" dirty="0"/>
              <a:t>, kemik </a:t>
            </a:r>
            <a:r>
              <a:rPr lang="tr-TR" sz="6200" dirty="0" err="1"/>
              <a:t>scan</a:t>
            </a:r>
            <a:r>
              <a:rPr lang="tr-TR" sz="6200" dirty="0"/>
              <a:t>, BT ve PET </a:t>
            </a:r>
            <a:r>
              <a:rPr lang="tr-TR" sz="6200" dirty="0" err="1"/>
              <a:t>kontrendikedir</a:t>
            </a:r>
            <a:endParaRPr lang="en-US" sz="6200" dirty="0"/>
          </a:p>
          <a:p>
            <a:endParaRPr lang="tr-TR" sz="43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5548" b="19415"/>
          <a:stretch/>
        </p:blipFill>
        <p:spPr>
          <a:xfrm>
            <a:off x="2998176" y="2288047"/>
            <a:ext cx="5159619" cy="253218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949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Gebelik + Kanserde Cerrahi Tedavi prensipleri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Tanısal </a:t>
            </a:r>
            <a:r>
              <a:rPr lang="tr-TR" dirty="0"/>
              <a:t>/</a:t>
            </a:r>
            <a:r>
              <a:rPr lang="tr-TR" dirty="0" smtClean="0"/>
              <a:t> </a:t>
            </a:r>
            <a:r>
              <a:rPr lang="tr-TR" dirty="0" err="1"/>
              <a:t>terapötik</a:t>
            </a:r>
            <a:r>
              <a:rPr lang="tr-TR" dirty="0"/>
              <a:t> </a:t>
            </a:r>
            <a:r>
              <a:rPr lang="tr-TR" dirty="0" smtClean="0"/>
              <a:t>amaçla  </a:t>
            </a:r>
            <a:endParaRPr lang="tr-TR" dirty="0"/>
          </a:p>
          <a:p>
            <a:r>
              <a:rPr lang="tr-TR" dirty="0" smtClean="0"/>
              <a:t>Kanserli hastada ; Gebelik nedeniyle operasyon asla çok </a:t>
            </a:r>
            <a:r>
              <a:rPr lang="tr-TR" dirty="0"/>
              <a:t>fazla </a:t>
            </a:r>
            <a:r>
              <a:rPr lang="tr-TR" dirty="0" smtClean="0"/>
              <a:t>ertelenmemeli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Mümkünse </a:t>
            </a:r>
            <a:r>
              <a:rPr lang="tr-TR" b="1" dirty="0">
                <a:solidFill>
                  <a:srgbClr val="FF0000"/>
                </a:solidFill>
              </a:rPr>
              <a:t>2. </a:t>
            </a:r>
            <a:r>
              <a:rPr lang="tr-TR" b="1" dirty="0" err="1">
                <a:solidFill>
                  <a:srgbClr val="FF0000"/>
                </a:solidFill>
              </a:rPr>
              <a:t>trimesterda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yapılmalı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             -   İlk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err="1" smtClean="0"/>
              <a:t>anestezik</a:t>
            </a:r>
            <a:r>
              <a:rPr lang="tr-TR" dirty="0" smtClean="0"/>
              <a:t> maddelere bağlı  </a:t>
            </a:r>
            <a:r>
              <a:rPr lang="tr-TR" dirty="0" err="1" smtClean="0"/>
              <a:t>abort</a:t>
            </a:r>
            <a:r>
              <a:rPr lang="tr-TR" dirty="0" smtClean="0"/>
              <a:t> </a:t>
            </a:r>
            <a:r>
              <a:rPr lang="tr-TR" dirty="0"/>
              <a:t>riski </a:t>
            </a:r>
            <a:r>
              <a:rPr lang="tr-TR" dirty="0" smtClean="0"/>
              <a:t>fazla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-  3</a:t>
            </a:r>
            <a:r>
              <a:rPr lang="tr-TR" dirty="0"/>
              <a:t>.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smtClean="0"/>
              <a:t>kaval kompresyon,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büyümüş </a:t>
            </a:r>
            <a:r>
              <a:rPr lang="tr-TR" dirty="0" err="1"/>
              <a:t>uterus</a:t>
            </a:r>
            <a:r>
              <a:rPr lang="tr-TR" dirty="0"/>
              <a:t> nedeniyle teknik zorluk,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cerrahi müdahale nedeniyle </a:t>
            </a:r>
            <a:r>
              <a:rPr lang="tr-TR" dirty="0"/>
              <a:t>artmış erken doğum riski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cerrahi komplikasyonlar </a:t>
            </a:r>
            <a:r>
              <a:rPr lang="tr-TR" dirty="0"/>
              <a:t>(ör, kan kaybı) </a:t>
            </a:r>
            <a:r>
              <a:rPr lang="tr-TR" dirty="0" smtClean="0"/>
              <a:t>ve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anesteziye </a:t>
            </a:r>
            <a:r>
              <a:rPr lang="tr-TR" dirty="0"/>
              <a:t>bağlı komplikasyonlar </a:t>
            </a:r>
            <a:endParaRPr lang="tr-TR" dirty="0" smtClean="0"/>
          </a:p>
          <a:p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/>
              <a:t>prognoz</a:t>
            </a:r>
            <a:r>
              <a:rPr lang="tr-TR" dirty="0"/>
              <a:t> değişmeyecekse, cerrahi </a:t>
            </a:r>
            <a:r>
              <a:rPr lang="tr-TR" dirty="0" err="1"/>
              <a:t>tx</a:t>
            </a:r>
            <a:r>
              <a:rPr lang="tr-TR" dirty="0"/>
              <a:t> doğum sonrasına </a:t>
            </a:r>
            <a:r>
              <a:rPr lang="tr-TR" dirty="0" err="1" smtClean="0"/>
              <a:t>ertenmeli</a:t>
            </a:r>
            <a:endParaRPr lang="tr-TR" dirty="0" smtClean="0"/>
          </a:p>
          <a:p>
            <a:r>
              <a:rPr lang="tr-TR" dirty="0" smtClean="0"/>
              <a:t>Bölgesel anestezi genel anesteziye tercih edilir (</a:t>
            </a:r>
            <a:r>
              <a:rPr lang="tr-TR" dirty="0" err="1" smtClean="0"/>
              <a:t>airway</a:t>
            </a:r>
            <a:r>
              <a:rPr lang="tr-TR" dirty="0" smtClean="0"/>
              <a:t> yönetimi ve potansiyel </a:t>
            </a:r>
            <a:r>
              <a:rPr lang="tr-TR" dirty="0" err="1" smtClean="0"/>
              <a:t>aspirasyon</a:t>
            </a:r>
            <a:r>
              <a:rPr lang="tr-TR" dirty="0" smtClean="0"/>
              <a:t> riski) </a:t>
            </a:r>
          </a:p>
          <a:p>
            <a:r>
              <a:rPr lang="tr-TR" dirty="0" smtClean="0"/>
              <a:t>Operasyon sırasında </a:t>
            </a:r>
            <a:r>
              <a:rPr lang="tr-TR" dirty="0" err="1" smtClean="0"/>
              <a:t>fetal</a:t>
            </a:r>
            <a:r>
              <a:rPr lang="tr-TR" dirty="0" smtClean="0"/>
              <a:t> iyilik hali değerlendirilmelidir / Gerekli durumda acil c/s yapılmalıdır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4009</Words>
  <Application>Microsoft Office PowerPoint</Application>
  <PresentationFormat>Geniş ekran</PresentationFormat>
  <Paragraphs>504</Paragraphs>
  <Slides>45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Wingdings</vt:lpstr>
      <vt:lpstr>Office Teması</vt:lpstr>
      <vt:lpstr>GEBELİKTE GENİTAL VE NON-GENİTAL KANSERLERİN YÖNETİMİ</vt:lpstr>
      <vt:lpstr>PowerPoint Sunusu</vt:lpstr>
      <vt:lpstr>Gebelikte kanser insidansı 1/1000-1500 gebelik (1960 larda bu rakam 1/2000 ) </vt:lpstr>
      <vt:lpstr>Gebelikte Kanser Epidemiolojisi</vt:lpstr>
      <vt:lpstr>Gebelikte Kanser Yönetimi</vt:lpstr>
      <vt:lpstr>Gebelikte Kanser Tanısı sıklıkla gecikir.</vt:lpstr>
      <vt:lpstr>Diagnostik Görüntüleme</vt:lpstr>
      <vt:lpstr>PowerPoint Sunusu</vt:lpstr>
      <vt:lpstr>Gebelik + Kanserde Cerrahi Tedavi prensipleri</vt:lpstr>
      <vt:lpstr>Gebelikte Kemoterapi</vt:lpstr>
      <vt:lpstr>Gebelikte Kemoterapi</vt:lpstr>
      <vt:lpstr>Hedefe Yönelik İlaçlar</vt:lpstr>
      <vt:lpstr>Radyoterapi</vt:lpstr>
      <vt:lpstr>Gebelik moniterizasyonu ve Doğum </vt:lpstr>
      <vt:lpstr>Gebelikte Jinekolojik Kanserler</vt:lpstr>
      <vt:lpstr>Servikal Kanser</vt:lpstr>
      <vt:lpstr>                  Gebelikte Serviks Kanseri</vt:lpstr>
      <vt:lpstr>                   Erken Evre Serviks Kanseri</vt:lpstr>
      <vt:lpstr>                     Gebelikte Radikal Trakelektomi</vt:lpstr>
      <vt:lpstr>Lokal ileri hastalıkta (evre 1B1,1B2, 2A’ da ) gebeliğin devamı isteniyorsa evreleme yapılmalıdır. </vt:lpstr>
      <vt:lpstr>PowerPoint Sunusu</vt:lpstr>
      <vt:lpstr>                    Evre 1B ve daha ileri hastalıkta :KT</vt:lpstr>
      <vt:lpstr>PowerPoint Sunusu</vt:lpstr>
      <vt:lpstr>                Serviks Kanserinde Doğum Şekli ve Zamanlaması</vt:lpstr>
      <vt:lpstr>                 Gebelikte servikal kanserli hastalıkta prognoz</vt:lpstr>
      <vt:lpstr>                      Gebelikte Over Kanseri</vt:lpstr>
      <vt:lpstr>                     Epitelyal over tm: Cerrahi tedavi</vt:lpstr>
      <vt:lpstr>                  Gebelikte over kanserleri: KT ve neonatal sonuçlar</vt:lpstr>
      <vt:lpstr>PowerPoint Sunusu</vt:lpstr>
      <vt:lpstr>                      Borderline over kanserleri; Cerrahi Tedavi</vt:lpstr>
      <vt:lpstr>              Gebelikte Non-epitelyal Over Tümörleri</vt:lpstr>
      <vt:lpstr>Gebelikte Non-epitelyal Over Tümörleri</vt:lpstr>
      <vt:lpstr>Gebelikte Nadir jinekolojik Kanserler</vt:lpstr>
      <vt:lpstr>                            Gebelikle ilişkili meme kanseri </vt:lpstr>
      <vt:lpstr>                            Tanı </vt:lpstr>
      <vt:lpstr>                            Tedavi</vt:lpstr>
      <vt:lpstr>                                           Tedavi</vt:lpstr>
      <vt:lpstr>                 Hematolojik Kanserler</vt:lpstr>
      <vt:lpstr>Hematolojik Kanserlerde Tedavi Planı</vt:lpstr>
      <vt:lpstr>                          Lenfomalar</vt:lpstr>
      <vt:lpstr>Tiroid Kanseri </vt:lpstr>
      <vt:lpstr>Melanoma</vt:lpstr>
      <vt:lpstr>Kolon Kanseri</vt:lpstr>
      <vt:lpstr>Sonuç olarak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egekocakusak</dc:creator>
  <cp:lastModifiedBy>canan kabaca</cp:lastModifiedBy>
  <cp:revision>284</cp:revision>
  <dcterms:created xsi:type="dcterms:W3CDTF">2017-05-09T15:50:43Z</dcterms:created>
  <dcterms:modified xsi:type="dcterms:W3CDTF">2015-05-30T04:25:50Z</dcterms:modified>
</cp:coreProperties>
</file>