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9" r:id="rId3"/>
    <p:sldId id="439" r:id="rId4"/>
    <p:sldId id="378" r:id="rId5"/>
    <p:sldId id="384" r:id="rId6"/>
    <p:sldId id="389" r:id="rId7"/>
    <p:sldId id="390" r:id="rId8"/>
    <p:sldId id="387" r:id="rId9"/>
    <p:sldId id="383" r:id="rId10"/>
    <p:sldId id="375" r:id="rId11"/>
    <p:sldId id="391" r:id="rId12"/>
    <p:sldId id="440" r:id="rId13"/>
    <p:sldId id="423" r:id="rId14"/>
    <p:sldId id="392" r:id="rId15"/>
    <p:sldId id="363" r:id="rId16"/>
    <p:sldId id="424" r:id="rId17"/>
    <p:sldId id="438" r:id="rId18"/>
    <p:sldId id="385" r:id="rId19"/>
    <p:sldId id="386" r:id="rId20"/>
    <p:sldId id="393" r:id="rId21"/>
    <p:sldId id="388" r:id="rId22"/>
    <p:sldId id="425" r:id="rId23"/>
    <p:sldId id="426" r:id="rId24"/>
    <p:sldId id="396" r:id="rId25"/>
    <p:sldId id="394" r:id="rId26"/>
    <p:sldId id="427" r:id="rId27"/>
    <p:sldId id="437" r:id="rId28"/>
    <p:sldId id="436" r:id="rId29"/>
    <p:sldId id="397" r:id="rId30"/>
    <p:sldId id="398" r:id="rId31"/>
    <p:sldId id="428" r:id="rId32"/>
    <p:sldId id="435" r:id="rId33"/>
    <p:sldId id="413" r:id="rId34"/>
    <p:sldId id="395" r:id="rId35"/>
    <p:sldId id="417" r:id="rId36"/>
    <p:sldId id="416" r:id="rId37"/>
    <p:sldId id="400" r:id="rId38"/>
    <p:sldId id="421" r:id="rId39"/>
    <p:sldId id="405" r:id="rId40"/>
    <p:sldId id="401" r:id="rId41"/>
    <p:sldId id="431" r:id="rId42"/>
    <p:sldId id="406" r:id="rId43"/>
    <p:sldId id="432" r:id="rId44"/>
    <p:sldId id="430" r:id="rId45"/>
    <p:sldId id="422" r:id="rId46"/>
    <p:sldId id="419" r:id="rId47"/>
    <p:sldId id="328" r:id="rId48"/>
    <p:sldId id="433" r:id="rId49"/>
    <p:sldId id="44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94434" autoAdjust="0"/>
  </p:normalViewPr>
  <p:slideViewPr>
    <p:cSldViewPr>
      <p:cViewPr varScale="1">
        <p:scale>
          <a:sx n="70" d="100"/>
          <a:sy n="70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7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1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1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44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0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73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86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0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30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58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28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19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246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0B569E2-1DD5-4EE8-A959-85EFC3CA85A6}" type="datetimeFigureOut">
              <a:rPr lang="tr-TR" smtClean="0"/>
              <a:pPr/>
              <a:t>21.5.2017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EBA8CB5-B035-4F83-90F6-10B0118103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71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35200" y="1879136"/>
            <a:ext cx="8341256" cy="228306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tr-TR" sz="5400" dirty="0">
                <a:latin typeface="Calibri" panose="020F0502020204030204" pitchFamily="34" charset="0"/>
              </a:rPr>
              <a:t>Gebelikte </a:t>
            </a:r>
            <a:r>
              <a:rPr lang="tr-TR" sz="5400" dirty="0" err="1">
                <a:latin typeface="Calibri" panose="020F0502020204030204" pitchFamily="34" charset="0"/>
              </a:rPr>
              <a:t>Konstipasyon</a:t>
            </a:r>
            <a:r>
              <a:rPr lang="tr-TR" sz="5400" dirty="0">
                <a:latin typeface="Calibri" panose="020F0502020204030204" pitchFamily="34" charset="0"/>
              </a:rPr>
              <a:t> </a:t>
            </a:r>
            <a:br>
              <a:rPr lang="tr-TR" sz="5400" dirty="0">
                <a:latin typeface="Calibri" panose="020F0502020204030204" pitchFamily="34" charset="0"/>
              </a:rPr>
            </a:br>
            <a:r>
              <a:rPr lang="tr-TR" sz="5400" dirty="0">
                <a:latin typeface="Calibri" panose="020F0502020204030204" pitchFamily="34" charset="0"/>
              </a:rPr>
              <a:t> ve Yönetimi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32536" y="4365105"/>
            <a:ext cx="5604952" cy="249289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r-TR" sz="2000" b="1" dirty="0">
                <a:latin typeface="Calibri" panose="020F0502020204030204" pitchFamily="34" charset="0"/>
              </a:rPr>
              <a:t>Prof. Dr. Recep YILDIZHAN</a:t>
            </a:r>
          </a:p>
          <a:p>
            <a:pPr algn="ctr">
              <a:lnSpc>
                <a:spcPct val="120000"/>
              </a:lnSpc>
            </a:pPr>
            <a:r>
              <a:rPr lang="tr-TR" sz="2000" b="1" dirty="0">
                <a:latin typeface="Calibri" panose="020F0502020204030204" pitchFamily="34" charset="0"/>
              </a:rPr>
              <a:t>Yüzüncü Yıl Üniversitesi Tıp Fakültesi </a:t>
            </a:r>
          </a:p>
          <a:p>
            <a:pPr algn="ctr">
              <a:lnSpc>
                <a:spcPct val="120000"/>
              </a:lnSpc>
            </a:pPr>
            <a:r>
              <a:rPr lang="tr-TR" sz="2000" b="1" dirty="0">
                <a:latin typeface="Calibri" panose="020F0502020204030204" pitchFamily="34" charset="0"/>
              </a:rPr>
              <a:t>Kadın Hastalıkları ve Doğum AD, </a:t>
            </a:r>
            <a:r>
              <a:rPr lang="tr-TR" sz="2000" b="1" dirty="0" err="1">
                <a:latin typeface="Calibri" panose="020F0502020204030204" pitchFamily="34" charset="0"/>
              </a:rPr>
              <a:t>Perinatoloji</a:t>
            </a:r>
            <a:r>
              <a:rPr lang="tr-TR" sz="2000" b="1" dirty="0">
                <a:latin typeface="Calibri" panose="020F0502020204030204" pitchFamily="34" charset="0"/>
              </a:rPr>
              <a:t> BD</a:t>
            </a:r>
          </a:p>
          <a:p>
            <a:pPr algn="ctr">
              <a:lnSpc>
                <a:spcPct val="120000"/>
              </a:lnSpc>
            </a:pPr>
            <a:r>
              <a:rPr lang="tr-TR" sz="2000" b="1" dirty="0">
                <a:latin typeface="Calibri" panose="020F0502020204030204" pitchFamily="34" charset="0"/>
              </a:rPr>
              <a:t>Van, Türkiye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00" y="260648"/>
            <a:ext cx="1618488" cy="1618488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596263" cy="15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057259"/>
          </a:xfrm>
        </p:spPr>
        <p:txBody>
          <a:bodyPr/>
          <a:lstStyle/>
          <a:p>
            <a:r>
              <a:rPr lang="tr-TR" dirty="0" err="1">
                <a:latin typeface="Calibri" panose="020F0502020204030204" pitchFamily="34" charset="0"/>
              </a:rPr>
              <a:t>Konstipasyon</a:t>
            </a:r>
            <a:r>
              <a:rPr lang="tr-TR" dirty="0">
                <a:latin typeface="Calibri" panose="020F0502020204030204" pitchFamily="34" charset="0"/>
              </a:rPr>
              <a:t> risk faktörleri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907" y="2156418"/>
            <a:ext cx="4136802" cy="45319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latin typeface="Calibri" panose="020F0502020204030204" pitchFamily="34" charset="0"/>
              </a:rPr>
              <a:t>1. </a:t>
            </a:r>
            <a:r>
              <a:rPr lang="tr-TR" sz="1800" dirty="0" err="1" smtClean="0">
                <a:latin typeface="Calibri" panose="020F0502020204030204" pitchFamily="34" charset="0"/>
              </a:rPr>
              <a:t>Yenidoğan</a:t>
            </a:r>
            <a:r>
              <a:rPr lang="tr-TR" sz="1800" dirty="0" smtClean="0">
                <a:latin typeface="Calibri" panose="020F0502020204030204" pitchFamily="34" charset="0"/>
              </a:rPr>
              <a:t> </a:t>
            </a:r>
            <a:r>
              <a:rPr lang="tr-TR" sz="1800" dirty="0">
                <a:latin typeface="Calibri" panose="020F0502020204030204" pitchFamily="34" charset="0"/>
              </a:rPr>
              <a:t>ve çocuklar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latin typeface="Calibri" panose="020F0502020204030204" pitchFamily="34" charset="0"/>
              </a:rPr>
              <a:t>2. 55 yaş üzeri yetişkinler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latin typeface="Calibri" panose="020F0502020204030204" pitchFamily="34" charset="0"/>
              </a:rPr>
              <a:t>3. Yakın zamanda geçirilmiş </a:t>
            </a:r>
            <a:r>
              <a:rPr lang="tr-TR" sz="1800" dirty="0" err="1">
                <a:latin typeface="Calibri" panose="020F0502020204030204" pitchFamily="34" charset="0"/>
              </a:rPr>
              <a:t>abdominal</a:t>
            </a:r>
            <a:r>
              <a:rPr lang="tr-TR" sz="1800" dirty="0">
                <a:latin typeface="Calibri" panose="020F0502020204030204" pitchFamily="34" charset="0"/>
              </a:rPr>
              <a:t> veya </a:t>
            </a:r>
            <a:r>
              <a:rPr lang="tr-TR" sz="1800" dirty="0" err="1">
                <a:latin typeface="Calibri" panose="020F0502020204030204" pitchFamily="34" charset="0"/>
              </a:rPr>
              <a:t>perianal</a:t>
            </a:r>
            <a:r>
              <a:rPr lang="tr-TR" sz="1800" dirty="0">
                <a:latin typeface="Calibri" panose="020F0502020204030204" pitchFamily="34" charset="0"/>
              </a:rPr>
              <a:t>-</a:t>
            </a:r>
            <a:r>
              <a:rPr lang="tr-TR" sz="1800" dirty="0" err="1">
                <a:latin typeface="Calibri" panose="020F0502020204030204" pitchFamily="34" charset="0"/>
              </a:rPr>
              <a:t>pelvik</a:t>
            </a:r>
            <a:r>
              <a:rPr lang="tr-TR" sz="1800" dirty="0">
                <a:latin typeface="Calibri" panose="020F0502020204030204" pitchFamily="34" charset="0"/>
              </a:rPr>
              <a:t> cerrahi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b="1" dirty="0">
                <a:latin typeface="Calibri" panose="020F0502020204030204" pitchFamily="34" charset="0"/>
              </a:rPr>
              <a:t>4. Gebelik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latin typeface="Calibri" panose="020F0502020204030204" pitchFamily="34" charset="0"/>
              </a:rPr>
              <a:t>5. </a:t>
            </a:r>
            <a:r>
              <a:rPr lang="tr-TR" sz="1800" dirty="0" err="1">
                <a:latin typeface="Calibri" panose="020F0502020204030204" pitchFamily="34" charset="0"/>
              </a:rPr>
              <a:t>Sedanter</a:t>
            </a:r>
            <a:r>
              <a:rPr lang="tr-TR" sz="1800" dirty="0">
                <a:latin typeface="Calibri" panose="020F0502020204030204" pitchFamily="34" charset="0"/>
              </a:rPr>
              <a:t> yaşam tarzı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1800" dirty="0">
                <a:latin typeface="Calibri" panose="020F0502020204030204" pitchFamily="34" charset="0"/>
              </a:rPr>
              <a:t>6. </a:t>
            </a:r>
            <a:r>
              <a:rPr lang="tr-TR" sz="1800" dirty="0" smtClean="0">
                <a:latin typeface="Calibri" panose="020F0502020204030204" pitchFamily="34" charset="0"/>
              </a:rPr>
              <a:t>Liften</a:t>
            </a:r>
            <a:r>
              <a:rPr lang="es-ES" sz="1800" dirty="0" smtClean="0">
                <a:latin typeface="Calibri" panose="020F0502020204030204" pitchFamily="34" charset="0"/>
              </a:rPr>
              <a:t> </a:t>
            </a:r>
            <a:r>
              <a:rPr lang="es-ES" sz="1800" dirty="0">
                <a:latin typeface="Calibri" panose="020F0502020204030204" pitchFamily="34" charset="0"/>
              </a:rPr>
              <a:t>ve sudan yetersiz diyet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latin typeface="Calibri" panose="020F0502020204030204" pitchFamily="34" charset="0"/>
              </a:rPr>
              <a:t>7. </a:t>
            </a:r>
            <a:r>
              <a:rPr lang="tr-TR" sz="1800" dirty="0" err="1">
                <a:latin typeface="Calibri" panose="020F0502020204030204" pitchFamily="34" charset="0"/>
              </a:rPr>
              <a:t>Polifarmasi</a:t>
            </a:r>
            <a:r>
              <a:rPr lang="tr-TR" sz="1800" dirty="0">
                <a:latin typeface="Calibri" panose="020F0502020204030204" pitchFamily="34" charset="0"/>
              </a:rPr>
              <a:t> (özellikle yaşlılarda)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>
                <a:latin typeface="Calibri" panose="020F0502020204030204" pitchFamily="34" charset="0"/>
              </a:rPr>
              <a:t>8. </a:t>
            </a:r>
            <a:r>
              <a:rPr lang="tr-TR" sz="1800" dirty="0" err="1">
                <a:latin typeface="Calibri" panose="020F0502020204030204" pitchFamily="34" charset="0"/>
              </a:rPr>
              <a:t>Laksatiflerin</a:t>
            </a:r>
            <a:r>
              <a:rPr lang="tr-TR" sz="1800" dirty="0">
                <a:latin typeface="Calibri" panose="020F0502020204030204" pitchFamily="34" charset="0"/>
              </a:rPr>
              <a:t> kötüye </a:t>
            </a:r>
            <a:r>
              <a:rPr lang="tr-TR" sz="1800" dirty="0" smtClean="0">
                <a:latin typeface="Calibri" panose="020F0502020204030204" pitchFamily="34" charset="0"/>
              </a:rPr>
              <a:t>kullanımı</a:t>
            </a:r>
            <a:endParaRPr lang="tr-TR" sz="1800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6000" contrast="27000"/>
          </a:blip>
          <a:srcRect/>
          <a:stretch>
            <a:fillRect/>
          </a:stretch>
        </p:blipFill>
        <p:spPr bwMode="auto">
          <a:xfrm>
            <a:off x="7596336" y="499533"/>
            <a:ext cx="1264940" cy="12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4801278" y="2139037"/>
            <a:ext cx="43559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9. </a:t>
            </a:r>
            <a:r>
              <a:rPr lang="tr-TR" dirty="0">
                <a:latin typeface="Calibri" panose="020F0502020204030204" pitchFamily="34" charset="0"/>
              </a:rPr>
              <a:t>Bakım hastaları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10. </a:t>
            </a:r>
            <a:r>
              <a:rPr lang="tr-TR" dirty="0">
                <a:latin typeface="Calibri" panose="020F0502020204030204" pitchFamily="34" charset="0"/>
              </a:rPr>
              <a:t>Seyahat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11. </a:t>
            </a:r>
            <a:r>
              <a:rPr lang="tr-TR" dirty="0">
                <a:latin typeface="Calibri" panose="020F0502020204030204" pitchFamily="34" charset="0"/>
              </a:rPr>
              <a:t>Kronik kabızlık öyküsü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12. </a:t>
            </a:r>
            <a:r>
              <a:rPr lang="tr-TR" dirty="0" err="1">
                <a:latin typeface="Calibri" panose="020F0502020204030204" pitchFamily="34" charset="0"/>
              </a:rPr>
              <a:t>Skleroderma</a:t>
            </a:r>
            <a:r>
              <a:rPr lang="tr-TR" dirty="0">
                <a:latin typeface="Calibri" panose="020F0502020204030204" pitchFamily="34" charset="0"/>
              </a:rPr>
              <a:t> ve </a:t>
            </a:r>
            <a:r>
              <a:rPr lang="tr-TR" dirty="0" err="1">
                <a:latin typeface="Calibri" panose="020F0502020204030204" pitchFamily="34" charset="0"/>
              </a:rPr>
              <a:t>lupus</a:t>
            </a:r>
            <a:r>
              <a:rPr lang="tr-TR" dirty="0">
                <a:latin typeface="Calibri" panose="020F0502020204030204" pitchFamily="34" charset="0"/>
              </a:rPr>
              <a:t> gibi bağ dokusu </a:t>
            </a:r>
            <a:r>
              <a:rPr lang="tr-TR" dirty="0" smtClean="0">
                <a:latin typeface="Calibri" panose="020F0502020204030204" pitchFamily="34" charset="0"/>
              </a:rPr>
              <a:t> hastalıkları</a:t>
            </a: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13. </a:t>
            </a:r>
            <a:r>
              <a:rPr lang="tr-TR" dirty="0" err="1">
                <a:latin typeface="Calibri" panose="020F0502020204030204" pitchFamily="34" charset="0"/>
              </a:rPr>
              <a:t>Hipotroidi</a:t>
            </a: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14. </a:t>
            </a:r>
            <a:r>
              <a:rPr lang="tr-TR" dirty="0">
                <a:latin typeface="Calibri" panose="020F0502020204030204" pitchFamily="34" charset="0"/>
              </a:rPr>
              <a:t>İlaçlar</a:t>
            </a:r>
          </a:p>
        </p:txBody>
      </p:sp>
    </p:spTree>
    <p:extLst>
      <p:ext uri="{BB962C8B-B14F-4D97-AF65-F5344CB8AC3E}">
        <p14:creationId xmlns:p14="http://schemas.microsoft.com/office/powerpoint/2010/main" val="13780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0931" y="1556792"/>
            <a:ext cx="8079581" cy="938118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</a:rPr>
              <a:t>Gebelikte </a:t>
            </a:r>
            <a:r>
              <a:rPr lang="tr-TR" sz="4000" dirty="0" err="1" smtClean="0">
                <a:latin typeface="Calibri" panose="020F0502020204030204" pitchFamily="34" charset="0"/>
              </a:rPr>
              <a:t>konstipasyon</a:t>
            </a:r>
            <a:endParaRPr lang="tr-TR" sz="40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8039" y="2859511"/>
            <a:ext cx="8424935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latin typeface="Calibri" panose="020F0502020204030204" pitchFamily="34" charset="0"/>
              </a:rPr>
              <a:t>Çocukluk </a:t>
            </a:r>
            <a:r>
              <a:rPr lang="tr-TR" b="1" dirty="0">
                <a:latin typeface="Calibri" panose="020F0502020204030204" pitchFamily="34" charset="0"/>
              </a:rPr>
              <a:t>çağında </a:t>
            </a:r>
            <a:r>
              <a:rPr lang="tr-TR" b="1" dirty="0" err="1">
                <a:latin typeface="Calibri" panose="020F0502020204030204" pitchFamily="34" charset="0"/>
              </a:rPr>
              <a:t>konstipasyon</a:t>
            </a:r>
            <a:r>
              <a:rPr lang="tr-TR" b="1" dirty="0">
                <a:latin typeface="Calibri" panose="020F0502020204030204" pitchFamily="34" charset="0"/>
              </a:rPr>
              <a:t> erkeklerde daha fazla görülmekte iken </a:t>
            </a:r>
            <a:r>
              <a:rPr lang="tr-TR" b="1" dirty="0" err="1">
                <a:latin typeface="Calibri" panose="020F0502020204030204" pitchFamily="34" charset="0"/>
              </a:rPr>
              <a:t>reprodüktif</a:t>
            </a:r>
            <a:r>
              <a:rPr lang="tr-TR" b="1" dirty="0">
                <a:latin typeface="Calibri" panose="020F0502020204030204" pitchFamily="34" charset="0"/>
              </a:rPr>
              <a:t> dönemde kadınlarda daha sıktır.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Gebede GIS yakınması sık olup </a:t>
            </a:r>
            <a:r>
              <a:rPr lang="tr-TR" b="1" dirty="0" smtClean="0">
                <a:latin typeface="Calibri" panose="020F0502020204030204" pitchFamily="34" charset="0"/>
              </a:rPr>
              <a:t>bulantı-kusma ön plandadır</a:t>
            </a:r>
            <a:r>
              <a:rPr lang="tr-TR" dirty="0" smtClean="0">
                <a:latin typeface="Calibri" panose="020F0502020204030204" pitchFamily="34" charset="0"/>
              </a:rPr>
              <a:t>. Bunu gebelerin yaklaşık yarısında görülen </a:t>
            </a:r>
            <a:r>
              <a:rPr lang="tr-TR" b="1" dirty="0" err="1" smtClean="0">
                <a:latin typeface="Calibri" panose="020F0502020204030204" pitchFamily="34" charset="0"/>
              </a:rPr>
              <a:t>konstipasyon</a:t>
            </a:r>
            <a:r>
              <a:rPr lang="tr-TR" b="1" dirty="0" smtClean="0">
                <a:latin typeface="Calibri" panose="020F0502020204030204" pitchFamily="34" charset="0"/>
              </a:rPr>
              <a:t> izler.</a:t>
            </a:r>
            <a:endParaRPr lang="tr-T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5906295" cy="928129"/>
          </a:xfrm>
        </p:spPr>
        <p:txBody>
          <a:bodyPr/>
          <a:lstStyle/>
          <a:p>
            <a:r>
              <a:rPr lang="tr-TR" dirty="0" smtClean="0">
                <a:latin typeface="Calibri" panose="020F0502020204030204" pitchFamily="34" charset="0"/>
              </a:rPr>
              <a:t>Gebelikte </a:t>
            </a:r>
            <a:r>
              <a:rPr lang="tr-TR" dirty="0" err="1" smtClean="0">
                <a:latin typeface="Calibri" panose="020F0502020204030204" pitchFamily="34" charset="0"/>
              </a:rPr>
              <a:t>Konstipasyon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1916832"/>
            <a:ext cx="8065294" cy="4824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tr-TR" b="1" dirty="0" err="1" smtClean="0">
                <a:latin typeface="Calibri" panose="020F0502020204030204" pitchFamily="34" charset="0"/>
              </a:rPr>
              <a:t>Konstipasyon</a:t>
            </a:r>
            <a:r>
              <a:rPr lang="tr-TR" b="1" dirty="0" smtClean="0">
                <a:latin typeface="Calibri" panose="020F0502020204030204" pitchFamily="34" charset="0"/>
              </a:rPr>
              <a:t>, değişen </a:t>
            </a:r>
            <a:r>
              <a:rPr lang="tr-TR" b="1" dirty="0">
                <a:latin typeface="Calibri" panose="020F0502020204030204" pitchFamily="34" charset="0"/>
              </a:rPr>
              <a:t>hormon seviyelerinin GIS üzerindeki etkisi, büyümekte olan fetüsün mekanik etkileri, azalmış fiziksel aktivite ve beslenme alışkanlıklarındaki değişikliklerin kombinasyonunun sonucudur.</a:t>
            </a:r>
          </a:p>
          <a:p>
            <a:r>
              <a:rPr lang="tr-TR" sz="1700" dirty="0">
                <a:latin typeface="Calibri" panose="020F0502020204030204" pitchFamily="34" charset="0"/>
              </a:rPr>
              <a:t>(</a:t>
            </a:r>
            <a:r>
              <a:rPr lang="tr-TR" sz="1700" dirty="0" err="1">
                <a:latin typeface="Calibri" panose="020F0502020204030204" pitchFamily="34" charset="0"/>
              </a:rPr>
              <a:t>Cullen</a:t>
            </a:r>
            <a:r>
              <a:rPr lang="tr-TR" sz="1700" dirty="0">
                <a:latin typeface="Calibri" panose="020F0502020204030204" pitchFamily="34" charset="0"/>
              </a:rPr>
              <a:t>, G., Best </a:t>
            </a:r>
            <a:r>
              <a:rPr lang="tr-TR" sz="1700" dirty="0" err="1">
                <a:latin typeface="Calibri" panose="020F0502020204030204" pitchFamily="34" charset="0"/>
              </a:rPr>
              <a:t>Pract</a:t>
            </a:r>
            <a:r>
              <a:rPr lang="tr-TR" sz="1700" dirty="0">
                <a:latin typeface="Calibri" panose="020F0502020204030204" pitchFamily="34" charset="0"/>
              </a:rPr>
              <a:t> </a:t>
            </a:r>
            <a:r>
              <a:rPr lang="tr-TR" sz="1700" dirty="0" err="1">
                <a:latin typeface="Calibri" panose="020F0502020204030204" pitchFamily="34" charset="0"/>
              </a:rPr>
              <a:t>Res</a:t>
            </a:r>
            <a:r>
              <a:rPr lang="tr-TR" sz="1700" dirty="0">
                <a:latin typeface="Calibri" panose="020F0502020204030204" pitchFamily="34" charset="0"/>
              </a:rPr>
              <a:t> </a:t>
            </a:r>
            <a:r>
              <a:rPr lang="tr-TR" sz="1700" dirty="0" err="1">
                <a:latin typeface="Calibri" panose="020F0502020204030204" pitchFamily="34" charset="0"/>
              </a:rPr>
              <a:t>Clin</a:t>
            </a:r>
            <a:r>
              <a:rPr lang="tr-TR" sz="1700" dirty="0">
                <a:latin typeface="Calibri" panose="020F0502020204030204" pitchFamily="34" charset="0"/>
              </a:rPr>
              <a:t> </a:t>
            </a:r>
            <a:r>
              <a:rPr lang="tr-TR" sz="1700" dirty="0" err="1">
                <a:latin typeface="Calibri" panose="020F0502020204030204" pitchFamily="34" charset="0"/>
              </a:rPr>
              <a:t>Gastroenterol</a:t>
            </a:r>
            <a:r>
              <a:rPr lang="tr-TR" sz="1700" dirty="0">
                <a:latin typeface="Calibri" panose="020F0502020204030204" pitchFamily="34" charset="0"/>
              </a:rPr>
              <a:t>, 2007</a:t>
            </a:r>
            <a:r>
              <a:rPr lang="tr-TR" sz="1700" dirty="0" smtClean="0">
                <a:latin typeface="Calibri" panose="020F0502020204030204" pitchFamily="34" charset="0"/>
              </a:rPr>
              <a:t>).</a:t>
            </a:r>
          </a:p>
          <a:p>
            <a:endParaRPr lang="tr-TR" sz="1700" dirty="0"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b="1" dirty="0" smtClean="0">
                <a:latin typeface="Calibri" panose="020F0502020204030204" pitchFamily="34" charset="0"/>
              </a:rPr>
              <a:t>Rahatsızlık</a:t>
            </a:r>
            <a:r>
              <a:rPr lang="tr-TR" b="1" dirty="0">
                <a:latin typeface="Calibri" panose="020F0502020204030204" pitchFamily="34" charset="0"/>
              </a:rPr>
              <a:t>, aşırı gerginlik, seyrek </a:t>
            </a:r>
            <a:r>
              <a:rPr lang="tr-TR" b="1" dirty="0" err="1" smtClean="0">
                <a:latin typeface="Calibri" panose="020F0502020204030204" pitchFamily="34" charset="0"/>
              </a:rPr>
              <a:t>defakasyon</a:t>
            </a:r>
            <a:r>
              <a:rPr lang="tr-TR" b="1" dirty="0" smtClean="0">
                <a:latin typeface="Calibri" panose="020F0502020204030204" pitchFamily="34" charset="0"/>
              </a:rPr>
              <a:t>, </a:t>
            </a:r>
            <a:r>
              <a:rPr lang="tr-TR" b="1" dirty="0">
                <a:latin typeface="Calibri" panose="020F0502020204030204" pitchFamily="34" charset="0"/>
              </a:rPr>
              <a:t>sert veya yumrulu </a:t>
            </a:r>
            <a:r>
              <a:rPr lang="tr-TR" b="1" dirty="0" err="1" smtClean="0">
                <a:latin typeface="Calibri" panose="020F0502020204030204" pitchFamily="34" charset="0"/>
              </a:rPr>
              <a:t>gaitalama</a:t>
            </a:r>
            <a:r>
              <a:rPr lang="tr-TR" b="1" dirty="0">
                <a:latin typeface="Calibri" panose="020F0502020204030204" pitchFamily="34" charset="0"/>
              </a:rPr>
              <a:t>, eksik boşalma hissi ve sık olmayan </a:t>
            </a:r>
            <a:r>
              <a:rPr lang="tr-TR" b="1" dirty="0" smtClean="0">
                <a:latin typeface="Calibri" panose="020F0502020204030204" pitchFamily="34" charset="0"/>
              </a:rPr>
              <a:t>barsak </a:t>
            </a:r>
            <a:r>
              <a:rPr lang="tr-TR" b="1" dirty="0">
                <a:latin typeface="Calibri" panose="020F0502020204030204" pitchFamily="34" charset="0"/>
              </a:rPr>
              <a:t>hareketi ile karakterizedir. </a:t>
            </a:r>
          </a:p>
          <a:p>
            <a:r>
              <a:rPr lang="tr-TR" sz="1600" dirty="0">
                <a:latin typeface="Calibri" panose="020F0502020204030204" pitchFamily="34" charset="0"/>
              </a:rPr>
              <a:t>(</a:t>
            </a:r>
            <a:r>
              <a:rPr lang="tr-TR" sz="1600" dirty="0" err="1">
                <a:latin typeface="Calibri" panose="020F0502020204030204" pitchFamily="34" charset="0"/>
              </a:rPr>
              <a:t>Bradley</a:t>
            </a:r>
            <a:r>
              <a:rPr lang="tr-TR" sz="1600" dirty="0">
                <a:latin typeface="Calibri" panose="020F0502020204030204" pitchFamily="34" charset="0"/>
              </a:rPr>
              <a:t>, CS. </a:t>
            </a:r>
            <a:r>
              <a:rPr lang="tr-TR" sz="1600" dirty="0" err="1">
                <a:latin typeface="Calibri" panose="020F0502020204030204" pitchFamily="34" charset="0"/>
              </a:rPr>
              <a:t>Obstet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</a:rPr>
              <a:t>Gynecol</a:t>
            </a:r>
            <a:r>
              <a:rPr lang="tr-TR" sz="1600" dirty="0">
                <a:latin typeface="Calibri" panose="020F0502020204030204" pitchFamily="34" charset="0"/>
              </a:rPr>
              <a:t>, 2007</a:t>
            </a:r>
            <a:r>
              <a:rPr lang="tr-TR" sz="1600" dirty="0" smtClean="0">
                <a:latin typeface="Calibri" panose="020F0502020204030204" pitchFamily="34" charset="0"/>
              </a:rPr>
              <a:t>)</a:t>
            </a:r>
          </a:p>
          <a:p>
            <a:endParaRPr lang="tr-TR" sz="1600" dirty="0">
              <a:latin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87" y="20704"/>
            <a:ext cx="2411760" cy="178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8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021855" cy="928129"/>
          </a:xfrm>
        </p:spPr>
        <p:txBody>
          <a:bodyPr/>
          <a:lstStyle/>
          <a:p>
            <a:r>
              <a:rPr lang="tr-TR" dirty="0" smtClean="0">
                <a:latin typeface="Calibri" panose="020F0502020204030204" pitchFamily="34" charset="0"/>
              </a:rPr>
              <a:t>Gebelikte </a:t>
            </a:r>
            <a:r>
              <a:rPr lang="tr-TR" dirty="0" err="1" smtClean="0">
                <a:latin typeface="Calibri" panose="020F0502020204030204" pitchFamily="34" charset="0"/>
              </a:rPr>
              <a:t>Konstipasyon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260785"/>
            <a:ext cx="8496944" cy="559721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Calibri" panose="020F0502020204030204" pitchFamily="34" charset="0"/>
              </a:rPr>
              <a:t> </a:t>
            </a:r>
            <a:r>
              <a:rPr lang="tr-TR" sz="2800" b="1" dirty="0" smtClean="0">
                <a:latin typeface="Calibri" panose="020F0502020204030204" pitchFamily="34" charset="0"/>
              </a:rPr>
              <a:t>Gebeliğin </a:t>
            </a:r>
            <a:r>
              <a:rPr lang="tr-TR" sz="2800" b="1" dirty="0">
                <a:latin typeface="Calibri" panose="020F0502020204030204" pitchFamily="34" charset="0"/>
              </a:rPr>
              <a:t>ilk </a:t>
            </a:r>
            <a:r>
              <a:rPr lang="tr-TR" sz="2800" b="1" dirty="0" err="1">
                <a:latin typeface="Calibri" panose="020F0502020204030204" pitchFamily="34" charset="0"/>
              </a:rPr>
              <a:t>trimesteri</a:t>
            </a:r>
            <a:r>
              <a:rPr lang="tr-TR" sz="2800" b="1" dirty="0">
                <a:latin typeface="Calibri" panose="020F0502020204030204" pitchFamily="34" charset="0"/>
              </a:rPr>
              <a:t> veya </a:t>
            </a:r>
            <a:r>
              <a:rPr lang="tr-TR" sz="2800" b="1" dirty="0" err="1">
                <a:latin typeface="Calibri" panose="020F0502020204030204" pitchFamily="34" charset="0"/>
              </a:rPr>
              <a:t>postpartum</a:t>
            </a:r>
            <a:r>
              <a:rPr lang="tr-TR" sz="2800" b="1" dirty="0">
                <a:latin typeface="Calibri" panose="020F0502020204030204" pitchFamily="34" charset="0"/>
              </a:rPr>
              <a:t> dönemde </a:t>
            </a:r>
            <a:r>
              <a:rPr lang="tr-TR" sz="2800" b="1" dirty="0" err="1">
                <a:latin typeface="Calibri" panose="020F0502020204030204" pitchFamily="34" charset="0"/>
              </a:rPr>
              <a:t>gastrointestinal</a:t>
            </a:r>
            <a:r>
              <a:rPr lang="tr-TR" sz="2800" b="1" dirty="0">
                <a:latin typeface="Calibri" panose="020F0502020204030204" pitchFamily="34" charset="0"/>
              </a:rPr>
              <a:t> </a:t>
            </a:r>
            <a:r>
              <a:rPr lang="tr-TR" sz="2800" b="1" dirty="0" smtClean="0">
                <a:latin typeface="Calibri" panose="020F0502020204030204" pitchFamily="34" charset="0"/>
              </a:rPr>
              <a:t>geçiş </a:t>
            </a:r>
            <a:r>
              <a:rPr lang="tr-TR" sz="2800" dirty="0" smtClean="0">
                <a:latin typeface="Calibri" panose="020F0502020204030204" pitchFamily="34" charset="0"/>
              </a:rPr>
              <a:t>süresini </a:t>
            </a:r>
            <a:r>
              <a:rPr lang="tr-TR" sz="2800" dirty="0">
                <a:latin typeface="Calibri" panose="020F0502020204030204" pitchFamily="34" charset="0"/>
              </a:rPr>
              <a:t>75-99 dakika arası iken </a:t>
            </a:r>
            <a:r>
              <a:rPr lang="tr-TR" sz="2800" dirty="0" smtClean="0">
                <a:latin typeface="Calibri" panose="020F0502020204030204" pitchFamily="34" charset="0"/>
              </a:rPr>
              <a:t>2. ve 3.trimesterde </a:t>
            </a:r>
            <a:r>
              <a:rPr lang="tr-TR" sz="2800" dirty="0">
                <a:latin typeface="Calibri" panose="020F0502020204030204" pitchFamily="34" charset="0"/>
              </a:rPr>
              <a:t>bu süre 125 ila 137 dakika </a:t>
            </a:r>
            <a:r>
              <a:rPr lang="tr-TR" sz="2800" b="1" dirty="0">
                <a:latin typeface="Calibri" panose="020F0502020204030204" pitchFamily="34" charset="0"/>
              </a:rPr>
              <a:t>aralığına uzamıştır</a:t>
            </a:r>
            <a:r>
              <a:rPr lang="tr-TR" sz="2800" dirty="0">
                <a:latin typeface="Calibri" panose="020F0502020204030204" pitchFamily="34" charset="0"/>
              </a:rPr>
              <a:t>. Bu dönemlerde </a:t>
            </a:r>
            <a:r>
              <a:rPr lang="tr-TR" sz="2800" b="1" dirty="0">
                <a:latin typeface="Calibri" panose="020F0502020204030204" pitchFamily="34" charset="0"/>
              </a:rPr>
              <a:t>artan </a:t>
            </a:r>
            <a:r>
              <a:rPr lang="tr-TR" sz="2800" b="1" dirty="0" err="1">
                <a:latin typeface="Calibri" panose="020F0502020204030204" pitchFamily="34" charset="0"/>
              </a:rPr>
              <a:t>progesteron</a:t>
            </a:r>
            <a:r>
              <a:rPr lang="tr-TR" sz="2800" b="1" dirty="0">
                <a:latin typeface="Calibri" panose="020F0502020204030204" pitchFamily="34" charset="0"/>
              </a:rPr>
              <a:t> özellikle </a:t>
            </a:r>
            <a:r>
              <a:rPr lang="tr-TR" sz="2800" b="1" dirty="0" smtClean="0">
                <a:latin typeface="Calibri" panose="020F0502020204030204" pitchFamily="34" charset="0"/>
              </a:rPr>
              <a:t>2. ve 3. </a:t>
            </a:r>
            <a:r>
              <a:rPr lang="tr-TR" sz="2800" b="1" dirty="0" err="1" smtClean="0">
                <a:latin typeface="Calibri" panose="020F0502020204030204" pitchFamily="34" charset="0"/>
              </a:rPr>
              <a:t>trimestrde</a:t>
            </a:r>
            <a:r>
              <a:rPr lang="tr-TR" sz="2800" b="1" dirty="0" smtClean="0">
                <a:latin typeface="Calibri" panose="020F0502020204030204" pitchFamily="34" charset="0"/>
              </a:rPr>
              <a:t> </a:t>
            </a:r>
            <a:r>
              <a:rPr lang="tr-TR" sz="2800" b="1" dirty="0">
                <a:latin typeface="Calibri" panose="020F0502020204030204" pitchFamily="34" charset="0"/>
              </a:rPr>
              <a:t>barsak duvarındaki düz kas </a:t>
            </a:r>
            <a:r>
              <a:rPr lang="tr-TR" sz="2800" b="1" dirty="0" err="1">
                <a:latin typeface="Calibri" panose="020F0502020204030204" pitchFamily="34" charset="0"/>
              </a:rPr>
              <a:t>kontraktilitesini</a:t>
            </a:r>
            <a:r>
              <a:rPr lang="tr-TR" sz="2800" b="1" dirty="0">
                <a:latin typeface="Calibri" panose="020F0502020204030204" pitchFamily="34" charset="0"/>
              </a:rPr>
              <a:t> azaltıp gevşemeye neden olmuş ve geçiş süresini uzatmıştır</a:t>
            </a:r>
            <a:r>
              <a:rPr lang="tr-TR" sz="2800" dirty="0">
                <a:latin typeface="Calibri" panose="020F0502020204030204" pitchFamily="34" charset="0"/>
              </a:rPr>
              <a:t>. </a:t>
            </a:r>
            <a:r>
              <a:rPr lang="tr-TR" sz="2800" b="1" dirty="0">
                <a:latin typeface="Calibri" panose="020F0502020204030204" pitchFamily="34" charset="0"/>
              </a:rPr>
              <a:t>Böylece besinlerin geri emilimi de artacaktır. Ancak bu arada kolondaki su emilimi de artmaktadır.</a:t>
            </a:r>
          </a:p>
          <a:p>
            <a:r>
              <a:rPr lang="tr-TR" sz="1400" dirty="0" smtClean="0">
                <a:latin typeface="Calibri" panose="020F0502020204030204" pitchFamily="34" charset="0"/>
              </a:rPr>
              <a:t>(</a:t>
            </a:r>
            <a:r>
              <a:rPr lang="tr-TR" sz="1400" dirty="0" err="1">
                <a:latin typeface="Calibri" panose="020F0502020204030204" pitchFamily="34" charset="0"/>
              </a:rPr>
              <a:t>Lawson</a:t>
            </a:r>
            <a:r>
              <a:rPr lang="tr-TR" sz="1400" dirty="0">
                <a:latin typeface="Calibri" panose="020F0502020204030204" pitchFamily="34" charset="0"/>
              </a:rPr>
              <a:t>, M., et al. </a:t>
            </a:r>
            <a:r>
              <a:rPr lang="tr-TR" sz="1400" dirty="0" err="1">
                <a:latin typeface="Calibri" panose="020F0502020204030204" pitchFamily="34" charset="0"/>
              </a:rPr>
              <a:t>Gastroenterology</a:t>
            </a:r>
            <a:r>
              <a:rPr lang="tr-TR" sz="1400" dirty="0">
                <a:latin typeface="Calibri" panose="020F0502020204030204" pitchFamily="34" charset="0"/>
              </a:rPr>
              <a:t>, 1985) </a:t>
            </a:r>
            <a:endParaRPr lang="tr-TR" sz="1400" dirty="0" smtClean="0">
              <a:latin typeface="Calibri" panose="020F0502020204030204" pitchFamily="34" charset="0"/>
            </a:endParaRPr>
          </a:p>
          <a:p>
            <a:endParaRPr lang="tr-TR" sz="17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Calibri" panose="020F0502020204030204" pitchFamily="34" charset="0"/>
              </a:rPr>
              <a:t> Benzer </a:t>
            </a:r>
            <a:r>
              <a:rPr lang="tr-TR" sz="2800" dirty="0">
                <a:latin typeface="Calibri" panose="020F0502020204030204" pitchFamily="34" charset="0"/>
              </a:rPr>
              <a:t>sonuç </a:t>
            </a:r>
            <a:r>
              <a:rPr lang="tr-TR" sz="2800" b="1" dirty="0">
                <a:latin typeface="Calibri" panose="020F0502020204030204" pitchFamily="34" charset="0"/>
              </a:rPr>
              <a:t>hayvan deneyinde </a:t>
            </a:r>
            <a:r>
              <a:rPr lang="tr-TR" sz="2800" dirty="0">
                <a:latin typeface="Calibri" panose="020F0502020204030204" pitchFamily="34" charset="0"/>
              </a:rPr>
              <a:t>ortaya konmuştur.  </a:t>
            </a:r>
            <a:endParaRPr lang="tr-TR" sz="2800" dirty="0" smtClean="0">
              <a:latin typeface="Calibri" panose="020F0502020204030204" pitchFamily="34" charset="0"/>
            </a:endParaRPr>
          </a:p>
          <a:p>
            <a:r>
              <a:rPr lang="tr-TR" sz="1400" dirty="0" smtClean="0">
                <a:latin typeface="Calibri" panose="020F0502020204030204" pitchFamily="34" charset="0"/>
              </a:rPr>
              <a:t>(</a:t>
            </a:r>
            <a:r>
              <a:rPr lang="tr-TR" sz="1400" dirty="0" err="1">
                <a:latin typeface="Calibri" panose="020F0502020204030204" pitchFamily="34" charset="0"/>
              </a:rPr>
              <a:t>Gill</a:t>
            </a:r>
            <a:r>
              <a:rPr lang="tr-TR" sz="1400" dirty="0">
                <a:latin typeface="Calibri" panose="020F0502020204030204" pitchFamily="34" charset="0"/>
              </a:rPr>
              <a:t>, RC., et al. </a:t>
            </a:r>
            <a:r>
              <a:rPr lang="tr-TR" sz="1400" dirty="0" err="1">
                <a:latin typeface="Calibri" panose="020F0502020204030204" pitchFamily="34" charset="0"/>
              </a:rPr>
              <a:t>Gastroenterology</a:t>
            </a:r>
            <a:r>
              <a:rPr lang="tr-TR" sz="1400" dirty="0">
                <a:latin typeface="Calibri" panose="020F0502020204030204" pitchFamily="34" charset="0"/>
              </a:rPr>
              <a:t>, 1985</a:t>
            </a:r>
            <a:r>
              <a:rPr lang="tr-TR" sz="1400" dirty="0" smtClean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Calibri" panose="020F0502020204030204" pitchFamily="34" charset="0"/>
              </a:rPr>
              <a:t> Gebelikte </a:t>
            </a:r>
            <a:r>
              <a:rPr lang="tr-TR" sz="2800" dirty="0">
                <a:latin typeface="Calibri" panose="020F0502020204030204" pitchFamily="34" charset="0"/>
              </a:rPr>
              <a:t>salgılanan ve </a:t>
            </a:r>
            <a:r>
              <a:rPr lang="tr-TR" sz="2800" dirty="0" err="1">
                <a:latin typeface="Calibri" panose="020F0502020204030204" pitchFamily="34" charset="0"/>
              </a:rPr>
              <a:t>myometrium</a:t>
            </a:r>
            <a:r>
              <a:rPr lang="tr-TR" sz="2800" dirty="0">
                <a:latin typeface="Calibri" panose="020F0502020204030204" pitchFamily="34" charset="0"/>
              </a:rPr>
              <a:t> kasılmasını </a:t>
            </a:r>
            <a:r>
              <a:rPr lang="tr-TR" sz="2800" dirty="0" err="1">
                <a:latin typeface="Calibri" panose="020F0502020204030204" pitchFamily="34" charset="0"/>
              </a:rPr>
              <a:t>inhibe</a:t>
            </a:r>
            <a:r>
              <a:rPr lang="tr-TR" sz="2800" dirty="0">
                <a:latin typeface="Calibri" panose="020F0502020204030204" pitchFamily="34" charset="0"/>
              </a:rPr>
              <a:t> eden </a:t>
            </a:r>
            <a:r>
              <a:rPr lang="tr-TR" sz="2800" b="1" dirty="0" err="1">
                <a:latin typeface="Calibri" panose="020F0502020204030204" pitchFamily="34" charset="0"/>
              </a:rPr>
              <a:t>Relaxin</a:t>
            </a:r>
            <a:r>
              <a:rPr lang="tr-TR" sz="2800" b="1" dirty="0">
                <a:latin typeface="Calibri" panose="020F0502020204030204" pitchFamily="34" charset="0"/>
              </a:rPr>
              <a:t> hormonu da GİS düz kas hücrelerini </a:t>
            </a:r>
            <a:r>
              <a:rPr lang="tr-TR" sz="2800" b="1" dirty="0" err="1">
                <a:latin typeface="Calibri" panose="020F0502020204030204" pitchFamily="34" charset="0"/>
              </a:rPr>
              <a:t>inhibe</a:t>
            </a:r>
            <a:r>
              <a:rPr lang="tr-TR" sz="2800" b="1" dirty="0">
                <a:latin typeface="Calibri" panose="020F0502020204030204" pitchFamily="34" charset="0"/>
              </a:rPr>
              <a:t> etmektedir. </a:t>
            </a:r>
            <a:endParaRPr lang="tr-TR" sz="2800" b="1" dirty="0" smtClean="0">
              <a:latin typeface="Calibri" panose="020F0502020204030204" pitchFamily="34" charset="0"/>
            </a:endParaRPr>
          </a:p>
          <a:p>
            <a:r>
              <a:rPr lang="tr-TR" sz="1400" dirty="0" smtClean="0">
                <a:latin typeface="Calibri" panose="020F0502020204030204" pitchFamily="34" charset="0"/>
              </a:rPr>
              <a:t>(</a:t>
            </a:r>
            <a:r>
              <a:rPr lang="tr-TR" sz="1400" dirty="0" err="1">
                <a:latin typeface="Calibri" panose="020F0502020204030204" pitchFamily="34" charset="0"/>
              </a:rPr>
              <a:t>Tincello</a:t>
            </a:r>
            <a:r>
              <a:rPr lang="tr-TR" sz="1400" dirty="0">
                <a:latin typeface="Calibri" panose="020F0502020204030204" pitchFamily="34" charset="0"/>
              </a:rPr>
              <a:t>, DG., et al.</a:t>
            </a:r>
            <a:r>
              <a:rPr lang="nn-NO" sz="1400" dirty="0">
                <a:latin typeface="Calibri" panose="020F0502020204030204" pitchFamily="34" charset="0"/>
              </a:rPr>
              <a:t> </a:t>
            </a:r>
            <a:r>
              <a:rPr lang="tr-TR" sz="1400" dirty="0">
                <a:latin typeface="Calibri" panose="020F0502020204030204" pitchFamily="34" charset="0"/>
              </a:rPr>
              <a:t>J </a:t>
            </a:r>
            <a:r>
              <a:rPr lang="nn-NO" sz="1400" dirty="0">
                <a:latin typeface="Calibri" panose="020F0502020204030204" pitchFamily="34" charset="0"/>
              </a:rPr>
              <a:t>Obstet Gynaecol Reprod Biol</a:t>
            </a:r>
            <a:r>
              <a:rPr lang="tr-TR" sz="1400" dirty="0">
                <a:latin typeface="Calibri" panose="020F0502020204030204" pitchFamily="34" charset="0"/>
              </a:rPr>
              <a:t>,</a:t>
            </a:r>
            <a:r>
              <a:rPr lang="nn-NO" sz="1400" dirty="0">
                <a:latin typeface="Calibri" panose="020F0502020204030204" pitchFamily="34" charset="0"/>
              </a:rPr>
              <a:t> 2003</a:t>
            </a:r>
            <a:r>
              <a:rPr lang="tr-TR" sz="1400" dirty="0">
                <a:latin typeface="Calibri" panose="020F0502020204030204" pitchFamily="34" charset="0"/>
              </a:rPr>
              <a:t>)</a:t>
            </a: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92918" y="260648"/>
            <a:ext cx="8079581" cy="913243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</a:rPr>
              <a:t>Gebelikte </a:t>
            </a:r>
            <a:r>
              <a:rPr lang="tr-TR" sz="4000" dirty="0" err="1" smtClean="0">
                <a:latin typeface="Calibri" panose="020F0502020204030204" pitchFamily="34" charset="0"/>
              </a:rPr>
              <a:t>konstipasyon</a:t>
            </a:r>
            <a:endParaRPr lang="tr-TR" sz="40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2919" y="1412776"/>
            <a:ext cx="8327553" cy="525658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tr-TR" dirty="0" smtClean="0"/>
              <a:t>Gebelikte artan </a:t>
            </a:r>
            <a:r>
              <a:rPr lang="tr-TR" dirty="0" err="1" smtClean="0"/>
              <a:t>progesteron</a:t>
            </a:r>
            <a:r>
              <a:rPr lang="tr-TR" dirty="0" smtClean="0"/>
              <a:t> ile </a:t>
            </a:r>
            <a:r>
              <a:rPr lang="tr-TR" dirty="0"/>
              <a:t>renin </a:t>
            </a:r>
            <a:r>
              <a:rPr lang="tr-TR" dirty="0" err="1"/>
              <a:t>sekresyonu</a:t>
            </a:r>
            <a:r>
              <a:rPr lang="tr-TR" dirty="0"/>
              <a:t> </a:t>
            </a:r>
            <a:r>
              <a:rPr lang="tr-TR" dirty="0" smtClean="0"/>
              <a:t>da artar</a:t>
            </a:r>
            <a:r>
              <a:rPr lang="tr-TR" dirty="0"/>
              <a:t>. </a:t>
            </a:r>
            <a:r>
              <a:rPr lang="tr-TR" dirty="0" smtClean="0"/>
              <a:t>Bu da </a:t>
            </a:r>
            <a:r>
              <a:rPr lang="tr-TR" dirty="0" err="1" smtClean="0"/>
              <a:t>Anjiotensinojenin</a:t>
            </a:r>
            <a:r>
              <a:rPr lang="tr-TR" dirty="0" smtClean="0"/>
              <a:t> </a:t>
            </a:r>
            <a:r>
              <a:rPr lang="tr-TR" dirty="0" err="1"/>
              <a:t>Anjiotensin</a:t>
            </a:r>
            <a:r>
              <a:rPr lang="tr-TR" dirty="0"/>
              <a:t> </a:t>
            </a:r>
            <a:r>
              <a:rPr lang="tr-TR" dirty="0" err="1"/>
              <a:t>I’e</a:t>
            </a:r>
            <a:r>
              <a:rPr lang="tr-TR" dirty="0"/>
              <a:t> </a:t>
            </a:r>
            <a:r>
              <a:rPr lang="tr-TR" dirty="0" smtClean="0"/>
              <a:t>ve daha </a:t>
            </a:r>
            <a:r>
              <a:rPr lang="tr-TR" dirty="0"/>
              <a:t>sonra da </a:t>
            </a:r>
            <a:r>
              <a:rPr lang="tr-TR" dirty="0" err="1"/>
              <a:t>II’ye</a:t>
            </a:r>
            <a:r>
              <a:rPr lang="tr-TR" dirty="0"/>
              <a:t> dönüşmesine, bu da </a:t>
            </a:r>
            <a:r>
              <a:rPr lang="tr-TR" dirty="0" err="1"/>
              <a:t>Aldosteron</a:t>
            </a:r>
            <a:r>
              <a:rPr lang="tr-TR" dirty="0"/>
              <a:t> seviyesinin artmasına neden olur</a:t>
            </a:r>
            <a:r>
              <a:rPr lang="tr-TR" b="1" dirty="0"/>
              <a:t>. </a:t>
            </a:r>
            <a:r>
              <a:rPr lang="tr-TR" b="1" dirty="0" smtClean="0">
                <a:latin typeface="Calibri" panose="020F0502020204030204" pitchFamily="34" charset="0"/>
              </a:rPr>
              <a:t>Artmış </a:t>
            </a:r>
            <a:r>
              <a:rPr lang="tr-TR" b="1" dirty="0" err="1" smtClean="0">
                <a:latin typeface="Calibri" panose="020F0502020204030204" pitchFamily="34" charset="0"/>
              </a:rPr>
              <a:t>Aldosteron</a:t>
            </a:r>
            <a:r>
              <a:rPr lang="tr-TR" b="1" dirty="0" smtClean="0">
                <a:latin typeface="Calibri" panose="020F0502020204030204" pitchFamily="34" charset="0"/>
              </a:rPr>
              <a:t> düzeyi </a:t>
            </a:r>
            <a:r>
              <a:rPr lang="tr-TR" b="1" dirty="0">
                <a:latin typeface="Calibri" panose="020F0502020204030204" pitchFamily="34" charset="0"/>
              </a:rPr>
              <a:t>su emilimini artırarak </a:t>
            </a:r>
            <a:r>
              <a:rPr lang="tr-TR" b="1" dirty="0" smtClean="0">
                <a:latin typeface="Calibri" panose="020F0502020204030204" pitchFamily="34" charset="0"/>
              </a:rPr>
              <a:t>sert </a:t>
            </a:r>
            <a:r>
              <a:rPr lang="tr-TR" b="1" dirty="0" smtClean="0">
                <a:latin typeface="Calibri" panose="020F0502020204030204" pitchFamily="34" charset="0"/>
              </a:rPr>
              <a:t>gaita </a:t>
            </a:r>
            <a:r>
              <a:rPr lang="tr-TR" b="1" dirty="0" smtClean="0">
                <a:latin typeface="Calibri" panose="020F0502020204030204" pitchFamily="34" charset="0"/>
              </a:rPr>
              <a:t>ve sonucunda </a:t>
            </a:r>
            <a:r>
              <a:rPr lang="tr-TR" b="1" dirty="0" err="1" smtClean="0">
                <a:latin typeface="Calibri" panose="020F0502020204030204" pitchFamily="34" charset="0"/>
              </a:rPr>
              <a:t>konstipasyona</a:t>
            </a:r>
            <a:r>
              <a:rPr lang="tr-TR" b="1" dirty="0" smtClean="0">
                <a:latin typeface="Calibri" panose="020F0502020204030204" pitchFamily="34" charset="0"/>
              </a:rPr>
              <a:t> neden </a:t>
            </a:r>
            <a:r>
              <a:rPr lang="tr-TR" b="1" dirty="0">
                <a:latin typeface="Calibri" panose="020F0502020204030204" pitchFamily="34" charset="0"/>
              </a:rPr>
              <a:t>olur.</a:t>
            </a:r>
          </a:p>
          <a:p>
            <a:pPr>
              <a:lnSpc>
                <a:spcPct val="160000"/>
              </a:lnSpc>
            </a:pPr>
            <a:r>
              <a:rPr lang="tr-TR" b="1" dirty="0" smtClean="0">
                <a:latin typeface="Calibri" panose="020F0502020204030204" pitchFamily="34" charset="0"/>
              </a:rPr>
              <a:t>Son </a:t>
            </a:r>
            <a:r>
              <a:rPr lang="tr-TR" b="1" dirty="0" err="1" smtClean="0">
                <a:latin typeface="Calibri" panose="020F0502020204030204" pitchFamily="34" charset="0"/>
              </a:rPr>
              <a:t>trimestrde</a:t>
            </a:r>
            <a:r>
              <a:rPr lang="tr-TR" b="1" dirty="0" smtClean="0">
                <a:latin typeface="Calibri" panose="020F0502020204030204" pitchFamily="34" charset="0"/>
              </a:rPr>
              <a:t> büyüyen </a:t>
            </a:r>
            <a:r>
              <a:rPr lang="tr-TR" b="1" dirty="0" err="1" smtClean="0">
                <a:latin typeface="Calibri" panose="020F0502020204030204" pitchFamily="34" charset="0"/>
              </a:rPr>
              <a:t>uterus</a:t>
            </a:r>
            <a:r>
              <a:rPr lang="tr-TR" b="1" dirty="0" smtClean="0">
                <a:latin typeface="Calibri" panose="020F0502020204030204" pitchFamily="34" charset="0"/>
              </a:rPr>
              <a:t> ve </a:t>
            </a:r>
            <a:r>
              <a:rPr lang="tr-TR" b="1" dirty="0" err="1" smtClean="0">
                <a:latin typeface="Calibri" panose="020F0502020204030204" pitchFamily="34" charset="0"/>
              </a:rPr>
              <a:t>fetusun</a:t>
            </a:r>
            <a:r>
              <a:rPr lang="tr-TR" b="1" dirty="0" smtClean="0">
                <a:latin typeface="Calibri" panose="020F0502020204030204" pitchFamily="34" charset="0"/>
              </a:rPr>
              <a:t> GIS lümenine basısı ile de barsak geçişi yavaşlar. </a:t>
            </a:r>
            <a:r>
              <a:rPr lang="tr-TR" dirty="0" err="1" smtClean="0">
                <a:latin typeface="Calibri" panose="020F0502020204030204" pitchFamily="34" charset="0"/>
              </a:rPr>
              <a:t>External</a:t>
            </a:r>
            <a:r>
              <a:rPr lang="tr-TR" dirty="0" smtClean="0">
                <a:latin typeface="Calibri" panose="020F0502020204030204" pitchFamily="34" charset="0"/>
              </a:rPr>
              <a:t> anal </a:t>
            </a:r>
            <a:r>
              <a:rPr lang="tr-TR" dirty="0" err="1" smtClean="0">
                <a:latin typeface="Calibri" panose="020F0502020204030204" pitchFamily="34" charset="0"/>
              </a:rPr>
              <a:t>sfinkterin</a:t>
            </a:r>
            <a:r>
              <a:rPr lang="tr-TR" dirty="0" smtClean="0">
                <a:latin typeface="Calibri" panose="020F0502020204030204" pitchFamily="34" charset="0"/>
              </a:rPr>
              <a:t> parçası olan </a:t>
            </a:r>
            <a:r>
              <a:rPr lang="tr-TR" dirty="0" err="1" smtClean="0">
                <a:latin typeface="Calibri" panose="020F0502020204030204" pitchFamily="34" charset="0"/>
              </a:rPr>
              <a:t>levator</a:t>
            </a:r>
            <a:r>
              <a:rPr lang="tr-TR" dirty="0" smtClean="0">
                <a:latin typeface="Calibri" panose="020F0502020204030204" pitchFamily="34" charset="0"/>
              </a:rPr>
              <a:t> aniye olabilecek bir bası da aynı şekilde barsak boşalmasını bozacaktır.</a:t>
            </a:r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2919" y="332656"/>
            <a:ext cx="8079581" cy="913243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II. ve III. </a:t>
            </a:r>
            <a:r>
              <a:rPr lang="tr-TR" dirty="0" err="1" smtClean="0">
                <a:latin typeface="Calibri" panose="020F0502020204030204" pitchFamily="34" charset="0"/>
              </a:rPr>
              <a:t>trimestrde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k</a:t>
            </a:r>
            <a:r>
              <a:rPr lang="tr-TR" dirty="0" err="1" smtClean="0">
                <a:latin typeface="Calibri" panose="020F0502020204030204" pitchFamily="34" charset="0"/>
              </a:rPr>
              <a:t>onstipasyon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1412776"/>
            <a:ext cx="8065294" cy="54452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alibri" panose="020F0502020204030204" pitchFamily="34" charset="0"/>
              </a:rPr>
              <a:t>İkinci ve özellikle üçüncü </a:t>
            </a:r>
            <a:r>
              <a:rPr lang="tr-TR" dirty="0" err="1">
                <a:latin typeface="Calibri" panose="020F0502020204030204" pitchFamily="34" charset="0"/>
              </a:rPr>
              <a:t>trimestrde</a:t>
            </a:r>
            <a:r>
              <a:rPr lang="tr-TR" dirty="0">
                <a:latin typeface="Calibri" panose="020F0502020204030204" pitchFamily="34" charset="0"/>
              </a:rPr>
              <a:t> erken gebelik nedenlerine ek olarak doğum stresi oluşur.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Yetersiz </a:t>
            </a:r>
            <a:r>
              <a:rPr lang="tr-TR" dirty="0" smtClean="0">
                <a:latin typeface="Calibri" panose="020F0502020204030204" pitchFamily="34" charset="0"/>
              </a:rPr>
              <a:t>egzersiz ve yetersiz </a:t>
            </a:r>
            <a:r>
              <a:rPr lang="tr-TR" dirty="0">
                <a:latin typeface="Calibri" panose="020F0502020204030204" pitchFamily="34" charset="0"/>
              </a:rPr>
              <a:t>sıvı </a:t>
            </a:r>
            <a:r>
              <a:rPr lang="tr-TR" dirty="0" smtClean="0">
                <a:latin typeface="Calibri" panose="020F0502020204030204" pitchFamily="34" charset="0"/>
              </a:rPr>
              <a:t>alımına oral </a:t>
            </a:r>
            <a:r>
              <a:rPr lang="tr-TR" dirty="0">
                <a:latin typeface="Calibri" panose="020F0502020204030204" pitchFamily="34" charset="0"/>
              </a:rPr>
              <a:t>demir preparatları ve bunları </a:t>
            </a:r>
            <a:r>
              <a:rPr lang="tr-TR" dirty="0" smtClean="0">
                <a:latin typeface="Calibri" panose="020F0502020204030204" pitchFamily="34" charset="0"/>
              </a:rPr>
              <a:t>içeren </a:t>
            </a:r>
            <a:r>
              <a:rPr lang="tr-TR" dirty="0" err="1" smtClean="0">
                <a:latin typeface="Calibri" panose="020F0502020204030204" pitchFamily="34" charset="0"/>
              </a:rPr>
              <a:t>multivitamin</a:t>
            </a:r>
            <a:r>
              <a:rPr lang="tr-TR" dirty="0" smtClean="0">
                <a:latin typeface="Calibri" panose="020F0502020204030204" pitchFamily="34" charset="0"/>
              </a:rPr>
              <a:t> desteği de eklenince </a:t>
            </a:r>
            <a:r>
              <a:rPr lang="tr-TR" dirty="0" err="1" smtClean="0">
                <a:latin typeface="Calibri" panose="020F0502020204030204" pitchFamily="34" charset="0"/>
              </a:rPr>
              <a:t>konstipasyon</a:t>
            </a:r>
            <a:r>
              <a:rPr lang="tr-TR" dirty="0" smtClean="0">
                <a:latin typeface="Calibri" panose="020F0502020204030204" pitchFamily="34" charset="0"/>
              </a:rPr>
              <a:t> için zemin hazırlanır.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Ayrıca </a:t>
            </a:r>
            <a:r>
              <a:rPr lang="tr-TR" dirty="0" smtClean="0">
                <a:latin typeface="Calibri" panose="020F0502020204030204" pitchFamily="34" charset="0"/>
              </a:rPr>
              <a:t>kolon ve </a:t>
            </a:r>
            <a:r>
              <a:rPr lang="tr-TR" dirty="0">
                <a:latin typeface="Calibri" panose="020F0502020204030204" pitchFamily="34" charset="0"/>
              </a:rPr>
              <a:t>rektum üzerine </a:t>
            </a:r>
            <a:r>
              <a:rPr lang="tr-TR" dirty="0" smtClean="0">
                <a:latin typeface="Calibri" panose="020F0502020204030204" pitchFamily="34" charset="0"/>
              </a:rPr>
              <a:t>bası yapan </a:t>
            </a:r>
            <a:r>
              <a:rPr lang="tr-TR" dirty="0">
                <a:latin typeface="Calibri" panose="020F0502020204030204" pitchFamily="34" charset="0"/>
              </a:rPr>
              <a:t>büyümüş </a:t>
            </a:r>
            <a:r>
              <a:rPr lang="tr-TR" dirty="0" err="1" smtClean="0">
                <a:latin typeface="Calibri" panose="020F0502020204030204" pitchFamily="34" charset="0"/>
              </a:rPr>
              <a:t>uterus</a:t>
            </a:r>
            <a:r>
              <a:rPr lang="tr-TR" dirty="0" smtClean="0">
                <a:latin typeface="Calibri" panose="020F0502020204030204" pitchFamily="34" charset="0"/>
              </a:rPr>
              <a:t>, </a:t>
            </a:r>
            <a:r>
              <a:rPr lang="tr-TR" dirty="0" err="1" smtClean="0">
                <a:latin typeface="Calibri" panose="020F0502020204030204" pitchFamily="34" charset="0"/>
              </a:rPr>
              <a:t>konstipasyonun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yanısıra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sakrokoksigeal</a:t>
            </a:r>
            <a:r>
              <a:rPr lang="tr-TR" dirty="0" smtClean="0">
                <a:latin typeface="Calibri" panose="020F0502020204030204" pitchFamily="34" charset="0"/>
              </a:rPr>
              <a:t> eklemde ve </a:t>
            </a:r>
            <a:r>
              <a:rPr lang="tr-TR" dirty="0" err="1" smtClean="0">
                <a:latin typeface="Calibri" panose="020F0502020204030204" pitchFamily="34" charset="0"/>
              </a:rPr>
              <a:t>pelviste</a:t>
            </a:r>
            <a:r>
              <a:rPr lang="tr-TR" dirty="0" smtClean="0">
                <a:latin typeface="Calibri" panose="020F0502020204030204" pitchFamily="34" charset="0"/>
              </a:rPr>
              <a:t> ağrı hissine yol açar.</a:t>
            </a:r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8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95411" y="260648"/>
            <a:ext cx="8079581" cy="55320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Gebelikte </a:t>
            </a:r>
            <a:r>
              <a:rPr lang="tr-TR" dirty="0" err="1" smtClean="0">
                <a:latin typeface="Calibri" panose="020F0502020204030204" pitchFamily="34" charset="0"/>
              </a:rPr>
              <a:t>Konstipasyon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latin typeface="Calibri" panose="020F0502020204030204" pitchFamily="34" charset="0"/>
              </a:rPr>
              <a:t>Gebelik öncesi </a:t>
            </a:r>
            <a:r>
              <a:rPr lang="tr-TR" sz="2800" dirty="0" err="1">
                <a:latin typeface="Calibri" panose="020F0502020204030204" pitchFamily="34" charset="0"/>
              </a:rPr>
              <a:t>konstipasyonu</a:t>
            </a:r>
            <a:r>
              <a:rPr lang="tr-TR" sz="2800" dirty="0">
                <a:latin typeface="Calibri" panose="020F0502020204030204" pitchFamily="34" charset="0"/>
              </a:rPr>
              <a:t> olan kadınların gebeliğinde </a:t>
            </a:r>
            <a:r>
              <a:rPr lang="tr-TR" sz="2800" dirty="0" err="1">
                <a:latin typeface="Calibri" panose="020F0502020204030204" pitchFamily="34" charset="0"/>
              </a:rPr>
              <a:t>konstipasyon</a:t>
            </a:r>
            <a:r>
              <a:rPr lang="tr-TR" sz="2800" dirty="0">
                <a:latin typeface="Calibri" panose="020F0502020204030204" pitchFamily="34" charset="0"/>
              </a:rPr>
              <a:t> semptomları daha da şiddetlenir. </a:t>
            </a:r>
            <a:r>
              <a:rPr lang="tr-TR" sz="2800" dirty="0" smtClean="0">
                <a:latin typeface="Calibri" panose="020F0502020204030204" pitchFamily="34" charset="0"/>
              </a:rPr>
              <a:t> Gebelikte </a:t>
            </a:r>
            <a:r>
              <a:rPr lang="tr-TR" sz="2800" dirty="0" err="1" smtClean="0">
                <a:latin typeface="Calibri" panose="020F0502020204030204" pitchFamily="34" charset="0"/>
              </a:rPr>
              <a:t>uterusun</a:t>
            </a:r>
            <a:r>
              <a:rPr lang="tr-TR" sz="2800" dirty="0" smtClean="0">
                <a:latin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</a:rPr>
              <a:t>sıkıştırıcı </a:t>
            </a:r>
            <a:r>
              <a:rPr lang="tr-TR" sz="2800" dirty="0" smtClean="0">
                <a:latin typeface="Calibri" panose="020F0502020204030204" pitchFamily="34" charset="0"/>
              </a:rPr>
              <a:t>etkisi </a:t>
            </a:r>
            <a:r>
              <a:rPr lang="tr-TR" sz="2800" dirty="0" err="1" smtClean="0">
                <a:latin typeface="Calibri" panose="020F0502020204030204" pitchFamily="34" charset="0"/>
              </a:rPr>
              <a:t>barsakların</a:t>
            </a:r>
            <a:r>
              <a:rPr lang="tr-TR" sz="2800" dirty="0" smtClean="0">
                <a:latin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</a:rPr>
              <a:t>mekanik olarak tıkanmasına neden olabilir. Diğer nedenler; </a:t>
            </a:r>
            <a:r>
              <a:rPr lang="tr-TR" sz="2800" dirty="0" err="1">
                <a:latin typeface="Calibri" panose="020F0502020204030204" pitchFamily="34" charset="0"/>
              </a:rPr>
              <a:t>maternal</a:t>
            </a:r>
            <a:r>
              <a:rPr lang="tr-TR" sz="2800" dirty="0">
                <a:latin typeface="Calibri" panose="020F0502020204030204" pitchFamily="34" charset="0"/>
              </a:rPr>
              <a:t> aktivitenin azalması, </a:t>
            </a:r>
            <a:r>
              <a:rPr lang="tr-TR" sz="2800" dirty="0" smtClean="0">
                <a:latin typeface="Calibri" panose="020F0502020204030204" pitchFamily="34" charset="0"/>
              </a:rPr>
              <a:t>az </a:t>
            </a:r>
            <a:r>
              <a:rPr lang="tr-TR" sz="2800" dirty="0">
                <a:latin typeface="Calibri" panose="020F0502020204030204" pitchFamily="34" charset="0"/>
              </a:rPr>
              <a:t>sıvı </a:t>
            </a:r>
            <a:r>
              <a:rPr lang="tr-TR" sz="2800" dirty="0" smtClean="0">
                <a:latin typeface="Calibri" panose="020F0502020204030204" pitchFamily="34" charset="0"/>
              </a:rPr>
              <a:t>alımı, demir </a:t>
            </a:r>
            <a:r>
              <a:rPr lang="tr-TR" sz="2800" dirty="0">
                <a:latin typeface="Calibri" panose="020F0502020204030204" pitchFamily="34" charset="0"/>
              </a:rPr>
              <a:t>takviyesi ve </a:t>
            </a:r>
            <a:r>
              <a:rPr lang="tr-TR" sz="2800" dirty="0" smtClean="0">
                <a:latin typeface="Calibri" panose="020F0502020204030204" pitchFamily="34" charset="0"/>
              </a:rPr>
              <a:t>kaygı.</a:t>
            </a:r>
            <a:r>
              <a:rPr lang="tr-TR" sz="2800" dirty="0">
                <a:latin typeface="Calibri" panose="020F0502020204030204" pitchFamily="34" charset="0"/>
              </a:rPr>
              <a:t> </a:t>
            </a:r>
            <a:r>
              <a:rPr lang="tr-TR" sz="2800" dirty="0" smtClean="0">
                <a:latin typeface="Calibri" panose="020F0502020204030204" pitchFamily="34" charset="0"/>
              </a:rPr>
              <a:t>Bu </a:t>
            </a:r>
            <a:r>
              <a:rPr lang="tr-TR" sz="2800" dirty="0">
                <a:latin typeface="Calibri" panose="020F0502020204030204" pitchFamily="34" charset="0"/>
              </a:rPr>
              <a:t>faktörlerin birçoğu gebelik </a:t>
            </a:r>
            <a:r>
              <a:rPr lang="tr-TR" sz="2800" dirty="0" smtClean="0">
                <a:latin typeface="Calibri" panose="020F0502020204030204" pitchFamily="34" charset="0"/>
              </a:rPr>
              <a:t>süresince bir arada görülür. </a:t>
            </a:r>
          </a:p>
          <a:p>
            <a:pPr>
              <a:lnSpc>
                <a:spcPct val="150000"/>
              </a:lnSpc>
            </a:pPr>
            <a:r>
              <a:rPr lang="tr-TR" sz="1400" dirty="0" smtClean="0">
                <a:latin typeface="Calibri" panose="020F0502020204030204" pitchFamily="34" charset="0"/>
              </a:rPr>
              <a:t>(</a:t>
            </a:r>
            <a:r>
              <a:rPr lang="tr-TR" sz="1400" dirty="0" err="1">
                <a:latin typeface="Calibri" panose="020F0502020204030204" pitchFamily="34" charset="0"/>
              </a:rPr>
              <a:t>Wald</a:t>
            </a:r>
            <a:r>
              <a:rPr lang="tr-TR" sz="1400" dirty="0">
                <a:latin typeface="Calibri" panose="020F0502020204030204" pitchFamily="34" charset="0"/>
              </a:rPr>
              <a:t>, A., </a:t>
            </a:r>
            <a:r>
              <a:rPr lang="en-US" sz="1400" dirty="0" err="1">
                <a:latin typeface="Calibri" panose="020F0502020204030204" pitchFamily="34" charset="0"/>
              </a:rPr>
              <a:t>Gastroenterol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Clin</a:t>
            </a:r>
            <a:r>
              <a:rPr lang="en-US" sz="1400" dirty="0">
                <a:latin typeface="Calibri" panose="020F0502020204030204" pitchFamily="34" charset="0"/>
              </a:rPr>
              <a:t> North Am</a:t>
            </a:r>
            <a:r>
              <a:rPr lang="tr-TR" sz="1400" dirty="0">
                <a:latin typeface="Calibri" panose="020F0502020204030204" pitchFamily="34" charset="0"/>
              </a:rPr>
              <a:t>,</a:t>
            </a:r>
            <a:r>
              <a:rPr lang="en-US" sz="1400" dirty="0">
                <a:latin typeface="Calibri" panose="020F0502020204030204" pitchFamily="34" charset="0"/>
              </a:rPr>
              <a:t> 2003</a:t>
            </a:r>
            <a:r>
              <a:rPr lang="tr-TR" sz="1400" dirty="0">
                <a:latin typeface="Calibri" panose="020F0502020204030204" pitchFamily="34" charset="0"/>
              </a:rPr>
              <a:t>) </a:t>
            </a:r>
            <a:endParaRPr lang="tr-TR" sz="1400" dirty="0" smtClean="0">
              <a:latin typeface="Calibri" panose="020F0502020204030204" pitchFamily="34" charset="0"/>
            </a:endParaRPr>
          </a:p>
          <a:p>
            <a:endParaRPr lang="tr-TR" sz="1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latin typeface="Calibri" panose="020F0502020204030204" pitchFamily="34" charset="0"/>
              </a:rPr>
              <a:t>Gebelikte kabızlık </a:t>
            </a:r>
            <a:r>
              <a:rPr lang="tr-TR" sz="2800" dirty="0" err="1">
                <a:latin typeface="Calibri" panose="020F0502020204030204" pitchFamily="34" charset="0"/>
              </a:rPr>
              <a:t>prevalansının</a:t>
            </a:r>
            <a:r>
              <a:rPr lang="tr-TR" sz="2800" dirty="0">
                <a:latin typeface="Calibri" panose="020F0502020204030204" pitchFamily="34" charset="0"/>
              </a:rPr>
              <a:t> </a:t>
            </a:r>
            <a:r>
              <a:rPr lang="tr-TR" sz="2800" b="1" dirty="0">
                <a:latin typeface="Calibri" panose="020F0502020204030204" pitchFamily="34" charset="0"/>
              </a:rPr>
              <a:t>% 11-44 gibi geniş bir </a:t>
            </a:r>
            <a:r>
              <a:rPr lang="tr-TR" sz="2800" dirty="0">
                <a:latin typeface="Calibri" panose="020F0502020204030204" pitchFamily="34" charset="0"/>
              </a:rPr>
              <a:t>aralıkta gösterilmesinin nedeni, kabızlık tanımındaki varyasyonlardan kaynaklanır. </a:t>
            </a:r>
            <a:endParaRPr lang="tr-TR" sz="2800" dirty="0" smtClean="0">
              <a:latin typeface="Calibri" panose="020F0502020204030204" pitchFamily="34" charset="0"/>
            </a:endParaRPr>
          </a:p>
          <a:p>
            <a:r>
              <a:rPr lang="tr-TR" sz="1400" dirty="0" smtClean="0">
                <a:latin typeface="Calibri" panose="020F0502020204030204" pitchFamily="34" charset="0"/>
              </a:rPr>
              <a:t>(</a:t>
            </a:r>
            <a:r>
              <a:rPr lang="tr-TR" sz="1400" dirty="0" err="1">
                <a:latin typeface="Calibri" panose="020F0502020204030204" pitchFamily="34" charset="0"/>
              </a:rPr>
              <a:t>Shafe</a:t>
            </a:r>
            <a:r>
              <a:rPr lang="tr-TR" sz="1400" dirty="0">
                <a:latin typeface="Calibri" panose="020F0502020204030204" pitchFamily="34" charset="0"/>
              </a:rPr>
              <a:t>, AC., </a:t>
            </a:r>
            <a:r>
              <a:rPr lang="tr-TR" sz="1400" dirty="0" err="1">
                <a:latin typeface="Calibri" panose="020F0502020204030204" pitchFamily="34" charset="0"/>
              </a:rPr>
              <a:t>Therap</a:t>
            </a:r>
            <a:r>
              <a:rPr lang="tr-TR" sz="1400" dirty="0">
                <a:latin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</a:rPr>
              <a:t>Adv</a:t>
            </a:r>
            <a:r>
              <a:rPr lang="tr-TR" sz="1400" dirty="0">
                <a:latin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</a:rPr>
              <a:t>Gastroenterol</a:t>
            </a:r>
            <a:r>
              <a:rPr lang="tr-TR" sz="1400" dirty="0">
                <a:latin typeface="Calibri" panose="020F0502020204030204" pitchFamily="34" charset="0"/>
              </a:rPr>
              <a:t>, 2011).</a:t>
            </a:r>
          </a:p>
        </p:txBody>
      </p:sp>
    </p:spTree>
    <p:extLst>
      <p:ext uri="{BB962C8B-B14F-4D97-AF65-F5344CB8AC3E}">
        <p14:creationId xmlns:p14="http://schemas.microsoft.com/office/powerpoint/2010/main" val="27270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2007096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Calibri" panose="020F0502020204030204" pitchFamily="34" charset="0"/>
              </a:rPr>
              <a:t>Gebelikte </a:t>
            </a:r>
            <a:r>
              <a:rPr lang="tr-TR" sz="4000" dirty="0" err="1" smtClean="0">
                <a:latin typeface="Calibri" panose="020F0502020204030204" pitchFamily="34" charset="0"/>
              </a:rPr>
              <a:t>konstipasyonun</a:t>
            </a:r>
            <a:r>
              <a:rPr lang="tr-TR" sz="4000" dirty="0">
                <a:latin typeface="Calibri" panose="020F0502020204030204" pitchFamily="34" charset="0"/>
              </a:rPr>
              <a:t> </a:t>
            </a:r>
            <a:r>
              <a:rPr lang="tr-TR" sz="4000" dirty="0" smtClean="0">
                <a:latin typeface="Calibri" panose="020F0502020204030204" pitchFamily="34" charset="0"/>
              </a:rPr>
              <a:t>pratik tanısı</a:t>
            </a:r>
            <a:endParaRPr lang="tr-TR" sz="4000" dirty="0">
              <a:latin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2924944"/>
            <a:ext cx="8229600" cy="3273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>
                <a:latin typeface="Calibri" panose="020F0502020204030204" pitchFamily="34" charset="0"/>
              </a:rPr>
              <a:t>1. Haftada üçten daha az sayıda </a:t>
            </a:r>
            <a:r>
              <a:rPr lang="tr-TR" dirty="0" err="1" smtClean="0">
                <a:latin typeface="Calibri" panose="020F0502020204030204" pitchFamily="34" charset="0"/>
              </a:rPr>
              <a:t>defakasyon</a:t>
            </a:r>
            <a:endParaRPr lang="tr-TR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tr-TR" dirty="0">
                <a:latin typeface="Calibri" panose="020F0502020204030204" pitchFamily="34" charset="0"/>
              </a:rPr>
              <a:t>2. Sert </a:t>
            </a:r>
            <a:r>
              <a:rPr lang="tr-TR" dirty="0" err="1" smtClean="0">
                <a:latin typeface="Calibri" panose="020F0502020204030204" pitchFamily="34" charset="0"/>
              </a:rPr>
              <a:t>defakasyon</a:t>
            </a:r>
            <a:endParaRPr lang="tr-TR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tr-TR" dirty="0">
                <a:latin typeface="Calibri" panose="020F0502020204030204" pitchFamily="34" charset="0"/>
              </a:rPr>
              <a:t>3. Tam boşalamama hissi</a:t>
            </a:r>
          </a:p>
          <a:p>
            <a:pPr>
              <a:buNone/>
            </a:pPr>
            <a:endParaRPr lang="tr-TR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tr-TR" sz="1600" dirty="0">
                <a:latin typeface="Calibri" panose="020F0502020204030204" pitchFamily="34" charset="0"/>
              </a:rPr>
              <a:t>(</a:t>
            </a:r>
            <a:r>
              <a:rPr lang="tr-TR" sz="1600" dirty="0" err="1">
                <a:latin typeface="Calibri" panose="020F0502020204030204" pitchFamily="34" charset="0"/>
              </a:rPr>
              <a:t>Cullen</a:t>
            </a:r>
            <a:r>
              <a:rPr lang="tr-TR" sz="1600" dirty="0">
                <a:latin typeface="Calibri" panose="020F0502020204030204" pitchFamily="34" charset="0"/>
              </a:rPr>
              <a:t>, G., </a:t>
            </a:r>
            <a:r>
              <a:rPr lang="tr-TR" sz="1600" dirty="0" err="1">
                <a:latin typeface="Calibri" panose="020F0502020204030204" pitchFamily="34" charset="0"/>
              </a:rPr>
              <a:t>Best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</a:rPr>
              <a:t>Pract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</a:rPr>
              <a:t>Res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</a:rPr>
              <a:t>Clin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</a:rPr>
              <a:t>Gastroenterol</a:t>
            </a:r>
            <a:r>
              <a:rPr lang="tr-TR" sz="1600" dirty="0">
                <a:latin typeface="Calibri" panose="020F0502020204030204" pitchFamily="34" charset="0"/>
              </a:rPr>
              <a:t>, 2007).</a:t>
            </a: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9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84466" y="404664"/>
            <a:ext cx="8255545" cy="913243"/>
          </a:xfrm>
        </p:spPr>
        <p:txBody>
          <a:bodyPr>
            <a:normAutofit fontScale="90000"/>
          </a:bodyPr>
          <a:lstStyle/>
          <a:p>
            <a:r>
              <a:rPr lang="tr-TR" sz="3600" dirty="0" err="1" smtClean="0">
                <a:latin typeface="Calibri" panose="020F0502020204030204" pitchFamily="34" charset="0"/>
              </a:rPr>
              <a:t>Konstipasyon</a:t>
            </a:r>
            <a:r>
              <a:rPr lang="tr-TR" sz="3600" dirty="0" smtClean="0">
                <a:latin typeface="Calibri" panose="020F0502020204030204" pitchFamily="34" charset="0"/>
              </a:rPr>
              <a:t> şikayeti olan gebenin değerlendirilmesi</a:t>
            </a:r>
            <a:endParaRPr lang="tr-TR" sz="36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1484784"/>
            <a:ext cx="8065294" cy="51125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Bir </a:t>
            </a:r>
            <a:r>
              <a:rPr lang="tr-TR" dirty="0"/>
              <a:t>çoğunda </a:t>
            </a:r>
            <a:r>
              <a:rPr lang="tr-TR" dirty="0" err="1" smtClean="0"/>
              <a:t>GIS’e</a:t>
            </a:r>
            <a:r>
              <a:rPr lang="tr-TR" dirty="0" smtClean="0"/>
              <a:t> </a:t>
            </a:r>
            <a:r>
              <a:rPr lang="tr-TR" dirty="0"/>
              <a:t>ait önemli bir patoloji bulunamamaktadır</a:t>
            </a:r>
            <a:r>
              <a:rPr lang="tr-TR" dirty="0" smtClean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Gebenin </a:t>
            </a:r>
            <a:r>
              <a:rPr lang="it-IT" dirty="0" smtClean="0"/>
              <a:t>şikayetlerinin </a:t>
            </a:r>
            <a:r>
              <a:rPr lang="it-IT" dirty="0"/>
              <a:t>temelde </a:t>
            </a:r>
            <a:r>
              <a:rPr lang="tr-TR" dirty="0" err="1" smtClean="0"/>
              <a:t>defakasyon</a:t>
            </a:r>
            <a:r>
              <a:rPr lang="tr-TR" dirty="0" smtClean="0"/>
              <a:t> </a:t>
            </a:r>
            <a:r>
              <a:rPr lang="it-IT" dirty="0" smtClean="0"/>
              <a:t>ile </a:t>
            </a:r>
            <a:r>
              <a:rPr lang="it-IT" dirty="0"/>
              <a:t>mi ilgili</a:t>
            </a:r>
            <a:r>
              <a:rPr lang="tr-TR" dirty="0"/>
              <a:t> olduğu (ıkınma, </a:t>
            </a:r>
            <a:r>
              <a:rPr lang="tr-TR" dirty="0" smtClean="0"/>
              <a:t>ağrılı ve sert </a:t>
            </a:r>
            <a:r>
              <a:rPr lang="tr-TR" dirty="0" err="1" smtClean="0"/>
              <a:t>defakasyon</a:t>
            </a:r>
            <a:r>
              <a:rPr lang="tr-TR" dirty="0" smtClean="0"/>
              <a:t> gibi</a:t>
            </a:r>
            <a:r>
              <a:rPr lang="tr-TR" dirty="0"/>
              <a:t>) yoksa </a:t>
            </a:r>
            <a:r>
              <a:rPr lang="tr-TR" dirty="0" err="1" smtClean="0"/>
              <a:t>defakasyon</a:t>
            </a:r>
            <a:r>
              <a:rPr lang="tr-TR" dirty="0" smtClean="0"/>
              <a:t> </a:t>
            </a:r>
            <a:r>
              <a:rPr lang="tr-TR" dirty="0"/>
              <a:t>aralarında da devam mı ettiği (karın ağrısı, şişkinlik gibi</a:t>
            </a:r>
            <a:r>
              <a:rPr lang="tr-TR" dirty="0" smtClean="0"/>
              <a:t>) sorgulanmalıdır.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Gebelik </a:t>
            </a:r>
            <a:r>
              <a:rPr lang="tr-TR" dirty="0"/>
              <a:t>öncesinde var olan ve </a:t>
            </a:r>
            <a:r>
              <a:rPr lang="tr-TR" dirty="0" err="1" smtClean="0"/>
              <a:t>defakasyondan</a:t>
            </a:r>
            <a:r>
              <a:rPr lang="tr-TR" dirty="0" smtClean="0"/>
              <a:t> </a:t>
            </a:r>
            <a:r>
              <a:rPr lang="tr-TR" dirty="0"/>
              <a:t>bağımsız olarak seyreden kronik yakınmalar </a:t>
            </a:r>
            <a:r>
              <a:rPr lang="tr-TR" dirty="0" err="1" smtClean="0"/>
              <a:t>Irritabl</a:t>
            </a:r>
            <a:r>
              <a:rPr lang="tr-TR" dirty="0" smtClean="0"/>
              <a:t> Barsak </a:t>
            </a:r>
            <a:r>
              <a:rPr lang="tr-TR" dirty="0" err="1" smtClean="0"/>
              <a:t>Sendromu’na</a:t>
            </a:r>
            <a:r>
              <a:rPr lang="tr-TR" dirty="0" smtClean="0"/>
              <a:t> </a:t>
            </a:r>
            <a:r>
              <a:rPr lang="tr-TR" dirty="0"/>
              <a:t>bağlanabilir. </a:t>
            </a:r>
            <a:endParaRPr lang="tr-T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Dışkılama </a:t>
            </a:r>
            <a:r>
              <a:rPr lang="tr-TR" dirty="0"/>
              <a:t>için uzun süre </a:t>
            </a:r>
            <a:r>
              <a:rPr lang="tr-TR" dirty="0" smtClean="0"/>
              <a:t>ıkınma, </a:t>
            </a:r>
            <a:r>
              <a:rPr lang="tr-TR" dirty="0" err="1"/>
              <a:t>pelvik</a:t>
            </a:r>
            <a:r>
              <a:rPr lang="tr-TR" dirty="0"/>
              <a:t> taban bozukluklarına bağlanabilir. </a:t>
            </a:r>
            <a:r>
              <a:rPr lang="tr-TR" dirty="0" err="1"/>
              <a:t>Pelvik</a:t>
            </a:r>
            <a:r>
              <a:rPr lang="tr-TR" dirty="0"/>
              <a:t> taban bozuklukları ayrıca </a:t>
            </a:r>
            <a:r>
              <a:rPr lang="tr-TR" dirty="0" err="1"/>
              <a:t>laksatif</a:t>
            </a:r>
            <a:r>
              <a:rPr lang="tr-TR" dirty="0"/>
              <a:t> tedavilere iyi cevap vermez.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877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507206" y="908720"/>
            <a:ext cx="8255545" cy="913243"/>
          </a:xfrm>
        </p:spPr>
        <p:txBody>
          <a:bodyPr>
            <a:normAutofit fontScale="90000"/>
          </a:bodyPr>
          <a:lstStyle/>
          <a:p>
            <a:r>
              <a:rPr lang="tr-TR" sz="3600" dirty="0" err="1" smtClean="0">
                <a:latin typeface="Calibri" panose="020F0502020204030204" pitchFamily="34" charset="0"/>
              </a:rPr>
              <a:t>Konstipasyon</a:t>
            </a:r>
            <a:r>
              <a:rPr lang="tr-TR" sz="3600" dirty="0" smtClean="0">
                <a:latin typeface="Calibri" panose="020F0502020204030204" pitchFamily="34" charset="0"/>
              </a:rPr>
              <a:t> şikayeti olan gebenin değerlendirilmesi</a:t>
            </a:r>
            <a:endParaRPr lang="tr-TR" sz="36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7457" y="2204864"/>
            <a:ext cx="8065294" cy="376618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Perine ve anal bölgenin muayenesi, özellikle </a:t>
            </a:r>
            <a:r>
              <a:rPr lang="tr-TR" dirty="0" err="1" smtClean="0">
                <a:latin typeface="Calibri" panose="020F0502020204030204" pitchFamily="34" charset="0"/>
              </a:rPr>
              <a:t>rektal</a:t>
            </a:r>
            <a:r>
              <a:rPr lang="tr-TR" dirty="0" smtClean="0">
                <a:latin typeface="Calibri" panose="020F0502020204030204" pitchFamily="34" charset="0"/>
              </a:rPr>
              <a:t> tuşe ile anal </a:t>
            </a:r>
            <a:r>
              <a:rPr lang="tr-TR" dirty="0" err="1" smtClean="0">
                <a:latin typeface="Calibri" panose="020F0502020204030204" pitchFamily="34" charset="0"/>
              </a:rPr>
              <a:t>sfinkterin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tonusu</a:t>
            </a:r>
            <a:r>
              <a:rPr lang="tr-TR" dirty="0" smtClean="0">
                <a:latin typeface="Calibri" panose="020F0502020204030204" pitchFamily="34" charset="0"/>
              </a:rPr>
              <a:t>, </a:t>
            </a:r>
            <a:r>
              <a:rPr lang="tr-TR" dirty="0" err="1" smtClean="0">
                <a:latin typeface="Calibri" panose="020F0502020204030204" pitchFamily="34" charset="0"/>
              </a:rPr>
              <a:t>disfonksiyonu</a:t>
            </a:r>
            <a:r>
              <a:rPr lang="tr-TR" dirty="0" smtClean="0">
                <a:latin typeface="Calibri" panose="020F0502020204030204" pitchFamily="34" charset="0"/>
              </a:rPr>
              <a:t> veya olası obstrüksiyon değerlendirilir.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err="1" smtClean="0">
                <a:latin typeface="Calibri" panose="020F0502020204030204" pitchFamily="34" charset="0"/>
              </a:rPr>
              <a:t>Laksatif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ve lavman gibi boşaltıcı tedavi alışkanlığı ve kullandığı diğer ilaçların </a:t>
            </a:r>
            <a:r>
              <a:rPr lang="tr-TR" dirty="0" err="1">
                <a:latin typeface="Calibri" panose="020F0502020204030204" pitchFamily="34" charset="0"/>
              </a:rPr>
              <a:t>GIS’e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etkisi </a:t>
            </a:r>
            <a:r>
              <a:rPr lang="tr-TR" dirty="0">
                <a:latin typeface="Calibri" panose="020F0502020204030204" pitchFamily="34" charset="0"/>
              </a:rPr>
              <a:t>incelenmelidir.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Örneğin; </a:t>
            </a:r>
            <a:r>
              <a:rPr lang="tr-TR" dirty="0" err="1" smtClean="0">
                <a:latin typeface="Calibri" panose="020F0502020204030204" pitchFamily="34" charset="0"/>
              </a:rPr>
              <a:t>Hipotiroidi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basit bir boyun muayenesi ile anlaşılabilir. </a:t>
            </a: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2276872"/>
            <a:ext cx="7881218" cy="4176464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 smtClean="0">
                <a:latin typeface="Calibri" panose="020F0502020204030204" pitchFamily="34" charset="0"/>
              </a:rPr>
              <a:t>No </a:t>
            </a:r>
            <a:r>
              <a:rPr lang="en-US" sz="2200" dirty="0">
                <a:latin typeface="Calibri" panose="020F0502020204030204" pitchFamily="34" charset="0"/>
              </a:rPr>
              <a:t>organ in the body is so misunderstood, so slandered and maltreated as the </a:t>
            </a:r>
            <a:r>
              <a:rPr lang="en-US" sz="2200" dirty="0" smtClean="0">
                <a:latin typeface="Calibri" panose="020F0502020204030204" pitchFamily="34" charset="0"/>
              </a:rPr>
              <a:t>colon</a:t>
            </a:r>
            <a:r>
              <a:rPr lang="tr-TR" sz="2200" dirty="0">
                <a:latin typeface="Calibri" panose="020F0502020204030204" pitchFamily="34" charset="0"/>
              </a:rPr>
              <a:t>.</a:t>
            </a:r>
            <a:endParaRPr lang="tr-TR" sz="22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2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Kolon </a:t>
            </a:r>
            <a:r>
              <a:rPr lang="tr-TR" sz="2200" dirty="0">
                <a:solidFill>
                  <a:srgbClr val="C00000"/>
                </a:solidFill>
                <a:latin typeface="Calibri" panose="020F0502020204030204" pitchFamily="34" charset="0"/>
              </a:rPr>
              <a:t>kadar yanlış anlaşılan, suçlanan ve eziyet gören vücutta başka organ yoktur </a:t>
            </a:r>
            <a:r>
              <a:rPr lang="tr-TR" sz="1600" dirty="0">
                <a:latin typeface="Calibri" panose="020F0502020204030204" pitchFamily="34" charset="0"/>
              </a:rPr>
              <a:t>(</a:t>
            </a:r>
            <a:r>
              <a:rPr lang="tr-TR" sz="1600" dirty="0" err="1">
                <a:latin typeface="Calibri" panose="020F0502020204030204" pitchFamily="34" charset="0"/>
              </a:rPr>
              <a:t>Sir</a:t>
            </a:r>
            <a:r>
              <a:rPr lang="tr-TR" sz="1600" dirty="0">
                <a:latin typeface="Calibri" panose="020F0502020204030204" pitchFamily="34" charset="0"/>
              </a:rPr>
              <a:t> Arthur </a:t>
            </a:r>
            <a:r>
              <a:rPr lang="tr-TR" sz="1600" dirty="0" err="1">
                <a:latin typeface="Calibri" panose="020F0502020204030204" pitchFamily="34" charset="0"/>
              </a:rPr>
              <a:t>Hurst</a:t>
            </a:r>
            <a:r>
              <a:rPr lang="tr-TR" sz="1600" dirty="0">
                <a:latin typeface="Calibri" panose="020F0502020204030204" pitchFamily="34" charset="0"/>
              </a:rPr>
              <a:t>, 1935</a:t>
            </a:r>
            <a:r>
              <a:rPr lang="tr-TR" sz="1600" dirty="0" smtClean="0">
                <a:latin typeface="Calibri" panose="020F0502020204030204" pitchFamily="34" charset="0"/>
              </a:rPr>
              <a:t>).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16955" y="332656"/>
            <a:ext cx="8255545" cy="913243"/>
          </a:xfrm>
        </p:spPr>
        <p:txBody>
          <a:bodyPr>
            <a:normAutofit fontScale="90000"/>
          </a:bodyPr>
          <a:lstStyle/>
          <a:p>
            <a:r>
              <a:rPr lang="tr-TR" sz="3600" dirty="0" err="1" smtClean="0">
                <a:latin typeface="Calibri" panose="020F0502020204030204" pitchFamily="34" charset="0"/>
              </a:rPr>
              <a:t>Konstipasyon</a:t>
            </a:r>
            <a:r>
              <a:rPr lang="tr-TR" sz="3600" dirty="0" smtClean="0">
                <a:latin typeface="Calibri" panose="020F0502020204030204" pitchFamily="34" charset="0"/>
              </a:rPr>
              <a:t> şikayeti olan gebenin değerlendirilmesi</a:t>
            </a:r>
            <a:endParaRPr lang="tr-TR" sz="36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6955" y="1412776"/>
            <a:ext cx="8575525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Laboratuvar testleri; </a:t>
            </a:r>
            <a:r>
              <a:rPr lang="tr-TR" dirty="0" err="1" smtClean="0">
                <a:latin typeface="Calibri" panose="020F0502020204030204" pitchFamily="34" charset="0"/>
              </a:rPr>
              <a:t>troid</a:t>
            </a:r>
            <a:r>
              <a:rPr lang="tr-TR" dirty="0" smtClean="0">
                <a:latin typeface="Calibri" panose="020F0502020204030204" pitchFamily="34" charset="0"/>
              </a:rPr>
              <a:t> hormonları, açlık kan şekeri, kan sayımı, elektrolit düzeyleri ve gaitada gizli kan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Ultrasonografi, MRI gibi </a:t>
            </a:r>
            <a:r>
              <a:rPr lang="tr-TR" dirty="0" err="1" smtClean="0">
                <a:latin typeface="Calibri" panose="020F0502020204030204" pitchFamily="34" charset="0"/>
              </a:rPr>
              <a:t>non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invazif</a:t>
            </a:r>
            <a:r>
              <a:rPr lang="tr-TR" dirty="0" smtClean="0">
                <a:latin typeface="Calibri" panose="020F0502020204030204" pitchFamily="34" charset="0"/>
              </a:rPr>
              <a:t> ve </a:t>
            </a:r>
            <a:r>
              <a:rPr lang="tr-TR" dirty="0" err="1" smtClean="0">
                <a:latin typeface="Calibri" panose="020F0502020204030204" pitchFamily="34" charset="0"/>
              </a:rPr>
              <a:t>kolonoskopi</a:t>
            </a:r>
            <a:r>
              <a:rPr lang="tr-TR" dirty="0" smtClean="0">
                <a:latin typeface="Calibri" panose="020F0502020204030204" pitchFamily="34" charset="0"/>
              </a:rPr>
              <a:t> gibi </a:t>
            </a:r>
            <a:r>
              <a:rPr lang="tr-TR" dirty="0" err="1" smtClean="0">
                <a:latin typeface="Calibri" panose="020F0502020204030204" pitchFamily="34" charset="0"/>
              </a:rPr>
              <a:t>invazif</a:t>
            </a:r>
            <a:r>
              <a:rPr lang="tr-TR" dirty="0" smtClean="0">
                <a:latin typeface="Calibri" panose="020F0502020204030204" pitchFamily="34" charset="0"/>
              </a:rPr>
              <a:t> testler de gerekirse yaptırılır.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Gebeliğin </a:t>
            </a:r>
            <a:r>
              <a:rPr lang="tr-TR" dirty="0">
                <a:latin typeface="Calibri" panose="020F0502020204030204" pitchFamily="34" charset="0"/>
              </a:rPr>
              <a:t>kadınlar </a:t>
            </a:r>
            <a:r>
              <a:rPr lang="tr-TR" dirty="0" smtClean="0">
                <a:latin typeface="Calibri" panose="020F0502020204030204" pitchFamily="34" charset="0"/>
              </a:rPr>
              <a:t>üzerinde </a:t>
            </a:r>
            <a:r>
              <a:rPr lang="tr-TR" dirty="0">
                <a:latin typeface="Calibri" panose="020F0502020204030204" pitchFamily="34" charset="0"/>
              </a:rPr>
              <a:t>hem fizyolojik hem </a:t>
            </a:r>
            <a:r>
              <a:rPr lang="tr-TR" dirty="0" smtClean="0">
                <a:latin typeface="Calibri" panose="020F0502020204030204" pitchFamily="34" charset="0"/>
              </a:rPr>
              <a:t>de </a:t>
            </a:r>
            <a:r>
              <a:rPr lang="tr-TR" dirty="0">
                <a:latin typeface="Calibri" panose="020F0502020204030204" pitchFamily="34" charset="0"/>
              </a:rPr>
              <a:t>fiziksel değişiklere neden </a:t>
            </a:r>
            <a:r>
              <a:rPr lang="tr-TR" dirty="0" smtClean="0">
                <a:latin typeface="Calibri" panose="020F0502020204030204" pitchFamily="34" charset="0"/>
              </a:rPr>
              <a:t>olduğu bilinmektedir. Bu nedenle </a:t>
            </a:r>
            <a:r>
              <a:rPr lang="tr-TR" dirty="0" err="1" smtClean="0">
                <a:latin typeface="Calibri" panose="020F0502020204030204" pitchFamily="34" charset="0"/>
              </a:rPr>
              <a:t>konstipasyonu</a:t>
            </a:r>
            <a:r>
              <a:rPr lang="tr-TR" dirty="0" smtClean="0">
                <a:latin typeface="Calibri" panose="020F0502020204030204" pitchFamily="34" charset="0"/>
              </a:rPr>
              <a:t> olan gebelerin </a:t>
            </a:r>
            <a:r>
              <a:rPr lang="tr-TR" dirty="0">
                <a:latin typeface="Calibri" panose="020F0502020204030204" pitchFamily="34" charset="0"/>
              </a:rPr>
              <a:t>genel sağlık ve fiziksel </a:t>
            </a:r>
            <a:r>
              <a:rPr lang="tr-TR" dirty="0" smtClean="0">
                <a:latin typeface="Calibri" panose="020F0502020204030204" pitchFamily="34" charset="0"/>
              </a:rPr>
              <a:t>işlevleri azalır ve daha az </a:t>
            </a:r>
            <a:r>
              <a:rPr lang="tr-TR" dirty="0">
                <a:latin typeface="Calibri" panose="020F0502020204030204" pitchFamily="34" charset="0"/>
              </a:rPr>
              <a:t>sosyal </a:t>
            </a:r>
            <a:r>
              <a:rPr lang="tr-TR" dirty="0" smtClean="0">
                <a:latin typeface="Calibri" panose="020F0502020204030204" pitchFamily="34" charset="0"/>
              </a:rPr>
              <a:t>faaliyetlere katılırlar. </a:t>
            </a:r>
            <a:endParaRPr lang="tr-TR" dirty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400" dirty="0">
                <a:latin typeface="Calibri" panose="020F0502020204030204" pitchFamily="34" charset="0"/>
              </a:rPr>
              <a:t>(</a:t>
            </a:r>
            <a:r>
              <a:rPr lang="tr-TR" sz="1400" dirty="0" err="1">
                <a:latin typeface="Calibri" panose="020F0502020204030204" pitchFamily="34" charset="0"/>
              </a:rPr>
              <a:t>Wald</a:t>
            </a:r>
            <a:r>
              <a:rPr lang="tr-TR" sz="1400" dirty="0">
                <a:latin typeface="Calibri" panose="020F0502020204030204" pitchFamily="34" charset="0"/>
              </a:rPr>
              <a:t> A, et al. 2007)</a:t>
            </a: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079581" cy="1057259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Calibri" panose="020F0502020204030204" pitchFamily="34" charset="0"/>
              </a:rPr>
              <a:t>Konstipasyonla</a:t>
            </a:r>
            <a:r>
              <a:rPr lang="tr-TR" dirty="0" smtClean="0">
                <a:latin typeface="Calibri" panose="020F0502020204030204" pitchFamily="34" charset="0"/>
              </a:rPr>
              <a:t> ilişkili ilaçlar</a:t>
            </a:r>
            <a:endParaRPr lang="tr-TR" dirty="0">
              <a:latin typeface="Calibri" panose="020F050202020403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497595"/>
              </p:ext>
            </p:extLst>
          </p:nvPr>
        </p:nvGraphicFramePr>
        <p:xfrm>
          <a:off x="401771" y="1057259"/>
          <a:ext cx="8172400" cy="5723530"/>
        </p:xfrm>
        <a:graphic>
          <a:graphicData uri="http://schemas.openxmlformats.org/drawingml/2006/table">
            <a:tbl>
              <a:tblPr/>
              <a:tblGrid>
                <a:gridCol w="4458261"/>
                <a:gridCol w="966003"/>
                <a:gridCol w="2748136"/>
              </a:tblGrid>
              <a:tr h="349282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İlaç</a:t>
                      </a:r>
                    </a:p>
                  </a:txBody>
                  <a:tcPr marL="29327" marR="29327" marT="29327" marB="293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Örnek</a:t>
                      </a:r>
                    </a:p>
                  </a:txBody>
                  <a:tcPr marL="29327" marR="29327" marT="29327" marB="2932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Antiasitler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Alüminyum içeren antiasitler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623250"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Antikolinerjikler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Propantelin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Disiklomin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Amitriptilin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Nortriptilin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Levodopa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Cardopa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Antikonvülzan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Fenitoin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Valproik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Asit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Antidepresan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Amitriptilin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İmiprimin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Fenilizin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7419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Antihipertansif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Metildopa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Klonidin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fontAlgn="t"/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Antipsikotik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Haloperidol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Klozapin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Risperidin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9282">
                <a:tc>
                  <a:txBody>
                    <a:bodyPr/>
                    <a:lstStyle/>
                    <a:p>
                      <a:pPr fontAlgn="t"/>
                      <a:r>
                        <a:rPr lang="tr-TR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Safra tuzu sekestrasyonu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Kolestiramin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Kolestipol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623250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Kalsiyum Kanal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Blokerleri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Diltiazem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Nifedipin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tr-TR" sz="16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Verapamil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3250"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Kalsiyum desteği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Kalsiyum Karbonat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v.s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  <a:tr h="567419"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Demir desteği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Demir preparatları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3250"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Opiyat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bileşikleri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Morfin veya kodein içeren ağrı kesiciler</a:t>
                      </a:r>
                    </a:p>
                  </a:txBody>
                  <a:tcPr marL="29327" marR="29327" marT="29327" marB="293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0"/>
            <a:ext cx="8079581" cy="1658198"/>
          </a:xfrm>
        </p:spPr>
        <p:txBody>
          <a:bodyPr/>
          <a:lstStyle/>
          <a:p>
            <a:r>
              <a:rPr lang="tr-TR" dirty="0">
                <a:latin typeface="Calibri" panose="020F0502020204030204" pitchFamily="34" charset="0"/>
              </a:rPr>
              <a:t>Oral Demir vs. </a:t>
            </a:r>
            <a:r>
              <a:rPr lang="tr-TR" dirty="0" err="1">
                <a:latin typeface="Calibri" panose="020F0502020204030204" pitchFamily="34" charset="0"/>
              </a:rPr>
              <a:t>Parenteral</a:t>
            </a:r>
            <a:r>
              <a:rPr lang="tr-TR" dirty="0">
                <a:latin typeface="Calibri" panose="020F0502020204030204" pitchFamily="34" charset="0"/>
              </a:rPr>
              <a:t> Demir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9823" y="1412776"/>
            <a:ext cx="8065294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Calibri" panose="020F0502020204030204" pitchFamily="34" charset="0"/>
              </a:rPr>
              <a:t>Gastrointestinal </a:t>
            </a:r>
            <a:r>
              <a:rPr lang="en-US" dirty="0" err="1">
                <a:latin typeface="Calibri" panose="020F0502020204030204" pitchFamily="34" charset="0"/>
              </a:rPr>
              <a:t>semptomların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sıklığı</a:t>
            </a:r>
            <a:r>
              <a:rPr lang="en-US" dirty="0">
                <a:latin typeface="Calibri" panose="020F0502020204030204" pitchFamily="34" charset="0"/>
              </a:rPr>
              <a:t>, oral </a:t>
            </a:r>
            <a:r>
              <a:rPr lang="en-US" dirty="0" err="1">
                <a:latin typeface="Calibri" panose="020F0502020204030204" pitchFamily="34" charset="0"/>
              </a:rPr>
              <a:t>demir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grubunda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parenteralden</a:t>
            </a:r>
            <a:r>
              <a:rPr lang="tr-TR" dirty="0" smtClean="0">
                <a:latin typeface="Calibri" panose="020F0502020204030204" pitchFamily="34" charset="0"/>
              </a:rPr>
              <a:t> daha yüksek izlendi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b="1" dirty="0" err="1" smtClean="0">
                <a:latin typeface="Calibri" panose="020F0502020204030204" pitchFamily="34" charset="0"/>
              </a:rPr>
              <a:t>Kabızlık</a:t>
            </a:r>
            <a:r>
              <a:rPr lang="tr-TR" b="1" dirty="0" smtClean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% 12.5'e </a:t>
            </a:r>
            <a:r>
              <a:rPr lang="en-US" b="1" dirty="0" err="1">
                <a:latin typeface="Calibri" panose="020F0502020204030204" pitchFamily="34" charset="0"/>
              </a:rPr>
              <a:t>karşı</a:t>
            </a:r>
            <a:r>
              <a:rPr lang="tr-TR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% 35.4</a:t>
            </a:r>
            <a:endParaRPr lang="tr-TR" b="1" dirty="0"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tr-TR" dirty="0" err="1">
                <a:latin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</a:rPr>
              <a:t>ide </a:t>
            </a:r>
            <a:r>
              <a:rPr lang="en-US" dirty="0" err="1">
                <a:latin typeface="Calibri" panose="020F0502020204030204" pitchFamily="34" charset="0"/>
              </a:rPr>
              <a:t>bulantısı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% 4.2.4'e </a:t>
            </a:r>
            <a:r>
              <a:rPr lang="en-US" dirty="0" err="1">
                <a:latin typeface="Calibri" panose="020F0502020204030204" pitchFamily="34" charset="0"/>
              </a:rPr>
              <a:t>karşı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% 10.4</a:t>
            </a: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err="1">
                <a:latin typeface="Calibri" panose="020F0502020204030204" pitchFamily="34" charset="0"/>
              </a:rPr>
              <a:t>Kusma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% 0'a </a:t>
            </a:r>
            <a:r>
              <a:rPr lang="en-US" dirty="0" err="1">
                <a:latin typeface="Calibri" panose="020F0502020204030204" pitchFamily="34" charset="0"/>
              </a:rPr>
              <a:t>karşı</a:t>
            </a:r>
            <a:r>
              <a:rPr lang="tr-TR" dirty="0">
                <a:latin typeface="Calibri" panose="020F0502020204030204" pitchFamily="34" charset="0"/>
              </a:rPr>
              <a:t> %</a:t>
            </a:r>
            <a:r>
              <a:rPr lang="en-US" dirty="0">
                <a:latin typeface="Calibri" panose="020F0502020204030204" pitchFamily="34" charset="0"/>
              </a:rPr>
              <a:t> 8.3</a:t>
            </a: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dirty="0" err="1" smtClean="0">
                <a:latin typeface="Calibri" panose="020F0502020204030204" pitchFamily="34" charset="0"/>
              </a:rPr>
              <a:t>Diare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% 8.4'e </a:t>
            </a:r>
            <a:r>
              <a:rPr lang="en-US" dirty="0" err="1">
                <a:latin typeface="Calibri" panose="020F0502020204030204" pitchFamily="34" charset="0"/>
              </a:rPr>
              <a:t>karşılık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% </a:t>
            </a:r>
            <a:r>
              <a:rPr lang="tr-TR" dirty="0">
                <a:latin typeface="Calibri" panose="020F0502020204030204" pitchFamily="34" charset="0"/>
              </a:rPr>
              <a:t>0</a:t>
            </a:r>
          </a:p>
          <a:p>
            <a:pPr>
              <a:lnSpc>
                <a:spcPct val="170000"/>
              </a:lnSpc>
            </a:pPr>
            <a:endParaRPr lang="tr-TR" sz="17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700" dirty="0" smtClean="0">
                <a:latin typeface="Calibri" panose="020F0502020204030204" pitchFamily="34" charset="0"/>
              </a:rPr>
              <a:t>Am </a:t>
            </a:r>
            <a:r>
              <a:rPr lang="en-US" sz="1700" dirty="0">
                <a:latin typeface="Calibri" panose="020F0502020204030204" pitchFamily="34" charset="0"/>
              </a:rPr>
              <a:t>J Health </a:t>
            </a:r>
            <a:r>
              <a:rPr lang="en-US" sz="1700" dirty="0" err="1">
                <a:latin typeface="Calibri" panose="020F0502020204030204" pitchFamily="34" charset="0"/>
              </a:rPr>
              <a:t>Syst</a:t>
            </a:r>
            <a:r>
              <a:rPr lang="en-US" sz="1700" dirty="0">
                <a:latin typeface="Calibri" panose="020F0502020204030204" pitchFamily="34" charset="0"/>
              </a:rPr>
              <a:t> Pharm. 2012;69(14):1206-11.</a:t>
            </a:r>
            <a:endParaRPr lang="tr-TR" sz="1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alibri" panose="020F0502020204030204" pitchFamily="34" charset="0"/>
              </a:rPr>
              <a:t>Oral Demir vs. </a:t>
            </a:r>
            <a:r>
              <a:rPr lang="tr-TR" dirty="0" err="1">
                <a:latin typeface="Calibri" panose="020F0502020204030204" pitchFamily="34" charset="0"/>
              </a:rPr>
              <a:t>Parenteral</a:t>
            </a:r>
            <a:r>
              <a:rPr lang="tr-TR" dirty="0">
                <a:latin typeface="Calibri" panose="020F0502020204030204" pitchFamily="34" charset="0"/>
              </a:rPr>
              <a:t> Demir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2155427"/>
            <a:ext cx="8065294" cy="38164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</a:rPr>
              <a:t>Oral </a:t>
            </a:r>
            <a:r>
              <a:rPr lang="en-US" sz="3200" dirty="0" err="1">
                <a:latin typeface="Calibri" panose="020F0502020204030204" pitchFamily="34" charset="0"/>
              </a:rPr>
              <a:t>demir</a:t>
            </a:r>
            <a:r>
              <a:rPr lang="tr-TR" sz="3200" dirty="0">
                <a:latin typeface="Calibri" panose="020F0502020204030204" pitchFamily="34" charset="0"/>
              </a:rPr>
              <a:t> alımında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karın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ağrısı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kramp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mide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bulantısı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kusma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diyare</a:t>
            </a:r>
            <a:r>
              <a:rPr lang="en-US" sz="3200" dirty="0" smtClean="0">
                <a:latin typeface="Calibri" panose="020F0502020204030204" pitchFamily="34" charset="0"/>
              </a:rPr>
              <a:t>,</a:t>
            </a:r>
            <a:r>
              <a:rPr lang="tr-TR" sz="3200" dirty="0" smtClean="0">
                <a:latin typeface="Calibri" panose="020F0502020204030204" pitchFamily="34" charset="0"/>
              </a:rPr>
              <a:t> </a:t>
            </a:r>
            <a:r>
              <a:rPr lang="tr-TR" sz="3200" b="1" dirty="0" err="1" smtClean="0">
                <a:latin typeface="Calibri" panose="020F0502020204030204" pitchFamily="34" charset="0"/>
              </a:rPr>
              <a:t>konstipasyon</a:t>
            </a:r>
            <a:r>
              <a:rPr lang="en-US" sz="3200" dirty="0" smtClean="0">
                <a:latin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</a:rPr>
              <a:t>kaşıntı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ve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kızarıklık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sıklığında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artış</a:t>
            </a:r>
            <a:r>
              <a:rPr lang="tr-TR" sz="3200" dirty="0">
                <a:latin typeface="Calibri" panose="020F0502020204030204" pitchFamily="34" charset="0"/>
              </a:rPr>
              <a:t> olurken; </a:t>
            </a:r>
            <a:endParaRPr lang="tr-TR" sz="32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3200" dirty="0" smtClean="0">
                <a:latin typeface="Calibri" panose="020F0502020204030204" pitchFamily="34" charset="0"/>
              </a:rPr>
              <a:t>i</a:t>
            </a:r>
            <a:r>
              <a:rPr lang="en-US" sz="3200" dirty="0" err="1">
                <a:latin typeface="Calibri" panose="020F0502020204030204" pitchFamily="34" charset="0"/>
              </a:rPr>
              <a:t>ntramüsküler</a:t>
            </a:r>
            <a:r>
              <a:rPr lang="tr-TR" sz="3200" dirty="0">
                <a:latin typeface="Calibri" panose="020F0502020204030204" pitchFamily="34" charset="0"/>
              </a:rPr>
              <a:t> uygulamada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enjeksiyon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yerinde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</a:rPr>
              <a:t>ağrı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tr-TR" sz="3200" dirty="0">
                <a:latin typeface="Calibri" panose="020F0502020204030204" pitchFamily="34" charset="0"/>
              </a:rPr>
              <a:t>ön plandaydı.</a:t>
            </a:r>
          </a:p>
          <a:p>
            <a:endParaRPr lang="tr-T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1400" dirty="0" err="1">
                <a:latin typeface="Calibri" panose="020F0502020204030204" pitchFamily="34" charset="0"/>
              </a:rPr>
              <a:t>Reveiz</a:t>
            </a:r>
            <a:r>
              <a:rPr lang="tr-TR" sz="1400" dirty="0">
                <a:latin typeface="Calibri" panose="020F0502020204030204" pitchFamily="34" charset="0"/>
              </a:rPr>
              <a:t> L, et al. </a:t>
            </a:r>
            <a:r>
              <a:rPr lang="tr-TR" sz="1400" dirty="0" err="1">
                <a:latin typeface="Calibri" panose="020F0502020204030204" pitchFamily="34" charset="0"/>
              </a:rPr>
              <a:t>Treatments</a:t>
            </a:r>
            <a:r>
              <a:rPr lang="tr-TR" sz="1400" dirty="0">
                <a:latin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</a:rPr>
              <a:t>for</a:t>
            </a:r>
            <a:r>
              <a:rPr lang="tr-TR" sz="1400" dirty="0">
                <a:latin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</a:rPr>
              <a:t>iron</a:t>
            </a:r>
            <a:r>
              <a:rPr lang="tr-TR" sz="1400" dirty="0">
                <a:latin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</a:rPr>
              <a:t>deficiency</a:t>
            </a:r>
            <a:r>
              <a:rPr lang="tr-TR" sz="1400" dirty="0">
                <a:latin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</a:rPr>
              <a:t>anaemia</a:t>
            </a:r>
            <a:r>
              <a:rPr lang="tr-TR" sz="1400" dirty="0">
                <a:latin typeface="Calibri" panose="020F0502020204030204" pitchFamily="34" charset="0"/>
              </a:rPr>
              <a:t> in </a:t>
            </a:r>
            <a:r>
              <a:rPr lang="tr-TR" sz="1400" dirty="0" err="1">
                <a:latin typeface="Calibri" panose="020F0502020204030204" pitchFamily="34" charset="0"/>
              </a:rPr>
              <a:t>pregnancy</a:t>
            </a:r>
            <a:r>
              <a:rPr lang="tr-TR" sz="1400" dirty="0">
                <a:latin typeface="Calibri" panose="020F0502020204030204" pitchFamily="34" charset="0"/>
              </a:rPr>
              <a:t>. </a:t>
            </a:r>
            <a:r>
              <a:rPr lang="tr-TR" sz="1400" dirty="0" err="1">
                <a:latin typeface="Calibri" panose="020F0502020204030204" pitchFamily="34" charset="0"/>
              </a:rPr>
              <a:t>Cochrane</a:t>
            </a:r>
            <a:r>
              <a:rPr lang="tr-TR" sz="1400" dirty="0">
                <a:latin typeface="Calibri" panose="020F0502020204030204" pitchFamily="34" charset="0"/>
              </a:rPr>
              <a:t> Database </a:t>
            </a:r>
            <a:r>
              <a:rPr lang="tr-TR" sz="1400" dirty="0" err="1">
                <a:latin typeface="Calibri" panose="020F0502020204030204" pitchFamily="34" charset="0"/>
              </a:rPr>
              <a:t>Syst</a:t>
            </a:r>
            <a:r>
              <a:rPr lang="tr-TR" sz="1400" dirty="0">
                <a:latin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</a:rPr>
              <a:t>Rev</a:t>
            </a:r>
            <a:r>
              <a:rPr lang="tr-TR" sz="1400" dirty="0">
                <a:latin typeface="Calibri" panose="020F0502020204030204" pitchFamily="34" charset="0"/>
              </a:rPr>
              <a:t> 2011; CD003094.</a:t>
            </a:r>
          </a:p>
        </p:txBody>
      </p:sp>
    </p:spTree>
    <p:extLst>
      <p:ext uri="{BB962C8B-B14F-4D97-AF65-F5344CB8AC3E}">
        <p14:creationId xmlns:p14="http://schemas.microsoft.com/office/powerpoint/2010/main" val="13117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8664" y="691689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tr-TR" sz="4400" dirty="0" err="1" smtClean="0">
                <a:latin typeface="Calibri" panose="020F0502020204030204" pitchFamily="34" charset="0"/>
              </a:rPr>
              <a:t>Konstipasyonun</a:t>
            </a:r>
            <a:r>
              <a:rPr lang="tr-TR" sz="4400" dirty="0" smtClean="0">
                <a:latin typeface="Calibri" panose="020F0502020204030204" pitchFamily="34" charset="0"/>
              </a:rPr>
              <a:t> uzun dönem komplikasyonları</a:t>
            </a:r>
            <a:endParaRPr lang="tr-TR" sz="44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420888"/>
            <a:ext cx="7888932" cy="3410698"/>
          </a:xfrm>
        </p:spPr>
        <p:txBody>
          <a:bodyPr/>
          <a:lstStyle/>
          <a:p>
            <a:r>
              <a:rPr lang="tr-TR" dirty="0" err="1" smtClean="0">
                <a:latin typeface="Calibri" panose="020F0502020204030204" pitchFamily="34" charset="0"/>
              </a:rPr>
              <a:t>Hemoroid</a:t>
            </a:r>
            <a:endParaRPr lang="tr-TR" dirty="0" smtClean="0">
              <a:latin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</a:rPr>
              <a:t>Anal </a:t>
            </a:r>
            <a:r>
              <a:rPr lang="tr-TR" dirty="0" err="1" smtClean="0">
                <a:latin typeface="Calibri" panose="020F0502020204030204" pitchFamily="34" charset="0"/>
              </a:rPr>
              <a:t>fissür</a:t>
            </a:r>
            <a:endParaRPr lang="tr-TR" dirty="0" smtClean="0">
              <a:latin typeface="Calibri" panose="020F0502020204030204" pitchFamily="34" charset="0"/>
            </a:endParaRPr>
          </a:p>
          <a:p>
            <a:r>
              <a:rPr lang="tr-TR" dirty="0" smtClean="0">
                <a:latin typeface="Calibri" panose="020F0502020204030204" pitchFamily="34" charset="0"/>
              </a:rPr>
              <a:t>Rektum, mesane, </a:t>
            </a:r>
            <a:r>
              <a:rPr lang="tr-TR" dirty="0" err="1" smtClean="0">
                <a:latin typeface="Calibri" panose="020F0502020204030204" pitchFamily="34" charset="0"/>
              </a:rPr>
              <a:t>vajen</a:t>
            </a:r>
            <a:r>
              <a:rPr lang="tr-TR" dirty="0" smtClean="0">
                <a:latin typeface="Calibri" panose="020F0502020204030204" pitchFamily="34" charset="0"/>
              </a:rPr>
              <a:t> ve </a:t>
            </a:r>
            <a:r>
              <a:rPr lang="tr-TR" dirty="0" err="1" smtClean="0">
                <a:latin typeface="Calibri" panose="020F0502020204030204" pitchFamily="34" charset="0"/>
              </a:rPr>
              <a:t>uterin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prolaps</a:t>
            </a:r>
            <a:endParaRPr lang="tr-TR" dirty="0" smtClean="0">
              <a:latin typeface="Calibri" panose="020F0502020204030204" pitchFamily="34" charset="0"/>
            </a:endParaRPr>
          </a:p>
          <a:p>
            <a:r>
              <a:rPr lang="tr-TR" dirty="0" err="1" smtClean="0">
                <a:latin typeface="Calibri" panose="020F0502020204030204" pitchFamily="34" charset="0"/>
              </a:rPr>
              <a:t>Fekal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inkontinans</a:t>
            </a:r>
            <a:endParaRPr lang="tr-TR" dirty="0" smtClean="0">
              <a:latin typeface="Calibri" panose="020F0502020204030204" pitchFamily="34" charset="0"/>
            </a:endParaRPr>
          </a:p>
          <a:p>
            <a:r>
              <a:rPr lang="tr-TR" dirty="0" err="1" smtClean="0">
                <a:latin typeface="Calibri" panose="020F0502020204030204" pitchFamily="34" charset="0"/>
              </a:rPr>
              <a:t>Fekal</a:t>
            </a:r>
            <a:r>
              <a:rPr lang="tr-TR" dirty="0" smtClean="0">
                <a:latin typeface="Calibri" panose="020F0502020204030204" pitchFamily="34" charset="0"/>
              </a:rPr>
              <a:t> tıkaç ve barsak obstrüksiyonu</a:t>
            </a:r>
          </a:p>
          <a:p>
            <a:r>
              <a:rPr lang="tr-TR" dirty="0" smtClean="0">
                <a:latin typeface="Calibri" panose="020F0502020204030204" pitchFamily="34" charset="0"/>
              </a:rPr>
              <a:t>Barsak </a:t>
            </a:r>
            <a:r>
              <a:rPr lang="tr-TR" dirty="0" err="1" smtClean="0">
                <a:latin typeface="Calibri" panose="020F0502020204030204" pitchFamily="34" charset="0"/>
              </a:rPr>
              <a:t>perforasyonu</a:t>
            </a:r>
            <a:r>
              <a:rPr lang="tr-TR" dirty="0" smtClean="0">
                <a:latin typeface="Calibri" panose="020F0502020204030204" pitchFamily="34" charset="0"/>
              </a:rPr>
              <a:t> ve </a:t>
            </a:r>
            <a:r>
              <a:rPr lang="tr-TR" dirty="0" err="1" smtClean="0">
                <a:latin typeface="Calibri" panose="020F0502020204030204" pitchFamily="34" charset="0"/>
              </a:rPr>
              <a:t>sterkoral</a:t>
            </a:r>
            <a:r>
              <a:rPr lang="tr-TR" dirty="0" smtClean="0">
                <a:latin typeface="Calibri" panose="020F0502020204030204" pitchFamily="34" charset="0"/>
              </a:rPr>
              <a:t> peritonit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86677" y="5646920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(</a:t>
            </a:r>
            <a:r>
              <a:rPr lang="tr-TR" dirty="0" err="1" smtClean="0">
                <a:latin typeface="Calibri" panose="020F0502020204030204" pitchFamily="34" charset="0"/>
              </a:rPr>
              <a:t>Longo</a:t>
            </a:r>
            <a:r>
              <a:rPr lang="tr-TR" dirty="0">
                <a:latin typeface="Calibri" panose="020F0502020204030204" pitchFamily="34" charset="0"/>
              </a:rPr>
              <a:t>, SA., </a:t>
            </a:r>
            <a:r>
              <a:rPr lang="fr-FR" dirty="0">
                <a:latin typeface="Calibri" panose="020F0502020204030204" pitchFamily="34" charset="0"/>
              </a:rPr>
              <a:t>Clin Colon Rectal </a:t>
            </a:r>
            <a:r>
              <a:rPr lang="fr-FR" dirty="0" err="1">
                <a:latin typeface="Calibri" panose="020F0502020204030204" pitchFamily="34" charset="0"/>
              </a:rPr>
              <a:t>Surg</a:t>
            </a:r>
            <a:r>
              <a:rPr lang="tr-TR" dirty="0">
                <a:latin typeface="Calibri" panose="020F0502020204030204" pitchFamily="34" charset="0"/>
              </a:rPr>
              <a:t>, 2010). </a:t>
            </a:r>
          </a:p>
        </p:txBody>
      </p:sp>
    </p:spTree>
    <p:extLst>
      <p:ext uri="{BB962C8B-B14F-4D97-AF65-F5344CB8AC3E}">
        <p14:creationId xmlns:p14="http://schemas.microsoft.com/office/powerpoint/2010/main" val="37788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216025"/>
            <a:ext cx="5616624" cy="83671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Calibri" panose="020F0502020204030204" pitchFamily="34" charset="0"/>
              </a:rPr>
              <a:t>Gebelikte </a:t>
            </a:r>
            <a:r>
              <a:rPr lang="tr-TR" dirty="0" err="1" smtClean="0">
                <a:latin typeface="Calibri" panose="020F0502020204030204" pitchFamily="34" charset="0"/>
              </a:rPr>
              <a:t>konstipasyonun</a:t>
            </a:r>
            <a:r>
              <a:rPr lang="tr-TR" dirty="0" smtClean="0">
                <a:latin typeface="Calibri" panose="020F0502020204030204" pitchFamily="34" charset="0"/>
              </a:rPr>
              <a:t> tedavisi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2407" y="1412776"/>
            <a:ext cx="6912768" cy="4608512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Altta yatan patoloji yok ise; çevresel faktörlerin ve diyetin düzenlenmesi ile ilgili öneriler sunulur.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Düzenli </a:t>
            </a:r>
            <a:r>
              <a:rPr lang="tr-TR" sz="1800" dirty="0">
                <a:latin typeface="Calibri" panose="020F0502020204030204" pitchFamily="34" charset="0"/>
              </a:rPr>
              <a:t>uyku ve haftada en az 3 gün ve en az 30’ar dakikalık </a:t>
            </a:r>
            <a:r>
              <a:rPr lang="tr-TR" sz="1800" dirty="0" smtClean="0">
                <a:latin typeface="Calibri" panose="020F0502020204030204" pitchFamily="34" charset="0"/>
              </a:rPr>
              <a:t>yürüyüşler</a:t>
            </a:r>
            <a:r>
              <a:rPr lang="tr-TR" sz="1800" dirty="0" smtClean="0"/>
              <a:t> (</a:t>
            </a:r>
            <a:r>
              <a:rPr lang="tr-TR" sz="1800" dirty="0" err="1" smtClean="0"/>
              <a:t>Artal</a:t>
            </a:r>
            <a:r>
              <a:rPr lang="tr-TR" sz="1800" dirty="0" smtClean="0"/>
              <a:t> 2003, </a:t>
            </a:r>
            <a:r>
              <a:rPr lang="tr-TR" sz="1800" dirty="0" err="1" smtClean="0"/>
              <a:t>Derbyshire</a:t>
            </a:r>
            <a:r>
              <a:rPr lang="tr-TR" sz="1800" dirty="0" smtClean="0"/>
              <a:t> 2006).</a:t>
            </a:r>
            <a:r>
              <a:rPr lang="tr-TR" sz="18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1800" dirty="0" smtClean="0"/>
              <a:t>Tuvalet zamanı programlanmalı. Öğün </a:t>
            </a:r>
            <a:r>
              <a:rPr lang="tr-TR" sz="1800" dirty="0"/>
              <a:t>saatlerinden sonra bir tuvalete yakın olmaya </a:t>
            </a:r>
            <a:r>
              <a:rPr lang="tr-TR" sz="1800" dirty="0" smtClean="0"/>
              <a:t>çalışmalı</a:t>
            </a:r>
            <a:r>
              <a:rPr lang="tr-TR" sz="1800" dirty="0"/>
              <a:t>. Tuvalete gitme ihtiyacı hissedince ertelenmemelidir.  </a:t>
            </a:r>
            <a:r>
              <a:rPr lang="tr-TR" sz="1800" b="1" dirty="0" err="1" smtClean="0"/>
              <a:t>Gastrokolik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reflex</a:t>
            </a:r>
            <a:endParaRPr lang="tr-TR" sz="1800" b="1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Sabah </a:t>
            </a:r>
            <a:r>
              <a:rPr lang="tr-TR" sz="1800" dirty="0">
                <a:latin typeface="Calibri" panose="020F0502020204030204" pitchFamily="34" charset="0"/>
              </a:rPr>
              <a:t>bir bardak </a:t>
            </a:r>
            <a:r>
              <a:rPr lang="tr-TR" sz="1800" dirty="0" smtClean="0">
                <a:latin typeface="Calibri" panose="020F0502020204030204" pitchFamily="34" charset="0"/>
              </a:rPr>
              <a:t>ılık limonlu su,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günde </a:t>
            </a:r>
            <a:r>
              <a:rPr lang="tr-TR" sz="1800" dirty="0">
                <a:latin typeface="Calibri" panose="020F0502020204030204" pitchFamily="34" charset="0"/>
              </a:rPr>
              <a:t>en az 2 </a:t>
            </a:r>
            <a:r>
              <a:rPr lang="tr-TR" sz="1800" dirty="0" err="1" smtClean="0">
                <a:latin typeface="Calibri" panose="020F0502020204030204" pitchFamily="34" charset="0"/>
              </a:rPr>
              <a:t>lt</a:t>
            </a:r>
            <a:r>
              <a:rPr lang="tr-TR" sz="1800" dirty="0" smtClean="0">
                <a:latin typeface="Calibri" panose="020F0502020204030204" pitchFamily="34" charset="0"/>
              </a:rPr>
              <a:t> sıvı,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800" dirty="0" smtClean="0">
                <a:latin typeface="Calibri" panose="020F0502020204030204" pitchFamily="34" charset="0"/>
              </a:rPr>
              <a:t>yatmadan önce bir bardak sıcak süt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1052736"/>
            <a:ext cx="1457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5126" y="216024"/>
            <a:ext cx="7791549" cy="908720"/>
          </a:xfrm>
        </p:spPr>
        <p:txBody>
          <a:bodyPr>
            <a:normAutofit/>
          </a:bodyPr>
          <a:lstStyle/>
          <a:p>
            <a:r>
              <a:rPr lang="tr-TR" b="1" dirty="0" err="1">
                <a:latin typeface="Calibri" panose="020F0502020204030204" pitchFamily="34" charset="0"/>
              </a:rPr>
              <a:t>Pelvik</a:t>
            </a:r>
            <a:r>
              <a:rPr lang="tr-TR" b="1" dirty="0">
                <a:latin typeface="Calibri" panose="020F0502020204030204" pitchFamily="34" charset="0"/>
              </a:rPr>
              <a:t> </a:t>
            </a:r>
            <a:r>
              <a:rPr lang="tr-TR" b="1" dirty="0" smtClean="0">
                <a:latin typeface="Calibri" panose="020F0502020204030204" pitchFamily="34" charset="0"/>
              </a:rPr>
              <a:t>tabanı rahatlatma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3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Calibri" panose="020F0502020204030204" pitchFamily="34" charset="0"/>
              </a:rPr>
              <a:t>Tuvalete oturup </a:t>
            </a:r>
            <a:r>
              <a:rPr lang="tr-TR" sz="2000" dirty="0" err="1" smtClean="0">
                <a:latin typeface="Calibri" panose="020F0502020204030204" pitchFamily="34" charset="0"/>
              </a:rPr>
              <a:t>pelvik</a:t>
            </a:r>
            <a:r>
              <a:rPr lang="tr-TR" sz="2000" dirty="0" smtClean="0">
                <a:latin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</a:rPr>
              <a:t>taban </a:t>
            </a:r>
            <a:r>
              <a:rPr lang="tr-TR" sz="2000" dirty="0" smtClean="0">
                <a:latin typeface="Calibri" panose="020F0502020204030204" pitchFamily="34" charset="0"/>
              </a:rPr>
              <a:t>kaslarının rahatlamasını sağlamak ancak aşırı zorlamamak gerekir. Otururken</a:t>
            </a:r>
            <a:r>
              <a:rPr lang="tr-TR" sz="2000" dirty="0">
                <a:latin typeface="Calibri" panose="020F0502020204030204" pitchFamily="34" charset="0"/>
              </a:rPr>
              <a:t>, </a:t>
            </a:r>
            <a:r>
              <a:rPr lang="tr-TR" sz="2000" dirty="0" smtClean="0">
                <a:latin typeface="Calibri" panose="020F0502020204030204" pitchFamily="34" charset="0"/>
              </a:rPr>
              <a:t>kalçaların </a:t>
            </a:r>
            <a:r>
              <a:rPr lang="tr-TR" sz="2000" dirty="0">
                <a:latin typeface="Calibri" panose="020F0502020204030204" pitchFamily="34" charset="0"/>
              </a:rPr>
              <a:t>üstünden </a:t>
            </a:r>
            <a:r>
              <a:rPr lang="tr-TR" sz="2000" dirty="0" smtClean="0">
                <a:latin typeface="Calibri" panose="020F0502020204030204" pitchFamily="34" charset="0"/>
              </a:rPr>
              <a:t>dizleri kaldırmak </a:t>
            </a:r>
            <a:r>
              <a:rPr lang="tr-TR" sz="2000" dirty="0">
                <a:latin typeface="Calibri" panose="020F0502020204030204" pitchFamily="34" charset="0"/>
              </a:rPr>
              <a:t>için ayak </a:t>
            </a:r>
            <a:r>
              <a:rPr lang="tr-TR" sz="2000" dirty="0" smtClean="0">
                <a:latin typeface="Calibri" panose="020F0502020204030204" pitchFamily="34" charset="0"/>
              </a:rPr>
              <a:t>uçlarının üzerinde durup destek olmalı ya da bunu daha kolay sağlamak için ayak altına destek koyup yükseklik sağlanmalıdır. Bu</a:t>
            </a:r>
            <a:r>
              <a:rPr lang="tr-TR" sz="2000" dirty="0">
                <a:latin typeface="Calibri" panose="020F0502020204030204" pitchFamily="34" charset="0"/>
              </a:rPr>
              <a:t>, </a:t>
            </a:r>
            <a:r>
              <a:rPr lang="tr-TR" sz="2000" dirty="0" err="1" smtClean="0">
                <a:latin typeface="Calibri" panose="020F0502020204030204" pitchFamily="34" charset="0"/>
              </a:rPr>
              <a:t>defakasyon</a:t>
            </a:r>
            <a:r>
              <a:rPr lang="tr-TR" sz="2000" dirty="0" smtClean="0">
                <a:latin typeface="Calibri" panose="020F0502020204030204" pitchFamily="34" charset="0"/>
              </a:rPr>
              <a:t> için ideal </a:t>
            </a:r>
            <a:r>
              <a:rPr lang="tr-TR" sz="2000" dirty="0">
                <a:latin typeface="Calibri" panose="020F0502020204030204" pitchFamily="34" charset="0"/>
              </a:rPr>
              <a:t>bir konum </a:t>
            </a:r>
            <a:r>
              <a:rPr lang="tr-TR" sz="2000" dirty="0" smtClean="0">
                <a:latin typeface="Calibri" panose="020F0502020204030204" pitchFamily="34" charset="0"/>
              </a:rPr>
              <a:t>olan çömelmeyi sağlayacaktır.</a:t>
            </a:r>
            <a:endParaRPr lang="tr-TR" sz="2000" dirty="0">
              <a:latin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16" y="3895072"/>
            <a:ext cx="4850904" cy="25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971" y="5229200"/>
            <a:ext cx="8079581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>
                <a:latin typeface="Calibri" panose="020F0502020204030204" pitchFamily="34" charset="0"/>
              </a:rPr>
              <a:t>FİGO </a:t>
            </a:r>
            <a:r>
              <a:rPr lang="tr-TR" sz="2400" dirty="0" err="1">
                <a:latin typeface="Calibri" panose="020F0502020204030204" pitchFamily="34" charset="0"/>
              </a:rPr>
              <a:t>Adölesan</a:t>
            </a:r>
            <a:r>
              <a:rPr lang="tr-TR" sz="2400" dirty="0">
                <a:latin typeface="Calibri" panose="020F0502020204030204" pitchFamily="34" charset="0"/>
              </a:rPr>
              <a:t>, Gebelik öncesi ve </a:t>
            </a:r>
            <a:r>
              <a:rPr lang="tr-TR" sz="2400" dirty="0" err="1">
                <a:latin typeface="Calibri" panose="020F0502020204030204" pitchFamily="34" charset="0"/>
              </a:rPr>
              <a:t>Maternal</a:t>
            </a:r>
            <a:r>
              <a:rPr lang="tr-TR" sz="2400" dirty="0">
                <a:latin typeface="Calibri" panose="020F0502020204030204" pitchFamily="34" charset="0"/>
              </a:rPr>
              <a:t> Beslenme önerileri: “Önce Beslenmeyi Düşün”</a:t>
            </a:r>
            <a:br>
              <a:rPr lang="tr-TR" sz="2400" dirty="0">
                <a:latin typeface="Calibri" panose="020F0502020204030204" pitchFamily="34" charset="0"/>
              </a:rPr>
            </a:br>
            <a:r>
              <a:rPr lang="tr-TR" sz="2400" dirty="0">
                <a:latin typeface="Calibri" panose="020F0502020204030204" pitchFamily="34" charset="0"/>
              </a:rPr>
              <a:t/>
            </a:r>
            <a:br>
              <a:rPr lang="tr-TR" sz="2400" dirty="0">
                <a:latin typeface="Calibri" panose="020F0502020204030204" pitchFamily="34" charset="0"/>
              </a:rPr>
            </a:br>
            <a:r>
              <a:rPr lang="tr-TR" sz="2400" dirty="0">
                <a:latin typeface="Calibri" panose="020F0502020204030204" pitchFamily="34" charset="0"/>
              </a:rPr>
              <a:t>Çeviri </a:t>
            </a:r>
            <a:r>
              <a:rPr lang="tr-TR" sz="2400" dirty="0" smtClean="0">
                <a:latin typeface="Calibri" panose="020F0502020204030204" pitchFamily="34" charset="0"/>
              </a:rPr>
              <a:t>Editörleri;</a:t>
            </a:r>
            <a:br>
              <a:rPr lang="tr-TR" sz="2400" dirty="0" smtClean="0">
                <a:latin typeface="Calibri" panose="020F0502020204030204" pitchFamily="34" charset="0"/>
              </a:rPr>
            </a:br>
            <a:r>
              <a:rPr lang="tr-TR" sz="2400" dirty="0" smtClean="0">
                <a:latin typeface="Calibri" panose="020F0502020204030204" pitchFamily="34" charset="0"/>
              </a:rPr>
              <a:t/>
            </a:r>
            <a:br>
              <a:rPr lang="tr-TR" sz="2400" dirty="0" smtClean="0">
                <a:latin typeface="Calibri" panose="020F0502020204030204" pitchFamily="34" charset="0"/>
              </a:rPr>
            </a:br>
            <a:r>
              <a:rPr lang="tr-TR" sz="2400" dirty="0" smtClean="0">
                <a:latin typeface="Calibri" panose="020F0502020204030204" pitchFamily="34" charset="0"/>
              </a:rPr>
              <a:t>Dr. Eray Çalışkan, </a:t>
            </a:r>
            <a:r>
              <a:rPr lang="tr-TR" sz="2400" dirty="0" err="1" smtClean="0">
                <a:latin typeface="Calibri" panose="020F0502020204030204" pitchFamily="34" charset="0"/>
              </a:rPr>
              <a:t>Dr.Recep</a:t>
            </a:r>
            <a:r>
              <a:rPr lang="tr-TR" sz="2400" dirty="0" smtClean="0">
                <a:latin typeface="Calibri" panose="020F0502020204030204" pitchFamily="34" charset="0"/>
              </a:rPr>
              <a:t> Yıldızhan, </a:t>
            </a:r>
            <a:r>
              <a:rPr lang="tr-TR" sz="2400" dirty="0" err="1" smtClean="0">
                <a:latin typeface="Calibri" panose="020F0502020204030204" pitchFamily="34" charset="0"/>
              </a:rPr>
              <a:t>Dr.S.Cansun</a:t>
            </a:r>
            <a:r>
              <a:rPr lang="tr-TR" sz="2400" dirty="0" smtClean="0">
                <a:latin typeface="Calibri" panose="020F0502020204030204" pitchFamily="34" charset="0"/>
              </a:rPr>
              <a:t> Demir</a:t>
            </a:r>
            <a:endParaRPr lang="tr-TR" sz="2400" dirty="0">
              <a:latin typeface="Calibri" panose="020F050202020403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8595"/>
            <a:ext cx="2793004" cy="374441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2" t="7937" r="771" b="31871"/>
          <a:stretch/>
        </p:blipFill>
        <p:spPr>
          <a:xfrm>
            <a:off x="3203848" y="0"/>
            <a:ext cx="5713486" cy="42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079581" cy="697219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Gebelikte Beslenme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2900" dirty="0">
                <a:latin typeface="Calibri" panose="020F0502020204030204" pitchFamily="34" charset="0"/>
              </a:rPr>
              <a:t>Beslenme içindeki lifler </a:t>
            </a:r>
            <a:r>
              <a:rPr lang="tr-TR" sz="2900" dirty="0" smtClean="0">
                <a:latin typeface="Calibri" panose="020F0502020204030204" pitchFamily="34" charset="0"/>
              </a:rPr>
              <a:t>gebelikte </a:t>
            </a:r>
            <a:r>
              <a:rPr lang="tr-TR" sz="2900" dirty="0" err="1" smtClean="0">
                <a:latin typeface="Calibri" panose="020F0502020204030204" pitchFamily="34" charset="0"/>
              </a:rPr>
              <a:t>konstipasyonun</a:t>
            </a:r>
            <a:r>
              <a:rPr lang="tr-TR" sz="2900" dirty="0" smtClean="0">
                <a:latin typeface="Calibri" panose="020F0502020204030204" pitchFamily="34" charset="0"/>
              </a:rPr>
              <a:t> önlenmesi </a:t>
            </a:r>
            <a:r>
              <a:rPr lang="tr-TR" sz="2900" dirty="0">
                <a:latin typeface="Calibri" panose="020F0502020204030204" pitchFamily="34" charset="0"/>
              </a:rPr>
              <a:t>için </a:t>
            </a:r>
            <a:r>
              <a:rPr lang="tr-TR" sz="2900" dirty="0" smtClean="0">
                <a:latin typeface="Calibri" panose="020F0502020204030204" pitchFamily="34" charset="0"/>
              </a:rPr>
              <a:t>önemli olup, </a:t>
            </a:r>
            <a:r>
              <a:rPr lang="tr-TR" sz="2900" dirty="0" err="1">
                <a:latin typeface="Calibri" panose="020F0502020204030204" pitchFamily="34" charset="0"/>
              </a:rPr>
              <a:t>gestasyonel</a:t>
            </a:r>
            <a:r>
              <a:rPr lang="tr-TR" sz="2900" dirty="0">
                <a:latin typeface="Calibri" panose="020F0502020204030204" pitchFamily="34" charset="0"/>
              </a:rPr>
              <a:t> diyabet ve </a:t>
            </a:r>
            <a:r>
              <a:rPr lang="tr-TR" sz="2900" dirty="0" err="1">
                <a:latin typeface="Calibri" panose="020F0502020204030204" pitchFamily="34" charset="0"/>
              </a:rPr>
              <a:t>preeklampsi</a:t>
            </a:r>
            <a:r>
              <a:rPr lang="tr-TR" sz="2900" dirty="0">
                <a:latin typeface="Calibri" panose="020F0502020204030204" pitchFamily="34" charset="0"/>
              </a:rPr>
              <a:t> riskinin azaltılmasında yardımcı </a:t>
            </a:r>
            <a:r>
              <a:rPr lang="tr-TR" sz="2900" dirty="0" smtClean="0">
                <a:latin typeface="Calibri" panose="020F0502020204030204" pitchFamily="34" charset="0"/>
              </a:rPr>
              <a:t>olabilir.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2900" dirty="0" smtClean="0">
                <a:latin typeface="Calibri" panose="020F0502020204030204" pitchFamily="34" charset="0"/>
              </a:rPr>
              <a:t>(</a:t>
            </a:r>
            <a:r>
              <a:rPr lang="tr-TR" sz="2900" dirty="0" err="1">
                <a:latin typeface="Calibri" panose="020F0502020204030204" pitchFamily="34" charset="0"/>
              </a:rPr>
              <a:t>Qiu</a:t>
            </a:r>
            <a:r>
              <a:rPr lang="tr-TR" sz="2900" dirty="0">
                <a:latin typeface="Calibri" panose="020F0502020204030204" pitchFamily="34" charset="0"/>
              </a:rPr>
              <a:t> C. et al, 2008</a:t>
            </a:r>
            <a:r>
              <a:rPr lang="tr-TR" sz="2900" dirty="0" smtClean="0">
                <a:latin typeface="Calibri" panose="020F0502020204030204" pitchFamily="34" charset="0"/>
              </a:rPr>
              <a:t>)</a:t>
            </a:r>
            <a:endParaRPr lang="tr-TR" sz="2900" dirty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2900" dirty="0" smtClean="0">
                <a:latin typeface="Calibri" panose="020F0502020204030204" pitchFamily="34" charset="0"/>
              </a:rPr>
              <a:t>Gebelik öncesi </a:t>
            </a:r>
            <a:r>
              <a:rPr lang="tr-TR" sz="2900" dirty="0">
                <a:latin typeface="Calibri" panose="020F0502020204030204" pitchFamily="34" charset="0"/>
              </a:rPr>
              <a:t>lif alımı düşük </a:t>
            </a:r>
            <a:r>
              <a:rPr lang="tr-TR" sz="2900" dirty="0" smtClean="0">
                <a:latin typeface="Calibri" panose="020F0502020204030204" pitchFamily="34" charset="0"/>
              </a:rPr>
              <a:t>olanlara, gebelikte doymuş </a:t>
            </a:r>
            <a:r>
              <a:rPr lang="tr-TR" sz="2900" dirty="0">
                <a:latin typeface="Calibri" panose="020F0502020204030204" pitchFamily="34" charset="0"/>
              </a:rPr>
              <a:t>yağlardan fakir, liflerden zengin sebze, meyve, tam tahıllar ve kuru yemişleri içeren Akdeniz diyeti </a:t>
            </a:r>
            <a:r>
              <a:rPr lang="tr-TR" sz="2900" dirty="0" smtClean="0">
                <a:latin typeface="Calibri" panose="020F0502020204030204" pitchFamily="34" charset="0"/>
              </a:rPr>
              <a:t>önerilmelidir. Kepek </a:t>
            </a:r>
            <a:r>
              <a:rPr lang="tr-TR" sz="2900" dirty="0">
                <a:latin typeface="Calibri" panose="020F0502020204030204" pitchFamily="34" charset="0"/>
              </a:rPr>
              <a:t>ekmeği beyaz ekmeğe, kahverengi pirinç beyaz pirince, meyve-sebze gibi yüksek lifli gıdalar cips ve şekerlemelere tercih edilmelidir</a:t>
            </a:r>
            <a:r>
              <a:rPr lang="tr-TR" sz="2900" dirty="0" smtClean="0">
                <a:latin typeface="Calibri" panose="020F0502020204030204" pitchFamily="34" charset="0"/>
              </a:rPr>
              <a:t>.</a:t>
            </a:r>
            <a:r>
              <a:rPr lang="tr-TR" sz="2900" dirty="0">
                <a:latin typeface="Calibri" panose="020F0502020204030204" pitchFamily="34" charset="0"/>
              </a:rPr>
              <a:t> Serbest şekerler enerji alımının % 10'dan daha azını </a:t>
            </a:r>
            <a:r>
              <a:rPr lang="tr-TR" sz="2900" dirty="0" smtClean="0">
                <a:latin typeface="Calibri" panose="020F0502020204030204" pitchFamily="34" charset="0"/>
              </a:rPr>
              <a:t>içermelidir. </a:t>
            </a:r>
            <a:r>
              <a:rPr lang="tr-TR" sz="2900" dirty="0" err="1">
                <a:latin typeface="Calibri" panose="020F0502020204030204" pitchFamily="34" charset="0"/>
              </a:rPr>
              <a:t>Prebiyotik</a:t>
            </a:r>
            <a:r>
              <a:rPr lang="tr-TR" sz="2900" dirty="0">
                <a:latin typeface="Calibri" panose="020F0502020204030204" pitchFamily="34" charset="0"/>
              </a:rPr>
              <a:t> yoğurtlar </a:t>
            </a:r>
            <a:r>
              <a:rPr lang="tr-TR" sz="2900" dirty="0" smtClean="0">
                <a:latin typeface="Calibri" panose="020F0502020204030204" pitchFamily="34" charset="0"/>
              </a:rPr>
              <a:t>gibi </a:t>
            </a:r>
            <a:r>
              <a:rPr lang="tr-TR" sz="2900" dirty="0" err="1" smtClean="0">
                <a:latin typeface="Calibri" panose="020F0502020204030204" pitchFamily="34" charset="0"/>
              </a:rPr>
              <a:t>probiyotiklerden</a:t>
            </a:r>
            <a:r>
              <a:rPr lang="tr-TR" sz="2900" dirty="0" smtClean="0">
                <a:latin typeface="Calibri" panose="020F0502020204030204" pitchFamily="34" charset="0"/>
              </a:rPr>
              <a:t> zengin </a:t>
            </a:r>
            <a:r>
              <a:rPr lang="tr-TR" sz="2900" dirty="0">
                <a:latin typeface="Calibri" panose="020F0502020204030204" pitchFamily="34" charset="0"/>
              </a:rPr>
              <a:t>gıdaların alınması </a:t>
            </a:r>
            <a:r>
              <a:rPr lang="tr-TR" sz="2900" dirty="0" smtClean="0">
                <a:latin typeface="Calibri" panose="020F0502020204030204" pitchFamily="34" charset="0"/>
              </a:rPr>
              <a:t>kolon </a:t>
            </a:r>
            <a:r>
              <a:rPr lang="tr-TR" sz="2900" dirty="0">
                <a:latin typeface="Calibri" panose="020F0502020204030204" pitchFamily="34" charset="0"/>
              </a:rPr>
              <a:t>florasını değiştirip barsak fonksiyonunu </a:t>
            </a:r>
            <a:r>
              <a:rPr lang="tr-TR" sz="2900" dirty="0" smtClean="0">
                <a:latin typeface="Calibri" panose="020F0502020204030204" pitchFamily="34" charset="0"/>
              </a:rPr>
              <a:t>uyaracaktır.</a:t>
            </a:r>
            <a:endParaRPr lang="tr-TR" sz="29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900" dirty="0" smtClean="0">
                <a:latin typeface="Calibri" panose="020F0502020204030204" pitchFamily="34" charset="0"/>
              </a:rPr>
              <a:t> </a:t>
            </a:r>
            <a:r>
              <a:rPr lang="tr-TR" sz="2900" dirty="0">
                <a:latin typeface="Calibri" panose="020F0502020204030204" pitchFamily="34" charset="0"/>
              </a:rPr>
              <a:t>(</a:t>
            </a:r>
            <a:r>
              <a:rPr lang="tr-TR" sz="2900" dirty="0" err="1">
                <a:latin typeface="Calibri" panose="020F0502020204030204" pitchFamily="34" charset="0"/>
              </a:rPr>
              <a:t>Zhang</a:t>
            </a:r>
            <a:r>
              <a:rPr lang="tr-TR" sz="2900" dirty="0">
                <a:latin typeface="Calibri" panose="020F0502020204030204" pitchFamily="34" charset="0"/>
              </a:rPr>
              <a:t> C. et al, 2006</a:t>
            </a:r>
            <a:r>
              <a:rPr lang="tr-TR" sz="2900" dirty="0" smtClean="0">
                <a:latin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endParaRPr lang="tr-TR" dirty="0" smtClean="0">
              <a:latin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7110" y="421170"/>
            <a:ext cx="3863057" cy="1471092"/>
          </a:xfrm>
        </p:spPr>
        <p:txBody>
          <a:bodyPr>
            <a:normAutofit/>
          </a:bodyPr>
          <a:lstStyle/>
          <a:p>
            <a:r>
              <a:rPr lang="tr-TR" dirty="0">
                <a:latin typeface="Calibri" panose="020F0502020204030204" pitchFamily="34" charset="0"/>
              </a:rPr>
              <a:t>Lifli </a:t>
            </a:r>
            <a:r>
              <a:rPr lang="tr-TR" dirty="0" smtClean="0">
                <a:latin typeface="Calibri" panose="020F0502020204030204" pitchFamily="34" charset="0"/>
              </a:rPr>
              <a:t>gıdalar</a:t>
            </a:r>
            <a:endParaRPr lang="tr-TR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Lifli Gıdal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07" y="0"/>
            <a:ext cx="4481285" cy="19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516960" y="2060848"/>
            <a:ext cx="8065294" cy="4493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tr-TR" dirty="0" smtClean="0">
                <a:latin typeface="Calibri" panose="020F0502020204030204" pitchFamily="34" charset="0"/>
              </a:rPr>
              <a:t>Gebelikte </a:t>
            </a:r>
            <a:r>
              <a:rPr lang="tr-TR" dirty="0" err="1" smtClean="0">
                <a:latin typeface="Calibri" panose="020F0502020204030204" pitchFamily="34" charset="0"/>
              </a:rPr>
              <a:t>konstipasyonu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tedavi etmenin en iyi yollarından </a:t>
            </a:r>
            <a:r>
              <a:rPr lang="tr-TR" dirty="0" smtClean="0">
                <a:latin typeface="Calibri" panose="020F0502020204030204" pitchFamily="34" charset="0"/>
              </a:rPr>
              <a:t>biri daha </a:t>
            </a:r>
            <a:r>
              <a:rPr lang="tr-TR" dirty="0">
                <a:latin typeface="Calibri" panose="020F0502020204030204" pitchFamily="34" charset="0"/>
              </a:rPr>
              <a:t>yüksek </a:t>
            </a:r>
            <a:r>
              <a:rPr lang="tr-TR" dirty="0" smtClean="0">
                <a:latin typeface="Calibri" panose="020F0502020204030204" pitchFamily="34" charset="0"/>
              </a:rPr>
              <a:t>lifli gıda alımıdır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 smtClean="0"/>
              <a:t>Vasquez</a:t>
            </a:r>
            <a:r>
              <a:rPr lang="tr-TR" dirty="0" smtClean="0"/>
              <a:t> </a:t>
            </a:r>
            <a:r>
              <a:rPr lang="tr-TR" dirty="0"/>
              <a:t>2010). </a:t>
            </a:r>
            <a:r>
              <a:rPr lang="tr-TR" dirty="0" smtClean="0">
                <a:latin typeface="Calibri" panose="020F0502020204030204" pitchFamily="34" charset="0"/>
              </a:rPr>
              <a:t>Bunlar </a:t>
            </a:r>
            <a:r>
              <a:rPr lang="tr-TR" dirty="0">
                <a:latin typeface="Calibri" panose="020F0502020204030204" pitchFamily="34" charset="0"/>
              </a:rPr>
              <a:t>bitkilerin sindirilemeyen parçalarıdır. </a:t>
            </a:r>
            <a:r>
              <a:rPr lang="tr-TR" dirty="0" smtClean="0">
                <a:latin typeface="Calibri" panose="020F0502020204030204" pitchFamily="34" charset="0"/>
              </a:rPr>
              <a:t>Dışkıya hacim </a:t>
            </a:r>
            <a:r>
              <a:rPr lang="tr-TR" dirty="0">
                <a:latin typeface="Calibri" panose="020F0502020204030204" pitchFamily="34" charset="0"/>
              </a:rPr>
              <a:t>kazandırır ve tuttukları su ile </a:t>
            </a:r>
            <a:r>
              <a:rPr lang="tr-TR" dirty="0" smtClean="0">
                <a:latin typeface="Calibri" panose="020F0502020204030204" pitchFamily="34" charset="0"/>
              </a:rPr>
              <a:t>gaitayı </a:t>
            </a:r>
            <a:r>
              <a:rPr lang="tr-TR" dirty="0">
                <a:latin typeface="Calibri" panose="020F0502020204030204" pitchFamily="34" charset="0"/>
              </a:rPr>
              <a:t>yumuşatıp kolay </a:t>
            </a:r>
            <a:r>
              <a:rPr lang="tr-TR" dirty="0" smtClean="0">
                <a:latin typeface="Calibri" panose="020F0502020204030204" pitchFamily="34" charset="0"/>
              </a:rPr>
              <a:t>atılımını sağlar.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İki farklı tip lif vardır. Her </a:t>
            </a:r>
            <a:r>
              <a:rPr lang="tr-TR" dirty="0">
                <a:latin typeface="Calibri" panose="020F0502020204030204" pitchFamily="34" charset="0"/>
              </a:rPr>
              <a:t>iki tip de düzenli </a:t>
            </a:r>
            <a:r>
              <a:rPr lang="tr-TR" dirty="0" smtClean="0">
                <a:latin typeface="Calibri" panose="020F0502020204030204" pitchFamily="34" charset="0"/>
              </a:rPr>
              <a:t>barsak fonksiyonu </a:t>
            </a:r>
            <a:r>
              <a:rPr lang="tr-TR" dirty="0">
                <a:latin typeface="Calibri" panose="020F0502020204030204" pitchFamily="34" charset="0"/>
              </a:rPr>
              <a:t>için gereklidir.</a:t>
            </a:r>
          </a:p>
          <a:p>
            <a:pPr>
              <a:lnSpc>
                <a:spcPct val="160000"/>
              </a:lnSpc>
            </a:pPr>
            <a:r>
              <a:rPr lang="tr-TR" b="1" dirty="0">
                <a:latin typeface="Calibri" panose="020F0502020204030204" pitchFamily="34" charset="0"/>
              </a:rPr>
              <a:t>1. </a:t>
            </a:r>
            <a:r>
              <a:rPr lang="tr-TR" b="1" dirty="0" err="1" smtClean="0">
                <a:latin typeface="Calibri" panose="020F0502020204030204" pitchFamily="34" charset="0"/>
              </a:rPr>
              <a:t>Soluble</a:t>
            </a:r>
            <a:r>
              <a:rPr lang="tr-TR" b="1" dirty="0" smtClean="0">
                <a:latin typeface="Calibri" panose="020F0502020204030204" pitchFamily="34" charset="0"/>
              </a:rPr>
              <a:t> lif: </a:t>
            </a:r>
            <a:r>
              <a:rPr lang="tr-TR" dirty="0" smtClean="0">
                <a:latin typeface="Calibri" panose="020F0502020204030204" pitchFamily="34" charset="0"/>
              </a:rPr>
              <a:t>Suda </a:t>
            </a:r>
            <a:r>
              <a:rPr lang="tr-TR" dirty="0">
                <a:latin typeface="Calibri" panose="020F0502020204030204" pitchFamily="34" charset="0"/>
              </a:rPr>
              <a:t>çözünen </a:t>
            </a:r>
            <a:r>
              <a:rPr lang="tr-TR" dirty="0" err="1">
                <a:latin typeface="Calibri" panose="020F0502020204030204" pitchFamily="34" charset="0"/>
              </a:rPr>
              <a:t>jelatinöz</a:t>
            </a:r>
            <a:r>
              <a:rPr lang="tr-TR" dirty="0">
                <a:latin typeface="Calibri" panose="020F0502020204030204" pitchFamily="34" charset="0"/>
              </a:rPr>
              <a:t> bir </a:t>
            </a:r>
            <a:r>
              <a:rPr lang="tr-TR" dirty="0" smtClean="0">
                <a:latin typeface="Calibri" panose="020F0502020204030204" pitchFamily="34" charset="0"/>
              </a:rPr>
              <a:t>madde olup, </a:t>
            </a:r>
            <a:r>
              <a:rPr lang="tr-TR" dirty="0" err="1" smtClean="0">
                <a:latin typeface="Calibri" panose="020F0502020204030204" pitchFamily="34" charset="0"/>
              </a:rPr>
              <a:t>defakasyon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düzenini sağlar ve yumuşak </a:t>
            </a:r>
            <a:r>
              <a:rPr lang="tr-TR" dirty="0" smtClean="0">
                <a:latin typeface="Calibri" panose="020F0502020204030204" pitchFamily="34" charset="0"/>
              </a:rPr>
              <a:t>gaita </a:t>
            </a:r>
            <a:r>
              <a:rPr lang="tr-TR" dirty="0">
                <a:latin typeface="Calibri" panose="020F0502020204030204" pitchFamily="34" charset="0"/>
              </a:rPr>
              <a:t>oluşumunu kolaylaştırır. Yulaf, fasulye, meyve çeşitleri ve </a:t>
            </a:r>
            <a:r>
              <a:rPr lang="tr-TR" dirty="0" err="1" smtClean="0">
                <a:latin typeface="Calibri" panose="020F0502020204030204" pitchFamily="34" charset="0"/>
              </a:rPr>
              <a:t>psyllium</a:t>
            </a:r>
            <a:r>
              <a:rPr lang="tr-TR" dirty="0" smtClean="0">
                <a:latin typeface="Calibri" panose="020F0502020204030204" pitchFamily="34" charset="0"/>
              </a:rPr>
              <a:t> (karnıyarık otu) </a:t>
            </a:r>
            <a:r>
              <a:rPr lang="tr-TR" dirty="0">
                <a:latin typeface="Calibri" panose="020F0502020204030204" pitchFamily="34" charset="0"/>
              </a:rPr>
              <a:t>içeren </a:t>
            </a:r>
            <a:r>
              <a:rPr lang="tr-TR" dirty="0" smtClean="0">
                <a:latin typeface="Calibri" panose="020F0502020204030204" pitchFamily="34" charset="0"/>
              </a:rPr>
              <a:t>ürünler.</a:t>
            </a: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tr-TR" b="1" dirty="0">
                <a:latin typeface="Calibri" panose="020F0502020204030204" pitchFamily="34" charset="0"/>
              </a:rPr>
              <a:t>2. </a:t>
            </a:r>
            <a:r>
              <a:rPr lang="tr-TR" b="1" dirty="0" err="1" smtClean="0">
                <a:latin typeface="Calibri" panose="020F0502020204030204" pitchFamily="34" charset="0"/>
              </a:rPr>
              <a:t>Insoluble</a:t>
            </a:r>
            <a:r>
              <a:rPr lang="tr-TR" b="1" dirty="0" smtClean="0">
                <a:latin typeface="Calibri" panose="020F0502020204030204" pitchFamily="34" charset="0"/>
              </a:rPr>
              <a:t> lif: </a:t>
            </a:r>
            <a:r>
              <a:rPr lang="tr-TR" dirty="0" smtClean="0">
                <a:latin typeface="Calibri" panose="020F0502020204030204" pitchFamily="34" charset="0"/>
              </a:rPr>
              <a:t>Suda </a:t>
            </a:r>
            <a:r>
              <a:rPr lang="tr-TR" dirty="0">
                <a:latin typeface="Calibri" panose="020F0502020204030204" pitchFamily="34" charset="0"/>
              </a:rPr>
              <a:t>çözünmezler. </a:t>
            </a:r>
            <a:r>
              <a:rPr lang="tr-TR" dirty="0" err="1" smtClean="0">
                <a:latin typeface="Calibri" panose="020F0502020204030204" pitchFamily="34" charset="0"/>
              </a:rPr>
              <a:t>GIS’ten</a:t>
            </a:r>
            <a:r>
              <a:rPr lang="tr-TR" dirty="0" smtClean="0">
                <a:latin typeface="Calibri" panose="020F0502020204030204" pitchFamily="34" charset="0"/>
              </a:rPr>
              <a:t> çok </a:t>
            </a:r>
            <a:r>
              <a:rPr lang="tr-TR" dirty="0">
                <a:latin typeface="Calibri" panose="020F0502020204030204" pitchFamily="34" charset="0"/>
              </a:rPr>
              <a:t>çabuk ve tek parça olarak geçerler. Düzenli </a:t>
            </a:r>
            <a:r>
              <a:rPr lang="tr-TR" dirty="0" err="1" smtClean="0">
                <a:latin typeface="Calibri" panose="020F0502020204030204" pitchFamily="34" charset="0"/>
              </a:rPr>
              <a:t>defakasyona</a:t>
            </a:r>
            <a:r>
              <a:rPr lang="tr-TR" dirty="0" smtClean="0">
                <a:latin typeface="Calibri" panose="020F0502020204030204" pitchFamily="34" charset="0"/>
              </a:rPr>
              <a:t> ve gaitanın </a:t>
            </a:r>
            <a:r>
              <a:rPr lang="tr-TR" dirty="0">
                <a:latin typeface="Calibri" panose="020F0502020204030204" pitchFamily="34" charset="0"/>
              </a:rPr>
              <a:t>hacimli olmasına </a:t>
            </a:r>
            <a:r>
              <a:rPr lang="tr-TR" dirty="0" smtClean="0">
                <a:latin typeface="Calibri" panose="020F0502020204030204" pitchFamily="34" charset="0"/>
              </a:rPr>
              <a:t>yardımcı olur. </a:t>
            </a:r>
            <a:r>
              <a:rPr lang="tr-TR" dirty="0">
                <a:latin typeface="Calibri" panose="020F0502020204030204" pitchFamily="34" charset="0"/>
              </a:rPr>
              <a:t>Tahıl ürünleri, lapalar ve çeşitli </a:t>
            </a:r>
            <a:r>
              <a:rPr lang="tr-TR" dirty="0" smtClean="0">
                <a:latin typeface="Calibri" panose="020F0502020204030204" pitchFamily="34" charset="0"/>
              </a:rPr>
              <a:t>sebzeler.</a:t>
            </a:r>
            <a:endParaRPr lang="tr-T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tr-T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8181002" cy="1440159"/>
          </a:xfrm>
        </p:spPr>
        <p:txBody>
          <a:bodyPr>
            <a:normAutofit/>
          </a:bodyPr>
          <a:lstStyle/>
          <a:p>
            <a:r>
              <a:rPr lang="tr-TR" dirty="0" err="1" smtClean="0"/>
              <a:t>Konstipasyon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7" y="1844824"/>
            <a:ext cx="8280920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Altta </a:t>
            </a:r>
            <a:r>
              <a:rPr lang="tr-TR" dirty="0">
                <a:latin typeface="Calibri" panose="020F0502020204030204" pitchFamily="34" charset="0"/>
              </a:rPr>
              <a:t>yatan bir nedene bağlı olmayan, barsak hareketlerindeki sıklığın azalması ve </a:t>
            </a:r>
            <a:r>
              <a:rPr lang="tr-TR" dirty="0" smtClean="0">
                <a:latin typeface="Calibri" panose="020F0502020204030204" pitchFamily="34" charset="0"/>
              </a:rPr>
              <a:t>gaita </a:t>
            </a:r>
            <a:r>
              <a:rPr lang="tr-TR" dirty="0">
                <a:latin typeface="Calibri" panose="020F0502020204030204" pitchFamily="34" charset="0"/>
              </a:rPr>
              <a:t>geçişinde zorluk ile kendini gösteren, kişiden kişiye farklı şekillerde ve sık görülen bir medikal problemdir.  Aynı yakınma ile kendini gösteren </a:t>
            </a:r>
            <a:r>
              <a:rPr lang="tr-TR" dirty="0" err="1">
                <a:latin typeface="Calibri" panose="020F0502020204030204" pitchFamily="34" charset="0"/>
              </a:rPr>
              <a:t>obstrüktif</a:t>
            </a:r>
            <a:r>
              <a:rPr lang="tr-TR" dirty="0">
                <a:latin typeface="Calibri" panose="020F0502020204030204" pitchFamily="34" charset="0"/>
              </a:rPr>
              <a:t> ve </a:t>
            </a:r>
            <a:r>
              <a:rPr lang="tr-TR" dirty="0" err="1">
                <a:latin typeface="Calibri" panose="020F0502020204030204" pitchFamily="34" charset="0"/>
              </a:rPr>
              <a:t>inflamatuvar</a:t>
            </a:r>
            <a:r>
              <a:rPr lang="tr-TR" dirty="0">
                <a:latin typeface="Calibri" panose="020F0502020204030204" pitchFamily="34" charset="0"/>
              </a:rPr>
              <a:t> barsak hastalıkları ve kolon kanseri </a:t>
            </a:r>
            <a:r>
              <a:rPr lang="tr-TR" dirty="0" smtClean="0">
                <a:latin typeface="Calibri" panose="020F0502020204030204" pitchFamily="34" charset="0"/>
              </a:rPr>
              <a:t> ayırt edilmelidir.</a:t>
            </a:r>
            <a:endParaRPr lang="tr-TR" dirty="0">
              <a:latin typeface="Calibri" panose="020F0502020204030204" pitchFamily="34" charset="0"/>
            </a:endParaRPr>
          </a:p>
          <a:p>
            <a:endParaRPr lang="tr-TR" sz="1200" dirty="0" smtClean="0">
              <a:latin typeface="Calibri" panose="020F0502020204030204" pitchFamily="34" charset="0"/>
            </a:endParaRPr>
          </a:p>
          <a:p>
            <a:r>
              <a:rPr lang="tr-TR" sz="1200" dirty="0" smtClean="0">
                <a:latin typeface="Calibri" panose="020F0502020204030204" pitchFamily="34" charset="0"/>
              </a:rPr>
              <a:t>(</a:t>
            </a:r>
            <a:r>
              <a:rPr lang="tr-TR" sz="1200" dirty="0" err="1">
                <a:latin typeface="Calibri" panose="020F0502020204030204" pitchFamily="34" charset="0"/>
              </a:rPr>
              <a:t>Moriarty</a:t>
            </a:r>
            <a:r>
              <a:rPr lang="tr-TR" sz="1200" dirty="0">
                <a:latin typeface="Calibri" panose="020F0502020204030204" pitchFamily="34" charset="0"/>
              </a:rPr>
              <a:t>, KJ. BMJ, 1992)</a:t>
            </a:r>
          </a:p>
          <a:p>
            <a:endParaRPr lang="tr-TR" dirty="0">
              <a:latin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621759" y="432048"/>
            <a:ext cx="3863057" cy="1471092"/>
          </a:xfrm>
        </p:spPr>
        <p:txBody>
          <a:bodyPr>
            <a:normAutofit/>
          </a:bodyPr>
          <a:lstStyle/>
          <a:p>
            <a:r>
              <a:rPr lang="tr-TR" dirty="0">
                <a:latin typeface="Calibri" panose="020F0502020204030204" pitchFamily="34" charset="0"/>
              </a:rPr>
              <a:t>Lifli </a:t>
            </a:r>
            <a:r>
              <a:rPr lang="tr-TR" dirty="0" smtClean="0">
                <a:latin typeface="Calibri" panose="020F0502020204030204" pitchFamily="34" charset="0"/>
              </a:rPr>
              <a:t>gıdalar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723474"/>
            <a:ext cx="8712968" cy="51345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tr-TR" dirty="0" smtClean="0">
                <a:latin typeface="Calibri" panose="020F0502020204030204" pitchFamily="34" charset="0"/>
              </a:rPr>
              <a:t>Daha </a:t>
            </a:r>
            <a:r>
              <a:rPr lang="tr-TR" dirty="0">
                <a:latin typeface="Calibri" panose="020F0502020204030204" pitchFamily="34" charset="0"/>
              </a:rPr>
              <a:t>fazla çiğ sebze ve kabuğu soyulmamış </a:t>
            </a:r>
            <a:r>
              <a:rPr lang="tr-TR" dirty="0" smtClean="0">
                <a:latin typeface="Calibri" panose="020F0502020204030204" pitchFamily="34" charset="0"/>
              </a:rPr>
              <a:t>meyve </a:t>
            </a:r>
            <a:r>
              <a:rPr lang="tr-TR" dirty="0">
                <a:latin typeface="Calibri" panose="020F0502020204030204" pitchFamily="34" charset="0"/>
              </a:rPr>
              <a:t>yeme alışkanlığını </a:t>
            </a:r>
            <a:r>
              <a:rPr lang="tr-TR" dirty="0" smtClean="0">
                <a:latin typeface="Calibri" panose="020F0502020204030204" pitchFamily="34" charset="0"/>
              </a:rPr>
              <a:t>kazanmalıdır. Sebzeleri </a:t>
            </a:r>
            <a:r>
              <a:rPr lang="tr-TR" dirty="0">
                <a:latin typeface="Calibri" panose="020F0502020204030204" pitchFamily="34" charset="0"/>
              </a:rPr>
              <a:t>pişirmek </a:t>
            </a:r>
            <a:r>
              <a:rPr lang="tr-TR" dirty="0" smtClean="0">
                <a:latin typeface="Calibri" panose="020F0502020204030204" pitchFamily="34" charset="0"/>
              </a:rPr>
              <a:t>içlerindeki lif </a:t>
            </a:r>
            <a:r>
              <a:rPr lang="tr-TR" dirty="0">
                <a:latin typeface="Calibri" panose="020F0502020204030204" pitchFamily="34" charset="0"/>
              </a:rPr>
              <a:t>miktarını düşürür. </a:t>
            </a:r>
            <a:r>
              <a:rPr lang="tr-TR" dirty="0" smtClean="0">
                <a:latin typeface="Calibri" panose="020F0502020204030204" pitchFamily="34" charset="0"/>
              </a:rPr>
              <a:t>Kabuklar da yüksek lif </a:t>
            </a:r>
            <a:r>
              <a:rPr lang="tr-TR" dirty="0">
                <a:latin typeface="Calibri" panose="020F0502020204030204" pitchFamily="34" charset="0"/>
              </a:rPr>
              <a:t>kaynağıdır. </a:t>
            </a:r>
            <a:r>
              <a:rPr lang="tr-TR" dirty="0" smtClean="0">
                <a:latin typeface="Calibri" panose="020F0502020204030204" pitchFamily="34" charset="0"/>
              </a:rPr>
              <a:t>Kayısı, </a:t>
            </a:r>
            <a:r>
              <a:rPr lang="tr-TR" dirty="0">
                <a:latin typeface="Calibri" panose="020F0502020204030204" pitchFamily="34" charset="0"/>
              </a:rPr>
              <a:t>Üzüm, Şeftali, Armut, Erik, Ahududu, Çilek ve papatya çayı </a:t>
            </a:r>
            <a:r>
              <a:rPr lang="tr-TR" dirty="0" smtClean="0">
                <a:latin typeface="Calibri" panose="020F0502020204030204" pitchFamily="34" charset="0"/>
              </a:rPr>
              <a:t>tüketilmelidir (</a:t>
            </a:r>
            <a:r>
              <a:rPr lang="tr-TR" dirty="0" err="1" smtClean="0">
                <a:latin typeface="Calibri" panose="020F0502020204030204" pitchFamily="34" charset="0"/>
              </a:rPr>
              <a:t>Muller-Lissner</a:t>
            </a:r>
            <a:r>
              <a:rPr lang="tr-TR" dirty="0">
                <a:latin typeface="Calibri" panose="020F0502020204030204" pitchFamily="34" charset="0"/>
              </a:rPr>
              <a:t>, 1988). </a:t>
            </a:r>
          </a:p>
          <a:p>
            <a:pPr>
              <a:lnSpc>
                <a:spcPct val="160000"/>
              </a:lnSpc>
            </a:pPr>
            <a:r>
              <a:rPr lang="tr-TR" dirty="0" smtClean="0">
                <a:latin typeface="Calibri" panose="020F0502020204030204" pitchFamily="34" charset="0"/>
              </a:rPr>
              <a:t>Her </a:t>
            </a:r>
            <a:r>
              <a:rPr lang="tr-TR" dirty="0">
                <a:latin typeface="Calibri" panose="020F0502020204030204" pitchFamily="34" charset="0"/>
              </a:rPr>
              <a:t>öğünde yüksek </a:t>
            </a:r>
            <a:r>
              <a:rPr lang="tr-TR" dirty="0" smtClean="0">
                <a:latin typeface="Calibri" panose="020F0502020204030204" pitchFamily="34" charset="0"/>
              </a:rPr>
              <a:t>lifli </a:t>
            </a:r>
            <a:r>
              <a:rPr lang="tr-TR" dirty="0">
                <a:latin typeface="Calibri" panose="020F0502020204030204" pitchFamily="34" charset="0"/>
              </a:rPr>
              <a:t>gıda </a:t>
            </a:r>
            <a:r>
              <a:rPr lang="tr-TR" dirty="0" smtClean="0">
                <a:latin typeface="Calibri" panose="020F0502020204030204" pitchFamily="34" charset="0"/>
              </a:rPr>
              <a:t>alınmalıdır ancak lif miktarı </a:t>
            </a:r>
            <a:r>
              <a:rPr lang="tr-TR" dirty="0">
                <a:latin typeface="Calibri" panose="020F0502020204030204" pitchFamily="34" charset="0"/>
              </a:rPr>
              <a:t>yavaş yavaş </a:t>
            </a:r>
            <a:r>
              <a:rPr lang="tr-TR" dirty="0" smtClean="0">
                <a:latin typeface="Calibri" panose="020F0502020204030204" pitchFamily="34" charset="0"/>
              </a:rPr>
              <a:t>arttırılmalıdır. </a:t>
            </a:r>
            <a:r>
              <a:rPr lang="tr-TR" dirty="0">
                <a:latin typeface="Calibri" panose="020F0502020204030204" pitchFamily="34" charset="0"/>
              </a:rPr>
              <a:t>Çok </a:t>
            </a:r>
            <a:r>
              <a:rPr lang="tr-TR" dirty="0" smtClean="0">
                <a:latin typeface="Calibri" panose="020F0502020204030204" pitchFamily="34" charset="0"/>
              </a:rPr>
              <a:t>miktarda </a:t>
            </a:r>
            <a:r>
              <a:rPr lang="tr-TR" dirty="0">
                <a:latin typeface="Calibri" panose="020F0502020204030204" pitchFamily="34" charset="0"/>
              </a:rPr>
              <a:t>lifli gıdaya hızlı bir şekilde başlanması rahatsızlık verici şişkinlik, gaz ve ağrıya neden </a:t>
            </a:r>
            <a:r>
              <a:rPr lang="tr-TR" dirty="0" smtClean="0">
                <a:latin typeface="Calibri" panose="020F0502020204030204" pitchFamily="34" charset="0"/>
              </a:rPr>
              <a:t>olabilir </a:t>
            </a:r>
            <a:r>
              <a:rPr lang="tr-TR" dirty="0">
                <a:latin typeface="Calibri" panose="020F0502020204030204" pitchFamily="34" charset="0"/>
              </a:rPr>
              <a:t>(</a:t>
            </a:r>
            <a:r>
              <a:rPr lang="tr-TR" dirty="0" err="1" smtClean="0">
                <a:latin typeface="Calibri" panose="020F0502020204030204" pitchFamily="34" charset="0"/>
              </a:rPr>
              <a:t>Tytgat</a:t>
            </a:r>
            <a:r>
              <a:rPr lang="tr-TR" dirty="0">
                <a:latin typeface="Calibri" panose="020F0502020204030204" pitchFamily="34" charset="0"/>
              </a:rPr>
              <a:t>,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2003).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tr-TR" dirty="0">
                <a:latin typeface="Calibri" panose="020F0502020204030204" pitchFamily="34" charset="0"/>
              </a:rPr>
              <a:t>Gebelikte günlük meyve ve sebze (patates ve diğer nişastalı kökler hariç) alımı en az 400 </a:t>
            </a:r>
            <a:r>
              <a:rPr lang="tr-TR" dirty="0" smtClean="0">
                <a:latin typeface="Calibri" panose="020F0502020204030204" pitchFamily="34" charset="0"/>
              </a:rPr>
              <a:t>gram olmalıdır. Günde </a:t>
            </a:r>
            <a:r>
              <a:rPr lang="tr-TR" dirty="0">
                <a:latin typeface="Calibri" panose="020F0502020204030204" pitchFamily="34" charset="0"/>
              </a:rPr>
              <a:t>25-35 gram </a:t>
            </a:r>
            <a:r>
              <a:rPr lang="tr-TR" dirty="0" smtClean="0">
                <a:latin typeface="Calibri" panose="020F0502020204030204" pitchFamily="34" charset="0"/>
              </a:rPr>
              <a:t>lif </a:t>
            </a:r>
            <a:r>
              <a:rPr lang="tr-TR" dirty="0">
                <a:latin typeface="Calibri" panose="020F0502020204030204" pitchFamily="34" charset="0"/>
              </a:rPr>
              <a:t>ile beraber günde en az </a:t>
            </a:r>
            <a:r>
              <a:rPr lang="tr-TR" dirty="0" smtClean="0">
                <a:latin typeface="Calibri" panose="020F0502020204030204" pitchFamily="34" charset="0"/>
              </a:rPr>
              <a:t>2 litre </a:t>
            </a:r>
            <a:r>
              <a:rPr lang="tr-TR" dirty="0">
                <a:latin typeface="Calibri" panose="020F0502020204030204" pitchFamily="34" charset="0"/>
              </a:rPr>
              <a:t>sıvı alınması </a:t>
            </a:r>
            <a:r>
              <a:rPr lang="tr-TR" dirty="0" smtClean="0">
                <a:latin typeface="Calibri" panose="020F0502020204030204" pitchFamily="34" charset="0"/>
              </a:rPr>
              <a:t>unutulmamalıdır </a:t>
            </a:r>
            <a:r>
              <a:rPr lang="tr-TR" dirty="0">
                <a:latin typeface="Calibri" panose="020F0502020204030204" pitchFamily="34" charset="0"/>
              </a:rPr>
              <a:t>(</a:t>
            </a:r>
            <a:r>
              <a:rPr lang="tr-TR" dirty="0" err="1">
                <a:latin typeface="Calibri" panose="020F0502020204030204" pitchFamily="34" charset="0"/>
              </a:rPr>
              <a:t>Marlett</a:t>
            </a:r>
            <a:r>
              <a:rPr lang="tr-TR" dirty="0">
                <a:latin typeface="Calibri" panose="020F0502020204030204" pitchFamily="34" charset="0"/>
              </a:rPr>
              <a:t> 2002). </a:t>
            </a:r>
          </a:p>
          <a:p>
            <a:endParaRPr lang="tr-TR" dirty="0"/>
          </a:p>
        </p:txBody>
      </p:sp>
      <p:pic>
        <p:nvPicPr>
          <p:cNvPr id="5" name="Picture 2" descr="Lifli Gıda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1"/>
            <a:ext cx="4058230" cy="172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alibri" panose="020F0502020204030204" pitchFamily="34" charset="0"/>
              </a:rPr>
              <a:t>Demir desteği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5401"/>
            <a:ext cx="8424936" cy="445994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dirty="0" err="1" smtClean="0">
                <a:latin typeface="Calibri" panose="020F0502020204030204" pitchFamily="34" charset="0"/>
              </a:rPr>
              <a:t>A</a:t>
            </a:r>
            <a:r>
              <a:rPr lang="en-US" dirty="0" err="1" smtClean="0">
                <a:latin typeface="Calibri" panose="020F0502020204030204" pitchFamily="34" charset="0"/>
              </a:rPr>
              <a:t>nemi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düşük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doğum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ağırlığı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insidansında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azalma</a:t>
            </a:r>
            <a:r>
              <a:rPr lang="tr-TR" dirty="0" err="1" smtClean="0">
                <a:latin typeface="Calibri" panose="020F0502020204030204" pitchFamily="34" charset="0"/>
              </a:rPr>
              <a:t>yı</a:t>
            </a:r>
            <a:r>
              <a:rPr lang="tr-TR" dirty="0" smtClean="0">
                <a:latin typeface="Calibri" panose="020F0502020204030204" pitchFamily="34" charset="0"/>
              </a:rPr>
              <a:t> sağlamak için günlük </a:t>
            </a:r>
            <a:r>
              <a:rPr lang="en-US" dirty="0" smtClean="0">
                <a:latin typeface="Calibri" panose="020F0502020204030204" pitchFamily="34" charset="0"/>
              </a:rPr>
              <a:t>30-60 </a:t>
            </a:r>
            <a:r>
              <a:rPr lang="en-US" dirty="0">
                <a:latin typeface="Calibri" panose="020F0502020204030204" pitchFamily="34" charset="0"/>
              </a:rPr>
              <a:t>mg </a:t>
            </a:r>
            <a:r>
              <a:rPr lang="en-US" dirty="0" err="1">
                <a:latin typeface="Calibri" panose="020F0502020204030204" pitchFamily="34" charset="0"/>
              </a:rPr>
              <a:t>elementer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demir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öneren FIGO,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gebeliğin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öğrenilmesinden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hemen sonra demir preparatlarına </a:t>
            </a:r>
            <a:r>
              <a:rPr lang="en-US" dirty="0" err="1" smtClean="0">
                <a:latin typeface="Calibri" panose="020F0502020204030204" pitchFamily="34" charset="0"/>
              </a:rPr>
              <a:t>başlan</a:t>
            </a:r>
            <a:r>
              <a:rPr lang="tr-TR" dirty="0" err="1" smtClean="0">
                <a:latin typeface="Calibri" panose="020F0502020204030204" pitchFamily="34" charset="0"/>
              </a:rPr>
              <a:t>masını</a:t>
            </a:r>
            <a:r>
              <a:rPr lang="tr-TR" dirty="0">
                <a:latin typeface="Calibri" panose="020F0502020204030204" pitchFamily="34" charset="0"/>
              </a:rPr>
              <a:t>,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gebelik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boyunca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doğum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sonra</a:t>
            </a:r>
            <a:r>
              <a:rPr lang="tr-TR" dirty="0" err="1" smtClean="0">
                <a:latin typeface="Calibri" panose="020F0502020204030204" pitchFamily="34" charset="0"/>
              </a:rPr>
              <a:t>sında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3 </a:t>
            </a:r>
            <a:r>
              <a:rPr lang="en-US" dirty="0">
                <a:latin typeface="Calibri" panose="020F0502020204030204" pitchFamily="34" charset="0"/>
              </a:rPr>
              <a:t>ay </a:t>
            </a:r>
            <a:r>
              <a:rPr lang="en-US" dirty="0" err="1">
                <a:latin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kullanılmasını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önermektedir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  <a:endParaRPr lang="tr-TR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Ancak</a:t>
            </a:r>
            <a:r>
              <a:rPr lang="tr-TR" b="1" dirty="0" smtClean="0">
                <a:latin typeface="Calibri" panose="020F0502020204030204" pitchFamily="34" charset="0"/>
              </a:rPr>
              <a:t> yüksek dozda </a:t>
            </a:r>
            <a:r>
              <a:rPr lang="tr-TR" b="1" dirty="0">
                <a:latin typeface="Calibri" panose="020F0502020204030204" pitchFamily="34" charset="0"/>
              </a:rPr>
              <a:t>demir </a:t>
            </a:r>
            <a:r>
              <a:rPr lang="tr-TR" dirty="0" smtClean="0">
                <a:latin typeface="Calibri" panose="020F0502020204030204" pitchFamily="34" charset="0"/>
              </a:rPr>
              <a:t>alması gereken gebenin </a:t>
            </a:r>
            <a:r>
              <a:rPr lang="tr-TR" dirty="0" err="1" smtClean="0">
                <a:latin typeface="Calibri" panose="020F0502020204030204" pitchFamily="34" charset="0"/>
              </a:rPr>
              <a:t>konstipasyonun</a:t>
            </a:r>
            <a:r>
              <a:rPr lang="tr-TR" dirty="0" smtClean="0">
                <a:latin typeface="Calibri" panose="020F0502020204030204" pitchFamily="34" charset="0"/>
              </a:rPr>
              <a:t> önlenmesi için; oral formlardan kaçınılması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parenteral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kullanımın sağlanması, zorunlu durumlarda ise oral doz bölünüp kullanım araları açılmalıdır.</a:t>
            </a:r>
            <a:endParaRPr lang="tr-TR" dirty="0">
              <a:latin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2919" y="692696"/>
            <a:ext cx="8079581" cy="1658198"/>
          </a:xfrm>
        </p:spPr>
        <p:txBody>
          <a:bodyPr/>
          <a:lstStyle/>
          <a:p>
            <a:r>
              <a:rPr lang="tr-TR" dirty="0" smtClean="0">
                <a:latin typeface="Calibri" panose="020F0502020204030204" pitchFamily="34" charset="0"/>
              </a:rPr>
              <a:t>Egzersiz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2492896"/>
            <a:ext cx="8065294" cy="3888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FIGO gebelere </a:t>
            </a:r>
            <a:r>
              <a:rPr lang="tr-TR" dirty="0">
                <a:latin typeface="Calibri" panose="020F0502020204030204" pitchFamily="34" charset="0"/>
              </a:rPr>
              <a:t>düzenli olarak her gün en az 30 dakika egzersiz </a:t>
            </a:r>
            <a:r>
              <a:rPr lang="tr-TR" dirty="0" smtClean="0">
                <a:latin typeface="Calibri" panose="020F0502020204030204" pitchFamily="34" charset="0"/>
              </a:rPr>
              <a:t>önermektedir. Bu nedenledir ki; </a:t>
            </a:r>
            <a:r>
              <a:rPr lang="tr-TR" dirty="0">
                <a:latin typeface="Calibri" panose="020F0502020204030204" pitchFamily="34" charset="0"/>
              </a:rPr>
              <a:t>ikinci ve üçüncü </a:t>
            </a:r>
            <a:r>
              <a:rPr lang="tr-TR" dirty="0" err="1" smtClean="0">
                <a:latin typeface="Calibri" panose="020F0502020204030204" pitchFamily="34" charset="0"/>
              </a:rPr>
              <a:t>trimestrdeki</a:t>
            </a:r>
            <a:r>
              <a:rPr lang="tr-TR" dirty="0" smtClean="0">
                <a:latin typeface="Calibri" panose="020F0502020204030204" pitchFamily="34" charset="0"/>
              </a:rPr>
              <a:t> diyetlerde </a:t>
            </a:r>
            <a:r>
              <a:rPr lang="tr-TR" dirty="0">
                <a:latin typeface="Calibri" panose="020F0502020204030204" pitchFamily="34" charset="0"/>
              </a:rPr>
              <a:t>enerji </a:t>
            </a:r>
            <a:r>
              <a:rPr lang="tr-TR" dirty="0" smtClean="0">
                <a:latin typeface="Calibri" panose="020F0502020204030204" pitchFamily="34" charset="0"/>
              </a:rPr>
              <a:t>alımı </a:t>
            </a:r>
            <a:r>
              <a:rPr lang="tr-TR" dirty="0">
                <a:latin typeface="Calibri" panose="020F0502020204030204" pitchFamily="34" charset="0"/>
              </a:rPr>
              <a:t>ortalama 340-450 </a:t>
            </a:r>
            <a:r>
              <a:rPr lang="tr-TR" dirty="0" err="1">
                <a:latin typeface="Calibri" panose="020F0502020204030204" pitchFamily="34" charset="0"/>
              </a:rPr>
              <a:t>kcal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artırılmalıdır. Ancak aşırı egzersiz </a:t>
            </a:r>
            <a:r>
              <a:rPr lang="tr-TR" dirty="0">
                <a:latin typeface="Calibri" panose="020F0502020204030204" pitchFamily="34" charset="0"/>
              </a:rPr>
              <a:t>ve ağır fiziksel </a:t>
            </a:r>
            <a:r>
              <a:rPr lang="tr-TR" dirty="0" smtClean="0">
                <a:latin typeface="Calibri" panose="020F0502020204030204" pitchFamily="34" charset="0"/>
              </a:rPr>
              <a:t>aktivite </a:t>
            </a:r>
            <a:r>
              <a:rPr lang="tr-TR" dirty="0">
                <a:latin typeface="Calibri" panose="020F0502020204030204" pitchFamily="34" charset="0"/>
              </a:rPr>
              <a:t>gebeliğin son zamanlarında engellenmelidir. </a:t>
            </a:r>
            <a:endParaRPr lang="tr-T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7564" y="260648"/>
            <a:ext cx="8079581" cy="55320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YOGA</a:t>
            </a:r>
            <a:endParaRPr lang="tr-TR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pavanamuktasana (wind relieving pose) pregnant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32" y="4238937"/>
            <a:ext cx="6163444" cy="26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77564" y="1196753"/>
            <a:ext cx="8370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latin typeface="Calibri" panose="020F0502020204030204" pitchFamily="34" charset="0"/>
              </a:rPr>
              <a:t>Rüzgar dindirme pozu</a:t>
            </a:r>
            <a:r>
              <a:rPr lang="tr-TR" sz="2400" dirty="0" smtClean="0">
                <a:latin typeface="Calibri" panose="020F0502020204030204" pitchFamily="34" charset="0"/>
              </a:rPr>
              <a:t>; gebeye doğum </a:t>
            </a:r>
            <a:r>
              <a:rPr lang="tr-TR" sz="2400" dirty="0">
                <a:latin typeface="Calibri" panose="020F0502020204030204" pitchFamily="34" charset="0"/>
              </a:rPr>
              <a:t>için öğretilen birçok duruşu taklit </a:t>
            </a:r>
            <a:r>
              <a:rPr lang="tr-TR" sz="2400" dirty="0" smtClean="0">
                <a:latin typeface="Calibri" panose="020F0502020204030204" pitchFamily="34" charset="0"/>
              </a:rPr>
              <a:t>eden, aynı </a:t>
            </a:r>
            <a:r>
              <a:rPr lang="tr-TR" sz="2400" dirty="0">
                <a:latin typeface="Calibri" panose="020F0502020204030204" pitchFamily="34" charset="0"/>
              </a:rPr>
              <a:t>zamanda </a:t>
            </a:r>
            <a:r>
              <a:rPr lang="tr-TR" sz="2400" dirty="0" err="1">
                <a:latin typeface="Calibri" panose="020F0502020204030204" pitchFamily="34" charset="0"/>
              </a:rPr>
              <a:t>konstipasyona</a:t>
            </a:r>
            <a:r>
              <a:rPr lang="tr-TR" sz="2400" dirty="0">
                <a:latin typeface="Calibri" panose="020F0502020204030204" pitchFamily="34" charset="0"/>
              </a:rPr>
              <a:t> yardımcı </a:t>
            </a:r>
            <a:r>
              <a:rPr lang="tr-TR" sz="2400" dirty="0" smtClean="0">
                <a:latin typeface="Calibri" panose="020F0502020204030204" pitchFamily="34" charset="0"/>
              </a:rPr>
              <a:t>olan </a:t>
            </a:r>
            <a:r>
              <a:rPr lang="tr-TR" sz="2400" dirty="0">
                <a:latin typeface="Calibri" panose="020F0502020204030204" pitchFamily="34" charset="0"/>
              </a:rPr>
              <a:t>yoga </a:t>
            </a:r>
            <a:r>
              <a:rPr lang="tr-TR" sz="2400" dirty="0" smtClean="0">
                <a:latin typeface="Calibri" panose="020F0502020204030204" pitchFamily="34" charset="0"/>
              </a:rPr>
              <a:t>pozudur. Bu duruşta dizler </a:t>
            </a:r>
            <a:r>
              <a:rPr lang="tr-TR" sz="2400" dirty="0">
                <a:latin typeface="Calibri" panose="020F0502020204030204" pitchFamily="34" charset="0"/>
              </a:rPr>
              <a:t>90 derecelik bir açıyla </a:t>
            </a:r>
            <a:r>
              <a:rPr lang="tr-TR" sz="2400" dirty="0" smtClean="0">
                <a:latin typeface="Calibri" panose="020F0502020204030204" pitchFamily="34" charset="0"/>
              </a:rPr>
              <a:t>çekilerek sindirilmemiş yiyeceklerin doğal yolla </a:t>
            </a:r>
            <a:r>
              <a:rPr lang="tr-TR" sz="2400" dirty="0" err="1" smtClean="0">
                <a:latin typeface="Calibri" panose="020F0502020204030204" pitchFamily="34" charset="0"/>
              </a:rPr>
              <a:t>barsaklardan</a:t>
            </a:r>
            <a:r>
              <a:rPr lang="tr-TR" sz="2400" dirty="0" smtClean="0">
                <a:latin typeface="Calibri" panose="020F0502020204030204" pitchFamily="34" charset="0"/>
              </a:rPr>
              <a:t> </a:t>
            </a:r>
            <a:r>
              <a:rPr lang="tr-TR" sz="2400" dirty="0">
                <a:latin typeface="Calibri" panose="020F0502020204030204" pitchFamily="34" charset="0"/>
              </a:rPr>
              <a:t>taşınmasına yardımcı </a:t>
            </a:r>
            <a:r>
              <a:rPr lang="tr-TR" sz="2400" dirty="0" smtClean="0">
                <a:latin typeface="Calibri" panose="020F0502020204030204" pitchFamily="34" charset="0"/>
              </a:rPr>
              <a:t>olunur. Gebede rahatlama sağlar</a:t>
            </a:r>
            <a:r>
              <a:rPr lang="tr-TR" sz="24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3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92919" y="764704"/>
            <a:ext cx="8079581" cy="69721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Gebelikte </a:t>
            </a:r>
            <a:r>
              <a:rPr lang="tr-TR" dirty="0" err="1" smtClean="0">
                <a:latin typeface="Calibri" panose="020F0502020204030204" pitchFamily="34" charset="0"/>
              </a:rPr>
              <a:t>konstipasyonun</a:t>
            </a:r>
            <a:r>
              <a:rPr lang="tr-TR" dirty="0" smtClean="0">
                <a:latin typeface="Calibri" panose="020F0502020204030204" pitchFamily="34" charset="0"/>
              </a:rPr>
              <a:t> tedavisi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3159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Konstipasyonu</a:t>
            </a:r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doğal yollarla çözümlemek ve uzun süre ilaç alımından kaçınmak gerekir.</a:t>
            </a:r>
          </a:p>
          <a:p>
            <a:pPr>
              <a:lnSpc>
                <a:spcPct val="150000"/>
              </a:lnSpc>
            </a:pPr>
            <a:r>
              <a:rPr lang="tr-TR" b="1" dirty="0"/>
              <a:t>Akupunktur, Aromaterapi,</a:t>
            </a:r>
            <a:r>
              <a:rPr lang="tr-TR" dirty="0"/>
              <a:t> </a:t>
            </a:r>
            <a:r>
              <a:rPr lang="tr-TR" b="1" dirty="0" err="1" smtClean="0"/>
              <a:t>Homeopati</a:t>
            </a:r>
            <a:r>
              <a:rPr lang="tr-TR" b="1" dirty="0" smtClean="0"/>
              <a:t>, </a:t>
            </a:r>
            <a:r>
              <a:rPr lang="tr-TR" b="1" dirty="0" err="1" smtClean="0"/>
              <a:t>Refleksoloji</a:t>
            </a:r>
            <a:r>
              <a:rPr lang="tr-TR" b="1" dirty="0" smtClean="0"/>
              <a:t> ve</a:t>
            </a:r>
          </a:p>
          <a:p>
            <a:pPr>
              <a:lnSpc>
                <a:spcPct val="150000"/>
              </a:lnSpc>
            </a:pPr>
            <a:r>
              <a:rPr lang="tr-TR" b="1" dirty="0" smtClean="0"/>
              <a:t>Bitkisel ilaçlar (karpuz çekirdeği çayı,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 smtClean="0"/>
              <a:t> Sinameki çayı, </a:t>
            </a:r>
          </a:p>
          <a:p>
            <a:pPr>
              <a:lnSpc>
                <a:spcPct val="150000"/>
              </a:lnSpc>
            </a:pPr>
            <a:r>
              <a:rPr lang="tr-TR" b="1" dirty="0" err="1" smtClean="0"/>
              <a:t>Probiyotikler</a:t>
            </a:r>
            <a:r>
              <a:rPr lang="tr-TR" b="1" dirty="0" smtClean="0"/>
              <a:t>) 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5229200"/>
            <a:ext cx="1112713" cy="139587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126830"/>
            <a:ext cx="2395354" cy="24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9581" cy="913244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</a:rPr>
              <a:t>Gebelikte </a:t>
            </a:r>
            <a:r>
              <a:rPr lang="tr-TR" sz="4000" dirty="0" err="1" smtClean="0">
                <a:latin typeface="Calibri" panose="020F0502020204030204" pitchFamily="34" charset="0"/>
              </a:rPr>
              <a:t>konstipasyonun</a:t>
            </a:r>
            <a:r>
              <a:rPr lang="tr-TR" sz="4000" dirty="0" smtClean="0">
                <a:latin typeface="Calibri" panose="020F0502020204030204" pitchFamily="34" charset="0"/>
              </a:rPr>
              <a:t> tedavisi</a:t>
            </a:r>
            <a:endParaRPr lang="tr-TR" sz="4000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1196752"/>
            <a:ext cx="8065294" cy="53285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FARMAKOLOJİK TEDAVİ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İnatçı </a:t>
            </a:r>
            <a:r>
              <a:rPr lang="tr-TR" dirty="0" err="1">
                <a:latin typeface="Calibri" panose="020F0502020204030204" pitchFamily="34" charset="0"/>
              </a:rPr>
              <a:t>konstipasyonda</a:t>
            </a:r>
            <a:r>
              <a:rPr lang="tr-TR" dirty="0">
                <a:latin typeface="Calibri" panose="020F0502020204030204" pitchFamily="34" charset="0"/>
              </a:rPr>
              <a:t> ilaç tedavisi gereklidir. Bu tedavide ilaçların </a:t>
            </a:r>
            <a:r>
              <a:rPr lang="tr-TR" dirty="0" err="1">
                <a:latin typeface="Calibri" panose="020F0502020204030204" pitchFamily="34" charset="0"/>
              </a:rPr>
              <a:t>non-teratojenitesi</a:t>
            </a:r>
            <a:r>
              <a:rPr lang="tr-TR" dirty="0">
                <a:latin typeface="Calibri" panose="020F0502020204030204" pitchFamily="34" charset="0"/>
              </a:rPr>
              <a:t> ve kar-zarar oranının yüksekliği önemlidir</a:t>
            </a:r>
            <a:r>
              <a:rPr lang="tr-TR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Gaita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miktarını artıran veya kütle oluşturan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Gaita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yumuşatıcı </a:t>
            </a:r>
            <a:r>
              <a:rPr lang="tr-TR" dirty="0" err="1">
                <a:latin typeface="Calibri" panose="020F0502020204030204" pitchFamily="34" charset="0"/>
              </a:rPr>
              <a:t>l</a:t>
            </a:r>
            <a:r>
              <a:rPr lang="tr-TR" dirty="0" err="1" smtClean="0">
                <a:latin typeface="Calibri" panose="020F0502020204030204" pitchFamily="34" charset="0"/>
              </a:rPr>
              <a:t>aksatifler</a:t>
            </a:r>
            <a:endParaRPr lang="tr-TR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Uyarıcı </a:t>
            </a:r>
            <a:r>
              <a:rPr lang="tr-TR" dirty="0" err="1">
                <a:latin typeface="Calibri" panose="020F0502020204030204" pitchFamily="34" charset="0"/>
              </a:rPr>
              <a:t>l</a:t>
            </a:r>
            <a:r>
              <a:rPr lang="tr-TR" dirty="0" err="1" smtClean="0">
                <a:latin typeface="Calibri" panose="020F0502020204030204" pitchFamily="34" charset="0"/>
              </a:rPr>
              <a:t>aksatifler</a:t>
            </a:r>
            <a:endParaRPr lang="tr-TR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dirty="0" err="1" smtClean="0">
                <a:latin typeface="Calibri" panose="020F0502020204030204" pitchFamily="34" charset="0"/>
              </a:rPr>
              <a:t>Ozmotik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dirty="0"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34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>
            <a:spLocks noGrp="1"/>
          </p:cNvSpPr>
          <p:nvPr>
            <p:ph type="title"/>
          </p:nvPr>
        </p:nvSpPr>
        <p:spPr>
          <a:xfrm>
            <a:off x="511124" y="417645"/>
            <a:ext cx="8079581" cy="913244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Calibri" panose="020F0502020204030204" pitchFamily="34" charset="0"/>
              </a:rPr>
              <a:t>Gebelikte </a:t>
            </a:r>
            <a:r>
              <a:rPr lang="tr-TR" sz="4000" dirty="0" err="1" smtClean="0">
                <a:latin typeface="Calibri" panose="020F0502020204030204" pitchFamily="34" charset="0"/>
              </a:rPr>
              <a:t>konstipasyonun</a:t>
            </a:r>
            <a:r>
              <a:rPr lang="tr-TR" sz="4000" dirty="0" smtClean="0">
                <a:latin typeface="Calibri" panose="020F0502020204030204" pitchFamily="34" charset="0"/>
              </a:rPr>
              <a:t> tedavisi</a:t>
            </a:r>
            <a:endParaRPr lang="tr-TR" sz="4000" dirty="0">
              <a:latin typeface="Calibri" panose="020F0502020204030204" pitchFamily="34" charset="0"/>
            </a:endParaRP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23529" y="1412776"/>
            <a:ext cx="824897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>
                <a:latin typeface="Calibri" panose="020F0502020204030204" pitchFamily="34" charset="0"/>
              </a:rPr>
              <a:t>Konstipasyon</a:t>
            </a:r>
            <a:r>
              <a:rPr lang="tr-TR" sz="2000" dirty="0" smtClean="0">
                <a:latin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</a:rPr>
              <a:t>için ilk </a:t>
            </a:r>
            <a:r>
              <a:rPr lang="tr-TR" sz="2000" dirty="0" smtClean="0">
                <a:latin typeface="Calibri" panose="020F0502020204030204" pitchFamily="34" charset="0"/>
              </a:rPr>
              <a:t>basamak terapiler etkisiz </a:t>
            </a:r>
            <a:r>
              <a:rPr lang="tr-TR" sz="2000" dirty="0">
                <a:latin typeface="Calibri" panose="020F0502020204030204" pitchFamily="34" charset="0"/>
              </a:rPr>
              <a:t>ise, </a:t>
            </a:r>
            <a:r>
              <a:rPr lang="tr-TR" sz="2000" dirty="0" err="1" smtClean="0">
                <a:latin typeface="Calibri" panose="020F0502020204030204" pitchFamily="34" charset="0"/>
              </a:rPr>
              <a:t>laksatifler</a:t>
            </a:r>
            <a:r>
              <a:rPr lang="tr-TR" sz="2000" dirty="0" smtClean="0">
                <a:latin typeface="Calibri" panose="020F0502020204030204" pitchFamily="34" charset="0"/>
              </a:rPr>
              <a:t> kullanılır. </a:t>
            </a:r>
            <a:r>
              <a:rPr lang="tr-TR" sz="2000" dirty="0">
                <a:latin typeface="Calibri" panose="020F0502020204030204" pitchFamily="34" charset="0"/>
              </a:rPr>
              <a:t>Çoğu </a:t>
            </a:r>
            <a:r>
              <a:rPr lang="tr-TR" sz="2000" dirty="0" err="1" smtClean="0">
                <a:latin typeface="Calibri" panose="020F0502020204030204" pitchFamily="34" charset="0"/>
              </a:rPr>
              <a:t>laksatif</a:t>
            </a:r>
            <a:r>
              <a:rPr lang="tr-TR" sz="2000" dirty="0" smtClean="0">
                <a:latin typeface="Calibri" panose="020F0502020204030204" pitchFamily="34" charset="0"/>
              </a:rPr>
              <a:t> sistemik </a:t>
            </a:r>
            <a:r>
              <a:rPr lang="tr-TR" sz="2000" dirty="0">
                <a:latin typeface="Calibri" panose="020F0502020204030204" pitchFamily="34" charset="0"/>
              </a:rPr>
              <a:t>olarak </a:t>
            </a:r>
            <a:r>
              <a:rPr lang="tr-TR" sz="2000" dirty="0" err="1" smtClean="0">
                <a:latin typeface="Calibri" panose="020F0502020204030204" pitchFamily="34" charset="0"/>
              </a:rPr>
              <a:t>absorbe</a:t>
            </a:r>
            <a:r>
              <a:rPr lang="tr-TR" sz="2000" dirty="0" smtClean="0">
                <a:latin typeface="Calibri" panose="020F0502020204030204" pitchFamily="34" charset="0"/>
              </a:rPr>
              <a:t> edilemediğinden kısa </a:t>
            </a:r>
            <a:r>
              <a:rPr lang="tr-TR" sz="2000" dirty="0">
                <a:latin typeface="Calibri" panose="020F0502020204030204" pitchFamily="34" charset="0"/>
              </a:rPr>
              <a:t>süreli kullanımda </a:t>
            </a:r>
            <a:r>
              <a:rPr lang="tr-TR" sz="2000" dirty="0" err="1">
                <a:latin typeface="Calibri" panose="020F0502020204030204" pitchFamily="34" charset="0"/>
              </a:rPr>
              <a:t>malformasyon</a:t>
            </a:r>
            <a:r>
              <a:rPr lang="tr-TR" sz="2000" dirty="0">
                <a:latin typeface="Calibri" panose="020F0502020204030204" pitchFamily="34" charset="0"/>
              </a:rPr>
              <a:t> </a:t>
            </a:r>
            <a:r>
              <a:rPr lang="tr-TR" sz="2000" dirty="0" smtClean="0">
                <a:latin typeface="Calibri" panose="020F0502020204030204" pitchFamily="34" charset="0"/>
              </a:rPr>
              <a:t>riski beklenmemektedir.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alibri" panose="020F0502020204030204" pitchFamily="34" charset="0"/>
              </a:rPr>
              <a:t>(</a:t>
            </a:r>
            <a:r>
              <a:rPr lang="tr-TR" sz="2000" dirty="0" err="1" smtClean="0">
                <a:latin typeface="Calibri" panose="020F0502020204030204" pitchFamily="34" charset="0"/>
              </a:rPr>
              <a:t>Prather</a:t>
            </a:r>
            <a:r>
              <a:rPr lang="tr-TR" sz="2000" dirty="0" smtClean="0">
                <a:latin typeface="Calibri" panose="020F0502020204030204" pitchFamily="34" charset="0"/>
              </a:rPr>
              <a:t>, </a:t>
            </a:r>
            <a:r>
              <a:rPr lang="tr-TR" sz="2000" dirty="0">
                <a:latin typeface="Calibri" panose="020F0502020204030204" pitchFamily="34" charset="0"/>
              </a:rPr>
              <a:t>2004). </a:t>
            </a:r>
            <a:endParaRPr lang="tr-TR" sz="2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alibri" panose="020F0502020204030204" pitchFamily="34" charset="0"/>
              </a:rPr>
              <a:t>Bununla </a:t>
            </a:r>
            <a:r>
              <a:rPr lang="tr-TR" sz="2000" dirty="0">
                <a:latin typeface="Calibri" panose="020F0502020204030204" pitchFamily="34" charset="0"/>
              </a:rPr>
              <a:t>birlikte, genel popülasyonda olduğu gibi </a:t>
            </a:r>
            <a:r>
              <a:rPr lang="tr-TR" sz="2000" dirty="0" smtClean="0">
                <a:latin typeface="Calibri" panose="020F0502020204030204" pitchFamily="34" charset="0"/>
              </a:rPr>
              <a:t>gebelerde de </a:t>
            </a:r>
            <a:r>
              <a:rPr lang="tr-TR" sz="2000" dirty="0" err="1" smtClean="0">
                <a:latin typeface="Calibri" panose="020F0502020204030204" pitchFamily="34" charset="0"/>
              </a:rPr>
              <a:t>ozmotik</a:t>
            </a:r>
            <a:r>
              <a:rPr lang="tr-TR" sz="2000" dirty="0" smtClean="0">
                <a:latin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</a:rPr>
              <a:t>ve uyarıcı </a:t>
            </a:r>
            <a:r>
              <a:rPr lang="tr-TR" sz="2000" dirty="0" err="1">
                <a:latin typeface="Calibri" panose="020F0502020204030204" pitchFamily="34" charset="0"/>
              </a:rPr>
              <a:t>laksatiflerin</a:t>
            </a:r>
            <a:r>
              <a:rPr lang="tr-TR" sz="2000" dirty="0">
                <a:latin typeface="Calibri" panose="020F0502020204030204" pitchFamily="34" charset="0"/>
              </a:rPr>
              <a:t> </a:t>
            </a:r>
            <a:r>
              <a:rPr lang="tr-TR" sz="2000" dirty="0" err="1" smtClean="0">
                <a:latin typeface="Calibri" panose="020F0502020204030204" pitchFamily="34" charset="0"/>
              </a:rPr>
              <a:t>dehidratasyon</a:t>
            </a:r>
            <a:r>
              <a:rPr lang="tr-TR" sz="2000" dirty="0" smtClean="0">
                <a:latin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</a:rPr>
              <a:t>veya elektrolit dengesizliklerini </a:t>
            </a:r>
            <a:r>
              <a:rPr lang="tr-TR" sz="2000" dirty="0" smtClean="0">
                <a:latin typeface="Calibri" panose="020F0502020204030204" pitchFamily="34" charset="0"/>
              </a:rPr>
              <a:t>ve </a:t>
            </a:r>
            <a:r>
              <a:rPr lang="tr-TR" sz="2000" dirty="0" err="1" smtClean="0">
                <a:latin typeface="Calibri" panose="020F0502020204030204" pitchFamily="34" charset="0"/>
              </a:rPr>
              <a:t>katartik</a:t>
            </a:r>
            <a:r>
              <a:rPr lang="tr-TR" sz="2000" dirty="0" smtClean="0">
                <a:latin typeface="Calibri" panose="020F0502020204030204" pitchFamily="34" charset="0"/>
              </a:rPr>
              <a:t> kolon (uzun süreli </a:t>
            </a:r>
            <a:r>
              <a:rPr lang="tr-TR" sz="2000" dirty="0" err="1" smtClean="0">
                <a:latin typeface="Calibri" panose="020F0502020204030204" pitchFamily="34" charset="0"/>
              </a:rPr>
              <a:t>laksatif</a:t>
            </a:r>
            <a:r>
              <a:rPr lang="tr-TR" sz="2000" dirty="0" smtClean="0">
                <a:latin typeface="Calibri" panose="020F0502020204030204" pitchFamily="34" charset="0"/>
              </a:rPr>
              <a:t> kullanımı sonrası </a:t>
            </a:r>
            <a:r>
              <a:rPr lang="tr-TR" sz="2000" dirty="0" err="1" smtClean="0">
                <a:latin typeface="Calibri" panose="020F0502020204030204" pitchFamily="34" charset="0"/>
              </a:rPr>
              <a:t>barsakta</a:t>
            </a:r>
            <a:r>
              <a:rPr lang="tr-TR" sz="2000" dirty="0" smtClean="0">
                <a:latin typeface="Calibri" panose="020F0502020204030204" pitchFamily="34" charset="0"/>
              </a:rPr>
              <a:t> düzleşme ve </a:t>
            </a:r>
            <a:r>
              <a:rPr lang="tr-TR" sz="2000" dirty="0" err="1" smtClean="0">
                <a:latin typeface="Calibri" panose="020F0502020204030204" pitchFamily="34" charset="0"/>
              </a:rPr>
              <a:t>dilatasyon</a:t>
            </a:r>
            <a:r>
              <a:rPr lang="tr-TR" sz="2000" dirty="0" smtClean="0">
                <a:latin typeface="Calibri" panose="020F0502020204030204" pitchFamily="34" charset="0"/>
              </a:rPr>
              <a:t>) </a:t>
            </a:r>
            <a:r>
              <a:rPr lang="tr-TR" sz="2000" dirty="0">
                <a:latin typeface="Calibri" panose="020F0502020204030204" pitchFamily="34" charset="0"/>
              </a:rPr>
              <a:t>riskini önlemek için kısa </a:t>
            </a:r>
            <a:r>
              <a:rPr lang="tr-TR" sz="2000" dirty="0" smtClean="0">
                <a:latin typeface="Calibri" panose="020F0502020204030204" pitchFamily="34" charset="0"/>
              </a:rPr>
              <a:t>vadeli kullanılması önerilir.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Calibri" panose="020F0502020204030204" pitchFamily="34" charset="0"/>
              </a:rPr>
              <a:t>(</a:t>
            </a:r>
            <a:r>
              <a:rPr lang="tr-TR" sz="2000" dirty="0" err="1" smtClean="0">
                <a:latin typeface="Calibri" panose="020F0502020204030204" pitchFamily="34" charset="0"/>
              </a:rPr>
              <a:t>Trottier</a:t>
            </a:r>
            <a:r>
              <a:rPr lang="tr-TR" sz="2000" dirty="0" smtClean="0">
                <a:latin typeface="Calibri" panose="020F0502020204030204" pitchFamily="34" charset="0"/>
              </a:rPr>
              <a:t> </a:t>
            </a:r>
            <a:r>
              <a:rPr lang="tr-TR" sz="2000" dirty="0">
                <a:latin typeface="Calibri" panose="020F0502020204030204" pitchFamily="34" charset="0"/>
              </a:rPr>
              <a:t>M, </a:t>
            </a:r>
            <a:r>
              <a:rPr lang="tr-TR" sz="2000" dirty="0" smtClean="0">
                <a:latin typeface="Calibri" panose="020F0502020204030204" pitchFamily="34" charset="0"/>
              </a:rPr>
              <a:t>2012)</a:t>
            </a:r>
            <a:endParaRPr lang="tr-T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7696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Calibri" panose="020F0502020204030204" pitchFamily="34" charset="0"/>
              </a:rPr>
              <a:t>Gaita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miktarını </a:t>
            </a:r>
            <a:r>
              <a:rPr lang="tr-TR" dirty="0" smtClean="0">
                <a:latin typeface="Calibri" panose="020F0502020204030204" pitchFamily="34" charset="0"/>
              </a:rPr>
              <a:t>artıran (toplayıcı)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556792"/>
            <a:ext cx="8805006" cy="5184576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tr-TR" dirty="0" smtClean="0">
                <a:latin typeface="Calibri" panose="020F0502020204030204" pitchFamily="34" charset="0"/>
              </a:rPr>
              <a:t>Gaita</a:t>
            </a:r>
            <a:r>
              <a:rPr lang="tr-TR" dirty="0" smtClean="0">
                <a:latin typeface="Calibri" panose="020F0502020204030204" pitchFamily="34" charset="0"/>
              </a:rPr>
              <a:t>daki </a:t>
            </a:r>
            <a:r>
              <a:rPr lang="tr-TR" dirty="0">
                <a:latin typeface="Calibri" panose="020F0502020204030204" pitchFamily="34" charset="0"/>
              </a:rPr>
              <a:t>lif oranını artırırlar. </a:t>
            </a:r>
            <a:r>
              <a:rPr lang="tr-TR" dirty="0" smtClean="0">
                <a:latin typeface="Calibri" panose="020F0502020204030204" pitchFamily="34" charset="0"/>
              </a:rPr>
              <a:t>Barsak </a:t>
            </a:r>
            <a:r>
              <a:rPr lang="tr-TR" dirty="0">
                <a:latin typeface="Calibri" panose="020F0502020204030204" pitchFamily="34" charset="0"/>
              </a:rPr>
              <a:t>içeriğindeki sıvıyı emerek etki ederler. Bu da yumuşak kıvamda </a:t>
            </a:r>
            <a:r>
              <a:rPr lang="tr-TR" dirty="0" smtClean="0">
                <a:latin typeface="Calibri" panose="020F0502020204030204" pitchFamily="34" charset="0"/>
              </a:rPr>
              <a:t>gaita </a:t>
            </a:r>
            <a:r>
              <a:rPr lang="tr-TR" dirty="0">
                <a:latin typeface="Calibri" panose="020F0502020204030204" pitchFamily="34" charset="0"/>
              </a:rPr>
              <a:t>oluşturur ve </a:t>
            </a:r>
            <a:r>
              <a:rPr lang="tr-TR" dirty="0" smtClean="0">
                <a:latin typeface="Calibri" panose="020F0502020204030204" pitchFamily="34" charset="0"/>
              </a:rPr>
              <a:t>barsak </a:t>
            </a:r>
            <a:r>
              <a:rPr lang="tr-TR" dirty="0">
                <a:latin typeface="Calibri" panose="020F0502020204030204" pitchFamily="34" charset="0"/>
              </a:rPr>
              <a:t>hareketlerini artırır.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tr-TR" dirty="0" smtClean="0">
                <a:latin typeface="Calibri" panose="020F0502020204030204" pitchFamily="34" charset="0"/>
              </a:rPr>
              <a:t>Beraberinde </a:t>
            </a:r>
            <a:r>
              <a:rPr lang="tr-TR" dirty="0">
                <a:latin typeface="Calibri" panose="020F0502020204030204" pitchFamily="34" charset="0"/>
              </a:rPr>
              <a:t>kullanılan </a:t>
            </a:r>
            <a:r>
              <a:rPr lang="tr-TR" dirty="0" smtClean="0">
                <a:latin typeface="Calibri" panose="020F0502020204030204" pitchFamily="34" charset="0"/>
              </a:rPr>
              <a:t>ilaçların </a:t>
            </a:r>
            <a:r>
              <a:rPr lang="tr-TR" dirty="0">
                <a:latin typeface="Calibri" panose="020F0502020204030204" pitchFamily="34" charset="0"/>
              </a:rPr>
              <a:t>emilimini etkileyebilirler. Vücudun normal işlevini taklit ettikleri için doğal yollarla çalışırlar</a:t>
            </a:r>
            <a:r>
              <a:rPr lang="tr-TR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b="1" dirty="0" err="1" smtClean="0">
                <a:latin typeface="Calibri" panose="020F0502020204030204" pitchFamily="34" charset="0"/>
              </a:rPr>
              <a:t>Laksatifler</a:t>
            </a:r>
            <a:r>
              <a:rPr lang="tr-TR" b="1" dirty="0" smtClean="0">
                <a:latin typeface="Calibri" panose="020F0502020204030204" pitchFamily="34" charset="0"/>
              </a:rPr>
              <a:t> </a:t>
            </a:r>
            <a:r>
              <a:rPr lang="tr-TR" b="1" dirty="0">
                <a:latin typeface="Calibri" panose="020F0502020204030204" pitchFamily="34" charset="0"/>
              </a:rPr>
              <a:t>arasında </a:t>
            </a:r>
            <a:r>
              <a:rPr lang="tr-TR" b="1" dirty="0" smtClean="0">
                <a:latin typeface="Calibri" panose="020F0502020204030204" pitchFamily="34" charset="0"/>
              </a:rPr>
              <a:t>gebelikte en </a:t>
            </a:r>
            <a:r>
              <a:rPr lang="tr-TR" b="1" dirty="0">
                <a:latin typeface="Calibri" panose="020F0502020204030204" pitchFamily="34" charset="0"/>
              </a:rPr>
              <a:t>güvenilir </a:t>
            </a:r>
            <a:r>
              <a:rPr lang="tr-TR" b="1" dirty="0" smtClean="0">
                <a:latin typeface="Calibri" panose="020F0502020204030204" pitchFamily="34" charset="0"/>
              </a:rPr>
              <a:t>olan gruptur. </a:t>
            </a:r>
            <a:r>
              <a:rPr lang="tr-TR" dirty="0" smtClean="0">
                <a:latin typeface="Calibri" panose="020F0502020204030204" pitchFamily="34" charset="0"/>
              </a:rPr>
              <a:t>Ancak </a:t>
            </a:r>
            <a:r>
              <a:rPr lang="tr-TR" dirty="0">
                <a:latin typeface="Calibri" panose="020F0502020204030204" pitchFamily="34" charset="0"/>
              </a:rPr>
              <a:t>artmış gaz üretimine yol açabilirler. </a:t>
            </a:r>
            <a:r>
              <a:rPr lang="tr-TR" dirty="0" smtClean="0">
                <a:latin typeface="Calibri" panose="020F0502020204030204" pitchFamily="34" charset="0"/>
              </a:rPr>
              <a:t>Kepek, Metil selüloz/Sodyum </a:t>
            </a:r>
            <a:r>
              <a:rPr lang="tr-TR" dirty="0" err="1" smtClean="0">
                <a:latin typeface="Calibri" panose="020F0502020204030204" pitchFamily="34" charset="0"/>
              </a:rPr>
              <a:t>karboksimetil</a:t>
            </a:r>
            <a:r>
              <a:rPr lang="tr-TR" dirty="0" smtClean="0">
                <a:latin typeface="Calibri" panose="020F0502020204030204" pitchFamily="34" charset="0"/>
              </a:rPr>
              <a:t> selüloz, kalsiyum </a:t>
            </a:r>
            <a:r>
              <a:rPr lang="tr-TR" dirty="0" err="1" smtClean="0">
                <a:latin typeface="Calibri" panose="020F0502020204030204" pitchFamily="34" charset="0"/>
              </a:rPr>
              <a:t>polikarbofil</a:t>
            </a:r>
            <a:r>
              <a:rPr lang="tr-TR" dirty="0" smtClean="0">
                <a:latin typeface="Calibri" panose="020F0502020204030204" pitchFamily="34" charset="0"/>
              </a:rPr>
              <a:t>, </a:t>
            </a:r>
            <a:r>
              <a:rPr lang="tr-TR" dirty="0" err="1" smtClean="0">
                <a:latin typeface="Calibri" panose="020F0502020204030204" pitchFamily="34" charset="0"/>
              </a:rPr>
              <a:t>Psyllium</a:t>
            </a:r>
            <a:r>
              <a:rPr lang="tr-TR" dirty="0" smtClean="0">
                <a:latin typeface="Calibri" panose="020F0502020204030204" pitchFamily="34" charset="0"/>
              </a:rPr>
              <a:t> tohumları, Deniz Alglerinden elde edilen </a:t>
            </a:r>
            <a:r>
              <a:rPr lang="tr-TR" dirty="0" err="1" smtClean="0">
                <a:latin typeface="Calibri" panose="020F0502020204030204" pitchFamily="34" charset="0"/>
              </a:rPr>
              <a:t>agar</a:t>
            </a:r>
            <a:endParaRPr lang="tr-TR" dirty="0" smtClean="0">
              <a:latin typeface="Calibri" panose="020F0502020204030204" pitchFamily="34" charset="0"/>
            </a:endParaRPr>
          </a:p>
          <a:p>
            <a:endParaRPr lang="tr-TR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363436" y="262868"/>
            <a:ext cx="817696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Calibri" panose="020F0502020204030204" pitchFamily="34" charset="0"/>
              </a:rPr>
              <a:t>Gaita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miktarını </a:t>
            </a:r>
            <a:r>
              <a:rPr lang="tr-TR" dirty="0" smtClean="0">
                <a:latin typeface="Calibri" panose="020F0502020204030204" pitchFamily="34" charset="0"/>
              </a:rPr>
              <a:t>artıran (toplayıcı)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115" y="1803544"/>
            <a:ext cx="8065294" cy="35547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</a:rPr>
              <a:t>Piyasada bulunanlar: </a:t>
            </a:r>
            <a:r>
              <a:rPr lang="tr-TR" dirty="0" err="1">
                <a:latin typeface="Calibri" panose="020F0502020204030204" pitchFamily="34" charset="0"/>
              </a:rPr>
              <a:t>Psyllium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seed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husk</a:t>
            </a:r>
            <a:r>
              <a:rPr lang="tr-TR" dirty="0">
                <a:latin typeface="Calibri" panose="020F0502020204030204" pitchFamily="34" charset="0"/>
              </a:rPr>
              <a:t> (GNC), </a:t>
            </a:r>
            <a:r>
              <a:rPr lang="tr-TR" dirty="0" err="1">
                <a:latin typeface="Calibri" panose="020F0502020204030204" pitchFamily="34" charset="0"/>
              </a:rPr>
              <a:t>Metamucil</a:t>
            </a:r>
            <a:r>
              <a:rPr lang="tr-TR" dirty="0">
                <a:latin typeface="Calibri" panose="020F0502020204030204" pitchFamily="34" charset="0"/>
              </a:rPr>
              <a:t>®, </a:t>
            </a:r>
            <a:r>
              <a:rPr lang="tr-TR" dirty="0" err="1">
                <a:latin typeface="Calibri" panose="020F0502020204030204" pitchFamily="34" charset="0"/>
              </a:rPr>
              <a:t>Citrucel</a:t>
            </a:r>
            <a:r>
              <a:rPr lang="tr-TR" dirty="0">
                <a:latin typeface="Calibri" panose="020F0502020204030204" pitchFamily="34" charset="0"/>
              </a:rPr>
              <a:t>®, </a:t>
            </a:r>
            <a:r>
              <a:rPr lang="tr-TR" dirty="0" err="1">
                <a:latin typeface="Calibri" panose="020F0502020204030204" pitchFamily="34" charset="0"/>
              </a:rPr>
              <a:t>Serutan</a:t>
            </a:r>
            <a:r>
              <a:rPr lang="tr-TR" dirty="0">
                <a:latin typeface="Calibri" panose="020F0502020204030204" pitchFamily="34" charset="0"/>
              </a:rPr>
              <a:t>®</a:t>
            </a:r>
          </a:p>
          <a:p>
            <a:endParaRPr lang="tr-TR" dirty="0" smtClean="0">
              <a:latin typeface="Calibri" panose="020F0502020204030204" pitchFamily="34" charset="0"/>
            </a:endParaRPr>
          </a:p>
          <a:p>
            <a:r>
              <a:rPr lang="tr-TR" dirty="0" err="1" smtClean="0">
                <a:latin typeface="Calibri" panose="020F0502020204030204" pitchFamily="34" charset="0"/>
              </a:rPr>
              <a:t>Psyllium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smtClean="0">
                <a:latin typeface="Calibri" panose="020F0502020204030204" pitchFamily="34" charset="0"/>
              </a:rPr>
              <a:t>bol sıvı ile alınmalıdır, aksi halde lifler tıkayıcı olabilir.</a:t>
            </a:r>
            <a:endParaRPr lang="tr-TR" dirty="0">
              <a:latin typeface="Calibri" panose="020F0502020204030204" pitchFamily="34" charset="0"/>
            </a:endParaRPr>
          </a:p>
          <a:p>
            <a:r>
              <a:rPr lang="tr-TR" dirty="0" err="1" smtClean="0">
                <a:latin typeface="Calibri" panose="020F0502020204030204" pitchFamily="34" charset="0"/>
              </a:rPr>
              <a:t>Metamucil</a:t>
            </a:r>
            <a:r>
              <a:rPr lang="tr-TR" dirty="0" smtClean="0">
                <a:latin typeface="Calibri" panose="020F0502020204030204" pitchFamily="34" charset="0"/>
              </a:rPr>
              <a:t> fiber kapsül</a:t>
            </a:r>
            <a:endParaRPr lang="tr-TR" dirty="0">
              <a:latin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614311"/>
            <a:ext cx="2143125" cy="21431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909" y="4513749"/>
            <a:ext cx="2344251" cy="2344251"/>
          </a:xfrm>
          <a:prstGeom prst="rect">
            <a:avLst/>
          </a:prstGeom>
        </p:spPr>
      </p:pic>
      <p:pic>
        <p:nvPicPr>
          <p:cNvPr id="7" name="Picture 2" descr="Metamucil 0.52 gram caps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805" y="5373216"/>
            <a:ext cx="1609046" cy="12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9581" cy="55320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Dışkı Yumuşatıcı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6963" y="1196752"/>
            <a:ext cx="8065294" cy="56612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tr-TR" dirty="0" smtClean="0">
                <a:latin typeface="Calibri" panose="020F0502020204030204" pitchFamily="34" charset="0"/>
              </a:rPr>
              <a:t>Mineral </a:t>
            </a:r>
            <a:r>
              <a:rPr lang="tr-TR" dirty="0">
                <a:latin typeface="Calibri" panose="020F0502020204030204" pitchFamily="34" charset="0"/>
              </a:rPr>
              <a:t>yağ ya da parafin gibi yağlayıcı </a:t>
            </a:r>
            <a:r>
              <a:rPr lang="tr-TR" dirty="0" err="1" smtClean="0">
                <a:latin typeface="Calibri" panose="020F0502020204030204" pitchFamily="34" charset="0"/>
              </a:rPr>
              <a:t>laksatiflerin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gastrointestinal</a:t>
            </a:r>
            <a:r>
              <a:rPr lang="tr-TR" dirty="0">
                <a:latin typeface="Calibri" panose="020F0502020204030204" pitchFamily="34" charset="0"/>
              </a:rPr>
              <a:t> mukozada doğrudan farmakolojik etkisi yoktur, bunun yerine </a:t>
            </a:r>
            <a:r>
              <a:rPr lang="tr-TR" dirty="0" smtClean="0">
                <a:latin typeface="Calibri" panose="020F0502020204030204" pitchFamily="34" charset="0"/>
              </a:rPr>
              <a:t>gaita </a:t>
            </a:r>
            <a:r>
              <a:rPr lang="tr-TR" dirty="0">
                <a:latin typeface="Calibri" panose="020F0502020204030204" pitchFamily="34" charset="0"/>
              </a:rPr>
              <a:t>üzerinde direkt bir yağlama etkisi </a:t>
            </a:r>
            <a:r>
              <a:rPr lang="tr-TR" dirty="0" smtClean="0">
                <a:latin typeface="Calibri" panose="020F0502020204030204" pitchFamily="34" charset="0"/>
              </a:rPr>
              <a:t>vardır. Barsak </a:t>
            </a:r>
            <a:r>
              <a:rPr lang="tr-TR" dirty="0">
                <a:latin typeface="Calibri" panose="020F0502020204030204" pitchFamily="34" charset="0"/>
              </a:rPr>
              <a:t>hareketlerini artırmaz fakat sert </a:t>
            </a:r>
            <a:r>
              <a:rPr lang="tr-TR" dirty="0" smtClean="0">
                <a:latin typeface="Calibri" panose="020F0502020204030204" pitchFamily="34" charset="0"/>
              </a:rPr>
              <a:t>gaitanın </a:t>
            </a:r>
            <a:r>
              <a:rPr lang="tr-TR" dirty="0" smtClean="0">
                <a:latin typeface="Calibri" panose="020F0502020204030204" pitchFamily="34" charset="0"/>
              </a:rPr>
              <a:t>neden </a:t>
            </a:r>
            <a:r>
              <a:rPr lang="tr-TR" dirty="0">
                <a:latin typeface="Calibri" panose="020F0502020204030204" pitchFamily="34" charset="0"/>
              </a:rPr>
              <a:t>olduğu zorlu geçişi kolaylaştırırlar. </a:t>
            </a:r>
            <a:r>
              <a:rPr lang="tr-TR" dirty="0" err="1" smtClean="0">
                <a:latin typeface="Calibri" panose="020F0502020204030204" pitchFamily="34" charset="0"/>
              </a:rPr>
              <a:t>Lubrikanlar</a:t>
            </a:r>
            <a:r>
              <a:rPr lang="tr-TR" dirty="0" smtClean="0">
                <a:latin typeface="Calibri" panose="020F0502020204030204" pitchFamily="34" charset="0"/>
              </a:rPr>
              <a:t> ve nemlendiricilerden oluşur. </a:t>
            </a:r>
          </a:p>
          <a:p>
            <a:pPr>
              <a:lnSpc>
                <a:spcPct val="160000"/>
              </a:lnSpc>
            </a:pPr>
            <a:r>
              <a:rPr lang="tr-TR" dirty="0" smtClean="0">
                <a:latin typeface="Calibri" panose="020F0502020204030204" pitchFamily="34" charset="0"/>
              </a:rPr>
              <a:t>Kolondan </a:t>
            </a:r>
            <a:r>
              <a:rPr lang="tr-TR" dirty="0">
                <a:latin typeface="Calibri" panose="020F0502020204030204" pitchFamily="34" charset="0"/>
              </a:rPr>
              <a:t>su ve elektrolit </a:t>
            </a:r>
            <a:r>
              <a:rPr lang="tr-TR" dirty="0" smtClean="0">
                <a:latin typeface="Calibri" panose="020F0502020204030204" pitchFamily="34" charset="0"/>
              </a:rPr>
              <a:t>salgılatır, kuru </a:t>
            </a:r>
            <a:r>
              <a:rPr lang="tr-TR" dirty="0">
                <a:latin typeface="Calibri" panose="020F0502020204030204" pitchFamily="34" charset="0"/>
              </a:rPr>
              <a:t>ve sert </a:t>
            </a:r>
            <a:r>
              <a:rPr lang="tr-TR" dirty="0" smtClean="0">
                <a:latin typeface="Calibri" panose="020F0502020204030204" pitchFamily="34" charset="0"/>
              </a:rPr>
              <a:t>gaitayı </a:t>
            </a:r>
            <a:r>
              <a:rPr lang="tr-TR" dirty="0" smtClean="0">
                <a:latin typeface="Calibri" panose="020F0502020204030204" pitchFamily="34" charset="0"/>
              </a:rPr>
              <a:t>yumuşatır </a:t>
            </a:r>
            <a:r>
              <a:rPr lang="tr-TR" dirty="0">
                <a:latin typeface="Calibri" panose="020F0502020204030204" pitchFamily="34" charset="0"/>
              </a:rPr>
              <a:t>ve </a:t>
            </a:r>
            <a:r>
              <a:rPr lang="tr-TR" dirty="0" err="1" smtClean="0">
                <a:latin typeface="Calibri" panose="020F0502020204030204" pitchFamily="34" charset="0"/>
              </a:rPr>
              <a:t>diare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meydana gelir. Kısa dönem </a:t>
            </a:r>
            <a:r>
              <a:rPr lang="tr-TR" dirty="0" smtClean="0">
                <a:latin typeface="Calibri" panose="020F0502020204030204" pitchFamily="34" charset="0"/>
              </a:rPr>
              <a:t>tedavi </a:t>
            </a:r>
            <a:r>
              <a:rPr lang="tr-TR" dirty="0">
                <a:latin typeface="Calibri" panose="020F0502020204030204" pitchFamily="34" charset="0"/>
              </a:rPr>
              <a:t>için </a:t>
            </a:r>
            <a:r>
              <a:rPr lang="tr-TR" dirty="0" smtClean="0">
                <a:latin typeface="Calibri" panose="020F0502020204030204" pitchFamily="34" charset="0"/>
              </a:rPr>
              <a:t>uygundur. Ikınmanın </a:t>
            </a:r>
            <a:r>
              <a:rPr lang="tr-TR" dirty="0">
                <a:latin typeface="Calibri" panose="020F0502020204030204" pitchFamily="34" charset="0"/>
              </a:rPr>
              <a:t>sakıncalı olduğu </a:t>
            </a:r>
            <a:r>
              <a:rPr lang="tr-TR" dirty="0" smtClean="0">
                <a:latin typeface="Calibri" panose="020F0502020204030204" pitchFamily="34" charset="0"/>
              </a:rPr>
              <a:t>gebelik, geçirilmiş </a:t>
            </a:r>
            <a:r>
              <a:rPr lang="tr-TR" dirty="0" err="1" smtClean="0">
                <a:latin typeface="Calibri" panose="020F0502020204030204" pitchFamily="34" charset="0"/>
              </a:rPr>
              <a:t>anorektal</a:t>
            </a:r>
            <a:r>
              <a:rPr lang="tr-TR" dirty="0" smtClean="0">
                <a:latin typeface="Calibri" panose="020F0502020204030204" pitchFamily="34" charset="0"/>
              </a:rPr>
              <a:t> cerrahide tercih edilir</a:t>
            </a:r>
            <a:r>
              <a:rPr lang="tr-TR" dirty="0">
                <a:latin typeface="Calibri" panose="020F0502020204030204" pitchFamily="34" charset="0"/>
              </a:rPr>
              <a:t>. </a:t>
            </a:r>
            <a:r>
              <a:rPr lang="tr-TR" dirty="0" smtClean="0">
                <a:latin typeface="Calibri" panose="020F0502020204030204" pitchFamily="34" charset="0"/>
              </a:rPr>
              <a:t>Uzun </a:t>
            </a:r>
            <a:r>
              <a:rPr lang="tr-TR" dirty="0">
                <a:latin typeface="Calibri" panose="020F0502020204030204" pitchFamily="34" charset="0"/>
              </a:rPr>
              <a:t>dönem kabızlıkta kullanımları iyi sonuç vermez. (</a:t>
            </a:r>
            <a:r>
              <a:rPr lang="tr-TR" dirty="0" err="1">
                <a:latin typeface="Calibri" panose="020F0502020204030204" pitchFamily="34" charset="0"/>
              </a:rPr>
              <a:t>Shafe</a:t>
            </a:r>
            <a:r>
              <a:rPr lang="tr-TR" dirty="0">
                <a:latin typeface="Calibri" panose="020F0502020204030204" pitchFamily="34" charset="0"/>
              </a:rPr>
              <a:t> 2011)</a:t>
            </a:r>
          </a:p>
          <a:p>
            <a:pPr>
              <a:lnSpc>
                <a:spcPct val="160000"/>
              </a:lnSpc>
            </a:pPr>
            <a:r>
              <a:rPr lang="tr-TR" dirty="0" smtClean="0">
                <a:latin typeface="Calibri" panose="020F0502020204030204" pitchFamily="34" charset="0"/>
              </a:rPr>
              <a:t>Gebelik kategorisi C’dir.</a:t>
            </a:r>
            <a:r>
              <a:rPr lang="tr-TR" dirty="0">
                <a:latin typeface="Calibri" panose="020F0502020204030204" pitchFamily="34" charset="0"/>
              </a:rPr>
              <a:t>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tr-TR" dirty="0" smtClean="0">
                <a:latin typeface="Calibri" panose="020F0502020204030204" pitchFamily="34" charset="0"/>
              </a:rPr>
              <a:t>Piyasada </a:t>
            </a:r>
            <a:r>
              <a:rPr lang="tr-TR" dirty="0">
                <a:latin typeface="Calibri" panose="020F0502020204030204" pitchFamily="34" charset="0"/>
              </a:rPr>
              <a:t>bulunanlar: </a:t>
            </a:r>
            <a:r>
              <a:rPr lang="tr-TR" dirty="0" err="1">
                <a:latin typeface="Calibri" panose="020F0502020204030204" pitchFamily="34" charset="0"/>
              </a:rPr>
              <a:t>Colacel</a:t>
            </a:r>
            <a:r>
              <a:rPr lang="tr-TR" dirty="0">
                <a:latin typeface="Calibri" panose="020F0502020204030204" pitchFamily="34" charset="0"/>
              </a:rPr>
              <a:t>®, </a:t>
            </a:r>
            <a:r>
              <a:rPr lang="tr-TR" dirty="0" err="1">
                <a:latin typeface="Calibri" panose="020F0502020204030204" pitchFamily="34" charset="0"/>
              </a:rPr>
              <a:t>Dialose</a:t>
            </a:r>
            <a:r>
              <a:rPr lang="tr-TR" dirty="0">
                <a:latin typeface="Calibri" panose="020F0502020204030204" pitchFamily="34" charset="0"/>
              </a:rPr>
              <a:t>®, </a:t>
            </a:r>
            <a:r>
              <a:rPr lang="tr-TR" dirty="0" err="1">
                <a:latin typeface="Calibri" panose="020F0502020204030204" pitchFamily="34" charset="0"/>
              </a:rPr>
              <a:t>Surfak</a:t>
            </a:r>
            <a:r>
              <a:rPr lang="tr-TR" dirty="0">
                <a:latin typeface="Calibri" panose="020F0502020204030204" pitchFamily="34" charset="0"/>
              </a:rPr>
              <a:t>®</a:t>
            </a: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3820346" cy="1512168"/>
          </a:xfrm>
        </p:spPr>
        <p:txBody>
          <a:bodyPr>
            <a:noAutofit/>
          </a:bodyPr>
          <a:lstStyle/>
          <a:p>
            <a:r>
              <a:rPr lang="tr-TR" sz="5400" dirty="0">
                <a:latin typeface="Calibri" panose="020F0502020204030204" pitchFamily="34" charset="0"/>
              </a:rPr>
              <a:t>ROME IV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601298" cy="46805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err="1" smtClean="0">
                <a:latin typeface="Calibri" panose="020F0502020204030204" pitchFamily="34" charset="0"/>
              </a:rPr>
              <a:t>Aşağıdaki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kriterlerden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iki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veya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daha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fazlasıyla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ilişkili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olarak</a:t>
            </a:r>
            <a:r>
              <a:rPr lang="en-US" dirty="0">
                <a:latin typeface="Calibri" panose="020F0502020204030204" pitchFamily="34" charset="0"/>
              </a:rPr>
              <a:t>,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b="1" dirty="0" smtClean="0">
                <a:latin typeface="Calibri" panose="020F0502020204030204" pitchFamily="34" charset="0"/>
              </a:rPr>
              <a:t>son </a:t>
            </a:r>
            <a:r>
              <a:rPr lang="en-US" b="1" dirty="0" err="1">
                <a:latin typeface="Calibri" panose="020F0502020204030204" pitchFamily="34" charset="0"/>
              </a:rPr>
              <a:t>üç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ayda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haftada</a:t>
            </a:r>
            <a:r>
              <a:rPr lang="en-US" b="1" dirty="0">
                <a:latin typeface="Calibri" panose="020F0502020204030204" pitchFamily="34" charset="0"/>
              </a:rPr>
              <a:t> en </a:t>
            </a:r>
            <a:r>
              <a:rPr lang="en-US" b="1" dirty="0" err="1">
                <a:latin typeface="Calibri" panose="020F0502020204030204" pitchFamily="34" charset="0"/>
              </a:rPr>
              <a:t>az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bir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gün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tekrarlayan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karın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ağrısı</a:t>
            </a:r>
            <a:r>
              <a:rPr lang="tr-TR" b="1" dirty="0" err="1" smtClean="0">
                <a:latin typeface="Calibri" panose="020F0502020204030204" pitchFamily="34" charset="0"/>
              </a:rPr>
              <a:t>nın</a:t>
            </a:r>
            <a:r>
              <a:rPr lang="tr-TR" b="1" dirty="0" smtClean="0">
                <a:latin typeface="Calibri" panose="020F0502020204030204" pitchFamily="34" charset="0"/>
              </a:rPr>
              <a:t> *;</a:t>
            </a:r>
            <a:endParaRPr lang="tr-TR" b="1" dirty="0" smtClean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</a:t>
            </a:r>
            <a:r>
              <a:rPr lang="tr-TR" dirty="0" err="1" smtClean="0">
                <a:latin typeface="Calibri" panose="020F0502020204030204" pitchFamily="34" charset="0"/>
              </a:rPr>
              <a:t>efakasyonla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il</a:t>
            </a:r>
            <a:r>
              <a:rPr lang="tr-TR" dirty="0" smtClean="0">
                <a:latin typeface="Calibri" panose="020F0502020204030204" pitchFamily="34" charset="0"/>
              </a:rPr>
              <a:t>işkili </a:t>
            </a:r>
            <a:r>
              <a:rPr lang="tr-TR" dirty="0" err="1" smtClean="0">
                <a:latin typeface="Calibri" panose="020F0502020204030204" pitchFamily="34" charset="0"/>
              </a:rPr>
              <a:t>olmaso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</a:rPr>
              <a:t>Gaita </a:t>
            </a:r>
            <a:r>
              <a:rPr lang="en-US" dirty="0" err="1" smtClean="0">
                <a:latin typeface="Calibri" panose="020F0502020204030204" pitchFamily="34" charset="0"/>
              </a:rPr>
              <a:t>sıklığın</a:t>
            </a:r>
            <a:r>
              <a:rPr lang="tr-TR" dirty="0" err="1" smtClean="0">
                <a:latin typeface="Calibri" panose="020F0502020204030204" pitchFamily="34" charset="0"/>
              </a:rPr>
              <a:t>ın</a:t>
            </a:r>
            <a:r>
              <a:rPr lang="tr-TR" dirty="0" smtClean="0">
                <a:latin typeface="Calibri" panose="020F0502020204030204" pitchFamily="34" charset="0"/>
              </a:rPr>
              <a:t> değişmesi ile beraber olması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alibri" panose="020F0502020204030204" pitchFamily="34" charset="0"/>
              </a:rPr>
              <a:t>Gaita görünümündeki </a:t>
            </a:r>
            <a:r>
              <a:rPr lang="en-US" dirty="0" err="1" smtClean="0">
                <a:latin typeface="Calibri" panose="020F0502020204030204" pitchFamily="34" charset="0"/>
              </a:rPr>
              <a:t>değişiklikle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beraber olması, </a:t>
            </a:r>
            <a:r>
              <a:rPr lang="tr-TR" b="1" dirty="0" err="1" smtClean="0">
                <a:latin typeface="Calibri" panose="020F0502020204030204" pitchFamily="34" charset="0"/>
              </a:rPr>
              <a:t>konstipasyon</a:t>
            </a:r>
            <a:r>
              <a:rPr lang="tr-TR" b="1" dirty="0" smtClean="0">
                <a:latin typeface="Calibri" panose="020F0502020204030204" pitchFamily="34" charset="0"/>
              </a:rPr>
              <a:t> </a:t>
            </a:r>
            <a:r>
              <a:rPr lang="tr-TR" b="1" dirty="0" smtClean="0">
                <a:latin typeface="Calibri" panose="020F0502020204030204" pitchFamily="34" charset="0"/>
              </a:rPr>
              <a:t>tanış koydurur.</a:t>
            </a:r>
            <a:endParaRPr lang="tr-TR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                                                                                        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*</a:t>
            </a:r>
            <a:r>
              <a:rPr lang="tr-TR" dirty="0" smtClean="0">
                <a:latin typeface="Calibri" panose="020F0502020204030204" pitchFamily="34" charset="0"/>
              </a:rPr>
              <a:t>Belirtilerin tanı </a:t>
            </a:r>
            <a:r>
              <a:rPr lang="tr-TR" dirty="0" smtClean="0">
                <a:latin typeface="Calibri" panose="020F0502020204030204" pitchFamily="34" charset="0"/>
              </a:rPr>
              <a:t>almadan </a:t>
            </a:r>
            <a:r>
              <a:rPr lang="en-US" dirty="0" smtClean="0">
                <a:latin typeface="Calibri" panose="020F0502020204030204" pitchFamily="34" charset="0"/>
              </a:rPr>
              <a:t>en </a:t>
            </a:r>
            <a:r>
              <a:rPr lang="en-US" dirty="0" err="1">
                <a:latin typeface="Calibri" panose="020F0502020204030204" pitchFamily="34" charset="0"/>
              </a:rPr>
              <a:t>az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altı</a:t>
            </a:r>
            <a:r>
              <a:rPr lang="en-US" dirty="0">
                <a:latin typeface="Calibri" panose="020F0502020204030204" pitchFamily="34" charset="0"/>
              </a:rPr>
              <a:t> ay </a:t>
            </a:r>
            <a:r>
              <a:rPr lang="en-US" dirty="0" err="1">
                <a:latin typeface="Calibri" panose="020F0502020204030204" pitchFamily="34" charset="0"/>
              </a:rPr>
              <a:t>önce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</a:rPr>
              <a:t>başlamış ve </a:t>
            </a:r>
            <a:r>
              <a:rPr lang="en-US" dirty="0" smtClean="0">
                <a:latin typeface="Calibri" panose="020F0502020204030204" pitchFamily="34" charset="0"/>
              </a:rPr>
              <a:t>son </a:t>
            </a:r>
            <a:r>
              <a:rPr lang="en-US" dirty="0" err="1">
                <a:latin typeface="Calibri" panose="020F0502020204030204" pitchFamily="34" charset="0"/>
              </a:rPr>
              <a:t>üç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ay</a:t>
            </a:r>
            <a:r>
              <a:rPr lang="tr-TR" dirty="0" err="1" smtClean="0">
                <a:latin typeface="Calibri" panose="020F0502020204030204" pitchFamily="34" charset="0"/>
              </a:rPr>
              <a:t>dır</a:t>
            </a:r>
            <a:r>
              <a:rPr lang="tr-TR" dirty="0" smtClean="0">
                <a:latin typeface="Calibri" panose="020F0502020204030204" pitchFamily="34" charset="0"/>
              </a:rPr>
              <a:t> sürüyor </a:t>
            </a:r>
            <a:r>
              <a:rPr lang="tr-TR" dirty="0" smtClean="0">
                <a:latin typeface="Calibri" panose="020F0502020204030204" pitchFamily="34" charset="0"/>
              </a:rPr>
              <a:t>olması şartı ile</a:t>
            </a:r>
            <a:endParaRPr lang="tr-TR" dirty="0" smtClean="0">
              <a:latin typeface="Calibri" panose="020F0502020204030204" pitchFamily="34" charset="0"/>
            </a:endParaRPr>
          </a:p>
          <a:p>
            <a:endParaRPr lang="tr-TR" dirty="0" smtClean="0">
              <a:latin typeface="Calibri" panose="020F0502020204030204" pitchFamily="34" charset="0"/>
            </a:endParaRPr>
          </a:p>
          <a:p>
            <a:r>
              <a:rPr lang="tr-TR" sz="1600" dirty="0" err="1" smtClean="0">
                <a:latin typeface="Calibri" panose="020F0502020204030204" pitchFamily="34" charset="0"/>
              </a:rPr>
              <a:t>Lacy</a:t>
            </a:r>
            <a:r>
              <a:rPr lang="tr-TR" sz="1600" dirty="0" smtClean="0">
                <a:latin typeface="Calibri" panose="020F0502020204030204" pitchFamily="34" charset="0"/>
              </a:rPr>
              <a:t> BE, et al. </a:t>
            </a:r>
            <a:r>
              <a:rPr lang="tr-TR" sz="1600" dirty="0" err="1" smtClean="0">
                <a:latin typeface="Calibri" panose="020F0502020204030204" pitchFamily="34" charset="0"/>
              </a:rPr>
              <a:t>Gastroenterology</a:t>
            </a:r>
            <a:r>
              <a:rPr lang="tr-TR" sz="1600" dirty="0" smtClean="0">
                <a:latin typeface="Calibri" panose="020F0502020204030204" pitchFamily="34" charset="0"/>
              </a:rPr>
              <a:t>, 2016</a:t>
            </a:r>
            <a:endParaRPr lang="tr-TR" sz="1600" dirty="0"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0736"/>
            <a:ext cx="1244286" cy="171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1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8248972" cy="55320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Uyarıcı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6612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İntestinal</a:t>
            </a:r>
            <a:r>
              <a:rPr lang="tr-TR" dirty="0" smtClean="0">
                <a:latin typeface="Calibri" panose="020F0502020204030204" pitchFamily="34" charset="0"/>
              </a:rPr>
              <a:t> mukoza üzerine direkt etki ederek </a:t>
            </a:r>
            <a:r>
              <a:rPr lang="tr-TR" dirty="0" err="1" smtClean="0">
                <a:latin typeface="Calibri" panose="020F0502020204030204" pitchFamily="34" charset="0"/>
              </a:rPr>
              <a:t>epitel</a:t>
            </a:r>
            <a:r>
              <a:rPr lang="tr-TR" dirty="0" smtClean="0">
                <a:latin typeface="Calibri" panose="020F0502020204030204" pitchFamily="34" charset="0"/>
              </a:rPr>
              <a:t> hasarı oluşturur. Kas ve sinirleri uyararak barsak içi </a:t>
            </a:r>
            <a:r>
              <a:rPr lang="tr-TR" dirty="0" err="1" smtClean="0">
                <a:latin typeface="Calibri" panose="020F0502020204030204" pitchFamily="34" charset="0"/>
              </a:rPr>
              <a:t>sekresyonu</a:t>
            </a:r>
            <a:r>
              <a:rPr lang="tr-TR" dirty="0" smtClean="0">
                <a:latin typeface="Calibri" panose="020F0502020204030204" pitchFamily="34" charset="0"/>
              </a:rPr>
              <a:t> artırırken </a:t>
            </a:r>
            <a:r>
              <a:rPr lang="tr-TR" dirty="0" err="1" smtClean="0">
                <a:latin typeface="Calibri" panose="020F0502020204030204" pitchFamily="34" charset="0"/>
              </a:rPr>
              <a:t>absorpsiyonu</a:t>
            </a:r>
            <a:r>
              <a:rPr lang="tr-TR" dirty="0" smtClean="0">
                <a:latin typeface="Calibri" panose="020F0502020204030204" pitchFamily="34" charset="0"/>
              </a:rPr>
              <a:t> azaltırlar. </a:t>
            </a:r>
            <a:r>
              <a:rPr lang="tr-TR" dirty="0" err="1" smtClean="0">
                <a:latin typeface="Calibri" panose="020F0502020204030204" pitchFamily="34" charset="0"/>
              </a:rPr>
              <a:t>Pürgatif</a:t>
            </a:r>
            <a:r>
              <a:rPr lang="tr-TR" dirty="0" smtClean="0">
                <a:latin typeface="Calibri" panose="020F0502020204030204" pitchFamily="34" charset="0"/>
              </a:rPr>
              <a:t> etkisi 6-12 saatte başlar. Su </a:t>
            </a:r>
            <a:r>
              <a:rPr lang="tr-TR" dirty="0">
                <a:latin typeface="Calibri" panose="020F0502020204030204" pitchFamily="34" charset="0"/>
              </a:rPr>
              <a:t>ve elektrolit salgılanmasını </a:t>
            </a:r>
            <a:r>
              <a:rPr lang="tr-TR" dirty="0" smtClean="0">
                <a:latin typeface="Calibri" panose="020F0502020204030204" pitchFamily="34" charset="0"/>
              </a:rPr>
              <a:t>artırmanın </a:t>
            </a:r>
            <a:r>
              <a:rPr lang="tr-TR" dirty="0">
                <a:latin typeface="Calibri" panose="020F0502020204030204" pitchFamily="34" charset="0"/>
              </a:rPr>
              <a:t>yanında </a:t>
            </a:r>
            <a:r>
              <a:rPr lang="tr-TR" dirty="0" err="1" smtClean="0">
                <a:latin typeface="Calibri" panose="020F0502020204030204" pitchFamily="34" charset="0"/>
              </a:rPr>
              <a:t>barsaktaki</a:t>
            </a:r>
            <a:r>
              <a:rPr lang="tr-TR" dirty="0" smtClean="0">
                <a:latin typeface="Calibri" panose="020F0502020204030204" pitchFamily="34" charset="0"/>
              </a:rPr>
              <a:t> kasılmaları </a:t>
            </a:r>
            <a:r>
              <a:rPr lang="tr-TR" dirty="0">
                <a:latin typeface="Calibri" panose="020F0502020204030204" pitchFamily="34" charset="0"/>
              </a:rPr>
              <a:t>artırarak etki gösterir. Bütün uyarıcı </a:t>
            </a:r>
            <a:r>
              <a:rPr lang="tr-TR" dirty="0" err="1">
                <a:latin typeface="Calibri" panose="020F0502020204030204" pitchFamily="34" charset="0"/>
              </a:rPr>
              <a:t>laksatifler</a:t>
            </a:r>
            <a:r>
              <a:rPr lang="tr-TR" dirty="0">
                <a:latin typeface="Calibri" panose="020F0502020204030204" pitchFamily="34" charset="0"/>
              </a:rPr>
              <a:t> temel olarak bu yolla </a:t>
            </a:r>
            <a:r>
              <a:rPr lang="tr-TR" dirty="0" smtClean="0">
                <a:latin typeface="Calibri" panose="020F0502020204030204" pitchFamily="34" charset="0"/>
              </a:rPr>
              <a:t>çalışmasına </a:t>
            </a:r>
            <a:r>
              <a:rPr lang="tr-TR" dirty="0">
                <a:latin typeface="Calibri" panose="020F0502020204030204" pitchFamily="34" charset="0"/>
              </a:rPr>
              <a:t>rağmen aynı değillerdir. </a:t>
            </a:r>
            <a:r>
              <a:rPr lang="tr-TR" dirty="0" smtClean="0">
                <a:latin typeface="Calibri" panose="020F0502020204030204" pitchFamily="34" charset="0"/>
              </a:rPr>
              <a:t>Kramp, </a:t>
            </a:r>
            <a:r>
              <a:rPr lang="tr-TR" dirty="0">
                <a:latin typeface="Calibri" panose="020F0502020204030204" pitchFamily="34" charset="0"/>
              </a:rPr>
              <a:t>bulantı ve </a:t>
            </a:r>
            <a:r>
              <a:rPr lang="tr-TR" dirty="0" smtClean="0">
                <a:latin typeface="Calibri" panose="020F0502020204030204" pitchFamily="34" charset="0"/>
              </a:rPr>
              <a:t>kusmaya neden olabilir</a:t>
            </a:r>
            <a:r>
              <a:rPr lang="tr-TR" dirty="0">
                <a:latin typeface="Calibri" panose="020F0502020204030204" pitchFamily="34" charset="0"/>
              </a:rPr>
              <a:t>. Bu ilaçlar </a:t>
            </a:r>
            <a:r>
              <a:rPr lang="tr-TR" dirty="0" err="1" smtClean="0">
                <a:latin typeface="Calibri" panose="020F0502020204030204" pitchFamily="34" charset="0"/>
              </a:rPr>
              <a:t>Antrokinon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türevleri (</a:t>
            </a:r>
            <a:r>
              <a:rPr lang="tr-TR" dirty="0" err="1">
                <a:latin typeface="Calibri" panose="020F0502020204030204" pitchFamily="34" charset="0"/>
              </a:rPr>
              <a:t>kaskara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>
                <a:latin typeface="Calibri" panose="020F0502020204030204" pitchFamily="34" charset="0"/>
              </a:rPr>
              <a:t>senosid</a:t>
            </a:r>
            <a:r>
              <a:rPr lang="tr-TR" dirty="0">
                <a:latin typeface="Calibri" panose="020F0502020204030204" pitchFamily="34" charset="0"/>
              </a:rPr>
              <a:t>, kastor yağı, </a:t>
            </a:r>
            <a:r>
              <a:rPr lang="tr-TR" dirty="0" err="1">
                <a:latin typeface="Calibri" panose="020F0502020204030204" pitchFamily="34" charset="0"/>
              </a:rPr>
              <a:t>risinoleik</a:t>
            </a:r>
            <a:r>
              <a:rPr lang="tr-TR" dirty="0">
                <a:latin typeface="Calibri" panose="020F0502020204030204" pitchFamily="34" charset="0"/>
              </a:rPr>
              <a:t> asit) ve </a:t>
            </a:r>
            <a:r>
              <a:rPr lang="tr-TR" dirty="0" err="1">
                <a:latin typeface="Calibri" panose="020F0502020204030204" pitchFamily="34" charset="0"/>
              </a:rPr>
              <a:t>difenilmethane</a:t>
            </a:r>
            <a:r>
              <a:rPr lang="tr-TR" dirty="0">
                <a:latin typeface="Calibri" panose="020F0502020204030204" pitchFamily="34" charset="0"/>
              </a:rPr>
              <a:t> türevlerini (</a:t>
            </a:r>
            <a:r>
              <a:rPr lang="tr-TR" dirty="0" err="1">
                <a:latin typeface="Calibri" panose="020F0502020204030204" pitchFamily="34" charset="0"/>
              </a:rPr>
              <a:t>bisakodil</a:t>
            </a:r>
            <a:r>
              <a:rPr lang="tr-TR" dirty="0">
                <a:latin typeface="Calibri" panose="020F0502020204030204" pitchFamily="34" charset="0"/>
              </a:rPr>
              <a:t>) </a:t>
            </a:r>
            <a:r>
              <a:rPr lang="tr-TR" dirty="0" err="1">
                <a:latin typeface="Calibri" panose="020F0502020204030204" pitchFamily="34" charset="0"/>
              </a:rPr>
              <a:t>içeririler</a:t>
            </a:r>
            <a:r>
              <a:rPr lang="tr-TR" dirty="0" smtClean="0">
                <a:latin typeface="Calibri" panose="020F0502020204030204" pitchFamily="34" charset="0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tr-TR" dirty="0" smtClean="0">
                <a:latin typeface="Calibri" panose="020F0502020204030204" pitchFamily="34" charset="0"/>
              </a:rPr>
              <a:t>(</a:t>
            </a:r>
            <a:r>
              <a:rPr lang="tr-TR" dirty="0" err="1" smtClean="0">
                <a:latin typeface="Calibri" panose="020F0502020204030204" pitchFamily="34" charset="0"/>
              </a:rPr>
              <a:t>Twycross</a:t>
            </a:r>
            <a:r>
              <a:rPr lang="tr-TR" dirty="0" smtClean="0">
                <a:latin typeface="Calibri" panose="020F0502020204030204" pitchFamily="34" charset="0"/>
              </a:rPr>
              <a:t>, 2012).</a:t>
            </a:r>
          </a:p>
          <a:p>
            <a:pPr>
              <a:lnSpc>
                <a:spcPct val="170000"/>
              </a:lnSpc>
            </a:pPr>
            <a:r>
              <a:rPr lang="tr-TR" b="1" dirty="0" err="1" smtClean="0">
                <a:latin typeface="Calibri" panose="020F0502020204030204" pitchFamily="34" charset="0"/>
              </a:rPr>
              <a:t>Konjenital</a:t>
            </a:r>
            <a:r>
              <a:rPr lang="tr-TR" b="1" dirty="0" smtClean="0">
                <a:latin typeface="Calibri" panose="020F0502020204030204" pitchFamily="34" charset="0"/>
              </a:rPr>
              <a:t> </a:t>
            </a:r>
            <a:r>
              <a:rPr lang="tr-TR" b="1" dirty="0" err="1" smtClean="0">
                <a:latin typeface="Calibri" panose="020F0502020204030204" pitchFamily="34" charset="0"/>
              </a:rPr>
              <a:t>malformasyonlar</a:t>
            </a:r>
            <a:r>
              <a:rPr lang="tr-TR" b="1" dirty="0" smtClean="0">
                <a:latin typeface="Calibri" panose="020F0502020204030204" pitchFamily="34" charset="0"/>
              </a:rPr>
              <a:t> ile ilişkili bulunduğundan ve </a:t>
            </a:r>
            <a:r>
              <a:rPr lang="tr-TR" b="1" dirty="0" err="1" smtClean="0">
                <a:latin typeface="Calibri" panose="020F0502020204030204" pitchFamily="34" charset="0"/>
              </a:rPr>
              <a:t>uterus</a:t>
            </a:r>
            <a:r>
              <a:rPr lang="tr-TR" b="1" dirty="0" smtClean="0">
                <a:latin typeface="Calibri" panose="020F0502020204030204" pitchFamily="34" charset="0"/>
              </a:rPr>
              <a:t> </a:t>
            </a:r>
            <a:r>
              <a:rPr lang="tr-TR" b="1" dirty="0" err="1">
                <a:latin typeface="Calibri" panose="020F0502020204030204" pitchFamily="34" charset="0"/>
              </a:rPr>
              <a:t>kontraksiyonlarına</a:t>
            </a:r>
            <a:r>
              <a:rPr lang="tr-TR" b="1" dirty="0">
                <a:latin typeface="Calibri" panose="020F0502020204030204" pitchFamily="34" charset="0"/>
              </a:rPr>
              <a:t> yol açabildiğinden </a:t>
            </a:r>
            <a:r>
              <a:rPr lang="tr-TR" b="1" dirty="0" smtClean="0">
                <a:latin typeface="Calibri" panose="020F0502020204030204" pitchFamily="34" charset="0"/>
              </a:rPr>
              <a:t> gebelikte </a:t>
            </a:r>
            <a:r>
              <a:rPr lang="tr-TR" b="1" dirty="0" err="1" smtClean="0">
                <a:latin typeface="Calibri" panose="020F0502020204030204" pitchFamily="34" charset="0"/>
              </a:rPr>
              <a:t>kontrendikedirler</a:t>
            </a:r>
            <a:r>
              <a:rPr lang="tr-TR" b="1" dirty="0" smtClean="0">
                <a:latin typeface="Calibri" panose="020F0502020204030204" pitchFamily="34" charset="0"/>
              </a:rPr>
              <a:t>. </a:t>
            </a:r>
            <a:r>
              <a:rPr lang="tr-TR" dirty="0" smtClean="0">
                <a:latin typeface="Calibri" panose="020F0502020204030204" pitchFamily="34" charset="0"/>
              </a:rPr>
              <a:t>Ancak geçici </a:t>
            </a:r>
            <a:r>
              <a:rPr lang="tr-TR" dirty="0">
                <a:latin typeface="Calibri" panose="020F0502020204030204" pitchFamily="34" charset="0"/>
              </a:rPr>
              <a:t>kabızlığı olan hamile kadınlarda tek doz </a:t>
            </a:r>
            <a:r>
              <a:rPr lang="tr-TR" dirty="0" smtClean="0">
                <a:latin typeface="Calibri" panose="020F0502020204030204" pitchFamily="34" charset="0"/>
              </a:rPr>
              <a:t>kullanım için </a:t>
            </a:r>
            <a:r>
              <a:rPr lang="tr-TR" dirty="0">
                <a:latin typeface="Calibri" panose="020F0502020204030204" pitchFamily="34" charset="0"/>
              </a:rPr>
              <a:t>en </a:t>
            </a:r>
            <a:r>
              <a:rPr lang="tr-TR" dirty="0" smtClean="0">
                <a:latin typeface="Calibri" panose="020F0502020204030204" pitchFamily="34" charset="0"/>
              </a:rPr>
              <a:t>uygundur </a:t>
            </a:r>
            <a:r>
              <a:rPr lang="tr-TR" b="1" dirty="0" smtClean="0">
                <a:latin typeface="Calibri" panose="020F0502020204030204" pitchFamily="34" charset="0"/>
              </a:rPr>
              <a:t>(?)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(</a:t>
            </a:r>
            <a:r>
              <a:rPr lang="tr-TR" dirty="0" err="1">
                <a:latin typeface="Calibri" panose="020F0502020204030204" pitchFamily="34" charset="0"/>
              </a:rPr>
              <a:t>Portalatin</a:t>
            </a:r>
            <a:r>
              <a:rPr lang="tr-TR" dirty="0">
                <a:latin typeface="Calibri" panose="020F0502020204030204" pitchFamily="34" charset="0"/>
              </a:rPr>
              <a:t> 2012).</a:t>
            </a:r>
          </a:p>
          <a:p>
            <a:pPr marL="0" indent="0">
              <a:buNone/>
            </a:pPr>
            <a:endParaRPr lang="tr-TR" dirty="0" smtClean="0">
              <a:latin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Uyarıcı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Risinoleik</a:t>
            </a:r>
            <a:r>
              <a:rPr lang="tr-TR" dirty="0" smtClean="0">
                <a:latin typeface="Calibri" panose="020F0502020204030204" pitchFamily="34" charset="0"/>
              </a:rPr>
              <a:t> asit (Hint yağı) etkisini 2-3 saatte gösterir. </a:t>
            </a:r>
            <a:r>
              <a:rPr lang="tr-TR" dirty="0">
                <a:latin typeface="Calibri" panose="020F0502020204030204" pitchFamily="34" charset="0"/>
              </a:rPr>
              <a:t>Sezaryen ve </a:t>
            </a:r>
            <a:r>
              <a:rPr lang="tr-TR" dirty="0" err="1">
                <a:latin typeface="Calibri" panose="020F0502020204030204" pitchFamily="34" charset="0"/>
              </a:rPr>
              <a:t>uterin</a:t>
            </a:r>
            <a:r>
              <a:rPr lang="tr-TR" dirty="0">
                <a:latin typeface="Calibri" panose="020F0502020204030204" pitchFamily="34" charset="0"/>
              </a:rPr>
              <a:t> cerrahi geçirmiş gebelerde </a:t>
            </a:r>
            <a:r>
              <a:rPr lang="tr-TR" dirty="0" err="1">
                <a:latin typeface="Calibri" panose="020F0502020204030204" pitchFamily="34" charset="0"/>
              </a:rPr>
              <a:t>uterin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rüptüre</a:t>
            </a:r>
            <a:r>
              <a:rPr lang="tr-TR" dirty="0">
                <a:latin typeface="Calibri" panose="020F0502020204030204" pitchFamily="34" charset="0"/>
              </a:rPr>
              <a:t> yol açtığı bildirilmiştir. </a:t>
            </a:r>
            <a:r>
              <a:rPr lang="tr-TR" dirty="0" smtClean="0">
                <a:latin typeface="Calibri" panose="020F0502020204030204" pitchFamily="34" charset="0"/>
              </a:rPr>
              <a:t>Bu </a:t>
            </a:r>
            <a:r>
              <a:rPr lang="tr-TR" dirty="0">
                <a:latin typeface="Calibri" panose="020F0502020204030204" pitchFamily="34" charset="0"/>
              </a:rPr>
              <a:t>ilaçlar şiddetli kabızlık durumlarında ve diğer ilaçlara cevap alınamayan durumlarda tercih edilmelidir. Uzun süre bu ilaçları kullananlarda bağımlılık olabilir. Kademeli kesilmelidir. </a:t>
            </a:r>
          </a:p>
          <a:p>
            <a:pPr>
              <a:lnSpc>
                <a:spcPct val="170000"/>
              </a:lnSpc>
            </a:pPr>
            <a:r>
              <a:rPr lang="tr-TR" dirty="0" smtClean="0">
                <a:latin typeface="Calibri" panose="020F0502020204030204" pitchFamily="34" charset="0"/>
              </a:rPr>
              <a:t>Piyasada </a:t>
            </a:r>
            <a:r>
              <a:rPr lang="tr-TR" dirty="0">
                <a:latin typeface="Calibri" panose="020F0502020204030204" pitchFamily="34" charset="0"/>
              </a:rPr>
              <a:t>bulunanlar: </a:t>
            </a:r>
            <a:r>
              <a:rPr lang="tr-TR" dirty="0" err="1">
                <a:latin typeface="Calibri" panose="020F0502020204030204" pitchFamily="34" charset="0"/>
              </a:rPr>
              <a:t>Dulcolax</a:t>
            </a:r>
            <a:r>
              <a:rPr lang="tr-TR" dirty="0">
                <a:latin typeface="Calibri" panose="020F0502020204030204" pitchFamily="34" charset="0"/>
              </a:rPr>
              <a:t>®(</a:t>
            </a:r>
            <a:r>
              <a:rPr lang="tr-TR" dirty="0" err="1">
                <a:latin typeface="Calibri" panose="020F0502020204030204" pitchFamily="34" charset="0"/>
              </a:rPr>
              <a:t>Bisakodil-Difenilmethane</a:t>
            </a:r>
            <a:r>
              <a:rPr lang="tr-TR" dirty="0">
                <a:latin typeface="Calibri" panose="020F0502020204030204" pitchFamily="34" charset="0"/>
              </a:rPr>
              <a:t> türevi), </a:t>
            </a:r>
            <a:r>
              <a:rPr lang="tr-TR" dirty="0" err="1">
                <a:latin typeface="Calibri" panose="020F0502020204030204" pitchFamily="34" charset="0"/>
              </a:rPr>
              <a:t>Senokot</a:t>
            </a:r>
            <a:r>
              <a:rPr lang="tr-TR" dirty="0">
                <a:latin typeface="Calibri" panose="020F0502020204030204" pitchFamily="34" charset="0"/>
              </a:rPr>
              <a:t>® (Sinameki bitki ekstresi)</a:t>
            </a:r>
          </a:p>
        </p:txBody>
      </p:sp>
      <p:pic>
        <p:nvPicPr>
          <p:cNvPr id="4" name="İçerik Yer Tutucusu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5386584"/>
            <a:ext cx="1207021" cy="12070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279988"/>
            <a:ext cx="1313617" cy="13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23528" y="287278"/>
            <a:ext cx="5518689" cy="1057259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Calibri" panose="020F0502020204030204" pitchFamily="34" charset="0"/>
              </a:rPr>
              <a:t>Ozmotik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9512" y="1412776"/>
            <a:ext cx="8496944" cy="485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İmmobilize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hastada, </a:t>
            </a:r>
            <a:r>
              <a:rPr lang="tr-TR" dirty="0" smtClean="0">
                <a:latin typeface="Calibri" panose="020F0502020204030204" pitchFamily="34" charset="0"/>
              </a:rPr>
              <a:t>gebelerde, </a:t>
            </a:r>
            <a:r>
              <a:rPr lang="tr-TR" dirty="0" err="1" smtClean="0">
                <a:latin typeface="Calibri" panose="020F0502020204030204" pitchFamily="34" charset="0"/>
              </a:rPr>
              <a:t>kolonoskopi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ve cerrahi </a:t>
            </a:r>
            <a:r>
              <a:rPr lang="tr-TR" dirty="0" smtClean="0">
                <a:latin typeface="Calibri" panose="020F0502020204030204" pitchFamily="34" charset="0"/>
              </a:rPr>
              <a:t>öncesi hastada </a:t>
            </a:r>
            <a:r>
              <a:rPr lang="tr-TR" dirty="0">
                <a:latin typeface="Calibri" panose="020F0502020204030204" pitchFamily="34" charset="0"/>
              </a:rPr>
              <a:t>tercih edilir. </a:t>
            </a:r>
            <a:r>
              <a:rPr lang="tr-TR" dirty="0" smtClean="0"/>
              <a:t>Dışkı kıvamını değiştirir ve önemli miktarda sıvı kayması olmaksızın </a:t>
            </a:r>
            <a:r>
              <a:rPr lang="tr-TR" dirty="0" smtClean="0"/>
              <a:t>gaita </a:t>
            </a:r>
            <a:r>
              <a:rPr lang="tr-TR" dirty="0" smtClean="0"/>
              <a:t>hacmini arttırır, dolayısıyla teorik olarak </a:t>
            </a:r>
            <a:r>
              <a:rPr lang="tr-TR" dirty="0" err="1" smtClean="0"/>
              <a:t>dehidratasyon</a:t>
            </a:r>
            <a:r>
              <a:rPr lang="tr-TR" dirty="0" smtClean="0"/>
              <a:t> veya şiddetli ishal riski daha azdır</a:t>
            </a:r>
            <a:r>
              <a:rPr lang="tr-TR" dirty="0"/>
              <a:t>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(</a:t>
            </a:r>
            <a:r>
              <a:rPr lang="tr-TR" dirty="0" err="1"/>
              <a:t>Corazziari</a:t>
            </a:r>
            <a:r>
              <a:rPr lang="tr-TR" dirty="0"/>
              <a:t> 2000</a:t>
            </a:r>
            <a:r>
              <a:rPr lang="tr-TR" dirty="0" smtClean="0"/>
              <a:t>)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Hiperozmolar</a:t>
            </a:r>
            <a:r>
              <a:rPr lang="tr-TR" dirty="0" smtClean="0">
                <a:latin typeface="Calibri" panose="020F0502020204030204" pitchFamily="34" charset="0"/>
              </a:rPr>
              <a:t> özelliğinden dolayı </a:t>
            </a:r>
            <a:r>
              <a:rPr lang="tr-TR" dirty="0" err="1" smtClean="0">
                <a:latin typeface="Calibri" panose="020F0502020204030204" pitchFamily="34" charset="0"/>
              </a:rPr>
              <a:t>barsakta</a:t>
            </a:r>
            <a:r>
              <a:rPr lang="tr-TR" dirty="0" smtClean="0">
                <a:latin typeface="Calibri" panose="020F0502020204030204" pitchFamily="34" charset="0"/>
              </a:rPr>
              <a:t> kalan sıvıyı arttıran ve çok düşük seviyede emilim ile karakterize </a:t>
            </a:r>
            <a:r>
              <a:rPr lang="tr-TR" dirty="0" err="1" smtClean="0">
                <a:latin typeface="Calibri" panose="020F0502020204030204" pitchFamily="34" charset="0"/>
              </a:rPr>
              <a:t>laksatif</a:t>
            </a:r>
            <a:r>
              <a:rPr lang="tr-TR" dirty="0" smtClean="0">
                <a:latin typeface="Calibri" panose="020F0502020204030204" pitchFamily="34" charset="0"/>
              </a:rPr>
              <a:t> grubudur (</a:t>
            </a:r>
            <a:r>
              <a:rPr lang="tr-TR" dirty="0" err="1" smtClean="0">
                <a:latin typeface="Calibri" panose="020F0502020204030204" pitchFamily="34" charset="0"/>
              </a:rPr>
              <a:t>Trottier</a:t>
            </a:r>
            <a:r>
              <a:rPr lang="tr-TR" dirty="0" smtClean="0">
                <a:latin typeface="Calibri" panose="020F0502020204030204" pitchFamily="34" charset="0"/>
              </a:rPr>
              <a:t>, 2012). </a:t>
            </a:r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78753" y="188640"/>
            <a:ext cx="8079581" cy="1658198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Calibri" panose="020F0502020204030204" pitchFamily="34" charset="0"/>
              </a:rPr>
              <a:t>Ozmotik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72817"/>
            <a:ext cx="8248972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Laksatif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kullananlar arasında yapılan LUCK çalışmasında, </a:t>
            </a:r>
            <a:r>
              <a:rPr lang="tr-TR" dirty="0" err="1">
                <a:latin typeface="Calibri" panose="020F0502020204030204" pitchFamily="34" charset="0"/>
              </a:rPr>
              <a:t>konstipasyonu</a:t>
            </a:r>
            <a:r>
              <a:rPr lang="tr-TR" dirty="0">
                <a:latin typeface="Calibri" panose="020F0502020204030204" pitchFamily="34" charset="0"/>
              </a:rPr>
              <a:t> olan gebelere en sık reçete edilen </a:t>
            </a:r>
            <a:r>
              <a:rPr lang="tr-TR" dirty="0" err="1">
                <a:latin typeface="Calibri" panose="020F0502020204030204" pitchFamily="34" charset="0"/>
              </a:rPr>
              <a:t>laksatif</a:t>
            </a:r>
            <a:r>
              <a:rPr lang="tr-TR" dirty="0">
                <a:latin typeface="Calibri" panose="020F0502020204030204" pitchFamily="34" charset="0"/>
              </a:rPr>
              <a:t> grubu oldukları bildirildi (</a:t>
            </a:r>
            <a:r>
              <a:rPr lang="tr-TR" dirty="0" err="1">
                <a:latin typeface="Calibri" panose="020F0502020204030204" pitchFamily="34" charset="0"/>
              </a:rPr>
              <a:t>Shafe</a:t>
            </a:r>
            <a:r>
              <a:rPr lang="tr-TR" dirty="0">
                <a:latin typeface="Calibri" panose="020F0502020204030204" pitchFamily="34" charset="0"/>
              </a:rPr>
              <a:t> 2011). </a:t>
            </a:r>
          </a:p>
          <a:p>
            <a:pPr>
              <a:lnSpc>
                <a:spcPct val="150000"/>
              </a:lnSpc>
            </a:pPr>
            <a:r>
              <a:rPr lang="tr-TR" dirty="0" err="1">
                <a:latin typeface="Calibri" panose="020F0502020204030204" pitchFamily="34" charset="0"/>
              </a:rPr>
              <a:t>Laktüloz</a:t>
            </a:r>
            <a:r>
              <a:rPr lang="tr-TR" dirty="0">
                <a:latin typeface="Calibri" panose="020F0502020204030204" pitchFamily="34" charset="0"/>
              </a:rPr>
              <a:t> veya </a:t>
            </a:r>
            <a:r>
              <a:rPr lang="tr-TR" dirty="0" err="1">
                <a:latin typeface="Calibri" panose="020F0502020204030204" pitchFamily="34" charset="0"/>
              </a:rPr>
              <a:t>sorbitol</a:t>
            </a:r>
            <a:r>
              <a:rPr lang="tr-TR" dirty="0">
                <a:latin typeface="Calibri" panose="020F0502020204030204" pitchFamily="34" charset="0"/>
              </a:rPr>
              <a:t> içerdiklerinden gaz, şişkinlik ve bulantıya neden olabilirler. (</a:t>
            </a:r>
            <a:r>
              <a:rPr lang="tr-TR" dirty="0" err="1">
                <a:latin typeface="Calibri" panose="020F0502020204030204" pitchFamily="34" charset="0"/>
              </a:rPr>
              <a:t>Portalatin</a:t>
            </a:r>
            <a:r>
              <a:rPr lang="tr-TR" dirty="0">
                <a:latin typeface="Calibri" panose="020F0502020204030204" pitchFamily="34" charset="0"/>
              </a:rPr>
              <a:t> 2012).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65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492919" y="116633"/>
            <a:ext cx="8079581" cy="1008112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Calibri" panose="020F0502020204030204" pitchFamily="34" charset="0"/>
              </a:rPr>
              <a:t>Ozmotik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5289" y="1268760"/>
            <a:ext cx="8065294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</a:rPr>
              <a:t>Suyu geri emerek basıncın artmasını sağlar. Aşırı su emilmesi barsak hareketlerinin kaybına, vücudun su dengesinin bozulmasına neden olur.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Kalp </a:t>
            </a:r>
            <a:r>
              <a:rPr lang="tr-TR" dirty="0">
                <a:latin typeface="Calibri" panose="020F0502020204030204" pitchFamily="34" charset="0"/>
              </a:rPr>
              <a:t>yetmezliği olan hastada kullanmamak gerekir. Tuz </a:t>
            </a:r>
            <a:r>
              <a:rPr lang="tr-TR" dirty="0" err="1">
                <a:latin typeface="Calibri" panose="020F0502020204030204" pitchFamily="34" charset="0"/>
              </a:rPr>
              <a:t>ozmotikleri</a:t>
            </a:r>
            <a:r>
              <a:rPr lang="tr-TR" dirty="0">
                <a:latin typeface="Calibri" panose="020F0502020204030204" pitchFamily="34" charset="0"/>
              </a:rPr>
              <a:t> (magnezyum veya sodyum) </a:t>
            </a:r>
            <a:r>
              <a:rPr lang="tr-TR" dirty="0" err="1">
                <a:latin typeface="Calibri" panose="020F0502020204030204" pitchFamily="34" charset="0"/>
              </a:rPr>
              <a:t>maternal</a:t>
            </a:r>
            <a:r>
              <a:rPr lang="tr-TR" dirty="0">
                <a:latin typeface="Calibri" panose="020F0502020204030204" pitchFamily="34" charset="0"/>
              </a:rPr>
              <a:t> sodyum </a:t>
            </a:r>
            <a:r>
              <a:rPr lang="tr-TR" dirty="0" err="1">
                <a:latin typeface="Calibri" panose="020F0502020204030204" pitchFamily="34" charset="0"/>
              </a:rPr>
              <a:t>retansiyonuna</a:t>
            </a:r>
            <a:r>
              <a:rPr lang="tr-TR" dirty="0">
                <a:latin typeface="Calibri" panose="020F0502020204030204" pitchFamily="34" charset="0"/>
              </a:rPr>
              <a:t> neden olabilir.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</a:rPr>
              <a:t>G</a:t>
            </a:r>
            <a:r>
              <a:rPr lang="tr-TR" dirty="0" smtClean="0">
                <a:latin typeface="Calibri" panose="020F0502020204030204" pitchFamily="34" charset="0"/>
              </a:rPr>
              <a:t>ebede </a:t>
            </a:r>
            <a:r>
              <a:rPr lang="tr-TR" dirty="0">
                <a:latin typeface="Calibri" panose="020F0502020204030204" pitchFamily="34" charset="0"/>
              </a:rPr>
              <a:t>uzun süreli kullanılmaz. Böbrek yetmezliği olan hastada fosfat, magnezyum zehirlenmesi gelişebilir. (</a:t>
            </a:r>
            <a:r>
              <a:rPr lang="tr-TR" dirty="0" err="1">
                <a:latin typeface="Calibri" panose="020F0502020204030204" pitchFamily="34" charset="0"/>
              </a:rPr>
              <a:t>Cullen</a:t>
            </a:r>
            <a:r>
              <a:rPr lang="tr-TR" dirty="0">
                <a:latin typeface="Calibri" panose="020F0502020204030204" pitchFamily="34" charset="0"/>
              </a:rPr>
              <a:t> 2007). </a:t>
            </a:r>
          </a:p>
          <a:p>
            <a:pPr>
              <a:lnSpc>
                <a:spcPct val="150000"/>
              </a:lnSpc>
            </a:pP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</a:rPr>
              <a:t>Lavmanlar: </a:t>
            </a:r>
            <a:r>
              <a:rPr lang="tr-TR" dirty="0" err="1">
                <a:latin typeface="Calibri" panose="020F0502020204030204" pitchFamily="34" charset="0"/>
              </a:rPr>
              <a:t>Rektal</a:t>
            </a:r>
            <a:r>
              <a:rPr lang="tr-TR" dirty="0">
                <a:latin typeface="Calibri" panose="020F0502020204030204" pitchFamily="34" charset="0"/>
              </a:rPr>
              <a:t> sıvı veya </a:t>
            </a:r>
            <a:r>
              <a:rPr lang="tr-TR" dirty="0" err="1">
                <a:latin typeface="Calibri" panose="020F0502020204030204" pitchFamily="34" charset="0"/>
              </a:rPr>
              <a:t>fosfo</a:t>
            </a:r>
            <a:r>
              <a:rPr lang="tr-TR" dirty="0">
                <a:latin typeface="Calibri" panose="020F0502020204030204" pitchFamily="34" charset="0"/>
              </a:rPr>
              <a:t> soda uygulanır. 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</a:rPr>
              <a:t>Dışkının yumuşatılması ve barsak hareketlerini artırılması sağlanır.</a:t>
            </a:r>
          </a:p>
          <a:p>
            <a:pPr>
              <a:lnSpc>
                <a:spcPct val="150000"/>
              </a:lnSpc>
            </a:pPr>
            <a:r>
              <a:rPr lang="tr-TR" dirty="0">
                <a:latin typeface="Calibri" panose="020F0502020204030204" pitchFamily="34" charset="0"/>
              </a:rPr>
              <a:t>                                                     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dirty="0">
                <a:latin typeface="Calibri" panose="020F0502020204030204" pitchFamily="34" charset="0"/>
              </a:rPr>
              <a:t>    </a:t>
            </a:r>
            <a:r>
              <a:rPr lang="tr-TR" dirty="0" err="1">
                <a:latin typeface="Calibri" panose="020F0502020204030204" pitchFamily="34" charset="0"/>
              </a:rPr>
              <a:t>Makrogol</a:t>
            </a:r>
            <a:r>
              <a:rPr lang="tr-TR" dirty="0">
                <a:latin typeface="Calibri" panose="020F0502020204030204" pitchFamily="34" charset="0"/>
              </a:rPr>
              <a:t> (</a:t>
            </a:r>
            <a:r>
              <a:rPr lang="tr-TR" dirty="0" err="1">
                <a:latin typeface="Calibri" panose="020F0502020204030204" pitchFamily="34" charset="0"/>
              </a:rPr>
              <a:t>Dulcosoft</a:t>
            </a:r>
            <a:r>
              <a:rPr lang="tr-TR" dirty="0">
                <a:latin typeface="Calibri" panose="020F0502020204030204" pitchFamily="34" charset="0"/>
              </a:rPr>
              <a:t>)                                                                                </a:t>
            </a:r>
            <a:r>
              <a:rPr lang="tr-TR" dirty="0" smtClean="0">
                <a:latin typeface="Calibri" panose="020F0502020204030204" pitchFamily="34" charset="0"/>
              </a:rPr>
              <a:t>       </a:t>
            </a:r>
            <a:r>
              <a:rPr lang="tr-TR" dirty="0" err="1" smtClean="0">
                <a:latin typeface="Calibri" panose="020F0502020204030204" pitchFamily="34" charset="0"/>
              </a:rPr>
              <a:t>Enema</a:t>
            </a:r>
            <a:endParaRPr lang="tr-TR" dirty="0">
              <a:latin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5415219"/>
            <a:ext cx="977081" cy="1394932"/>
          </a:xfrm>
          <a:prstGeom prst="rect">
            <a:avLst/>
          </a:prstGeom>
        </p:spPr>
      </p:pic>
      <p:pic>
        <p:nvPicPr>
          <p:cNvPr id="6" name="Picture 2" descr="lavman enema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12457"/>
            <a:ext cx="1770194" cy="17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349455" y="391162"/>
            <a:ext cx="5518689" cy="553203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latin typeface="Calibri" panose="020F0502020204030204" pitchFamily="34" charset="0"/>
              </a:rPr>
              <a:t>Ozmotik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1556792"/>
            <a:ext cx="8065294" cy="420278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latin typeface="Calibri" panose="020F0502020204030204" pitchFamily="34" charset="0"/>
              </a:rPr>
              <a:t>Zayıf emilen iyonlar</a:t>
            </a:r>
            <a:r>
              <a:rPr lang="tr-TR" dirty="0">
                <a:latin typeface="Calibri" panose="020F0502020204030204" pitchFamily="34" charset="0"/>
              </a:rPr>
              <a:t>: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Mg </a:t>
            </a:r>
            <a:r>
              <a:rPr lang="tr-TR" dirty="0" err="1">
                <a:latin typeface="Calibri" panose="020F0502020204030204" pitchFamily="34" charset="0"/>
              </a:rPr>
              <a:t>sitrat</a:t>
            </a:r>
            <a:r>
              <a:rPr lang="tr-TR" dirty="0">
                <a:latin typeface="Calibri" panose="020F0502020204030204" pitchFamily="34" charset="0"/>
              </a:rPr>
              <a:t> (</a:t>
            </a:r>
            <a:r>
              <a:rPr lang="tr-TR" dirty="0" err="1">
                <a:latin typeface="Calibri" panose="020F0502020204030204" pitchFamily="34" charset="0"/>
              </a:rPr>
              <a:t>Magnesie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Calcinee</a:t>
            </a:r>
            <a:r>
              <a:rPr lang="tr-TR" dirty="0">
                <a:latin typeface="Calibri" panose="020F0502020204030204" pitchFamily="34" charset="0"/>
              </a:rPr>
              <a:t>) (B),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Fosfo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Soda (</a:t>
            </a:r>
            <a:r>
              <a:rPr lang="tr-TR" dirty="0" err="1">
                <a:latin typeface="Calibri" panose="020F0502020204030204" pitchFamily="34" charset="0"/>
              </a:rPr>
              <a:t>Fleet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tr-TR" dirty="0" err="1">
                <a:latin typeface="Calibri" panose="020F0502020204030204" pitchFamily="34" charset="0"/>
              </a:rPr>
              <a:t>Enema</a:t>
            </a:r>
            <a:r>
              <a:rPr lang="tr-TR" dirty="0">
                <a:latin typeface="Calibri" panose="020F0502020204030204" pitchFamily="34" charset="0"/>
              </a:rPr>
              <a:t>) (C)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latin typeface="Calibri" panose="020F0502020204030204" pitchFamily="34" charset="0"/>
              </a:rPr>
              <a:t>Zayıf </a:t>
            </a:r>
            <a:r>
              <a:rPr lang="tr-TR" b="1" dirty="0">
                <a:latin typeface="Calibri" panose="020F0502020204030204" pitchFamily="34" charset="0"/>
              </a:rPr>
              <a:t>emilen şekerler</a:t>
            </a:r>
            <a:r>
              <a:rPr lang="tr-TR" dirty="0">
                <a:latin typeface="Calibri" panose="020F0502020204030204" pitchFamily="34" charset="0"/>
              </a:rPr>
              <a:t>: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Laktüloz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(</a:t>
            </a:r>
            <a:r>
              <a:rPr lang="tr-TR" dirty="0" err="1">
                <a:latin typeface="Calibri" panose="020F0502020204030204" pitchFamily="34" charset="0"/>
              </a:rPr>
              <a:t>Duphalac</a:t>
            </a:r>
            <a:r>
              <a:rPr lang="tr-TR" dirty="0">
                <a:latin typeface="Calibri" panose="020F0502020204030204" pitchFamily="34" charset="0"/>
              </a:rPr>
              <a:t>) (B) ve </a:t>
            </a:r>
            <a:r>
              <a:rPr lang="tr-TR" dirty="0" err="1">
                <a:latin typeface="Calibri" panose="020F0502020204030204" pitchFamily="34" charset="0"/>
              </a:rPr>
              <a:t>Sorbitol</a:t>
            </a:r>
            <a:r>
              <a:rPr lang="tr-TR" dirty="0">
                <a:latin typeface="Calibri" panose="020F0502020204030204" pitchFamily="34" charset="0"/>
              </a:rPr>
              <a:t> (</a:t>
            </a:r>
            <a:r>
              <a:rPr lang="tr-TR" dirty="0" err="1">
                <a:latin typeface="Calibri" panose="020F0502020204030204" pitchFamily="34" charset="0"/>
              </a:rPr>
              <a:t>Libalaks</a:t>
            </a:r>
            <a:r>
              <a:rPr lang="tr-TR" dirty="0">
                <a:latin typeface="Calibri" panose="020F0502020204030204" pitchFamily="34" charset="0"/>
              </a:rPr>
              <a:t>)(B),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Polietilen </a:t>
            </a:r>
            <a:r>
              <a:rPr lang="tr-TR" dirty="0">
                <a:latin typeface="Calibri" panose="020F0502020204030204" pitchFamily="34" charset="0"/>
              </a:rPr>
              <a:t>glikol (PEG) (</a:t>
            </a:r>
            <a:r>
              <a:rPr lang="tr-TR" dirty="0" err="1">
                <a:latin typeface="Calibri" panose="020F0502020204030204" pitchFamily="34" charset="0"/>
              </a:rPr>
              <a:t>Golytely</a:t>
            </a:r>
            <a:r>
              <a:rPr lang="tr-TR" dirty="0">
                <a:latin typeface="Calibri" panose="020F0502020204030204" pitchFamily="34" charset="0"/>
              </a:rPr>
              <a:t>) (C)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dirty="0" err="1">
                <a:latin typeface="Calibri" panose="020F0502020204030204" pitchFamily="34" charset="0"/>
              </a:rPr>
              <a:t>Prokinetik</a:t>
            </a:r>
            <a:r>
              <a:rPr lang="tr-TR" b="1" dirty="0">
                <a:latin typeface="Calibri" panose="020F0502020204030204" pitchFamily="34" charset="0"/>
              </a:rPr>
              <a:t> İlaçlar; </a:t>
            </a:r>
            <a:r>
              <a:rPr lang="tr-TR" dirty="0">
                <a:latin typeface="Calibri" panose="020F0502020204030204" pitchFamily="34" charset="0"/>
              </a:rPr>
              <a:t>barsak hareketlerini hızlandırır. </a:t>
            </a:r>
            <a:endParaRPr lang="tr-TR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Sisaprid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</a:rPr>
              <a:t>(</a:t>
            </a:r>
            <a:r>
              <a:rPr lang="tr-TR" dirty="0" err="1">
                <a:latin typeface="Calibri" panose="020F0502020204030204" pitchFamily="34" charset="0"/>
              </a:rPr>
              <a:t>Motilium</a:t>
            </a:r>
            <a:r>
              <a:rPr lang="tr-TR" dirty="0">
                <a:latin typeface="Calibri" panose="020F0502020204030204" pitchFamily="34" charset="0"/>
              </a:rPr>
              <a:t>) (C)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299" y="1442250"/>
            <a:ext cx="1279306" cy="169261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378354"/>
            <a:ext cx="1440160" cy="20115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148" y="500234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580312" cy="1143000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Calibri" panose="020F0502020204030204" pitchFamily="34" charset="0"/>
              </a:rPr>
              <a:t>Ozmotik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Laksatifler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tr-TR" dirty="0">
                <a:solidFill>
                  <a:srgbClr val="00B0F0"/>
                </a:solidFill>
                <a:latin typeface="Calibri" panose="020F0502020204030204" pitchFamily="34" charset="0"/>
              </a:rPr>
              <a:t>Polietilen glikol (PEG</a:t>
            </a:r>
            <a:r>
              <a:rPr lang="tr-TR" dirty="0" smtClean="0">
                <a:solidFill>
                  <a:srgbClr val="00B0F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7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Etki </a:t>
            </a:r>
            <a:r>
              <a:rPr lang="tr-TR" dirty="0">
                <a:latin typeface="Calibri" panose="020F0502020204030204" pitchFamily="34" charset="0"/>
              </a:rPr>
              <a:t>süresi; 4-48 saatte </a:t>
            </a:r>
            <a:r>
              <a:rPr lang="tr-TR" dirty="0" smtClean="0">
                <a:latin typeface="Calibri" panose="020F0502020204030204" pitchFamily="34" charset="0"/>
              </a:rPr>
              <a:t> Doz</a:t>
            </a:r>
            <a:r>
              <a:rPr lang="tr-TR" dirty="0">
                <a:latin typeface="Calibri" panose="020F0502020204030204" pitchFamily="34" charset="0"/>
              </a:rPr>
              <a:t>; 10-30 mg/günde 2 kez </a:t>
            </a:r>
          </a:p>
          <a:p>
            <a:pPr>
              <a:lnSpc>
                <a:spcPct val="170000"/>
              </a:lnSpc>
              <a:buNone/>
            </a:pPr>
            <a:r>
              <a:rPr lang="tr-TR" dirty="0" err="1" smtClean="0">
                <a:latin typeface="Calibri" panose="020F0502020204030204" pitchFamily="34" charset="0"/>
              </a:rPr>
              <a:t>Konstipasyon</a:t>
            </a:r>
            <a:r>
              <a:rPr lang="tr-TR" dirty="0" smtClean="0">
                <a:latin typeface="Calibri" panose="020F0502020204030204" pitchFamily="34" charset="0"/>
              </a:rPr>
              <a:t> şikayeti olan ve iyi </a:t>
            </a:r>
            <a:r>
              <a:rPr lang="tr-TR" dirty="0">
                <a:latin typeface="Calibri" panose="020F0502020204030204" pitchFamily="34" charset="0"/>
              </a:rPr>
              <a:t>derecede sıvı alabiliyor </a:t>
            </a:r>
            <a:r>
              <a:rPr lang="tr-TR" dirty="0" smtClean="0">
                <a:latin typeface="Calibri" panose="020F0502020204030204" pitchFamily="34" charset="0"/>
              </a:rPr>
              <a:t>ise kullandırılır.</a:t>
            </a:r>
            <a:endParaRPr lang="tr-TR" dirty="0"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tr-TR" dirty="0">
                <a:latin typeface="Calibri" panose="020F0502020204030204" pitchFamily="34" charset="0"/>
              </a:rPr>
              <a:t>Yan etkisi; karın ağrısı, şişkinlik, </a:t>
            </a:r>
            <a:r>
              <a:rPr lang="tr-TR" dirty="0" smtClean="0">
                <a:latin typeface="Calibri" panose="020F0502020204030204" pitchFamily="34" charset="0"/>
              </a:rPr>
              <a:t>bulantı</a:t>
            </a:r>
          </a:p>
          <a:p>
            <a:pPr>
              <a:lnSpc>
                <a:spcPct val="17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 FDA onayı olmasına rağmen gebelik kategorisi halen C olarak gözükmektedir.</a:t>
            </a:r>
          </a:p>
          <a:p>
            <a:pPr>
              <a:lnSpc>
                <a:spcPct val="170000"/>
              </a:lnSpc>
              <a:buNone/>
            </a:pPr>
            <a:r>
              <a:rPr lang="tr-TR" dirty="0" smtClean="0">
                <a:latin typeface="Calibri" panose="020F0502020204030204" pitchFamily="34" charset="0"/>
              </a:rPr>
              <a:t>                                 </a:t>
            </a:r>
            <a:r>
              <a:rPr lang="tr-TR" dirty="0" err="1" smtClean="0">
                <a:latin typeface="Calibri" panose="020F0502020204030204" pitchFamily="34" charset="0"/>
              </a:rPr>
              <a:t>Golytely</a:t>
            </a:r>
            <a:r>
              <a:rPr lang="tr-TR" dirty="0" smtClean="0">
                <a:latin typeface="Calibri" panose="020F0502020204030204" pitchFamily="34" charset="0"/>
              </a:rPr>
              <a:t>®</a:t>
            </a:r>
            <a:endParaRPr lang="tr-TR" dirty="0">
              <a:latin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865" y="5413137"/>
            <a:ext cx="1204053" cy="144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7" y="4581128"/>
            <a:ext cx="6480719" cy="1800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800" i="1" dirty="0" err="1" smtClean="0">
                <a:latin typeface="Calibri" panose="020F0502020204030204" pitchFamily="34" charset="0"/>
              </a:rPr>
              <a:t>Daikenchuto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extract powder </a:t>
            </a:r>
            <a:r>
              <a:rPr lang="tr-TR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(</a:t>
            </a:r>
            <a:r>
              <a:rPr lang="en-US" sz="1800" dirty="0">
                <a:latin typeface="Calibri" panose="020F0502020204030204" pitchFamily="34" charset="0"/>
              </a:rPr>
              <a:t>Tsumura &amp; Co., Tokyo, </a:t>
            </a:r>
            <a:r>
              <a:rPr lang="en-US" sz="1800" dirty="0" smtClean="0">
                <a:latin typeface="Calibri" panose="020F0502020204030204" pitchFamily="34" charset="0"/>
              </a:rPr>
              <a:t>Japan</a:t>
            </a:r>
            <a:r>
              <a:rPr lang="tr-TR" sz="1800" dirty="0" smtClean="0">
                <a:latin typeface="Calibri" panose="020F0502020204030204" pitchFamily="34" charset="0"/>
              </a:rPr>
              <a:t>)</a:t>
            </a:r>
            <a:br>
              <a:rPr lang="tr-TR" sz="1800" dirty="0" smtClean="0">
                <a:latin typeface="Calibri" panose="020F0502020204030204" pitchFamily="34" charset="0"/>
              </a:rPr>
            </a:br>
            <a:r>
              <a:rPr lang="tr-TR" sz="1800" dirty="0"/>
              <a:t>İçerik: Japon biberi, işlenmiş zencefil, kurutulmuş ginseng kökü ve pirinç maltozu, laktoz </a:t>
            </a:r>
            <a:r>
              <a:rPr lang="tr-TR" sz="1800" dirty="0" err="1"/>
              <a:t>hydrate</a:t>
            </a:r>
            <a:r>
              <a:rPr lang="tr-TR" sz="1800" dirty="0"/>
              <a:t> </a:t>
            </a:r>
            <a:br>
              <a:rPr lang="tr-TR" sz="1800" dirty="0"/>
            </a:br>
            <a:r>
              <a:rPr lang="tr-TR" sz="1800" dirty="0"/>
              <a:t>(Bu </a:t>
            </a:r>
            <a:r>
              <a:rPr lang="tr-TR" sz="1800" dirty="0" err="1"/>
              <a:t>formülasyon</a:t>
            </a:r>
            <a:r>
              <a:rPr lang="tr-TR" sz="1800" dirty="0"/>
              <a:t> Japon </a:t>
            </a:r>
            <a:r>
              <a:rPr lang="tr-TR" sz="1800" dirty="0" err="1"/>
              <a:t>Farmakopesine</a:t>
            </a:r>
            <a:r>
              <a:rPr lang="tr-TR" sz="1800" dirty="0"/>
              <a:t> kayıtlıdır. TJ-100 için üretimi Japonya Sağlık, Çalışma ve Sosyal Güvenlik Bakanlığınca onaylanmıştır</a:t>
            </a:r>
            <a:r>
              <a:rPr lang="tr-TR" sz="1800" dirty="0" smtClean="0"/>
              <a:t>.)</a:t>
            </a:r>
            <a:endParaRPr lang="tr-TR" sz="1800" dirty="0">
              <a:latin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193164"/>
            <a:ext cx="8496944" cy="21648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1600" dirty="0" smtClean="0">
                <a:latin typeface="Calibri" panose="020F0502020204030204" pitchFamily="34" charset="0"/>
              </a:rPr>
              <a:t>Uzak doğu ve </a:t>
            </a:r>
            <a:r>
              <a:rPr lang="tr-TR" sz="1600" dirty="0" err="1" smtClean="0">
                <a:latin typeface="Calibri" panose="020F0502020204030204" pitchFamily="34" charset="0"/>
              </a:rPr>
              <a:t>Asyada</a:t>
            </a:r>
            <a:r>
              <a:rPr lang="tr-TR" sz="1600" dirty="0" smtClean="0">
                <a:latin typeface="Calibri" panose="020F0502020204030204" pitchFamily="34" charset="0"/>
              </a:rPr>
              <a:t> geleneksel olarak GIS </a:t>
            </a:r>
            <a:r>
              <a:rPr lang="tr-TR" sz="1600" dirty="0" err="1" smtClean="0">
                <a:latin typeface="Calibri" panose="020F0502020204030204" pitchFamily="34" charset="0"/>
              </a:rPr>
              <a:t>disfonksiyonunda</a:t>
            </a:r>
            <a:r>
              <a:rPr lang="tr-TR" sz="1600" dirty="0" smtClean="0">
                <a:latin typeface="Calibri" panose="020F0502020204030204" pitchFamily="34" charset="0"/>
              </a:rPr>
              <a:t> kullanılan DKT, GIS operasyonlarından sonra </a:t>
            </a:r>
            <a:r>
              <a:rPr lang="tr-TR" sz="1600" dirty="0" err="1" smtClean="0">
                <a:latin typeface="Calibri" panose="020F0502020204030204" pitchFamily="34" charset="0"/>
              </a:rPr>
              <a:t>ileusu</a:t>
            </a:r>
            <a:r>
              <a:rPr lang="tr-TR" sz="1600" dirty="0" smtClean="0">
                <a:latin typeface="Calibri" panose="020F0502020204030204" pitchFamily="34" charset="0"/>
              </a:rPr>
              <a:t> önlemek ve </a:t>
            </a:r>
            <a:r>
              <a:rPr lang="tr-TR" sz="1600" dirty="0" err="1" smtClean="0">
                <a:latin typeface="Calibri" panose="020F0502020204030204" pitchFamily="34" charset="0"/>
              </a:rPr>
              <a:t>Irritabl</a:t>
            </a:r>
            <a:r>
              <a:rPr lang="tr-TR" sz="1600" dirty="0" smtClean="0">
                <a:latin typeface="Calibri" panose="020F0502020204030204" pitchFamily="34" charset="0"/>
              </a:rPr>
              <a:t> Barsak Sendromu tedavisinde kullanılmaktadır.  </a:t>
            </a:r>
          </a:p>
          <a:p>
            <a:pPr>
              <a:lnSpc>
                <a:spcPct val="150000"/>
              </a:lnSpc>
            </a:pPr>
            <a:r>
              <a:rPr lang="tr-TR" sz="1600" dirty="0" smtClean="0">
                <a:latin typeface="Calibri" panose="020F0502020204030204" pitchFamily="34" charset="0"/>
              </a:rPr>
              <a:t>Çalışmada DKT ile </a:t>
            </a:r>
            <a:r>
              <a:rPr lang="tr-TR" sz="1600" dirty="0" err="1">
                <a:latin typeface="Calibri" panose="020F0502020204030204" pitchFamily="34" charset="0"/>
              </a:rPr>
              <a:t>superior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</a:rPr>
              <a:t>mezenterik</a:t>
            </a:r>
            <a:r>
              <a:rPr lang="tr-TR" sz="1600" dirty="0">
                <a:latin typeface="Calibri" panose="020F0502020204030204" pitchFamily="34" charset="0"/>
              </a:rPr>
              <a:t> arterde kan </a:t>
            </a:r>
            <a:r>
              <a:rPr lang="tr-TR" sz="1600" dirty="0" smtClean="0">
                <a:latin typeface="Calibri" panose="020F0502020204030204" pitchFamily="34" charset="0"/>
              </a:rPr>
              <a:t>akımının ve barsak </a:t>
            </a:r>
            <a:r>
              <a:rPr lang="tr-TR" sz="1600" dirty="0" err="1" smtClean="0">
                <a:latin typeface="Calibri" panose="020F0502020204030204" pitchFamily="34" charset="0"/>
              </a:rPr>
              <a:t>peristaltizminin</a:t>
            </a:r>
            <a:r>
              <a:rPr lang="tr-TR" sz="1600" dirty="0" smtClean="0">
                <a:latin typeface="Calibri" panose="020F0502020204030204" pitchFamily="34" charset="0"/>
              </a:rPr>
              <a:t> artışı izlenmiş.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</a:rPr>
              <a:t>Karmaşık </a:t>
            </a:r>
            <a:r>
              <a:rPr lang="tr-TR" sz="1600" dirty="0">
                <a:latin typeface="Calibri" panose="020F0502020204030204" pitchFamily="34" charset="0"/>
              </a:rPr>
              <a:t>fonksiyonel </a:t>
            </a:r>
            <a:r>
              <a:rPr lang="tr-TR" sz="1600" dirty="0" err="1">
                <a:latin typeface="Calibri" panose="020F0502020204030204" pitchFamily="34" charset="0"/>
              </a:rPr>
              <a:t>konstipasyonlu</a:t>
            </a:r>
            <a:r>
              <a:rPr lang="tr-TR" sz="1600" dirty="0">
                <a:latin typeface="Calibri" panose="020F0502020204030204" pitchFamily="34" charset="0"/>
              </a:rPr>
              <a:t> hastalarda </a:t>
            </a:r>
            <a:r>
              <a:rPr lang="tr-TR" sz="1600" dirty="0" err="1">
                <a:latin typeface="Calibri" panose="020F0502020204030204" pitchFamily="34" charset="0"/>
              </a:rPr>
              <a:t>abdominal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smtClean="0">
                <a:latin typeface="Calibri" panose="020F0502020204030204" pitchFamily="34" charset="0"/>
              </a:rPr>
              <a:t>şişkinlik, ağrı </a:t>
            </a:r>
            <a:r>
              <a:rPr lang="tr-TR" sz="1600" dirty="0">
                <a:latin typeface="Calibri" panose="020F0502020204030204" pitchFamily="34" charset="0"/>
              </a:rPr>
              <a:t>ve bağırsak gaz hacminde belirgin bir iyileşme </a:t>
            </a:r>
            <a:r>
              <a:rPr lang="tr-TR" sz="1600" dirty="0" smtClean="0">
                <a:latin typeface="Calibri" panose="020F0502020204030204" pitchFamily="34" charset="0"/>
              </a:rPr>
              <a:t>sağlamıştır.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r="-441" b="64700"/>
          <a:stretch/>
        </p:blipFill>
        <p:spPr>
          <a:xfrm>
            <a:off x="4211960" y="32924"/>
            <a:ext cx="5161879" cy="216024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592" y="4581128"/>
            <a:ext cx="1857888" cy="185788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85202" y="1102166"/>
            <a:ext cx="3692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Daikenchuto</a:t>
            </a:r>
            <a:r>
              <a:rPr lang="tr-TR" sz="2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, DKT, TJ-100</a:t>
            </a:r>
            <a:endParaRPr lang="tr-TR" sz="2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456" y="260648"/>
            <a:ext cx="8079581" cy="841235"/>
          </a:xfrm>
        </p:spPr>
        <p:txBody>
          <a:bodyPr/>
          <a:lstStyle/>
          <a:p>
            <a:r>
              <a:rPr lang="tr-TR" dirty="0" smtClean="0">
                <a:latin typeface="Calibri" panose="020F0502020204030204" pitchFamily="34" charset="0"/>
              </a:rPr>
              <a:t>Özet ve Mesaj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496944" cy="54005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Konstipasyon</a:t>
            </a:r>
            <a:r>
              <a:rPr lang="tr-TR" dirty="0" smtClean="0"/>
              <a:t>, gebelikte bulantı-kusmadan sonra en sık yakınmadır.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Gebelikte gerek fizyolojik gerekse de fiziksel değişim, anne adayının hem sağlığını ve hem de sosyal yaşamını tehdit eder.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Konstipasyonda</a:t>
            </a:r>
            <a:r>
              <a:rPr lang="tr-TR" dirty="0" smtClean="0"/>
              <a:t> ilk öneri; tuvalet zamanlaması, düzenli uyku, yeterli sıvı alımı, beslenmede lifli gıda önceliği ve düzenli egzersiz olmalıdır. 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Bitkisel ekstrelerden yararlanılır.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Son seçenek olarak farmakolojik ajanlar verilir. Bunlardan en güvenilir olanı </a:t>
            </a:r>
            <a:r>
              <a:rPr lang="tr-TR" dirty="0" smtClean="0"/>
              <a:t>gaita </a:t>
            </a:r>
            <a:r>
              <a:rPr lang="tr-TR" dirty="0" smtClean="0"/>
              <a:t>toplayıcı </a:t>
            </a:r>
            <a:r>
              <a:rPr lang="tr-TR" dirty="0" err="1" smtClean="0"/>
              <a:t>laksatiflerdir</a:t>
            </a:r>
            <a:r>
              <a:rPr lang="tr-TR" dirty="0" smtClean="0"/>
              <a:t>. Bir diğer güvenli seçenek </a:t>
            </a:r>
            <a:r>
              <a:rPr lang="tr-TR" dirty="0" err="1" smtClean="0"/>
              <a:t>ozmotik</a:t>
            </a:r>
            <a:r>
              <a:rPr lang="tr-TR" dirty="0" smtClean="0"/>
              <a:t> </a:t>
            </a:r>
            <a:r>
              <a:rPr lang="tr-TR" dirty="0" err="1" smtClean="0"/>
              <a:t>laksatiflerdir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71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4419" y="2852936"/>
            <a:ext cx="8079581" cy="1658198"/>
          </a:xfrm>
        </p:spPr>
        <p:txBody>
          <a:bodyPr>
            <a:normAutofit/>
          </a:bodyPr>
          <a:lstStyle/>
          <a:p>
            <a:r>
              <a:rPr lang="tr-TR" sz="8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Teşekkür ederim</a:t>
            </a:r>
            <a:endParaRPr lang="tr-TR" sz="8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57" y="260648"/>
            <a:ext cx="5120303" cy="621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6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94" y="260648"/>
            <a:ext cx="8079581" cy="697219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latin typeface="Calibri" panose="020F0502020204030204" pitchFamily="34" charset="0"/>
              </a:rPr>
              <a:t>Konstipasyonun</a:t>
            </a:r>
            <a:r>
              <a:rPr lang="tr-TR" dirty="0" smtClean="0">
                <a:latin typeface="Calibri" panose="020F0502020204030204" pitchFamily="34" charset="0"/>
              </a:rPr>
              <a:t> mekanizmaları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1268760"/>
            <a:ext cx="8065294" cy="5328591"/>
          </a:xfrm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Anorektal</a:t>
            </a:r>
            <a:r>
              <a:rPr lang="tr-TR" dirty="0" smtClean="0">
                <a:latin typeface="Calibri" panose="020F0502020204030204" pitchFamily="34" charset="0"/>
              </a:rPr>
              <a:t> bölgenin veya kolonun veya her ikisinin hareketlerinin bozulmasıyla oluşur. </a:t>
            </a:r>
          </a:p>
          <a:p>
            <a:pPr>
              <a:lnSpc>
                <a:spcPct val="160000"/>
              </a:lnSpc>
            </a:pPr>
            <a:r>
              <a:rPr lang="tr-TR" b="1" dirty="0" smtClean="0">
                <a:latin typeface="Calibri" panose="020F0502020204030204" pitchFamily="34" charset="0"/>
              </a:rPr>
              <a:t>1</a:t>
            </a:r>
            <a:r>
              <a:rPr lang="tr-TR" b="1" u="sng" dirty="0" smtClean="0">
                <a:latin typeface="Calibri" panose="020F0502020204030204" pitchFamily="34" charset="0"/>
              </a:rPr>
              <a:t>. </a:t>
            </a:r>
            <a:r>
              <a:rPr lang="tr-TR" b="1" u="sng" dirty="0" err="1" smtClean="0">
                <a:latin typeface="Calibri" panose="020F0502020204030204" pitchFamily="34" charset="0"/>
              </a:rPr>
              <a:t>Anorektal</a:t>
            </a:r>
            <a:r>
              <a:rPr lang="tr-TR" b="1" u="sng" dirty="0" smtClean="0">
                <a:latin typeface="Calibri" panose="020F0502020204030204" pitchFamily="34" charset="0"/>
              </a:rPr>
              <a:t> bölgenin </a:t>
            </a:r>
            <a:r>
              <a:rPr lang="tr-TR" b="1" u="sng" dirty="0" err="1" smtClean="0">
                <a:latin typeface="Calibri" panose="020F0502020204030204" pitchFamily="34" charset="0"/>
              </a:rPr>
              <a:t>disfonksiyonu</a:t>
            </a:r>
            <a:r>
              <a:rPr lang="tr-TR" b="1" u="sng" dirty="0" smtClean="0">
                <a:latin typeface="Calibri" panose="020F0502020204030204" pitchFamily="34" charset="0"/>
              </a:rPr>
              <a:t> (fonksiyonel </a:t>
            </a:r>
            <a:r>
              <a:rPr lang="tr-TR" b="1" u="sng" dirty="0" err="1" smtClean="0">
                <a:latin typeface="Calibri" panose="020F0502020204030204" pitchFamily="34" charset="0"/>
              </a:rPr>
              <a:t>defakasyon</a:t>
            </a:r>
            <a:r>
              <a:rPr lang="tr-TR" b="1" u="sng" dirty="0" smtClean="0">
                <a:latin typeface="Calibri" panose="020F0502020204030204" pitchFamily="34" charset="0"/>
              </a:rPr>
              <a:t> bozukluğu) </a:t>
            </a:r>
            <a:r>
              <a:rPr lang="tr-TR" dirty="0" smtClean="0">
                <a:latin typeface="Calibri" panose="020F0502020204030204" pitchFamily="34" charset="0"/>
              </a:rPr>
              <a:t>ile birlikte normal </a:t>
            </a:r>
            <a:r>
              <a:rPr lang="tr-TR" dirty="0">
                <a:latin typeface="Calibri" panose="020F0502020204030204" pitchFamily="34" charset="0"/>
              </a:rPr>
              <a:t>kolon </a:t>
            </a:r>
            <a:r>
              <a:rPr lang="tr-TR" dirty="0" smtClean="0">
                <a:latin typeface="Calibri" panose="020F0502020204030204" pitchFamily="34" charset="0"/>
              </a:rPr>
              <a:t>fonksiyonunun olması. İki şekilde bozulur.</a:t>
            </a:r>
          </a:p>
          <a:p>
            <a:pPr>
              <a:lnSpc>
                <a:spcPct val="160000"/>
              </a:lnSpc>
            </a:pPr>
            <a:r>
              <a:rPr lang="tr-TR" b="1" dirty="0">
                <a:latin typeface="Calibri" panose="020F0502020204030204" pitchFamily="34" charset="0"/>
              </a:rPr>
              <a:t>a</a:t>
            </a:r>
            <a:r>
              <a:rPr lang="tr-TR" b="1" dirty="0" smtClean="0">
                <a:latin typeface="Calibri" panose="020F0502020204030204" pitchFamily="34" charset="0"/>
              </a:rPr>
              <a:t>) </a:t>
            </a:r>
            <a:r>
              <a:rPr lang="tr-TR" b="1" dirty="0" err="1" smtClean="0">
                <a:latin typeface="Calibri" panose="020F0502020204030204" pitchFamily="34" charset="0"/>
              </a:rPr>
              <a:t>Dissinerjik</a:t>
            </a:r>
            <a:r>
              <a:rPr lang="tr-TR" b="1" dirty="0" smtClean="0">
                <a:latin typeface="Calibri" panose="020F0502020204030204" pitchFamily="34" charset="0"/>
              </a:rPr>
              <a:t> </a:t>
            </a:r>
            <a:r>
              <a:rPr lang="tr-TR" b="1" dirty="0" err="1" smtClean="0">
                <a:latin typeface="Calibri" panose="020F0502020204030204" pitchFamily="34" charset="0"/>
              </a:rPr>
              <a:t>defakasyon</a:t>
            </a:r>
            <a:r>
              <a:rPr lang="tr-TR" dirty="0" smtClean="0">
                <a:latin typeface="Calibri" panose="020F0502020204030204" pitchFamily="34" charset="0"/>
              </a:rPr>
              <a:t>: </a:t>
            </a:r>
            <a:r>
              <a:rPr lang="tr-TR" dirty="0" err="1" smtClean="0">
                <a:latin typeface="Calibri" panose="020F0502020204030204" pitchFamily="34" charset="0"/>
              </a:rPr>
              <a:t>Defakasyon</a:t>
            </a:r>
            <a:r>
              <a:rPr lang="tr-TR" dirty="0" smtClean="0">
                <a:latin typeface="Calibri" panose="020F0502020204030204" pitchFamily="34" charset="0"/>
              </a:rPr>
              <a:t> esnasında </a:t>
            </a:r>
            <a:r>
              <a:rPr lang="tr-TR" dirty="0" err="1" smtClean="0">
                <a:latin typeface="Calibri" panose="020F0502020204030204" pitchFamily="34" charset="0"/>
              </a:rPr>
              <a:t>rektal</a:t>
            </a:r>
            <a:r>
              <a:rPr lang="tr-TR" dirty="0" smtClean="0">
                <a:latin typeface="Calibri" panose="020F0502020204030204" pitchFamily="34" charset="0"/>
              </a:rPr>
              <a:t> basınç artar ama aynı anda anal </a:t>
            </a:r>
            <a:r>
              <a:rPr lang="tr-TR" dirty="0" err="1" smtClean="0">
                <a:latin typeface="Calibri" panose="020F0502020204030204" pitchFamily="34" charset="0"/>
              </a:rPr>
              <a:t>sfinkter</a:t>
            </a:r>
            <a:r>
              <a:rPr lang="tr-TR" dirty="0" smtClean="0">
                <a:latin typeface="Calibri" panose="020F0502020204030204" pitchFamily="34" charset="0"/>
              </a:rPr>
              <a:t> basıncı da artar </a:t>
            </a:r>
            <a:r>
              <a:rPr lang="tr-TR" b="1" dirty="0" smtClean="0">
                <a:latin typeface="Calibri" panose="020F0502020204030204" pitchFamily="34" charset="0"/>
              </a:rPr>
              <a:t>(paradoksal </a:t>
            </a:r>
            <a:r>
              <a:rPr lang="tr-TR" b="1" dirty="0">
                <a:latin typeface="Calibri" panose="020F0502020204030204" pitchFamily="34" charset="0"/>
              </a:rPr>
              <a:t>anal </a:t>
            </a:r>
            <a:r>
              <a:rPr lang="tr-TR" b="1" dirty="0" smtClean="0">
                <a:latin typeface="Calibri" panose="020F0502020204030204" pitchFamily="34" charset="0"/>
              </a:rPr>
              <a:t>kasılma), </a:t>
            </a:r>
            <a:r>
              <a:rPr lang="tr-TR" dirty="0" smtClean="0">
                <a:latin typeface="Calibri" panose="020F0502020204030204" pitchFamily="34" charset="0"/>
              </a:rPr>
              <a:t>ya da yetersiz gevşer </a:t>
            </a:r>
            <a:r>
              <a:rPr lang="tr-TR" b="1" dirty="0" smtClean="0">
                <a:latin typeface="Calibri" panose="020F0502020204030204" pitchFamily="34" charset="0"/>
              </a:rPr>
              <a:t>(yetersiz anal gevşeme). </a:t>
            </a:r>
            <a:r>
              <a:rPr lang="tr-TR" dirty="0" smtClean="0">
                <a:latin typeface="Calibri" panose="020F0502020204030204" pitchFamily="34" charset="0"/>
              </a:rPr>
              <a:t>Her iki durumda normal </a:t>
            </a:r>
            <a:r>
              <a:rPr lang="tr-TR" dirty="0" err="1" smtClean="0">
                <a:latin typeface="Calibri" panose="020F0502020204030204" pitchFamily="34" charset="0"/>
              </a:rPr>
              <a:t>defakasyon</a:t>
            </a:r>
            <a:r>
              <a:rPr lang="tr-TR" dirty="0" smtClean="0">
                <a:latin typeface="Calibri" panose="020F0502020204030204" pitchFamily="34" charset="0"/>
              </a:rPr>
              <a:t> olmaz.</a:t>
            </a:r>
          </a:p>
          <a:p>
            <a:pPr>
              <a:lnSpc>
                <a:spcPct val="160000"/>
              </a:lnSpc>
            </a:pPr>
            <a:r>
              <a:rPr lang="tr-TR" b="1" dirty="0" smtClean="0">
                <a:latin typeface="Calibri" panose="020F0502020204030204" pitchFamily="34" charset="0"/>
              </a:rPr>
              <a:t>b) </a:t>
            </a:r>
            <a:r>
              <a:rPr lang="tr-TR" b="1" dirty="0" err="1" smtClean="0">
                <a:latin typeface="Calibri" panose="020F0502020204030204" pitchFamily="34" charset="0"/>
              </a:rPr>
              <a:t>Defakasyon</a:t>
            </a:r>
            <a:r>
              <a:rPr lang="tr-TR" b="1" dirty="0" smtClean="0">
                <a:latin typeface="Calibri" panose="020F0502020204030204" pitchFamily="34" charset="0"/>
              </a:rPr>
              <a:t> itici gücünde yetersizlik</a:t>
            </a:r>
            <a:r>
              <a:rPr lang="tr-TR" dirty="0" smtClean="0">
                <a:latin typeface="Calibri" panose="020F0502020204030204" pitchFamily="34" charset="0"/>
              </a:rPr>
              <a:t>: Rektumun iç basıncı yetersizdir </a:t>
            </a:r>
            <a:r>
              <a:rPr lang="tr-TR" b="1" dirty="0" smtClean="0">
                <a:latin typeface="Calibri" panose="020F0502020204030204" pitchFamily="34" charset="0"/>
              </a:rPr>
              <a:t>(bozulmuş </a:t>
            </a:r>
            <a:r>
              <a:rPr lang="tr-TR" b="1" dirty="0" err="1" smtClean="0">
                <a:latin typeface="Calibri" panose="020F0502020204030204" pitchFamily="34" charset="0"/>
              </a:rPr>
              <a:t>rektal</a:t>
            </a:r>
            <a:r>
              <a:rPr lang="tr-TR" b="1" dirty="0" smtClean="0">
                <a:latin typeface="Calibri" panose="020F0502020204030204" pitchFamily="34" charset="0"/>
              </a:rPr>
              <a:t> kasılma)</a:t>
            </a:r>
          </a:p>
        </p:txBody>
      </p:sp>
    </p:spTree>
    <p:extLst>
      <p:ext uri="{BB962C8B-B14F-4D97-AF65-F5344CB8AC3E}">
        <p14:creationId xmlns:p14="http://schemas.microsoft.com/office/powerpoint/2010/main" val="9809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92919" y="188641"/>
            <a:ext cx="8079581" cy="1008111"/>
          </a:xfrm>
        </p:spPr>
        <p:txBody>
          <a:bodyPr/>
          <a:lstStyle/>
          <a:p>
            <a:r>
              <a:rPr lang="tr-TR" dirty="0" err="1" smtClean="0">
                <a:latin typeface="Calibri" panose="020F0502020204030204" pitchFamily="34" charset="0"/>
              </a:rPr>
              <a:t>Konstipasyonun</a:t>
            </a:r>
            <a:r>
              <a:rPr lang="tr-TR" dirty="0" smtClean="0">
                <a:latin typeface="Calibri" panose="020F0502020204030204" pitchFamily="34" charset="0"/>
              </a:rPr>
              <a:t> mekanizmaları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1196752"/>
            <a:ext cx="8065294" cy="5472608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b="1" dirty="0">
                <a:latin typeface="Calibri" panose="020F0502020204030204" pitchFamily="34" charset="0"/>
              </a:rPr>
              <a:t>2. </a:t>
            </a:r>
            <a:r>
              <a:rPr lang="tr-TR" u="sng" dirty="0" err="1">
                <a:latin typeface="Calibri" panose="020F0502020204030204" pitchFamily="34" charset="0"/>
              </a:rPr>
              <a:t>Anorektal</a:t>
            </a:r>
            <a:r>
              <a:rPr lang="tr-TR" u="sng" dirty="0">
                <a:latin typeface="Calibri" panose="020F0502020204030204" pitchFamily="34" charset="0"/>
              </a:rPr>
              <a:t> bölge fonksiyonu normal ancak </a:t>
            </a:r>
            <a:r>
              <a:rPr lang="tr-TR" b="1" u="sng" dirty="0">
                <a:latin typeface="Calibri" panose="020F0502020204030204" pitchFamily="34" charset="0"/>
              </a:rPr>
              <a:t>kolon fonksiyonu bozuktur</a:t>
            </a:r>
            <a:r>
              <a:rPr lang="tr-TR" u="sng" dirty="0">
                <a:latin typeface="Calibri" panose="020F0502020204030204" pitchFamily="34" charset="0"/>
              </a:rPr>
              <a:t> </a:t>
            </a:r>
            <a:r>
              <a:rPr lang="tr-TR" b="1" u="sng" dirty="0">
                <a:latin typeface="Calibri" panose="020F0502020204030204" pitchFamily="34" charset="0"/>
              </a:rPr>
              <a:t>(yavaşlamış kolon </a:t>
            </a:r>
            <a:r>
              <a:rPr lang="tr-TR" b="1" u="sng" dirty="0" smtClean="0">
                <a:latin typeface="Calibri" panose="020F0502020204030204" pitchFamily="34" charset="0"/>
              </a:rPr>
              <a:t>geçiş süresi). </a:t>
            </a:r>
            <a:r>
              <a:rPr lang="tr-TR" dirty="0" smtClean="0">
                <a:latin typeface="Calibri" panose="020F0502020204030204" pitchFamily="34" charset="0"/>
              </a:rPr>
              <a:t>Yemek sonrası gelişen </a:t>
            </a:r>
            <a:r>
              <a:rPr lang="tr-TR" dirty="0" err="1" smtClean="0">
                <a:latin typeface="Calibri" panose="020F0502020204030204" pitchFamily="34" charset="0"/>
              </a:rPr>
              <a:t>gastrokolik</a:t>
            </a:r>
            <a:r>
              <a:rPr lang="tr-TR" dirty="0" smtClean="0">
                <a:latin typeface="Calibri" panose="020F0502020204030204" pitchFamily="34" charset="0"/>
              </a:rPr>
              <a:t> refleks ve </a:t>
            </a:r>
            <a:r>
              <a:rPr lang="tr-TR" dirty="0" err="1" smtClean="0">
                <a:latin typeface="Calibri" panose="020F0502020204030204" pitchFamily="34" charset="0"/>
              </a:rPr>
              <a:t>laksatiflere</a:t>
            </a:r>
            <a:r>
              <a:rPr lang="tr-TR" dirty="0" smtClean="0">
                <a:latin typeface="Calibri" panose="020F0502020204030204" pitchFamily="34" charset="0"/>
              </a:rPr>
              <a:t> verilen cevap çok azalmıştır. Barsak hareketini sağlayan elektriksel uyarı üreten </a:t>
            </a:r>
            <a:r>
              <a:rPr lang="tr-TR" dirty="0" err="1" smtClean="0">
                <a:latin typeface="Calibri" panose="020F0502020204030204" pitchFamily="34" charset="0"/>
              </a:rPr>
              <a:t>pacemaker</a:t>
            </a:r>
            <a:r>
              <a:rPr lang="tr-TR" dirty="0" smtClean="0">
                <a:latin typeface="Calibri" panose="020F0502020204030204" pitchFamily="34" charset="0"/>
              </a:rPr>
              <a:t> hücreleri ve </a:t>
            </a:r>
            <a:r>
              <a:rPr lang="tr-TR" dirty="0" err="1" smtClean="0">
                <a:latin typeface="Calibri" panose="020F0502020204030204" pitchFamily="34" charset="0"/>
              </a:rPr>
              <a:t>enterik</a:t>
            </a:r>
            <a:r>
              <a:rPr lang="tr-TR" dirty="0" smtClean="0">
                <a:latin typeface="Calibri" panose="020F0502020204030204" pitchFamily="34" charset="0"/>
              </a:rPr>
              <a:t> nöron sayısı azalmıştır.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Calibri" panose="020F0502020204030204" pitchFamily="34" charset="0"/>
              </a:rPr>
              <a:t>Bunlara; </a:t>
            </a:r>
            <a:r>
              <a:rPr lang="tr-TR" dirty="0" err="1" smtClean="0">
                <a:latin typeface="Calibri" panose="020F0502020204030204" pitchFamily="34" charset="0"/>
              </a:rPr>
              <a:t>Diabetes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Mellitus</a:t>
            </a:r>
            <a:r>
              <a:rPr lang="tr-TR" dirty="0" smtClean="0">
                <a:latin typeface="Calibri" panose="020F0502020204030204" pitchFamily="34" charset="0"/>
              </a:rPr>
              <a:t>, </a:t>
            </a:r>
            <a:r>
              <a:rPr lang="tr-TR" dirty="0" err="1" smtClean="0">
                <a:latin typeface="Calibri" panose="020F0502020204030204" pitchFamily="34" charset="0"/>
              </a:rPr>
              <a:t>Multiple</a:t>
            </a:r>
            <a:r>
              <a:rPr lang="tr-TR" dirty="0" smtClean="0">
                <a:latin typeface="Calibri" panose="020F0502020204030204" pitchFamily="34" charset="0"/>
              </a:rPr>
              <a:t> Skleroz, Parkinson, </a:t>
            </a:r>
            <a:r>
              <a:rPr lang="tr-TR" dirty="0" err="1" smtClean="0">
                <a:latin typeface="Calibri" panose="020F0502020204030204" pitchFamily="34" charset="0"/>
              </a:rPr>
              <a:t>Otonomik</a:t>
            </a:r>
            <a:r>
              <a:rPr lang="tr-TR" dirty="0" smtClean="0">
                <a:latin typeface="Calibri" panose="020F0502020204030204" pitchFamily="34" charset="0"/>
              </a:rPr>
              <a:t> </a:t>
            </a:r>
            <a:r>
              <a:rPr lang="tr-TR" dirty="0" err="1" smtClean="0">
                <a:latin typeface="Calibri" panose="020F0502020204030204" pitchFamily="34" charset="0"/>
              </a:rPr>
              <a:t>nöropati</a:t>
            </a:r>
            <a:r>
              <a:rPr lang="tr-TR" dirty="0" smtClean="0">
                <a:latin typeface="Calibri" panose="020F0502020204030204" pitchFamily="34" charset="0"/>
              </a:rPr>
              <a:t> gibi </a:t>
            </a:r>
            <a:r>
              <a:rPr lang="tr-TR" dirty="0" err="1" smtClean="0">
                <a:latin typeface="Calibri" panose="020F0502020204030204" pitchFamily="34" charset="0"/>
              </a:rPr>
              <a:t>nörojenik</a:t>
            </a:r>
            <a:r>
              <a:rPr lang="tr-TR" dirty="0" smtClean="0">
                <a:latin typeface="Calibri" panose="020F0502020204030204" pitchFamily="34" charset="0"/>
              </a:rPr>
              <a:t> hastalıklar ve </a:t>
            </a: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Calibri" panose="020F0502020204030204" pitchFamily="34" charset="0"/>
              </a:rPr>
              <a:t>Hipotroidi</a:t>
            </a:r>
            <a:r>
              <a:rPr lang="tr-TR" dirty="0" smtClean="0">
                <a:latin typeface="Calibri" panose="020F0502020204030204" pitchFamily="34" charset="0"/>
              </a:rPr>
              <a:t>, </a:t>
            </a:r>
            <a:r>
              <a:rPr lang="tr-TR" dirty="0" err="1" smtClean="0">
                <a:latin typeface="Calibri" panose="020F0502020204030204" pitchFamily="34" charset="0"/>
              </a:rPr>
              <a:t>hipokalemi</a:t>
            </a:r>
            <a:r>
              <a:rPr lang="tr-TR" dirty="0" smtClean="0">
                <a:latin typeface="Calibri" panose="020F0502020204030204" pitchFamily="34" charset="0"/>
              </a:rPr>
              <a:t>, sistemik skleroz, anal </a:t>
            </a:r>
            <a:r>
              <a:rPr lang="tr-TR" dirty="0" err="1" smtClean="0">
                <a:latin typeface="Calibri" panose="020F0502020204030204" pitchFamily="34" charset="0"/>
              </a:rPr>
              <a:t>fissür</a:t>
            </a:r>
            <a:r>
              <a:rPr lang="tr-TR" dirty="0" smtClean="0">
                <a:latin typeface="Calibri" panose="020F0502020204030204" pitchFamily="34" charset="0"/>
              </a:rPr>
              <a:t> gibi </a:t>
            </a:r>
            <a:r>
              <a:rPr lang="tr-TR" dirty="0" err="1" smtClean="0">
                <a:latin typeface="Calibri" panose="020F0502020204030204" pitchFamily="34" charset="0"/>
              </a:rPr>
              <a:t>non-nörojenik</a:t>
            </a:r>
            <a:r>
              <a:rPr lang="tr-TR" dirty="0" smtClean="0">
                <a:latin typeface="Calibri" panose="020F0502020204030204" pitchFamily="34" charset="0"/>
              </a:rPr>
              <a:t> hastalıklar örnek verilebilir.</a:t>
            </a:r>
          </a:p>
          <a:p>
            <a:endParaRPr lang="tr-TR" dirty="0"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5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5085184"/>
          </a:xfrm>
          <a:noFill/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Anal </a:t>
            </a:r>
            <a:r>
              <a:rPr lang="tr-TR" dirty="0" err="1" smtClean="0"/>
              <a:t>sfinkter</a:t>
            </a:r>
            <a:r>
              <a:rPr lang="tr-TR" dirty="0" smtClean="0"/>
              <a:t> kasının refleks olarak spazmını tetikleyebilecek ve </a:t>
            </a:r>
            <a:r>
              <a:rPr lang="tr-TR" dirty="0" err="1" smtClean="0"/>
              <a:t>defakasyonda</a:t>
            </a:r>
            <a:r>
              <a:rPr lang="tr-TR" dirty="0" smtClean="0"/>
              <a:t> şiddetli ağrı yaratabilecek anal </a:t>
            </a:r>
            <a:r>
              <a:rPr lang="tr-TR" dirty="0" err="1" smtClean="0"/>
              <a:t>fissür</a:t>
            </a:r>
            <a:r>
              <a:rPr lang="tr-TR" dirty="0" smtClean="0"/>
              <a:t> veya </a:t>
            </a:r>
            <a:r>
              <a:rPr lang="tr-TR" dirty="0" err="1" smtClean="0"/>
              <a:t>hemoroid</a:t>
            </a:r>
            <a:r>
              <a:rPr lang="tr-TR" dirty="0" smtClean="0"/>
              <a:t> durumunda, oluşan spazm barsak hareketini geciktirebilir ve anal ağrıyı önlemek için ıkınma isteğini azaltır. </a:t>
            </a:r>
          </a:p>
          <a:p>
            <a:endParaRPr lang="tr-TR" dirty="0"/>
          </a:p>
          <a:p>
            <a:r>
              <a:rPr lang="tr-TR" sz="1600" dirty="0">
                <a:latin typeface="Calibri" panose="020F0502020204030204" pitchFamily="34" charset="0"/>
              </a:rPr>
              <a:t>(</a:t>
            </a:r>
            <a:r>
              <a:rPr lang="tr-TR" sz="1600" dirty="0" err="1">
                <a:latin typeface="Calibri" panose="020F0502020204030204" pitchFamily="34" charset="0"/>
              </a:rPr>
              <a:t>Bradley</a:t>
            </a:r>
            <a:r>
              <a:rPr lang="tr-TR" sz="1600" dirty="0">
                <a:latin typeface="Calibri" panose="020F0502020204030204" pitchFamily="34" charset="0"/>
              </a:rPr>
              <a:t>, CS. </a:t>
            </a:r>
            <a:r>
              <a:rPr lang="tr-TR" sz="1600" dirty="0" err="1">
                <a:latin typeface="Calibri" panose="020F0502020204030204" pitchFamily="34" charset="0"/>
              </a:rPr>
              <a:t>Obstet</a:t>
            </a:r>
            <a:r>
              <a:rPr lang="tr-TR" sz="1600" dirty="0">
                <a:latin typeface="Calibri" panose="020F0502020204030204" pitchFamily="34" charset="0"/>
              </a:rPr>
              <a:t> </a:t>
            </a:r>
            <a:r>
              <a:rPr lang="tr-TR" sz="1600" dirty="0" err="1">
                <a:latin typeface="Calibri" panose="020F0502020204030204" pitchFamily="34" charset="0"/>
              </a:rPr>
              <a:t>Gynecol</a:t>
            </a:r>
            <a:r>
              <a:rPr lang="tr-TR" sz="1600" dirty="0">
                <a:latin typeface="Calibri" panose="020F0502020204030204" pitchFamily="34" charset="0"/>
              </a:rPr>
              <a:t>, 2007)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4283593"/>
            <a:ext cx="2286000" cy="24892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48680"/>
            <a:ext cx="83583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206" y="1556792"/>
            <a:ext cx="8065294" cy="504055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err="1" smtClean="0">
                <a:latin typeface="Calibri" panose="020F0502020204030204" pitchFamily="34" charset="0"/>
              </a:rPr>
              <a:t>Konstipasyon</a:t>
            </a:r>
            <a:r>
              <a:rPr lang="tr-TR" sz="2800" dirty="0" smtClean="0">
                <a:latin typeface="Calibri" panose="020F0502020204030204" pitchFamily="34" charset="0"/>
              </a:rPr>
              <a:t>, rahatsızlık </a:t>
            </a:r>
            <a:r>
              <a:rPr lang="tr-TR" sz="2800" dirty="0">
                <a:latin typeface="Calibri" panose="020F0502020204030204" pitchFamily="34" charset="0"/>
              </a:rPr>
              <a:t>ve olumsuz vücut görüntüsü algısı gibi çeşitli nedenlerle </a:t>
            </a:r>
            <a:r>
              <a:rPr lang="tr-TR" sz="2800" b="1" dirty="0">
                <a:latin typeface="Calibri" panose="020F0502020204030204" pitchFamily="34" charset="0"/>
              </a:rPr>
              <a:t>yaşam kalitesinin düşmesi </a:t>
            </a:r>
            <a:r>
              <a:rPr lang="tr-TR" sz="2800" dirty="0" smtClean="0">
                <a:latin typeface="Calibri" panose="020F0502020204030204" pitchFamily="34" charset="0"/>
              </a:rPr>
              <a:t>ile de bağlantılı olup, </a:t>
            </a:r>
            <a:r>
              <a:rPr lang="tr-TR" sz="2800" b="1" dirty="0" smtClean="0">
                <a:latin typeface="Calibri" panose="020F0502020204030204" pitchFamily="34" charset="0"/>
              </a:rPr>
              <a:t>hayal </a:t>
            </a:r>
            <a:r>
              <a:rPr lang="tr-TR" sz="2800" b="1" dirty="0">
                <a:latin typeface="Calibri" panose="020F0502020204030204" pitchFamily="34" charset="0"/>
              </a:rPr>
              <a:t>kırıklığı ve </a:t>
            </a:r>
            <a:r>
              <a:rPr lang="tr-TR" sz="2800" b="1" dirty="0" smtClean="0">
                <a:latin typeface="Calibri" panose="020F0502020204030204" pitchFamily="34" charset="0"/>
              </a:rPr>
              <a:t>zayıf </a:t>
            </a:r>
            <a:r>
              <a:rPr lang="tr-TR" sz="2800" b="1" dirty="0">
                <a:latin typeface="Calibri" panose="020F0502020204030204" pitchFamily="34" charset="0"/>
              </a:rPr>
              <a:t>ruh hali gibi daha geniş psikolojik komplikasyonlara </a:t>
            </a:r>
            <a:r>
              <a:rPr lang="tr-TR" sz="2800" dirty="0">
                <a:latin typeface="Calibri" panose="020F0502020204030204" pitchFamily="34" charset="0"/>
              </a:rPr>
              <a:t>sahip </a:t>
            </a:r>
            <a:r>
              <a:rPr lang="tr-TR" sz="2800" dirty="0" smtClean="0">
                <a:latin typeface="Calibri" panose="020F0502020204030204" pitchFamily="34" charset="0"/>
              </a:rPr>
              <a:t>olabilir.</a:t>
            </a:r>
          </a:p>
          <a:p>
            <a:r>
              <a:rPr lang="tr-TR" sz="1600" dirty="0" smtClean="0">
                <a:latin typeface="Calibri" panose="020F0502020204030204" pitchFamily="34" charset="0"/>
              </a:rPr>
              <a:t>(Johnson DA, et al. </a:t>
            </a:r>
            <a:r>
              <a:rPr lang="tr-TR" sz="1600" dirty="0">
                <a:latin typeface="Calibri" panose="020F0502020204030204" pitchFamily="34" charset="0"/>
              </a:rPr>
              <a:t>2014</a:t>
            </a:r>
            <a:r>
              <a:rPr lang="tr-TR" sz="1600" dirty="0" smtClean="0">
                <a:latin typeface="Calibri" panose="020F0502020204030204" pitchFamily="34" charset="0"/>
              </a:rPr>
              <a:t>)</a:t>
            </a:r>
          </a:p>
          <a:p>
            <a:endParaRPr lang="tr-TR" sz="1600" dirty="0" smtClean="0">
              <a:latin typeface="Calibri" panose="020F0502020204030204" pitchFamily="34" charset="0"/>
            </a:endParaRPr>
          </a:p>
          <a:p>
            <a:pPr algn="just"/>
            <a:endParaRPr lang="tr-TR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3516</TotalTime>
  <Words>3140</Words>
  <Application>Microsoft Office PowerPoint</Application>
  <PresentationFormat>Ekran Gösterisi (4:3)</PresentationFormat>
  <Paragraphs>262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Metropolitan</vt:lpstr>
      <vt:lpstr>Gebelikte Konstipasyon   ve Yönetimi</vt:lpstr>
      <vt:lpstr>PowerPoint Sunusu</vt:lpstr>
      <vt:lpstr>Konstipasyon</vt:lpstr>
      <vt:lpstr>ROME IV</vt:lpstr>
      <vt:lpstr>PowerPoint Sunusu</vt:lpstr>
      <vt:lpstr>Konstipasyonun mekanizmaları</vt:lpstr>
      <vt:lpstr>Konstipasyonun mekanizmaları</vt:lpstr>
      <vt:lpstr>PowerPoint Sunusu</vt:lpstr>
      <vt:lpstr>PowerPoint Sunusu</vt:lpstr>
      <vt:lpstr>Konstipasyon risk faktörleri</vt:lpstr>
      <vt:lpstr>Gebelikte konstipasyon</vt:lpstr>
      <vt:lpstr>Gebelikte Konstipasyon</vt:lpstr>
      <vt:lpstr>Gebelikte Konstipasyon</vt:lpstr>
      <vt:lpstr>Gebelikte konstipasyon</vt:lpstr>
      <vt:lpstr>II. ve III. trimestrde konstipasyon </vt:lpstr>
      <vt:lpstr>Gebelikte Konstipasyon</vt:lpstr>
      <vt:lpstr>Gebelikte konstipasyonun pratik tanısı</vt:lpstr>
      <vt:lpstr>Konstipasyon şikayeti olan gebenin değerlendirilmesi</vt:lpstr>
      <vt:lpstr>Konstipasyon şikayeti olan gebenin değerlendirilmesi</vt:lpstr>
      <vt:lpstr>Konstipasyon şikayeti olan gebenin değerlendirilmesi</vt:lpstr>
      <vt:lpstr>Konstipasyonla ilişkili ilaçlar</vt:lpstr>
      <vt:lpstr>Oral Demir vs. Parenteral Demir</vt:lpstr>
      <vt:lpstr>Oral Demir vs. Parenteral Demir</vt:lpstr>
      <vt:lpstr>Konstipasyonun uzun dönem komplikasyonları</vt:lpstr>
      <vt:lpstr>Gebelikte konstipasyonun tedavisi</vt:lpstr>
      <vt:lpstr>Pelvik tabanı rahatlatma</vt:lpstr>
      <vt:lpstr>FİGO Adölesan, Gebelik öncesi ve Maternal Beslenme önerileri: “Önce Beslenmeyi Düşün”  Çeviri Editörleri;  Dr. Eray Çalışkan, Dr.Recep Yıldızhan, Dr.S.Cansun Demir</vt:lpstr>
      <vt:lpstr>Gebelikte Beslenme</vt:lpstr>
      <vt:lpstr>Lifli gıdalar</vt:lpstr>
      <vt:lpstr>Lifli gıdalar</vt:lpstr>
      <vt:lpstr>Demir desteği</vt:lpstr>
      <vt:lpstr>Egzersiz</vt:lpstr>
      <vt:lpstr>YOGA</vt:lpstr>
      <vt:lpstr>Gebelikte konstipasyonun tedavisi</vt:lpstr>
      <vt:lpstr>Gebelikte konstipasyonun tedavisi</vt:lpstr>
      <vt:lpstr>Gebelikte konstipasyonun tedavisi</vt:lpstr>
      <vt:lpstr>Gaita miktarını artıran (toplayıcı) Laksatifler</vt:lpstr>
      <vt:lpstr>Gaita miktarını artıran (toplayıcı) Laksatifler</vt:lpstr>
      <vt:lpstr>Dışkı Yumuşatıcı Laksatifler</vt:lpstr>
      <vt:lpstr>Uyarıcı Laksatifler</vt:lpstr>
      <vt:lpstr>Uyarıcı Laksatifler</vt:lpstr>
      <vt:lpstr>Ozmotik Laksatifler</vt:lpstr>
      <vt:lpstr>Ozmotik Laksatifler</vt:lpstr>
      <vt:lpstr>Ozmotik Laksatifler</vt:lpstr>
      <vt:lpstr>Ozmotik Laksatifler</vt:lpstr>
      <vt:lpstr>Ozmotik Laksatifler</vt:lpstr>
      <vt:lpstr>Daikenchuto extract powder  (Tsumura &amp; Co., Tokyo, Japan) İçerik: Japon biberi, işlenmiş zencefil, kurutulmuş ginseng kökü ve pirinç maltozu, laktoz hydrate  (Bu formülasyon Japon Farmakopesine kayıtlıdır. TJ-100 için üretimi Japonya Sağlık, Çalışma ve Sosyal Güvenlik Bakanlığınca onaylanmıştır.)</vt:lpstr>
      <vt:lpstr>Özet ve Mesaj</vt:lpstr>
      <vt:lpstr>Teşekkür ederim</vt:lpstr>
    </vt:vector>
  </TitlesOfParts>
  <Company>By NeC ® 2010 | Katilimsiz.Com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bashekımlık</dc:creator>
  <cp:lastModifiedBy>RECEP YILDIZHAN</cp:lastModifiedBy>
  <cp:revision>242</cp:revision>
  <dcterms:created xsi:type="dcterms:W3CDTF">2017-05-06T13:23:51Z</dcterms:created>
  <dcterms:modified xsi:type="dcterms:W3CDTF">2017-05-21T04:41:35Z</dcterms:modified>
</cp:coreProperties>
</file>