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67" r:id="rId3"/>
    <p:sldId id="257" r:id="rId4"/>
    <p:sldId id="259" r:id="rId5"/>
    <p:sldId id="278" r:id="rId6"/>
    <p:sldId id="264" r:id="rId7"/>
    <p:sldId id="299" r:id="rId8"/>
    <p:sldId id="261" r:id="rId9"/>
    <p:sldId id="271" r:id="rId10"/>
    <p:sldId id="272" r:id="rId11"/>
    <p:sldId id="273" r:id="rId12"/>
    <p:sldId id="281" r:id="rId13"/>
    <p:sldId id="282" r:id="rId14"/>
    <p:sldId id="283" r:id="rId15"/>
    <p:sldId id="284" r:id="rId16"/>
    <p:sldId id="285" r:id="rId17"/>
    <p:sldId id="286" r:id="rId18"/>
    <p:sldId id="298" r:id="rId19"/>
    <p:sldId id="289" r:id="rId20"/>
    <p:sldId id="288" r:id="rId21"/>
    <p:sldId id="287" r:id="rId22"/>
    <p:sldId id="290" r:id="rId23"/>
    <p:sldId id="291" r:id="rId24"/>
    <p:sldId id="279" r:id="rId25"/>
    <p:sldId id="280" r:id="rId26"/>
    <p:sldId id="262" r:id="rId27"/>
    <p:sldId id="258" r:id="rId28"/>
    <p:sldId id="270" r:id="rId29"/>
    <p:sldId id="269" r:id="rId30"/>
    <p:sldId id="260" r:id="rId31"/>
    <p:sldId id="274" r:id="rId32"/>
    <p:sldId id="266" r:id="rId33"/>
    <p:sldId id="293" r:id="rId34"/>
    <p:sldId id="294" r:id="rId35"/>
    <p:sldId id="275" r:id="rId36"/>
    <p:sldId id="276" r:id="rId37"/>
    <p:sldId id="292" r:id="rId38"/>
    <p:sldId id="277" r:id="rId39"/>
    <p:sldId id="295" r:id="rId40"/>
    <p:sldId id="296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3606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B4021-3864-4816-9CEE-87C513907EC1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C87C7-9F9C-4031-8B71-E2F1C9F68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0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C87C7-9F9C-4031-8B71-E2F1C9F689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0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C87C7-9F9C-4031-8B71-E2F1C9F689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5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18.05.2017</a:t>
            </a:fld>
            <a:endParaRPr lang="tr-T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18.05.2017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18.05.2017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18.05.2017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18.05.2017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18.05.2017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18.05.2017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18.05.2017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18.05.2017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18.05.2017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18.05.2017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dirty="0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18.05.2017</a:t>
            </a:fld>
            <a:endParaRPr lang="tr-T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85000"/>
                  </a:schemeClr>
                </a:solidFill>
                <a:effectLst/>
              </a:rPr>
              <a:t>Endometrioziste</a:t>
            </a:r>
            <a:r>
              <a:rPr lang="en-US" sz="4800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</a:schemeClr>
                </a:solidFill>
                <a:effectLst/>
              </a:rPr>
              <a:t>yeni</a:t>
            </a:r>
            <a:r>
              <a:rPr lang="en-US" sz="4800" dirty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tr-TR" sz="4800" dirty="0" smtClean="0">
                <a:solidFill>
                  <a:schemeClr val="tx1">
                    <a:lumMod val="85000"/>
                  </a:schemeClr>
                </a:solidFill>
                <a:effectLst/>
              </a:rPr>
              <a:t/>
            </a:r>
            <a:br>
              <a:rPr lang="tr-TR" sz="4800" dirty="0" smtClean="0">
                <a:solidFill>
                  <a:schemeClr val="tx1">
                    <a:lumMod val="85000"/>
                  </a:schemeClr>
                </a:solidFill>
                <a:effectLst/>
              </a:rPr>
            </a:br>
            <a:r>
              <a:rPr lang="en-US" sz="4800" dirty="0" err="1" smtClean="0">
                <a:solidFill>
                  <a:schemeClr val="tx1">
                    <a:lumMod val="85000"/>
                  </a:schemeClr>
                </a:solidFill>
                <a:effectLst/>
              </a:rPr>
              <a:t>tedavi</a:t>
            </a:r>
            <a:r>
              <a:rPr lang="en-US" sz="4800" dirty="0" smtClean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</a:schemeClr>
                </a:solidFill>
                <a:effectLst/>
              </a:rPr>
              <a:t>seçenekleri</a:t>
            </a:r>
            <a:endParaRPr lang="en-US" sz="4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5105400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Uzm. Dr. Burçin Karamustafaoğlu Balcı</a:t>
            </a:r>
          </a:p>
          <a:p>
            <a:pPr algn="ctr"/>
            <a:r>
              <a:rPr lang="tr-T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İstanbul Üniversitesi, İstanbul Tıp Fakültesi,</a:t>
            </a:r>
          </a:p>
          <a:p>
            <a:pPr algn="ctr"/>
            <a:r>
              <a:rPr lang="tr-T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Kadın Hastalıkları ve Doğum Anabilim Dalı</a:t>
            </a:r>
          </a:p>
          <a:p>
            <a:pPr algn="ctr"/>
            <a:r>
              <a:rPr lang="tr-T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Reprodüktif</a:t>
            </a:r>
            <a:r>
              <a:rPr lang="tr-T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Endokrinoloji ve </a:t>
            </a:r>
            <a:r>
              <a:rPr lang="tr-T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İnfertilite</a:t>
            </a:r>
            <a:r>
              <a:rPr lang="tr-T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Bilim Dalı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888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88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84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383163"/>
            <a:ext cx="8229600" cy="1143000"/>
          </a:xfrm>
        </p:spPr>
        <p:txBody>
          <a:bodyPr/>
          <a:lstStyle/>
          <a:p>
            <a:r>
              <a:rPr lang="tr-TR" dirty="0" err="1" smtClean="0"/>
              <a:t>Dienogest</a:t>
            </a:r>
            <a:r>
              <a:rPr lang="tr-TR" dirty="0" smtClean="0"/>
              <a:t> içeren ilaçlar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38912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2 mg </a:t>
            </a:r>
            <a:r>
              <a:rPr lang="tr-TR" dirty="0" err="1" smtClean="0"/>
              <a:t>dienogest</a:t>
            </a:r>
            <a:r>
              <a:rPr lang="tr-TR" dirty="0" smtClean="0"/>
              <a:t>, 28 </a:t>
            </a:r>
            <a:r>
              <a:rPr lang="tr-TR" dirty="0" err="1" smtClean="0"/>
              <a:t>tb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KOK içerisinde 2-3 mg </a:t>
            </a:r>
            <a:r>
              <a:rPr lang="tr-TR" dirty="0" err="1" smtClean="0"/>
              <a:t>dienogest</a:t>
            </a:r>
            <a:r>
              <a:rPr lang="tr-TR" dirty="0"/>
              <a:t> </a:t>
            </a:r>
            <a:r>
              <a:rPr lang="tr-TR" dirty="0" smtClean="0"/>
              <a:t>26+2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KOK içerisinde 2 mg </a:t>
            </a:r>
            <a:r>
              <a:rPr lang="tr-TR" dirty="0" err="1" smtClean="0"/>
              <a:t>dienogest</a:t>
            </a:r>
            <a:r>
              <a:rPr lang="tr-TR" dirty="0" smtClean="0"/>
              <a:t> 21 </a:t>
            </a:r>
            <a:r>
              <a:rPr lang="tr-TR" dirty="0" err="1" smtClean="0"/>
              <a:t>tb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HRT formunda, 2 mg </a:t>
            </a:r>
            <a:r>
              <a:rPr lang="tr-TR" dirty="0" err="1" smtClean="0"/>
              <a:t>dienogest</a:t>
            </a:r>
            <a:r>
              <a:rPr lang="tr-TR" dirty="0" smtClean="0"/>
              <a:t>, 28 </a:t>
            </a:r>
            <a:r>
              <a:rPr lang="tr-TR" dirty="0" err="1" smtClean="0"/>
              <a:t>tb</a:t>
            </a:r>
            <a:r>
              <a:rPr lang="tr-TR" dirty="0" smtClean="0"/>
              <a:t> 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visanne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1857225" cy="123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qlairista ile ilgili görsel sonucu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76667"/>
            <a:ext cx="1664860" cy="10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07" y="3914758"/>
            <a:ext cx="2286579" cy="109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91" y="5060918"/>
            <a:ext cx="2474590" cy="180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1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712288"/>
            <a:ext cx="8229600" cy="4389120"/>
          </a:xfrm>
        </p:spPr>
        <p:txBody>
          <a:bodyPr/>
          <a:lstStyle/>
          <a:p>
            <a:r>
              <a:rPr lang="tr-TR" dirty="0" smtClean="0"/>
              <a:t>2 mg </a:t>
            </a:r>
            <a:r>
              <a:rPr lang="tr-TR" dirty="0" err="1" smtClean="0"/>
              <a:t>Dienogest</a:t>
            </a:r>
            <a:r>
              <a:rPr lang="tr-TR" dirty="0" smtClean="0"/>
              <a:t>, 28 </a:t>
            </a:r>
            <a:r>
              <a:rPr lang="tr-TR" dirty="0" err="1" smtClean="0"/>
              <a:t>tb</a:t>
            </a:r>
            <a:r>
              <a:rPr lang="tr-TR" dirty="0" smtClean="0"/>
              <a:t>,</a:t>
            </a:r>
          </a:p>
          <a:p>
            <a:r>
              <a:rPr lang="tr-TR" dirty="0" smtClean="0"/>
              <a:t>OKS değil,</a:t>
            </a:r>
          </a:p>
          <a:p>
            <a:r>
              <a:rPr lang="tr-TR" dirty="0" smtClean="0"/>
              <a:t>Adetin ilk günü başlamalı,</a:t>
            </a:r>
          </a:p>
          <a:p>
            <a:r>
              <a:rPr lang="tr-TR" dirty="0" smtClean="0"/>
              <a:t>Adet düzensizliği özellikle ilk 3 ay olabilir.</a:t>
            </a:r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1857225" cy="123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00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76672"/>
            <a:ext cx="9073008" cy="169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96" y="2519943"/>
            <a:ext cx="45720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77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76672"/>
            <a:ext cx="9073008" cy="169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45390"/>
            <a:ext cx="6048672" cy="348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>
            <a:off x="6732240" y="3861048"/>
            <a:ext cx="648072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7400769" y="3399383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Aynı doz </a:t>
            </a:r>
            <a:r>
              <a:rPr lang="tr-TR" dirty="0" err="1" smtClean="0"/>
              <a:t>dienogest</a:t>
            </a:r>
            <a:r>
              <a:rPr lang="tr-TR" dirty="0" smtClean="0"/>
              <a:t> içeren OKS geç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9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103512"/>
          </a:xfrm>
        </p:spPr>
        <p:txBody>
          <a:bodyPr/>
          <a:lstStyle/>
          <a:p>
            <a:r>
              <a:rPr lang="tr-TR" dirty="0" smtClean="0"/>
              <a:t>Kist çapı küçüldü (</a:t>
            </a:r>
            <a:r>
              <a:rPr lang="tr-TR" dirty="0" err="1" smtClean="0"/>
              <a:t>bilateral</a:t>
            </a:r>
            <a:r>
              <a:rPr lang="tr-TR" dirty="0" smtClean="0"/>
              <a:t> / </a:t>
            </a:r>
            <a:r>
              <a:rPr lang="tr-TR" dirty="0" err="1" smtClean="0"/>
              <a:t>unilateral</a:t>
            </a:r>
            <a:r>
              <a:rPr lang="tr-TR" dirty="0" smtClean="0"/>
              <a:t>),</a:t>
            </a:r>
          </a:p>
          <a:p>
            <a:r>
              <a:rPr lang="tr-TR" dirty="0" smtClean="0"/>
              <a:t>Ağrı şikayetleri geriledi.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9" y="332656"/>
            <a:ext cx="9003541" cy="338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63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89597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48337"/>
            <a:ext cx="3444457" cy="12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87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95936" y="2492896"/>
            <a:ext cx="4474840" cy="1143000"/>
          </a:xfrm>
        </p:spPr>
        <p:txBody>
          <a:bodyPr/>
          <a:lstStyle/>
          <a:p>
            <a:r>
              <a:rPr lang="tr-TR" dirty="0" smtClean="0"/>
              <a:t>VISADO çalışması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19536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12-18 yaş arası </a:t>
            </a:r>
            <a:r>
              <a:rPr lang="tr-TR" dirty="0" err="1" smtClean="0"/>
              <a:t>adolesanlarda</a:t>
            </a:r>
            <a:r>
              <a:rPr lang="tr-TR" dirty="0" smtClean="0"/>
              <a:t> 2 mg / gün </a:t>
            </a:r>
            <a:r>
              <a:rPr lang="tr-TR" dirty="0" err="1" smtClean="0"/>
              <a:t>dienogest</a:t>
            </a:r>
            <a:r>
              <a:rPr lang="tr-TR" dirty="0" smtClean="0"/>
              <a:t> erişkinler ile benzer oranlarda klinik iyileşme sağlıyor fakat BMD azalıyor ve kısmi olarak geri dönüyor.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79533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327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071563"/>
            <a:ext cx="83724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64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/>
          <a:lstStyle/>
          <a:p>
            <a:pPr lvl="0">
              <a:defRPr sz="1800"/>
            </a:pPr>
            <a:r>
              <a:rPr lang="en-US" sz="2800" dirty="0" err="1"/>
              <a:t>Dismenore</a:t>
            </a:r>
            <a:r>
              <a:rPr lang="en-US" sz="2800" dirty="0"/>
              <a:t> </a:t>
            </a:r>
            <a:r>
              <a:rPr lang="en-US" sz="2800" dirty="0" err="1"/>
              <a:t>tedavisinde</a:t>
            </a:r>
            <a:r>
              <a:rPr lang="en-US" sz="2800" dirty="0"/>
              <a:t> </a:t>
            </a:r>
            <a:r>
              <a:rPr lang="en-US" sz="2800" dirty="0" err="1"/>
              <a:t>etkin</a:t>
            </a:r>
            <a:endParaRPr lang="en-US" sz="2800" dirty="0"/>
          </a:p>
          <a:p>
            <a:pPr lvl="0">
              <a:defRPr sz="1800"/>
            </a:pPr>
            <a:r>
              <a:rPr lang="en-US" sz="2800" dirty="0" err="1" smtClean="0"/>
              <a:t>Menstruel</a:t>
            </a:r>
            <a:r>
              <a:rPr lang="en-US" sz="2800" dirty="0" smtClean="0"/>
              <a:t> </a:t>
            </a:r>
            <a:r>
              <a:rPr lang="en-US" sz="2800" dirty="0" err="1"/>
              <a:t>olmayan</a:t>
            </a:r>
            <a:r>
              <a:rPr lang="en-US" sz="2800" dirty="0"/>
              <a:t> </a:t>
            </a:r>
            <a:r>
              <a:rPr lang="en-US" sz="2800" dirty="0" err="1"/>
              <a:t>pelvik</a:t>
            </a:r>
            <a:r>
              <a:rPr lang="en-US" sz="2800" dirty="0"/>
              <a:t> </a:t>
            </a:r>
            <a:r>
              <a:rPr lang="en-US" sz="2800" dirty="0" err="1"/>
              <a:t>ağrı</a:t>
            </a:r>
            <a:r>
              <a:rPr lang="en-US" sz="2800" dirty="0"/>
              <a:t> </a:t>
            </a:r>
            <a:r>
              <a:rPr lang="en-US" sz="2800" dirty="0" err="1"/>
              <a:t>tedavisinde</a:t>
            </a:r>
            <a:r>
              <a:rPr lang="en-US" sz="2800" dirty="0"/>
              <a:t> </a:t>
            </a:r>
            <a:r>
              <a:rPr lang="en-US" sz="2800" dirty="0" err="1"/>
              <a:t>etkin</a:t>
            </a:r>
            <a:endParaRPr lang="en-US" sz="2800" dirty="0"/>
          </a:p>
          <a:p>
            <a:pPr lvl="0">
              <a:defRPr sz="1800"/>
            </a:pPr>
            <a:r>
              <a:rPr lang="en-US" sz="2800" dirty="0" err="1" smtClean="0"/>
              <a:t>Endometri</a:t>
            </a:r>
            <a:r>
              <a:rPr lang="tr-TR" sz="2800" dirty="0" smtClean="0"/>
              <a:t>o</a:t>
            </a:r>
            <a:r>
              <a:rPr lang="en-US" sz="2800" dirty="0" err="1" smtClean="0"/>
              <a:t>malarda</a:t>
            </a:r>
            <a:r>
              <a:rPr lang="en-US" sz="2800" dirty="0" smtClean="0"/>
              <a:t> </a:t>
            </a:r>
            <a:r>
              <a:rPr lang="en-US" sz="2800" dirty="0" err="1"/>
              <a:t>küçülme</a:t>
            </a:r>
            <a:r>
              <a:rPr lang="en-US" sz="2800" dirty="0"/>
              <a:t> </a:t>
            </a:r>
            <a:endParaRPr lang="tr-TR" sz="2800" dirty="0" smtClean="0"/>
          </a:p>
          <a:p>
            <a:pPr lvl="0">
              <a:defRPr sz="1800"/>
            </a:pPr>
            <a:endParaRPr lang="tr-TR" sz="2800" dirty="0"/>
          </a:p>
          <a:p>
            <a:pPr lvl="8">
              <a:defRPr sz="1800"/>
            </a:pPr>
            <a:r>
              <a:rPr lang="en-US" dirty="0" smtClean="0"/>
              <a:t>(</a:t>
            </a:r>
            <a:r>
              <a:rPr lang="en-US" dirty="0"/>
              <a:t>Harada T et al, </a:t>
            </a:r>
            <a:r>
              <a:rPr lang="en-US" dirty="0" err="1"/>
              <a:t>Fertil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, 2008)</a:t>
            </a:r>
          </a:p>
          <a:p>
            <a:endParaRPr lang="en-US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dirty="0" smtClean="0"/>
              <a:t>Kombine oral </a:t>
            </a:r>
            <a:r>
              <a:rPr lang="tr-TR" dirty="0" err="1" smtClean="0"/>
              <a:t>kontraseptifler</a:t>
            </a:r>
            <a:r>
              <a:rPr lang="tr-T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50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OKS 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err="1" smtClean="0"/>
              <a:t>endometrium</a:t>
            </a:r>
            <a:r>
              <a:rPr lang="tr-TR" dirty="0" smtClean="0"/>
              <a:t> incelir. 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err="1" smtClean="0"/>
              <a:t>araşidonik</a:t>
            </a:r>
            <a:r>
              <a:rPr lang="tr-TR" dirty="0" smtClean="0"/>
              <a:t> asidin </a:t>
            </a:r>
            <a:r>
              <a:rPr lang="tr-TR" dirty="0" err="1" smtClean="0"/>
              <a:t>prostaglandine</a:t>
            </a:r>
            <a:r>
              <a:rPr lang="tr-TR" dirty="0" smtClean="0"/>
              <a:t> dönüşümü azalır.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karın ağrısı azalır. </a:t>
            </a:r>
          </a:p>
          <a:p>
            <a:endParaRPr lang="en-US" dirty="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4139952" y="1916832"/>
            <a:ext cx="944116" cy="381000"/>
          </a:xfrm>
          <a:prstGeom prst="curvedDownArrow">
            <a:avLst>
              <a:gd name="adj1" fmla="val 84000"/>
              <a:gd name="adj2" fmla="val 16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4184172" y="2961410"/>
            <a:ext cx="944116" cy="381000"/>
          </a:xfrm>
          <a:prstGeom prst="curvedDownArrow">
            <a:avLst>
              <a:gd name="adj1" fmla="val 84000"/>
              <a:gd name="adj2" fmla="val 16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139952" y="3933056"/>
            <a:ext cx="944116" cy="381000"/>
          </a:xfrm>
          <a:prstGeom prst="curvedDownArrow">
            <a:avLst>
              <a:gd name="adj1" fmla="val 84000"/>
              <a:gd name="adj2" fmla="val 16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7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İdeal </a:t>
            </a:r>
            <a:r>
              <a:rPr lang="tr-TR" dirty="0" err="1" smtClean="0"/>
              <a:t>endometriozis</a:t>
            </a:r>
            <a:r>
              <a:rPr lang="tr-TR" dirty="0" smtClean="0"/>
              <a:t> ilacı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Ağrıyı geçiren,</a:t>
            </a:r>
          </a:p>
          <a:p>
            <a:r>
              <a:rPr lang="tr-TR" dirty="0" smtClean="0"/>
              <a:t>Odakları </a:t>
            </a:r>
            <a:r>
              <a:rPr lang="tr-TR" dirty="0" err="1" smtClean="0"/>
              <a:t>inaktive</a:t>
            </a:r>
            <a:r>
              <a:rPr lang="tr-TR" dirty="0" smtClean="0"/>
              <a:t> eden,</a:t>
            </a:r>
          </a:p>
          <a:p>
            <a:r>
              <a:rPr lang="tr-TR" dirty="0" smtClean="0"/>
              <a:t>Yeni odak oluşmasını önleyen,</a:t>
            </a:r>
          </a:p>
          <a:p>
            <a:r>
              <a:rPr lang="tr-TR" dirty="0" smtClean="0"/>
              <a:t>İlacı kesince </a:t>
            </a:r>
            <a:r>
              <a:rPr lang="tr-TR" dirty="0" err="1" smtClean="0"/>
              <a:t>rekürrensin</a:t>
            </a:r>
            <a:r>
              <a:rPr lang="tr-TR" dirty="0" smtClean="0"/>
              <a:t> olmadığı,</a:t>
            </a:r>
          </a:p>
          <a:p>
            <a:r>
              <a:rPr lang="tr-TR" dirty="0" smtClean="0"/>
              <a:t>Ekonomik,</a:t>
            </a:r>
          </a:p>
          <a:p>
            <a:r>
              <a:rPr lang="tr-TR" dirty="0" err="1" smtClean="0"/>
              <a:t>Fertiliteyi</a:t>
            </a:r>
            <a:r>
              <a:rPr lang="tr-TR" dirty="0" smtClean="0"/>
              <a:t> önlemeyen ve </a:t>
            </a:r>
            <a:r>
              <a:rPr lang="tr-TR" dirty="0" err="1" smtClean="0"/>
              <a:t>fetal</a:t>
            </a:r>
            <a:r>
              <a:rPr lang="tr-TR" dirty="0" smtClean="0"/>
              <a:t> yan etkisi olmayan,</a:t>
            </a:r>
          </a:p>
          <a:p>
            <a:r>
              <a:rPr lang="tr-TR" dirty="0" smtClean="0"/>
              <a:t>Yan etkisi az,</a:t>
            </a:r>
          </a:p>
          <a:p>
            <a:r>
              <a:rPr lang="tr-TR" dirty="0" smtClean="0"/>
              <a:t>Ekonomik.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02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839816"/>
          </a:xfrm>
        </p:spPr>
        <p:txBody>
          <a:bodyPr/>
          <a:lstStyle/>
          <a:p>
            <a:r>
              <a:rPr lang="tr-TR" dirty="0" smtClean="0"/>
              <a:t>ACOG, ASRM, ESHRE </a:t>
            </a:r>
            <a:r>
              <a:rPr lang="tr-TR" dirty="0" err="1" smtClean="0"/>
              <a:t>endometriozise</a:t>
            </a:r>
            <a:r>
              <a:rPr lang="tr-TR" dirty="0" smtClean="0"/>
              <a:t> bağlı </a:t>
            </a:r>
            <a:r>
              <a:rPr lang="tr-TR" dirty="0" err="1" smtClean="0"/>
              <a:t>dismenore</a:t>
            </a:r>
            <a:r>
              <a:rPr lang="tr-TR" dirty="0" smtClean="0"/>
              <a:t> </a:t>
            </a:r>
            <a:r>
              <a:rPr lang="tr-TR" dirty="0" err="1" smtClean="0"/>
              <a:t>NSAIDs</a:t>
            </a:r>
            <a:r>
              <a:rPr lang="tr-TR" dirty="0" smtClean="0"/>
              <a:t> cevap vermiyorsa ilk seçenek OKS diyor.</a:t>
            </a:r>
          </a:p>
          <a:p>
            <a:r>
              <a:rPr lang="tr-TR" dirty="0" smtClean="0"/>
              <a:t>Östrojen kullanımına </a:t>
            </a:r>
            <a:r>
              <a:rPr lang="tr-TR" dirty="0" err="1" smtClean="0"/>
              <a:t>kontrendikasyon</a:t>
            </a:r>
            <a:r>
              <a:rPr lang="tr-TR" dirty="0" smtClean="0"/>
              <a:t> varsa ilk sırayı </a:t>
            </a:r>
            <a:r>
              <a:rPr lang="tr-TR" dirty="0" err="1" smtClean="0"/>
              <a:t>progestinler</a:t>
            </a:r>
            <a:r>
              <a:rPr lang="tr-TR" dirty="0" smtClean="0"/>
              <a:t> alıyor.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Acaba her hastada ilk seçenek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progestinler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olmalı?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37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689105" cy="320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4581128"/>
            <a:ext cx="9157676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Düz Bağlayıcı 4"/>
          <p:cNvCxnSpPr/>
          <p:nvPr/>
        </p:nvCxnSpPr>
        <p:spPr>
          <a:xfrm>
            <a:off x="0" y="5877272"/>
            <a:ext cx="26277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938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err="1" smtClean="0"/>
              <a:t>Endometriozis</a:t>
            </a:r>
            <a:r>
              <a:rPr lang="tr-TR" sz="4400" dirty="0" smtClean="0"/>
              <a:t> – </a:t>
            </a:r>
            <a:r>
              <a:rPr lang="tr-TR" sz="4400" dirty="0" err="1" smtClean="0"/>
              <a:t>progesteron</a:t>
            </a:r>
            <a:r>
              <a:rPr lang="tr-TR" sz="4400" dirty="0" smtClean="0"/>
              <a:t> direnci</a:t>
            </a:r>
            <a:endParaRPr lang="en-US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 </a:t>
            </a:r>
            <a:r>
              <a:rPr lang="tr-TR" dirty="0" err="1" smtClean="0"/>
              <a:t>e+p</a:t>
            </a:r>
            <a:r>
              <a:rPr lang="tr-TR" dirty="0" smtClean="0"/>
              <a:t> verince e </a:t>
            </a:r>
            <a:r>
              <a:rPr lang="tr-TR" dirty="0" err="1" smtClean="0"/>
              <a:t>dominansı</a:t>
            </a:r>
            <a:r>
              <a:rPr lang="tr-TR" dirty="0" smtClean="0"/>
              <a:t>?</a:t>
            </a:r>
          </a:p>
          <a:p>
            <a:endParaRPr lang="tr-TR" dirty="0"/>
          </a:p>
          <a:p>
            <a:r>
              <a:rPr lang="tr-TR" dirty="0" smtClean="0"/>
              <a:t>Halen OKS kullananlarda </a:t>
            </a:r>
            <a:r>
              <a:rPr lang="tr-TR" dirty="0" err="1" smtClean="0"/>
              <a:t>endometriozis</a:t>
            </a:r>
            <a:r>
              <a:rPr lang="tr-TR" dirty="0" smtClean="0"/>
              <a:t> riski az fakat </a:t>
            </a:r>
          </a:p>
          <a:p>
            <a:r>
              <a:rPr lang="tr-TR" dirty="0" smtClean="0"/>
              <a:t>Eski OKS kullananlarda </a:t>
            </a:r>
            <a:r>
              <a:rPr lang="tr-TR" dirty="0" err="1" smtClean="0"/>
              <a:t>endometriozis</a:t>
            </a:r>
            <a:r>
              <a:rPr lang="tr-TR" dirty="0" smtClean="0"/>
              <a:t> riski fazla.</a:t>
            </a:r>
          </a:p>
          <a:p>
            <a:endParaRPr lang="tr-TR" dirty="0" smtClean="0"/>
          </a:p>
          <a:p>
            <a:r>
              <a:rPr lang="it-IT" sz="1200" dirty="0"/>
              <a:t>Vercellini P, Eskenazi B, Consonni D, Somigliana E, Parazzini F, Abbiati A</a:t>
            </a:r>
            <a:r>
              <a:rPr lang="it-IT" sz="1200" dirty="0" smtClean="0"/>
              <a:t>,</a:t>
            </a:r>
            <a:r>
              <a:rPr lang="tr-TR" sz="1200" dirty="0" smtClean="0"/>
              <a:t> </a:t>
            </a:r>
            <a:r>
              <a:rPr lang="en-US" sz="1200" dirty="0" smtClean="0"/>
              <a:t>et </a:t>
            </a:r>
            <a:r>
              <a:rPr lang="en-US" sz="1200" dirty="0"/>
              <a:t>al. Oral contraceptives and risk of endometriosis: a systematic </a:t>
            </a:r>
            <a:r>
              <a:rPr lang="en-US" sz="1200" dirty="0" smtClean="0"/>
              <a:t>review</a:t>
            </a:r>
            <a:r>
              <a:rPr lang="tr-TR" sz="1200" dirty="0" smtClean="0"/>
              <a:t> </a:t>
            </a:r>
            <a:r>
              <a:rPr lang="en-US" sz="1200" dirty="0" smtClean="0"/>
              <a:t>and </a:t>
            </a:r>
            <a:r>
              <a:rPr lang="en-US" sz="1200" dirty="0"/>
              <a:t>meta-analysis. Hum </a:t>
            </a:r>
            <a:r>
              <a:rPr lang="en-US" sz="1200" dirty="0" err="1"/>
              <a:t>Reprod</a:t>
            </a:r>
            <a:r>
              <a:rPr lang="en-US" sz="1200" dirty="0"/>
              <a:t> Update 2011;17:159–70.</a:t>
            </a:r>
          </a:p>
          <a:p>
            <a:r>
              <a:rPr lang="en-US" sz="1200" dirty="0" err="1" smtClean="0"/>
              <a:t>Chapron</a:t>
            </a:r>
            <a:r>
              <a:rPr lang="en-US" sz="1200" dirty="0" smtClean="0"/>
              <a:t> </a:t>
            </a:r>
            <a:r>
              <a:rPr lang="en-US" sz="1200" dirty="0"/>
              <a:t>C, Souza C, Borghese B, </a:t>
            </a:r>
            <a:r>
              <a:rPr lang="en-US" sz="1200" dirty="0" err="1"/>
              <a:t>Lafay-Pillet</a:t>
            </a:r>
            <a:r>
              <a:rPr lang="en-US" sz="1200" dirty="0"/>
              <a:t> MC, </a:t>
            </a:r>
            <a:r>
              <a:rPr lang="en-US" sz="1200" dirty="0" err="1"/>
              <a:t>Santulli</a:t>
            </a:r>
            <a:r>
              <a:rPr lang="en-US" sz="1200" dirty="0"/>
              <a:t> P, </a:t>
            </a:r>
            <a:r>
              <a:rPr lang="en-US" sz="1200" dirty="0" err="1"/>
              <a:t>Bijaoui</a:t>
            </a:r>
            <a:r>
              <a:rPr lang="en-US" sz="1200" dirty="0"/>
              <a:t> G</a:t>
            </a:r>
            <a:r>
              <a:rPr lang="en-US" sz="1200" dirty="0" smtClean="0"/>
              <a:t>,</a:t>
            </a:r>
            <a:r>
              <a:rPr lang="tr-TR" sz="1200" dirty="0" smtClean="0"/>
              <a:t> </a:t>
            </a:r>
            <a:r>
              <a:rPr lang="en-US" sz="1200" dirty="0" smtClean="0"/>
              <a:t>et </a:t>
            </a:r>
            <a:r>
              <a:rPr lang="en-US" sz="1200" dirty="0"/>
              <a:t>al. Oral contraceptives and endometriosis: the past use of oral </a:t>
            </a:r>
            <a:r>
              <a:rPr lang="en-US" sz="1200" dirty="0" smtClean="0"/>
              <a:t>contraceptives</a:t>
            </a:r>
            <a:r>
              <a:rPr lang="tr-TR" sz="1200" dirty="0" smtClean="0"/>
              <a:t> </a:t>
            </a:r>
            <a:r>
              <a:rPr lang="en-US" sz="1200" dirty="0" smtClean="0"/>
              <a:t>for </a:t>
            </a:r>
            <a:r>
              <a:rPr lang="en-US" sz="1200" dirty="0"/>
              <a:t>treating severe primary dysmenorrhea is associated with </a:t>
            </a:r>
            <a:r>
              <a:rPr lang="en-US" sz="1200" dirty="0" smtClean="0"/>
              <a:t>endometriosis,</a:t>
            </a:r>
            <a:r>
              <a:rPr lang="tr-TR" sz="1200" dirty="0" smtClean="0"/>
              <a:t> </a:t>
            </a:r>
            <a:r>
              <a:rPr lang="en-US" sz="1200" dirty="0" smtClean="0"/>
              <a:t>especially </a:t>
            </a:r>
            <a:r>
              <a:rPr lang="en-US" sz="1200" dirty="0"/>
              <a:t>deep infiltrating endometriosis. Hum </a:t>
            </a:r>
            <a:r>
              <a:rPr lang="en-US" sz="1200" dirty="0" err="1"/>
              <a:t>Reprod</a:t>
            </a:r>
            <a:r>
              <a:rPr lang="en-US" sz="1200" dirty="0"/>
              <a:t> 2011;26</a:t>
            </a:r>
            <a:r>
              <a:rPr lang="en-US" sz="1200" dirty="0" smtClean="0"/>
              <a:t>:</a:t>
            </a:r>
            <a:r>
              <a:rPr lang="tr-TR" sz="1200" dirty="0" smtClean="0"/>
              <a:t> </a:t>
            </a:r>
            <a:r>
              <a:rPr lang="en-US" sz="1200" dirty="0" smtClean="0"/>
              <a:t>2028–35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888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Mg / gün dozlarında </a:t>
            </a:r>
            <a:r>
              <a:rPr lang="tr-TR" dirty="0" err="1" smtClean="0"/>
              <a:t>ovülasyonu</a:t>
            </a:r>
            <a:r>
              <a:rPr lang="tr-TR" dirty="0" smtClean="0"/>
              <a:t> </a:t>
            </a:r>
            <a:r>
              <a:rPr lang="tr-TR" dirty="0" err="1" smtClean="0"/>
              <a:t>inhibe</a:t>
            </a:r>
            <a:r>
              <a:rPr lang="tr-TR" dirty="0" smtClean="0"/>
              <a:t> eder,</a:t>
            </a:r>
          </a:p>
          <a:p>
            <a:r>
              <a:rPr lang="tr-TR" dirty="0" err="1" smtClean="0"/>
              <a:t>Gonadotropin</a:t>
            </a:r>
            <a:r>
              <a:rPr lang="tr-TR" dirty="0" smtClean="0"/>
              <a:t> </a:t>
            </a:r>
            <a:r>
              <a:rPr lang="tr-TR" dirty="0" err="1" smtClean="0"/>
              <a:t>sekresyonunu</a:t>
            </a:r>
            <a:r>
              <a:rPr lang="tr-TR" dirty="0" smtClean="0"/>
              <a:t> önler,</a:t>
            </a:r>
          </a:p>
          <a:p>
            <a:r>
              <a:rPr lang="tr-TR" dirty="0" err="1" smtClean="0"/>
              <a:t>Hipoöstrojenemik</a:t>
            </a:r>
            <a:r>
              <a:rPr lang="tr-TR" dirty="0" smtClean="0"/>
              <a:t> ortam oluşturur,</a:t>
            </a:r>
          </a:p>
          <a:p>
            <a:r>
              <a:rPr lang="tr-TR" dirty="0" smtClean="0"/>
              <a:t>Anti </a:t>
            </a:r>
            <a:r>
              <a:rPr lang="tr-TR" dirty="0" err="1" smtClean="0"/>
              <a:t>enflamatuardır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Anti </a:t>
            </a:r>
            <a:r>
              <a:rPr lang="tr-TR" dirty="0" err="1" smtClean="0"/>
              <a:t>anjiogeniktir</a:t>
            </a:r>
            <a:r>
              <a:rPr lang="tr-TR" dirty="0" smtClean="0"/>
              <a:t>.</a:t>
            </a:r>
          </a:p>
          <a:p>
            <a:endParaRPr lang="en-US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tr-TR" sz="4400" dirty="0" err="1" smtClean="0"/>
              <a:t>Progesteron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20414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7163"/>
            <a:ext cx="9144000" cy="357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Bağlayıcı 2"/>
          <p:cNvCxnSpPr/>
          <p:nvPr/>
        </p:nvCxnSpPr>
        <p:spPr>
          <a:xfrm>
            <a:off x="5004048" y="5013176"/>
            <a:ext cx="144016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425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8"/>
            <a:ext cx="9047472" cy="596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843808" y="6021288"/>
            <a:ext cx="576064" cy="532832"/>
          </a:xfrm>
          <a:prstGeom prst="ellipse">
            <a:avLst/>
          </a:prstGeom>
          <a:solidFill>
            <a:srgbClr val="C00000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76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Antiprogestin</a:t>
            </a:r>
            <a:r>
              <a:rPr lang="tr-TR" dirty="0" smtClean="0"/>
              <a:t> - </a:t>
            </a:r>
            <a:r>
              <a:rPr lang="tr-TR" dirty="0" err="1" smtClean="0"/>
              <a:t>Gestrinon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4389120"/>
          </a:xfrm>
        </p:spPr>
        <p:txBody>
          <a:bodyPr/>
          <a:lstStyle/>
          <a:p>
            <a:r>
              <a:rPr lang="tr-TR" dirty="0" smtClean="0"/>
              <a:t>19 </a:t>
            </a:r>
            <a:r>
              <a:rPr lang="tr-TR" dirty="0" err="1" smtClean="0"/>
              <a:t>nortestosteron</a:t>
            </a:r>
            <a:r>
              <a:rPr lang="tr-TR" dirty="0" smtClean="0"/>
              <a:t> </a:t>
            </a:r>
            <a:r>
              <a:rPr lang="tr-TR" dirty="0" err="1" smtClean="0"/>
              <a:t>derivesi</a:t>
            </a:r>
            <a:r>
              <a:rPr lang="tr-TR" dirty="0" smtClean="0"/>
              <a:t>.</a:t>
            </a:r>
          </a:p>
          <a:p>
            <a:r>
              <a:rPr lang="tr-TR" dirty="0" smtClean="0"/>
              <a:t>FSH ve LH piklerini önler, </a:t>
            </a:r>
            <a:r>
              <a:rPr lang="tr-TR" dirty="0" err="1" smtClean="0"/>
              <a:t>sHBG</a:t>
            </a:r>
            <a:r>
              <a:rPr lang="tr-TR" dirty="0" smtClean="0"/>
              <a:t> azaltır ve </a:t>
            </a:r>
            <a:r>
              <a:rPr lang="tr-TR" dirty="0" err="1" smtClean="0"/>
              <a:t>free</a:t>
            </a:r>
            <a:r>
              <a:rPr lang="tr-TR" dirty="0" smtClean="0"/>
              <a:t> testosteron arttırır.</a:t>
            </a:r>
          </a:p>
          <a:p>
            <a:r>
              <a:rPr lang="tr-TR" dirty="0" err="1" smtClean="0"/>
              <a:t>Androjenik</a:t>
            </a:r>
            <a:r>
              <a:rPr lang="tr-TR" dirty="0" smtClean="0"/>
              <a:t>, </a:t>
            </a:r>
            <a:r>
              <a:rPr lang="tr-TR" dirty="0" err="1" smtClean="0"/>
              <a:t>antiprogestajenik</a:t>
            </a:r>
            <a:r>
              <a:rPr lang="tr-TR" dirty="0" smtClean="0"/>
              <a:t>, </a:t>
            </a:r>
            <a:r>
              <a:rPr lang="tr-TR" dirty="0" err="1" smtClean="0"/>
              <a:t>antiöstrojenik</a:t>
            </a:r>
            <a:r>
              <a:rPr lang="tr-TR" dirty="0" smtClean="0"/>
              <a:t>, </a:t>
            </a:r>
            <a:r>
              <a:rPr lang="tr-TR" dirty="0" err="1" smtClean="0"/>
              <a:t>antigonadotropik</a:t>
            </a:r>
            <a:r>
              <a:rPr lang="tr-TR" dirty="0" smtClean="0"/>
              <a:t>.</a:t>
            </a:r>
          </a:p>
          <a:p>
            <a:r>
              <a:rPr lang="tr-TR" dirty="0" smtClean="0"/>
              <a:t>Doz 2,5 mg / haftada 2 defa.</a:t>
            </a:r>
          </a:p>
          <a:p>
            <a:endParaRPr lang="tr-TR" dirty="0"/>
          </a:p>
          <a:p>
            <a:r>
              <a:rPr lang="tr-TR" dirty="0" smtClean="0"/>
              <a:t>Ülkemizde yok.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685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GnRH</a:t>
            </a:r>
            <a:r>
              <a:rPr lang="tr-TR" dirty="0" smtClean="0"/>
              <a:t> analogları</a:t>
            </a:r>
            <a:br>
              <a:rPr lang="tr-TR" dirty="0" smtClean="0"/>
            </a:br>
            <a:r>
              <a:rPr lang="en-US" sz="2200" dirty="0" err="1"/>
              <a:t>nafarelin</a:t>
            </a:r>
            <a:r>
              <a:rPr lang="en-US" sz="2200" dirty="0" smtClean="0"/>
              <a:t>,</a:t>
            </a:r>
            <a:r>
              <a:rPr lang="tr-TR" sz="2200" dirty="0" smtClean="0"/>
              <a:t> </a:t>
            </a:r>
            <a:r>
              <a:rPr lang="en-US" sz="2200" dirty="0" err="1" smtClean="0"/>
              <a:t>leuprolide</a:t>
            </a:r>
            <a:r>
              <a:rPr lang="en-US" sz="2200" dirty="0"/>
              <a:t>, </a:t>
            </a:r>
            <a:r>
              <a:rPr lang="en-US" sz="2200" dirty="0" err="1"/>
              <a:t>buserelin</a:t>
            </a:r>
            <a:r>
              <a:rPr lang="en-US" sz="2200" dirty="0"/>
              <a:t>, </a:t>
            </a:r>
            <a:r>
              <a:rPr lang="en-US" sz="2200" dirty="0" err="1" smtClean="0"/>
              <a:t>goserelin</a:t>
            </a:r>
            <a:r>
              <a:rPr lang="tr-TR" sz="2200" dirty="0"/>
              <a:t>,</a:t>
            </a:r>
            <a:r>
              <a:rPr lang="en-US" sz="2200" dirty="0" smtClean="0"/>
              <a:t> </a:t>
            </a:r>
            <a:r>
              <a:rPr lang="en-US" sz="2200" dirty="0" err="1"/>
              <a:t>triptorelin</a:t>
            </a:r>
            <a:endParaRPr lang="en-US" sz="2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482" y="2060848"/>
            <a:ext cx="8784976" cy="4389120"/>
          </a:xfrm>
        </p:spPr>
        <p:txBody>
          <a:bodyPr>
            <a:normAutofit/>
          </a:bodyPr>
          <a:lstStyle/>
          <a:p>
            <a:r>
              <a:rPr lang="tr-TR" dirty="0" smtClean="0"/>
              <a:t>Hipofizdeki </a:t>
            </a:r>
            <a:r>
              <a:rPr lang="tr-TR" dirty="0" err="1" smtClean="0"/>
              <a:t>GnRH</a:t>
            </a:r>
            <a:r>
              <a:rPr lang="tr-TR" dirty="0" smtClean="0"/>
              <a:t> reseptörlerinin </a:t>
            </a:r>
            <a:r>
              <a:rPr lang="tr-TR" dirty="0" err="1" smtClean="0"/>
              <a:t>desensitizasyonu</a:t>
            </a:r>
            <a:r>
              <a:rPr lang="tr-TR" dirty="0" smtClean="0"/>
              <a:t> ve </a:t>
            </a:r>
            <a:r>
              <a:rPr lang="tr-TR" dirty="0" err="1" smtClean="0"/>
              <a:t>down</a:t>
            </a:r>
            <a:r>
              <a:rPr lang="tr-TR" dirty="0" smtClean="0"/>
              <a:t>-regülasyonu ile FSH ve LH </a:t>
            </a:r>
            <a:r>
              <a:rPr lang="tr-TR" dirty="0" err="1" smtClean="0"/>
              <a:t>süpresyonu</a:t>
            </a:r>
            <a:r>
              <a:rPr lang="tr-TR" dirty="0" smtClean="0"/>
              <a:t>; sonuçta </a:t>
            </a:r>
            <a:r>
              <a:rPr lang="tr-TR" dirty="0" err="1" smtClean="0"/>
              <a:t>hipogonadotropik</a:t>
            </a:r>
            <a:r>
              <a:rPr lang="tr-TR" dirty="0" smtClean="0"/>
              <a:t> </a:t>
            </a:r>
            <a:r>
              <a:rPr lang="tr-TR" dirty="0" err="1" smtClean="0"/>
              <a:t>hipogonadizm</a:t>
            </a:r>
            <a:r>
              <a:rPr lang="tr-TR" dirty="0" smtClean="0"/>
              <a:t> tablosu oluşturur.</a:t>
            </a:r>
          </a:p>
          <a:p>
            <a:r>
              <a:rPr lang="tr-TR" dirty="0" err="1" smtClean="0"/>
              <a:t>Endometriotik</a:t>
            </a:r>
            <a:r>
              <a:rPr lang="tr-TR" dirty="0" smtClean="0"/>
              <a:t> odaklardaki </a:t>
            </a:r>
            <a:r>
              <a:rPr lang="tr-TR" dirty="0" err="1" smtClean="0"/>
              <a:t>vaskülariteyi</a:t>
            </a:r>
            <a:r>
              <a:rPr lang="tr-TR" dirty="0" smtClean="0"/>
              <a:t> ve </a:t>
            </a:r>
            <a:r>
              <a:rPr lang="tr-TR" dirty="0" err="1" smtClean="0"/>
              <a:t>enflamasyonu</a:t>
            </a:r>
            <a:r>
              <a:rPr lang="tr-TR" dirty="0" smtClean="0"/>
              <a:t> azaltır.</a:t>
            </a:r>
          </a:p>
          <a:p>
            <a:r>
              <a:rPr lang="tr-TR" dirty="0" err="1" smtClean="0"/>
              <a:t>Endometriotik</a:t>
            </a:r>
            <a:r>
              <a:rPr lang="tr-TR" dirty="0" smtClean="0"/>
              <a:t> odakların sayı ve aktivitelerini azaltır.</a:t>
            </a:r>
          </a:p>
          <a:p>
            <a:r>
              <a:rPr lang="tr-TR" dirty="0" smtClean="0"/>
              <a:t>Over kistinin çapını ve kist duvarının kalınlığını azaltır.</a:t>
            </a:r>
          </a:p>
          <a:p>
            <a:pPr lvl="6"/>
            <a:r>
              <a:rPr lang="tr-TR" dirty="0" smtClean="0"/>
              <a:t>ESHRE </a:t>
            </a:r>
            <a:r>
              <a:rPr lang="tr-TR" dirty="0"/>
              <a:t>2013 – cerrahi öncesi medikal tedavi gerekmez.</a:t>
            </a:r>
          </a:p>
          <a:p>
            <a:pPr lvl="6"/>
            <a:endParaRPr lang="tr-T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693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GnRH</a:t>
            </a:r>
            <a:r>
              <a:rPr lang="tr-TR" dirty="0" smtClean="0"/>
              <a:t> analogları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482" y="2060848"/>
            <a:ext cx="8784976" cy="4389120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Dezavantajı; </a:t>
            </a:r>
            <a:r>
              <a:rPr lang="tr-TR" dirty="0" err="1"/>
              <a:t>hipoöstrojenemik</a:t>
            </a:r>
            <a:r>
              <a:rPr lang="tr-TR" dirty="0"/>
              <a:t> duruma bağlı semptomları (</a:t>
            </a:r>
            <a:r>
              <a:rPr lang="tr-TR" dirty="0" err="1"/>
              <a:t>vazomotor</a:t>
            </a:r>
            <a:r>
              <a:rPr lang="tr-TR" dirty="0"/>
              <a:t> semptomlar, vajinal kuruluk, libido kaybı) ve osteoporoz                        </a:t>
            </a:r>
            <a:r>
              <a:rPr lang="tr-TR" dirty="0" err="1"/>
              <a:t>add-back</a:t>
            </a:r>
            <a:r>
              <a:rPr lang="tr-TR" dirty="0"/>
              <a:t> tedavi gereksinimi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>
            <a:off x="2411760" y="364502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39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Add-back</a:t>
            </a:r>
            <a:r>
              <a:rPr lang="tr-TR" dirty="0" smtClean="0"/>
              <a:t> tedavi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≤</a:t>
            </a:r>
            <a:r>
              <a:rPr lang="tr-TR" dirty="0" smtClean="0"/>
              <a:t> 3 ay ----- </a:t>
            </a:r>
            <a:r>
              <a:rPr lang="tr-TR" dirty="0" err="1" smtClean="0"/>
              <a:t>add</a:t>
            </a:r>
            <a:r>
              <a:rPr lang="tr-TR" dirty="0" smtClean="0"/>
              <a:t> </a:t>
            </a:r>
            <a:r>
              <a:rPr lang="tr-TR" dirty="0" err="1" smtClean="0"/>
              <a:t>back</a:t>
            </a:r>
            <a:r>
              <a:rPr lang="tr-TR" dirty="0" smtClean="0"/>
              <a:t> tedavi gerekmez.</a:t>
            </a:r>
          </a:p>
          <a:p>
            <a:r>
              <a:rPr lang="tr-TR" dirty="0" smtClean="0"/>
              <a:t>&gt; 6 ay ----- </a:t>
            </a:r>
            <a:r>
              <a:rPr lang="tr-TR" dirty="0" err="1" smtClean="0"/>
              <a:t>add</a:t>
            </a:r>
            <a:r>
              <a:rPr lang="tr-TR" dirty="0" smtClean="0"/>
              <a:t> </a:t>
            </a:r>
            <a:r>
              <a:rPr lang="tr-TR" dirty="0" err="1" smtClean="0"/>
              <a:t>back</a:t>
            </a:r>
            <a:r>
              <a:rPr lang="tr-TR" dirty="0" smtClean="0"/>
              <a:t> tedavi şart.</a:t>
            </a:r>
          </a:p>
          <a:p>
            <a:endParaRPr lang="tr-TR" dirty="0"/>
          </a:p>
          <a:p>
            <a:r>
              <a:rPr lang="tr-TR" dirty="0" err="1" smtClean="0"/>
              <a:t>Progestinler</a:t>
            </a:r>
            <a:endParaRPr lang="tr-TR" dirty="0" smtClean="0"/>
          </a:p>
          <a:p>
            <a:r>
              <a:rPr lang="tr-TR" dirty="0" err="1" smtClean="0"/>
              <a:t>Progestin</a:t>
            </a:r>
            <a:r>
              <a:rPr lang="tr-TR" dirty="0" smtClean="0"/>
              <a:t> + </a:t>
            </a:r>
            <a:r>
              <a:rPr lang="tr-TR" dirty="0" err="1" smtClean="0"/>
              <a:t>bifosfonat</a:t>
            </a:r>
            <a:endParaRPr lang="tr-TR" dirty="0" smtClean="0"/>
          </a:p>
          <a:p>
            <a:r>
              <a:rPr lang="tr-TR" dirty="0" err="1" smtClean="0"/>
              <a:t>Progestin</a:t>
            </a:r>
            <a:r>
              <a:rPr lang="tr-TR" dirty="0" smtClean="0"/>
              <a:t> + östrojen </a:t>
            </a:r>
          </a:p>
          <a:p>
            <a:r>
              <a:rPr lang="tr-TR" dirty="0" err="1" smtClean="0"/>
              <a:t>Tibolon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44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07601" y="2537492"/>
            <a:ext cx="3826768" cy="3312368"/>
          </a:xfrm>
        </p:spPr>
        <p:txBody>
          <a:bodyPr>
            <a:normAutofit/>
          </a:bodyPr>
          <a:lstStyle/>
          <a:p>
            <a:r>
              <a:rPr lang="tr-TR" dirty="0" err="1" smtClean="0"/>
              <a:t>NSAIDs</a:t>
            </a:r>
            <a:endParaRPr lang="tr-TR" dirty="0" smtClean="0"/>
          </a:p>
          <a:p>
            <a:r>
              <a:rPr lang="tr-TR" dirty="0" smtClean="0"/>
              <a:t>KOK</a:t>
            </a:r>
          </a:p>
          <a:p>
            <a:r>
              <a:rPr lang="tr-TR" dirty="0" err="1" smtClean="0"/>
              <a:t>Androjenler</a:t>
            </a:r>
            <a:r>
              <a:rPr lang="tr-TR" dirty="0"/>
              <a:t>; </a:t>
            </a:r>
            <a:r>
              <a:rPr lang="tr-TR" sz="1800" dirty="0" err="1"/>
              <a:t>Danazol</a:t>
            </a:r>
            <a:r>
              <a:rPr lang="tr-TR" sz="1800" dirty="0"/>
              <a:t> </a:t>
            </a:r>
            <a:endParaRPr lang="tr-TR" sz="1800" dirty="0" smtClean="0"/>
          </a:p>
          <a:p>
            <a:r>
              <a:rPr lang="tr-TR" dirty="0" err="1" smtClean="0"/>
              <a:t>Aromataz</a:t>
            </a:r>
            <a:r>
              <a:rPr lang="tr-TR" dirty="0" smtClean="0"/>
              <a:t> inhibitörleri</a:t>
            </a:r>
          </a:p>
          <a:p>
            <a:r>
              <a:rPr lang="tr-TR" dirty="0" smtClean="0"/>
              <a:t>Anti TNF alfa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539552" y="225703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Medikal Tedavi Seçenekleri</a:t>
            </a:r>
            <a:endParaRPr lang="en-US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118917" y="1741389"/>
            <a:ext cx="7344816" cy="48417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/>
              <a:t>GnRH</a:t>
            </a:r>
            <a:r>
              <a:rPr lang="tr-TR" dirty="0"/>
              <a:t> </a:t>
            </a:r>
            <a:r>
              <a:rPr lang="tr-TR" dirty="0" err="1"/>
              <a:t>agonistleri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en-US" sz="1800" dirty="0" err="1"/>
              <a:t>nafarelin</a:t>
            </a:r>
            <a:r>
              <a:rPr lang="en-US" sz="1800" dirty="0"/>
              <a:t>,</a:t>
            </a:r>
            <a:r>
              <a:rPr lang="tr-TR" sz="1800" dirty="0"/>
              <a:t> </a:t>
            </a:r>
            <a:r>
              <a:rPr lang="en-US" sz="1800" dirty="0" err="1"/>
              <a:t>leuprolide</a:t>
            </a:r>
            <a:r>
              <a:rPr lang="en-US" sz="1800" dirty="0"/>
              <a:t>, </a:t>
            </a:r>
            <a:r>
              <a:rPr lang="en-US" sz="1800" dirty="0" err="1"/>
              <a:t>buserelin</a:t>
            </a:r>
            <a:r>
              <a:rPr lang="en-US" sz="1800" dirty="0" smtClean="0"/>
              <a:t>,</a:t>
            </a:r>
            <a:r>
              <a:rPr lang="tr-TR" sz="1800" dirty="0" smtClean="0"/>
              <a:t> </a:t>
            </a:r>
            <a:r>
              <a:rPr lang="en-US" sz="1800" dirty="0" err="1" smtClean="0"/>
              <a:t>goserelin</a:t>
            </a:r>
            <a:r>
              <a:rPr lang="tr-TR" sz="1800" dirty="0"/>
              <a:t>,</a:t>
            </a:r>
            <a:r>
              <a:rPr lang="en-US" sz="1800" dirty="0"/>
              <a:t> </a:t>
            </a:r>
            <a:r>
              <a:rPr lang="en-US" sz="1800" dirty="0" err="1"/>
              <a:t>triptorelin</a:t>
            </a:r>
            <a:endParaRPr lang="tr-TR" sz="1800" dirty="0"/>
          </a:p>
          <a:p>
            <a:r>
              <a:rPr lang="tr-TR" dirty="0" err="1"/>
              <a:t>GnRH</a:t>
            </a:r>
            <a:r>
              <a:rPr lang="tr-TR" dirty="0"/>
              <a:t> </a:t>
            </a:r>
            <a:r>
              <a:rPr lang="tr-TR" dirty="0" smtClean="0"/>
              <a:t>antagonistleri</a:t>
            </a:r>
          </a:p>
          <a:p>
            <a:pPr marL="0" indent="0">
              <a:buNone/>
            </a:pPr>
            <a:r>
              <a:rPr lang="tr-TR" sz="1800" dirty="0"/>
              <a:t> </a:t>
            </a:r>
            <a:r>
              <a:rPr lang="tr-TR" sz="1800" dirty="0" smtClean="0"/>
              <a:t>       (</a:t>
            </a:r>
            <a:r>
              <a:rPr lang="tr-TR" sz="1800" dirty="0" err="1" smtClean="0"/>
              <a:t>Elagolix</a:t>
            </a:r>
            <a:r>
              <a:rPr lang="tr-TR" sz="1800" dirty="0" smtClean="0"/>
              <a:t>, </a:t>
            </a:r>
            <a:r>
              <a:rPr lang="tr-TR" sz="1800" dirty="0" err="1" smtClean="0"/>
              <a:t>Abarelix</a:t>
            </a:r>
            <a:r>
              <a:rPr lang="tr-TR" sz="1800" dirty="0" smtClean="0"/>
              <a:t>)  </a:t>
            </a:r>
            <a:endParaRPr lang="tr-TR" sz="1800" dirty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Progestinler</a:t>
            </a:r>
            <a:r>
              <a:rPr lang="tr-TR" dirty="0"/>
              <a:t>; </a:t>
            </a:r>
            <a:r>
              <a:rPr lang="tr-TR" sz="1800" dirty="0" err="1"/>
              <a:t>Dienogest</a:t>
            </a:r>
            <a:endParaRPr lang="tr-TR" sz="1800" dirty="0"/>
          </a:p>
          <a:p>
            <a:r>
              <a:rPr lang="tr-TR" dirty="0" err="1" smtClean="0"/>
              <a:t>Antiprogestinler</a:t>
            </a:r>
            <a:r>
              <a:rPr lang="tr-TR" dirty="0" smtClean="0"/>
              <a:t>; </a:t>
            </a:r>
            <a:r>
              <a:rPr lang="tr-TR" sz="1800" dirty="0" err="1" smtClean="0"/>
              <a:t>Gestrinon</a:t>
            </a:r>
            <a:endParaRPr lang="tr-TR" sz="1800" dirty="0"/>
          </a:p>
          <a:p>
            <a:r>
              <a:rPr lang="tr-TR" dirty="0" err="1"/>
              <a:t>Progesteron</a:t>
            </a:r>
            <a:r>
              <a:rPr lang="tr-TR" dirty="0"/>
              <a:t> reseptör </a:t>
            </a:r>
            <a:r>
              <a:rPr lang="tr-TR" dirty="0" smtClean="0"/>
              <a:t>modülatörleri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sz="1800" dirty="0" smtClean="0"/>
              <a:t>(</a:t>
            </a:r>
            <a:r>
              <a:rPr lang="tr-TR" sz="1800" dirty="0" err="1" smtClean="0"/>
              <a:t>Mifepriston</a:t>
            </a:r>
            <a:r>
              <a:rPr lang="tr-TR" sz="1800" dirty="0" smtClean="0"/>
              <a:t> RU-486 ve </a:t>
            </a:r>
            <a:r>
              <a:rPr lang="tr-TR" sz="1800" dirty="0" err="1" smtClean="0"/>
              <a:t>Ullipristal</a:t>
            </a:r>
            <a:r>
              <a:rPr lang="tr-TR" sz="1800" dirty="0" smtClean="0"/>
              <a:t> asetat)</a:t>
            </a:r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8269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Danazol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17 alfa </a:t>
            </a:r>
            <a:r>
              <a:rPr lang="tr-TR" dirty="0" err="1" smtClean="0"/>
              <a:t>etinil</a:t>
            </a:r>
            <a:r>
              <a:rPr lang="tr-TR" dirty="0" smtClean="0"/>
              <a:t> testosteron </a:t>
            </a:r>
            <a:r>
              <a:rPr lang="tr-TR" dirty="0" err="1" smtClean="0"/>
              <a:t>derivesi</a:t>
            </a:r>
            <a:endParaRPr lang="tr-TR" dirty="0" smtClean="0"/>
          </a:p>
          <a:p>
            <a:r>
              <a:rPr lang="tr-TR" dirty="0" smtClean="0"/>
              <a:t>LH ve FSH yükselmesini önleyerek </a:t>
            </a:r>
            <a:r>
              <a:rPr lang="tr-TR" dirty="0" err="1" smtClean="0"/>
              <a:t>ovaryan</a:t>
            </a:r>
            <a:r>
              <a:rPr lang="tr-TR" dirty="0" smtClean="0"/>
              <a:t> </a:t>
            </a:r>
            <a:r>
              <a:rPr lang="tr-TR" dirty="0" err="1" smtClean="0"/>
              <a:t>steroidogenezi</a:t>
            </a:r>
            <a:r>
              <a:rPr lang="tr-TR" dirty="0" smtClean="0"/>
              <a:t> önler, </a:t>
            </a:r>
            <a:r>
              <a:rPr lang="tr-TR" dirty="0" err="1" smtClean="0"/>
              <a:t>amenore</a:t>
            </a:r>
            <a:r>
              <a:rPr lang="tr-TR" dirty="0" smtClean="0"/>
              <a:t> yaratır. </a:t>
            </a:r>
          </a:p>
          <a:p>
            <a:r>
              <a:rPr lang="tr-TR" dirty="0" err="1" smtClean="0"/>
              <a:t>Antiöstrojenik</a:t>
            </a:r>
            <a:r>
              <a:rPr lang="tr-TR" dirty="0" smtClean="0"/>
              <a:t>, </a:t>
            </a:r>
            <a:r>
              <a:rPr lang="tr-TR" dirty="0" err="1" smtClean="0"/>
              <a:t>antiprogestajenik</a:t>
            </a:r>
            <a:r>
              <a:rPr lang="tr-TR" dirty="0" smtClean="0"/>
              <a:t> ve </a:t>
            </a:r>
            <a:r>
              <a:rPr lang="tr-TR" dirty="0" err="1" smtClean="0"/>
              <a:t>androjenik</a:t>
            </a:r>
            <a:r>
              <a:rPr lang="tr-TR" dirty="0" smtClean="0"/>
              <a:t>.</a:t>
            </a:r>
          </a:p>
          <a:p>
            <a:r>
              <a:rPr lang="tr-TR" dirty="0" smtClean="0"/>
              <a:t>400 mg/gün başlanır, 600-800 mg/gün kullanılır.</a:t>
            </a:r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94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581128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Yan </a:t>
            </a:r>
            <a:r>
              <a:rPr lang="tr-TR" dirty="0"/>
              <a:t>etkiler; geri dönmeyen ses kalınlaşması, akne, </a:t>
            </a:r>
            <a:r>
              <a:rPr lang="tr-TR" dirty="0" err="1"/>
              <a:t>hirsutizm</a:t>
            </a:r>
            <a:r>
              <a:rPr lang="tr-TR" dirty="0"/>
              <a:t>, yorgunluk, libido azalması, </a:t>
            </a:r>
            <a:r>
              <a:rPr lang="tr-TR" dirty="0" err="1"/>
              <a:t>atrofik</a:t>
            </a:r>
            <a:r>
              <a:rPr lang="tr-TR" dirty="0"/>
              <a:t> </a:t>
            </a:r>
            <a:r>
              <a:rPr lang="tr-TR" dirty="0" err="1"/>
              <a:t>vajinit</a:t>
            </a:r>
            <a:r>
              <a:rPr lang="tr-TR" dirty="0"/>
              <a:t>, memelerde küçülme...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51933"/>
            <a:ext cx="2540751" cy="254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2553133" cy="343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05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3167" y="554446"/>
            <a:ext cx="8229600" cy="1143000"/>
          </a:xfrm>
        </p:spPr>
        <p:txBody>
          <a:bodyPr/>
          <a:lstStyle/>
          <a:p>
            <a:r>
              <a:rPr lang="tr-TR" dirty="0" err="1" smtClean="0"/>
              <a:t>Elagolix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3167" y="1844824"/>
            <a:ext cx="8229600" cy="228560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Oral, </a:t>
            </a:r>
            <a:r>
              <a:rPr lang="tr-TR" dirty="0" err="1" smtClean="0"/>
              <a:t>GnRH</a:t>
            </a:r>
            <a:r>
              <a:rPr lang="tr-TR" dirty="0" smtClean="0"/>
              <a:t> antagonisti.</a:t>
            </a:r>
          </a:p>
          <a:p>
            <a:r>
              <a:rPr lang="tr-TR" dirty="0" err="1" smtClean="0"/>
              <a:t>Endometriosis</a:t>
            </a:r>
            <a:r>
              <a:rPr lang="tr-TR" dirty="0" smtClean="0"/>
              <a:t> ile ilişkili ağrıyı azaltır.</a:t>
            </a:r>
          </a:p>
          <a:p>
            <a:r>
              <a:rPr lang="tr-TR" dirty="0" err="1" smtClean="0"/>
              <a:t>Flare</a:t>
            </a:r>
            <a:r>
              <a:rPr lang="tr-TR" dirty="0" smtClean="0"/>
              <a:t> etki yok.</a:t>
            </a:r>
          </a:p>
          <a:p>
            <a:r>
              <a:rPr lang="tr-TR" dirty="0" smtClean="0"/>
              <a:t>Östrojeni minimal azaltarak kemik yoğunluğu için ufak bir tehlike yaratır.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5" y="4221088"/>
            <a:ext cx="86582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136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82" y="116632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0" y="1562689"/>
            <a:ext cx="84296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Düz Bağlayıcı 9"/>
          <p:cNvCxnSpPr/>
          <p:nvPr/>
        </p:nvCxnSpPr>
        <p:spPr>
          <a:xfrm>
            <a:off x="3707904" y="6021288"/>
            <a:ext cx="50355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313780" y="6165304"/>
            <a:ext cx="49062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297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1569" y="2276872"/>
            <a:ext cx="8229600" cy="4389120"/>
          </a:xfrm>
        </p:spPr>
        <p:txBody>
          <a:bodyPr/>
          <a:lstStyle/>
          <a:p>
            <a:r>
              <a:rPr lang="tr-TR" dirty="0" smtClean="0"/>
              <a:t>Emilim hızlı.</a:t>
            </a:r>
          </a:p>
          <a:p>
            <a:r>
              <a:rPr lang="tr-TR" dirty="0" smtClean="0"/>
              <a:t>1-1,5 saatte kanda maksimum konsantrasyona ulaşır.</a:t>
            </a:r>
          </a:p>
          <a:p>
            <a:r>
              <a:rPr lang="tr-TR" dirty="0" smtClean="0"/>
              <a:t>Yarı ömrü 4-6 saat.</a:t>
            </a:r>
          </a:p>
          <a:p>
            <a:r>
              <a:rPr lang="tr-TR" dirty="0" smtClean="0"/>
              <a:t>İlacın alındığı ilk gün LH, FSH ve E2 </a:t>
            </a:r>
            <a:r>
              <a:rPr lang="tr-TR" dirty="0" err="1" smtClean="0"/>
              <a:t>süprese</a:t>
            </a:r>
            <a:r>
              <a:rPr lang="tr-TR" dirty="0" smtClean="0"/>
              <a:t> ediyor.</a:t>
            </a:r>
          </a:p>
          <a:p>
            <a:r>
              <a:rPr lang="tr-TR" dirty="0" smtClean="0"/>
              <a:t>Maksimum </a:t>
            </a:r>
            <a:r>
              <a:rPr lang="tr-TR" dirty="0" err="1" smtClean="0"/>
              <a:t>süpresyon</a:t>
            </a:r>
            <a:r>
              <a:rPr lang="tr-TR" dirty="0" smtClean="0"/>
              <a:t> 200 mg, 2*1 doz ile elde ediliyor.</a:t>
            </a:r>
          </a:p>
          <a:p>
            <a:r>
              <a:rPr lang="tr-TR" dirty="0" smtClean="0"/>
              <a:t>En sık yan etki baş ağrısı ve ateş basması.</a:t>
            </a:r>
          </a:p>
          <a:p>
            <a:endParaRPr lang="tr-TR" dirty="0"/>
          </a:p>
          <a:p>
            <a:r>
              <a:rPr lang="tr-TR" dirty="0" smtClean="0"/>
              <a:t>Oral kullanılması, etkisinin geri dönebilmesi avantaj fakat henüz faz 2 çalışmalar var ….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4" y="836712"/>
            <a:ext cx="82962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569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Aromataz</a:t>
            </a:r>
            <a:r>
              <a:rPr lang="tr-TR" dirty="0" smtClean="0"/>
              <a:t> inhibitörleri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Letrozole</a:t>
            </a:r>
            <a:r>
              <a:rPr lang="tr-TR" dirty="0" smtClean="0"/>
              <a:t> , </a:t>
            </a:r>
            <a:r>
              <a:rPr lang="tr-TR" dirty="0" err="1" smtClean="0"/>
              <a:t>anastrazole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Aromatizasyonu</a:t>
            </a:r>
            <a:r>
              <a:rPr lang="tr-TR" dirty="0" smtClean="0"/>
              <a:t> bloke ederek östrojen üretimini önlüyor.</a:t>
            </a:r>
          </a:p>
          <a:p>
            <a:r>
              <a:rPr lang="tr-TR" dirty="0" err="1" smtClean="0"/>
              <a:t>Prostaglandinleri</a:t>
            </a:r>
            <a:r>
              <a:rPr lang="tr-TR" dirty="0" smtClean="0"/>
              <a:t> azaltıyor.</a:t>
            </a:r>
          </a:p>
          <a:p>
            <a:endParaRPr lang="tr-TR" dirty="0"/>
          </a:p>
          <a:p>
            <a:r>
              <a:rPr lang="tr-TR" dirty="0" smtClean="0"/>
              <a:t>Yan etkileri; </a:t>
            </a:r>
            <a:r>
              <a:rPr lang="tr-TR" dirty="0" err="1" smtClean="0"/>
              <a:t>hipoöstrojenizm</a:t>
            </a:r>
            <a:r>
              <a:rPr lang="tr-TR" dirty="0" smtClean="0"/>
              <a:t>, osteoporoz, kemik kırıkları</a:t>
            </a:r>
          </a:p>
          <a:p>
            <a:r>
              <a:rPr lang="tr-TR" dirty="0" smtClean="0"/>
              <a:t>Diğer medikal veya cerrahi tedavilerden fayda elde edilemezse seçilmelidir.   </a:t>
            </a:r>
          </a:p>
          <a:p>
            <a:pPr lvl="7"/>
            <a:r>
              <a:rPr lang="tr-TR" dirty="0" smtClean="0"/>
              <a:t>ESHRE 2013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20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r>
              <a:rPr lang="tr-TR" sz="4000" dirty="0" err="1" smtClean="0"/>
              <a:t>Selektif</a:t>
            </a:r>
            <a:r>
              <a:rPr lang="tr-TR" sz="4000" dirty="0" smtClean="0"/>
              <a:t> </a:t>
            </a:r>
            <a:r>
              <a:rPr lang="tr-TR" sz="4000" dirty="0" err="1" smtClean="0"/>
              <a:t>Progesteron</a:t>
            </a:r>
            <a:r>
              <a:rPr lang="tr-TR" sz="4000" dirty="0" smtClean="0"/>
              <a:t> Reseptör Modülatörleri 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Progesteron</a:t>
            </a:r>
            <a:r>
              <a:rPr lang="tr-TR" dirty="0" smtClean="0"/>
              <a:t> yokluğunda zayıf </a:t>
            </a:r>
            <a:r>
              <a:rPr lang="tr-TR" dirty="0" err="1" smtClean="0"/>
              <a:t>gestajenik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Progesteron</a:t>
            </a:r>
            <a:r>
              <a:rPr lang="tr-TR" dirty="0" smtClean="0"/>
              <a:t> varlığında </a:t>
            </a:r>
            <a:r>
              <a:rPr lang="tr-TR" dirty="0" err="1" smtClean="0"/>
              <a:t>antiprogestajenik</a:t>
            </a:r>
            <a:r>
              <a:rPr lang="tr-TR" dirty="0" smtClean="0"/>
              <a:t> etkinlik.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Mifepriston</a:t>
            </a:r>
            <a:endParaRPr lang="tr-TR" dirty="0" smtClean="0"/>
          </a:p>
          <a:p>
            <a:r>
              <a:rPr lang="tr-TR" dirty="0" err="1" smtClean="0"/>
              <a:t>Ullipristal</a:t>
            </a:r>
            <a:r>
              <a:rPr lang="tr-TR" dirty="0" smtClean="0"/>
              <a:t> asetat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888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Mifepriston</a:t>
            </a:r>
            <a:r>
              <a:rPr lang="tr-TR" dirty="0" smtClean="0"/>
              <a:t> – RU 486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Over fonksiyonlarını </a:t>
            </a:r>
            <a:r>
              <a:rPr lang="tr-TR" dirty="0" err="1" smtClean="0"/>
              <a:t>inhibe</a:t>
            </a:r>
            <a:r>
              <a:rPr lang="tr-TR" dirty="0" smtClean="0"/>
              <a:t> eder, </a:t>
            </a:r>
            <a:r>
              <a:rPr lang="tr-TR" dirty="0" err="1" smtClean="0"/>
              <a:t>ovülasyonu</a:t>
            </a:r>
            <a:r>
              <a:rPr lang="tr-TR" dirty="0" smtClean="0"/>
              <a:t> önler.</a:t>
            </a:r>
          </a:p>
          <a:p>
            <a:r>
              <a:rPr lang="tr-TR" dirty="0" err="1" smtClean="0"/>
              <a:t>Endometrial</a:t>
            </a:r>
            <a:r>
              <a:rPr lang="tr-TR" dirty="0" smtClean="0"/>
              <a:t> </a:t>
            </a:r>
            <a:r>
              <a:rPr lang="tr-TR" dirty="0" err="1" smtClean="0"/>
              <a:t>atrofi</a:t>
            </a:r>
            <a:r>
              <a:rPr lang="tr-TR" dirty="0" smtClean="0"/>
              <a:t> yapar.</a:t>
            </a:r>
          </a:p>
          <a:p>
            <a:r>
              <a:rPr lang="tr-TR" dirty="0" err="1" smtClean="0"/>
              <a:t>Endometriozis</a:t>
            </a:r>
            <a:r>
              <a:rPr lang="tr-TR" dirty="0" smtClean="0"/>
              <a:t> tedavisinde doz 25-100 mg/gün (50!).</a:t>
            </a:r>
          </a:p>
          <a:p>
            <a:endParaRPr lang="tr-TR" dirty="0"/>
          </a:p>
          <a:p>
            <a:r>
              <a:rPr lang="tr-TR" dirty="0" smtClean="0"/>
              <a:t>Ülkemizde yok.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799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Anti – TNF alfa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7" y="2061414"/>
            <a:ext cx="892985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13332"/>
            <a:ext cx="56292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34" y="5798263"/>
            <a:ext cx="1320552" cy="49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45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43" y="1844824"/>
            <a:ext cx="9211704" cy="268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29135" y="4725144"/>
            <a:ext cx="8229600" cy="2031503"/>
          </a:xfrm>
        </p:spPr>
        <p:txBody>
          <a:bodyPr>
            <a:normAutofit/>
          </a:bodyPr>
          <a:lstStyle/>
          <a:p>
            <a:r>
              <a:rPr lang="tr-TR" dirty="0" err="1" smtClean="0"/>
              <a:t>Raloksifen</a:t>
            </a:r>
            <a:r>
              <a:rPr lang="tr-TR" dirty="0" smtClean="0"/>
              <a:t>; </a:t>
            </a:r>
            <a:r>
              <a:rPr lang="tr-TR" dirty="0" err="1" smtClean="0"/>
              <a:t>rekürrens</a:t>
            </a:r>
            <a:r>
              <a:rPr lang="tr-TR" dirty="0" smtClean="0"/>
              <a:t> </a:t>
            </a:r>
            <a:r>
              <a:rPr lang="tr-TR" dirty="0" err="1" smtClean="0"/>
              <a:t>plaseboya</a:t>
            </a:r>
            <a:r>
              <a:rPr lang="tr-TR" dirty="0" smtClean="0"/>
              <a:t> göre daha şiddetli.</a:t>
            </a:r>
          </a:p>
          <a:p>
            <a:r>
              <a:rPr lang="tr-TR" dirty="0" err="1" smtClean="0"/>
              <a:t>Tamoksifen</a:t>
            </a:r>
            <a:r>
              <a:rPr lang="tr-TR" dirty="0" smtClean="0"/>
              <a:t>; </a:t>
            </a:r>
            <a:r>
              <a:rPr lang="tr-TR" dirty="0" err="1" smtClean="0"/>
              <a:t>endometrium</a:t>
            </a:r>
            <a:r>
              <a:rPr lang="tr-TR" dirty="0" smtClean="0"/>
              <a:t> kanseri riski var. 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37" y="245662"/>
            <a:ext cx="66484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75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00253" y="540623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Hangi tedavi yöntemi?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204864"/>
            <a:ext cx="5770984" cy="4389120"/>
          </a:xfrm>
        </p:spPr>
        <p:txBody>
          <a:bodyPr/>
          <a:lstStyle/>
          <a:p>
            <a:r>
              <a:rPr lang="tr-TR" dirty="0" smtClean="0"/>
              <a:t>Yaş</a:t>
            </a:r>
          </a:p>
          <a:p>
            <a:r>
              <a:rPr lang="tr-TR" dirty="0" smtClean="0"/>
              <a:t>Semptomlar</a:t>
            </a:r>
          </a:p>
          <a:p>
            <a:r>
              <a:rPr lang="tr-TR" dirty="0" smtClean="0"/>
              <a:t>Evre</a:t>
            </a:r>
          </a:p>
          <a:p>
            <a:r>
              <a:rPr lang="tr-TR" dirty="0" err="1" smtClean="0"/>
              <a:t>Fertilite</a:t>
            </a:r>
            <a:r>
              <a:rPr lang="tr-TR" dirty="0" smtClean="0"/>
              <a:t> beklentisi</a:t>
            </a:r>
          </a:p>
          <a:p>
            <a:r>
              <a:rPr lang="tr-TR" dirty="0" smtClean="0"/>
              <a:t>USG bulguları </a:t>
            </a:r>
          </a:p>
          <a:p>
            <a:r>
              <a:rPr lang="tr-TR" dirty="0" smtClean="0"/>
              <a:t>Geçirilmiş </a:t>
            </a:r>
            <a:r>
              <a:rPr lang="tr-TR" dirty="0" err="1" smtClean="0"/>
              <a:t>over</a:t>
            </a:r>
            <a:r>
              <a:rPr lang="tr-TR" dirty="0" smtClean="0"/>
              <a:t> cerrahisi</a:t>
            </a:r>
          </a:p>
          <a:p>
            <a:r>
              <a:rPr lang="tr-TR" dirty="0" smtClean="0"/>
              <a:t>Over rezervi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53216"/>
            <a:ext cx="3048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911561"/>
            <a:ext cx="7715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78" y="410206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693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4959052" cy="176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07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4248472" cy="1143000"/>
          </a:xfrm>
        </p:spPr>
        <p:txBody>
          <a:bodyPr/>
          <a:lstStyle/>
          <a:p>
            <a:r>
              <a:rPr lang="tr-TR" dirty="0" err="1" smtClean="0"/>
              <a:t>Endometriozis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5053" y="2780928"/>
            <a:ext cx="4114800" cy="1781552"/>
          </a:xfrm>
        </p:spPr>
        <p:txBody>
          <a:bodyPr/>
          <a:lstStyle/>
          <a:p>
            <a:r>
              <a:rPr lang="tr-TR" dirty="0" smtClean="0"/>
              <a:t>Östrojen bağımlı,</a:t>
            </a:r>
          </a:p>
          <a:p>
            <a:r>
              <a:rPr lang="tr-TR" dirty="0" err="1" smtClean="0"/>
              <a:t>Progesterona</a:t>
            </a:r>
            <a:r>
              <a:rPr lang="tr-TR" dirty="0" smtClean="0"/>
              <a:t> dirençli, </a:t>
            </a:r>
          </a:p>
          <a:p>
            <a:r>
              <a:rPr lang="tr-TR" dirty="0" err="1" smtClean="0"/>
              <a:t>Enflamatuar</a:t>
            </a:r>
            <a:r>
              <a:rPr lang="tr-TR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37665" y="2430412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dirty="0" smtClean="0">
                <a:solidFill>
                  <a:prstClr val="black"/>
                </a:solidFill>
              </a:rPr>
              <a:t>     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androstenedione</a:t>
            </a:r>
            <a:r>
              <a:rPr lang="en-US" dirty="0">
                <a:solidFill>
                  <a:prstClr val="black"/>
                </a:solidFill>
              </a:rPr>
              <a:t>                         </a:t>
            </a:r>
          </a:p>
          <a:p>
            <a:r>
              <a:rPr lang="en-US" dirty="0">
                <a:solidFill>
                  <a:prstClr val="black"/>
                </a:solidFill>
              </a:rPr>
              <a:t>                    </a:t>
            </a:r>
          </a:p>
          <a:p>
            <a:r>
              <a:rPr lang="en-US" dirty="0">
                <a:solidFill>
                  <a:prstClr val="black"/>
                </a:solidFill>
              </a:rPr>
              <a:t>	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tr-TR" dirty="0" smtClean="0">
              <a:solidFill>
                <a:prstClr val="black"/>
              </a:solidFill>
            </a:endParaRPr>
          </a:p>
          <a:p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smtClean="0">
                <a:solidFill>
                  <a:prstClr val="black"/>
                </a:solidFill>
              </a:rPr>
              <a:t>                  </a:t>
            </a:r>
          </a:p>
          <a:p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smtClean="0">
                <a:solidFill>
                  <a:prstClr val="black"/>
                </a:solidFill>
              </a:rPr>
              <a:t>                  </a:t>
            </a:r>
            <a:r>
              <a:rPr lang="en-US" dirty="0" smtClean="0">
                <a:solidFill>
                  <a:prstClr val="black"/>
                </a:solidFill>
              </a:rPr>
              <a:t>E1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                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endParaRPr lang="tr-TR" dirty="0" smtClean="0">
              <a:solidFill>
                <a:prstClr val="black"/>
              </a:solidFill>
            </a:endParaRPr>
          </a:p>
          <a:p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smtClean="0">
                <a:solidFill>
                  <a:prstClr val="black"/>
                </a:solidFill>
              </a:rPr>
              <a:t>                  </a:t>
            </a:r>
            <a:r>
              <a:rPr lang="en-US" dirty="0" smtClean="0">
                <a:solidFill>
                  <a:prstClr val="black"/>
                </a:solidFill>
              </a:rPr>
              <a:t>E2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tr-TR" dirty="0" smtClean="0">
                <a:solidFill>
                  <a:prstClr val="black"/>
                </a:solidFill>
              </a:rPr>
              <a:t>  büyüme hormonları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tr-TR" dirty="0" err="1" smtClean="0">
                <a:solidFill>
                  <a:prstClr val="black"/>
                </a:solidFill>
              </a:rPr>
              <a:t>prostaglandinler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tr-TR" dirty="0" smtClean="0">
                <a:solidFill>
                  <a:prstClr val="black"/>
                </a:solidFill>
              </a:rPr>
              <a:t>Adezyonlar, </a:t>
            </a:r>
            <a:r>
              <a:rPr lang="tr-TR" dirty="0" err="1" smtClean="0">
                <a:solidFill>
                  <a:prstClr val="black"/>
                </a:solidFill>
              </a:rPr>
              <a:t>anjiogenez</a:t>
            </a:r>
            <a:r>
              <a:rPr lang="tr-TR" dirty="0" smtClean="0">
                <a:solidFill>
                  <a:prstClr val="black"/>
                </a:solidFill>
              </a:rPr>
              <a:t>, </a:t>
            </a:r>
            <a:r>
              <a:rPr lang="tr-TR" dirty="0" err="1" smtClean="0">
                <a:solidFill>
                  <a:prstClr val="black"/>
                </a:solidFill>
              </a:rPr>
              <a:t>proliferasyon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115616" y="3984104"/>
            <a:ext cx="944116" cy="381000"/>
          </a:xfrm>
          <a:prstGeom prst="curvedDownArrow">
            <a:avLst>
              <a:gd name="adj1" fmla="val 84000"/>
              <a:gd name="adj2" fmla="val 16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110017" y="3041073"/>
            <a:ext cx="944116" cy="381000"/>
          </a:xfrm>
          <a:prstGeom prst="curvedDownArrow">
            <a:avLst>
              <a:gd name="adj1" fmla="val 84000"/>
              <a:gd name="adj2" fmla="val 16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140192" y="4848200"/>
            <a:ext cx="944116" cy="381000"/>
          </a:xfrm>
          <a:prstGeom prst="curvedDownArrow">
            <a:avLst>
              <a:gd name="adj1" fmla="val 84000"/>
              <a:gd name="adj2" fmla="val 16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65321" y="5579431"/>
            <a:ext cx="944116" cy="381000"/>
          </a:xfrm>
          <a:prstGeom prst="curvedDownArrow">
            <a:avLst>
              <a:gd name="adj1" fmla="val 84000"/>
              <a:gd name="adj2" fmla="val 16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954663"/>
            <a:ext cx="8229600" cy="1143000"/>
          </a:xfrm>
        </p:spPr>
        <p:txBody>
          <a:bodyPr/>
          <a:lstStyle/>
          <a:p>
            <a:r>
              <a:rPr lang="tr-TR" dirty="0" err="1" smtClean="0"/>
              <a:t>Endometrioziste</a:t>
            </a:r>
            <a:r>
              <a:rPr lang="tr-TR" dirty="0" smtClean="0"/>
              <a:t> </a:t>
            </a:r>
            <a:r>
              <a:rPr lang="tr-TR" dirty="0" err="1" smtClean="0"/>
              <a:t>progestin</a:t>
            </a:r>
            <a:r>
              <a:rPr lang="tr-TR" dirty="0" smtClean="0"/>
              <a:t>??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841" y="2780928"/>
            <a:ext cx="8229600" cy="259228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tr-TR" dirty="0" smtClean="0"/>
              <a:t>Anti-</a:t>
            </a:r>
            <a:r>
              <a:rPr lang="tr-TR" dirty="0" err="1" smtClean="0"/>
              <a:t>anjiogenik</a:t>
            </a:r>
            <a:r>
              <a:rPr lang="tr-TR" dirty="0" smtClean="0"/>
              <a:t> etkinlik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tr-TR" dirty="0" err="1" smtClean="0"/>
              <a:t>İmmünmodülatör</a:t>
            </a:r>
            <a:r>
              <a:rPr lang="tr-TR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tr-TR" dirty="0" err="1" smtClean="0"/>
              <a:t>Antienflamatuar</a:t>
            </a:r>
            <a:r>
              <a:rPr lang="tr-TR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tr-TR" dirty="0" smtClean="0"/>
              <a:t>Östrojenin doğal karşıtı.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71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4320480" cy="1143000"/>
          </a:xfrm>
        </p:spPr>
        <p:txBody>
          <a:bodyPr/>
          <a:lstStyle/>
          <a:p>
            <a:r>
              <a:rPr lang="tr-TR" dirty="0" err="1" smtClean="0"/>
              <a:t>Progestinler</a:t>
            </a:r>
            <a:endParaRPr lang="en-US" dirty="0"/>
          </a:p>
        </p:txBody>
      </p:sp>
      <p:pic>
        <p:nvPicPr>
          <p:cNvPr id="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1500" y="1556792"/>
            <a:ext cx="6670370" cy="49726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634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Progestinler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FSH ve LH </a:t>
            </a:r>
            <a:r>
              <a:rPr lang="tr-TR" dirty="0" err="1" smtClean="0"/>
              <a:t>süpresyonu</a:t>
            </a:r>
            <a:r>
              <a:rPr lang="tr-TR" dirty="0" smtClean="0"/>
              <a:t> yapar.</a:t>
            </a:r>
          </a:p>
          <a:p>
            <a:r>
              <a:rPr lang="tr-TR" dirty="0" smtClean="0"/>
              <a:t>Östrojene bağlı odakların </a:t>
            </a:r>
            <a:r>
              <a:rPr lang="tr-TR" dirty="0" err="1" smtClean="0"/>
              <a:t>desidualizasyonu</a:t>
            </a:r>
            <a:r>
              <a:rPr lang="tr-TR" dirty="0" smtClean="0"/>
              <a:t> ve </a:t>
            </a:r>
            <a:r>
              <a:rPr lang="tr-TR" dirty="0" err="1" smtClean="0"/>
              <a:t>atrofisini</a:t>
            </a:r>
            <a:r>
              <a:rPr lang="tr-TR" dirty="0" smtClean="0"/>
              <a:t> sağlar.</a:t>
            </a:r>
            <a:endParaRPr lang="tr-TR" dirty="0"/>
          </a:p>
          <a:p>
            <a:r>
              <a:rPr lang="tr-TR" dirty="0" smtClean="0"/>
              <a:t>Oral, depo, </a:t>
            </a:r>
            <a:r>
              <a:rPr lang="tr-TR" dirty="0" err="1" smtClean="0"/>
              <a:t>ria</a:t>
            </a:r>
            <a:r>
              <a:rPr lang="tr-TR" dirty="0" smtClean="0"/>
              <a:t> içerisindeki formu, </a:t>
            </a:r>
            <a:r>
              <a:rPr lang="tr-TR" dirty="0" err="1" smtClean="0"/>
              <a:t>implant</a:t>
            </a:r>
            <a:r>
              <a:rPr lang="tr-TR" dirty="0" smtClean="0"/>
              <a:t> (</a:t>
            </a:r>
            <a:r>
              <a:rPr lang="tr-TR" dirty="0" err="1" smtClean="0"/>
              <a:t>etonorgestrel</a:t>
            </a:r>
            <a:r>
              <a:rPr lang="tr-TR" dirty="0" smtClean="0"/>
              <a:t>) etkin. </a:t>
            </a:r>
          </a:p>
          <a:p>
            <a:endParaRPr lang="tr-TR" dirty="0" smtClean="0"/>
          </a:p>
          <a:p>
            <a:r>
              <a:rPr lang="tr-TR" dirty="0" smtClean="0"/>
              <a:t>Yan etkiler; düzensiz kanama, kilo alma, şişkinlik, memelerde hassasiyet.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5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r>
              <a:rPr lang="tr-TR" dirty="0" smtClean="0"/>
              <a:t>19 </a:t>
            </a:r>
            <a:r>
              <a:rPr lang="tr-TR" dirty="0" err="1" smtClean="0"/>
              <a:t>nortestosteron</a:t>
            </a:r>
            <a:r>
              <a:rPr lang="tr-TR" dirty="0" smtClean="0"/>
              <a:t> türevi </a:t>
            </a:r>
            <a:r>
              <a:rPr lang="tr-TR" dirty="0" err="1" smtClean="0"/>
              <a:t>progestindir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Endometrium</a:t>
            </a:r>
            <a:r>
              <a:rPr lang="tr-TR" dirty="0" smtClean="0"/>
              <a:t> üzerinde </a:t>
            </a:r>
            <a:r>
              <a:rPr lang="tr-TR" dirty="0" err="1" smtClean="0"/>
              <a:t>progestasyonel</a:t>
            </a:r>
            <a:r>
              <a:rPr lang="tr-TR" dirty="0" smtClean="0"/>
              <a:t> etkinliği vardır.</a:t>
            </a:r>
          </a:p>
          <a:p>
            <a:r>
              <a:rPr lang="tr-TR" dirty="0" smtClean="0"/>
              <a:t>Anti-</a:t>
            </a:r>
            <a:r>
              <a:rPr lang="tr-TR" dirty="0" err="1" smtClean="0"/>
              <a:t>androjenik</a:t>
            </a:r>
            <a:r>
              <a:rPr lang="tr-TR" dirty="0" smtClean="0"/>
              <a:t> ve</a:t>
            </a:r>
          </a:p>
          <a:p>
            <a:r>
              <a:rPr lang="tr-TR" dirty="0" smtClean="0"/>
              <a:t>Anti-</a:t>
            </a:r>
            <a:r>
              <a:rPr lang="tr-TR" dirty="0" err="1" smtClean="0"/>
              <a:t>proliferatiftir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Yan etkiler; baş ağrısı, memelerde hassasiyet, depresif semptomlar, akne…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703"/>
            <a:ext cx="1477533" cy="14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1331640" y="693023"/>
            <a:ext cx="288032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/>
              <a:t>Dienogest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12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775</TotalTime>
  <Words>926</Words>
  <Application>Microsoft Office PowerPoint</Application>
  <PresentationFormat>Ekran Gösterisi (4:3)</PresentationFormat>
  <Paragraphs>197</Paragraphs>
  <Slides>40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Akış</vt:lpstr>
      <vt:lpstr>Endometrioziste yeni  tedavi seçenekleri</vt:lpstr>
      <vt:lpstr>İdeal endometriozis ilacı</vt:lpstr>
      <vt:lpstr>Medikal Tedavi Seçenekleri</vt:lpstr>
      <vt:lpstr>Hangi tedavi yöntemi?</vt:lpstr>
      <vt:lpstr>Endometriozis </vt:lpstr>
      <vt:lpstr>Endometrioziste progestin??</vt:lpstr>
      <vt:lpstr>Progestinler</vt:lpstr>
      <vt:lpstr>Progestinler</vt:lpstr>
      <vt:lpstr>PowerPoint Sunusu</vt:lpstr>
      <vt:lpstr>Dienogest içeren ilaçlar </vt:lpstr>
      <vt:lpstr>PowerPoint Sunusu</vt:lpstr>
      <vt:lpstr>PowerPoint Sunusu</vt:lpstr>
      <vt:lpstr>PowerPoint Sunusu</vt:lpstr>
      <vt:lpstr>PowerPoint Sunusu</vt:lpstr>
      <vt:lpstr>PowerPoint Sunusu</vt:lpstr>
      <vt:lpstr>VISADO çalışması </vt:lpstr>
      <vt:lpstr>PowerPoint Sunusu</vt:lpstr>
      <vt:lpstr>Kombine oral kontraseptifler </vt:lpstr>
      <vt:lpstr>PowerPoint Sunusu</vt:lpstr>
      <vt:lpstr>PowerPoint Sunusu</vt:lpstr>
      <vt:lpstr>PowerPoint Sunusu</vt:lpstr>
      <vt:lpstr>Endometriozis – progesteron direnci</vt:lpstr>
      <vt:lpstr>Progesteron</vt:lpstr>
      <vt:lpstr>PowerPoint Sunusu</vt:lpstr>
      <vt:lpstr>PowerPoint Sunusu</vt:lpstr>
      <vt:lpstr>Antiprogestin - Gestrinon</vt:lpstr>
      <vt:lpstr>GnRH analogları nafarelin, leuprolide, buserelin, goserelin, triptorelin</vt:lpstr>
      <vt:lpstr>GnRH analogları</vt:lpstr>
      <vt:lpstr>Add-back tedavi</vt:lpstr>
      <vt:lpstr>Danazol </vt:lpstr>
      <vt:lpstr>PowerPoint Sunusu</vt:lpstr>
      <vt:lpstr>Elagolix</vt:lpstr>
      <vt:lpstr>PowerPoint Sunusu</vt:lpstr>
      <vt:lpstr>PowerPoint Sunusu</vt:lpstr>
      <vt:lpstr>Aromataz inhibitörleri</vt:lpstr>
      <vt:lpstr>Selektif Progesteron Reseptör Modülatörleri </vt:lpstr>
      <vt:lpstr>Mifepriston – RU 486</vt:lpstr>
      <vt:lpstr>Anti – TNF alfa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Endometrioziste yeni  tedavi seçenekleri</dc:title>
  <dc:creator>user</dc:creator>
  <cp:lastModifiedBy>user</cp:lastModifiedBy>
  <cp:revision>38</cp:revision>
  <dcterms:created xsi:type="dcterms:W3CDTF">2017-05-15T13:43:56Z</dcterms:created>
  <dcterms:modified xsi:type="dcterms:W3CDTF">2017-05-18T04:24:18Z</dcterms:modified>
</cp:coreProperties>
</file>