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2" r:id="rId4"/>
    <p:sldId id="25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0" r:id="rId17"/>
    <p:sldId id="266" r:id="rId18"/>
    <p:sldId id="270" r:id="rId19"/>
    <p:sldId id="269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41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55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40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92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0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1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816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5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9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42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26FD-9F21-4DCF-A3C0-797446A9B9AC}" type="datetimeFigureOut">
              <a:rPr lang="pt-PT" smtClean="0"/>
              <a:t>19/05/2017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D330-A948-4D08-8175-4B2682EA009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2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"/>
          <p:cNvPicPr/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06"/>
          <a:stretch/>
        </p:blipFill>
        <p:spPr bwMode="auto">
          <a:xfrm>
            <a:off x="1619672" y="833231"/>
            <a:ext cx="6480720" cy="1371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260648"/>
            <a:ext cx="8451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EBCOG European Fellowship Exam in Obstetrics and </a:t>
            </a:r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Gynecology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ângulo arredondado 23"/>
          <p:cNvSpPr/>
          <p:nvPr/>
        </p:nvSpPr>
        <p:spPr bwMode="auto">
          <a:xfrm>
            <a:off x="395536" y="2564904"/>
            <a:ext cx="8352928" cy="1512168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37137" y="2708920"/>
            <a:ext cx="7193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Arial Black" panose="020B0A04020102020204" pitchFamily="34" charset="0"/>
              </a:rPr>
              <a:t>Part 2</a:t>
            </a:r>
            <a:r>
              <a:rPr lang="en-GB" sz="4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Evaluation of clinical skills (OSCEs)</a:t>
            </a:r>
            <a:endParaRPr lang="en-GB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11960" y="530120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Diogo Ayres-de-Campos (Portugal)</a:t>
            </a:r>
          </a:p>
          <a:p>
            <a:pPr algn="r"/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408079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420888"/>
            <a:ext cx="7992888" cy="275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Complex technical and teamwork skills 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actor + simulator + team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Aim is to identify a clinical problem, communicate with the patient, and then divide tasks with the team in order to resolve the situation.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shoulder dystocia, retention of aftercoming head, eclampsia, postpartum hemorrhage, ruptured ectopic.</a:t>
            </a: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860285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995590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60" y="260648"/>
            <a:ext cx="409095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948517"/>
            <a:ext cx="7992888" cy="220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Preparatory station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1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Dedicated to reading the abstract/summary of a scientific article and the summary of a clinical governance report.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Arial Black" panose="020B0A04020102020204" pitchFamily="34" charset="0"/>
              </a:rPr>
              <a:t>(these will be evaluated in the following stations)</a:t>
            </a: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755576" y="1124744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1260049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b="6845"/>
          <a:stretch/>
        </p:blipFill>
        <p:spPr>
          <a:xfrm>
            <a:off x="6444208" y="476672"/>
            <a:ext cx="1800200" cy="25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706071"/>
            <a:ext cx="7992888" cy="237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Discussion of a scientific article</a:t>
            </a:r>
            <a:endParaRPr lang="en-GB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Examiner only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Aim is to identify the research question, recognise the study design, to discuss strengths and weaknesses, list the main results, and discuss how they may influence current clinical practice</a:t>
            </a:r>
          </a:p>
          <a:p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1145468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280773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976" y="297867"/>
            <a:ext cx="3852428" cy="19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911062"/>
            <a:ext cx="7992888" cy="21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Discussion of clinical governance and risk </a:t>
            </a:r>
          </a:p>
          <a:p>
            <a:pPr algn="just">
              <a:lnSpc>
                <a:spcPct val="115000"/>
              </a:lnSpc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Examiner only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Aim is to identify the motive for conducting an audit, the methodology used, the main findings, and suggest measures to change the quality of care, as a result of the information acquired</a:t>
            </a: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1350459"/>
            <a:ext cx="2952328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485764"/>
            <a:ext cx="2482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/>
          <a:stretch/>
        </p:blipFill>
        <p:spPr>
          <a:xfrm>
            <a:off x="4499992" y="510743"/>
            <a:ext cx="3545351" cy="19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1" t="861" r="4651"/>
          <a:stretch/>
        </p:blipFill>
        <p:spPr>
          <a:xfrm>
            <a:off x="1691680" y="116632"/>
            <a:ext cx="5616624" cy="6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2"/>
          <a:stretch/>
        </p:blipFill>
        <p:spPr>
          <a:xfrm>
            <a:off x="1259632" y="260648"/>
            <a:ext cx="672527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782376"/>
            <a:ext cx="7776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Maximum 40 candidates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rounds:  	08:00-10:00, 10:30-12:30</a:t>
            </a:r>
          </a:p>
          <a:p>
            <a:pPr lvl="4"/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14:00-16:00, 16:30-18:30 </a:t>
            </a:r>
          </a:p>
        </p:txBody>
      </p:sp>
      <p:sp>
        <p:nvSpPr>
          <p:cNvPr id="3" name="Rectângulo arredondado 23"/>
          <p:cNvSpPr/>
          <p:nvPr/>
        </p:nvSpPr>
        <p:spPr bwMode="auto">
          <a:xfrm>
            <a:off x="1331640" y="1340768"/>
            <a:ext cx="6408712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147607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Organisation of the exam</a:t>
            </a:r>
          </a:p>
        </p:txBody>
      </p:sp>
    </p:spTree>
    <p:extLst>
      <p:ext uri="{BB962C8B-B14F-4D97-AF65-F5344CB8AC3E}">
        <p14:creationId xmlns:p14="http://schemas.microsoft.com/office/powerpoint/2010/main" val="308795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488253"/>
            <a:ext cx="77048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0-20 points per station - 180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Pass mark - median score of  “borderline”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Results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available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within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week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ângulo arredondado 23"/>
          <p:cNvSpPr/>
          <p:nvPr/>
        </p:nvSpPr>
        <p:spPr bwMode="auto">
          <a:xfrm>
            <a:off x="971600" y="1268760"/>
            <a:ext cx="6696744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40406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Exam marking and passing</a:t>
            </a:r>
          </a:p>
        </p:txBody>
      </p:sp>
    </p:spTree>
    <p:extLst>
      <p:ext uri="{BB962C8B-B14F-4D97-AF65-F5344CB8AC3E}">
        <p14:creationId xmlns:p14="http://schemas.microsoft.com/office/powerpoint/2010/main" val="8961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1964398"/>
            <a:ext cx="4933136" cy="28822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15616" y="1268760"/>
            <a:ext cx="6701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Amsterdam, </a:t>
            </a:r>
            <a:r>
              <a:rPr lang="en-G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18-19</a:t>
            </a:r>
            <a:r>
              <a:rPr lang="en-GB" sz="2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G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November 2017</a:t>
            </a:r>
          </a:p>
        </p:txBody>
      </p:sp>
      <p:sp>
        <p:nvSpPr>
          <p:cNvPr id="6" name="Oval 5"/>
          <p:cNvSpPr/>
          <p:nvPr/>
        </p:nvSpPr>
        <p:spPr>
          <a:xfrm>
            <a:off x="2301170" y="3205280"/>
            <a:ext cx="496443" cy="4665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ângulo arredondado 23"/>
          <p:cNvSpPr/>
          <p:nvPr/>
        </p:nvSpPr>
        <p:spPr bwMode="auto">
          <a:xfrm>
            <a:off x="2913239" y="332656"/>
            <a:ext cx="3240360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01271" y="46796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Exam 2017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420195" y="5379603"/>
            <a:ext cx="235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OLVG West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Jan Tooropstraat 164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1061 AE Amsterdam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2043" y="5229200"/>
            <a:ext cx="1296144" cy="12241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941168"/>
            <a:ext cx="3984421" cy="1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23"/>
          <p:cNvSpPr/>
          <p:nvPr/>
        </p:nvSpPr>
        <p:spPr bwMode="auto">
          <a:xfrm>
            <a:off x="2462329" y="1052736"/>
            <a:ext cx="410445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78353" y="118804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Training course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87179" y="2484185"/>
            <a:ext cx="74230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Brussels, </a:t>
            </a:r>
            <a:r>
              <a:rPr lang="en-G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Saturday 9th September 2017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94177" y="3356992"/>
            <a:ext cx="68621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Registrations on the EBCOG website</a:t>
            </a:r>
          </a:p>
        </p:txBody>
      </p:sp>
      <p:pic>
        <p:nvPicPr>
          <p:cNvPr id="9" name="Imagem 8" descr="Logo"/>
          <p:cNvPicPr/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06"/>
          <a:stretch/>
        </p:blipFill>
        <p:spPr bwMode="auto">
          <a:xfrm>
            <a:off x="1425087" y="5085184"/>
            <a:ext cx="6480720" cy="1371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35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arredondado 23"/>
          <p:cNvSpPr/>
          <p:nvPr/>
        </p:nvSpPr>
        <p:spPr bwMode="auto">
          <a:xfrm>
            <a:off x="611560" y="764704"/>
            <a:ext cx="3528392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836712"/>
            <a:ext cx="77768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Objective</a:t>
            </a:r>
          </a:p>
          <a:p>
            <a:endParaRPr lang="pt-PT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evaluate clinical skills that cannot be assessed in written tests</a:t>
            </a:r>
          </a:p>
          <a:p>
            <a:r>
              <a:rPr lang="en-GB" sz="2000" dirty="0">
                <a:solidFill>
                  <a:srgbClr val="002060"/>
                </a:solidFill>
                <a:latin typeface="Arial Black" panose="020B0A04020102020204" pitchFamily="34" charset="0"/>
              </a:rPr>
              <a:t>(technical, communication, and teamwork)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history taking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communicating a clinical diagnosis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formulating a shared management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applying technical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applying teamwork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evaluating a scientific article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managing clinical risk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2190343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While some stations will be more directed towards the evaluation of a particular skill, a combination of several skills will be assessed in most stations</a:t>
            </a:r>
          </a:p>
          <a:p>
            <a:pPr algn="ctr"/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2232154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have passed Part 1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Applications in the website until 3 months before the exam</a:t>
            </a:r>
            <a:endParaRPr lang="pt-P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1043608" y="1268760"/>
            <a:ext cx="6912768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83198" y="1404065"/>
            <a:ext cx="6487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Requirements for candidacy</a:t>
            </a:r>
          </a:p>
        </p:txBody>
      </p:sp>
    </p:spTree>
    <p:extLst>
      <p:ext uri="{BB962C8B-B14F-4D97-AF65-F5344CB8AC3E}">
        <p14:creationId xmlns:p14="http://schemas.microsoft.com/office/powerpoint/2010/main" val="69438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23"/>
          <p:cNvSpPr/>
          <p:nvPr/>
        </p:nvSpPr>
        <p:spPr bwMode="auto">
          <a:xfrm>
            <a:off x="323528" y="1196752"/>
            <a:ext cx="554461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3501008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stations (including one prep station)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min each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min for reading instructions</a:t>
            </a:r>
          </a:p>
          <a:p>
            <a:pPr marL="1257300" lvl="2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minutes for the exam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conducted in English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3118" y="1332057"/>
            <a:ext cx="514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Structure of the exam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184" y="396631"/>
            <a:ext cx="2520280" cy="28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588477"/>
            <a:ext cx="79928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History taking and summarising to colleague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actor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 is to take a history, and then to provide a summary to the examiner with a list of possible diagnoses.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molar pregnancy, pre-eclampsia, endometrial cancer, endometriosis.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860285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995590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393" y="260648"/>
            <a:ext cx="3753031" cy="23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420888"/>
            <a:ext cx="7992888" cy="2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Transmitting bad news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actor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Aim is to communicate the result of a test that causes anxiety and suffering to a patient, and then formulate a shared management plan.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non-viable 1</a:t>
            </a:r>
            <a:r>
              <a:rPr lang="en-GB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st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trim pregnancy, increased nuchal translucency, HIV positive results, invasive cervical cancer.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860285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995590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332656"/>
            <a:ext cx="4032448" cy="21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755805"/>
            <a:ext cx="7992888" cy="327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Basic technical skill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Aim is to briefly explain the procedure to the patient, obtain consent, and then perform the skill.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r>
              <a:rPr lang="en-GB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400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3 -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instrumental vaginal delivery, external cephalic version.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GB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4 -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inserting an IUD, diagnostic hysteroscopy, laparoscopic sterilisation, transvaginal and transabdominal ultrasound.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356229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491534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3</a:t>
            </a:r>
          </a:p>
        </p:txBody>
      </p:sp>
      <p:sp>
        <p:nvSpPr>
          <p:cNvPr id="7" name="Rectângulo arredondado 23"/>
          <p:cNvSpPr/>
          <p:nvPr/>
        </p:nvSpPr>
        <p:spPr bwMode="auto">
          <a:xfrm>
            <a:off x="467544" y="5517232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5652537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4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75856" y="59925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7864" y="58052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GYN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0" t="5749"/>
          <a:stretch/>
        </p:blipFill>
        <p:spPr>
          <a:xfrm>
            <a:off x="5148064" y="271545"/>
            <a:ext cx="3243304" cy="18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109283"/>
            <a:ext cx="7992888" cy="252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Explaining a clinical situation and establishing a shared management plan 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actor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A short summary is provided, exam results are supplied if requested. Aim is to explain the main diagnoses, address doubts, concerns, transmit management options, and establish a shared management plan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5" name="Rectângulo arredondado 23"/>
          <p:cNvSpPr/>
          <p:nvPr/>
        </p:nvSpPr>
        <p:spPr bwMode="auto">
          <a:xfrm>
            <a:off x="467544" y="548680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683985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5</a:t>
            </a:r>
          </a:p>
        </p:txBody>
      </p:sp>
      <p:sp>
        <p:nvSpPr>
          <p:cNvPr id="7" name="Rectângulo arredondado 23"/>
          <p:cNvSpPr/>
          <p:nvPr/>
        </p:nvSpPr>
        <p:spPr bwMode="auto">
          <a:xfrm>
            <a:off x="467544" y="5301208"/>
            <a:ext cx="2664296" cy="864096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600" b="0" i="0" u="none" strike="noStrike" cap="none" normalizeH="0" baseline="0" dirty="0">
              <a:ln>
                <a:noFill/>
              </a:ln>
              <a:solidFill>
                <a:srgbClr val="FF9900"/>
              </a:solidFill>
              <a:effectLst/>
              <a:latin typeface="Cooper Black" panose="0208090404030B0204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5436513"/>
            <a:ext cx="2208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Station 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75856" y="79170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47864" y="558924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GYN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270936"/>
            <a:ext cx="3611039" cy="18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0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589</Words>
  <Application>Microsoft Office PowerPoint</Application>
  <PresentationFormat>Apresentação no Ecrã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Cooper Black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 Ayres-Campos</dc:creator>
  <cp:lastModifiedBy>Diogo Ayres-de-Campos</cp:lastModifiedBy>
  <cp:revision>37</cp:revision>
  <dcterms:created xsi:type="dcterms:W3CDTF">2015-11-25T09:47:24Z</dcterms:created>
  <dcterms:modified xsi:type="dcterms:W3CDTF">2017-05-19T20:38:04Z</dcterms:modified>
</cp:coreProperties>
</file>