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83" r:id="rId5"/>
    <p:sldId id="259" r:id="rId6"/>
    <p:sldId id="279" r:id="rId7"/>
    <p:sldId id="260" r:id="rId8"/>
    <p:sldId id="282" r:id="rId9"/>
    <p:sldId id="285" r:id="rId10"/>
    <p:sldId id="271" r:id="rId11"/>
    <p:sldId id="261" r:id="rId12"/>
    <p:sldId id="262" r:id="rId13"/>
    <p:sldId id="273" r:id="rId14"/>
    <p:sldId id="275" r:id="rId15"/>
    <p:sldId id="280" r:id="rId16"/>
    <p:sldId id="274" r:id="rId17"/>
    <p:sldId id="278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1" d="50"/>
        <a:sy n="21" d="5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9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3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7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1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1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C393-351E-4FCE-AF71-4E5D046F36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3D361-2003-46EE-B101-798F5F51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0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DEALING WITH CHALLENGES IN OBSTETRICS AND GYNAECOLOGICAL PRACTICE</a:t>
            </a:r>
            <a:b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Caesarean section surgical techniques and long term consequences for the woman of</a:t>
            </a:r>
            <a:b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Caesarean section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64859"/>
          </a:xfrm>
        </p:spPr>
        <p:txBody>
          <a:bodyPr>
            <a:noAutofit/>
          </a:bodyPr>
          <a:lstStyle/>
          <a:p>
            <a:endParaRPr lang="en-GB" dirty="0" smtClean="0"/>
          </a:p>
          <a:p>
            <a:r>
              <a:rPr lang="en-GB" dirty="0" smtClean="0"/>
              <a:t>C. Savona-Ventura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9" y="4532049"/>
            <a:ext cx="3563008" cy="19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3" y="3123870"/>
            <a:ext cx="1379626" cy="346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6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674" y="698965"/>
            <a:ext cx="6436858" cy="1045028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Complications of spinal \ epidural anaesthesia</a:t>
            </a:r>
          </a:p>
          <a:p>
            <a:pPr lvl="1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Chronic back pain</a:t>
            </a:r>
          </a:p>
          <a:p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4" y="3620799"/>
            <a:ext cx="5698234" cy="2489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74" y="1511764"/>
            <a:ext cx="5698234" cy="195652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674" y="216270"/>
            <a:ext cx="10515600" cy="52801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morbidity – Anaesthesia problems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199" y="1134392"/>
            <a:ext cx="5762171" cy="15480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9199" y="2682396"/>
            <a:ext cx="5762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Total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</a:rPr>
              <a:t>of 857 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subjects. No comparative group</a:t>
            </a:r>
          </a:p>
          <a:p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Wound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</a:rPr>
              <a:t>scar pain 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	9.2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</a:rPr>
              <a:t>% </a:t>
            </a:r>
            <a:endParaRPr lang="en-GB" sz="1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Back pain		36.9%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Migraine		10.2% </a:t>
            </a:r>
          </a:p>
          <a:p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51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</a:rPr>
              <a:t>subjects 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had persistent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Constant		9.8%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Daily			9.8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</a:rPr>
              <a:t>% 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Intermittently		23.5% </a:t>
            </a:r>
          </a:p>
          <a:p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Independent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</a:rPr>
              <a:t>risk factors for 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of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chronic pain: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higher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</a:rPr>
              <a:t>pain scores 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recall postoperatively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pain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</a:rPr>
              <a:t>present elsewhere </a:t>
            </a:r>
            <a:endParaRPr lang="en-GB" sz="1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non-private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</a:rPr>
              <a:t>insurance 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status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1" y="110775"/>
            <a:ext cx="10515600" cy="47570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morbidity - Future 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fertility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91" y="586478"/>
            <a:ext cx="11855669" cy="611912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b="1" dirty="0" smtClean="0"/>
              <a:t>Decreased Fertility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Meta-analysis data suggests that women with previous </a:t>
            </a:r>
            <a:r>
              <a:rPr lang="en-GB" dirty="0"/>
              <a:t> </a:t>
            </a:r>
            <a:r>
              <a:rPr lang="en-GB" dirty="0" smtClean="0"/>
              <a:t>CS had:</a:t>
            </a:r>
          </a:p>
          <a:p>
            <a:pPr lvl="2">
              <a:lnSpc>
                <a:spcPct val="120000"/>
              </a:lnSpc>
            </a:pPr>
            <a:r>
              <a:rPr lang="en-GB" dirty="0" smtClean="0"/>
              <a:t>9% lower pregnancy rate</a:t>
            </a:r>
          </a:p>
          <a:p>
            <a:pPr lvl="2">
              <a:lnSpc>
                <a:spcPct val="120000"/>
              </a:lnSpc>
            </a:pPr>
            <a:r>
              <a:rPr lang="en-GB" dirty="0" smtClean="0"/>
              <a:t>11% lower birth rate </a:t>
            </a:r>
            <a:r>
              <a:rPr lang="en-GB" dirty="0"/>
              <a:t>than women with previous vaginal </a:t>
            </a:r>
            <a:r>
              <a:rPr lang="en-GB" dirty="0" smtClean="0"/>
              <a:t>birth.</a:t>
            </a:r>
          </a:p>
          <a:p>
            <a:pPr marL="914400" lvl="2" indent="0" algn="r">
              <a:lnSpc>
                <a:spcPct val="120000"/>
              </a:lnSpc>
              <a:buNone/>
            </a:pPr>
            <a:r>
              <a:rPr lang="en-GB" sz="1600" i="1" dirty="0">
                <a:solidFill>
                  <a:srgbClr val="C00000"/>
                </a:solidFill>
              </a:rPr>
              <a:t>Bhattacharya, S. et al, BJOG 2006; 113(3), 268-275</a:t>
            </a:r>
            <a:r>
              <a:rPr lang="en-GB" i="1" dirty="0">
                <a:solidFill>
                  <a:srgbClr val="C00000"/>
                </a:solidFill>
              </a:rPr>
              <a:t>.</a:t>
            </a:r>
          </a:p>
          <a:p>
            <a:pPr lvl="2">
              <a:lnSpc>
                <a:spcPct val="120000"/>
              </a:lnSpc>
            </a:pPr>
            <a:r>
              <a:rPr lang="en-GB" dirty="0" smtClean="0"/>
              <a:t>Potentially voluntary infertility</a:t>
            </a:r>
          </a:p>
          <a:p>
            <a:pPr lvl="2">
              <a:lnSpc>
                <a:spcPct val="120000"/>
              </a:lnSpc>
            </a:pPr>
            <a:r>
              <a:rPr lang="en-GB" dirty="0" smtClean="0"/>
              <a:t>Possibly involuntary caused by:</a:t>
            </a:r>
          </a:p>
          <a:p>
            <a:pPr lvl="3">
              <a:lnSpc>
                <a:spcPct val="120000"/>
              </a:lnSpc>
            </a:pPr>
            <a:r>
              <a:rPr lang="en-GB" sz="2000" dirty="0" smtClean="0"/>
              <a:t>Incomplete uterine healing</a:t>
            </a:r>
          </a:p>
          <a:p>
            <a:pPr lvl="3">
              <a:lnSpc>
                <a:spcPct val="120000"/>
              </a:lnSpc>
            </a:pPr>
            <a:r>
              <a:rPr lang="en-GB" sz="2000" dirty="0" smtClean="0"/>
              <a:t>Post-operative infection causing tubal infertility </a:t>
            </a:r>
            <a:r>
              <a:rPr lang="en-GB" sz="2000" dirty="0" smtClean="0">
                <a:sym typeface="Wingdings" panose="05000000000000000000" pitchFamily="2" charset="2"/>
              </a:rPr>
              <a:t> unlikely: no apparent increase in tubal pregnancy rates</a:t>
            </a:r>
          </a:p>
          <a:p>
            <a:pPr marL="1371600" lvl="3" indent="0" algn="r">
              <a:lnSpc>
                <a:spcPct val="120000"/>
              </a:lnSpc>
              <a:buNone/>
            </a:pPr>
            <a:r>
              <a:rPr lang="en-GB" sz="1600" i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Saraswat</a:t>
            </a:r>
            <a:r>
              <a:rPr lang="en-GB" sz="16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L. </a:t>
            </a:r>
            <a:r>
              <a:rPr lang="en-GB" sz="1600" i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Reprod</a:t>
            </a:r>
            <a:r>
              <a:rPr lang="en-GB" sz="16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GB" sz="1600" i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BioMed</a:t>
            </a:r>
            <a:r>
              <a:rPr lang="en-GB" sz="16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Online 2008; 17:259-264</a:t>
            </a:r>
            <a:endParaRPr lang="en-GB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70" y="198983"/>
            <a:ext cx="10515600" cy="40213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morbidity – Future obstetric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41570" y="457746"/>
            <a:ext cx="6098270" cy="323406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b="1" dirty="0" smtClean="0"/>
              <a:t>Abnormal placentation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Caesarean </a:t>
            </a:r>
            <a:r>
              <a:rPr lang="en-GB" dirty="0"/>
              <a:t>scar ectopic </a:t>
            </a:r>
            <a:r>
              <a:rPr lang="en-GB" dirty="0" smtClean="0"/>
              <a:t>pregnancy</a:t>
            </a:r>
          </a:p>
          <a:p>
            <a:pPr lvl="2">
              <a:lnSpc>
                <a:spcPct val="100000"/>
              </a:lnSpc>
            </a:pPr>
            <a:r>
              <a:rPr lang="en-GB" sz="1800" dirty="0"/>
              <a:t>C</a:t>
            </a:r>
            <a:r>
              <a:rPr lang="en-GB" sz="1800" dirty="0" smtClean="0"/>
              <a:t>ondition is </a:t>
            </a:r>
            <a:r>
              <a:rPr lang="en-GB" sz="1800" dirty="0"/>
              <a:t>life-threatening to the mother and always fatal for the embryo</a:t>
            </a:r>
            <a:r>
              <a:rPr lang="en-GB" sz="1800" dirty="0" smtClean="0"/>
              <a:t>.</a:t>
            </a:r>
            <a:r>
              <a:rPr lang="en-GB" sz="1800" baseline="30000" dirty="0" smtClean="0"/>
              <a:t> </a:t>
            </a:r>
            <a:r>
              <a:rPr lang="en-GB" sz="1600" baseline="30000" dirty="0"/>
              <a:t> </a:t>
            </a:r>
            <a:r>
              <a:rPr lang="en-GB" sz="16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Placenta praevia / Placenta </a:t>
            </a:r>
            <a:r>
              <a:rPr lang="en-GB" dirty="0" err="1" smtClean="0"/>
              <a:t>accreta</a:t>
            </a:r>
            <a:r>
              <a:rPr lang="en-GB" dirty="0" smtClean="0"/>
              <a:t> / Placenta </a:t>
            </a:r>
            <a:r>
              <a:rPr lang="en-GB" dirty="0" err="1" smtClean="0"/>
              <a:t>percreta</a:t>
            </a:r>
            <a:endParaRPr lang="en-GB" dirty="0" smtClean="0"/>
          </a:p>
          <a:p>
            <a:pPr lvl="2">
              <a:lnSpc>
                <a:spcPct val="100000"/>
              </a:lnSpc>
            </a:pPr>
            <a:r>
              <a:rPr lang="en-GB" sz="1800" dirty="0" smtClean="0"/>
              <a:t>Increase </a:t>
            </a:r>
            <a:r>
              <a:rPr lang="en-GB" sz="1800" dirty="0"/>
              <a:t>the risk for severe </a:t>
            </a:r>
            <a:r>
              <a:rPr lang="en-GB" sz="1800" dirty="0" smtClean="0"/>
              <a:t>haemorrhage </a:t>
            </a:r>
          </a:p>
          <a:p>
            <a:pPr lvl="2">
              <a:lnSpc>
                <a:spcPct val="100000"/>
              </a:lnSpc>
            </a:pPr>
            <a:r>
              <a:rPr lang="en-GB" sz="1800" dirty="0" smtClean="0"/>
              <a:t>Potentially </a:t>
            </a:r>
            <a:r>
              <a:rPr lang="en-GB" sz="1800" dirty="0"/>
              <a:t>life-threatening complications for mother and baby</a:t>
            </a:r>
            <a:r>
              <a:rPr lang="en-GB" sz="1800" dirty="0" smtClean="0"/>
              <a:t>.</a:t>
            </a:r>
            <a:r>
              <a:rPr lang="en-GB" sz="1800" baseline="30000" dirty="0" smtClean="0"/>
              <a:t> </a:t>
            </a:r>
            <a:r>
              <a:rPr lang="en-GB" sz="1800" baseline="30000" dirty="0"/>
              <a:t>  </a:t>
            </a:r>
            <a:endParaRPr lang="en-GB" sz="1800" baseline="300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929364" y="2753618"/>
            <a:ext cx="3520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i="1" dirty="0" err="1" smtClean="0">
                <a:solidFill>
                  <a:srgbClr val="C00000"/>
                </a:solidFill>
              </a:rPr>
              <a:t>NOIS</a:t>
            </a:r>
            <a:r>
              <a:rPr lang="en-GB" sz="1400" i="1" dirty="0" smtClean="0">
                <a:solidFill>
                  <a:srgbClr val="C00000"/>
                </a:solidFill>
              </a:rPr>
              <a:t> database [accessed 2017, unpublished]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66880" y="575819"/>
            <a:ext cx="11993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/>
              <a:t>Relative Risk  1.44</a:t>
            </a:r>
            <a:endParaRPr lang="en-GB" sz="105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22" y="385945"/>
            <a:ext cx="3887307" cy="236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545492" y="438010"/>
            <a:ext cx="1820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Maltese Is. 2006-2015</a:t>
            </a:r>
            <a:endParaRPr lang="en-GB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17969" y="438010"/>
            <a:ext cx="1340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Relative Risk  1.44</a:t>
            </a:r>
            <a:endParaRPr lang="en-GB" sz="1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67935" y="4505325"/>
            <a:ext cx="5845539" cy="1690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Repeat Caesarean section</a:t>
            </a:r>
          </a:p>
          <a:p>
            <a:pPr lvl="1"/>
            <a:r>
              <a:rPr lang="en-GB" sz="1800" dirty="0" smtClean="0"/>
              <a:t>Relative Risk of x7.9 for having a repeat elective CS</a:t>
            </a:r>
          </a:p>
          <a:p>
            <a:pPr lvl="1"/>
            <a:r>
              <a:rPr lang="en-GB" sz="1800" dirty="0" smtClean="0"/>
              <a:t>Relative Risk of x2.9 for having an emergency CS</a:t>
            </a:r>
          </a:p>
          <a:p>
            <a:pPr lvl="2"/>
            <a:endParaRPr lang="en-GB" sz="1600" dirty="0"/>
          </a:p>
          <a:p>
            <a:pPr lvl="2"/>
            <a:endParaRPr lang="en-GB" sz="1600" dirty="0" smtClean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91616"/>
              </p:ext>
            </p:extLst>
          </p:nvPr>
        </p:nvGraphicFramePr>
        <p:xfrm>
          <a:off x="6108150" y="6409922"/>
          <a:ext cx="5948218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3"/>
                <a:gridCol w="1163782"/>
                <a:gridCol w="1346662"/>
                <a:gridCol w="1446414"/>
                <a:gridCol w="1512917"/>
              </a:tblGrid>
              <a:tr h="2178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RR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smtClean="0">
                          <a:effectLst/>
                        </a:rPr>
                        <a:t>7.94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smtClean="0">
                          <a:effectLst/>
                        </a:rPr>
                        <a:t>2.89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smtClean="0">
                          <a:effectLst/>
                        </a:rPr>
                        <a:t>0.21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smtClean="0">
                          <a:effectLst/>
                        </a:rPr>
                        <a:t>1.61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476523" y="6041936"/>
            <a:ext cx="3520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err="1" smtClean="0">
                <a:solidFill>
                  <a:srgbClr val="C00000"/>
                </a:solidFill>
              </a:rPr>
              <a:t>NOIS</a:t>
            </a:r>
            <a:r>
              <a:rPr lang="en-GB" sz="1400" i="1" dirty="0" smtClean="0">
                <a:solidFill>
                  <a:srgbClr val="C00000"/>
                </a:solidFill>
              </a:rPr>
              <a:t> database [accessed 2017, unpublished]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36" y="3567130"/>
            <a:ext cx="582295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155431" y="4272435"/>
            <a:ext cx="1820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Maltese Is. 2006-2015</a:t>
            </a:r>
            <a:endParaRPr lang="en-GB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4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12835" y="654200"/>
            <a:ext cx="58605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b="1" dirty="0" smtClean="0"/>
              <a:t>Uterine scar rupture. </a:t>
            </a:r>
          </a:p>
          <a:p>
            <a:pPr lvl="2"/>
            <a:r>
              <a:rPr lang="en-GB" dirty="0" smtClean="0"/>
              <a:t>Planning repeat caesarean reduces the excess risk, but possibility of antenatal scar rupture.</a:t>
            </a:r>
            <a:r>
              <a:rPr lang="en-GB" baseline="30000" dirty="0" smtClean="0"/>
              <a:t> </a:t>
            </a:r>
          </a:p>
          <a:p>
            <a:pPr lvl="2"/>
            <a:r>
              <a:rPr lang="en-GB" dirty="0" smtClean="0"/>
              <a:t>Dependant on type of incision.</a:t>
            </a:r>
          </a:p>
          <a:p>
            <a:pPr lvl="2"/>
            <a:endParaRPr lang="en-GB" baseline="300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718287"/>
              </p:ext>
            </p:extLst>
          </p:nvPr>
        </p:nvGraphicFramePr>
        <p:xfrm>
          <a:off x="267950" y="4350298"/>
          <a:ext cx="551542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210"/>
                <a:gridCol w="24232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Original uterine incision &amp; risk</a:t>
                      </a:r>
                      <a:r>
                        <a:rPr lang="en-GB" baseline="0" dirty="0" smtClean="0"/>
                        <a:t> of subsequent rupture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Rate </a:t>
                      </a:r>
                    </a:p>
                    <a:p>
                      <a:pPr algn="ctr"/>
                      <a:r>
                        <a:rPr lang="en-GB" dirty="0" smtClean="0"/>
                        <a:t>95%</a:t>
                      </a:r>
                      <a:r>
                        <a:rPr lang="en-GB" baseline="0" dirty="0" smtClean="0"/>
                        <a:t> confidence limits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 – 0.7%  : 0.5%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Low transverse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 – 0.8%  : 0.7%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Low vertical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 – 7.0%  : 2.0%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Classical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 – 6.5%  : 2.0%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04" y="2222092"/>
            <a:ext cx="4531921" cy="21282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7950" y="6445198"/>
            <a:ext cx="5515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i="1" dirty="0" smtClean="0">
                <a:solidFill>
                  <a:srgbClr val="C00000"/>
                </a:solidFill>
                <a:effectLst/>
              </a:rPr>
              <a:t>After Landon MB et al. N </a:t>
            </a:r>
            <a:r>
              <a:rPr lang="en-US" sz="1200" b="0" i="1" dirty="0" err="1" smtClean="0">
                <a:solidFill>
                  <a:srgbClr val="C00000"/>
                </a:solidFill>
                <a:effectLst/>
              </a:rPr>
              <a:t>Engl</a:t>
            </a:r>
            <a:r>
              <a:rPr lang="en-US" sz="1200" b="0" i="1" dirty="0" smtClean="0">
                <a:solidFill>
                  <a:srgbClr val="C00000"/>
                </a:solidFill>
                <a:effectLst/>
              </a:rPr>
              <a:t> J Med. 2004;351(25):2581-2589</a:t>
            </a:r>
            <a:endParaRPr lang="en-US" sz="1200" i="1" dirty="0">
              <a:solidFill>
                <a:srgbClr val="C00000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70" y="3409644"/>
            <a:ext cx="3912147" cy="238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118469" y="5389803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Odds Ratio     2.67</a:t>
            </a:r>
          </a:p>
          <a:p>
            <a:r>
              <a:rPr lang="en-GB" sz="1100" b="1" dirty="0" smtClean="0"/>
              <a:t>Relative Risk  2.67</a:t>
            </a:r>
            <a:endParaRPr lang="en-GB" sz="1100" b="1" dirty="0"/>
          </a:p>
        </p:txBody>
      </p:sp>
      <p:sp>
        <p:nvSpPr>
          <p:cNvPr id="22" name="Rectangle 21"/>
          <p:cNvSpPr/>
          <p:nvPr/>
        </p:nvSpPr>
        <p:spPr>
          <a:xfrm>
            <a:off x="8326555" y="6049065"/>
            <a:ext cx="3520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err="1" smtClean="0">
                <a:solidFill>
                  <a:srgbClr val="C00000"/>
                </a:solidFill>
              </a:rPr>
              <a:t>NOIS</a:t>
            </a:r>
            <a:r>
              <a:rPr lang="en-GB" sz="1400" i="1" dirty="0" smtClean="0">
                <a:solidFill>
                  <a:srgbClr val="C00000"/>
                </a:solidFill>
              </a:rPr>
              <a:t> database [accessed 2017, unpublished]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73339" y="601113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Emergency hysterectomy</a:t>
            </a:r>
          </a:p>
          <a:p>
            <a:pPr lvl="2"/>
            <a:r>
              <a:rPr lang="en-GB" sz="2000" dirty="0"/>
              <a:t>Risk was higher with increasing numbers of previous caesarean deliveries </a:t>
            </a:r>
          </a:p>
          <a:p>
            <a:pPr lvl="3"/>
            <a:r>
              <a:rPr lang="en-GB" dirty="0"/>
              <a:t>OR 2.14 with one previous delivery [95% CI 1.37-3.33], </a:t>
            </a:r>
          </a:p>
          <a:p>
            <a:pPr lvl="3"/>
            <a:r>
              <a:rPr lang="en-GB" dirty="0"/>
              <a:t>OR 18.6 with two or more [95% CI 7.67-45.4</a:t>
            </a:r>
            <a:r>
              <a:rPr lang="en-GB" dirty="0" smtClean="0"/>
              <a:t>]</a:t>
            </a:r>
          </a:p>
          <a:p>
            <a:pPr lvl="3"/>
            <a:endParaRPr lang="en-GB" dirty="0"/>
          </a:p>
          <a:p>
            <a:pPr lvl="3"/>
            <a:endParaRPr lang="en-GB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8648374" y="2629806"/>
            <a:ext cx="3520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C00000"/>
                </a:solidFill>
              </a:rPr>
              <a:t>Knight, M</a:t>
            </a:r>
            <a:r>
              <a:rPr lang="en-GB" sz="1400" i="1" dirty="0" smtClean="0">
                <a:solidFill>
                  <a:srgbClr val="C00000"/>
                </a:solidFill>
              </a:rPr>
              <a:t>. et al. </a:t>
            </a:r>
            <a:r>
              <a:rPr lang="en-GB" sz="1400" i="1" dirty="0" err="1">
                <a:solidFill>
                  <a:srgbClr val="C00000"/>
                </a:solidFill>
              </a:rPr>
              <a:t>Obstet</a:t>
            </a:r>
            <a:r>
              <a:rPr lang="en-GB" sz="1400" i="1" dirty="0">
                <a:solidFill>
                  <a:srgbClr val="C00000"/>
                </a:solidFill>
              </a:rPr>
              <a:t> </a:t>
            </a:r>
            <a:r>
              <a:rPr lang="en-GB" sz="1400" i="1" dirty="0" err="1" smtClean="0">
                <a:solidFill>
                  <a:srgbClr val="C00000"/>
                </a:solidFill>
              </a:rPr>
              <a:t>Gynecol</a:t>
            </a:r>
            <a:r>
              <a:rPr lang="en-GB" sz="1400" i="1" dirty="0" smtClean="0">
                <a:solidFill>
                  <a:srgbClr val="C00000"/>
                </a:solidFill>
              </a:rPr>
              <a:t> 2008, </a:t>
            </a:r>
            <a:r>
              <a:rPr lang="en-GB" sz="1400" i="1" dirty="0">
                <a:solidFill>
                  <a:srgbClr val="C00000"/>
                </a:solidFill>
              </a:rPr>
              <a:t>111(1), 97-105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74543" y="5438337"/>
            <a:ext cx="2049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Maltese Is. 2006-2015</a:t>
            </a:r>
            <a:endParaRPr lang="en-GB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1570" y="198983"/>
            <a:ext cx="10515600" cy="40213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morbidity – Future obstetric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2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7" y="234496"/>
            <a:ext cx="10515600" cy="346075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scar complication risks – empirical mechanisms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8173" y="883941"/>
            <a:ext cx="9561284" cy="4439444"/>
            <a:chOff x="1456427" y="914531"/>
            <a:chExt cx="9561284" cy="4439444"/>
          </a:xfrm>
        </p:grpSpPr>
        <p:grpSp>
          <p:nvGrpSpPr>
            <p:cNvPr id="11" name="Group 10"/>
            <p:cNvGrpSpPr/>
            <p:nvPr/>
          </p:nvGrpSpPr>
          <p:grpSpPr>
            <a:xfrm>
              <a:off x="1516740" y="914531"/>
              <a:ext cx="8532317" cy="2518294"/>
              <a:chOff x="1347570" y="2053706"/>
              <a:chExt cx="8532317" cy="2518294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4564743" y="2525486"/>
                <a:ext cx="2772228" cy="2046514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1"/>
                    </a:solidFill>
                  </a:rPr>
                  <a:t>Uterine scar weakness &amp; incomplete healing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3875254" y="4042283"/>
                <a:ext cx="887031" cy="41887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347570" y="2053706"/>
                <a:ext cx="2743200" cy="12627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Endometrial tissue deposition during surgery</a:t>
                </a:r>
                <a:endParaRPr lang="en-US" b="1" dirty="0"/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8171458">
                <a:off x="6904161" y="3458160"/>
                <a:ext cx="1390239" cy="36285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136687" y="2128871"/>
                <a:ext cx="2743200" cy="12627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err="1" smtClean="0"/>
                  <a:t>Devascularization</a:t>
                </a:r>
                <a:r>
                  <a:rPr lang="en-GB" b="1" dirty="0" smtClean="0"/>
                  <a:t>  of uterine muscle during surgery</a:t>
                </a:r>
                <a:endParaRPr lang="en-US" b="1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698172" y="2817900"/>
              <a:ext cx="2380343" cy="53702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Uterine scar endometriosis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2560836" y="2323350"/>
              <a:ext cx="655008" cy="3628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56427" y="4166434"/>
              <a:ext cx="2917372" cy="118754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Placenta praevia</a:t>
              </a:r>
            </a:p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Caesarean scar ectopic</a:t>
              </a:r>
            </a:p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Placenta </a:t>
              </a:r>
              <a:r>
                <a:rPr lang="en-GB" b="1" dirty="0" err="1" smtClean="0">
                  <a:solidFill>
                    <a:schemeClr val="tx1"/>
                  </a:solidFill>
                </a:rPr>
                <a:t>accreta</a:t>
              </a:r>
              <a:r>
                <a:rPr lang="en-GB" b="1" dirty="0" smtClean="0">
                  <a:solidFill>
                    <a:schemeClr val="tx1"/>
                  </a:solidFill>
                </a:rPr>
                <a:t>/</a:t>
              </a:r>
              <a:r>
                <a:rPr lang="en-GB" b="1" dirty="0" err="1" smtClean="0">
                  <a:solidFill>
                    <a:schemeClr val="tx1"/>
                  </a:solidFill>
                </a:rPr>
                <a:t>percreta</a:t>
              </a:r>
              <a:endParaRPr lang="en-GB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Chronic pain over </a:t>
              </a:r>
              <a:r>
                <a:rPr lang="en-GB" b="1" dirty="0" smtClean="0">
                  <a:solidFill>
                    <a:schemeClr val="tx1"/>
                  </a:solidFill>
                </a:rPr>
                <a:t>scar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011943" y="4151923"/>
              <a:ext cx="2380343" cy="914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Uterine scar rupture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2490262" y="3571579"/>
              <a:ext cx="796159" cy="3628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5710805" y="3586926"/>
              <a:ext cx="796159" cy="3628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flipH="1">
              <a:off x="7305857" y="2876978"/>
              <a:ext cx="1037772" cy="4188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008659" y="2679776"/>
              <a:ext cx="3009052" cy="7907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Position &amp; number of uterine incisions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99605" y="3755742"/>
            <a:ext cx="3009052" cy="3003756"/>
            <a:chOff x="8199605" y="3755742"/>
            <a:chExt cx="3009052" cy="3003756"/>
          </a:xfrm>
        </p:grpSpPr>
        <p:sp>
          <p:nvSpPr>
            <p:cNvPr id="18" name="Oval 17"/>
            <p:cNvSpPr/>
            <p:nvPr/>
          </p:nvSpPr>
          <p:spPr>
            <a:xfrm>
              <a:off x="8745747" y="4868112"/>
              <a:ext cx="1811980" cy="68745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External adhesions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199605" y="3755742"/>
              <a:ext cx="3009052" cy="7907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Persistent raw surface &amp; haematomas</a:t>
              </a:r>
              <a:endParaRPr lang="en-US" b="1" dirty="0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9452696" y="4543719"/>
              <a:ext cx="398080" cy="3628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461564" y="5845098"/>
              <a:ext cx="2380343" cy="914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Chronic pelvic pain</a:t>
              </a:r>
            </a:p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Urinary symptoms</a:t>
              </a:r>
            </a:p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Bowel disturbances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 rot="5400000">
              <a:off x="9452694" y="5566292"/>
              <a:ext cx="398080" cy="3628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ight Arrow 27"/>
          <p:cNvSpPr/>
          <p:nvPr/>
        </p:nvSpPr>
        <p:spPr>
          <a:xfrm rot="9362101">
            <a:off x="3150991" y="3611221"/>
            <a:ext cx="212848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7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7" y="234496"/>
            <a:ext cx="10515600" cy="346075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scar complication risks – empirical contributors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28753" y="884218"/>
            <a:ext cx="2918994" cy="114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Endometrial tissue deposition during surgery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428193" y="776221"/>
            <a:ext cx="5619688" cy="145149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Manual delivery of placenta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Swabbing of uterine cavity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Exterior vs intra-abdominal repair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Inclusion of endometrium in first suture layer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Endometrium pouting upwards rather than inwards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686630" y="1348947"/>
            <a:ext cx="1683507" cy="3347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Oval 14"/>
          <p:cNvSpPr/>
          <p:nvPr/>
        </p:nvSpPr>
        <p:spPr>
          <a:xfrm>
            <a:off x="688430" y="2642018"/>
            <a:ext cx="2918994" cy="114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Devascularization</a:t>
            </a:r>
            <a:r>
              <a:rPr lang="en-GB" b="1" dirty="0" smtClean="0"/>
              <a:t>  of uterine muscle during surgery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428193" y="2656244"/>
            <a:ext cx="5619688" cy="11175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Blunt vs sharp entry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Locking </a:t>
            </a:r>
            <a:r>
              <a:rPr lang="en-GB" b="1" dirty="0">
                <a:solidFill>
                  <a:schemeClr val="tx1"/>
                </a:solidFill>
              </a:rPr>
              <a:t>blanket-type stitch vs running continuous stitch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Short-lasting suture material vs longer-lasting </a:t>
            </a:r>
            <a:r>
              <a:rPr lang="en-GB" b="1" dirty="0" smtClean="0">
                <a:solidFill>
                  <a:schemeClr val="tx1"/>
                </a:solidFill>
              </a:rPr>
              <a:t>material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Single vs Double layered suturing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705083" y="3047656"/>
            <a:ext cx="1683507" cy="3347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Oval 18"/>
          <p:cNvSpPr/>
          <p:nvPr/>
        </p:nvSpPr>
        <p:spPr>
          <a:xfrm>
            <a:off x="688430" y="4434355"/>
            <a:ext cx="2918994" cy="717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Position &amp; number of uterine  incisions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5428193" y="4190868"/>
            <a:ext cx="5619688" cy="11175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Low transverse vs low vertical or classical incisions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Low vs high transverse </a:t>
            </a:r>
            <a:r>
              <a:rPr lang="en-GB" b="1" dirty="0" smtClean="0">
                <a:solidFill>
                  <a:schemeClr val="tx1"/>
                </a:solidFill>
              </a:rPr>
              <a:t>incision </a:t>
            </a:r>
            <a:r>
              <a:rPr lang="en-GB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chemeClr val="tx1"/>
                </a:solidFill>
              </a:rPr>
              <a:t>Surgery </a:t>
            </a:r>
            <a:r>
              <a:rPr lang="en-GB" b="1" dirty="0">
                <a:solidFill>
                  <a:schemeClr val="tx1"/>
                </a:solidFill>
              </a:rPr>
              <a:t>undertaken after development of lower segment or </a:t>
            </a:r>
            <a:r>
              <a:rPr lang="en-GB" b="1" dirty="0" smtClean="0">
                <a:solidFill>
                  <a:schemeClr val="tx1"/>
                </a:solidFill>
              </a:rPr>
              <a:t>intrapartum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Limit number of caesarean sections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686629" y="4625823"/>
            <a:ext cx="1683507" cy="3347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Oval 31"/>
          <p:cNvSpPr/>
          <p:nvPr/>
        </p:nvSpPr>
        <p:spPr>
          <a:xfrm>
            <a:off x="628753" y="5798355"/>
            <a:ext cx="3009052" cy="790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Persistent raw surfaces &amp; haematomas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5442707" y="5798355"/>
            <a:ext cx="5619688" cy="7907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Peritoneal closure vs non-closure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Multiple haemostatic sutures vs minimal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705083" y="6036635"/>
            <a:ext cx="1683507" cy="3347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7115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7" y="234496"/>
            <a:ext cx="10515600" cy="346075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uterine scar complication risks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3057" y="880462"/>
            <a:ext cx="10306516" cy="17901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Surgical techniques commonly used often based on: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>
                <a:solidFill>
                  <a:srgbClr val="002060"/>
                </a:solidFill>
              </a:rPr>
              <a:t>Personal or Unit habits and traditions rather that evidence-based observations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>
                <a:solidFill>
                  <a:srgbClr val="002060"/>
                </a:solidFill>
              </a:rPr>
              <a:t>Handed down from one generation to the next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Need for Evidence-based best surgical practice to be developed</a:t>
            </a:r>
          </a:p>
        </p:txBody>
      </p:sp>
      <p:pic>
        <p:nvPicPr>
          <p:cNvPr id="6" name="Picture 4" descr="MCj038719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81" y="2767462"/>
            <a:ext cx="5420870" cy="369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99802" y="4920338"/>
            <a:ext cx="1759170" cy="63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Disadvantages</a:t>
            </a:r>
          </a:p>
          <a:p>
            <a:pPr algn="ctr"/>
            <a:r>
              <a:rPr lang="en-GB" b="1" dirty="0" smtClean="0"/>
              <a:t>Empirical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178124" y="5665557"/>
            <a:ext cx="1759170" cy="63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</a:t>
            </a:r>
            <a:r>
              <a:rPr lang="en-GB" b="1" dirty="0" smtClean="0"/>
              <a:t>dvantages</a:t>
            </a:r>
          </a:p>
          <a:p>
            <a:pPr algn="ctr"/>
            <a:r>
              <a:rPr lang="en-GB" b="1" dirty="0" smtClean="0"/>
              <a:t>Proven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214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5" y="169862"/>
            <a:ext cx="11766778" cy="120899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965" y="1480456"/>
            <a:ext cx="11766778" cy="711201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Outcomes of </a:t>
            </a:r>
            <a:r>
              <a:rPr lang="en-GB" b="1" dirty="0"/>
              <a:t>13,153 </a:t>
            </a:r>
            <a:r>
              <a:rPr lang="en-GB" b="1" dirty="0" smtClean="0"/>
              <a:t>women undergoing CS using different techniques followed-up </a:t>
            </a:r>
            <a:r>
              <a:rPr lang="en-GB" b="1" dirty="0"/>
              <a:t>for a </a:t>
            </a:r>
            <a:r>
              <a:rPr lang="en-GB" b="1" dirty="0" smtClean="0"/>
              <a:t>duration </a:t>
            </a:r>
            <a:r>
              <a:rPr lang="en-GB" b="1" dirty="0"/>
              <a:t>of </a:t>
            </a:r>
            <a:r>
              <a:rPr lang="en-GB" b="1" dirty="0" smtClean="0"/>
              <a:t>3.8 </a:t>
            </a:r>
            <a:r>
              <a:rPr lang="en-GB" b="1" dirty="0" err="1" smtClean="0"/>
              <a:t>yrs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Outcomes </a:t>
            </a:r>
            <a:r>
              <a:rPr lang="en-GB" b="1" dirty="0"/>
              <a:t>included pelvic pain; deep dyspareunia; hysterectomy and outcomes of subsequent pregnancies. </a:t>
            </a:r>
            <a:endParaRPr lang="en-GB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17486"/>
              </p:ext>
            </p:extLst>
          </p:nvPr>
        </p:nvGraphicFramePr>
        <p:xfrm>
          <a:off x="265564" y="2293256"/>
          <a:ext cx="11563580" cy="292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30550"/>
                <a:gridCol w="6633030"/>
              </a:tblGrid>
              <a:tr h="348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Blunt versus sharp abdominal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No difference in risk of abdominal hernias</a:t>
                      </a:r>
                      <a:endParaRPr lang="en-US" sz="18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Exteriorisation of the uterus for repair versus intra-abdominal 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No difference in risk of infertility or of ectopic pregnancy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Single versus double layer closure of the uterus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No difference in maternal death or a composite of pregnancy complications </a:t>
                      </a:r>
                      <a:endParaRPr lang="en-US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Closure versus non-closure of the peritoneum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No evidence in any outcomes relating to symptoms associated with pelvic adhesions such as infertility</a:t>
                      </a:r>
                      <a:endParaRPr lang="en-US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Chromic catgut versus polyglactin-910 for uterine repair.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No evidence in the main comparisons for adverse pregnancy outcomes in a subsequent pregnancy, such as uterine rupture</a:t>
                      </a:r>
                      <a:endParaRPr lang="en-US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63965" y="5442853"/>
            <a:ext cx="11665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cap="all" dirty="0" smtClean="0">
                <a:solidFill>
                  <a:srgbClr val="002060"/>
                </a:solidFill>
                <a:latin typeface="arial" panose="020B0604020202020204" pitchFamily="34" charset="0"/>
              </a:rPr>
              <a:t>CONCLUSION:</a:t>
            </a:r>
            <a:endParaRPr lang="en-GB" b="1" cap="all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Although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</a:rPr>
              <a:t>study was not powered to detect modest differences in rare but serious events, there was no evidence to favour one technique over another.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Suggests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</a:rPr>
              <a:t>that the rigorous use of the surgical techniques is more important than the technique as such.</a:t>
            </a:r>
            <a:endParaRPr lang="en-GB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4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toon caesarean sec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84" y="244035"/>
            <a:ext cx="7769006" cy="41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2084" y="4372707"/>
            <a:ext cx="7769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gency FB" panose="020B0503020202020204" pitchFamily="34" charset="0"/>
              </a:rPr>
              <a:t>The birth </a:t>
            </a:r>
            <a:r>
              <a:rPr lang="en-GB" b="1" dirty="0">
                <a:latin typeface="Agency FB" panose="020B0503020202020204" pitchFamily="34" charset="0"/>
              </a:rPr>
              <a:t>of </a:t>
            </a:r>
            <a:r>
              <a:rPr lang="en-GB" b="1" dirty="0" smtClean="0">
                <a:latin typeface="Agency FB" panose="020B0503020202020204" pitchFamily="34" charset="0"/>
              </a:rPr>
              <a:t>Asclepius from </a:t>
            </a:r>
            <a:r>
              <a:rPr lang="en-GB" b="1" dirty="0">
                <a:latin typeface="Agency FB" panose="020B0503020202020204" pitchFamily="34" charset="0"/>
              </a:rPr>
              <a:t>the abdomen of his mother </a:t>
            </a:r>
            <a:r>
              <a:rPr lang="en-GB" b="1" dirty="0" err="1">
                <a:latin typeface="Agency FB" panose="020B0503020202020204" pitchFamily="34" charset="0"/>
              </a:rPr>
              <a:t>Coronis</a:t>
            </a:r>
            <a:r>
              <a:rPr lang="en-GB" b="1" dirty="0">
                <a:latin typeface="Agency FB" panose="020B0503020202020204" pitchFamily="34" charset="0"/>
              </a:rPr>
              <a:t> by his father Apollo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8" y="3207953"/>
            <a:ext cx="1379626" cy="346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14280"/>
            <a:ext cx="3163614" cy="173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9491" y="1246036"/>
            <a:ext cx="2411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eşekkür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ederim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70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entalfloss.com/sites/default/files/styles/article_640x430/public/csectionpr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1" y="516619"/>
            <a:ext cx="2730710" cy="18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062" y="2351315"/>
            <a:ext cx="2730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Woodcut, 1483</a:t>
            </a:r>
            <a:endParaRPr lang="en-US" sz="1400" i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Image result for cesarean section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48" y="1716622"/>
            <a:ext cx="2882445" cy="20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8972" y="0"/>
            <a:ext cx="6183086" cy="668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 </a:t>
            </a:r>
            <a:r>
              <a:rPr lang="en-GB" sz="2400" dirty="0" smtClean="0">
                <a:solidFill>
                  <a:srgbClr val="002060"/>
                </a:solidFill>
              </a:rPr>
              <a:t>Earliest written </a:t>
            </a:r>
            <a:r>
              <a:rPr lang="en-GB" sz="2400" dirty="0">
                <a:solidFill>
                  <a:srgbClr val="002060"/>
                </a:solidFill>
              </a:rPr>
              <a:t>record </a:t>
            </a:r>
            <a:r>
              <a:rPr lang="en-GB" sz="2400" dirty="0" smtClean="0">
                <a:solidFill>
                  <a:srgbClr val="002060"/>
                </a:solidFill>
              </a:rPr>
              <a:t>comes from Switzerland in 1500.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Wife of sow </a:t>
            </a:r>
            <a:r>
              <a:rPr lang="en-GB" sz="2400" dirty="0" err="1" smtClean="0">
                <a:solidFill>
                  <a:srgbClr val="002060"/>
                </a:solidFill>
              </a:rPr>
              <a:t>gelder</a:t>
            </a:r>
            <a:r>
              <a:rPr lang="en-GB" sz="2400" dirty="0" smtClean="0">
                <a:solidFill>
                  <a:srgbClr val="002060"/>
                </a:solidFill>
              </a:rPr>
              <a:t> Jacob </a:t>
            </a:r>
            <a:r>
              <a:rPr lang="en-GB" sz="2400" dirty="0" err="1" smtClean="0">
                <a:solidFill>
                  <a:srgbClr val="002060"/>
                </a:solidFill>
              </a:rPr>
              <a:t>Nufer</a:t>
            </a:r>
            <a:r>
              <a:rPr lang="en-GB" sz="2400" dirty="0" smtClean="0">
                <a:solidFill>
                  <a:srgbClr val="002060"/>
                </a:solidFill>
              </a:rPr>
              <a:t> in labour for several days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Unable to deliver even with help of thirteen midwives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Permission sought by husband from local authorities to attempt a Caesarean delivery.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Both mother </a:t>
            </a:r>
            <a:r>
              <a:rPr lang="en-GB" sz="2400" dirty="0">
                <a:solidFill>
                  <a:srgbClr val="002060"/>
                </a:solidFill>
              </a:rPr>
              <a:t>and </a:t>
            </a:r>
            <a:r>
              <a:rPr lang="en-GB" sz="2400" dirty="0" smtClean="0">
                <a:solidFill>
                  <a:srgbClr val="002060"/>
                </a:solidFill>
              </a:rPr>
              <a:t>child survived the operation with child living to age of 77 years.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Mother eventually gave birth normally to five children, including twins. </a:t>
            </a:r>
          </a:p>
        </p:txBody>
      </p:sp>
      <p:pic>
        <p:nvPicPr>
          <p:cNvPr id="1032" name="Picture 8" descr="Image result for medieval caesarean s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4" y="0"/>
            <a:ext cx="5161565" cy="667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7" y="76032"/>
            <a:ext cx="5791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However any abdominal surgery was associated with a high mortality.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Procedure was therefore generally restricted to instances of maternal death to attempt deliver the child.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During the 19</a:t>
            </a:r>
            <a:r>
              <a:rPr lang="en-GB" sz="2400" baseline="30000" dirty="0" smtClean="0">
                <a:solidFill>
                  <a:srgbClr val="002060"/>
                </a:solidFill>
              </a:rPr>
              <a:t>th</a:t>
            </a:r>
            <a:r>
              <a:rPr lang="en-GB" sz="2400" dirty="0" smtClean="0">
                <a:solidFill>
                  <a:srgbClr val="002060"/>
                </a:solidFill>
              </a:rPr>
              <a:t> century, principles of anaesthesia, antisepsis, and asepsis during surgery were firmly established.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Advances in surgical techniques developed to reduce risks.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Increasing use of abdominal delivery for wider range of indications.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008" y="150158"/>
            <a:ext cx="5941459" cy="49029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3193" y="4606935"/>
            <a:ext cx="5654008" cy="30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effectLst/>
                <a:latin typeface="Bitter"/>
              </a:rPr>
              <a:t>Caesarian section in Colombia in 1844 b</a:t>
            </a:r>
            <a:r>
              <a:rPr lang="en-US" sz="1400" dirty="0" smtClean="0">
                <a:solidFill>
                  <a:schemeClr val="bg1"/>
                </a:solidFill>
                <a:latin typeface="Bitter"/>
              </a:rPr>
              <a:t>y </a:t>
            </a:r>
            <a:r>
              <a:rPr lang="en-US" sz="1400" b="0" i="0" dirty="0" smtClean="0">
                <a:solidFill>
                  <a:schemeClr val="bg1"/>
                </a:solidFill>
                <a:effectLst/>
                <a:latin typeface="Bitter"/>
              </a:rPr>
              <a:t>Dr. Jose Ignacio </a:t>
            </a:r>
            <a:r>
              <a:rPr lang="en-US" sz="1400" b="0" i="0" dirty="0" err="1" smtClean="0">
                <a:solidFill>
                  <a:schemeClr val="bg1"/>
                </a:solidFill>
                <a:effectLst/>
                <a:latin typeface="Bitter"/>
              </a:rPr>
              <a:t>Quevedo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712" y="485775"/>
            <a:ext cx="10696575" cy="5886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2543" y="6372225"/>
            <a:ext cx="4118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err="1">
                <a:solidFill>
                  <a:srgbClr val="C00000"/>
                </a:solidFill>
              </a:rPr>
              <a:t>Betrán</a:t>
            </a:r>
            <a:r>
              <a:rPr lang="en-US" sz="1600" b="1" i="1" dirty="0">
                <a:solidFill>
                  <a:srgbClr val="C00000"/>
                </a:solidFill>
              </a:rPr>
              <a:t> et al </a:t>
            </a:r>
            <a:r>
              <a:rPr lang="en-US" sz="1600" b="1" i="1" dirty="0" smtClean="0">
                <a:solidFill>
                  <a:srgbClr val="C00000"/>
                </a:solidFill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PLoS</a:t>
            </a:r>
            <a:r>
              <a:rPr lang="en-US" sz="1600" b="1" i="1" dirty="0" smtClean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One. 2016; 11(2): e0148343.</a:t>
            </a:r>
          </a:p>
        </p:txBody>
      </p:sp>
    </p:spTree>
    <p:extLst>
      <p:ext uri="{BB962C8B-B14F-4D97-AF65-F5344CB8AC3E}">
        <p14:creationId xmlns:p14="http://schemas.microsoft.com/office/powerpoint/2010/main" val="283629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20" y="86324"/>
            <a:ext cx="10515600" cy="49543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Short-term 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morbidity -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2004-2008 WHO Global Survey on Maternal and Perinatal Health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3819" y="6592156"/>
            <a:ext cx="4068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effectLst/>
              </a:rPr>
              <a:t>After Souza JP et al. 2010, BMC Medicine, 8:71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2716" y="3609474"/>
            <a:ext cx="208547" cy="208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09654" y="6177125"/>
            <a:ext cx="91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X1.5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37350" y="6197242"/>
            <a:ext cx="108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X12.4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15445" y="6189220"/>
            <a:ext cx="91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X5.6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6047" y="6189220"/>
            <a:ext cx="91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X7.5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0519" y="6181200"/>
            <a:ext cx="91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X6.3</a:t>
            </a:r>
            <a:endParaRPr lang="en-GB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1823" y="6566574"/>
            <a:ext cx="7114412" cy="10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780" y="6182477"/>
            <a:ext cx="106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CS vs </a:t>
            </a:r>
            <a:r>
              <a:rPr lang="en-GB" b="1" dirty="0" err="1" smtClean="0"/>
              <a:t>Vag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05593" y="793318"/>
            <a:ext cx="33067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Accidental 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Amniotic fluid embolism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Complications of anaesthesia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General &amp; Spinal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Haemorrhage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Infection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Wound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Urinary 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Respiratory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Thromboembolic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Paralytic ileus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Wound dehiscence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Increased hospital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Repeated hospital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Negative psychological </a:t>
            </a:r>
            <a:r>
              <a:rPr lang="en-GB" dirty="0" smtClean="0"/>
              <a:t>consequences.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mpaired self-esteem.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Feelings </a:t>
            </a:r>
            <a:r>
              <a:rPr lang="en-GB" dirty="0"/>
              <a:t>of being </a:t>
            </a:r>
            <a:r>
              <a:rPr lang="en-GB" dirty="0" smtClean="0"/>
              <a:t>helpless </a:t>
            </a:r>
            <a:r>
              <a:rPr lang="en-GB" dirty="0"/>
              <a:t>during the </a:t>
            </a:r>
            <a:r>
              <a:rPr lang="en-GB" dirty="0" smtClean="0"/>
              <a:t>birth.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Clinical depression.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82970" y="839485"/>
            <a:ext cx="0" cy="5337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7" y="820900"/>
            <a:ext cx="8450263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875" y="624139"/>
            <a:ext cx="623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Are complication rates dependant on surgical technique?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07911"/>
            <a:ext cx="4982029" cy="4351338"/>
          </a:xfrm>
        </p:spPr>
        <p:txBody>
          <a:bodyPr>
            <a:noAutofit/>
          </a:bodyPr>
          <a:lstStyle/>
          <a:p>
            <a:r>
              <a:rPr lang="en-GB" sz="2000" b="1" cap="all" dirty="0">
                <a:solidFill>
                  <a:srgbClr val="002060"/>
                </a:solidFill>
              </a:rPr>
              <a:t>OBJECTIVES</a:t>
            </a:r>
            <a:r>
              <a:rPr lang="en-GB" sz="2000" b="1" cap="all" dirty="0" smtClean="0">
                <a:solidFill>
                  <a:srgbClr val="002060"/>
                </a:solidFill>
              </a:rPr>
              <a:t>: </a:t>
            </a:r>
            <a:r>
              <a:rPr lang="en-GB" sz="2000" dirty="0" smtClean="0">
                <a:solidFill>
                  <a:srgbClr val="002060"/>
                </a:solidFill>
              </a:rPr>
              <a:t>To compare short-term effects of:</a:t>
            </a:r>
          </a:p>
          <a:p>
            <a:pPr lvl="1"/>
            <a:r>
              <a:rPr lang="en-GB" sz="1800" dirty="0" smtClean="0">
                <a:solidFill>
                  <a:srgbClr val="002060"/>
                </a:solidFill>
              </a:rPr>
              <a:t>1</a:t>
            </a:r>
            <a:r>
              <a:rPr lang="en-GB" sz="1800" dirty="0">
                <a:solidFill>
                  <a:srgbClr val="002060"/>
                </a:solidFill>
              </a:rPr>
              <a:t>) different types of uterine incision, </a:t>
            </a:r>
            <a:endParaRPr lang="en-GB" sz="1800" dirty="0" smtClean="0">
              <a:solidFill>
                <a:srgbClr val="002060"/>
              </a:solidFill>
            </a:endParaRPr>
          </a:p>
          <a:p>
            <a:pPr lvl="1"/>
            <a:r>
              <a:rPr lang="en-GB" sz="1800" dirty="0" smtClean="0">
                <a:solidFill>
                  <a:srgbClr val="002060"/>
                </a:solidFill>
              </a:rPr>
              <a:t>2</a:t>
            </a:r>
            <a:r>
              <a:rPr lang="en-GB" sz="1800" dirty="0">
                <a:solidFill>
                  <a:srgbClr val="002060"/>
                </a:solidFill>
              </a:rPr>
              <a:t>) methods of performing the uterine incision, </a:t>
            </a:r>
            <a:endParaRPr lang="en-GB" sz="1800" dirty="0" smtClean="0">
              <a:solidFill>
                <a:srgbClr val="002060"/>
              </a:solidFill>
            </a:endParaRPr>
          </a:p>
          <a:p>
            <a:pPr lvl="1"/>
            <a:r>
              <a:rPr lang="en-GB" sz="1800" dirty="0" smtClean="0">
                <a:solidFill>
                  <a:srgbClr val="002060"/>
                </a:solidFill>
              </a:rPr>
              <a:t>3</a:t>
            </a:r>
            <a:r>
              <a:rPr lang="en-GB" sz="1800" dirty="0">
                <a:solidFill>
                  <a:srgbClr val="002060"/>
                </a:solidFill>
              </a:rPr>
              <a:t>) suture materials and technique of uterine closure </a:t>
            </a:r>
            <a:endParaRPr lang="en-GB" sz="1800" dirty="0" smtClean="0">
              <a:solidFill>
                <a:srgbClr val="002060"/>
              </a:solidFill>
            </a:endParaRPr>
          </a:p>
          <a:p>
            <a:r>
              <a:rPr lang="en-GB" sz="2000" b="1" cap="all" dirty="0" smtClean="0">
                <a:solidFill>
                  <a:srgbClr val="002060"/>
                </a:solidFill>
              </a:rPr>
              <a:t>METHODS: </a:t>
            </a:r>
            <a:r>
              <a:rPr lang="en-GB" sz="2000" dirty="0" smtClean="0">
                <a:solidFill>
                  <a:srgbClr val="002060"/>
                </a:solidFill>
              </a:rPr>
              <a:t>All </a:t>
            </a:r>
            <a:r>
              <a:rPr lang="en-GB" sz="2000" dirty="0">
                <a:solidFill>
                  <a:srgbClr val="002060"/>
                </a:solidFill>
              </a:rPr>
              <a:t>published, unpublished, and ongoing randomised controlled trials comparing various types and closure of uterine incision during caesarean section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</a:rPr>
              <a:t>27 randomised trials involving 17,808 women undergoing caesarean section were included in the review.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05455"/>
            <a:ext cx="11620500" cy="1247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4700" y="152142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Auto-suture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devices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vs </a:t>
            </a:r>
            <a:r>
              <a:rPr lang="en-GB" sz="1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hysterotomy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No difference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in febrile morbidity </a:t>
            </a:r>
            <a:endParaRPr lang="en-GB" sz="16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Blunt vs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sharp </a:t>
            </a:r>
            <a:endParaRPr lang="en-GB" sz="16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No difference in febrile morbidity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Lower risk of mean blood loss and need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for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transfusion with blunt dissection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Transverse vs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cephalad-</a:t>
            </a:r>
            <a:r>
              <a:rPr lang="en-GB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caudad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blunt extension of the uterine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Lower risk of mean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blood loss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following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transverse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extension.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No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other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differences identified.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Chromic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catgut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vs polygactin-910 closure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Lower risk of blood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transfusion and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re-laparotomy at after catgut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closure </a:t>
            </a:r>
            <a:endParaRPr lang="en-GB" sz="16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Single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layer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vs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double layer closure of the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uterus.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No difference in febrile morbidity.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Reduced blood loss after single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layer closure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but no difference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in risk of blood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transfusion.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186" y="5959249"/>
            <a:ext cx="119507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600" b="1" cap="all" dirty="0">
                <a:solidFill>
                  <a:srgbClr val="000000"/>
                </a:solidFill>
                <a:latin typeface="arial" panose="020B0604020202020204" pitchFamily="34" charset="0"/>
              </a:rPr>
              <a:t>AUTHORS' CONCLUSIONS: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There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is increasing evidence that for many techniques, short-term maternal outcomes are equivalent. Until long-term health effects are known, surgeons should continue to use the techniques they prefer and currently use.</a:t>
            </a:r>
            <a:endParaRPr lang="en-GB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2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74" y="216270"/>
            <a:ext cx="10515600" cy="52801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morbidity – Surgical incision problems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33" y="798720"/>
            <a:ext cx="6844862" cy="589164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GB" b="1" dirty="0" smtClean="0"/>
              <a:t>Incisional hernias</a:t>
            </a:r>
          </a:p>
          <a:p>
            <a:pPr lvl="1">
              <a:lnSpc>
                <a:spcPct val="150000"/>
              </a:lnSpc>
            </a:pPr>
            <a:r>
              <a:rPr lang="en-GB" b="1" dirty="0" smtClean="0"/>
              <a:t>Pain at incision site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18% of women reported pain at the incision site six </a:t>
            </a:r>
            <a:r>
              <a:rPr lang="en-GB" dirty="0"/>
              <a:t>months </a:t>
            </a:r>
            <a:r>
              <a:rPr lang="en-GB" dirty="0" smtClean="0"/>
              <a:t>after </a:t>
            </a:r>
            <a:r>
              <a:rPr lang="en-GB" dirty="0"/>
              <a:t>the delivery</a:t>
            </a:r>
            <a:r>
              <a:rPr lang="en-GB" dirty="0" smtClean="0"/>
              <a:t>. Only 2% of women reported pain at incision site after vaginal delivery. </a:t>
            </a:r>
          </a:p>
          <a:p>
            <a:pPr marL="914400" lvl="2" indent="0" algn="r">
              <a:lnSpc>
                <a:spcPct val="150000"/>
              </a:lnSpc>
              <a:buNone/>
            </a:pPr>
            <a:r>
              <a:rPr lang="en-GB" sz="1800" i="1" dirty="0" err="1">
                <a:solidFill>
                  <a:srgbClr val="C00000"/>
                </a:solidFill>
              </a:rPr>
              <a:t>Declercq</a:t>
            </a:r>
            <a:r>
              <a:rPr lang="en-GB" sz="1800" i="1" dirty="0">
                <a:solidFill>
                  <a:srgbClr val="C00000"/>
                </a:solidFill>
              </a:rPr>
              <a:t> E et al. , Birth. 2008; 35(1):</a:t>
            </a:r>
            <a:r>
              <a:rPr lang="en-GB" sz="1800" i="1" dirty="0" smtClean="0">
                <a:solidFill>
                  <a:srgbClr val="C00000"/>
                </a:solidFill>
              </a:rPr>
              <a:t>16-24</a:t>
            </a:r>
          </a:p>
          <a:p>
            <a:pPr lvl="1">
              <a:lnSpc>
                <a:spcPct val="150000"/>
              </a:lnSpc>
            </a:pPr>
            <a:r>
              <a:rPr lang="en-GB" b="1" dirty="0" smtClean="0"/>
              <a:t>Intra-abdominal adhesions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Bowel problems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chronic bowel discomfort, potential bowel obstruction from volvulus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Urinary problems </a:t>
            </a:r>
            <a:r>
              <a:rPr lang="en-GB" dirty="0" smtClean="0">
                <a:sym typeface="Wingdings" panose="05000000000000000000" pitchFamily="2" charset="2"/>
              </a:rPr>
              <a:t> chronic urgency and dysuria</a:t>
            </a:r>
          </a:p>
          <a:p>
            <a:pPr lvl="2">
              <a:lnSpc>
                <a:spcPct val="150000"/>
              </a:lnSpc>
            </a:pPr>
            <a:r>
              <a:rPr lang="en-GB" dirty="0" smtClean="0">
                <a:sym typeface="Wingdings" panose="05000000000000000000" pitchFamily="2" charset="2"/>
              </a:rPr>
              <a:t>Potential complicated future abdominopelvic surgery</a:t>
            </a:r>
            <a:endParaRPr lang="en-GB" dirty="0" smtClean="0"/>
          </a:p>
          <a:p>
            <a:pPr lvl="1">
              <a:lnSpc>
                <a:spcPct val="150000"/>
              </a:lnSpc>
            </a:pPr>
            <a:endParaRPr lang="en-GB" sz="1800" dirty="0" smtClean="0"/>
          </a:p>
        </p:txBody>
      </p:sp>
      <p:pic>
        <p:nvPicPr>
          <p:cNvPr id="7" name="Picture 3" descr="Figure 1.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1040150"/>
            <a:ext cx="4637923" cy="3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67950" y="762707"/>
            <a:ext cx="11924050" cy="539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400" b="1" dirty="0" smtClean="0"/>
              <a:t>‘Niche’ within scar </a:t>
            </a:r>
            <a:r>
              <a:rPr lang="en-GB" sz="2400" dirty="0" smtClean="0"/>
              <a:t>[discontinuation in myometrium at site of scar]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	</a:t>
            </a:r>
            <a:r>
              <a:rPr lang="en-GB" sz="2000" dirty="0"/>
              <a:t>I</a:t>
            </a:r>
            <a:r>
              <a:rPr lang="en-GB" sz="2000" dirty="0" smtClean="0"/>
              <a:t>dentified in more than 50% of CS [range </a:t>
            </a:r>
            <a:r>
              <a:rPr lang="en-GB" sz="2000" dirty="0"/>
              <a:t>19.4% to 88</a:t>
            </a:r>
            <a:r>
              <a:rPr lang="en-GB" sz="2000" dirty="0" smtClean="0"/>
              <a:t>%]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	</a:t>
            </a:r>
            <a:r>
              <a:rPr lang="en-GB" sz="2000" dirty="0" smtClean="0"/>
              <a:t>More likely after single layer closure with peritoneal closure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	</a:t>
            </a:r>
            <a:r>
              <a:rPr lang="en-GB" sz="2000" dirty="0" smtClean="0"/>
              <a:t>30% had intermenstrual spotting 6-12 months postpartum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	</a:t>
            </a:r>
          </a:p>
          <a:p>
            <a:pPr lvl="1">
              <a:lnSpc>
                <a:spcPct val="150000"/>
              </a:lnSpc>
            </a:pPr>
            <a:r>
              <a:rPr lang="en-GB" sz="2400" b="1" dirty="0" smtClean="0"/>
              <a:t>Gynaecological </a:t>
            </a:r>
            <a:r>
              <a:rPr lang="en-GB" sz="2400" b="1" dirty="0"/>
              <a:t>problems due to deficient uterine scar healing </a:t>
            </a:r>
          </a:p>
          <a:p>
            <a:pPr lvl="2">
              <a:lnSpc>
                <a:spcPct val="150000"/>
              </a:lnSpc>
            </a:pPr>
            <a:r>
              <a:rPr lang="en-GB" sz="2000" dirty="0"/>
              <a:t>Abnormal </a:t>
            </a:r>
            <a:r>
              <a:rPr lang="en-GB" sz="2000" dirty="0" smtClean="0"/>
              <a:t>bleeding; dysmenorrhoea; dyspareunia</a:t>
            </a:r>
            <a:endParaRPr lang="en-GB" sz="2000" dirty="0"/>
          </a:p>
          <a:p>
            <a:pPr lvl="2">
              <a:lnSpc>
                <a:spcPct val="150000"/>
              </a:lnSpc>
            </a:pPr>
            <a:r>
              <a:rPr lang="en-GB" sz="2000" dirty="0" smtClean="0"/>
              <a:t>Chronic pelvic </a:t>
            </a:r>
            <a:r>
              <a:rPr lang="en-GB" sz="2000" dirty="0"/>
              <a:t>pain </a:t>
            </a:r>
          </a:p>
          <a:p>
            <a:pPr lvl="2">
              <a:lnSpc>
                <a:spcPct val="150000"/>
              </a:lnSpc>
            </a:pPr>
            <a:r>
              <a:rPr lang="en-GB" sz="2000" dirty="0" smtClean="0"/>
              <a:t>Subfertility</a:t>
            </a:r>
            <a:endParaRPr lang="en-GB" sz="2000" dirty="0"/>
          </a:p>
          <a:p>
            <a:pPr lvl="2">
              <a:lnSpc>
                <a:spcPct val="150000"/>
              </a:lnSpc>
            </a:pPr>
            <a:r>
              <a:rPr lang="en-GB" sz="2000" dirty="0"/>
              <a:t>Potentially higher risk of complications during gynaecologic procedures </a:t>
            </a:r>
          </a:p>
          <a:p>
            <a:pPr lvl="3">
              <a:lnSpc>
                <a:spcPct val="150000"/>
              </a:lnSpc>
            </a:pPr>
            <a:r>
              <a:rPr lang="en-GB" sz="2000" dirty="0"/>
              <a:t>[uterine evacuation, hysterectomy, endometrial ablation, insertion of an intrauterine device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4160519" y="6118019"/>
            <a:ext cx="7833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>
                <a:solidFill>
                  <a:srgbClr val="C00000"/>
                </a:solidFill>
              </a:rPr>
              <a:t>Vervoort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smtClean="0">
                <a:solidFill>
                  <a:srgbClr val="C00000"/>
                </a:solidFill>
              </a:rPr>
              <a:t>AJ et al. </a:t>
            </a:r>
            <a:r>
              <a:rPr lang="pt-BR" i="1" dirty="0">
                <a:solidFill>
                  <a:srgbClr val="C00000"/>
                </a:solidFill>
              </a:rPr>
              <a:t>Hum Reprod. 2015 Dec;30(12):</a:t>
            </a:r>
            <a:r>
              <a:rPr lang="pt-BR" i="1" dirty="0" smtClean="0">
                <a:solidFill>
                  <a:srgbClr val="C00000"/>
                </a:solidFill>
              </a:rPr>
              <a:t>2695-2702</a:t>
            </a:r>
          </a:p>
          <a:p>
            <a:r>
              <a:rPr lang="en-GB" i="1" dirty="0" smtClean="0">
                <a:solidFill>
                  <a:srgbClr val="C00000"/>
                </a:solidFill>
              </a:rPr>
              <a:t>Tower AM, </a:t>
            </a:r>
            <a:r>
              <a:rPr lang="en-GB" i="1" dirty="0" err="1" smtClean="0">
                <a:solidFill>
                  <a:srgbClr val="C00000"/>
                </a:solidFill>
              </a:rPr>
              <a:t>Frishman</a:t>
            </a:r>
            <a:r>
              <a:rPr lang="en-GB" i="1" dirty="0" smtClean="0">
                <a:solidFill>
                  <a:srgbClr val="C00000"/>
                </a:solidFill>
              </a:rPr>
              <a:t> GN. J Minim Invasive Gynecol. 2013 Sep-Oct; 20(5):562-572.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74674" y="216270"/>
            <a:ext cx="10515600" cy="52801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morbidity – Surgical incision problems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6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67950" y="762707"/>
            <a:ext cx="11924050" cy="386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GB" sz="2000" dirty="0" smtClean="0"/>
          </a:p>
          <a:p>
            <a:pPr lvl="1">
              <a:lnSpc>
                <a:spcPct val="150000"/>
              </a:lnSpc>
            </a:pPr>
            <a:r>
              <a:rPr lang="en-GB" sz="2400" b="1" dirty="0" smtClean="0"/>
              <a:t>Scar </a:t>
            </a:r>
            <a:r>
              <a:rPr lang="en-GB" sz="2400" b="1" dirty="0"/>
              <a:t>Endometriosis </a:t>
            </a:r>
            <a:r>
              <a:rPr lang="en-GB" sz="2400" dirty="0"/>
              <a:t>causing growth of incisional tumour with cyclical pain and/or bleeding</a:t>
            </a:r>
          </a:p>
          <a:p>
            <a:pPr algn="r">
              <a:lnSpc>
                <a:spcPct val="150000"/>
              </a:lnSpc>
            </a:pPr>
            <a:r>
              <a:rPr lang="en-GB" i="1" dirty="0" err="1">
                <a:solidFill>
                  <a:srgbClr val="C00000"/>
                </a:solidFill>
              </a:rPr>
              <a:t>Ozturk</a:t>
            </a:r>
            <a:r>
              <a:rPr lang="en-GB" i="1" dirty="0">
                <a:solidFill>
                  <a:srgbClr val="C00000"/>
                </a:solidFill>
              </a:rPr>
              <a:t> A et al. J </a:t>
            </a:r>
            <a:r>
              <a:rPr lang="en-GB" i="1" dirty="0" err="1">
                <a:solidFill>
                  <a:srgbClr val="C00000"/>
                </a:solidFill>
              </a:rPr>
              <a:t>Reprod</a:t>
            </a:r>
            <a:r>
              <a:rPr lang="en-GB" i="1" dirty="0">
                <a:solidFill>
                  <a:srgbClr val="C00000"/>
                </a:solidFill>
              </a:rPr>
              <a:t> Med. 2016; 61(5-6):249-53</a:t>
            </a:r>
            <a:r>
              <a:rPr lang="en-GB" sz="1200" i="1" dirty="0">
                <a:solidFill>
                  <a:srgbClr val="C00000"/>
                </a:solidFill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n-GB" sz="2000" dirty="0" err="1"/>
              <a:t>Uterovesicocutaneous</a:t>
            </a:r>
            <a:r>
              <a:rPr lang="en-GB" sz="2000" dirty="0"/>
              <a:t> fistula caused by endometriosis</a:t>
            </a:r>
          </a:p>
          <a:p>
            <a:pPr lvl="1" algn="r">
              <a:lnSpc>
                <a:spcPct val="150000"/>
              </a:lnSpc>
            </a:pPr>
            <a:r>
              <a:rPr lang="en-GB" i="1" dirty="0" err="1">
                <a:solidFill>
                  <a:srgbClr val="C00000"/>
                </a:solidFill>
              </a:rPr>
              <a:t>Juneja</a:t>
            </a:r>
            <a:r>
              <a:rPr lang="en-GB" i="1" dirty="0">
                <a:solidFill>
                  <a:srgbClr val="C00000"/>
                </a:solidFill>
              </a:rPr>
              <a:t> SK et al. </a:t>
            </a:r>
            <a:r>
              <a:rPr lang="en-GB" i="1" dirty="0" err="1">
                <a:solidFill>
                  <a:srgbClr val="C00000"/>
                </a:solidFill>
              </a:rPr>
              <a:t>Int</a:t>
            </a:r>
            <a:r>
              <a:rPr lang="en-GB" i="1" dirty="0">
                <a:solidFill>
                  <a:srgbClr val="C00000"/>
                </a:solidFill>
              </a:rPr>
              <a:t> J </a:t>
            </a:r>
            <a:r>
              <a:rPr lang="en-GB" i="1" dirty="0" err="1">
                <a:solidFill>
                  <a:srgbClr val="C00000"/>
                </a:solidFill>
              </a:rPr>
              <a:t>Appl</a:t>
            </a:r>
            <a:r>
              <a:rPr lang="en-GB" i="1" dirty="0">
                <a:solidFill>
                  <a:srgbClr val="C00000"/>
                </a:solidFill>
              </a:rPr>
              <a:t> Basic Med Res. 2016; 6(4):300-302</a:t>
            </a:r>
            <a:r>
              <a:rPr lang="en-GB" sz="2000" i="1" dirty="0">
                <a:solidFill>
                  <a:srgbClr val="C00000"/>
                </a:solidFill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Endometriosis-associated clear cell carcinoma</a:t>
            </a:r>
          </a:p>
          <a:p>
            <a:pPr lvl="2" algn="r">
              <a:lnSpc>
                <a:spcPct val="150000"/>
              </a:lnSpc>
            </a:pPr>
            <a:r>
              <a:rPr lang="en-US" i="1" dirty="0" err="1">
                <a:solidFill>
                  <a:srgbClr val="C00000"/>
                </a:solidFill>
              </a:rPr>
              <a:t>Ferrandina</a:t>
            </a:r>
            <a:r>
              <a:rPr lang="en-US" i="1" dirty="0">
                <a:solidFill>
                  <a:srgbClr val="C00000"/>
                </a:solidFill>
              </a:rPr>
              <a:t> G et al. World J </a:t>
            </a:r>
            <a:r>
              <a:rPr lang="en-US" i="1" dirty="0" err="1">
                <a:solidFill>
                  <a:srgbClr val="C00000"/>
                </a:solidFill>
              </a:rPr>
              <a:t>Surg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Oncol</a:t>
            </a:r>
            <a:r>
              <a:rPr lang="en-US" i="1" dirty="0">
                <a:solidFill>
                  <a:srgbClr val="C00000"/>
                </a:solidFill>
              </a:rPr>
              <a:t>. 2016; 14(1):300</a:t>
            </a:r>
            <a:r>
              <a:rPr lang="en-US" sz="2000" i="1" dirty="0">
                <a:solidFill>
                  <a:srgbClr val="C00000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350" y="3917582"/>
            <a:ext cx="5660662" cy="193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674" y="216270"/>
            <a:ext cx="10515600" cy="52801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morbidity – Surgical incision problems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1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1336</Words>
  <Application>Microsoft Office PowerPoint</Application>
  <PresentationFormat>Widescreen</PresentationFormat>
  <Paragraphs>231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Agency FB</vt:lpstr>
      <vt:lpstr>Arial</vt:lpstr>
      <vt:lpstr>Arial</vt:lpstr>
      <vt:lpstr>Bitter</vt:lpstr>
      <vt:lpstr>Calibri</vt:lpstr>
      <vt:lpstr>Calibri Light</vt:lpstr>
      <vt:lpstr>Wingdings</vt:lpstr>
      <vt:lpstr>Office Theme</vt:lpstr>
      <vt:lpstr>DEALING WITH CHALLENGES IN OBSTETRICS AND GYNAECOLOGICAL PRACTICE   Caesarean section surgical techniques and long term consequences for the woman of Caesarean section</vt:lpstr>
      <vt:lpstr>PowerPoint Presentation</vt:lpstr>
      <vt:lpstr>PowerPoint Presentation</vt:lpstr>
      <vt:lpstr>PowerPoint Presentation</vt:lpstr>
      <vt:lpstr>Short-term morbidity - 2004-2008 WHO Global Survey on Maternal and Perinatal Health</vt:lpstr>
      <vt:lpstr>PowerPoint Presentation</vt:lpstr>
      <vt:lpstr>Long-term morbidity – Surgical incision problems</vt:lpstr>
      <vt:lpstr>Long-term morbidity – Surgical incision problems</vt:lpstr>
      <vt:lpstr>Long-term morbidity – Surgical incision problems</vt:lpstr>
      <vt:lpstr>Long-term morbidity – Anaesthesia problems</vt:lpstr>
      <vt:lpstr>Long-term morbidity - Future fertility</vt:lpstr>
      <vt:lpstr>Long-term morbidity – Future obstetric</vt:lpstr>
      <vt:lpstr>Long-term morbidity – Future obstetric</vt:lpstr>
      <vt:lpstr>Uterine scar complication risks – empirical mechanisms</vt:lpstr>
      <vt:lpstr>Uterine scar complication risks – empirical contributors</vt:lpstr>
      <vt:lpstr>Reducing uterine scar complication risks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CHALLENGES IN OBSTETRICS AND GYNAECOLOGICAL PRACTICE   Caesarean section surgical techniques and long term consequences for the woman of Caesarean section</dc:title>
  <dc:creator>Charles Savona-Ventura</dc:creator>
  <cp:lastModifiedBy>DNP</cp:lastModifiedBy>
  <cp:revision>97</cp:revision>
  <dcterms:created xsi:type="dcterms:W3CDTF">2017-01-12T15:05:15Z</dcterms:created>
  <dcterms:modified xsi:type="dcterms:W3CDTF">2017-05-17T05:17:59Z</dcterms:modified>
</cp:coreProperties>
</file>