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0287000" cy="6858000" type="35mm"/>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a:tcStyle>
        <a:tcBdr/>
        <a:fill>
          <a:solidFill>
            <a:srgbClr val="E6F6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DDDDDD"/>
              </a:solidFill>
              <a:prstDash val="solid"/>
              <a:round/>
            </a:ln>
          </a:left>
          <a:right>
            <a:ln w="12700" cap="flat">
              <a:solidFill>
                <a:srgbClr val="DDDDDD"/>
              </a:solidFill>
              <a:prstDash val="solid"/>
              <a:round/>
            </a:ln>
          </a:right>
          <a:top>
            <a:ln w="12700" cap="flat">
              <a:solidFill>
                <a:srgbClr val="DDDDDD"/>
              </a:solidFill>
              <a:prstDash val="solid"/>
              <a:round/>
            </a:ln>
          </a:top>
          <a:bottom>
            <a:ln w="12700" cap="flat">
              <a:solidFill>
                <a:srgbClr val="DDDDDD"/>
              </a:solidFill>
              <a:prstDash val="solid"/>
              <a:round/>
            </a:ln>
          </a:bottom>
          <a:insideH>
            <a:ln w="12700" cap="flat">
              <a:solidFill>
                <a:srgbClr val="DDDDDD"/>
              </a:solidFill>
              <a:prstDash val="solid"/>
              <a:round/>
            </a:ln>
          </a:insideH>
          <a:insideV>
            <a:ln w="12700" cap="flat">
              <a:solidFill>
                <a:srgbClr val="DDDDDD"/>
              </a:solidFill>
              <a:prstDash val="solid"/>
              <a:round/>
            </a:ln>
          </a:insideV>
        </a:tcBdr>
        <a:fill>
          <a:solidFill>
            <a:srgbClr val="CAECDD"/>
          </a:solidFill>
        </a:fill>
      </a:tcStyle>
    </a:wholeTbl>
    <a:band2H>
      <a:tcTxStyle/>
      <a:tcStyle>
        <a:tcBdr/>
        <a:fill>
          <a:solidFill>
            <a:srgbClr val="E6F6EF"/>
          </a:solidFill>
        </a:fill>
      </a:tcStyle>
    </a:band2H>
    <a:firstCol>
      <a:tcTxStyle b="on" i="off">
        <a:fontRef idx="major">
          <a:srgbClr val="DDDDDD"/>
        </a:fontRef>
        <a:srgbClr val="DDDDDD"/>
      </a:tcTxStyle>
      <a:tcStyle>
        <a:tcBdr>
          <a:left>
            <a:ln w="12700" cap="flat">
              <a:solidFill>
                <a:srgbClr val="DDDDDD"/>
              </a:solidFill>
              <a:prstDash val="solid"/>
              <a:round/>
            </a:ln>
          </a:left>
          <a:right>
            <a:ln w="12700" cap="flat">
              <a:solidFill>
                <a:srgbClr val="DDDDDD"/>
              </a:solidFill>
              <a:prstDash val="solid"/>
              <a:round/>
            </a:ln>
          </a:right>
          <a:top>
            <a:ln w="12700" cap="flat">
              <a:solidFill>
                <a:srgbClr val="DDDDDD"/>
              </a:solidFill>
              <a:prstDash val="solid"/>
              <a:round/>
            </a:ln>
          </a:top>
          <a:bottom>
            <a:ln w="12700" cap="flat">
              <a:solidFill>
                <a:srgbClr val="DDDDDD"/>
              </a:solidFill>
              <a:prstDash val="solid"/>
              <a:round/>
            </a:ln>
          </a:bottom>
          <a:insideH>
            <a:ln w="12700" cap="flat">
              <a:solidFill>
                <a:srgbClr val="DDDDDD"/>
              </a:solidFill>
              <a:prstDash val="solid"/>
              <a:round/>
            </a:ln>
          </a:insideH>
          <a:insideV>
            <a:ln w="12700" cap="flat">
              <a:solidFill>
                <a:srgbClr val="DDDDDD"/>
              </a:solidFill>
              <a:prstDash val="solid"/>
              <a:round/>
            </a:ln>
          </a:insideV>
        </a:tcBdr>
        <a:fill>
          <a:solidFill>
            <a:schemeClr val="accent1"/>
          </a:solidFill>
        </a:fill>
      </a:tcStyle>
    </a:firstCol>
    <a:lastRow>
      <a:tcTxStyle b="on" i="off">
        <a:fontRef idx="major">
          <a:srgbClr val="DDDDDD"/>
        </a:fontRef>
        <a:srgbClr val="DDDDDD"/>
      </a:tcTxStyle>
      <a:tcStyle>
        <a:tcBdr>
          <a:left>
            <a:ln w="12700" cap="flat">
              <a:solidFill>
                <a:srgbClr val="DDDDDD"/>
              </a:solidFill>
              <a:prstDash val="solid"/>
              <a:round/>
            </a:ln>
          </a:left>
          <a:right>
            <a:ln w="12700" cap="flat">
              <a:solidFill>
                <a:srgbClr val="DDDDDD"/>
              </a:solidFill>
              <a:prstDash val="solid"/>
              <a:round/>
            </a:ln>
          </a:right>
          <a:top>
            <a:ln w="38100" cap="flat">
              <a:solidFill>
                <a:srgbClr val="DDDDDD"/>
              </a:solidFill>
              <a:prstDash val="solid"/>
              <a:round/>
            </a:ln>
          </a:top>
          <a:bottom>
            <a:ln w="12700" cap="flat">
              <a:solidFill>
                <a:srgbClr val="DDDDDD"/>
              </a:solidFill>
              <a:prstDash val="solid"/>
              <a:round/>
            </a:ln>
          </a:bottom>
          <a:insideH>
            <a:ln w="12700" cap="flat">
              <a:solidFill>
                <a:srgbClr val="DDDDDD"/>
              </a:solidFill>
              <a:prstDash val="solid"/>
              <a:round/>
            </a:ln>
          </a:insideH>
          <a:insideV>
            <a:ln w="12700" cap="flat">
              <a:solidFill>
                <a:srgbClr val="DDDDDD"/>
              </a:solidFill>
              <a:prstDash val="solid"/>
              <a:round/>
            </a:ln>
          </a:insideV>
        </a:tcBdr>
        <a:fill>
          <a:solidFill>
            <a:schemeClr val="accent1"/>
          </a:solidFill>
        </a:fill>
      </a:tcStyle>
    </a:lastRow>
    <a:firstRow>
      <a:tcTxStyle b="on" i="off">
        <a:fontRef idx="major">
          <a:srgbClr val="DDDDDD"/>
        </a:fontRef>
        <a:srgbClr val="DDDDDD"/>
      </a:tcTxStyle>
      <a:tcStyle>
        <a:tcBdr>
          <a:left>
            <a:ln w="12700" cap="flat">
              <a:solidFill>
                <a:srgbClr val="DDDDDD"/>
              </a:solidFill>
              <a:prstDash val="solid"/>
              <a:round/>
            </a:ln>
          </a:left>
          <a:right>
            <a:ln w="12700" cap="flat">
              <a:solidFill>
                <a:srgbClr val="DDDDDD"/>
              </a:solidFill>
              <a:prstDash val="solid"/>
              <a:round/>
            </a:ln>
          </a:right>
          <a:top>
            <a:ln w="12700" cap="flat">
              <a:solidFill>
                <a:srgbClr val="DDDDDD"/>
              </a:solidFill>
              <a:prstDash val="solid"/>
              <a:round/>
            </a:ln>
          </a:top>
          <a:bottom>
            <a:ln w="38100" cap="flat">
              <a:solidFill>
                <a:srgbClr val="DDDDDD"/>
              </a:solidFill>
              <a:prstDash val="solid"/>
              <a:round/>
            </a:ln>
          </a:bottom>
          <a:insideH>
            <a:ln w="12700" cap="flat">
              <a:solidFill>
                <a:srgbClr val="DDDDDD"/>
              </a:solidFill>
              <a:prstDash val="solid"/>
              <a:round/>
            </a:ln>
          </a:insideH>
          <a:insideV>
            <a:ln w="12700" cap="flat">
              <a:solidFill>
                <a:srgbClr val="DDDDDD"/>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DDDDDD"/>
              </a:solidFill>
              <a:prstDash val="solid"/>
              <a:round/>
            </a:ln>
          </a:left>
          <a:right>
            <a:ln w="12700" cap="flat">
              <a:solidFill>
                <a:srgbClr val="DDDDDD"/>
              </a:solidFill>
              <a:prstDash val="solid"/>
              <a:round/>
            </a:ln>
          </a:right>
          <a:top>
            <a:ln w="12700" cap="flat">
              <a:solidFill>
                <a:srgbClr val="DDDDDD"/>
              </a:solidFill>
              <a:prstDash val="solid"/>
              <a:round/>
            </a:ln>
          </a:top>
          <a:bottom>
            <a:ln w="12700" cap="flat">
              <a:solidFill>
                <a:srgbClr val="DDDDDD"/>
              </a:solidFill>
              <a:prstDash val="solid"/>
              <a:round/>
            </a:ln>
          </a:bottom>
          <a:insideH>
            <a:ln w="12700" cap="flat">
              <a:solidFill>
                <a:srgbClr val="DDDDDD"/>
              </a:solidFill>
              <a:prstDash val="solid"/>
              <a:round/>
            </a:ln>
          </a:insideH>
          <a:insideV>
            <a:ln w="12700" cap="flat">
              <a:solidFill>
                <a:srgbClr val="DDDDDD"/>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DDDDDD"/>
        </a:fontRef>
        <a:srgbClr val="DDDDDD"/>
      </a:tcTxStyle>
      <a:tcStyle>
        <a:tcBdr>
          <a:left>
            <a:ln w="12700" cap="flat">
              <a:solidFill>
                <a:srgbClr val="DDDDDD"/>
              </a:solidFill>
              <a:prstDash val="solid"/>
              <a:round/>
            </a:ln>
          </a:left>
          <a:right>
            <a:ln w="12700" cap="flat">
              <a:solidFill>
                <a:srgbClr val="DDDDDD"/>
              </a:solidFill>
              <a:prstDash val="solid"/>
              <a:round/>
            </a:ln>
          </a:right>
          <a:top>
            <a:ln w="12700" cap="flat">
              <a:solidFill>
                <a:srgbClr val="DDDDDD"/>
              </a:solidFill>
              <a:prstDash val="solid"/>
              <a:round/>
            </a:ln>
          </a:top>
          <a:bottom>
            <a:ln w="12700" cap="flat">
              <a:solidFill>
                <a:srgbClr val="DDDDDD"/>
              </a:solidFill>
              <a:prstDash val="solid"/>
              <a:round/>
            </a:ln>
          </a:bottom>
          <a:insideH>
            <a:ln w="12700" cap="flat">
              <a:solidFill>
                <a:srgbClr val="DDDDDD"/>
              </a:solidFill>
              <a:prstDash val="solid"/>
              <a:round/>
            </a:ln>
          </a:insideH>
          <a:insideV>
            <a:ln w="12700" cap="flat">
              <a:solidFill>
                <a:srgbClr val="DDDDDD"/>
              </a:solidFill>
              <a:prstDash val="solid"/>
              <a:round/>
            </a:ln>
          </a:insideV>
        </a:tcBdr>
        <a:fill>
          <a:solidFill>
            <a:schemeClr val="accent3"/>
          </a:solidFill>
        </a:fill>
      </a:tcStyle>
    </a:firstCol>
    <a:lastRow>
      <a:tcTxStyle b="on" i="off">
        <a:fontRef idx="major">
          <a:srgbClr val="DDDDDD"/>
        </a:fontRef>
        <a:srgbClr val="DDDDDD"/>
      </a:tcTxStyle>
      <a:tcStyle>
        <a:tcBdr>
          <a:left>
            <a:ln w="12700" cap="flat">
              <a:solidFill>
                <a:srgbClr val="DDDDDD"/>
              </a:solidFill>
              <a:prstDash val="solid"/>
              <a:round/>
            </a:ln>
          </a:left>
          <a:right>
            <a:ln w="12700" cap="flat">
              <a:solidFill>
                <a:srgbClr val="DDDDDD"/>
              </a:solidFill>
              <a:prstDash val="solid"/>
              <a:round/>
            </a:ln>
          </a:right>
          <a:top>
            <a:ln w="38100" cap="flat">
              <a:solidFill>
                <a:srgbClr val="DDDDDD"/>
              </a:solidFill>
              <a:prstDash val="solid"/>
              <a:round/>
            </a:ln>
          </a:top>
          <a:bottom>
            <a:ln w="12700" cap="flat">
              <a:solidFill>
                <a:srgbClr val="DDDDDD"/>
              </a:solidFill>
              <a:prstDash val="solid"/>
              <a:round/>
            </a:ln>
          </a:bottom>
          <a:insideH>
            <a:ln w="12700" cap="flat">
              <a:solidFill>
                <a:srgbClr val="DDDDDD"/>
              </a:solidFill>
              <a:prstDash val="solid"/>
              <a:round/>
            </a:ln>
          </a:insideH>
          <a:insideV>
            <a:ln w="12700" cap="flat">
              <a:solidFill>
                <a:srgbClr val="DDDDDD"/>
              </a:solidFill>
              <a:prstDash val="solid"/>
              <a:round/>
            </a:ln>
          </a:insideV>
        </a:tcBdr>
        <a:fill>
          <a:solidFill>
            <a:schemeClr val="accent3"/>
          </a:solidFill>
        </a:fill>
      </a:tcStyle>
    </a:lastRow>
    <a:firstRow>
      <a:tcTxStyle b="on" i="off">
        <a:fontRef idx="major">
          <a:srgbClr val="DDDDDD"/>
        </a:fontRef>
        <a:srgbClr val="DDDDDD"/>
      </a:tcTxStyle>
      <a:tcStyle>
        <a:tcBdr>
          <a:left>
            <a:ln w="12700" cap="flat">
              <a:solidFill>
                <a:srgbClr val="DDDDDD"/>
              </a:solidFill>
              <a:prstDash val="solid"/>
              <a:round/>
            </a:ln>
          </a:left>
          <a:right>
            <a:ln w="12700" cap="flat">
              <a:solidFill>
                <a:srgbClr val="DDDDDD"/>
              </a:solidFill>
              <a:prstDash val="solid"/>
              <a:round/>
            </a:ln>
          </a:right>
          <a:top>
            <a:ln w="12700" cap="flat">
              <a:solidFill>
                <a:srgbClr val="DDDDDD"/>
              </a:solidFill>
              <a:prstDash val="solid"/>
              <a:round/>
            </a:ln>
          </a:top>
          <a:bottom>
            <a:ln w="38100" cap="flat">
              <a:solidFill>
                <a:srgbClr val="DDDDDD"/>
              </a:solidFill>
              <a:prstDash val="solid"/>
              <a:round/>
            </a:ln>
          </a:bottom>
          <a:insideH>
            <a:ln w="12700" cap="flat">
              <a:solidFill>
                <a:srgbClr val="DDDDDD"/>
              </a:solidFill>
              <a:prstDash val="solid"/>
              <a:round/>
            </a:ln>
          </a:insideH>
          <a:insideV>
            <a:ln w="12700" cap="flat">
              <a:solidFill>
                <a:srgbClr val="DDDDDD"/>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DDDDDD"/>
              </a:solidFill>
              <a:prstDash val="solid"/>
              <a:round/>
            </a:ln>
          </a:left>
          <a:right>
            <a:ln w="12700" cap="flat">
              <a:solidFill>
                <a:srgbClr val="DDDDDD"/>
              </a:solidFill>
              <a:prstDash val="solid"/>
              <a:round/>
            </a:ln>
          </a:right>
          <a:top>
            <a:ln w="12700" cap="flat">
              <a:solidFill>
                <a:srgbClr val="DDDDDD"/>
              </a:solidFill>
              <a:prstDash val="solid"/>
              <a:round/>
            </a:ln>
          </a:top>
          <a:bottom>
            <a:ln w="12700" cap="flat">
              <a:solidFill>
                <a:srgbClr val="DDDDDD"/>
              </a:solidFill>
              <a:prstDash val="solid"/>
              <a:round/>
            </a:ln>
          </a:bottom>
          <a:insideH>
            <a:ln w="12700" cap="flat">
              <a:solidFill>
                <a:srgbClr val="DDDDDD"/>
              </a:solidFill>
              <a:prstDash val="solid"/>
              <a:round/>
            </a:ln>
          </a:insideH>
          <a:insideV>
            <a:ln w="12700" cap="flat">
              <a:solidFill>
                <a:srgbClr val="DDDDDD"/>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DDDDDD"/>
        </a:fontRef>
        <a:srgbClr val="DDDDDD"/>
      </a:tcTxStyle>
      <a:tcStyle>
        <a:tcBdr>
          <a:left>
            <a:ln w="12700" cap="flat">
              <a:solidFill>
                <a:srgbClr val="DDDDDD"/>
              </a:solidFill>
              <a:prstDash val="solid"/>
              <a:round/>
            </a:ln>
          </a:left>
          <a:right>
            <a:ln w="12700" cap="flat">
              <a:solidFill>
                <a:srgbClr val="DDDDDD"/>
              </a:solidFill>
              <a:prstDash val="solid"/>
              <a:round/>
            </a:ln>
          </a:right>
          <a:top>
            <a:ln w="12700" cap="flat">
              <a:solidFill>
                <a:srgbClr val="DDDDDD"/>
              </a:solidFill>
              <a:prstDash val="solid"/>
              <a:round/>
            </a:ln>
          </a:top>
          <a:bottom>
            <a:ln w="12700" cap="flat">
              <a:solidFill>
                <a:srgbClr val="DDDDDD"/>
              </a:solidFill>
              <a:prstDash val="solid"/>
              <a:round/>
            </a:ln>
          </a:bottom>
          <a:insideH>
            <a:ln w="12700" cap="flat">
              <a:solidFill>
                <a:srgbClr val="DDDDDD"/>
              </a:solidFill>
              <a:prstDash val="solid"/>
              <a:round/>
            </a:ln>
          </a:insideH>
          <a:insideV>
            <a:ln w="12700" cap="flat">
              <a:solidFill>
                <a:srgbClr val="DDDDDD"/>
              </a:solidFill>
              <a:prstDash val="solid"/>
              <a:round/>
            </a:ln>
          </a:insideV>
        </a:tcBdr>
        <a:fill>
          <a:solidFill>
            <a:schemeClr val="accent6"/>
          </a:solidFill>
        </a:fill>
      </a:tcStyle>
    </a:firstCol>
    <a:lastRow>
      <a:tcTxStyle b="on" i="off">
        <a:fontRef idx="major">
          <a:srgbClr val="DDDDDD"/>
        </a:fontRef>
        <a:srgbClr val="DDDDDD"/>
      </a:tcTxStyle>
      <a:tcStyle>
        <a:tcBdr>
          <a:left>
            <a:ln w="12700" cap="flat">
              <a:solidFill>
                <a:srgbClr val="DDDDDD"/>
              </a:solidFill>
              <a:prstDash val="solid"/>
              <a:round/>
            </a:ln>
          </a:left>
          <a:right>
            <a:ln w="12700" cap="flat">
              <a:solidFill>
                <a:srgbClr val="DDDDDD"/>
              </a:solidFill>
              <a:prstDash val="solid"/>
              <a:round/>
            </a:ln>
          </a:right>
          <a:top>
            <a:ln w="38100" cap="flat">
              <a:solidFill>
                <a:srgbClr val="DDDDDD"/>
              </a:solidFill>
              <a:prstDash val="solid"/>
              <a:round/>
            </a:ln>
          </a:top>
          <a:bottom>
            <a:ln w="12700" cap="flat">
              <a:solidFill>
                <a:srgbClr val="DDDDDD"/>
              </a:solidFill>
              <a:prstDash val="solid"/>
              <a:round/>
            </a:ln>
          </a:bottom>
          <a:insideH>
            <a:ln w="12700" cap="flat">
              <a:solidFill>
                <a:srgbClr val="DDDDDD"/>
              </a:solidFill>
              <a:prstDash val="solid"/>
              <a:round/>
            </a:ln>
          </a:insideH>
          <a:insideV>
            <a:ln w="12700" cap="flat">
              <a:solidFill>
                <a:srgbClr val="DDDDDD"/>
              </a:solidFill>
              <a:prstDash val="solid"/>
              <a:round/>
            </a:ln>
          </a:insideV>
        </a:tcBdr>
        <a:fill>
          <a:solidFill>
            <a:schemeClr val="accent6"/>
          </a:solidFill>
        </a:fill>
      </a:tcStyle>
    </a:lastRow>
    <a:firstRow>
      <a:tcTxStyle b="on" i="off">
        <a:fontRef idx="major">
          <a:srgbClr val="DDDDDD"/>
        </a:fontRef>
        <a:srgbClr val="DDDDDD"/>
      </a:tcTxStyle>
      <a:tcStyle>
        <a:tcBdr>
          <a:left>
            <a:ln w="12700" cap="flat">
              <a:solidFill>
                <a:srgbClr val="DDDDDD"/>
              </a:solidFill>
              <a:prstDash val="solid"/>
              <a:round/>
            </a:ln>
          </a:left>
          <a:right>
            <a:ln w="12700" cap="flat">
              <a:solidFill>
                <a:srgbClr val="DDDDDD"/>
              </a:solidFill>
              <a:prstDash val="solid"/>
              <a:round/>
            </a:ln>
          </a:right>
          <a:top>
            <a:ln w="12700" cap="flat">
              <a:solidFill>
                <a:srgbClr val="DDDDDD"/>
              </a:solidFill>
              <a:prstDash val="solid"/>
              <a:round/>
            </a:ln>
          </a:top>
          <a:bottom>
            <a:ln w="38100" cap="flat">
              <a:solidFill>
                <a:srgbClr val="DDDDDD"/>
              </a:solidFill>
              <a:prstDash val="solid"/>
              <a:round/>
            </a:ln>
          </a:bottom>
          <a:insideH>
            <a:ln w="12700" cap="flat">
              <a:solidFill>
                <a:srgbClr val="DDDDDD"/>
              </a:solidFill>
              <a:prstDash val="solid"/>
              <a:round/>
            </a:ln>
          </a:insideH>
          <a:insideV>
            <a:ln w="12700" cap="flat">
              <a:solidFill>
                <a:srgbClr val="DDDDDD"/>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DDDDDD"/>
          </a:solidFill>
        </a:fill>
      </a:tcStyle>
    </a:band2H>
    <a:firstCol>
      <a:tcTxStyle b="on" i="off">
        <a:fontRef idx="major">
          <a:srgbClr val="DDDDDD"/>
        </a:fontRef>
        <a:srgbClr val="DDDDD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DDDDDD"/>
          </a:solidFill>
        </a:fill>
      </a:tcStyle>
    </a:lastRow>
    <a:firstRow>
      <a:tcTxStyle b="on" i="off">
        <a:fontRef idx="major">
          <a:srgbClr val="DDDDDD"/>
        </a:fontRef>
        <a:srgbClr val="DDDDDD"/>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DDDDDD"/>
              </a:solidFill>
              <a:prstDash val="solid"/>
              <a:round/>
            </a:ln>
          </a:left>
          <a:right>
            <a:ln w="12700" cap="flat">
              <a:solidFill>
                <a:srgbClr val="DDDDDD"/>
              </a:solidFill>
              <a:prstDash val="solid"/>
              <a:round/>
            </a:ln>
          </a:right>
          <a:top>
            <a:ln w="12700" cap="flat">
              <a:solidFill>
                <a:srgbClr val="DDDDDD"/>
              </a:solidFill>
              <a:prstDash val="solid"/>
              <a:round/>
            </a:ln>
          </a:top>
          <a:bottom>
            <a:ln w="12700" cap="flat">
              <a:solidFill>
                <a:srgbClr val="DDDDDD"/>
              </a:solidFill>
              <a:prstDash val="solid"/>
              <a:round/>
            </a:ln>
          </a:bottom>
          <a:insideH>
            <a:ln w="12700" cap="flat">
              <a:solidFill>
                <a:srgbClr val="DDDDDD"/>
              </a:solidFill>
              <a:prstDash val="solid"/>
              <a:round/>
            </a:ln>
          </a:insideH>
          <a:insideV>
            <a:ln w="12700" cap="flat">
              <a:solidFill>
                <a:srgbClr val="DDDDDD"/>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DDDDDD"/>
        </a:fontRef>
        <a:srgbClr val="DDDDDD"/>
      </a:tcTxStyle>
      <a:tcStyle>
        <a:tcBdr>
          <a:left>
            <a:ln w="12700" cap="flat">
              <a:solidFill>
                <a:srgbClr val="DDDDDD"/>
              </a:solidFill>
              <a:prstDash val="solid"/>
              <a:round/>
            </a:ln>
          </a:left>
          <a:right>
            <a:ln w="12700" cap="flat">
              <a:solidFill>
                <a:srgbClr val="DDDDDD"/>
              </a:solidFill>
              <a:prstDash val="solid"/>
              <a:round/>
            </a:ln>
          </a:right>
          <a:top>
            <a:ln w="12700" cap="flat">
              <a:solidFill>
                <a:srgbClr val="DDDDDD"/>
              </a:solidFill>
              <a:prstDash val="solid"/>
              <a:round/>
            </a:ln>
          </a:top>
          <a:bottom>
            <a:ln w="12700" cap="flat">
              <a:solidFill>
                <a:srgbClr val="DDDDDD"/>
              </a:solidFill>
              <a:prstDash val="solid"/>
              <a:round/>
            </a:ln>
          </a:bottom>
          <a:insideH>
            <a:ln w="12700" cap="flat">
              <a:solidFill>
                <a:srgbClr val="DDDDDD"/>
              </a:solidFill>
              <a:prstDash val="solid"/>
              <a:round/>
            </a:ln>
          </a:insideH>
          <a:insideV>
            <a:ln w="12700" cap="flat">
              <a:solidFill>
                <a:srgbClr val="DDDDDD"/>
              </a:solidFill>
              <a:prstDash val="solid"/>
              <a:round/>
            </a:ln>
          </a:insideV>
        </a:tcBdr>
        <a:fill>
          <a:solidFill>
            <a:srgbClr val="000000"/>
          </a:solidFill>
        </a:fill>
      </a:tcStyle>
    </a:firstCol>
    <a:lastRow>
      <a:tcTxStyle b="on" i="off">
        <a:fontRef idx="major">
          <a:srgbClr val="DDDDDD"/>
        </a:fontRef>
        <a:srgbClr val="DDDDDD"/>
      </a:tcTxStyle>
      <a:tcStyle>
        <a:tcBdr>
          <a:left>
            <a:ln w="12700" cap="flat">
              <a:solidFill>
                <a:srgbClr val="DDDDDD"/>
              </a:solidFill>
              <a:prstDash val="solid"/>
              <a:round/>
            </a:ln>
          </a:left>
          <a:right>
            <a:ln w="12700" cap="flat">
              <a:solidFill>
                <a:srgbClr val="DDDDDD"/>
              </a:solidFill>
              <a:prstDash val="solid"/>
              <a:round/>
            </a:ln>
          </a:right>
          <a:top>
            <a:ln w="38100" cap="flat">
              <a:solidFill>
                <a:srgbClr val="DDDDDD"/>
              </a:solidFill>
              <a:prstDash val="solid"/>
              <a:round/>
            </a:ln>
          </a:top>
          <a:bottom>
            <a:ln w="12700" cap="flat">
              <a:solidFill>
                <a:srgbClr val="DDDDDD"/>
              </a:solidFill>
              <a:prstDash val="solid"/>
              <a:round/>
            </a:ln>
          </a:bottom>
          <a:insideH>
            <a:ln w="12700" cap="flat">
              <a:solidFill>
                <a:srgbClr val="DDDDDD"/>
              </a:solidFill>
              <a:prstDash val="solid"/>
              <a:round/>
            </a:ln>
          </a:insideH>
          <a:insideV>
            <a:ln w="12700" cap="flat">
              <a:solidFill>
                <a:srgbClr val="DDDDDD"/>
              </a:solidFill>
              <a:prstDash val="solid"/>
              <a:round/>
            </a:ln>
          </a:insideV>
        </a:tcBdr>
        <a:fill>
          <a:solidFill>
            <a:srgbClr val="000000"/>
          </a:solidFill>
        </a:fill>
      </a:tcStyle>
    </a:lastRow>
    <a:firstRow>
      <a:tcTxStyle b="on" i="off">
        <a:fontRef idx="major">
          <a:srgbClr val="DDDDDD"/>
        </a:fontRef>
        <a:srgbClr val="DDDDDD"/>
      </a:tcTxStyle>
      <a:tcStyle>
        <a:tcBdr>
          <a:left>
            <a:ln w="12700" cap="flat">
              <a:solidFill>
                <a:srgbClr val="DDDDDD"/>
              </a:solidFill>
              <a:prstDash val="solid"/>
              <a:round/>
            </a:ln>
          </a:left>
          <a:right>
            <a:ln w="12700" cap="flat">
              <a:solidFill>
                <a:srgbClr val="DDDDDD"/>
              </a:solidFill>
              <a:prstDash val="solid"/>
              <a:round/>
            </a:ln>
          </a:right>
          <a:top>
            <a:ln w="12700" cap="flat">
              <a:solidFill>
                <a:srgbClr val="DDDDDD"/>
              </a:solidFill>
              <a:prstDash val="solid"/>
              <a:round/>
            </a:ln>
          </a:top>
          <a:bottom>
            <a:ln w="38100" cap="flat">
              <a:solidFill>
                <a:srgbClr val="DDDDDD"/>
              </a:solidFill>
              <a:prstDash val="solid"/>
              <a:round/>
            </a:ln>
          </a:bottom>
          <a:insideH>
            <a:ln w="12700" cap="flat">
              <a:solidFill>
                <a:srgbClr val="DDDDDD"/>
              </a:solidFill>
              <a:prstDash val="solid"/>
              <a:round/>
            </a:ln>
          </a:insideH>
          <a:insideV>
            <a:ln w="12700" cap="flat">
              <a:solidFill>
                <a:srgbClr val="DDDDDD"/>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2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autoTitleDeleted val="1"/>
    <c:plotArea>
      <c:layout>
        <c:manualLayout>
          <c:layoutTarget val="inner"/>
          <c:xMode val="edge"/>
          <c:yMode val="edge"/>
          <c:x val="7.2063600000000005E-2"/>
          <c:y val="6.2241400000000002E-2"/>
          <c:w val="0.92293599999999998"/>
          <c:h val="0.82930700000000002"/>
        </c:manualLayout>
      </c:layout>
      <c:barChart>
        <c:barDir val="col"/>
        <c:grouping val="clustered"/>
        <c:varyColors val="0"/>
        <c:ser>
          <c:idx val="0"/>
          <c:order val="0"/>
          <c:tx>
            <c:strRef>
              <c:f>Sheet1!$B$1</c:f>
              <c:strCache>
                <c:ptCount val="1"/>
                <c:pt idx="0">
                  <c:v>Series 1</c:v>
                </c:pt>
              </c:strCache>
            </c:strRef>
          </c:tx>
          <c:spPr>
            <a:solidFill>
              <a:schemeClr val="accent1"/>
            </a:solidFill>
            <a:ln w="12700" cap="flat">
              <a:noFill/>
              <a:miter lim="400000"/>
            </a:ln>
            <a:effectLst/>
          </c:spPr>
          <c:invertIfNegative val="0"/>
          <c:cat>
            <c:strRef>
              <c:f>Sheet1!$A$2:$A$11</c:f>
              <c:strCache>
                <c:ptCount val="10"/>
                <c:pt idx="0">
                  <c:v>2003</c:v>
                </c:pt>
                <c:pt idx="1">
                  <c:v>4</c:v>
                </c:pt>
                <c:pt idx="2">
                  <c:v>5</c:v>
                </c:pt>
                <c:pt idx="3">
                  <c:v>6</c:v>
                </c:pt>
                <c:pt idx="4">
                  <c:v>2007</c:v>
                </c:pt>
                <c:pt idx="5">
                  <c:v>8</c:v>
                </c:pt>
                <c:pt idx="6">
                  <c:v>9</c:v>
                </c:pt>
                <c:pt idx="7">
                  <c:v>10</c:v>
                </c:pt>
                <c:pt idx="8">
                  <c:v>2011</c:v>
                </c:pt>
                <c:pt idx="9">
                  <c:v>2015</c:v>
                </c:pt>
              </c:strCache>
            </c:strRef>
          </c:cat>
          <c:val>
            <c:numRef>
              <c:f>Sheet1!$B$2:$B$11</c:f>
              <c:numCache>
                <c:formatCode>General</c:formatCode>
                <c:ptCount val="10"/>
                <c:pt idx="0">
                  <c:v>18</c:v>
                </c:pt>
                <c:pt idx="1">
                  <c:v>3</c:v>
                </c:pt>
                <c:pt idx="2">
                  <c:v>40</c:v>
                </c:pt>
                <c:pt idx="3">
                  <c:v>43</c:v>
                </c:pt>
                <c:pt idx="4">
                  <c:v>67</c:v>
                </c:pt>
                <c:pt idx="5">
                  <c:v>99</c:v>
                </c:pt>
                <c:pt idx="6">
                  <c:v>145</c:v>
                </c:pt>
                <c:pt idx="7">
                  <c:v>194</c:v>
                </c:pt>
                <c:pt idx="8">
                  <c:v>214</c:v>
                </c:pt>
                <c:pt idx="9">
                  <c:v>500</c:v>
                </c:pt>
              </c:numCache>
            </c:numRef>
          </c:val>
        </c:ser>
        <c:ser>
          <c:idx val="1"/>
          <c:order val="1"/>
          <c:tx>
            <c:strRef>
              <c:f>Sheet1!$C$1</c:f>
              <c:strCache>
                <c:ptCount val="1"/>
                <c:pt idx="0">
                  <c:v>Series 2</c:v>
                </c:pt>
              </c:strCache>
            </c:strRef>
          </c:tx>
          <c:spPr>
            <a:solidFill>
              <a:schemeClr val="accent2"/>
            </a:solidFill>
            <a:ln w="12700" cap="flat">
              <a:noFill/>
              <a:miter lim="400000"/>
            </a:ln>
            <a:effectLst/>
          </c:spPr>
          <c:invertIfNegative val="0"/>
          <c:cat>
            <c:strRef>
              <c:f>Sheet1!$A$2:$A$11</c:f>
              <c:strCache>
                <c:ptCount val="10"/>
                <c:pt idx="0">
                  <c:v>2003</c:v>
                </c:pt>
                <c:pt idx="1">
                  <c:v>4</c:v>
                </c:pt>
                <c:pt idx="2">
                  <c:v>5</c:v>
                </c:pt>
                <c:pt idx="3">
                  <c:v>6</c:v>
                </c:pt>
                <c:pt idx="4">
                  <c:v>2007</c:v>
                </c:pt>
                <c:pt idx="5">
                  <c:v>8</c:v>
                </c:pt>
                <c:pt idx="6">
                  <c:v>9</c:v>
                </c:pt>
                <c:pt idx="7">
                  <c:v>10</c:v>
                </c:pt>
                <c:pt idx="8">
                  <c:v>2011</c:v>
                </c:pt>
                <c:pt idx="9">
                  <c:v>2015</c:v>
                </c:pt>
              </c:strCache>
            </c:strRef>
          </c:cat>
          <c:val>
            <c:numRef>
              <c:f>Sheet1!$C$2:$C$11</c:f>
              <c:numCache>
                <c:formatCode>General</c:formatCode>
                <c:ptCount val="4"/>
                <c:pt idx="0">
                  <c:v>0</c:v>
                </c:pt>
                <c:pt idx="1">
                  <c:v>0</c:v>
                </c:pt>
                <c:pt idx="2">
                  <c:v>0</c:v>
                </c:pt>
                <c:pt idx="3">
                  <c:v>0</c:v>
                </c:pt>
              </c:numCache>
            </c:numRef>
          </c:val>
        </c:ser>
        <c:ser>
          <c:idx val="2"/>
          <c:order val="2"/>
          <c:tx>
            <c:strRef>
              <c:f>Sheet1!$D$1</c:f>
              <c:strCache>
                <c:ptCount val="1"/>
                <c:pt idx="0">
                  <c:v>Series 3</c:v>
                </c:pt>
              </c:strCache>
            </c:strRef>
          </c:tx>
          <c:spPr>
            <a:solidFill>
              <a:srgbClr val="FFFFFF"/>
            </a:solidFill>
            <a:ln w="12700" cap="flat">
              <a:noFill/>
              <a:miter lim="400000"/>
            </a:ln>
            <a:effectLst/>
          </c:spPr>
          <c:invertIfNegative val="0"/>
          <c:cat>
            <c:strRef>
              <c:f>Sheet1!$A$2:$A$11</c:f>
              <c:strCache>
                <c:ptCount val="10"/>
                <c:pt idx="0">
                  <c:v>2003</c:v>
                </c:pt>
                <c:pt idx="1">
                  <c:v>4</c:v>
                </c:pt>
                <c:pt idx="2">
                  <c:v>5</c:v>
                </c:pt>
                <c:pt idx="3">
                  <c:v>6</c:v>
                </c:pt>
                <c:pt idx="4">
                  <c:v>2007</c:v>
                </c:pt>
                <c:pt idx="5">
                  <c:v>8</c:v>
                </c:pt>
                <c:pt idx="6">
                  <c:v>9</c:v>
                </c:pt>
                <c:pt idx="7">
                  <c:v>10</c:v>
                </c:pt>
                <c:pt idx="8">
                  <c:v>2011</c:v>
                </c:pt>
                <c:pt idx="9">
                  <c:v>2015</c:v>
                </c:pt>
              </c:strCache>
            </c:strRef>
          </c:cat>
          <c:val>
            <c:numRef>
              <c:f>Sheet1!$D$2:$D$11</c:f>
              <c:numCache>
                <c:formatCode>General</c:formatCode>
                <c:ptCount val="4"/>
                <c:pt idx="0">
                  <c:v>0</c:v>
                </c:pt>
                <c:pt idx="1">
                  <c:v>0</c:v>
                </c:pt>
                <c:pt idx="2">
                  <c:v>0</c:v>
                </c:pt>
                <c:pt idx="3">
                  <c:v>0</c:v>
                </c:pt>
              </c:numCache>
            </c:numRef>
          </c:val>
        </c:ser>
        <c:dLbls>
          <c:showLegendKey val="0"/>
          <c:showVal val="0"/>
          <c:showCatName val="0"/>
          <c:showSerName val="0"/>
          <c:showPercent val="0"/>
          <c:showBubbleSize val="0"/>
        </c:dLbls>
        <c:gapWidth val="150"/>
        <c:axId val="102321328"/>
        <c:axId val="102321888"/>
      </c:barChart>
      <c:catAx>
        <c:axId val="102321328"/>
        <c:scaling>
          <c:orientation val="minMax"/>
        </c:scaling>
        <c:delete val="0"/>
        <c:axPos val="b"/>
        <c:numFmt formatCode="General" sourceLinked="0"/>
        <c:majorTickMark val="out"/>
        <c:minorTickMark val="none"/>
        <c:tickLblPos val="low"/>
        <c:spPr>
          <a:ln w="12700" cap="flat">
            <a:solidFill>
              <a:srgbClr val="808080"/>
            </a:solidFill>
            <a:prstDash val="solid"/>
            <a:round/>
          </a:ln>
        </c:spPr>
        <c:txPr>
          <a:bodyPr rot="0"/>
          <a:lstStyle/>
          <a:p>
            <a:pPr>
              <a:defRPr sz="1800" b="0" i="0" u="none" strike="noStrike">
                <a:solidFill>
                  <a:srgbClr val="000000"/>
                </a:solidFill>
                <a:latin typeface="Arial"/>
              </a:defRPr>
            </a:pPr>
            <a:endParaRPr lang="tr-TR"/>
          </a:p>
        </c:txPr>
        <c:crossAx val="102321888"/>
        <c:crosses val="autoZero"/>
        <c:auto val="1"/>
        <c:lblAlgn val="ctr"/>
        <c:lblOffset val="100"/>
        <c:noMultiLvlLbl val="1"/>
      </c:catAx>
      <c:valAx>
        <c:axId val="102321888"/>
        <c:scaling>
          <c:orientation val="minMax"/>
        </c:scaling>
        <c:delete val="0"/>
        <c:axPos val="l"/>
        <c:majorGridlines>
          <c:spPr>
            <a:ln w="12700" cap="flat">
              <a:solidFill>
                <a:srgbClr val="808080"/>
              </a:solidFill>
              <a:prstDash val="solid"/>
              <a:round/>
            </a:ln>
          </c:spPr>
        </c:majorGridlines>
        <c:numFmt formatCode="0" sourceLinked="0"/>
        <c:majorTickMark val="out"/>
        <c:minorTickMark val="none"/>
        <c:tickLblPos val="nextTo"/>
        <c:spPr>
          <a:ln w="12700" cap="flat">
            <a:solidFill>
              <a:srgbClr val="808080"/>
            </a:solidFill>
            <a:prstDash val="solid"/>
            <a:round/>
          </a:ln>
        </c:spPr>
        <c:txPr>
          <a:bodyPr rot="0"/>
          <a:lstStyle/>
          <a:p>
            <a:pPr>
              <a:defRPr sz="1800" b="0" i="0" u="none" strike="noStrike">
                <a:solidFill>
                  <a:srgbClr val="000000"/>
                </a:solidFill>
                <a:latin typeface="Arial"/>
              </a:defRPr>
            </a:pPr>
            <a:endParaRPr lang="tr-TR"/>
          </a:p>
        </c:txPr>
        <c:crossAx val="102321328"/>
        <c:crosses val="autoZero"/>
        <c:crossBetween val="between"/>
        <c:majorUnit val="125"/>
        <c:minorUnit val="6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1143000" y="685800"/>
            <a:ext cx="4572000" cy="3429000"/>
          </a:xfrm>
          <a:prstGeom prst="rect">
            <a:avLst/>
          </a:prstGeom>
        </p:spPr>
        <p:txBody>
          <a:bodyPr/>
          <a:lstStyle/>
          <a:p>
            <a:endParaRPr/>
          </a:p>
        </p:txBody>
      </p:sp>
      <p:sp>
        <p:nvSpPr>
          <p:cNvPr id="27" name="Shape 2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94459764"/>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Times New Roman"/>
      </a:defRPr>
    </a:lvl1pPr>
    <a:lvl2pPr indent="228600" latinLnBrk="0">
      <a:spcBef>
        <a:spcPts val="400"/>
      </a:spcBef>
      <a:defRPr sz="1200">
        <a:latin typeface="+mn-lt"/>
        <a:ea typeface="+mn-ea"/>
        <a:cs typeface="+mn-cs"/>
        <a:sym typeface="Times New Roman"/>
      </a:defRPr>
    </a:lvl2pPr>
    <a:lvl3pPr indent="457200" latinLnBrk="0">
      <a:spcBef>
        <a:spcPts val="400"/>
      </a:spcBef>
      <a:defRPr sz="1200">
        <a:latin typeface="+mn-lt"/>
        <a:ea typeface="+mn-ea"/>
        <a:cs typeface="+mn-cs"/>
        <a:sym typeface="Times New Roman"/>
      </a:defRPr>
    </a:lvl3pPr>
    <a:lvl4pPr indent="685800" latinLnBrk="0">
      <a:spcBef>
        <a:spcPts val="400"/>
      </a:spcBef>
      <a:defRPr sz="1200">
        <a:latin typeface="+mn-lt"/>
        <a:ea typeface="+mn-ea"/>
        <a:cs typeface="+mn-cs"/>
        <a:sym typeface="Times New Roman"/>
      </a:defRPr>
    </a:lvl4pPr>
    <a:lvl5pPr indent="914400" latinLnBrk="0">
      <a:spcBef>
        <a:spcPts val="400"/>
      </a:spcBef>
      <a:defRPr sz="1200">
        <a:latin typeface="+mn-lt"/>
        <a:ea typeface="+mn-ea"/>
        <a:cs typeface="+mn-cs"/>
        <a:sym typeface="Times New Roman"/>
      </a:defRPr>
    </a:lvl5pPr>
    <a:lvl6pPr indent="1143000" latinLnBrk="0">
      <a:spcBef>
        <a:spcPts val="400"/>
      </a:spcBef>
      <a:defRPr sz="1200">
        <a:latin typeface="+mn-lt"/>
        <a:ea typeface="+mn-ea"/>
        <a:cs typeface="+mn-cs"/>
        <a:sym typeface="Times New Roman"/>
      </a:defRPr>
    </a:lvl6pPr>
    <a:lvl7pPr indent="1371600" latinLnBrk="0">
      <a:spcBef>
        <a:spcPts val="400"/>
      </a:spcBef>
      <a:defRPr sz="1200">
        <a:latin typeface="+mn-lt"/>
        <a:ea typeface="+mn-ea"/>
        <a:cs typeface="+mn-cs"/>
        <a:sym typeface="Times New Roman"/>
      </a:defRPr>
    </a:lvl7pPr>
    <a:lvl8pPr indent="1600200" latinLnBrk="0">
      <a:spcBef>
        <a:spcPts val="400"/>
      </a:spcBef>
      <a:defRPr sz="1200">
        <a:latin typeface="+mn-lt"/>
        <a:ea typeface="+mn-ea"/>
        <a:cs typeface="+mn-cs"/>
        <a:sym typeface="Times New Roman"/>
      </a:defRPr>
    </a:lvl8pPr>
    <a:lvl9pPr indent="1828800" latinLnBrk="0">
      <a:spcBef>
        <a:spcPts val="400"/>
      </a:spcBef>
      <a:defRPr sz="1200">
        <a:latin typeface="+mn-lt"/>
        <a:ea typeface="+mn-ea"/>
        <a:cs typeface="+mn-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r>
              <a:t>Title Text</a:t>
            </a:r>
          </a:p>
        </p:txBody>
      </p:sp>
      <p:sp>
        <p:nvSpPr>
          <p:cNvPr id="19" name="Shape 19"/>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 name="Shape 2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771525" y="609600"/>
            <a:ext cx="874395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Title Text</a:t>
            </a:r>
          </a:p>
        </p:txBody>
      </p:sp>
      <p:sp>
        <p:nvSpPr>
          <p:cNvPr id="3" name="Shape 3"/>
          <p:cNvSpPr>
            <a:spLocks noGrp="1"/>
          </p:cNvSpPr>
          <p:nvPr>
            <p:ph type="body" idx="1"/>
          </p:nvPr>
        </p:nvSpPr>
        <p:spPr>
          <a:xfrm>
            <a:off x="771525" y="1981200"/>
            <a:ext cx="8743950" cy="41148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9233542" y="6248400"/>
            <a:ext cx="281937" cy="287083"/>
          </a:xfrm>
          <a:prstGeom prst="rect">
            <a:avLst/>
          </a:prstGeom>
          <a:ln w="12700">
            <a:miter lim="400000"/>
          </a:ln>
        </p:spPr>
        <p:txBody>
          <a:bodyPr wrap="none" lIns="45718" tIns="45718" rIns="45718" bIns="45718">
            <a:spAutoFit/>
          </a:bodyPr>
          <a:lstStyle>
            <a:lvl1pPr algn="r">
              <a:defRPr sz="1400">
                <a:latin typeface="+mn-lt"/>
                <a:ea typeface="+mn-ea"/>
                <a:cs typeface="+mn-cs"/>
                <a:sym typeface="Times New Roman"/>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1"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1"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1"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1"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1"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1"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1"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1"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1"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nvSpPr>
        <p:spPr>
          <a:xfrm>
            <a:off x="427037" y="5043487"/>
            <a:ext cx="9432926" cy="89592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lgn="ctr">
              <a:spcBef>
                <a:spcPts val="1600"/>
              </a:spcBef>
              <a:defRPr sz="1800" b="1">
                <a:latin typeface="Arial"/>
                <a:ea typeface="Arial"/>
                <a:cs typeface="Arial"/>
                <a:sym typeface="Arial"/>
              </a:defRPr>
            </a:pPr>
            <a:r>
              <a:t> </a:t>
            </a:r>
            <a:r>
              <a:rPr sz="2700"/>
              <a:t>Best Practice in Abortion Care</a:t>
            </a:r>
          </a:p>
          <a:p>
            <a:pPr algn="ctr">
              <a:spcBef>
                <a:spcPts val="1000"/>
              </a:spcBef>
              <a:defRPr sz="1800" b="1">
                <a:latin typeface="Arial"/>
                <a:ea typeface="Arial"/>
                <a:cs typeface="Arial"/>
                <a:sym typeface="Arial"/>
              </a:defRPr>
            </a:pPr>
            <a:r>
              <a:t> </a:t>
            </a:r>
            <a:r>
              <a:rPr sz="2000"/>
              <a:t>Professor Emeritus Allan Templeton, University of Aberdeen</a:t>
            </a:r>
          </a:p>
        </p:txBody>
      </p:sp>
      <p:pic>
        <p:nvPicPr>
          <p:cNvPr id="30" name="image1.jpeg" descr="oa kings8"/>
          <p:cNvPicPr>
            <a:picLocks noChangeAspect="1"/>
          </p:cNvPicPr>
          <p:nvPr/>
        </p:nvPicPr>
        <p:blipFill>
          <a:blip r:embed="rId2">
            <a:extLst/>
          </a:blip>
          <a:stretch>
            <a:fillRect/>
          </a:stretch>
        </p:blipFill>
        <p:spPr>
          <a:xfrm>
            <a:off x="-2628569" y="-77094"/>
            <a:ext cx="9447356" cy="4889423"/>
          </a:xfrm>
          <a:prstGeom prst="rect">
            <a:avLst/>
          </a:prstGeom>
          <a:ln w="12700">
            <a:miter lim="400000"/>
          </a:ln>
        </p:spPr>
      </p:pic>
      <p:pic>
        <p:nvPicPr>
          <p:cNvPr id="31" name="image2.jpeg" descr="RCOG"/>
          <p:cNvPicPr>
            <a:picLocks noChangeAspect="1"/>
          </p:cNvPicPr>
          <p:nvPr/>
        </p:nvPicPr>
        <p:blipFill>
          <a:blip r:embed="rId3">
            <a:extLst/>
          </a:blip>
          <a:stretch>
            <a:fillRect/>
          </a:stretch>
        </p:blipFill>
        <p:spPr>
          <a:xfrm>
            <a:off x="4563492" y="-82079"/>
            <a:ext cx="7349083" cy="4899393"/>
          </a:xfrm>
          <a:prstGeom prst="rect">
            <a:avLst/>
          </a:prstGeom>
          <a:ln w="12700">
            <a:miter lim="400000"/>
          </a:ln>
        </p:spPr>
      </p:pic>
      <p:pic>
        <p:nvPicPr>
          <p:cNvPr id="32" name="image3.jpeg" descr="2015Europe-0385.jpg"/>
          <p:cNvPicPr>
            <a:picLocks noChangeAspect="1"/>
          </p:cNvPicPr>
          <p:nvPr/>
        </p:nvPicPr>
        <p:blipFill>
          <a:blip r:embed="rId4">
            <a:extLst/>
          </a:blip>
          <a:stretch>
            <a:fillRect/>
          </a:stretch>
        </p:blipFill>
        <p:spPr>
          <a:xfrm>
            <a:off x="2843963" y="2924175"/>
            <a:ext cx="103275" cy="34680"/>
          </a:xfrm>
          <a:prstGeom prst="rect">
            <a:avLst/>
          </a:prstGeom>
          <a:ln w="12700">
            <a:miter lim="400000"/>
          </a:ln>
        </p:spPr>
      </p:pic>
      <p:pic>
        <p:nvPicPr>
          <p:cNvPr id="33" name="image4.jpeg" descr="20121217-IMG_0240.jpg"/>
          <p:cNvPicPr>
            <a:picLocks noChangeAspect="1"/>
          </p:cNvPicPr>
          <p:nvPr/>
        </p:nvPicPr>
        <p:blipFill>
          <a:blip r:embed="rId5">
            <a:extLst/>
          </a:blip>
          <a:stretch>
            <a:fillRect/>
          </a:stretch>
        </p:blipFill>
        <p:spPr>
          <a:xfrm>
            <a:off x="7999013" y="2889494"/>
            <a:ext cx="80175" cy="3468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age9image13512.png"/>
          <p:cNvPicPr>
            <a:picLocks noChangeAspect="1"/>
          </p:cNvPicPr>
          <p:nvPr/>
        </p:nvPicPr>
        <p:blipFill>
          <a:blip r:embed="rId2">
            <a:extLst/>
          </a:blip>
          <a:stretch>
            <a:fillRect/>
          </a:stretch>
        </p:blipFill>
        <p:spPr>
          <a:xfrm>
            <a:off x="1048594" y="1130794"/>
            <a:ext cx="7939318" cy="5609882"/>
          </a:xfrm>
          <a:prstGeom prst="rect">
            <a:avLst/>
          </a:prstGeom>
          <a:ln w="12700">
            <a:miter lim="400000"/>
          </a:ln>
        </p:spPr>
      </p:pic>
      <p:sp>
        <p:nvSpPr>
          <p:cNvPr id="62" name="Shape 62"/>
          <p:cNvSpPr/>
          <p:nvPr/>
        </p:nvSpPr>
        <p:spPr>
          <a:xfrm>
            <a:off x="425450" y="95250"/>
            <a:ext cx="180337" cy="4470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defTabSz="457200">
              <a:lnSpc>
                <a:spcPts val="2800"/>
              </a:lnSpc>
              <a:defRPr sz="1200">
                <a:latin typeface="Times"/>
                <a:ea typeface="Times"/>
                <a:cs typeface="Times"/>
                <a:sym typeface="Times"/>
              </a:defRPr>
            </a:lvl1pPr>
          </a:lstStyle>
          <a:p>
            <a:r>
              <a:t> </a:t>
            </a:r>
          </a:p>
        </p:txBody>
      </p:sp>
      <p:sp>
        <p:nvSpPr>
          <p:cNvPr id="63" name="Shape 63"/>
          <p:cNvSpPr/>
          <p:nvPr/>
        </p:nvSpPr>
        <p:spPr>
          <a:xfrm>
            <a:off x="4811930" y="3210465"/>
            <a:ext cx="663136" cy="437066"/>
          </a:xfrm>
          <a:prstGeom prst="rect">
            <a:avLst/>
          </a:prstGeom>
          <a:ln w="12700">
            <a:miter lim="400000"/>
          </a:ln>
        </p:spPr>
        <p:txBody>
          <a:bodyPr wrap="none" lIns="45718" tIns="45718" rIns="45718" bIns="45718">
            <a:spAutoFit/>
          </a:bodyPr>
          <a:lstStyle/>
          <a:p>
            <a:pPr>
              <a:defRPr>
                <a:latin typeface="Arial"/>
                <a:ea typeface="Arial"/>
                <a:cs typeface="Arial"/>
                <a:sym typeface="Arial"/>
              </a:defRPr>
            </a:pPr>
            <a:endParaRPr/>
          </a:p>
        </p:txBody>
      </p:sp>
      <p:sp>
        <p:nvSpPr>
          <p:cNvPr id="64" name="Shape 64"/>
          <p:cNvSpPr/>
          <p:nvPr/>
        </p:nvSpPr>
        <p:spPr>
          <a:xfrm>
            <a:off x="4938930" y="3337465"/>
            <a:ext cx="663136" cy="437066"/>
          </a:xfrm>
          <a:prstGeom prst="rect">
            <a:avLst/>
          </a:prstGeom>
          <a:ln w="12700">
            <a:miter lim="400000"/>
          </a:ln>
        </p:spPr>
        <p:txBody>
          <a:bodyPr wrap="none" lIns="45718" tIns="45718" rIns="45718" bIns="45718">
            <a:spAutoFit/>
          </a:bodyPr>
          <a:lstStyle/>
          <a:p>
            <a:pPr>
              <a:defRPr>
                <a:latin typeface="Arial"/>
                <a:ea typeface="Arial"/>
                <a:cs typeface="Arial"/>
                <a:sym typeface="Arial"/>
              </a:defRPr>
            </a:pPr>
            <a:endParaRPr/>
          </a:p>
        </p:txBody>
      </p:sp>
      <p:sp>
        <p:nvSpPr>
          <p:cNvPr id="65" name="Shape 65"/>
          <p:cNvSpPr/>
          <p:nvPr/>
        </p:nvSpPr>
        <p:spPr>
          <a:xfrm>
            <a:off x="1547138" y="568865"/>
            <a:ext cx="7446724" cy="43706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b="1">
                <a:latin typeface="Arial"/>
                <a:ea typeface="Arial"/>
                <a:cs typeface="Arial"/>
                <a:sym typeface="Arial"/>
              </a:defRPr>
            </a:lvl1pPr>
          </a:lstStyle>
          <a:p>
            <a:r>
              <a:t>Abortions in Scotland by Gestation 1968-2014</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idx="4294967295"/>
          </p:nvPr>
        </p:nvSpPr>
        <p:spPr>
          <a:xfrm>
            <a:off x="771525" y="609599"/>
            <a:ext cx="8743950" cy="1143002"/>
          </a:xfrm>
          <a:prstGeom prst="rect">
            <a:avLst/>
          </a:prstGeom>
        </p:spPr>
        <p:txBody>
          <a:bodyPr/>
          <a:lstStyle/>
          <a:p>
            <a:r>
              <a:t>Abortions at Home, Aberdeen 2003-2015</a:t>
            </a:r>
          </a:p>
        </p:txBody>
      </p:sp>
      <p:graphicFrame>
        <p:nvGraphicFramePr>
          <p:cNvPr id="68" name="Chart 68"/>
          <p:cNvGraphicFramePr/>
          <p:nvPr/>
        </p:nvGraphicFramePr>
        <p:xfrm>
          <a:off x="760737" y="1866187"/>
          <a:ext cx="8650741" cy="416477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Abortion guideline_web_1.pdf"/>
          <p:cNvPicPr>
            <a:picLocks noChangeAspect="1"/>
          </p:cNvPicPr>
          <p:nvPr/>
        </p:nvPicPr>
        <p:blipFill>
          <a:blip r:embed="rId2">
            <a:extLst/>
          </a:blip>
          <a:stretch>
            <a:fillRect/>
          </a:stretch>
        </p:blipFill>
        <p:spPr>
          <a:xfrm>
            <a:off x="3880558" y="282591"/>
            <a:ext cx="4429347" cy="629281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p:nvPr/>
        </p:nvSpPr>
        <p:spPr>
          <a:xfrm>
            <a:off x="497611" y="31911"/>
            <a:ext cx="9291778" cy="664809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457200">
              <a:defRPr sz="1100"/>
            </a:pPr>
            <a:endParaRPr/>
          </a:p>
          <a:p>
            <a:pPr defTabSz="457200">
              <a:defRPr sz="2000" b="1"/>
            </a:pPr>
            <a:r>
              <a:t>The Care of Women Requesting Induced Abortion</a:t>
            </a:r>
          </a:p>
          <a:p>
            <a:pPr defTabSz="457200">
              <a:defRPr sz="1300"/>
            </a:pPr>
            <a:endParaRPr/>
          </a:p>
          <a:p>
            <a:pPr defTabSz="457200">
              <a:defRPr sz="1800">
                <a:latin typeface="Monaco"/>
                <a:ea typeface="Monaco"/>
                <a:cs typeface="Monaco"/>
                <a:sym typeface="Monaco"/>
              </a:defRPr>
            </a:pPr>
            <a:r>
              <a:t>1. Introduction and methodology </a:t>
            </a:r>
            <a:endParaRPr sz="1700"/>
          </a:p>
          <a:p>
            <a:pPr defTabSz="457200">
              <a:defRPr sz="1700">
                <a:latin typeface="Monaco"/>
                <a:ea typeface="Monaco"/>
                <a:cs typeface="Monaco"/>
                <a:sym typeface="Monaco"/>
              </a:defRPr>
            </a:pPr>
            <a:endParaRPr sz="1700"/>
          </a:p>
          <a:p>
            <a:pPr defTabSz="457200">
              <a:defRPr sz="1700">
                <a:latin typeface="Monaco"/>
                <a:ea typeface="Monaco"/>
                <a:cs typeface="Monaco"/>
                <a:sym typeface="Monaco"/>
              </a:defRPr>
            </a:pPr>
            <a:r>
              <a:t>2. Summary of recommendations </a:t>
            </a:r>
          </a:p>
          <a:p>
            <a:pPr defTabSz="457200">
              <a:defRPr sz="1700">
                <a:latin typeface="Monaco"/>
                <a:ea typeface="Monaco"/>
                <a:cs typeface="Monaco"/>
                <a:sym typeface="Monaco"/>
              </a:defRPr>
            </a:pPr>
            <a:endParaRPr/>
          </a:p>
          <a:p>
            <a:pPr defTabSz="457200">
              <a:defRPr sz="1700">
                <a:latin typeface="Monaco"/>
                <a:ea typeface="Monaco"/>
                <a:cs typeface="Monaco"/>
                <a:sym typeface="Monaco"/>
              </a:defRPr>
            </a:pPr>
            <a:r>
              <a:t>3. Legal aspects of abortion </a:t>
            </a:r>
          </a:p>
          <a:p>
            <a:pPr defTabSz="457200">
              <a:defRPr sz="1700">
                <a:latin typeface="Monaco"/>
                <a:ea typeface="Monaco"/>
                <a:cs typeface="Monaco"/>
                <a:sym typeface="Monaco"/>
              </a:defRPr>
            </a:pPr>
            <a:endParaRPr/>
          </a:p>
          <a:p>
            <a:pPr defTabSz="457200">
              <a:defRPr sz="1700">
                <a:latin typeface="Futura"/>
                <a:ea typeface="Futura"/>
                <a:cs typeface="Futura"/>
                <a:sym typeface="Futura"/>
              </a:defRPr>
            </a:pPr>
            <a:r>
              <a:t>4. Commissioning and organising services </a:t>
            </a:r>
          </a:p>
          <a:p>
            <a:pPr defTabSz="457200">
              <a:defRPr sz="1700">
                <a:latin typeface="Futura"/>
                <a:ea typeface="Futura"/>
                <a:cs typeface="Futura"/>
                <a:sym typeface="Futura"/>
              </a:defRPr>
            </a:pPr>
            <a:r>
              <a:t>                                      </a:t>
            </a:r>
          </a:p>
          <a:p>
            <a:pPr defTabSz="457200">
              <a:defRPr sz="1700" i="1">
                <a:latin typeface="Futura"/>
                <a:ea typeface="Futura"/>
                <a:cs typeface="Futura"/>
                <a:sym typeface="Futura"/>
              </a:defRPr>
            </a:pPr>
            <a:r>
              <a:t>5. </a:t>
            </a:r>
            <a:r>
              <a:rPr i="0">
                <a:latin typeface="Arial Black"/>
                <a:ea typeface="Arial Black"/>
                <a:cs typeface="Arial Black"/>
                <a:sym typeface="Arial Black"/>
              </a:rPr>
              <a:t>Complications and sequelae of abortion: what women need to know </a:t>
            </a:r>
          </a:p>
          <a:p>
            <a:pPr defTabSz="457200">
              <a:defRPr sz="1700" b="1"/>
            </a:pPr>
            <a:endParaRPr i="0">
              <a:latin typeface="Arial Black"/>
              <a:ea typeface="Arial Black"/>
              <a:cs typeface="Arial Black"/>
              <a:sym typeface="Arial Black"/>
            </a:endParaRPr>
          </a:p>
          <a:p>
            <a:pPr defTabSz="457200">
              <a:defRPr sz="1700">
                <a:latin typeface="Arial Black"/>
                <a:ea typeface="Arial Black"/>
                <a:cs typeface="Arial Black"/>
                <a:sym typeface="Arial Black"/>
              </a:defRPr>
            </a:pPr>
            <a:r>
              <a:t>6. Pre-abortion management </a:t>
            </a:r>
          </a:p>
          <a:p>
            <a:pPr defTabSz="457200">
              <a:defRPr sz="1700">
                <a:latin typeface="Arial Black"/>
                <a:ea typeface="Arial Black"/>
                <a:cs typeface="Arial Black"/>
                <a:sym typeface="Arial Black"/>
              </a:defRPr>
            </a:pPr>
            <a:endParaRPr/>
          </a:p>
          <a:p>
            <a:pPr defTabSz="457200">
              <a:defRPr sz="1700">
                <a:latin typeface="Arial Black"/>
                <a:ea typeface="Arial Black"/>
                <a:cs typeface="Arial Black"/>
                <a:sym typeface="Arial Black"/>
              </a:defRPr>
            </a:pPr>
            <a:r>
              <a:t>7. Abortion procedures </a:t>
            </a:r>
          </a:p>
          <a:p>
            <a:pPr defTabSz="457200">
              <a:defRPr sz="1700">
                <a:latin typeface="Arial Black"/>
                <a:ea typeface="Arial Black"/>
                <a:cs typeface="Arial Black"/>
                <a:sym typeface="Arial Black"/>
              </a:defRPr>
            </a:pPr>
            <a:endParaRPr/>
          </a:p>
          <a:p>
            <a:pPr defTabSz="457200">
              <a:defRPr sz="1700">
                <a:latin typeface="Arial Black"/>
                <a:ea typeface="Arial Black"/>
                <a:cs typeface="Arial Black"/>
                <a:sym typeface="Arial Black"/>
              </a:defRPr>
            </a:pPr>
            <a:r>
              <a:t>8. Care after the abortion </a:t>
            </a:r>
          </a:p>
          <a:p>
            <a:pPr defTabSz="457200">
              <a:defRPr sz="1700" b="1"/>
            </a:pPr>
            <a:endParaRPr/>
          </a:p>
          <a:p>
            <a:pPr defTabSz="457200">
              <a:defRPr sz="1700" b="1"/>
            </a:pPr>
            <a:r>
              <a:t>9</a:t>
            </a:r>
            <a:r>
              <a:rPr>
                <a:latin typeface="Chalkboard"/>
                <a:ea typeface="Chalkboard"/>
                <a:cs typeface="Chalkboard"/>
                <a:sym typeface="Chalkboard"/>
              </a:rPr>
              <a:t>. Standards for audit and service accreditation </a:t>
            </a:r>
          </a:p>
          <a:p>
            <a:pPr defTabSz="457200">
              <a:defRPr sz="1700" b="1"/>
            </a:pPr>
            <a:endParaRPr>
              <a:latin typeface="Chalkboard"/>
              <a:ea typeface="Chalkboard"/>
              <a:cs typeface="Chalkboard"/>
              <a:sym typeface="Chalkboard"/>
            </a:endParaRPr>
          </a:p>
          <a:p>
            <a:pPr defTabSz="457200">
              <a:defRPr sz="1700" b="1">
                <a:latin typeface="Chalkboard"/>
                <a:ea typeface="Chalkboard"/>
                <a:cs typeface="Chalkboard"/>
                <a:sym typeface="Chalkboard"/>
              </a:defRPr>
            </a:pPr>
            <a:r>
              <a:t>10. Further research </a:t>
            </a:r>
          </a:p>
          <a:p>
            <a:pPr defTabSz="457200">
              <a:defRPr sz="1600" b="1">
                <a:latin typeface="Chalkboard"/>
                <a:ea typeface="Chalkboard"/>
                <a:cs typeface="Chalkboard"/>
                <a:sym typeface="Chalkboard"/>
              </a:defRPr>
            </a:pPr>
            <a:r>
              <a:t>Declarations of interests   Systematic reviews  Evidence tables   References  Index</a:t>
            </a:r>
            <a:r>
              <a:rPr sz="1700"/>
              <a:t> </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idx="4294967295"/>
          </p:nvPr>
        </p:nvSpPr>
        <p:spPr>
          <a:xfrm>
            <a:off x="771525" y="369441"/>
            <a:ext cx="8743950" cy="673625"/>
          </a:xfrm>
          <a:prstGeom prst="rect">
            <a:avLst/>
          </a:prstGeom>
        </p:spPr>
        <p:txBody>
          <a:bodyPr/>
          <a:lstStyle/>
          <a:p>
            <a:r>
              <a:t>Referral and Procedure</a:t>
            </a:r>
          </a:p>
        </p:txBody>
      </p:sp>
      <p:sp>
        <p:nvSpPr>
          <p:cNvPr id="75" name="Shape 75"/>
          <p:cNvSpPr/>
          <p:nvPr/>
        </p:nvSpPr>
        <p:spPr>
          <a:xfrm>
            <a:off x="425881" y="2422903"/>
            <a:ext cx="7939090" cy="5107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3000">
                <a:latin typeface="Arial"/>
                <a:ea typeface="Arial"/>
                <a:cs typeface="Arial"/>
                <a:sym typeface="Arial"/>
              </a:defRPr>
            </a:lvl1pPr>
          </a:lstStyle>
          <a:p>
            <a:r>
              <a:t>Routine ultrasound unnecessary</a:t>
            </a:r>
          </a:p>
        </p:txBody>
      </p:sp>
      <p:sp>
        <p:nvSpPr>
          <p:cNvPr id="76" name="Shape 76"/>
          <p:cNvSpPr/>
          <p:nvPr/>
        </p:nvSpPr>
        <p:spPr>
          <a:xfrm>
            <a:off x="425881" y="5226660"/>
            <a:ext cx="7939090" cy="51077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3000" b="1" i="1">
                <a:latin typeface="Arial"/>
                <a:ea typeface="Arial"/>
                <a:cs typeface="Arial"/>
                <a:sym typeface="Arial"/>
              </a:defRPr>
            </a:lvl1pPr>
          </a:lstStyle>
          <a:p>
            <a:r>
              <a:t>Infection screening and prophylaxis</a:t>
            </a:r>
          </a:p>
        </p:txBody>
      </p:sp>
      <p:sp>
        <p:nvSpPr>
          <p:cNvPr id="77" name="Shape 77"/>
          <p:cNvSpPr/>
          <p:nvPr/>
        </p:nvSpPr>
        <p:spPr>
          <a:xfrm>
            <a:off x="325492" y="3314772"/>
            <a:ext cx="6936307" cy="5107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3000">
                <a:latin typeface="Arial"/>
                <a:ea typeface="Arial"/>
                <a:cs typeface="Arial"/>
                <a:sym typeface="Arial"/>
              </a:defRPr>
            </a:lvl1pPr>
          </a:lstStyle>
          <a:p>
            <a:r>
              <a:t>  Choice of method at all gestations</a:t>
            </a:r>
          </a:p>
        </p:txBody>
      </p:sp>
      <p:sp>
        <p:nvSpPr>
          <p:cNvPr id="78" name="Shape 78"/>
          <p:cNvSpPr/>
          <p:nvPr/>
        </p:nvSpPr>
        <p:spPr>
          <a:xfrm>
            <a:off x="357485" y="5861660"/>
            <a:ext cx="7210426" cy="5107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3000" b="1" i="1">
                <a:latin typeface="Arial"/>
                <a:ea typeface="Arial"/>
                <a:cs typeface="Arial"/>
                <a:sym typeface="Arial"/>
              </a:defRPr>
            </a:lvl1pPr>
          </a:lstStyle>
          <a:p>
            <a:r>
              <a:t>Cervical preparation in surgical cases</a:t>
            </a:r>
          </a:p>
        </p:txBody>
      </p:sp>
      <p:sp>
        <p:nvSpPr>
          <p:cNvPr id="79" name="Shape 79"/>
          <p:cNvSpPr/>
          <p:nvPr/>
        </p:nvSpPr>
        <p:spPr>
          <a:xfrm>
            <a:off x="336540" y="4324155"/>
            <a:ext cx="6400807" cy="53575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3100">
                <a:latin typeface="Arial"/>
                <a:ea typeface="Arial"/>
                <a:cs typeface="Arial"/>
                <a:sym typeface="Arial"/>
              </a:defRPr>
            </a:lvl1pPr>
          </a:lstStyle>
          <a:p>
            <a:r>
              <a:t>  Surgical without GA</a:t>
            </a:r>
          </a:p>
        </p:txBody>
      </p:sp>
      <p:sp>
        <p:nvSpPr>
          <p:cNvPr id="80" name="Shape 80"/>
          <p:cNvSpPr/>
          <p:nvPr/>
        </p:nvSpPr>
        <p:spPr>
          <a:xfrm>
            <a:off x="451223" y="1491729"/>
            <a:ext cx="6171441" cy="5107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3000">
                <a:latin typeface="Arial"/>
                <a:ea typeface="Arial"/>
                <a:cs typeface="Arial"/>
                <a:sym typeface="Arial"/>
              </a:defRPr>
            </a:lvl1pPr>
          </a:lstStyle>
          <a:p>
            <a:r>
              <a:t>Referral to procedure 10-12 days</a:t>
            </a:r>
          </a:p>
        </p:txBody>
      </p:sp>
      <p:sp>
        <p:nvSpPr>
          <p:cNvPr id="81" name="Shape 81"/>
          <p:cNvSpPr/>
          <p:nvPr/>
        </p:nvSpPr>
        <p:spPr>
          <a:xfrm>
            <a:off x="395529" y="1923530"/>
            <a:ext cx="7134336" cy="5107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3000">
                <a:latin typeface="Arial"/>
                <a:ea typeface="Arial"/>
                <a:cs typeface="Arial"/>
                <a:sym typeface="Arial"/>
              </a:defRPr>
            </a:lvl1pPr>
          </a:lstStyle>
          <a:p>
            <a:r>
              <a:t>Counselling should not be compulsory</a:t>
            </a:r>
          </a:p>
        </p:txBody>
      </p:sp>
      <p:sp>
        <p:nvSpPr>
          <p:cNvPr id="82" name="Shape 82"/>
          <p:cNvSpPr/>
          <p:nvPr/>
        </p:nvSpPr>
        <p:spPr>
          <a:xfrm>
            <a:off x="325492" y="3824782"/>
            <a:ext cx="6936307" cy="51077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3000">
                <a:latin typeface="Arial"/>
                <a:ea typeface="Arial"/>
                <a:cs typeface="Arial"/>
                <a:sym typeface="Arial"/>
              </a:defRPr>
            </a:lvl1pPr>
          </a:lstStyle>
          <a:p>
            <a:r>
              <a:t>  Medical Abortion at Home Offered</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p:nvPr/>
        </p:nvSpPr>
        <p:spPr>
          <a:xfrm>
            <a:off x="-10096500" y="2736850"/>
            <a:ext cx="612434" cy="103244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defTabSz="457200">
              <a:lnSpc>
                <a:spcPts val="2800"/>
              </a:lnSpc>
              <a:defRPr sz="1200">
                <a:latin typeface="Times"/>
                <a:ea typeface="Times"/>
                <a:cs typeface="Times"/>
                <a:sym typeface="Times"/>
              </a:defRPr>
            </a:pPr>
            <a:endParaRPr/>
          </a:p>
          <a:p>
            <a:pPr defTabSz="457200">
              <a:lnSpc>
                <a:spcPts val="1800"/>
              </a:lnSpc>
              <a:spcBef>
                <a:spcPts val="1200"/>
              </a:spcBef>
              <a:defRPr sz="800">
                <a:latin typeface="Arial"/>
                <a:ea typeface="Arial"/>
                <a:cs typeface="Arial"/>
                <a:sym typeface="Arial"/>
              </a:defRPr>
            </a:pPr>
            <a:r>
              <a:t>Prevalence</a:t>
            </a:r>
            <a:br/>
            <a:endParaRPr/>
          </a:p>
        </p:txBody>
      </p:sp>
      <p:sp>
        <p:nvSpPr>
          <p:cNvPr id="85" name="Shape 85"/>
          <p:cNvSpPr/>
          <p:nvPr/>
        </p:nvSpPr>
        <p:spPr>
          <a:xfrm>
            <a:off x="702812" y="3300731"/>
            <a:ext cx="8881376" cy="19329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t>Prevalence of postabortal infection              8%               20%  </a:t>
            </a:r>
          </a:p>
          <a:p>
            <a:endParaRPr/>
          </a:p>
          <a:p>
            <a:r>
              <a:t>Risk reduction                                              36%              50%</a:t>
            </a:r>
          </a:p>
          <a:p>
            <a:endParaRPr/>
          </a:p>
          <a:p>
            <a:r>
              <a:t>NNTT                                                            35                 10</a:t>
            </a:r>
          </a:p>
        </p:txBody>
      </p:sp>
      <p:sp>
        <p:nvSpPr>
          <p:cNvPr id="86" name="Shape 86"/>
          <p:cNvSpPr/>
          <p:nvPr/>
        </p:nvSpPr>
        <p:spPr>
          <a:xfrm>
            <a:off x="6157386" y="2334259"/>
            <a:ext cx="3723295" cy="4597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t>Low risk         High risk</a:t>
            </a:r>
          </a:p>
        </p:txBody>
      </p:sp>
      <p:sp>
        <p:nvSpPr>
          <p:cNvPr id="87" name="Shape 87"/>
          <p:cNvSpPr/>
          <p:nvPr/>
        </p:nvSpPr>
        <p:spPr>
          <a:xfrm>
            <a:off x="673762" y="783588"/>
            <a:ext cx="10086048" cy="8280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i="1"/>
            </a:pPr>
            <a:r>
              <a:t>Sawaya et al 1996 </a:t>
            </a:r>
            <a:r>
              <a:rPr i="0"/>
              <a:t>  Antibiotics at the Time of Induced Abortion : </a:t>
            </a:r>
          </a:p>
          <a:p>
            <a:r>
              <a:t>The Case for Universal Prophylaxis based on a Meta-analysis</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p:nvPr/>
        </p:nvSpPr>
        <p:spPr>
          <a:xfrm>
            <a:off x="587816" y="1976756"/>
            <a:ext cx="9111368" cy="4470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300" b="1"/>
            </a:lvl1pPr>
          </a:lstStyle>
          <a:p>
            <a:r>
              <a:t>Problems reported  up to 8 weeks after abortion in 1672 women</a:t>
            </a:r>
          </a:p>
        </p:txBody>
      </p:sp>
      <p:sp>
        <p:nvSpPr>
          <p:cNvPr id="90" name="Shape 90"/>
          <p:cNvSpPr/>
          <p:nvPr/>
        </p:nvSpPr>
        <p:spPr>
          <a:xfrm>
            <a:off x="1005875" y="4262756"/>
            <a:ext cx="8275250" cy="11963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t>  Suspected PID                          4.6                       6.8</a:t>
            </a:r>
          </a:p>
          <a:p>
            <a:endParaRPr/>
          </a:p>
          <a:p>
            <a:r>
              <a:t>  Antibiotics                                  8.3                      11.2</a:t>
            </a:r>
          </a:p>
        </p:txBody>
      </p:sp>
      <p:sp>
        <p:nvSpPr>
          <p:cNvPr id="91" name="Shape 91"/>
          <p:cNvSpPr/>
          <p:nvPr/>
        </p:nvSpPr>
        <p:spPr>
          <a:xfrm>
            <a:off x="4763165" y="3154681"/>
            <a:ext cx="4795700" cy="751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2200"/>
            </a:pPr>
            <a:r>
              <a:t>Prophylaxis             Screen and Treat</a:t>
            </a:r>
          </a:p>
          <a:p>
            <a:pPr>
              <a:defRPr sz="2200"/>
            </a:pPr>
            <a:r>
              <a:t>         %                          %</a:t>
            </a:r>
          </a:p>
        </p:txBody>
      </p:sp>
      <p:sp>
        <p:nvSpPr>
          <p:cNvPr id="92" name="Shape 92"/>
          <p:cNvSpPr/>
          <p:nvPr/>
        </p:nvSpPr>
        <p:spPr>
          <a:xfrm>
            <a:off x="963831" y="443230"/>
            <a:ext cx="9183052" cy="8026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2300" i="1"/>
            </a:pPr>
            <a:r>
              <a:t>Penney et al 1998 </a:t>
            </a:r>
            <a:r>
              <a:rPr i="0"/>
              <a:t>     A Randomised Comparison of Strategies for Reducing Infective Complications in Induced Abortion</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p:nvPr/>
        </p:nvSpPr>
        <p:spPr>
          <a:xfrm>
            <a:off x="938430" y="379729"/>
            <a:ext cx="7270657" cy="4597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r>
              <a:t>FDA   Mifepristone and Misoprostol Use 2001-2014   </a:t>
            </a:r>
          </a:p>
        </p:txBody>
      </p:sp>
      <p:sp>
        <p:nvSpPr>
          <p:cNvPr id="95" name="Shape 95"/>
          <p:cNvSpPr/>
          <p:nvPr/>
        </p:nvSpPr>
        <p:spPr>
          <a:xfrm>
            <a:off x="811357" y="1916430"/>
            <a:ext cx="8664286" cy="37236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t>Twelve Women died of Sepsis</a:t>
            </a:r>
          </a:p>
          <a:p>
            <a:endParaRPr/>
          </a:p>
          <a:p>
            <a:r>
              <a:t>Eight in US, one each in Canada, Portugal, Australia, England</a:t>
            </a:r>
          </a:p>
          <a:p>
            <a:endParaRPr/>
          </a:p>
          <a:p>
            <a:r>
              <a:t>Misoprostol was vaginal in ten and buccal in one</a:t>
            </a:r>
          </a:p>
          <a:p>
            <a:endParaRPr/>
          </a:p>
          <a:p>
            <a:r>
              <a:t>Clostridium in eleven,  sordellii (9), perfringens (1), septicum (1)</a:t>
            </a:r>
          </a:p>
          <a:p>
            <a:r>
              <a:t>Streptococcus in one</a:t>
            </a:r>
          </a:p>
          <a:p>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p:nvPr/>
        </p:nvSpPr>
        <p:spPr>
          <a:xfrm>
            <a:off x="728683" y="740411"/>
            <a:ext cx="8474034" cy="527557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457200">
              <a:lnSpc>
                <a:spcPts val="3900"/>
              </a:lnSpc>
              <a:spcBef>
                <a:spcPts val="1200"/>
              </a:spcBef>
              <a:defRPr sz="2100">
                <a:latin typeface="Times"/>
                <a:ea typeface="Times"/>
                <a:cs typeface="Times"/>
                <a:sym typeface="Times"/>
              </a:defRPr>
            </a:pPr>
            <a:r>
              <a:t>Rates of serious infection dropped significantly after the joint change to buccal from vaginal misoprostol </a:t>
            </a:r>
            <a:r>
              <a:rPr b="1"/>
              <a:t>and</a:t>
            </a:r>
            <a:r>
              <a:t> to either testing for STI or routine antibiotics. </a:t>
            </a:r>
            <a:endParaRPr sz="2000"/>
          </a:p>
          <a:p>
            <a:pPr defTabSz="457200">
              <a:lnSpc>
                <a:spcPts val="3900"/>
              </a:lnSpc>
              <a:spcBef>
                <a:spcPts val="1200"/>
              </a:spcBef>
              <a:defRPr sz="2000" b="1">
                <a:latin typeface="Times"/>
                <a:ea typeface="Times"/>
                <a:cs typeface="Times"/>
                <a:sym typeface="Times"/>
              </a:defRPr>
            </a:pPr>
            <a:r>
              <a:t>The rate declined 73%, from 0.93 to 0.25 per 1000 abortions   (P&lt;0.001)</a:t>
            </a:r>
          </a:p>
          <a:p>
            <a:pPr defTabSz="457200">
              <a:lnSpc>
                <a:spcPts val="3900"/>
              </a:lnSpc>
              <a:spcBef>
                <a:spcPts val="1200"/>
              </a:spcBef>
              <a:defRPr sz="2000" b="1">
                <a:latin typeface="Times"/>
                <a:ea typeface="Times"/>
                <a:cs typeface="Times"/>
                <a:sym typeface="Times"/>
              </a:defRPr>
            </a:pPr>
            <a:endParaRPr/>
          </a:p>
          <a:p>
            <a:pPr defTabSz="457200">
              <a:lnSpc>
                <a:spcPts val="3900"/>
              </a:lnSpc>
              <a:spcBef>
                <a:spcPts val="1200"/>
              </a:spcBef>
              <a:defRPr sz="2200">
                <a:latin typeface="Times"/>
                <a:ea typeface="Times"/>
                <a:cs typeface="Times"/>
                <a:sym typeface="Times"/>
              </a:defRPr>
            </a:pPr>
            <a:r>
              <a:t>The subsequent change to routine provision of antibiotics led to a further significant reduction in the rate of serious infection.</a:t>
            </a:r>
            <a:endParaRPr sz="2000"/>
          </a:p>
          <a:p>
            <a:pPr defTabSz="457200">
              <a:lnSpc>
                <a:spcPts val="3900"/>
              </a:lnSpc>
              <a:spcBef>
                <a:spcPts val="1200"/>
              </a:spcBef>
              <a:defRPr sz="2000" b="1">
                <a:latin typeface="Times"/>
                <a:ea typeface="Times"/>
                <a:cs typeface="Times"/>
                <a:sym typeface="Times"/>
              </a:defRPr>
            </a:pPr>
            <a:r>
              <a:t>Further 76% decline, from 0.25 to 0.06 per 1000 abortions   (P=0.03)</a:t>
            </a:r>
          </a:p>
          <a:p>
            <a:pPr defTabSz="457200">
              <a:lnSpc>
                <a:spcPts val="3900"/>
              </a:lnSpc>
              <a:spcBef>
                <a:spcPts val="1200"/>
              </a:spcBef>
              <a:defRPr sz="2000" b="1">
                <a:latin typeface="Times"/>
                <a:ea typeface="Times"/>
                <a:cs typeface="Times"/>
                <a:sym typeface="Times"/>
              </a:defRPr>
            </a:pPr>
            <a:r>
              <a:t>                                                                                                </a:t>
            </a:r>
            <a:r>
              <a:rPr b="0" i="1"/>
              <a:t>Fjerstad et al, 2009</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p:nvPr/>
        </p:nvSpPr>
        <p:spPr>
          <a:xfrm>
            <a:off x="1163113" y="1268730"/>
            <a:ext cx="7427374" cy="404511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457200">
              <a:defRPr sz="2100">
                <a:latin typeface="Arial"/>
                <a:ea typeface="Arial"/>
                <a:cs typeface="Arial"/>
                <a:sym typeface="Arial"/>
              </a:defRPr>
            </a:pPr>
            <a:r>
              <a:t>FDA does not have sufficient information to recommend the use of prophylactic antibiotics for women having a medical abortion</a:t>
            </a:r>
          </a:p>
          <a:p>
            <a:pPr defTabSz="457200">
              <a:defRPr sz="2100">
                <a:latin typeface="Arial"/>
                <a:ea typeface="Arial"/>
                <a:cs typeface="Arial"/>
                <a:sym typeface="Arial"/>
              </a:defRPr>
            </a:pPr>
            <a:endParaRPr/>
          </a:p>
          <a:p>
            <a:pPr defTabSz="457200">
              <a:defRPr sz="2100">
                <a:latin typeface="Arial"/>
                <a:ea typeface="Arial"/>
                <a:cs typeface="Arial"/>
                <a:sym typeface="Arial"/>
              </a:defRPr>
            </a:pPr>
            <a:r>
              <a:t> Reports of fatal sepsis in women undergoing medical abortion are very rare (approximately 1 in 100,000)</a:t>
            </a:r>
            <a:endParaRPr baseline="31999"/>
          </a:p>
          <a:p>
            <a:pPr defTabSz="457200">
              <a:defRPr sz="2100">
                <a:latin typeface="Arial"/>
                <a:ea typeface="Arial"/>
                <a:cs typeface="Arial"/>
                <a:sym typeface="Arial"/>
              </a:defRPr>
            </a:pPr>
            <a:endParaRPr baseline="31999"/>
          </a:p>
          <a:p>
            <a:pPr defTabSz="457200">
              <a:defRPr sz="2100">
                <a:latin typeface="Arial"/>
                <a:ea typeface="Arial"/>
                <a:cs typeface="Arial"/>
                <a:sym typeface="Arial"/>
              </a:defRPr>
            </a:pPr>
            <a:r>
              <a:t>Prophylactic use of antibiotics can stimulate the growth of “superbugs,” bacteria resistant to everyday antibiotics</a:t>
            </a:r>
          </a:p>
          <a:p>
            <a:pPr defTabSz="457200">
              <a:defRPr sz="2100">
                <a:latin typeface="Arial"/>
                <a:ea typeface="Arial"/>
                <a:cs typeface="Arial"/>
                <a:sym typeface="Arial"/>
              </a:defRPr>
            </a:pPr>
            <a:endParaRPr/>
          </a:p>
          <a:p>
            <a:pPr defTabSz="457200">
              <a:defRPr sz="2100">
                <a:latin typeface="Arial"/>
                <a:ea typeface="Arial"/>
                <a:cs typeface="Arial"/>
                <a:sym typeface="Arial"/>
              </a:defRPr>
            </a:pPr>
            <a:r>
              <a:t> Finally, it is not known which antibiotic and regimen (what dose and for how long) will be effective in cases such as the ones that have occurred</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5.jpeg"/>
          <p:cNvPicPr>
            <a:picLocks noChangeAspect="1"/>
          </p:cNvPicPr>
          <p:nvPr/>
        </p:nvPicPr>
        <p:blipFill>
          <a:blip r:embed="rId2">
            <a:extLst/>
          </a:blip>
          <a:stretch>
            <a:fillRect/>
          </a:stretch>
        </p:blipFill>
        <p:spPr>
          <a:xfrm>
            <a:off x="-335085" y="-3"/>
            <a:ext cx="10957170" cy="685800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idx="4294967295"/>
          </p:nvPr>
        </p:nvSpPr>
        <p:spPr>
          <a:xfrm>
            <a:off x="768349" y="476250"/>
            <a:ext cx="8262940" cy="576263"/>
          </a:xfrm>
          <a:prstGeom prst="rect">
            <a:avLst/>
          </a:prstGeom>
        </p:spPr>
        <p:txBody>
          <a:bodyPr/>
          <a:lstStyle>
            <a:lvl1pPr defTabSz="758951">
              <a:defRPr sz="2400"/>
            </a:lvl1pPr>
          </a:lstStyle>
          <a:p>
            <a:r>
              <a:t>Antibiotic Policy for both Medical and Surgical Abortion</a:t>
            </a:r>
          </a:p>
        </p:txBody>
      </p:sp>
      <p:sp>
        <p:nvSpPr>
          <p:cNvPr id="102" name="Shape 102"/>
          <p:cNvSpPr>
            <a:spLocks noGrp="1"/>
          </p:cNvSpPr>
          <p:nvPr>
            <p:ph type="body" idx="4294967295"/>
          </p:nvPr>
        </p:nvSpPr>
        <p:spPr>
          <a:xfrm>
            <a:off x="448600" y="1872651"/>
            <a:ext cx="9389799" cy="4736180"/>
          </a:xfrm>
          <a:prstGeom prst="rect">
            <a:avLst/>
          </a:prstGeom>
        </p:spPr>
        <p:txBody>
          <a:bodyPr/>
          <a:lstStyle/>
          <a:p>
            <a:pPr marL="0" lvl="2" indent="914400">
              <a:spcBef>
                <a:spcPts val="0"/>
              </a:spcBef>
              <a:buSzTx/>
              <a:buNone/>
              <a:defRPr sz="2800" b="0" i="1"/>
            </a:pPr>
            <a:r>
              <a:t>All women are screened for chlamydia and gc</a:t>
            </a:r>
          </a:p>
          <a:p>
            <a:pPr marL="514350" indent="-514350">
              <a:buSzTx/>
              <a:buNone/>
              <a:defRPr sz="2800" b="0"/>
            </a:pPr>
            <a:endParaRPr/>
          </a:p>
          <a:p>
            <a:pPr marL="514350" indent="-514350">
              <a:spcBef>
                <a:spcPts val="600"/>
              </a:spcBef>
              <a:buSzTx/>
              <a:buNone/>
              <a:defRPr sz="2800" b="0"/>
            </a:pPr>
            <a:r>
              <a:t>If positive given </a:t>
            </a:r>
            <a:r>
              <a:rPr b="1"/>
              <a:t>azithromycin</a:t>
            </a:r>
            <a:r>
              <a:t> (can use doxycycline)</a:t>
            </a:r>
            <a:br/>
            <a:endParaRPr/>
          </a:p>
          <a:p>
            <a:pPr marL="514350" indent="-514350">
              <a:spcBef>
                <a:spcPts val="600"/>
              </a:spcBef>
              <a:buSzTx/>
              <a:buNone/>
              <a:defRPr sz="2800" b="0"/>
            </a:pPr>
            <a:r>
              <a:t>If 18 years and under - given prophylactic azithromycin</a:t>
            </a:r>
          </a:p>
          <a:p>
            <a:pPr marL="514350" indent="-514350">
              <a:spcBef>
                <a:spcPts val="600"/>
              </a:spcBef>
              <a:buSzTx/>
              <a:buNone/>
              <a:defRPr sz="2800" b="0"/>
            </a:pPr>
            <a:endParaRPr/>
          </a:p>
          <a:p>
            <a:pPr marL="514350" indent="-514350">
              <a:spcBef>
                <a:spcPts val="600"/>
              </a:spcBef>
              <a:buSzTx/>
              <a:buNone/>
              <a:defRPr sz="2800" b="0"/>
            </a:pPr>
            <a:endParaRPr/>
          </a:p>
          <a:p>
            <a:pPr marL="514350" indent="-514350">
              <a:spcBef>
                <a:spcPts val="600"/>
              </a:spcBef>
              <a:buSzTx/>
              <a:buNone/>
              <a:defRPr sz="2800" b="0"/>
            </a:pPr>
            <a:r>
              <a:t> </a:t>
            </a:r>
            <a:r>
              <a:rPr b="1"/>
              <a:t>All</a:t>
            </a:r>
            <a:r>
              <a:t> women get </a:t>
            </a:r>
            <a:r>
              <a:rPr b="1"/>
              <a:t>metronidazole</a:t>
            </a:r>
            <a:r>
              <a:t> 800mgs at time of abortion</a:t>
            </a:r>
            <a:br/>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image7.jpeg" descr="stirton004"/>
          <p:cNvPicPr>
            <a:picLocks noChangeAspect="1"/>
          </p:cNvPicPr>
          <p:nvPr/>
        </p:nvPicPr>
        <p:blipFill>
          <a:blip r:embed="rId2">
            <a:extLst/>
          </a:blip>
          <a:stretch>
            <a:fillRect/>
          </a:stretch>
        </p:blipFill>
        <p:spPr>
          <a:xfrm>
            <a:off x="1143000" y="533400"/>
            <a:ext cx="5327650" cy="3578225"/>
          </a:xfrm>
          <a:prstGeom prst="rect">
            <a:avLst/>
          </a:prstGeom>
          <a:ln w="12700">
            <a:miter lim="400000"/>
          </a:ln>
        </p:spPr>
      </p:pic>
      <p:pic>
        <p:nvPicPr>
          <p:cNvPr id="105" name="image8.jpeg" descr="stirton005"/>
          <p:cNvPicPr>
            <a:picLocks noChangeAspect="1"/>
          </p:cNvPicPr>
          <p:nvPr/>
        </p:nvPicPr>
        <p:blipFill>
          <a:blip r:embed="rId3">
            <a:extLst/>
          </a:blip>
          <a:stretch>
            <a:fillRect/>
          </a:stretch>
        </p:blipFill>
        <p:spPr>
          <a:xfrm>
            <a:off x="4765675" y="3124200"/>
            <a:ext cx="5064125" cy="32797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image9.jpeg" descr="stirton030"/>
          <p:cNvPicPr>
            <a:picLocks noChangeAspect="1"/>
          </p:cNvPicPr>
          <p:nvPr/>
        </p:nvPicPr>
        <p:blipFill>
          <a:blip r:embed="rId2">
            <a:extLst/>
          </a:blip>
          <a:stretch>
            <a:fillRect/>
          </a:stretch>
        </p:blipFill>
        <p:spPr>
          <a:xfrm>
            <a:off x="533400" y="381000"/>
            <a:ext cx="6527800" cy="4225925"/>
          </a:xfrm>
          <a:prstGeom prst="rect">
            <a:avLst/>
          </a:prstGeom>
          <a:ln w="12700">
            <a:miter lim="400000"/>
          </a:ln>
        </p:spPr>
      </p:pic>
      <p:pic>
        <p:nvPicPr>
          <p:cNvPr id="108" name="image10.jpeg" descr="stirton031"/>
          <p:cNvPicPr>
            <a:picLocks noChangeAspect="1"/>
          </p:cNvPicPr>
          <p:nvPr/>
        </p:nvPicPr>
        <p:blipFill>
          <a:blip r:embed="rId3">
            <a:extLst/>
          </a:blip>
          <a:stretch>
            <a:fillRect/>
          </a:stretch>
        </p:blipFill>
        <p:spPr>
          <a:xfrm>
            <a:off x="3732212" y="2438400"/>
            <a:ext cx="6249988" cy="408463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3.png"/>
          <p:cNvPicPr>
            <a:picLocks noChangeAspect="1"/>
          </p:cNvPicPr>
          <p:nvPr/>
        </p:nvPicPr>
        <p:blipFill>
          <a:blip r:embed="rId2">
            <a:extLst/>
          </a:blip>
          <a:stretch>
            <a:fillRect/>
          </a:stretch>
        </p:blipFill>
        <p:spPr>
          <a:xfrm>
            <a:off x="679448" y="2203279"/>
            <a:ext cx="8928104" cy="5188292"/>
          </a:xfrm>
          <a:prstGeom prst="rect">
            <a:avLst/>
          </a:prstGeom>
          <a:ln w="12700">
            <a:miter lim="400000"/>
          </a:ln>
        </p:spPr>
      </p:pic>
      <p:sp>
        <p:nvSpPr>
          <p:cNvPr id="111" name="Shape 111"/>
          <p:cNvSpPr>
            <a:spLocks noGrp="1"/>
          </p:cNvSpPr>
          <p:nvPr>
            <p:ph type="title" idx="4294967295"/>
          </p:nvPr>
        </p:nvSpPr>
        <p:spPr>
          <a:xfrm>
            <a:off x="771525" y="609598"/>
            <a:ext cx="8743950" cy="1143004"/>
          </a:xfrm>
          <a:prstGeom prst="rect">
            <a:avLst/>
          </a:prstGeom>
        </p:spPr>
        <p:txBody>
          <a:bodyPr/>
          <a:lstStyle>
            <a:lvl1pPr>
              <a:defRPr sz="3000" b="0"/>
            </a:lvl1pPr>
          </a:lstStyle>
          <a:p>
            <a:r>
              <a:t>Comparison of mifepristone and misoprostol</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idx="4294967295"/>
          </p:nvPr>
        </p:nvSpPr>
        <p:spPr>
          <a:xfrm>
            <a:off x="354805" y="549275"/>
            <a:ext cx="9577390" cy="1203325"/>
          </a:xfrm>
          <a:prstGeom prst="rect">
            <a:avLst/>
          </a:prstGeom>
        </p:spPr>
        <p:txBody>
          <a:bodyPr/>
          <a:lstStyle/>
          <a:p>
            <a:pPr defTabSz="877822">
              <a:defRPr sz="2500" b="0" i="1"/>
            </a:pPr>
            <a:r>
              <a:t>Meirik et al 2012 </a:t>
            </a:r>
            <a:r>
              <a:rPr i="0"/>
              <a:t>   Complications of first-trimester abortion by vacuum aspiration after cervical preparation with and without misoprostol : a multicentre randomised trial</a:t>
            </a:r>
          </a:p>
        </p:txBody>
      </p:sp>
      <p:sp>
        <p:nvSpPr>
          <p:cNvPr id="114" name="Shape 114"/>
          <p:cNvSpPr>
            <a:spLocks noGrp="1"/>
          </p:cNvSpPr>
          <p:nvPr>
            <p:ph type="body" idx="4294967295"/>
          </p:nvPr>
        </p:nvSpPr>
        <p:spPr>
          <a:xfrm>
            <a:off x="750886" y="2449411"/>
            <a:ext cx="8856665" cy="4497689"/>
          </a:xfrm>
          <a:prstGeom prst="rect">
            <a:avLst/>
          </a:prstGeom>
        </p:spPr>
        <p:txBody>
          <a:bodyPr/>
          <a:lstStyle/>
          <a:p>
            <a:pPr>
              <a:buSzTx/>
              <a:buNone/>
              <a:defRPr b="0"/>
            </a:pPr>
            <a:r>
              <a:t>                          </a:t>
            </a:r>
            <a:r>
              <a:rPr sz="2800"/>
              <a:t>Misoprostol   Placebo     RR(CI)</a:t>
            </a:r>
          </a:p>
          <a:p>
            <a:pPr>
              <a:spcBef>
                <a:spcPts val="600"/>
              </a:spcBef>
              <a:buSzTx/>
              <a:buNone/>
              <a:defRPr sz="2800" b="0"/>
            </a:pPr>
            <a:r>
              <a:t>                                n=2427       n=2431      </a:t>
            </a:r>
          </a:p>
          <a:p>
            <a:pPr>
              <a:buSzTx/>
              <a:buNone/>
              <a:defRPr sz="2800" b="0"/>
            </a:pPr>
            <a:endParaRPr/>
          </a:p>
          <a:p>
            <a:pPr>
              <a:spcBef>
                <a:spcPts val="600"/>
              </a:spcBef>
              <a:buSzTx/>
              <a:buNone/>
              <a:defRPr sz="2800" b="0"/>
            </a:pPr>
            <a:r>
              <a:t>Complications (%)         2               4          0.7(0.5-0.96)</a:t>
            </a:r>
          </a:p>
          <a:p>
            <a:pPr>
              <a:buSzTx/>
              <a:buNone/>
              <a:defRPr sz="2800" b="0"/>
            </a:pPr>
            <a:endParaRPr/>
          </a:p>
          <a:p>
            <a:pPr>
              <a:spcBef>
                <a:spcPts val="600"/>
              </a:spcBef>
              <a:buSzTx/>
              <a:buNone/>
              <a:defRPr sz="2800" b="0"/>
            </a:pPr>
            <a:r>
              <a:t>Incomplete      (n)         19            55          0.3(0.2-0.6)</a:t>
            </a:r>
          </a:p>
          <a:p>
            <a:pPr>
              <a:buSzTx/>
              <a:buNone/>
              <a:defRPr sz="2800" b="0"/>
            </a:pPr>
            <a:endParaRPr/>
          </a:p>
          <a:p>
            <a:pPr>
              <a:spcBef>
                <a:spcPts val="600"/>
              </a:spcBef>
              <a:buSzTx/>
              <a:buNone/>
              <a:defRPr sz="2800" b="0"/>
            </a:pPr>
            <a:r>
              <a:t>                                                              </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nvSpPr>
        <p:spPr>
          <a:xfrm>
            <a:off x="836831" y="824230"/>
            <a:ext cx="8406863" cy="11963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b="1"/>
            </a:pPr>
            <a:r>
              <a:t>Abortion and Preterm Birth</a:t>
            </a:r>
          </a:p>
          <a:p>
            <a:r>
              <a:t>Systematic review and metaanalysis</a:t>
            </a:r>
          </a:p>
          <a:p>
            <a:r>
              <a:t>I</a:t>
            </a:r>
            <a:r>
              <a:rPr sz="2200"/>
              <a:t>ncluded 36 studies and 1,047,683 women</a:t>
            </a:r>
          </a:p>
        </p:txBody>
      </p:sp>
      <p:sp>
        <p:nvSpPr>
          <p:cNvPr id="117" name="Shape 117"/>
          <p:cNvSpPr/>
          <p:nvPr/>
        </p:nvSpPr>
        <p:spPr>
          <a:xfrm>
            <a:off x="671729" y="3059431"/>
            <a:ext cx="9128628" cy="19329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r>
              <a:t>Uterine evacuation      5.7% v 5.0%     OR 1.44</a:t>
            </a:r>
          </a:p>
          <a:p>
            <a:endParaRPr/>
          </a:p>
          <a:p>
            <a:r>
              <a:t>Surgical Abortion         5.4% v 4.4%     OR 1.52</a:t>
            </a:r>
          </a:p>
          <a:p>
            <a:endParaRPr/>
          </a:p>
          <a:p>
            <a:r>
              <a:t>Women with Medical TOP had similar risk to those with no abortion</a:t>
            </a:r>
          </a:p>
        </p:txBody>
      </p:sp>
      <p:sp>
        <p:nvSpPr>
          <p:cNvPr id="118" name="Shape 118"/>
          <p:cNvSpPr/>
          <p:nvPr/>
        </p:nvSpPr>
        <p:spPr>
          <a:xfrm>
            <a:off x="6983631" y="5701031"/>
            <a:ext cx="2496363" cy="4216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200" i="1"/>
            </a:lvl1pPr>
          </a:lstStyle>
          <a:p>
            <a:r>
              <a:t>Saccone et al 2015</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idx="4294967295"/>
          </p:nvPr>
        </p:nvSpPr>
        <p:spPr>
          <a:xfrm>
            <a:off x="750887" y="333370"/>
            <a:ext cx="8743951" cy="1573419"/>
          </a:xfrm>
          <a:prstGeom prst="rect">
            <a:avLst/>
          </a:prstGeom>
        </p:spPr>
        <p:txBody>
          <a:bodyPr/>
          <a:lstStyle>
            <a:lvl1pPr>
              <a:defRPr sz="2600" b="0"/>
            </a:lvl1pPr>
          </a:lstStyle>
          <a:p>
            <a:r>
              <a:t>Preterm Birth following Medical and Surgical Abortion (Compared to Primigravida)</a:t>
            </a:r>
          </a:p>
        </p:txBody>
      </p:sp>
      <p:sp>
        <p:nvSpPr>
          <p:cNvPr id="121" name="Shape 121"/>
          <p:cNvSpPr>
            <a:spLocks noGrp="1"/>
          </p:cNvSpPr>
          <p:nvPr>
            <p:ph type="body" idx="4294967295"/>
          </p:nvPr>
        </p:nvSpPr>
        <p:spPr>
          <a:xfrm>
            <a:off x="1030286" y="2340848"/>
            <a:ext cx="8856665" cy="3800399"/>
          </a:xfrm>
          <a:prstGeom prst="rect">
            <a:avLst/>
          </a:prstGeom>
        </p:spPr>
        <p:txBody>
          <a:bodyPr/>
          <a:lstStyle/>
          <a:p>
            <a:pPr>
              <a:buSzTx/>
              <a:buNone/>
            </a:pPr>
            <a:r>
              <a:t>                              </a:t>
            </a:r>
            <a:r>
              <a:rPr sz="2400"/>
              <a:t>Surgical                     Medical    </a:t>
            </a:r>
          </a:p>
          <a:p>
            <a:pPr>
              <a:spcBef>
                <a:spcPts val="500"/>
              </a:spcBef>
              <a:buSzTx/>
              <a:buNone/>
              <a:defRPr sz="2400"/>
            </a:pPr>
            <a:r>
              <a:t>             </a:t>
            </a:r>
          </a:p>
          <a:p>
            <a:pPr>
              <a:buSzTx/>
              <a:buNone/>
              <a:defRPr sz="2400"/>
            </a:pPr>
            <a:endParaRPr/>
          </a:p>
          <a:p>
            <a:pPr>
              <a:spcBef>
                <a:spcPts val="500"/>
              </a:spcBef>
              <a:buSzTx/>
              <a:buNone/>
              <a:defRPr sz="2400" b="0"/>
            </a:pPr>
            <a:r>
              <a:t>Adj RR</a:t>
            </a:r>
            <a:r>
              <a:rPr b="1"/>
              <a:t>                               1.45                             1.11                       </a:t>
            </a:r>
          </a:p>
          <a:p>
            <a:pPr>
              <a:buSzTx/>
              <a:buNone/>
              <a:defRPr sz="2400"/>
            </a:pPr>
            <a:endParaRPr b="1"/>
          </a:p>
          <a:p>
            <a:pPr>
              <a:spcBef>
                <a:spcPts val="500"/>
              </a:spcBef>
              <a:buSzTx/>
              <a:buNone/>
              <a:defRPr sz="2400" b="0"/>
            </a:pPr>
            <a:r>
              <a:t>99% CI                           (1.37-1.55)                   (0.99-1.24)           </a:t>
            </a:r>
          </a:p>
        </p:txBody>
      </p:sp>
      <p:sp>
        <p:nvSpPr>
          <p:cNvPr id="122" name="Shape 122"/>
          <p:cNvSpPr/>
          <p:nvPr/>
        </p:nvSpPr>
        <p:spPr>
          <a:xfrm>
            <a:off x="6856631" y="5942331"/>
            <a:ext cx="2921286" cy="4089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100" i="1"/>
            </a:lvl1pPr>
          </a:lstStyle>
          <a:p>
            <a:r>
              <a:t>Bhattacharya et al 2012</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nvSpPr>
        <p:spPr>
          <a:xfrm>
            <a:off x="887630" y="633730"/>
            <a:ext cx="2119121" cy="4597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b="1"/>
            </a:lvl1pPr>
          </a:lstStyle>
          <a:p>
            <a:r>
              <a:t>In Conclusion</a:t>
            </a:r>
          </a:p>
        </p:txBody>
      </p:sp>
      <p:sp>
        <p:nvSpPr>
          <p:cNvPr id="125" name="Shape 125"/>
          <p:cNvSpPr/>
          <p:nvPr/>
        </p:nvSpPr>
        <p:spPr>
          <a:xfrm>
            <a:off x="477359" y="2259331"/>
            <a:ext cx="10001562" cy="37744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t>Follow current </a:t>
            </a:r>
            <a:r>
              <a:rPr b="1"/>
              <a:t>Guideline</a:t>
            </a:r>
          </a:p>
          <a:p>
            <a:endParaRPr b="1"/>
          </a:p>
          <a:p>
            <a:r>
              <a:t>Medical abortion </a:t>
            </a:r>
            <a:r>
              <a:rPr b="1"/>
              <a:t>at home </a:t>
            </a:r>
          </a:p>
          <a:p>
            <a:endParaRPr b="1"/>
          </a:p>
          <a:p>
            <a:r>
              <a:t>Pharmaceutical </a:t>
            </a:r>
            <a:r>
              <a:rPr b="1"/>
              <a:t>dilatation of the cervix</a:t>
            </a:r>
            <a:r>
              <a:t> prior to surgery in all cases.</a:t>
            </a:r>
          </a:p>
          <a:p>
            <a:endParaRPr/>
          </a:p>
          <a:p>
            <a:r>
              <a:rPr b="1"/>
              <a:t>Antibiotic prophylaxis</a:t>
            </a:r>
            <a:r>
              <a:t> or </a:t>
            </a:r>
            <a:r>
              <a:rPr b="1"/>
              <a:t>screen and treat</a:t>
            </a:r>
            <a:r>
              <a:t> at the time of abortion,</a:t>
            </a:r>
          </a:p>
          <a:p>
            <a:r>
              <a:t> (best approach is still uncertain)</a:t>
            </a:r>
          </a:p>
          <a:p>
            <a:endParaRP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p:nvPr/>
        </p:nvSpPr>
        <p:spPr>
          <a:xfrm>
            <a:off x="440975" y="289255"/>
            <a:ext cx="9405050" cy="627948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a:latin typeface="Arial"/>
                <a:ea typeface="Arial"/>
                <a:cs typeface="Arial"/>
                <a:sym typeface="Arial"/>
              </a:defRPr>
            </a:pPr>
            <a:r>
              <a:t>EBCOG Statement</a:t>
            </a:r>
          </a:p>
          <a:p>
            <a:pPr>
              <a:defRPr>
                <a:latin typeface="Arial"/>
                <a:ea typeface="Arial"/>
                <a:cs typeface="Arial"/>
                <a:sym typeface="Arial"/>
              </a:defRPr>
            </a:pPr>
            <a:endParaRPr/>
          </a:p>
          <a:p>
            <a:pPr>
              <a:defRPr sz="2300">
                <a:latin typeface="Arial"/>
                <a:ea typeface="Arial"/>
                <a:cs typeface="Arial"/>
                <a:sym typeface="Arial"/>
              </a:defRPr>
            </a:pPr>
            <a:r>
              <a:t>The provision of safe abortion is crucial to the public health of all communities. </a:t>
            </a:r>
          </a:p>
          <a:p>
            <a:pPr>
              <a:defRPr sz="2300">
                <a:latin typeface="Arial"/>
                <a:ea typeface="Arial"/>
                <a:cs typeface="Arial"/>
                <a:sym typeface="Arial"/>
              </a:defRPr>
            </a:pPr>
            <a:endParaRPr/>
          </a:p>
          <a:p>
            <a:pPr>
              <a:defRPr sz="2300">
                <a:latin typeface="Arial"/>
                <a:ea typeface="Arial"/>
                <a:cs typeface="Arial"/>
                <a:sym typeface="Arial"/>
              </a:defRPr>
            </a:pPr>
            <a:r>
              <a:t>EBCOG considers that the availability of abortion in all countries in Europe is fundamental to women’s health and well-being.</a:t>
            </a:r>
          </a:p>
          <a:p>
            <a:pPr>
              <a:defRPr sz="2300">
                <a:latin typeface="Arial"/>
                <a:ea typeface="Arial"/>
                <a:cs typeface="Arial"/>
                <a:sym typeface="Arial"/>
              </a:defRPr>
            </a:pPr>
            <a:endParaRPr/>
          </a:p>
          <a:p>
            <a:pPr>
              <a:defRPr sz="2300">
                <a:latin typeface="Arial"/>
                <a:ea typeface="Arial"/>
                <a:cs typeface="Arial"/>
                <a:sym typeface="Arial"/>
              </a:defRPr>
            </a:pPr>
            <a:r>
              <a:t>WHO advises that the choice of abortion should be readily available to women in all national healthcare systems.</a:t>
            </a:r>
          </a:p>
          <a:p>
            <a:pPr>
              <a:defRPr sz="2300">
                <a:latin typeface="Arial"/>
                <a:ea typeface="Arial"/>
                <a:cs typeface="Arial"/>
                <a:sym typeface="Arial"/>
              </a:defRPr>
            </a:pPr>
            <a:endParaRPr/>
          </a:p>
          <a:p>
            <a:pPr>
              <a:defRPr sz="2300">
                <a:latin typeface="Arial"/>
                <a:ea typeface="Arial"/>
                <a:cs typeface="Arial"/>
                <a:sym typeface="Arial"/>
              </a:defRPr>
            </a:pPr>
            <a:r>
              <a:t>Medical abortion is one of the safest procedures in medical practice, with minimal morbidity and mortality, and as such there appears to be no good reason to restrict the licensing of mifepristone and misoprostol. </a:t>
            </a:r>
          </a:p>
          <a:p>
            <a:pPr>
              <a:defRPr sz="2300">
                <a:latin typeface="Arial"/>
                <a:ea typeface="Arial"/>
                <a:cs typeface="Arial"/>
                <a:sym typeface="Arial"/>
              </a:defRPr>
            </a:pPr>
            <a:endParaRPr/>
          </a:p>
          <a:p>
            <a:pPr>
              <a:defRPr sz="2300">
                <a:latin typeface="Arial"/>
                <a:ea typeface="Arial"/>
                <a:cs typeface="Arial"/>
                <a:sym typeface="Arial"/>
              </a:defRPr>
            </a:pPr>
            <a:r>
              <a:t>EBCOG recommends that training in abortion care is mandatory and is included in the curriculum for anyone training in the specialty of gynaecology and obstetrics. </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nvSpPr>
        <p:spPr>
          <a:xfrm>
            <a:off x="5049089" y="3199131"/>
            <a:ext cx="188820" cy="4597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r>
              <a:t> </a:t>
            </a:r>
          </a:p>
        </p:txBody>
      </p:sp>
      <p:sp>
        <p:nvSpPr>
          <p:cNvPr id="40" name="Shape 40"/>
          <p:cNvSpPr/>
          <p:nvPr/>
        </p:nvSpPr>
        <p:spPr>
          <a:xfrm>
            <a:off x="5176089" y="3326131"/>
            <a:ext cx="188820" cy="4597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r>
              <a:t> </a:t>
            </a:r>
          </a:p>
        </p:txBody>
      </p:sp>
      <p:sp>
        <p:nvSpPr>
          <p:cNvPr id="41" name="Shape 41"/>
          <p:cNvSpPr/>
          <p:nvPr/>
        </p:nvSpPr>
        <p:spPr>
          <a:xfrm>
            <a:off x="5303089" y="3453131"/>
            <a:ext cx="188820" cy="4597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r>
              <a:t> </a:t>
            </a:r>
          </a:p>
        </p:txBody>
      </p:sp>
      <p:pic>
        <p:nvPicPr>
          <p:cNvPr id="42" name="image1.png"/>
          <p:cNvPicPr>
            <a:picLocks noChangeAspect="1"/>
          </p:cNvPicPr>
          <p:nvPr/>
        </p:nvPicPr>
        <p:blipFill>
          <a:blip r:embed="rId2">
            <a:extLst/>
          </a:blip>
          <a:stretch>
            <a:fillRect/>
          </a:stretch>
        </p:blipFill>
        <p:spPr>
          <a:xfrm>
            <a:off x="684504" y="943670"/>
            <a:ext cx="8041148" cy="5621207"/>
          </a:xfrm>
          <a:prstGeom prst="rect">
            <a:avLst/>
          </a:prstGeom>
          <a:ln w="12700">
            <a:miter lim="400000"/>
          </a:ln>
        </p:spPr>
      </p:pic>
      <p:sp>
        <p:nvSpPr>
          <p:cNvPr id="43" name="Shape 43"/>
          <p:cNvSpPr/>
          <p:nvPr/>
        </p:nvSpPr>
        <p:spPr>
          <a:xfrm>
            <a:off x="819150" y="520700"/>
            <a:ext cx="142237" cy="41401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defTabSz="457200">
              <a:lnSpc>
                <a:spcPts val="2800"/>
              </a:lnSpc>
              <a:defRPr sz="1200">
                <a:latin typeface="Times"/>
                <a:ea typeface="Times"/>
                <a:cs typeface="Times"/>
                <a:sym typeface="Times"/>
              </a:defRPr>
            </a:lvl1pPr>
          </a:lstStyle>
          <a:p>
            <a:r>
              <a:t> </a:t>
            </a:r>
          </a:p>
        </p:txBody>
      </p:sp>
      <p:sp>
        <p:nvSpPr>
          <p:cNvPr id="44" name="Shape 44"/>
          <p:cNvSpPr/>
          <p:nvPr/>
        </p:nvSpPr>
        <p:spPr>
          <a:xfrm>
            <a:off x="2998584" y="514350"/>
            <a:ext cx="5026472" cy="4724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500" b="1"/>
            </a:lvl1pPr>
          </a:lstStyle>
          <a:p>
            <a:r>
              <a:t>Abortions by age group  2006-15</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p:cNvSpPr>
          <p:nvPr>
            <p:ph type="title" idx="4294967295"/>
          </p:nvPr>
        </p:nvSpPr>
        <p:spPr>
          <a:xfrm>
            <a:off x="771525" y="609598"/>
            <a:ext cx="8743950" cy="1143004"/>
          </a:xfrm>
          <a:prstGeom prst="rect">
            <a:avLst/>
          </a:prstGeom>
        </p:spPr>
        <p:txBody>
          <a:bodyPr/>
          <a:lstStyle>
            <a:lvl1pPr>
              <a:defRPr sz="2900" b="0"/>
            </a:lvl1pPr>
          </a:lstStyle>
          <a:p>
            <a:r>
              <a:t>Abortion case-fatality Rates (per 100,000)</a:t>
            </a:r>
          </a:p>
        </p:txBody>
      </p:sp>
      <p:graphicFrame>
        <p:nvGraphicFramePr>
          <p:cNvPr id="47" name="Table 47"/>
          <p:cNvGraphicFramePr/>
          <p:nvPr/>
        </p:nvGraphicFramePr>
        <p:xfrm>
          <a:off x="2286000" y="2133600"/>
          <a:ext cx="6476999" cy="4321174"/>
        </p:xfrm>
        <a:graphic>
          <a:graphicData uri="http://schemas.openxmlformats.org/drawingml/2006/table">
            <a:tbl>
              <a:tblPr>
                <a:tableStyleId>{4C3C2611-4C71-4FC5-86AE-919BDF0F9419}</a:tableStyleId>
              </a:tblPr>
              <a:tblGrid>
                <a:gridCol w="3240087"/>
                <a:gridCol w="3236912"/>
              </a:tblGrid>
              <a:tr h="822325">
                <a:tc>
                  <a:txBody>
                    <a:bodyPr/>
                    <a:lstStyle/>
                    <a:p>
                      <a:pPr algn="l">
                        <a:defRPr sz="1800" b="0"/>
                      </a:pPr>
                      <a:r>
                        <a:rPr sz="2800">
                          <a:latin typeface="Arial"/>
                          <a:ea typeface="Arial"/>
                          <a:cs typeface="Arial"/>
                          <a:sym typeface="Arial"/>
                        </a:rPr>
                        <a:t>All Abortion</a:t>
                      </a:r>
                    </a:p>
                  </a:txBody>
                  <a:tcPr marL="45720" marR="45720" horzOverflow="overflow">
                    <a:lnL w="12700">
                      <a:miter lim="400000"/>
                    </a:lnL>
                    <a:lnR w="12700">
                      <a:miter lim="400000"/>
                    </a:lnR>
                    <a:lnT w="12700">
                      <a:miter lim="400000"/>
                    </a:lnT>
                    <a:lnB w="12700">
                      <a:miter lim="400000"/>
                    </a:lnB>
                    <a:noFill/>
                  </a:tcPr>
                </a:tc>
                <a:tc>
                  <a:txBody>
                    <a:bodyPr/>
                    <a:lstStyle/>
                    <a:p>
                      <a:pPr algn="l">
                        <a:defRPr sz="1800" b="0"/>
                      </a:pPr>
                      <a:r>
                        <a:rPr sz="2800">
                          <a:latin typeface="Arial"/>
                          <a:ea typeface="Arial"/>
                          <a:cs typeface="Arial"/>
                          <a:sym typeface="Arial"/>
                        </a:rPr>
                        <a:t>0.7</a:t>
                      </a:r>
                    </a:p>
                  </a:txBody>
                  <a:tcPr marL="45720" marR="45720" horzOverflow="overflow">
                    <a:lnL w="12700">
                      <a:miter lim="400000"/>
                    </a:lnL>
                    <a:lnR w="12700">
                      <a:miter lim="400000"/>
                    </a:lnR>
                    <a:lnT w="12700">
                      <a:miter lim="400000"/>
                    </a:lnT>
                    <a:lnB w="12700">
                      <a:miter lim="400000"/>
                    </a:lnB>
                    <a:noFill/>
                  </a:tcPr>
                </a:tc>
              </a:tr>
              <a:tr h="1030287">
                <a:tc>
                  <a:txBody>
                    <a:bodyPr/>
                    <a:lstStyle/>
                    <a:p>
                      <a:pPr algn="l">
                        <a:defRPr sz="1800" b="0"/>
                      </a:pPr>
                      <a:r>
                        <a:rPr sz="2800">
                          <a:latin typeface="Arial"/>
                          <a:ea typeface="Arial"/>
                          <a:cs typeface="Arial"/>
                          <a:sym typeface="Arial"/>
                        </a:rPr>
                        <a:t>Medical</a:t>
                      </a:r>
                    </a:p>
                  </a:txBody>
                  <a:tcPr marL="45720" marR="45720" horzOverflow="overflow">
                    <a:lnL w="12700">
                      <a:miter lim="400000"/>
                    </a:lnL>
                    <a:lnR w="12700">
                      <a:miter lim="400000"/>
                    </a:lnR>
                    <a:lnT w="12700">
                      <a:miter lim="400000"/>
                    </a:lnT>
                    <a:lnB w="12700">
                      <a:miter lim="400000"/>
                    </a:lnB>
                    <a:noFill/>
                  </a:tcPr>
                </a:tc>
                <a:tc>
                  <a:txBody>
                    <a:bodyPr/>
                    <a:lstStyle/>
                    <a:p>
                      <a:pPr algn="l">
                        <a:defRPr sz="1800" b="0"/>
                      </a:pPr>
                      <a:r>
                        <a:rPr sz="2800">
                          <a:latin typeface="Arial"/>
                          <a:ea typeface="Arial"/>
                          <a:cs typeface="Arial"/>
                          <a:sym typeface="Arial"/>
                        </a:rPr>
                        <a:t>0.8</a:t>
                      </a:r>
                    </a:p>
                  </a:txBody>
                  <a:tcPr marL="45720" marR="45720" horzOverflow="overflow">
                    <a:lnL w="12700">
                      <a:miter lim="400000"/>
                    </a:lnL>
                    <a:lnR w="12700">
                      <a:miter lim="400000"/>
                    </a:lnR>
                    <a:lnT w="12700">
                      <a:miter lim="400000"/>
                    </a:lnT>
                    <a:lnB w="12700">
                      <a:miter lim="400000"/>
                    </a:lnB>
                    <a:noFill/>
                  </a:tcPr>
                </a:tc>
              </a:tr>
              <a:tr h="822325">
                <a:tc>
                  <a:txBody>
                    <a:bodyPr/>
                    <a:lstStyle/>
                    <a:p>
                      <a:pPr algn="l">
                        <a:defRPr sz="1800" b="0"/>
                      </a:pPr>
                      <a:r>
                        <a:rPr sz="2800" i="1">
                          <a:latin typeface="Arial"/>
                          <a:ea typeface="Arial"/>
                          <a:cs typeface="Arial"/>
                          <a:sym typeface="Arial"/>
                        </a:rPr>
                        <a:t>Miscarriage</a:t>
                      </a:r>
                    </a:p>
                  </a:txBody>
                  <a:tcPr marL="45720" marR="45720" horzOverflow="overflow">
                    <a:lnL w="12700">
                      <a:miter lim="400000"/>
                    </a:lnL>
                    <a:lnR w="12700">
                      <a:miter lim="400000"/>
                    </a:lnR>
                    <a:lnT w="12700">
                      <a:miter lim="400000"/>
                    </a:lnT>
                    <a:lnB w="12700">
                      <a:miter lim="400000"/>
                    </a:lnB>
                    <a:noFill/>
                  </a:tcPr>
                </a:tc>
                <a:tc>
                  <a:txBody>
                    <a:bodyPr/>
                    <a:lstStyle/>
                    <a:p>
                      <a:pPr algn="l">
                        <a:defRPr sz="1800" b="0"/>
                      </a:pPr>
                      <a:r>
                        <a:rPr sz="2800" i="1">
                          <a:latin typeface="Arial"/>
                          <a:ea typeface="Arial"/>
                          <a:cs typeface="Arial"/>
                          <a:sym typeface="Arial"/>
                        </a:rPr>
                        <a:t>0.7</a:t>
                      </a:r>
                    </a:p>
                  </a:txBody>
                  <a:tcPr marL="45720" marR="45720" horzOverflow="overflow">
                    <a:lnL w="12700">
                      <a:miter lim="400000"/>
                    </a:lnL>
                    <a:lnR w="12700">
                      <a:miter lim="400000"/>
                    </a:lnR>
                    <a:lnT w="12700">
                      <a:miter lim="400000"/>
                    </a:lnT>
                    <a:lnB w="12700">
                      <a:miter lim="400000"/>
                    </a:lnB>
                    <a:noFill/>
                  </a:tcPr>
                </a:tc>
              </a:tr>
              <a:tr h="823912">
                <a:tc>
                  <a:txBody>
                    <a:bodyPr/>
                    <a:lstStyle/>
                    <a:p>
                      <a:pPr algn="l">
                        <a:defRPr sz="1800" b="0"/>
                      </a:pPr>
                      <a:r>
                        <a:rPr sz="2800" i="1">
                          <a:latin typeface="Arial"/>
                          <a:ea typeface="Arial"/>
                          <a:cs typeface="Arial"/>
                          <a:sym typeface="Arial"/>
                        </a:rPr>
                        <a:t>(Childbirth</a:t>
                      </a:r>
                    </a:p>
                  </a:txBody>
                  <a:tcPr marL="45720" marR="45720" horzOverflow="overflow">
                    <a:lnL w="12700">
                      <a:miter lim="400000"/>
                    </a:lnL>
                    <a:lnR w="12700">
                      <a:miter lim="400000"/>
                    </a:lnR>
                    <a:lnT w="12700">
                      <a:miter lim="400000"/>
                    </a:lnT>
                    <a:lnB w="12700">
                      <a:miter lim="400000"/>
                    </a:lnB>
                    <a:noFill/>
                  </a:tcPr>
                </a:tc>
                <a:tc>
                  <a:txBody>
                    <a:bodyPr/>
                    <a:lstStyle/>
                    <a:p>
                      <a:pPr algn="l">
                        <a:defRPr sz="1800" b="0"/>
                      </a:pPr>
                      <a:r>
                        <a:rPr sz="2800" i="1">
                          <a:latin typeface="Arial"/>
                          <a:ea typeface="Arial"/>
                          <a:cs typeface="Arial"/>
                          <a:sym typeface="Arial"/>
                        </a:rPr>
                        <a:t>12.1)</a:t>
                      </a:r>
                    </a:p>
                  </a:txBody>
                  <a:tcPr marL="45720" marR="45720" horzOverflow="overflow">
                    <a:lnL w="12700">
                      <a:miter lim="400000"/>
                    </a:lnL>
                    <a:lnR w="12700">
                      <a:miter lim="400000"/>
                    </a:lnR>
                    <a:lnT w="12700">
                      <a:miter lim="400000"/>
                    </a:lnT>
                    <a:lnB w="12700">
                      <a:miter lim="400000"/>
                    </a:lnB>
                    <a:noFill/>
                  </a:tcPr>
                </a:tc>
              </a:tr>
              <a:tr h="822325">
                <a:tc>
                  <a:txBody>
                    <a:bodyPr/>
                    <a:lstStyle/>
                    <a:p>
                      <a:pPr algn="l">
                        <a:defRPr sz="2800" b="0">
                          <a:latin typeface="Arial"/>
                          <a:ea typeface="Arial"/>
                          <a:cs typeface="Arial"/>
                          <a:sym typeface="Arial"/>
                        </a:defRPr>
                      </a:pPr>
                      <a:endParaRPr/>
                    </a:p>
                  </a:txBody>
                  <a:tcPr marL="45720" marR="45720" horzOverflow="overflow">
                    <a:lnL w="12700">
                      <a:miter lim="400000"/>
                    </a:lnL>
                    <a:lnR w="12700">
                      <a:miter lim="400000"/>
                    </a:lnR>
                    <a:lnT w="12700">
                      <a:miter lim="400000"/>
                    </a:lnT>
                    <a:lnB w="12700">
                      <a:miter lim="400000"/>
                    </a:lnB>
                    <a:noFill/>
                  </a:tcPr>
                </a:tc>
                <a:tc>
                  <a:txBody>
                    <a:bodyPr/>
                    <a:lstStyle/>
                    <a:p>
                      <a:pPr>
                        <a:defRPr sz="2000" b="0">
                          <a:latin typeface="Arial"/>
                          <a:ea typeface="Arial"/>
                          <a:cs typeface="Arial"/>
                          <a:sym typeface="Arial"/>
                        </a:defRPr>
                      </a:pPr>
                      <a:endParaRPr/>
                    </a:p>
                  </a:txBody>
                  <a:tcPr marL="45720" marR="45720" horzOverflow="overflow">
                    <a:lnL w="12700">
                      <a:miter lim="400000"/>
                    </a:lnL>
                    <a:lnR w="12700">
                      <a:miter lim="400000"/>
                    </a:lnR>
                    <a:lnT w="12700">
                      <a:miter lim="400000"/>
                    </a:lnT>
                    <a:lnB w="12700">
                      <a:miter lim="400000"/>
                    </a:lnB>
                    <a:noFill/>
                  </a:tcPr>
                </a:tc>
              </a:tr>
            </a:tbl>
          </a:graphicData>
        </a:graphic>
      </p:graphicFrame>
      <p:sp>
        <p:nvSpPr>
          <p:cNvPr id="48" name="Shape 48"/>
          <p:cNvSpPr/>
          <p:nvPr/>
        </p:nvSpPr>
        <p:spPr>
          <a:xfrm>
            <a:off x="7607300" y="5918200"/>
            <a:ext cx="2667000" cy="41249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spcBef>
                <a:spcPts val="1000"/>
              </a:spcBef>
              <a:defRPr sz="2200" i="1">
                <a:latin typeface="Arial"/>
                <a:ea typeface="Arial"/>
                <a:cs typeface="Arial"/>
                <a:sym typeface="Arial"/>
              </a:defRPr>
            </a:lvl1pPr>
          </a:lstStyle>
          <a:p>
            <a:r>
              <a:t>Soper  2007</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p:nvPr/>
        </p:nvSpPr>
        <p:spPr>
          <a:xfrm>
            <a:off x="498473" y="920793"/>
            <a:ext cx="9290054" cy="455269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2100" b="1">
                <a:latin typeface="Arial"/>
                <a:ea typeface="Arial"/>
                <a:cs typeface="Arial"/>
                <a:sym typeface="Arial"/>
              </a:defRPr>
            </a:pPr>
            <a:r>
              <a:t>Subsequent Health and Reproductive Risks</a:t>
            </a:r>
          </a:p>
          <a:p>
            <a:pPr>
              <a:defRPr sz="1800" b="1">
                <a:latin typeface="Arial"/>
                <a:ea typeface="Arial"/>
                <a:cs typeface="Arial"/>
                <a:sym typeface="Arial"/>
              </a:defRPr>
            </a:pPr>
            <a:endParaRPr/>
          </a:p>
          <a:p>
            <a:pPr>
              <a:defRPr sz="1800" b="1">
                <a:latin typeface="Arial"/>
                <a:ea typeface="Arial"/>
                <a:cs typeface="Arial"/>
                <a:sym typeface="Arial"/>
              </a:defRPr>
            </a:pPr>
            <a:endParaRPr/>
          </a:p>
          <a:p>
            <a:pPr>
              <a:defRPr sz="2200">
                <a:latin typeface="Arial"/>
                <a:ea typeface="Arial"/>
                <a:cs typeface="Arial"/>
                <a:sym typeface="Arial"/>
              </a:defRPr>
            </a:pPr>
            <a:r>
              <a:rPr sz="2100"/>
              <a:t>M</a:t>
            </a:r>
            <a:r>
              <a:t>orbidity and mortality are lower with induced abortion (medical or surgical) than with pregnancy carried to term.</a:t>
            </a:r>
          </a:p>
          <a:p>
            <a:pPr>
              <a:defRPr sz="2200">
                <a:latin typeface="Arial"/>
                <a:ea typeface="Arial"/>
                <a:cs typeface="Arial"/>
                <a:sym typeface="Arial"/>
              </a:defRPr>
            </a:pPr>
            <a:endParaRPr/>
          </a:p>
          <a:p>
            <a:pPr>
              <a:defRPr sz="2200">
                <a:latin typeface="Arial"/>
                <a:ea typeface="Arial"/>
                <a:cs typeface="Arial"/>
                <a:sym typeface="Arial"/>
              </a:defRPr>
            </a:pPr>
            <a:r>
              <a:t>Induced abortion is </a:t>
            </a:r>
            <a:r>
              <a:rPr b="1"/>
              <a:t>not</a:t>
            </a:r>
            <a:r>
              <a:t> associated with an increased subsequent risk of ectopic pregnancy, placenta previa, infertility, or miscarriage</a:t>
            </a:r>
          </a:p>
          <a:p>
            <a:pPr>
              <a:defRPr sz="2200">
                <a:latin typeface="Arial"/>
                <a:ea typeface="Arial"/>
                <a:cs typeface="Arial"/>
                <a:sym typeface="Arial"/>
              </a:defRPr>
            </a:pPr>
            <a:endParaRPr/>
          </a:p>
          <a:p>
            <a:pPr>
              <a:defRPr sz="2200">
                <a:latin typeface="Arial"/>
                <a:ea typeface="Arial"/>
                <a:cs typeface="Arial"/>
                <a:sym typeface="Arial"/>
              </a:defRPr>
            </a:pPr>
            <a:r>
              <a:t>A subsequent risk of preterm birth, which increases with the number of abortions, has been reported. </a:t>
            </a:r>
          </a:p>
          <a:p>
            <a:pPr>
              <a:defRPr sz="2200">
                <a:latin typeface="Arial"/>
                <a:ea typeface="Arial"/>
                <a:cs typeface="Arial"/>
                <a:sym typeface="Arial"/>
              </a:defRPr>
            </a:pPr>
            <a:endParaRPr/>
          </a:p>
          <a:p>
            <a:pPr>
              <a:defRPr sz="2200">
                <a:latin typeface="Arial"/>
                <a:ea typeface="Arial"/>
                <a:cs typeface="Arial"/>
                <a:sym typeface="Arial"/>
              </a:defRPr>
            </a:pPr>
            <a:r>
              <a:t>There are no data to suggest that medical abortion differs from</a:t>
            </a:r>
          </a:p>
          <a:p>
            <a:pPr>
              <a:defRPr sz="2200">
                <a:latin typeface="Arial"/>
                <a:ea typeface="Arial"/>
                <a:cs typeface="Arial"/>
                <a:sym typeface="Arial"/>
              </a:defRPr>
            </a:pPr>
            <a:r>
              <a:t>surgical abortion with respect to these risks.</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p:nvPr/>
        </p:nvSpPr>
        <p:spPr>
          <a:xfrm>
            <a:off x="692043" y="1241550"/>
            <a:ext cx="9290052" cy="437489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1800">
                <a:latin typeface="Arial"/>
                <a:ea typeface="Arial"/>
                <a:cs typeface="Arial"/>
                <a:sym typeface="Arial"/>
              </a:defRPr>
            </a:pPr>
            <a:r>
              <a:t> </a:t>
            </a:r>
            <a:r>
              <a:rPr sz="2200"/>
              <a:t>The most common emotional response after abortion is a profound sense of relief, although some women have lingering feelings of sadness and regret -----</a:t>
            </a:r>
          </a:p>
          <a:p>
            <a:pPr>
              <a:defRPr sz="2200">
                <a:latin typeface="Arial"/>
                <a:ea typeface="Arial"/>
                <a:cs typeface="Arial"/>
                <a:sym typeface="Arial"/>
              </a:defRPr>
            </a:pPr>
            <a:endParaRPr sz="2200"/>
          </a:p>
          <a:p>
            <a:pPr>
              <a:defRPr sz="2200">
                <a:latin typeface="Arial"/>
                <a:ea typeface="Arial"/>
                <a:cs typeface="Arial"/>
                <a:sym typeface="Arial"/>
              </a:defRPr>
            </a:pPr>
            <a:r>
              <a:t> no increased risk of mental disorders after an induced abortion ----</a:t>
            </a:r>
          </a:p>
          <a:p>
            <a:pPr>
              <a:defRPr sz="2200">
                <a:latin typeface="Arial"/>
                <a:ea typeface="Arial"/>
                <a:cs typeface="Arial"/>
                <a:sym typeface="Arial"/>
              </a:defRPr>
            </a:pPr>
            <a:endParaRPr/>
          </a:p>
          <a:p>
            <a:pPr>
              <a:defRPr sz="2200">
                <a:latin typeface="Arial"/>
                <a:ea typeface="Arial"/>
                <a:cs typeface="Arial"/>
                <a:sym typeface="Arial"/>
              </a:defRPr>
            </a:pPr>
            <a:r>
              <a:t> main predictor of mental health problems after abortion is mental health difficulties preceding the pregnancy ----</a:t>
            </a:r>
          </a:p>
          <a:p>
            <a:pPr>
              <a:defRPr sz="2200">
                <a:latin typeface="Arial"/>
                <a:ea typeface="Arial"/>
                <a:cs typeface="Arial"/>
                <a:sym typeface="Arial"/>
              </a:defRPr>
            </a:pPr>
            <a:endParaRPr/>
          </a:p>
          <a:p>
            <a:pPr>
              <a:defRPr sz="2200">
                <a:latin typeface="Arial"/>
                <a:ea typeface="Arial"/>
                <a:cs typeface="Arial"/>
                <a:sym typeface="Arial"/>
              </a:defRPr>
            </a:pPr>
            <a:r>
              <a:t> ---- few studies have compared medical and surgical abortion with respect to subsequent mental health problems, although one</a:t>
            </a:r>
          </a:p>
          <a:p>
            <a:pPr>
              <a:defRPr sz="2200">
                <a:latin typeface="Arial"/>
                <a:ea typeface="Arial"/>
                <a:cs typeface="Arial"/>
                <a:sym typeface="Arial"/>
              </a:defRPr>
            </a:pPr>
            <a:r>
              <a:t>trial showed  no difference in psychological health at 2 years.</a:t>
            </a:r>
          </a:p>
        </p:txBody>
      </p:sp>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p:nvPr/>
        </p:nvSpPr>
        <p:spPr>
          <a:xfrm>
            <a:off x="573553" y="341629"/>
            <a:ext cx="9139895" cy="4597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t>Complications of 43619 abortions up to 64 days, in Finland 2000-6  </a:t>
            </a:r>
          </a:p>
        </p:txBody>
      </p:sp>
      <p:sp>
        <p:nvSpPr>
          <p:cNvPr id="55" name="Shape 55"/>
          <p:cNvSpPr/>
          <p:nvPr/>
        </p:nvSpPr>
        <p:spPr>
          <a:xfrm>
            <a:off x="7289630" y="6208186"/>
            <a:ext cx="2457545" cy="4597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i="1"/>
            </a:pPr>
            <a:r>
              <a:t>N</a:t>
            </a:r>
            <a:r>
              <a:rPr sz="2000"/>
              <a:t>iinimaki et al 200</a:t>
            </a:r>
            <a:r>
              <a:rPr sz="2000" i="0"/>
              <a:t>9</a:t>
            </a:r>
          </a:p>
        </p:txBody>
      </p:sp>
      <p:graphicFrame>
        <p:nvGraphicFramePr>
          <p:cNvPr id="56" name="Table 56"/>
          <p:cNvGraphicFramePr/>
          <p:nvPr/>
        </p:nvGraphicFramePr>
        <p:xfrm>
          <a:off x="1293291" y="1433265"/>
          <a:ext cx="7700415" cy="4585807"/>
        </p:xfrm>
        <a:graphic>
          <a:graphicData uri="http://schemas.openxmlformats.org/drawingml/2006/table">
            <a:tbl>
              <a:tblPr bandRow="1">
                <a:tableStyleId>{4C3C2611-4C71-4FC5-86AE-919BDF0F9419}</a:tableStyleId>
              </a:tblPr>
              <a:tblGrid>
                <a:gridCol w="2566805"/>
                <a:gridCol w="2566805"/>
                <a:gridCol w="2566805"/>
              </a:tblGrid>
              <a:tr h="626864">
                <a:tc>
                  <a:txBody>
                    <a:bodyPr/>
                    <a:lstStyle/>
                    <a:p>
                      <a:pPr indent="457200">
                        <a:defRPr sz="2000">
                          <a:sym typeface="Helvetica"/>
                        </a:defRPr>
                      </a:pPr>
                      <a:endParaRPr/>
                    </a:p>
                  </a:txBody>
                  <a:tcPr marL="0" marR="0" marT="0" marB="0" horzOverflow="overflow">
                    <a:lnL w="12700">
                      <a:miter lim="400000"/>
                    </a:lnL>
                    <a:lnT w="12700">
                      <a:miter lim="400000"/>
                    </a:lnT>
                  </a:tcPr>
                </a:tc>
                <a:tc>
                  <a:txBody>
                    <a:bodyPr/>
                    <a:lstStyle/>
                    <a:p>
                      <a:pPr indent="457200">
                        <a:defRPr sz="1800" b="0"/>
                      </a:pPr>
                      <a:r>
                        <a:rPr sz="2000" b="1">
                          <a:sym typeface="Helvetica"/>
                        </a:rPr>
                        <a:t>Medical     %</a:t>
                      </a:r>
                    </a:p>
                  </a:txBody>
                  <a:tcPr marL="0" marR="0" marT="0" marB="0" horzOverflow="overflow">
                    <a:lnT w="12700">
                      <a:miter lim="400000"/>
                    </a:lnT>
                  </a:tcPr>
                </a:tc>
                <a:tc>
                  <a:txBody>
                    <a:bodyPr/>
                    <a:lstStyle/>
                    <a:p>
                      <a:pPr indent="457200">
                        <a:defRPr sz="1800" b="0"/>
                      </a:pPr>
                      <a:r>
                        <a:rPr sz="2000" b="1">
                          <a:sym typeface="Helvetica"/>
                        </a:rPr>
                        <a:t>Surgical %</a:t>
                      </a:r>
                    </a:p>
                  </a:txBody>
                  <a:tcPr marL="0" marR="0" marT="0" marB="0" horzOverflow="overflow">
                    <a:lnR w="12700">
                      <a:miter lim="400000"/>
                    </a:lnR>
                    <a:lnT w="12700">
                      <a:miter lim="400000"/>
                    </a:lnT>
                  </a:tcPr>
                </a:tc>
              </a:tr>
              <a:tr h="660063">
                <a:tc>
                  <a:txBody>
                    <a:bodyPr/>
                    <a:lstStyle/>
                    <a:p>
                      <a:pPr indent="457200">
                        <a:defRPr sz="1800" b="0"/>
                      </a:pPr>
                      <a:r>
                        <a:rPr sz="2000" b="1">
                          <a:sym typeface="Helvetica"/>
                        </a:rPr>
                        <a:t>Haemorrhage</a:t>
                      </a:r>
                    </a:p>
                  </a:txBody>
                  <a:tcPr marL="0" marR="0" marT="0" marB="0" horzOverflow="overflow">
                    <a:lnL w="12700">
                      <a:miter lim="400000"/>
                    </a:lnL>
                  </a:tcPr>
                </a:tc>
                <a:tc>
                  <a:txBody>
                    <a:bodyPr/>
                    <a:lstStyle/>
                    <a:p>
                      <a:pPr indent="457200">
                        <a:defRPr sz="1800" b="0"/>
                      </a:pPr>
                      <a:r>
                        <a:rPr sz="2000" b="1">
                          <a:sym typeface="Helvetica"/>
                        </a:rPr>
                        <a:t>15.6</a:t>
                      </a:r>
                    </a:p>
                  </a:txBody>
                  <a:tcPr marL="0" marR="0" marT="0" marB="0" horzOverflow="overflow"/>
                </a:tc>
                <a:tc>
                  <a:txBody>
                    <a:bodyPr/>
                    <a:lstStyle/>
                    <a:p>
                      <a:pPr indent="457200">
                        <a:defRPr sz="1800" b="0"/>
                      </a:pPr>
                      <a:r>
                        <a:rPr sz="2000" b="1">
                          <a:sym typeface="Helvetica"/>
                        </a:rPr>
                        <a:t>1.8</a:t>
                      </a:r>
                    </a:p>
                  </a:txBody>
                  <a:tcPr marL="0" marR="0" marT="0" marB="0" horzOverflow="overflow">
                    <a:lnR w="12700">
                      <a:miter lim="400000"/>
                    </a:lnR>
                  </a:tcPr>
                </a:tc>
              </a:tr>
              <a:tr h="660063">
                <a:tc>
                  <a:txBody>
                    <a:bodyPr/>
                    <a:lstStyle/>
                    <a:p>
                      <a:pPr indent="457200">
                        <a:defRPr sz="1800" b="0"/>
                      </a:pPr>
                      <a:r>
                        <a:rPr sz="2000" b="1">
                          <a:sym typeface="Helvetica"/>
                        </a:rPr>
                        <a:t>Incomplete</a:t>
                      </a:r>
                    </a:p>
                  </a:txBody>
                  <a:tcPr marL="0" marR="0" marT="0" marB="0" horzOverflow="overflow">
                    <a:lnL w="12700">
                      <a:miter lim="400000"/>
                    </a:lnL>
                  </a:tcPr>
                </a:tc>
                <a:tc>
                  <a:txBody>
                    <a:bodyPr/>
                    <a:lstStyle/>
                    <a:p>
                      <a:pPr indent="457200">
                        <a:defRPr sz="1800" b="0"/>
                      </a:pPr>
                      <a:r>
                        <a:rPr sz="2000" b="1">
                          <a:sym typeface="Helvetica"/>
                        </a:rPr>
                        <a:t>6.7</a:t>
                      </a:r>
                    </a:p>
                  </a:txBody>
                  <a:tcPr marL="0" marR="0" marT="0" marB="0" horzOverflow="overflow"/>
                </a:tc>
                <a:tc>
                  <a:txBody>
                    <a:bodyPr/>
                    <a:lstStyle/>
                    <a:p>
                      <a:pPr indent="457200">
                        <a:defRPr sz="1800" b="0"/>
                      </a:pPr>
                      <a:r>
                        <a:rPr sz="2000" b="1">
                          <a:sym typeface="Helvetica"/>
                        </a:rPr>
                        <a:t>1.6</a:t>
                      </a:r>
                    </a:p>
                  </a:txBody>
                  <a:tcPr marL="0" marR="0" marT="0" marB="0" horzOverflow="overflow">
                    <a:lnR w="12700">
                      <a:miter lim="400000"/>
                    </a:lnR>
                  </a:tcPr>
                </a:tc>
              </a:tr>
              <a:tr h="603558">
                <a:tc>
                  <a:txBody>
                    <a:bodyPr/>
                    <a:lstStyle/>
                    <a:p>
                      <a:pPr indent="457200">
                        <a:defRPr sz="1800" b="0"/>
                      </a:pPr>
                      <a:r>
                        <a:rPr sz="2000" b="1">
                          <a:sym typeface="Helvetica"/>
                        </a:rPr>
                        <a:t>Surgical re-evac</a:t>
                      </a:r>
                    </a:p>
                  </a:txBody>
                  <a:tcPr marL="0" marR="0" marT="0" marB="0" horzOverflow="overflow">
                    <a:lnL w="12700">
                      <a:miter lim="400000"/>
                    </a:lnL>
                  </a:tcPr>
                </a:tc>
                <a:tc>
                  <a:txBody>
                    <a:bodyPr/>
                    <a:lstStyle/>
                    <a:p>
                      <a:pPr indent="457200">
                        <a:defRPr sz="1800" b="0"/>
                      </a:pPr>
                      <a:r>
                        <a:rPr sz="2000" b="1">
                          <a:sym typeface="Helvetica"/>
                        </a:rPr>
                        <a:t>5.9</a:t>
                      </a:r>
                    </a:p>
                  </a:txBody>
                  <a:tcPr marL="0" marR="0" marT="0" marB="0" horzOverflow="overflow"/>
                </a:tc>
                <a:tc>
                  <a:txBody>
                    <a:bodyPr/>
                    <a:lstStyle/>
                    <a:p>
                      <a:pPr indent="457200">
                        <a:defRPr sz="1800" b="0"/>
                      </a:pPr>
                      <a:r>
                        <a:rPr sz="2000" b="1">
                          <a:sym typeface="Helvetica"/>
                        </a:rPr>
                        <a:t>1.8</a:t>
                      </a:r>
                    </a:p>
                  </a:txBody>
                  <a:tcPr marL="0" marR="0" marT="0" marB="0" horzOverflow="overflow">
                    <a:lnR w="12700">
                      <a:miter lim="400000"/>
                    </a:lnR>
                  </a:tcPr>
                </a:tc>
              </a:tr>
              <a:tr h="660063">
                <a:tc>
                  <a:txBody>
                    <a:bodyPr/>
                    <a:lstStyle/>
                    <a:p>
                      <a:pPr indent="457200">
                        <a:defRPr sz="1800" b="0"/>
                      </a:pPr>
                      <a:r>
                        <a:rPr sz="2000" b="1">
                          <a:sym typeface="Helvetica"/>
                        </a:rPr>
                        <a:t>Injury</a:t>
                      </a:r>
                    </a:p>
                  </a:txBody>
                  <a:tcPr marL="0" marR="0" marT="0" marB="0" horzOverflow="overflow">
                    <a:lnL w="12700">
                      <a:miter lim="400000"/>
                    </a:lnL>
                  </a:tcPr>
                </a:tc>
                <a:tc>
                  <a:txBody>
                    <a:bodyPr/>
                    <a:lstStyle/>
                    <a:p>
                      <a:pPr indent="457200">
                        <a:defRPr sz="1800" b="0"/>
                      </a:pPr>
                      <a:r>
                        <a:rPr sz="2000" b="1">
                          <a:sym typeface="Helvetica"/>
                        </a:rPr>
                        <a:t>0.03</a:t>
                      </a:r>
                    </a:p>
                  </a:txBody>
                  <a:tcPr marL="0" marR="0" marT="0" marB="0" horzOverflow="overflow"/>
                </a:tc>
                <a:tc>
                  <a:txBody>
                    <a:bodyPr/>
                    <a:lstStyle/>
                    <a:p>
                      <a:pPr indent="457200">
                        <a:defRPr sz="1800" b="0"/>
                      </a:pPr>
                      <a:r>
                        <a:rPr sz="2000" b="1">
                          <a:sym typeface="Helvetica"/>
                        </a:rPr>
                        <a:t>0.6</a:t>
                      </a:r>
                    </a:p>
                  </a:txBody>
                  <a:tcPr marL="0" marR="0" marT="0" marB="0" horzOverflow="overflow">
                    <a:lnR w="12700">
                      <a:miter lim="400000"/>
                    </a:lnR>
                  </a:tcPr>
                </a:tc>
              </a:tr>
              <a:tr h="660063">
                <a:tc>
                  <a:txBody>
                    <a:bodyPr/>
                    <a:lstStyle/>
                    <a:p>
                      <a:pPr indent="457200">
                        <a:defRPr sz="1800" b="0"/>
                      </a:pPr>
                      <a:r>
                        <a:rPr sz="2000" b="1">
                          <a:sym typeface="Helvetica"/>
                        </a:rPr>
                        <a:t>Infection</a:t>
                      </a:r>
                    </a:p>
                  </a:txBody>
                  <a:tcPr marL="0" marR="0" marT="0" marB="0" horzOverflow="overflow">
                    <a:lnL w="12700">
                      <a:miter lim="400000"/>
                    </a:lnL>
                  </a:tcPr>
                </a:tc>
                <a:tc>
                  <a:txBody>
                    <a:bodyPr/>
                    <a:lstStyle/>
                    <a:p>
                      <a:pPr indent="457200">
                        <a:defRPr sz="1800" b="0"/>
                      </a:pPr>
                      <a:r>
                        <a:rPr sz="2000" b="1">
                          <a:sym typeface="Helvetica"/>
                        </a:rPr>
                        <a:t>1.7</a:t>
                      </a:r>
                    </a:p>
                  </a:txBody>
                  <a:tcPr marL="0" marR="0" marT="0" marB="0" horzOverflow="overflow"/>
                </a:tc>
                <a:tc>
                  <a:txBody>
                    <a:bodyPr/>
                    <a:lstStyle/>
                    <a:p>
                      <a:pPr indent="457200">
                        <a:defRPr sz="1800" b="0"/>
                      </a:pPr>
                      <a:r>
                        <a:rPr sz="2000" b="1">
                          <a:sym typeface="Helvetica"/>
                        </a:rPr>
                        <a:t>1.7</a:t>
                      </a:r>
                    </a:p>
                  </a:txBody>
                  <a:tcPr marL="0" marR="0" marT="0" marB="0" horzOverflow="overflow">
                    <a:lnR w="12700">
                      <a:miter lim="400000"/>
                    </a:lnR>
                  </a:tcPr>
                </a:tc>
              </a:tr>
              <a:tr h="715133">
                <a:tc>
                  <a:txBody>
                    <a:bodyPr/>
                    <a:lstStyle/>
                    <a:p>
                      <a:pPr indent="457200">
                        <a:defRPr sz="1800" b="0"/>
                      </a:pPr>
                      <a:r>
                        <a:rPr sz="2000" b="1">
                          <a:sym typeface="Helvetica"/>
                        </a:rPr>
                        <a:t>All adverse events</a:t>
                      </a:r>
                    </a:p>
                  </a:txBody>
                  <a:tcPr marL="0" marR="0" marT="0" marB="0" horzOverflow="overflow">
                    <a:lnL w="12700">
                      <a:miter lim="400000"/>
                    </a:lnL>
                    <a:lnB w="12700">
                      <a:miter lim="400000"/>
                    </a:lnB>
                  </a:tcPr>
                </a:tc>
                <a:tc>
                  <a:txBody>
                    <a:bodyPr/>
                    <a:lstStyle/>
                    <a:p>
                      <a:pPr indent="457200">
                        <a:defRPr sz="1800" b="0"/>
                      </a:pPr>
                      <a:r>
                        <a:rPr sz="2000" b="1">
                          <a:sym typeface="Helvetica"/>
                        </a:rPr>
                        <a:t>20</a:t>
                      </a:r>
                    </a:p>
                  </a:txBody>
                  <a:tcPr marL="0" marR="0" marT="0" marB="0" horzOverflow="overflow">
                    <a:lnB w="12700">
                      <a:miter lim="400000"/>
                    </a:lnB>
                  </a:tcPr>
                </a:tc>
                <a:tc>
                  <a:txBody>
                    <a:bodyPr/>
                    <a:lstStyle/>
                    <a:p>
                      <a:pPr indent="457200">
                        <a:defRPr sz="1800" b="0"/>
                      </a:pPr>
                      <a:r>
                        <a:rPr sz="2000" b="1">
                          <a:sym typeface="Helvetica"/>
                        </a:rPr>
                        <a:t>5.6</a:t>
                      </a:r>
                    </a:p>
                  </a:txBody>
                  <a:tcPr marL="0" marR="0" marT="0" marB="0" horzOverflow="overflow">
                    <a:lnR w="12700">
                      <a:miter lim="400000"/>
                    </a:lnR>
                    <a:lnB w="12700">
                      <a:miter lim="400000"/>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circ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idx="4294967295"/>
          </p:nvPr>
        </p:nvSpPr>
        <p:spPr>
          <a:xfrm>
            <a:off x="771525" y="333375"/>
            <a:ext cx="8693150" cy="1419225"/>
          </a:xfrm>
          <a:prstGeom prst="rect">
            <a:avLst/>
          </a:prstGeom>
        </p:spPr>
        <p:txBody>
          <a:bodyPr/>
          <a:lstStyle/>
          <a:p>
            <a:pPr>
              <a:defRPr sz="2800"/>
            </a:pPr>
            <a:r>
              <a:t>Outcome of medical abortion in 10291 women</a:t>
            </a:r>
            <a:br/>
            <a:endParaRPr/>
          </a:p>
        </p:txBody>
      </p:sp>
      <p:graphicFrame>
        <p:nvGraphicFramePr>
          <p:cNvPr id="59" name="Table 59"/>
          <p:cNvGraphicFramePr/>
          <p:nvPr/>
        </p:nvGraphicFramePr>
        <p:xfrm>
          <a:off x="393700" y="1857375"/>
          <a:ext cx="9448794" cy="4389139"/>
        </p:xfrm>
        <a:graphic>
          <a:graphicData uri="http://schemas.openxmlformats.org/drawingml/2006/table">
            <a:tbl>
              <a:tblPr>
                <a:tableStyleId>{4C3C2611-4C71-4FC5-86AE-919BDF0F9419}</a:tableStyleId>
              </a:tblPr>
              <a:tblGrid>
                <a:gridCol w="1372401"/>
                <a:gridCol w="761441"/>
                <a:gridCol w="761441"/>
                <a:gridCol w="762946"/>
                <a:gridCol w="761441"/>
                <a:gridCol w="913428"/>
                <a:gridCol w="914934"/>
                <a:gridCol w="761441"/>
                <a:gridCol w="839692"/>
                <a:gridCol w="836683"/>
                <a:gridCol w="762946"/>
              </a:tblGrid>
              <a:tr h="845824">
                <a:tc>
                  <a:txBody>
                    <a:bodyPr/>
                    <a:lstStyle/>
                    <a:p>
                      <a:pPr algn="l">
                        <a:spcBef>
                          <a:spcPts val="400"/>
                        </a:spcBef>
                        <a:defRPr sz="2800">
                          <a:latin typeface="Arial"/>
                          <a:ea typeface="Arial"/>
                          <a:cs typeface="Arial"/>
                          <a:sym typeface="Arial"/>
                        </a:defRPr>
                      </a:pPr>
                      <a:endParaRPr/>
                    </a:p>
                  </a:txBody>
                  <a:tcPr marL="45720" marR="45720" horzOverflow="overflow">
                    <a:lnL w="12700">
                      <a:miter lim="400000"/>
                    </a:lnL>
                    <a:lnR w="12700">
                      <a:miter lim="400000"/>
                    </a:lnR>
                    <a:lnT w="12700">
                      <a:miter lim="400000"/>
                    </a:lnT>
                    <a:lnB w="12700">
                      <a:miter lim="400000"/>
                    </a:lnB>
                    <a:noFill/>
                  </a:tcPr>
                </a:tc>
                <a:tc>
                  <a:txBody>
                    <a:bodyPr/>
                    <a:lstStyle/>
                    <a:p>
                      <a:pPr algn="l">
                        <a:spcBef>
                          <a:spcPts val="400"/>
                        </a:spcBef>
                        <a:defRPr sz="1800" b="0"/>
                      </a:pPr>
                      <a:r>
                        <a:rPr sz="2000" b="1">
                          <a:latin typeface="Arial"/>
                          <a:ea typeface="Arial"/>
                          <a:cs typeface="Arial"/>
                          <a:sym typeface="Arial"/>
                        </a:rPr>
                        <a:t>  &lt;7</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400"/>
                        </a:spcBef>
                        <a:defRPr sz="1800" b="0"/>
                      </a:pPr>
                      <a:r>
                        <a:rPr sz="2000" b="1">
                          <a:latin typeface="Arial"/>
                          <a:ea typeface="Arial"/>
                          <a:cs typeface="Arial"/>
                          <a:sym typeface="Arial"/>
                        </a:rPr>
                        <a:t>8-9</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400"/>
                        </a:spcBef>
                        <a:defRPr sz="1800" b="0"/>
                      </a:pPr>
                      <a:r>
                        <a:rPr sz="2000" b="1">
                          <a:latin typeface="Arial"/>
                          <a:ea typeface="Arial"/>
                          <a:cs typeface="Arial"/>
                          <a:sym typeface="Arial"/>
                        </a:rPr>
                        <a:t> 10</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400"/>
                        </a:spcBef>
                        <a:defRPr sz="1800" b="0"/>
                      </a:pPr>
                      <a:r>
                        <a:rPr sz="2000" b="1">
                          <a:latin typeface="Arial"/>
                          <a:ea typeface="Arial"/>
                          <a:cs typeface="Arial"/>
                          <a:sym typeface="Arial"/>
                        </a:rPr>
                        <a:t> 11</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400"/>
                        </a:spcBef>
                        <a:defRPr sz="1800" b="0"/>
                      </a:pPr>
                      <a:r>
                        <a:rPr sz="2000" b="1">
                          <a:latin typeface="Arial"/>
                          <a:ea typeface="Arial"/>
                          <a:cs typeface="Arial"/>
                          <a:sym typeface="Arial"/>
                        </a:rPr>
                        <a:t>  12</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400"/>
                        </a:spcBef>
                        <a:defRPr sz="1800" b="0"/>
                      </a:pPr>
                      <a:r>
                        <a:rPr sz="2000" b="1">
                          <a:latin typeface="Arial"/>
                          <a:ea typeface="Arial"/>
                          <a:cs typeface="Arial"/>
                          <a:sym typeface="Arial"/>
                        </a:rPr>
                        <a:t>  13</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400"/>
                        </a:spcBef>
                        <a:defRPr sz="1800" b="0"/>
                      </a:pPr>
                      <a:r>
                        <a:rPr sz="2000" b="1">
                          <a:latin typeface="Arial"/>
                          <a:ea typeface="Arial"/>
                          <a:cs typeface="Arial"/>
                          <a:sym typeface="Arial"/>
                        </a:rPr>
                        <a:t>14-15</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400"/>
                        </a:spcBef>
                        <a:defRPr sz="1800" b="0"/>
                      </a:pPr>
                      <a:r>
                        <a:rPr sz="2000" b="1">
                          <a:latin typeface="Arial"/>
                          <a:ea typeface="Arial"/>
                          <a:cs typeface="Arial"/>
                          <a:sym typeface="Arial"/>
                        </a:rPr>
                        <a:t>16-17</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400"/>
                        </a:spcBef>
                        <a:defRPr sz="1800" b="0"/>
                      </a:pPr>
                      <a:r>
                        <a:rPr sz="2000" b="1">
                          <a:latin typeface="Arial"/>
                          <a:ea typeface="Arial"/>
                          <a:cs typeface="Arial"/>
                          <a:sym typeface="Arial"/>
                        </a:rPr>
                        <a:t>18-19</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400"/>
                        </a:spcBef>
                        <a:defRPr sz="1800" b="0"/>
                      </a:pPr>
                      <a:r>
                        <a:rPr sz="2000" b="1">
                          <a:latin typeface="Arial"/>
                          <a:ea typeface="Arial"/>
                          <a:cs typeface="Arial"/>
                          <a:sym typeface="Arial"/>
                        </a:rPr>
                        <a:t>&gt;19</a:t>
                      </a:r>
                    </a:p>
                  </a:txBody>
                  <a:tcPr marL="45720" marR="45720" horzOverflow="overflow">
                    <a:lnL w="12700">
                      <a:miter lim="400000"/>
                    </a:lnL>
                    <a:lnR w="12700">
                      <a:miter lim="400000"/>
                    </a:lnR>
                    <a:lnT w="12700">
                      <a:miter lim="400000"/>
                    </a:lnT>
                    <a:lnB w="12700">
                      <a:miter lim="400000"/>
                    </a:lnB>
                    <a:noFill/>
                  </a:tcPr>
                </a:tc>
              </a:tr>
              <a:tr h="878481">
                <a:tc>
                  <a:txBody>
                    <a:bodyPr/>
                    <a:lstStyle/>
                    <a:p>
                      <a:pPr algn="l">
                        <a:spcBef>
                          <a:spcPts val="600"/>
                        </a:spcBef>
                        <a:defRPr sz="1800" b="0"/>
                      </a:pPr>
                      <a:r>
                        <a:rPr sz="2800" b="1" i="1">
                          <a:latin typeface="Arial"/>
                          <a:ea typeface="Arial"/>
                          <a:cs typeface="Arial"/>
                          <a:sym typeface="Arial"/>
                        </a:rPr>
                        <a:t>Evac</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b="1">
                          <a:latin typeface="Arial"/>
                          <a:ea typeface="Arial"/>
                          <a:cs typeface="Arial"/>
                          <a:sym typeface="Arial"/>
                        </a:rPr>
                        <a:t>1.8</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b="1">
                          <a:latin typeface="Arial"/>
                          <a:ea typeface="Arial"/>
                          <a:cs typeface="Arial"/>
                          <a:sym typeface="Arial"/>
                        </a:rPr>
                        <a:t>1.7</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b="1">
                          <a:latin typeface="Arial"/>
                          <a:ea typeface="Arial"/>
                          <a:cs typeface="Arial"/>
                          <a:sym typeface="Arial"/>
                        </a:rPr>
                        <a:t>3.8</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b="1">
                          <a:latin typeface="Arial"/>
                          <a:ea typeface="Arial"/>
                          <a:cs typeface="Arial"/>
                          <a:sym typeface="Arial"/>
                        </a:rPr>
                        <a:t>4.8</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b="1">
                          <a:latin typeface="Arial"/>
                          <a:ea typeface="Arial"/>
                          <a:cs typeface="Arial"/>
                          <a:sym typeface="Arial"/>
                        </a:rPr>
                        <a:t> 6.4</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b="1">
                          <a:latin typeface="Arial"/>
                          <a:ea typeface="Arial"/>
                          <a:cs typeface="Arial"/>
                          <a:sym typeface="Arial"/>
                        </a:rPr>
                        <a:t>6.0</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b="1">
                          <a:latin typeface="Arial"/>
                          <a:ea typeface="Arial"/>
                          <a:cs typeface="Arial"/>
                          <a:sym typeface="Arial"/>
                        </a:rPr>
                        <a:t>4.7</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b="1">
                          <a:latin typeface="Arial"/>
                          <a:ea typeface="Arial"/>
                          <a:cs typeface="Arial"/>
                          <a:sym typeface="Arial"/>
                        </a:rPr>
                        <a:t> 6.0</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b="1">
                          <a:latin typeface="Arial"/>
                          <a:ea typeface="Arial"/>
                          <a:cs typeface="Arial"/>
                          <a:sym typeface="Arial"/>
                        </a:rPr>
                        <a:t>4.1</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b="1">
                          <a:latin typeface="Arial"/>
                          <a:ea typeface="Arial"/>
                          <a:cs typeface="Arial"/>
                          <a:sym typeface="Arial"/>
                        </a:rPr>
                        <a:t>2.2</a:t>
                      </a:r>
                    </a:p>
                  </a:txBody>
                  <a:tcPr marL="45720" marR="45720" horzOverflow="overflow">
                    <a:lnL w="12700">
                      <a:miter lim="400000"/>
                    </a:lnL>
                    <a:lnR w="12700">
                      <a:miter lim="400000"/>
                    </a:lnR>
                    <a:lnT w="12700">
                      <a:miter lim="400000"/>
                    </a:lnT>
                    <a:lnB w="12700">
                      <a:miter lim="400000"/>
                    </a:lnB>
                    <a:noFill/>
                  </a:tcPr>
                </a:tc>
              </a:tr>
              <a:tr h="971554">
                <a:tc>
                  <a:txBody>
                    <a:bodyPr/>
                    <a:lstStyle/>
                    <a:p>
                      <a:pPr algn="l">
                        <a:spcBef>
                          <a:spcPts val="600"/>
                        </a:spcBef>
                        <a:defRPr sz="1800" b="0"/>
                      </a:pPr>
                      <a:r>
                        <a:rPr sz="2800">
                          <a:latin typeface="Arial"/>
                          <a:ea typeface="Arial"/>
                          <a:cs typeface="Arial"/>
                          <a:sym typeface="Arial"/>
                        </a:rPr>
                        <a:t>Incomp</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1.3</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1.1</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2.6</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2.7</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 3.2</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2.5</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 3.5</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 3.9</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3.0</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1.5</a:t>
                      </a:r>
                    </a:p>
                  </a:txBody>
                  <a:tcPr marL="45720" marR="45720" horzOverflow="overflow">
                    <a:lnL w="12700">
                      <a:miter lim="400000"/>
                    </a:lnL>
                    <a:lnR w="12700">
                      <a:miter lim="400000"/>
                    </a:lnR>
                    <a:lnT w="12700">
                      <a:miter lim="400000"/>
                    </a:lnT>
                    <a:lnB w="12700">
                      <a:miter lim="400000"/>
                    </a:lnB>
                    <a:noFill/>
                  </a:tcPr>
                </a:tc>
              </a:tr>
              <a:tr h="847456">
                <a:tc>
                  <a:txBody>
                    <a:bodyPr/>
                    <a:lstStyle/>
                    <a:p>
                      <a:pPr algn="l">
                        <a:spcBef>
                          <a:spcPts val="600"/>
                        </a:spcBef>
                        <a:defRPr sz="1800" b="0"/>
                      </a:pPr>
                      <a:r>
                        <a:rPr sz="2800">
                          <a:latin typeface="Arial"/>
                          <a:ea typeface="Arial"/>
                          <a:cs typeface="Arial"/>
                          <a:sym typeface="Arial"/>
                        </a:rPr>
                        <a:t>FH</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  0</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0.2</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0.7</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1.8</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 2.8</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2.7</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  0</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 0.3</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0.0</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0.0</a:t>
                      </a:r>
                    </a:p>
                  </a:txBody>
                  <a:tcPr marL="45720" marR="45720" horzOverflow="overflow">
                    <a:lnL w="12700">
                      <a:miter lim="400000"/>
                    </a:lnL>
                    <a:lnR w="12700">
                      <a:miter lim="400000"/>
                    </a:lnR>
                    <a:lnT w="12700">
                      <a:miter lim="400000"/>
                    </a:lnT>
                    <a:lnB w="12700">
                      <a:miter lim="400000"/>
                    </a:lnB>
                    <a:noFill/>
                  </a:tcPr>
                </a:tc>
              </a:tr>
              <a:tr h="845824">
                <a:tc>
                  <a:txBody>
                    <a:bodyPr/>
                    <a:lstStyle/>
                    <a:p>
                      <a:pPr algn="l">
                        <a:spcBef>
                          <a:spcPts val="600"/>
                        </a:spcBef>
                        <a:defRPr sz="1800" b="0"/>
                      </a:pPr>
                      <a:r>
                        <a:rPr sz="2800">
                          <a:latin typeface="Arial"/>
                          <a:ea typeface="Arial"/>
                          <a:cs typeface="Arial"/>
                          <a:sym typeface="Arial"/>
                        </a:rPr>
                        <a:t>Emerg</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0.5</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0.4</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0.5</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0.3</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 0.4</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0.8</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1.2</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 1.8</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1.1</a:t>
                      </a:r>
                    </a:p>
                  </a:txBody>
                  <a:tcPr marL="45720" marR="45720" horzOverflow="overflow">
                    <a:lnL w="12700">
                      <a:miter lim="400000"/>
                    </a:lnL>
                    <a:lnR w="12700">
                      <a:miter lim="400000"/>
                    </a:lnR>
                    <a:lnT w="12700">
                      <a:miter lim="400000"/>
                    </a:lnT>
                    <a:lnB w="12700">
                      <a:miter lim="400000"/>
                    </a:lnB>
                    <a:noFill/>
                  </a:tcPr>
                </a:tc>
                <a:tc>
                  <a:txBody>
                    <a:bodyPr/>
                    <a:lstStyle/>
                    <a:p>
                      <a:pPr algn="l">
                        <a:spcBef>
                          <a:spcPts val="600"/>
                        </a:spcBef>
                        <a:defRPr sz="1800" b="0"/>
                      </a:pPr>
                      <a:r>
                        <a:rPr sz="2800">
                          <a:latin typeface="Arial"/>
                          <a:ea typeface="Arial"/>
                          <a:cs typeface="Arial"/>
                          <a:sym typeface="Arial"/>
                        </a:rPr>
                        <a:t>0.7</a:t>
                      </a:r>
                    </a:p>
                  </a:txBody>
                  <a:tcPr marL="45720" marR="45720" horzOverflow="overflow">
                    <a:lnL w="12700">
                      <a:miter lim="400000"/>
                    </a:lnL>
                    <a:lnR w="12700">
                      <a:miter lim="400000"/>
                    </a:lnR>
                    <a:lnT w="12700">
                      <a:miter lim="400000"/>
                    </a:lnT>
                    <a:lnB w="12700">
                      <a:miter lim="400000"/>
                    </a:lnB>
                    <a:noFill/>
                  </a:tcPr>
                </a:tc>
              </a:tr>
            </a:tbl>
          </a:graphicData>
        </a:graphic>
      </p:graphicFrame>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a:dk1>
        <a:srgbClr val="000000"/>
      </a:dk1>
      <a:lt1>
        <a:srgbClr val="DDDDDD"/>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Helvetica"/>
        <a:ea typeface="Helvetica"/>
        <a:cs typeface="Helvetica"/>
      </a:majorFont>
      <a:minorFont>
        <a:latin typeface="Times New Roman"/>
        <a:ea typeface="Times New Roman"/>
        <a:cs typeface="Times New Roman"/>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DDDDD"/>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nk Presentation">
  <a:themeElements>
    <a:clrScheme name="Blank Presentation">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Helvetica"/>
        <a:ea typeface="Helvetica"/>
        <a:cs typeface="Helvetica"/>
      </a:majorFont>
      <a:minorFont>
        <a:latin typeface="Times New Roman"/>
        <a:ea typeface="Times New Roman"/>
        <a:cs typeface="Times New Roman"/>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DDDDD"/>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1091</Words>
  <Application>Microsoft Office PowerPoint</Application>
  <PresentationFormat>35mm Slides</PresentationFormat>
  <Paragraphs>242</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Black</vt:lpstr>
      <vt:lpstr>Chalkboard</vt:lpstr>
      <vt:lpstr>Futura</vt:lpstr>
      <vt:lpstr>Helvetica</vt:lpstr>
      <vt:lpstr>Monaco</vt:lpstr>
      <vt:lpstr>Times</vt:lpstr>
      <vt:lpstr>Times New Roman</vt:lpstr>
      <vt:lpstr>Blank Presentation</vt:lpstr>
      <vt:lpstr>PowerPoint Presentation</vt:lpstr>
      <vt:lpstr>PowerPoint Presentation</vt:lpstr>
      <vt:lpstr>PowerPoint Presentation</vt:lpstr>
      <vt:lpstr>PowerPoint Presentation</vt:lpstr>
      <vt:lpstr>Abortion case-fatality Rates (per 100,000)</vt:lpstr>
      <vt:lpstr>PowerPoint Presentation</vt:lpstr>
      <vt:lpstr>PowerPoint Presentation</vt:lpstr>
      <vt:lpstr>PowerPoint Presentation</vt:lpstr>
      <vt:lpstr>Outcome of medical abortion in 10291 women </vt:lpstr>
      <vt:lpstr>PowerPoint Presentation</vt:lpstr>
      <vt:lpstr>Abortions at Home, Aberdeen 2003-2015</vt:lpstr>
      <vt:lpstr>PowerPoint Presentation</vt:lpstr>
      <vt:lpstr>PowerPoint Presentation</vt:lpstr>
      <vt:lpstr>Referral and Procedure</vt:lpstr>
      <vt:lpstr>PowerPoint Presentation</vt:lpstr>
      <vt:lpstr>PowerPoint Presentation</vt:lpstr>
      <vt:lpstr>PowerPoint Presentation</vt:lpstr>
      <vt:lpstr>PowerPoint Presentation</vt:lpstr>
      <vt:lpstr>PowerPoint Presentation</vt:lpstr>
      <vt:lpstr>Antibiotic Policy for both Medical and Surgical Abortion</vt:lpstr>
      <vt:lpstr>PowerPoint Presentation</vt:lpstr>
      <vt:lpstr>PowerPoint Presentation</vt:lpstr>
      <vt:lpstr>Comparison of mifepristone and misoprostol</vt:lpstr>
      <vt:lpstr>Meirik et al 2012    Complications of first-trimester abortion by vacuum aspiration after cervical preparation with and without misoprostol : a multicentre randomised trial</vt:lpstr>
      <vt:lpstr>PowerPoint Presentation</vt:lpstr>
      <vt:lpstr>Preterm Birth following Medical and Surgical Abortion (Compared to Primigravida)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DNP</dc:creator>
  <cp:lastModifiedBy>DNP</cp:lastModifiedBy>
  <cp:revision>1</cp:revision>
  <dcterms:modified xsi:type="dcterms:W3CDTF">2017-05-17T09:09:26Z</dcterms:modified>
</cp:coreProperties>
</file>